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1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2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3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notesSlides/notesSlide4.xml" ContentType="application/vnd.openxmlformats-officedocument.presentationml.notesSlide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notesSlides/notesSlide5.xml" ContentType="application/vnd.openxmlformats-officedocument.presentationml.notesSlide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notesSlides/notesSlide6.xml" ContentType="application/vnd.openxmlformats-officedocument.presentationml.notesSlide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7" r:id="rId2"/>
    <p:sldId id="370" r:id="rId3"/>
    <p:sldId id="344" r:id="rId4"/>
    <p:sldId id="371" r:id="rId5"/>
    <p:sldId id="386" r:id="rId6"/>
    <p:sldId id="316" r:id="rId7"/>
    <p:sldId id="336" r:id="rId8"/>
    <p:sldId id="337" r:id="rId9"/>
    <p:sldId id="387" r:id="rId10"/>
    <p:sldId id="388" r:id="rId11"/>
    <p:sldId id="339" r:id="rId12"/>
    <p:sldId id="340" r:id="rId13"/>
    <p:sldId id="345" r:id="rId14"/>
    <p:sldId id="389" r:id="rId15"/>
    <p:sldId id="373" r:id="rId16"/>
    <p:sldId id="374" r:id="rId17"/>
    <p:sldId id="376" r:id="rId18"/>
    <p:sldId id="378" r:id="rId19"/>
    <p:sldId id="314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7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幸全" initials="" lastIdx="0" clrIdx="0"/>
  <p:cmAuthor id="1" name="Microsoft Office User" initials="MOU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64" y="48"/>
      </p:cViewPr>
      <p:guideLst>
        <p:guide orient="horz" pos="2159"/>
        <p:guide pos="378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4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4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4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4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4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50.xml"/><Relationship Id="rId2" Type="http://schemas.openxmlformats.org/officeDocument/2006/relationships/tags" Target="../tags/tag549.xml"/><Relationship Id="rId1" Type="http://schemas.openxmlformats.org/officeDocument/2006/relationships/tags" Target="../tags/tag548.xml"/><Relationship Id="rId5" Type="http://schemas.openxmlformats.org/officeDocument/2006/relationships/slide" Target="../slides/slide17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某：指碳原子的个数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遇多个等长碳链，则支链多的为主链。——最长最多</a:t>
            </a: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支链即取代基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补充原则：支链的位置一样时，简单优先原则。</a:t>
            </a:r>
          </a:p>
          <a:p>
            <a:r>
              <a:rPr lang="zh-CN" altLang="en-US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同样近同样简时，编号之和最小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简到繁顺序是：按相对分子质量由小到大</a:t>
            </a:r>
          </a:p>
          <a:p>
            <a:pPr lvl="0"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① 选主链 （最长碳链）</a:t>
            </a:r>
          </a:p>
          <a:p>
            <a:pPr lvl="0"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② 编序号（离取代基最近的一侧开始）</a:t>
            </a:r>
          </a:p>
          <a:p>
            <a:pPr lvl="0"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③ 命名（先说取代基，位置-个数-名称；再说主链C个数）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>
                <a:solidFill>
                  <a:srgbClr val="0192FF"/>
                </a:solidFill>
                <a:latin typeface="Times New Roman" panose="02020603050405020304" charset="0"/>
                <a:ea typeface="微软雅黑" panose="020B0503020204020204" charset="-122"/>
                <a:cs typeface="Arial"/>
                <a:sym typeface="Times New Roman" panose="02020603050405020304" charset="0"/>
              </a:rPr>
              <a:t>(离支链最近一端起编)标位号，连短线，支链的组成:“位号 - 名称”汉字与数字之间“  -  ”  ，数字与数字之间“  ，”</a:t>
            </a:r>
          </a:p>
          <a:p>
            <a:endParaRPr lang="en-US" altLang="zh-CN">
              <a:solidFill>
                <a:srgbClr val="0192FF"/>
              </a:solidFill>
              <a:latin typeface="Times New Roman" panose="02020603050405020304" charset="0"/>
              <a:ea typeface="微软雅黑" panose="020B0503020204020204" charset="-122"/>
              <a:cs typeface="Arial"/>
              <a:sym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63" name="灯片编号占位符 3"/>
          <p:cNvSpPr txBox="1">
            <a:spLocks noGrp="1"/>
          </p:cNvSpPr>
          <p:nvPr>
            <p:custDataLst>
              <p:tags r:id="rId3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>
                <a:latin typeface="Times New Roman" panose="02020603050405020304" charset="0"/>
                <a:ea typeface="宋体" panose="02010600030101010101" pitchFamily="2" charset="-122"/>
              </a:rPr>
              <a:t>17</a:t>
            </a:fld>
            <a:endParaRPr lang="zh-CN" altLang="en-US" sz="12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2024/2/22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314.xml"/><Relationship Id="rId18" Type="http://schemas.openxmlformats.org/officeDocument/2006/relationships/tags" Target="../tags/tag319.xml"/><Relationship Id="rId26" Type="http://schemas.openxmlformats.org/officeDocument/2006/relationships/tags" Target="../tags/tag327.xml"/><Relationship Id="rId39" Type="http://schemas.openxmlformats.org/officeDocument/2006/relationships/tags" Target="../tags/tag340.xml"/><Relationship Id="rId21" Type="http://schemas.openxmlformats.org/officeDocument/2006/relationships/tags" Target="../tags/tag322.xml"/><Relationship Id="rId34" Type="http://schemas.openxmlformats.org/officeDocument/2006/relationships/tags" Target="../tags/tag335.xml"/><Relationship Id="rId42" Type="http://schemas.openxmlformats.org/officeDocument/2006/relationships/tags" Target="../tags/tag343.xml"/><Relationship Id="rId47" Type="http://schemas.openxmlformats.org/officeDocument/2006/relationships/tags" Target="../tags/tag348.xml"/><Relationship Id="rId50" Type="http://schemas.openxmlformats.org/officeDocument/2006/relationships/notesSlide" Target="../notesSlides/notesSlide4.xml"/><Relationship Id="rId7" Type="http://schemas.openxmlformats.org/officeDocument/2006/relationships/tags" Target="../tags/tag308.xml"/><Relationship Id="rId2" Type="http://schemas.openxmlformats.org/officeDocument/2006/relationships/tags" Target="../tags/tag303.xml"/><Relationship Id="rId16" Type="http://schemas.openxmlformats.org/officeDocument/2006/relationships/tags" Target="../tags/tag317.xml"/><Relationship Id="rId29" Type="http://schemas.openxmlformats.org/officeDocument/2006/relationships/tags" Target="../tags/tag330.xml"/><Relationship Id="rId11" Type="http://schemas.openxmlformats.org/officeDocument/2006/relationships/tags" Target="../tags/tag312.xml"/><Relationship Id="rId24" Type="http://schemas.openxmlformats.org/officeDocument/2006/relationships/tags" Target="../tags/tag325.xml"/><Relationship Id="rId32" Type="http://schemas.openxmlformats.org/officeDocument/2006/relationships/tags" Target="../tags/tag333.xml"/><Relationship Id="rId37" Type="http://schemas.openxmlformats.org/officeDocument/2006/relationships/tags" Target="../tags/tag338.xml"/><Relationship Id="rId40" Type="http://schemas.openxmlformats.org/officeDocument/2006/relationships/tags" Target="../tags/tag341.xml"/><Relationship Id="rId45" Type="http://schemas.openxmlformats.org/officeDocument/2006/relationships/tags" Target="../tags/tag346.xml"/><Relationship Id="rId5" Type="http://schemas.openxmlformats.org/officeDocument/2006/relationships/tags" Target="../tags/tag306.xml"/><Relationship Id="rId15" Type="http://schemas.openxmlformats.org/officeDocument/2006/relationships/tags" Target="../tags/tag316.xml"/><Relationship Id="rId23" Type="http://schemas.openxmlformats.org/officeDocument/2006/relationships/tags" Target="../tags/tag324.xml"/><Relationship Id="rId28" Type="http://schemas.openxmlformats.org/officeDocument/2006/relationships/tags" Target="../tags/tag329.xml"/><Relationship Id="rId36" Type="http://schemas.openxmlformats.org/officeDocument/2006/relationships/tags" Target="../tags/tag337.xml"/><Relationship Id="rId49" Type="http://schemas.openxmlformats.org/officeDocument/2006/relationships/slideLayout" Target="../slideLayouts/slideLayout7.xml"/><Relationship Id="rId10" Type="http://schemas.openxmlformats.org/officeDocument/2006/relationships/tags" Target="../tags/tag311.xml"/><Relationship Id="rId19" Type="http://schemas.openxmlformats.org/officeDocument/2006/relationships/tags" Target="../tags/tag320.xml"/><Relationship Id="rId31" Type="http://schemas.openxmlformats.org/officeDocument/2006/relationships/tags" Target="../tags/tag332.xml"/><Relationship Id="rId44" Type="http://schemas.openxmlformats.org/officeDocument/2006/relationships/tags" Target="../tags/tag345.xml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4" Type="http://schemas.openxmlformats.org/officeDocument/2006/relationships/tags" Target="../tags/tag315.xml"/><Relationship Id="rId22" Type="http://schemas.openxmlformats.org/officeDocument/2006/relationships/tags" Target="../tags/tag323.xml"/><Relationship Id="rId27" Type="http://schemas.openxmlformats.org/officeDocument/2006/relationships/tags" Target="../tags/tag328.xml"/><Relationship Id="rId30" Type="http://schemas.openxmlformats.org/officeDocument/2006/relationships/tags" Target="../tags/tag331.xml"/><Relationship Id="rId35" Type="http://schemas.openxmlformats.org/officeDocument/2006/relationships/tags" Target="../tags/tag336.xml"/><Relationship Id="rId43" Type="http://schemas.openxmlformats.org/officeDocument/2006/relationships/tags" Target="../tags/tag344.xml"/><Relationship Id="rId48" Type="http://schemas.openxmlformats.org/officeDocument/2006/relationships/tags" Target="../tags/tag349.xml"/><Relationship Id="rId8" Type="http://schemas.openxmlformats.org/officeDocument/2006/relationships/tags" Target="../tags/tag309.xml"/><Relationship Id="rId3" Type="http://schemas.openxmlformats.org/officeDocument/2006/relationships/tags" Target="../tags/tag304.xml"/><Relationship Id="rId12" Type="http://schemas.openxmlformats.org/officeDocument/2006/relationships/tags" Target="../tags/tag313.xml"/><Relationship Id="rId17" Type="http://schemas.openxmlformats.org/officeDocument/2006/relationships/tags" Target="../tags/tag318.xml"/><Relationship Id="rId25" Type="http://schemas.openxmlformats.org/officeDocument/2006/relationships/tags" Target="../tags/tag326.xml"/><Relationship Id="rId33" Type="http://schemas.openxmlformats.org/officeDocument/2006/relationships/tags" Target="../tags/tag334.xml"/><Relationship Id="rId38" Type="http://schemas.openxmlformats.org/officeDocument/2006/relationships/tags" Target="../tags/tag339.xml"/><Relationship Id="rId46" Type="http://schemas.openxmlformats.org/officeDocument/2006/relationships/tags" Target="../tags/tag347.xml"/><Relationship Id="rId20" Type="http://schemas.openxmlformats.org/officeDocument/2006/relationships/tags" Target="../tags/tag321.xml"/><Relationship Id="rId41" Type="http://schemas.openxmlformats.org/officeDocument/2006/relationships/tags" Target="../tags/tag342.xml"/><Relationship Id="rId1" Type="http://schemas.openxmlformats.org/officeDocument/2006/relationships/tags" Target="../tags/tag302.xml"/><Relationship Id="rId6" Type="http://schemas.openxmlformats.org/officeDocument/2006/relationships/tags" Target="../tags/tag30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364.xml"/><Relationship Id="rId18" Type="http://schemas.openxmlformats.org/officeDocument/2006/relationships/tags" Target="../tags/tag369.xml"/><Relationship Id="rId26" Type="http://schemas.openxmlformats.org/officeDocument/2006/relationships/tags" Target="../tags/tag377.xml"/><Relationship Id="rId39" Type="http://schemas.openxmlformats.org/officeDocument/2006/relationships/tags" Target="../tags/tag390.xml"/><Relationship Id="rId21" Type="http://schemas.openxmlformats.org/officeDocument/2006/relationships/tags" Target="../tags/tag372.xml"/><Relationship Id="rId34" Type="http://schemas.openxmlformats.org/officeDocument/2006/relationships/tags" Target="../tags/tag385.xml"/><Relationship Id="rId42" Type="http://schemas.openxmlformats.org/officeDocument/2006/relationships/tags" Target="../tags/tag393.xml"/><Relationship Id="rId47" Type="http://schemas.openxmlformats.org/officeDocument/2006/relationships/slideLayout" Target="../slideLayouts/slideLayout7.xml"/><Relationship Id="rId7" Type="http://schemas.openxmlformats.org/officeDocument/2006/relationships/tags" Target="../tags/tag358.xml"/><Relationship Id="rId2" Type="http://schemas.openxmlformats.org/officeDocument/2006/relationships/tags" Target="../tags/tag353.xml"/><Relationship Id="rId16" Type="http://schemas.openxmlformats.org/officeDocument/2006/relationships/tags" Target="../tags/tag367.xml"/><Relationship Id="rId29" Type="http://schemas.openxmlformats.org/officeDocument/2006/relationships/tags" Target="../tags/tag380.xml"/><Relationship Id="rId1" Type="http://schemas.openxmlformats.org/officeDocument/2006/relationships/tags" Target="../tags/tag352.xml"/><Relationship Id="rId6" Type="http://schemas.openxmlformats.org/officeDocument/2006/relationships/tags" Target="../tags/tag357.xml"/><Relationship Id="rId11" Type="http://schemas.openxmlformats.org/officeDocument/2006/relationships/tags" Target="../tags/tag362.xml"/><Relationship Id="rId24" Type="http://schemas.openxmlformats.org/officeDocument/2006/relationships/tags" Target="../tags/tag375.xml"/><Relationship Id="rId32" Type="http://schemas.openxmlformats.org/officeDocument/2006/relationships/tags" Target="../tags/tag383.xml"/><Relationship Id="rId37" Type="http://schemas.openxmlformats.org/officeDocument/2006/relationships/tags" Target="../tags/tag388.xml"/><Relationship Id="rId40" Type="http://schemas.openxmlformats.org/officeDocument/2006/relationships/tags" Target="../tags/tag391.xml"/><Relationship Id="rId45" Type="http://schemas.openxmlformats.org/officeDocument/2006/relationships/tags" Target="../tags/tag396.xml"/><Relationship Id="rId5" Type="http://schemas.openxmlformats.org/officeDocument/2006/relationships/tags" Target="../tags/tag356.xml"/><Relationship Id="rId15" Type="http://schemas.openxmlformats.org/officeDocument/2006/relationships/tags" Target="../tags/tag366.xml"/><Relationship Id="rId23" Type="http://schemas.openxmlformats.org/officeDocument/2006/relationships/tags" Target="../tags/tag374.xml"/><Relationship Id="rId28" Type="http://schemas.openxmlformats.org/officeDocument/2006/relationships/tags" Target="../tags/tag379.xml"/><Relationship Id="rId36" Type="http://schemas.openxmlformats.org/officeDocument/2006/relationships/tags" Target="../tags/tag387.xml"/><Relationship Id="rId10" Type="http://schemas.openxmlformats.org/officeDocument/2006/relationships/tags" Target="../tags/tag361.xml"/><Relationship Id="rId19" Type="http://schemas.openxmlformats.org/officeDocument/2006/relationships/tags" Target="../tags/tag370.xml"/><Relationship Id="rId31" Type="http://schemas.openxmlformats.org/officeDocument/2006/relationships/tags" Target="../tags/tag382.xml"/><Relationship Id="rId44" Type="http://schemas.openxmlformats.org/officeDocument/2006/relationships/tags" Target="../tags/tag395.xml"/><Relationship Id="rId4" Type="http://schemas.openxmlformats.org/officeDocument/2006/relationships/tags" Target="../tags/tag355.xml"/><Relationship Id="rId9" Type="http://schemas.openxmlformats.org/officeDocument/2006/relationships/tags" Target="../tags/tag360.xml"/><Relationship Id="rId14" Type="http://schemas.openxmlformats.org/officeDocument/2006/relationships/tags" Target="../tags/tag365.xml"/><Relationship Id="rId22" Type="http://schemas.openxmlformats.org/officeDocument/2006/relationships/tags" Target="../tags/tag373.xml"/><Relationship Id="rId27" Type="http://schemas.openxmlformats.org/officeDocument/2006/relationships/tags" Target="../tags/tag378.xml"/><Relationship Id="rId30" Type="http://schemas.openxmlformats.org/officeDocument/2006/relationships/tags" Target="../tags/tag381.xml"/><Relationship Id="rId35" Type="http://schemas.openxmlformats.org/officeDocument/2006/relationships/tags" Target="../tags/tag386.xml"/><Relationship Id="rId43" Type="http://schemas.openxmlformats.org/officeDocument/2006/relationships/tags" Target="../tags/tag394.xml"/><Relationship Id="rId48" Type="http://schemas.openxmlformats.org/officeDocument/2006/relationships/notesSlide" Target="../notesSlides/notesSlide5.xml"/><Relationship Id="rId8" Type="http://schemas.openxmlformats.org/officeDocument/2006/relationships/tags" Target="../tags/tag359.xml"/><Relationship Id="rId3" Type="http://schemas.openxmlformats.org/officeDocument/2006/relationships/tags" Target="../tags/tag354.xml"/><Relationship Id="rId12" Type="http://schemas.openxmlformats.org/officeDocument/2006/relationships/tags" Target="../tags/tag363.xml"/><Relationship Id="rId17" Type="http://schemas.openxmlformats.org/officeDocument/2006/relationships/tags" Target="../tags/tag368.xml"/><Relationship Id="rId25" Type="http://schemas.openxmlformats.org/officeDocument/2006/relationships/tags" Target="../tags/tag376.xml"/><Relationship Id="rId33" Type="http://schemas.openxmlformats.org/officeDocument/2006/relationships/tags" Target="../tags/tag384.xml"/><Relationship Id="rId38" Type="http://schemas.openxmlformats.org/officeDocument/2006/relationships/tags" Target="../tags/tag389.xml"/><Relationship Id="rId46" Type="http://schemas.openxmlformats.org/officeDocument/2006/relationships/tags" Target="../tags/tag397.xml"/><Relationship Id="rId20" Type="http://schemas.openxmlformats.org/officeDocument/2006/relationships/tags" Target="../tags/tag371.xml"/><Relationship Id="rId41" Type="http://schemas.openxmlformats.org/officeDocument/2006/relationships/tags" Target="../tags/tag39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07.xml"/><Relationship Id="rId13" Type="http://schemas.openxmlformats.org/officeDocument/2006/relationships/tags" Target="../tags/tag412.xml"/><Relationship Id="rId18" Type="http://schemas.openxmlformats.org/officeDocument/2006/relationships/tags" Target="../tags/tag417.xml"/><Relationship Id="rId26" Type="http://schemas.openxmlformats.org/officeDocument/2006/relationships/tags" Target="../tags/tag425.xml"/><Relationship Id="rId3" Type="http://schemas.openxmlformats.org/officeDocument/2006/relationships/tags" Target="../tags/tag402.xml"/><Relationship Id="rId21" Type="http://schemas.openxmlformats.org/officeDocument/2006/relationships/tags" Target="../tags/tag420.xml"/><Relationship Id="rId7" Type="http://schemas.openxmlformats.org/officeDocument/2006/relationships/tags" Target="../tags/tag406.xml"/><Relationship Id="rId12" Type="http://schemas.openxmlformats.org/officeDocument/2006/relationships/tags" Target="../tags/tag411.xml"/><Relationship Id="rId17" Type="http://schemas.openxmlformats.org/officeDocument/2006/relationships/tags" Target="../tags/tag416.xml"/><Relationship Id="rId25" Type="http://schemas.openxmlformats.org/officeDocument/2006/relationships/tags" Target="../tags/tag424.xml"/><Relationship Id="rId2" Type="http://schemas.openxmlformats.org/officeDocument/2006/relationships/tags" Target="../tags/tag401.xml"/><Relationship Id="rId16" Type="http://schemas.openxmlformats.org/officeDocument/2006/relationships/tags" Target="../tags/tag415.xml"/><Relationship Id="rId20" Type="http://schemas.openxmlformats.org/officeDocument/2006/relationships/tags" Target="../tags/tag419.xml"/><Relationship Id="rId29" Type="http://schemas.openxmlformats.org/officeDocument/2006/relationships/image" Target="../media/image12.wmf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11" Type="http://schemas.openxmlformats.org/officeDocument/2006/relationships/tags" Target="../tags/tag410.xml"/><Relationship Id="rId24" Type="http://schemas.openxmlformats.org/officeDocument/2006/relationships/tags" Target="../tags/tag423.xml"/><Relationship Id="rId5" Type="http://schemas.openxmlformats.org/officeDocument/2006/relationships/tags" Target="../tags/tag404.xml"/><Relationship Id="rId15" Type="http://schemas.openxmlformats.org/officeDocument/2006/relationships/tags" Target="../tags/tag414.xml"/><Relationship Id="rId23" Type="http://schemas.openxmlformats.org/officeDocument/2006/relationships/tags" Target="../tags/tag422.xml"/><Relationship Id="rId28" Type="http://schemas.openxmlformats.org/officeDocument/2006/relationships/slideLayout" Target="../slideLayouts/slideLayout7.xml"/><Relationship Id="rId10" Type="http://schemas.openxmlformats.org/officeDocument/2006/relationships/tags" Target="../tags/tag409.xml"/><Relationship Id="rId19" Type="http://schemas.openxmlformats.org/officeDocument/2006/relationships/tags" Target="../tags/tag418.xml"/><Relationship Id="rId4" Type="http://schemas.openxmlformats.org/officeDocument/2006/relationships/tags" Target="../tags/tag403.xml"/><Relationship Id="rId9" Type="http://schemas.openxmlformats.org/officeDocument/2006/relationships/tags" Target="../tags/tag408.xml"/><Relationship Id="rId14" Type="http://schemas.openxmlformats.org/officeDocument/2006/relationships/tags" Target="../tags/tag413.xml"/><Relationship Id="rId22" Type="http://schemas.openxmlformats.org/officeDocument/2006/relationships/tags" Target="../tags/tag421.xml"/><Relationship Id="rId27" Type="http://schemas.openxmlformats.org/officeDocument/2006/relationships/tags" Target="../tags/tag42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34.xml"/><Relationship Id="rId13" Type="http://schemas.openxmlformats.org/officeDocument/2006/relationships/tags" Target="../tags/tag439.xml"/><Relationship Id="rId18" Type="http://schemas.openxmlformats.org/officeDocument/2006/relationships/tags" Target="../tags/tag444.xml"/><Relationship Id="rId3" Type="http://schemas.openxmlformats.org/officeDocument/2006/relationships/tags" Target="../tags/tag429.xml"/><Relationship Id="rId21" Type="http://schemas.openxmlformats.org/officeDocument/2006/relationships/tags" Target="../tags/tag447.xml"/><Relationship Id="rId7" Type="http://schemas.openxmlformats.org/officeDocument/2006/relationships/tags" Target="../tags/tag433.xml"/><Relationship Id="rId12" Type="http://schemas.openxmlformats.org/officeDocument/2006/relationships/tags" Target="../tags/tag438.xml"/><Relationship Id="rId17" Type="http://schemas.openxmlformats.org/officeDocument/2006/relationships/tags" Target="../tags/tag443.xml"/><Relationship Id="rId2" Type="http://schemas.openxmlformats.org/officeDocument/2006/relationships/tags" Target="../tags/tag428.xml"/><Relationship Id="rId16" Type="http://schemas.openxmlformats.org/officeDocument/2006/relationships/tags" Target="../tags/tag442.xml"/><Relationship Id="rId20" Type="http://schemas.openxmlformats.org/officeDocument/2006/relationships/tags" Target="../tags/tag446.xml"/><Relationship Id="rId1" Type="http://schemas.openxmlformats.org/officeDocument/2006/relationships/tags" Target="../tags/tag427.xml"/><Relationship Id="rId6" Type="http://schemas.openxmlformats.org/officeDocument/2006/relationships/tags" Target="../tags/tag432.xml"/><Relationship Id="rId11" Type="http://schemas.openxmlformats.org/officeDocument/2006/relationships/tags" Target="../tags/tag437.xml"/><Relationship Id="rId5" Type="http://schemas.openxmlformats.org/officeDocument/2006/relationships/tags" Target="../tags/tag431.xml"/><Relationship Id="rId15" Type="http://schemas.openxmlformats.org/officeDocument/2006/relationships/tags" Target="../tags/tag441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436.xml"/><Relationship Id="rId19" Type="http://schemas.openxmlformats.org/officeDocument/2006/relationships/tags" Target="../tags/tag445.xml"/><Relationship Id="rId4" Type="http://schemas.openxmlformats.org/officeDocument/2006/relationships/tags" Target="../tags/tag430.xml"/><Relationship Id="rId9" Type="http://schemas.openxmlformats.org/officeDocument/2006/relationships/tags" Target="../tags/tag435.xml"/><Relationship Id="rId14" Type="http://schemas.openxmlformats.org/officeDocument/2006/relationships/tags" Target="../tags/tag440.xml"/><Relationship Id="rId22" Type="http://schemas.openxmlformats.org/officeDocument/2006/relationships/tags" Target="../tags/tag44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56.xml"/><Relationship Id="rId13" Type="http://schemas.openxmlformats.org/officeDocument/2006/relationships/tags" Target="../tags/tag461.xml"/><Relationship Id="rId3" Type="http://schemas.openxmlformats.org/officeDocument/2006/relationships/tags" Target="../tags/tag451.xml"/><Relationship Id="rId7" Type="http://schemas.openxmlformats.org/officeDocument/2006/relationships/tags" Target="../tags/tag455.xml"/><Relationship Id="rId12" Type="http://schemas.openxmlformats.org/officeDocument/2006/relationships/tags" Target="../tags/tag460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11" Type="http://schemas.openxmlformats.org/officeDocument/2006/relationships/tags" Target="../tags/tag459.xml"/><Relationship Id="rId5" Type="http://schemas.openxmlformats.org/officeDocument/2006/relationships/tags" Target="../tags/tag453.xml"/><Relationship Id="rId10" Type="http://schemas.openxmlformats.org/officeDocument/2006/relationships/tags" Target="../tags/tag458.xml"/><Relationship Id="rId4" Type="http://schemas.openxmlformats.org/officeDocument/2006/relationships/tags" Target="../tags/tag452.xml"/><Relationship Id="rId9" Type="http://schemas.openxmlformats.org/officeDocument/2006/relationships/tags" Target="../tags/tag457.xml"/><Relationship Id="rId1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474.xml"/><Relationship Id="rId18" Type="http://schemas.openxmlformats.org/officeDocument/2006/relationships/tags" Target="../tags/tag479.xml"/><Relationship Id="rId26" Type="http://schemas.openxmlformats.org/officeDocument/2006/relationships/tags" Target="../tags/tag487.xml"/><Relationship Id="rId39" Type="http://schemas.openxmlformats.org/officeDocument/2006/relationships/tags" Target="../tags/tag500.xml"/><Relationship Id="rId21" Type="http://schemas.openxmlformats.org/officeDocument/2006/relationships/tags" Target="../tags/tag482.xml"/><Relationship Id="rId34" Type="http://schemas.openxmlformats.org/officeDocument/2006/relationships/tags" Target="../tags/tag495.xml"/><Relationship Id="rId42" Type="http://schemas.openxmlformats.org/officeDocument/2006/relationships/tags" Target="../tags/tag503.xml"/><Relationship Id="rId47" Type="http://schemas.openxmlformats.org/officeDocument/2006/relationships/slideLayout" Target="../slideLayouts/slideLayout7.xml"/><Relationship Id="rId7" Type="http://schemas.openxmlformats.org/officeDocument/2006/relationships/tags" Target="../tags/tag468.xml"/><Relationship Id="rId2" Type="http://schemas.openxmlformats.org/officeDocument/2006/relationships/tags" Target="../tags/tag463.xml"/><Relationship Id="rId16" Type="http://schemas.openxmlformats.org/officeDocument/2006/relationships/tags" Target="../tags/tag477.xml"/><Relationship Id="rId29" Type="http://schemas.openxmlformats.org/officeDocument/2006/relationships/tags" Target="../tags/tag490.xml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11" Type="http://schemas.openxmlformats.org/officeDocument/2006/relationships/tags" Target="../tags/tag472.xml"/><Relationship Id="rId24" Type="http://schemas.openxmlformats.org/officeDocument/2006/relationships/tags" Target="../tags/tag485.xml"/><Relationship Id="rId32" Type="http://schemas.openxmlformats.org/officeDocument/2006/relationships/tags" Target="../tags/tag493.xml"/><Relationship Id="rId37" Type="http://schemas.openxmlformats.org/officeDocument/2006/relationships/tags" Target="../tags/tag498.xml"/><Relationship Id="rId40" Type="http://schemas.openxmlformats.org/officeDocument/2006/relationships/tags" Target="../tags/tag501.xml"/><Relationship Id="rId45" Type="http://schemas.openxmlformats.org/officeDocument/2006/relationships/tags" Target="../tags/tag506.xml"/><Relationship Id="rId5" Type="http://schemas.openxmlformats.org/officeDocument/2006/relationships/tags" Target="../tags/tag466.xml"/><Relationship Id="rId15" Type="http://schemas.openxmlformats.org/officeDocument/2006/relationships/tags" Target="../tags/tag476.xml"/><Relationship Id="rId23" Type="http://schemas.openxmlformats.org/officeDocument/2006/relationships/tags" Target="../tags/tag484.xml"/><Relationship Id="rId28" Type="http://schemas.openxmlformats.org/officeDocument/2006/relationships/tags" Target="../tags/tag489.xml"/><Relationship Id="rId36" Type="http://schemas.openxmlformats.org/officeDocument/2006/relationships/tags" Target="../tags/tag497.xml"/><Relationship Id="rId10" Type="http://schemas.openxmlformats.org/officeDocument/2006/relationships/tags" Target="../tags/tag471.xml"/><Relationship Id="rId19" Type="http://schemas.openxmlformats.org/officeDocument/2006/relationships/tags" Target="../tags/tag480.xml"/><Relationship Id="rId31" Type="http://schemas.openxmlformats.org/officeDocument/2006/relationships/tags" Target="../tags/tag492.xml"/><Relationship Id="rId44" Type="http://schemas.openxmlformats.org/officeDocument/2006/relationships/tags" Target="../tags/tag505.xml"/><Relationship Id="rId4" Type="http://schemas.openxmlformats.org/officeDocument/2006/relationships/tags" Target="../tags/tag465.xml"/><Relationship Id="rId9" Type="http://schemas.openxmlformats.org/officeDocument/2006/relationships/tags" Target="../tags/tag470.xml"/><Relationship Id="rId14" Type="http://schemas.openxmlformats.org/officeDocument/2006/relationships/tags" Target="../tags/tag475.xml"/><Relationship Id="rId22" Type="http://schemas.openxmlformats.org/officeDocument/2006/relationships/tags" Target="../tags/tag483.xml"/><Relationship Id="rId27" Type="http://schemas.openxmlformats.org/officeDocument/2006/relationships/tags" Target="../tags/tag488.xml"/><Relationship Id="rId30" Type="http://schemas.openxmlformats.org/officeDocument/2006/relationships/tags" Target="../tags/tag491.xml"/><Relationship Id="rId35" Type="http://schemas.openxmlformats.org/officeDocument/2006/relationships/tags" Target="../tags/tag496.xml"/><Relationship Id="rId43" Type="http://schemas.openxmlformats.org/officeDocument/2006/relationships/tags" Target="../tags/tag504.xml"/><Relationship Id="rId8" Type="http://schemas.openxmlformats.org/officeDocument/2006/relationships/tags" Target="../tags/tag469.xml"/><Relationship Id="rId3" Type="http://schemas.openxmlformats.org/officeDocument/2006/relationships/tags" Target="../tags/tag464.xml"/><Relationship Id="rId12" Type="http://schemas.openxmlformats.org/officeDocument/2006/relationships/tags" Target="../tags/tag473.xml"/><Relationship Id="rId17" Type="http://schemas.openxmlformats.org/officeDocument/2006/relationships/tags" Target="../tags/tag478.xml"/><Relationship Id="rId25" Type="http://schemas.openxmlformats.org/officeDocument/2006/relationships/tags" Target="../tags/tag486.xml"/><Relationship Id="rId33" Type="http://schemas.openxmlformats.org/officeDocument/2006/relationships/tags" Target="../tags/tag494.xml"/><Relationship Id="rId38" Type="http://schemas.openxmlformats.org/officeDocument/2006/relationships/tags" Target="../tags/tag499.xml"/><Relationship Id="rId46" Type="http://schemas.openxmlformats.org/officeDocument/2006/relationships/tags" Target="../tags/tag507.xml"/><Relationship Id="rId20" Type="http://schemas.openxmlformats.org/officeDocument/2006/relationships/tags" Target="../tags/tag481.xml"/><Relationship Id="rId41" Type="http://schemas.openxmlformats.org/officeDocument/2006/relationships/tags" Target="../tags/tag50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520.xml"/><Relationship Id="rId18" Type="http://schemas.openxmlformats.org/officeDocument/2006/relationships/tags" Target="../tags/tag525.xml"/><Relationship Id="rId26" Type="http://schemas.openxmlformats.org/officeDocument/2006/relationships/tags" Target="../tags/tag533.xml"/><Relationship Id="rId3" Type="http://schemas.openxmlformats.org/officeDocument/2006/relationships/tags" Target="../tags/tag510.xml"/><Relationship Id="rId21" Type="http://schemas.openxmlformats.org/officeDocument/2006/relationships/tags" Target="../tags/tag528.xml"/><Relationship Id="rId34" Type="http://schemas.openxmlformats.org/officeDocument/2006/relationships/slideLayout" Target="../slideLayouts/slideLayout7.xml"/><Relationship Id="rId7" Type="http://schemas.openxmlformats.org/officeDocument/2006/relationships/tags" Target="../tags/tag514.xml"/><Relationship Id="rId12" Type="http://schemas.openxmlformats.org/officeDocument/2006/relationships/tags" Target="../tags/tag519.xml"/><Relationship Id="rId17" Type="http://schemas.openxmlformats.org/officeDocument/2006/relationships/tags" Target="../tags/tag524.xml"/><Relationship Id="rId25" Type="http://schemas.openxmlformats.org/officeDocument/2006/relationships/tags" Target="../tags/tag532.xml"/><Relationship Id="rId33" Type="http://schemas.openxmlformats.org/officeDocument/2006/relationships/tags" Target="../tags/tag540.xml"/><Relationship Id="rId2" Type="http://schemas.openxmlformats.org/officeDocument/2006/relationships/tags" Target="../tags/tag509.xml"/><Relationship Id="rId16" Type="http://schemas.openxmlformats.org/officeDocument/2006/relationships/tags" Target="../tags/tag523.xml"/><Relationship Id="rId20" Type="http://schemas.openxmlformats.org/officeDocument/2006/relationships/tags" Target="../tags/tag527.xml"/><Relationship Id="rId29" Type="http://schemas.openxmlformats.org/officeDocument/2006/relationships/tags" Target="../tags/tag536.xml"/><Relationship Id="rId1" Type="http://schemas.openxmlformats.org/officeDocument/2006/relationships/tags" Target="../tags/tag508.xml"/><Relationship Id="rId6" Type="http://schemas.openxmlformats.org/officeDocument/2006/relationships/tags" Target="../tags/tag513.xml"/><Relationship Id="rId11" Type="http://schemas.openxmlformats.org/officeDocument/2006/relationships/tags" Target="../tags/tag518.xml"/><Relationship Id="rId24" Type="http://schemas.openxmlformats.org/officeDocument/2006/relationships/tags" Target="../tags/tag531.xml"/><Relationship Id="rId32" Type="http://schemas.openxmlformats.org/officeDocument/2006/relationships/tags" Target="../tags/tag539.xml"/><Relationship Id="rId5" Type="http://schemas.openxmlformats.org/officeDocument/2006/relationships/tags" Target="../tags/tag512.xml"/><Relationship Id="rId15" Type="http://schemas.openxmlformats.org/officeDocument/2006/relationships/tags" Target="../tags/tag522.xml"/><Relationship Id="rId23" Type="http://schemas.openxmlformats.org/officeDocument/2006/relationships/tags" Target="../tags/tag530.xml"/><Relationship Id="rId28" Type="http://schemas.openxmlformats.org/officeDocument/2006/relationships/tags" Target="../tags/tag535.xml"/><Relationship Id="rId10" Type="http://schemas.openxmlformats.org/officeDocument/2006/relationships/tags" Target="../tags/tag517.xml"/><Relationship Id="rId19" Type="http://schemas.openxmlformats.org/officeDocument/2006/relationships/tags" Target="../tags/tag526.xml"/><Relationship Id="rId31" Type="http://schemas.openxmlformats.org/officeDocument/2006/relationships/tags" Target="../tags/tag538.xml"/><Relationship Id="rId4" Type="http://schemas.openxmlformats.org/officeDocument/2006/relationships/tags" Target="../tags/tag511.xml"/><Relationship Id="rId9" Type="http://schemas.openxmlformats.org/officeDocument/2006/relationships/tags" Target="../tags/tag516.xml"/><Relationship Id="rId14" Type="http://schemas.openxmlformats.org/officeDocument/2006/relationships/tags" Target="../tags/tag521.xml"/><Relationship Id="rId22" Type="http://schemas.openxmlformats.org/officeDocument/2006/relationships/tags" Target="../tags/tag529.xml"/><Relationship Id="rId27" Type="http://schemas.openxmlformats.org/officeDocument/2006/relationships/tags" Target="../tags/tag534.xml"/><Relationship Id="rId30" Type="http://schemas.openxmlformats.org/officeDocument/2006/relationships/tags" Target="../tags/tag537.xml"/><Relationship Id="rId8" Type="http://schemas.openxmlformats.org/officeDocument/2006/relationships/tags" Target="../tags/tag5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43.xml"/><Relationship Id="rId7" Type="http://schemas.openxmlformats.org/officeDocument/2006/relationships/tags" Target="../tags/tag547.xml"/><Relationship Id="rId2" Type="http://schemas.openxmlformats.org/officeDocument/2006/relationships/tags" Target="../tags/tag542.xml"/><Relationship Id="rId1" Type="http://schemas.openxmlformats.org/officeDocument/2006/relationships/tags" Target="../tags/tag541.xml"/><Relationship Id="rId6" Type="http://schemas.openxmlformats.org/officeDocument/2006/relationships/tags" Target="../tags/tag546.xml"/><Relationship Id="rId5" Type="http://schemas.openxmlformats.org/officeDocument/2006/relationships/tags" Target="../tags/tag545.xml"/><Relationship Id="rId10" Type="http://schemas.openxmlformats.org/officeDocument/2006/relationships/image" Target="../media/image13.jpeg"/><Relationship Id="rId4" Type="http://schemas.openxmlformats.org/officeDocument/2006/relationships/tags" Target="../tags/tag544.xml"/><Relationship Id="rId9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2.xml"/><Relationship Id="rId1" Type="http://schemas.openxmlformats.org/officeDocument/2006/relationships/tags" Target="../tags/tag55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5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554.xml"/><Relationship Id="rId1" Type="http://schemas.openxmlformats.org/officeDocument/2006/relationships/tags" Target="../tags/tag553.xml"/><Relationship Id="rId6" Type="http://schemas.openxmlformats.org/officeDocument/2006/relationships/tags" Target="../tags/tag558.xml"/><Relationship Id="rId5" Type="http://schemas.openxmlformats.org/officeDocument/2006/relationships/tags" Target="../tags/tag557.xml"/><Relationship Id="rId4" Type="http://schemas.openxmlformats.org/officeDocument/2006/relationships/tags" Target="../tags/tag556.xml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78.xml"/><Relationship Id="rId18" Type="http://schemas.openxmlformats.org/officeDocument/2006/relationships/tags" Target="../tags/tag83.xml"/><Relationship Id="rId26" Type="http://schemas.openxmlformats.org/officeDocument/2006/relationships/tags" Target="../tags/tag91.xml"/><Relationship Id="rId39" Type="http://schemas.openxmlformats.org/officeDocument/2006/relationships/tags" Target="../tags/tag104.xml"/><Relationship Id="rId21" Type="http://schemas.openxmlformats.org/officeDocument/2006/relationships/tags" Target="../tags/tag86.xml"/><Relationship Id="rId34" Type="http://schemas.openxmlformats.org/officeDocument/2006/relationships/tags" Target="../tags/tag99.xml"/><Relationship Id="rId42" Type="http://schemas.openxmlformats.org/officeDocument/2006/relationships/tags" Target="../tags/tag107.xml"/><Relationship Id="rId47" Type="http://schemas.openxmlformats.org/officeDocument/2006/relationships/tags" Target="../tags/tag112.xml"/><Relationship Id="rId50" Type="http://schemas.openxmlformats.org/officeDocument/2006/relationships/slideLayout" Target="../slideLayouts/slideLayout7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9" Type="http://schemas.openxmlformats.org/officeDocument/2006/relationships/tags" Target="../tags/tag94.xml"/><Relationship Id="rId11" Type="http://schemas.openxmlformats.org/officeDocument/2006/relationships/tags" Target="../tags/tag76.xml"/><Relationship Id="rId24" Type="http://schemas.openxmlformats.org/officeDocument/2006/relationships/tags" Target="../tags/tag89.xml"/><Relationship Id="rId32" Type="http://schemas.openxmlformats.org/officeDocument/2006/relationships/tags" Target="../tags/tag97.xml"/><Relationship Id="rId37" Type="http://schemas.openxmlformats.org/officeDocument/2006/relationships/tags" Target="../tags/tag102.xml"/><Relationship Id="rId40" Type="http://schemas.openxmlformats.org/officeDocument/2006/relationships/tags" Target="../tags/tag105.xml"/><Relationship Id="rId45" Type="http://schemas.openxmlformats.org/officeDocument/2006/relationships/tags" Target="../tags/tag110.xml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23" Type="http://schemas.openxmlformats.org/officeDocument/2006/relationships/tags" Target="../tags/tag88.xml"/><Relationship Id="rId28" Type="http://schemas.openxmlformats.org/officeDocument/2006/relationships/tags" Target="../tags/tag93.xml"/><Relationship Id="rId36" Type="http://schemas.openxmlformats.org/officeDocument/2006/relationships/tags" Target="../tags/tag101.xml"/><Relationship Id="rId49" Type="http://schemas.openxmlformats.org/officeDocument/2006/relationships/tags" Target="../tags/tag114.xml"/><Relationship Id="rId10" Type="http://schemas.openxmlformats.org/officeDocument/2006/relationships/tags" Target="../tags/tag75.xml"/><Relationship Id="rId19" Type="http://schemas.openxmlformats.org/officeDocument/2006/relationships/tags" Target="../tags/tag84.xml"/><Relationship Id="rId31" Type="http://schemas.openxmlformats.org/officeDocument/2006/relationships/tags" Target="../tags/tag96.xml"/><Relationship Id="rId44" Type="http://schemas.openxmlformats.org/officeDocument/2006/relationships/tags" Target="../tags/tag109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Relationship Id="rId22" Type="http://schemas.openxmlformats.org/officeDocument/2006/relationships/tags" Target="../tags/tag87.xml"/><Relationship Id="rId27" Type="http://schemas.openxmlformats.org/officeDocument/2006/relationships/tags" Target="../tags/tag92.xml"/><Relationship Id="rId30" Type="http://schemas.openxmlformats.org/officeDocument/2006/relationships/tags" Target="../tags/tag95.xml"/><Relationship Id="rId35" Type="http://schemas.openxmlformats.org/officeDocument/2006/relationships/tags" Target="../tags/tag100.xml"/><Relationship Id="rId43" Type="http://schemas.openxmlformats.org/officeDocument/2006/relationships/tags" Target="../tags/tag108.xml"/><Relationship Id="rId48" Type="http://schemas.openxmlformats.org/officeDocument/2006/relationships/tags" Target="../tags/tag113.xml"/><Relationship Id="rId8" Type="http://schemas.openxmlformats.org/officeDocument/2006/relationships/tags" Target="../tags/tag73.xml"/><Relationship Id="rId3" Type="http://schemas.openxmlformats.org/officeDocument/2006/relationships/tags" Target="../tags/tag68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25" Type="http://schemas.openxmlformats.org/officeDocument/2006/relationships/tags" Target="../tags/tag90.xml"/><Relationship Id="rId33" Type="http://schemas.openxmlformats.org/officeDocument/2006/relationships/tags" Target="../tags/tag98.xml"/><Relationship Id="rId38" Type="http://schemas.openxmlformats.org/officeDocument/2006/relationships/tags" Target="../tags/tag103.xml"/><Relationship Id="rId46" Type="http://schemas.openxmlformats.org/officeDocument/2006/relationships/tags" Target="../tags/tag111.xml"/><Relationship Id="rId20" Type="http://schemas.openxmlformats.org/officeDocument/2006/relationships/tags" Target="../tags/tag85.xml"/><Relationship Id="rId41" Type="http://schemas.openxmlformats.org/officeDocument/2006/relationships/tags" Target="../tags/tag106.xml"/><Relationship Id="rId1" Type="http://schemas.openxmlformats.org/officeDocument/2006/relationships/tags" Target="../tags/tag66.xml"/><Relationship Id="rId6" Type="http://schemas.openxmlformats.org/officeDocument/2006/relationships/tags" Target="../tags/tag7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tags" Target="../tags/tag127.xml"/><Relationship Id="rId18" Type="http://schemas.openxmlformats.org/officeDocument/2006/relationships/tags" Target="../tags/tag132.xml"/><Relationship Id="rId26" Type="http://schemas.openxmlformats.org/officeDocument/2006/relationships/image" Target="../media/image7.gif"/><Relationship Id="rId3" Type="http://schemas.openxmlformats.org/officeDocument/2006/relationships/tags" Target="../tags/tag117.xml"/><Relationship Id="rId21" Type="http://schemas.openxmlformats.org/officeDocument/2006/relationships/tags" Target="../tags/tag135.xml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17" Type="http://schemas.openxmlformats.org/officeDocument/2006/relationships/tags" Target="../tags/tag131.xml"/><Relationship Id="rId25" Type="http://schemas.openxmlformats.org/officeDocument/2006/relationships/image" Target="../media/image6.jpeg"/><Relationship Id="rId2" Type="http://schemas.openxmlformats.org/officeDocument/2006/relationships/tags" Target="../tags/tag116.xml"/><Relationship Id="rId16" Type="http://schemas.openxmlformats.org/officeDocument/2006/relationships/tags" Target="../tags/tag130.xml"/><Relationship Id="rId20" Type="http://schemas.openxmlformats.org/officeDocument/2006/relationships/tags" Target="../tags/tag134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119.xml"/><Relationship Id="rId15" Type="http://schemas.openxmlformats.org/officeDocument/2006/relationships/tags" Target="../tags/tag129.xml"/><Relationship Id="rId23" Type="http://schemas.openxmlformats.org/officeDocument/2006/relationships/tags" Target="../tags/tag137.xml"/><Relationship Id="rId10" Type="http://schemas.openxmlformats.org/officeDocument/2006/relationships/tags" Target="../tags/tag124.xml"/><Relationship Id="rId19" Type="http://schemas.openxmlformats.org/officeDocument/2006/relationships/tags" Target="../tags/tag133.xml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tags" Target="../tags/tag128.xml"/><Relationship Id="rId22" Type="http://schemas.openxmlformats.org/officeDocument/2006/relationships/tags" Target="../tags/tag13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9.wmf"/><Relationship Id="rId2" Type="http://schemas.openxmlformats.org/officeDocument/2006/relationships/tags" Target="../tags/tag139.xml"/><Relationship Id="rId16" Type="http://schemas.openxmlformats.org/officeDocument/2006/relationships/oleObject" Target="../embeddings/oleObject2.bin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image" Target="../media/image8.wmf"/><Relationship Id="rId10" Type="http://schemas.openxmlformats.org/officeDocument/2006/relationships/tags" Target="../tags/tag147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70.xml"/><Relationship Id="rId18" Type="http://schemas.openxmlformats.org/officeDocument/2006/relationships/tags" Target="../tags/tag175.xml"/><Relationship Id="rId26" Type="http://schemas.openxmlformats.org/officeDocument/2006/relationships/tags" Target="../tags/tag183.xml"/><Relationship Id="rId39" Type="http://schemas.openxmlformats.org/officeDocument/2006/relationships/tags" Target="../tags/tag196.xml"/><Relationship Id="rId21" Type="http://schemas.openxmlformats.org/officeDocument/2006/relationships/tags" Target="../tags/tag178.xml"/><Relationship Id="rId34" Type="http://schemas.openxmlformats.org/officeDocument/2006/relationships/tags" Target="../tags/tag191.xml"/><Relationship Id="rId42" Type="http://schemas.openxmlformats.org/officeDocument/2006/relationships/tags" Target="../tags/tag199.xml"/><Relationship Id="rId47" Type="http://schemas.openxmlformats.org/officeDocument/2006/relationships/notesSlide" Target="../notesSlides/notesSlide2.xml"/><Relationship Id="rId7" Type="http://schemas.openxmlformats.org/officeDocument/2006/relationships/tags" Target="../tags/tag164.xml"/><Relationship Id="rId2" Type="http://schemas.openxmlformats.org/officeDocument/2006/relationships/tags" Target="../tags/tag159.xml"/><Relationship Id="rId16" Type="http://schemas.openxmlformats.org/officeDocument/2006/relationships/tags" Target="../tags/tag173.xml"/><Relationship Id="rId29" Type="http://schemas.openxmlformats.org/officeDocument/2006/relationships/tags" Target="../tags/tag186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24" Type="http://schemas.openxmlformats.org/officeDocument/2006/relationships/tags" Target="../tags/tag181.xml"/><Relationship Id="rId32" Type="http://schemas.openxmlformats.org/officeDocument/2006/relationships/tags" Target="../tags/tag189.xml"/><Relationship Id="rId37" Type="http://schemas.openxmlformats.org/officeDocument/2006/relationships/tags" Target="../tags/tag194.xml"/><Relationship Id="rId40" Type="http://schemas.openxmlformats.org/officeDocument/2006/relationships/tags" Target="../tags/tag197.xml"/><Relationship Id="rId45" Type="http://schemas.openxmlformats.org/officeDocument/2006/relationships/tags" Target="../tags/tag202.xml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23" Type="http://schemas.openxmlformats.org/officeDocument/2006/relationships/tags" Target="../tags/tag180.xml"/><Relationship Id="rId28" Type="http://schemas.openxmlformats.org/officeDocument/2006/relationships/tags" Target="../tags/tag185.xml"/><Relationship Id="rId36" Type="http://schemas.openxmlformats.org/officeDocument/2006/relationships/tags" Target="../tags/tag193.xml"/><Relationship Id="rId10" Type="http://schemas.openxmlformats.org/officeDocument/2006/relationships/tags" Target="../tags/tag167.xml"/><Relationship Id="rId19" Type="http://schemas.openxmlformats.org/officeDocument/2006/relationships/tags" Target="../tags/tag176.xml"/><Relationship Id="rId31" Type="http://schemas.openxmlformats.org/officeDocument/2006/relationships/tags" Target="../tags/tag188.xml"/><Relationship Id="rId44" Type="http://schemas.openxmlformats.org/officeDocument/2006/relationships/tags" Target="../tags/tag201.xml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Relationship Id="rId22" Type="http://schemas.openxmlformats.org/officeDocument/2006/relationships/tags" Target="../tags/tag179.xml"/><Relationship Id="rId27" Type="http://schemas.openxmlformats.org/officeDocument/2006/relationships/tags" Target="../tags/tag184.xml"/><Relationship Id="rId30" Type="http://schemas.openxmlformats.org/officeDocument/2006/relationships/tags" Target="../tags/tag187.xml"/><Relationship Id="rId35" Type="http://schemas.openxmlformats.org/officeDocument/2006/relationships/tags" Target="../tags/tag192.xml"/><Relationship Id="rId43" Type="http://schemas.openxmlformats.org/officeDocument/2006/relationships/tags" Target="../tags/tag200.xml"/><Relationship Id="rId8" Type="http://schemas.openxmlformats.org/officeDocument/2006/relationships/tags" Target="../tags/tag165.xml"/><Relationship Id="rId3" Type="http://schemas.openxmlformats.org/officeDocument/2006/relationships/tags" Target="../tags/tag160.xml"/><Relationship Id="rId12" Type="http://schemas.openxmlformats.org/officeDocument/2006/relationships/tags" Target="../tags/tag169.xml"/><Relationship Id="rId17" Type="http://schemas.openxmlformats.org/officeDocument/2006/relationships/tags" Target="../tags/tag174.xml"/><Relationship Id="rId25" Type="http://schemas.openxmlformats.org/officeDocument/2006/relationships/tags" Target="../tags/tag182.xml"/><Relationship Id="rId33" Type="http://schemas.openxmlformats.org/officeDocument/2006/relationships/tags" Target="../tags/tag190.xml"/><Relationship Id="rId38" Type="http://schemas.openxmlformats.org/officeDocument/2006/relationships/tags" Target="../tags/tag195.xml"/><Relationship Id="rId46" Type="http://schemas.openxmlformats.org/officeDocument/2006/relationships/slideLayout" Target="../slideLayouts/slideLayout7.xml"/><Relationship Id="rId20" Type="http://schemas.openxmlformats.org/officeDocument/2006/relationships/tags" Target="../tags/tag177.xml"/><Relationship Id="rId41" Type="http://schemas.openxmlformats.org/officeDocument/2006/relationships/tags" Target="../tags/tag198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217.xml"/><Relationship Id="rId18" Type="http://schemas.openxmlformats.org/officeDocument/2006/relationships/tags" Target="../tags/tag222.xml"/><Relationship Id="rId26" Type="http://schemas.openxmlformats.org/officeDocument/2006/relationships/tags" Target="../tags/tag230.xml"/><Relationship Id="rId39" Type="http://schemas.openxmlformats.org/officeDocument/2006/relationships/slideLayout" Target="../slideLayouts/slideLayout7.xml"/><Relationship Id="rId21" Type="http://schemas.openxmlformats.org/officeDocument/2006/relationships/tags" Target="../tags/tag225.xml"/><Relationship Id="rId34" Type="http://schemas.openxmlformats.org/officeDocument/2006/relationships/tags" Target="../tags/tag238.xml"/><Relationship Id="rId7" Type="http://schemas.openxmlformats.org/officeDocument/2006/relationships/tags" Target="../tags/tag211.xml"/><Relationship Id="rId12" Type="http://schemas.openxmlformats.org/officeDocument/2006/relationships/tags" Target="../tags/tag216.xml"/><Relationship Id="rId17" Type="http://schemas.openxmlformats.org/officeDocument/2006/relationships/tags" Target="../tags/tag221.xml"/><Relationship Id="rId25" Type="http://schemas.openxmlformats.org/officeDocument/2006/relationships/tags" Target="../tags/tag229.xml"/><Relationship Id="rId33" Type="http://schemas.openxmlformats.org/officeDocument/2006/relationships/tags" Target="../tags/tag237.xml"/><Relationship Id="rId38" Type="http://schemas.openxmlformats.org/officeDocument/2006/relationships/tags" Target="../tags/tag242.xml"/><Relationship Id="rId2" Type="http://schemas.openxmlformats.org/officeDocument/2006/relationships/tags" Target="../tags/tag206.xml"/><Relationship Id="rId16" Type="http://schemas.openxmlformats.org/officeDocument/2006/relationships/tags" Target="../tags/tag220.xml"/><Relationship Id="rId20" Type="http://schemas.openxmlformats.org/officeDocument/2006/relationships/tags" Target="../tags/tag224.xml"/><Relationship Id="rId29" Type="http://schemas.openxmlformats.org/officeDocument/2006/relationships/tags" Target="../tags/tag233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24" Type="http://schemas.openxmlformats.org/officeDocument/2006/relationships/tags" Target="../tags/tag228.xml"/><Relationship Id="rId32" Type="http://schemas.openxmlformats.org/officeDocument/2006/relationships/tags" Target="../tags/tag236.xml"/><Relationship Id="rId37" Type="http://schemas.openxmlformats.org/officeDocument/2006/relationships/tags" Target="../tags/tag241.xml"/><Relationship Id="rId40" Type="http://schemas.openxmlformats.org/officeDocument/2006/relationships/notesSlide" Target="../notesSlides/notesSlide3.xml"/><Relationship Id="rId5" Type="http://schemas.openxmlformats.org/officeDocument/2006/relationships/tags" Target="../tags/tag209.xml"/><Relationship Id="rId15" Type="http://schemas.openxmlformats.org/officeDocument/2006/relationships/tags" Target="../tags/tag219.xml"/><Relationship Id="rId23" Type="http://schemas.openxmlformats.org/officeDocument/2006/relationships/tags" Target="../tags/tag227.xml"/><Relationship Id="rId28" Type="http://schemas.openxmlformats.org/officeDocument/2006/relationships/tags" Target="../tags/tag232.xml"/><Relationship Id="rId36" Type="http://schemas.openxmlformats.org/officeDocument/2006/relationships/tags" Target="../tags/tag240.xml"/><Relationship Id="rId10" Type="http://schemas.openxmlformats.org/officeDocument/2006/relationships/tags" Target="../tags/tag214.xml"/><Relationship Id="rId19" Type="http://schemas.openxmlformats.org/officeDocument/2006/relationships/tags" Target="../tags/tag223.xml"/><Relationship Id="rId31" Type="http://schemas.openxmlformats.org/officeDocument/2006/relationships/tags" Target="../tags/tag235.xml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tags" Target="../tags/tag218.xml"/><Relationship Id="rId22" Type="http://schemas.openxmlformats.org/officeDocument/2006/relationships/tags" Target="../tags/tag226.xml"/><Relationship Id="rId27" Type="http://schemas.openxmlformats.org/officeDocument/2006/relationships/tags" Target="../tags/tag231.xml"/><Relationship Id="rId30" Type="http://schemas.openxmlformats.org/officeDocument/2006/relationships/tags" Target="../tags/tag234.xml"/><Relationship Id="rId35" Type="http://schemas.openxmlformats.org/officeDocument/2006/relationships/tags" Target="../tags/tag239.xml"/><Relationship Id="rId8" Type="http://schemas.openxmlformats.org/officeDocument/2006/relationships/tags" Target="../tags/tag212.xml"/><Relationship Id="rId3" Type="http://schemas.openxmlformats.org/officeDocument/2006/relationships/tags" Target="../tags/tag20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57.xml"/><Relationship Id="rId18" Type="http://schemas.openxmlformats.org/officeDocument/2006/relationships/tags" Target="../tags/tag262.xml"/><Relationship Id="rId26" Type="http://schemas.openxmlformats.org/officeDocument/2006/relationships/tags" Target="../tags/tag270.xml"/><Relationship Id="rId21" Type="http://schemas.openxmlformats.org/officeDocument/2006/relationships/tags" Target="../tags/tag265.xml"/><Relationship Id="rId34" Type="http://schemas.openxmlformats.org/officeDocument/2006/relationships/tags" Target="../tags/tag278.xml"/><Relationship Id="rId7" Type="http://schemas.openxmlformats.org/officeDocument/2006/relationships/tags" Target="../tags/tag251.xml"/><Relationship Id="rId12" Type="http://schemas.openxmlformats.org/officeDocument/2006/relationships/tags" Target="../tags/tag256.xml"/><Relationship Id="rId17" Type="http://schemas.openxmlformats.org/officeDocument/2006/relationships/tags" Target="../tags/tag261.xml"/><Relationship Id="rId25" Type="http://schemas.openxmlformats.org/officeDocument/2006/relationships/tags" Target="../tags/tag269.xml"/><Relationship Id="rId33" Type="http://schemas.openxmlformats.org/officeDocument/2006/relationships/tags" Target="../tags/tag277.xml"/><Relationship Id="rId2" Type="http://schemas.openxmlformats.org/officeDocument/2006/relationships/tags" Target="../tags/tag246.xml"/><Relationship Id="rId16" Type="http://schemas.openxmlformats.org/officeDocument/2006/relationships/tags" Target="../tags/tag260.xml"/><Relationship Id="rId20" Type="http://schemas.openxmlformats.org/officeDocument/2006/relationships/tags" Target="../tags/tag264.xml"/><Relationship Id="rId29" Type="http://schemas.openxmlformats.org/officeDocument/2006/relationships/tags" Target="../tags/tag273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24" Type="http://schemas.openxmlformats.org/officeDocument/2006/relationships/tags" Target="../tags/tag268.xml"/><Relationship Id="rId32" Type="http://schemas.openxmlformats.org/officeDocument/2006/relationships/tags" Target="../tags/tag276.xml"/><Relationship Id="rId37" Type="http://schemas.openxmlformats.org/officeDocument/2006/relationships/image" Target="../media/image11.png"/><Relationship Id="rId5" Type="http://schemas.openxmlformats.org/officeDocument/2006/relationships/tags" Target="../tags/tag249.xml"/><Relationship Id="rId15" Type="http://schemas.openxmlformats.org/officeDocument/2006/relationships/tags" Target="../tags/tag259.xml"/><Relationship Id="rId23" Type="http://schemas.openxmlformats.org/officeDocument/2006/relationships/tags" Target="../tags/tag267.xml"/><Relationship Id="rId28" Type="http://schemas.openxmlformats.org/officeDocument/2006/relationships/tags" Target="../tags/tag272.xml"/><Relationship Id="rId36" Type="http://schemas.openxmlformats.org/officeDocument/2006/relationships/slideLayout" Target="../slideLayouts/slideLayout7.xml"/><Relationship Id="rId10" Type="http://schemas.openxmlformats.org/officeDocument/2006/relationships/tags" Target="../tags/tag254.xml"/><Relationship Id="rId19" Type="http://schemas.openxmlformats.org/officeDocument/2006/relationships/tags" Target="../tags/tag263.xml"/><Relationship Id="rId31" Type="http://schemas.openxmlformats.org/officeDocument/2006/relationships/tags" Target="../tags/tag275.xml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tags" Target="../tags/tag258.xml"/><Relationship Id="rId22" Type="http://schemas.openxmlformats.org/officeDocument/2006/relationships/tags" Target="../tags/tag266.xml"/><Relationship Id="rId27" Type="http://schemas.openxmlformats.org/officeDocument/2006/relationships/tags" Target="../tags/tag271.xml"/><Relationship Id="rId30" Type="http://schemas.openxmlformats.org/officeDocument/2006/relationships/tags" Target="../tags/tag274.xml"/><Relationship Id="rId35" Type="http://schemas.openxmlformats.org/officeDocument/2006/relationships/tags" Target="../tags/tag279.xml"/><Relationship Id="rId8" Type="http://schemas.openxmlformats.org/officeDocument/2006/relationships/tags" Target="../tags/tag252.xml"/><Relationship Id="rId3" Type="http://schemas.openxmlformats.org/officeDocument/2006/relationships/tags" Target="../tags/tag24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13" Type="http://schemas.openxmlformats.org/officeDocument/2006/relationships/tags" Target="../tags/tag292.xml"/><Relationship Id="rId18" Type="http://schemas.openxmlformats.org/officeDocument/2006/relationships/tags" Target="../tags/tag297.xml"/><Relationship Id="rId3" Type="http://schemas.openxmlformats.org/officeDocument/2006/relationships/tags" Target="../tags/tag282.xml"/><Relationship Id="rId21" Type="http://schemas.openxmlformats.org/officeDocument/2006/relationships/tags" Target="../tags/tag300.xml"/><Relationship Id="rId7" Type="http://schemas.openxmlformats.org/officeDocument/2006/relationships/tags" Target="../tags/tag286.xml"/><Relationship Id="rId12" Type="http://schemas.openxmlformats.org/officeDocument/2006/relationships/tags" Target="../tags/tag291.xml"/><Relationship Id="rId17" Type="http://schemas.openxmlformats.org/officeDocument/2006/relationships/tags" Target="../tags/tag296.xml"/><Relationship Id="rId2" Type="http://schemas.openxmlformats.org/officeDocument/2006/relationships/tags" Target="../tags/tag281.xml"/><Relationship Id="rId16" Type="http://schemas.openxmlformats.org/officeDocument/2006/relationships/tags" Target="../tags/tag295.xml"/><Relationship Id="rId20" Type="http://schemas.openxmlformats.org/officeDocument/2006/relationships/tags" Target="../tags/tag299.xml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tags" Target="../tags/tag290.xml"/><Relationship Id="rId5" Type="http://schemas.openxmlformats.org/officeDocument/2006/relationships/tags" Target="../tags/tag284.xml"/><Relationship Id="rId15" Type="http://schemas.openxmlformats.org/officeDocument/2006/relationships/tags" Target="../tags/tag294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289.xml"/><Relationship Id="rId19" Type="http://schemas.openxmlformats.org/officeDocument/2006/relationships/tags" Target="../tags/tag298.xml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tags" Target="../tags/tag293.xml"/><Relationship Id="rId22" Type="http://schemas.openxmlformats.org/officeDocument/2006/relationships/tags" Target="../tags/tag3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421884" y="5507051"/>
            <a:ext cx="616395" cy="616395"/>
            <a:chOff x="3059832" y="3339719"/>
            <a:chExt cx="3607562" cy="3607562"/>
          </a:xfrm>
        </p:grpSpPr>
        <p:sp>
          <p:nvSpPr>
            <p:cNvPr id="24" name="椭圆 2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223791" y="18571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780D7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17233" y="5641679"/>
            <a:ext cx="179386" cy="179386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9" name="椭圆 38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372991" y="7210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0" y="2201658"/>
            <a:ext cx="12192000" cy="3014630"/>
          </a:xfrm>
          <a:prstGeom prst="rect">
            <a:avLst/>
          </a:prstGeom>
          <a:solidFill>
            <a:srgbClr val="3780D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9732709" y="1484573"/>
            <a:ext cx="616395" cy="616395"/>
            <a:chOff x="3059832" y="3339719"/>
            <a:chExt cx="3607562" cy="3607562"/>
          </a:xfrm>
        </p:grpSpPr>
        <p:sp>
          <p:nvSpPr>
            <p:cNvPr id="54" name="椭圆 5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0" y="2685860"/>
            <a:ext cx="121920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第二章：烃</a:t>
            </a:r>
            <a:endParaRPr lang="zh-CN" altLang="en-US" sz="4800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46425" y="3777615"/>
            <a:ext cx="6405245" cy="6451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36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第一节：烷烃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1311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80998" y="146276"/>
            <a:ext cx="1805497" cy="1833354"/>
            <a:chOff x="702328" y="1302545"/>
            <a:chExt cx="1805497" cy="1833354"/>
          </a:xfrm>
        </p:grpSpPr>
        <p:sp>
          <p:nvSpPr>
            <p:cNvPr id="87" name="椭圆 86"/>
            <p:cNvSpPr/>
            <p:nvPr/>
          </p:nvSpPr>
          <p:spPr>
            <a:xfrm>
              <a:off x="1702773" y="1302545"/>
              <a:ext cx="668877" cy="66887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8" name="椭圆 87"/>
            <p:cNvSpPr/>
            <p:nvPr/>
          </p:nvSpPr>
          <p:spPr>
            <a:xfrm>
              <a:off x="1849319" y="2264885"/>
              <a:ext cx="658506" cy="6585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9" name="椭圆 88"/>
            <p:cNvSpPr/>
            <p:nvPr/>
          </p:nvSpPr>
          <p:spPr>
            <a:xfrm>
              <a:off x="857708" y="2337395"/>
              <a:ext cx="798504" cy="79850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90" name="椭圆 89"/>
            <p:cNvSpPr/>
            <p:nvPr/>
          </p:nvSpPr>
          <p:spPr>
            <a:xfrm>
              <a:off x="702328" y="1359500"/>
              <a:ext cx="1482936" cy="14829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9" y="4034233"/>
            <a:ext cx="2901523" cy="18616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49" y="2863966"/>
            <a:ext cx="2901523" cy="24726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33" y="509331"/>
            <a:ext cx="715648" cy="7156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rcRect l="-1483" t="494"/>
          <a:stretch>
            <a:fillRect/>
          </a:stretch>
        </p:blipFill>
        <p:spPr>
          <a:xfrm>
            <a:off x="534670" y="387350"/>
            <a:ext cx="1173480" cy="1150620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72180" y="894080"/>
            <a:ext cx="5558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3780D7"/>
                </a:solidFill>
              </a:rPr>
              <a:t>人教版高中化学选择性必修</a:t>
            </a:r>
            <a:r>
              <a:rPr lang="en-US" altLang="zh-CN" sz="3200" dirty="0">
                <a:solidFill>
                  <a:srgbClr val="3780D7"/>
                </a:solidFill>
              </a:rPr>
              <a:t>3</a:t>
            </a: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4498340" y="4516120"/>
            <a:ext cx="465965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课时：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烷烃的命名</a:t>
            </a:r>
            <a:endParaRPr lang="zh-CN" altLang="en-US" sz="24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26"/>
          <p:cNvGrpSpPr/>
          <p:nvPr>
            <p:custDataLst>
              <p:tags r:id="rId1"/>
            </p:custDataLst>
          </p:nvPr>
        </p:nvGrpSpPr>
        <p:grpSpPr>
          <a:xfrm>
            <a:off x="1686060" y="2965427"/>
            <a:ext cx="5646026" cy="2039555"/>
            <a:chOff x="1547813" y="3135252"/>
            <a:chExt cx="5668836" cy="2048058"/>
          </a:xfrm>
        </p:grpSpPr>
        <p:sp>
          <p:nvSpPr>
            <p:cNvPr id="31761" name="Text Box 7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547813" y="3637635"/>
              <a:ext cx="5668836" cy="1168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790" b="1">
                  <a:latin typeface="Times New Roman" panose="02020603050405020304" charset="0"/>
                  <a:cs typeface="Times New Roman" panose="02020603050405020304" charset="0"/>
                </a:rPr>
                <a:t>CH</a:t>
              </a:r>
              <a:r>
                <a:rPr lang="en-US" altLang="zh-CN" sz="2790" b="1" baseline="-25000"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  <a:r>
                <a:rPr lang="en-US" altLang="zh-CN" sz="2790" b="1">
                  <a:latin typeface="Times New Roman" panose="02020603050405020304" charset="0"/>
                  <a:cs typeface="Times New Roman" panose="02020603050405020304" charset="0"/>
                </a:rPr>
                <a:t>—C—CH</a:t>
              </a:r>
              <a:r>
                <a:rPr lang="en-US" altLang="zh-CN" sz="2790" b="1" baseline="-25000"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r>
                <a:rPr lang="en-US" altLang="zh-CN" sz="2790" b="1">
                  <a:latin typeface="Times New Roman" panose="02020603050405020304" charset="0"/>
                  <a:cs typeface="Times New Roman" panose="02020603050405020304" charset="0"/>
                </a:rPr>
                <a:t>—CH—C—CH</a:t>
              </a:r>
              <a:r>
                <a:rPr lang="en-US" altLang="zh-CN" sz="2790" b="1" baseline="-25000"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  <a:endParaRPr lang="en-US" altLang="zh-CN" sz="2790" b="1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790" b="1">
                  <a:latin typeface="Times New Roman" panose="02020603050405020304" charset="0"/>
                  <a:cs typeface="Times New Roman" panose="02020603050405020304" charset="0"/>
                </a:rPr>
                <a:t>             </a:t>
              </a:r>
              <a:endParaRPr lang="en-US" altLang="zh-CN" sz="2790" b="1" baseline="-250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762" name="Rectangle 11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539237" y="4153341"/>
              <a:ext cx="832660" cy="52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790" b="1">
                  <a:latin typeface="Times New Roman" panose="02020603050405020304" charset="0"/>
                  <a:cs typeface="Times New Roman" panose="02020603050405020304" charset="0"/>
                </a:rPr>
                <a:t>CH</a:t>
              </a:r>
              <a:r>
                <a:rPr lang="en-US" altLang="zh-CN" sz="2790" b="1" baseline="-25000"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</a:p>
          </p:txBody>
        </p:sp>
        <p:sp>
          <p:nvSpPr>
            <p:cNvPr id="31763" name="Rectangle 9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255329" y="3135252"/>
              <a:ext cx="921920" cy="52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790" b="1">
                  <a:latin typeface="Times New Roman" panose="02020603050405020304" charset="0"/>
                  <a:cs typeface="Times New Roman" panose="02020603050405020304" charset="0"/>
                </a:rPr>
                <a:t> CH</a:t>
              </a:r>
              <a:r>
                <a:rPr lang="en-US" altLang="zh-CN" sz="2790" b="1" baseline="-25000"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</a:p>
          </p:txBody>
        </p:sp>
        <p:sp>
          <p:nvSpPr>
            <p:cNvPr id="31764" name="Line 10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2781051" y="4032231"/>
              <a:ext cx="0" cy="2616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31765" name="矩形 22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465328" y="4156034"/>
              <a:ext cx="832660" cy="52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790" b="1"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CH</a:t>
              </a:r>
              <a:r>
                <a:rPr lang="en-US" altLang="zh-CN" sz="2790" b="1" baseline="-25000"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endParaRPr lang="zh-CN" altLang="en-US" sz="279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766" name="矩形 23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5365479" y="4152464"/>
              <a:ext cx="832660" cy="52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790" b="1"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CH</a:t>
              </a:r>
              <a:r>
                <a:rPr lang="en-US" altLang="zh-CN" sz="2790" b="1" baseline="-25000"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</a:p>
          </p:txBody>
        </p:sp>
        <p:sp>
          <p:nvSpPr>
            <p:cNvPr id="31767" name="矩形 1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493825" y="4661077"/>
              <a:ext cx="832660" cy="52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790" b="1"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CH</a:t>
              </a:r>
              <a:r>
                <a:rPr lang="en-US" altLang="zh-CN" sz="2790" b="1" baseline="-25000"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  <a:endParaRPr lang="zh-CN" altLang="en-US" sz="279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768" name="Line 10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H="1">
              <a:off x="4691000" y="4036924"/>
              <a:ext cx="0" cy="2616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31769" name="Line 10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H="1">
              <a:off x="5579669" y="3523400"/>
              <a:ext cx="0" cy="2616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31770" name="Line 10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H="1">
              <a:off x="5579669" y="4034945"/>
              <a:ext cx="0" cy="2616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31771" name="Line 10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H="1">
              <a:off x="4703121" y="4536574"/>
              <a:ext cx="0" cy="2616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795"/>
            </a:p>
          </p:txBody>
        </p:sp>
      </p:grpSp>
      <p:sp>
        <p:nvSpPr>
          <p:cNvPr id="14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61952" y="3745847"/>
            <a:ext cx="7401021" cy="45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39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6           5      4           3          2      1</a:t>
            </a:r>
          </a:p>
        </p:txBody>
      </p:sp>
      <p:sp>
        <p:nvSpPr>
          <p:cNvPr id="4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49720" y="2958470"/>
            <a:ext cx="918210" cy="52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790" b="1">
                <a:latin typeface="Times New Roman" panose="02020603050405020304" charset="0"/>
                <a:cs typeface="Times New Roman" panose="02020603050405020304" charset="0"/>
              </a:rPr>
              <a:t> CH</a:t>
            </a:r>
            <a:r>
              <a:rPr lang="en-US" altLang="zh-CN" sz="2790" b="1" baseline="-2500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8" name="Line 1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2939868" y="3395601"/>
            <a:ext cx="0" cy="2605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795"/>
          </a:p>
        </p:txBody>
      </p:sp>
      <p:sp>
        <p:nvSpPr>
          <p:cNvPr id="10" name="Line 1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542763" y="3542301"/>
            <a:ext cx="666265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795"/>
          </a:p>
        </p:txBody>
      </p:sp>
      <p:sp>
        <p:nvSpPr>
          <p:cNvPr id="59" name="矩形 5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7424" y="1289627"/>
            <a:ext cx="11767639" cy="160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404" tIns="60701" rIns="121404" bIns="607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just" fontAlgn="auto">
              <a:lnSpc>
                <a:spcPts val="386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）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如果主链上有相同的取代基，可以将取代基合并，用汉字数字表示取代基的个数（只有一个取代基时将取代基的个数省略），表示位置的阿拉伯数字之间用逗号隔开。</a:t>
            </a:r>
          </a:p>
        </p:txBody>
      </p:sp>
      <p:sp>
        <p:nvSpPr>
          <p:cNvPr id="3" name="Text Box 2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08436" y="4864574"/>
            <a:ext cx="6131416" cy="52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79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1" lang="zh-CN" altLang="en-US" sz="239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2，</a:t>
            </a:r>
            <a:r>
              <a:rPr kumimoji="1" lang="en-US" altLang="zh-CN" sz="239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kumimoji="1" lang="zh-CN" altLang="en-US" sz="239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kumimoji="1" lang="en-US" altLang="zh-CN" sz="239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kumimoji="1" lang="zh-CN" altLang="en-US" sz="239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kumimoji="1" lang="en-US" altLang="zh-CN" sz="239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kumimoji="1" lang="zh-CN" altLang="en-US" sz="239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— 四甲基 —</a:t>
            </a:r>
            <a:r>
              <a:rPr kumimoji="1" lang="en-US" altLang="zh-CN" sz="239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kumimoji="1" lang="zh-CN" altLang="en-US" sz="239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—乙基己烷</a:t>
            </a:r>
          </a:p>
        </p:txBody>
      </p:sp>
      <p:grpSp>
        <p:nvGrpSpPr>
          <p:cNvPr id="32" name="组合 31"/>
          <p:cNvGrpSpPr/>
          <p:nvPr>
            <p:custDataLst>
              <p:tags r:id="rId8"/>
            </p:custDataLst>
          </p:nvPr>
        </p:nvGrpSpPr>
        <p:grpSpPr>
          <a:xfrm>
            <a:off x="3089734" y="5346803"/>
            <a:ext cx="1557993" cy="998608"/>
            <a:chOff x="4165" y="6371"/>
            <a:chExt cx="2463" cy="1579"/>
          </a:xfrm>
        </p:grpSpPr>
        <p:sp>
          <p:nvSpPr>
            <p:cNvPr id="35867" name="Rectangle 3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165" y="7322"/>
              <a:ext cx="2463" cy="628"/>
            </a:xfrm>
            <a:prstGeom prst="rect">
              <a:avLst/>
            </a:prstGeom>
            <a:noFill/>
            <a:ln w="9525">
              <a:solidFill>
                <a:srgbClr val="66FF33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1990" b="1">
                  <a:latin typeface="Times New Roman" panose="02020603050405020304" charset="0"/>
                </a:rPr>
                <a:t>取代基数目</a:t>
              </a:r>
            </a:p>
          </p:txBody>
        </p:sp>
        <p:sp>
          <p:nvSpPr>
            <p:cNvPr id="6" name="Line 28"/>
            <p:cNvSpPr/>
            <p:nvPr>
              <p:custDataLst>
                <p:tags r:id="rId36"/>
              </p:custDataLst>
            </p:nvPr>
          </p:nvSpPr>
          <p:spPr>
            <a:xfrm>
              <a:off x="5453" y="6371"/>
              <a:ext cx="54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sz="1795"/>
            </a:p>
          </p:txBody>
        </p:sp>
        <p:sp>
          <p:nvSpPr>
            <p:cNvPr id="7" name="Line 33"/>
            <p:cNvSpPr/>
            <p:nvPr>
              <p:custDataLst>
                <p:tags r:id="rId37"/>
              </p:custDataLst>
            </p:nvPr>
          </p:nvSpPr>
          <p:spPr>
            <a:xfrm flipH="1">
              <a:off x="5063" y="6445"/>
              <a:ext cx="528" cy="877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sz="1795"/>
            </a:p>
          </p:txBody>
        </p:sp>
      </p:grpSp>
      <p:grpSp>
        <p:nvGrpSpPr>
          <p:cNvPr id="39" name="组合 38"/>
          <p:cNvGrpSpPr/>
          <p:nvPr>
            <p:custDataLst>
              <p:tags r:id="rId9"/>
            </p:custDataLst>
          </p:nvPr>
        </p:nvGrpSpPr>
        <p:grpSpPr>
          <a:xfrm>
            <a:off x="1601315" y="5313600"/>
            <a:ext cx="3873355" cy="1256957"/>
            <a:chOff x="1711" y="6318"/>
            <a:chExt cx="6124" cy="1989"/>
          </a:xfrm>
        </p:grpSpPr>
        <p:grpSp>
          <p:nvGrpSpPr>
            <p:cNvPr id="35861" name="组合 30"/>
            <p:cNvGrpSpPr/>
            <p:nvPr>
              <p:custDataLst>
                <p:tags r:id="rId29"/>
              </p:custDataLst>
            </p:nvPr>
          </p:nvGrpSpPr>
          <p:grpSpPr>
            <a:xfrm>
              <a:off x="1711" y="6431"/>
              <a:ext cx="3005" cy="1876"/>
              <a:chOff x="1711" y="6431"/>
              <a:chExt cx="3005" cy="1876"/>
            </a:xfrm>
          </p:grpSpPr>
          <p:sp>
            <p:nvSpPr>
              <p:cNvPr id="21" name="Line 28"/>
              <p:cNvSpPr/>
              <p:nvPr>
                <p:custDataLst>
                  <p:tags r:id="rId32"/>
                </p:custDataLst>
              </p:nvPr>
            </p:nvSpPr>
            <p:spPr>
              <a:xfrm flipV="1">
                <a:off x="2313" y="6432"/>
                <a:ext cx="2403" cy="4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sz="1795"/>
              </a:p>
            </p:txBody>
          </p:sp>
          <p:sp>
            <p:nvSpPr>
              <p:cNvPr id="35865" name="Rectangle 3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711" y="7679"/>
                <a:ext cx="2354" cy="628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990" b="1">
                    <a:latin typeface="Times New Roman" panose="02020603050405020304" charset="0"/>
                  </a:rPr>
                  <a:t>取代基位置</a:t>
                </a:r>
              </a:p>
            </p:txBody>
          </p:sp>
          <p:sp>
            <p:nvSpPr>
              <p:cNvPr id="26" name="Line 33"/>
              <p:cNvSpPr/>
              <p:nvPr>
                <p:custDataLst>
                  <p:tags r:id="rId34"/>
                </p:custDataLst>
              </p:nvPr>
            </p:nvSpPr>
            <p:spPr>
              <a:xfrm flipH="1">
                <a:off x="3096" y="6431"/>
                <a:ext cx="0" cy="1133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sz="1795"/>
              </a:p>
            </p:txBody>
          </p:sp>
        </p:grpSp>
        <p:sp>
          <p:nvSpPr>
            <p:cNvPr id="5" name="Line 33"/>
            <p:cNvSpPr/>
            <p:nvPr>
              <p:custDataLst>
                <p:tags r:id="rId30"/>
              </p:custDataLst>
            </p:nvPr>
          </p:nvSpPr>
          <p:spPr>
            <a:xfrm flipH="1">
              <a:off x="3203" y="6444"/>
              <a:ext cx="4301" cy="1121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sz="1795"/>
            </a:p>
          </p:txBody>
        </p:sp>
        <p:sp>
          <p:nvSpPr>
            <p:cNvPr id="9" name="Line 28"/>
            <p:cNvSpPr/>
            <p:nvPr>
              <p:custDataLst>
                <p:tags r:id="rId31"/>
              </p:custDataLst>
            </p:nvPr>
          </p:nvSpPr>
          <p:spPr>
            <a:xfrm>
              <a:off x="7268" y="6318"/>
              <a:ext cx="567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sz="1795"/>
            </a:p>
          </p:txBody>
        </p:sp>
      </p:grpSp>
      <p:grpSp>
        <p:nvGrpSpPr>
          <p:cNvPr id="38" name="组合 37"/>
          <p:cNvGrpSpPr/>
          <p:nvPr>
            <p:custDataLst>
              <p:tags r:id="rId10"/>
            </p:custDataLst>
          </p:nvPr>
        </p:nvGrpSpPr>
        <p:grpSpPr>
          <a:xfrm>
            <a:off x="4309920" y="5345221"/>
            <a:ext cx="2029446" cy="1198774"/>
            <a:chOff x="6021" y="6370"/>
            <a:chExt cx="3368" cy="3815"/>
          </a:xfrm>
        </p:grpSpPr>
        <p:sp>
          <p:nvSpPr>
            <p:cNvPr id="35856" name="Rectangle 3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310" y="8922"/>
              <a:ext cx="2843" cy="126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1990" b="1">
                  <a:latin typeface="Times New Roman" panose="02020603050405020304" charset="0"/>
                </a:rPr>
                <a:t>取代基名称</a:t>
              </a:r>
            </a:p>
          </p:txBody>
        </p:sp>
        <p:sp>
          <p:nvSpPr>
            <p:cNvPr id="17" name="Line 28"/>
            <p:cNvSpPr/>
            <p:nvPr>
              <p:custDataLst>
                <p:tags r:id="rId25"/>
              </p:custDataLst>
            </p:nvPr>
          </p:nvSpPr>
          <p:spPr>
            <a:xfrm>
              <a:off x="8469" y="6370"/>
              <a:ext cx="92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sz="1795"/>
            </a:p>
          </p:txBody>
        </p:sp>
        <p:sp>
          <p:nvSpPr>
            <p:cNvPr id="19" name="Line 33"/>
            <p:cNvSpPr/>
            <p:nvPr>
              <p:custDataLst>
                <p:tags r:id="rId26"/>
              </p:custDataLst>
            </p:nvPr>
          </p:nvSpPr>
          <p:spPr>
            <a:xfrm flipH="1">
              <a:off x="8164" y="6659"/>
              <a:ext cx="506" cy="2199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sz="1795"/>
            </a:p>
          </p:txBody>
        </p:sp>
        <p:sp>
          <p:nvSpPr>
            <p:cNvPr id="20" name="Line 28"/>
            <p:cNvSpPr/>
            <p:nvPr>
              <p:custDataLst>
                <p:tags r:id="rId27"/>
              </p:custDataLst>
            </p:nvPr>
          </p:nvSpPr>
          <p:spPr>
            <a:xfrm flipV="1">
              <a:off x="6021" y="6370"/>
              <a:ext cx="865" cy="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sz="1795"/>
            </a:p>
          </p:txBody>
        </p:sp>
        <p:sp>
          <p:nvSpPr>
            <p:cNvPr id="22" name="Line 33"/>
            <p:cNvSpPr/>
            <p:nvPr>
              <p:custDataLst>
                <p:tags r:id="rId28"/>
              </p:custDataLst>
            </p:nvPr>
          </p:nvSpPr>
          <p:spPr>
            <a:xfrm>
              <a:off x="6487" y="6600"/>
              <a:ext cx="1572" cy="2257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sz="1795"/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6391978" y="5332573"/>
            <a:ext cx="1511509" cy="1012154"/>
            <a:chOff x="9285" y="6349"/>
            <a:chExt cx="2390" cy="1600"/>
          </a:xfrm>
        </p:grpSpPr>
        <p:sp>
          <p:nvSpPr>
            <p:cNvPr id="35853" name="Rectangle 3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285" y="7322"/>
              <a:ext cx="2390" cy="627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1990" b="1">
                  <a:latin typeface="Times New Roman" panose="02020603050405020304" charset="0"/>
                </a:rPr>
                <a:t>主链名称</a:t>
              </a:r>
            </a:p>
          </p:txBody>
        </p:sp>
        <p:sp>
          <p:nvSpPr>
            <p:cNvPr id="11" name="Line 28"/>
            <p:cNvSpPr/>
            <p:nvPr>
              <p:custDataLst>
                <p:tags r:id="rId22"/>
              </p:custDataLst>
            </p:nvPr>
          </p:nvSpPr>
          <p:spPr>
            <a:xfrm>
              <a:off x="9327" y="6349"/>
              <a:ext cx="92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sz="1795"/>
            </a:p>
          </p:txBody>
        </p:sp>
        <p:sp>
          <p:nvSpPr>
            <p:cNvPr id="30" name="Line 33"/>
            <p:cNvSpPr/>
            <p:nvPr>
              <p:custDataLst>
                <p:tags r:id="rId23"/>
              </p:custDataLst>
            </p:nvPr>
          </p:nvSpPr>
          <p:spPr>
            <a:xfrm>
              <a:off x="9762" y="6493"/>
              <a:ext cx="133" cy="803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sz="1795"/>
            </a:p>
          </p:txBody>
        </p:sp>
      </p:grpSp>
      <p:grpSp>
        <p:nvGrpSpPr>
          <p:cNvPr id="2" name="组合 1"/>
          <p:cNvGrpSpPr/>
          <p:nvPr>
            <p:custDataLst>
              <p:tags r:id="rId12"/>
            </p:custDataLst>
          </p:nvPr>
        </p:nvGrpSpPr>
        <p:grpSpPr>
          <a:xfrm>
            <a:off x="-25357" y="-17669"/>
            <a:ext cx="8185149" cy="573991"/>
            <a:chOff x="-25357" y="-17669"/>
            <a:chExt cx="8185149" cy="573991"/>
          </a:xfrm>
        </p:grpSpPr>
        <p:sp>
          <p:nvSpPr>
            <p:cNvPr id="15" name="矩形 14"/>
            <p:cNvSpPr/>
            <p:nvPr>
              <p:custDataLst>
                <p:tags r:id="rId16"/>
              </p:custDataLst>
            </p:nvPr>
          </p:nvSpPr>
          <p:spPr>
            <a:xfrm flipV="1">
              <a:off x="761890" y="450214"/>
              <a:ext cx="7397902" cy="53926"/>
            </a:xfrm>
            <a:prstGeom prst="rect">
              <a:avLst/>
            </a:prstGeom>
            <a:solidFill>
              <a:srgbClr val="0870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7"/>
              </p:custDataLst>
            </p:nvPr>
          </p:nvSpPr>
          <p:spPr>
            <a:xfrm>
              <a:off x="888299" y="-17669"/>
              <a:ext cx="4686300" cy="52197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l"/>
              <a:r>
                <a:rPr kumimoji="1" lang="zh-CN" alt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二、烷烃的命名</a:t>
              </a:r>
              <a:r>
                <a:rPr kumimoji="1"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--系统命名法</a:t>
              </a:r>
              <a:endParaRPr kumimoji="1"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endParaRPr>
            </a:p>
          </p:txBody>
        </p:sp>
        <p:grpSp>
          <p:nvGrpSpPr>
            <p:cNvPr id="13" name="组合 12"/>
            <p:cNvGrpSpPr/>
            <p:nvPr>
              <p:custDataLst>
                <p:tags r:id="rId18"/>
              </p:custDataLst>
            </p:nvPr>
          </p:nvGrpSpPr>
          <p:grpSpPr>
            <a:xfrm flipH="1">
              <a:off x="-25357" y="19051"/>
              <a:ext cx="787357" cy="537271"/>
              <a:chOff x="2755942" y="137724"/>
              <a:chExt cx="787357" cy="537271"/>
            </a:xfrm>
          </p:grpSpPr>
          <p:sp>
            <p:nvSpPr>
              <p:cNvPr id="18" name="流程图: 数据 17"/>
              <p:cNvSpPr/>
              <p:nvPr>
                <p:custDataLst>
                  <p:tags r:id="rId19"/>
                </p:custDataLst>
              </p:nvPr>
            </p:nvSpPr>
            <p:spPr>
              <a:xfrm>
                <a:off x="2806765" y="137724"/>
                <a:ext cx="736534" cy="479652"/>
              </a:xfrm>
              <a:prstGeom prst="flowChartInputOutput">
                <a:avLst/>
              </a:prstGeom>
              <a:solidFill>
                <a:srgbClr val="2188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23" name="矩形 22"/>
              <p:cNvSpPr/>
              <p:nvPr>
                <p:custDataLst>
                  <p:tags r:id="rId20"/>
                </p:custDataLst>
              </p:nvPr>
            </p:nvSpPr>
            <p:spPr>
              <a:xfrm>
                <a:off x="2755942" y="239670"/>
                <a:ext cx="514350" cy="435325"/>
              </a:xfrm>
              <a:prstGeom prst="rect">
                <a:avLst/>
              </a:prstGeom>
              <a:solidFill>
                <a:srgbClr val="0870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</p:grpSp>
      </p:grpSp>
      <p:sp>
        <p:nvSpPr>
          <p:cNvPr id="24" name="矩形 23"/>
          <p:cNvSpPr/>
          <p:nvPr>
            <p:custDataLst>
              <p:tags r:id="rId13"/>
            </p:custDataLst>
          </p:nvPr>
        </p:nvSpPr>
        <p:spPr>
          <a:xfrm>
            <a:off x="164746" y="710621"/>
            <a:ext cx="189346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(3)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写名称</a:t>
            </a:r>
          </a:p>
        </p:txBody>
      </p:sp>
      <p:sp>
        <p:nvSpPr>
          <p:cNvPr id="25" name="文本框 24"/>
          <p:cNvSpPr txBox="1"/>
          <p:nvPr>
            <p:custDataLst>
              <p:tags r:id="rId14"/>
            </p:custDataLst>
          </p:nvPr>
        </p:nvSpPr>
        <p:spPr>
          <a:xfrm>
            <a:off x="2109470" y="77343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-----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相同基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,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合并算</a:t>
            </a:r>
          </a:p>
        </p:txBody>
      </p:sp>
      <p:sp>
        <p:nvSpPr>
          <p:cNvPr id="15364" name="Text Box 3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997190" y="3858895"/>
            <a:ext cx="4194810" cy="2676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取代基，母体前，</a:t>
            </a:r>
          </a:p>
          <a:p>
            <a:pPr marL="0" marR="0" lvl="0" indent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不同基，简到繁，</a:t>
            </a:r>
            <a:endParaRPr lang="en-US" altLang="zh-CN" b="1"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0" marR="0" lvl="0" indent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相同基，合并算，</a:t>
            </a:r>
            <a:endParaRPr lang="zh-CN" altLang="en-US" b="1" spc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0" marR="0" lvl="0" indent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标个数，用汉字</a:t>
            </a:r>
            <a:endParaRPr lang="zh-CN" altLang="en-US" b="1" spc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0" marR="0" lvl="0" indent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标位置，阿拉伯，逗号隔，</a:t>
            </a:r>
          </a:p>
          <a:p>
            <a:pPr marL="0" marR="0" lvl="0" indent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阿拉伯汉字之间，短线隔，</a:t>
            </a:r>
            <a:endParaRPr lang="zh-CN" altLang="en-US" sz="2800" b="1" spc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 animBg="1"/>
      <p:bldP spid="3" grpId="0"/>
      <p:bldP spid="25" grpId="0"/>
      <p:bldP spid="153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-25357" y="-17669"/>
            <a:ext cx="8185149" cy="573991"/>
            <a:chOff x="-25357" y="-17669"/>
            <a:chExt cx="8185149" cy="573991"/>
          </a:xfrm>
        </p:grpSpPr>
        <p:sp>
          <p:nvSpPr>
            <p:cNvPr id="15" name="矩形 14"/>
            <p:cNvSpPr/>
            <p:nvPr>
              <p:custDataLst>
                <p:tags r:id="rId42"/>
              </p:custDataLst>
            </p:nvPr>
          </p:nvSpPr>
          <p:spPr>
            <a:xfrm flipV="1">
              <a:off x="761890" y="450214"/>
              <a:ext cx="7397902" cy="53926"/>
            </a:xfrm>
            <a:prstGeom prst="rect">
              <a:avLst/>
            </a:prstGeom>
            <a:solidFill>
              <a:srgbClr val="0870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43"/>
              </p:custDataLst>
            </p:nvPr>
          </p:nvSpPr>
          <p:spPr>
            <a:xfrm>
              <a:off x="888299" y="-17669"/>
              <a:ext cx="4832350" cy="52197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l"/>
              <a:r>
                <a:rPr kumimoji="1" lang="zh-CN" alt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二、烷烃的命名</a:t>
              </a:r>
              <a:r>
                <a:rPr kumimoji="1"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--系统命名法</a:t>
              </a:r>
              <a:endParaRPr kumimoji="1"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endParaRPr>
            </a:p>
          </p:txBody>
        </p:sp>
        <p:grpSp>
          <p:nvGrpSpPr>
            <p:cNvPr id="17" name="组合 16"/>
            <p:cNvGrpSpPr/>
            <p:nvPr>
              <p:custDataLst>
                <p:tags r:id="rId44"/>
              </p:custDataLst>
            </p:nvPr>
          </p:nvGrpSpPr>
          <p:grpSpPr>
            <a:xfrm flipH="1">
              <a:off x="-25357" y="19051"/>
              <a:ext cx="787357" cy="537271"/>
              <a:chOff x="2755942" y="137724"/>
              <a:chExt cx="787357" cy="537271"/>
            </a:xfrm>
          </p:grpSpPr>
          <p:sp>
            <p:nvSpPr>
              <p:cNvPr id="18" name="流程图: 数据 17"/>
              <p:cNvSpPr/>
              <p:nvPr>
                <p:custDataLst>
                  <p:tags r:id="rId45"/>
                </p:custDataLst>
              </p:nvPr>
            </p:nvSpPr>
            <p:spPr>
              <a:xfrm>
                <a:off x="2806765" y="137724"/>
                <a:ext cx="736534" cy="479652"/>
              </a:xfrm>
              <a:prstGeom prst="flowChartInputOutput">
                <a:avLst/>
              </a:prstGeom>
              <a:solidFill>
                <a:srgbClr val="2188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9" name="矩形 18"/>
              <p:cNvSpPr/>
              <p:nvPr>
                <p:custDataLst>
                  <p:tags r:id="rId46"/>
                </p:custDataLst>
              </p:nvPr>
            </p:nvSpPr>
            <p:spPr>
              <a:xfrm>
                <a:off x="2755942" y="239670"/>
                <a:ext cx="514350" cy="435325"/>
              </a:xfrm>
              <a:prstGeom prst="rect">
                <a:avLst/>
              </a:prstGeom>
              <a:solidFill>
                <a:srgbClr val="0870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</p:grpSp>
      </p:grpSp>
      <p:sp>
        <p:nvSpPr>
          <p:cNvPr id="95" name="Text Box 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90825" y="2054225"/>
            <a:ext cx="4599940" cy="5340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lnSpc>
                <a:spcPct val="120000"/>
              </a:lnSpc>
              <a:spcBef>
                <a:spcPct val="20000"/>
              </a:spcBef>
              <a:defRPr sz="24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</a:defRPr>
            </a:lvl1pPr>
          </a:lstStyle>
          <a:p>
            <a:r>
              <a:rPr lang="zh-CN" altLang="en-US"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相同基</a:t>
            </a:r>
            <a:r>
              <a:rPr lang="en-US" altLang="zh-CN"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,</a:t>
            </a:r>
            <a:r>
              <a:rPr lang="zh-CN" altLang="en-US"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合并算</a:t>
            </a:r>
            <a:r>
              <a:rPr lang="en-US" altLang="zh-CN"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;</a:t>
            </a:r>
            <a:r>
              <a:rPr lang="zh-CN" altLang="en-US"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不同基</a:t>
            </a:r>
            <a:r>
              <a:rPr lang="en-US" altLang="zh-CN"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,</a:t>
            </a:r>
            <a:r>
              <a:rPr lang="zh-CN" altLang="en-US"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简在前</a:t>
            </a:r>
          </a:p>
        </p:txBody>
      </p:sp>
      <p:sp>
        <p:nvSpPr>
          <p:cNvPr id="96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3550" y="836295"/>
            <a:ext cx="5864860" cy="5734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cs typeface="Times New Roman" panose="02020603050405020304" charset="0"/>
                <a:sym typeface="Times New Roman" panose="02020603050405020304" charset="0"/>
              </a:rPr>
              <a:t>① </a:t>
            </a:r>
            <a:r>
              <a:rPr lang="zh-CN" altLang="en-US" sz="2800" b="1">
                <a:cs typeface="Times New Roman" panose="02020603050405020304" charset="0"/>
                <a:sym typeface="Times New Roman" panose="02020603050405020304" charset="0"/>
              </a:rPr>
              <a:t>定主链 </a:t>
            </a:r>
            <a:r>
              <a:rPr lang="en-US" altLang="zh-CN" sz="2800" b="1">
                <a:solidFill>
                  <a:srgbClr val="0192FF"/>
                </a:solidFill>
                <a:cs typeface="Times New Roman" panose="02020603050405020304" charset="0"/>
                <a:sym typeface="Times New Roman" panose="02020603050405020304" charset="0"/>
              </a:rPr>
              <a:t>(</a:t>
            </a:r>
            <a:r>
              <a:rPr lang="zh-CN" altLang="en-US" sz="2800" b="1">
                <a:solidFill>
                  <a:srgbClr val="0192FF"/>
                </a:solidFill>
                <a:cs typeface="Times New Roman" panose="02020603050405020304" charset="0"/>
                <a:sym typeface="Times New Roman" panose="02020603050405020304" charset="0"/>
              </a:rPr>
              <a:t>最</a:t>
            </a:r>
            <a:r>
              <a:rPr lang="zh-CN" altLang="en-US" sz="2800" b="1">
                <a:solidFill>
                  <a:srgbClr val="C00000"/>
                </a:solidFill>
                <a:cs typeface="Times New Roman" panose="02020603050405020304" charset="0"/>
                <a:sym typeface="Times New Roman" panose="02020603050405020304" charset="0"/>
              </a:rPr>
              <a:t>长</a:t>
            </a:r>
            <a:r>
              <a:rPr lang="zh-CN" altLang="en-US" sz="2800" b="1">
                <a:solidFill>
                  <a:srgbClr val="1831CA"/>
                </a:solidFill>
                <a:cs typeface="Times New Roman" panose="02020603050405020304" charset="0"/>
                <a:sym typeface="Times New Roman" panose="02020603050405020304" charset="0"/>
              </a:rPr>
              <a:t>、</a:t>
            </a:r>
            <a:r>
              <a:rPr lang="zh-CN" altLang="en-US" sz="2800" b="1">
                <a:solidFill>
                  <a:srgbClr val="0192FF"/>
                </a:solidFill>
                <a:cs typeface="Times New Roman" panose="02020603050405020304" charset="0"/>
                <a:sym typeface="Times New Roman" panose="02020603050405020304" charset="0"/>
              </a:rPr>
              <a:t>最</a:t>
            </a:r>
            <a:r>
              <a:rPr lang="zh-CN" altLang="en-US" sz="2800" b="1">
                <a:solidFill>
                  <a:srgbClr val="C00000"/>
                </a:solidFill>
                <a:cs typeface="Times New Roman" panose="02020603050405020304" charset="0"/>
                <a:sym typeface="Times New Roman" panose="02020603050405020304" charset="0"/>
              </a:rPr>
              <a:t>多</a:t>
            </a:r>
            <a:r>
              <a:rPr lang="en-US" altLang="zh-CN" sz="2800" b="1">
                <a:solidFill>
                  <a:srgbClr val="0192FF"/>
                </a:solidFill>
                <a:cs typeface="Times New Roman" panose="02020603050405020304" charset="0"/>
                <a:sym typeface="Times New Roman" panose="02020603050405020304" charset="0"/>
              </a:rPr>
              <a:t>):</a:t>
            </a:r>
            <a:r>
              <a:rPr lang="zh-CN" altLang="en-US" sz="2800" b="1">
                <a:solidFill>
                  <a:srgbClr val="0192FF"/>
                </a:solidFill>
                <a:cs typeface="Times New Roman" panose="02020603050405020304" charset="0"/>
                <a:sym typeface="Times New Roman" panose="02020603050405020304" charset="0"/>
              </a:rPr>
              <a:t>“某烷”</a:t>
            </a:r>
          </a:p>
        </p:txBody>
      </p:sp>
      <p:sp>
        <p:nvSpPr>
          <p:cNvPr id="97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3550" y="1440815"/>
            <a:ext cx="5443855" cy="4908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  <a:cs typeface="Times New Roman" panose="02020603050405020304" charset="0"/>
                <a:sym typeface="Times New Roman" panose="02020603050405020304" charset="0"/>
              </a:rPr>
              <a:t>② </a:t>
            </a:r>
            <a:r>
              <a:rPr lang="zh-CN" altLang="en-US" sz="2800" b="1">
                <a:cs typeface="Times New Roman" panose="02020603050405020304" charset="0"/>
                <a:sym typeface="Times New Roman" panose="02020603050405020304" charset="0"/>
              </a:rPr>
              <a:t>编碳号</a:t>
            </a:r>
            <a:r>
              <a:rPr lang="en-US" altLang="zh-CN" sz="2800" b="1">
                <a:solidFill>
                  <a:srgbClr val="0192FF"/>
                </a:solidFill>
                <a:cs typeface="Times New Roman" panose="02020603050405020304" charset="0"/>
                <a:sym typeface="Times New Roman" panose="02020603050405020304" charset="0"/>
              </a:rPr>
              <a:t>(</a:t>
            </a:r>
            <a:r>
              <a:rPr lang="zh-CN" altLang="en-US" sz="2800" b="1">
                <a:solidFill>
                  <a:srgbClr val="0192FF"/>
                </a:solidFill>
                <a:cs typeface="Times New Roman" panose="02020603050405020304" charset="0"/>
                <a:sym typeface="Times New Roman" panose="02020603050405020304" charset="0"/>
              </a:rPr>
              <a:t>起编：</a:t>
            </a:r>
            <a:r>
              <a:rPr lang="zh-CN" altLang="en-US" sz="2800" b="1">
                <a:solidFill>
                  <a:srgbClr val="C00000"/>
                </a:solidFill>
                <a:cs typeface="Times New Roman" panose="02020603050405020304" charset="0"/>
                <a:sym typeface="Times New Roman" panose="02020603050405020304" charset="0"/>
              </a:rPr>
              <a:t>近，简，小</a:t>
            </a:r>
            <a:r>
              <a:rPr lang="en-US" altLang="zh-CN" sz="2800" b="1">
                <a:solidFill>
                  <a:srgbClr val="0192FF"/>
                </a:solidFill>
                <a:cs typeface="Times New Roman" panose="02020603050405020304" charset="0"/>
                <a:sym typeface="Times New Roman" panose="02020603050405020304" charset="0"/>
              </a:rPr>
              <a:t>)</a:t>
            </a:r>
            <a:endParaRPr lang="zh-CN" altLang="en-US" sz="2800" b="1">
              <a:solidFill>
                <a:srgbClr val="0192FF"/>
              </a:solidFill>
              <a:cs typeface="Times New Roman" panose="02020603050405020304" charset="0"/>
              <a:sym typeface="Times New Roman" panose="02020603050405020304" charset="0"/>
            </a:endParaRPr>
          </a:p>
        </p:txBody>
      </p:sp>
      <p:sp>
        <p:nvSpPr>
          <p:cNvPr id="98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3692" y="2043135"/>
            <a:ext cx="2386980" cy="5219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ym typeface="Times New Roman" panose="02020603050405020304" charset="0"/>
              </a:rPr>
              <a:t>③</a:t>
            </a:r>
            <a:r>
              <a:rPr lang="zh-CN" altLang="en-US" sz="2800" b="1">
                <a:cs typeface="Arial"/>
                <a:sym typeface="Times New Roman" panose="02020603050405020304" charset="0"/>
              </a:rPr>
              <a:t>支链</a:t>
            </a:r>
            <a:r>
              <a:rPr lang="zh-CN" altLang="en-US" sz="2800" b="1">
                <a:solidFill>
                  <a:srgbClr val="C00000"/>
                </a:solidFill>
                <a:cs typeface="Arial"/>
                <a:sym typeface="Times New Roman" panose="02020603050405020304" charset="0"/>
              </a:rPr>
              <a:t>写在前</a:t>
            </a:r>
            <a:endParaRPr lang="zh-CN" altLang="en-US" sz="2800" b="1">
              <a:solidFill>
                <a:srgbClr val="C00000"/>
              </a:solidFill>
              <a:sym typeface="Times New Roman" panose="02020603050405020304" charset="0"/>
            </a:endParaRPr>
          </a:p>
        </p:txBody>
      </p:sp>
      <p:sp>
        <p:nvSpPr>
          <p:cNvPr id="99" name="文本框 98"/>
          <p:cNvSpPr txBox="1"/>
          <p:nvPr>
            <p:custDataLst>
              <p:tags r:id="rId7"/>
            </p:custDataLst>
          </p:nvPr>
        </p:nvSpPr>
        <p:spPr>
          <a:xfrm>
            <a:off x="6417310" y="887730"/>
            <a:ext cx="51435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C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数相同主链，选支链最多的</a:t>
            </a:r>
          </a:p>
        </p:txBody>
      </p:sp>
      <p:sp>
        <p:nvSpPr>
          <p:cNvPr id="100" name="文本框 99"/>
          <p:cNvSpPr txBox="1"/>
          <p:nvPr>
            <p:custDataLst>
              <p:tags r:id="rId8"/>
            </p:custDataLst>
          </p:nvPr>
        </p:nvSpPr>
        <p:spPr>
          <a:xfrm>
            <a:off x="7360920" y="1740535"/>
            <a:ext cx="4831080" cy="112458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汉字与数字之间“ 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-  ” 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，数字与数字之间“  ，”</a:t>
            </a:r>
          </a:p>
        </p:txBody>
      </p:sp>
      <p:sp>
        <p:nvSpPr>
          <p:cNvPr id="101" name="Text Box 2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27109" y="4768850"/>
            <a:ext cx="61563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2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 — 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三 甲基 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—5 —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乙基  辛烷</a:t>
            </a:r>
          </a:p>
        </p:txBody>
      </p:sp>
      <p:grpSp>
        <p:nvGrpSpPr>
          <p:cNvPr id="102" name="组合 101"/>
          <p:cNvGrpSpPr/>
          <p:nvPr>
            <p:custDataLst>
              <p:tags r:id="rId10"/>
            </p:custDataLst>
          </p:nvPr>
        </p:nvGrpSpPr>
        <p:grpSpPr>
          <a:xfrm>
            <a:off x="2312003" y="2581232"/>
            <a:ext cx="5986539" cy="1953062"/>
            <a:chOff x="1041582" y="1508762"/>
            <a:chExt cx="5986539" cy="1953062"/>
          </a:xfrm>
        </p:grpSpPr>
        <p:sp>
          <p:nvSpPr>
            <p:cNvPr id="103" name="Rectangle 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041582" y="2444654"/>
              <a:ext cx="5986539" cy="521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CH</a:t>
              </a:r>
              <a:r>
                <a:rPr lang="en-US" altLang="zh-CN" sz="2800" b="1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3</a:t>
              </a:r>
              <a:r>
                <a:rPr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-CH-CH</a:t>
              </a:r>
              <a:r>
                <a:rPr lang="en-US" altLang="zh-CN" sz="2800" b="1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  <a:r>
                <a:rPr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-CH</a:t>
              </a:r>
              <a:r>
                <a:rPr lang="en-US" altLang="zh-CN" sz="2800" b="1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  <a:r>
                <a:rPr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-CH—C-CH</a:t>
              </a:r>
              <a:r>
                <a:rPr lang="en-US" altLang="zh-CN" sz="2800" b="1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  <a:r>
                <a:rPr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-CH</a:t>
              </a:r>
              <a:r>
                <a:rPr lang="en-US" altLang="zh-CN" sz="2800" b="1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3</a:t>
              </a:r>
            </a:p>
          </p:txBody>
        </p:sp>
        <p:sp>
          <p:nvSpPr>
            <p:cNvPr id="104" name="Rectangle 1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835844" y="1935181"/>
              <a:ext cx="831850" cy="521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CH</a:t>
              </a:r>
              <a:r>
                <a:rPr lang="en-US" altLang="zh-CN" sz="2800" b="1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3</a:t>
              </a:r>
            </a:p>
          </p:txBody>
        </p:sp>
        <p:sp>
          <p:nvSpPr>
            <p:cNvPr id="105" name="Rectangle 1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854691" y="2939854"/>
              <a:ext cx="831850" cy="521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CH</a:t>
              </a:r>
              <a:r>
                <a:rPr lang="en-US" altLang="zh-CN" sz="2800" b="1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3</a:t>
              </a:r>
            </a:p>
          </p:txBody>
        </p:sp>
        <p:sp>
          <p:nvSpPr>
            <p:cNvPr id="106" name="Rectangle 1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829804" y="1956498"/>
              <a:ext cx="831850" cy="521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CH</a:t>
              </a:r>
              <a:r>
                <a:rPr lang="en-US" altLang="zh-CN" sz="2800" b="1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3</a:t>
              </a:r>
            </a:p>
          </p:txBody>
        </p:sp>
        <p:sp>
          <p:nvSpPr>
            <p:cNvPr id="107" name="Rectangle 1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969197" y="1508762"/>
              <a:ext cx="831850" cy="521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CH</a:t>
              </a:r>
              <a:r>
                <a:rPr lang="en-US" altLang="zh-CN" sz="2800" b="1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3</a:t>
              </a:r>
            </a:p>
          </p:txBody>
        </p:sp>
        <p:sp>
          <p:nvSpPr>
            <p:cNvPr id="108" name="Rectangle 1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979830" y="1963635"/>
              <a:ext cx="831850" cy="521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CH</a:t>
              </a:r>
              <a:r>
                <a:rPr lang="en-US" altLang="zh-CN" sz="2800" b="1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</a:p>
          </p:txBody>
        </p:sp>
        <p:sp>
          <p:nvSpPr>
            <p:cNvPr id="109" name="Line 1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2042251" y="2314509"/>
              <a:ext cx="0" cy="2457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Line 16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5058177" y="2342542"/>
              <a:ext cx="0" cy="2457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Line 1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H="1">
              <a:off x="5058177" y="2830778"/>
              <a:ext cx="0" cy="2457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Line 18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>
              <a:off x="4201961" y="2342542"/>
              <a:ext cx="0" cy="2457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Line 1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4193429" y="1898300"/>
              <a:ext cx="0" cy="2457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4" name="Line 2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280727" y="5277081"/>
            <a:ext cx="709464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5" name="Line 2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227109" y="5277081"/>
            <a:ext cx="1526376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6" name="Line 2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6417311" y="5292070"/>
            <a:ext cx="647848" cy="627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7" name="Line 2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735108" y="5308979"/>
            <a:ext cx="54704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8" name="Line 2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620287" y="5277081"/>
            <a:ext cx="5048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9" name="Line 2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059872" y="5298346"/>
            <a:ext cx="576263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" name="Rectangle 2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037458" y="6028929"/>
            <a:ext cx="945415" cy="5219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</a:rPr>
              <a:t>主链</a:t>
            </a:r>
          </a:p>
        </p:txBody>
      </p:sp>
      <p:sp>
        <p:nvSpPr>
          <p:cNvPr id="121" name="Rectangle 3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07503" y="6050345"/>
            <a:ext cx="1970405" cy="52197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</a:rPr>
              <a:t>取代基名称</a:t>
            </a:r>
          </a:p>
        </p:txBody>
      </p:sp>
      <p:sp>
        <p:nvSpPr>
          <p:cNvPr id="122" name="Rectangle 3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745745" y="6064353"/>
            <a:ext cx="2032873" cy="52197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</a:rPr>
              <a:t>取代基数目</a:t>
            </a:r>
          </a:p>
        </p:txBody>
      </p:sp>
      <p:sp>
        <p:nvSpPr>
          <p:cNvPr id="123" name="Rectangle 3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658889" y="6054532"/>
            <a:ext cx="1993238" cy="52197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</a:rPr>
              <a:t>取代基位置</a:t>
            </a:r>
          </a:p>
        </p:txBody>
      </p:sp>
      <p:sp>
        <p:nvSpPr>
          <p:cNvPr id="124" name="Line 3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2888039" y="5292070"/>
            <a:ext cx="0" cy="7191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5" name="Line 3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2888039" y="5308979"/>
            <a:ext cx="3071972" cy="702229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6" name="Line 3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4359042" y="5298346"/>
            <a:ext cx="0" cy="719138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" name="Line 3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951949" y="5345215"/>
            <a:ext cx="2016125" cy="7191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8" name="Line 37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815662" y="5269245"/>
            <a:ext cx="152411" cy="75968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9" name="Line 3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7635459" y="5298346"/>
            <a:ext cx="886359" cy="69787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30" name="直接箭头连接符 129"/>
          <p:cNvCxnSpPr/>
          <p:nvPr>
            <p:custDataLst>
              <p:tags r:id="rId27"/>
            </p:custDataLst>
          </p:nvPr>
        </p:nvCxnSpPr>
        <p:spPr>
          <a:xfrm>
            <a:off x="1746787" y="3780517"/>
            <a:ext cx="7070725" cy="2362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37"/>
          <p:cNvSpPr txBox="1"/>
          <p:nvPr>
            <p:custDataLst>
              <p:tags r:id="rId28"/>
            </p:custDataLst>
          </p:nvPr>
        </p:nvSpPr>
        <p:spPr>
          <a:xfrm>
            <a:off x="2429362" y="3415012"/>
            <a:ext cx="8190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2" name="TextBox 40"/>
          <p:cNvSpPr txBox="1"/>
          <p:nvPr>
            <p:custDataLst>
              <p:tags r:id="rId29"/>
            </p:custDataLst>
          </p:nvPr>
        </p:nvSpPr>
        <p:spPr>
          <a:xfrm>
            <a:off x="9514523" y="3485807"/>
            <a:ext cx="4571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3" name="TextBox 41"/>
          <p:cNvSpPr txBox="1"/>
          <p:nvPr>
            <p:custDataLst>
              <p:tags r:id="rId30"/>
            </p:custDataLst>
          </p:nvPr>
        </p:nvSpPr>
        <p:spPr>
          <a:xfrm>
            <a:off x="2413584" y="3298042"/>
            <a:ext cx="5288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1       2       3        4         5         6   7        8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9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9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9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6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86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9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 animBg="1"/>
      <p:bldP spid="101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54000" y="4216400"/>
            <a:ext cx="1175131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①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名称组成：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buNone/>
            </a:pP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支链位置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-----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支链名称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-----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主链名称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buNone/>
            </a:pPr>
            <a:r>
              <a:rPr lang="en-US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②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数字意义：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buNone/>
            </a:pP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阿拉伯数字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---------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支链位置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       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汉字数字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---------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相同支链的个数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buNone/>
            </a:pP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③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写母体名称时，主链碳原子在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10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以内的用“天干”，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10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以上的则用汉字“十一、十二、十三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……”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表示。</a:t>
            </a:r>
          </a:p>
        </p:txBody>
      </p:sp>
      <p:sp>
        <p:nvSpPr>
          <p:cNvPr id="33" name="矩形 32"/>
          <p:cNvSpPr/>
          <p:nvPr>
            <p:custDataLst>
              <p:tags r:id="rId3"/>
            </p:custDataLst>
          </p:nvPr>
        </p:nvSpPr>
        <p:spPr>
          <a:xfrm>
            <a:off x="-124" y="334575"/>
            <a:ext cx="659511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课堂练习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Wingdings" panose="05000000000000000000" pitchFamily="2" charset="2"/>
              </a:rPr>
              <a:t>：</a:t>
            </a:r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</a:rPr>
              <a:t>用系统命名法给下列烷烃命名</a:t>
            </a:r>
            <a:endParaRPr lang="zh-CN" altLang="en-US" sz="28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3" name="Group 3"/>
          <p:cNvGrpSpPr/>
          <p:nvPr>
            <p:custDataLst>
              <p:tags r:id="rId4"/>
            </p:custDataLst>
          </p:nvPr>
        </p:nvGrpSpPr>
        <p:grpSpPr>
          <a:xfrm>
            <a:off x="6809341" y="362505"/>
            <a:ext cx="4819650" cy="1666087"/>
            <a:chOff x="314" y="525"/>
            <a:chExt cx="3036" cy="1173"/>
          </a:xfrm>
        </p:grpSpPr>
        <p:sp>
          <p:nvSpPr>
            <p:cNvPr id="4" name="Rectangle 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255" y="1123"/>
              <a:ext cx="853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8" tIns="34288" rIns="68578" bIns="34288" anchor="ctr"/>
            <a:lstStyle/>
            <a:p>
              <a:pPr eaLnBrk="1" hangingPunct="1"/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C</a:t>
              </a:r>
              <a:r>
                <a:rPr lang="en-US" altLang="zh-CN" sz="2400" b="1" baseline="-250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2</a:t>
              </a: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H</a:t>
              </a:r>
              <a:r>
                <a:rPr lang="en-US" altLang="zh-CN" sz="2400" b="1" baseline="-250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5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14" y="953"/>
              <a:ext cx="3036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8" tIns="34288" rIns="68578" bIns="34288" anchor="ctr"/>
            <a:lstStyle/>
            <a:p>
              <a:pPr eaLnBrk="1" hangingPunct="1"/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CH</a:t>
              </a:r>
              <a:r>
                <a:rPr lang="en-US" altLang="zh-CN" sz="2400" b="1" baseline="-250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3</a:t>
              </a: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—C—CH</a:t>
              </a:r>
              <a:r>
                <a:rPr lang="en-US" altLang="zh-CN" sz="2400" b="1" baseline="-250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2</a:t>
              </a: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—CH</a:t>
              </a:r>
              <a:r>
                <a:rPr lang="en-US" altLang="zh-CN" sz="2400" b="1" baseline="-250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2</a:t>
              </a: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—CH—CH</a:t>
              </a:r>
              <a:r>
                <a:rPr lang="en-US" altLang="zh-CN" sz="2400" b="1" baseline="-250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3</a:t>
              </a:r>
            </a:p>
          </p:txBody>
        </p:sp>
        <p:sp>
          <p:nvSpPr>
            <p:cNvPr id="6" name="Line 6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2374" y="1194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b="1"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  <p:grpSp>
          <p:nvGrpSpPr>
            <p:cNvPr id="7" name="Group 7"/>
            <p:cNvGrpSpPr/>
            <p:nvPr>
              <p:custDataLst>
                <p:tags r:id="rId22"/>
              </p:custDataLst>
            </p:nvPr>
          </p:nvGrpSpPr>
          <p:grpSpPr>
            <a:xfrm>
              <a:off x="803" y="525"/>
              <a:ext cx="663" cy="480"/>
              <a:chOff x="2003" y="2589"/>
              <a:chExt cx="663" cy="480"/>
            </a:xfrm>
          </p:grpSpPr>
          <p:sp>
            <p:nvSpPr>
              <p:cNvPr id="11" name="Line 8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 flipH="1">
                <a:off x="2172" y="2925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 b="1">
                  <a:latin typeface="Times New Roman" panose="02020603050405020304" charset="0"/>
                  <a:ea typeface="+mn-ea"/>
                  <a:cs typeface="Times New Roman" panose="02020603050405020304" charset="0"/>
                </a:endParaRPr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003" y="2589"/>
                <a:ext cx="663" cy="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charset="0"/>
                    <a:ea typeface="+mn-ea"/>
                    <a:cs typeface="Times New Roman" panose="02020603050405020304" charset="0"/>
                  </a:rPr>
                  <a:t>CH</a:t>
                </a:r>
                <a:r>
                  <a:rPr lang="en-US" altLang="zh-CN" sz="2400" b="1" baseline="-25000">
                    <a:solidFill>
                      <a:schemeClr val="tx1"/>
                    </a:solidFill>
                    <a:latin typeface="Times New Roman" panose="02020603050405020304" charset="0"/>
                    <a:ea typeface="+mn-ea"/>
                    <a:cs typeface="Times New Roman" panose="02020603050405020304" charset="0"/>
                  </a:rPr>
                  <a:t>3</a:t>
                </a:r>
              </a:p>
            </p:txBody>
          </p:sp>
        </p:grpSp>
        <p:grpSp>
          <p:nvGrpSpPr>
            <p:cNvPr id="8" name="Group 10"/>
            <p:cNvGrpSpPr/>
            <p:nvPr>
              <p:custDataLst>
                <p:tags r:id="rId23"/>
              </p:custDataLst>
            </p:nvPr>
          </p:nvGrpSpPr>
          <p:grpSpPr>
            <a:xfrm>
              <a:off x="803" y="1177"/>
              <a:ext cx="663" cy="444"/>
              <a:chOff x="947" y="1945"/>
              <a:chExt cx="663" cy="444"/>
            </a:xfrm>
          </p:grpSpPr>
          <p:sp>
            <p:nvSpPr>
              <p:cNvPr id="9" name="Rectangle 11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947" y="2064"/>
                <a:ext cx="663" cy="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charset="0"/>
                    <a:ea typeface="+mn-ea"/>
                    <a:cs typeface="Times New Roman" panose="02020603050405020304" charset="0"/>
                  </a:rPr>
                  <a:t>CH</a:t>
                </a:r>
                <a:r>
                  <a:rPr lang="en-US" altLang="zh-CN" sz="2400" b="1" baseline="-25000">
                    <a:solidFill>
                      <a:schemeClr val="tx1"/>
                    </a:solidFill>
                    <a:latin typeface="Times New Roman" panose="02020603050405020304" charset="0"/>
                    <a:ea typeface="+mn-ea"/>
                    <a:cs typeface="Times New Roman" panose="02020603050405020304" charset="0"/>
                  </a:rPr>
                  <a:t>3</a:t>
                </a:r>
              </a:p>
            </p:txBody>
          </p:sp>
          <p:sp>
            <p:nvSpPr>
              <p:cNvPr id="10" name="Line 12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 flipH="1">
                <a:off x="1104" y="1945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 b="1">
                  <a:latin typeface="Times New Roman" panose="02020603050405020304" charset="0"/>
                  <a:ea typeface="+mn-ea"/>
                  <a:cs typeface="Times New Roman" panose="02020603050405020304" charset="0"/>
                </a:endParaRPr>
              </a:p>
            </p:txBody>
          </p:sp>
        </p:grpSp>
      </p:grpSp>
      <p:grpSp>
        <p:nvGrpSpPr>
          <p:cNvPr id="13" name="Group 13"/>
          <p:cNvGrpSpPr/>
          <p:nvPr>
            <p:custDataLst>
              <p:tags r:id="rId5"/>
            </p:custDataLst>
          </p:nvPr>
        </p:nvGrpSpPr>
        <p:grpSpPr>
          <a:xfrm>
            <a:off x="899739" y="887737"/>
            <a:ext cx="3294063" cy="955231"/>
            <a:chOff x="288" y="1488"/>
            <a:chExt cx="2075" cy="602"/>
          </a:xfrm>
        </p:grpSpPr>
        <p:sp>
          <p:nvSpPr>
            <p:cNvPr id="20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88" y="1488"/>
              <a:ext cx="207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8" tIns="34288" rIns="68578" bIns="34288" anchor="ctr"/>
            <a:lstStyle/>
            <a:p>
              <a:pPr eaLnBrk="1" hangingPunct="1"/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CH</a:t>
              </a:r>
              <a:r>
                <a:rPr lang="en-US" altLang="zh-CN" sz="2400" b="1" baseline="-250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3</a:t>
              </a: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—CH—CH—CH</a:t>
              </a:r>
              <a:r>
                <a:rPr lang="en-US" altLang="zh-CN" sz="2400" b="1" baseline="-250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3</a:t>
              </a:r>
            </a:p>
          </p:txBody>
        </p:sp>
        <p:sp>
          <p:nvSpPr>
            <p:cNvPr id="21" name="Line 1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1422" y="171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b="1"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308" y="1799"/>
              <a:ext cx="66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CH</a:t>
              </a:r>
              <a:r>
                <a:rPr lang="en-US" altLang="zh-CN" sz="2400" b="1" baseline="-250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3</a:t>
              </a:r>
            </a:p>
          </p:txBody>
        </p:sp>
        <p:grpSp>
          <p:nvGrpSpPr>
            <p:cNvPr id="23" name="Group 17"/>
            <p:cNvGrpSpPr/>
            <p:nvPr>
              <p:custDataLst>
                <p:tags r:id="rId16"/>
              </p:custDataLst>
            </p:nvPr>
          </p:nvGrpSpPr>
          <p:grpSpPr>
            <a:xfrm>
              <a:off x="816" y="1710"/>
              <a:ext cx="663" cy="380"/>
              <a:chOff x="864" y="1998"/>
              <a:chExt cx="663" cy="380"/>
            </a:xfrm>
          </p:grpSpPr>
          <p:sp>
            <p:nvSpPr>
              <p:cNvPr id="24" name="Rectangle 18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864" y="2087"/>
                <a:ext cx="66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charset="0"/>
                    <a:ea typeface="+mn-ea"/>
                    <a:cs typeface="Times New Roman" panose="02020603050405020304" charset="0"/>
                  </a:rPr>
                  <a:t>CH</a:t>
                </a:r>
                <a:r>
                  <a:rPr lang="en-US" altLang="zh-CN" sz="2400" b="1" baseline="-25000">
                    <a:solidFill>
                      <a:schemeClr val="tx1"/>
                    </a:solidFill>
                    <a:latin typeface="Times New Roman" panose="02020603050405020304" charset="0"/>
                    <a:ea typeface="+mn-ea"/>
                    <a:cs typeface="Times New Roman" panose="02020603050405020304" charset="0"/>
                  </a:rPr>
                  <a:t>3</a:t>
                </a:r>
              </a:p>
            </p:txBody>
          </p:sp>
          <p:sp>
            <p:nvSpPr>
              <p:cNvPr id="25" name="Line 19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H="1">
                <a:off x="980" y="1998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 b="1">
                  <a:latin typeface="Times New Roman" panose="02020603050405020304" charset="0"/>
                  <a:ea typeface="+mn-ea"/>
                  <a:cs typeface="Times New Roman" panose="02020603050405020304" charset="0"/>
                </a:endParaRPr>
              </a:p>
            </p:txBody>
          </p:sp>
        </p:grpSp>
      </p:grpSp>
      <p:sp>
        <p:nvSpPr>
          <p:cNvPr id="38" name="Text Box 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99739" y="1713227"/>
            <a:ext cx="3643207" cy="55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6" tIns="60957" rIns="121916" bIns="60957"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2</a:t>
            </a:r>
            <a:r>
              <a:rPr lang="zh-CN" altLang="en-US" sz="28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，</a:t>
            </a:r>
            <a:r>
              <a:rPr lang="en-US" altLang="zh-CN" sz="28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3—</a:t>
            </a:r>
            <a:r>
              <a:rPr lang="zh-CN" altLang="en-US" sz="28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二甲基丁烷</a:t>
            </a:r>
          </a:p>
        </p:txBody>
      </p:sp>
      <p:sp>
        <p:nvSpPr>
          <p:cNvPr id="40" name="Text Box 2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90898" y="1831929"/>
            <a:ext cx="4171908" cy="61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6" tIns="60957" rIns="121916" bIns="60957"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2</a:t>
            </a:r>
            <a:r>
              <a:rPr lang="zh-CN" altLang="en-US" sz="32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，</a:t>
            </a:r>
            <a:r>
              <a:rPr lang="en-US" altLang="zh-CN" sz="32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2</a:t>
            </a:r>
            <a:r>
              <a:rPr lang="zh-CN" altLang="en-US" sz="32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，</a:t>
            </a:r>
            <a:r>
              <a:rPr lang="en-US" altLang="zh-CN" sz="32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5—</a:t>
            </a:r>
            <a:r>
              <a:rPr lang="zh-CN" altLang="en-US" sz="3200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三甲基庚烷</a:t>
            </a:r>
          </a:p>
        </p:txBody>
      </p:sp>
      <p:sp>
        <p:nvSpPr>
          <p:cNvPr id="52" name="矩形 51"/>
          <p:cNvSpPr/>
          <p:nvPr>
            <p:custDataLst>
              <p:tags r:id="rId8"/>
            </p:custDataLst>
          </p:nvPr>
        </p:nvSpPr>
        <p:spPr>
          <a:xfrm>
            <a:off x="5936217" y="96989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/>
              <a:t>②</a:t>
            </a:r>
            <a:endParaRPr lang="en-US" altLang="zh-CN" sz="2800"/>
          </a:p>
        </p:txBody>
      </p:sp>
      <p:sp>
        <p:nvSpPr>
          <p:cNvPr id="55" name="文本框 54"/>
          <p:cNvSpPr txBox="1"/>
          <p:nvPr>
            <p:custDataLst>
              <p:tags r:id="rId9"/>
            </p:custDataLst>
          </p:nvPr>
        </p:nvSpPr>
        <p:spPr>
          <a:xfrm>
            <a:off x="331470" y="795655"/>
            <a:ext cx="6527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ym typeface="+mn-ea"/>
              </a:rPr>
              <a:t>①</a:t>
            </a:r>
          </a:p>
        </p:txBody>
      </p:sp>
      <p:sp>
        <p:nvSpPr>
          <p:cNvPr id="56" name="文本框 55"/>
          <p:cNvSpPr txBox="1"/>
          <p:nvPr>
            <p:custDataLst>
              <p:tags r:id="rId10"/>
            </p:custDataLst>
          </p:nvPr>
        </p:nvSpPr>
        <p:spPr>
          <a:xfrm>
            <a:off x="326390" y="2724785"/>
            <a:ext cx="6527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ym typeface="+mn-ea"/>
              </a:rPr>
              <a:t>③</a:t>
            </a:r>
          </a:p>
        </p:txBody>
      </p:sp>
      <p:pic>
        <p:nvPicPr>
          <p:cNvPr id="14341" name="Picture 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818515" y="2264410"/>
            <a:ext cx="5055870" cy="15976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5" name="Text Box 9"/>
          <p:cNvSpPr txBox="1"/>
          <p:nvPr>
            <p:custDataLst>
              <p:tags r:id="rId12"/>
            </p:custDataLst>
          </p:nvPr>
        </p:nvSpPr>
        <p:spPr>
          <a:xfrm>
            <a:off x="818515" y="3707130"/>
            <a:ext cx="45894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5-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二甲基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-3-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乙基己烷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0"/>
          <p:cNvSpPr/>
          <p:nvPr>
            <p:custDataLst>
              <p:tags r:id="rId1"/>
            </p:custDataLst>
          </p:nvPr>
        </p:nvSpPr>
        <p:spPr bwMode="auto">
          <a:xfrm>
            <a:off x="2640330" y="2788920"/>
            <a:ext cx="359410" cy="2632710"/>
          </a:xfrm>
          <a:prstGeom prst="leftBrace">
            <a:avLst>
              <a:gd name="adj1" fmla="val 61111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208915" y="73025"/>
            <a:ext cx="27743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Times New Roman" panose="02020603050405020304" charset="0"/>
                <a:ea typeface="宋体" panose="02010600030101010101" pitchFamily="2" charset="-122"/>
              </a:rPr>
              <a:t>课堂小结</a:t>
            </a:r>
          </a:p>
        </p:txBody>
      </p:sp>
      <p:sp>
        <p:nvSpPr>
          <p:cNvPr id="17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12744" y="2971443"/>
            <a:ext cx="669360" cy="22453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</a:rPr>
              <a:t>系统命名法</a:t>
            </a:r>
          </a:p>
        </p:txBody>
      </p:sp>
      <p:sp>
        <p:nvSpPr>
          <p:cNvPr id="18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80272" y="2474606"/>
            <a:ext cx="3457087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</a:rPr>
              <a:t>选主链，称某烷</a:t>
            </a:r>
          </a:p>
        </p:txBody>
      </p:sp>
      <p:sp>
        <p:nvSpPr>
          <p:cNvPr id="19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80308" y="2970988"/>
            <a:ext cx="3240418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</a:rPr>
              <a:t>定支链，编号数</a:t>
            </a:r>
          </a:p>
        </p:txBody>
      </p:sp>
      <p:sp>
        <p:nvSpPr>
          <p:cNvPr id="21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22604" y="3504860"/>
            <a:ext cx="3455988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取代基写在前</a:t>
            </a:r>
          </a:p>
        </p:txBody>
      </p:sp>
      <p:sp>
        <p:nvSpPr>
          <p:cNvPr id="22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58376" y="4159332"/>
            <a:ext cx="3673475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相同基合并算</a:t>
            </a:r>
          </a:p>
        </p:txBody>
      </p:sp>
      <p:sp>
        <p:nvSpPr>
          <p:cNvPr id="23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58365" y="4939386"/>
            <a:ext cx="3600450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不同基简到繁</a:t>
            </a:r>
          </a:p>
        </p:txBody>
      </p:sp>
      <p:sp>
        <p:nvSpPr>
          <p:cNvPr id="24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54459" y="2453623"/>
            <a:ext cx="355345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</a:rPr>
              <a:t>（最长最多定主链）</a:t>
            </a:r>
          </a:p>
        </p:txBody>
      </p:sp>
      <p:sp>
        <p:nvSpPr>
          <p:cNvPr id="25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13624" y="2978817"/>
            <a:ext cx="5114925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（编号要遵循“近、简、小”）</a:t>
            </a: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43619" y="3425460"/>
            <a:ext cx="4465637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</a:rPr>
              <a:t>（先简单后复杂）</a:t>
            </a:r>
          </a:p>
        </p:txBody>
      </p:sp>
      <p:sp>
        <p:nvSpPr>
          <p:cNvPr id="27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86763" y="4111184"/>
            <a:ext cx="5461496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（阿拉伯数字之间用“，”隔开）</a:t>
            </a:r>
          </a:p>
        </p:txBody>
      </p:sp>
      <p:sp>
        <p:nvSpPr>
          <p:cNvPr id="28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86450" y="4813935"/>
            <a:ext cx="6061710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（阿拉伯数字和汉字之间用“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-”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连接）</a:t>
            </a:r>
          </a:p>
        </p:txBody>
      </p:sp>
      <p:sp>
        <p:nvSpPr>
          <p:cNvPr id="29" name="Text Box 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4433" y="1751323"/>
            <a:ext cx="669360" cy="25533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charset="0"/>
                <a:ea typeface="宋体" panose="02010600030101010101" pitchFamily="2" charset="-122"/>
              </a:rPr>
              <a:t>烷烃的命名</a:t>
            </a:r>
          </a:p>
        </p:txBody>
      </p:sp>
      <p:sp>
        <p:nvSpPr>
          <p:cNvPr id="30" name="AutoShape 20"/>
          <p:cNvSpPr/>
          <p:nvPr>
            <p:custDataLst>
              <p:tags r:id="rId15"/>
            </p:custDataLst>
          </p:nvPr>
        </p:nvSpPr>
        <p:spPr bwMode="auto">
          <a:xfrm>
            <a:off x="1430917" y="1390290"/>
            <a:ext cx="364738" cy="3215072"/>
          </a:xfrm>
          <a:prstGeom prst="leftBrace">
            <a:avLst>
              <a:gd name="adj1" fmla="val 61111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820207" y="1128680"/>
            <a:ext cx="2185508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</a:rPr>
              <a:t>习惯命名法</a:t>
            </a:r>
          </a:p>
        </p:txBody>
      </p:sp>
      <p:sp>
        <p:nvSpPr>
          <p:cNvPr id="32" name="AutoShape 20"/>
          <p:cNvSpPr/>
          <p:nvPr>
            <p:custDataLst>
              <p:tags r:id="rId17"/>
            </p:custDataLst>
          </p:nvPr>
        </p:nvSpPr>
        <p:spPr bwMode="auto">
          <a:xfrm>
            <a:off x="3741711" y="730479"/>
            <a:ext cx="264004" cy="1384299"/>
          </a:xfrm>
          <a:prstGeom prst="leftBrace">
            <a:avLst>
              <a:gd name="adj1" fmla="val 61111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05715" y="627541"/>
            <a:ext cx="70104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按碳的数目：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甲、乙、丙、丁、戊、己、庚、辛、壬、癸、十一以后写汉字数学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烷</a:t>
            </a:r>
          </a:p>
        </p:txBody>
      </p:sp>
      <p:sp>
        <p:nvSpPr>
          <p:cNvPr id="34" name="Text Box 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873713" y="1729013"/>
            <a:ext cx="4795971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有同分异构体的烷烃命名：</a:t>
            </a:r>
          </a:p>
        </p:txBody>
      </p:sp>
      <p:sp>
        <p:nvSpPr>
          <p:cNvPr id="35" name="Text Box 1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134350" y="1691640"/>
            <a:ext cx="444817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正</a:t>
            </a:r>
            <a:r>
              <a:rPr kumimoji="1" lang="en-US" altLang="zh-CN" sz="28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kumimoji="1" lang="zh-CN" altLang="en-US" sz="28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无支链</a:t>
            </a:r>
            <a:r>
              <a:rPr kumimoji="1" lang="en-US" altLang="zh-CN" sz="28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、异、新</a:t>
            </a:r>
          </a:p>
        </p:txBody>
      </p:sp>
      <p:sp>
        <p:nvSpPr>
          <p:cNvPr id="126981" name="Text Box 5"/>
          <p:cNvSpPr txBox="1"/>
          <p:nvPr>
            <p:custDataLst>
              <p:tags r:id="rId21"/>
            </p:custDataLst>
          </p:nvPr>
        </p:nvSpPr>
        <p:spPr>
          <a:xfrm>
            <a:off x="2117725" y="5768340"/>
            <a:ext cx="80645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取代基位置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-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取代基数目  取代基名称  主链</a:t>
            </a:r>
          </a:p>
        </p:txBody>
      </p:sp>
      <p:sp>
        <p:nvSpPr>
          <p:cNvPr id="126983" name="Text Box 7"/>
          <p:cNvSpPr txBox="1"/>
          <p:nvPr>
            <p:custDataLst>
              <p:tags r:id="rId22"/>
            </p:custDataLst>
          </p:nvPr>
        </p:nvSpPr>
        <p:spPr>
          <a:xfrm>
            <a:off x="2529205" y="6172835"/>
            <a:ext cx="4052888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阿拉伯数字        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中文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7473" y="1316567"/>
            <a:ext cx="9950873" cy="666115"/>
          </a:xfrm>
          <a:prstGeom prst="rect">
            <a:avLst/>
          </a:prstGeom>
          <a:solidFill>
            <a:srgbClr val="BDE96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zh-CN" altLang="en-US" sz="373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给出一个烷烃的名字</a:t>
            </a:r>
            <a:r>
              <a:rPr lang="en-US" altLang="zh-CN" sz="373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</a:t>
            </a:r>
            <a:r>
              <a:rPr lang="zh-CN" altLang="en-US" sz="373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你能否写出它的结构简式</a:t>
            </a:r>
            <a:r>
              <a:rPr lang="en-US" altLang="zh-CN" sz="373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?</a:t>
            </a:r>
          </a:p>
        </p:txBody>
      </p:sp>
      <p:sp>
        <p:nvSpPr>
          <p:cNvPr id="5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527473" y="2181013"/>
            <a:ext cx="10899987" cy="509693"/>
          </a:xfr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735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如“</a:t>
            </a:r>
            <a:r>
              <a:rPr lang="en-US" altLang="zh-CN" sz="3735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2-</a:t>
            </a:r>
            <a:r>
              <a:rPr lang="zh-CN" altLang="en-US" sz="3735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甲基</a:t>
            </a:r>
            <a:r>
              <a:rPr lang="en-US" altLang="zh-CN" sz="3735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-4-</a:t>
            </a:r>
            <a:r>
              <a:rPr lang="zh-CN" altLang="en-US" sz="3735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乙基庚烷”</a:t>
            </a:r>
            <a:r>
              <a:rPr lang="en-US" altLang="zh-CN" sz="3735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</a:t>
            </a:r>
            <a:r>
              <a:rPr lang="zh-CN" altLang="en-US" sz="3735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请写出它的结构简式。</a:t>
            </a:r>
          </a:p>
        </p:txBody>
      </p:sp>
      <p:sp>
        <p:nvSpPr>
          <p:cNvPr id="13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63544" y="3524675"/>
            <a:ext cx="7320487" cy="1904999"/>
          </a:xfrm>
          <a:prstGeom prst="rect">
            <a:avLst/>
          </a:prstGeom>
          <a:noFill/>
          <a:ln w="381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14" name="组合 13"/>
          <p:cNvGrpSpPr/>
          <p:nvPr>
            <p:custDataLst>
              <p:tags r:id="rId4"/>
            </p:custDataLst>
          </p:nvPr>
        </p:nvGrpSpPr>
        <p:grpSpPr>
          <a:xfrm>
            <a:off x="2135511" y="3607627"/>
            <a:ext cx="7606236" cy="1669522"/>
            <a:chOff x="7003771" y="2113899"/>
            <a:chExt cx="7606236" cy="1669522"/>
          </a:xfrm>
        </p:grpSpPr>
        <p:sp>
          <p:nvSpPr>
            <p:cNvPr id="15" name="Text Box 4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0305245" y="2690506"/>
              <a:ext cx="1239754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  <a:lvl2pPr marL="742950" indent="-285750">
                <a:defRPr sz="24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2pPr>
              <a:lvl3pPr marL="1143000" indent="-228600">
                <a:defRPr sz="24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3pPr>
              <a:lvl4pPr marL="1600200" indent="-228600">
                <a:defRPr sz="24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4pPr>
              <a:lvl5pPr marL="2057400" indent="-228600">
                <a:defRPr sz="24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chemeClr val="tx1"/>
                  </a:solidFill>
                  <a:cs typeface="Times New Roman" panose="02020603050405020304" charset="0"/>
                </a:rPr>
                <a:t>CH</a:t>
              </a:r>
              <a:r>
                <a:rPr lang="en-US" altLang="zh-CN" sz="2800" baseline="-25000">
                  <a:solidFill>
                    <a:schemeClr val="tx1"/>
                  </a:solidFill>
                  <a:cs typeface="Times New Roman" panose="02020603050405020304" charset="0"/>
                </a:rPr>
                <a:t>2</a:t>
              </a:r>
            </a:p>
          </p:txBody>
        </p:sp>
        <p:grpSp>
          <p:nvGrpSpPr>
            <p:cNvPr id="16" name="组合 15"/>
            <p:cNvGrpSpPr/>
            <p:nvPr>
              <p:custDataLst>
                <p:tags r:id="rId7"/>
              </p:custDataLst>
            </p:nvPr>
          </p:nvGrpSpPr>
          <p:grpSpPr>
            <a:xfrm>
              <a:off x="7003771" y="2113899"/>
              <a:ext cx="7606236" cy="1669522"/>
              <a:chOff x="7003771" y="2113899"/>
              <a:chExt cx="7606236" cy="1669522"/>
            </a:xfrm>
          </p:grpSpPr>
          <p:sp>
            <p:nvSpPr>
              <p:cNvPr id="17" name="Text Box 42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003771" y="2113899"/>
                <a:ext cx="7606236" cy="521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</a:defRPr>
                </a:lvl1pPr>
                <a:lvl2pPr marL="742950" indent="-285750">
                  <a:defRPr sz="2400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</a:defRPr>
                </a:lvl2pPr>
                <a:lvl3pPr marL="1143000" indent="-228600">
                  <a:defRPr sz="2400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</a:defRPr>
                </a:lvl3pPr>
                <a:lvl4pPr marL="1600200" indent="-228600">
                  <a:defRPr sz="2400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</a:defRPr>
                </a:lvl4pPr>
                <a:lvl5pPr marL="2057400" indent="-228600">
                  <a:defRPr sz="2400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800">
                    <a:solidFill>
                      <a:schemeClr val="tx1"/>
                    </a:solidFill>
                    <a:cs typeface="Times New Roman" panose="02020603050405020304" charset="0"/>
                  </a:rPr>
                  <a:t>CH</a:t>
                </a:r>
                <a:r>
                  <a:rPr lang="en-US" altLang="zh-CN" sz="2800" baseline="-25000">
                    <a:solidFill>
                      <a:schemeClr val="tx1"/>
                    </a:solidFill>
                    <a:cs typeface="Times New Roman" panose="02020603050405020304" charset="0"/>
                  </a:rPr>
                  <a:t>3</a:t>
                </a:r>
                <a:r>
                  <a:rPr lang="en-US" altLang="zh-CN" sz="2800">
                    <a:solidFill>
                      <a:schemeClr val="tx1"/>
                    </a:solidFill>
                    <a:cs typeface="Times New Roman" panose="02020603050405020304" charset="0"/>
                  </a:rPr>
                  <a:t>—CH</a:t>
                </a:r>
                <a:r>
                  <a:rPr lang="en-US" altLang="zh-CN" sz="2800" baseline="-25000">
                    <a:solidFill>
                      <a:schemeClr val="tx1"/>
                    </a:solidFill>
                    <a:cs typeface="Times New Roman" panose="02020603050405020304" charset="0"/>
                  </a:rPr>
                  <a:t>2</a:t>
                </a:r>
                <a:r>
                  <a:rPr lang="en-US" altLang="zh-CN" sz="2800">
                    <a:solidFill>
                      <a:schemeClr val="tx1"/>
                    </a:solidFill>
                    <a:cs typeface="Times New Roman" panose="02020603050405020304" charset="0"/>
                  </a:rPr>
                  <a:t>—CH</a:t>
                </a:r>
                <a:r>
                  <a:rPr lang="en-US" altLang="zh-CN" sz="2800" baseline="-25000">
                    <a:solidFill>
                      <a:schemeClr val="tx1"/>
                    </a:solidFill>
                    <a:cs typeface="Times New Roman" panose="02020603050405020304" charset="0"/>
                  </a:rPr>
                  <a:t>2</a:t>
                </a:r>
                <a:r>
                  <a:rPr lang="en-US" altLang="zh-CN" sz="2800">
                    <a:solidFill>
                      <a:schemeClr val="tx1"/>
                    </a:solidFill>
                    <a:cs typeface="Times New Roman" panose="02020603050405020304" charset="0"/>
                  </a:rPr>
                  <a:t>—CH—CH</a:t>
                </a:r>
                <a:r>
                  <a:rPr lang="en-US" altLang="zh-CN" sz="2800" baseline="-25000">
                    <a:solidFill>
                      <a:schemeClr val="tx1"/>
                    </a:solidFill>
                    <a:cs typeface="Times New Roman" panose="02020603050405020304" charset="0"/>
                  </a:rPr>
                  <a:t>2</a:t>
                </a:r>
                <a:r>
                  <a:rPr lang="en-US" altLang="zh-CN" sz="2800">
                    <a:solidFill>
                      <a:schemeClr val="tx1"/>
                    </a:solidFill>
                    <a:cs typeface="Times New Roman" panose="02020603050405020304" charset="0"/>
                  </a:rPr>
                  <a:t>—CH—CH</a:t>
                </a:r>
                <a:r>
                  <a:rPr lang="en-US" altLang="zh-CN" sz="2800" baseline="-25000">
                    <a:solidFill>
                      <a:schemeClr val="tx1"/>
                    </a:solidFill>
                    <a:cs typeface="Times New Roman" panose="02020603050405020304" charset="0"/>
                  </a:rPr>
                  <a:t>3</a:t>
                </a:r>
                <a:endParaRPr lang="en-US" altLang="zh-CN" sz="2800">
                  <a:solidFill>
                    <a:schemeClr val="tx1"/>
                  </a:solidFill>
                  <a:cs typeface="Times New Roman" panose="02020603050405020304" charset="0"/>
                </a:endParaRPr>
              </a:p>
            </p:txBody>
          </p:sp>
          <p:sp>
            <p:nvSpPr>
              <p:cNvPr id="18" name="Text Box 43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2278397" y="2707369"/>
                <a:ext cx="1239754" cy="521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</a:defRPr>
                </a:lvl1pPr>
                <a:lvl2pPr marL="742950" indent="-285750">
                  <a:defRPr sz="2400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</a:defRPr>
                </a:lvl2pPr>
                <a:lvl3pPr marL="1143000" indent="-228600">
                  <a:defRPr sz="2400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</a:defRPr>
                </a:lvl3pPr>
                <a:lvl4pPr marL="1600200" indent="-228600">
                  <a:defRPr sz="2400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</a:defRPr>
                </a:lvl4pPr>
                <a:lvl5pPr marL="2057400" indent="-228600">
                  <a:defRPr sz="2400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800">
                    <a:solidFill>
                      <a:schemeClr val="tx1"/>
                    </a:solidFill>
                    <a:cs typeface="Times New Roman" panose="02020603050405020304" charset="0"/>
                  </a:rPr>
                  <a:t>CH</a:t>
                </a:r>
                <a:r>
                  <a:rPr lang="en-US" altLang="zh-CN" sz="2800" baseline="-25000">
                    <a:solidFill>
                      <a:schemeClr val="tx1"/>
                    </a:solidFill>
                    <a:cs typeface="Times New Roman" panose="02020603050405020304" charset="0"/>
                  </a:rPr>
                  <a:t>3</a:t>
                </a:r>
              </a:p>
            </p:txBody>
          </p:sp>
          <p:sp>
            <p:nvSpPr>
              <p:cNvPr id="19" name="Text Box 44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0313874" y="3261451"/>
                <a:ext cx="1239754" cy="521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</a:defRPr>
                </a:lvl1pPr>
                <a:lvl2pPr marL="742950" indent="-285750">
                  <a:defRPr sz="2400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</a:defRPr>
                </a:lvl2pPr>
                <a:lvl3pPr marL="1143000" indent="-228600">
                  <a:defRPr sz="2400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</a:defRPr>
                </a:lvl3pPr>
                <a:lvl4pPr marL="1600200" indent="-228600">
                  <a:defRPr sz="2400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</a:defRPr>
                </a:lvl4pPr>
                <a:lvl5pPr marL="2057400" indent="-228600">
                  <a:defRPr sz="2400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800">
                    <a:solidFill>
                      <a:schemeClr val="tx1"/>
                    </a:solidFill>
                    <a:cs typeface="Times New Roman" panose="02020603050405020304" charset="0"/>
                  </a:rPr>
                  <a:t>CH</a:t>
                </a:r>
                <a:r>
                  <a:rPr lang="en-US" altLang="zh-CN" sz="2800" baseline="-25000">
                    <a:solidFill>
                      <a:schemeClr val="tx1"/>
                    </a:solidFill>
                    <a:cs typeface="Times New Roman" panose="02020603050405020304" charset="0"/>
                  </a:rPr>
                  <a:t>3</a:t>
                </a:r>
              </a:p>
            </p:txBody>
          </p:sp>
          <p:sp>
            <p:nvSpPr>
              <p:cNvPr id="20" name="Rectangle 66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 rot="5400000">
                <a:off x="10464201" y="2978867"/>
                <a:ext cx="567055" cy="521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—</a:t>
                </a:r>
              </a:p>
            </p:txBody>
          </p:sp>
          <p:sp>
            <p:nvSpPr>
              <p:cNvPr id="21" name="Rectangle 66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 rot="5400000">
                <a:off x="12424127" y="2392942"/>
                <a:ext cx="567055" cy="521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—</a:t>
                </a:r>
              </a:p>
            </p:txBody>
          </p:sp>
          <p:sp>
            <p:nvSpPr>
              <p:cNvPr id="22" name="Rectangle 66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 rot="5400000">
                <a:off x="10457979" y="2402891"/>
                <a:ext cx="567055" cy="521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—</a:t>
                </a:r>
              </a:p>
            </p:txBody>
          </p:sp>
        </p:grpSp>
      </p:grpSp>
      <p:sp>
        <p:nvSpPr>
          <p:cNvPr id="34" name="文本框 2457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2135" y="164321"/>
            <a:ext cx="3456384" cy="74803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r>
              <a:rPr lang="zh-CN" altLang="en-US" sz="4000" spc="150">
                <a:solidFill>
                  <a:schemeClr val="accent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【课堂练习】</a:t>
            </a:r>
            <a:r>
              <a:rPr lang="en-US" altLang="zh-CN" sz="426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00157" y="405417"/>
            <a:ext cx="7240270" cy="6013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>
                <a:solidFill>
                  <a:srgbClr val="0000FF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课堂练习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  <a:sym typeface="Wingdings" panose="05000000000000000000" pitchFamily="2" charset="2"/>
              </a:rPr>
              <a:t>：</a:t>
            </a:r>
            <a:r>
              <a:rPr lang="zh-CN" altLang="en-US" sz="2800" b="1">
                <a:latin typeface="Times New Roman" panose="02020603050405020304" charset="0"/>
                <a:ea typeface="华文新魏" panose="02010800040101010101" pitchFamily="2" charset="-122"/>
                <a:cs typeface="Times New Roman" panose="02020603050405020304" charset="0"/>
              </a:rPr>
              <a:t>写出下列各化合物的结构简式：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custDataLst>
              <p:tags r:id="rId2"/>
            </p:custDataLst>
          </p:nvPr>
        </p:nvSpPr>
        <p:spPr>
          <a:xfrm>
            <a:off x="54929" y="835342"/>
            <a:ext cx="4356100" cy="3509963"/>
          </a:xfrm>
          <a:prstGeom prst="rect">
            <a:avLst/>
          </a:prstGeom>
          <a:noFill/>
          <a:ln>
            <a:noFill/>
            <a:miter lim="800000"/>
          </a:ln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buFontTx/>
              <a:buNone/>
            </a:pP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l">
              <a:buFontTx/>
              <a:buNone/>
            </a:pPr>
            <a:r>
              <a:rPr lang="en-US" altLang="zh-CN" sz="2800" b="1" ker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(1) 2，2，3-三甲基丁烷</a:t>
            </a:r>
          </a:p>
          <a:p>
            <a:pPr>
              <a:buFontTx/>
              <a:buNone/>
            </a:pP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buFontTx/>
              <a:buNone/>
            </a:pP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l">
              <a:buFontTx/>
              <a:buNone/>
            </a:pPr>
            <a:r>
              <a:rPr lang="en-US" altLang="zh-CN" sz="2800" b="1" ker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(2) 2-甲基-4-乙基庚烷</a:t>
            </a:r>
          </a:p>
        </p:txBody>
      </p:sp>
      <p:grpSp>
        <p:nvGrpSpPr>
          <p:cNvPr id="63" name="Group 29"/>
          <p:cNvGrpSpPr/>
          <p:nvPr>
            <p:custDataLst>
              <p:tags r:id="rId3"/>
            </p:custDataLst>
          </p:nvPr>
        </p:nvGrpSpPr>
        <p:grpSpPr>
          <a:xfrm>
            <a:off x="4129657" y="1839540"/>
            <a:ext cx="2476500" cy="522288"/>
            <a:chOff x="2992" y="1626"/>
            <a:chExt cx="1560" cy="329"/>
          </a:xfrm>
        </p:grpSpPr>
        <p:sp>
          <p:nvSpPr>
            <p:cNvPr id="64" name="Text Box 31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992" y="1626"/>
              <a:ext cx="336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</a:t>
              </a:r>
            </a:p>
          </p:txBody>
        </p:sp>
        <p:sp>
          <p:nvSpPr>
            <p:cNvPr id="65" name="Text Box 36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376" y="1626"/>
              <a:ext cx="336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</a:t>
              </a:r>
            </a:p>
          </p:txBody>
        </p:sp>
        <p:sp>
          <p:nvSpPr>
            <p:cNvPr id="66" name="Text Box 37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808" y="1626"/>
              <a:ext cx="336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</a:t>
              </a:r>
            </a:p>
          </p:txBody>
        </p:sp>
        <p:sp>
          <p:nvSpPr>
            <p:cNvPr id="67" name="Line 38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3664" y="1794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" name="Line 39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3256" y="1794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" name="Text Box 40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216" y="1626"/>
              <a:ext cx="336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</a:t>
              </a:r>
            </a:p>
          </p:txBody>
        </p:sp>
        <p:sp>
          <p:nvSpPr>
            <p:cNvPr id="70" name="Line 41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4072" y="1794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2" name="组合 81"/>
          <p:cNvGrpSpPr/>
          <p:nvPr>
            <p:custDataLst>
              <p:tags r:id="rId4"/>
            </p:custDataLst>
          </p:nvPr>
        </p:nvGrpSpPr>
        <p:grpSpPr>
          <a:xfrm>
            <a:off x="4767775" y="1407225"/>
            <a:ext cx="533400" cy="588617"/>
            <a:chOff x="7511121" y="5188374"/>
            <a:chExt cx="533400" cy="588617"/>
          </a:xfrm>
        </p:grpSpPr>
        <p:sp>
          <p:nvSpPr>
            <p:cNvPr id="83" name="Line 45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7750392" y="5582027"/>
              <a:ext cx="1" cy="19496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4" name="Text Box 40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511121" y="5188374"/>
              <a:ext cx="533400" cy="521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</a:t>
              </a:r>
            </a:p>
          </p:txBody>
        </p:sp>
      </p:grpSp>
      <p:grpSp>
        <p:nvGrpSpPr>
          <p:cNvPr id="71" name="组合 70"/>
          <p:cNvGrpSpPr/>
          <p:nvPr>
            <p:custDataLst>
              <p:tags r:id="rId5"/>
            </p:custDataLst>
          </p:nvPr>
        </p:nvGrpSpPr>
        <p:grpSpPr>
          <a:xfrm>
            <a:off x="4811350" y="2199709"/>
            <a:ext cx="533400" cy="602214"/>
            <a:chOff x="7511121" y="5108130"/>
            <a:chExt cx="533400" cy="602214"/>
          </a:xfrm>
        </p:grpSpPr>
        <p:sp>
          <p:nvSpPr>
            <p:cNvPr id="76" name="Line 45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7740351" y="5108130"/>
              <a:ext cx="1" cy="19496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" name="Text Box 40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511121" y="5188374"/>
              <a:ext cx="533400" cy="521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</a:t>
              </a:r>
            </a:p>
          </p:txBody>
        </p:sp>
      </p:grpSp>
      <p:grpSp>
        <p:nvGrpSpPr>
          <p:cNvPr id="72" name="组合 71"/>
          <p:cNvGrpSpPr/>
          <p:nvPr>
            <p:custDataLst>
              <p:tags r:id="rId6"/>
            </p:custDataLst>
          </p:nvPr>
        </p:nvGrpSpPr>
        <p:grpSpPr>
          <a:xfrm>
            <a:off x="5480640" y="2199709"/>
            <a:ext cx="533400" cy="602214"/>
            <a:chOff x="7511121" y="5108130"/>
            <a:chExt cx="533400" cy="602214"/>
          </a:xfrm>
        </p:grpSpPr>
        <p:sp>
          <p:nvSpPr>
            <p:cNvPr id="73" name="Line 45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7740351" y="5108130"/>
              <a:ext cx="1" cy="19496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" name="Text Box 40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511121" y="5188374"/>
              <a:ext cx="533400" cy="521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</a:t>
              </a:r>
            </a:p>
          </p:txBody>
        </p:sp>
      </p:grpSp>
      <p:grpSp>
        <p:nvGrpSpPr>
          <p:cNvPr id="86" name="Group 29"/>
          <p:cNvGrpSpPr/>
          <p:nvPr>
            <p:custDataLst>
              <p:tags r:id="rId7"/>
            </p:custDataLst>
          </p:nvPr>
        </p:nvGrpSpPr>
        <p:grpSpPr>
          <a:xfrm>
            <a:off x="3626011" y="3151980"/>
            <a:ext cx="4457700" cy="522288"/>
            <a:chOff x="2560" y="1626"/>
            <a:chExt cx="2808" cy="329"/>
          </a:xfrm>
        </p:grpSpPr>
        <p:sp>
          <p:nvSpPr>
            <p:cNvPr id="87" name="Text Box 3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560" y="1626"/>
              <a:ext cx="336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</a:t>
              </a:r>
            </a:p>
          </p:txBody>
        </p:sp>
        <p:sp>
          <p:nvSpPr>
            <p:cNvPr id="88" name="Text Box 3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92" y="1626"/>
              <a:ext cx="336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</a:t>
              </a:r>
            </a:p>
          </p:txBody>
        </p:sp>
        <p:sp>
          <p:nvSpPr>
            <p:cNvPr id="92" name="Line 35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2848" y="1794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3" name="Text Box 3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376" y="1626"/>
              <a:ext cx="336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</a:t>
              </a:r>
            </a:p>
          </p:txBody>
        </p:sp>
        <p:sp>
          <p:nvSpPr>
            <p:cNvPr id="94" name="Text Box 3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808" y="1626"/>
              <a:ext cx="336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</a:t>
              </a:r>
            </a:p>
          </p:txBody>
        </p:sp>
        <p:sp>
          <p:nvSpPr>
            <p:cNvPr id="95" name="Line 38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3664" y="1794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6" name="Line 39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3256" y="1794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" name="Text Box 4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216" y="1626"/>
              <a:ext cx="336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</a:t>
              </a:r>
            </a:p>
          </p:txBody>
        </p:sp>
        <p:sp>
          <p:nvSpPr>
            <p:cNvPr id="98" name="Line 41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4072" y="1794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9" name="Text Box 4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600" y="1626"/>
              <a:ext cx="336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</a:t>
              </a:r>
            </a:p>
          </p:txBody>
        </p:sp>
        <p:sp>
          <p:nvSpPr>
            <p:cNvPr id="100" name="Text Box 43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032" y="1626"/>
              <a:ext cx="336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</a:t>
              </a:r>
            </a:p>
          </p:txBody>
        </p:sp>
        <p:sp>
          <p:nvSpPr>
            <p:cNvPr id="101" name="Line 44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4888" y="1794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" name="Line 45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4480" y="1794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0" name="组合 109"/>
          <p:cNvGrpSpPr/>
          <p:nvPr>
            <p:custDataLst>
              <p:tags r:id="rId8"/>
            </p:custDataLst>
          </p:nvPr>
        </p:nvGrpSpPr>
        <p:grpSpPr>
          <a:xfrm>
            <a:off x="4345834" y="3512004"/>
            <a:ext cx="533400" cy="602214"/>
            <a:chOff x="7511121" y="5108130"/>
            <a:chExt cx="533400" cy="602214"/>
          </a:xfrm>
        </p:grpSpPr>
        <p:sp>
          <p:nvSpPr>
            <p:cNvPr id="111" name="Line 45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7740351" y="5108130"/>
              <a:ext cx="1" cy="19496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" name="Text Box 4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511121" y="5188374"/>
              <a:ext cx="533400" cy="521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</a:t>
              </a:r>
            </a:p>
          </p:txBody>
        </p:sp>
      </p:grpSp>
      <p:grpSp>
        <p:nvGrpSpPr>
          <p:cNvPr id="113" name="组合 112"/>
          <p:cNvGrpSpPr/>
          <p:nvPr>
            <p:custDataLst>
              <p:tags r:id="rId9"/>
            </p:custDataLst>
          </p:nvPr>
        </p:nvGrpSpPr>
        <p:grpSpPr>
          <a:xfrm>
            <a:off x="5593051" y="3512103"/>
            <a:ext cx="1012845" cy="608489"/>
            <a:chOff x="6110358" y="302764"/>
            <a:chExt cx="1012845" cy="608489"/>
          </a:xfrm>
        </p:grpSpPr>
        <p:sp>
          <p:nvSpPr>
            <p:cNvPr id="114" name="Line 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6393030" y="302764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Line 47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rot="16200000" flipH="1" flipV="1">
              <a:off x="6638997" y="577227"/>
              <a:ext cx="9523" cy="17179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6" name="组合 115"/>
            <p:cNvGrpSpPr/>
            <p:nvPr>
              <p:custDataLst>
                <p:tags r:id="rId16"/>
              </p:custDataLst>
            </p:nvPr>
          </p:nvGrpSpPr>
          <p:grpSpPr>
            <a:xfrm>
              <a:off x="6110358" y="378964"/>
              <a:ext cx="1012845" cy="532289"/>
              <a:chOff x="5742930" y="789782"/>
              <a:chExt cx="1012845" cy="532289"/>
            </a:xfrm>
          </p:grpSpPr>
          <p:sp>
            <p:nvSpPr>
              <p:cNvPr id="117" name="Text Box 32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742930" y="789782"/>
                <a:ext cx="533400" cy="5219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 sz="2800" b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C</a:t>
                </a:r>
              </a:p>
            </p:txBody>
          </p:sp>
          <p:sp>
            <p:nvSpPr>
              <p:cNvPr id="118" name="Text Box 32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6222375" y="800101"/>
                <a:ext cx="533400" cy="5219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 sz="2800" b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C</a:t>
                </a:r>
              </a:p>
            </p:txBody>
          </p:sp>
        </p:grpSp>
      </p:grpSp>
      <p:sp>
        <p:nvSpPr>
          <p:cNvPr id="75" name="文本框 74"/>
          <p:cNvSpPr txBox="1"/>
          <p:nvPr>
            <p:custDataLst>
              <p:tags r:id="rId10"/>
            </p:custDataLst>
          </p:nvPr>
        </p:nvSpPr>
        <p:spPr>
          <a:xfrm>
            <a:off x="8845152" y="3777637"/>
            <a:ext cx="341947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写出主链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架</a:t>
            </a:r>
            <a:endParaRPr lang="en-US" altLang="zh-CN" sz="24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在相应位置挂支链</a:t>
            </a:r>
            <a:endParaRPr lang="en-US" altLang="zh-CN" sz="24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用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补足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的四个价键</a:t>
            </a:r>
          </a:p>
        </p:txBody>
      </p:sp>
      <p:sp>
        <p:nvSpPr>
          <p:cNvPr id="78" name="文本框 77"/>
          <p:cNvSpPr txBox="1"/>
          <p:nvPr>
            <p:custDataLst>
              <p:tags r:id="rId11"/>
            </p:custDataLst>
          </p:nvPr>
        </p:nvSpPr>
        <p:spPr>
          <a:xfrm>
            <a:off x="8916353" y="3319970"/>
            <a:ext cx="1356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小结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:</a:t>
            </a: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9" name="矩形 78"/>
          <p:cNvSpPr/>
          <p:nvPr>
            <p:custDataLst>
              <p:tags r:id="rId12"/>
            </p:custDataLst>
          </p:nvPr>
        </p:nvSpPr>
        <p:spPr>
          <a:xfrm rot="19420456">
            <a:off x="8079575" y="1944556"/>
            <a:ext cx="189166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prstClr val="blac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“</a:t>
            </a:r>
            <a:r>
              <a:rPr lang="zh-CN" altLang="en-US" sz="4400" b="1">
                <a:solidFill>
                  <a:prstClr val="blac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补</a:t>
            </a:r>
            <a:r>
              <a:rPr lang="en-US" altLang="zh-CN" sz="5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”</a:t>
            </a:r>
            <a:endParaRPr lang="zh-CN" altLang="en-US" sz="1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349" name="AutoShape 21"/>
          <p:cNvSpPr/>
          <p:nvPr>
            <p:custDataLst>
              <p:tags r:id="rId13"/>
            </p:custDataLst>
          </p:nvPr>
        </p:nvSpPr>
        <p:spPr bwMode="auto">
          <a:xfrm>
            <a:off x="7990205" y="1736090"/>
            <a:ext cx="287655" cy="2708275"/>
          </a:xfrm>
          <a:prstGeom prst="rightBrace">
            <a:avLst>
              <a:gd name="adj1" fmla="val 45948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79" grpId="0"/>
      <p:bldP spid="143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298566" y="541481"/>
            <a:ext cx="8229600" cy="6274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课堂练习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Wingdings" panose="05000000000000000000" pitchFamily="2" charset="2"/>
              </a:rPr>
              <a:t>：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判断下列命名的正误。</a:t>
            </a:r>
          </a:p>
        </p:txBody>
      </p:sp>
      <p:sp>
        <p:nvSpPr>
          <p:cNvPr id="3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755451" y="832942"/>
            <a:ext cx="9144000" cy="58465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300000"/>
              </a:lnSpc>
              <a:spcBef>
                <a:spcPct val="0"/>
              </a:spcBef>
              <a:buFontTx/>
              <a:buNone/>
            </a:pP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 , 3 –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二甲基 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- 2 –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乙基己烷</a:t>
            </a:r>
          </a:p>
          <a:p>
            <a:pPr marL="0" indent="0" fontAlgn="auto">
              <a:lnSpc>
                <a:spcPct val="300000"/>
              </a:lnSpc>
              <a:spcBef>
                <a:spcPct val="0"/>
              </a:spcBef>
              <a:buFontTx/>
              <a:buNone/>
            </a:pP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fontAlgn="auto">
              <a:lnSpc>
                <a:spcPct val="300000"/>
              </a:lnSpc>
              <a:spcBef>
                <a:spcPct val="0"/>
              </a:spcBef>
              <a:buFontTx/>
              <a:buNone/>
            </a:pP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2 , 3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－二甲基－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－乙基己烷</a:t>
            </a:r>
          </a:p>
          <a:p>
            <a:pPr marL="0" indent="0" fontAlgn="auto">
              <a:lnSpc>
                <a:spcPct val="300000"/>
              </a:lnSpc>
              <a:spcBef>
                <a:spcPct val="0"/>
              </a:spcBef>
              <a:buFontTx/>
              <a:buNone/>
            </a:pP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矩形 1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9346" y="4107083"/>
            <a:ext cx="690562" cy="70675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4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√</a:t>
            </a:r>
          </a:p>
        </p:txBody>
      </p:sp>
      <p:sp>
        <p:nvSpPr>
          <p:cNvPr id="6" name="矩形 1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5153" y="1495595"/>
            <a:ext cx="765175" cy="70675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×</a:t>
            </a:r>
          </a:p>
        </p:txBody>
      </p:sp>
      <p:grpSp>
        <p:nvGrpSpPr>
          <p:cNvPr id="55" name="组合 54"/>
          <p:cNvGrpSpPr/>
          <p:nvPr>
            <p:custDataLst>
              <p:tags r:id="rId5"/>
            </p:custDataLst>
          </p:nvPr>
        </p:nvGrpSpPr>
        <p:grpSpPr>
          <a:xfrm>
            <a:off x="6494858" y="356078"/>
            <a:ext cx="2848951" cy="2036802"/>
            <a:chOff x="6339918" y="2092803"/>
            <a:chExt cx="2848951" cy="2036802"/>
          </a:xfrm>
        </p:grpSpPr>
        <p:sp>
          <p:nvSpPr>
            <p:cNvPr id="13" name="文本框 12"/>
            <p:cNvSpPr txBox="1"/>
            <p:nvPr>
              <p:custDataLst>
                <p:tags r:id="rId21"/>
              </p:custDataLst>
            </p:nvPr>
          </p:nvSpPr>
          <p:spPr>
            <a:xfrm>
              <a:off x="6339918" y="3091251"/>
              <a:ext cx="2848951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C-C-C-C-C-C</a:t>
              </a:r>
            </a:p>
          </p:txBody>
        </p:sp>
        <p:grpSp>
          <p:nvGrpSpPr>
            <p:cNvPr id="14" name="组合 13"/>
            <p:cNvGrpSpPr/>
            <p:nvPr>
              <p:custDataLst>
                <p:tags r:id="rId22"/>
              </p:custDataLst>
            </p:nvPr>
          </p:nvGrpSpPr>
          <p:grpSpPr>
            <a:xfrm>
              <a:off x="6714640" y="3490830"/>
              <a:ext cx="439420" cy="635795"/>
              <a:chOff x="8863105" y="5387925"/>
              <a:chExt cx="439420" cy="635795"/>
            </a:xfrm>
          </p:grpSpPr>
          <p:cxnSp>
            <p:nvCxnSpPr>
              <p:cNvPr id="15" name="直接连接符 14"/>
              <p:cNvCxnSpPr/>
              <p:nvPr>
                <p:custDataLst>
                  <p:tags r:id="rId32"/>
                </p:custDataLst>
              </p:nvPr>
            </p:nvCxnSpPr>
            <p:spPr>
              <a:xfrm flipH="1" flipV="1">
                <a:off x="9110681" y="5387925"/>
                <a:ext cx="0" cy="21114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文本框 15"/>
              <p:cNvSpPr txBox="1"/>
              <p:nvPr>
                <p:custDataLst>
                  <p:tags r:id="rId33"/>
                </p:custDataLst>
              </p:nvPr>
            </p:nvSpPr>
            <p:spPr>
              <a:xfrm>
                <a:off x="8863105" y="5501750"/>
                <a:ext cx="439420" cy="52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C</a:t>
                </a:r>
              </a:p>
            </p:txBody>
          </p:sp>
        </p:grpSp>
        <p:grpSp>
          <p:nvGrpSpPr>
            <p:cNvPr id="17" name="组合 16"/>
            <p:cNvGrpSpPr/>
            <p:nvPr>
              <p:custDataLst>
                <p:tags r:id="rId23"/>
              </p:custDataLst>
            </p:nvPr>
          </p:nvGrpSpPr>
          <p:grpSpPr>
            <a:xfrm>
              <a:off x="7169065" y="3484285"/>
              <a:ext cx="439420" cy="645320"/>
              <a:chOff x="9030745" y="5387925"/>
              <a:chExt cx="439420" cy="645320"/>
            </a:xfrm>
          </p:grpSpPr>
          <p:cxnSp>
            <p:nvCxnSpPr>
              <p:cNvPr id="18" name="直接连接符 17"/>
              <p:cNvCxnSpPr/>
              <p:nvPr>
                <p:custDataLst>
                  <p:tags r:id="rId30"/>
                </p:custDataLst>
              </p:nvPr>
            </p:nvCxnSpPr>
            <p:spPr>
              <a:xfrm flipH="1" flipV="1">
                <a:off x="9210605" y="5387925"/>
                <a:ext cx="0" cy="21114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文本框 18"/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9030745" y="5511275"/>
                <a:ext cx="439420" cy="52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C</a:t>
                </a:r>
              </a:p>
            </p:txBody>
          </p:sp>
        </p:grpSp>
        <p:grpSp>
          <p:nvGrpSpPr>
            <p:cNvPr id="20" name="组合 19"/>
            <p:cNvGrpSpPr/>
            <p:nvPr>
              <p:custDataLst>
                <p:tags r:id="rId24"/>
              </p:custDataLst>
            </p:nvPr>
          </p:nvGrpSpPr>
          <p:grpSpPr>
            <a:xfrm>
              <a:off x="6643520" y="2092803"/>
              <a:ext cx="539750" cy="1129856"/>
              <a:chOff x="8274748" y="4687412"/>
              <a:chExt cx="734279" cy="1129856"/>
            </a:xfrm>
          </p:grpSpPr>
          <p:grpSp>
            <p:nvGrpSpPr>
              <p:cNvPr id="21" name="组合 20"/>
              <p:cNvGrpSpPr/>
              <p:nvPr>
                <p:custDataLst>
                  <p:tags r:id="rId25"/>
                </p:custDataLst>
              </p:nvPr>
            </p:nvGrpSpPr>
            <p:grpSpPr>
              <a:xfrm>
                <a:off x="8274748" y="5105211"/>
                <a:ext cx="715275" cy="627380"/>
                <a:chOff x="8772935" y="5387925"/>
                <a:chExt cx="631259" cy="627380"/>
              </a:xfrm>
            </p:grpSpPr>
            <p:cxnSp>
              <p:nvCxnSpPr>
                <p:cNvPr id="24" name="直接连接符 23"/>
                <p:cNvCxnSpPr/>
                <p:nvPr>
                  <p:custDataLst>
                    <p:tags r:id="rId28"/>
                  </p:custDataLst>
                </p:nvPr>
              </p:nvCxnSpPr>
              <p:spPr>
                <a:xfrm flipH="1" flipV="1">
                  <a:off x="9133865" y="5387925"/>
                  <a:ext cx="0" cy="21114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文本框 24"/>
                <p:cNvSpPr txBox="1"/>
                <p:nvPr>
                  <p:custDataLst>
                    <p:tags r:id="rId29"/>
                  </p:custDataLst>
                </p:nvPr>
              </p:nvSpPr>
              <p:spPr>
                <a:xfrm>
                  <a:off x="8772935" y="5565090"/>
                  <a:ext cx="631259" cy="4502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r>
                    <a:rPr lang="en-US" altLang="zh-CN" sz="2800" b="1">
                      <a:latin typeface="Times New Roman" panose="02020603050405020304" charset="0"/>
                      <a:ea typeface="宋体" panose="02010600030101010101" pitchFamily="2" charset="-122"/>
                      <a:cs typeface="Times New Roman" panose="02020603050405020304" charset="0"/>
                    </a:rPr>
                    <a:t> C</a:t>
                  </a:r>
                </a:p>
              </p:txBody>
            </p:sp>
          </p:grpSp>
          <p:cxnSp>
            <p:nvCxnSpPr>
              <p:cNvPr id="22" name="直接连接符 21"/>
              <p:cNvCxnSpPr/>
              <p:nvPr>
                <p:custDataLst>
                  <p:tags r:id="rId26"/>
                </p:custDataLst>
              </p:nvPr>
            </p:nvCxnSpPr>
            <p:spPr>
              <a:xfrm flipH="1" flipV="1">
                <a:off x="8683714" y="5606127"/>
                <a:ext cx="0" cy="21114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文本框 22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8371500" y="4687412"/>
                <a:ext cx="637527" cy="41783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altLang="zh-CN" sz="2800" b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C</a:t>
                </a:r>
              </a:p>
            </p:txBody>
          </p:sp>
        </p:grpSp>
      </p:grpSp>
      <p:sp>
        <p:nvSpPr>
          <p:cNvPr id="27" name="矩形 26"/>
          <p:cNvSpPr/>
          <p:nvPr>
            <p:custDataLst>
              <p:tags r:id="rId6"/>
            </p:custDataLst>
          </p:nvPr>
        </p:nvSpPr>
        <p:spPr>
          <a:xfrm>
            <a:off x="9208191" y="1443507"/>
            <a:ext cx="285940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3,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,4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–三甲基庚烷</a:t>
            </a:r>
            <a:endParaRPr lang="zh-CN" altLang="en-US" sz="280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52" name="组合 51"/>
          <p:cNvGrpSpPr/>
          <p:nvPr>
            <p:custDataLst>
              <p:tags r:id="rId7"/>
            </p:custDataLst>
          </p:nvPr>
        </p:nvGrpSpPr>
        <p:grpSpPr>
          <a:xfrm>
            <a:off x="6651625" y="3173730"/>
            <a:ext cx="2616835" cy="2079625"/>
            <a:chOff x="6484444" y="3758434"/>
            <a:chExt cx="2616835" cy="2079528"/>
          </a:xfrm>
        </p:grpSpPr>
        <p:sp>
          <p:nvSpPr>
            <p:cNvPr id="28" name="文本框 27"/>
            <p:cNvSpPr txBox="1"/>
            <p:nvPr>
              <p:custDataLst>
                <p:tags r:id="rId8"/>
              </p:custDataLst>
            </p:nvPr>
          </p:nvSpPr>
          <p:spPr>
            <a:xfrm>
              <a:off x="6484444" y="4790944"/>
              <a:ext cx="261683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C-C-C-C-C-C</a:t>
              </a:r>
            </a:p>
          </p:txBody>
        </p:sp>
        <p:grpSp>
          <p:nvGrpSpPr>
            <p:cNvPr id="29" name="组合 28"/>
            <p:cNvGrpSpPr/>
            <p:nvPr>
              <p:custDataLst>
                <p:tags r:id="rId9"/>
              </p:custDataLst>
            </p:nvPr>
          </p:nvGrpSpPr>
          <p:grpSpPr>
            <a:xfrm>
              <a:off x="6846974" y="5187387"/>
              <a:ext cx="439420" cy="645320"/>
              <a:chOff x="8842150" y="5387925"/>
              <a:chExt cx="439420" cy="645320"/>
            </a:xfrm>
          </p:grpSpPr>
          <p:cxnSp>
            <p:nvCxnSpPr>
              <p:cNvPr id="30" name="直接连接符 29"/>
              <p:cNvCxnSpPr/>
              <p:nvPr>
                <p:custDataLst>
                  <p:tags r:id="rId19"/>
                </p:custDataLst>
              </p:nvPr>
            </p:nvCxnSpPr>
            <p:spPr>
              <a:xfrm flipH="1" flipV="1">
                <a:off x="9061151" y="5387925"/>
                <a:ext cx="0" cy="21114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文本框 30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8842150" y="5511275"/>
                <a:ext cx="439420" cy="52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C</a:t>
                </a:r>
              </a:p>
            </p:txBody>
          </p:sp>
        </p:grpSp>
        <p:grpSp>
          <p:nvGrpSpPr>
            <p:cNvPr id="32" name="组合 31"/>
            <p:cNvGrpSpPr/>
            <p:nvPr>
              <p:custDataLst>
                <p:tags r:id="rId10"/>
              </p:custDataLst>
            </p:nvPr>
          </p:nvGrpSpPr>
          <p:grpSpPr>
            <a:xfrm>
              <a:off x="7286159" y="5193912"/>
              <a:ext cx="439420" cy="644050"/>
              <a:chOff x="8994550" y="5353635"/>
              <a:chExt cx="439420" cy="644050"/>
            </a:xfrm>
          </p:grpSpPr>
          <p:cxnSp>
            <p:nvCxnSpPr>
              <p:cNvPr id="33" name="直接连接符 32"/>
              <p:cNvCxnSpPr/>
              <p:nvPr>
                <p:custDataLst>
                  <p:tags r:id="rId17"/>
                </p:custDataLst>
              </p:nvPr>
            </p:nvCxnSpPr>
            <p:spPr>
              <a:xfrm flipH="1" flipV="1">
                <a:off x="9192596" y="5353635"/>
                <a:ext cx="0" cy="21114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文本框 33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8994550" y="5475715"/>
                <a:ext cx="439420" cy="52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C</a:t>
                </a:r>
              </a:p>
            </p:txBody>
          </p:sp>
        </p:grpSp>
        <p:grpSp>
          <p:nvGrpSpPr>
            <p:cNvPr id="35" name="组合 34"/>
            <p:cNvGrpSpPr/>
            <p:nvPr>
              <p:custDataLst>
                <p:tags r:id="rId11"/>
              </p:custDataLst>
            </p:nvPr>
          </p:nvGrpSpPr>
          <p:grpSpPr>
            <a:xfrm>
              <a:off x="7670144" y="3758434"/>
              <a:ext cx="503823" cy="1145330"/>
              <a:chOff x="8628221" y="4653523"/>
              <a:chExt cx="503823" cy="1145330"/>
            </a:xfrm>
          </p:grpSpPr>
          <p:grpSp>
            <p:nvGrpSpPr>
              <p:cNvPr id="36" name="组合 35"/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8628489" y="5065841"/>
                <a:ext cx="503555" cy="570646"/>
                <a:chOff x="9085126" y="5348555"/>
                <a:chExt cx="444408" cy="570646"/>
              </a:xfrm>
            </p:grpSpPr>
            <p:cxnSp>
              <p:nvCxnSpPr>
                <p:cNvPr id="39" name="直接连接符 38"/>
                <p:cNvCxnSpPr/>
                <p:nvPr>
                  <p:custDataLst>
                    <p:tags r:id="rId15"/>
                  </p:custDataLst>
                </p:nvPr>
              </p:nvCxnSpPr>
              <p:spPr>
                <a:xfrm flipH="1" flipV="1">
                  <a:off x="9254586" y="5348555"/>
                  <a:ext cx="0" cy="21114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文本框 39"/>
                <p:cNvSpPr txBox="1"/>
                <p:nvPr>
                  <p:custDataLst>
                    <p:tags r:id="rId16"/>
                  </p:custDataLst>
                </p:nvPr>
              </p:nvSpPr>
              <p:spPr>
                <a:xfrm>
                  <a:off x="9085126" y="5479146"/>
                  <a:ext cx="444408" cy="44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r>
                    <a:rPr lang="en-US" altLang="zh-CN" sz="2800" b="1">
                      <a:latin typeface="Times New Roman" panose="02020603050405020304" charset="0"/>
                      <a:ea typeface="宋体" panose="02010600030101010101" pitchFamily="2" charset="-122"/>
                      <a:cs typeface="Times New Roman" panose="02020603050405020304" charset="0"/>
                    </a:rPr>
                    <a:t>C</a:t>
                  </a:r>
                </a:p>
              </p:txBody>
            </p:sp>
          </p:grpSp>
          <p:cxnSp>
            <p:nvCxnSpPr>
              <p:cNvPr id="37" name="直接连接符 36"/>
              <p:cNvCxnSpPr/>
              <p:nvPr>
                <p:custDataLst>
                  <p:tags r:id="rId13"/>
                </p:custDataLst>
              </p:nvPr>
            </p:nvCxnSpPr>
            <p:spPr>
              <a:xfrm flipH="1" flipV="1">
                <a:off x="8820499" y="5587712"/>
                <a:ext cx="0" cy="21114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文本框 37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628221" y="4653523"/>
                <a:ext cx="444500" cy="41211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altLang="zh-CN" sz="2800" b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C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287020" y="214630"/>
            <a:ext cx="1138999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/>
            <a:r>
              <a:rPr lang="en-US" altLang="zh-CN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．按系统命名法，                                </a:t>
            </a:r>
            <a:r>
              <a:rPr lang="zh-CN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的正确名称是</a:t>
            </a:r>
            <a:r>
              <a:rPr 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</a:t>
            </a:r>
            <a:r>
              <a:rPr lang="zh-CN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　　</a:t>
            </a:r>
            <a:r>
              <a:rPr 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)</a:t>
            </a:r>
          </a:p>
          <a:p>
            <a:pPr indent="0" fontAlgn="auto"/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1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746500" y="125412"/>
            <a:ext cx="3067050" cy="159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>
            <p:custDataLst>
              <p:tags r:id="rId3"/>
            </p:custDataLst>
          </p:nvPr>
        </p:nvSpPr>
        <p:spPr>
          <a:xfrm>
            <a:off x="702310" y="1715770"/>
            <a:ext cx="11074400" cy="21634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ts val="4040"/>
              </a:lnSpc>
            </a:pPr>
            <a:r>
              <a:rPr 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</a:t>
            </a:r>
            <a:r>
              <a:rPr lang="zh-CN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</a:t>
            </a:r>
            <a:r>
              <a:rPr 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3,3­</a:t>
            </a:r>
            <a:r>
              <a:rPr lang="zh-CN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二甲基</a:t>
            </a:r>
            <a:r>
              <a:rPr 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­4­</a:t>
            </a:r>
            <a:r>
              <a:rPr lang="zh-CN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乙基戊烷</a:t>
            </a:r>
            <a:r>
              <a:rPr 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</a:t>
            </a:r>
            <a:r>
              <a:rPr lang="zh-CN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</a:t>
            </a:r>
            <a:r>
              <a:rPr 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3,3­</a:t>
            </a:r>
            <a:r>
              <a:rPr lang="zh-CN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二甲基</a:t>
            </a:r>
            <a:r>
              <a:rPr 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­2­</a:t>
            </a:r>
            <a:r>
              <a:rPr lang="zh-CN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乙基戊烷</a:t>
            </a:r>
            <a:r>
              <a:rPr 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zh-CN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</a:t>
            </a:r>
            <a:r>
              <a:rPr 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3,4,4­</a:t>
            </a:r>
            <a:r>
              <a:rPr lang="zh-CN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三甲基己烷</a:t>
            </a:r>
            <a:r>
              <a:rPr 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</a:t>
            </a:r>
            <a:r>
              <a:rPr lang="zh-CN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</a:t>
            </a:r>
            <a:r>
              <a:rPr 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3,3,4­</a:t>
            </a:r>
            <a:r>
              <a:rPr lang="zh-CN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三甲基己烷
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9823450" y="214630"/>
            <a:ext cx="5359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</a:t>
            </a:r>
            <a:endParaRPr lang="en-US" altLang="en-US" sz="3600" b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287020" y="3956685"/>
            <a:ext cx="10343515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ts val="3840"/>
              </a:lnSpc>
            </a:pPr>
            <a:r>
              <a:rPr lang="en-US" altLang="zh-CN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．下列物质的命名中肯定正确的是</a:t>
            </a:r>
            <a:r>
              <a:rPr 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</a:t>
            </a:r>
            <a:r>
              <a:rPr lang="zh-CN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　　</a:t>
            </a:r>
            <a:r>
              <a:rPr 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)A</a:t>
            </a:r>
            <a:r>
              <a:rPr lang="zh-CN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</a:t>
            </a:r>
            <a:r>
              <a:rPr 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2,2­</a:t>
            </a:r>
            <a:r>
              <a:rPr lang="zh-CN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二甲基丁烷</a:t>
            </a:r>
            <a:r>
              <a:rPr 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</a:t>
            </a:r>
            <a:r>
              <a:rPr lang="zh-CN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</a:t>
            </a:r>
            <a:r>
              <a:rPr 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3,3­</a:t>
            </a:r>
            <a:r>
              <a:rPr lang="zh-CN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二甲基丁烷</a:t>
            </a:r>
            <a:r>
              <a:rPr 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zh-CN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</a:t>
            </a:r>
            <a:r>
              <a:rPr 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2­</a:t>
            </a:r>
            <a:r>
              <a:rPr lang="zh-CN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甲基</a:t>
            </a:r>
            <a:r>
              <a:rPr 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­3­</a:t>
            </a:r>
            <a:r>
              <a:rPr lang="zh-CN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乙基丁烷</a:t>
            </a:r>
            <a:r>
              <a:rPr 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</a:t>
            </a:r>
            <a:r>
              <a:rPr lang="zh-CN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</a:t>
            </a:r>
            <a:r>
              <a:rPr 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4­</a:t>
            </a:r>
            <a:r>
              <a:rPr lang="zh-CN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甲基</a:t>
            </a:r>
            <a:r>
              <a:rPr 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­3­</a:t>
            </a:r>
            <a:r>
              <a:rPr lang="zh-CN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乙基己烷
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5958205" y="5348605"/>
            <a:ext cx="571881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/>
            <a:r>
              <a:rPr lang="zh-CN" sz="3200" b="1">
                <a:latin typeface="Times New Roman" panose="02020603050405020304" charset="0"/>
                <a:ea typeface="宋体" panose="02010600030101010101" pitchFamily="2" charset="-122"/>
              </a:rPr>
              <a:t>　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解析：</a:t>
            </a:r>
            <a:r>
              <a:rPr lang="zh-CN" sz="3200" b="1">
                <a:latin typeface="Times New Roman" panose="02020603050405020304" charset="0"/>
                <a:ea typeface="宋体" panose="02010600030101010101" pitchFamily="2" charset="-122"/>
                <a:cs typeface="楷体_GB2312" charset="0"/>
              </a:rPr>
              <a:t>先根据选项名称写结构简式，再重新命名。</a:t>
            </a:r>
            <a:endParaRPr lang="zh-CN" altLang="en-US" sz="3200" b="1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6989445" y="3928745"/>
            <a:ext cx="513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</a:t>
            </a:r>
            <a:endParaRPr lang="en-US" altLang="en-US" sz="3600" b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33350" y="320040"/>
            <a:ext cx="11178540" cy="2874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ts val="434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3.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在系统命名法中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下列有机化合物主链名称是丁烷的是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　　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</a:t>
            </a:r>
            <a:endParaRPr lang="zh-CN" altLang="zh-CN" sz="3200" b="1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 fontAlgn="auto">
              <a:lnSpc>
                <a:spcPts val="434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A.(CH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CHCH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                             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B.(CH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CHCH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zh-CN" altLang="zh-CN" sz="3200" b="1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 fontAlgn="auto">
              <a:lnSpc>
                <a:spcPts val="434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C.(CH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CHCH(CH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                                   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D.(CH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CCH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zh-CN" altLang="zh-CN" sz="3200" b="1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 fontAlgn="auto">
              <a:lnSpc>
                <a:spcPts val="434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解析：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要求主链名称是丁烷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即分子中的最长碳链有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个碳原子。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分子中的最长碳链均为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个碳原子。</a:t>
            </a:r>
            <a:endParaRPr lang="zh-CN" altLang="zh-CN" sz="3200" b="1">
              <a:solidFill>
                <a:srgbClr val="000000"/>
              </a:solidFill>
              <a:effectLst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0158730" y="399415"/>
            <a:ext cx="549910" cy="6477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fontAlgn="auto">
              <a:lnSpc>
                <a:spcPts val="4340"/>
              </a:lnSpc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50735" y="532031"/>
            <a:ext cx="12192000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按要求回答下列问题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:</a:t>
            </a:r>
            <a:endParaRPr lang="zh-CN" altLang="zh-CN" sz="2800" b="1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(1)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某烃的结构简式为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                              ,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可命名为</a:t>
            </a:r>
            <a:r>
              <a:rPr lang="zh-CN" altLang="zh-CN" sz="28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　　　　　　　　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 </a:t>
            </a:r>
            <a:endParaRPr lang="zh-CN" altLang="zh-CN" sz="2800" b="1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800" b="1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800" b="1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(2)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分子中有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个甲基而一溴代物只有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种的烷烃的分子式是</a:t>
            </a:r>
            <a:r>
              <a:rPr lang="zh-CN" altLang="zh-CN" sz="28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　　　　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其结</a:t>
            </a:r>
          </a:p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800" b="1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800" b="1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构简式是</a:t>
            </a:r>
            <a:r>
              <a:rPr lang="zh-CN" altLang="zh-CN" sz="28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　　　　　　　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名称是</a:t>
            </a:r>
            <a:r>
              <a:rPr lang="zh-CN" altLang="zh-CN" sz="28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　　　　　　       　   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 </a:t>
            </a:r>
            <a:endParaRPr lang="zh-CN" altLang="zh-CN" sz="2800" b="1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/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886661" y="1195189"/>
            <a:ext cx="2946401" cy="177332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8305165" y="1010112"/>
            <a:ext cx="39147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2,4-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二甲基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-3-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乙基戊烷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9516802" y="3203756"/>
            <a:ext cx="1207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sz="28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</a:t>
            </a:r>
            <a:r>
              <a:rPr lang="en-US" sz="28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18</a:t>
            </a:r>
            <a:endParaRPr lang="en-US" altLang="en-US" sz="2800" b="1" baseline="-2500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745826" y="5004514"/>
            <a:ext cx="31603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2,2,3,3-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四甲基丁烷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rcRect t="2185"/>
          <a:stretch>
            <a:fillRect/>
          </a:stretch>
        </p:blipFill>
        <p:spPr>
          <a:xfrm>
            <a:off x="1985645" y="3978910"/>
            <a:ext cx="2635250" cy="1591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/>
          <p:nvPr>
            <p:custDataLst>
              <p:tags r:id="rId1"/>
            </p:custDataLst>
          </p:nvPr>
        </p:nvSpPr>
        <p:spPr>
          <a:xfrm>
            <a:off x="3017048" y="2046288"/>
            <a:ext cx="3502656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甲烷                    甲基</a:t>
            </a:r>
          </a:p>
        </p:txBody>
      </p:sp>
      <p:sp>
        <p:nvSpPr>
          <p:cNvPr id="8" name="Text Box 4"/>
          <p:cNvSpPr txBox="1"/>
          <p:nvPr>
            <p:custDataLst>
              <p:tags r:id="rId2"/>
            </p:custDataLst>
          </p:nvPr>
        </p:nvSpPr>
        <p:spPr>
          <a:xfrm>
            <a:off x="2869248" y="2743834"/>
            <a:ext cx="6615581" cy="4572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CH</a:t>
            </a:r>
            <a:r>
              <a:rPr kumimoji="0" lang="en-US" altLang="x-none" sz="2800" b="1" i="0" u="none" strike="noStrike" kern="1200" cap="none" spc="0" normalizeH="0" baseline="-2500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2</a:t>
            </a:r>
            <a:r>
              <a:rPr kumimoji="0" lang="en-US" altLang="x-none" sz="2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CH</a:t>
            </a:r>
            <a:r>
              <a:rPr kumimoji="0" lang="en-US" altLang="x-none" sz="2800" b="1" i="0" u="none" strike="noStrike" kern="1200" cap="none" spc="0" normalizeH="0" baseline="-2500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3                  </a:t>
            </a:r>
            <a:r>
              <a:rPr kumimoji="0" lang="en-US" altLang="x-none" sz="2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CH</a:t>
            </a:r>
            <a:r>
              <a:rPr kumimoji="0" lang="en-US" altLang="x-none" sz="2800" b="1" i="0" u="none" strike="noStrike" kern="1200" cap="none" spc="0" normalizeH="0" baseline="-2500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3</a:t>
            </a:r>
            <a:r>
              <a:rPr kumimoji="0" lang="en-US" altLang="x-none" sz="2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CH</a:t>
            </a:r>
            <a:r>
              <a:rPr kumimoji="0" lang="en-US" altLang="x-none" sz="2800" b="1" i="0" u="none" strike="noStrike" kern="1200" cap="none" spc="0" normalizeH="0" baseline="-2500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2 </a:t>
            </a:r>
            <a:r>
              <a:rPr kumimoji="0" lang="en-US" altLang="zh-CN" sz="2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—</a:t>
            </a:r>
            <a:r>
              <a:rPr kumimoji="0" lang="en-US" altLang="x-none" sz="2800" b="1" i="0" u="none" strike="noStrike" kern="1200" cap="none" spc="0" normalizeH="0" baseline="-2500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   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或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  </a:t>
            </a:r>
            <a:r>
              <a:rPr kumimoji="0" lang="en-US" altLang="x-none" sz="2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C</a:t>
            </a:r>
            <a:r>
              <a:rPr kumimoji="0" lang="en-US" altLang="x-none" sz="2800" b="1" i="0" u="none" strike="noStrike" kern="1200" cap="none" spc="0" normalizeH="0" baseline="-2500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2</a:t>
            </a:r>
            <a:r>
              <a:rPr kumimoji="0" lang="en-US" altLang="x-none" sz="2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H</a:t>
            </a:r>
            <a:r>
              <a:rPr kumimoji="0" lang="en-US" altLang="x-none" sz="2800" b="1" i="0" u="none" strike="noStrike" kern="1200" cap="none" spc="0" normalizeH="0" baseline="-2500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5</a:t>
            </a:r>
            <a:r>
              <a:rPr kumimoji="0" lang="en-US" altLang="zh-CN" sz="2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 —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  <a:sym typeface="Times New Roman" panose="02020603050405020304" charset="0"/>
            </a:endParaRPr>
          </a:p>
        </p:txBody>
      </p:sp>
      <p:cxnSp>
        <p:nvCxnSpPr>
          <p:cNvPr id="9" name="直接箭头连接符 8"/>
          <p:cNvCxnSpPr/>
          <p:nvPr>
            <p:custDataLst>
              <p:tags r:id="rId3"/>
            </p:custDataLst>
          </p:nvPr>
        </p:nvCxnSpPr>
        <p:spPr>
          <a:xfrm>
            <a:off x="4317405" y="2930978"/>
            <a:ext cx="83069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"/>
          <p:cNvSpPr txBox="1"/>
          <p:nvPr>
            <p:custDataLst>
              <p:tags r:id="rId4"/>
            </p:custDataLst>
          </p:nvPr>
        </p:nvSpPr>
        <p:spPr>
          <a:xfrm>
            <a:off x="3450549" y="3154971"/>
            <a:ext cx="3435562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乙烷                  乙基</a:t>
            </a: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4307451" y="2551678"/>
            <a:ext cx="8506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— H</a:t>
            </a: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9284335" y="2151088"/>
            <a:ext cx="2362038" cy="5219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只有</a:t>
            </a:r>
            <a:r>
              <a:rPr kumimoji="0" lang="en-US" altLang="zh-CN" sz="2800" b="1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种结构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Times New Roman" panose="0202060305040502030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6428" y="4449399"/>
            <a:ext cx="2007897" cy="521970"/>
          </a:xfrm>
          <a:prstGeom prst="rect">
            <a:avLst/>
          </a:prstGeom>
          <a:solidFill>
            <a:srgbClr val="6CB8E6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丙基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-C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3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H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7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：</a:t>
            </a:r>
            <a:endParaRPr kumimoji="0" lang="zh-CN" altLang="en-US" sz="2800" b="1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6261301" y="4433845"/>
            <a:ext cx="365547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异丙基  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(CH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3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)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2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CH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 －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9848123" y="4394543"/>
            <a:ext cx="2135654" cy="5219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有 </a:t>
            </a:r>
            <a:r>
              <a:rPr kumimoji="0" lang="en-US" altLang="zh-CN" sz="2800" b="1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2 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种结构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Times New Roman" panose="0202060305040502030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54325" y="4449399"/>
            <a:ext cx="418557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正丙基 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CH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3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CH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2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CH</a:t>
            </a:r>
            <a:r>
              <a:rPr kumimoji="0" lang="en-US" altLang="zh-CN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－</a:t>
            </a:r>
            <a:endParaRPr kumimoji="0" lang="zh-CN" altLang="en-US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Times New Roman" panose="02020603050405020304" charset="0"/>
            </a:endParaRPr>
          </a:p>
        </p:txBody>
      </p:sp>
      <p:sp>
        <p:nvSpPr>
          <p:cNvPr id="4" name="Text Box 4"/>
          <p:cNvSpPr txBox="1"/>
          <p:nvPr>
            <p:custDataLst>
              <p:tags r:id="rId11"/>
            </p:custDataLst>
          </p:nvPr>
        </p:nvSpPr>
        <p:spPr>
          <a:xfrm>
            <a:off x="3108376" y="1547534"/>
            <a:ext cx="3777736" cy="4572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x-none" sz="2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CH</a:t>
            </a:r>
            <a:r>
              <a:rPr kumimoji="0" lang="en-US" altLang="x-none" sz="2800" b="1" i="0" u="none" strike="noStrike" kern="1200" cap="none" spc="0" normalizeH="0" baseline="-2500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4                        </a:t>
            </a:r>
            <a:r>
              <a:rPr kumimoji="0" lang="en-US" altLang="x-none" sz="2800" b="1" i="0" u="none" strike="noStrike" kern="1200" cap="none" spc="0" normalizeH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   </a:t>
            </a:r>
            <a:r>
              <a:rPr lang="en-US" altLang="zh-CN" sz="2800" b="1" noProof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—</a:t>
            </a:r>
            <a:r>
              <a:rPr kumimoji="0" lang="en-US" altLang="x-none" sz="2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CH</a:t>
            </a:r>
            <a:r>
              <a:rPr kumimoji="0" lang="en-US" altLang="x-none" sz="2800" b="1" i="0" u="none" strike="noStrike" kern="1200" cap="none" spc="0" normalizeH="0" baseline="-2500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3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  <a:sym typeface="Times New Roman" panose="02020603050405020304" charset="0"/>
            </a:endParaRPr>
          </a:p>
        </p:txBody>
      </p:sp>
      <p:cxnSp>
        <p:nvCxnSpPr>
          <p:cNvPr id="5" name="直接箭头连接符 4"/>
          <p:cNvCxnSpPr/>
          <p:nvPr>
            <p:custDataLst>
              <p:tags r:id="rId12"/>
            </p:custDataLst>
          </p:nvPr>
        </p:nvCxnSpPr>
        <p:spPr>
          <a:xfrm>
            <a:off x="4264349" y="1822296"/>
            <a:ext cx="83069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>
            <p:custDataLst>
              <p:tags r:id="rId13"/>
            </p:custDataLst>
          </p:nvPr>
        </p:nvSpPr>
        <p:spPr>
          <a:xfrm>
            <a:off x="4297499" y="1451205"/>
            <a:ext cx="8506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— H</a:t>
            </a:r>
          </a:p>
        </p:txBody>
      </p:sp>
      <p:sp>
        <p:nvSpPr>
          <p:cNvPr id="19" name="右大括号 18"/>
          <p:cNvSpPr/>
          <p:nvPr>
            <p:custDataLst>
              <p:tags r:id="rId14"/>
            </p:custDataLst>
          </p:nvPr>
        </p:nvSpPr>
        <p:spPr>
          <a:xfrm>
            <a:off x="8920004" y="1638300"/>
            <a:ext cx="392906" cy="1413307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5"/>
            </p:custDataLst>
          </p:nvPr>
        </p:nvSpPr>
        <p:spPr>
          <a:xfrm>
            <a:off x="591185" y="760095"/>
            <a:ext cx="14738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烃基</a:t>
            </a:r>
            <a:endParaRPr kumimoji="1" lang="zh-CN" altLang="en-US" sz="3200" b="1" spc="-15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0964" name="Text Box 4"/>
          <p:cNvSpPr txBox="1"/>
          <p:nvPr>
            <p:custDataLst>
              <p:tags r:id="rId16"/>
            </p:custDataLst>
          </p:nvPr>
        </p:nvSpPr>
        <p:spPr>
          <a:xfrm>
            <a:off x="1642745" y="772795"/>
            <a:ext cx="95084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——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烃分子失去一个或几个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原子后剩余的部分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用－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R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表示</a:t>
            </a:r>
          </a:p>
        </p:txBody>
      </p:sp>
      <p:sp>
        <p:nvSpPr>
          <p:cNvPr id="3" name="文本框 2"/>
          <p:cNvSpPr txBox="1"/>
          <p:nvPr>
            <p:custDataLst>
              <p:tags r:id="rId17"/>
            </p:custDataLst>
          </p:nvPr>
        </p:nvSpPr>
        <p:spPr>
          <a:xfrm>
            <a:off x="125730" y="90086"/>
            <a:ext cx="292218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spc="600">
                <a:solidFill>
                  <a:srgbClr val="4F8AE6"/>
                </a:solidFill>
                <a:latin typeface="Times New Roman" panose="02020603050405020304" charset="0"/>
                <a:ea typeface="微软雅黑" panose="020B0503020204020204" charset="-122"/>
                <a:cs typeface="阿里巴巴普惠体 B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600" normalizeH="0" baseline="0" noProof="0">
                <a:ln>
                  <a:noFill/>
                </a:ln>
                <a:solidFill>
                  <a:srgbClr val="4F8AE6"/>
                </a:solidFill>
                <a:effectLst/>
                <a:uLnTx/>
                <a:uFillTx/>
                <a:ea typeface="宋体" panose="02010600030101010101" pitchFamily="2" charset="-122"/>
                <a:sym typeface="Times New Roman" panose="02020603050405020304" charset="0"/>
              </a:rPr>
              <a:t>【</a:t>
            </a:r>
            <a:r>
              <a:rPr kumimoji="0" lang="zh-CN" altLang="en-US" sz="3200" b="1" i="0" u="none" strike="noStrike" kern="1200" cap="none" spc="600" normalizeH="0" baseline="0" noProof="0">
                <a:ln>
                  <a:noFill/>
                </a:ln>
                <a:solidFill>
                  <a:srgbClr val="4F8AE6"/>
                </a:solidFill>
                <a:effectLst/>
                <a:uLnTx/>
                <a:uFillTx/>
                <a:ea typeface="宋体" panose="02010600030101010101" pitchFamily="2" charset="-122"/>
                <a:sym typeface="Times New Roman" panose="02020603050405020304" charset="0"/>
              </a:rPr>
              <a:t>知识回顾</a:t>
            </a:r>
            <a:r>
              <a:rPr kumimoji="0" lang="en-US" altLang="zh-CN" sz="3200" b="1" i="0" u="none" strike="noStrike" kern="1200" cap="none" spc="600" normalizeH="0" baseline="0" noProof="0">
                <a:ln>
                  <a:noFill/>
                </a:ln>
                <a:solidFill>
                  <a:srgbClr val="4F8AE6"/>
                </a:solidFill>
                <a:effectLst/>
                <a:uLnTx/>
                <a:uFillTx/>
                <a:ea typeface="宋体" panose="02010600030101010101" pitchFamily="2" charset="-122"/>
                <a:sym typeface="Times New Roman" panose="02020603050405020304" charset="0"/>
              </a:rPr>
              <a:t>】</a:t>
            </a:r>
            <a:endParaRPr kumimoji="0" lang="zh-CN" altLang="en-US" sz="3200" b="1" i="0" u="none" strike="noStrike" kern="1200" cap="none" spc="600" normalizeH="0" baseline="0" noProof="0">
              <a:ln>
                <a:noFill/>
              </a:ln>
              <a:solidFill>
                <a:srgbClr val="4F8AE6"/>
              </a:solidFill>
              <a:effectLst/>
              <a:uLnTx/>
              <a:uFillTx/>
              <a:ea typeface="宋体" panose="02010600030101010101" pitchFamily="2" charset="-122"/>
              <a:sym typeface="Times New Roman" panose="02020603050405020304" charset="0"/>
            </a:endParaRPr>
          </a:p>
        </p:txBody>
      </p:sp>
      <p:sp>
        <p:nvSpPr>
          <p:cNvPr id="54" name="Rectangle 23"/>
          <p:cNvSpPr/>
          <p:nvPr>
            <p:custDataLst>
              <p:tags r:id="rId18"/>
            </p:custDataLst>
          </p:nvPr>
        </p:nvSpPr>
        <p:spPr>
          <a:xfrm>
            <a:off x="227965" y="2406015"/>
            <a:ext cx="2444115" cy="160274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noAutofit/>
          </a:bodyPr>
          <a:lstStyle/>
          <a:p>
            <a:pPr algn="l">
              <a:spcBef>
                <a:spcPct val="2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烃基的特点：</a:t>
            </a:r>
          </a:p>
          <a:p>
            <a:pPr algn="l">
              <a:spcBef>
                <a:spcPct val="20000"/>
              </a:spcBef>
            </a:pPr>
            <a:r>
              <a:rPr lang="zh-CN" altLang="en-US" sz="2400" b="1">
                <a:solidFill>
                  <a:srgbClr val="0033CC"/>
                </a:solidFill>
                <a:latin typeface="Times New Roman" panose="02020603050405020304" charset="0"/>
                <a:ea typeface="宋体" panose="02010600030101010101" pitchFamily="2" charset="-122"/>
              </a:rPr>
              <a:t>呈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电中性</a:t>
            </a:r>
            <a:r>
              <a:rPr lang="zh-CN" altLang="en-US" sz="2400" b="1">
                <a:solidFill>
                  <a:srgbClr val="0033CC"/>
                </a:solidFill>
                <a:latin typeface="Times New Roman" panose="02020603050405020304" charset="0"/>
                <a:ea typeface="宋体" panose="02010600030101010101" pitchFamily="2" charset="-122"/>
              </a:rPr>
              <a:t>的原子团，含有未成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键</a:t>
            </a:r>
            <a:r>
              <a:rPr lang="zh-CN" altLang="en-US" sz="2400" b="1">
                <a:solidFill>
                  <a:srgbClr val="0033CC"/>
                </a:solidFill>
                <a:latin typeface="Times New Roman" panose="02020603050405020304" charset="0"/>
                <a:ea typeface="宋体" panose="02010600030101010101" pitchFamily="2" charset="-122"/>
              </a:rPr>
              <a:t>的单电子。</a:t>
            </a:r>
          </a:p>
        </p:txBody>
      </p:sp>
      <p:grpSp>
        <p:nvGrpSpPr>
          <p:cNvPr id="6" name="组合 5"/>
          <p:cNvGrpSpPr/>
          <p:nvPr>
            <p:custDataLst>
              <p:tags r:id="rId19"/>
            </p:custDataLst>
          </p:nvPr>
        </p:nvGrpSpPr>
        <p:grpSpPr>
          <a:xfrm>
            <a:off x="839470" y="1320165"/>
            <a:ext cx="792480" cy="1012190"/>
            <a:chOff x="9234" y="2003"/>
            <a:chExt cx="1248" cy="1594"/>
          </a:xfrm>
        </p:grpSpPr>
        <p:sp>
          <p:nvSpPr>
            <p:cNvPr id="23" name="Rectangle 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9234" y="2063"/>
              <a:ext cx="1248" cy="1475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grpSp>
          <p:nvGrpSpPr>
            <p:cNvPr id="24" name="Group 9"/>
            <p:cNvGrpSpPr/>
            <p:nvPr>
              <p:custDataLst>
                <p:tags r:id="rId35"/>
              </p:custDataLst>
            </p:nvPr>
          </p:nvGrpSpPr>
          <p:grpSpPr>
            <a:xfrm>
              <a:off x="9301" y="2003"/>
              <a:ext cx="1099" cy="1595"/>
              <a:chOff x="1507" y="1470"/>
              <a:chExt cx="305" cy="638"/>
            </a:xfrm>
          </p:grpSpPr>
          <p:grpSp>
            <p:nvGrpSpPr>
              <p:cNvPr id="25" name="Group 10"/>
              <p:cNvGrpSpPr/>
              <p:nvPr>
                <p:custDataLst>
                  <p:tags r:id="rId36"/>
                </p:custDataLst>
              </p:nvPr>
            </p:nvGrpSpPr>
            <p:grpSpPr>
              <a:xfrm>
                <a:off x="1614" y="1631"/>
                <a:ext cx="117" cy="296"/>
                <a:chOff x="1787" y="2191"/>
                <a:chExt cx="117" cy="296"/>
              </a:xfrm>
            </p:grpSpPr>
            <p:sp>
              <p:nvSpPr>
                <p:cNvPr id="26" name="Text Box 11"/>
                <p:cNvSpPr txBox="1"/>
                <p:nvPr>
                  <p:custDataLst>
                    <p:tags r:id="rId48"/>
                  </p:custDataLst>
                </p:nvPr>
              </p:nvSpPr>
              <p:spPr>
                <a:xfrm>
                  <a:off x="1787" y="2236"/>
                  <a:ext cx="117" cy="25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>
                  <a:spAutoFit/>
                </a:bodyPr>
                <a:lstStyle/>
                <a:p>
                  <a:r>
                    <a:rPr lang="en-US" altLang="zh-CN" sz="2000" b="1">
                      <a:latin typeface="Times New Roman" panose="02020603050405020304" charset="0"/>
                      <a:ea typeface="宋体" panose="02010600030101010101" pitchFamily="2" charset="-122"/>
                      <a:cs typeface="Times New Roman" panose="02020603050405020304" charset="0"/>
                    </a:rPr>
                    <a:t>·</a:t>
                  </a:r>
                </a:p>
              </p:txBody>
            </p:sp>
            <p:sp>
              <p:nvSpPr>
                <p:cNvPr id="28" name="Text Box 12"/>
                <p:cNvSpPr txBox="1"/>
                <p:nvPr>
                  <p:custDataLst>
                    <p:tags r:id="rId49"/>
                  </p:custDataLst>
                </p:nvPr>
              </p:nvSpPr>
              <p:spPr>
                <a:xfrm>
                  <a:off x="1787" y="2191"/>
                  <a:ext cx="117" cy="25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>
                  <a:spAutoFit/>
                </a:bodyPr>
                <a:lstStyle/>
                <a:p>
                  <a:r>
                    <a:rPr lang="en-US" altLang="zh-CN" sz="2000" b="1">
                      <a:latin typeface="Times New Roman" panose="02020603050405020304" charset="0"/>
                      <a:ea typeface="宋体" panose="02010600030101010101" pitchFamily="2" charset="-122"/>
                      <a:cs typeface="Times New Roman" panose="02020603050405020304" charset="0"/>
                    </a:rPr>
                    <a:t>·</a:t>
                  </a:r>
                </a:p>
              </p:txBody>
            </p:sp>
          </p:grpSp>
          <p:sp>
            <p:nvSpPr>
              <p:cNvPr id="29" name="Text Box 13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1507" y="1651"/>
                <a:ext cx="117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000" b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·</a:t>
                </a:r>
              </a:p>
            </p:txBody>
          </p:sp>
          <p:grpSp>
            <p:nvGrpSpPr>
              <p:cNvPr id="30" name="Group 14"/>
              <p:cNvGrpSpPr/>
              <p:nvPr>
                <p:custDataLst>
                  <p:tags r:id="rId38"/>
                </p:custDataLst>
              </p:nvPr>
            </p:nvGrpSpPr>
            <p:grpSpPr>
              <a:xfrm>
                <a:off x="1548" y="1767"/>
                <a:ext cx="162" cy="251"/>
                <a:chOff x="1701" y="2327"/>
                <a:chExt cx="162" cy="251"/>
              </a:xfrm>
            </p:grpSpPr>
            <p:sp>
              <p:nvSpPr>
                <p:cNvPr id="31" name="Text Box 15"/>
                <p:cNvSpPr txBox="1"/>
                <p:nvPr>
                  <p:custDataLst>
                    <p:tags r:id="rId46"/>
                  </p:custDataLst>
                </p:nvPr>
              </p:nvSpPr>
              <p:spPr>
                <a:xfrm>
                  <a:off x="1746" y="2327"/>
                  <a:ext cx="117" cy="25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>
                  <a:spAutoFit/>
                </a:bodyPr>
                <a:lstStyle/>
                <a:p>
                  <a:r>
                    <a:rPr lang="en-US" altLang="zh-CN" sz="2000" b="1">
                      <a:latin typeface="Times New Roman" panose="02020603050405020304" charset="0"/>
                      <a:ea typeface="宋体" panose="02010600030101010101" pitchFamily="2" charset="-122"/>
                      <a:cs typeface="Times New Roman" panose="02020603050405020304" charset="0"/>
                    </a:rPr>
                    <a:t>·</a:t>
                  </a:r>
                </a:p>
              </p:txBody>
            </p:sp>
            <p:sp>
              <p:nvSpPr>
                <p:cNvPr id="32" name="Text Box 16"/>
                <p:cNvSpPr txBox="1"/>
                <p:nvPr>
                  <p:custDataLst>
                    <p:tags r:id="rId47"/>
                  </p:custDataLst>
                </p:nvPr>
              </p:nvSpPr>
              <p:spPr>
                <a:xfrm>
                  <a:off x="1701" y="2327"/>
                  <a:ext cx="117" cy="25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>
                  <a:spAutoFit/>
                </a:bodyPr>
                <a:lstStyle/>
                <a:p>
                  <a:r>
                    <a:rPr lang="en-US" altLang="zh-CN" sz="2000" b="1">
                      <a:latin typeface="Times New Roman" panose="02020603050405020304" charset="0"/>
                      <a:ea typeface="宋体" panose="02010600030101010101" pitchFamily="2" charset="-122"/>
                      <a:cs typeface="Times New Roman" panose="02020603050405020304" charset="0"/>
                    </a:rPr>
                    <a:t>·</a:t>
                  </a:r>
                </a:p>
              </p:txBody>
            </p:sp>
          </p:grpSp>
          <p:grpSp>
            <p:nvGrpSpPr>
              <p:cNvPr id="33" name="Group 17"/>
              <p:cNvGrpSpPr/>
              <p:nvPr>
                <p:custDataLst>
                  <p:tags r:id="rId39"/>
                </p:custDataLst>
              </p:nvPr>
            </p:nvGrpSpPr>
            <p:grpSpPr>
              <a:xfrm>
                <a:off x="1559" y="1560"/>
                <a:ext cx="151" cy="251"/>
                <a:chOff x="1712" y="2130"/>
                <a:chExt cx="151" cy="251"/>
              </a:xfrm>
            </p:grpSpPr>
            <p:sp>
              <p:nvSpPr>
                <p:cNvPr id="35" name="Text Box 18"/>
                <p:cNvSpPr txBox="1"/>
                <p:nvPr>
                  <p:custDataLst>
                    <p:tags r:id="rId44"/>
                  </p:custDataLst>
                </p:nvPr>
              </p:nvSpPr>
              <p:spPr>
                <a:xfrm>
                  <a:off x="1712" y="2130"/>
                  <a:ext cx="117" cy="25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>
                  <a:spAutoFit/>
                </a:bodyPr>
                <a:lstStyle/>
                <a:p>
                  <a:r>
                    <a:rPr lang="en-US" altLang="zh-CN" sz="2000" b="1">
                      <a:latin typeface="Times New Roman" panose="02020603050405020304" charset="0"/>
                      <a:ea typeface="宋体" panose="02010600030101010101" pitchFamily="2" charset="-122"/>
                      <a:cs typeface="Times New Roman" panose="02020603050405020304" charset="0"/>
                    </a:rPr>
                    <a:t>·</a:t>
                  </a:r>
                </a:p>
              </p:txBody>
            </p:sp>
            <p:sp>
              <p:nvSpPr>
                <p:cNvPr id="36" name="Text Box 19"/>
                <p:cNvSpPr txBox="1"/>
                <p:nvPr>
                  <p:custDataLst>
                    <p:tags r:id="rId45"/>
                  </p:custDataLst>
                </p:nvPr>
              </p:nvSpPr>
              <p:spPr>
                <a:xfrm>
                  <a:off x="1746" y="2130"/>
                  <a:ext cx="117" cy="25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>
                  <a:spAutoFit/>
                </a:bodyPr>
                <a:lstStyle/>
                <a:p>
                  <a:r>
                    <a:rPr lang="en-US" altLang="zh-CN" sz="2000" b="1">
                      <a:latin typeface="Times New Roman" panose="02020603050405020304" charset="0"/>
                      <a:ea typeface="宋体" panose="02010600030101010101" pitchFamily="2" charset="-122"/>
                      <a:cs typeface="Times New Roman" panose="02020603050405020304" charset="0"/>
                    </a:rPr>
                    <a:t>·</a:t>
                  </a:r>
                </a:p>
              </p:txBody>
            </p:sp>
          </p:grpSp>
          <p:sp>
            <p:nvSpPr>
              <p:cNvPr id="37" name="Text Box 20"/>
              <p:cNvSpPr txBox="1"/>
              <p:nvPr>
                <p:custDataLst>
                  <p:tags r:id="rId40"/>
                </p:custDataLst>
              </p:nvPr>
            </p:nvSpPr>
            <p:spPr>
              <a:xfrm>
                <a:off x="1542" y="1660"/>
                <a:ext cx="199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en-US" altLang="zh-CN" sz="2000" b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C</a:t>
                </a:r>
              </a:p>
            </p:txBody>
          </p:sp>
          <p:sp>
            <p:nvSpPr>
              <p:cNvPr id="38" name="Text Box 21"/>
              <p:cNvSpPr txBox="1"/>
              <p:nvPr>
                <p:custDataLst>
                  <p:tags r:id="rId41"/>
                </p:custDataLst>
              </p:nvPr>
            </p:nvSpPr>
            <p:spPr>
              <a:xfrm>
                <a:off x="1547" y="1857"/>
                <a:ext cx="166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000" b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H</a:t>
                </a:r>
              </a:p>
            </p:txBody>
          </p:sp>
          <p:sp>
            <p:nvSpPr>
              <p:cNvPr id="42" name="Text Box 22"/>
              <p:cNvSpPr txBox="1"/>
              <p:nvPr>
                <p:custDataLst>
                  <p:tags r:id="rId42"/>
                </p:custDataLst>
              </p:nvPr>
            </p:nvSpPr>
            <p:spPr>
              <a:xfrm>
                <a:off x="1646" y="1651"/>
                <a:ext cx="166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000" b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H</a:t>
                </a:r>
              </a:p>
            </p:txBody>
          </p:sp>
          <p:sp>
            <p:nvSpPr>
              <p:cNvPr id="43" name="Text Box 23"/>
              <p:cNvSpPr txBox="1"/>
              <p:nvPr>
                <p:custDataLst>
                  <p:tags r:id="rId43"/>
                </p:custDataLst>
              </p:nvPr>
            </p:nvSpPr>
            <p:spPr>
              <a:xfrm>
                <a:off x="1561" y="1470"/>
                <a:ext cx="166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000" b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H</a:t>
                </a:r>
              </a:p>
            </p:txBody>
          </p:sp>
        </p:grpSp>
      </p:grpSp>
      <p:grpSp>
        <p:nvGrpSpPr>
          <p:cNvPr id="56" name="组合 54"/>
          <p:cNvGrpSpPr/>
          <p:nvPr>
            <p:custDataLst>
              <p:tags r:id="rId20"/>
            </p:custDataLst>
          </p:nvPr>
        </p:nvGrpSpPr>
        <p:grpSpPr>
          <a:xfrm>
            <a:off x="2602548" y="5194935"/>
            <a:ext cx="3054350" cy="521970"/>
            <a:chOff x="179512" y="3429000"/>
            <a:chExt cx="3054598" cy="522901"/>
          </a:xfrm>
        </p:grpSpPr>
        <p:sp>
          <p:nvSpPr>
            <p:cNvPr id="57" name="Rectangle 2"/>
            <p:cNvSpPr/>
            <p:nvPr>
              <p:custDataLst>
                <p:tags r:id="rId32"/>
              </p:custDataLst>
            </p:nvPr>
          </p:nvSpPr>
          <p:spPr>
            <a:xfrm>
              <a:off x="179512" y="3429000"/>
              <a:ext cx="2700337" cy="52290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800" b="1">
                  <a:latin typeface="Times New Roman" panose="02020603050405020304" charset="0"/>
                  <a:ea typeface="宋体" panose="02010600030101010101" pitchFamily="2" charset="-122"/>
                </a:rPr>
                <a:t>甲基：</a:t>
              </a:r>
            </a:p>
          </p:txBody>
        </p:sp>
        <p:sp>
          <p:nvSpPr>
            <p:cNvPr id="58" name="Rectangle 8"/>
            <p:cNvSpPr/>
            <p:nvPr>
              <p:custDataLst>
                <p:tags r:id="rId33"/>
              </p:custDataLst>
            </p:nvPr>
          </p:nvSpPr>
          <p:spPr>
            <a:xfrm>
              <a:off x="611560" y="3429000"/>
              <a:ext cx="2622550" cy="52290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－</a:t>
              </a:r>
              <a:r>
                <a:rPr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CH</a:t>
              </a:r>
              <a:r>
                <a:rPr lang="en-US" altLang="zh-CN" sz="2800" b="1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3</a:t>
              </a:r>
            </a:p>
          </p:txBody>
        </p:sp>
      </p:grpSp>
      <p:grpSp>
        <p:nvGrpSpPr>
          <p:cNvPr id="62" name="组合 56"/>
          <p:cNvGrpSpPr/>
          <p:nvPr>
            <p:custDataLst>
              <p:tags r:id="rId21"/>
            </p:custDataLst>
          </p:nvPr>
        </p:nvGrpSpPr>
        <p:grpSpPr>
          <a:xfrm>
            <a:off x="8174801" y="5194618"/>
            <a:ext cx="3304412" cy="819991"/>
            <a:chOff x="5731242" y="3429000"/>
            <a:chExt cx="3304907" cy="820958"/>
          </a:xfrm>
        </p:grpSpPr>
        <p:sp>
          <p:nvSpPr>
            <p:cNvPr id="63" name="Rectangle 6"/>
            <p:cNvSpPr/>
            <p:nvPr>
              <p:custDataLst>
                <p:tags r:id="rId29"/>
              </p:custDataLst>
            </p:nvPr>
          </p:nvSpPr>
          <p:spPr>
            <a:xfrm>
              <a:off x="5731242" y="3429000"/>
              <a:ext cx="1613142" cy="5225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 sz="2800" b="1">
                  <a:latin typeface="Times New Roman" panose="02020603050405020304" charset="0"/>
                  <a:ea typeface="宋体" panose="02010600030101010101" pitchFamily="2" charset="-122"/>
                </a:rPr>
                <a:t>次甲基：</a:t>
              </a:r>
            </a:p>
          </p:txBody>
        </p:sp>
        <p:sp>
          <p:nvSpPr>
            <p:cNvPr id="64" name="Rectangle 7"/>
            <p:cNvSpPr/>
            <p:nvPr>
              <p:custDataLst>
                <p:tags r:id="rId30"/>
              </p:custDataLst>
            </p:nvPr>
          </p:nvSpPr>
          <p:spPr>
            <a:xfrm>
              <a:off x="7383458" y="3789040"/>
              <a:ext cx="487753" cy="4609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 sz="24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∣</a:t>
              </a:r>
            </a:p>
          </p:txBody>
        </p:sp>
        <p:sp>
          <p:nvSpPr>
            <p:cNvPr id="65" name="Rectangle 10"/>
            <p:cNvSpPr/>
            <p:nvPr>
              <p:custDataLst>
                <p:tags r:id="rId31"/>
              </p:custDataLst>
            </p:nvPr>
          </p:nvSpPr>
          <p:spPr>
            <a:xfrm>
              <a:off x="6588224" y="3429000"/>
              <a:ext cx="2447925" cy="52258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－</a:t>
              </a:r>
              <a:r>
                <a:rPr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CH </a:t>
              </a:r>
              <a:r>
                <a:rPr lang="zh-CN" alt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－</a:t>
              </a:r>
            </a:p>
          </p:txBody>
        </p:sp>
      </p:grpSp>
      <p:grpSp>
        <p:nvGrpSpPr>
          <p:cNvPr id="66" name="组合 55"/>
          <p:cNvGrpSpPr/>
          <p:nvPr>
            <p:custDataLst>
              <p:tags r:id="rId22"/>
            </p:custDataLst>
          </p:nvPr>
        </p:nvGrpSpPr>
        <p:grpSpPr>
          <a:xfrm>
            <a:off x="5147628" y="5194935"/>
            <a:ext cx="2943329" cy="521970"/>
            <a:chOff x="2699792" y="3429000"/>
            <a:chExt cx="2944544" cy="521317"/>
          </a:xfrm>
        </p:grpSpPr>
        <p:sp>
          <p:nvSpPr>
            <p:cNvPr id="67" name="Rectangle 3"/>
            <p:cNvSpPr/>
            <p:nvPr>
              <p:custDataLst>
                <p:tags r:id="rId27"/>
              </p:custDataLst>
            </p:nvPr>
          </p:nvSpPr>
          <p:spPr>
            <a:xfrm>
              <a:off x="2699792" y="3429000"/>
              <a:ext cx="2520950" cy="52131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800" b="1">
                  <a:latin typeface="Times New Roman" panose="02020603050405020304" charset="0"/>
                  <a:ea typeface="宋体" panose="02010600030101010101" pitchFamily="2" charset="-122"/>
                </a:rPr>
                <a:t>亚甲基：</a:t>
              </a:r>
            </a:p>
          </p:txBody>
        </p:sp>
        <p:sp>
          <p:nvSpPr>
            <p:cNvPr id="68" name="Rectangle 11"/>
            <p:cNvSpPr/>
            <p:nvPr>
              <p:custDataLst>
                <p:tags r:id="rId28"/>
              </p:custDataLst>
            </p:nvPr>
          </p:nvSpPr>
          <p:spPr>
            <a:xfrm>
              <a:off x="4005360" y="3429000"/>
              <a:ext cx="1638976" cy="5213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－</a:t>
              </a:r>
              <a:r>
                <a:rPr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CH</a:t>
              </a:r>
              <a:r>
                <a:rPr lang="en-US" altLang="zh-CN" sz="2800" b="1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  <a:r>
                <a:rPr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 </a:t>
              </a:r>
              <a:r>
                <a:rPr lang="zh-CN" alt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－</a:t>
              </a:r>
            </a:p>
          </p:txBody>
        </p:sp>
      </p:grpSp>
      <p:sp>
        <p:nvSpPr>
          <p:cNvPr id="77" name="Text Box 20"/>
          <p:cNvSpPr txBox="1"/>
          <p:nvPr>
            <p:custDataLst>
              <p:tags r:id="rId23"/>
            </p:custDataLst>
          </p:nvPr>
        </p:nvSpPr>
        <p:spPr>
          <a:xfrm>
            <a:off x="446405" y="5189855"/>
            <a:ext cx="21558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</a:rPr>
              <a:t>常见的烃基：</a:t>
            </a:r>
          </a:p>
        </p:txBody>
      </p:sp>
      <p:grpSp>
        <p:nvGrpSpPr>
          <p:cNvPr id="59" name="组合 57"/>
          <p:cNvGrpSpPr/>
          <p:nvPr>
            <p:custDataLst>
              <p:tags r:id="rId24"/>
            </p:custDataLst>
          </p:nvPr>
        </p:nvGrpSpPr>
        <p:grpSpPr>
          <a:xfrm>
            <a:off x="2672080" y="5908040"/>
            <a:ext cx="3598863" cy="521970"/>
            <a:chOff x="107504" y="3933056"/>
            <a:chExt cx="3600128" cy="521317"/>
          </a:xfrm>
        </p:grpSpPr>
        <p:sp>
          <p:nvSpPr>
            <p:cNvPr id="60" name="Rectangle 4"/>
            <p:cNvSpPr/>
            <p:nvPr>
              <p:custDataLst>
                <p:tags r:id="rId25"/>
              </p:custDataLst>
            </p:nvPr>
          </p:nvSpPr>
          <p:spPr>
            <a:xfrm>
              <a:off x="107504" y="3933056"/>
              <a:ext cx="1728788" cy="52131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800" b="1">
                  <a:latin typeface="Times New Roman" panose="02020603050405020304" charset="0"/>
                  <a:ea typeface="宋体" panose="02010600030101010101" pitchFamily="2" charset="-122"/>
                </a:rPr>
                <a:t>乙基：</a:t>
              </a:r>
            </a:p>
          </p:txBody>
        </p:sp>
        <p:sp>
          <p:nvSpPr>
            <p:cNvPr id="61" name="Rectangle 9"/>
            <p:cNvSpPr/>
            <p:nvPr>
              <p:custDataLst>
                <p:tags r:id="rId26"/>
              </p:custDataLst>
            </p:nvPr>
          </p:nvSpPr>
          <p:spPr>
            <a:xfrm>
              <a:off x="467544" y="3933056"/>
              <a:ext cx="3240088" cy="52131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－</a:t>
              </a:r>
              <a:r>
                <a:rPr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CH</a:t>
              </a:r>
              <a:r>
                <a:rPr lang="en-US" altLang="zh-CN" sz="2800" b="1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  <a:r>
                <a:rPr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CH</a:t>
              </a:r>
              <a:r>
                <a:rPr lang="en-US" altLang="zh-CN" sz="2800" b="1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4" grpId="0" animBg="1"/>
      <p:bldP spid="18" grpId="0"/>
      <p:bldP spid="19" grpId="0" animBg="1"/>
      <p:bldP spid="40964" grpId="0"/>
      <p:bldP spid="54" grpId="0" animBg="1"/>
      <p:bldP spid="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307051" y="1100967"/>
            <a:ext cx="1111134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(2)根据丁烷两种同分异构体的结构，写出4种丁基(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-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altLang="zh-CN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</a:t>
            </a:r>
            <a:r>
              <a:rPr lang="en-US" altLang="zh-CN" sz="2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)的结构简式。</a:t>
            </a:r>
          </a:p>
        </p:txBody>
      </p:sp>
      <p:sp>
        <p:nvSpPr>
          <p:cNvPr id="16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041736" y="4857692"/>
            <a:ext cx="373977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kumimoji="1" lang="zh-CN" altLang="en-US" sz="28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r>
              <a:rPr kumimoji="1" lang="en-US" altLang="zh-CN" sz="28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kumimoji="1" lang="en-US" altLang="zh-CN" sz="2800" baseline="-250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r>
              <a:rPr kumimoji="1" lang="en-US" altLang="zh-CN" sz="28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</a:t>
            </a:r>
            <a:r>
              <a:rPr kumimoji="1" lang="en-US" altLang="zh-CN" sz="2800" baseline="-250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共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种结构</a:t>
            </a:r>
          </a:p>
        </p:txBody>
      </p: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311853" y="3304249"/>
            <a:ext cx="4314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—CH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—CH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—CH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—</a:t>
            </a:r>
            <a:endParaRPr lang="en-US" altLang="zh-CN" sz="2800" baseline="-2500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447750" y="1571005"/>
            <a:ext cx="8800101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丁烷有两种即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正丁烷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和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异丁烷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结构简式分别为                                 和</a:t>
            </a:r>
            <a:endParaRPr lang="zh-CN" altLang="en-US" sz="280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9" name="矩形 18"/>
          <p:cNvSpPr/>
          <p:nvPr>
            <p:custDataLst>
              <p:tags r:id="rId5"/>
            </p:custDataLst>
          </p:nvPr>
        </p:nvSpPr>
        <p:spPr>
          <a:xfrm>
            <a:off x="3203021" y="2336575"/>
            <a:ext cx="265970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863600" eaLnBrk="0" hangingPunct="0"/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2800" baseline="-30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2800" baseline="-30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2800" baseline="-30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2800" baseline="-30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</a:p>
        </p:txBody>
      </p:sp>
      <p:pic>
        <p:nvPicPr>
          <p:cNvPr id="20" name="图片 19"/>
          <p:cNvPicPr/>
          <p:nvPr>
            <p:custDataLst>
              <p:tags r:id="rId6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6589169" y="1844348"/>
            <a:ext cx="2028825" cy="1066800"/>
          </a:xfrm>
          <a:prstGeom prst="rect">
            <a:avLst/>
          </a:prstGeom>
          <a:gradFill>
            <a:gsLst>
              <a:gs pos="0">
                <a:srgbClr val="FE4444">
                  <a:alpha val="0"/>
                  <a:lumMod val="0"/>
                  <a:lumOff val="100000"/>
                </a:srgbClr>
              </a:gs>
              <a:gs pos="100000">
                <a:srgbClr val="832B2B"/>
              </a:gs>
            </a:gsLst>
            <a:lin ang="5400000" scaled="0"/>
          </a:gradFill>
          <a:ln w="9525">
            <a:noFill/>
          </a:ln>
        </p:spPr>
      </p:pic>
      <p:grpSp>
        <p:nvGrpSpPr>
          <p:cNvPr id="21" name="组合 20"/>
          <p:cNvGrpSpPr/>
          <p:nvPr>
            <p:custDataLst>
              <p:tags r:id="rId7"/>
            </p:custDataLst>
          </p:nvPr>
        </p:nvGrpSpPr>
        <p:grpSpPr>
          <a:xfrm>
            <a:off x="4658488" y="3292230"/>
            <a:ext cx="3161030" cy="1162050"/>
            <a:chOff x="8923" y="4109"/>
            <a:chExt cx="4978" cy="1830"/>
          </a:xfrm>
        </p:grpSpPr>
        <p:sp>
          <p:nvSpPr>
            <p:cNvPr id="22" name="文本框 21"/>
            <p:cNvSpPr txBox="1"/>
            <p:nvPr>
              <p:custDataLst>
                <p:tags r:id="rId21"/>
              </p:custDataLst>
            </p:nvPr>
          </p:nvSpPr>
          <p:spPr>
            <a:xfrm>
              <a:off x="8923" y="4109"/>
              <a:ext cx="497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CH</a:t>
              </a:r>
              <a:r>
                <a:rPr lang="en-US" altLang="zh-CN" sz="2800" baseline="-250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3</a:t>
              </a:r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—CH</a:t>
              </a:r>
              <a:r>
                <a:rPr lang="en-US" altLang="zh-CN" sz="2800" baseline="-250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2</a:t>
              </a:r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—CH— </a:t>
              </a:r>
              <a:endParaRPr lang="en-US" altLang="zh-CN" sz="2800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cxnSp>
          <p:nvCxnSpPr>
            <p:cNvPr id="23" name="直接连接符 22"/>
            <p:cNvCxnSpPr/>
            <p:nvPr>
              <p:custDataLst>
                <p:tags r:id="rId22"/>
              </p:custDataLst>
            </p:nvPr>
          </p:nvCxnSpPr>
          <p:spPr>
            <a:xfrm>
              <a:off x="12263" y="4773"/>
              <a:ext cx="12" cy="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>
              <p:custDataLst>
                <p:tags r:id="rId23"/>
              </p:custDataLst>
            </p:nvPr>
          </p:nvSpPr>
          <p:spPr>
            <a:xfrm>
              <a:off x="11988" y="5115"/>
              <a:ext cx="1278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CH</a:t>
              </a:r>
              <a:r>
                <a:rPr lang="en-US" altLang="zh-CN" sz="2800" baseline="-250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3</a:t>
              </a:r>
              <a:endParaRPr lang="zh-CN" altLang="en-US" sz="28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</p:grpSp>
      <p:grpSp>
        <p:nvGrpSpPr>
          <p:cNvPr id="25" name="组合 24"/>
          <p:cNvGrpSpPr/>
          <p:nvPr>
            <p:custDataLst>
              <p:tags r:id="rId8"/>
            </p:custDataLst>
          </p:nvPr>
        </p:nvGrpSpPr>
        <p:grpSpPr>
          <a:xfrm>
            <a:off x="4806718" y="4258444"/>
            <a:ext cx="2112010" cy="1672590"/>
            <a:chOff x="7223" y="7427"/>
            <a:chExt cx="3326" cy="2634"/>
          </a:xfrm>
        </p:grpSpPr>
        <p:grpSp>
          <p:nvGrpSpPr>
            <p:cNvPr id="26" name="组合 25"/>
            <p:cNvGrpSpPr/>
            <p:nvPr>
              <p:custDataLst>
                <p:tags r:id="rId15"/>
              </p:custDataLst>
            </p:nvPr>
          </p:nvGrpSpPr>
          <p:grpSpPr>
            <a:xfrm>
              <a:off x="7223" y="8343"/>
              <a:ext cx="3326" cy="1718"/>
              <a:chOff x="8923" y="4109"/>
              <a:chExt cx="3326" cy="1718"/>
            </a:xfrm>
          </p:grpSpPr>
          <p:sp>
            <p:nvSpPr>
              <p:cNvPr id="29" name="文本框 28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8923" y="4109"/>
                <a:ext cx="3326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CH</a:t>
                </a:r>
                <a:r>
                  <a:rPr lang="en-US" altLang="zh-CN" sz="2800" baseline="-25000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3</a:t>
                </a:r>
                <a:r>
                  <a:rPr lang="en-US" altLang="zh-CN" sz="2800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rPr>
                  <a:t>—C— </a:t>
                </a:r>
                <a:endParaRPr lang="en-US" altLang="zh-CN" sz="2800" baseline="-250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cxnSp>
            <p:nvCxnSpPr>
              <p:cNvPr id="30" name="直接连接符 29"/>
              <p:cNvCxnSpPr/>
              <p:nvPr>
                <p:custDataLst>
                  <p:tags r:id="rId19"/>
                </p:custDataLst>
              </p:nvPr>
            </p:nvCxnSpPr>
            <p:spPr>
              <a:xfrm flipH="1">
                <a:off x="10744" y="4773"/>
                <a:ext cx="5" cy="3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文本框 30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10398" y="5003"/>
                <a:ext cx="1278" cy="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rPr>
                  <a:t>CH</a:t>
                </a:r>
                <a:r>
                  <a:rPr lang="en-US" altLang="zh-CN" sz="2800" baseline="-25000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rPr>
                  <a:t>3</a:t>
                </a:r>
                <a:endParaRPr lang="zh-CN" altLang="en-US" sz="28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27" name="文本框 26"/>
            <p:cNvSpPr txBox="1"/>
            <p:nvPr>
              <p:custDataLst>
                <p:tags r:id="rId16"/>
              </p:custDataLst>
            </p:nvPr>
          </p:nvSpPr>
          <p:spPr>
            <a:xfrm>
              <a:off x="8768" y="7427"/>
              <a:ext cx="1278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CH</a:t>
              </a:r>
              <a:r>
                <a:rPr lang="en-US" altLang="zh-CN" sz="2800" baseline="-250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3</a:t>
              </a:r>
              <a:endParaRPr lang="zh-CN" altLang="en-US" sz="28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cxnSp>
          <p:nvCxnSpPr>
            <p:cNvPr id="28" name="直接连接符 27"/>
            <p:cNvCxnSpPr/>
            <p:nvPr>
              <p:custDataLst>
                <p:tags r:id="rId17"/>
              </p:custDataLst>
            </p:nvPr>
          </p:nvCxnSpPr>
          <p:spPr>
            <a:xfrm flipH="1">
              <a:off x="9065" y="8108"/>
              <a:ext cx="1" cy="4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>
            <p:custDataLst>
              <p:tags r:id="rId9"/>
            </p:custDataLst>
          </p:nvPr>
        </p:nvGrpSpPr>
        <p:grpSpPr>
          <a:xfrm>
            <a:off x="447750" y="4575944"/>
            <a:ext cx="3235960" cy="1079500"/>
            <a:chOff x="8923" y="4109"/>
            <a:chExt cx="5096" cy="1700"/>
          </a:xfrm>
        </p:grpSpPr>
        <p:sp>
          <p:nvSpPr>
            <p:cNvPr id="33" name="文本框 32"/>
            <p:cNvSpPr txBox="1"/>
            <p:nvPr>
              <p:custDataLst>
                <p:tags r:id="rId12"/>
              </p:custDataLst>
            </p:nvPr>
          </p:nvSpPr>
          <p:spPr>
            <a:xfrm>
              <a:off x="8923" y="4109"/>
              <a:ext cx="509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CH</a:t>
              </a:r>
              <a:r>
                <a:rPr lang="en-US" altLang="zh-CN" sz="2800" baseline="-250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3</a:t>
              </a:r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—CH—CH</a:t>
              </a:r>
              <a:r>
                <a:rPr lang="en-US" altLang="zh-CN" sz="2800" baseline="-250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2</a:t>
              </a:r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— </a:t>
              </a:r>
              <a:endParaRPr lang="en-US" altLang="zh-CN" sz="2800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cxnSp>
          <p:nvCxnSpPr>
            <p:cNvPr id="34" name="直接连接符 33"/>
            <p:cNvCxnSpPr/>
            <p:nvPr>
              <p:custDataLst>
                <p:tags r:id="rId13"/>
              </p:custDataLst>
            </p:nvPr>
          </p:nvCxnSpPr>
          <p:spPr>
            <a:xfrm flipH="1">
              <a:off x="10721" y="4754"/>
              <a:ext cx="9" cy="3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>
              <p:custDataLst>
                <p:tags r:id="rId14"/>
              </p:custDataLst>
            </p:nvPr>
          </p:nvSpPr>
          <p:spPr>
            <a:xfrm>
              <a:off x="10384" y="4985"/>
              <a:ext cx="1278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CH</a:t>
              </a:r>
              <a:r>
                <a:rPr lang="en-US" altLang="zh-CN" sz="2800" baseline="-250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3</a:t>
              </a:r>
              <a:endParaRPr lang="zh-CN" altLang="en-US" sz="28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10"/>
            </p:custDataLst>
          </p:nvPr>
        </p:nvSpPr>
        <p:spPr>
          <a:xfrm>
            <a:off x="180562" y="227924"/>
            <a:ext cx="467614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defRPr/>
            </a:pPr>
            <a:r>
              <a:rPr kumimoji="1" lang="zh-CN" altLang="en-US" sz="32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【思考与讨论】课本</a:t>
            </a: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32</a:t>
            </a:r>
            <a:r>
              <a:rPr kumimoji="1" lang="zh-CN" altLang="en-US" sz="32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页</a:t>
            </a:r>
            <a:endParaRPr kumimoji="1" lang="en-US" altLang="zh-CN" sz="3200" b="1">
              <a:solidFill>
                <a:srgbClr val="0000FF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37" name="图片 36"/>
          <p:cNvPicPr/>
          <p:nvPr>
            <p:custDataLst>
              <p:tags r:id="rId1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247" y="3110430"/>
            <a:ext cx="1598616" cy="1501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8105" y="838200"/>
            <a:ext cx="11883390" cy="19450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（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）以烷烃分子中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碳原子的个数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命名，称为某烷。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</a:t>
            </a:r>
            <a:r>
              <a:rPr lang="zh-CN" altLang="en-US" sz="2800" b="1">
                <a:solidFill>
                  <a:srgbClr val="BBE0E3">
                    <a:lumMod val="50000"/>
                  </a:srgb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800" b="1">
                <a:solidFill>
                  <a:srgbClr val="BBE0E3">
                    <a:lumMod val="50000"/>
                  </a:srgb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C 数目≤10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，用甲、乙、丙、丁、戊、己、庚、辛、壬、癸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         例：甲烷、乙烷。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800" b="1">
                <a:solidFill>
                  <a:srgbClr val="BBE0E3">
                    <a:lumMod val="50000"/>
                  </a:srgb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C 数目</a:t>
            </a:r>
            <a:r>
              <a:rPr lang="en-US" altLang="zh-CN" sz="2800" b="1">
                <a:solidFill>
                  <a:srgbClr val="BBE0E3">
                    <a:lumMod val="50000"/>
                  </a:srgb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&gt;</a:t>
            </a:r>
            <a:r>
              <a:rPr lang="zh-CN" altLang="en-US" sz="2800" b="1">
                <a:solidFill>
                  <a:srgbClr val="BBE0E3">
                    <a:lumMod val="50000"/>
                  </a:srgb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10</a:t>
            </a:r>
            <a:r>
              <a:rPr lang="zh-CN" altLang="en-US" sz="2800" b="1">
                <a:solidFill>
                  <a:srgbClr val="BBE0E3">
                    <a:lumMod val="50000"/>
                  </a:srgb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，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用中文数字表示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，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例：十一烷、十七烷。</a:t>
            </a:r>
            <a:endParaRPr lang="zh-CN" altLang="en-US" sz="2800" b="1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zh-CN" altLang="en-US" sz="2800" b="1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7" name="文本框 26"/>
          <p:cNvSpPr txBox="1"/>
          <p:nvPr>
            <p:custDataLst>
              <p:tags r:id="rId2"/>
            </p:custDataLst>
          </p:nvPr>
        </p:nvSpPr>
        <p:spPr>
          <a:xfrm>
            <a:off x="226695" y="2665730"/>
            <a:ext cx="100717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prstClr val="blac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）碳原子数n相同，结构不同时，用正、异、新表示。</a:t>
            </a:r>
            <a:endParaRPr lang="zh-CN" altLang="en-US" sz="2800" b="1">
              <a:solidFill>
                <a:prstClr val="black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8" name="文本框 27"/>
          <p:cNvSpPr txBox="1"/>
          <p:nvPr>
            <p:custDataLst>
              <p:tags r:id="rId3"/>
            </p:custDataLst>
          </p:nvPr>
        </p:nvSpPr>
        <p:spPr>
          <a:xfrm>
            <a:off x="670560" y="3227705"/>
            <a:ext cx="31743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prstClr val="blac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例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: 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戊烷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altLang="zh-CN" sz="2800" b="1" baseline="-25000">
                <a:solidFill>
                  <a:prstClr val="blac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</a:t>
            </a:r>
            <a:r>
              <a:rPr lang="en-US" altLang="zh-CN" sz="2800" b="1" baseline="-25000">
                <a:solidFill>
                  <a:prstClr val="blac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12</a:t>
            </a:r>
          </a:p>
        </p:txBody>
      </p:sp>
      <p:sp>
        <p:nvSpPr>
          <p:cNvPr id="29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2500" y="3680460"/>
            <a:ext cx="7879080" cy="73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无支链时：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CH</a:t>
            </a:r>
            <a:r>
              <a:rPr lang="en-US" altLang="zh-CN" baseline="-300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</a:t>
            </a:r>
            <a:r>
              <a:rPr lang="en-US" altLang="zh-CN" baseline="-300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CH</a:t>
            </a:r>
            <a:r>
              <a:rPr lang="en-US" altLang="zh-CN" baseline="-300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CH</a:t>
            </a:r>
            <a:r>
              <a:rPr lang="en-US" altLang="zh-CN" baseline="-300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CH</a:t>
            </a:r>
            <a:r>
              <a:rPr lang="en-US" altLang="zh-CN" baseline="-300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命名为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正戊烷</a:t>
            </a:r>
            <a:r>
              <a:rPr lang="zh-CN" altLang="en-US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；</a:t>
            </a:r>
            <a:endParaRPr lang="zh-CN" altLang="en-US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0" name="文本框 29"/>
          <p:cNvSpPr txBox="1"/>
          <p:nvPr>
            <p:custDataLst>
              <p:tags r:id="rId5"/>
            </p:custDataLst>
          </p:nvPr>
        </p:nvSpPr>
        <p:spPr>
          <a:xfrm>
            <a:off x="952500" y="4417695"/>
            <a:ext cx="21710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有支链时：</a:t>
            </a:r>
          </a:p>
        </p:txBody>
      </p:sp>
      <p:graphicFrame>
        <p:nvGraphicFramePr>
          <p:cNvPr id="31" name="对象 30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6044565" y="4269740"/>
          <a:ext cx="1470025" cy="1214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1600200" imgH="1285875" progId="Paint.Picture">
                  <p:embed/>
                </p:oleObj>
              </mc:Choice>
              <mc:Fallback>
                <p:oleObj r:id="rId14" imgW="1600200" imgH="1285875" progId="Paint.Picture">
                  <p:embed/>
                  <p:pic>
                    <p:nvPicPr>
                      <p:cNvPr id="31" name="对象 30"/>
                      <p:cNvPicPr/>
                      <p:nvPr/>
                    </p:nvPicPr>
                    <p:blipFill>
                      <a:blip r:embed="rId15"/>
                      <a:srcRect l="10230" t="10952" r="12054" b="9719"/>
                      <a:stretch>
                        <a:fillRect/>
                      </a:stretch>
                    </p:blipFill>
                    <p:spPr>
                      <a:xfrm>
                        <a:off x="6044565" y="4269740"/>
                        <a:ext cx="1470025" cy="1214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文本框 32"/>
          <p:cNvSpPr txBox="1"/>
          <p:nvPr>
            <p:custDataLst>
              <p:tags r:id="rId7"/>
            </p:custDataLst>
          </p:nvPr>
        </p:nvSpPr>
        <p:spPr>
          <a:xfrm>
            <a:off x="7448550" y="4660265"/>
            <a:ext cx="1383030" cy="8235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70000"/>
              </a:lnSpc>
              <a:buFont typeface="Wingdings" panose="05000000000000000000" pitchFamily="2" charset="2"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新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戊烷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graphicFrame>
        <p:nvGraphicFramePr>
          <p:cNvPr id="34" name="对象 33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669540" y="4466590"/>
          <a:ext cx="3072130" cy="1017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2009775" imgH="895350" progId="Paint.Picture">
                  <p:embed/>
                </p:oleObj>
              </mc:Choice>
              <mc:Fallback>
                <p:oleObj r:id="rId16" imgW="2009775" imgH="895350" progId="Paint.Picture">
                  <p:embed/>
                  <p:pic>
                    <p:nvPicPr>
                      <p:cNvPr id="34" name="对象 33"/>
                      <p:cNvPicPr/>
                      <p:nvPr/>
                    </p:nvPicPr>
                    <p:blipFill>
                      <a:blip r:embed="rId17"/>
                      <a:srcRect t="17860" b="7867"/>
                      <a:stretch>
                        <a:fillRect/>
                      </a:stretch>
                    </p:blipFill>
                    <p:spPr>
                      <a:xfrm>
                        <a:off x="2669540" y="4466590"/>
                        <a:ext cx="3072130" cy="1017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文本框 35"/>
          <p:cNvSpPr txBox="1"/>
          <p:nvPr>
            <p:custDataLst>
              <p:tags r:id="rId9"/>
            </p:custDataLst>
          </p:nvPr>
        </p:nvSpPr>
        <p:spPr>
          <a:xfrm>
            <a:off x="9351905" y="3227939"/>
            <a:ext cx="2686657" cy="16414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zh-CN" altLang="en-US" sz="28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正：</a:t>
            </a:r>
            <a:r>
              <a:rPr lang="zh-CN" altLang="en-US" sz="280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无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支链</a:t>
            </a:r>
          </a:p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异：</a:t>
            </a:r>
            <a:r>
              <a:rPr lang="zh-CN" altLang="en-US" sz="280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有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1</a:t>
            </a:r>
            <a:r>
              <a:rPr lang="zh-CN" altLang="en-US" sz="280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个支链</a:t>
            </a:r>
          </a:p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新：</a:t>
            </a:r>
            <a:r>
              <a:rPr lang="zh-CN" altLang="en-US" sz="280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有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2</a:t>
            </a:r>
            <a:r>
              <a:rPr lang="zh-CN" altLang="en-US" sz="280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个支链</a:t>
            </a:r>
          </a:p>
        </p:txBody>
      </p:sp>
      <p:sp>
        <p:nvSpPr>
          <p:cNvPr id="37" name="文本框 36"/>
          <p:cNvSpPr txBox="1"/>
          <p:nvPr>
            <p:custDataLst>
              <p:tags r:id="rId10"/>
            </p:custDataLst>
          </p:nvPr>
        </p:nvSpPr>
        <p:spPr>
          <a:xfrm>
            <a:off x="4341341" y="4828143"/>
            <a:ext cx="1255395" cy="8235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70000"/>
              </a:lnSpc>
              <a:buFont typeface="Wingdings" panose="05000000000000000000" pitchFamily="2" charset="2"/>
            </a:pPr>
            <a:r>
              <a:rPr lang="zh-CN" altLang="en-US" sz="2800" b="1">
                <a:latin typeface="宋体" panose="02010600030101010101" pitchFamily="2" charset="-122"/>
                <a:cs typeface="Times New Roman" panose="02020603050405020304" charset="0"/>
                <a:sym typeface="+mn-ea"/>
              </a:rPr>
              <a:t>异戊烷</a:t>
            </a:r>
          </a:p>
        </p:txBody>
      </p:sp>
      <p:sp>
        <p:nvSpPr>
          <p:cNvPr id="38" name="矩形 37"/>
          <p:cNvSpPr/>
          <p:nvPr>
            <p:custDataLst>
              <p:tags r:id="rId11"/>
            </p:custDataLst>
          </p:nvPr>
        </p:nvSpPr>
        <p:spPr>
          <a:xfrm>
            <a:off x="163764" y="315706"/>
            <a:ext cx="4709160" cy="52197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kumimoji="1"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一、烷烃的命名</a:t>
            </a:r>
            <a:r>
              <a:rPr kumimoji="1"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--</a:t>
            </a:r>
            <a:r>
              <a:rPr kumimoji="1"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习惯命名法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8" grpId="0"/>
      <p:bldP spid="29" grpId="0" animBg="1"/>
      <p:bldP spid="30" grpId="0"/>
      <p:bldP spid="33" grpId="0"/>
      <p:bldP spid="36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" y="2436908"/>
            <a:ext cx="3469529" cy="4019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38760" y="440478"/>
            <a:ext cx="116408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再如：</a:t>
            </a:r>
            <a:r>
              <a:rPr lang="en-US" altLang="zh-CN" sz="4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4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en-US" altLang="zh-CN" sz="4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CH-CHCH</a:t>
            </a:r>
            <a:r>
              <a:rPr lang="en-US" altLang="zh-CN" sz="4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 </a:t>
            </a:r>
            <a:r>
              <a:rPr lang="zh-CN" altLang="en-US" sz="4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又该如何命名呢？</a:t>
            </a:r>
          </a:p>
        </p:txBody>
      </p:sp>
      <p:sp>
        <p:nvSpPr>
          <p:cNvPr id="18" name="直接连接符 17"/>
          <p:cNvSpPr/>
          <p:nvPr>
            <p:custDataLst>
              <p:tags r:id="rId3"/>
            </p:custDataLst>
          </p:nvPr>
        </p:nvSpPr>
        <p:spPr>
          <a:xfrm>
            <a:off x="3626273" y="1208405"/>
            <a:ext cx="13547" cy="384387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sz="135"/>
          </a:p>
        </p:txBody>
      </p:sp>
      <p:sp>
        <p:nvSpPr>
          <p:cNvPr id="20" name="矩形 19"/>
          <p:cNvSpPr/>
          <p:nvPr>
            <p:custDataLst>
              <p:tags r:id="rId4"/>
            </p:custDataLst>
          </p:nvPr>
        </p:nvSpPr>
        <p:spPr>
          <a:xfrm>
            <a:off x="3256015" y="1593085"/>
            <a:ext cx="1820863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4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</a:p>
        </p:txBody>
      </p:sp>
      <p:sp>
        <p:nvSpPr>
          <p:cNvPr id="21" name="矩形 20"/>
          <p:cNvSpPr/>
          <p:nvPr>
            <p:custDataLst>
              <p:tags r:id="rId5"/>
            </p:custDataLst>
          </p:nvPr>
        </p:nvSpPr>
        <p:spPr>
          <a:xfrm>
            <a:off x="4408541" y="1577098"/>
            <a:ext cx="1820863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48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</a:p>
        </p:txBody>
      </p:sp>
      <p:sp>
        <p:nvSpPr>
          <p:cNvPr id="22" name="直接连接符 21"/>
          <p:cNvSpPr/>
          <p:nvPr>
            <p:custDataLst>
              <p:tags r:id="rId6"/>
            </p:custDataLst>
          </p:nvPr>
        </p:nvSpPr>
        <p:spPr>
          <a:xfrm>
            <a:off x="4736253" y="1208405"/>
            <a:ext cx="13547" cy="384387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sz="135"/>
          </a:p>
        </p:txBody>
      </p:sp>
      <p:sp>
        <p:nvSpPr>
          <p:cNvPr id="23" name="Text Box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28533" y="2552912"/>
            <a:ext cx="8140700" cy="3784600"/>
          </a:xfrm>
          <a:prstGeom prst="rect">
            <a:avLst/>
          </a:prstGeom>
          <a:solidFill>
            <a:srgbClr val="BDE96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latinLnBrk="0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由于烷烃分子中碳原子数目越多，结构越复杂，同分异构体的数目也越多，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习惯命名法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在实际应用中有很大的局限性。一套系统合理的命名方法便应运而生，这就是我们今天要学习的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系统命名法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1212303" y="3621638"/>
            <a:ext cx="8382000" cy="1946357"/>
            <a:chOff x="1051122" y="3299876"/>
            <a:chExt cx="8382000" cy="1946357"/>
          </a:xfrm>
        </p:grpSpPr>
        <p:sp>
          <p:nvSpPr>
            <p:cNvPr id="25" name="Rectangle 1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967948" y="4724263"/>
              <a:ext cx="831850" cy="521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CH</a:t>
              </a:r>
              <a:r>
                <a:rPr kumimoji="1" lang="en-US" altLang="zh-CN" sz="2800" b="1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3</a:t>
              </a:r>
            </a:p>
          </p:txBody>
        </p:sp>
        <p:sp>
          <p:nvSpPr>
            <p:cNvPr id="31" name="Text Box 7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051122" y="3775380"/>
              <a:ext cx="8382000" cy="1167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charset="0"/>
                  <a:cs typeface="Times New Roman" panose="02020603050405020304" charset="0"/>
                </a:rPr>
                <a:t>CH</a:t>
              </a:r>
              <a:r>
                <a:rPr kumimoji="1" lang="en-US" altLang="zh-CN" sz="2800" b="1" baseline="-25000"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  <a:r>
                <a:rPr kumimoji="1" lang="en-US" altLang="zh-CN" sz="2800" b="1">
                  <a:latin typeface="Times New Roman" panose="02020603050405020304" charset="0"/>
                  <a:cs typeface="Times New Roman" panose="02020603050405020304" charset="0"/>
                </a:rPr>
                <a:t>—CH—CH</a:t>
              </a:r>
              <a:r>
                <a:rPr kumimoji="1" lang="en-US" altLang="zh-CN" sz="2800" b="1" baseline="-25000"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r>
                <a:rPr kumimoji="1" lang="en-US" altLang="zh-CN" sz="2800" b="1">
                  <a:latin typeface="Times New Roman" panose="02020603050405020304" charset="0"/>
                  <a:cs typeface="Times New Roman" panose="02020603050405020304" charset="0"/>
                </a:rPr>
                <a:t>—CH—C—CH</a:t>
              </a:r>
              <a:r>
                <a:rPr kumimoji="1" lang="en-US" altLang="zh-CN" sz="2800" b="1" baseline="-25000"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  <a:endParaRPr kumimoji="1" lang="en-US" altLang="zh-CN" sz="2800" b="1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charset="0"/>
                  <a:cs typeface="Times New Roman" panose="02020603050405020304" charset="0"/>
                </a:rPr>
                <a:t>                            </a:t>
              </a:r>
              <a:endParaRPr kumimoji="1" lang="en-US" altLang="zh-CN" sz="2800" b="1" baseline="-250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2" name="Line 18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2275990" y="4165346"/>
              <a:ext cx="0" cy="187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Line 19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4173070" y="4178993"/>
              <a:ext cx="7519" cy="2577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Rectangle 12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727913" y="3299876"/>
              <a:ext cx="920750" cy="521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 CH</a:t>
              </a:r>
              <a:r>
                <a:rPr kumimoji="1" lang="en-US" altLang="zh-CN" sz="2800" b="1" baseline="-25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3</a:t>
              </a:r>
            </a:p>
          </p:txBody>
        </p:sp>
        <p:sp>
          <p:nvSpPr>
            <p:cNvPr id="35" name="Line 13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>
              <a:off x="5035833" y="3692424"/>
              <a:ext cx="0" cy="266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Line 18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5056535" y="4178993"/>
              <a:ext cx="0" cy="1874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18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H="1">
              <a:off x="4183480" y="4671783"/>
              <a:ext cx="0" cy="215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矩形 12"/>
            <p:cNvSpPr/>
            <p:nvPr>
              <p:custDataLst>
                <p:tags r:id="rId43"/>
              </p:custDataLst>
            </p:nvPr>
          </p:nvSpPr>
          <p:spPr>
            <a:xfrm>
              <a:off x="4847667" y="4216568"/>
              <a:ext cx="831850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kumimoji="1" lang="en-US" altLang="zh-CN" sz="2800" b="1">
                  <a:solidFill>
                    <a:prstClr val="black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CH</a:t>
              </a:r>
              <a:r>
                <a:rPr kumimoji="1" lang="en-US" altLang="zh-CN" sz="2800" b="1" baseline="-25000">
                  <a:solidFill>
                    <a:prstClr val="black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3</a:t>
              </a:r>
            </a:p>
          </p:txBody>
        </p:sp>
        <p:sp>
          <p:nvSpPr>
            <p:cNvPr id="20" name="矩形 19"/>
            <p:cNvSpPr/>
            <p:nvPr>
              <p:custDataLst>
                <p:tags r:id="rId44"/>
              </p:custDataLst>
            </p:nvPr>
          </p:nvSpPr>
          <p:spPr>
            <a:xfrm>
              <a:off x="2057002" y="4216568"/>
              <a:ext cx="831850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800" b="1">
                  <a:solidFill>
                    <a:prstClr val="black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CH</a:t>
              </a:r>
              <a:r>
                <a:rPr kumimoji="1" lang="en-US" altLang="zh-CN" sz="2800" b="1" baseline="-25000">
                  <a:solidFill>
                    <a:prstClr val="black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3</a:t>
              </a:r>
              <a:endPara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5"/>
              </p:custDataLst>
            </p:nvPr>
          </p:nvSpPr>
          <p:spPr>
            <a:xfrm>
              <a:off x="3966300" y="4285209"/>
              <a:ext cx="831850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800" b="1">
                  <a:solidFill>
                    <a:prstClr val="black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CH</a:t>
              </a:r>
              <a:r>
                <a:rPr kumimoji="1" lang="en-US" altLang="zh-CN" sz="2800" b="1" baseline="-25000">
                  <a:solidFill>
                    <a:prstClr val="black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  <a:endPara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3"/>
            </p:custDataLst>
          </p:nvPr>
        </p:nvGrpSpPr>
        <p:grpSpPr>
          <a:xfrm>
            <a:off x="-25357" y="-17669"/>
            <a:ext cx="8185149" cy="573991"/>
            <a:chOff x="-25357" y="-17669"/>
            <a:chExt cx="8185149" cy="573991"/>
          </a:xfrm>
        </p:grpSpPr>
        <p:sp>
          <p:nvSpPr>
            <p:cNvPr id="15" name="矩形 14"/>
            <p:cNvSpPr/>
            <p:nvPr>
              <p:custDataLst>
                <p:tags r:id="rId30"/>
              </p:custDataLst>
            </p:nvPr>
          </p:nvSpPr>
          <p:spPr>
            <a:xfrm flipV="1">
              <a:off x="761890" y="450214"/>
              <a:ext cx="7397902" cy="53926"/>
            </a:xfrm>
            <a:prstGeom prst="rect">
              <a:avLst/>
            </a:prstGeom>
            <a:solidFill>
              <a:srgbClr val="0870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31"/>
              </p:custDataLst>
            </p:nvPr>
          </p:nvSpPr>
          <p:spPr>
            <a:xfrm>
              <a:off x="888299" y="-17669"/>
              <a:ext cx="4686300" cy="52197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l"/>
              <a:r>
                <a:rPr kumimoji="1" lang="zh-CN" alt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二、烷烃的命名</a:t>
              </a:r>
              <a:r>
                <a:rPr kumimoji="1"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--系统命名法</a:t>
              </a:r>
              <a:endParaRPr kumimoji="1"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endParaRPr>
            </a:p>
          </p:txBody>
        </p:sp>
        <p:grpSp>
          <p:nvGrpSpPr>
            <p:cNvPr id="17" name="组合 16"/>
            <p:cNvGrpSpPr/>
            <p:nvPr>
              <p:custDataLst>
                <p:tags r:id="rId32"/>
              </p:custDataLst>
            </p:nvPr>
          </p:nvGrpSpPr>
          <p:grpSpPr>
            <a:xfrm flipH="1">
              <a:off x="-25357" y="19051"/>
              <a:ext cx="787357" cy="537271"/>
              <a:chOff x="2755942" y="137724"/>
              <a:chExt cx="787357" cy="537271"/>
            </a:xfrm>
          </p:grpSpPr>
          <p:sp>
            <p:nvSpPr>
              <p:cNvPr id="18" name="流程图: 数据 17"/>
              <p:cNvSpPr/>
              <p:nvPr>
                <p:custDataLst>
                  <p:tags r:id="rId33"/>
                </p:custDataLst>
              </p:nvPr>
            </p:nvSpPr>
            <p:spPr>
              <a:xfrm>
                <a:off x="2806765" y="137724"/>
                <a:ext cx="736534" cy="479652"/>
              </a:xfrm>
              <a:prstGeom prst="flowChartInputOutput">
                <a:avLst/>
              </a:prstGeom>
              <a:solidFill>
                <a:srgbClr val="2188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9" name="矩形 18"/>
              <p:cNvSpPr/>
              <p:nvPr>
                <p:custDataLst>
                  <p:tags r:id="rId34"/>
                </p:custDataLst>
              </p:nvPr>
            </p:nvSpPr>
            <p:spPr>
              <a:xfrm>
                <a:off x="2755942" y="239670"/>
                <a:ext cx="514350" cy="435325"/>
              </a:xfrm>
              <a:prstGeom prst="rect">
                <a:avLst/>
              </a:prstGeom>
              <a:solidFill>
                <a:srgbClr val="0870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</p:grpSp>
      </p:grpSp>
      <p:grpSp>
        <p:nvGrpSpPr>
          <p:cNvPr id="29" name="组合 28"/>
          <p:cNvGrpSpPr/>
          <p:nvPr>
            <p:custDataLst>
              <p:tags r:id="rId4"/>
            </p:custDataLst>
          </p:nvPr>
        </p:nvGrpSpPr>
        <p:grpSpPr>
          <a:xfrm>
            <a:off x="2201930" y="1859046"/>
            <a:ext cx="5013532" cy="1192638"/>
            <a:chOff x="1116663" y="3646374"/>
            <a:chExt cx="5013532" cy="1192638"/>
          </a:xfrm>
        </p:grpSpPr>
        <p:sp>
          <p:nvSpPr>
            <p:cNvPr id="2" name="Text Box 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116663" y="3646374"/>
              <a:ext cx="5013532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charset="0"/>
                  <a:cs typeface="Times New Roman" panose="02020603050405020304" charset="0"/>
                </a:rPr>
                <a:t>CH</a:t>
              </a:r>
              <a:r>
                <a:rPr kumimoji="1" lang="en-US" altLang="zh-CN" sz="2800" b="1" baseline="-25000"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  <a:r>
                <a:rPr kumimoji="1" lang="en-US" altLang="zh-CN" sz="2800" b="1">
                  <a:latin typeface="Times New Roman" panose="02020603050405020304" charset="0"/>
                  <a:cs typeface="Times New Roman" panose="02020603050405020304" charset="0"/>
                </a:rPr>
                <a:t>—CH—CH</a:t>
              </a:r>
              <a:r>
                <a:rPr kumimoji="1" lang="en-US" altLang="zh-CN" sz="2800" b="1" baseline="-25000"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r>
                <a:rPr kumimoji="1" lang="en-US" altLang="zh-CN" sz="2800" b="1">
                  <a:latin typeface="Times New Roman" panose="02020603050405020304" charset="0"/>
                  <a:cs typeface="Times New Roman" panose="02020603050405020304" charset="0"/>
                </a:rPr>
                <a:t>—CH—CH</a:t>
              </a:r>
              <a:r>
                <a:rPr kumimoji="1" lang="en-US" altLang="zh-CN" sz="2800" b="1" baseline="-25000"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  <a:r>
                <a:rPr kumimoji="1" lang="en-US" altLang="zh-CN" sz="2800" b="1">
                  <a:latin typeface="Times New Roman" panose="02020603050405020304" charset="0"/>
                  <a:cs typeface="Times New Roman" panose="02020603050405020304" charset="0"/>
                </a:rPr>
                <a:t>                         </a:t>
              </a:r>
            </a:p>
          </p:txBody>
        </p:sp>
        <p:sp>
          <p:nvSpPr>
            <p:cNvPr id="23" name="Line 19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H="1">
              <a:off x="2328693" y="4007896"/>
              <a:ext cx="0" cy="431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 b="1">
                <a:latin typeface="Times New Roman" panose="02020603050405020304" charset="0"/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27"/>
              </p:custDataLst>
            </p:nvPr>
          </p:nvSpPr>
          <p:spPr>
            <a:xfrm>
              <a:off x="2105984" y="4312100"/>
              <a:ext cx="831850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800" b="1">
                  <a:solidFill>
                    <a:prstClr val="black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CH</a:t>
              </a:r>
              <a:r>
                <a:rPr kumimoji="1" lang="en-US" altLang="zh-CN" sz="2800" b="1" baseline="-25000">
                  <a:solidFill>
                    <a:prstClr val="black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3</a:t>
              </a:r>
              <a:endPara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28"/>
              </p:custDataLst>
            </p:nvPr>
          </p:nvSpPr>
          <p:spPr>
            <a:xfrm>
              <a:off x="3991918" y="4317042"/>
              <a:ext cx="1836420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kumimoji="1" lang="en-US" altLang="zh-CN" sz="2800" b="1">
                  <a:solidFill>
                    <a:prstClr val="black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CH</a:t>
              </a:r>
              <a:r>
                <a:rPr kumimoji="1" lang="en-US" altLang="zh-CN" sz="2800" b="1" baseline="-25000">
                  <a:solidFill>
                    <a:prstClr val="black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  <a:r>
                <a:rPr kumimoji="1" lang="en-US" altLang="zh-CN" sz="2800" b="1">
                  <a:solidFill>
                    <a:prstClr val="black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—CH</a:t>
              </a:r>
              <a:r>
                <a:rPr kumimoji="1" lang="en-US" altLang="zh-CN" sz="2800" b="1" baseline="-25000">
                  <a:solidFill>
                    <a:prstClr val="black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3</a:t>
              </a:r>
              <a:endParaRPr kumimoji="1" lang="en-US" altLang="zh-CN" sz="2800" b="1">
                <a:solidFill>
                  <a:prstClr val="blac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28" name="Line 19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>
              <a:off x="4215164" y="4007896"/>
              <a:ext cx="0" cy="431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 b="1">
                <a:latin typeface="Times New Roman" panose="02020603050405020304" charset="0"/>
                <a:ea typeface="微软雅黑" panose="020B0503020204020204" charset="-122"/>
              </a:endParaRPr>
            </a:p>
          </p:txBody>
        </p:sp>
      </p:grpSp>
      <p:sp>
        <p:nvSpPr>
          <p:cNvPr id="3" name="Text Box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6890" y="556347"/>
            <a:ext cx="40148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(1) </a:t>
            </a:r>
            <a:r>
              <a:rPr kumimoji="1" lang="zh-CN" altLang="en-US" sz="2800" b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选主链，称“某烷”</a:t>
            </a:r>
          </a:p>
        </p:txBody>
      </p:sp>
      <p:sp>
        <p:nvSpPr>
          <p:cNvPr id="5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45777" y="2524772"/>
            <a:ext cx="10903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latin typeface="Times New Roman" panose="02020603050405020304" charset="0"/>
              </a:rPr>
              <a:t>己烷</a:t>
            </a: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37376" y="498544"/>
            <a:ext cx="2748666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——</a:t>
            </a:r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主链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最长</a:t>
            </a:r>
            <a:endParaRPr kumimoji="1" lang="zh-CN" altLang="en-US" sz="2800" b="1">
              <a:solidFill>
                <a:srgbClr val="0000FF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Line 1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230676" y="2134920"/>
            <a:ext cx="3114527" cy="3148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Line 1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5300431" y="2166409"/>
            <a:ext cx="0" cy="75529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Line 1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300431" y="2862246"/>
            <a:ext cx="2209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052339" y="1859046"/>
            <a:ext cx="521834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" name="Text Box 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434991" y="1631714"/>
            <a:ext cx="10903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latin typeface="Times New Roman" panose="02020603050405020304" charset="0"/>
              </a:rPr>
              <a:t>戊烷</a:t>
            </a:r>
          </a:p>
        </p:txBody>
      </p:sp>
      <p:sp>
        <p:nvSpPr>
          <p:cNvPr id="43" name="矩形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525306" y="2524772"/>
            <a:ext cx="690562" cy="6451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√</a:t>
            </a:r>
          </a:p>
        </p:txBody>
      </p:sp>
      <p:sp>
        <p:nvSpPr>
          <p:cNvPr id="52" name="Text Box 5"/>
          <p:cNvSpPr/>
          <p:nvPr>
            <p:custDataLst>
              <p:tags r:id="rId14"/>
            </p:custDataLst>
          </p:nvPr>
        </p:nvSpPr>
        <p:spPr>
          <a:xfrm>
            <a:off x="334457" y="1078201"/>
            <a:ext cx="11694016" cy="60769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CCFF"/>
              </a:gs>
            </a:gsLst>
            <a:lin ang="5400000" scaled="1"/>
          </a:gradFill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黑体" panose="02010600030101010101" pitchFamily="49" charset="-122"/>
              </a:rPr>
              <a:t>选定分子中最</a:t>
            </a:r>
            <a:r>
              <a:rPr lang="zh-CN" altLang="en-US" sz="2800" b="1">
                <a:solidFill>
                  <a:srgbClr val="CC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黑体" panose="02010600030101010101" pitchFamily="49" charset="-122"/>
              </a:rPr>
              <a:t>长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黑体" panose="02010600030101010101" pitchFamily="49" charset="-122"/>
              </a:rPr>
              <a:t>的碳链做主链，并按主链上碳原子的数目称为“某烷”。</a:t>
            </a:r>
            <a:endParaRPr lang="zh-CN" altLang="en-US" sz="2800">
              <a:solidFill>
                <a:prstClr val="black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8630" y="3099251"/>
            <a:ext cx="6678916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charset="0"/>
              </a:rPr>
              <a:t>出现多条等长的最长碳链，怎么办呢？</a:t>
            </a:r>
          </a:p>
        </p:txBody>
      </p:sp>
      <p:sp>
        <p:nvSpPr>
          <p:cNvPr id="38" name="Rectangle 2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604000" y="504190"/>
            <a:ext cx="481965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2800" b="1">
                <a:solidFill>
                  <a:srgbClr val="0000CC"/>
                </a:solidFill>
                <a:latin typeface="Times New Roman" panose="02020603050405020304" charset="0"/>
                <a:ea typeface="宋体" panose="02010600030101010101" pitchFamily="2" charset="-122"/>
              </a:rPr>
              <a:t>原则：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——</a:t>
            </a:r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最</a:t>
            </a:r>
            <a:r>
              <a:rPr kumimoji="1" lang="zh-CN" altLang="en-US" sz="2800" b="1">
                <a:solidFill>
                  <a:srgbClr val="FF33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长</a:t>
            </a:r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最</a:t>
            </a:r>
            <a:r>
              <a:rPr kumimoji="1" lang="zh-CN" altLang="en-US" sz="2800" b="1">
                <a:solidFill>
                  <a:srgbClr val="FF33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多</a:t>
            </a:r>
            <a:endParaRPr kumimoji="1" lang="zh-CN" altLang="en-US" sz="2800" b="1">
              <a:solidFill>
                <a:srgbClr val="0000CC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797387" y="3936476"/>
            <a:ext cx="1063031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latin typeface="Times New Roman" panose="02020603050405020304" charset="0"/>
              </a:rPr>
              <a:t>己烷</a:t>
            </a:r>
          </a:p>
        </p:txBody>
      </p:sp>
      <p:sp>
        <p:nvSpPr>
          <p:cNvPr id="22" name="Line 1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718372" y="4118128"/>
            <a:ext cx="6108899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Line 1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746517" y="4538330"/>
            <a:ext cx="3523548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Line 1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4270370" y="4539761"/>
            <a:ext cx="0" cy="112346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" name="矩形 1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9555437" y="3794054"/>
            <a:ext cx="690562" cy="6451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√</a:t>
            </a:r>
          </a:p>
        </p:txBody>
      </p:sp>
      <p:sp>
        <p:nvSpPr>
          <p:cNvPr id="57" name="Text Box 2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989446" y="3922181"/>
            <a:ext cx="1563469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kumimoji="1" lang="zh-CN" altLang="en-US" sz="2800" b="1">
                <a:latin typeface="Times New Roman" panose="02020603050405020304" charset="0"/>
                <a:cs typeface="Times New Roman" panose="02020603050405020304" charset="0"/>
              </a:rPr>
              <a:t>个支链</a:t>
            </a:r>
          </a:p>
        </p:txBody>
      </p:sp>
      <p:sp>
        <p:nvSpPr>
          <p:cNvPr id="58" name="Text Box 2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839834" y="5672494"/>
            <a:ext cx="15634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kumimoji="1" lang="zh-CN" altLang="en-US" sz="2800" b="1">
                <a:latin typeface="Times New Roman" panose="02020603050405020304" charset="0"/>
                <a:cs typeface="Times New Roman" panose="02020603050405020304" charset="0"/>
              </a:rPr>
              <a:t>个支链</a:t>
            </a:r>
          </a:p>
        </p:txBody>
      </p:sp>
      <p:sp>
        <p:nvSpPr>
          <p:cNvPr id="46" name="Rectangle 2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027545" y="4758690"/>
            <a:ext cx="2781300" cy="953135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sz="28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同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“</a:t>
            </a:r>
            <a:r>
              <a:rPr kumimoji="1" lang="zh-CN" sz="28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长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”</a:t>
            </a:r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时，考虑含支链最多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xit" presetSubtype="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 animBg="1"/>
      <p:bldP spid="10" grpId="0" animBg="1"/>
      <p:bldP spid="11" grpId="0" animBg="1"/>
      <p:bldP spid="40" grpId="0" animBg="1"/>
      <p:bldP spid="40" grpId="1" animBg="1"/>
      <p:bldP spid="42" grpId="0"/>
      <p:bldP spid="42" grpId="1"/>
      <p:bldP spid="43" grpId="0" animBg="1"/>
      <p:bldP spid="52" grpId="0" animBg="1"/>
      <p:bldP spid="7" grpId="0" animBg="1"/>
      <p:bldP spid="38" grpId="0" animBg="1"/>
      <p:bldP spid="41" grpId="0"/>
      <p:bldP spid="22" grpId="0" animBg="1"/>
      <p:bldP spid="24" grpId="0" animBg="1"/>
      <p:bldP spid="24" grpId="1" animBg="1"/>
      <p:bldP spid="30" grpId="0" animBg="1"/>
      <p:bldP spid="30" grpId="1" animBg="1"/>
      <p:bldP spid="44" grpId="0" animBg="1"/>
      <p:bldP spid="57" grpId="0"/>
      <p:bldP spid="58" grpId="0"/>
      <p:bldP spid="58" grpId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-25357" y="-17669"/>
            <a:ext cx="8185149" cy="573991"/>
            <a:chOff x="-25357" y="-17669"/>
            <a:chExt cx="8185149" cy="573991"/>
          </a:xfrm>
        </p:grpSpPr>
        <p:sp>
          <p:nvSpPr>
            <p:cNvPr id="15" name="矩形 14"/>
            <p:cNvSpPr/>
            <p:nvPr>
              <p:custDataLst>
                <p:tags r:id="rId34"/>
              </p:custDataLst>
            </p:nvPr>
          </p:nvSpPr>
          <p:spPr>
            <a:xfrm flipV="1">
              <a:off x="761890" y="450214"/>
              <a:ext cx="7397902" cy="53926"/>
            </a:xfrm>
            <a:prstGeom prst="rect">
              <a:avLst/>
            </a:prstGeom>
            <a:solidFill>
              <a:srgbClr val="0870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35"/>
              </p:custDataLst>
            </p:nvPr>
          </p:nvSpPr>
          <p:spPr>
            <a:xfrm>
              <a:off x="888299" y="-17669"/>
              <a:ext cx="4832350" cy="52197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l"/>
              <a:r>
                <a:rPr kumimoji="1" lang="zh-CN" altLang="en-US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二、烷烃的命名</a:t>
              </a:r>
              <a:r>
                <a:rPr kumimoji="1" lang="en-US" alt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--系统命名法</a:t>
              </a:r>
              <a:endPara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  <p:grpSp>
          <p:nvGrpSpPr>
            <p:cNvPr id="17" name="组合 16"/>
            <p:cNvGrpSpPr/>
            <p:nvPr>
              <p:custDataLst>
                <p:tags r:id="rId36"/>
              </p:custDataLst>
            </p:nvPr>
          </p:nvGrpSpPr>
          <p:grpSpPr>
            <a:xfrm flipH="1">
              <a:off x="-25357" y="19051"/>
              <a:ext cx="787357" cy="537271"/>
              <a:chOff x="2755942" y="137724"/>
              <a:chExt cx="787357" cy="537271"/>
            </a:xfrm>
          </p:grpSpPr>
          <p:sp>
            <p:nvSpPr>
              <p:cNvPr id="18" name="流程图: 数据 17"/>
              <p:cNvSpPr/>
              <p:nvPr>
                <p:custDataLst>
                  <p:tags r:id="rId37"/>
                </p:custDataLst>
              </p:nvPr>
            </p:nvSpPr>
            <p:spPr>
              <a:xfrm>
                <a:off x="2806765" y="137724"/>
                <a:ext cx="736534" cy="479652"/>
              </a:xfrm>
              <a:prstGeom prst="flowChartInputOutput">
                <a:avLst/>
              </a:prstGeom>
              <a:solidFill>
                <a:srgbClr val="2188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" name="矩形 18"/>
              <p:cNvSpPr/>
              <p:nvPr>
                <p:custDataLst>
                  <p:tags r:id="rId38"/>
                </p:custDataLst>
              </p:nvPr>
            </p:nvSpPr>
            <p:spPr>
              <a:xfrm>
                <a:off x="2755942" y="239670"/>
                <a:ext cx="514350" cy="435325"/>
              </a:xfrm>
              <a:prstGeom prst="rect">
                <a:avLst/>
              </a:prstGeom>
              <a:solidFill>
                <a:srgbClr val="0870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3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955" y="623570"/>
            <a:ext cx="16700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(2)</a:t>
            </a:r>
            <a:r>
              <a:rPr kumimoji="1" lang="zh-CN" altLang="en-US" sz="2800" b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编序号</a:t>
            </a: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2333625" y="62357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遵循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“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近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”“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简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”“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小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”</a:t>
            </a: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161348" y="1264970"/>
            <a:ext cx="3925454" cy="1948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auto">
              <a:lnSpc>
                <a:spcPts val="3620"/>
              </a:lnSpc>
              <a:spcAft>
                <a:spcPct val="0"/>
              </a:spcAft>
              <a:tabLst>
                <a:tab pos="2700655" algn="l"/>
              </a:tabLst>
            </a:pPr>
            <a:r>
              <a:rPr lang="zh-CN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①首先要考虑</a:t>
            </a:r>
            <a:r>
              <a:rPr lang="en-US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“</a:t>
            </a:r>
            <a:r>
              <a:rPr lang="zh-CN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近</a:t>
            </a:r>
            <a:r>
              <a:rPr lang="en-US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”</a:t>
            </a:r>
            <a:r>
              <a:rPr lang="zh-CN" altLang="en-US" sz="2600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：</a:t>
            </a:r>
            <a:endParaRPr lang="en-US" altLang="zh-CN" sz="2600" kern="1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 algn="just" fontAlgn="auto">
              <a:lnSpc>
                <a:spcPts val="3620"/>
              </a:lnSpc>
              <a:spcAft>
                <a:spcPct val="0"/>
              </a:spcAft>
              <a:tabLst>
                <a:tab pos="2700655" algn="l"/>
              </a:tabLst>
            </a:pPr>
            <a:r>
              <a:rPr lang="zh-CN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以主链中</a:t>
            </a:r>
            <a:r>
              <a:rPr lang="zh-CN" altLang="en-US" sz="2600" b="1" kern="1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离支链</a:t>
            </a:r>
            <a:r>
              <a:rPr lang="zh-CN" altLang="en-US" sz="2600" b="1" kern="1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最近</a:t>
            </a:r>
            <a:r>
              <a:rPr lang="zh-CN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的一端开始编号，定为一号位。例如：</a:t>
            </a:r>
            <a:endParaRPr lang="zh-CN" altLang="zh-CN" sz="2600" kern="100">
              <a:effectLst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161063" y="3332315"/>
            <a:ext cx="4719781" cy="287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auto">
              <a:lnSpc>
                <a:spcPts val="3620"/>
              </a:lnSpc>
              <a:spcAft>
                <a:spcPct val="0"/>
              </a:spcAft>
              <a:tabLst>
                <a:tab pos="2700655" algn="l"/>
              </a:tabLst>
            </a:pPr>
            <a:r>
              <a:rPr lang="zh-CN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②同</a:t>
            </a:r>
            <a:r>
              <a:rPr lang="en-US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“</a:t>
            </a:r>
            <a:r>
              <a:rPr lang="zh-CN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近</a:t>
            </a:r>
            <a:r>
              <a:rPr lang="en-US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”</a:t>
            </a:r>
            <a:r>
              <a:rPr lang="zh-CN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考虑</a:t>
            </a:r>
            <a:r>
              <a:rPr lang="en-US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“</a:t>
            </a:r>
            <a:r>
              <a:rPr lang="zh-CN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简</a:t>
            </a:r>
            <a:r>
              <a:rPr lang="en-US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”</a:t>
            </a:r>
            <a:endParaRPr lang="zh-CN" altLang="zh-CN" sz="2600" kern="1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 algn="just" fontAlgn="auto">
              <a:lnSpc>
                <a:spcPts val="3620"/>
              </a:lnSpc>
              <a:spcAft>
                <a:spcPct val="0"/>
              </a:spcAft>
              <a:tabLst>
                <a:tab pos="2700655" algn="l"/>
              </a:tabLst>
            </a:pPr>
            <a:r>
              <a:rPr lang="en-US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</a:t>
            </a:r>
            <a:r>
              <a:rPr lang="zh-CN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有两个不同的支链，且各自离主链两端等距离，从</a:t>
            </a:r>
            <a:r>
              <a:rPr lang="zh-CN" altLang="en-US" sz="2600" b="1" kern="1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较简</a:t>
            </a:r>
            <a:r>
              <a:rPr lang="zh-CN" altLang="en-US" sz="2600" b="1" kern="1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单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的支链</a:t>
            </a:r>
            <a:r>
              <a:rPr lang="zh-CN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一端开始编号（即异基、等距选简单）。</a:t>
            </a:r>
          </a:p>
          <a:p>
            <a:pPr indent="0" algn="just" fontAlgn="auto">
              <a:lnSpc>
                <a:spcPts val="3620"/>
              </a:lnSpc>
              <a:spcAft>
                <a:spcPct val="0"/>
              </a:spcAft>
              <a:tabLst>
                <a:tab pos="2700655" algn="l"/>
              </a:tabLst>
            </a:pPr>
            <a:r>
              <a:rPr lang="zh-CN" altLang="zh-CN" sz="2600" b="1" kern="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例如：</a:t>
            </a:r>
            <a:endParaRPr lang="zh-CN" altLang="zh-CN" sz="2600" kern="100">
              <a:effectLst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12293" name="组合 1"/>
          <p:cNvGrpSpPr/>
          <p:nvPr>
            <p:custDataLst>
              <p:tags r:id="rId7"/>
            </p:custDataLst>
          </p:nvPr>
        </p:nvGrpSpPr>
        <p:grpSpPr>
          <a:xfrm>
            <a:off x="4467860" y="1131888"/>
            <a:ext cx="5691188" cy="1803400"/>
            <a:chOff x="2066313" y="3685098"/>
            <a:chExt cx="5691188" cy="1803400"/>
          </a:xfrm>
        </p:grpSpPr>
        <p:sp>
          <p:nvSpPr>
            <p:cNvPr id="12294" name="Text Box 9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400063" y="4966210"/>
              <a:ext cx="533400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5</a:t>
              </a:r>
            </a:p>
          </p:txBody>
        </p:sp>
        <p:sp>
          <p:nvSpPr>
            <p:cNvPr id="12295" name="Text Box 1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360501" y="4950335"/>
              <a:ext cx="533400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6</a:t>
              </a:r>
            </a:p>
          </p:txBody>
        </p:sp>
        <p:sp>
          <p:nvSpPr>
            <p:cNvPr id="12296" name="Text Box 11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567963" y="3685098"/>
              <a:ext cx="533400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1</a:t>
              </a:r>
            </a:p>
          </p:txBody>
        </p:sp>
        <p:sp>
          <p:nvSpPr>
            <p:cNvPr id="12297" name="Text Box 12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571263" y="3710498"/>
              <a:ext cx="609600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2</a:t>
              </a:r>
            </a:p>
          </p:txBody>
        </p:sp>
        <p:sp>
          <p:nvSpPr>
            <p:cNvPr id="12298" name="Text Box 13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433276" y="3721610"/>
              <a:ext cx="533400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3</a:t>
              </a:r>
            </a:p>
          </p:txBody>
        </p:sp>
        <p:sp>
          <p:nvSpPr>
            <p:cNvPr id="12299" name="Text Box 14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390538" y="3708910"/>
              <a:ext cx="457200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4</a:t>
              </a:r>
            </a:p>
          </p:txBody>
        </p:sp>
        <p:grpSp>
          <p:nvGrpSpPr>
            <p:cNvPr id="12300" name="组合 30"/>
            <p:cNvGrpSpPr/>
            <p:nvPr>
              <p:custDataLst>
                <p:tags r:id="rId25"/>
              </p:custDataLst>
            </p:nvPr>
          </p:nvGrpSpPr>
          <p:grpSpPr>
            <a:xfrm>
              <a:off x="2469538" y="3994660"/>
              <a:ext cx="5014913" cy="1193649"/>
              <a:chOff x="1116663" y="3646374"/>
              <a:chExt cx="5013532" cy="1194076"/>
            </a:xfrm>
          </p:grpSpPr>
          <p:sp>
            <p:nvSpPr>
              <p:cNvPr id="12304" name="Text Box 7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116663" y="3646374"/>
                <a:ext cx="5013532" cy="522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charset="0"/>
                    <a:ea typeface="+mn-ea"/>
                    <a:cs typeface="Times New Roman" panose="02020603050405020304" charset="0"/>
                  </a:rPr>
                  <a:t>CH</a:t>
                </a:r>
                <a:r>
                  <a:rPr kumimoji="0" lang="en-US" altLang="zh-CN" sz="2800" b="1" i="0" u="none" strike="noStrike" kern="1200" cap="none" spc="0" normalizeH="0" baseline="-2500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charset="0"/>
                    <a:ea typeface="+mn-ea"/>
                    <a:cs typeface="Times New Roman" panose="02020603050405020304" charset="0"/>
                  </a:rPr>
                  <a:t>3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charset="0"/>
                    <a:ea typeface="+mn-ea"/>
                    <a:cs typeface="Times New Roman" panose="02020603050405020304" charset="0"/>
                  </a:rPr>
                  <a:t>—CH—CH</a:t>
                </a:r>
                <a:r>
                  <a:rPr kumimoji="0" lang="en-US" altLang="zh-CN" sz="2800" b="1" i="0" u="none" strike="noStrike" kern="1200" cap="none" spc="0" normalizeH="0" baseline="-2500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charset="0"/>
                    <a:ea typeface="+mn-ea"/>
                    <a:cs typeface="Times New Roman" panose="02020603050405020304" charset="0"/>
                  </a:rPr>
                  <a:t>2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charset="0"/>
                    <a:ea typeface="+mn-ea"/>
                    <a:cs typeface="Times New Roman" panose="02020603050405020304" charset="0"/>
                  </a:rPr>
                  <a:t>—CH—CH</a:t>
                </a:r>
                <a:r>
                  <a:rPr kumimoji="0" lang="en-US" altLang="zh-CN" sz="2800" b="1" i="0" u="none" strike="noStrike" kern="1200" cap="none" spc="0" normalizeH="0" baseline="-2500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charset="0"/>
                    <a:ea typeface="+mn-ea"/>
                    <a:cs typeface="Times New Roman" panose="02020603050405020304" charset="0"/>
                  </a:rPr>
                  <a:t>3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charset="0"/>
                    <a:ea typeface="+mn-ea"/>
                    <a:cs typeface="Times New Roman" panose="02020603050405020304" charset="0"/>
                  </a:rPr>
                  <a:t>                         </a:t>
                </a:r>
              </a:p>
            </p:txBody>
          </p:sp>
          <p:cxnSp>
            <p:nvCxnSpPr>
              <p:cNvPr id="12305" name="Line 19"/>
              <p:cNvCxnSpPr/>
              <p:nvPr>
                <p:custDataLst>
                  <p:tags r:id="rId30"/>
                </p:custDataLst>
              </p:nvPr>
            </p:nvCxnSpPr>
            <p:spPr>
              <a:xfrm flipH="1">
                <a:off x="2329179" y="4008453"/>
                <a:ext cx="0" cy="4319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sp>
            <p:nvSpPr>
              <p:cNvPr id="12306" name="矩形 33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105404" y="4311775"/>
                <a:ext cx="844317" cy="524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228600" indent="-228600" algn="l" defTabSz="914400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800" b="1" spc="0">
                    <a:latin typeface="Times New Roman" panose="02020603050405020304" charset="0"/>
                    <a:ea typeface="Times New Roman" panose="02020603050405020304" charset="0"/>
                  </a:rPr>
                  <a:t>CH</a:t>
                </a:r>
                <a:r>
                  <a:rPr lang="en-US" altLang="zh-CN" sz="2800" b="1" spc="0" baseline="-25000">
                    <a:latin typeface="Times New Roman" panose="02020603050405020304" charset="0"/>
                    <a:ea typeface="Times New Roman" panose="02020603050405020304" charset="0"/>
                  </a:rPr>
                  <a:t>3</a:t>
                </a:r>
                <a:endParaRPr lang="zh-CN" altLang="en-US">
                  <a:latin typeface="Times New Roman" panose="02020603050405020304" charset="0"/>
                  <a:ea typeface="Times New Roman" panose="02020603050405020304" charset="0"/>
                </a:endParaRPr>
              </a:p>
            </p:txBody>
          </p:sp>
          <p:sp>
            <p:nvSpPr>
              <p:cNvPr id="12307" name="矩形 34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992421" y="4316539"/>
                <a:ext cx="1860038" cy="524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228600" indent="-228600" algn="l" defTabSz="914400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lang="zh-CN" altLang="en-US"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zh-CN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zh-CN" sz="2800" b="1" spc="0">
                    <a:latin typeface="Times New Roman" panose="02020603050405020304" charset="0"/>
                    <a:ea typeface="Times New Roman" panose="02020603050405020304" charset="0"/>
                  </a:rPr>
                  <a:t>CH</a:t>
                </a:r>
                <a:r>
                  <a:rPr lang="en-US" altLang="zh-CN" sz="2800" b="1" spc="0" baseline="-25000">
                    <a:latin typeface="Times New Roman" panose="02020603050405020304" charset="0"/>
                    <a:ea typeface="Times New Roman" panose="02020603050405020304" charset="0"/>
                  </a:rPr>
                  <a:t>2</a:t>
                </a:r>
                <a:r>
                  <a:rPr lang="en-US" altLang="zh-CN" sz="2800" b="1" spc="0">
                    <a:latin typeface="Times New Roman" panose="02020603050405020304" charset="0"/>
                    <a:ea typeface="Times New Roman" panose="02020603050405020304" charset="0"/>
                  </a:rPr>
                  <a:t>—CH</a:t>
                </a:r>
                <a:r>
                  <a:rPr lang="en-US" altLang="zh-CN" sz="2800" b="1" spc="0" baseline="-25000">
                    <a:latin typeface="Times New Roman" panose="02020603050405020304" charset="0"/>
                    <a:ea typeface="Times New Roman" panose="02020603050405020304" charset="0"/>
                  </a:rPr>
                  <a:t>3</a:t>
                </a:r>
                <a:endParaRPr lang="en-US" altLang="zh-CN" b="1">
                  <a:latin typeface="Times New Roman" panose="02020603050405020304" charset="0"/>
                  <a:ea typeface="Times New Roman" panose="02020603050405020304" charset="0"/>
                </a:endParaRPr>
              </a:p>
            </p:txBody>
          </p:sp>
          <p:cxnSp>
            <p:nvCxnSpPr>
              <p:cNvPr id="12308" name="Line 19"/>
              <p:cNvCxnSpPr/>
              <p:nvPr>
                <p:custDataLst>
                  <p:tags r:id="rId33"/>
                </p:custDataLst>
              </p:nvPr>
            </p:nvCxnSpPr>
            <p:spPr>
              <a:xfrm flipH="1">
                <a:off x="4214610" y="4008453"/>
                <a:ext cx="0" cy="4319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</p:grpSp>
        <p:sp>
          <p:nvSpPr>
            <p:cNvPr id="12301" name="Line 15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2066313" y="4272473"/>
              <a:ext cx="353218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  <p:cxnSp>
          <p:nvCxnSpPr>
            <p:cNvPr id="12302" name="Line 16"/>
            <p:cNvCxnSpPr/>
            <p:nvPr>
              <p:custDataLst>
                <p:tags r:id="rId27"/>
              </p:custDataLst>
            </p:nvPr>
          </p:nvCxnSpPr>
          <p:spPr>
            <a:xfrm flipH="1">
              <a:off x="5568338" y="4255010"/>
              <a:ext cx="0" cy="6667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</a:ln>
          </p:spPr>
        </p:cxnSp>
        <p:sp>
          <p:nvSpPr>
            <p:cNvPr id="12303" name="Line 17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5547701" y="4945573"/>
              <a:ext cx="22098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grpSp>
        <p:nvGrpSpPr>
          <p:cNvPr id="17410" name="组合 21"/>
          <p:cNvGrpSpPr/>
          <p:nvPr>
            <p:custDataLst>
              <p:tags r:id="rId8"/>
            </p:custDataLst>
          </p:nvPr>
        </p:nvGrpSpPr>
        <p:grpSpPr>
          <a:xfrm>
            <a:off x="5524019" y="3429086"/>
            <a:ext cx="6202887" cy="1605308"/>
            <a:chOff x="1254462" y="3340415"/>
            <a:chExt cx="6226993" cy="1611485"/>
          </a:xfrm>
        </p:grpSpPr>
        <p:sp>
          <p:nvSpPr>
            <p:cNvPr id="29726" name="Text Box 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254462" y="3340415"/>
              <a:ext cx="6226993" cy="1167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790" b="1">
                  <a:latin typeface="Times New Roman" panose="02020603050405020304" charset="0"/>
                  <a:cs typeface="Times New Roman" panose="02020603050405020304" charset="0"/>
                </a:rPr>
                <a:t>CH</a:t>
              </a:r>
              <a:r>
                <a:rPr lang="en-US" altLang="zh-CN" sz="2790" b="1" baseline="-25000"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  <a:r>
                <a:rPr lang="en-US" altLang="zh-CN" sz="2790" b="1">
                  <a:latin typeface="Times New Roman" panose="02020603050405020304" charset="0"/>
                  <a:cs typeface="Times New Roman" panose="02020603050405020304" charset="0"/>
                </a:rPr>
                <a:t>—CH</a:t>
              </a:r>
              <a:r>
                <a:rPr lang="en-US" altLang="zh-CN" sz="2790" b="1" baseline="-25000"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r>
                <a:rPr lang="en-US" altLang="zh-CN" sz="2790" b="1">
                  <a:latin typeface="Times New Roman" panose="02020603050405020304" charset="0"/>
                  <a:cs typeface="Times New Roman" panose="02020603050405020304" charset="0"/>
                </a:rPr>
                <a:t>—CH—CH—CH</a:t>
              </a:r>
              <a:r>
                <a:rPr lang="en-US" altLang="zh-CN" sz="2790" b="1" baseline="-25000"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r>
                <a:rPr lang="en-US" altLang="zh-CN" sz="2790" b="1">
                  <a:latin typeface="Times New Roman" panose="02020603050405020304" charset="0"/>
                  <a:cs typeface="Times New Roman" panose="02020603050405020304" charset="0"/>
                </a:rPr>
                <a:t>—CH</a:t>
              </a:r>
              <a:r>
                <a:rPr lang="en-US" altLang="zh-CN" sz="2790" b="1" baseline="-25000"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  <a:endParaRPr lang="en-US" altLang="zh-CN" sz="2790" b="1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790" b="1">
                  <a:latin typeface="Times New Roman" panose="02020603050405020304" charset="0"/>
                  <a:cs typeface="Times New Roman" panose="02020603050405020304" charset="0"/>
                </a:rPr>
                <a:t>                          </a:t>
              </a:r>
              <a:endParaRPr lang="en-US" altLang="zh-CN" sz="2790" b="1" baseline="-250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9727" name="Rectangl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244919" y="3904323"/>
              <a:ext cx="832533" cy="52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790" b="1">
                  <a:latin typeface="Times New Roman" panose="02020603050405020304" charset="0"/>
                  <a:cs typeface="Times New Roman" panose="02020603050405020304" charset="0"/>
                </a:rPr>
                <a:t>CH</a:t>
              </a:r>
              <a:r>
                <a:rPr lang="en-US" altLang="zh-CN" sz="2790" b="1" baseline="-25000"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</a:p>
          </p:txBody>
        </p:sp>
        <p:sp>
          <p:nvSpPr>
            <p:cNvPr id="29728" name="Line 18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70130" y="3751427"/>
              <a:ext cx="0" cy="2888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29729" name="矩形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129601" y="4429834"/>
              <a:ext cx="832533" cy="52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790" b="1"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CH</a:t>
              </a:r>
              <a:r>
                <a:rPr lang="en-US" altLang="zh-CN" sz="2790" b="1" baseline="-25000"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  <a:endParaRPr lang="zh-CN" altLang="en-US" sz="279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9730" name="矩形 1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134419" y="3880457"/>
              <a:ext cx="832533" cy="52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790" b="1"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CH</a:t>
              </a:r>
              <a:r>
                <a:rPr lang="en-US" altLang="zh-CN" sz="2790" b="1" baseline="-25000"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</a:p>
          </p:txBody>
        </p:sp>
        <p:sp>
          <p:nvSpPr>
            <p:cNvPr id="29731" name="Line 18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4357955" y="4292605"/>
              <a:ext cx="0" cy="2888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29732" name="Line 18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4363815" y="3750648"/>
              <a:ext cx="0" cy="2888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795"/>
            </a:p>
          </p:txBody>
        </p:sp>
      </p:grpSp>
      <p:sp>
        <p:nvSpPr>
          <p:cNvPr id="2" name="Text Box 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60387" y="3199817"/>
            <a:ext cx="5918277" cy="45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390" b="1">
                <a:solidFill>
                  <a:srgbClr val="FF0000"/>
                </a:solidFill>
                <a:latin typeface="Times New Roman" panose="02020603050405020304" charset="0"/>
                <a:ea typeface="黑体" panose="02010600030101010101" pitchFamily="49" charset="-122"/>
              </a:rPr>
              <a:t> 1           2           3          4          5           6</a:t>
            </a:r>
          </a:p>
        </p:txBody>
      </p:sp>
      <p:sp>
        <p:nvSpPr>
          <p:cNvPr id="4" name="Line 1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063903" y="3707370"/>
            <a:ext cx="6663004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795"/>
          </a:p>
        </p:txBody>
      </p:sp>
      <p:sp>
        <p:nvSpPr>
          <p:cNvPr id="5" name="Text Box 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524019" y="3729506"/>
            <a:ext cx="7018765" cy="45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390" b="1">
                <a:solidFill>
                  <a:srgbClr val="0000FF"/>
                </a:solidFill>
                <a:latin typeface="Times New Roman" panose="02020603050405020304" charset="0"/>
                <a:ea typeface="黑体" panose="02010600030101010101" pitchFamily="49" charset="-122"/>
              </a:rPr>
              <a:t> 6           5           4           3          2          1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2" grpId="0"/>
      <p:bldP spid="4" grpId="0" animBg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-25357" y="-17669"/>
            <a:ext cx="8185149" cy="573991"/>
            <a:chOff x="-25357" y="-17669"/>
            <a:chExt cx="8185149" cy="573991"/>
          </a:xfrm>
        </p:grpSpPr>
        <p:sp>
          <p:nvSpPr>
            <p:cNvPr id="15" name="矩形 14"/>
            <p:cNvSpPr/>
            <p:nvPr>
              <p:custDataLst>
                <p:tags r:id="rId31"/>
              </p:custDataLst>
            </p:nvPr>
          </p:nvSpPr>
          <p:spPr>
            <a:xfrm flipV="1">
              <a:off x="761890" y="450214"/>
              <a:ext cx="7397902" cy="53926"/>
            </a:xfrm>
            <a:prstGeom prst="rect">
              <a:avLst/>
            </a:prstGeom>
            <a:solidFill>
              <a:srgbClr val="0870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32"/>
              </p:custDataLst>
            </p:nvPr>
          </p:nvSpPr>
          <p:spPr>
            <a:xfrm>
              <a:off x="888299" y="-17669"/>
              <a:ext cx="4686300" cy="52197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l"/>
              <a:r>
                <a:rPr kumimoji="1" lang="zh-CN" altLang="en-US" sz="2800" b="1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  <a:sym typeface="+mn-ea"/>
                </a:rPr>
                <a:t>二、烷烃的命名</a:t>
              </a:r>
              <a:r>
                <a:rPr kumimoji="1" lang="en-US" altLang="zh-CN" sz="2800" b="1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  <a:sym typeface="+mn-ea"/>
                </a:rPr>
                <a:t>--系统命名法</a:t>
              </a:r>
              <a:endParaRPr kumimoji="1" lang="zh-CN" altLang="en-US" sz="28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endParaRPr>
            </a:p>
          </p:txBody>
        </p:sp>
        <p:grpSp>
          <p:nvGrpSpPr>
            <p:cNvPr id="17" name="组合 16"/>
            <p:cNvGrpSpPr/>
            <p:nvPr>
              <p:custDataLst>
                <p:tags r:id="rId33"/>
              </p:custDataLst>
            </p:nvPr>
          </p:nvGrpSpPr>
          <p:grpSpPr>
            <a:xfrm flipH="1">
              <a:off x="-25357" y="19051"/>
              <a:ext cx="787357" cy="537271"/>
              <a:chOff x="2755942" y="137724"/>
              <a:chExt cx="787357" cy="537271"/>
            </a:xfrm>
          </p:grpSpPr>
          <p:sp>
            <p:nvSpPr>
              <p:cNvPr id="18" name="流程图: 数据 17"/>
              <p:cNvSpPr/>
              <p:nvPr>
                <p:custDataLst>
                  <p:tags r:id="rId34"/>
                </p:custDataLst>
              </p:nvPr>
            </p:nvSpPr>
            <p:spPr>
              <a:xfrm>
                <a:off x="2806765" y="137724"/>
                <a:ext cx="736534" cy="479652"/>
              </a:xfrm>
              <a:prstGeom prst="flowChartInputOutput">
                <a:avLst/>
              </a:prstGeom>
              <a:solidFill>
                <a:srgbClr val="2188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" name="矩形 18"/>
              <p:cNvSpPr/>
              <p:nvPr>
                <p:custDataLst>
                  <p:tags r:id="rId35"/>
                </p:custDataLst>
              </p:nvPr>
            </p:nvSpPr>
            <p:spPr>
              <a:xfrm>
                <a:off x="2755942" y="239670"/>
                <a:ext cx="514350" cy="435325"/>
              </a:xfrm>
              <a:prstGeom prst="rect">
                <a:avLst/>
              </a:prstGeom>
              <a:solidFill>
                <a:srgbClr val="0870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344805" y="1164590"/>
            <a:ext cx="11111865" cy="7099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0" algn="just" defTabSz="914400" fontAlgn="auto">
              <a:lnSpc>
                <a:spcPts val="3720"/>
              </a:lnSpc>
              <a:spcAft>
                <a:spcPct val="0"/>
              </a:spcAft>
              <a:tabLst>
                <a:tab pos="2700655" algn="l"/>
              </a:tabLst>
            </a:pPr>
            <a:r>
              <a:rPr lang="zh-CN" altLang="zh-CN" sz="2800" b="1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③同</a:t>
            </a:r>
            <a:r>
              <a:rPr lang="en-US" altLang="zh-CN" sz="2800" b="1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zh-CN" sz="2800" b="1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近</a:t>
            </a:r>
            <a:r>
              <a:rPr lang="en-US" altLang="zh-CN" sz="2800" b="1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zh-CN" sz="2800" b="1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</a:t>
            </a:r>
            <a:r>
              <a:rPr lang="en-US" altLang="zh-CN" sz="2800" b="1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zh-CN" sz="2800" b="1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简</a:t>
            </a:r>
            <a:r>
              <a:rPr lang="en-US" altLang="zh-CN" sz="2800" b="1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zh-CN" sz="2800" b="1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考虑</a:t>
            </a:r>
            <a:r>
              <a:rPr lang="en-US" altLang="zh-CN" sz="2800" b="1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zh-CN" sz="2800" b="1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</a:t>
            </a:r>
            <a:r>
              <a:rPr lang="en-US" altLang="zh-CN" sz="2800" b="1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 defTabSz="914400" fontAlgn="auto">
              <a:lnSpc>
                <a:spcPts val="3720"/>
              </a:lnSpc>
              <a:spcAft>
                <a:spcPct val="0"/>
              </a:spcAft>
              <a:tabLst>
                <a:tab pos="2700655" algn="l"/>
              </a:tabLst>
            </a:pPr>
            <a:r>
              <a:rPr lang="en-US" altLang="zh-CN" sz="2800" b="1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zh-CN" sz="28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4805" y="1580515"/>
            <a:ext cx="11003280" cy="116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411" tIns="60704" rIns="121411" bIns="6070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R="0" lvl="0" indent="0" fontAlgn="auto">
              <a:lnSpc>
                <a:spcPts val="4060"/>
              </a:lnSpc>
              <a:spcBef>
                <a:spcPct val="0"/>
              </a:spcBef>
              <a:buFontTx/>
              <a:buNone/>
            </a:pP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若有两个取代基相同（等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“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简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”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），且各自离两端有相等的距离（等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“</a:t>
            </a:r>
            <a:r>
              <a:rPr lang="zh-CN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近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”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）时，才考虑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“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小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”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。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8434" name="组合 26"/>
          <p:cNvGrpSpPr/>
          <p:nvPr>
            <p:custDataLst>
              <p:tags r:id="rId5"/>
            </p:custDataLst>
          </p:nvPr>
        </p:nvGrpSpPr>
        <p:grpSpPr>
          <a:xfrm>
            <a:off x="2115408" y="3587679"/>
            <a:ext cx="5646319" cy="2039634"/>
            <a:chOff x="1872317" y="3135252"/>
            <a:chExt cx="5668836" cy="2048031"/>
          </a:xfrm>
        </p:grpSpPr>
        <p:sp>
          <p:nvSpPr>
            <p:cNvPr id="31761" name="Text Box 7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872317" y="3663139"/>
              <a:ext cx="5668836" cy="1168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790" b="1">
                  <a:latin typeface="Times New Roman" panose="02020603050405020304" charset="0"/>
                  <a:cs typeface="Times New Roman" panose="02020603050405020304" charset="0"/>
                </a:rPr>
                <a:t>CH</a:t>
              </a:r>
              <a:r>
                <a:rPr lang="en-US" altLang="zh-CN" sz="2790" b="1" baseline="-25000"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  <a:r>
                <a:rPr lang="en-US" altLang="zh-CN" sz="2790" b="1">
                  <a:latin typeface="Times New Roman" panose="02020603050405020304" charset="0"/>
                  <a:cs typeface="Times New Roman" panose="02020603050405020304" charset="0"/>
                </a:rPr>
                <a:t>—C—CH</a:t>
              </a:r>
              <a:r>
                <a:rPr lang="en-US" altLang="zh-CN" sz="2790" b="1" baseline="-25000"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r>
                <a:rPr lang="en-US" altLang="zh-CN" sz="2790" b="1">
                  <a:latin typeface="Times New Roman" panose="02020603050405020304" charset="0"/>
                  <a:cs typeface="Times New Roman" panose="02020603050405020304" charset="0"/>
                </a:rPr>
                <a:t>—CH—C—CH</a:t>
              </a:r>
              <a:r>
                <a:rPr lang="en-US" altLang="zh-CN" sz="2790" b="1" baseline="-25000"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  <a:endParaRPr lang="en-US" altLang="zh-CN" sz="2790" b="1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790" b="1">
                  <a:latin typeface="Times New Roman" panose="02020603050405020304" charset="0"/>
                  <a:cs typeface="Times New Roman" panose="02020603050405020304" charset="0"/>
                </a:rPr>
                <a:t>             </a:t>
              </a:r>
              <a:endParaRPr lang="en-US" altLang="zh-CN" sz="2790" b="1" baseline="-250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762" name="Rectangle 1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780862" y="4240057"/>
              <a:ext cx="832617" cy="522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790" b="1">
                  <a:latin typeface="Times New Roman" panose="02020603050405020304" charset="0"/>
                  <a:cs typeface="Times New Roman" panose="02020603050405020304" charset="0"/>
                </a:rPr>
                <a:t>CH</a:t>
              </a:r>
              <a:r>
                <a:rPr lang="en-US" altLang="zh-CN" sz="2790" b="1" baseline="-25000"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</a:p>
          </p:txBody>
        </p:sp>
        <p:sp>
          <p:nvSpPr>
            <p:cNvPr id="31763" name="Rectangle 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255329" y="3135252"/>
              <a:ext cx="921872" cy="522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790" b="1">
                  <a:latin typeface="Times New Roman" panose="02020603050405020304" charset="0"/>
                  <a:cs typeface="Times New Roman" panose="02020603050405020304" charset="0"/>
                </a:rPr>
                <a:t> CH</a:t>
              </a:r>
              <a:r>
                <a:rPr lang="en-US" altLang="zh-CN" sz="2790" b="1" baseline="-25000"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</a:p>
          </p:txBody>
        </p:sp>
        <p:sp>
          <p:nvSpPr>
            <p:cNvPr id="31764" name="Line 10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3044989" y="4032231"/>
              <a:ext cx="0" cy="2616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31765" name="矩形 2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65328" y="4156034"/>
              <a:ext cx="832617" cy="522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790" b="1"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CH</a:t>
              </a:r>
              <a:r>
                <a:rPr lang="en-US" altLang="zh-CN" sz="2790" b="1" baseline="-25000"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endParaRPr lang="zh-CN" altLang="en-US" sz="279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766" name="矩形 2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365479" y="4152464"/>
              <a:ext cx="832617" cy="522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790" b="1"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CH</a:t>
              </a:r>
              <a:r>
                <a:rPr lang="en-US" altLang="zh-CN" sz="2790" b="1" baseline="-25000"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</a:p>
          </p:txBody>
        </p:sp>
        <p:sp>
          <p:nvSpPr>
            <p:cNvPr id="31767" name="矩形 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493825" y="4661077"/>
              <a:ext cx="832617" cy="522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790" b="1"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CH</a:t>
              </a:r>
              <a:r>
                <a:rPr lang="en-US" altLang="zh-CN" sz="2790" b="1" baseline="-25000"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  <a:endParaRPr lang="zh-CN" altLang="en-US" sz="279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768" name="Line 10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4691000" y="4036924"/>
              <a:ext cx="0" cy="2616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31769" name="Line 10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>
              <a:off x="5579669" y="3523400"/>
              <a:ext cx="0" cy="2616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31770" name="Line 10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>
              <a:off x="5579669" y="4034945"/>
              <a:ext cx="0" cy="2616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31771" name="Line 10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4703121" y="4536574"/>
              <a:ext cx="0" cy="2616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795"/>
            </a:p>
          </p:txBody>
        </p:sp>
      </p:grpSp>
      <p:sp>
        <p:nvSpPr>
          <p:cNvPr id="2" name="Text Box 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23858" y="4429883"/>
            <a:ext cx="6275620" cy="45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39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1           2        3          4        5       6</a:t>
            </a:r>
          </a:p>
        </p:txBody>
      </p:sp>
      <p:sp>
        <p:nvSpPr>
          <p:cNvPr id="13" name="Text Box 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31870" y="5633066"/>
            <a:ext cx="3116465" cy="45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39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39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lang="en-US" altLang="zh-CN" sz="239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39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lang="en-US" altLang="zh-CN" sz="239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39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lang="en-US" altLang="zh-CN" sz="239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lang="zh-CN" altLang="en-US" sz="239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lang="en-US" altLang="zh-CN" sz="239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      </a:t>
            </a:r>
            <a:r>
              <a:rPr lang="zh-CN" altLang="en-US" sz="239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　　</a:t>
            </a:r>
            <a:endParaRPr lang="en-US" altLang="zh-CN" sz="239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矩形 2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26828" y="5652040"/>
            <a:ext cx="3015271" cy="45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39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39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lang="en-US" altLang="zh-CN" sz="239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39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lang="en-US" altLang="zh-CN" sz="239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zh-CN" altLang="en-US" sz="239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lang="en-US" altLang="zh-CN" sz="239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lang="zh-CN" altLang="en-US" sz="239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lang="en-US" altLang="zh-CN" sz="239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endParaRPr lang="zh-CN" altLang="en-US" sz="239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43373" y="3876014"/>
            <a:ext cx="7401405" cy="45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39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6          5       4          3          2     1</a:t>
            </a:r>
          </a:p>
        </p:txBody>
      </p:sp>
      <p:sp>
        <p:nvSpPr>
          <p:cNvPr id="5" name="矩形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988909" y="5328130"/>
            <a:ext cx="687804" cy="64325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585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√</a:t>
            </a:r>
          </a:p>
        </p:txBody>
      </p:sp>
      <p:sp>
        <p:nvSpPr>
          <p:cNvPr id="29" name="TextBox 2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374982" y="5168205"/>
            <a:ext cx="1109980" cy="45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39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2-</a:t>
            </a:r>
            <a:r>
              <a:rPr lang="zh-CN" altLang="en-US" sz="239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甲基</a:t>
            </a:r>
          </a:p>
        </p:txBody>
      </p:sp>
      <p:sp>
        <p:nvSpPr>
          <p:cNvPr id="6" name="矩形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10242" y="5210897"/>
            <a:ext cx="1109980" cy="45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39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2-</a:t>
            </a:r>
            <a:r>
              <a:rPr lang="zh-CN" altLang="en-US" sz="239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甲基</a:t>
            </a:r>
          </a:p>
        </p:txBody>
      </p:sp>
      <p:sp>
        <p:nvSpPr>
          <p:cNvPr id="7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020062" y="3604217"/>
            <a:ext cx="918210" cy="52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790" b="1">
                <a:latin typeface="Times New Roman" panose="02020603050405020304" charset="0"/>
                <a:cs typeface="Times New Roman" panose="02020603050405020304" charset="0"/>
              </a:rPr>
              <a:t> CH</a:t>
            </a:r>
            <a:r>
              <a:rPr lang="en-US" altLang="zh-CN" sz="2790" b="1" baseline="-2500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8" name="Line 1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3283555" y="4009620"/>
            <a:ext cx="0" cy="260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795"/>
          </a:p>
        </p:txBody>
      </p:sp>
      <p:sp>
        <p:nvSpPr>
          <p:cNvPr id="14342" name="Text Box 2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62000" y="2859723"/>
            <a:ext cx="14617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b="1" spc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原  则：</a:t>
            </a:r>
          </a:p>
        </p:txBody>
      </p:sp>
      <p:sp>
        <p:nvSpPr>
          <p:cNvPr id="14340" name="Text Box 2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14868" y="2860358"/>
            <a:ext cx="58737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b="1" spc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同样近同样简时，编号之和最小</a:t>
            </a:r>
          </a:p>
        </p:txBody>
      </p:sp>
      <p:sp>
        <p:nvSpPr>
          <p:cNvPr id="9" name="Text Box 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90500" y="599440"/>
            <a:ext cx="16700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(2)</a:t>
            </a:r>
            <a:r>
              <a:rPr kumimoji="1" lang="zh-CN" altLang="en-US" sz="2800" b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编序号</a:t>
            </a:r>
          </a:p>
        </p:txBody>
      </p:sp>
      <p:sp>
        <p:nvSpPr>
          <p:cNvPr id="10" name="文本框 9"/>
          <p:cNvSpPr txBox="1"/>
          <p:nvPr>
            <p:custDataLst>
              <p:tags r:id="rId18"/>
            </p:custDataLst>
          </p:nvPr>
        </p:nvSpPr>
        <p:spPr>
          <a:xfrm>
            <a:off x="1936750" y="59245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遵循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“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近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”“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简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”“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小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”</a:t>
            </a:r>
          </a:p>
        </p:txBody>
      </p:sp>
      <p:pic>
        <p:nvPicPr>
          <p:cNvPr id="11" name="Picture 11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/>
          <a:stretch>
            <a:fillRect/>
          </a:stretch>
        </p:blipFill>
        <p:spPr>
          <a:xfrm flipH="1">
            <a:off x="10985500" y="10464800"/>
            <a:ext cx="0" cy="0"/>
          </a:xfrm>
          <a:prstGeom prst="rect">
            <a:avLst/>
          </a:prstGeom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2" grpId="0"/>
      <p:bldP spid="2" grpId="1"/>
      <p:bldP spid="13" grpId="0"/>
      <p:bldP spid="25" grpId="0"/>
      <p:bldP spid="4" grpId="0"/>
      <p:bldP spid="29" grpId="0"/>
      <p:bldP spid="6" grpId="0"/>
      <p:bldP spid="14342" grpId="0"/>
      <p:bldP spid="143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>
            <p:custDataLst>
              <p:tags r:id="rId1"/>
            </p:custDataLst>
          </p:nvPr>
        </p:nvGrpSpPr>
        <p:grpSpPr>
          <a:xfrm>
            <a:off x="-25357" y="-17669"/>
            <a:ext cx="8185149" cy="573991"/>
            <a:chOff x="-25357" y="-17669"/>
            <a:chExt cx="8185149" cy="573991"/>
          </a:xfrm>
        </p:grpSpPr>
        <p:sp>
          <p:nvSpPr>
            <p:cNvPr id="15" name="矩形 14"/>
            <p:cNvSpPr/>
            <p:nvPr>
              <p:custDataLst>
                <p:tags r:id="rId18"/>
              </p:custDataLst>
            </p:nvPr>
          </p:nvSpPr>
          <p:spPr>
            <a:xfrm flipV="1">
              <a:off x="761890" y="450214"/>
              <a:ext cx="7397902" cy="53926"/>
            </a:xfrm>
            <a:prstGeom prst="rect">
              <a:avLst/>
            </a:prstGeom>
            <a:solidFill>
              <a:srgbClr val="0870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9"/>
              </p:custDataLst>
            </p:nvPr>
          </p:nvSpPr>
          <p:spPr>
            <a:xfrm>
              <a:off x="888299" y="-17669"/>
              <a:ext cx="4686300" cy="52197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l"/>
              <a:r>
                <a:rPr kumimoji="1" lang="zh-CN" altLang="en-US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二、烷烃的命名</a:t>
              </a:r>
              <a:r>
                <a:rPr kumimoji="1" lang="en-US" altLang="zh-CN" sz="28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--系统命名法</a:t>
              </a:r>
              <a:endParaRPr kumimoji="1"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endParaRPr>
            </a:p>
          </p:txBody>
        </p:sp>
        <p:grpSp>
          <p:nvGrpSpPr>
            <p:cNvPr id="17" name="组合 16"/>
            <p:cNvGrpSpPr/>
            <p:nvPr>
              <p:custDataLst>
                <p:tags r:id="rId20"/>
              </p:custDataLst>
            </p:nvPr>
          </p:nvGrpSpPr>
          <p:grpSpPr>
            <a:xfrm flipH="1">
              <a:off x="-25357" y="19051"/>
              <a:ext cx="787357" cy="537271"/>
              <a:chOff x="2755942" y="137724"/>
              <a:chExt cx="787357" cy="537271"/>
            </a:xfrm>
          </p:grpSpPr>
          <p:sp>
            <p:nvSpPr>
              <p:cNvPr id="18" name="流程图: 数据 17"/>
              <p:cNvSpPr/>
              <p:nvPr>
                <p:custDataLst>
                  <p:tags r:id="rId21"/>
                </p:custDataLst>
              </p:nvPr>
            </p:nvSpPr>
            <p:spPr>
              <a:xfrm>
                <a:off x="2806765" y="137724"/>
                <a:ext cx="736534" cy="479652"/>
              </a:xfrm>
              <a:prstGeom prst="flowChartInputOutput">
                <a:avLst/>
              </a:prstGeom>
              <a:solidFill>
                <a:srgbClr val="2188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9" name="矩形 18"/>
              <p:cNvSpPr/>
              <p:nvPr>
                <p:custDataLst>
                  <p:tags r:id="rId22"/>
                </p:custDataLst>
              </p:nvPr>
            </p:nvSpPr>
            <p:spPr>
              <a:xfrm>
                <a:off x="2755942" y="239670"/>
                <a:ext cx="514350" cy="435325"/>
              </a:xfrm>
              <a:prstGeom prst="rect">
                <a:avLst/>
              </a:prstGeom>
              <a:solidFill>
                <a:srgbClr val="0870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</p:grpSp>
      </p:grp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164746" y="710621"/>
            <a:ext cx="189346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(3)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写名称</a:t>
            </a:r>
          </a:p>
        </p:txBody>
      </p:sp>
      <p:sp>
        <p:nvSpPr>
          <p:cNvPr id="49154" name="文本框 49153"/>
          <p:cNvSpPr txBox="1"/>
          <p:nvPr>
            <p:custDataLst>
              <p:tags r:id="rId3"/>
            </p:custDataLst>
          </p:nvPr>
        </p:nvSpPr>
        <p:spPr>
          <a:xfrm>
            <a:off x="474345" y="1337310"/>
            <a:ext cx="11139805" cy="1499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ts val="3660"/>
              </a:lnSpc>
              <a:buClr>
                <a:schemeClr val="bg1"/>
              </a:buClr>
            </a:pP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 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把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支链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作为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取代基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。把取代基的名称写在主链名称的前面，在取代基的前面用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阿拉伯数字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注明它在烷烃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主链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上的位置，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并在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数字和名称之间用短线隔开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。</a:t>
            </a: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  <a:r>
              <a:rPr lang="zh-CN" altLang="en-US" sz="2800" b="1">
                <a:solidFill>
                  <a:srgbClr val="FFFF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</a:p>
        </p:txBody>
      </p:sp>
      <p:sp>
        <p:nvSpPr>
          <p:cNvPr id="49173" name="文本框 49172"/>
          <p:cNvSpPr txBox="1"/>
          <p:nvPr>
            <p:custDataLst>
              <p:tags r:id="rId4"/>
            </p:custDataLst>
          </p:nvPr>
        </p:nvSpPr>
        <p:spPr>
          <a:xfrm>
            <a:off x="2058035" y="710565"/>
            <a:ext cx="762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7030A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-----</a:t>
            </a:r>
            <a:r>
              <a:rPr lang="zh-CN" altLang="en-US" sz="2800" b="1">
                <a:solidFill>
                  <a:srgbClr val="7030A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取代基，写在前，注位置，连短线</a:t>
            </a:r>
          </a:p>
        </p:txBody>
      </p:sp>
      <p:grpSp>
        <p:nvGrpSpPr>
          <p:cNvPr id="17410" name="组合 21"/>
          <p:cNvGrpSpPr/>
          <p:nvPr>
            <p:custDataLst>
              <p:tags r:id="rId5"/>
            </p:custDataLst>
          </p:nvPr>
        </p:nvGrpSpPr>
        <p:grpSpPr>
          <a:xfrm>
            <a:off x="2427671" y="3069087"/>
            <a:ext cx="6202565" cy="1605252"/>
            <a:chOff x="1254462" y="3340415"/>
            <a:chExt cx="6226993" cy="1611512"/>
          </a:xfrm>
        </p:grpSpPr>
        <p:sp>
          <p:nvSpPr>
            <p:cNvPr id="29726" name="Text Box 7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254462" y="3340415"/>
              <a:ext cx="6226993" cy="116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790" b="1">
                  <a:latin typeface="Times New Roman" panose="02020603050405020304" charset="0"/>
                  <a:cs typeface="Times New Roman" panose="02020603050405020304" charset="0"/>
                </a:rPr>
                <a:t>CH</a:t>
              </a:r>
              <a:r>
                <a:rPr lang="en-US" altLang="zh-CN" sz="2790" b="1" baseline="-25000"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  <a:r>
                <a:rPr lang="en-US" altLang="zh-CN" sz="2790" b="1">
                  <a:latin typeface="Times New Roman" panose="02020603050405020304" charset="0"/>
                  <a:cs typeface="Times New Roman" panose="02020603050405020304" charset="0"/>
                </a:rPr>
                <a:t>—CH</a:t>
              </a:r>
              <a:r>
                <a:rPr lang="en-US" altLang="zh-CN" sz="2790" b="1" baseline="-25000"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r>
                <a:rPr lang="en-US" altLang="zh-CN" sz="2790" b="1">
                  <a:latin typeface="Times New Roman" panose="02020603050405020304" charset="0"/>
                  <a:cs typeface="Times New Roman" panose="02020603050405020304" charset="0"/>
                </a:rPr>
                <a:t>—CH—CH—CH</a:t>
              </a:r>
              <a:r>
                <a:rPr lang="en-US" altLang="zh-CN" sz="2790" b="1" baseline="-25000"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r>
                <a:rPr lang="en-US" altLang="zh-CN" sz="2790" b="1">
                  <a:latin typeface="Times New Roman" panose="02020603050405020304" charset="0"/>
                  <a:cs typeface="Times New Roman" panose="02020603050405020304" charset="0"/>
                </a:rPr>
                <a:t>—CH</a:t>
              </a:r>
              <a:r>
                <a:rPr lang="en-US" altLang="zh-CN" sz="2790" b="1" baseline="-25000"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  <a:endParaRPr lang="en-US" altLang="zh-CN" sz="2790" b="1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790" b="1">
                  <a:latin typeface="Times New Roman" panose="02020603050405020304" charset="0"/>
                  <a:cs typeface="Times New Roman" panose="02020603050405020304" charset="0"/>
                </a:rPr>
                <a:t>                          </a:t>
              </a:r>
              <a:endParaRPr lang="en-US" altLang="zh-CN" sz="2790" b="1" baseline="-250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9727" name="Rectangle 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244919" y="3904323"/>
              <a:ext cx="832576" cy="52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790" b="1">
                  <a:latin typeface="Times New Roman" panose="02020603050405020304" charset="0"/>
                  <a:cs typeface="Times New Roman" panose="02020603050405020304" charset="0"/>
                </a:rPr>
                <a:t>CH</a:t>
              </a:r>
              <a:r>
                <a:rPr lang="en-US" altLang="zh-CN" sz="2790" b="1" baseline="-25000"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</a:p>
          </p:txBody>
        </p:sp>
        <p:sp>
          <p:nvSpPr>
            <p:cNvPr id="29728" name="Line 18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3470130" y="3751427"/>
              <a:ext cx="0" cy="2888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29729" name="矩形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129601" y="4429834"/>
              <a:ext cx="832576" cy="52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790" b="1"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CH</a:t>
              </a:r>
              <a:r>
                <a:rPr lang="en-US" altLang="zh-CN" sz="2790" b="1" baseline="-25000"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  <a:endParaRPr lang="zh-CN" altLang="en-US" sz="279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9730" name="矩形 1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134419" y="3880457"/>
              <a:ext cx="832576" cy="52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790" b="1"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CH</a:t>
              </a:r>
              <a:r>
                <a:rPr lang="en-US" altLang="zh-CN" sz="2790" b="1" baseline="-25000"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</a:p>
          </p:txBody>
        </p:sp>
        <p:sp>
          <p:nvSpPr>
            <p:cNvPr id="29731" name="Line 18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4357955" y="4292605"/>
              <a:ext cx="0" cy="2888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29732" name="Line 18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4363815" y="3750648"/>
              <a:ext cx="0" cy="2888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795"/>
            </a:p>
          </p:txBody>
        </p:sp>
      </p:grpSp>
      <p:sp>
        <p:nvSpPr>
          <p:cNvPr id="9" name="Text Box 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64036" y="2839830"/>
            <a:ext cx="5917970" cy="45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39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1           2           3          4          5           6</a:t>
            </a:r>
          </a:p>
        </p:txBody>
      </p:sp>
      <p:sp>
        <p:nvSpPr>
          <p:cNvPr id="10" name="Line 1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967578" y="3347356"/>
            <a:ext cx="666265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795"/>
          </a:p>
        </p:txBody>
      </p:sp>
      <p:sp>
        <p:nvSpPr>
          <p:cNvPr id="4" name="Text Box 2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40480" y="4848225"/>
            <a:ext cx="44081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2346DB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甲基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-4</a:t>
            </a:r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乙基己烷</a:t>
            </a:r>
          </a:p>
        </p:txBody>
      </p:sp>
      <p:sp>
        <p:nvSpPr>
          <p:cNvPr id="5" name="Text Box 2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04415" y="5461635"/>
            <a:ext cx="6802755" cy="5067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charset="0"/>
              </a:rPr>
              <a:t>注意：先简后繁（简单的取代基写在前）</a:t>
            </a:r>
          </a:p>
          <a:p>
            <a:pPr eaLnBrk="1" hangingPunct="1">
              <a:spcBef>
                <a:spcPct val="50000"/>
              </a:spcBef>
            </a:pPr>
            <a:endParaRPr kumimoji="1" lang="zh-CN" altLang="en-US" sz="2800" b="1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4288790" y="601091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charset="0"/>
                <a:sym typeface="+mn-ea"/>
              </a:rPr>
              <a:t>不同基，简在前</a:t>
            </a:r>
            <a:endParaRPr kumimoji="1" lang="zh-CN" altLang="en-US" sz="2800" b="1">
              <a:solidFill>
                <a:srgbClr val="0000FF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73" grpId="0"/>
      <p:bldP spid="9" grpId="0"/>
      <p:bldP spid="10" grpId="0" animBg="1"/>
      <p:bldP spid="4" grpId="0"/>
      <p:bldP spid="5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GJhY2RlODM3Y2EzNjE0OWYxNDBhOTdiNjAwMzBmMWYifQ=="/>
  <p:tag name="KSO_WPP_MARK_KEY" val="5e3fcefc-e65f-49be-a91c-d454cbc737b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9"/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6"/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7"/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8"/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9"/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4"/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5"/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1"/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2"/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7"/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8"/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9"/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0"/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1"/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2"/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3"/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4"/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5"/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6"/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0"/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7"/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6"/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1"/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"/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"/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"/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"/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7"/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0"/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1"/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2"/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3"/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4"/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5"/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6"/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7"/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8"/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5"/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0"/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1"/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5"/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6"/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7"/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8"/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9"/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6"/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7"/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9"/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5"/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6"/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7"/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8"/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9"/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4"/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5"/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6"/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7"/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8"/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9"/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0"/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1"/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2"/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3"/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4"/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9"/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1"/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3"/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2"/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3"/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8"/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5"/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6"/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7"/>
  <p:tag name="KSO_WM_BEAUTIFY_FLAG" val="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8"/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9"/>
  <p:tag name="KSO_WM_BEAUTIFY_FLAG" val="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0"/>
  <p:tag name="KSO_WM_BEAUTIFY_FLAG" val="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1"/>
  <p:tag name="KSO_WM_BEAUTIFY_FLAG" val="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0"/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1"/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2"/>
  <p:tag name="KSO_WM_BEAUTIFY_FLAG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3"/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4"/>
  <p:tag name="KSO_WM_BEAUTIFY_FLAG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5"/>
  <p:tag name="KSO_WM_BEAUTIFY_FLAG" val="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2"/>
  <p:tag name="KSO_WM_BEAUTIFY_FLAG" val="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3"/>
  <p:tag name="KSO_WM_BEAUTIFY_FLAG" val="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4"/>
  <p:tag name="KSO_WM_BEAUTIFY_FLAG" val="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7"/>
  <p:tag name="KSO_WM_BEAUTIFY_FLAG" val="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8"/>
  <p:tag name="KSO_WM_BEAUTIFY_FLAG" val="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9"/>
  <p:tag name="KSO_WM_BEAUTIFY_FLAG" val="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0"/>
  <p:tag name="KSO_WM_BEAUTIFY_FLAG" val="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1"/>
  <p:tag name="KSO_WM_BEAUTIFY_FLAG" val="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6"/>
  <p:tag name="KSO_WM_BEAUTIFY_FLAG" val="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6"/>
  <p:tag name="KSO_WM_BEAUTIFY_FLAG" val="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9"/>
  <p:tag name="KSO_WM_BEAUTIFY_FLAG" val="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0"/>
  <p:tag name="KSO_WM_BEAUTIFY_FLAG" val="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1"/>
  <p:tag name="KSO_WM_BEAUTIFY_FLAG" val="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2"/>
  <p:tag name="KSO_WM_BEAUTIFY_FLAG" val="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3"/>
  <p:tag name="KSO_WM_BEAUTIFY_FLAG" val="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4"/>
  <p:tag name="KSO_WM_BEAUTIFY_FLAG" val="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5"/>
  <p:tag name="KSO_WM_BEAUTIFY_FLAG" val="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6"/>
  <p:tag name="KSO_WM_BEAUTIFY_FLAG" val="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7"/>
  <p:tag name="KSO_WM_BEAUTIFY_FLAG" val="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9"/>
  <p:tag name="KSO_WM_BEAUTIFY_FLAG" val="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7"/>
  <p:tag name="KSO_WM_BEAUTIFY_FLAG" val="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8"/>
  <p:tag name="KSO_WM_BEAUTIFY_FLAG" val="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9"/>
  <p:tag name="KSO_WM_BEAUTIFY_FLAG" val="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0"/>
  <p:tag name="KSO_WM_BEAUTIFY_FLAG" val="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1"/>
  <p:tag name="KSO_WM_BEAUTIFY_FLAG" val="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2"/>
  <p:tag name="KSO_WM_BEAUTIFY_FLAG" val="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3"/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4"/>
  <p:tag name="KSO_WM_BEAUTIFY_FLAG" val="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5"/>
  <p:tag name="KSO_WM_BEAUTIFY_FLAG" val="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6"/>
  <p:tag name="KSO_WM_BEAUTIFY_FLAG" val="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7"/>
  <p:tag name="KSO_WM_BEAUTIFY_FLAG" val="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8"/>
  <p:tag name="KSO_WM_BEAUTIFY_FLAG" val="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9"/>
  <p:tag name="KSO_WM_BEAUTIFY_FLAG" val="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"/>
  <p:tag name="KSO_WM_BEAUTIFY_FLAG" val="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  <p:tag name="KSO_WM_BEAUTIFY_FLAG" val="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8"/>
  <p:tag name="KSO_WM_BEAUTIFY_FLAG" val="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9"/>
  <p:tag name="KSO_WM_BEAUTIFY_FLAG" val="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0"/>
  <p:tag name="KSO_WM_BEAUTIFY_FLAG" val="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1"/>
  <p:tag name="KSO_WM_BEAUTIFY_FLAG" val="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1"/>
  <p:tag name="KSO_WM_BEAUTIFY_FLAG" val="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2"/>
  <p:tag name="KSO_WM_BEAUTIFY_FLAG" val="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3"/>
  <p:tag name="KSO_WM_BEAUTIFY_FLAG" val="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4"/>
  <p:tag name="KSO_WM_BEAUTIFY_FLAG" val="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5"/>
  <p:tag name="KSO_WM_BEAUTIFY_FLAG" val="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6"/>
  <p:tag name="KSO_WM_BEAUTIFY_FLAG" val="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7"/>
  <p:tag name="KSO_WM_BEAUTIFY_FLAG" val="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  <p:tag name="KSO_WM_BEAUTIFY_FLAG" val="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  <p:tag name="KSO_WM_BEAUTIFY_FLAG" val="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  <p:tag name="KSO_WM_BEAUTIFY_FLAG" val="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  <p:tag name="KSO_WM_BEAUTIFY_FLAG" val="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5"/>
  <p:tag name="KSO_WM_BEAUTIFY_FLAG" val="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6"/>
  <p:tag name="KSO_WM_BEAUTIFY_FLAG" val="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  <p:tag name="KSO_WM_BEAUTIFY_FLAG" val="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  <p:tag name="KSO_WM_BEAUTIFY_FLAG" val="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9"/>
  <p:tag name="KSO_WM_BEAUTIFY_FLAG" val="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0"/>
  <p:tag name="KSO_WM_BEAUTIFY_FLAG" val="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8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9"/>
  <p:tag name="KSO_WM_BEAUTIFY_FLAG" val="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  <p:tag name="KSO_WM_BEAUTIFY_FLAG" val="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  <p:tag name="KSO_WM_BEAUTIFY_FLAG" val="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  <p:tag name="KSO_WM_BEAUTIFY_FLAG" val="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  <p:tag name="KSO_WM_BEAUTIFY_FLAG" val="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9"/>
  <p:tag name="KSO_WM_BEAUTIFY_FLAG" val="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0"/>
  <p:tag name="KSO_WM_BEAUTIFY_FLAG" val="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1"/>
  <p:tag name="KSO_WM_BEAUTIFY_FLAG" val="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3"/>
  <p:tag name="KSO_WM_BEAUTIFY_FLAG" val="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4"/>
  <p:tag name="KSO_WM_BEAUTIFY_FLAG" val="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5"/>
  <p:tag name="KSO_WM_BEAUTIFY_FLAG" val="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6"/>
  <p:tag name="KSO_WM_BEAUTIFY_FLAG" val="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7"/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0"/>
  <p:tag name="KSO_WM_BEAUTIFY_FLAG" val="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1"/>
  <p:tag name="KSO_WM_BEAUTIFY_FLAG" val="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7"/>
  <p:tag name="KSO_WM_BEAUTIFY_FLAG" val="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8"/>
  <p:tag name="KSO_WM_BEAUTIFY_FLAG" val="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9"/>
  <p:tag name="KSO_WM_BEAUTIFY_FLAG" val="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2"/>
  <p:tag name="KSO_WM_BEAUTIFY_FLAG" val="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3"/>
  <p:tag name="KSO_WM_BEAUTIFY_FLAG" val="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4"/>
  <p:tag name="KSO_WM_BEAUTIFY_FLAG" val="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4"/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5"/>
  <p:tag name="KSO_WM_BEAUTIFY_FLAG" val="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6"/>
  <p:tag name="KSO_WM_BEAUTIFY_FLAG" val="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7"/>
  <p:tag name="KSO_WM_BEAUTIFY_FLAG" val="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8"/>
  <p:tag name="KSO_WM_BEAUTIFY_FLAG" val="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9"/>
  <p:tag name="KSO_WM_BEAUTIFY_FLAG" val="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0"/>
  <p:tag name="KSO_WM_BEAUTIFY_FLAG" val="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1"/>
  <p:tag name="KSO_WM_BEAUTIFY_FLAG" val="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2"/>
  <p:tag name="KSO_WM_BEAUTIFY_FLAG" val="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3"/>
  <p:tag name="KSO_WM_BEAUTIFY_FLAG" val="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4"/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2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8"/>
  <p:tag name="KSO_WM_BEAUTIFY_FLAG" val="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9"/>
  <p:tag name="KSO_WM_BEAUTIFY_FLAG" val="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1"/>
  <p:tag name="KSO_WM_BEAUTIFY_FLAG" val="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7"/>
  <p:tag name="KSO_WM_BEAUTIFY_FLAG" val="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3"/>
  <p:tag name="KSO_WM_BEAUTIFY_FLAG" val="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6"/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3"/>
  <p:tag name="KSO_WM_BEAUTIFY_FLAG" val="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4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6"/>
  <p:tag name="KSO_WM_BEAUTIFY_FLAG" val="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7"/>
  <p:tag name="KSO_WM_BEAUTIFY_FLAG" val="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8"/>
  <p:tag name="KSO_WM_BEAUTIFY_FLAG" val="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9"/>
  <p:tag name="KSO_WM_BEAUTIFY_FLAG" val="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0"/>
  <p:tag name="KSO_WM_BEAUTIFY_FLAG" val="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1"/>
  <p:tag name="KSO_WM_BEAUTIFY_FLAG" val="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2"/>
  <p:tag name="KSO_WM_BEAUTIFY_FLAG" val="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3"/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4"/>
  <p:tag name="KSO_WM_BEAUTIFY_FLAG" val="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5"/>
  <p:tag name="KSO_WM_BEAUTIFY_FLAG" val="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6"/>
  <p:tag name="KSO_WM_BEAUTIFY_FLAG" val="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7"/>
  <p:tag name="KSO_WM_BEAUTIFY_FLAG" val="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8"/>
  <p:tag name="KSO_WM_BEAUTIFY_FLAG" val="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9"/>
  <p:tag name="KSO_WM_BEAUTIFY_FLAG" val="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0"/>
  <p:tag name="KSO_WM_BEAUTIFY_FLAG" val="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1"/>
  <p:tag name="KSO_WM_BEAUTIFY_FLAG" val="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2"/>
  <p:tag name="KSO_WM_BEAUTIFY_FLAG" val="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3"/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4"/>
  <p:tag name="KSO_WM_BEAUTIFY_FLAG" val="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5"/>
  <p:tag name="KSO_WM_BEAUTIFY_FLAG" val="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5"/>
  <p:tag name="KSO_WM_BEAUTIFY_FLAG" val="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6"/>
  <p:tag name="KSO_WM_BEAUTIFY_FLAG" val="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7"/>
  <p:tag name="KSO_WM_BEAUTIFY_FLAG" val="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8"/>
  <p:tag name="KSO_WM_BEAUTIFY_FLAG" val="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9"/>
  <p:tag name="KSO_WM_BEAUTIFY_FLAG" val="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0"/>
  <p:tag name="KSO_WM_BEAUTIFY_FLAG" val="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1"/>
  <p:tag name="KSO_WM_BEAUTIFY_FLAG" val="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2"/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3"/>
  <p:tag name="KSO_WM_BEAUTIFY_FLAG" val="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4"/>
  <p:tag name="KSO_WM_BEAUTIFY_FLAG" val="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5"/>
  <p:tag name="KSO_WM_BEAUTIFY_FLAG" val="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8"/>
  <p:tag name="KSO_WM_BEAUTIFY_FLAG" val="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5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2"/>
  <p:tag name="KSO_WM_BEAUTIFY_FLAG" val="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4"/>
  <p:tag name="KSO_WM_BEAUTIFY_FLAG" val="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1"/>
  <p:tag name="KSO_WM_BEAUTIFY_FLAG" val="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7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8"/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0"/>
  <p:tag name="KSO_WM_BEAUTIFY_FLAG" val="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1"/>
  <p:tag name="KSO_WM_BEAUTIFY_FLAG" val="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6"/>
  <p:tag name="KSO_WM_BEAUTIFY_FLAG" val="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7"/>
  <p:tag name="KSO_WM_BEAUTIFY_FLAG" val="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8"/>
  <p:tag name="KSO_WM_BEAUTIFY_FLAG" val="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9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0"/>
  <p:tag name="KSO_WM_BEAUTIFY_FLAG" val="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1"/>
  <p:tag name="KSO_WM_BEAUTIFY_FLAG" val="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6"/>
  <p:tag name="KSO_WM_BEAUTIFY_FLAG" val="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7"/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8"/>
  <p:tag name="KSO_WM_BEAUTIFY_FLAG" val="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9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3"/>
  <p:tag name="KSO_WM_BEAUTIFY_FLAG" val="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4"/>
  <p:tag name="KSO_WM_BEAUTIFY_FLAG" val="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0"/>
  <p:tag name="KSO_WM_BEAUTIFY_FLAG" val="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1"/>
  <p:tag name="KSO_WM_BEAUTIFY_FLAG" val="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3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2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3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7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8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9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9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7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"/>
  <p:tag name="KSO_WM_BEAUTIFY_FLAG" val="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"/>
  <p:tag name="KSO_WM_BEAUTIFY_FLAG" val="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8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9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3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2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3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4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5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7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8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5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5"/>
  <p:tag name="KSO_WM_BEAUTIFY_FLAG" val="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4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8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8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7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4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7"/>
  <p:tag name="KSO_WM_BEAUTIFY_FLAG" val="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6"/>
  <p:tag name="KSO_WM_BEAUTIFY_FLAG" val="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0"/>
  <p:tag name="KSO_WM_BEAUTIFY_FLAG" val="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8"/>
  <p:tag name="KSO_WM_BEAUTIFY_FLAG" val="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5"/>
  <p:tag name="KSO_WM_BEAUTIFY_FLAG" val="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6"/>
  <p:tag name="KSO_WM_BEAUTIFY_FLAG" val="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7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8"/>
  <p:tag name="KSO_WM_BEAUTIFY_FLAG" val="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9"/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2"/>
  <p:tag name="KSO_WM_BEAUTIFY_FLAG" val="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3"/>
  <p:tag name="KSO_WM_BEAUTIFY_FLAG" val="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8"/>
  <p:tag name="KSO_WM_BEAUTIFY_FLAG" val="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9"/>
  <p:tag name="KSO_WM_BEAUTIFY_FLAG" val="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0"/>
  <p:tag name="KSO_WM_BEAUTIFY_FLAG" val="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1"/>
  <p:tag name="KSO_WM_BEAUTIFY_FLAG" val="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2"/>
  <p:tag name="KSO_WM_BEAUTIFY_FLAG" val="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3"/>
  <p:tag name="KSO_WM_BEAUTIFY_FLAG" val="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4"/>
  <p:tag name="KSO_WM_BEAUTIFY_FLAG" val="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5"/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6"/>
  <p:tag name="KSO_WM_BEAUTIFY_FLAG" val="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7"/>
  <p:tag name="KSO_WM_BEAUTIFY_FLAG" val="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8"/>
  <p:tag name="KSO_WM_BEAUTIFY_FLAG" val="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9"/>
  <p:tag name="KSO_WM_BEAUTIFY_FLAG" val="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0"/>
  <p:tag name="KSO_WM_BEAUTIFY_FLAG" val="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9"/>
  <p:tag name="KSO_WM_BEAUTIFY_FLAG" val="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0"/>
  <p:tag name="KSO_WM_BEAUTIFY_FLAG" val="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9"/>
  <p:tag name="KSO_WM_BEAUTIFY_FLAG" val="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0"/>
  <p:tag name="KSO_WM_BEAUTIFY_FLAG" val="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5"/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6"/>
  <p:tag name="KSO_WM_BEAUTIFY_FLAG" val="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1"/>
  <p:tag name="KSO_WM_BEAUTIFY_FLAG" val="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2"/>
  <p:tag name="KSO_WM_BEAUTIFY_FLAG" val="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3"/>
  <p:tag name="KSO_WM_BEAUTIFY_FLAG" val="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4"/>
  <p:tag name="KSO_WM_BEAUTIFY_FLAG" val="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5"/>
  <p:tag name="KSO_WM_BEAUTIFY_FLAG" val="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6"/>
  <p:tag name="KSO_WM_BEAUTIFY_FLAG" val="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7"/>
  <p:tag name="KSO_WM_BEAUTIFY_FLAG" val="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7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9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3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4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5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5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6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9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2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6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7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4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5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0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7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8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0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4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7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8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2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9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0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5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6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3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2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3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4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5"/>
  <p:tag name="KSO_WM_BEAUTIFY_FLAG" val="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6"/>
  <p:tag name="KSO_WM_BEAUTIFY_FLAG" val="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7"/>
  <p:tag name="KSO_WM_BEAUTIFY_FLAG" val="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7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9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9"/>
  <p:tag name="KSO_WM_BEAUTIFY_FLAG" val="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0"/>
  <p:tag name="KSO_WM_BEAUTIFY_FLAG" val="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7"/>
  <p:tag name="KSO_WM_BEAUTIFY_FLAG" val="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8"/>
  <p:tag name="KSO_WM_BEAUTIFY_FLAG" val="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9"/>
  <p:tag name="KSO_WM_BEAUTIFY_FLAG" val="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0"/>
  <p:tag name="KSO_WM_BEAUTIFY_FLAG" val="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1"/>
  <p:tag name="KSO_WM_BEAUTIFY_FLAG" val="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600,&quot;width&quot;:9600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9"/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0"/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1"/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2"/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3"/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4"/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5"/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6"/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7"/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8"/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1"/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0"/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1"/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9"/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0"/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2"/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5"/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6"/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2"/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3"/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8"/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9"/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0"/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2"/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3"/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4"/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2006</Words>
  <Application>Microsoft Office PowerPoint</Application>
  <PresentationFormat>宽屏</PresentationFormat>
  <Paragraphs>327</Paragraphs>
  <Slides>19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华文新魏</vt:lpstr>
      <vt:lpstr>宋体</vt:lpstr>
      <vt:lpstr>Arial</vt:lpstr>
      <vt:lpstr>Calibri</vt:lpstr>
      <vt:lpstr>Times New Roman</vt:lpstr>
      <vt:lpstr>Wingdings</vt:lpstr>
      <vt:lpstr>微软雅黑</vt:lpstr>
      <vt:lpstr>Office 主题​​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161</cp:revision>
  <dcterms:created xsi:type="dcterms:W3CDTF">2019-06-19T02:08:00Z</dcterms:created>
  <dcterms:modified xsi:type="dcterms:W3CDTF">2024-02-22T05:11:31Z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AFB9F878893B4E18BE7682531FC71883_13</vt:lpwstr>
  </property>
</Properties>
</file>