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317" r:id="rId4"/>
    <p:sldId id="318" r:id="rId5"/>
    <p:sldId id="316" r:id="rId6"/>
    <p:sldId id="346" r:id="rId7"/>
    <p:sldId id="321" r:id="rId8"/>
    <p:sldId id="349" r:id="rId9"/>
    <p:sldId id="350" r:id="rId10"/>
    <p:sldId id="324" r:id="rId11"/>
    <p:sldId id="327" r:id="rId12"/>
    <p:sldId id="305" r:id="rId13"/>
    <p:sldId id="276" r:id="rId14"/>
    <p:sldId id="297" r:id="rId15"/>
    <p:sldId id="278" r:id="rId16"/>
    <p:sldId id="303" r:id="rId17"/>
    <p:sldId id="347" r:id="rId18"/>
    <p:sldId id="348" r:id="rId19"/>
    <p:sldId id="262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幸全" initials="" lastIdx="0" clrIdx="0"/>
  <p:cmAuthor id="1" name="Microsoft Office User" initials="MOU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53"/>
      </p:cViewPr>
      <p:guideLst>
        <p:guide orient="horz" pos="2159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 userDrawn="1"/>
        </p:nvSpPr>
        <p:spPr>
          <a:xfrm rot="5400000">
            <a:off x="-19685" y="24130"/>
            <a:ext cx="897890" cy="857885"/>
          </a:xfrm>
          <a:prstGeom prst="triangle">
            <a:avLst>
              <a:gd name="adj" fmla="val 23814"/>
            </a:avLst>
          </a:prstGeom>
          <a:solidFill>
            <a:srgbClr val="9FA87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12"/>
          <p:cNvSpPr/>
          <p:nvPr userDrawn="1"/>
        </p:nvSpPr>
        <p:spPr>
          <a:xfrm rot="16200000" flipH="1">
            <a:off x="597535" y="223520"/>
            <a:ext cx="262255" cy="250825"/>
          </a:xfrm>
          <a:prstGeom prst="triangle">
            <a:avLst>
              <a:gd name="adj" fmla="val 77003"/>
            </a:avLst>
          </a:prstGeom>
          <a:solidFill>
            <a:srgbClr val="DDBB8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 userDrawn="1"/>
        </p:nvSpPr>
        <p:spPr>
          <a:xfrm>
            <a:off x="9139147" y="6687180"/>
            <a:ext cx="3052853" cy="170537"/>
          </a:xfrm>
          <a:custGeom>
            <a:avLst/>
            <a:gdLst>
              <a:gd name="connsiteX0" fmla="*/ 55245 w 2289640"/>
              <a:gd name="connsiteY0" fmla="*/ 0 h 220980"/>
              <a:gd name="connsiteX1" fmla="*/ 2289640 w 2289640"/>
              <a:gd name="connsiteY1" fmla="*/ 0 h 220980"/>
              <a:gd name="connsiteX2" fmla="*/ 2289640 w 2289640"/>
              <a:gd name="connsiteY2" fmla="*/ 220980 h 220980"/>
              <a:gd name="connsiteX3" fmla="*/ 0 w 2289640"/>
              <a:gd name="connsiteY3" fmla="*/ 220980 h 220980"/>
              <a:gd name="connsiteX4" fmla="*/ 55245 w 2289640"/>
              <a:gd name="connsiteY4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640" h="220977">
                <a:moveTo>
                  <a:pt x="55245" y="0"/>
                </a:moveTo>
                <a:lnTo>
                  <a:pt x="2289640" y="0"/>
                </a:lnTo>
                <a:lnTo>
                  <a:pt x="2289640" y="220980"/>
                </a:lnTo>
                <a:lnTo>
                  <a:pt x="0" y="220980"/>
                </a:lnTo>
                <a:lnTo>
                  <a:pt x="55245" y="0"/>
                </a:lnTo>
                <a:close/>
              </a:path>
            </a:pathLst>
          </a:custGeom>
          <a:solidFill>
            <a:srgbClr val="9AA0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 userDrawn="1"/>
        </p:nvSpPr>
        <p:spPr>
          <a:xfrm>
            <a:off x="-1" y="6687180"/>
            <a:ext cx="9139148" cy="170537"/>
          </a:xfrm>
          <a:custGeom>
            <a:avLst/>
            <a:gdLst>
              <a:gd name="connsiteX0" fmla="*/ 0 w 6854361"/>
              <a:gd name="connsiteY0" fmla="*/ 0 h 220980"/>
              <a:gd name="connsiteX1" fmla="*/ 6854361 w 6854361"/>
              <a:gd name="connsiteY1" fmla="*/ 0 h 220980"/>
              <a:gd name="connsiteX2" fmla="*/ 6799116 w 6854361"/>
              <a:gd name="connsiteY2" fmla="*/ 220980 h 220980"/>
              <a:gd name="connsiteX3" fmla="*/ 0 w 6854361"/>
              <a:gd name="connsiteY3" fmla="*/ 220980 h 220980"/>
              <a:gd name="connsiteX4" fmla="*/ 0 w 6854361"/>
              <a:gd name="connsiteY4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4361" h="220977">
                <a:moveTo>
                  <a:pt x="0" y="0"/>
                </a:moveTo>
                <a:lnTo>
                  <a:pt x="6854361" y="0"/>
                </a:lnTo>
                <a:lnTo>
                  <a:pt x="6799116" y="220980"/>
                </a:lnTo>
                <a:lnTo>
                  <a:pt x="0" y="220980"/>
                </a:lnTo>
                <a:lnTo>
                  <a:pt x="0" y="0"/>
                </a:lnTo>
                <a:close/>
              </a:path>
            </a:pathLst>
          </a:custGeom>
          <a:solidFill>
            <a:srgbClr val="E5BF9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8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 userDrawn="1"/>
        </p:nvSpPr>
        <p:spPr>
          <a:xfrm rot="5400000">
            <a:off x="-19685" y="24130"/>
            <a:ext cx="897890" cy="857885"/>
          </a:xfrm>
          <a:prstGeom prst="triangle">
            <a:avLst>
              <a:gd name="adj" fmla="val 23814"/>
            </a:avLst>
          </a:prstGeom>
          <a:solidFill>
            <a:srgbClr val="9FA87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12"/>
          <p:cNvSpPr/>
          <p:nvPr userDrawn="1"/>
        </p:nvSpPr>
        <p:spPr>
          <a:xfrm rot="16200000" flipH="1">
            <a:off x="597535" y="223520"/>
            <a:ext cx="262255" cy="250825"/>
          </a:xfrm>
          <a:prstGeom prst="triangle">
            <a:avLst>
              <a:gd name="adj" fmla="val 77003"/>
            </a:avLst>
          </a:prstGeom>
          <a:solidFill>
            <a:srgbClr val="DDBB8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 userDrawn="1"/>
        </p:nvSpPr>
        <p:spPr>
          <a:xfrm>
            <a:off x="9139147" y="6687180"/>
            <a:ext cx="3052853" cy="170537"/>
          </a:xfrm>
          <a:custGeom>
            <a:avLst/>
            <a:gdLst>
              <a:gd name="connsiteX0" fmla="*/ 55245 w 2289640"/>
              <a:gd name="connsiteY0" fmla="*/ 0 h 220980"/>
              <a:gd name="connsiteX1" fmla="*/ 2289640 w 2289640"/>
              <a:gd name="connsiteY1" fmla="*/ 0 h 220980"/>
              <a:gd name="connsiteX2" fmla="*/ 2289640 w 2289640"/>
              <a:gd name="connsiteY2" fmla="*/ 220980 h 220980"/>
              <a:gd name="connsiteX3" fmla="*/ 0 w 2289640"/>
              <a:gd name="connsiteY3" fmla="*/ 220980 h 220980"/>
              <a:gd name="connsiteX4" fmla="*/ 55245 w 2289640"/>
              <a:gd name="connsiteY4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640" h="220977">
                <a:moveTo>
                  <a:pt x="55245" y="0"/>
                </a:moveTo>
                <a:lnTo>
                  <a:pt x="2289640" y="0"/>
                </a:lnTo>
                <a:lnTo>
                  <a:pt x="2289640" y="220980"/>
                </a:lnTo>
                <a:lnTo>
                  <a:pt x="0" y="220980"/>
                </a:lnTo>
                <a:lnTo>
                  <a:pt x="55245" y="0"/>
                </a:lnTo>
                <a:close/>
              </a:path>
            </a:pathLst>
          </a:custGeom>
          <a:solidFill>
            <a:srgbClr val="9AA0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 userDrawn="1"/>
        </p:nvSpPr>
        <p:spPr>
          <a:xfrm>
            <a:off x="-1" y="6687180"/>
            <a:ext cx="9139148" cy="170537"/>
          </a:xfrm>
          <a:custGeom>
            <a:avLst/>
            <a:gdLst>
              <a:gd name="connsiteX0" fmla="*/ 0 w 6854361"/>
              <a:gd name="connsiteY0" fmla="*/ 0 h 220980"/>
              <a:gd name="connsiteX1" fmla="*/ 6854361 w 6854361"/>
              <a:gd name="connsiteY1" fmla="*/ 0 h 220980"/>
              <a:gd name="connsiteX2" fmla="*/ 6799116 w 6854361"/>
              <a:gd name="connsiteY2" fmla="*/ 220980 h 220980"/>
              <a:gd name="connsiteX3" fmla="*/ 0 w 6854361"/>
              <a:gd name="connsiteY3" fmla="*/ 220980 h 220980"/>
              <a:gd name="connsiteX4" fmla="*/ 0 w 6854361"/>
              <a:gd name="connsiteY4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4361" h="220977">
                <a:moveTo>
                  <a:pt x="0" y="0"/>
                </a:moveTo>
                <a:lnTo>
                  <a:pt x="6854361" y="0"/>
                </a:lnTo>
                <a:lnTo>
                  <a:pt x="6799116" y="220980"/>
                </a:lnTo>
                <a:lnTo>
                  <a:pt x="0" y="220980"/>
                </a:lnTo>
                <a:lnTo>
                  <a:pt x="0" y="0"/>
                </a:lnTo>
                <a:close/>
              </a:path>
            </a:pathLst>
          </a:custGeom>
          <a:solidFill>
            <a:srgbClr val="E5BF9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7470908" y="5881"/>
            <a:ext cx="1875179" cy="714036"/>
          </a:xfrm>
          <a:custGeom>
            <a:avLst/>
            <a:gdLst>
              <a:gd name="T0" fmla="*/ 562 w 562"/>
              <a:gd name="T1" fmla="*/ 32 h 214"/>
              <a:gd name="T2" fmla="*/ 562 w 562"/>
              <a:gd name="T3" fmla="*/ 118 h 214"/>
              <a:gd name="T4" fmla="*/ 562 w 562"/>
              <a:gd name="T5" fmla="*/ 180 h 214"/>
              <a:gd name="T6" fmla="*/ 560 w 562"/>
              <a:gd name="T7" fmla="*/ 184 h 214"/>
              <a:gd name="T8" fmla="*/ 444 w 562"/>
              <a:gd name="T9" fmla="*/ 184 h 214"/>
              <a:gd name="T10" fmla="*/ 316 w 562"/>
              <a:gd name="T11" fmla="*/ 184 h 214"/>
              <a:gd name="T12" fmla="*/ 282 w 562"/>
              <a:gd name="T13" fmla="*/ 212 h 214"/>
              <a:gd name="T14" fmla="*/ 280 w 562"/>
              <a:gd name="T15" fmla="*/ 212 h 214"/>
              <a:gd name="T16" fmla="*/ 246 w 562"/>
              <a:gd name="T17" fmla="*/ 184 h 214"/>
              <a:gd name="T18" fmla="*/ 142 w 562"/>
              <a:gd name="T19" fmla="*/ 184 h 214"/>
              <a:gd name="T20" fmla="*/ 56 w 562"/>
              <a:gd name="T21" fmla="*/ 184 h 214"/>
              <a:gd name="T22" fmla="*/ 2 w 562"/>
              <a:gd name="T23" fmla="*/ 184 h 214"/>
              <a:gd name="T24" fmla="*/ 0 w 562"/>
              <a:gd name="T25" fmla="*/ 180 h 214"/>
              <a:gd name="T26" fmla="*/ 0 w 562"/>
              <a:gd name="T27" fmla="*/ 82 h 214"/>
              <a:gd name="T28" fmla="*/ 0 w 562"/>
              <a:gd name="T29" fmla="*/ 0 h 214"/>
              <a:gd name="T30" fmla="*/ 4 w 562"/>
              <a:gd name="T31" fmla="*/ 54 h 214"/>
              <a:gd name="T32" fmla="*/ 4 w 562"/>
              <a:gd name="T33" fmla="*/ 178 h 214"/>
              <a:gd name="T34" fmla="*/ 78 w 562"/>
              <a:gd name="T35" fmla="*/ 178 h 214"/>
              <a:gd name="T36" fmla="*/ 194 w 562"/>
              <a:gd name="T37" fmla="*/ 178 h 214"/>
              <a:gd name="T38" fmla="*/ 248 w 562"/>
              <a:gd name="T39" fmla="*/ 178 h 214"/>
              <a:gd name="T40" fmla="*/ 264 w 562"/>
              <a:gd name="T41" fmla="*/ 194 h 214"/>
              <a:gd name="T42" fmla="*/ 298 w 562"/>
              <a:gd name="T43" fmla="*/ 192 h 214"/>
              <a:gd name="T44" fmla="*/ 314 w 562"/>
              <a:gd name="T45" fmla="*/ 178 h 214"/>
              <a:gd name="T46" fmla="*/ 352 w 562"/>
              <a:gd name="T47" fmla="*/ 178 h 214"/>
              <a:gd name="T48" fmla="*/ 470 w 562"/>
              <a:gd name="T49" fmla="*/ 178 h 214"/>
              <a:gd name="T50" fmla="*/ 556 w 562"/>
              <a:gd name="T51" fmla="*/ 178 h 214"/>
              <a:gd name="T52" fmla="*/ 558 w 562"/>
              <a:gd name="T53" fmla="*/ 76 h 214"/>
              <a:gd name="T54" fmla="*/ 558 w 562"/>
              <a:gd name="T55" fmla="*/ 0 h 214"/>
              <a:gd name="T56" fmla="*/ 562 w 562"/>
              <a:gd name="T57" fmla="*/ 0 h 214"/>
              <a:gd name="T58" fmla="*/ 14 w 562"/>
              <a:gd name="T59" fmla="*/ 44 h 214"/>
              <a:gd name="T60" fmla="*/ 14 w 562"/>
              <a:gd name="T61" fmla="*/ 132 h 214"/>
              <a:gd name="T62" fmla="*/ 80 w 562"/>
              <a:gd name="T63" fmla="*/ 170 h 214"/>
              <a:gd name="T64" fmla="*/ 192 w 562"/>
              <a:gd name="T65" fmla="*/ 170 h 214"/>
              <a:gd name="T66" fmla="*/ 258 w 562"/>
              <a:gd name="T67" fmla="*/ 176 h 214"/>
              <a:gd name="T68" fmla="*/ 304 w 562"/>
              <a:gd name="T69" fmla="*/ 176 h 214"/>
              <a:gd name="T70" fmla="*/ 348 w 562"/>
              <a:gd name="T71" fmla="*/ 170 h 214"/>
              <a:gd name="T72" fmla="*/ 482 w 562"/>
              <a:gd name="T73" fmla="*/ 170 h 214"/>
              <a:gd name="T74" fmla="*/ 548 w 562"/>
              <a:gd name="T75" fmla="*/ 144 h 214"/>
              <a:gd name="T76" fmla="*/ 548 w 562"/>
              <a:gd name="T77" fmla="*/ 46 h 214"/>
              <a:gd name="T78" fmla="*/ 14 w 562"/>
              <a:gd name="T7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2" h="214">
                <a:moveTo>
                  <a:pt x="562" y="0"/>
                </a:moveTo>
                <a:lnTo>
                  <a:pt x="562" y="32"/>
                </a:lnTo>
                <a:lnTo>
                  <a:pt x="562" y="82"/>
                </a:lnTo>
                <a:lnTo>
                  <a:pt x="562" y="118"/>
                </a:lnTo>
                <a:lnTo>
                  <a:pt x="562" y="162"/>
                </a:lnTo>
                <a:lnTo>
                  <a:pt x="562" y="180"/>
                </a:lnTo>
                <a:lnTo>
                  <a:pt x="562" y="184"/>
                </a:lnTo>
                <a:lnTo>
                  <a:pt x="560" y="184"/>
                </a:lnTo>
                <a:lnTo>
                  <a:pt x="514" y="184"/>
                </a:lnTo>
                <a:lnTo>
                  <a:pt x="444" y="184"/>
                </a:lnTo>
                <a:lnTo>
                  <a:pt x="374" y="184"/>
                </a:lnTo>
                <a:lnTo>
                  <a:pt x="316" y="184"/>
                </a:lnTo>
                <a:lnTo>
                  <a:pt x="300" y="198"/>
                </a:lnTo>
                <a:lnTo>
                  <a:pt x="282" y="212"/>
                </a:lnTo>
                <a:lnTo>
                  <a:pt x="280" y="214"/>
                </a:lnTo>
                <a:lnTo>
                  <a:pt x="280" y="212"/>
                </a:lnTo>
                <a:lnTo>
                  <a:pt x="264" y="200"/>
                </a:lnTo>
                <a:lnTo>
                  <a:pt x="246" y="184"/>
                </a:lnTo>
                <a:lnTo>
                  <a:pt x="202" y="184"/>
                </a:lnTo>
                <a:lnTo>
                  <a:pt x="142" y="184"/>
                </a:lnTo>
                <a:lnTo>
                  <a:pt x="96" y="184"/>
                </a:lnTo>
                <a:lnTo>
                  <a:pt x="56" y="184"/>
                </a:lnTo>
                <a:lnTo>
                  <a:pt x="26" y="184"/>
                </a:lnTo>
                <a:lnTo>
                  <a:pt x="2" y="184"/>
                </a:lnTo>
                <a:lnTo>
                  <a:pt x="0" y="184"/>
                </a:lnTo>
                <a:lnTo>
                  <a:pt x="0" y="180"/>
                </a:lnTo>
                <a:lnTo>
                  <a:pt x="0" y="140"/>
                </a:lnTo>
                <a:lnTo>
                  <a:pt x="0" y="82"/>
                </a:ln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54"/>
                </a:lnTo>
                <a:lnTo>
                  <a:pt x="4" y="112"/>
                </a:lnTo>
                <a:lnTo>
                  <a:pt x="4" y="178"/>
                </a:lnTo>
                <a:lnTo>
                  <a:pt x="38" y="178"/>
                </a:lnTo>
                <a:lnTo>
                  <a:pt x="78" y="178"/>
                </a:lnTo>
                <a:lnTo>
                  <a:pt x="136" y="178"/>
                </a:lnTo>
                <a:lnTo>
                  <a:pt x="194" y="178"/>
                </a:lnTo>
                <a:lnTo>
                  <a:pt x="246" y="178"/>
                </a:lnTo>
                <a:lnTo>
                  <a:pt x="248" y="178"/>
                </a:lnTo>
                <a:lnTo>
                  <a:pt x="248" y="180"/>
                </a:lnTo>
                <a:lnTo>
                  <a:pt x="264" y="194"/>
                </a:lnTo>
                <a:lnTo>
                  <a:pt x="280" y="208"/>
                </a:lnTo>
                <a:lnTo>
                  <a:pt x="298" y="192"/>
                </a:lnTo>
                <a:lnTo>
                  <a:pt x="314" y="180"/>
                </a:lnTo>
                <a:lnTo>
                  <a:pt x="314" y="178"/>
                </a:lnTo>
                <a:lnTo>
                  <a:pt x="316" y="178"/>
                </a:lnTo>
                <a:lnTo>
                  <a:pt x="352" y="178"/>
                </a:lnTo>
                <a:lnTo>
                  <a:pt x="420" y="178"/>
                </a:lnTo>
                <a:lnTo>
                  <a:pt x="470" y="178"/>
                </a:lnTo>
                <a:lnTo>
                  <a:pt x="510" y="178"/>
                </a:lnTo>
                <a:lnTo>
                  <a:pt x="556" y="178"/>
                </a:lnTo>
                <a:lnTo>
                  <a:pt x="556" y="134"/>
                </a:lnTo>
                <a:lnTo>
                  <a:pt x="558" y="76"/>
                </a:lnTo>
                <a:lnTo>
                  <a:pt x="558" y="44"/>
                </a:lnTo>
                <a:lnTo>
                  <a:pt x="558" y="0"/>
                </a:lnTo>
                <a:lnTo>
                  <a:pt x="562" y="0"/>
                </a:lnTo>
                <a:lnTo>
                  <a:pt x="562" y="0"/>
                </a:lnTo>
                <a:close/>
                <a:moveTo>
                  <a:pt x="14" y="0"/>
                </a:moveTo>
                <a:lnTo>
                  <a:pt x="14" y="44"/>
                </a:lnTo>
                <a:lnTo>
                  <a:pt x="14" y="92"/>
                </a:lnTo>
                <a:lnTo>
                  <a:pt x="14" y="132"/>
                </a:lnTo>
                <a:lnTo>
                  <a:pt x="14" y="170"/>
                </a:lnTo>
                <a:lnTo>
                  <a:pt x="80" y="170"/>
                </a:lnTo>
                <a:lnTo>
                  <a:pt x="134" y="170"/>
                </a:lnTo>
                <a:lnTo>
                  <a:pt x="192" y="170"/>
                </a:lnTo>
                <a:lnTo>
                  <a:pt x="250" y="170"/>
                </a:lnTo>
                <a:lnTo>
                  <a:pt x="258" y="176"/>
                </a:lnTo>
                <a:lnTo>
                  <a:pt x="280" y="196"/>
                </a:lnTo>
                <a:lnTo>
                  <a:pt x="304" y="176"/>
                </a:lnTo>
                <a:lnTo>
                  <a:pt x="310" y="170"/>
                </a:lnTo>
                <a:lnTo>
                  <a:pt x="348" y="170"/>
                </a:lnTo>
                <a:lnTo>
                  <a:pt x="406" y="170"/>
                </a:lnTo>
                <a:lnTo>
                  <a:pt x="482" y="170"/>
                </a:lnTo>
                <a:lnTo>
                  <a:pt x="548" y="170"/>
                </a:lnTo>
                <a:lnTo>
                  <a:pt x="548" y="144"/>
                </a:lnTo>
                <a:lnTo>
                  <a:pt x="548" y="104"/>
                </a:lnTo>
                <a:lnTo>
                  <a:pt x="548" y="46"/>
                </a:lnTo>
                <a:lnTo>
                  <a:pt x="548" y="0"/>
                </a:lnTo>
                <a:lnTo>
                  <a:pt x="14" y="0"/>
                </a:lnTo>
                <a:close/>
              </a:path>
            </a:pathLst>
          </a:custGeom>
          <a:solidFill>
            <a:srgbClr val="95A7A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pPr lvl="0" algn="l" defTabSz="1218565">
              <a:buClrTx/>
              <a:buSzTx/>
              <a:buFontTx/>
            </a:pPr>
            <a:endParaRPr lang="zh-CN" altLang="en-US" sz="1600" kern="0">
              <a:solidFill>
                <a:sysClr val="windowText" lastClr="000000"/>
              </a:solidFill>
              <a:sym typeface="+mn-ea"/>
            </a:endParaRPr>
          </a:p>
        </p:txBody>
      </p:sp>
      <p:sp>
        <p:nvSpPr>
          <p:cNvPr id="20" name="眉头"/>
          <p:cNvSpPr txBox="1"/>
          <p:nvPr userDrawn="1"/>
        </p:nvSpPr>
        <p:spPr>
          <a:xfrm>
            <a:off x="7782946" y="125147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/>
            <a:r>
              <a:rPr lang="zh-CN" altLang="en-US" sz="2000" b="1" kern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课堂总结</a:t>
            </a:r>
          </a:p>
        </p:txBody>
      </p:sp>
    </p:spTree>
    <p:extLst>
      <p:ext uri="{BB962C8B-B14F-4D97-AF65-F5344CB8AC3E}">
        <p14:creationId xmlns:p14="http://schemas.microsoft.com/office/powerpoint/2010/main" val="17983384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第五章：合成高分子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6425" y="3777615"/>
            <a:ext cx="6405245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第二节：高分子材料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人教版高中化学选择性必修</a:t>
            </a:r>
            <a:r>
              <a:rPr lang="en-US" altLang="zh-CN" sz="3200" dirty="0">
                <a:solidFill>
                  <a:srgbClr val="3780D7"/>
                </a:solidFill>
              </a:rPr>
              <a:t>3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498340" y="4516120"/>
            <a:ext cx="46596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1030605" y="1645285"/>
            <a:ext cx="96647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在丙烯酸钠中加入少量交联剂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在一定条件下发生聚合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得到聚丙烯酸钠高吸水性树脂。</a:t>
            </a:r>
            <a:endParaRPr lang="zh-CN" altLang="zh-CN" sz="240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0605" y="925195"/>
            <a:ext cx="9477375" cy="71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fontAlgn="auto">
              <a:lnSpc>
                <a:spcPct val="17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(2)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用带有强亲水基团的烯类为单体进行聚合,得到含亲水基团的高聚物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387850" y="2685415"/>
            <a:ext cx="1996440" cy="1042670"/>
            <a:chOff x="9938" y="5498"/>
            <a:chExt cx="3144" cy="1642"/>
          </a:xfrm>
        </p:grpSpPr>
        <p:sp>
          <p:nvSpPr>
            <p:cNvPr id="115" name="文本框 114"/>
            <p:cNvSpPr txBox="1"/>
            <p:nvPr/>
          </p:nvSpPr>
          <p:spPr>
            <a:xfrm>
              <a:off x="9938" y="5586"/>
              <a:ext cx="2642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—</a:t>
              </a:r>
              <a:r>
                <a:rPr lang="en-US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400" baseline="-250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—</a:t>
              </a: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11220" y="6416"/>
              <a:ext cx="1862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COONa</a:t>
              </a:r>
            </a:p>
          </p:txBody>
        </p:sp>
        <p:cxnSp>
          <p:nvCxnSpPr>
            <p:cNvPr id="109" name="直接连接符 108"/>
            <p:cNvCxnSpPr/>
            <p:nvPr/>
          </p:nvCxnSpPr>
          <p:spPr>
            <a:xfrm flipH="1" flipV="1">
              <a:off x="11510" y="6163"/>
              <a:ext cx="0" cy="3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1884" y="5512"/>
              <a:ext cx="53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164" y="5498"/>
              <a:ext cx="47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[</a:t>
              </a:r>
              <a:endPara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2086" y="5712"/>
              <a:ext cx="470" cy="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</a:t>
              </a:r>
              <a:endPara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030605" y="4055110"/>
            <a:ext cx="9477375" cy="152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性能：</a:t>
            </a:r>
            <a:r>
              <a:rPr lang="zh-CN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j-ea"/>
              </a:rPr>
              <a:t>不溶于水，也不溶于有机溶剂，与水接触后在很短的时间内溶胀，可吸收其本身质量的数百倍甚至上千倍的水，同时保水能力要强，还能耐一定的挤压作用。</a:t>
            </a:r>
            <a:endParaRPr lang="zh-CN" altLang="en-US" sz="2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j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/>
          <p:nvPr/>
        </p:nvSpPr>
        <p:spPr>
          <a:xfrm>
            <a:off x="1026160" y="1643538"/>
            <a:ext cx="217868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结构特点： </a:t>
            </a:r>
          </a:p>
        </p:txBody>
      </p:sp>
      <p:sp>
        <p:nvSpPr>
          <p:cNvPr id="43012" name="Rectangle 5"/>
          <p:cNvSpPr/>
          <p:nvPr/>
        </p:nvSpPr>
        <p:spPr>
          <a:xfrm>
            <a:off x="1026160" y="2049780"/>
            <a:ext cx="9859645" cy="10502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分离膜一般只允许水及一些小分子物质通过，其余物质则被截留在膜的另一侧，形成浓缩液，达到对原液净化、分离和浓缩的目的。 </a:t>
            </a:r>
          </a:p>
        </p:txBody>
      </p:sp>
      <p:sp>
        <p:nvSpPr>
          <p:cNvPr id="43013" name="Rectangle 6"/>
          <p:cNvSpPr/>
          <p:nvPr/>
        </p:nvSpPr>
        <p:spPr>
          <a:xfrm>
            <a:off x="1026160" y="3191669"/>
            <a:ext cx="48317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(2)类型：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分离膜根据膜孔大小分为</a:t>
            </a:r>
          </a:p>
        </p:txBody>
      </p:sp>
      <p:pic>
        <p:nvPicPr>
          <p:cNvPr id="43014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4894" b="19979"/>
          <a:stretch>
            <a:fillRect/>
          </a:stretch>
        </p:blipFill>
        <p:spPr>
          <a:xfrm>
            <a:off x="1307465" y="3639820"/>
            <a:ext cx="9033510" cy="3039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026160" y="978535"/>
            <a:ext cx="32721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高分子分离膜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/>
          <p:nvPr/>
        </p:nvSpPr>
        <p:spPr>
          <a:xfrm>
            <a:off x="1040448" y="1048862"/>
            <a:ext cx="39160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(3)生产分离膜的材料： </a:t>
            </a:r>
          </a:p>
        </p:txBody>
      </p:sp>
      <p:sp>
        <p:nvSpPr>
          <p:cNvPr id="44035" name="Rectangle 5"/>
          <p:cNvSpPr/>
          <p:nvPr/>
        </p:nvSpPr>
        <p:spPr>
          <a:xfrm>
            <a:off x="1025525" y="1616710"/>
            <a:ext cx="11409680" cy="5708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4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主要是有机高分子材料，如醋酸纤维、芳香族聚酰胺、聚丙烯、聚四氟乙烯等  </a:t>
            </a:r>
          </a:p>
        </p:txBody>
      </p:sp>
      <p:sp>
        <p:nvSpPr>
          <p:cNvPr id="54" name="云形标注 53"/>
          <p:cNvSpPr/>
          <p:nvPr/>
        </p:nvSpPr>
        <p:spPr>
          <a:xfrm>
            <a:off x="1025525" y="2507615"/>
            <a:ext cx="2686050" cy="1351915"/>
          </a:xfrm>
          <a:prstGeom prst="cloudCallout">
            <a:avLst>
              <a:gd name="adj1" fmla="val 35035"/>
              <a:gd name="adj2" fmla="val 75223"/>
            </a:avLst>
          </a:prstGeom>
          <a:solidFill>
            <a:srgbClr val="ED7D31">
              <a:alpha val="21000"/>
            </a:srgbClr>
          </a:solidFill>
          <a:ln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4000">
                  <a:srgbClr val="ED7D31"/>
                </a:gs>
                <a:gs pos="83000">
                  <a:srgbClr val="ED7D31"/>
                </a:gs>
                <a:gs pos="100000">
                  <a:srgbClr val="ED7D31"/>
                </a:gs>
              </a:gsLst>
              <a:lin ang="5400000" scaled="1"/>
            </a:gradFill>
          </a:ln>
        </p:spPr>
        <p:style>
          <a:lnRef idx="2">
            <a:srgbClr val="ED7D31">
              <a:shade val="50000"/>
            </a:srgbClr>
          </a:lnRef>
          <a:fillRef idx="1">
            <a:srgbClr val="ED7D31"/>
          </a:fillRef>
          <a:effectRef idx="0">
            <a:srgbClr val="ED7D3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1108075" y="2768600"/>
            <a:ext cx="249237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latin typeface="楷体" panose="02010609060101010101" charset="-122"/>
                <a:ea typeface="楷体" panose="02010609060101010101" charset="-122"/>
              </a:rPr>
              <a:t>试推测高分子分离膜的重要应用</a:t>
            </a: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4063365" y="2803525"/>
            <a:ext cx="7252970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3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海水淡化和饮用水的制取</a:t>
            </a:r>
            <a:r>
              <a:rPr lang="en-US" alt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endParaRPr lang="zh-CN" altLang="zh-CN" sz="2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914400" fontAlgn="auto">
              <a:lnSpc>
                <a:spcPct val="13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果汁浓缩、乳制品加工、药物提纯、血液透析等。</a:t>
            </a:r>
            <a:endParaRPr lang="zh-CN" altLang="zh-CN" sz="2400">
              <a:solidFill>
                <a:srgbClr val="C0000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5797" t="5436" b="8155"/>
          <a:stretch>
            <a:fillRect/>
          </a:stretch>
        </p:blipFill>
        <p:spPr>
          <a:xfrm>
            <a:off x="4342130" y="4311015"/>
            <a:ext cx="1633220" cy="2165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14570" b="11660"/>
          <a:stretch>
            <a:fillRect/>
          </a:stretch>
        </p:blipFill>
        <p:spPr>
          <a:xfrm>
            <a:off x="6671945" y="4491990"/>
            <a:ext cx="2751455" cy="1895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5375" y="1243330"/>
            <a:ext cx="1946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3A46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lang="zh-CN" altLang="en-US" sz="2400">
                <a:solidFill>
                  <a:srgbClr val="3A46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练一练</a:t>
            </a:r>
            <a:r>
              <a:rPr lang="en-US" altLang="zh-CN" sz="2400">
                <a:solidFill>
                  <a:srgbClr val="3A46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</a:t>
            </a: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1095375" y="1703705"/>
            <a:ext cx="1109662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判断正误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天然橡胶易被氧化是因为其链节中有碳碳双键。(　　)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高吸水性树脂中含有亲水基团。(　　)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高分子链越长,软化温度越高、密度越大。(　　)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810" y="2512060"/>
            <a:ext cx="466725" cy="381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2335" y="3031490"/>
            <a:ext cx="466725" cy="381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8370" y="3514090"/>
            <a:ext cx="466725" cy="381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"/>
          <p:cNvSpPr/>
          <p:nvPr/>
        </p:nvSpPr>
        <p:spPr>
          <a:xfrm>
            <a:off x="1044575" y="1109345"/>
            <a:ext cx="968565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新型有机高分子材料在日常生活中、工农业生产和尖端科技领域中发挥着越来越重要的作用。下列有关高分子材料的叙述中不正确的是( 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 )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A.在通用高分子材料基础上改进的导电塑料属于新型高分子材料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B.利用高分子分离膜可以进行海水淡化或污水净化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C.导弹技术中利用复合材料的耐腐蚀性能提高导弹的射程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D.医用高分子材料的发展可以使人类能够制造人工器官</a:t>
            </a:r>
          </a:p>
        </p:txBody>
      </p:sp>
      <p:sp>
        <p:nvSpPr>
          <p:cNvPr id="22531" name="文本框 6"/>
          <p:cNvSpPr/>
          <p:nvPr/>
        </p:nvSpPr>
        <p:spPr>
          <a:xfrm>
            <a:off x="10118090" y="1778000"/>
            <a:ext cx="1076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文本框 14"/>
          <p:cNvSpPr/>
          <p:nvPr/>
        </p:nvSpPr>
        <p:spPr>
          <a:xfrm>
            <a:off x="1035685" y="959485"/>
            <a:ext cx="9372600" cy="319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3.高分子分离膜可以让某些物质有选择地通过而将物质分离,下列应用不属于高分子分离膜的应用范围的是(     )</a:t>
            </a: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A.分离工业废水,回收废液中的有用成分</a:t>
            </a: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B.将化学能转换成电能,将热能转换成电能</a:t>
            </a: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C.食品工业中,浓缩天然果汁、乳制品加工和酿酒</a:t>
            </a: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D.海水淡化</a:t>
            </a:r>
          </a:p>
        </p:txBody>
      </p:sp>
      <p:sp>
        <p:nvSpPr>
          <p:cNvPr id="23563" name="文本框 16"/>
          <p:cNvSpPr/>
          <p:nvPr/>
        </p:nvSpPr>
        <p:spPr>
          <a:xfrm>
            <a:off x="6095365" y="1576388"/>
            <a:ext cx="10763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buClrTx/>
              <a:buSzTx/>
              <a:buFont typeface="Arial" panose="020B0604020202020204" pitchFamily="34" charset="0"/>
            </a:pPr>
            <a:r>
              <a:rPr lang="en-US" altLang="zh-CN" sz="280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5"/>
          <p:cNvSpPr/>
          <p:nvPr/>
        </p:nvSpPr>
        <p:spPr>
          <a:xfrm>
            <a:off x="1028065" y="972185"/>
            <a:ext cx="9572625" cy="319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4.婴儿用的一次性纸尿片中有一层能吸水保水的物质,下列高分子中有可能被采用的是(     )</a:t>
            </a: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A.                                 B.                           </a:t>
            </a: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C.                                D.</a:t>
            </a:r>
          </a:p>
        </p:txBody>
      </p:sp>
      <p:sp>
        <p:nvSpPr>
          <p:cNvPr id="24587" name="文本框 6"/>
          <p:cNvSpPr/>
          <p:nvPr/>
        </p:nvSpPr>
        <p:spPr>
          <a:xfrm>
            <a:off x="3357880" y="1637348"/>
            <a:ext cx="10779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24588" name="图片 -2147482622"/>
          <p:cNvPicPr>
            <a:picLocks noChangeAspect="1"/>
          </p:cNvPicPr>
          <p:nvPr/>
        </p:nvPicPr>
        <p:blipFill>
          <a:blip r:embed="rId3">
            <a:lum bright="-18002" contrast="34000"/>
          </a:blip>
          <a:stretch>
            <a:fillRect/>
          </a:stretch>
        </p:blipFill>
        <p:spPr>
          <a:xfrm>
            <a:off x="1538605" y="2258060"/>
            <a:ext cx="2040255" cy="984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图片 -2147482621"/>
          <p:cNvPicPr>
            <a:picLocks noChangeAspect="1"/>
          </p:cNvPicPr>
          <p:nvPr/>
        </p:nvPicPr>
        <p:blipFill>
          <a:blip r:embed="rId4">
            <a:lum bright="-24002" contrast="42000"/>
          </a:blip>
          <a:stretch>
            <a:fillRect/>
          </a:stretch>
        </p:blipFill>
        <p:spPr>
          <a:xfrm>
            <a:off x="4542790" y="2259330"/>
            <a:ext cx="1664335" cy="848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0" name="图片 -2147482620"/>
          <p:cNvPicPr>
            <a:picLocks noChangeAspect="1"/>
          </p:cNvPicPr>
          <p:nvPr/>
        </p:nvPicPr>
        <p:blipFill>
          <a:blip r:embed="rId5">
            <a:lum bright="-24002" contrast="42000"/>
          </a:blip>
          <a:stretch>
            <a:fillRect/>
          </a:stretch>
        </p:blipFill>
        <p:spPr>
          <a:xfrm>
            <a:off x="1478280" y="3869055"/>
            <a:ext cx="2129155" cy="462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1" name="图片 -2147482619"/>
          <p:cNvPicPr>
            <a:picLocks noChangeAspect="1"/>
          </p:cNvPicPr>
          <p:nvPr/>
        </p:nvPicPr>
        <p:blipFill>
          <a:blip r:embed="rId6">
            <a:lum bright="-24002" contrast="48000"/>
          </a:blip>
          <a:stretch>
            <a:fillRect/>
          </a:stretch>
        </p:blipFill>
        <p:spPr>
          <a:xfrm>
            <a:off x="4542790" y="3596640"/>
            <a:ext cx="2045335" cy="8756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6160" y="1000760"/>
            <a:ext cx="993457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聚丙烯酸钠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单体为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en-US" sz="24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===CHCOONa)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是一种高性能吸水树脂，可在干旱地区用于农业、林业、植树造林时的抗旱保水。下列关于聚丙烯酸钠的说法正确的是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．聚丙烯酸钠的结构简式为</a:t>
            </a: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．聚丙烯酸钠可以通过单体发生缩聚反应制得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．聚丙烯酸钠具有热塑性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．聚丙烯酸钠是一种网状结构的高分子材料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77460" y="2788285"/>
            <a:ext cx="3007360" cy="48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436620" y="2233930"/>
            <a:ext cx="5219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18865" y="1530876"/>
            <a:ext cx="2088232" cy="806785"/>
          </a:xfrm>
          <a:prstGeom prst="rect">
            <a:avLst/>
          </a:prstGeom>
        </p:spPr>
      </p:pic>
      <p:sp>
        <p:nvSpPr>
          <p:cNvPr id="2" name="矩形 1"/>
          <p:cNvSpPr>
            <a:spLocks noChangeAspect="1"/>
          </p:cNvSpPr>
          <p:nvPr/>
        </p:nvSpPr>
        <p:spPr>
          <a:xfrm>
            <a:off x="1033145" y="988060"/>
            <a:ext cx="1035812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科学家研制的一种使沙漠变绿洲的新技术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即在沙漠中喷洒一定量的聚丙烯酸酯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                  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与水的混合物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使其与沙粒结合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既能阻止地下的盐分上升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又能拦截、蓄积雨水。下列对聚丙烯酸酯的叙述中正确的是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defTabSz="914400" fontAlgn="auto">
              <a:lnSpc>
                <a:spcPct val="150000"/>
              </a:lnSpc>
              <a:spcAft>
                <a:spcPct val="0"/>
              </a:spcAft>
              <a:buFont typeface="宋体" panose="02010600030101010101" pitchFamily="2" charset="-122"/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聚丙烯酸酯的单体的结构简式为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=CHCOOR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②聚丙烯酸酯没有固定的熔、沸点</a:t>
            </a:r>
          </a:p>
          <a:p>
            <a:pPr indent="0"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③聚丙烯酸酯在一定条件下能发生水解反应和加成反应</a:t>
            </a:r>
          </a:p>
          <a:p>
            <a:pPr indent="0"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④其聚合方式与酚醛树脂的聚合方式相同</a:t>
            </a:r>
          </a:p>
          <a:p>
            <a:pPr indent="0"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⑤聚丙烯酸酯具有很强的吸水性</a:t>
            </a:r>
          </a:p>
          <a:p>
            <a:pPr indent="0"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只有③④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B.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只有①②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C.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①②③⑤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D.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①②③④</a:t>
            </a:r>
            <a:endParaRPr lang="zh-CN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36125" y="2219325"/>
            <a:ext cx="5219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165" y="1507490"/>
            <a:ext cx="8787130" cy="5097780"/>
            <a:chOff x="3479" y="2374"/>
            <a:chExt cx="13838" cy="8028"/>
          </a:xfrm>
        </p:grpSpPr>
        <p:sp>
          <p:nvSpPr>
            <p:cNvPr id="103" name="MMConnector"/>
            <p:cNvSpPr/>
            <p:nvPr/>
          </p:nvSpPr>
          <p:spPr>
            <a:xfrm>
              <a:off x="6295" y="6642"/>
              <a:ext cx="1689" cy="1094"/>
            </a:xfrm>
            <a:custGeom>
              <a:avLst/>
              <a:gdLst/>
              <a:ahLst/>
              <a:cxnLst/>
              <a:rect l="0" t="0" r="0" b="0"/>
              <a:pathLst>
                <a:path w="568202" h="355300" fill="none">
                  <a:moveTo>
                    <a:pt x="-62802" y="69350"/>
                  </a:moveTo>
                  <a:cubicBezTo>
                    <a:pt x="99408" y="-92523"/>
                    <a:pt x="238369" y="-285950"/>
                    <a:pt x="505400" y="-28595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MMConnector"/>
            <p:cNvSpPr/>
            <p:nvPr/>
          </p:nvSpPr>
          <p:spPr>
            <a:xfrm>
              <a:off x="10790" y="5916"/>
              <a:ext cx="610" cy="310"/>
            </a:xfrm>
            <a:custGeom>
              <a:avLst/>
              <a:gdLst/>
              <a:ahLst/>
              <a:cxnLst/>
              <a:rect l="0" t="0" r="0" b="0"/>
              <a:pathLst>
                <a:path w="205200" h="100700" fill="none">
                  <a:moveTo>
                    <a:pt x="-102600" y="-50350"/>
                  </a:moveTo>
                  <a:cubicBezTo>
                    <a:pt x="-8730" y="-50350"/>
                    <a:pt x="13530" y="50350"/>
                    <a:pt x="102600" y="5035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MMConnector"/>
            <p:cNvSpPr/>
            <p:nvPr/>
          </p:nvSpPr>
          <p:spPr>
            <a:xfrm>
              <a:off x="6295" y="7931"/>
              <a:ext cx="1423" cy="404"/>
            </a:xfrm>
            <a:custGeom>
              <a:avLst/>
              <a:gdLst/>
              <a:ahLst/>
              <a:cxnLst/>
              <a:rect l="0" t="0" r="0" b="0"/>
              <a:pathLst>
                <a:path w="478799" h="131092" fill="none">
                  <a:moveTo>
                    <a:pt x="26600" y="1908"/>
                  </a:moveTo>
                  <a:cubicBezTo>
                    <a:pt x="176239" y="67766"/>
                    <a:pt x="319083" y="133000"/>
                    <a:pt x="505400" y="13300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MMConnector"/>
            <p:cNvSpPr/>
            <p:nvPr/>
          </p:nvSpPr>
          <p:spPr>
            <a:xfrm>
              <a:off x="11152" y="8303"/>
              <a:ext cx="610" cy="76"/>
            </a:xfrm>
            <a:custGeom>
              <a:avLst/>
              <a:gdLst/>
              <a:ahLst/>
              <a:cxnLst/>
              <a:rect l="0" t="0" r="0" b="0"/>
              <a:pathLst>
                <a:path w="205200" h="24700" fill="none">
                  <a:moveTo>
                    <a:pt x="-102600" y="12350"/>
                  </a:moveTo>
                  <a:cubicBezTo>
                    <a:pt x="-17611" y="12350"/>
                    <a:pt x="34253" y="-12350"/>
                    <a:pt x="102600" y="-1235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MMConnector"/>
            <p:cNvSpPr/>
            <p:nvPr/>
          </p:nvSpPr>
          <p:spPr>
            <a:xfrm>
              <a:off x="11152" y="8666"/>
              <a:ext cx="610" cy="649"/>
            </a:xfrm>
            <a:custGeom>
              <a:avLst/>
              <a:gdLst/>
              <a:ahLst/>
              <a:cxnLst/>
              <a:rect l="0" t="0" r="0" b="0"/>
              <a:pathLst>
                <a:path w="205200" h="210900" fill="none">
                  <a:moveTo>
                    <a:pt x="-102600" y="-105450"/>
                  </a:moveTo>
                  <a:cubicBezTo>
                    <a:pt x="3657" y="-105450"/>
                    <a:pt x="-15373" y="105450"/>
                    <a:pt x="102600" y="10545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MMConnector"/>
            <p:cNvSpPr/>
            <p:nvPr/>
          </p:nvSpPr>
          <p:spPr>
            <a:xfrm>
              <a:off x="11152" y="9028"/>
              <a:ext cx="610" cy="1375"/>
            </a:xfrm>
            <a:custGeom>
              <a:avLst/>
              <a:gdLst/>
              <a:ahLst/>
              <a:cxnLst/>
              <a:rect l="0" t="0" r="0" b="0"/>
              <a:pathLst>
                <a:path w="205200" h="446500" fill="none">
                  <a:moveTo>
                    <a:pt x="-102600" y="-223250"/>
                  </a:moveTo>
                  <a:cubicBezTo>
                    <a:pt x="25911" y="-223250"/>
                    <a:pt x="-67298" y="223250"/>
                    <a:pt x="102600" y="22325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MMConnector"/>
            <p:cNvSpPr/>
            <p:nvPr/>
          </p:nvSpPr>
          <p:spPr>
            <a:xfrm>
              <a:off x="11152" y="7940"/>
              <a:ext cx="610" cy="801"/>
            </a:xfrm>
            <a:custGeom>
              <a:avLst/>
              <a:gdLst/>
              <a:ahLst/>
              <a:cxnLst/>
              <a:rect l="0" t="0" r="0" b="0"/>
              <a:pathLst>
                <a:path w="205200" h="260300" fill="none">
                  <a:moveTo>
                    <a:pt x="-102600" y="130150"/>
                  </a:moveTo>
                  <a:cubicBezTo>
                    <a:pt x="8893" y="130150"/>
                    <a:pt x="-27591" y="-130150"/>
                    <a:pt x="102600" y="-13015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MainIdea"/>
            <p:cNvSpPr/>
            <p:nvPr/>
          </p:nvSpPr>
          <p:spPr>
            <a:xfrm>
              <a:off x="3479" y="6855"/>
              <a:ext cx="3015" cy="1052"/>
            </a:xfrm>
            <a:custGeom>
              <a:avLst/>
              <a:gdLst>
                <a:gd name="rtl" fmla="*/ 154280 w 1064000"/>
                <a:gd name="rtt" fmla="*/ 117420 h 433200"/>
                <a:gd name="rtr" fmla="*/ 906680 w 1064000"/>
                <a:gd name="rtb" fmla="*/ 307420 h 433200"/>
              </a:gdLst>
              <a:ahLst/>
              <a:cxnLst/>
              <a:rect l="rtl" t="rtt" r="rtr" b="rtb"/>
              <a:pathLst>
                <a:path w="1064000" h="433200">
                  <a:moveTo>
                    <a:pt x="30400" y="0"/>
                  </a:moveTo>
                  <a:lnTo>
                    <a:pt x="1033600" y="0"/>
                  </a:lnTo>
                  <a:cubicBezTo>
                    <a:pt x="1054029" y="0"/>
                    <a:pt x="1064000" y="9971"/>
                    <a:pt x="1064000" y="30400"/>
                  </a:cubicBezTo>
                  <a:lnTo>
                    <a:pt x="1064000" y="402800"/>
                  </a:lnTo>
                  <a:cubicBezTo>
                    <a:pt x="1064000" y="423229"/>
                    <a:pt x="1054029" y="433200"/>
                    <a:pt x="1033600" y="433200"/>
                  </a:cubicBezTo>
                  <a:lnTo>
                    <a:pt x="30400" y="433200"/>
                  </a:lnTo>
                  <a:cubicBezTo>
                    <a:pt x="9971" y="433200"/>
                    <a:pt x="0" y="423229"/>
                    <a:pt x="0" y="402800"/>
                  </a:cubicBezTo>
                  <a:lnTo>
                    <a:pt x="0" y="30400"/>
                  </a:lnTo>
                  <a:cubicBezTo>
                    <a:pt x="0" y="9971"/>
                    <a:pt x="9971" y="0"/>
                    <a:pt x="30400" y="0"/>
                  </a:cubicBezTo>
                  <a:close/>
                </a:path>
              </a:pathLst>
            </a:custGeom>
            <a:solidFill>
              <a:srgbClr val="95A7A2"/>
            </a:solidFill>
            <a:ln w="22800" cap="flat">
              <a:noFill/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800">
                  <a:solidFill>
                    <a:srgbClr val="FFFFFF"/>
                  </a:solidFill>
                  <a:latin typeface="微软雅黑" panose="020B0503020204020204" pitchFamily="34" charset="-122"/>
                </a:rPr>
                <a:t>高分子材料</a:t>
              </a:r>
            </a:p>
          </p:txBody>
        </p:sp>
        <p:sp>
          <p:nvSpPr>
            <p:cNvPr id="102" name="MainTopic"/>
            <p:cNvSpPr/>
            <p:nvPr/>
          </p:nvSpPr>
          <p:spPr>
            <a:xfrm>
              <a:off x="7797" y="5328"/>
              <a:ext cx="2688" cy="866"/>
            </a:xfrm>
            <a:custGeom>
              <a:avLst/>
              <a:gdLst>
                <a:gd name="rtl" fmla="*/ 131480 w 904400"/>
                <a:gd name="rtt" fmla="*/ 56620 h 281200"/>
                <a:gd name="rtr" fmla="*/ 769880 w 904400"/>
                <a:gd name="rtb" fmla="*/ 216220 h 281200"/>
              </a:gdLst>
              <a:ahLst/>
              <a:cxnLst/>
              <a:rect l="rtl" t="rtt" r="rtr" b="rtb"/>
              <a:pathLst>
                <a:path w="904399" h="281200">
                  <a:moveTo>
                    <a:pt x="30400" y="0"/>
                  </a:moveTo>
                  <a:lnTo>
                    <a:pt x="874000" y="0"/>
                  </a:lnTo>
                  <a:cubicBezTo>
                    <a:pt x="894429" y="0"/>
                    <a:pt x="904400" y="9971"/>
                    <a:pt x="904400" y="30400"/>
                  </a:cubicBezTo>
                  <a:lnTo>
                    <a:pt x="904400" y="250800"/>
                  </a:lnTo>
                  <a:cubicBezTo>
                    <a:pt x="904400" y="271229"/>
                    <a:pt x="894429" y="281200"/>
                    <a:pt x="874000" y="281200"/>
                  </a:cubicBezTo>
                  <a:lnTo>
                    <a:pt x="30400" y="281200"/>
                  </a:lnTo>
                  <a:cubicBezTo>
                    <a:pt x="9971" y="281200"/>
                    <a:pt x="0" y="271229"/>
                    <a:pt x="0" y="250800"/>
                  </a:cubicBezTo>
                  <a:lnTo>
                    <a:pt x="0" y="30400"/>
                  </a:lnTo>
                  <a:cubicBezTo>
                    <a:pt x="0" y="9971"/>
                    <a:pt x="9971" y="0"/>
                    <a:pt x="30400" y="0"/>
                  </a:cubicBezTo>
                  <a:close/>
                </a:path>
              </a:pathLst>
            </a:custGeom>
            <a:solidFill>
              <a:srgbClr val="C4C9A9"/>
            </a:solidFill>
            <a:ln w="7600" cap="flat">
              <a:noFill/>
              <a:round/>
            </a:ln>
          </p:spPr>
          <p:txBody>
            <a:bodyPr wrap="none" lIns="0" tIns="0" rIns="0" bIns="11000" rtlCol="0" anchor="ctr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sz="2400">
                  <a:solidFill>
                    <a:srgbClr val="FFFFFF"/>
                  </a:solidFill>
                  <a:latin typeface="微软雅黑" panose="020B0503020204020204" pitchFamily="34" charset="-122"/>
                  <a:sym typeface="+mn-ea"/>
                </a:rPr>
                <a:t>高吸水树脂</a:t>
              </a:r>
            </a:p>
          </p:txBody>
        </p:sp>
        <p:sp>
          <p:nvSpPr>
            <p:cNvPr id="104" name="SubTopic"/>
            <p:cNvSpPr/>
            <p:nvPr/>
          </p:nvSpPr>
          <p:spPr>
            <a:xfrm>
              <a:off x="11095" y="5451"/>
              <a:ext cx="6222" cy="620"/>
            </a:xfrm>
            <a:custGeom>
              <a:avLst/>
              <a:gdLst>
                <a:gd name="rtl" fmla="*/ 53200 w 1960800"/>
                <a:gd name="rtt" fmla="*/ 15960 h 201400"/>
                <a:gd name="rtr" fmla="*/ 1907600 w 1960800"/>
                <a:gd name="rtb" fmla="*/ 175560 h 201400"/>
              </a:gdLst>
              <a:ahLst/>
              <a:cxnLst/>
              <a:rect l="rtl" t="rtt" r="rtr" b="rtb"/>
              <a:pathLst>
                <a:path w="1960800" h="201400" stroke="0">
                  <a:moveTo>
                    <a:pt x="0" y="0"/>
                  </a:moveTo>
                  <a:lnTo>
                    <a:pt x="1960800" y="0"/>
                  </a:lnTo>
                  <a:lnTo>
                    <a:pt x="1960800" y="201400"/>
                  </a:lnTo>
                  <a:lnTo>
                    <a:pt x="0" y="201400"/>
                  </a:lnTo>
                  <a:lnTo>
                    <a:pt x="0" y="0"/>
                  </a:lnTo>
                  <a:close/>
                </a:path>
                <a:path w="1960800" h="201400" fill="none">
                  <a:moveTo>
                    <a:pt x="0" y="201400"/>
                  </a:moveTo>
                  <a:lnTo>
                    <a:pt x="1960800" y="2014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200">
                  <a:solidFill>
                    <a:srgbClr val="303030"/>
                  </a:solidFill>
                  <a:latin typeface="微软雅黑" panose="020B0503020204020204" pitchFamily="34" charset="-122"/>
                </a:rPr>
                <a:t>聚丙烯酸钠、淀粉接枝聚丙烯酸钠</a:t>
              </a:r>
            </a:p>
          </p:txBody>
        </p:sp>
        <p:sp>
          <p:nvSpPr>
            <p:cNvPr id="106" name="MainTopic"/>
            <p:cNvSpPr/>
            <p:nvPr/>
          </p:nvSpPr>
          <p:spPr>
            <a:xfrm>
              <a:off x="7797" y="7908"/>
              <a:ext cx="3050" cy="866"/>
            </a:xfrm>
            <a:custGeom>
              <a:avLst/>
              <a:gdLst>
                <a:gd name="rtl" fmla="*/ 131480 w 1026000"/>
                <a:gd name="rtt" fmla="*/ 56620 h 281200"/>
                <a:gd name="rtr" fmla="*/ 891480 w 1026000"/>
                <a:gd name="rtb" fmla="*/ 216220 h 281200"/>
              </a:gdLst>
              <a:ahLst/>
              <a:cxnLst/>
              <a:rect l="rtl" t="rtt" r="rtr" b="rtb"/>
              <a:pathLst>
                <a:path w="1026000" h="281200">
                  <a:moveTo>
                    <a:pt x="30400" y="0"/>
                  </a:moveTo>
                  <a:lnTo>
                    <a:pt x="995600" y="0"/>
                  </a:lnTo>
                  <a:cubicBezTo>
                    <a:pt x="1016029" y="0"/>
                    <a:pt x="1026000" y="9971"/>
                    <a:pt x="1026000" y="30400"/>
                  </a:cubicBezTo>
                  <a:lnTo>
                    <a:pt x="1026000" y="250800"/>
                  </a:lnTo>
                  <a:cubicBezTo>
                    <a:pt x="1026000" y="271229"/>
                    <a:pt x="1016029" y="281200"/>
                    <a:pt x="995600" y="281200"/>
                  </a:cubicBezTo>
                  <a:lnTo>
                    <a:pt x="30400" y="281200"/>
                  </a:lnTo>
                  <a:cubicBezTo>
                    <a:pt x="9971" y="281200"/>
                    <a:pt x="0" y="271229"/>
                    <a:pt x="0" y="250800"/>
                  </a:cubicBezTo>
                  <a:lnTo>
                    <a:pt x="0" y="30400"/>
                  </a:lnTo>
                  <a:cubicBezTo>
                    <a:pt x="0" y="9971"/>
                    <a:pt x="9971" y="0"/>
                    <a:pt x="30400" y="0"/>
                  </a:cubicBezTo>
                  <a:close/>
                </a:path>
              </a:pathLst>
            </a:custGeom>
            <a:solidFill>
              <a:srgbClr val="C4C9A9"/>
            </a:solidFill>
            <a:ln w="7600" cap="flat">
              <a:noFill/>
              <a:round/>
            </a:ln>
          </p:spPr>
          <p:txBody>
            <a:bodyPr wrap="none" lIns="0" tIns="0" rIns="0" bIns="11000" rtlCol="0" anchor="ctr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sz="2400">
                  <a:solidFill>
                    <a:srgbClr val="FFFFFF"/>
                  </a:solidFill>
                  <a:latin typeface="微软雅黑" panose="020B0503020204020204" pitchFamily="34" charset="-122"/>
                  <a:sym typeface="+mn-ea"/>
                </a:rPr>
                <a:t>高分子分离膜</a:t>
              </a:r>
            </a:p>
          </p:txBody>
        </p:sp>
        <p:sp>
          <p:nvSpPr>
            <p:cNvPr id="108" name="SubTopic"/>
            <p:cNvSpPr/>
            <p:nvPr/>
          </p:nvSpPr>
          <p:spPr>
            <a:xfrm>
              <a:off x="11457" y="7692"/>
              <a:ext cx="1061" cy="573"/>
            </a:xfrm>
            <a:custGeom>
              <a:avLst/>
              <a:gdLst>
                <a:gd name="rtl" fmla="*/ 53200 w 334400"/>
                <a:gd name="rtt" fmla="*/ 15960 h 186200"/>
                <a:gd name="rtr" fmla="*/ 281200 w 334400"/>
                <a:gd name="rtb" fmla="*/ 160360 h 186200"/>
              </a:gdLst>
              <a:ahLst/>
              <a:cxnLst/>
              <a:rect l="rtl" t="rtt" r="rtr" b="rtb"/>
              <a:pathLst>
                <a:path w="334400" h="186200" stroke="0">
                  <a:moveTo>
                    <a:pt x="0" y="0"/>
                  </a:moveTo>
                  <a:lnTo>
                    <a:pt x="334400" y="0"/>
                  </a:lnTo>
                  <a:lnTo>
                    <a:pt x="3344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334400" h="186200" fill="none">
                  <a:moveTo>
                    <a:pt x="0" y="186200"/>
                  </a:moveTo>
                  <a:lnTo>
                    <a:pt x="3344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200">
                  <a:solidFill>
                    <a:srgbClr val="454545"/>
                  </a:solidFill>
                  <a:latin typeface="微软雅黑" panose="020B0503020204020204" pitchFamily="34" charset="-122"/>
                </a:rPr>
                <a:t>分类</a:t>
              </a:r>
            </a:p>
          </p:txBody>
        </p:sp>
        <p:sp>
          <p:nvSpPr>
            <p:cNvPr id="110" name="SubTopic"/>
            <p:cNvSpPr/>
            <p:nvPr/>
          </p:nvSpPr>
          <p:spPr>
            <a:xfrm>
              <a:off x="11457" y="8417"/>
              <a:ext cx="1061" cy="573"/>
            </a:xfrm>
            <a:custGeom>
              <a:avLst/>
              <a:gdLst>
                <a:gd name="rtl" fmla="*/ 53200 w 334400"/>
                <a:gd name="rtt" fmla="*/ 15960 h 186200"/>
                <a:gd name="rtr" fmla="*/ 281200 w 334400"/>
                <a:gd name="rtb" fmla="*/ 160360 h 186200"/>
              </a:gdLst>
              <a:ahLst/>
              <a:cxnLst/>
              <a:rect l="rtl" t="rtt" r="rtr" b="rtb"/>
              <a:pathLst>
                <a:path w="334400" h="186200" stroke="0">
                  <a:moveTo>
                    <a:pt x="0" y="0"/>
                  </a:moveTo>
                  <a:lnTo>
                    <a:pt x="334400" y="0"/>
                  </a:lnTo>
                  <a:lnTo>
                    <a:pt x="3344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334400" h="186200" fill="none">
                  <a:moveTo>
                    <a:pt x="0" y="186200"/>
                  </a:moveTo>
                  <a:lnTo>
                    <a:pt x="3344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200">
                  <a:solidFill>
                    <a:srgbClr val="454545"/>
                  </a:solidFill>
                  <a:latin typeface="微软雅黑" panose="020B0503020204020204" pitchFamily="34" charset="-122"/>
                </a:rPr>
                <a:t>材料</a:t>
              </a:r>
            </a:p>
          </p:txBody>
        </p:sp>
        <p:sp>
          <p:nvSpPr>
            <p:cNvPr id="112" name="SubTopic"/>
            <p:cNvSpPr/>
            <p:nvPr/>
          </p:nvSpPr>
          <p:spPr>
            <a:xfrm>
              <a:off x="11457" y="9142"/>
              <a:ext cx="1061" cy="573"/>
            </a:xfrm>
            <a:custGeom>
              <a:avLst/>
              <a:gdLst>
                <a:gd name="rtl" fmla="*/ 53200 w 334400"/>
                <a:gd name="rtt" fmla="*/ 15960 h 186200"/>
                <a:gd name="rtr" fmla="*/ 281200 w 334400"/>
                <a:gd name="rtb" fmla="*/ 160360 h 186200"/>
              </a:gdLst>
              <a:ahLst/>
              <a:cxnLst/>
              <a:rect l="rtl" t="rtt" r="rtr" b="rtb"/>
              <a:pathLst>
                <a:path w="334400" h="186200" stroke="0">
                  <a:moveTo>
                    <a:pt x="0" y="0"/>
                  </a:moveTo>
                  <a:lnTo>
                    <a:pt x="334400" y="0"/>
                  </a:lnTo>
                  <a:lnTo>
                    <a:pt x="3344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334400" h="186200" fill="none">
                  <a:moveTo>
                    <a:pt x="0" y="186200"/>
                  </a:moveTo>
                  <a:lnTo>
                    <a:pt x="3344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200">
                  <a:solidFill>
                    <a:srgbClr val="454545"/>
                  </a:solidFill>
                  <a:latin typeface="微软雅黑" panose="020B0503020204020204" pitchFamily="34" charset="-122"/>
                </a:rPr>
                <a:t>应用</a:t>
              </a:r>
            </a:p>
          </p:txBody>
        </p:sp>
        <p:sp>
          <p:nvSpPr>
            <p:cNvPr id="114" name="SubTopic"/>
            <p:cNvSpPr/>
            <p:nvPr/>
          </p:nvSpPr>
          <p:spPr>
            <a:xfrm>
              <a:off x="11457" y="6966"/>
              <a:ext cx="1687" cy="573"/>
            </a:xfrm>
            <a:custGeom>
              <a:avLst/>
              <a:gdLst>
                <a:gd name="rtl" fmla="*/ 53200 w 532000"/>
                <a:gd name="rtt" fmla="*/ 15960 h 186200"/>
                <a:gd name="rtr" fmla="*/ 478800 w 532000"/>
                <a:gd name="rtb" fmla="*/ 160360 h 186200"/>
              </a:gdLst>
              <a:ahLst/>
              <a:cxnLst/>
              <a:rect l="rtl" t="rtt" r="rtr" b="rtb"/>
              <a:pathLst>
                <a:path w="532000" h="186200" stroke="0">
                  <a:moveTo>
                    <a:pt x="0" y="0"/>
                  </a:moveTo>
                  <a:lnTo>
                    <a:pt x="532000" y="0"/>
                  </a:lnTo>
                  <a:lnTo>
                    <a:pt x="5320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532000" h="186200" fill="none">
                  <a:moveTo>
                    <a:pt x="0" y="186200"/>
                  </a:moveTo>
                  <a:lnTo>
                    <a:pt x="5320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200">
                  <a:solidFill>
                    <a:srgbClr val="454545"/>
                  </a:solidFill>
                  <a:latin typeface="微软雅黑" panose="020B0503020204020204" pitchFamily="34" charset="-122"/>
                </a:rPr>
                <a:t>结构特点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157" y="2374"/>
              <a:ext cx="8178" cy="1961"/>
              <a:chOff x="5460" y="2398"/>
              <a:chExt cx="6264" cy="1480"/>
            </a:xfrm>
          </p:grpSpPr>
          <p:sp>
            <p:nvSpPr>
              <p:cNvPr id="120" name="MMConnector"/>
              <p:cNvSpPr/>
              <p:nvPr/>
            </p:nvSpPr>
            <p:spPr>
              <a:xfrm>
                <a:off x="7646" y="3191"/>
                <a:ext cx="610" cy="287"/>
              </a:xfrm>
              <a:custGeom>
                <a:avLst/>
                <a:gdLst/>
                <a:ahLst/>
                <a:cxnLst/>
                <a:rect l="0" t="0" r="0" b="0"/>
                <a:pathLst>
                  <a:path w="205200" h="93100" fill="none">
                    <a:moveTo>
                      <a:pt x="-102600" y="-46550"/>
                    </a:moveTo>
                    <a:cubicBezTo>
                      <a:pt x="-9610" y="-46550"/>
                      <a:pt x="15583" y="46550"/>
                      <a:pt x="102600" y="46550"/>
                    </a:cubicBezTo>
                  </a:path>
                </a:pathLst>
              </a:custGeom>
              <a:noFill/>
              <a:ln w="7600" cap="rnd">
                <a:solidFill>
                  <a:srgbClr val="696969"/>
                </a:solidFill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2" name="MMConnector"/>
              <p:cNvSpPr/>
              <p:nvPr/>
            </p:nvSpPr>
            <p:spPr>
              <a:xfrm>
                <a:off x="9838" y="3153"/>
                <a:ext cx="610" cy="363"/>
              </a:xfrm>
              <a:custGeom>
                <a:avLst/>
                <a:gdLst/>
                <a:ahLst/>
                <a:cxnLst/>
                <a:rect l="0" t="0" r="0" b="0"/>
                <a:pathLst>
                  <a:path w="205200" h="117800" fill="none">
                    <a:moveTo>
                      <a:pt x="-102600" y="58900"/>
                    </a:moveTo>
                    <a:cubicBezTo>
                      <a:pt x="-6759" y="58900"/>
                      <a:pt x="8932" y="-58900"/>
                      <a:pt x="102600" y="-58900"/>
                    </a:cubicBezTo>
                  </a:path>
                </a:pathLst>
              </a:custGeom>
              <a:noFill/>
              <a:ln w="7600" cap="rnd">
                <a:solidFill>
                  <a:srgbClr val="696969"/>
                </a:solidFill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4" name="MMConnector"/>
              <p:cNvSpPr/>
              <p:nvPr/>
            </p:nvSpPr>
            <p:spPr>
              <a:xfrm>
                <a:off x="9838" y="3515"/>
                <a:ext cx="610" cy="363"/>
              </a:xfrm>
              <a:custGeom>
                <a:avLst/>
                <a:gdLst/>
                <a:ahLst/>
                <a:cxnLst/>
                <a:rect l="0" t="0" r="0" b="0"/>
                <a:pathLst>
                  <a:path w="205200" h="117800" fill="none">
                    <a:moveTo>
                      <a:pt x="-102600" y="-58900"/>
                    </a:moveTo>
                    <a:cubicBezTo>
                      <a:pt x="-6759" y="-58900"/>
                      <a:pt x="8932" y="58900"/>
                      <a:pt x="102600" y="58900"/>
                    </a:cubicBezTo>
                  </a:path>
                </a:pathLst>
              </a:custGeom>
              <a:noFill/>
              <a:ln w="7600" cap="rnd">
                <a:solidFill>
                  <a:srgbClr val="696969"/>
                </a:solidFill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7" name="Floating"/>
              <p:cNvSpPr/>
              <p:nvPr/>
            </p:nvSpPr>
            <p:spPr>
              <a:xfrm>
                <a:off x="5460" y="2680"/>
                <a:ext cx="1882" cy="708"/>
              </a:xfrm>
              <a:custGeom>
                <a:avLst/>
                <a:gdLst>
                  <a:gd name="rtl" fmla="*/ 131480 w 752400"/>
                  <a:gd name="rtt" fmla="*/ 56620 h 273600"/>
                  <a:gd name="rtr" fmla="*/ 617880 w 752400"/>
                  <a:gd name="rtb" fmla="*/ 208620 h 273600"/>
                </a:gdLst>
                <a:ahLst/>
                <a:cxnLst/>
                <a:rect l="rtl" t="rtt" r="rtr" b="rtb"/>
                <a:pathLst>
                  <a:path w="752400" h="273600">
                    <a:moveTo>
                      <a:pt x="30400" y="0"/>
                    </a:moveTo>
                    <a:lnTo>
                      <a:pt x="722000" y="0"/>
                    </a:lnTo>
                    <a:cubicBezTo>
                      <a:pt x="742429" y="0"/>
                      <a:pt x="752400" y="9971"/>
                      <a:pt x="752400" y="30400"/>
                    </a:cubicBezTo>
                    <a:lnTo>
                      <a:pt x="752400" y="243200"/>
                    </a:lnTo>
                    <a:cubicBezTo>
                      <a:pt x="752400" y="263629"/>
                      <a:pt x="742429" y="273600"/>
                      <a:pt x="722000" y="273600"/>
                    </a:cubicBezTo>
                    <a:lnTo>
                      <a:pt x="30400" y="273600"/>
                    </a:lnTo>
                    <a:cubicBezTo>
                      <a:pt x="9971" y="273600"/>
                      <a:pt x="0" y="263629"/>
                      <a:pt x="0" y="243200"/>
                    </a:cubicBezTo>
                    <a:lnTo>
                      <a:pt x="0" y="30400"/>
                    </a:lnTo>
                    <a:cubicBezTo>
                      <a:pt x="0" y="9971"/>
                      <a:pt x="9971" y="0"/>
                      <a:pt x="30400" y="0"/>
                    </a:cubicBezTo>
                    <a:close/>
                  </a:path>
                </a:pathLst>
              </a:custGeom>
              <a:solidFill>
                <a:srgbClr val="C4C9A9"/>
              </a:solidFill>
              <a:ln w="7600" cap="flat">
                <a:noFill/>
                <a:round/>
              </a:ln>
            </p:spPr>
            <p:txBody>
              <a:bodyPr wrap="none" lIns="0" tIns="0" rIns="0" bIns="11000" rtlCol="0" anchor="ctr"/>
              <a:lstStyle/>
              <a:p>
                <a:pPr algn="ctr"/>
                <a:r>
                  <a:rPr sz="2400">
                    <a:solidFill>
                      <a:srgbClr val="FFFFFF"/>
                    </a:solidFill>
                    <a:latin typeface="微软雅黑" panose="020B0503020204020204" pitchFamily="34" charset="-122"/>
                  </a:rPr>
                  <a:t>合成橡胶</a:t>
                </a:r>
              </a:p>
            </p:txBody>
          </p:sp>
          <p:sp>
            <p:nvSpPr>
              <p:cNvPr id="119" name="SubTopic"/>
              <p:cNvSpPr/>
              <p:nvPr/>
            </p:nvSpPr>
            <p:spPr>
              <a:xfrm>
                <a:off x="7951" y="2761"/>
                <a:ext cx="1581" cy="573"/>
              </a:xfrm>
              <a:custGeom>
                <a:avLst/>
                <a:gdLst>
                  <a:gd name="rtl" fmla="*/ 53200 w 532000"/>
                  <a:gd name="rtt" fmla="*/ 15960 h 186200"/>
                  <a:gd name="rtr" fmla="*/ 478800 w 532000"/>
                  <a:gd name="rtb" fmla="*/ 160360 h 186200"/>
                </a:gdLst>
                <a:ahLst/>
                <a:cxnLst/>
                <a:rect l="rtl" t="rtt" r="rtr" b="rtb"/>
                <a:pathLst>
                  <a:path w="532000" h="186200" stroke="0">
                    <a:moveTo>
                      <a:pt x="0" y="0"/>
                    </a:moveTo>
                    <a:lnTo>
                      <a:pt x="532000" y="0"/>
                    </a:lnTo>
                    <a:lnTo>
                      <a:pt x="532000" y="186200"/>
                    </a:lnTo>
                    <a:lnTo>
                      <a:pt x="0" y="186200"/>
                    </a:lnTo>
                    <a:lnTo>
                      <a:pt x="0" y="0"/>
                    </a:lnTo>
                    <a:close/>
                  </a:path>
                  <a:path w="532000" h="186200" fill="none">
                    <a:moveTo>
                      <a:pt x="0" y="186200"/>
                    </a:moveTo>
                    <a:lnTo>
                      <a:pt x="532000" y="186200"/>
                    </a:lnTo>
                  </a:path>
                </a:pathLst>
              </a:custGeom>
              <a:noFill/>
              <a:ln w="7600" cap="flat">
                <a:solidFill>
                  <a:srgbClr val="696969"/>
                </a:solidFill>
                <a:round/>
              </a:ln>
            </p:spPr>
            <p:txBody>
              <a:bodyPr wrap="none" lIns="0" tIns="0" rIns="0" bIns="11000" rtlCol="0" anchor="ctr"/>
              <a:lstStyle/>
              <a:p>
                <a:pPr algn="ctr"/>
                <a:r>
                  <a:rPr sz="2300">
                    <a:solidFill>
                      <a:srgbClr val="454545"/>
                    </a:solidFill>
                    <a:latin typeface="微软雅黑" panose="020B0503020204020204" pitchFamily="34" charset="-122"/>
                  </a:rPr>
                  <a:t>顺丁橡胶</a:t>
                </a:r>
              </a:p>
            </p:txBody>
          </p:sp>
          <p:sp>
            <p:nvSpPr>
              <p:cNvPr id="121" name="SubTopic"/>
              <p:cNvSpPr/>
              <p:nvPr/>
            </p:nvSpPr>
            <p:spPr>
              <a:xfrm>
                <a:off x="10143" y="2398"/>
                <a:ext cx="1581" cy="573"/>
              </a:xfrm>
              <a:custGeom>
                <a:avLst/>
                <a:gdLst>
                  <a:gd name="rtl" fmla="*/ 53200 w 532000"/>
                  <a:gd name="rtt" fmla="*/ 15960 h 186200"/>
                  <a:gd name="rtr" fmla="*/ 478800 w 532000"/>
                  <a:gd name="rtb" fmla="*/ 160360 h 186200"/>
                </a:gdLst>
                <a:ahLst/>
                <a:cxnLst/>
                <a:rect l="rtl" t="rtt" r="rtr" b="rtb"/>
                <a:pathLst>
                  <a:path w="532000" h="186200" stroke="0">
                    <a:moveTo>
                      <a:pt x="0" y="0"/>
                    </a:moveTo>
                    <a:lnTo>
                      <a:pt x="532000" y="0"/>
                    </a:lnTo>
                    <a:lnTo>
                      <a:pt x="532000" y="186200"/>
                    </a:lnTo>
                    <a:lnTo>
                      <a:pt x="0" y="186200"/>
                    </a:lnTo>
                    <a:lnTo>
                      <a:pt x="0" y="0"/>
                    </a:lnTo>
                    <a:close/>
                  </a:path>
                  <a:path w="532000" h="186200" fill="none">
                    <a:moveTo>
                      <a:pt x="0" y="186200"/>
                    </a:moveTo>
                    <a:lnTo>
                      <a:pt x="532000" y="186200"/>
                    </a:lnTo>
                  </a:path>
                </a:pathLst>
              </a:custGeom>
              <a:noFill/>
              <a:ln w="7600" cap="flat">
                <a:solidFill>
                  <a:srgbClr val="696969"/>
                </a:solidFill>
                <a:round/>
              </a:ln>
            </p:spPr>
            <p:txBody>
              <a:bodyPr wrap="none" lIns="0" tIns="0" rIns="0" bIns="11000" rtlCol="0" anchor="ctr"/>
              <a:lstStyle/>
              <a:p>
                <a:pPr algn="ctr"/>
                <a:r>
                  <a:rPr sz="2200">
                    <a:solidFill>
                      <a:srgbClr val="454545"/>
                    </a:solidFill>
                    <a:latin typeface="微软雅黑" panose="020B0503020204020204" pitchFamily="34" charset="-122"/>
                  </a:rPr>
                  <a:t>结构特点</a:t>
                </a:r>
              </a:p>
            </p:txBody>
          </p:sp>
          <p:sp>
            <p:nvSpPr>
              <p:cNvPr id="123" name="SubTopic"/>
              <p:cNvSpPr/>
              <p:nvPr/>
            </p:nvSpPr>
            <p:spPr>
              <a:xfrm>
                <a:off x="10143" y="3123"/>
                <a:ext cx="994" cy="573"/>
              </a:xfrm>
              <a:custGeom>
                <a:avLst/>
                <a:gdLst>
                  <a:gd name="rtl" fmla="*/ 53200 w 334400"/>
                  <a:gd name="rtt" fmla="*/ 15960 h 186200"/>
                  <a:gd name="rtr" fmla="*/ 281200 w 334400"/>
                  <a:gd name="rtb" fmla="*/ 160360 h 186200"/>
                </a:gdLst>
                <a:ahLst/>
                <a:cxnLst/>
                <a:rect l="rtl" t="rtt" r="rtr" b="rtb"/>
                <a:pathLst>
                  <a:path w="334400" h="186200" stroke="0">
                    <a:moveTo>
                      <a:pt x="0" y="0"/>
                    </a:moveTo>
                    <a:lnTo>
                      <a:pt x="334400" y="0"/>
                    </a:lnTo>
                    <a:lnTo>
                      <a:pt x="334400" y="186200"/>
                    </a:lnTo>
                    <a:lnTo>
                      <a:pt x="0" y="186200"/>
                    </a:lnTo>
                    <a:lnTo>
                      <a:pt x="0" y="0"/>
                    </a:lnTo>
                    <a:close/>
                  </a:path>
                  <a:path w="334400" h="186200" fill="none">
                    <a:moveTo>
                      <a:pt x="0" y="186200"/>
                    </a:moveTo>
                    <a:lnTo>
                      <a:pt x="334400" y="186200"/>
                    </a:lnTo>
                  </a:path>
                </a:pathLst>
              </a:custGeom>
              <a:noFill/>
              <a:ln w="7600" cap="flat">
                <a:solidFill>
                  <a:srgbClr val="696969"/>
                </a:solidFill>
                <a:round/>
              </a:ln>
            </p:spPr>
            <p:txBody>
              <a:bodyPr wrap="none" lIns="0" tIns="0" rIns="0" bIns="11000" rtlCol="0" anchor="ctr"/>
              <a:lstStyle/>
              <a:p>
                <a:pPr algn="ctr"/>
                <a:r>
                  <a:rPr sz="2200">
                    <a:solidFill>
                      <a:srgbClr val="454545"/>
                    </a:solidFill>
                    <a:latin typeface="微软雅黑" panose="020B0503020204020204" pitchFamily="34" charset="-122"/>
                  </a:rPr>
                  <a:t>硫化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5525" y="892175"/>
            <a:ext cx="376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二、通用高分子材料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25525" y="1557020"/>
            <a:ext cx="2987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3.</a:t>
            </a:r>
            <a:r>
              <a:rPr lang="zh-CN" altLang="en-US" sz="2800"/>
              <a:t>合成橡胶</a:t>
            </a:r>
          </a:p>
        </p:txBody>
      </p:sp>
      <p:sp>
        <p:nvSpPr>
          <p:cNvPr id="310290" name="Text Box 18"/>
          <p:cNvSpPr txBox="1"/>
          <p:nvPr/>
        </p:nvSpPr>
        <p:spPr>
          <a:xfrm>
            <a:off x="1031875" y="4549140"/>
            <a:ext cx="1015111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耐磨、耐寒、耐油、耐热、耐燃、耐腐蚀、耐老化等方面各有其优势。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31875" y="5255895"/>
            <a:ext cx="10151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橡胶的相对分子质量比大多数塑料和合成纤维的都要高，一般在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~10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69970" y="24892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丁苯橡胶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81195" y="330073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顺丁橡胶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15660" y="24784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丁腈橡胶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80885" y="330073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氯丁橡胶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89290" y="24784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乙丙橡胶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543415" y="330073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硅橡胶</a:t>
            </a:r>
          </a:p>
        </p:txBody>
      </p:sp>
      <p:sp>
        <p:nvSpPr>
          <p:cNvPr id="7" name="椭圆 6"/>
          <p:cNvSpPr/>
          <p:nvPr/>
        </p:nvSpPr>
        <p:spPr>
          <a:xfrm>
            <a:off x="3556000" y="2353945"/>
            <a:ext cx="1448435" cy="70929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34840" y="3174365"/>
            <a:ext cx="1448435" cy="70929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883275" y="2353945"/>
            <a:ext cx="1448435" cy="70929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34530" y="3176270"/>
            <a:ext cx="1448435" cy="70929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228965" y="2353945"/>
            <a:ext cx="1448435" cy="70929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425940" y="3174365"/>
            <a:ext cx="1272540" cy="70929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2795905"/>
            <a:ext cx="2499360" cy="149352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90" grpId="0"/>
      <p:bldP spid="3" grpId="0"/>
      <p:bldP spid="6" grpId="0"/>
      <p:bldP spid="8" grpId="0"/>
      <p:bldP spid="9" grpId="0"/>
      <p:bldP spid="10" grpId="0"/>
      <p:bldP spid="11" grpId="0"/>
      <p:bldP spid="12" grpId="0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19"/>
          <p:cNvSpPr/>
          <p:nvPr/>
        </p:nvSpPr>
        <p:spPr>
          <a:xfrm>
            <a:off x="965835" y="4384675"/>
            <a:ext cx="9779000" cy="14204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lstStyle/>
          <a:p>
            <a:pPr defTabSz="914400" fontAlgn="auto">
              <a:lnSpc>
                <a:spcPct val="120000"/>
              </a:lnSpc>
              <a:tabLst>
                <a:tab pos="2637155" algn="ctr"/>
                <a:tab pos="4429125" algn="l"/>
              </a:tabLst>
            </a:pPr>
            <a:r>
              <a:rPr lang="zh-CN" altLang="en-US" sz="2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①结构特点：顺丁橡胶中存在碳碳双键，分子呈线型结构，分子链较柔软，性能较差。</a:t>
            </a:r>
            <a:r>
              <a:rPr lang="zh-CN" altLang="pl-PL" sz="2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易加成也易被氧化，所以盛放酸性高锰酸钾、溴水、浓硝酸、浓硫酸等试剂瓶</a:t>
            </a:r>
            <a:r>
              <a:rPr lang="zh-CN" altLang="pl-PL" sz="24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pl-PL" sz="2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塞子不能用橡胶塞。 </a:t>
            </a: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1031875" y="975390"/>
            <a:ext cx="4577080" cy="53403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solidFill>
                  <a:schemeClr val="tx1"/>
                </a:solidFill>
                <a:effectLst/>
                <a:sym typeface="+mn-ea"/>
              </a:rPr>
              <a:t>常见的合成橡胶</a:t>
            </a:r>
            <a:r>
              <a:rPr lang="en-US" altLang="zh-CN" sz="2400">
                <a:solidFill>
                  <a:schemeClr val="tx1"/>
                </a:solidFill>
                <a:effectLst/>
                <a:latin typeface="Arial" panose="020B0604020202020204" pitchFamily="34" charset="0"/>
                <a:sym typeface="+mn-ea"/>
              </a:rPr>
              <a:t>——</a:t>
            </a:r>
            <a:r>
              <a:rPr lang="zh-CN" altLang="en-US" sz="2400">
                <a:solidFill>
                  <a:schemeClr val="tx1"/>
                </a:solidFill>
                <a:effectLst/>
                <a:sym typeface="+mn-ea"/>
              </a:rPr>
              <a:t>顺丁橡胶</a:t>
            </a:r>
            <a:r>
              <a:rPr lang="en-US" altLang="zh-C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solidFill>
                <a:schemeClr val="tx1"/>
              </a:solidFill>
              <a:effectLst/>
              <a:latin typeface="Times New Roman" panose="02020603050405020304" pitchFamily="18" charset="0"/>
              <a:ea typeface="方正书宋_GBK" panose="02000000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图片 -2147482624"/>
          <p:cNvPicPr>
            <a:picLocks noChangeAspect="1"/>
          </p:cNvPicPr>
          <p:nvPr/>
        </p:nvPicPr>
        <p:blipFill>
          <a:blip r:embed="rId3"/>
          <a:srcRect r="2607" b="5207"/>
          <a:stretch>
            <a:fillRect/>
          </a:stretch>
        </p:blipFill>
        <p:spPr>
          <a:xfrm>
            <a:off x="1649730" y="1822450"/>
            <a:ext cx="6998970" cy="1870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44"/>
          <p:cNvPicPr>
            <a:picLocks noChangeAspect="1"/>
          </p:cNvPicPr>
          <p:nvPr/>
        </p:nvPicPr>
        <p:blipFill>
          <a:blip r:embed="rId4"/>
          <a:srcRect l="62233" t="78987"/>
          <a:stretch>
            <a:fillRect/>
          </a:stretch>
        </p:blipFill>
        <p:spPr>
          <a:xfrm>
            <a:off x="6086475" y="3693160"/>
            <a:ext cx="2111375" cy="4432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45" y="2145665"/>
            <a:ext cx="8101330" cy="3931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5"/>
          <p:cNvSpPr/>
          <p:nvPr/>
        </p:nvSpPr>
        <p:spPr>
          <a:xfrm>
            <a:off x="1032510" y="1260475"/>
            <a:ext cx="10100945" cy="152971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lstStyle/>
          <a:p>
            <a:pPr defTabSz="914400" fontAlgn="auto">
              <a:lnSpc>
                <a:spcPct val="130000"/>
              </a:lnSpc>
              <a:tabLst>
                <a:tab pos="2637155" algn="ctr"/>
                <a:tab pos="4429125" algn="l"/>
              </a:tabLst>
            </a:pPr>
            <a:r>
              <a:rPr lang="en-US" altLang="zh-C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将顺丁橡胶与硫等硫化剂混合后加热，硫化剂将聚合物中的碳碳双键打开，以二硫键</a:t>
            </a:r>
            <a:r>
              <a:rPr lang="en-US" altLang="zh-C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(—S—S—)</a:t>
            </a:r>
            <a:r>
              <a:rPr lang="zh-CN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等把线型结构连接为网状结构，得到既有弹性又有强度的顺丁橡胶。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1875" y="828040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顺丁橡胶的硫化</a:t>
            </a:r>
          </a:p>
        </p:txBody>
      </p:sp>
      <p:sp>
        <p:nvSpPr>
          <p:cNvPr id="34818" name="Rectangle 4"/>
          <p:cNvSpPr/>
          <p:nvPr/>
        </p:nvSpPr>
        <p:spPr>
          <a:xfrm>
            <a:off x="1032510" y="5855970"/>
            <a:ext cx="9654540" cy="5708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lstStyle/>
          <a:p>
            <a:pPr defTabSz="914400">
              <a:lnSpc>
                <a:spcPct val="130000"/>
              </a:lnSpc>
              <a:tabLst>
                <a:tab pos="2637155" algn="ctr"/>
                <a:tab pos="4429125" algn="l"/>
              </a:tabLst>
            </a:pPr>
            <a:r>
              <a:rPr lang="zh-CN" altLang="en-US" sz="2400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注意：橡胶的硫化交联程度不宜过大，否则会使橡胶失去弹性。</a:t>
            </a:r>
          </a:p>
        </p:txBody>
      </p:sp>
      <p:pic>
        <p:nvPicPr>
          <p:cNvPr id="108" name="图片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9808845" y="3088640"/>
            <a:ext cx="2190750" cy="2326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023600" y="111506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图片 2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040" y="2823210"/>
            <a:ext cx="3168650" cy="195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079500" y="1643380"/>
            <a:ext cx="922909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天然橡胶是三叶树胶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顺式聚异戊二烯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，杜仲胶是反式聚异戊二烯，你能写出杜仲胶的结构简式吗？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508000" y="871220"/>
            <a:ext cx="2357120" cy="621030"/>
            <a:chOff x="1246" y="2700"/>
            <a:chExt cx="3712" cy="978"/>
          </a:xfrm>
        </p:grpSpPr>
        <p:sp>
          <p:nvSpPr>
            <p:cNvPr id="103" name="Freeform 73"/>
            <p:cNvSpPr/>
            <p:nvPr/>
          </p:nvSpPr>
          <p:spPr>
            <a:xfrm>
              <a:off x="2146" y="2812"/>
              <a:ext cx="2813" cy="867"/>
            </a:xfrm>
            <a:custGeom>
              <a:avLst/>
              <a:gdLst>
                <a:gd name="connsiteX0" fmla="*/ 0 w 1216844"/>
                <a:gd name="connsiteY0" fmla="*/ 48390 h 483898"/>
                <a:gd name="connsiteX1" fmla="*/ 14173 w 1216844"/>
                <a:gd name="connsiteY1" fmla="*/ 14173 h 483898"/>
                <a:gd name="connsiteX2" fmla="*/ 48390 w 1216844"/>
                <a:gd name="connsiteY2" fmla="*/ 0 h 483898"/>
                <a:gd name="connsiteX3" fmla="*/ 1168454 w 1216844"/>
                <a:gd name="connsiteY3" fmla="*/ 0 h 483898"/>
                <a:gd name="connsiteX4" fmla="*/ 1202671 w 1216844"/>
                <a:gd name="connsiteY4" fmla="*/ 14173 h 483898"/>
                <a:gd name="connsiteX5" fmla="*/ 1216844 w 1216844"/>
                <a:gd name="connsiteY5" fmla="*/ 48390 h 483898"/>
                <a:gd name="connsiteX6" fmla="*/ 1216844 w 1216844"/>
                <a:gd name="connsiteY6" fmla="*/ 435508 h 483898"/>
                <a:gd name="connsiteX7" fmla="*/ 1202671 w 1216844"/>
                <a:gd name="connsiteY7" fmla="*/ 469725 h 483898"/>
                <a:gd name="connsiteX8" fmla="*/ 1168454 w 1216844"/>
                <a:gd name="connsiteY8" fmla="*/ 483898 h 483898"/>
                <a:gd name="connsiteX9" fmla="*/ 48390 w 1216844"/>
                <a:gd name="connsiteY9" fmla="*/ 483898 h 483898"/>
                <a:gd name="connsiteX10" fmla="*/ 14173 w 1216844"/>
                <a:gd name="connsiteY10" fmla="*/ 469725 h 483898"/>
                <a:gd name="connsiteX11" fmla="*/ 0 w 1216844"/>
                <a:gd name="connsiteY11" fmla="*/ 435508 h 483898"/>
                <a:gd name="connsiteX12" fmla="*/ 0 w 1216844"/>
                <a:gd name="connsiteY12" fmla="*/ 48390 h 48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B3B8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477" tIns="64617" rIns="87477" bIns="64617" numCol="1" spcCol="1270" anchor="ctr" anchorCtr="0">
              <a:noAutofit/>
            </a:bodyPr>
            <a:lstStyle/>
            <a:p>
              <a:pPr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思考与讨论</a:t>
              </a:r>
            </a:p>
          </p:txBody>
        </p:sp>
        <p:sp>
          <p:nvSpPr>
            <p:cNvPr id="104" name="Freeform 9"/>
            <p:cNvSpPr/>
            <p:nvPr/>
          </p:nvSpPr>
          <p:spPr bwMode="auto">
            <a:xfrm rot="16200000">
              <a:off x="1115" y="2831"/>
              <a:ext cx="978" cy="717"/>
            </a:xfrm>
            <a:custGeom>
              <a:avLst/>
              <a:gdLst/>
              <a:ahLst/>
              <a:cxnLst>
                <a:cxn ang="0">
                  <a:pos x="669" y="221"/>
                </a:cxn>
                <a:cxn ang="0">
                  <a:pos x="454" y="63"/>
                </a:cxn>
                <a:cxn ang="0">
                  <a:pos x="432" y="47"/>
                </a:cxn>
                <a:cxn ang="0">
                  <a:pos x="279" y="0"/>
                </a:cxn>
                <a:cxn ang="0">
                  <a:pos x="211" y="9"/>
                </a:cxn>
                <a:cxn ang="0">
                  <a:pos x="0" y="279"/>
                </a:cxn>
                <a:cxn ang="0">
                  <a:pos x="211" y="549"/>
                </a:cxn>
                <a:cxn ang="0">
                  <a:pos x="279" y="557"/>
                </a:cxn>
                <a:cxn ang="0">
                  <a:pos x="432" y="511"/>
                </a:cxn>
                <a:cxn ang="0">
                  <a:pos x="454" y="495"/>
                </a:cxn>
                <a:cxn ang="0">
                  <a:pos x="669" y="337"/>
                </a:cxn>
                <a:cxn ang="0">
                  <a:pos x="669" y="221"/>
                </a:cxn>
              </a:cxnLst>
              <a:rect l="0" t="0" r="r" b="b"/>
              <a:pathLst>
                <a:path w="712" h="557">
                  <a:moveTo>
                    <a:pt x="669" y="221"/>
                  </a:moveTo>
                  <a:cubicBezTo>
                    <a:pt x="454" y="63"/>
                    <a:pt x="454" y="63"/>
                    <a:pt x="454" y="63"/>
                  </a:cubicBezTo>
                  <a:cubicBezTo>
                    <a:pt x="447" y="57"/>
                    <a:pt x="440" y="52"/>
                    <a:pt x="432" y="47"/>
                  </a:cubicBezTo>
                  <a:cubicBezTo>
                    <a:pt x="388" y="17"/>
                    <a:pt x="336" y="0"/>
                    <a:pt x="279" y="0"/>
                  </a:cubicBezTo>
                  <a:cubicBezTo>
                    <a:pt x="255" y="0"/>
                    <a:pt x="233" y="3"/>
                    <a:pt x="211" y="9"/>
                  </a:cubicBezTo>
                  <a:cubicBezTo>
                    <a:pt x="90" y="39"/>
                    <a:pt x="0" y="148"/>
                    <a:pt x="0" y="279"/>
                  </a:cubicBezTo>
                  <a:cubicBezTo>
                    <a:pt x="0" y="409"/>
                    <a:pt x="90" y="518"/>
                    <a:pt x="211" y="549"/>
                  </a:cubicBezTo>
                  <a:cubicBezTo>
                    <a:pt x="233" y="554"/>
                    <a:pt x="255" y="557"/>
                    <a:pt x="279" y="557"/>
                  </a:cubicBezTo>
                  <a:cubicBezTo>
                    <a:pt x="336" y="557"/>
                    <a:pt x="388" y="540"/>
                    <a:pt x="432" y="511"/>
                  </a:cubicBezTo>
                  <a:cubicBezTo>
                    <a:pt x="440" y="506"/>
                    <a:pt x="447" y="500"/>
                    <a:pt x="454" y="495"/>
                  </a:cubicBezTo>
                  <a:cubicBezTo>
                    <a:pt x="669" y="337"/>
                    <a:pt x="669" y="337"/>
                    <a:pt x="669" y="337"/>
                  </a:cubicBezTo>
                  <a:cubicBezTo>
                    <a:pt x="712" y="305"/>
                    <a:pt x="712" y="253"/>
                    <a:pt x="669" y="221"/>
                  </a:cubicBezTo>
                  <a:close/>
                </a:path>
              </a:pathLst>
            </a:custGeom>
            <a:blipFill dpi="0" rotWithShape="1">
              <a:blip r:embed="rId4"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5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575" y="2771140"/>
            <a:ext cx="3011170" cy="2006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1425" y="1588770"/>
            <a:ext cx="946340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为了适应高科技产业等对材料的要求，化学工作者合成了具有某些特殊化学、物理及医学功能的高分子材料。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39870" y="988060"/>
            <a:ext cx="33928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600">
                <a:solidFill>
                  <a:srgbClr val="37423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功能高分子材料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41425" y="2741930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37423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用于化学反应的高分子催化剂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1425" y="326771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37423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用于分离纯化的各种滤膜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41425" y="3793490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37423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用于信息存储的磁性高分子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41425" y="4319270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37423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用于传感器的形状记忆高分子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41425" y="4845050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37423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用于吸水保水的高吸水性材料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41425" y="5370830"/>
            <a:ext cx="597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37423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可以替代人体器官、组织的医用高分子材料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41425" y="5896610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37423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用于药物缓释的高分子药物</a:t>
            </a: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>
          <a:blip r:embed="rId3">
            <a:clrChange>
              <a:clrFrom>
                <a:srgbClr val="F1F0EE">
                  <a:alpha val="100000"/>
                </a:srgbClr>
              </a:clrFrom>
              <a:clrTo>
                <a:srgbClr val="F1F0EE">
                  <a:alpha val="100000"/>
                  <a:alpha val="0"/>
                </a:srgbClr>
              </a:clrTo>
            </a:clrChange>
            <a:lum bright="6000" contrast="6000"/>
          </a:blip>
          <a:stretch>
            <a:fillRect/>
          </a:stretch>
        </p:blipFill>
        <p:spPr>
          <a:xfrm>
            <a:off x="6938645" y="3267710"/>
            <a:ext cx="3562985" cy="21094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spect="1"/>
          </p:cNvSpPr>
          <p:nvPr/>
        </p:nvSpPr>
        <p:spPr>
          <a:xfrm>
            <a:off x="1026160" y="997585"/>
            <a:ext cx="416687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800" b="1">
                <a:sym typeface="+mn-ea"/>
              </a:rPr>
              <a:t>三、功能高分子材料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26160" y="1679575"/>
            <a:ext cx="32721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高吸水性树脂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26160" y="2262505"/>
            <a:ext cx="902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高吸水性树脂可在干旱地区用于农业、林业抗旱保水，改良土壤。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26160" y="4995545"/>
            <a:ext cx="1006856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人们要得到比棉花和纸张的吸水性更好，且耐挤压、保水好的高吸水性材料，可以有两种思路：</a:t>
            </a:r>
            <a:r>
              <a:rPr lang="zh-CN" alt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一是改造纤维素或淀粉分子，接入强亲水基团；二是合成新的带有强亲水基团的高分子。</a:t>
            </a: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4"/>
          <a:srcRect t="12769" b="11630"/>
          <a:stretch>
            <a:fillRect/>
          </a:stretch>
        </p:blipFill>
        <p:spPr>
          <a:xfrm>
            <a:off x="4929505" y="2873058"/>
            <a:ext cx="2732405" cy="2065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5"/>
          <a:srcRect l="11283" t="18600" r="13533" b="12033"/>
          <a:stretch>
            <a:fillRect/>
          </a:stretch>
        </p:blipFill>
        <p:spPr>
          <a:xfrm>
            <a:off x="1588770" y="2872740"/>
            <a:ext cx="2985770" cy="2066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6"/>
          <a:srcRect t="7354" b="10658"/>
          <a:stretch>
            <a:fillRect/>
          </a:stretch>
        </p:blipFill>
        <p:spPr>
          <a:xfrm>
            <a:off x="8016875" y="2872105"/>
            <a:ext cx="1833245" cy="20675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305" y="1284605"/>
            <a:ext cx="71977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(1)淀粉、纤维素等天然吸水材料的改性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3305" y="1887855"/>
            <a:ext cx="955738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在淀粉或纤维素的主链上再接上带有强亲水基团的支链,以提高它们的吸水能力。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3305" y="3181985"/>
            <a:ext cx="78079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zh-CN" alt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含有强亲水基团的支链，如羧基、羟基、酰氨基等。</a:t>
            </a:r>
            <a:r>
              <a:rPr lang="en-US" altLang="zh-CN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</a:t>
            </a: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3">
            <a:clrChange>
              <a:clrFrom>
                <a:srgbClr val="F2E7E6">
                  <a:alpha val="100000"/>
                </a:srgbClr>
              </a:clrFrom>
              <a:clrTo>
                <a:srgbClr val="F2E7E6">
                  <a:alpha val="100000"/>
                  <a:alpha val="0"/>
                </a:srgbClr>
              </a:clrTo>
            </a:clrChange>
            <a:lum contrast="12000"/>
          </a:blip>
          <a:srcRect l="2154" t="3460" r="12897" b="17328"/>
          <a:stretch>
            <a:fillRect/>
          </a:stretch>
        </p:blipFill>
        <p:spPr>
          <a:xfrm>
            <a:off x="7922260" y="4035425"/>
            <a:ext cx="2678430" cy="129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43305" y="4179570"/>
            <a:ext cx="600265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如：淀粉与丙烯酸钠在一定条件下发生反应，生成以淀粉为主链的接枝共聚物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18475" y="5325110"/>
            <a:ext cx="231648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100">
                <a:latin typeface="楷体" panose="02010609060101010101" charset="-122"/>
                <a:ea typeface="楷体" panose="02010609060101010101" charset="-122"/>
                <a:sym typeface="+mn-ea"/>
              </a:rPr>
              <a:t>接枝共聚物示意图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3135" y="955040"/>
            <a:ext cx="10100945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在橡胶工业中，天然橡胶与合成橡胶一般都要经过硫化工艺，将橡胶的线型结构转变为网状结构。在制备高吸水性树脂时也要加入少量交联剂，以得到具有网状结构的树脂。为什么要将橡胶和高吸水性树脂转变为网状结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39940" name="Rectangle 5"/>
          <p:cNvSpPr/>
          <p:nvPr/>
        </p:nvSpPr>
        <p:spPr>
          <a:xfrm>
            <a:off x="953135" y="2903220"/>
            <a:ext cx="10100310" cy="171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240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然橡胶分子内存在较活泼的碳碳双键，容易发生老化。橡胶硫化后，分子中的碳碳双键被打开，形成了新的共价键，线型结构转变为网状结构。这使硫化橡胶具有很好的弹性、较高的硬度和耐磨性，不易变黏，在有机溶剂中不易溶解，只发生溶胀。</a:t>
            </a:r>
          </a:p>
        </p:txBody>
      </p:sp>
      <p:sp>
        <p:nvSpPr>
          <p:cNvPr id="39941" name="Rectangle 6"/>
          <p:cNvSpPr/>
          <p:nvPr/>
        </p:nvSpPr>
        <p:spPr>
          <a:xfrm>
            <a:off x="953135" y="4572000"/>
            <a:ext cx="10100945" cy="171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高吸水性树脂在交联前一般是水溶性的，不具备吸水性。形成网状结构后，它可利用分子中大量的羧基、羟基等基团与水分子之间产生氢键等作用，吸收水分子，并且通过网状结构将水分子束缚在高分子网格中，形成溶胀的凝胶体。这种凝胶体的保水能力很强，在一定压力下也不易失水。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381635" y="883920"/>
            <a:ext cx="2357120" cy="621030"/>
            <a:chOff x="1246" y="2700"/>
            <a:chExt cx="3712" cy="978"/>
          </a:xfrm>
        </p:grpSpPr>
        <p:sp>
          <p:nvSpPr>
            <p:cNvPr id="103" name="Freeform 73"/>
            <p:cNvSpPr/>
            <p:nvPr/>
          </p:nvSpPr>
          <p:spPr>
            <a:xfrm>
              <a:off x="2146" y="2812"/>
              <a:ext cx="2813" cy="867"/>
            </a:xfrm>
            <a:custGeom>
              <a:avLst/>
              <a:gdLst>
                <a:gd name="connsiteX0" fmla="*/ 0 w 1216844"/>
                <a:gd name="connsiteY0" fmla="*/ 48390 h 483898"/>
                <a:gd name="connsiteX1" fmla="*/ 14173 w 1216844"/>
                <a:gd name="connsiteY1" fmla="*/ 14173 h 483898"/>
                <a:gd name="connsiteX2" fmla="*/ 48390 w 1216844"/>
                <a:gd name="connsiteY2" fmla="*/ 0 h 483898"/>
                <a:gd name="connsiteX3" fmla="*/ 1168454 w 1216844"/>
                <a:gd name="connsiteY3" fmla="*/ 0 h 483898"/>
                <a:gd name="connsiteX4" fmla="*/ 1202671 w 1216844"/>
                <a:gd name="connsiteY4" fmla="*/ 14173 h 483898"/>
                <a:gd name="connsiteX5" fmla="*/ 1216844 w 1216844"/>
                <a:gd name="connsiteY5" fmla="*/ 48390 h 483898"/>
                <a:gd name="connsiteX6" fmla="*/ 1216844 w 1216844"/>
                <a:gd name="connsiteY6" fmla="*/ 435508 h 483898"/>
                <a:gd name="connsiteX7" fmla="*/ 1202671 w 1216844"/>
                <a:gd name="connsiteY7" fmla="*/ 469725 h 483898"/>
                <a:gd name="connsiteX8" fmla="*/ 1168454 w 1216844"/>
                <a:gd name="connsiteY8" fmla="*/ 483898 h 483898"/>
                <a:gd name="connsiteX9" fmla="*/ 48390 w 1216844"/>
                <a:gd name="connsiteY9" fmla="*/ 483898 h 483898"/>
                <a:gd name="connsiteX10" fmla="*/ 14173 w 1216844"/>
                <a:gd name="connsiteY10" fmla="*/ 469725 h 483898"/>
                <a:gd name="connsiteX11" fmla="*/ 0 w 1216844"/>
                <a:gd name="connsiteY11" fmla="*/ 435508 h 483898"/>
                <a:gd name="connsiteX12" fmla="*/ 0 w 1216844"/>
                <a:gd name="connsiteY12" fmla="*/ 48390 h 48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B3B8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477" tIns="64617" rIns="87477" bIns="64617" numCol="1" spcCol="1270" anchor="ctr" anchorCtr="0">
              <a:noAutofit/>
            </a:bodyPr>
            <a:lstStyle/>
            <a:p>
              <a:pPr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思考与讨论</a:t>
              </a:r>
            </a:p>
          </p:txBody>
        </p:sp>
        <p:sp>
          <p:nvSpPr>
            <p:cNvPr id="104" name="Freeform 9"/>
            <p:cNvSpPr/>
            <p:nvPr/>
          </p:nvSpPr>
          <p:spPr bwMode="auto">
            <a:xfrm rot="16200000">
              <a:off x="1115" y="2831"/>
              <a:ext cx="978" cy="717"/>
            </a:xfrm>
            <a:custGeom>
              <a:avLst/>
              <a:gdLst/>
              <a:ahLst/>
              <a:cxnLst>
                <a:cxn ang="0">
                  <a:pos x="669" y="221"/>
                </a:cxn>
                <a:cxn ang="0">
                  <a:pos x="454" y="63"/>
                </a:cxn>
                <a:cxn ang="0">
                  <a:pos x="432" y="47"/>
                </a:cxn>
                <a:cxn ang="0">
                  <a:pos x="279" y="0"/>
                </a:cxn>
                <a:cxn ang="0">
                  <a:pos x="211" y="9"/>
                </a:cxn>
                <a:cxn ang="0">
                  <a:pos x="0" y="279"/>
                </a:cxn>
                <a:cxn ang="0">
                  <a:pos x="211" y="549"/>
                </a:cxn>
                <a:cxn ang="0">
                  <a:pos x="279" y="557"/>
                </a:cxn>
                <a:cxn ang="0">
                  <a:pos x="432" y="511"/>
                </a:cxn>
                <a:cxn ang="0">
                  <a:pos x="454" y="495"/>
                </a:cxn>
                <a:cxn ang="0">
                  <a:pos x="669" y="337"/>
                </a:cxn>
                <a:cxn ang="0">
                  <a:pos x="669" y="221"/>
                </a:cxn>
              </a:cxnLst>
              <a:rect l="0" t="0" r="r" b="b"/>
              <a:pathLst>
                <a:path w="712" h="557">
                  <a:moveTo>
                    <a:pt x="669" y="221"/>
                  </a:moveTo>
                  <a:cubicBezTo>
                    <a:pt x="454" y="63"/>
                    <a:pt x="454" y="63"/>
                    <a:pt x="454" y="63"/>
                  </a:cubicBezTo>
                  <a:cubicBezTo>
                    <a:pt x="447" y="57"/>
                    <a:pt x="440" y="52"/>
                    <a:pt x="432" y="47"/>
                  </a:cubicBezTo>
                  <a:cubicBezTo>
                    <a:pt x="388" y="17"/>
                    <a:pt x="336" y="0"/>
                    <a:pt x="279" y="0"/>
                  </a:cubicBezTo>
                  <a:cubicBezTo>
                    <a:pt x="255" y="0"/>
                    <a:pt x="233" y="3"/>
                    <a:pt x="211" y="9"/>
                  </a:cubicBezTo>
                  <a:cubicBezTo>
                    <a:pt x="90" y="39"/>
                    <a:pt x="0" y="148"/>
                    <a:pt x="0" y="279"/>
                  </a:cubicBezTo>
                  <a:cubicBezTo>
                    <a:pt x="0" y="409"/>
                    <a:pt x="90" y="518"/>
                    <a:pt x="211" y="549"/>
                  </a:cubicBezTo>
                  <a:cubicBezTo>
                    <a:pt x="233" y="554"/>
                    <a:pt x="255" y="557"/>
                    <a:pt x="279" y="557"/>
                  </a:cubicBezTo>
                  <a:cubicBezTo>
                    <a:pt x="336" y="557"/>
                    <a:pt x="388" y="540"/>
                    <a:pt x="432" y="511"/>
                  </a:cubicBezTo>
                  <a:cubicBezTo>
                    <a:pt x="440" y="506"/>
                    <a:pt x="447" y="500"/>
                    <a:pt x="454" y="495"/>
                  </a:cubicBezTo>
                  <a:cubicBezTo>
                    <a:pt x="669" y="337"/>
                    <a:pt x="669" y="337"/>
                    <a:pt x="669" y="337"/>
                  </a:cubicBezTo>
                  <a:cubicBezTo>
                    <a:pt x="712" y="305"/>
                    <a:pt x="712" y="253"/>
                    <a:pt x="669" y="221"/>
                  </a:cubicBezTo>
                  <a:close/>
                </a:path>
              </a:pathLst>
            </a:custGeom>
            <a:blipFill dpi="0" rotWithShape="1">
              <a:blip r:embed="rId3"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5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JhY2RlODM3Y2EzNjE0OWYxNDBhOTdiNjAwMzBmMWYifQ=="/>
  <p:tag name="KSO_WPP_MARK_KEY" val="5e3fcefc-e65f-49be-a91c-d454cbc737b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9600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1213</Words>
  <Application>Microsoft Office PowerPoint</Application>
  <PresentationFormat>宽屏</PresentationFormat>
  <Paragraphs>109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方正正黑简体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163</cp:revision>
  <dcterms:created xsi:type="dcterms:W3CDTF">2019-06-19T02:08:00Z</dcterms:created>
  <dcterms:modified xsi:type="dcterms:W3CDTF">2024-02-22T08:35:41Z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AFB9F878893B4E18BE7682531FC71883_13</vt:lpwstr>
  </property>
</Properties>
</file>