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5.svg" ContentType="image/svg+xml"/>
  <Override PartName="/ppt/media/image32.svg" ContentType="image/svg+xml"/>
  <Override PartName="/ppt/media/image39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90" r:id="rId17"/>
    <p:sldId id="272" r:id="rId18"/>
    <p:sldId id="273" r:id="rId19"/>
    <p:sldId id="274" r:id="rId20"/>
    <p:sldId id="275" r:id="rId21"/>
    <p:sldId id="276" r:id="rId22"/>
    <p:sldId id="29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uyan Mu" initials="SM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4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pPr defTabSz="1219200">
              <a:lnSpc>
                <a:spcPct val="150000"/>
              </a:lnSpc>
              <a:defRPr/>
            </a:pPr>
            <a:r>
              <a:rPr lang="zh-CN" altLang="zh-CN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学习目标：1.能够说出豌豆作为遗传学研究材料的优点。2.概述孟德尔设计一对相对性状的杂交实验过程。3.理解对分离现象的解释。</a:t>
            </a:r>
            <a:endParaRPr lang="zh-CN" altLang="zh-CN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image" Target="../media/image3.png"/><Relationship Id="rId11" Type="http://schemas.openxmlformats.org/officeDocument/2006/relationships/tags" Target="../tags/tag71.xml"/><Relationship Id="rId10" Type="http://schemas.openxmlformats.org/officeDocument/2006/relationships/image" Target="../media/image2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71.xml"/><Relationship Id="rId5" Type="http://schemas.openxmlformats.org/officeDocument/2006/relationships/image" Target="../media/image25.png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6.xml"/><Relationship Id="rId6" Type="http://schemas.openxmlformats.org/officeDocument/2006/relationships/image" Target="../media/image27.png"/><Relationship Id="rId5" Type="http://schemas.openxmlformats.org/officeDocument/2006/relationships/tags" Target="../tags/tag175.xml"/><Relationship Id="rId4" Type="http://schemas.openxmlformats.org/officeDocument/2006/relationships/image" Target="../media/image26.png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1.xml"/><Relationship Id="rId6" Type="http://schemas.openxmlformats.org/officeDocument/2006/relationships/image" Target="../media/image29.png"/><Relationship Id="rId5" Type="http://schemas.openxmlformats.org/officeDocument/2006/relationships/tags" Target="../tags/tag180.xml"/><Relationship Id="rId4" Type="http://schemas.openxmlformats.org/officeDocument/2006/relationships/image" Target="../media/image28.jpeg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svg"/><Relationship Id="rId8" Type="http://schemas.openxmlformats.org/officeDocument/2006/relationships/image" Target="../media/image31.png"/><Relationship Id="rId7" Type="http://schemas.openxmlformats.org/officeDocument/2006/relationships/tags" Target="../tags/tag187.xml"/><Relationship Id="rId6" Type="http://schemas.openxmlformats.org/officeDocument/2006/relationships/image" Target="../media/image30.png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svg"/><Relationship Id="rId8" Type="http://schemas.openxmlformats.org/officeDocument/2006/relationships/image" Target="../media/image31.png"/><Relationship Id="rId7" Type="http://schemas.openxmlformats.org/officeDocument/2006/relationships/tags" Target="../tags/tag196.xml"/><Relationship Id="rId6" Type="http://schemas.openxmlformats.org/officeDocument/2006/relationships/image" Target="../media/image30.png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9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9" Type="http://schemas.openxmlformats.org/officeDocument/2006/relationships/slideLayout" Target="../slideLayouts/slideLayout1.xml"/><Relationship Id="rId48" Type="http://schemas.openxmlformats.org/officeDocument/2006/relationships/image" Target="../media/image35.png"/><Relationship Id="rId47" Type="http://schemas.openxmlformats.org/officeDocument/2006/relationships/tags" Target="../tags/tag248.xml"/><Relationship Id="rId46" Type="http://schemas.openxmlformats.org/officeDocument/2006/relationships/tags" Target="../tags/tag247.xml"/><Relationship Id="rId45" Type="http://schemas.openxmlformats.org/officeDocument/2006/relationships/tags" Target="../tags/tag246.xml"/><Relationship Id="rId44" Type="http://schemas.openxmlformats.org/officeDocument/2006/relationships/tags" Target="../tags/tag245.xml"/><Relationship Id="rId43" Type="http://schemas.openxmlformats.org/officeDocument/2006/relationships/tags" Target="../tags/tag244.xml"/><Relationship Id="rId42" Type="http://schemas.openxmlformats.org/officeDocument/2006/relationships/image" Target="../media/image34.png"/><Relationship Id="rId41" Type="http://schemas.openxmlformats.org/officeDocument/2006/relationships/tags" Target="../tags/tag243.xml"/><Relationship Id="rId40" Type="http://schemas.openxmlformats.org/officeDocument/2006/relationships/image" Target="../media/image33.png"/><Relationship Id="rId4" Type="http://schemas.openxmlformats.org/officeDocument/2006/relationships/tags" Target="../tags/tag207.xml"/><Relationship Id="rId39" Type="http://schemas.openxmlformats.org/officeDocument/2006/relationships/tags" Target="../tags/tag242.xml"/><Relationship Id="rId38" Type="http://schemas.openxmlformats.org/officeDocument/2006/relationships/tags" Target="../tags/tag241.xml"/><Relationship Id="rId37" Type="http://schemas.openxmlformats.org/officeDocument/2006/relationships/tags" Target="../tags/tag240.xml"/><Relationship Id="rId36" Type="http://schemas.openxmlformats.org/officeDocument/2006/relationships/tags" Target="../tags/tag239.xml"/><Relationship Id="rId35" Type="http://schemas.openxmlformats.org/officeDocument/2006/relationships/tags" Target="../tags/tag238.xml"/><Relationship Id="rId34" Type="http://schemas.openxmlformats.org/officeDocument/2006/relationships/tags" Target="../tags/tag237.xml"/><Relationship Id="rId33" Type="http://schemas.openxmlformats.org/officeDocument/2006/relationships/tags" Target="../tags/tag236.xml"/><Relationship Id="rId32" Type="http://schemas.openxmlformats.org/officeDocument/2006/relationships/tags" Target="../tags/tag235.xml"/><Relationship Id="rId31" Type="http://schemas.openxmlformats.org/officeDocument/2006/relationships/tags" Target="../tags/tag234.xml"/><Relationship Id="rId30" Type="http://schemas.openxmlformats.org/officeDocument/2006/relationships/tags" Target="../tags/tag233.xml"/><Relationship Id="rId3" Type="http://schemas.openxmlformats.org/officeDocument/2006/relationships/tags" Target="../tags/tag206.xml"/><Relationship Id="rId29" Type="http://schemas.openxmlformats.org/officeDocument/2006/relationships/tags" Target="../tags/tag232.xml"/><Relationship Id="rId28" Type="http://schemas.openxmlformats.org/officeDocument/2006/relationships/tags" Target="../tags/tag231.xml"/><Relationship Id="rId27" Type="http://schemas.openxmlformats.org/officeDocument/2006/relationships/tags" Target="../tags/tag230.xml"/><Relationship Id="rId26" Type="http://schemas.openxmlformats.org/officeDocument/2006/relationships/tags" Target="../tags/tag229.xml"/><Relationship Id="rId25" Type="http://schemas.openxmlformats.org/officeDocument/2006/relationships/tags" Target="../tags/tag228.xml"/><Relationship Id="rId24" Type="http://schemas.openxmlformats.org/officeDocument/2006/relationships/tags" Target="../tags/tag227.xml"/><Relationship Id="rId23" Type="http://schemas.openxmlformats.org/officeDocument/2006/relationships/tags" Target="../tags/tag226.xml"/><Relationship Id="rId22" Type="http://schemas.openxmlformats.org/officeDocument/2006/relationships/tags" Target="../tags/tag225.xml"/><Relationship Id="rId21" Type="http://schemas.openxmlformats.org/officeDocument/2006/relationships/tags" Target="../tags/tag224.xml"/><Relationship Id="rId20" Type="http://schemas.openxmlformats.org/officeDocument/2006/relationships/tags" Target="../tags/tag223.xml"/><Relationship Id="rId2" Type="http://schemas.openxmlformats.org/officeDocument/2006/relationships/tags" Target="../tags/tag205.xml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tags" Target="../tags/tag220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37.png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image" Target="../media/image36.png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275.xml"/><Relationship Id="rId30" Type="http://schemas.openxmlformats.org/officeDocument/2006/relationships/tags" Target="../tags/tag274.xml"/><Relationship Id="rId3" Type="http://schemas.openxmlformats.org/officeDocument/2006/relationships/tags" Target="../tags/tag251.xml"/><Relationship Id="rId29" Type="http://schemas.openxmlformats.org/officeDocument/2006/relationships/image" Target="../media/image39.svg"/><Relationship Id="rId28" Type="http://schemas.openxmlformats.org/officeDocument/2006/relationships/image" Target="../media/image38.png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50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image" Target="../media/image37.png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image" Target="../media/image36.png"/><Relationship Id="rId3" Type="http://schemas.openxmlformats.org/officeDocument/2006/relationships/tags" Target="../tags/tag278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301.xml"/><Relationship Id="rId27" Type="http://schemas.openxmlformats.org/officeDocument/2006/relationships/tags" Target="../tags/tag300.xml"/><Relationship Id="rId26" Type="http://schemas.openxmlformats.org/officeDocument/2006/relationships/tags" Target="../tags/tag299.xml"/><Relationship Id="rId25" Type="http://schemas.openxmlformats.org/officeDocument/2006/relationships/tags" Target="../tags/tag298.xml"/><Relationship Id="rId24" Type="http://schemas.openxmlformats.org/officeDocument/2006/relationships/tags" Target="../tags/tag297.xml"/><Relationship Id="rId23" Type="http://schemas.openxmlformats.org/officeDocument/2006/relationships/tags" Target="../tags/tag296.xml"/><Relationship Id="rId22" Type="http://schemas.openxmlformats.org/officeDocument/2006/relationships/tags" Target="../tags/tag295.xml"/><Relationship Id="rId21" Type="http://schemas.openxmlformats.org/officeDocument/2006/relationships/tags" Target="../tags/tag294.xml"/><Relationship Id="rId20" Type="http://schemas.openxmlformats.org/officeDocument/2006/relationships/tags" Target="../tags/tag293.xml"/><Relationship Id="rId2" Type="http://schemas.openxmlformats.org/officeDocument/2006/relationships/tags" Target="../tags/tag277.xml"/><Relationship Id="rId19" Type="http://schemas.openxmlformats.org/officeDocument/2006/relationships/tags" Target="../tags/tag292.xml"/><Relationship Id="rId18" Type="http://schemas.openxmlformats.org/officeDocument/2006/relationships/tags" Target="../tags/tag291.xml"/><Relationship Id="rId17" Type="http://schemas.openxmlformats.org/officeDocument/2006/relationships/tags" Target="../tags/tag290.xml"/><Relationship Id="rId16" Type="http://schemas.openxmlformats.org/officeDocument/2006/relationships/tags" Target="../tags/tag289.xml"/><Relationship Id="rId15" Type="http://schemas.openxmlformats.org/officeDocument/2006/relationships/tags" Target="../tags/tag288.xml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tags" Target="../tags/tag284.xml"/><Relationship Id="rId10" Type="http://schemas.openxmlformats.org/officeDocument/2006/relationships/tags" Target="../tags/tag283.xml"/><Relationship Id="rId1" Type="http://schemas.openxmlformats.org/officeDocument/2006/relationships/tags" Target="../tags/tag27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5.png"/><Relationship Id="rId7" Type="http://schemas.openxmlformats.org/officeDocument/2006/relationships/tags" Target="../tags/tag81.xml"/><Relationship Id="rId6" Type="http://schemas.openxmlformats.org/officeDocument/2006/relationships/image" Target="../media/image4.png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9" Type="http://schemas.openxmlformats.org/officeDocument/2006/relationships/tags" Target="../tags/tag89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image" Target="../media/image6.png"/><Relationship Id="rId1" Type="http://schemas.openxmlformats.org/officeDocument/2006/relationships/tags" Target="../tags/tag7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0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5.svg"/><Relationship Id="rId2" Type="http://schemas.openxmlformats.org/officeDocument/2006/relationships/image" Target="../media/image9.png"/><Relationship Id="rId19" Type="http://schemas.openxmlformats.org/officeDocument/2006/relationships/image" Target="../media/image14.png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image" Target="../media/image13.png"/><Relationship Id="rId14" Type="http://schemas.openxmlformats.org/officeDocument/2006/relationships/tags" Target="../tags/tag99.xml"/><Relationship Id="rId13" Type="http://schemas.openxmlformats.org/officeDocument/2006/relationships/image" Target="../media/image12.png"/><Relationship Id="rId12" Type="http://schemas.openxmlformats.org/officeDocument/2006/relationships/tags" Target="../tags/tag98.xml"/><Relationship Id="rId11" Type="http://schemas.openxmlformats.org/officeDocument/2006/relationships/image" Target="../media/image11.jpeg"/><Relationship Id="rId10" Type="http://schemas.openxmlformats.org/officeDocument/2006/relationships/tags" Target="../tags/tag97.xml"/><Relationship Id="rId1" Type="http://schemas.openxmlformats.org/officeDocument/2006/relationships/tags" Target="../tags/tag9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image" Target="../media/image17.png"/><Relationship Id="rId7" Type="http://schemas.openxmlformats.org/officeDocument/2006/relationships/tags" Target="../tags/tag108.xml"/><Relationship Id="rId6" Type="http://schemas.openxmlformats.org/officeDocument/2006/relationships/image" Target="../media/image16.png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image" Target="../media/image19.png"/><Relationship Id="rId7" Type="http://schemas.openxmlformats.org/officeDocument/2006/relationships/tags" Target="../tags/tag115.xml"/><Relationship Id="rId6" Type="http://schemas.openxmlformats.org/officeDocument/2006/relationships/image" Target="../media/image18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image" Target="../media/image20.png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image" Target="../media/image21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22.png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image" Target="../media/image24.png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66.xml"/><Relationship Id="rId25" Type="http://schemas.openxmlformats.org/officeDocument/2006/relationships/tags" Target="../tags/tag165.xml"/><Relationship Id="rId24" Type="http://schemas.openxmlformats.org/officeDocument/2006/relationships/tags" Target="../tags/tag164.xml"/><Relationship Id="rId23" Type="http://schemas.openxmlformats.org/officeDocument/2006/relationships/tags" Target="../tags/tag163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tags" Target="../tags/tag160.xml"/><Relationship Id="rId2" Type="http://schemas.openxmlformats.org/officeDocument/2006/relationships/tags" Target="../tags/tag143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图片 2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575" y="-68580"/>
            <a:ext cx="1303655" cy="2689860"/>
          </a:xfrm>
          <a:prstGeom prst="rect">
            <a:avLst/>
          </a:prstGeom>
        </p:spPr>
      </p:pic>
      <p:sp>
        <p:nvSpPr>
          <p:cNvPr id="10" name="文本占位符 9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579120" y="314960"/>
            <a:ext cx="11129010" cy="1640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6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1.1</a:t>
            </a:r>
            <a:r>
              <a:rPr lang="zh-CN" altLang="en-US" sz="6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孟德尔的豌豆杂交实验（一）</a:t>
            </a:r>
            <a:endParaRPr lang="zh-CN" altLang="en-US" sz="6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2" name="组合 131"/>
          <p:cNvGrpSpPr/>
          <p:nvPr>
            <p:custDataLst>
              <p:tags r:id="rId4"/>
            </p:custDataLst>
          </p:nvPr>
        </p:nvGrpSpPr>
        <p:grpSpPr>
          <a:xfrm>
            <a:off x="7113351" y="1784957"/>
            <a:ext cx="4594398" cy="4660902"/>
            <a:chOff x="2158" y="2152"/>
            <a:chExt cx="14638" cy="14853"/>
          </a:xfrm>
        </p:grpSpPr>
        <p:sp>
          <p:nvSpPr>
            <p:cNvPr id="133" name="矩形 132"/>
            <p:cNvSpPr/>
            <p:nvPr>
              <p:custDataLst>
                <p:tags r:id="rId5"/>
              </p:custDataLst>
            </p:nvPr>
          </p:nvSpPr>
          <p:spPr>
            <a:xfrm>
              <a:off x="2710" y="2694"/>
              <a:ext cx="12381" cy="1270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9"/>
            <p:cNvSpPr/>
            <p:nvPr>
              <p:custDataLst>
                <p:tags r:id="rId6"/>
              </p:custDataLst>
            </p:nvPr>
          </p:nvSpPr>
          <p:spPr>
            <a:xfrm>
              <a:off x="2158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5" name="任意多边形 6"/>
            <p:cNvSpPr/>
            <p:nvPr>
              <p:custDataLst>
                <p:tags r:id="rId7"/>
              </p:custDataLst>
            </p:nvPr>
          </p:nvSpPr>
          <p:spPr>
            <a:xfrm>
              <a:off x="3780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6" name="任意多边形 7"/>
            <p:cNvSpPr/>
            <p:nvPr>
              <p:custDataLst>
                <p:tags r:id="rId8"/>
              </p:custDataLst>
            </p:nvPr>
          </p:nvSpPr>
          <p:spPr>
            <a:xfrm>
              <a:off x="5387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37" name="图片 136" descr="E:/设计图片素材/7965944_模型工作室演示，蓝色背景讲台。.jpg7965944_模型工作室演示，蓝色背景讲台。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" t="12157" r="-17" b="12157"/>
            <a:stretch>
              <a:fillRect/>
            </a:stretch>
          </p:blipFill>
          <p:spPr>
            <a:xfrm>
              <a:off x="4416" y="4297"/>
              <a:ext cx="12381" cy="1270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6" h="2880">
                  <a:moveTo>
                    <a:pt x="0" y="0"/>
                  </a:moveTo>
                  <a:lnTo>
                    <a:pt x="2806" y="0"/>
                  </a:lnTo>
                  <a:lnTo>
                    <a:pt x="2806" y="2880"/>
                  </a:lnTo>
                  <a:lnTo>
                    <a:pt x="0" y="288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</p:grpSp>
      <p:pic>
        <p:nvPicPr>
          <p:cNvPr id="5" name="图片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1670" y="1871345"/>
            <a:ext cx="5866130" cy="4716145"/>
          </a:xfrm>
          <a:prstGeom prst="rect">
            <a:avLst/>
          </a:prstGeom>
        </p:spPr>
      </p:pic>
      <p:pic>
        <p:nvPicPr>
          <p:cNvPr id="244" name="图片 24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4960"/>
            <a:ext cx="1092835" cy="343535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21310" y="990600"/>
            <a:ext cx="11418570" cy="8058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优点二：具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Wingdings" panose="05000000000000000000" charset="0"/>
              </a:rPr>
              <a:t>有多对易于区分的相对性状，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且能稳定遗传。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36880" y="1687830"/>
            <a:ext cx="1175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相对性状：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一种</a:t>
            </a:r>
            <a:r>
              <a:rPr lang="zh-CN" altLang="en-US" sz="32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生物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同一</a:t>
            </a:r>
            <a:r>
              <a:rPr lang="zh-CN" altLang="en-US" sz="32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性状的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不同</a:t>
            </a:r>
            <a:r>
              <a:rPr lang="zh-CN" altLang="en-US" sz="32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表现类型。 </a:t>
            </a:r>
            <a:endParaRPr lang="zh-CN" altLang="en-US" sz="32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310" y="2346325"/>
            <a:ext cx="11509375" cy="4239260"/>
          </a:xfrm>
          <a:prstGeom prst="rect">
            <a:avLst/>
          </a:prstGeom>
          <a:ln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</p:pic>
    </p:spTree>
    <p:custDataLst>
      <p:tags r:id="rId6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36880" y="1079500"/>
            <a:ext cx="1175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相对性状：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一种</a:t>
            </a:r>
            <a:r>
              <a:rPr lang="zh-CN" altLang="en-US" sz="32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生物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同一</a:t>
            </a:r>
            <a:r>
              <a:rPr lang="zh-CN" altLang="en-US" sz="32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性状的</a:t>
            </a:r>
            <a:r>
              <a:rPr lang="zh-CN" altLang="en-US" sz="32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不同</a:t>
            </a:r>
            <a:r>
              <a:rPr lang="zh-CN" altLang="en-US" sz="32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表现类型。 </a:t>
            </a:r>
            <a:endParaRPr lang="zh-CN" altLang="en-US" sz="32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6880" y="1663065"/>
            <a:ext cx="6685280" cy="5012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7174" r="14543"/>
          <a:stretch>
            <a:fillRect/>
          </a:stretch>
        </p:blipFill>
        <p:spPr>
          <a:xfrm>
            <a:off x="7646035" y="1825625"/>
            <a:ext cx="4081145" cy="35363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21310" y="1176020"/>
            <a:ext cx="11418570" cy="8058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优点三：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豌豆花较大，易于人工杂交。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8280" y="2351405"/>
            <a:ext cx="4011930" cy="312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87190" y="2286635"/>
            <a:ext cx="7879080" cy="32524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43585" y="275590"/>
            <a:ext cx="1175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课堂练习：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17830" y="920750"/>
            <a:ext cx="614108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、下列属于相对性状的是（　　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A．人的单眼皮和厚眼皮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B．羊毛的卷毛和细毛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C．兔的灰色毛和白色毛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D．豌豆的绿色子叶和黄色豆荚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2425" y="3594735"/>
            <a:ext cx="1197292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、如图表示孟德尔杂交实验操作过程，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下列叙述正确的是（　　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A．②操作后要对b套上纸袋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B．①和②的操作不能同时进行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C．a为父本，b为母本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D．①和②是在花开后进行的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8"/>
          <p:cNvSpPr txBox="1"/>
          <p:nvPr>
            <p:custDataLst>
              <p:tags r:id="rId4"/>
            </p:custDataLst>
          </p:nvPr>
        </p:nvSpPr>
        <p:spPr>
          <a:xfrm>
            <a:off x="6664960" y="789305"/>
            <a:ext cx="4424045" cy="2068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noAutofit/>
          </a:bodyPr>
          <a:lstStyle/>
          <a:p>
            <a:pPr defTabSz="1219200" fontAlgn="auto">
              <a:lnSpc>
                <a:spcPct val="150000"/>
              </a:lnSpc>
              <a:defRPr/>
            </a:pPr>
            <a:r>
              <a:rPr kumimoji="1" lang="zh-CN" sz="2800">
                <a:latin typeface="微软雅黑" panose="020B0503020204020204" charset="-122"/>
                <a:ea typeface="微软雅黑" panose="020B0503020204020204" charset="-122"/>
              </a:rPr>
              <a:t>注意：同一种生物</a:t>
            </a: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219200" fontAlgn="auto">
              <a:lnSpc>
                <a:spcPct val="150000"/>
              </a:lnSpc>
              <a:defRPr/>
            </a:pPr>
            <a:r>
              <a:rPr kumimoji="1" lang="zh-CN" sz="2800">
                <a:latin typeface="微软雅黑" panose="020B0503020204020204" charset="-122"/>
                <a:ea typeface="微软雅黑" panose="020B0503020204020204" charset="-122"/>
              </a:rPr>
              <a:t>          同一种性状</a:t>
            </a: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219200" fontAlgn="auto">
              <a:lnSpc>
                <a:spcPct val="150000"/>
              </a:lnSpc>
              <a:defRPr/>
            </a:pPr>
            <a:r>
              <a:rPr kumimoji="1" lang="zh-CN" sz="2800">
                <a:latin typeface="微软雅黑" panose="020B0503020204020204" charset="-122"/>
                <a:ea typeface="微软雅黑" panose="020B0503020204020204" charset="-122"/>
              </a:rPr>
              <a:t>         不同类型（反义词）</a:t>
            </a: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219200" fontAlgn="auto">
              <a:lnSpc>
                <a:spcPct val="150000"/>
              </a:lnSpc>
              <a:defRPr/>
            </a:pP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9490" y="2993390"/>
            <a:ext cx="4571365" cy="3658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580" y="278130"/>
            <a:ext cx="642620" cy="6426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5064125" y="920750"/>
            <a:ext cx="193294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3769360" y="4016375"/>
            <a:ext cx="193294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B 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43585" y="275590"/>
            <a:ext cx="1175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课堂练习：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17830" y="920750"/>
            <a:ext cx="614108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、下列属于相对性状的是（　　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A．人的单眼皮和厚眼皮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B．羊毛的卷毛和细毛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C．兔的灰色毛和白色毛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D．豌豆的绿色子叶和黄色豆荚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2425" y="3594735"/>
            <a:ext cx="1197292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、如图表示孟德尔杂交实验操作过程，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下列叙述正确的是（　　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A．②操作后要对b套上纸袋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B．①和②的操作不能同时进行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C．a为父本，b为母本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D．①和②是在花开后进行的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8"/>
          <p:cNvSpPr txBox="1"/>
          <p:nvPr>
            <p:custDataLst>
              <p:tags r:id="rId4"/>
            </p:custDataLst>
          </p:nvPr>
        </p:nvSpPr>
        <p:spPr>
          <a:xfrm>
            <a:off x="6664960" y="789305"/>
            <a:ext cx="4424045" cy="2068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noAutofit/>
          </a:bodyPr>
          <a:lstStyle/>
          <a:p>
            <a:pPr defTabSz="1219200" fontAlgn="auto">
              <a:lnSpc>
                <a:spcPct val="150000"/>
              </a:lnSpc>
              <a:defRPr/>
            </a:pPr>
            <a:r>
              <a:rPr kumimoji="1" lang="zh-CN" sz="2800">
                <a:latin typeface="微软雅黑" panose="020B0503020204020204" charset="-122"/>
                <a:ea typeface="微软雅黑" panose="020B0503020204020204" charset="-122"/>
              </a:rPr>
              <a:t>注意：同一种生物</a:t>
            </a: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219200" fontAlgn="auto">
              <a:lnSpc>
                <a:spcPct val="150000"/>
              </a:lnSpc>
              <a:defRPr/>
            </a:pPr>
            <a:r>
              <a:rPr kumimoji="1" lang="zh-CN" sz="2800">
                <a:latin typeface="微软雅黑" panose="020B0503020204020204" charset="-122"/>
                <a:ea typeface="微软雅黑" panose="020B0503020204020204" charset="-122"/>
              </a:rPr>
              <a:t>          同一种性状</a:t>
            </a: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219200" fontAlgn="auto">
              <a:lnSpc>
                <a:spcPct val="150000"/>
              </a:lnSpc>
              <a:defRPr/>
            </a:pPr>
            <a:r>
              <a:rPr kumimoji="1" lang="zh-CN" sz="2800">
                <a:latin typeface="微软雅黑" panose="020B0503020204020204" charset="-122"/>
                <a:ea typeface="微软雅黑" panose="020B0503020204020204" charset="-122"/>
              </a:rPr>
              <a:t>         不同类型（反义词）</a:t>
            </a: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219200" fontAlgn="auto">
              <a:lnSpc>
                <a:spcPct val="150000"/>
              </a:lnSpc>
              <a:defRPr/>
            </a:pPr>
            <a:endParaRPr kumimoji="1" 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9490" y="2993390"/>
            <a:ext cx="4571365" cy="3658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580" y="278130"/>
            <a:ext cx="642620" cy="6426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5064125" y="920750"/>
            <a:ext cx="193294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3769360" y="4016375"/>
            <a:ext cx="193294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B 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24384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二、一对相对性状的杂交实验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01980" y="1360805"/>
          <a:ext cx="1096645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845"/>
                <a:gridCol w="2018030"/>
                <a:gridCol w="5616575"/>
              </a:tblGrid>
              <a:tr h="52895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/>
                        <a:t>名词</a:t>
                      </a:r>
                      <a:endParaRPr lang="zh-CN" altLang="en-US" sz="32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/>
                        <a:t>表示符号</a:t>
                      </a:r>
                      <a:endParaRPr lang="zh-CN" altLang="en-US" sz="32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/>
                        <a:t>说明</a:t>
                      </a:r>
                      <a:endParaRPr lang="zh-CN" altLang="en-US" sz="32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父本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♂</a:t>
                      </a:r>
                      <a:endParaRPr lang="zh-CN" altLang="en-US" sz="3200" b="1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异花传粉时，供应花粉的植株。</a:t>
                      </a:r>
                      <a:endParaRPr lang="zh-CN" altLang="en-US" sz="3200" b="1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/>
                        <a:t>母本</a:t>
                      </a:r>
                      <a:endParaRPr lang="zh-CN" altLang="en-US" sz="32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♀</a:t>
                      </a:r>
                      <a:endParaRPr lang="zh-CN" altLang="en-US" sz="3200" b="1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亲本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P</a:t>
                      </a:r>
                      <a:endParaRPr lang="en-US" altLang="zh-CN" sz="3200" b="1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杂交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× </a:t>
                      </a:r>
                      <a:endParaRPr lang="en-US" altLang="zh-CN" sz="3200" b="1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  <a:tr h="57912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自交（自花传粉）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ym typeface="Wingdings 2" panose="05020102010507070707" pitchFamily="18" charset="2"/>
                        </a:rPr>
                        <a:t></a:t>
                      </a:r>
                      <a:endParaRPr lang="zh-CN" altLang="en-US" sz="3200" b="1">
                        <a:sym typeface="Wingdings 2" panose="05020102010507070707" pitchFamily="18" charset="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杂种后代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F</a:t>
                      </a:r>
                      <a:endParaRPr lang="en-US" altLang="zh-CN" sz="3200" b="1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杂种子一代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F</a:t>
                      </a:r>
                      <a:r>
                        <a:rPr lang="en-US" altLang="zh-CN" sz="3200" b="1" baseline="-25000">
                          <a:latin typeface="+mj-ea"/>
                          <a:ea typeface="+mj-ea"/>
                          <a:cs typeface="+mn-ea"/>
                          <a:sym typeface="+mn-ea"/>
                        </a:rPr>
                        <a:t>1</a:t>
                      </a:r>
                      <a:endParaRPr lang="en-US" altLang="zh-CN" sz="3200" b="1" baseline="-2500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atin typeface="+mj-ea"/>
                          <a:ea typeface="+mj-ea"/>
                          <a:cs typeface="+mn-ea"/>
                          <a:sym typeface="+mn-ea"/>
                        </a:rPr>
                        <a:t>杂种子二代</a:t>
                      </a:r>
                      <a:endParaRPr lang="zh-CN" altLang="en-US" sz="3200" b="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+mj-ea"/>
                          <a:ea typeface="+mj-ea"/>
                          <a:cs typeface="+mn-ea"/>
                          <a:sym typeface="+mn-ea"/>
                        </a:rPr>
                        <a:t>F</a:t>
                      </a:r>
                      <a:r>
                        <a:rPr lang="en-US" altLang="zh-CN" sz="3200" b="1" baseline="-25000">
                          <a:latin typeface="+mj-ea"/>
                          <a:ea typeface="+mj-ea"/>
                          <a:cs typeface="+mn-ea"/>
                          <a:sym typeface="+mn-ea"/>
                        </a:rPr>
                        <a:t>2</a:t>
                      </a:r>
                      <a:endParaRPr lang="en-US" altLang="zh-CN" sz="3200" b="1" baseline="-25000">
                        <a:latin typeface="+mj-ea"/>
                        <a:ea typeface="+mj-ea"/>
                        <a:cs typeface="+mn-ea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56" name="文本框 55"/>
          <p:cNvSpPr txBox="1"/>
          <p:nvPr>
            <p:custDataLst>
              <p:tags r:id="rId3"/>
            </p:custDataLst>
          </p:nvPr>
        </p:nvSpPr>
        <p:spPr>
          <a:xfrm>
            <a:off x="5864225" y="2536304"/>
            <a:ext cx="5719763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latin typeface="+mj-ea"/>
                <a:ea typeface="+mj-ea"/>
                <a:cs typeface="+mn-ea"/>
              </a:rPr>
              <a:t>异花传粉时，接受花粉的植株。</a:t>
            </a:r>
            <a:endParaRPr lang="zh-CN" altLang="en-US" sz="3200" b="1" noProof="1">
              <a:latin typeface="+mj-ea"/>
              <a:ea typeface="+mj-ea"/>
              <a:cs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12775" y="8172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遗传学常用符号：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5"/>
          <p:cNvSpPr txBox="1"/>
          <p:nvPr>
            <p:custDataLst>
              <p:tags r:id="rId1"/>
            </p:custDataLst>
          </p:nvPr>
        </p:nvSpPr>
        <p:spPr>
          <a:xfrm>
            <a:off x="4323715" y="2857500"/>
            <a:ext cx="1106170" cy="478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矮茎</a:t>
            </a:r>
            <a:endParaRPr lang="zh-CN" altLang="en-US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1941" name="云形标注 81940"/>
          <p:cNvSpPr/>
          <p:nvPr>
            <p:custDataLst>
              <p:tags r:id="rId2"/>
            </p:custDataLst>
          </p:nvPr>
        </p:nvSpPr>
        <p:spPr>
          <a:xfrm>
            <a:off x="1503680" y="5882005"/>
            <a:ext cx="9867265" cy="794385"/>
          </a:xfrm>
          <a:prstGeom prst="cloudCallout">
            <a:avLst>
              <a:gd name="adj1" fmla="val -61337"/>
              <a:gd name="adj2" fmla="val 1172"/>
            </a:avLst>
          </a:prstGeom>
          <a:solidFill>
            <a:srgbClr val="DAE3F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为什么子一代都是高茎而没有矮茎？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4" name="Text Box 2"/>
          <p:cNvSpPr txBox="1"/>
          <p:nvPr>
            <p:custDataLst>
              <p:tags r:id="rId3"/>
            </p:custDataLst>
          </p:nvPr>
        </p:nvSpPr>
        <p:spPr>
          <a:xfrm>
            <a:off x="1872234" y="2907628"/>
            <a:ext cx="1143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高茎</a:t>
            </a:r>
            <a:endParaRPr lang="zh-CN" altLang="en-US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91" name="Text Box 3"/>
          <p:cNvSpPr txBox="1"/>
          <p:nvPr>
            <p:custDataLst>
              <p:tags r:id="rId4"/>
            </p:custDataLst>
          </p:nvPr>
        </p:nvSpPr>
        <p:spPr>
          <a:xfrm>
            <a:off x="7217060" y="2788883"/>
            <a:ext cx="10669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矮茎</a:t>
            </a:r>
            <a:endParaRPr lang="zh-CN" altLang="en-US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/>
          <p:nvPr>
            <p:custDataLst>
              <p:tags r:id="rId5"/>
            </p:custDataLst>
          </p:nvPr>
        </p:nvSpPr>
        <p:spPr>
          <a:xfrm>
            <a:off x="306504" y="2876912"/>
            <a:ext cx="76213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zh-CN" altLang="en-US" sz="2800" b="1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/>
          <p:nvPr>
            <p:custDataLst>
              <p:tags r:id="rId6"/>
            </p:custDataLst>
          </p:nvPr>
        </p:nvSpPr>
        <p:spPr>
          <a:xfrm>
            <a:off x="3383945" y="2651723"/>
            <a:ext cx="68592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/>
          <p:nvPr>
            <p:custDataLst>
              <p:tags r:id="rId7"/>
            </p:custDataLst>
          </p:nvPr>
        </p:nvSpPr>
        <p:spPr>
          <a:xfrm>
            <a:off x="3133090" y="3114040"/>
            <a:ext cx="13017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杂交</a:t>
            </a: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4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Line 7"/>
          <p:cNvSpPr/>
          <p:nvPr>
            <p:custDataLst>
              <p:tags r:id="rId8"/>
            </p:custDataLst>
          </p:nvPr>
        </p:nvSpPr>
        <p:spPr>
          <a:xfrm>
            <a:off x="3675380" y="3537585"/>
            <a:ext cx="635" cy="420370"/>
          </a:xfrm>
          <a:prstGeom prst="line">
            <a:avLst/>
          </a:prstGeom>
          <a:ln w="38100" cap="flat" cmpd="sng">
            <a:solidFill>
              <a:srgbClr val="003300"/>
            </a:solidFill>
            <a:prstDash val="solid"/>
            <a:headEnd type="none" w="med" len="med"/>
            <a:tailEnd type="triangle" w="med" len="med"/>
          </a:ln>
        </p:spPr>
        <p:txBody>
          <a:bodyPr wrap="none"/>
          <a:lstStyle/>
          <a:p>
            <a:pPr lvl="0"/>
            <a:endParaRPr lang="zh-CN" altLang="en-US" sz="16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/>
          <p:nvPr>
            <p:custDataLst>
              <p:tags r:id="rId9"/>
            </p:custDataLst>
          </p:nvPr>
        </p:nvSpPr>
        <p:spPr>
          <a:xfrm>
            <a:off x="3150150" y="5410170"/>
            <a:ext cx="1143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高茎</a:t>
            </a:r>
            <a:endParaRPr lang="zh-CN" altLang="en-US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2"/>
          <p:cNvSpPr txBox="1"/>
          <p:nvPr>
            <p:custDataLst>
              <p:tags r:id="rId10"/>
            </p:custDataLst>
          </p:nvPr>
        </p:nvSpPr>
        <p:spPr>
          <a:xfrm>
            <a:off x="360821" y="4631205"/>
            <a:ext cx="99077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altLang="zh-CN" sz="2800" b="1" baseline="-2500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3"/>
          <p:cNvSpPr txBox="1"/>
          <p:nvPr>
            <p:custDataLst>
              <p:tags r:id="rId11"/>
            </p:custDataLst>
          </p:nvPr>
        </p:nvSpPr>
        <p:spPr>
          <a:xfrm>
            <a:off x="177165" y="5167581"/>
            <a:ext cx="2319867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子一代</a:t>
            </a: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4"/>
          <p:cNvSpPr txBox="1"/>
          <p:nvPr>
            <p:custDataLst>
              <p:tags r:id="rId12"/>
            </p:custDataLst>
          </p:nvPr>
        </p:nvSpPr>
        <p:spPr>
          <a:xfrm>
            <a:off x="208023" y="3287744"/>
            <a:ext cx="129562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亲本</a:t>
            </a: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Group 15"/>
          <p:cNvGrpSpPr/>
          <p:nvPr>
            <p:custDataLst>
              <p:tags r:id="rId13"/>
            </p:custDataLst>
          </p:nvPr>
        </p:nvGrpSpPr>
        <p:grpSpPr>
          <a:xfrm>
            <a:off x="5143785" y="2898746"/>
            <a:ext cx="319144" cy="335021"/>
            <a:chOff x="3216" y="2784"/>
            <a:chExt cx="288" cy="288"/>
          </a:xfrm>
        </p:grpSpPr>
        <p:sp>
          <p:nvSpPr>
            <p:cNvPr id="20" name="Oval 16"/>
            <p:cNvSpPr/>
            <p:nvPr>
              <p:custDataLst>
                <p:tags r:id="rId14"/>
              </p:custDataLst>
            </p:nvPr>
          </p:nvSpPr>
          <p:spPr>
            <a:xfrm>
              <a:off x="3216" y="2928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/>
              <a:endPara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7"/>
            <p:cNvSpPr/>
            <p:nvPr>
              <p:custDataLst>
                <p:tags r:id="rId15"/>
              </p:custDataLst>
            </p:nvPr>
          </p:nvSpPr>
          <p:spPr>
            <a:xfrm>
              <a:off x="3338" y="2784"/>
              <a:ext cx="166" cy="167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166" y="0"/>
                </a:cxn>
              </a:cxnLst>
              <a:rect l="0" t="0" r="0" b="0"/>
              <a:pathLst>
                <a:path w="214" h="215">
                  <a:moveTo>
                    <a:pt x="0" y="215"/>
                  </a:moveTo>
                  <a:lnTo>
                    <a:pt x="214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18"/>
          <p:cNvGrpSpPr/>
          <p:nvPr>
            <p:custDataLst>
              <p:tags r:id="rId16"/>
            </p:custDataLst>
          </p:nvPr>
        </p:nvGrpSpPr>
        <p:grpSpPr>
          <a:xfrm>
            <a:off x="2695104" y="2943612"/>
            <a:ext cx="215937" cy="360425"/>
            <a:chOff x="2016" y="2880"/>
            <a:chExt cx="192" cy="336"/>
          </a:xfrm>
        </p:grpSpPr>
        <p:sp>
          <p:nvSpPr>
            <p:cNvPr id="23" name="Oval 19"/>
            <p:cNvSpPr/>
            <p:nvPr>
              <p:custDataLst>
                <p:tags r:id="rId17"/>
              </p:custDataLst>
            </p:nvPr>
          </p:nvSpPr>
          <p:spPr>
            <a:xfrm>
              <a:off x="2040" y="2880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/>
              <a:endPara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4" name="Group 20"/>
            <p:cNvGrpSpPr/>
            <p:nvPr>
              <p:custDataLst>
                <p:tags r:id="rId18"/>
              </p:custDataLst>
            </p:nvPr>
          </p:nvGrpSpPr>
          <p:grpSpPr>
            <a:xfrm>
              <a:off x="2016" y="3024"/>
              <a:ext cx="192" cy="192"/>
              <a:chOff x="2016" y="3024"/>
              <a:chExt cx="192" cy="192"/>
            </a:xfrm>
          </p:grpSpPr>
          <p:sp>
            <p:nvSpPr>
              <p:cNvPr id="25" name="Line 2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016" y="3120"/>
                <a:ext cx="192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 lvl="0"/>
                <a:endParaRPr lang="zh-CN" altLang="en-US" sz="16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2112" y="3024"/>
                <a:ext cx="0" cy="192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 lvl="0"/>
                <a:endParaRPr lang="zh-CN" altLang="en-US" sz="16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Text Box 23"/>
          <p:cNvSpPr txBox="1"/>
          <p:nvPr>
            <p:custDataLst>
              <p:tags r:id="rId21"/>
            </p:custDataLst>
          </p:nvPr>
        </p:nvSpPr>
        <p:spPr>
          <a:xfrm>
            <a:off x="4288243" y="3233769"/>
            <a:ext cx="1231053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父本</a:t>
            </a: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24"/>
          <p:cNvSpPr txBox="1"/>
          <p:nvPr>
            <p:custDataLst>
              <p:tags r:id="rId22"/>
            </p:custDataLst>
          </p:nvPr>
        </p:nvSpPr>
        <p:spPr>
          <a:xfrm>
            <a:off x="1767853" y="3303619"/>
            <a:ext cx="129562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母本</a:t>
            </a:r>
            <a:r>
              <a:rPr lang="en-US" altLang="zh-CN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313" name="Group 25"/>
          <p:cNvGrpSpPr/>
          <p:nvPr>
            <p:custDataLst>
              <p:tags r:id="rId23"/>
            </p:custDataLst>
          </p:nvPr>
        </p:nvGrpSpPr>
        <p:grpSpPr>
          <a:xfrm>
            <a:off x="10175061" y="2846481"/>
            <a:ext cx="319144" cy="335021"/>
            <a:chOff x="3216" y="2784"/>
            <a:chExt cx="288" cy="288"/>
          </a:xfrm>
        </p:grpSpPr>
        <p:sp>
          <p:nvSpPr>
            <p:cNvPr id="29" name="Oval 26"/>
            <p:cNvSpPr/>
            <p:nvPr>
              <p:custDataLst>
                <p:tags r:id="rId24"/>
              </p:custDataLst>
            </p:nvPr>
          </p:nvSpPr>
          <p:spPr>
            <a:xfrm>
              <a:off x="3216" y="2928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/>
              <a:endParaRPr lang="zh-CN" altLang="zh-CN" sz="2400" b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314" name="Freeform 27"/>
            <p:cNvSpPr/>
            <p:nvPr>
              <p:custDataLst>
                <p:tags r:id="rId25"/>
              </p:custDataLst>
            </p:nvPr>
          </p:nvSpPr>
          <p:spPr>
            <a:xfrm>
              <a:off x="3338" y="2784"/>
              <a:ext cx="166" cy="167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166" y="0"/>
                </a:cxn>
              </a:cxnLst>
              <a:rect l="0" t="0" r="0" b="0"/>
              <a:pathLst>
                <a:path w="214" h="215">
                  <a:moveTo>
                    <a:pt x="0" y="215"/>
                  </a:moveTo>
                  <a:lnTo>
                    <a:pt x="214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16" name="Group 28"/>
          <p:cNvGrpSpPr/>
          <p:nvPr>
            <p:custDataLst>
              <p:tags r:id="rId26"/>
            </p:custDataLst>
          </p:nvPr>
        </p:nvGrpSpPr>
        <p:grpSpPr>
          <a:xfrm>
            <a:off x="8086829" y="2813437"/>
            <a:ext cx="215937" cy="360427"/>
            <a:chOff x="2016" y="2880"/>
            <a:chExt cx="192" cy="336"/>
          </a:xfrm>
        </p:grpSpPr>
        <p:sp>
          <p:nvSpPr>
            <p:cNvPr id="30" name="Oval 29"/>
            <p:cNvSpPr/>
            <p:nvPr>
              <p:custDataLst>
                <p:tags r:id="rId27"/>
              </p:custDataLst>
            </p:nvPr>
          </p:nvSpPr>
          <p:spPr>
            <a:xfrm>
              <a:off x="2040" y="2880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/>
              <a:endPara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2317" name="Group 30"/>
            <p:cNvGrpSpPr/>
            <p:nvPr>
              <p:custDataLst>
                <p:tags r:id="rId28"/>
              </p:custDataLst>
            </p:nvPr>
          </p:nvGrpSpPr>
          <p:grpSpPr>
            <a:xfrm>
              <a:off x="2016" y="3024"/>
              <a:ext cx="192" cy="192"/>
              <a:chOff x="2016" y="3024"/>
              <a:chExt cx="192" cy="192"/>
            </a:xfrm>
          </p:grpSpPr>
          <p:sp>
            <p:nvSpPr>
              <p:cNvPr id="12318" name="Line 31"/>
              <p:cNvSpPr/>
              <p:nvPr>
                <p:custDataLst>
                  <p:tags r:id="rId29"/>
                </p:custDataLst>
              </p:nvPr>
            </p:nvSpPr>
            <p:spPr>
              <a:xfrm>
                <a:off x="2016" y="3120"/>
                <a:ext cx="192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 lvl="0"/>
                <a:endParaRPr lang="zh-CN" altLang="en-US" sz="16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19" name="Line 32"/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2112" y="3024"/>
                <a:ext cx="0" cy="192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 lvl="0"/>
                <a:endParaRPr lang="zh-CN" altLang="en-US" sz="16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324" name="Text Box 36"/>
          <p:cNvSpPr txBox="1"/>
          <p:nvPr>
            <p:custDataLst>
              <p:tags r:id="rId31"/>
            </p:custDataLst>
          </p:nvPr>
        </p:nvSpPr>
        <p:spPr>
          <a:xfrm>
            <a:off x="9269096" y="2788883"/>
            <a:ext cx="1143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高茎</a:t>
            </a:r>
            <a:endParaRPr lang="zh-CN" altLang="en-US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25" name="Text Box 37"/>
          <p:cNvSpPr txBox="1"/>
          <p:nvPr>
            <p:custDataLst>
              <p:tags r:id="rId32"/>
            </p:custDataLst>
          </p:nvPr>
        </p:nvSpPr>
        <p:spPr>
          <a:xfrm>
            <a:off x="8625045" y="2788883"/>
            <a:ext cx="68592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endParaRPr lang="en-US" altLang="zh-CN" sz="2400" b="1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26" name="Line 38"/>
          <p:cNvSpPr/>
          <p:nvPr>
            <p:custDataLst>
              <p:tags r:id="rId33"/>
            </p:custDataLst>
          </p:nvPr>
        </p:nvSpPr>
        <p:spPr>
          <a:xfrm>
            <a:off x="8882592" y="3307455"/>
            <a:ext cx="12700" cy="517313"/>
          </a:xfrm>
          <a:prstGeom prst="line">
            <a:avLst/>
          </a:prstGeom>
          <a:ln w="38100" cap="flat" cmpd="sng">
            <a:solidFill>
              <a:srgbClr val="003300"/>
            </a:solidFill>
            <a:prstDash val="solid"/>
            <a:headEnd type="none" w="med" len="med"/>
            <a:tailEnd type="triangle" w="med" len="med"/>
          </a:ln>
        </p:spPr>
        <p:txBody>
          <a:bodyPr wrap="none"/>
          <a:lstStyle/>
          <a:p>
            <a:pPr lvl="0"/>
            <a:endParaRPr lang="zh-CN" altLang="en-US" sz="16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28" name="Text Box 40"/>
          <p:cNvSpPr txBox="1"/>
          <p:nvPr>
            <p:custDataLst>
              <p:tags r:id="rId34"/>
            </p:custDataLst>
          </p:nvPr>
        </p:nvSpPr>
        <p:spPr>
          <a:xfrm>
            <a:off x="8396784" y="5376515"/>
            <a:ext cx="1143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高茎</a:t>
            </a:r>
            <a:endParaRPr lang="zh-CN" altLang="en-US" sz="2800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Text Box 41"/>
          <p:cNvSpPr txBox="1"/>
          <p:nvPr>
            <p:custDataLst>
              <p:tags r:id="rId35"/>
            </p:custDataLst>
          </p:nvPr>
        </p:nvSpPr>
        <p:spPr>
          <a:xfrm>
            <a:off x="2554720" y="920211"/>
            <a:ext cx="1152727" cy="583565"/>
          </a:xfrm>
          <a:prstGeom prst="rect">
            <a:avLst/>
          </a:prstGeom>
          <a:gradFill flip="none" rotWithShape="1">
            <a:gsLst>
              <a:gs pos="34000">
                <a:srgbClr val="73B6E1"/>
              </a:gs>
              <a:gs pos="100000">
                <a:srgbClr val="E4E6F5"/>
              </a:gs>
              <a:gs pos="70000">
                <a:srgbClr val="BFDBF3"/>
              </a:gs>
              <a:gs pos="0">
                <a:srgbClr val="3467A0"/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正交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330" name="Text Box 42"/>
          <p:cNvSpPr txBox="1"/>
          <p:nvPr>
            <p:custDataLst>
              <p:tags r:id="rId36"/>
            </p:custDataLst>
          </p:nvPr>
        </p:nvSpPr>
        <p:spPr>
          <a:xfrm>
            <a:off x="8015667" y="971011"/>
            <a:ext cx="1295627" cy="583565"/>
          </a:xfrm>
          <a:prstGeom prst="rect">
            <a:avLst/>
          </a:prstGeom>
          <a:gradFill flip="none" rotWithShape="1">
            <a:gsLst>
              <a:gs pos="34000">
                <a:srgbClr val="73B6E1"/>
              </a:gs>
              <a:gs pos="100000">
                <a:srgbClr val="E4E6F5"/>
              </a:gs>
              <a:gs pos="70000">
                <a:srgbClr val="BFDBF3"/>
              </a:gs>
              <a:gs pos="0">
                <a:srgbClr val="3467A0"/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反交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37"/>
            </p:custDataLst>
          </p:nvPr>
        </p:nvCxnSpPr>
        <p:spPr>
          <a:xfrm flipH="1">
            <a:off x="6168008" y="1196752"/>
            <a:ext cx="0" cy="471129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3"/>
          <p:cNvSpPr txBox="1"/>
          <p:nvPr>
            <p:custDataLst>
              <p:tags r:id="rId38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二、一对相对性状的杂交实验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-1" t="1736" r="-1348" b="-610"/>
          <a:stretch>
            <a:fillRect/>
          </a:stretch>
        </p:blipFill>
        <p:spPr>
          <a:xfrm>
            <a:off x="2059266" y="1230329"/>
            <a:ext cx="495209" cy="158324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-350" t="-51" r="-1" b="2154"/>
          <a:stretch>
            <a:fillRect/>
          </a:stretch>
        </p:blipFill>
        <p:spPr>
          <a:xfrm>
            <a:off x="4569268" y="1797947"/>
            <a:ext cx="437606" cy="9910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0"/>
          <a:srcRect l="-1" t="1736" r="-1348" b="-610"/>
          <a:stretch>
            <a:fillRect/>
          </a:stretch>
        </p:blipFill>
        <p:spPr>
          <a:xfrm>
            <a:off x="9633546" y="1263349"/>
            <a:ext cx="495209" cy="15832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2"/>
          <a:srcRect l="-350" t="-51" r="-1" b="2154"/>
          <a:stretch>
            <a:fillRect/>
          </a:stretch>
        </p:blipFill>
        <p:spPr>
          <a:xfrm>
            <a:off x="7577898" y="1797947"/>
            <a:ext cx="437606" cy="99103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0"/>
          <a:srcRect l="-1" t="1736" r="-1348" b="-610"/>
          <a:stretch>
            <a:fillRect/>
          </a:stretch>
        </p:blipFill>
        <p:spPr>
          <a:xfrm>
            <a:off x="3381971" y="3883994"/>
            <a:ext cx="495209" cy="158324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0"/>
          <a:srcRect l="-1" t="1736" r="-1348" b="-610"/>
          <a:stretch>
            <a:fillRect/>
          </a:stretch>
        </p:blipFill>
        <p:spPr>
          <a:xfrm>
            <a:off x="8628341" y="3883994"/>
            <a:ext cx="495209" cy="158324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/>
          <a:stretch>
            <a:fillRect/>
          </a:stretch>
        </p:blipFill>
        <p:spPr>
          <a:xfrm flipH="1">
            <a:off x="12623800" y="11963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1" grpId="0" bldLvl="0" animBg="1"/>
      <p:bldP spid="4" grpId="0"/>
      <p:bldP spid="8" grpId="0"/>
      <p:bldP spid="9" grpId="0"/>
      <p:bldP spid="10" grpId="0"/>
      <p:bldP spid="11" grpId="0" bldLvl="0" animBg="1"/>
      <p:bldP spid="15" grpId="0"/>
      <p:bldP spid="16" grpId="0"/>
      <p:bldP spid="17" grpId="0"/>
      <p:bldP spid="18" grpId="0"/>
      <p:bldP spid="27" grpId="0"/>
      <p:bldP spid="28" grpId="0"/>
      <p:bldP spid="31" grpId="0"/>
      <p:bldP spid="12326" grpId="0" bldLvl="0" animBg="1"/>
      <p:bldP spid="1233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二、一对相对性状的杂交实验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2"/>
            </p:custDataLst>
          </p:nvPr>
        </p:nvGrpSpPr>
        <p:grpSpPr>
          <a:xfrm>
            <a:off x="1230801" y="4569678"/>
            <a:ext cx="2603945" cy="1583248"/>
            <a:chOff x="1280733" y="4532833"/>
            <a:chExt cx="2535664" cy="1541732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-1" t="1736" r="-1348" b="-610"/>
            <a:stretch>
              <a:fillRect/>
            </a:stretch>
          </p:blipFill>
          <p:spPr>
            <a:xfrm>
              <a:off x="1280733" y="4532833"/>
              <a:ext cx="482224" cy="154173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-1" t="1736" r="-1348" b="-610"/>
            <a:stretch>
              <a:fillRect/>
            </a:stretch>
          </p:blipFill>
          <p:spPr>
            <a:xfrm>
              <a:off x="1979799" y="4532833"/>
              <a:ext cx="482224" cy="1541732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/>
            <a:srcRect l="-1" t="1736" r="-1348" b="-610"/>
            <a:stretch>
              <a:fillRect/>
            </a:stretch>
          </p:blipFill>
          <p:spPr>
            <a:xfrm>
              <a:off x="2658448" y="4532833"/>
              <a:ext cx="482224" cy="1541732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-350" t="-51" r="-1" b="2154"/>
            <a:stretch>
              <a:fillRect/>
            </a:stretch>
          </p:blipFill>
          <p:spPr>
            <a:xfrm>
              <a:off x="3390266" y="5065837"/>
              <a:ext cx="426131" cy="96505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-350" t="-51" r="-1" b="2154"/>
          <a:stretch>
            <a:fillRect/>
          </a:stretch>
        </p:blipFill>
        <p:spPr>
          <a:xfrm>
            <a:off x="2816668" y="1240417"/>
            <a:ext cx="437606" cy="99103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"/>
          <a:srcRect l="-8184" t="-1368" r="-1" b="81"/>
          <a:stretch>
            <a:fillRect/>
          </a:stretch>
        </p:blipFill>
        <p:spPr>
          <a:xfrm>
            <a:off x="2244033" y="2493171"/>
            <a:ext cx="494753" cy="1518008"/>
          </a:xfrm>
          <a:prstGeom prst="rect">
            <a:avLst/>
          </a:prstGeom>
        </p:spPr>
      </p:pic>
      <p:grpSp>
        <p:nvGrpSpPr>
          <p:cNvPr id="40" name="组合 39"/>
          <p:cNvGrpSpPr/>
          <p:nvPr>
            <p:custDataLst>
              <p:tags r:id="rId11"/>
            </p:custDataLst>
          </p:nvPr>
        </p:nvGrpSpPr>
        <p:grpSpPr>
          <a:xfrm>
            <a:off x="2097384" y="1377647"/>
            <a:ext cx="859790" cy="709656"/>
            <a:chOff x="1891164" y="1340972"/>
            <a:chExt cx="1146386" cy="946208"/>
          </a:xfrm>
        </p:grpSpPr>
        <p:sp>
          <p:nvSpPr>
            <p:cNvPr id="41" name="文本框 40"/>
            <p:cNvSpPr txBox="1"/>
            <p:nvPr>
              <p:custDataLst>
                <p:tags r:id="rId12"/>
              </p:custDataLst>
            </p:nvPr>
          </p:nvSpPr>
          <p:spPr>
            <a:xfrm>
              <a:off x="2220911" y="1340972"/>
              <a:ext cx="487680" cy="613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/>
                <a:t>×</a:t>
              </a:r>
              <a:endParaRPr lang="zh-CN" altLang="en-US" sz="2400"/>
            </a:p>
          </p:txBody>
        </p:sp>
        <p:sp>
          <p:nvSpPr>
            <p:cNvPr id="42" name="文本框 41"/>
            <p:cNvSpPr txBox="1"/>
            <p:nvPr>
              <p:custDataLst>
                <p:tags r:id="rId13"/>
              </p:custDataLst>
            </p:nvPr>
          </p:nvSpPr>
          <p:spPr>
            <a:xfrm>
              <a:off x="1891164" y="1755474"/>
              <a:ext cx="1146386" cy="531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/>
                <a:t>(杂交)</a:t>
              </a:r>
              <a:endParaRPr lang="zh-CN" altLang="en-US" sz="2000"/>
            </a:p>
          </p:txBody>
        </p:sp>
      </p:grpSp>
      <p:cxnSp>
        <p:nvCxnSpPr>
          <p:cNvPr id="43" name="直接箭头连接符 42"/>
          <p:cNvCxnSpPr/>
          <p:nvPr>
            <p:custDataLst>
              <p:tags r:id="rId14"/>
            </p:custDataLst>
          </p:nvPr>
        </p:nvCxnSpPr>
        <p:spPr>
          <a:xfrm flipH="1">
            <a:off x="2504607" y="2139012"/>
            <a:ext cx="0" cy="2970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>
            <p:custDataLst>
              <p:tags r:id="rId15"/>
            </p:custDataLst>
          </p:nvPr>
        </p:nvGrpSpPr>
        <p:grpSpPr>
          <a:xfrm>
            <a:off x="1704852" y="3989414"/>
            <a:ext cx="1157482" cy="441959"/>
            <a:chOff x="1618539" y="4220142"/>
            <a:chExt cx="1543309" cy="589279"/>
          </a:xfrm>
        </p:grpSpPr>
        <p:sp>
          <p:nvSpPr>
            <p:cNvPr id="45" name="文本框 44"/>
            <p:cNvSpPr txBox="1"/>
            <p:nvPr>
              <p:custDataLst>
                <p:tags r:id="rId16"/>
              </p:custDataLst>
            </p:nvPr>
          </p:nvSpPr>
          <p:spPr>
            <a:xfrm>
              <a:off x="1618539" y="4220142"/>
              <a:ext cx="1146387" cy="53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(</a:t>
              </a:r>
              <a:r>
                <a:rPr lang="zh-CN" altLang="en-US" sz="2000"/>
                <a:t>自交</a:t>
              </a:r>
              <a:r>
                <a:rPr lang="en-US" altLang="zh-CN" sz="2000"/>
                <a:t>)</a:t>
              </a:r>
              <a:endParaRPr lang="en-US" altLang="zh-CN" sz="2000"/>
            </a:p>
          </p:txBody>
        </p:sp>
        <p:sp>
          <p:nvSpPr>
            <p:cNvPr id="46" name="文本框 45"/>
            <p:cNvSpPr txBox="1"/>
            <p:nvPr>
              <p:custDataLst>
                <p:tags r:id="rId17"/>
              </p:custDataLst>
            </p:nvPr>
          </p:nvSpPr>
          <p:spPr>
            <a:xfrm>
              <a:off x="2691848" y="4257394"/>
              <a:ext cx="470000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>
                  <a:sym typeface="Wingdings 2" panose="05020102010507070707" pitchFamily="18" charset="2"/>
                </a:rPr>
                <a:t></a:t>
              </a:r>
              <a:endParaRPr lang="zh-CN" altLang="en-US" sz="2100"/>
            </a:p>
          </p:txBody>
        </p:sp>
      </p:grpSp>
      <p:cxnSp>
        <p:nvCxnSpPr>
          <p:cNvPr id="52" name="直接箭头连接符 51"/>
          <p:cNvCxnSpPr/>
          <p:nvPr>
            <p:custDataLst>
              <p:tags r:id="rId18"/>
            </p:custDataLst>
          </p:nvPr>
        </p:nvCxnSpPr>
        <p:spPr>
          <a:xfrm flipH="1">
            <a:off x="2540509" y="4057539"/>
            <a:ext cx="0" cy="2970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19"/>
            </p:custDataLst>
          </p:nvPr>
        </p:nvSpPr>
        <p:spPr>
          <a:xfrm>
            <a:off x="711984" y="1579715"/>
            <a:ext cx="23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712503" y="3281905"/>
            <a:ext cx="66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1"/>
            </p:custDataLst>
          </p:nvPr>
        </p:nvSpPr>
        <p:spPr>
          <a:xfrm>
            <a:off x="712504" y="5219945"/>
            <a:ext cx="58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"/>
          <a:srcRect l="-1" t="1736" r="-1348" b="-610"/>
          <a:stretch>
            <a:fillRect/>
          </a:stretch>
        </p:blipFill>
        <p:spPr>
          <a:xfrm>
            <a:off x="1585556" y="706454"/>
            <a:ext cx="495209" cy="1583248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3"/>
            </p:custDataLst>
          </p:nvPr>
        </p:nvSpPr>
        <p:spPr>
          <a:xfrm>
            <a:off x="4223385" y="989965"/>
            <a:ext cx="7671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为什么子一代没有矮茎的，而子二代又出现了</a:t>
            </a:r>
            <a:r>
              <a:rPr lang="zh-CN" altLang="en-US" sz="2800">
                <a:sym typeface="+mn-ea"/>
              </a:rPr>
              <a:t>矮茎的</a:t>
            </a:r>
            <a:r>
              <a:rPr lang="zh-CN" altLang="en-US" sz="2800"/>
              <a:t>的呢？</a:t>
            </a:r>
            <a:endParaRPr lang="zh-CN" altLang="en-US" sz="2800"/>
          </a:p>
        </p:txBody>
      </p:sp>
      <p:sp>
        <p:nvSpPr>
          <p:cNvPr id="10" name="Rectangle 24"/>
          <p:cNvSpPr/>
          <p:nvPr>
            <p:custDataLst>
              <p:tags r:id="rId24"/>
            </p:custDataLst>
          </p:nvPr>
        </p:nvSpPr>
        <p:spPr>
          <a:xfrm>
            <a:off x="4399280" y="4768215"/>
            <a:ext cx="6863080" cy="11537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indent="0" fontAlgn="auto">
              <a:lnSpc>
                <a:spcPts val="4500"/>
              </a:lnSpc>
              <a:spcBef>
                <a:spcPct val="0"/>
              </a:spcBef>
            </a:pPr>
            <a:r>
              <a:rPr lang="zh-CN" altLang="en-US" sz="3200">
                <a:latin typeface="Verdana" panose="020B0604030504040204" pitchFamily="34" charset="0"/>
                <a:ea typeface="微软雅黑" panose="020B0503020204020204" charset="-122"/>
              </a:rPr>
              <a:t>在</a:t>
            </a:r>
            <a:r>
              <a:rPr lang="zh-CN" altLang="en-US" sz="3200">
                <a:solidFill>
                  <a:srgbClr val="FF0000"/>
                </a:solidFill>
                <a:latin typeface="Verdana" panose="020B0604030504040204" pitchFamily="34" charset="0"/>
                <a:ea typeface="微软雅黑" panose="020B0503020204020204" charset="-122"/>
              </a:rPr>
              <a:t>杂种后代</a:t>
            </a:r>
            <a:r>
              <a:rPr lang="zh-CN" altLang="en-US" sz="3200">
                <a:latin typeface="Verdana" panose="020B0604030504040204" pitchFamily="34" charset="0"/>
                <a:ea typeface="微软雅黑" panose="020B0503020204020204" charset="-122"/>
              </a:rPr>
              <a:t>中，</a:t>
            </a:r>
            <a:r>
              <a:rPr lang="zh-CN" altLang="en-US" sz="3200">
                <a:solidFill>
                  <a:srgbClr val="FF0000"/>
                </a:solidFill>
                <a:latin typeface="Verdana" panose="020B0604030504040204" pitchFamily="34" charset="0"/>
                <a:ea typeface="微软雅黑" panose="020B0503020204020204" charset="-122"/>
              </a:rPr>
              <a:t>同时</a:t>
            </a:r>
            <a:r>
              <a:rPr lang="zh-CN" altLang="en-US" sz="3200">
                <a:latin typeface="Verdana" panose="020B0604030504040204" pitchFamily="34" charset="0"/>
                <a:ea typeface="微软雅黑" panose="020B0503020204020204" charset="-122"/>
              </a:rPr>
              <a:t>出现</a:t>
            </a:r>
            <a:r>
              <a:rPr lang="zh-CN" altLang="en-US" sz="3200">
                <a:solidFill>
                  <a:srgbClr val="FF0000"/>
                </a:solidFill>
                <a:latin typeface="Verdana" panose="020B0604030504040204" pitchFamily="34" charset="0"/>
                <a:ea typeface="微软雅黑" panose="020B0503020204020204" charset="-122"/>
              </a:rPr>
              <a:t>显性性状和隐性性状</a:t>
            </a:r>
            <a:r>
              <a:rPr lang="zh-CN" altLang="en-US" sz="3200">
                <a:latin typeface="Verdana" panose="020B0604030504040204" pitchFamily="34" charset="0"/>
                <a:ea typeface="微软雅黑" panose="020B0503020204020204" charset="-122"/>
              </a:rPr>
              <a:t>的现象，叫做</a:t>
            </a: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性状分离</a:t>
            </a:r>
            <a:r>
              <a:rPr lang="zh-CN" altLang="en-US" sz="2800" b="1">
                <a:solidFill>
                  <a:srgbClr val="FF0000"/>
                </a:solidFill>
                <a:latin typeface="Verdana" panose="020B0604030504040204" pitchFamily="34" charset="0"/>
                <a:ea typeface="微软雅黑" panose="020B0503020204020204" charset="-122"/>
              </a:rPr>
              <a:t>。</a:t>
            </a:r>
            <a:endParaRPr lang="zh-CN" altLang="en-US" sz="2800" b="1">
              <a:solidFill>
                <a:srgbClr val="FF0000"/>
              </a:solidFill>
              <a:latin typeface="Verdana" panose="020B0604030504040204" pitchFamily="34" charset="0"/>
              <a:ea typeface="微软雅黑" panose="020B0503020204020204" charset="-122"/>
            </a:endParaRPr>
          </a:p>
        </p:txBody>
      </p:sp>
      <p:sp>
        <p:nvSpPr>
          <p:cNvPr id="12" name="AutoShape 27"/>
          <p:cNvSpPr/>
          <p:nvPr>
            <p:custDataLst>
              <p:tags r:id="rId25"/>
            </p:custDataLst>
          </p:nvPr>
        </p:nvSpPr>
        <p:spPr>
          <a:xfrm>
            <a:off x="4037965" y="4683760"/>
            <a:ext cx="158115" cy="1424305"/>
          </a:xfrm>
          <a:prstGeom prst="rightBrace">
            <a:avLst>
              <a:gd name="adj1" fmla="val 70793"/>
              <a:gd name="adj2" fmla="val 50000"/>
            </a:avLst>
          </a:prstGeom>
          <a:noFill/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0" tIns="0" rIns="0" bIns="0" anchor="ctr"/>
          <a:lstStyle/>
          <a:p>
            <a:pPr lvl="0"/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6"/>
            </p:custDataLst>
          </p:nvPr>
        </p:nvSpPr>
        <p:spPr>
          <a:xfrm>
            <a:off x="3990340" y="1943100"/>
            <a:ext cx="811657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因为矮茎性状在此一代中只是隐而未现。</a:t>
            </a:r>
            <a:endParaRPr lang="zh-CN" altLang="en-US" sz="2800" b="1" kern="1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孟德尔把</a:t>
            </a:r>
            <a:r>
              <a:rPr lang="en-US" altLang="zh-CN" sz="280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中显现出来的性状，叫做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显性性状</a:t>
            </a:r>
            <a:r>
              <a:rPr lang="zh-CN" altLang="en-US" sz="2800" b="1" kern="1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80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如高茎；未显现出来的性状，叫做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隐性性状</a:t>
            </a:r>
            <a:r>
              <a:rPr lang="zh-CN" altLang="en-US" sz="2800" b="1" kern="1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80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如矮茎。</a:t>
            </a:r>
            <a:endParaRPr lang="zh-CN" altLang="en-US" sz="2800" b="1" kern="1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66795" y="1064895"/>
            <a:ext cx="773430" cy="773430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30"/>
            </p:custDataLst>
          </p:nvPr>
        </p:nvSpPr>
        <p:spPr>
          <a:xfrm>
            <a:off x="943620" y="6132728"/>
            <a:ext cx="62797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  <a:cs typeface="Times New Roman" panose="02020603050405020304" pitchFamily="18" charset="0"/>
              </a:rPr>
              <a:t>高茎</a:t>
            </a:r>
            <a:r>
              <a:rPr lang="en-US" altLang="zh-CN" sz="2800">
                <a:latin typeface="+mj-ea"/>
                <a:ea typeface="+mj-ea"/>
                <a:cs typeface="Times New Roman" panose="02020603050405020304" pitchFamily="18" charset="0"/>
              </a:rPr>
              <a:t>787 : </a:t>
            </a:r>
            <a:r>
              <a:rPr lang="zh-CN" altLang="en-US" sz="2800">
                <a:latin typeface="+mj-ea"/>
                <a:ea typeface="+mj-ea"/>
                <a:cs typeface="Times New Roman" panose="02020603050405020304" pitchFamily="18" charset="0"/>
              </a:rPr>
              <a:t>矮茎</a:t>
            </a:r>
            <a:r>
              <a:rPr lang="en-US" altLang="zh-CN" sz="2800">
                <a:latin typeface="+mj-ea"/>
                <a:ea typeface="+mj-ea"/>
                <a:cs typeface="Times New Roman" panose="02020603050405020304" pitchFamily="18" charset="0"/>
              </a:rPr>
              <a:t>277</a:t>
            </a:r>
            <a:endParaRPr lang="zh-CN" altLang="en-US" sz="280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二、一对相对性状的杂交实验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2"/>
            </p:custDataLst>
          </p:nvPr>
        </p:nvGrpSpPr>
        <p:grpSpPr>
          <a:xfrm>
            <a:off x="1230801" y="4569678"/>
            <a:ext cx="2603945" cy="1583248"/>
            <a:chOff x="1280733" y="4532833"/>
            <a:chExt cx="2535664" cy="1541732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-1" t="1736" r="-1348" b="-610"/>
            <a:stretch>
              <a:fillRect/>
            </a:stretch>
          </p:blipFill>
          <p:spPr>
            <a:xfrm>
              <a:off x="1280733" y="4532833"/>
              <a:ext cx="482224" cy="154173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-1" t="1736" r="-1348" b="-610"/>
            <a:stretch>
              <a:fillRect/>
            </a:stretch>
          </p:blipFill>
          <p:spPr>
            <a:xfrm>
              <a:off x="1979799" y="4532833"/>
              <a:ext cx="482224" cy="1541732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/>
            <a:srcRect l="-1" t="1736" r="-1348" b="-610"/>
            <a:stretch>
              <a:fillRect/>
            </a:stretch>
          </p:blipFill>
          <p:spPr>
            <a:xfrm>
              <a:off x="2658448" y="4532833"/>
              <a:ext cx="482224" cy="1541732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-350" t="-51" r="-1" b="2154"/>
            <a:stretch>
              <a:fillRect/>
            </a:stretch>
          </p:blipFill>
          <p:spPr>
            <a:xfrm>
              <a:off x="3390266" y="5065837"/>
              <a:ext cx="426131" cy="96505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-350" t="-51" r="-1" b="2154"/>
          <a:stretch>
            <a:fillRect/>
          </a:stretch>
        </p:blipFill>
        <p:spPr>
          <a:xfrm>
            <a:off x="2816668" y="1369957"/>
            <a:ext cx="437606" cy="99103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"/>
          <a:srcRect l="-8184" t="-1368" r="-1" b="81"/>
          <a:stretch>
            <a:fillRect/>
          </a:stretch>
        </p:blipFill>
        <p:spPr>
          <a:xfrm>
            <a:off x="2244033" y="2493171"/>
            <a:ext cx="494753" cy="1518008"/>
          </a:xfrm>
          <a:prstGeom prst="rect">
            <a:avLst/>
          </a:prstGeom>
        </p:spPr>
      </p:pic>
      <p:grpSp>
        <p:nvGrpSpPr>
          <p:cNvPr id="40" name="组合 39"/>
          <p:cNvGrpSpPr/>
          <p:nvPr>
            <p:custDataLst>
              <p:tags r:id="rId11"/>
            </p:custDataLst>
          </p:nvPr>
        </p:nvGrpSpPr>
        <p:grpSpPr>
          <a:xfrm>
            <a:off x="2097384" y="1377647"/>
            <a:ext cx="859790" cy="709656"/>
            <a:chOff x="1891164" y="1340972"/>
            <a:chExt cx="1146386" cy="946208"/>
          </a:xfrm>
        </p:grpSpPr>
        <p:sp>
          <p:nvSpPr>
            <p:cNvPr id="41" name="文本框 40"/>
            <p:cNvSpPr txBox="1"/>
            <p:nvPr>
              <p:custDataLst>
                <p:tags r:id="rId12"/>
              </p:custDataLst>
            </p:nvPr>
          </p:nvSpPr>
          <p:spPr>
            <a:xfrm>
              <a:off x="2220911" y="1340972"/>
              <a:ext cx="487680" cy="613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/>
                <a:t>×</a:t>
              </a:r>
              <a:endParaRPr lang="zh-CN" altLang="en-US" sz="2400"/>
            </a:p>
          </p:txBody>
        </p:sp>
        <p:sp>
          <p:nvSpPr>
            <p:cNvPr id="42" name="文本框 41"/>
            <p:cNvSpPr txBox="1"/>
            <p:nvPr>
              <p:custDataLst>
                <p:tags r:id="rId13"/>
              </p:custDataLst>
            </p:nvPr>
          </p:nvSpPr>
          <p:spPr>
            <a:xfrm>
              <a:off x="1891164" y="1755474"/>
              <a:ext cx="1146386" cy="531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/>
                <a:t>(杂交)</a:t>
              </a:r>
              <a:endParaRPr lang="zh-CN" altLang="en-US" sz="2000"/>
            </a:p>
          </p:txBody>
        </p:sp>
      </p:grpSp>
      <p:cxnSp>
        <p:nvCxnSpPr>
          <p:cNvPr id="43" name="直接箭头连接符 42"/>
          <p:cNvCxnSpPr/>
          <p:nvPr>
            <p:custDataLst>
              <p:tags r:id="rId14"/>
            </p:custDataLst>
          </p:nvPr>
        </p:nvCxnSpPr>
        <p:spPr>
          <a:xfrm flipH="1">
            <a:off x="2504607" y="2139012"/>
            <a:ext cx="0" cy="2970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>
            <p:custDataLst>
              <p:tags r:id="rId15"/>
            </p:custDataLst>
          </p:nvPr>
        </p:nvGrpSpPr>
        <p:grpSpPr>
          <a:xfrm>
            <a:off x="1704852" y="3989414"/>
            <a:ext cx="1157482" cy="441959"/>
            <a:chOff x="1618539" y="4220142"/>
            <a:chExt cx="1543309" cy="589279"/>
          </a:xfrm>
        </p:grpSpPr>
        <p:sp>
          <p:nvSpPr>
            <p:cNvPr id="45" name="文本框 44"/>
            <p:cNvSpPr txBox="1"/>
            <p:nvPr>
              <p:custDataLst>
                <p:tags r:id="rId16"/>
              </p:custDataLst>
            </p:nvPr>
          </p:nvSpPr>
          <p:spPr>
            <a:xfrm>
              <a:off x="1618539" y="4220142"/>
              <a:ext cx="1146387" cy="53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(</a:t>
              </a:r>
              <a:r>
                <a:rPr lang="zh-CN" altLang="en-US" sz="2000"/>
                <a:t>自交</a:t>
              </a:r>
              <a:r>
                <a:rPr lang="en-US" altLang="zh-CN" sz="2000"/>
                <a:t>)</a:t>
              </a:r>
              <a:endParaRPr lang="en-US" altLang="zh-CN" sz="2000"/>
            </a:p>
          </p:txBody>
        </p:sp>
        <p:sp>
          <p:nvSpPr>
            <p:cNvPr id="46" name="文本框 45"/>
            <p:cNvSpPr txBox="1"/>
            <p:nvPr>
              <p:custDataLst>
                <p:tags r:id="rId17"/>
              </p:custDataLst>
            </p:nvPr>
          </p:nvSpPr>
          <p:spPr>
            <a:xfrm>
              <a:off x="2691848" y="4257394"/>
              <a:ext cx="470000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>
                  <a:sym typeface="Wingdings 2" panose="05020102010507070707" pitchFamily="18" charset="2"/>
                </a:rPr>
                <a:t></a:t>
              </a:r>
              <a:endParaRPr lang="zh-CN" altLang="en-US" sz="2100"/>
            </a:p>
          </p:txBody>
        </p:sp>
      </p:grpSp>
      <p:cxnSp>
        <p:nvCxnSpPr>
          <p:cNvPr id="52" name="直接箭头连接符 51"/>
          <p:cNvCxnSpPr/>
          <p:nvPr>
            <p:custDataLst>
              <p:tags r:id="rId18"/>
            </p:custDataLst>
          </p:nvPr>
        </p:nvCxnSpPr>
        <p:spPr>
          <a:xfrm flipH="1">
            <a:off x="2540509" y="4057539"/>
            <a:ext cx="0" cy="2970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19"/>
            </p:custDataLst>
          </p:nvPr>
        </p:nvSpPr>
        <p:spPr>
          <a:xfrm>
            <a:off x="711984" y="1579715"/>
            <a:ext cx="23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CN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712503" y="3281905"/>
            <a:ext cx="66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1"/>
            </p:custDataLst>
          </p:nvPr>
        </p:nvSpPr>
        <p:spPr>
          <a:xfrm>
            <a:off x="712504" y="5219945"/>
            <a:ext cx="58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"/>
          <a:srcRect l="-1" t="1736" r="-1348" b="-610"/>
          <a:stretch>
            <a:fillRect/>
          </a:stretch>
        </p:blipFill>
        <p:spPr>
          <a:xfrm>
            <a:off x="1585556" y="803609"/>
            <a:ext cx="495209" cy="1583248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23"/>
            </p:custDataLst>
          </p:nvPr>
        </p:nvSpPr>
        <p:spPr>
          <a:xfrm>
            <a:off x="943620" y="6132728"/>
            <a:ext cx="62797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  <a:cs typeface="Times New Roman" panose="02020603050405020304" pitchFamily="18" charset="0"/>
              </a:rPr>
              <a:t>高茎</a:t>
            </a:r>
            <a:r>
              <a:rPr lang="en-US" altLang="zh-CN" sz="2800">
                <a:latin typeface="+mj-ea"/>
                <a:ea typeface="+mj-ea"/>
                <a:cs typeface="Times New Roman" panose="02020603050405020304" pitchFamily="18" charset="0"/>
              </a:rPr>
              <a:t>787 : </a:t>
            </a:r>
            <a:r>
              <a:rPr lang="zh-CN" altLang="en-US" sz="2800">
                <a:latin typeface="+mj-ea"/>
                <a:ea typeface="+mj-ea"/>
                <a:cs typeface="Times New Roman" panose="02020603050405020304" pitchFamily="18" charset="0"/>
              </a:rPr>
              <a:t>矮茎</a:t>
            </a:r>
            <a:r>
              <a:rPr lang="en-US" altLang="zh-CN" sz="2800">
                <a:latin typeface="+mj-ea"/>
                <a:ea typeface="+mj-ea"/>
                <a:cs typeface="Times New Roman" panose="02020603050405020304" pitchFamily="18" charset="0"/>
              </a:rPr>
              <a:t>277</a:t>
            </a:r>
            <a:endParaRPr lang="zh-CN" altLang="en-US" sz="28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4"/>
            </p:custDataLst>
          </p:nvPr>
        </p:nvSpPr>
        <p:spPr>
          <a:xfrm>
            <a:off x="3730625" y="1240155"/>
            <a:ext cx="8389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子二代中，</a:t>
            </a:r>
            <a:r>
              <a:rPr lang="zh-CN" altLang="en-US" sz="32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高茎</a:t>
            </a:r>
            <a:r>
              <a:rPr lang="en-US" altLang="zh-CN" sz="32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787 : </a:t>
            </a:r>
            <a:r>
              <a:rPr lang="zh-CN" altLang="en-US" sz="32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矮茎</a:t>
            </a:r>
            <a:r>
              <a:rPr lang="en-US" altLang="zh-CN" sz="32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277=2.96 : 1</a:t>
            </a:r>
            <a:r>
              <a:rPr lang="zh-CN" altLang="en-US" sz="32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≈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: 1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25"/>
            </p:custDataLst>
          </p:nvPr>
        </p:nvSpPr>
        <p:spPr>
          <a:xfrm>
            <a:off x="5105431" y="2309996"/>
            <a:ext cx="4952969" cy="446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endParaRPr lang="zh-CN" altLang="en-US" sz="28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云形标注 4"/>
          <p:cNvSpPr/>
          <p:nvPr>
            <p:custDataLst>
              <p:tags r:id="rId26"/>
            </p:custDataLst>
          </p:nvPr>
        </p:nvSpPr>
        <p:spPr>
          <a:xfrm>
            <a:off x="3140710" y="2096770"/>
            <a:ext cx="8690610" cy="138049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endParaRPr lang="zh-CN" altLang="en-US" sz="2800" b="1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7"/>
            </p:custDataLst>
          </p:nvPr>
        </p:nvSpPr>
        <p:spPr>
          <a:xfrm>
            <a:off x="3730625" y="2435860"/>
            <a:ext cx="77031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子二代中出现</a:t>
            </a:r>
            <a:r>
              <a:rPr lang="en-US" altLang="zh-CN" sz="32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：</a:t>
            </a:r>
            <a:r>
              <a:rPr lang="en-US" altLang="zh-CN" sz="32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的性状分离比是偶然吗？</a:t>
            </a:r>
            <a:endParaRPr lang="zh-CN" altLang="en-US" sz="3200" b="1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0258725" y="476215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47140" y="964534"/>
          <a:ext cx="11097720" cy="511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884"/>
                <a:gridCol w="1783883"/>
                <a:gridCol w="1514314"/>
                <a:gridCol w="1769695"/>
                <a:gridCol w="1682677"/>
                <a:gridCol w="2004267"/>
              </a:tblGrid>
              <a:tr h="541975">
                <a:tc row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性状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36203" marR="136203" marT="68102" marB="68102" vert="horz" anchor="ctr"/>
                </a:tc>
                <a:tc gridSpan="5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2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的表现</a:t>
                      </a:r>
                      <a:endParaRPr lang="zh-CN" alt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203" marR="136203" marT="68102" marB="68102" vert="horz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42921">
                <a:tc vMerge="1">
                  <a:tcPr/>
                </a:tc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显性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36203" marR="136203" marT="68102" marB="68102" vert="horz" anchor="ctr"/>
                </a:tc>
                <a:tc hMerge="1">
                  <a:tcPr/>
                </a:tc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隐性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36203" marR="136203" marT="68102" marB="68102" vert="horz" anchor="ctr"/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显性 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隐性</a:t>
                      </a:r>
                      <a:endParaRPr lang="zh-CN" alt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197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茎的高度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高茎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矮茎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2.84 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2921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种子形状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圆粒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5474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皱粒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1850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2.96 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197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子叶颜色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黄色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6022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绿色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3.01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2921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花的颜色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红色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白色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197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豆荚形状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饱满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不饱满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2.95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2921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豆荚颜色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未成熟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绿色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黄色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2.82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  <a:tr h="54197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花的位置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腋生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latin typeface="Times New Roman" panose="02020603050405020304" pitchFamily="18" charset="0"/>
                        </a:rPr>
                        <a:t>顶生</a:t>
                      </a:r>
                      <a:endParaRPr lang="zh-CN" altLang="en-US" sz="2200">
                        <a:latin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r>
                        <a:rPr lang="zh-CN" alt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</a:t>
                      </a:r>
                      <a:endParaRPr lang="en-US" altLang="zh-C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152" marR="102152" marT="51076" marB="51076" vert="horz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187825" y="5916295"/>
            <a:ext cx="5425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孟德尔的豌豆杂交实验的结果</a:t>
            </a:r>
            <a:endParaRPr lang="zh-CN" altLang="en-US" sz="280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10054590" y="2091690"/>
            <a:ext cx="1171575" cy="3754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3"/>
          <p:cNvSpPr txBox="1"/>
          <p:nvPr>
            <p:custDataLst>
              <p:tags r:id="rId5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二、一对相对性状的杂交实验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0004425" y="6085205"/>
            <a:ext cx="1640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约为</a:t>
            </a:r>
            <a:r>
              <a:rPr lang="en-US" altLang="zh-CN" sz="3200" b="1">
                <a:solidFill>
                  <a:srgbClr val="FF0000"/>
                </a:solidFill>
              </a:rPr>
              <a:t>3:1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5" name="下箭头 14"/>
          <p:cNvSpPr/>
          <p:nvPr>
            <p:custDataLst>
              <p:tags r:id="rId7"/>
            </p:custDataLst>
          </p:nvPr>
        </p:nvSpPr>
        <p:spPr>
          <a:xfrm>
            <a:off x="10478770" y="5878195"/>
            <a:ext cx="401955" cy="29337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/>
          <p:nvPr>
            <p:custDataLst>
              <p:tags r:id="rId1"/>
            </p:custDataLst>
          </p:nvPr>
        </p:nvSpPr>
        <p:spPr>
          <a:xfrm>
            <a:off x="468630" y="855345"/>
            <a:ext cx="11188700" cy="2143125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indent="711200" defTabSz="609600" fontAlgn="auto">
              <a:lnSpc>
                <a:spcPts val="4000"/>
              </a:lnSpc>
            </a:pPr>
            <a:r>
              <a:rPr lang="en-US" altLang="zh-CN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们曾经认为，两个亲本杂交后，双亲的遗传物质会在子代体内发生混合，使子代表现出介于双亲之间的性状。就像把一瓶蓝墨水和一瓶红墨水倒在一起，混合液是另一种颜色，再也无法分出蓝色和红色。这种观点也称作融合遗传。</a:t>
            </a:r>
            <a:endParaRPr lang="en-US" altLang="zh-CN" sz="2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 Box 3"/>
          <p:cNvSpPr/>
          <p:nvPr>
            <p:custDataLst>
              <p:tags r:id="rId2"/>
            </p:custDataLst>
          </p:nvPr>
        </p:nvSpPr>
        <p:spPr>
          <a:xfrm>
            <a:off x="348887" y="5772591"/>
            <a:ext cx="8958877" cy="780415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609600">
              <a:lnSpc>
                <a:spcPct val="140000"/>
              </a:lnSpc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320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你同意上述观点吗？你的证据有哪些？</a:t>
            </a:r>
            <a:endParaRPr lang="en-US" altLang="zh-CN" sz="3200" err="1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Text Box 3"/>
          <p:cNvSpPr/>
          <p:nvPr>
            <p:custDataLst>
              <p:tags r:id="rId3"/>
            </p:custDataLst>
          </p:nvPr>
        </p:nvSpPr>
        <p:spPr>
          <a:xfrm>
            <a:off x="348403" y="3119903"/>
            <a:ext cx="11729720" cy="1076325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609600"/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</a:rPr>
              <a:t>1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</a:rPr>
              <a:t>、</a:t>
            </a:r>
            <a:r>
              <a:rPr lang="zh-CN" altLang="zh-CN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</a:rPr>
              <a:t>按照上述观点，当红花豌豆与白花豌豆杂交后，子代的豌豆花会是什么颜色？</a:t>
            </a:r>
            <a:endParaRPr lang="zh-CN" altLang="zh-CN" sz="32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14" name="文本占位符 3"/>
          <p:cNvSpPr txBox="1"/>
          <p:nvPr>
            <p:custDataLst>
              <p:tags r:id="rId4"/>
            </p:custDataLst>
          </p:nvPr>
        </p:nvSpPr>
        <p:spPr>
          <a:xfrm>
            <a:off x="876935" y="228600"/>
            <a:ext cx="2710180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问题探讨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4065" y="4143375"/>
            <a:ext cx="1609090" cy="1254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3512" t="3747" r="15806" b="24161"/>
          <a:stretch>
            <a:fillRect/>
          </a:stretch>
        </p:blipFill>
        <p:spPr>
          <a:xfrm>
            <a:off x="3463290" y="4101465"/>
            <a:ext cx="1683385" cy="1334135"/>
          </a:xfrm>
          <a:prstGeom prst="rect">
            <a:avLst/>
          </a:prstGeom>
        </p:spPr>
      </p:pic>
      <p:pic>
        <p:nvPicPr>
          <p:cNvPr id="104" name="图片 103"/>
          <p:cNvPicPr/>
          <p:nvPr>
            <p:custDataLst>
              <p:tags r:id="rId9"/>
            </p:custDataLst>
          </p:nvPr>
        </p:nvPicPr>
        <p:blipFill>
          <a:blip r:embed="rId10"/>
          <a:srcRect r="256" b="8304"/>
          <a:stretch>
            <a:fillRect/>
          </a:stretch>
        </p:blipFill>
        <p:spPr>
          <a:xfrm>
            <a:off x="6499225" y="4048125"/>
            <a:ext cx="1682750" cy="1405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2630805" y="4271010"/>
            <a:ext cx="691515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5400"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zh-CN" altLang="en-US" sz="5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5487670" y="4197350"/>
            <a:ext cx="872490" cy="9067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5400">
                <a:latin typeface="微软雅黑" panose="020B0503020204020204" charset="-122"/>
                <a:ea typeface="微软雅黑" panose="020B0503020204020204" charset="-122"/>
              </a:rPr>
              <a:t>=</a:t>
            </a:r>
            <a:endParaRPr lang="zh-CN" altLang="en-US" sz="5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82955" y="5329555"/>
            <a:ext cx="195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红花豌豆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3473450" y="5374005"/>
            <a:ext cx="228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白花豌豆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6567170" y="5372100"/>
            <a:ext cx="1998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粉花豌豆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2090" y="228600"/>
            <a:ext cx="664845" cy="66484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43585" y="275590"/>
            <a:ext cx="1175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课堂练习：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17830" y="920750"/>
            <a:ext cx="114509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、一种生物的同一种性状的不同表现类型被称之为相对性状。下列性状中属于相对性状的是（　　）</a:t>
            </a:r>
            <a:endParaRPr lang="zh-CN" altLang="en-US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ym typeface="+mn-ea"/>
              </a:rPr>
              <a:t>A． 兔的长毛和短毛</a:t>
            </a:r>
            <a:r>
              <a:rPr lang="en-US" altLang="zh-CN" sz="2800">
                <a:sym typeface="+mn-ea"/>
              </a:rPr>
              <a:t>                              </a:t>
            </a:r>
            <a:r>
              <a:rPr lang="zh-CN" altLang="en-US" sz="2800">
                <a:sym typeface="+mn-ea"/>
              </a:rPr>
              <a:t>B． 人的黑发和卷发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ym typeface="+mn-ea"/>
              </a:rPr>
              <a:t>C． 猫的白毛与蓝眼</a:t>
            </a:r>
            <a:r>
              <a:rPr lang="en-US" altLang="zh-CN" sz="2800">
                <a:sym typeface="+mn-ea"/>
              </a:rPr>
              <a:t>                              </a:t>
            </a:r>
            <a:r>
              <a:rPr lang="zh-CN" altLang="en-US" sz="2800">
                <a:sym typeface="+mn-ea"/>
              </a:rPr>
              <a:t>D． 猪的黑毛与羊的白毛</a:t>
            </a:r>
            <a:endParaRPr lang="zh-CN" altLang="en-US" sz="2800"/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35915" y="3536950"/>
            <a:ext cx="981964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、用豌豆做遗传实验时，下列操作错误的是(　　)</a:t>
            </a:r>
            <a:endParaRPr lang="zh-CN" altLang="en-US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A． 杂交时，需在开花前除去母本的雄蕊</a:t>
            </a:r>
            <a:endParaRPr lang="zh-CN" altLang="en-US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B． 自交时，雌蕊和雄蕊都无需除去</a:t>
            </a:r>
            <a:endParaRPr lang="zh-CN" altLang="en-US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C． 杂交时，需在开花前除去母本的雌蕊</a:t>
            </a:r>
            <a:endParaRPr lang="zh-CN" altLang="en-US" sz="28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D． 人工授粉后，应套袋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580" y="278130"/>
            <a:ext cx="642620" cy="6426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78605" y="1426845"/>
            <a:ext cx="63754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A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536815" y="3719830"/>
            <a:ext cx="65976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C 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6080" y="986155"/>
            <a:ext cx="2412365" cy="2119630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0258725" y="476215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11503039" y="476215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771906" y="5167845"/>
            <a:ext cx="933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>
                <a:latin typeface="+mj-ea"/>
                <a:ea typeface="+mj-ea"/>
              </a:rPr>
              <a:t>豌豆</a:t>
            </a:r>
            <a:endParaRPr lang="zh-CN" altLang="en-US" sz="280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964292" y="5742940"/>
            <a:ext cx="10963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</a:rPr>
              <a:t>为什么豌豆的杂交实验最成功？以豌豆为遗传实验材料有哪些优点？</a:t>
            </a:r>
            <a:endParaRPr lang="zh-CN" altLang="en-US" sz="28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>
          <a:xfrm>
            <a:off x="654685" y="227965"/>
            <a:ext cx="10968990" cy="705485"/>
          </a:xfrm>
        </p:spPr>
        <p:txBody>
          <a:bodyPr>
            <a:normAutofit fontScale="90000"/>
          </a:bodyPr>
          <a:lstStyle/>
          <a:p>
            <a:pPr algn="l">
              <a:buClrTx/>
              <a:buSzTx/>
              <a:buFont typeface="Arial" panose="020B0604020202020204" pitchFamily="34" charset="0"/>
            </a:pPr>
            <a:r>
              <a:rPr lang="zh-CN" altLang="en-US" b="1" spc="0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孟德尔——遗传学之父</a:t>
            </a:r>
            <a:endParaRPr lang="zh-CN" altLang="en-US" b="1" spc="0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10750"/>
          <a:stretch>
            <a:fillRect/>
          </a:stretch>
        </p:blipFill>
        <p:spPr>
          <a:xfrm>
            <a:off x="2791460" y="986155"/>
            <a:ext cx="1784350" cy="2124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4685" y="2691765"/>
            <a:ext cx="3628390" cy="25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06485" y="986155"/>
            <a:ext cx="2929255" cy="219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7453" b="4335"/>
          <a:stretch>
            <a:fillRect/>
          </a:stretch>
        </p:blipFill>
        <p:spPr>
          <a:xfrm>
            <a:off x="5673725" y="993140"/>
            <a:ext cx="2162175" cy="423862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9575800" y="3232785"/>
            <a:ext cx="190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山柳菊</a:t>
            </a:r>
            <a:endParaRPr lang="zh-CN" altLang="en-US" sz="2800">
              <a:latin typeface="+mj-ea"/>
              <a:ea typeface="+mj-ea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6295729" y="5220798"/>
            <a:ext cx="10873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玉米</a:t>
            </a:r>
            <a:endParaRPr lang="zh-CN" altLang="en-US" sz="2800">
              <a:latin typeface="+mj-ea"/>
              <a:ea typeface="+mj-ea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1240000">
            <a:off x="0" y="5378450"/>
            <a:ext cx="1250315" cy="12503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08280" y="872490"/>
            <a:ext cx="11962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豌豆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知识</a:t>
            </a:r>
            <a:r>
              <a:rPr lang="zh-CN" altLang="en-US" sz="3200">
                <a:solidFill>
                  <a:srgbClr val="FF0000"/>
                </a:solidFill>
              </a:rPr>
              <a:t>小科普：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豌豆是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两性花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，传粉方式为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自花传粉。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1155" y="1456055"/>
            <a:ext cx="673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1.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花的类型：单性花和两性花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158750" y="1965325"/>
            <a:ext cx="12105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（1）单性花：一朵花中只有雄蕊</a:t>
            </a:r>
            <a:r>
              <a:rPr lang="zh-CN" altLang="en-US" sz="3200">
                <a:solidFill>
                  <a:srgbClr val="FF0000"/>
                </a:solidFill>
                <a:latin typeface="+mn-ea"/>
                <a:cs typeface="+mn-ea"/>
              </a:rPr>
              <a:t>或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雌蕊，如黄瓜、南瓜、玉米花。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0105" y="2548890"/>
            <a:ext cx="2817495" cy="4037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17083"/>
          <a:stretch>
            <a:fillRect/>
          </a:stretch>
        </p:blipFill>
        <p:spPr>
          <a:xfrm>
            <a:off x="6983095" y="2530475"/>
            <a:ext cx="3223895" cy="40557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1155" y="884555"/>
            <a:ext cx="11962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豌豆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知识</a:t>
            </a:r>
            <a:r>
              <a:rPr lang="zh-CN" altLang="en-US" sz="3200">
                <a:solidFill>
                  <a:srgbClr val="FF0000"/>
                </a:solidFill>
              </a:rPr>
              <a:t>小科普：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豌豆是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两性花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，传粉方式为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自花传粉。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1155" y="1456055"/>
            <a:ext cx="673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1.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花的类型：单性花和两性花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1280" y="2126615"/>
            <a:ext cx="11488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（2）两性花：同一朵花中既有雄蕊又有雌蕊，如桃花，豌豆花。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5345" y="2906395"/>
            <a:ext cx="4828540" cy="3018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9923" b="17214"/>
          <a:stretch>
            <a:fillRect/>
          </a:stretch>
        </p:blipFill>
        <p:spPr>
          <a:xfrm>
            <a:off x="6328410" y="2906395"/>
            <a:ext cx="5056505" cy="29229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1155" y="884555"/>
            <a:ext cx="11962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豌豆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知识</a:t>
            </a:r>
            <a:r>
              <a:rPr lang="zh-CN" altLang="en-US" sz="3200">
                <a:solidFill>
                  <a:srgbClr val="FF0000"/>
                </a:solidFill>
              </a:rPr>
              <a:t>小科普：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豌豆是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两性花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，传粉方式为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自花传粉。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1155" y="1546225"/>
            <a:ext cx="673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2.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传粉类型：自花传粉和异花传粉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08280" y="2125980"/>
            <a:ext cx="5814695" cy="2369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ts val="4500"/>
              </a:lnSpc>
              <a:buClrTx/>
              <a:buSzTx/>
              <a:buFontTx/>
            </a:pP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</a:t>
            </a: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</a:t>
            </a:r>
            <a:r>
              <a:rPr lang="zh-CN" altLang="en-US" sz="3200">
                <a:solidFill>
                  <a:srgbClr val="FF0000"/>
                </a:solidFill>
                <a:latin typeface="+mn-ea"/>
                <a:cs typeface="+mn-ea"/>
              </a:rPr>
              <a:t>自花传粉：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两性花的花粉落到同一朵花的雌蕊柱头上的过程，也叫自交，如豌豆，小麦，水稻。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indent="0" algn="l" fontAlgn="auto">
              <a:lnSpc>
                <a:spcPts val="4500"/>
              </a:lnSpc>
              <a:buClrTx/>
              <a:buSzTx/>
              <a:buFontTx/>
            </a:pP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229985" y="2150110"/>
            <a:ext cx="57613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（</a:t>
            </a:r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）</a:t>
            </a:r>
            <a:r>
              <a:rPr lang="zh-CN" altLang="en-US" sz="320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异花传粉：</a:t>
            </a:r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两朵花之间的传粉过程叫做异花传粉，如玉米。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6126480" y="2240280"/>
            <a:ext cx="34925" cy="457073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5819"/>
          <a:stretch>
            <a:fillRect/>
          </a:stretch>
        </p:blipFill>
        <p:spPr>
          <a:xfrm>
            <a:off x="8002270" y="3143885"/>
            <a:ext cx="3502660" cy="3298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740" t="40972" r="51957" b="5251"/>
          <a:stretch>
            <a:fillRect/>
          </a:stretch>
        </p:blipFill>
        <p:spPr>
          <a:xfrm>
            <a:off x="2199005" y="3909060"/>
            <a:ext cx="3636645" cy="24301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8879205" y="6301105"/>
            <a:ext cx="1993265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0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异花传粉示意图</a:t>
            </a:r>
            <a:endParaRPr lang="zh-CN" altLang="en-US" sz="20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2793365" y="6339205"/>
            <a:ext cx="21742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0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自花传粉示意图</a:t>
            </a:r>
            <a:endParaRPr lang="zh-CN" altLang="en-US" sz="20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 txBox="1"/>
          <p:nvPr>
            <p:custDataLst>
              <p:tags r:id="rId1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21310" y="919480"/>
            <a:ext cx="11418570" cy="115951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优点一：自花传粉，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闭花受粉，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自然状态下一般为纯种，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用豌豆做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人工杂交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实验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，结果既可靠，又易分析。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31105" y="5915025"/>
            <a:ext cx="7642225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指花在花未开时已经完成了受粉。</a:t>
            </a:r>
            <a:endParaRPr lang="zh-CN" altLang="zh-CN" sz="32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" name="下箭头 3"/>
          <p:cNvSpPr/>
          <p:nvPr>
            <p:custDataLst>
              <p:tags r:id="rId4"/>
            </p:custDataLst>
          </p:nvPr>
        </p:nvSpPr>
        <p:spPr>
          <a:xfrm>
            <a:off x="7995920" y="5545455"/>
            <a:ext cx="325755" cy="52197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0910" y="2191385"/>
            <a:ext cx="3980180" cy="3121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214755" y="5121275"/>
            <a:ext cx="326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两性花、自花传粉</a:t>
            </a:r>
            <a:endParaRPr lang="zh-CN" altLang="en-US" sz="2800" b="1"/>
          </a:p>
        </p:txBody>
      </p:sp>
      <p:pic>
        <p:nvPicPr>
          <p:cNvPr id="72715" name="Picture 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7785" y="2512060"/>
            <a:ext cx="359219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7258050" y="5023485"/>
            <a:ext cx="2195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闭花授粉</a:t>
            </a:r>
            <a:endParaRPr lang="zh-CN" altLang="en-US" sz="2800" b="1"/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07670" y="945515"/>
            <a:ext cx="7052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</a:rPr>
              <a:t>孟德尔是如何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进行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</a:rPr>
              <a:t>豌豆杂交实验的？</a:t>
            </a:r>
            <a:endParaRPr lang="zh-CN" altLang="en-US" sz="28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文本框 7"/>
          <p:cNvSpPr txBox="1"/>
          <p:nvPr>
            <p:custDataLst>
              <p:tags r:id="rId2"/>
            </p:custDataLst>
          </p:nvPr>
        </p:nvSpPr>
        <p:spPr>
          <a:xfrm>
            <a:off x="610695" y="1467250"/>
            <a:ext cx="1055515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noProof="1">
                <a:latin typeface="+mj-ea"/>
                <a:ea typeface="+mj-ea"/>
                <a:cs typeface="+mn-ea"/>
              </a:rPr>
              <a:t>课堂探究一：</a:t>
            </a:r>
            <a:endParaRPr lang="en-US" altLang="zh-CN" sz="2800" b="1" noProof="1">
              <a:latin typeface="+mj-ea"/>
              <a:ea typeface="+mj-ea"/>
              <a:cs typeface="+mn-ea"/>
            </a:endParaRPr>
          </a:p>
          <a:p>
            <a:pPr indent="720090"/>
            <a:r>
              <a:rPr lang="zh-CN" altLang="en-US" sz="2800" b="1" noProof="1">
                <a:latin typeface="+mj-ea"/>
                <a:ea typeface="+mj-ea"/>
                <a:cs typeface="+mn-ea"/>
              </a:rPr>
              <a:t>孟德尔进行了豌豆杂交实验，那么怎样对豌豆实施杂交呢，请带着以下问题阅读教材</a:t>
            </a:r>
            <a:r>
              <a:rPr lang="en-US" altLang="zh-CN" sz="2800" b="1" noProof="1">
                <a:latin typeface="+mj-ea"/>
                <a:ea typeface="+mj-ea"/>
                <a:cs typeface="+mn-ea"/>
              </a:rPr>
              <a:t>P2-3</a:t>
            </a:r>
            <a:r>
              <a:rPr lang="zh-CN" altLang="en-US" sz="2800" b="1" noProof="1">
                <a:latin typeface="+mj-ea"/>
                <a:ea typeface="+mj-ea"/>
                <a:cs typeface="+mn-ea"/>
              </a:rPr>
              <a:t>图</a:t>
            </a:r>
            <a:r>
              <a:rPr lang="en-US" altLang="zh-CN" sz="2800" b="1" noProof="1">
                <a:latin typeface="+mj-ea"/>
                <a:ea typeface="+mj-ea"/>
                <a:cs typeface="+mn-ea"/>
              </a:rPr>
              <a:t>1-1</a:t>
            </a:r>
            <a:r>
              <a:rPr lang="zh-CN" altLang="en-US" sz="2800" b="1" noProof="1">
                <a:latin typeface="+mj-ea"/>
                <a:ea typeface="+mj-ea"/>
                <a:cs typeface="+mn-ea"/>
              </a:rPr>
              <a:t>。</a:t>
            </a:r>
            <a:r>
              <a:rPr lang="zh-CN" altLang="en-US" sz="2800" b="1" noProof="1">
                <a:solidFill>
                  <a:srgbClr val="FF0000"/>
                </a:solidFill>
                <a:latin typeface="+mj-ea"/>
                <a:ea typeface="+mj-ea"/>
                <a:cs typeface="+mn-ea"/>
              </a:rPr>
              <a:t>    </a:t>
            </a:r>
            <a:endParaRPr lang="zh-CN" altLang="en-US" sz="2800" b="1" noProof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947245" y="2852715"/>
            <a:ext cx="8408988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noProof="1">
                <a:latin typeface="+mj-ea"/>
                <a:ea typeface="+mj-ea"/>
                <a:cs typeface="+mn-ea"/>
                <a:sym typeface="+mn-ea"/>
              </a:rPr>
              <a:t>1、豌豆杂交实验的操作过程？</a:t>
            </a:r>
            <a:endParaRPr lang="zh-CN" altLang="en-US" sz="2800" b="1" noProof="1">
              <a:latin typeface="+mj-ea"/>
              <a:ea typeface="+mj-ea"/>
              <a:cs typeface="+mn-ea"/>
              <a:sym typeface="+mn-ea"/>
            </a:endParaRPr>
          </a:p>
          <a:p>
            <a:endParaRPr lang="zh-CN" altLang="en-US" sz="2800" b="1" noProof="1">
              <a:latin typeface="+mj-ea"/>
              <a:ea typeface="+mj-ea"/>
              <a:cs typeface="+mn-ea"/>
              <a:sym typeface="+mn-ea"/>
            </a:endParaRPr>
          </a:p>
          <a:p>
            <a:r>
              <a:rPr lang="zh-CN" altLang="en-US" sz="2800" b="1" noProof="1">
                <a:latin typeface="+mj-ea"/>
                <a:ea typeface="+mj-ea"/>
                <a:cs typeface="+mn-ea"/>
                <a:sym typeface="+mn-ea"/>
              </a:rPr>
              <a:t>2、去雄的时间？</a:t>
            </a:r>
            <a:endParaRPr lang="zh-CN" altLang="en-US" sz="2800" b="1" noProof="1">
              <a:latin typeface="+mj-ea"/>
              <a:ea typeface="+mj-ea"/>
              <a:cs typeface="+mn-ea"/>
              <a:sym typeface="+mn-ea"/>
            </a:endParaRPr>
          </a:p>
          <a:p>
            <a:endParaRPr lang="zh-CN" altLang="en-US" sz="2800" b="1" noProof="1">
              <a:latin typeface="+mj-ea"/>
              <a:ea typeface="+mj-ea"/>
              <a:cs typeface="+mn-ea"/>
            </a:endParaRPr>
          </a:p>
          <a:p>
            <a:r>
              <a:rPr lang="zh-CN" altLang="en-US" sz="2800" b="1" noProof="1">
                <a:latin typeface="+mj-ea"/>
                <a:ea typeface="+mj-ea"/>
                <a:cs typeface="+mn-ea"/>
                <a:sym typeface="+mn-ea"/>
              </a:rPr>
              <a:t>3、去雄后的植株作为父本还是母本？</a:t>
            </a:r>
            <a:endParaRPr lang="zh-CN" altLang="en-US" sz="2800" b="1" noProof="1">
              <a:latin typeface="+mj-ea"/>
              <a:ea typeface="+mj-ea"/>
              <a:cs typeface="+mn-ea"/>
              <a:sym typeface="+mn-ea"/>
            </a:endParaRPr>
          </a:p>
          <a:p>
            <a:endParaRPr lang="zh-CN" altLang="en-US" sz="2800" b="1" noProof="1">
              <a:latin typeface="+mj-ea"/>
              <a:ea typeface="+mj-ea"/>
              <a:cs typeface="+mn-ea"/>
            </a:endParaRPr>
          </a:p>
          <a:p>
            <a:r>
              <a:rPr lang="zh-CN" altLang="en-US" sz="2800" b="1" noProof="1">
                <a:latin typeface="+mj-ea"/>
                <a:ea typeface="+mj-ea"/>
                <a:cs typeface="+mn-ea"/>
                <a:sym typeface="+mn-ea"/>
              </a:rPr>
              <a:t>4、为什么要套纸袋？</a:t>
            </a:r>
            <a:endParaRPr lang="zh-CN" altLang="en-US" sz="2800" b="1" noProof="1">
              <a:latin typeface="+mj-ea"/>
              <a:ea typeface="+mj-ea"/>
              <a:cs typeface="+mn-ea"/>
              <a:sym typeface="+mn-ea"/>
            </a:endParaRPr>
          </a:p>
          <a:p>
            <a:endParaRPr lang="zh-CN" altLang="en-US" sz="2800" b="1" noProof="1">
              <a:latin typeface="+mj-ea"/>
              <a:ea typeface="+mj-ea"/>
              <a:cs typeface="+mn-ea"/>
            </a:endParaRPr>
          </a:p>
        </p:txBody>
      </p:sp>
      <p:sp>
        <p:nvSpPr>
          <p:cNvPr id="16" name="文本占位符 3"/>
          <p:cNvSpPr txBox="1"/>
          <p:nvPr>
            <p:custDataLst>
              <p:tags r:id="rId4"/>
            </p:custDataLst>
          </p:nvPr>
        </p:nvSpPr>
        <p:spPr>
          <a:xfrm>
            <a:off x="208280" y="30099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0258725" y="476215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10880882" y="476215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11503039" y="476215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4"/>
            </p:custDataLst>
          </p:nvPr>
        </p:nvSpPr>
        <p:spPr>
          <a:xfrm>
            <a:off x="11503039" y="111290"/>
            <a:ext cx="270588" cy="270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3" y="1365945"/>
            <a:ext cx="5931647" cy="527992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7495628" y="2228379"/>
            <a:ext cx="9219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去雄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接箭头连接符 6"/>
          <p:cNvCxnSpPr/>
          <p:nvPr>
            <p:custDataLst>
              <p:tags r:id="rId8"/>
            </p:custDataLst>
          </p:nvPr>
        </p:nvCxnSpPr>
        <p:spPr>
          <a:xfrm flipH="1">
            <a:off x="7941405" y="2820506"/>
            <a:ext cx="0" cy="439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7499851" y="3411896"/>
            <a:ext cx="9219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套袋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10"/>
            </p:custDataLst>
          </p:nvPr>
        </p:nvCxnSpPr>
        <p:spPr>
          <a:xfrm flipH="1">
            <a:off x="7941405" y="4024957"/>
            <a:ext cx="0" cy="439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7226904" y="4571734"/>
            <a:ext cx="142900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人工授粉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7" name="直接箭头连接符 16"/>
          <p:cNvCxnSpPr/>
          <p:nvPr>
            <p:custDataLst>
              <p:tags r:id="rId12"/>
            </p:custDataLst>
          </p:nvPr>
        </p:nvCxnSpPr>
        <p:spPr>
          <a:xfrm flipH="1">
            <a:off x="7956603" y="5212654"/>
            <a:ext cx="0" cy="439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7547741" y="5759318"/>
            <a:ext cx="9219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套袋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8542027" y="2133368"/>
            <a:ext cx="289421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雄蕊未发育成熟前（花蕾期）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8542026" y="3411895"/>
            <a:ext cx="309630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防止外来花粉的干扰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7495628" y="566084"/>
            <a:ext cx="4439197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供应花粉的植株叫作父本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zh-CN" sz="2800">
                <a:solidFill>
                  <a:schemeClr val="tx1"/>
                </a:solidFill>
                <a:latin typeface="华文琥珀" panose="02010800040101010101" charset="-122"/>
                <a:ea typeface="华文琥珀" panose="02010800040101010101" charset="-122"/>
                <a:cs typeface="微软雅黑" panose="020B0503020204020204" charset="-122"/>
                <a:sym typeface="+mn-ea"/>
              </a:rPr>
              <a:t>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接受花粉的植株叫作母本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zh-CN" sz="2800">
                <a:solidFill>
                  <a:schemeClr val="tx1"/>
                </a:solidFill>
                <a:latin typeface="华文琥珀" panose="02010800040101010101" charset="-122"/>
                <a:ea typeface="华文琥珀" panose="02010800040101010101" charset="-122"/>
                <a:cs typeface="微软雅黑" panose="020B0503020204020204" charset="-122"/>
                <a:sym typeface="+mn-ea"/>
              </a:rPr>
              <a:t>♀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833028" y="800851"/>
            <a:ext cx="367229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1">
                <a:latin typeface="+mj-ea"/>
                <a:ea typeface="+mj-ea"/>
                <a:cs typeface="+mn-ea"/>
                <a:sym typeface="+mn-ea"/>
              </a:rPr>
              <a:t>1</a:t>
            </a:r>
            <a:r>
              <a:rPr lang="zh-CN" altLang="en-US" sz="2400" b="1" noProof="1">
                <a:latin typeface="+mj-ea"/>
                <a:ea typeface="+mj-ea"/>
                <a:cs typeface="+mn-ea"/>
                <a:sym typeface="+mn-ea"/>
              </a:rPr>
              <a:t>、豌豆杂交操作过程</a:t>
            </a:r>
            <a:endParaRPr lang="zh-CN" altLang="en-US" sz="2400"/>
          </a:p>
        </p:txBody>
      </p:sp>
      <p:sp>
        <p:nvSpPr>
          <p:cNvPr id="29" name="矩形 28"/>
          <p:cNvSpPr/>
          <p:nvPr>
            <p:custDataLst>
              <p:tags r:id="rId18"/>
            </p:custDataLst>
          </p:nvPr>
        </p:nvSpPr>
        <p:spPr>
          <a:xfrm>
            <a:off x="7391400" y="2133600"/>
            <a:ext cx="1026176" cy="5856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9"/>
            </p:custDataLst>
          </p:nvPr>
        </p:nvSpPr>
        <p:spPr>
          <a:xfrm>
            <a:off x="7379626" y="3332634"/>
            <a:ext cx="1026176" cy="5856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20"/>
            </p:custDataLst>
          </p:nvPr>
        </p:nvSpPr>
        <p:spPr>
          <a:xfrm>
            <a:off x="7242103" y="4521193"/>
            <a:ext cx="1429000" cy="5630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21"/>
            </p:custDataLst>
          </p:nvPr>
        </p:nvSpPr>
        <p:spPr>
          <a:xfrm>
            <a:off x="7443515" y="5697313"/>
            <a:ext cx="1026176" cy="5856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22"/>
            </p:custDataLst>
          </p:nvPr>
        </p:nvSpPr>
        <p:spPr>
          <a:xfrm>
            <a:off x="833027" y="796975"/>
            <a:ext cx="367229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1">
                <a:latin typeface="+mj-ea"/>
                <a:ea typeface="+mj-ea"/>
                <a:cs typeface="+mn-ea"/>
                <a:sym typeface="+mn-ea"/>
              </a:rPr>
              <a:t>2</a:t>
            </a:r>
            <a:r>
              <a:rPr lang="zh-CN" altLang="en-US" sz="2400" b="1" noProof="1">
                <a:latin typeface="+mj-ea"/>
                <a:ea typeface="+mj-ea"/>
                <a:cs typeface="+mn-ea"/>
                <a:sym typeface="+mn-ea"/>
              </a:rPr>
              <a:t>、去雄的时间</a:t>
            </a:r>
            <a:endParaRPr lang="zh-CN" altLang="en-US" sz="2400"/>
          </a:p>
        </p:txBody>
      </p:sp>
      <p:sp>
        <p:nvSpPr>
          <p:cNvPr id="34" name="文本框 33"/>
          <p:cNvSpPr txBox="1"/>
          <p:nvPr>
            <p:custDataLst>
              <p:tags r:id="rId23"/>
            </p:custDataLst>
          </p:nvPr>
        </p:nvSpPr>
        <p:spPr>
          <a:xfrm>
            <a:off x="833028" y="800851"/>
            <a:ext cx="593164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1">
                <a:latin typeface="+mj-ea"/>
                <a:ea typeface="+mj-ea"/>
                <a:cs typeface="+mn-ea"/>
                <a:sym typeface="+mn-ea"/>
              </a:rPr>
              <a:t>3</a:t>
            </a:r>
            <a:r>
              <a:rPr lang="zh-CN" altLang="en-US" sz="2400" b="1" noProof="1">
                <a:latin typeface="+mj-ea"/>
                <a:ea typeface="+mj-ea"/>
                <a:cs typeface="+mn-ea"/>
                <a:sym typeface="+mn-ea"/>
              </a:rPr>
              <a:t>、去雄后的植株作为父本还是母本？</a:t>
            </a:r>
            <a:endParaRPr lang="zh-CN" altLang="en-US" sz="2400" b="1" noProof="1"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833026" y="772696"/>
            <a:ext cx="320754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noProof="1">
                <a:latin typeface="+mj-ea"/>
                <a:ea typeface="+mj-ea"/>
                <a:cs typeface="+mn-ea"/>
                <a:sym typeface="+mn-ea"/>
              </a:rPr>
              <a:t>4、为什么要套纸袋？</a:t>
            </a:r>
            <a:endParaRPr lang="zh-CN" altLang="en-US" sz="2400" b="1" noProof="1"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8655685" y="5574665"/>
            <a:ext cx="326326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noProof="1">
                <a:latin typeface="+mj-ea"/>
                <a:ea typeface="+mj-ea"/>
                <a:cs typeface="+mn-ea"/>
                <a:sym typeface="+mn-ea"/>
              </a:rPr>
              <a:t>待种子种下长成植株后，比较子代的性状特点</a:t>
            </a:r>
            <a:endParaRPr lang="zh-CN" altLang="en-US" sz="2400" b="1" noProof="1"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21" name="文本占位符 3"/>
          <p:cNvSpPr txBox="1"/>
          <p:nvPr>
            <p:custDataLst>
              <p:tags r:id="rId26"/>
            </p:custDataLst>
          </p:nvPr>
        </p:nvSpPr>
        <p:spPr>
          <a:xfrm>
            <a:off x="208280" y="210820"/>
            <a:ext cx="8113395" cy="505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E1EF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一、豌豆用作遗传实验材料的优点</a:t>
            </a:r>
            <a:endParaRPr lang="zh-CN" altLang="en-US" sz="3600" b="1">
              <a:solidFill>
                <a:srgbClr val="0E1EF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6" grpId="0"/>
      <p:bldP spid="18" grpId="0"/>
      <p:bldP spid="19" grpId="0"/>
      <p:bldP spid="22" grpId="0"/>
      <p:bldP spid="23" grpId="2"/>
      <p:bldP spid="28" grpId="0"/>
      <p:bldP spid="33" grpId="0"/>
      <p:bldP spid="33" grpId="1"/>
      <p:bldP spid="34" grpId="0"/>
      <p:bldP spid="34" grpId="1"/>
      <p:bldP spid="40" grpId="0"/>
      <p:bldP spid="2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6540"/>
</p:tagLst>
</file>

<file path=ppt/tags/tag101.xml><?xml version="1.0" encoding="utf-8"?>
<p:tagLst xmlns:p="http://schemas.openxmlformats.org/presentationml/2006/main">
  <p:tag name="AS_UNIQUEID" val="6541"/>
</p:tagLst>
</file>

<file path=ppt/tags/tag102.xml><?xml version="1.0" encoding="utf-8"?>
<p:tagLst xmlns:p="http://schemas.openxmlformats.org/presentationml/2006/main">
  <p:tag name="AS_UNIQUEID" val="7306"/>
  <p:tag name="PICID" val="{1d8f4fc5-fb2a-421b-a3bd-20148468b0ed}"/>
</p:tagLst>
</file>

<file path=ppt/tags/tag103.xml><?xml version="1.0" encoding="utf-8"?>
<p:tagLst xmlns:p="http://schemas.openxmlformats.org/presentationml/2006/main">
  <p:tag name="AS_UNIQUEID" val="6560"/>
</p:tagLst>
</file>

<file path=ppt/tags/tag104.xml><?xml version="1.0" encoding="utf-8"?>
<p:tagLst xmlns:p="http://schemas.openxmlformats.org/presentationml/2006/main">
  <p:tag name="AS_UNIQUEID" val="7308"/>
</p:tagLst>
</file>

<file path=ppt/tags/tag105.xml><?xml version="1.0" encoding="utf-8"?>
<p:tagLst xmlns:p="http://schemas.openxmlformats.org/presentationml/2006/main">
  <p:tag name="AS_UNIQUEID" val="7309"/>
</p:tagLst>
</file>

<file path=ppt/tags/tag106.xml><?xml version="1.0" encoding="utf-8"?>
<p:tagLst xmlns:p="http://schemas.openxmlformats.org/presentationml/2006/main">
  <p:tag name="AS_UNIQUEID" val="7310"/>
</p:tagLst>
</file>

<file path=ppt/tags/tag107.xml><?xml version="1.0" encoding="utf-8"?>
<p:tagLst xmlns:p="http://schemas.openxmlformats.org/presentationml/2006/main">
  <p:tag name="AS_UNIQUEID" val="7311"/>
  <p:tag name="PICID" val="{fcc2b11c-d0a4-4106-81fb-4dcf3bf0c2c6}"/>
</p:tagLst>
</file>

<file path=ppt/tags/tag108.xml><?xml version="1.0" encoding="utf-8"?>
<p:tagLst xmlns:p="http://schemas.openxmlformats.org/presentationml/2006/main">
  <p:tag name="AS_UNIQUEID" val="7312"/>
  <p:tag name="PICID" val="{527af366-d2cf-4808-8b44-30e3ae390558}"/>
</p:tagLst>
</file>

<file path=ppt/tags/tag109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6560"/>
</p:tagLst>
</file>

<file path=ppt/tags/tag111.xml><?xml version="1.0" encoding="utf-8"?>
<p:tagLst xmlns:p="http://schemas.openxmlformats.org/presentationml/2006/main">
  <p:tag name="AS_UNIQUEID" val="7314"/>
</p:tagLst>
</file>

<file path=ppt/tags/tag112.xml><?xml version="1.0" encoding="utf-8"?>
<p:tagLst xmlns:p="http://schemas.openxmlformats.org/presentationml/2006/main">
  <p:tag name="AS_UNIQUEID" val="7315"/>
</p:tagLst>
</file>

<file path=ppt/tags/tag113.xml><?xml version="1.0" encoding="utf-8"?>
<p:tagLst xmlns:p="http://schemas.openxmlformats.org/presentationml/2006/main">
  <p:tag name="AS_UNIQUEID" val="7316"/>
</p:tagLst>
</file>

<file path=ppt/tags/tag114.xml><?xml version="1.0" encoding="utf-8"?>
<p:tagLst xmlns:p="http://schemas.openxmlformats.org/presentationml/2006/main">
  <p:tag name="AS_UNIQUEID" val="7317"/>
  <p:tag name="PICID" val="{6a2b20eb-ce8e-45ec-8f91-5af9031df67a}"/>
</p:tagLst>
</file>

<file path=ppt/tags/tag115.xml><?xml version="1.0" encoding="utf-8"?>
<p:tagLst xmlns:p="http://schemas.openxmlformats.org/presentationml/2006/main">
  <p:tag name="AS_UNIQUEID" val="7318"/>
  <p:tag name="PICID" val="{fea91800-3b5d-4f9a-907e-43497eac04c5}"/>
</p:tagLst>
</file>

<file path=ppt/tags/tag116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7.xml><?xml version="1.0" encoding="utf-8"?>
<p:tagLst xmlns:p="http://schemas.openxmlformats.org/presentationml/2006/main">
  <p:tag name="AS_UNIQUEID" val="6560"/>
</p:tagLst>
</file>

<file path=ppt/tags/tag118.xml><?xml version="1.0" encoding="utf-8"?>
<p:tagLst xmlns:p="http://schemas.openxmlformats.org/presentationml/2006/main">
  <p:tag name="AS_UNIQUEID" val="7320"/>
</p:tagLst>
</file>

<file path=ppt/tags/tag119.xml><?xml version="1.0" encoding="utf-8"?>
<p:tagLst xmlns:p="http://schemas.openxmlformats.org/presentationml/2006/main">
  <p:tag name="AS_UNIQUEID" val="732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7322"/>
</p:tagLst>
</file>

<file path=ppt/tags/tag121.xml><?xml version="1.0" encoding="utf-8"?>
<p:tagLst xmlns:p="http://schemas.openxmlformats.org/presentationml/2006/main">
  <p:tag name="AS_UNIQUEID" val="7323"/>
</p:tagLst>
</file>

<file path=ppt/tags/tag122.xml><?xml version="1.0" encoding="utf-8"?>
<p:tagLst xmlns:p="http://schemas.openxmlformats.org/presentationml/2006/main">
  <p:tag name="AS_UNIQUEID" val="7324"/>
</p:tagLst>
</file>

<file path=ppt/tags/tag123.xml><?xml version="1.0" encoding="utf-8"?>
<p:tagLst xmlns:p="http://schemas.openxmlformats.org/presentationml/2006/main">
  <p:tag name="AS_UNIQUEID" val="7325"/>
</p:tagLst>
</file>

<file path=ppt/tags/tag124.xml><?xml version="1.0" encoding="utf-8"?>
<p:tagLst xmlns:p="http://schemas.openxmlformats.org/presentationml/2006/main">
  <p:tag name="AS_UNIQUEID" val="7326"/>
</p:tagLst>
</file>

<file path=ppt/tags/tag125.xml><?xml version="1.0" encoding="utf-8"?>
<p:tagLst xmlns:p="http://schemas.openxmlformats.org/presentationml/2006/main">
  <p:tag name="AS_UNIQUEID" val="7327"/>
</p:tagLst>
</file>

<file path=ppt/tags/tag126.xml><?xml version="1.0" encoding="utf-8"?>
<p:tagLst xmlns:p="http://schemas.openxmlformats.org/presentationml/2006/main">
  <p:tag name="AS_UNIQUEID" val="7328"/>
</p:tagLst>
</file>

<file path=ppt/tags/tag127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8.xml><?xml version="1.0" encoding="utf-8"?>
<p:tagLst xmlns:p="http://schemas.openxmlformats.org/presentationml/2006/main">
  <p:tag name="AS_UNIQUEID" val="6560"/>
</p:tagLst>
</file>

<file path=ppt/tags/tag129.xml><?xml version="1.0" encoding="utf-8"?>
<p:tagLst xmlns:p="http://schemas.openxmlformats.org/presentationml/2006/main">
  <p:tag name="AS_UNIQUEID" val="733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7331"/>
</p:tagLst>
</file>

<file path=ppt/tags/tag131.xml><?xml version="1.0" encoding="utf-8"?>
<p:tagLst xmlns:p="http://schemas.openxmlformats.org/presentationml/2006/main">
  <p:tag name="AS_UNIQUEID" val="7332"/>
</p:tagLst>
</file>

<file path=ppt/tags/tag132.xml><?xml version="1.0" encoding="utf-8"?>
<p:tagLst xmlns:p="http://schemas.openxmlformats.org/presentationml/2006/main">
  <p:tag name="AS_UNIQUEID" val="2365"/>
  <p:tag name="PICID" val="{de759966-65d2-4a06-9b67-bc9cca5e55d7}"/>
</p:tagLst>
</file>

<file path=ppt/tags/tag133.xml><?xml version="1.0" encoding="utf-8"?>
<p:tagLst xmlns:p="http://schemas.openxmlformats.org/presentationml/2006/main">
  <p:tag name="AS_UNIQUEID" val="7333"/>
</p:tagLst>
</file>

<file path=ppt/tags/tag134.xml><?xml version="1.0" encoding="utf-8"?>
<p:tagLst xmlns:p="http://schemas.openxmlformats.org/presentationml/2006/main">
  <p:tag name="AS_UNIQUEID" val="1471"/>
  <p:tag name="PICID" val="{723a2fed-c61e-4e32-8535-a4890fd3f76a}"/>
</p:tagLst>
</file>

<file path=ppt/tags/tag135.xml><?xml version="1.0" encoding="utf-8"?>
<p:tagLst xmlns:p="http://schemas.openxmlformats.org/presentationml/2006/main">
  <p:tag name="AS_UNIQUEID" val="7334"/>
</p:tagLst>
</file>

<file path=ppt/tags/tag136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37.xml><?xml version="1.0" encoding="utf-8"?>
<p:tagLst xmlns:p="http://schemas.openxmlformats.org/presentationml/2006/main">
  <p:tag name="AS_UNIQUEID" val="6604"/>
</p:tagLst>
</file>

<file path=ppt/tags/tag138.xml><?xml version="1.0" encoding="utf-8"?>
<p:tagLst xmlns:p="http://schemas.openxmlformats.org/presentationml/2006/main">
  <p:tag name="AS_UNIQUEID" val="6615"/>
</p:tagLst>
</file>

<file path=ppt/tags/tag139.xml><?xml version="1.0" encoding="utf-8"?>
<p:tagLst xmlns:p="http://schemas.openxmlformats.org/presentationml/2006/main">
  <p:tag name="AS_UNIQUEID" val="661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6560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AS_UNIQUEID" val="6619"/>
</p:tagLst>
</file>

<file path=ppt/tags/tag143.xml><?xml version="1.0" encoding="utf-8"?>
<p:tagLst xmlns:p="http://schemas.openxmlformats.org/presentationml/2006/main">
  <p:tag name="AS_UNIQUEID" val="6620"/>
</p:tagLst>
</file>

<file path=ppt/tags/tag144.xml><?xml version="1.0" encoding="utf-8"?>
<p:tagLst xmlns:p="http://schemas.openxmlformats.org/presentationml/2006/main">
  <p:tag name="AS_UNIQUEID" val="6621"/>
</p:tagLst>
</file>

<file path=ppt/tags/tag145.xml><?xml version="1.0" encoding="utf-8"?>
<p:tagLst xmlns:p="http://schemas.openxmlformats.org/presentationml/2006/main">
  <p:tag name="AS_UNIQUEID" val="6626"/>
</p:tagLst>
</file>

<file path=ppt/tags/tag146.xml><?xml version="1.0" encoding="utf-8"?>
<p:tagLst xmlns:p="http://schemas.openxmlformats.org/presentationml/2006/main">
  <p:tag name="AS_UNIQUEID" val="1086"/>
  <p:tag name="PICID" val="{0396889d-9f37-4548-a329-d288e1ae58fd}"/>
</p:tagLst>
</file>

<file path=ppt/tags/tag147.xml><?xml version="1.0" encoding="utf-8"?>
<p:tagLst xmlns:p="http://schemas.openxmlformats.org/presentationml/2006/main">
  <p:tag name="AS_UNIQUEID" val="6627"/>
</p:tagLst>
</file>

<file path=ppt/tags/tag148.xml><?xml version="1.0" encoding="utf-8"?>
<p:tagLst xmlns:p="http://schemas.openxmlformats.org/presentationml/2006/main">
  <p:tag name="AS_UNIQUEID" val="6628"/>
</p:tagLst>
</file>

<file path=ppt/tags/tag149.xml><?xml version="1.0" encoding="utf-8"?>
<p:tagLst xmlns:p="http://schemas.openxmlformats.org/presentationml/2006/main">
  <p:tag name="AS_UNIQUEID" val="6629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6630"/>
</p:tagLst>
</file>

<file path=ppt/tags/tag151.xml><?xml version="1.0" encoding="utf-8"?>
<p:tagLst xmlns:p="http://schemas.openxmlformats.org/presentationml/2006/main">
  <p:tag name="AS_UNIQUEID" val="6631"/>
</p:tagLst>
</file>

<file path=ppt/tags/tag152.xml><?xml version="1.0" encoding="utf-8"?>
<p:tagLst xmlns:p="http://schemas.openxmlformats.org/presentationml/2006/main">
  <p:tag name="AS_UNIQUEID" val="6632"/>
</p:tagLst>
</file>

<file path=ppt/tags/tag153.xml><?xml version="1.0" encoding="utf-8"?>
<p:tagLst xmlns:p="http://schemas.openxmlformats.org/presentationml/2006/main">
  <p:tag name="AS_UNIQUEID" val="6633"/>
</p:tagLst>
</file>

<file path=ppt/tags/tag154.xml><?xml version="1.0" encoding="utf-8"?>
<p:tagLst xmlns:p="http://schemas.openxmlformats.org/presentationml/2006/main">
  <p:tag name="AS_UNIQUEID" val="6634"/>
</p:tagLst>
</file>

<file path=ppt/tags/tag155.xml><?xml version="1.0" encoding="utf-8"?>
<p:tagLst xmlns:p="http://schemas.openxmlformats.org/presentationml/2006/main">
  <p:tag name="AS_UNIQUEID" val="6635"/>
</p:tagLst>
</file>

<file path=ppt/tags/tag156.xml><?xml version="1.0" encoding="utf-8"?>
<p:tagLst xmlns:p="http://schemas.openxmlformats.org/presentationml/2006/main">
  <p:tag name="AS_UNIQUEID" val="6636"/>
</p:tagLst>
</file>

<file path=ppt/tags/tag157.xml><?xml version="1.0" encoding="utf-8"?>
<p:tagLst xmlns:p="http://schemas.openxmlformats.org/presentationml/2006/main">
  <p:tag name="AS_UNIQUEID" val="6637"/>
</p:tagLst>
</file>

<file path=ppt/tags/tag158.xml><?xml version="1.0" encoding="utf-8"?>
<p:tagLst xmlns:p="http://schemas.openxmlformats.org/presentationml/2006/main">
  <p:tag name="AS_UNIQUEID" val="6638"/>
</p:tagLst>
</file>

<file path=ppt/tags/tag159.xml><?xml version="1.0" encoding="utf-8"?>
<p:tagLst xmlns:p="http://schemas.openxmlformats.org/presentationml/2006/main">
  <p:tag name="AS_UNIQUEID" val="663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6640"/>
</p:tagLst>
</file>

<file path=ppt/tags/tag161.xml><?xml version="1.0" encoding="utf-8"?>
<p:tagLst xmlns:p="http://schemas.openxmlformats.org/presentationml/2006/main">
  <p:tag name="AS_UNIQUEID" val="6641"/>
</p:tagLst>
</file>

<file path=ppt/tags/tag162.xml><?xml version="1.0" encoding="utf-8"?>
<p:tagLst xmlns:p="http://schemas.openxmlformats.org/presentationml/2006/main">
  <p:tag name="AS_UNIQUEID" val="6642"/>
</p:tagLst>
</file>

<file path=ppt/tags/tag163.xml><?xml version="1.0" encoding="utf-8"?>
<p:tagLst xmlns:p="http://schemas.openxmlformats.org/presentationml/2006/main">
  <p:tag name="AS_UNIQUEID" val="6643"/>
</p:tagLst>
</file>

<file path=ppt/tags/tag164.xml><?xml version="1.0" encoding="utf-8"?>
<p:tagLst xmlns:p="http://schemas.openxmlformats.org/presentationml/2006/main">
  <p:tag name="AS_UNIQUEID" val="6644"/>
</p:tagLst>
</file>

<file path=ppt/tags/tag165.xml><?xml version="1.0" encoding="utf-8"?>
<p:tagLst xmlns:p="http://schemas.openxmlformats.org/presentationml/2006/main">
  <p:tag name="AS_UNIQUEID" val="6645"/>
</p:tagLst>
</file>

<file path=ppt/tags/tag166.xml><?xml version="1.0" encoding="utf-8"?>
<p:tagLst xmlns:p="http://schemas.openxmlformats.org/presentationml/2006/main">
  <p:tag name="AS_UNIQUEID" val="6560"/>
</p:tagLst>
</file>

<file path=ppt/tags/tag167.xml><?xml version="1.0" encoding="utf-8"?>
<p:tagLst xmlns:p="http://schemas.openxmlformats.org/presentationml/2006/main">
  <p:tag name="AS_UNIQUEID" val="6560"/>
</p:tagLst>
</file>

<file path=ppt/tags/tag168.xml><?xml version="1.0" encoding="utf-8"?>
<p:tagLst xmlns:p="http://schemas.openxmlformats.org/presentationml/2006/main">
  <p:tag name="AS_UNIQUEID" val="7338"/>
</p:tagLst>
</file>

<file path=ppt/tags/tag169.xml><?xml version="1.0" encoding="utf-8"?>
<p:tagLst xmlns:p="http://schemas.openxmlformats.org/presentationml/2006/main">
  <p:tag name="AS_UNIQUEID" val="733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5613"/>
  <p:tag name="KSO_WM_BEAUTIFY_FLAG" val=""/>
  <p:tag name="KSO_WM_UNIT_PLACING_PICTURE_USER_VIEWPORT" val="{&quot;height&quot;:6720,&quot;width&quot;:18244}"/>
  <p:tag name="PICID" val="{92e82b55-6dee-4c20-b5ab-3b82af0029c1}"/>
</p:tagLst>
</file>

<file path=ppt/tags/tag171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2.xml><?xml version="1.0" encoding="utf-8"?>
<p:tagLst xmlns:p="http://schemas.openxmlformats.org/presentationml/2006/main">
  <p:tag name="AS_UNIQUEID" val="6560"/>
</p:tagLst>
</file>

<file path=ppt/tags/tag173.xml><?xml version="1.0" encoding="utf-8"?>
<p:tagLst xmlns:p="http://schemas.openxmlformats.org/presentationml/2006/main">
  <p:tag name="AS_UNIQUEID" val="7341"/>
</p:tagLst>
</file>

<file path=ppt/tags/tag174.xml><?xml version="1.0" encoding="utf-8"?>
<p:tagLst xmlns:p="http://schemas.openxmlformats.org/presentationml/2006/main">
  <p:tag name="AS_UNIQUEID" val="7342"/>
</p:tagLst>
</file>

<file path=ppt/tags/tag175.xml><?xml version="1.0" encoding="utf-8"?>
<p:tagLst xmlns:p="http://schemas.openxmlformats.org/presentationml/2006/main">
  <p:tag name="AS_UNIQUEID" val="7343"/>
</p:tagLst>
</file>

<file path=ppt/tags/tag176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7.xml><?xml version="1.0" encoding="utf-8"?>
<p:tagLst xmlns:p="http://schemas.openxmlformats.org/presentationml/2006/main">
  <p:tag name="AS_UNIQUEID" val="6560"/>
</p:tagLst>
</file>

<file path=ppt/tags/tag178.xml><?xml version="1.0" encoding="utf-8"?>
<p:tagLst xmlns:p="http://schemas.openxmlformats.org/presentationml/2006/main">
  <p:tag name="AS_UNIQUEID" val="7345"/>
</p:tagLst>
</file>

<file path=ppt/tags/tag179.xml><?xml version="1.0" encoding="utf-8"?>
<p:tagLst xmlns:p="http://schemas.openxmlformats.org/presentationml/2006/main">
  <p:tag name="AS_UNIQUEID" val="7346"/>
  <p:tag name="PICID" val="{0a325b0c-180a-4b40-b2df-7bb2ae4c8e47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6583"/>
  <p:tag name="PICID" val="{06199b46-376e-4793-8080-ef9112cbd165}"/>
</p:tagLst>
</file>

<file path=ppt/tags/tag181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2.xml><?xml version="1.0" encoding="utf-8"?>
<p:tagLst xmlns:p="http://schemas.openxmlformats.org/presentationml/2006/main">
  <p:tag name="AS_UNIQUEID" val="7350"/>
</p:tagLst>
</file>

<file path=ppt/tags/tag183.xml><?xml version="1.0" encoding="utf-8"?>
<p:tagLst xmlns:p="http://schemas.openxmlformats.org/presentationml/2006/main">
  <p:tag name="AS_UNIQUEID" val="2483"/>
</p:tagLst>
</file>

<file path=ppt/tags/tag184.xml><?xml version="1.0" encoding="utf-8"?>
<p:tagLst xmlns:p="http://schemas.openxmlformats.org/presentationml/2006/main">
  <p:tag name="AS_UNIQUEID" val="2485"/>
</p:tagLst>
</file>

<file path=ppt/tags/tag185.xml><?xml version="1.0" encoding="utf-8"?>
<p:tagLst xmlns:p="http://schemas.openxmlformats.org/presentationml/2006/main">
  <p:tag name="AS_UNIQUEID" val="2423"/>
</p:tagLst>
</file>

<file path=ppt/tags/tag186.xml><?xml version="1.0" encoding="utf-8"?>
<p:tagLst xmlns:p="http://schemas.openxmlformats.org/presentationml/2006/main">
  <p:tag name="AS_UNIQUEID" val="2486"/>
  <p:tag name="PICID" val="{6377ddd1-d92f-4d73-af34-e51a5f5801cb}"/>
</p:tagLst>
</file>

<file path=ppt/tags/tag187.xml><?xml version="1.0" encoding="utf-8"?>
<p:tagLst xmlns:p="http://schemas.openxmlformats.org/presentationml/2006/main">
  <p:tag name="AS_UNIQUEID" val="7351"/>
  <p:tag name="PICID" val="{a802f3bf-a5c7-4823-a631-86096486a53e}"/>
</p:tagLst>
</file>

<file path=ppt/tags/tag188.xml><?xml version="1.0" encoding="utf-8"?>
<p:tagLst xmlns:p="http://schemas.openxmlformats.org/presentationml/2006/main">
  <p:tag name="AS_UNIQUEID" val="7352"/>
</p:tagLst>
</file>

<file path=ppt/tags/tag189.xml><?xml version="1.0" encoding="utf-8"?>
<p:tagLst xmlns:p="http://schemas.openxmlformats.org/presentationml/2006/main">
  <p:tag name="AS_UNIQUEID" val="735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RESOURCE_RECORD_KEY" val="{&quot;10&quot;:[21581472],&quot;65&quot;:[20205081]}"/>
</p:tagLst>
</file>

<file path=ppt/tags/tag191.xml><?xml version="1.0" encoding="utf-8"?>
<p:tagLst xmlns:p="http://schemas.openxmlformats.org/presentationml/2006/main">
  <p:tag name="AS_UNIQUEID" val="7350"/>
</p:tagLst>
</file>

<file path=ppt/tags/tag192.xml><?xml version="1.0" encoding="utf-8"?>
<p:tagLst xmlns:p="http://schemas.openxmlformats.org/presentationml/2006/main">
  <p:tag name="AS_UNIQUEID" val="2483"/>
</p:tagLst>
</file>

<file path=ppt/tags/tag193.xml><?xml version="1.0" encoding="utf-8"?>
<p:tagLst xmlns:p="http://schemas.openxmlformats.org/presentationml/2006/main">
  <p:tag name="AS_UNIQUEID" val="2485"/>
</p:tagLst>
</file>

<file path=ppt/tags/tag194.xml><?xml version="1.0" encoding="utf-8"?>
<p:tagLst xmlns:p="http://schemas.openxmlformats.org/presentationml/2006/main">
  <p:tag name="AS_UNIQUEID" val="2423"/>
</p:tagLst>
</file>

<file path=ppt/tags/tag195.xml><?xml version="1.0" encoding="utf-8"?>
<p:tagLst xmlns:p="http://schemas.openxmlformats.org/presentationml/2006/main">
  <p:tag name="AS_UNIQUEID" val="2486"/>
  <p:tag name="PICID" val="{6377ddd1-d92f-4d73-af34-e51a5f5801cb}"/>
</p:tagLst>
</file>

<file path=ppt/tags/tag196.xml><?xml version="1.0" encoding="utf-8"?>
<p:tagLst xmlns:p="http://schemas.openxmlformats.org/presentationml/2006/main">
  <p:tag name="AS_UNIQUEID" val="7351"/>
  <p:tag name="PICID" val="{a802f3bf-a5c7-4823-a631-86096486a53e}"/>
</p:tagLst>
</file>

<file path=ppt/tags/tag197.xml><?xml version="1.0" encoding="utf-8"?>
<p:tagLst xmlns:p="http://schemas.openxmlformats.org/presentationml/2006/main">
  <p:tag name="AS_UNIQUEID" val="7352"/>
</p:tagLst>
</file>

<file path=ppt/tags/tag198.xml><?xml version="1.0" encoding="utf-8"?>
<p:tagLst xmlns:p="http://schemas.openxmlformats.org/presentationml/2006/main">
  <p:tag name="AS_UNIQUEID" val="7353"/>
</p:tagLst>
</file>

<file path=ppt/tags/tag199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RESOURCE_RECORD_KEY" val="{&quot;10&quot;:[21581472],&quot;65&quot;:[20205081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6560"/>
</p:tagLst>
</file>

<file path=ppt/tags/tag201.xml><?xml version="1.0" encoding="utf-8"?>
<p:tagLst xmlns:p="http://schemas.openxmlformats.org/presentationml/2006/main">
  <p:tag name="AS_UNIQUEID" val="7355"/>
  <p:tag name="TABLE_ENDDRAG_ORIGIN_RECT" val="863*367"/>
  <p:tag name="TABLE_ENDDRAG_RECT" val="53*88*863*367"/>
</p:tagLst>
</file>

<file path=ppt/tags/tag202.xml><?xml version="1.0" encoding="utf-8"?>
<p:tagLst xmlns:p="http://schemas.openxmlformats.org/presentationml/2006/main">
  <p:tag name="AS_UNIQUEID" val="6767"/>
</p:tagLst>
</file>

<file path=ppt/tags/tag203.xml><?xml version="1.0" encoding="utf-8"?>
<p:tagLst xmlns:p="http://schemas.openxmlformats.org/presentationml/2006/main">
  <p:tag name="AS_UNIQUEID" val="7356"/>
</p:tagLst>
</file>

<file path=ppt/tags/tag204.xml><?xml version="1.0" encoding="utf-8"?>
<p:tagLst xmlns:p="http://schemas.openxmlformats.org/presentationml/2006/main">
  <p:tag name="AS_UNIQUEID" val="2524"/>
</p:tagLst>
</file>

<file path=ppt/tags/tag205.xml><?xml version="1.0" encoding="utf-8"?>
<p:tagLst xmlns:p="http://schemas.openxmlformats.org/presentationml/2006/main">
  <p:tag name="AS_UNIQUEID" val="2490"/>
</p:tagLst>
</file>

<file path=ppt/tags/tag206.xml><?xml version="1.0" encoding="utf-8"?>
<p:tagLst xmlns:p="http://schemas.openxmlformats.org/presentationml/2006/main">
  <p:tag name="AS_UNIQUEID" val="2491"/>
</p:tagLst>
</file>

<file path=ppt/tags/tag207.xml><?xml version="1.0" encoding="utf-8"?>
<p:tagLst xmlns:p="http://schemas.openxmlformats.org/presentationml/2006/main">
  <p:tag name="AS_UNIQUEID" val="2492"/>
</p:tagLst>
</file>

<file path=ppt/tags/tag208.xml><?xml version="1.0" encoding="utf-8"?>
<p:tagLst xmlns:p="http://schemas.openxmlformats.org/presentationml/2006/main">
  <p:tag name="AS_UNIQUEID" val="2493"/>
</p:tagLst>
</file>

<file path=ppt/tags/tag209.xml><?xml version="1.0" encoding="utf-8"?>
<p:tagLst xmlns:p="http://schemas.openxmlformats.org/presentationml/2006/main">
  <p:tag name="AS_UNIQUEID" val="249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2495"/>
</p:tagLst>
</file>

<file path=ppt/tags/tag211.xml><?xml version="1.0" encoding="utf-8"?>
<p:tagLst xmlns:p="http://schemas.openxmlformats.org/presentationml/2006/main">
  <p:tag name="AS_UNIQUEID" val="2496"/>
</p:tagLst>
</file>

<file path=ppt/tags/tag212.xml><?xml version="1.0" encoding="utf-8"?>
<p:tagLst xmlns:p="http://schemas.openxmlformats.org/presentationml/2006/main">
  <p:tag name="AS_UNIQUEID" val="2500"/>
</p:tagLst>
</file>

<file path=ppt/tags/tag213.xml><?xml version="1.0" encoding="utf-8"?>
<p:tagLst xmlns:p="http://schemas.openxmlformats.org/presentationml/2006/main">
  <p:tag name="AS_UNIQUEID" val="2501"/>
</p:tagLst>
</file>

<file path=ppt/tags/tag214.xml><?xml version="1.0" encoding="utf-8"?>
<p:tagLst xmlns:p="http://schemas.openxmlformats.org/presentationml/2006/main">
  <p:tag name="AS_UNIQUEID" val="2502"/>
</p:tagLst>
</file>

<file path=ppt/tags/tag215.xml><?xml version="1.0" encoding="utf-8"?>
<p:tagLst xmlns:p="http://schemas.openxmlformats.org/presentationml/2006/main">
  <p:tag name="AS_UNIQUEID" val="2503"/>
</p:tagLst>
</file>

<file path=ppt/tags/tag216.xml><?xml version="1.0" encoding="utf-8"?>
<p:tagLst xmlns:p="http://schemas.openxmlformats.org/presentationml/2006/main">
  <p:tag name="AS_UNIQUEID" val="2504"/>
</p:tagLst>
</file>

<file path=ppt/tags/tag217.xml><?xml version="1.0" encoding="utf-8"?>
<p:tagLst xmlns:p="http://schemas.openxmlformats.org/presentationml/2006/main">
  <p:tag name="AS_UNIQUEID" val="2505"/>
</p:tagLst>
</file>

<file path=ppt/tags/tag218.xml><?xml version="1.0" encoding="utf-8"?>
<p:tagLst xmlns:p="http://schemas.openxmlformats.org/presentationml/2006/main">
  <p:tag name="AS_UNIQUEID" val="2506"/>
</p:tagLst>
</file>

<file path=ppt/tags/tag219.xml><?xml version="1.0" encoding="utf-8"?>
<p:tagLst xmlns:p="http://schemas.openxmlformats.org/presentationml/2006/main">
  <p:tag name="AS_UNIQUEID" val="2507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2508"/>
</p:tagLst>
</file>

<file path=ppt/tags/tag221.xml><?xml version="1.0" encoding="utf-8"?>
<p:tagLst xmlns:p="http://schemas.openxmlformats.org/presentationml/2006/main">
  <p:tag name="AS_UNIQUEID" val="2509"/>
</p:tagLst>
</file>

<file path=ppt/tags/tag222.xml><?xml version="1.0" encoding="utf-8"?>
<p:tagLst xmlns:p="http://schemas.openxmlformats.org/presentationml/2006/main">
  <p:tag name="AS_UNIQUEID" val="2510"/>
</p:tagLst>
</file>

<file path=ppt/tags/tag223.xml><?xml version="1.0" encoding="utf-8"?>
<p:tagLst xmlns:p="http://schemas.openxmlformats.org/presentationml/2006/main">
  <p:tag name="AS_UNIQUEID" val="2511"/>
</p:tagLst>
</file>

<file path=ppt/tags/tag224.xml><?xml version="1.0" encoding="utf-8"?>
<p:tagLst xmlns:p="http://schemas.openxmlformats.org/presentationml/2006/main">
  <p:tag name="AS_UNIQUEID" val="2512"/>
</p:tagLst>
</file>

<file path=ppt/tags/tag225.xml><?xml version="1.0" encoding="utf-8"?>
<p:tagLst xmlns:p="http://schemas.openxmlformats.org/presentationml/2006/main">
  <p:tag name="AS_UNIQUEID" val="2513"/>
</p:tagLst>
</file>

<file path=ppt/tags/tag226.xml><?xml version="1.0" encoding="utf-8"?>
<p:tagLst xmlns:p="http://schemas.openxmlformats.org/presentationml/2006/main">
  <p:tag name="AS_UNIQUEID" val="2514"/>
</p:tagLst>
</file>

<file path=ppt/tags/tag227.xml><?xml version="1.0" encoding="utf-8"?>
<p:tagLst xmlns:p="http://schemas.openxmlformats.org/presentationml/2006/main">
  <p:tag name="AS_UNIQUEID" val="2515"/>
</p:tagLst>
</file>

<file path=ppt/tags/tag228.xml><?xml version="1.0" encoding="utf-8"?>
<p:tagLst xmlns:p="http://schemas.openxmlformats.org/presentationml/2006/main">
  <p:tag name="AS_UNIQUEID" val="2516"/>
</p:tagLst>
</file>

<file path=ppt/tags/tag229.xml><?xml version="1.0" encoding="utf-8"?>
<p:tagLst xmlns:p="http://schemas.openxmlformats.org/presentationml/2006/main">
  <p:tag name="AS_UNIQUEID" val="2517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2518"/>
</p:tagLst>
</file>

<file path=ppt/tags/tag231.xml><?xml version="1.0" encoding="utf-8"?>
<p:tagLst xmlns:p="http://schemas.openxmlformats.org/presentationml/2006/main">
  <p:tag name="AS_UNIQUEID" val="2519"/>
</p:tagLst>
</file>

<file path=ppt/tags/tag232.xml><?xml version="1.0" encoding="utf-8"?>
<p:tagLst xmlns:p="http://schemas.openxmlformats.org/presentationml/2006/main">
  <p:tag name="AS_UNIQUEID" val="2520"/>
</p:tagLst>
</file>

<file path=ppt/tags/tag233.xml><?xml version="1.0" encoding="utf-8"?>
<p:tagLst xmlns:p="http://schemas.openxmlformats.org/presentationml/2006/main">
  <p:tag name="AS_UNIQUEID" val="2521"/>
</p:tagLst>
</file>

<file path=ppt/tags/tag234.xml><?xml version="1.0" encoding="utf-8"?>
<p:tagLst xmlns:p="http://schemas.openxmlformats.org/presentationml/2006/main">
  <p:tag name="AS_UNIQUEID" val="2525"/>
</p:tagLst>
</file>

<file path=ppt/tags/tag235.xml><?xml version="1.0" encoding="utf-8"?>
<p:tagLst xmlns:p="http://schemas.openxmlformats.org/presentationml/2006/main">
  <p:tag name="AS_UNIQUEID" val="2526"/>
</p:tagLst>
</file>

<file path=ppt/tags/tag236.xml><?xml version="1.0" encoding="utf-8"?>
<p:tagLst xmlns:p="http://schemas.openxmlformats.org/presentationml/2006/main">
  <p:tag name="AS_UNIQUEID" val="2527"/>
</p:tagLst>
</file>

<file path=ppt/tags/tag237.xml><?xml version="1.0" encoding="utf-8"?>
<p:tagLst xmlns:p="http://schemas.openxmlformats.org/presentationml/2006/main">
  <p:tag name="AS_UNIQUEID" val="2529"/>
</p:tagLst>
</file>

<file path=ppt/tags/tag238.xml><?xml version="1.0" encoding="utf-8"?>
<p:tagLst xmlns:p="http://schemas.openxmlformats.org/presentationml/2006/main">
  <p:tag name="AS_UNIQUEID" val="2530"/>
</p:tagLst>
</file>

<file path=ppt/tags/tag239.xml><?xml version="1.0" encoding="utf-8"?>
<p:tagLst xmlns:p="http://schemas.openxmlformats.org/presentationml/2006/main">
  <p:tag name="AS_UNIQUEID" val="253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2539"/>
</p:tagLst>
</file>

<file path=ppt/tags/tag241.xml><?xml version="1.0" encoding="utf-8"?>
<p:tagLst xmlns:p="http://schemas.openxmlformats.org/presentationml/2006/main">
  <p:tag name="AS_UNIQUEID" val="6560"/>
</p:tagLst>
</file>

<file path=ppt/tags/tag242.xml><?xml version="1.0" encoding="utf-8"?>
<p:tagLst xmlns:p="http://schemas.openxmlformats.org/presentationml/2006/main">
  <p:tag name="AS_UNIQUEID" val="6825"/>
  <p:tag name="KSO_WM_UNIT_PLACING_PICTURE_USER_VIEWPORT" val="{&quot;height&quot;:2493.303937007874,&quot;width&quot;:779.8566929133858}"/>
  <p:tag name="PICID" val="{ac9bccba-c19b-435f-b722-0f65ff6be790}"/>
</p:tagLst>
</file>

<file path=ppt/tags/tag243.xml><?xml version="1.0" encoding="utf-8"?>
<p:tagLst xmlns:p="http://schemas.openxmlformats.org/presentationml/2006/main">
  <p:tag name="AS_UNIQUEID" val="6826"/>
  <p:tag name="PICID" val="{aa6d6943-cf30-451d-9bfa-433b5ba79084}"/>
</p:tagLst>
</file>

<file path=ppt/tags/tag244.xml><?xml version="1.0" encoding="utf-8"?>
<p:tagLst xmlns:p="http://schemas.openxmlformats.org/presentationml/2006/main">
  <p:tag name="AS_UNIQUEID" val="6825"/>
  <p:tag name="KSO_WM_UNIT_PLACING_PICTURE_USER_VIEWPORT" val="{&quot;height&quot;:2493.303937007874,&quot;width&quot;:779.8566929133858}"/>
  <p:tag name="PICID" val="{ac9bccba-c19b-435f-b722-0f65ff6be790}"/>
</p:tagLst>
</file>

<file path=ppt/tags/tag245.xml><?xml version="1.0" encoding="utf-8"?>
<p:tagLst xmlns:p="http://schemas.openxmlformats.org/presentationml/2006/main">
  <p:tag name="AS_UNIQUEID" val="6826"/>
  <p:tag name="KSO_WM_UNIT_PLACING_PICTURE_USER_VIEWPORT" val="{&quot;height&quot;:1560.6897637795275,&quot;width&quot;:689.1433070866142}"/>
  <p:tag name="PICID" val="{aa6d6943-cf30-451d-9bfa-433b5ba79084}"/>
</p:tagLst>
</file>

<file path=ppt/tags/tag246.xml><?xml version="1.0" encoding="utf-8"?>
<p:tagLst xmlns:p="http://schemas.openxmlformats.org/presentationml/2006/main">
  <p:tag name="AS_UNIQUEID" val="6825"/>
  <p:tag name="KSO_WM_UNIT_PLACING_PICTURE_USER_VIEWPORT" val="{&quot;height&quot;:2493.303937007874,&quot;width&quot;:779.8566929133858}"/>
  <p:tag name="PICID" val="{ac9bccba-c19b-435f-b722-0f65ff6be790}"/>
</p:tagLst>
</file>

<file path=ppt/tags/tag247.xml><?xml version="1.0" encoding="utf-8"?>
<p:tagLst xmlns:p="http://schemas.openxmlformats.org/presentationml/2006/main">
  <p:tag name="AS_UNIQUEID" val="6825"/>
  <p:tag name="KSO_WM_UNIT_PLACING_PICTURE_USER_VIEWPORT" val="{&quot;height&quot;:2493.303937007874,&quot;width&quot;:779.8566929133858}"/>
  <p:tag name="PICID" val="{ac9bccba-c19b-435f-b722-0f65ff6be790}"/>
</p:tagLst>
</file>

<file path=ppt/tags/tag248.xml><?xml version="1.0" encoding="utf-8"?>
<p:tagLst xmlns:p="http://schemas.openxmlformats.org/presentationml/2006/main">
  <p:tag name="AS_UNIQUEID" val="7395"/>
</p:tagLst>
</file>

<file path=ppt/tags/tag249.xml><?xml version="1.0" encoding="utf-8"?>
<p:tagLst xmlns:p="http://schemas.openxmlformats.org/presentationml/2006/main">
  <p:tag name="AS_UNIQUEID" val="656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6820"/>
</p:tagLst>
</file>

<file path=ppt/tags/tag251.xml><?xml version="1.0" encoding="utf-8"?>
<p:tagLst xmlns:p="http://schemas.openxmlformats.org/presentationml/2006/main">
  <p:tag name="AS_UNIQUEID" val="6821"/>
  <p:tag name="PICID" val="{fd02bcea-2d7e-4dce-88bb-bb666c43cc62}"/>
</p:tagLst>
</file>

<file path=ppt/tags/tag252.xml><?xml version="1.0" encoding="utf-8"?>
<p:tagLst xmlns:p="http://schemas.openxmlformats.org/presentationml/2006/main">
  <p:tag name="AS_UNIQUEID" val="6822"/>
</p:tagLst>
</file>

<file path=ppt/tags/tag253.xml><?xml version="1.0" encoding="utf-8"?>
<p:tagLst xmlns:p="http://schemas.openxmlformats.org/presentationml/2006/main">
  <p:tag name="AS_UNIQUEID" val="6823"/>
</p:tagLst>
</file>

<file path=ppt/tags/tag254.xml><?xml version="1.0" encoding="utf-8"?>
<p:tagLst xmlns:p="http://schemas.openxmlformats.org/presentationml/2006/main">
  <p:tag name="AS_UNIQUEID" val="6824"/>
</p:tagLst>
</file>

<file path=ppt/tags/tag255.xml><?xml version="1.0" encoding="utf-8"?>
<p:tagLst xmlns:p="http://schemas.openxmlformats.org/presentationml/2006/main">
  <p:tag name="AS_UNIQUEID" val="6826"/>
  <p:tag name="KSO_WM_UNIT_PLACING_PICTURE_USER_VIEWPORT" val="{&quot;height&quot;:1560.6897637795275,&quot;width&quot;:689.1433070866142}"/>
  <p:tag name="PICID" val="{aa6d6943-cf30-451d-9bfa-433b5ba79084}"/>
</p:tagLst>
</file>

<file path=ppt/tags/tag256.xml><?xml version="1.0" encoding="utf-8"?>
<p:tagLst xmlns:p="http://schemas.openxmlformats.org/presentationml/2006/main">
  <p:tag name="AS_UNIQUEID" val="6827"/>
  <p:tag name="KSO_WM_UNIT_PLACING_PICTURE_USER_VIEWPORT" val="{&quot;height&quot;:2390.563779527559,&quot;width&quot;:779.1385826771653}"/>
  <p:tag name="PICID" val="{96b14c79-12d0-4382-a942-f9c1c94100dc}"/>
</p:tagLst>
</file>

<file path=ppt/tags/tag257.xml><?xml version="1.0" encoding="utf-8"?>
<p:tagLst xmlns:p="http://schemas.openxmlformats.org/presentationml/2006/main">
  <p:tag name="AS_UNIQUEID" val="6828"/>
</p:tagLst>
</file>

<file path=ppt/tags/tag258.xml><?xml version="1.0" encoding="utf-8"?>
<p:tagLst xmlns:p="http://schemas.openxmlformats.org/presentationml/2006/main">
  <p:tag name="AS_UNIQUEID" val="6829"/>
</p:tagLst>
</file>

<file path=ppt/tags/tag259.xml><?xml version="1.0" encoding="utf-8"?>
<p:tagLst xmlns:p="http://schemas.openxmlformats.org/presentationml/2006/main">
  <p:tag name="AS_UNIQUEID" val="683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6831"/>
</p:tagLst>
</file>

<file path=ppt/tags/tag261.xml><?xml version="1.0" encoding="utf-8"?>
<p:tagLst xmlns:p="http://schemas.openxmlformats.org/presentationml/2006/main">
  <p:tag name="AS_UNIQUEID" val="6832"/>
</p:tagLst>
</file>

<file path=ppt/tags/tag262.xml><?xml version="1.0" encoding="utf-8"?>
<p:tagLst xmlns:p="http://schemas.openxmlformats.org/presentationml/2006/main">
  <p:tag name="AS_UNIQUEID" val="6833"/>
</p:tagLst>
</file>

<file path=ppt/tags/tag263.xml><?xml version="1.0" encoding="utf-8"?>
<p:tagLst xmlns:p="http://schemas.openxmlformats.org/presentationml/2006/main">
  <p:tag name="AS_UNIQUEID" val="6834"/>
</p:tagLst>
</file>

<file path=ppt/tags/tag264.xml><?xml version="1.0" encoding="utf-8"?>
<p:tagLst xmlns:p="http://schemas.openxmlformats.org/presentationml/2006/main">
  <p:tag name="AS_UNIQUEID" val="6836"/>
</p:tagLst>
</file>

<file path=ppt/tags/tag265.xml><?xml version="1.0" encoding="utf-8"?>
<p:tagLst xmlns:p="http://schemas.openxmlformats.org/presentationml/2006/main">
  <p:tag name="AS_UNIQUEID" val="6841"/>
</p:tagLst>
</file>

<file path=ppt/tags/tag266.xml><?xml version="1.0" encoding="utf-8"?>
<p:tagLst xmlns:p="http://schemas.openxmlformats.org/presentationml/2006/main">
  <p:tag name="AS_UNIQUEID" val="6842"/>
</p:tagLst>
</file>

<file path=ppt/tags/tag267.xml><?xml version="1.0" encoding="utf-8"?>
<p:tagLst xmlns:p="http://schemas.openxmlformats.org/presentationml/2006/main">
  <p:tag name="AS_UNIQUEID" val="6843"/>
</p:tagLst>
</file>

<file path=ppt/tags/tag268.xml><?xml version="1.0" encoding="utf-8"?>
<p:tagLst xmlns:p="http://schemas.openxmlformats.org/presentationml/2006/main">
  <p:tag name="AS_UNIQUEID" val="6786"/>
  <p:tag name="KSO_WM_UNIT_PLACING_PICTURE_USER_VIEWPORT" val="{&quot;height&quot;:2493.303937007874,&quot;width&quot;:779.8566929133858}"/>
  <p:tag name="PICID" val="{79343291-2006-4545-8427-f68eaf00068e}"/>
</p:tagLst>
</file>

<file path=ppt/tags/tag269.xml><?xml version="1.0" encoding="utf-8"?>
<p:tagLst xmlns:p="http://schemas.openxmlformats.org/presentationml/2006/main">
  <p:tag name="AS_UNIQUEID" val="7359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2543"/>
</p:tagLst>
</file>

<file path=ppt/tags/tag271.xml><?xml version="1.0" encoding="utf-8"?>
<p:tagLst xmlns:p="http://schemas.openxmlformats.org/presentationml/2006/main">
  <p:tag name="AS_UNIQUEID" val="2544"/>
</p:tagLst>
</file>

<file path=ppt/tags/tag272.xml><?xml version="1.0" encoding="utf-8"?>
<p:tagLst xmlns:p="http://schemas.openxmlformats.org/presentationml/2006/main">
  <p:tag name="AS_UNIQUEID" val="7360"/>
</p:tagLst>
</file>

<file path=ppt/tags/tag273.xml><?xml version="1.0" encoding="utf-8"?>
<p:tagLst xmlns:p="http://schemas.openxmlformats.org/presentationml/2006/main">
  <p:tag name="AS_UNIQUEID" val="7361"/>
  <p:tag name="PICID" val="{1559b61c-bdc2-406f-908a-ba81229cd2c2}"/>
</p:tagLst>
</file>

<file path=ppt/tags/tag274.xml><?xml version="1.0" encoding="utf-8"?>
<p:tagLst xmlns:p="http://schemas.openxmlformats.org/presentationml/2006/main">
  <p:tag name="AS_UNIQUEID" val="6835"/>
</p:tagLst>
</file>

<file path=ppt/tags/tag27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RESOURCE_RECORD_KEY" val="{&quot;10&quot;:[6463926,50041739],&quot;65&quot;:[20205081]}"/>
</p:tagLst>
</file>

<file path=ppt/tags/tag276.xml><?xml version="1.0" encoding="utf-8"?>
<p:tagLst xmlns:p="http://schemas.openxmlformats.org/presentationml/2006/main">
  <p:tag name="AS_UNIQUEID" val="6560"/>
</p:tagLst>
</file>

<file path=ppt/tags/tag277.xml><?xml version="1.0" encoding="utf-8"?>
<p:tagLst xmlns:p="http://schemas.openxmlformats.org/presentationml/2006/main">
  <p:tag name="AS_UNIQUEID" val="6820"/>
</p:tagLst>
</file>

<file path=ppt/tags/tag278.xml><?xml version="1.0" encoding="utf-8"?>
<p:tagLst xmlns:p="http://schemas.openxmlformats.org/presentationml/2006/main">
  <p:tag name="AS_UNIQUEID" val="6821"/>
  <p:tag name="PICID" val="{fd02bcea-2d7e-4dce-88bb-bb666c43cc62}"/>
</p:tagLst>
</file>

<file path=ppt/tags/tag279.xml><?xml version="1.0" encoding="utf-8"?>
<p:tagLst xmlns:p="http://schemas.openxmlformats.org/presentationml/2006/main">
  <p:tag name="AS_UNIQUEID" val="682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6823"/>
</p:tagLst>
</file>

<file path=ppt/tags/tag281.xml><?xml version="1.0" encoding="utf-8"?>
<p:tagLst xmlns:p="http://schemas.openxmlformats.org/presentationml/2006/main">
  <p:tag name="AS_UNIQUEID" val="6824"/>
</p:tagLst>
</file>

<file path=ppt/tags/tag282.xml><?xml version="1.0" encoding="utf-8"?>
<p:tagLst xmlns:p="http://schemas.openxmlformats.org/presentationml/2006/main">
  <p:tag name="AS_UNIQUEID" val="6826"/>
  <p:tag name="KSO_WM_UNIT_PLACING_PICTURE_USER_VIEWPORT" val="{&quot;height&quot;:1560.6897637795275,&quot;width&quot;:689.1433070866142}"/>
  <p:tag name="PICID" val="{aa6d6943-cf30-451d-9bfa-433b5ba79084}"/>
</p:tagLst>
</file>

<file path=ppt/tags/tag283.xml><?xml version="1.0" encoding="utf-8"?>
<p:tagLst xmlns:p="http://schemas.openxmlformats.org/presentationml/2006/main">
  <p:tag name="AS_UNIQUEID" val="6827"/>
  <p:tag name="KSO_WM_UNIT_PLACING_PICTURE_USER_VIEWPORT" val="{&quot;height&quot;:2390.563779527559,&quot;width&quot;:779.1385826771653}"/>
  <p:tag name="PICID" val="{96b14c79-12d0-4382-a942-f9c1c94100dc}"/>
</p:tagLst>
</file>

<file path=ppt/tags/tag284.xml><?xml version="1.0" encoding="utf-8"?>
<p:tagLst xmlns:p="http://schemas.openxmlformats.org/presentationml/2006/main">
  <p:tag name="AS_UNIQUEID" val="6828"/>
</p:tagLst>
</file>

<file path=ppt/tags/tag285.xml><?xml version="1.0" encoding="utf-8"?>
<p:tagLst xmlns:p="http://schemas.openxmlformats.org/presentationml/2006/main">
  <p:tag name="AS_UNIQUEID" val="6829"/>
</p:tagLst>
</file>

<file path=ppt/tags/tag286.xml><?xml version="1.0" encoding="utf-8"?>
<p:tagLst xmlns:p="http://schemas.openxmlformats.org/presentationml/2006/main">
  <p:tag name="AS_UNIQUEID" val="6830"/>
</p:tagLst>
</file>

<file path=ppt/tags/tag287.xml><?xml version="1.0" encoding="utf-8"?>
<p:tagLst xmlns:p="http://schemas.openxmlformats.org/presentationml/2006/main">
  <p:tag name="AS_UNIQUEID" val="6831"/>
</p:tagLst>
</file>

<file path=ppt/tags/tag288.xml><?xml version="1.0" encoding="utf-8"?>
<p:tagLst xmlns:p="http://schemas.openxmlformats.org/presentationml/2006/main">
  <p:tag name="AS_UNIQUEID" val="6832"/>
</p:tagLst>
</file>

<file path=ppt/tags/tag289.xml><?xml version="1.0" encoding="utf-8"?>
<p:tagLst xmlns:p="http://schemas.openxmlformats.org/presentationml/2006/main">
  <p:tag name="AS_UNIQUEID" val="6833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6834"/>
</p:tagLst>
</file>

<file path=ppt/tags/tag291.xml><?xml version="1.0" encoding="utf-8"?>
<p:tagLst xmlns:p="http://schemas.openxmlformats.org/presentationml/2006/main">
  <p:tag name="AS_UNIQUEID" val="6836"/>
</p:tagLst>
</file>

<file path=ppt/tags/tag292.xml><?xml version="1.0" encoding="utf-8"?>
<p:tagLst xmlns:p="http://schemas.openxmlformats.org/presentationml/2006/main">
  <p:tag name="AS_UNIQUEID" val="6841"/>
</p:tagLst>
</file>

<file path=ppt/tags/tag293.xml><?xml version="1.0" encoding="utf-8"?>
<p:tagLst xmlns:p="http://schemas.openxmlformats.org/presentationml/2006/main">
  <p:tag name="AS_UNIQUEID" val="6842"/>
</p:tagLst>
</file>

<file path=ppt/tags/tag294.xml><?xml version="1.0" encoding="utf-8"?>
<p:tagLst xmlns:p="http://schemas.openxmlformats.org/presentationml/2006/main">
  <p:tag name="AS_UNIQUEID" val="6843"/>
</p:tagLst>
</file>

<file path=ppt/tags/tag295.xml><?xml version="1.0" encoding="utf-8"?>
<p:tagLst xmlns:p="http://schemas.openxmlformats.org/presentationml/2006/main">
  <p:tag name="AS_UNIQUEID" val="6786"/>
  <p:tag name="KSO_WM_UNIT_PLACING_PICTURE_USER_VIEWPORT" val="{&quot;height&quot;:2493.303937007874,&quot;width&quot;:779.8566929133858}"/>
  <p:tag name="PICID" val="{79343291-2006-4545-8427-f68eaf00068e}"/>
</p:tagLst>
</file>

<file path=ppt/tags/tag296.xml><?xml version="1.0" encoding="utf-8"?>
<p:tagLst xmlns:p="http://schemas.openxmlformats.org/presentationml/2006/main">
  <p:tag name="AS_UNIQUEID" val="6835"/>
</p:tagLst>
</file>

<file path=ppt/tags/tag297.xml><?xml version="1.0" encoding="utf-8"?>
<p:tagLst xmlns:p="http://schemas.openxmlformats.org/presentationml/2006/main">
  <p:tag name="AS_UNIQUEID" val="6835"/>
</p:tagLst>
</file>

<file path=ppt/tags/tag298.xml><?xml version="1.0" encoding="utf-8"?>
<p:tagLst xmlns:p="http://schemas.openxmlformats.org/presentationml/2006/main">
  <p:tag name="AS_UNIQUEID" val="6839"/>
</p:tagLst>
</file>

<file path=ppt/tags/tag299.xml><?xml version="1.0" encoding="utf-8"?>
<p:tagLst xmlns:p="http://schemas.openxmlformats.org/presentationml/2006/main">
  <p:tag name="AS_UNIQUEID" val="7363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7364"/>
</p:tagLst>
</file>

<file path=ppt/tags/tag301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RESOURCE_RECORD_KEY" val="{&quot;10&quot;:[6463926,50041739],&quot;65&quot;:[20205081]}"/>
</p:tagLst>
</file>

<file path=ppt/tags/tag302.xml><?xml version="1.0" encoding="utf-8"?>
<p:tagLst xmlns:p="http://schemas.openxmlformats.org/presentationml/2006/main">
  <p:tag name="AS_UNIQUEID" val="6846"/>
</p:tagLst>
</file>

<file path=ppt/tags/tag303.xml><?xml version="1.0" encoding="utf-8"?>
<p:tagLst xmlns:p="http://schemas.openxmlformats.org/presentationml/2006/main">
  <p:tag name="AS_UNIQUEID" val="6854"/>
  <p:tag name="KSO_WM_UNIT_TABLE_BEAUTIFY" val="smartTable{d909d465-fabd-461e-b18c-92bde2972643}"/>
</p:tagLst>
</file>

<file path=ppt/tags/tag304.xml><?xml version="1.0" encoding="utf-8"?>
<p:tagLst xmlns:p="http://schemas.openxmlformats.org/presentationml/2006/main">
  <p:tag name="AS_UNIQUEID" val="6855"/>
</p:tagLst>
</file>

<file path=ppt/tags/tag305.xml><?xml version="1.0" encoding="utf-8"?>
<p:tagLst xmlns:p="http://schemas.openxmlformats.org/presentationml/2006/main">
  <p:tag name="AS_UNIQUEID" val="6856"/>
</p:tagLst>
</file>

<file path=ppt/tags/tag306.xml><?xml version="1.0" encoding="utf-8"?>
<p:tagLst xmlns:p="http://schemas.openxmlformats.org/presentationml/2006/main">
  <p:tag name="AS_UNIQUEID" val="6560"/>
</p:tagLst>
</file>

<file path=ppt/tags/tag307.xml><?xml version="1.0" encoding="utf-8"?>
<p:tagLst xmlns:p="http://schemas.openxmlformats.org/presentationml/2006/main">
  <p:tag name="AS_UNIQUEID" val="7366"/>
</p:tagLst>
</file>

<file path=ppt/tags/tag308.xml><?xml version="1.0" encoding="utf-8"?>
<p:tagLst xmlns:p="http://schemas.openxmlformats.org/presentationml/2006/main">
  <p:tag name="AS_UNIQUEID" val="7367"/>
</p:tagLst>
</file>

<file path=ppt/tags/tag309.xml><?xml version="1.0" encoding="utf-8"?>
<p:tagLst xmlns:p="http://schemas.openxmlformats.org/presentationml/2006/main">
  <p:tag name="AS_UNIQUEID" val="735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2483"/>
</p:tagLst>
</file>

<file path=ppt/tags/tag311.xml><?xml version="1.0" encoding="utf-8"?>
<p:tagLst xmlns:p="http://schemas.openxmlformats.org/presentationml/2006/main">
  <p:tag name="AS_UNIQUEID" val="2485"/>
</p:tagLst>
</file>

<file path=ppt/tags/tag312.xml><?xml version="1.0" encoding="utf-8"?>
<p:tagLst xmlns:p="http://schemas.openxmlformats.org/presentationml/2006/main">
  <p:tag name="AS_UNIQUEID" val="7351"/>
  <p:tag name="PICID" val="{a802f3bf-a5c7-4823-a631-86096486a53e}"/>
</p:tagLst>
</file>

<file path=ppt/tags/tag313.xml><?xml version="1.0" encoding="utf-8"?>
<p:tagLst xmlns:p="http://schemas.openxmlformats.org/presentationml/2006/main">
  <p:tag name="AS_UNIQUEID" val="7352"/>
</p:tagLst>
</file>

<file path=ppt/tags/tag314.xml><?xml version="1.0" encoding="utf-8"?>
<p:tagLst xmlns:p="http://schemas.openxmlformats.org/presentationml/2006/main">
  <p:tag name="AS_UNIQUEID" val="7353"/>
</p:tagLst>
</file>

<file path=ppt/tags/tag31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RESOURCE_RECORD_KEY" val="{&quot;10&quot;:[21581472],&quot;65&quot;:[20205081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AS_UNIQUEID" val="7265"/>
  <p:tag name="KSO_WM_UNIT_PLACING_PICTURE_USER_VIEWPORT" val="{&quot;height&quot;:4236,&quot;width&quot;:2053}"/>
  <p:tag name="PICID" val="{d039a269-3dcc-4b06-896f-7452e28e51cc}"/>
</p:tagLst>
</file>

<file path=ppt/tags/tag64.xml><?xml version="1.0" encoding="utf-8"?>
<p:tagLst xmlns:p="http://schemas.openxmlformats.org/presentationml/2006/main">
  <p:tag name="AS_UNIQUEID" val="6500"/>
</p:tagLst>
</file>

<file path=ppt/tags/tag65.xml><?xml version="1.0" encoding="utf-8"?>
<p:tagLst xmlns:p="http://schemas.openxmlformats.org/presentationml/2006/main">
  <p:tag name="AS_UNIQUEID" val="7266"/>
  <p:tag name="KSO_WM_UNIT_PIC_EFFECT" val="1"/>
  <p:tag name="KSO_WM_UNIT_PLACING_PICTURE_USER_VIEWPORT" val="{&quot;height&quot;:7340.002796420076,&quot;width&quot;:7235.273145217309}"/>
</p:tagLst>
</file>

<file path=ppt/tags/tag66.xml><?xml version="1.0" encoding="utf-8"?>
<p:tagLst xmlns:p="http://schemas.openxmlformats.org/presentationml/2006/main">
  <p:tag name="AS_UNIQUEID" val="7267"/>
  <p:tag name="KSO_WM_BEAUTIFY_FLAG" val="#wm#"/>
  <p:tag name="KSO_WM_TAG_VERSION" val="3.0"/>
  <p:tag name="KSO_WM_TEMPLATE_CATEGORY" val="custom"/>
  <p:tag name="KSO_WM_TEMPLATE_INDEX" val="20238564"/>
  <p:tag name="KSO_WM_UNIT_COMPATIBLE" val="0"/>
  <p:tag name="KSO_WM_UNIT_DIAGRAM_ISNUMVISUAL" val="0"/>
  <p:tag name="KSO_WM_UNIT_DIAGRAM_ISREFERUNIT" val="0"/>
  <p:tag name="KSO_WM_UNIT_HIGHLIGHT" val="0"/>
  <p:tag name="KSO_WM_UNIT_ID" val="custom20238564_1*i*1"/>
  <p:tag name="KSO_WM_UNIT_INDEX" val="1"/>
  <p:tag name="KSO_WM_UNIT_LAYERLEVEL" val="1"/>
  <p:tag name="KSO_WM_UNIT_PIC_EFFECT" val="1"/>
  <p:tag name="KSO_WM_UNIT_TYPE" val="i"/>
</p:tagLst>
</file>

<file path=ppt/tags/tag67.xml><?xml version="1.0" encoding="utf-8"?>
<p:tagLst xmlns:p="http://schemas.openxmlformats.org/presentationml/2006/main">
  <p:tag name="AS_UNIQUEID" val="7268"/>
  <p:tag name="KSO_WM_BEAUTIFY_FLAG" val="#wm#"/>
  <p:tag name="KSO_WM_TAG_VERSION" val="3.0"/>
  <p:tag name="KSO_WM_TEMPLATE_CATEGORY" val="custom"/>
  <p:tag name="KSO_WM_TEMPLATE_INDEX" val="20238564"/>
  <p:tag name="KSO_WM_UNIT_COMPATIBLE" val="0"/>
  <p:tag name="KSO_WM_UNIT_DIAGRAM_ISNUMVISUAL" val="0"/>
  <p:tag name="KSO_WM_UNIT_DIAGRAM_ISREFERUNIT" val="0"/>
  <p:tag name="KSO_WM_UNIT_HIGHLIGHT" val="0"/>
  <p:tag name="KSO_WM_UNIT_ID" val="custom20238564_1*i*2"/>
  <p:tag name="KSO_WM_UNIT_INDEX" val="2"/>
  <p:tag name="KSO_WM_UNIT_LAYERLEVEL" val="1"/>
  <p:tag name="KSO_WM_UNIT_PIC_EFFECT" val="1"/>
  <p:tag name="KSO_WM_UNIT_TYPE" val="i"/>
</p:tagLst>
</file>

<file path=ppt/tags/tag68.xml><?xml version="1.0" encoding="utf-8"?>
<p:tagLst xmlns:p="http://schemas.openxmlformats.org/presentationml/2006/main">
  <p:tag name="AS_UNIQUEID" val="7269"/>
  <p:tag name="KSO_WM_BEAUTIFY_FLAG" val="#wm#"/>
  <p:tag name="KSO_WM_TAG_VERSION" val="3.0"/>
  <p:tag name="KSO_WM_TEMPLATE_CATEGORY" val="custom"/>
  <p:tag name="KSO_WM_TEMPLATE_INDEX" val="20238564"/>
  <p:tag name="KSO_WM_UNIT_COMPATIBLE" val="0"/>
  <p:tag name="KSO_WM_UNIT_DIAGRAM_ISNUMVISUAL" val="0"/>
  <p:tag name="KSO_WM_UNIT_DIAGRAM_ISREFERUNIT" val="0"/>
  <p:tag name="KSO_WM_UNIT_HIGHLIGHT" val="0"/>
  <p:tag name="KSO_WM_UNIT_ID" val="custom20238564_1*i*3"/>
  <p:tag name="KSO_WM_UNIT_INDEX" val="3"/>
  <p:tag name="KSO_WM_UNIT_LAYERLEVEL" val="1"/>
  <p:tag name="KSO_WM_UNIT_PIC_EFFECT" val="1"/>
  <p:tag name="KSO_WM_UNIT_TYPE" val="i"/>
</p:tagLst>
</file>

<file path=ppt/tags/tag69.xml><?xml version="1.0" encoding="utf-8"?>
<p:tagLst xmlns:p="http://schemas.openxmlformats.org/presentationml/2006/main">
  <p:tag name="AS_UNIQUEID" val="7270"/>
  <p:tag name="KSO_WM_BEAUTIFY_FLAG" val="#wm#"/>
  <p:tag name="KSO_WM_TAG_VERSION" val="3.0"/>
  <p:tag name="KSO_WM_TEMPLATE_CATEGORY" val="custom"/>
  <p:tag name="KSO_WM_TEMPLATE_INDEX" val="20238564"/>
  <p:tag name="KSO_WM_UNIT_COMPATIBLE" val="0"/>
  <p:tag name="KSO_WM_UNIT_DIAGRAM_ISNUMVISUAL" val="0"/>
  <p:tag name="KSO_WM_UNIT_DIAGRAM_ISREFERUNIT" val="0"/>
  <p:tag name="KSO_WM_UNIT_HIGHLIGHT" val="0"/>
  <p:tag name="KSO_WM_UNIT_ID" val="custom20238564_1*i*4"/>
  <p:tag name="KSO_WM_UNIT_INDEX" val="4"/>
  <p:tag name="KSO_WM_UNIT_LAYERLEVEL" val="1"/>
  <p:tag name="KSO_WM_UNIT_PIC_EFFECT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7271"/>
  <p:tag name="KSO_WM_BEAUTIFY_FLAG" val="#wm#"/>
  <p:tag name="KSO_WM_TAG_VERSION" val="3.0"/>
  <p:tag name="KSO_WM_TEMPLATE_CATEGORY" val="custom"/>
  <p:tag name="KSO_WM_TEMPLATE_INDEX" val="20238564"/>
  <p:tag name="KSO_WM_UNIT_COMPATIBLE" val="0"/>
  <p:tag name="KSO_WM_UNIT_DIAGRAM_ISNUMVISUAL" val="0"/>
  <p:tag name="KSO_WM_UNIT_DIAGRAM_ISREFERUNIT" val="0"/>
  <p:tag name="KSO_WM_UNIT_HIGHLIGHT" val="0"/>
  <p:tag name="KSO_WM_UNIT_ID" val="custom20238564_1*d*1"/>
  <p:tag name="KSO_WM_UNIT_INDEX" val="1"/>
  <p:tag name="KSO_WM_UNIT_LAYERLEVEL" val="1"/>
  <p:tag name="KSO_WM_UNIT_PIC_EFFECT" val="1"/>
  <p:tag name="KSO_WM_UNIT_TYPE" val="d"/>
  <p:tag name="KSO_WM_UNIT_VALUE" val="2240*2182"/>
  <p:tag name="PICID" val="{816d2468-9b6e-49d8-8e1e-121b31e2a2cd}"/>
</p:tagLst>
</file>

<file path=ppt/tags/tag71.xml><?xml version="1.0" encoding="utf-8"?>
<p:tagLst xmlns:p="http://schemas.openxmlformats.org/presentationml/2006/main">
  <p:tag name="AS_UNIQUEID" val="7272"/>
  <p:tag name="PICID" val="{21835dc4-26fb-4b23-be72-288e27a5b5e0}"/>
</p:tagLst>
</file>

<file path=ppt/tags/tag72.xml><?xml version="1.0" encoding="utf-8"?>
<p:tagLst xmlns:p="http://schemas.openxmlformats.org/presentationml/2006/main">
  <p:tag name="AS_UNIQUEID" val="7273"/>
  <p:tag name="KSO_WM_UNIT_PLACING_PICTURE_USER_VIEWPORT" val="{&quot;height&quot;:5410,&quot;width&quot;:1721}"/>
  <p:tag name="PICID" val="{d039a269-3dcc-4b06-896f-7452e28e51cc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AS_UNIQUEID" val="7262"/>
</p:tagLst>
</file>

<file path=ppt/tags/tag75.xml><?xml version="1.0" encoding="utf-8"?>
<p:tagLst xmlns:p="http://schemas.openxmlformats.org/presentationml/2006/main">
  <p:tag name="AS_UNIQUEID" val="7263"/>
</p:tagLst>
</file>

<file path=ppt/tags/tag76.xml><?xml version="1.0" encoding="utf-8"?>
<p:tagLst xmlns:p="http://schemas.openxmlformats.org/presentationml/2006/main">
  <p:tag name="AS_UNIQUEID" val="4127"/>
</p:tagLst>
</file>

<file path=ppt/tags/tag77.xml><?xml version="1.0" encoding="utf-8"?>
<p:tagLst xmlns:p="http://schemas.openxmlformats.org/presentationml/2006/main">
  <p:tag name="AS_UNIQUEID" val="4128"/>
</p:tagLst>
</file>

<file path=ppt/tags/tag78.xml><?xml version="1.0" encoding="utf-8"?>
<p:tagLst xmlns:p="http://schemas.openxmlformats.org/presentationml/2006/main">
  <p:tag name="AS_UNIQUEID" val="4132"/>
</p:tagLst>
</file>

<file path=ppt/tags/tag79.xml><?xml version="1.0" encoding="utf-8"?>
<p:tagLst xmlns:p="http://schemas.openxmlformats.org/presentationml/2006/main">
  <p:tag name="AS_UNIQUEID" val="651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7275"/>
  <p:tag name="PICID" val="{1755b333-20e2-4e21-a5dc-35d975c9743b}"/>
</p:tagLst>
</file>

<file path=ppt/tags/tag81.xml><?xml version="1.0" encoding="utf-8"?>
<p:tagLst xmlns:p="http://schemas.openxmlformats.org/presentationml/2006/main">
  <p:tag name="AS_UNIQUEID" val="7276"/>
  <p:tag name="PICID" val="{3ee54ee0-c7d1-49f4-9fb7-66c65674ce17}"/>
</p:tagLst>
</file>

<file path=ppt/tags/tag82.xml><?xml version="1.0" encoding="utf-8"?>
<p:tagLst xmlns:p="http://schemas.openxmlformats.org/presentationml/2006/main">
  <p:tag name="AS_UNIQUEID" val="5516"/>
  <p:tag name="PICID" val="{1f99f30c-661e-4347-a321-e51753830940}"/>
</p:tagLst>
</file>

<file path=ppt/tags/tag83.xml><?xml version="1.0" encoding="utf-8"?>
<p:tagLst xmlns:p="http://schemas.openxmlformats.org/presentationml/2006/main">
  <p:tag name="AS_UNIQUEID" val="7277"/>
</p:tagLst>
</file>

<file path=ppt/tags/tag84.xml><?xml version="1.0" encoding="utf-8"?>
<p:tagLst xmlns:p="http://schemas.openxmlformats.org/presentationml/2006/main">
  <p:tag name="AS_UNIQUEID" val="7278"/>
</p:tagLst>
</file>

<file path=ppt/tags/tag85.xml><?xml version="1.0" encoding="utf-8"?>
<p:tagLst xmlns:p="http://schemas.openxmlformats.org/presentationml/2006/main">
  <p:tag name="AS_UNIQUEID" val="7279"/>
</p:tagLst>
</file>

<file path=ppt/tags/tag86.xml><?xml version="1.0" encoding="utf-8"?>
<p:tagLst xmlns:p="http://schemas.openxmlformats.org/presentationml/2006/main">
  <p:tag name="AS_UNIQUEID" val="7280"/>
</p:tagLst>
</file>

<file path=ppt/tags/tag87.xml><?xml version="1.0" encoding="utf-8"?>
<p:tagLst xmlns:p="http://schemas.openxmlformats.org/presentationml/2006/main">
  <p:tag name="AS_UNIQUEID" val="7281"/>
</p:tagLst>
</file>

<file path=ppt/tags/tag88.xml><?xml version="1.0" encoding="utf-8"?>
<p:tagLst xmlns:p="http://schemas.openxmlformats.org/presentationml/2006/main">
  <p:tag name="AS_UNIQUEID" val="7282"/>
  <p:tag name="PICID" val="{ad793912-d941-4a4e-a717-c254d761ab40}"/>
</p:tagLst>
</file>

<file path=ppt/tags/tag89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RESOURCE_RECORD_KEY" val="{&quot;10&quot;:[20277550,50049103,21577495],&quot;65&quot;:[20205081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7300"/>
  <p:tag name="PICID" val="{17abd514-102c-47a5-a3f4-355e887bb52d}"/>
</p:tagLst>
</file>

<file path=ppt/tags/tag91.xml><?xml version="1.0" encoding="utf-8"?>
<p:tagLst xmlns:p="http://schemas.openxmlformats.org/presentationml/2006/main">
  <p:tag name="AS_UNIQUEID" val="6526"/>
</p:tagLst>
</file>

<file path=ppt/tags/tag92.xml><?xml version="1.0" encoding="utf-8"?>
<p:tagLst xmlns:p="http://schemas.openxmlformats.org/presentationml/2006/main">
  <p:tag name="AS_UNIQUEID" val="6528"/>
</p:tagLst>
</file>

<file path=ppt/tags/tag93.xml><?xml version="1.0" encoding="utf-8"?>
<p:tagLst xmlns:p="http://schemas.openxmlformats.org/presentationml/2006/main">
  <p:tag name="AS_UNIQUEID" val="6539"/>
</p:tagLst>
</file>

<file path=ppt/tags/tag94.xml><?xml version="1.0" encoding="utf-8"?>
<p:tagLst xmlns:p="http://schemas.openxmlformats.org/presentationml/2006/main">
  <p:tag name="AS_UNIQUEID" val="6542"/>
</p:tagLst>
</file>

<file path=ppt/tags/tag95.xml><?xml version="1.0" encoding="utf-8"?>
<p:tagLst xmlns:p="http://schemas.openxmlformats.org/presentationml/2006/main">
  <p:tag name="AS_UNIQUEID" val="7301"/>
  <p:tag name="KSO_WM_BEAUTIFY_FLAG" val="#wm#"/>
  <p:tag name="KSO_WM_DIAGRAM_GROUP_CODE" val="l1-1"/>
  <p:tag name="KSO_WM_TAG_VERSION" val="3.0"/>
  <p:tag name="KSO_WM_TEMPLATE_CATEGORY" val="custom"/>
  <p:tag name="KSO_WM_TEMPLATE_INDEX" val="20231709"/>
  <p:tag name="KSO_WM_UNIT_COMPATIBLE" val="0"/>
  <p:tag name="KSO_WM_UNIT_DIAGRAM_ISNUMVISUAL" val="0"/>
  <p:tag name="KSO_WM_UNIT_DIAGRAM_ISREFERUNIT" val="0"/>
  <p:tag name="KSO_WM_UNIT_HIGHLIGHT" val="0"/>
  <p:tag name="KSO_WM_UNIT_ID" val="custom20231709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标题"/>
  <p:tag name="KSO_WM_UNIT_TEXT_FILL_FORE_SCHEMECOLOR_INDEX" val="13"/>
  <p:tag name="KSO_WM_UNIT_TEXT_FILL_TYPE" val="1"/>
  <p:tag name="KSO_WM_UNIT_TEXT_TYPE" val="1"/>
  <p:tag name="KSO_WM_UNIT_TYPE" val="a"/>
  <p:tag name="KSO_WM_UNIT_USESOURCEFORMAT_APPLY" val="1"/>
  <p:tag name="KSO_WM_UNIT_VALUE" val="30"/>
</p:tagLst>
</file>

<file path=ppt/tags/tag96.xml><?xml version="1.0" encoding="utf-8"?>
<p:tagLst xmlns:p="http://schemas.openxmlformats.org/presentationml/2006/main">
  <p:tag name="AS_UNIQUEID" val="7302"/>
  <p:tag name="PICID" val="{d0223ab8-f18c-4a6a-8d02-cc6277f15359}"/>
</p:tagLst>
</file>

<file path=ppt/tags/tag97.xml><?xml version="1.0" encoding="utf-8"?>
<p:tagLst xmlns:p="http://schemas.openxmlformats.org/presentationml/2006/main">
  <p:tag name="AS_UNIQUEID" val="7303"/>
  <p:tag name="PICID" val="{7172940d-dee0-4c1b-a9dd-3ca0dac0ae45}"/>
</p:tagLst>
</file>

<file path=ppt/tags/tag98.xml><?xml version="1.0" encoding="utf-8"?>
<p:tagLst xmlns:p="http://schemas.openxmlformats.org/presentationml/2006/main">
  <p:tag name="AS_UNIQUEID" val="7304"/>
  <p:tag name="PICID" val="{0b01066f-a466-43b8-afcc-e2bf9548c0ba}"/>
</p:tagLst>
</file>

<file path=ppt/tags/tag99.xml><?xml version="1.0" encoding="utf-8"?>
<p:tagLst xmlns:p="http://schemas.openxmlformats.org/presentationml/2006/main">
  <p:tag name="AS_UNIQUEID" val="7305"/>
  <p:tag name="PICID" val="{cf70ec8d-3f54-4af8-888c-c74ff1f1d628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2343</Words>
  <Application>WPS 演示</Application>
  <PresentationFormat>宽屏</PresentationFormat>
  <Paragraphs>439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Times New Roman</vt:lpstr>
      <vt:lpstr>楷体</vt:lpstr>
      <vt:lpstr>思源黑体 CN Heavy</vt:lpstr>
      <vt:lpstr>黑体</vt:lpstr>
      <vt:lpstr>华文琥珀</vt:lpstr>
      <vt:lpstr>Wingdings 2</vt:lpstr>
      <vt:lpstr>华文楷体</vt:lpstr>
      <vt:lpstr>Verdana</vt:lpstr>
      <vt:lpstr>方正粗黑宋简体</vt:lpstr>
      <vt:lpstr>华文中宋</vt:lpstr>
      <vt:lpstr>Calibri</vt:lpstr>
      <vt:lpstr>华文细黑</vt:lpstr>
      <vt:lpstr>WPS</vt:lpstr>
      <vt:lpstr>PowerPoint 演示文稿</vt:lpstr>
      <vt:lpstr>PowerPoint 演示文稿</vt:lpstr>
      <vt:lpstr>孟德尔——遗传学之父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念。</cp:lastModifiedBy>
  <cp:revision>155</cp:revision>
  <dcterms:created xsi:type="dcterms:W3CDTF">2019-06-19T02:08:00Z</dcterms:created>
  <dcterms:modified xsi:type="dcterms:W3CDTF">2025-02-11T10:33:48Z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2CAA2B0605F54936B77944766440F23F_11</vt:lpwstr>
  </property>
</Properties>
</file>