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257.xml"/><Relationship Id="rId27" Type="http://schemas.openxmlformats.org/officeDocument/2006/relationships/tags" Target="../tags/tag256.xml"/><Relationship Id="rId26" Type="http://schemas.openxmlformats.org/officeDocument/2006/relationships/tags" Target="../tags/tag255.xml"/><Relationship Id="rId25" Type="http://schemas.openxmlformats.org/officeDocument/2006/relationships/tags" Target="../tags/tag254.xml"/><Relationship Id="rId24" Type="http://schemas.openxmlformats.org/officeDocument/2006/relationships/tags" Target="../tags/tag253.xml"/><Relationship Id="rId23" Type="http://schemas.openxmlformats.org/officeDocument/2006/relationships/tags" Target="../tags/tag252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1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67.xml"/><Relationship Id="rId11" Type="http://schemas.openxmlformats.org/officeDocument/2006/relationships/image" Target="../media/image11.png"/><Relationship Id="rId10" Type="http://schemas.openxmlformats.org/officeDocument/2006/relationships/tags" Target="../tags/tag266.xml"/><Relationship Id="rId1" Type="http://schemas.openxmlformats.org/officeDocument/2006/relationships/tags" Target="../tags/tag2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297.xml"/><Relationship Id="rId27" Type="http://schemas.openxmlformats.org/officeDocument/2006/relationships/tags" Target="../tags/tag296.xml"/><Relationship Id="rId26" Type="http://schemas.openxmlformats.org/officeDocument/2006/relationships/tags" Target="../tags/tag295.xml"/><Relationship Id="rId25" Type="http://schemas.openxmlformats.org/officeDocument/2006/relationships/tags" Target="../tags/tag294.xml"/><Relationship Id="rId24" Type="http://schemas.openxmlformats.org/officeDocument/2006/relationships/tags" Target="../tags/tag293.xml"/><Relationship Id="rId23" Type="http://schemas.openxmlformats.org/officeDocument/2006/relationships/tags" Target="../tags/tag292.xml"/><Relationship Id="rId22" Type="http://schemas.openxmlformats.org/officeDocument/2006/relationships/tags" Target="../tags/tag291.xml"/><Relationship Id="rId21" Type="http://schemas.openxmlformats.org/officeDocument/2006/relationships/tags" Target="../tags/tag290.xml"/><Relationship Id="rId20" Type="http://schemas.openxmlformats.org/officeDocument/2006/relationships/tags" Target="../tags/tag289.xml"/><Relationship Id="rId2" Type="http://schemas.openxmlformats.org/officeDocument/2006/relationships/tags" Target="../tags/tag271.xml"/><Relationship Id="rId19" Type="http://schemas.openxmlformats.org/officeDocument/2006/relationships/tags" Target="../tags/tag288.xml"/><Relationship Id="rId18" Type="http://schemas.openxmlformats.org/officeDocument/2006/relationships/tags" Target="../tags/tag287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09.xml"/><Relationship Id="rId3" Type="http://schemas.openxmlformats.org/officeDocument/2006/relationships/image" Target="../media/image12.png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11.xml"/><Relationship Id="rId2" Type="http://schemas.openxmlformats.org/officeDocument/2006/relationships/image" Target="../media/image13.png"/><Relationship Id="rId1" Type="http://schemas.openxmlformats.org/officeDocument/2006/relationships/tags" Target="../tags/tag310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5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5" Type="http://schemas.openxmlformats.org/officeDocument/2006/relationships/slideLayout" Target="../slideLayouts/slideLayout2.xml"/><Relationship Id="rId34" Type="http://schemas.openxmlformats.org/officeDocument/2006/relationships/tags" Target="../tags/tag126.xml"/><Relationship Id="rId33" Type="http://schemas.openxmlformats.org/officeDocument/2006/relationships/image" Target="../media/image2.png"/><Relationship Id="rId32" Type="http://schemas.openxmlformats.org/officeDocument/2006/relationships/tags" Target="../tags/tag125.xml"/><Relationship Id="rId31" Type="http://schemas.openxmlformats.org/officeDocument/2006/relationships/image" Target="../media/image1.png"/><Relationship Id="rId30" Type="http://schemas.openxmlformats.org/officeDocument/2006/relationships/tags" Target="../tags/tag124.xml"/><Relationship Id="rId3" Type="http://schemas.openxmlformats.org/officeDocument/2006/relationships/tags" Target="../tags/tag97.xml"/><Relationship Id="rId29" Type="http://schemas.openxmlformats.org/officeDocument/2006/relationships/tags" Target="../tags/tag123.xml"/><Relationship Id="rId28" Type="http://schemas.openxmlformats.org/officeDocument/2006/relationships/tags" Target="../tags/tag122.xml"/><Relationship Id="rId27" Type="http://schemas.openxmlformats.org/officeDocument/2006/relationships/tags" Target="../tags/tag121.xml"/><Relationship Id="rId26" Type="http://schemas.openxmlformats.org/officeDocument/2006/relationships/tags" Target="../tags/tag120.xml"/><Relationship Id="rId25" Type="http://schemas.openxmlformats.org/officeDocument/2006/relationships/tags" Target="../tags/tag119.xml"/><Relationship Id="rId24" Type="http://schemas.openxmlformats.org/officeDocument/2006/relationships/tags" Target="../tags/tag118.xml"/><Relationship Id="rId23" Type="http://schemas.openxmlformats.org/officeDocument/2006/relationships/tags" Target="../tags/tag117.xml"/><Relationship Id="rId22" Type="http://schemas.openxmlformats.org/officeDocument/2006/relationships/tags" Target="../tags/tag116.xml"/><Relationship Id="rId21" Type="http://schemas.openxmlformats.org/officeDocument/2006/relationships/tags" Target="../tags/tag115.xml"/><Relationship Id="rId20" Type="http://schemas.openxmlformats.org/officeDocument/2006/relationships/tags" Target="../tags/tag114.xml"/><Relationship Id="rId2" Type="http://schemas.openxmlformats.org/officeDocument/2006/relationships/tags" Target="../tags/tag96.xml"/><Relationship Id="rId19" Type="http://schemas.openxmlformats.org/officeDocument/2006/relationships/tags" Target="../tags/tag113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image" Target="../media/image3.jpeg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77.xml"/><Relationship Id="rId17" Type="http://schemas.openxmlformats.org/officeDocument/2006/relationships/tags" Target="../tags/tag176.xml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image" Target="../media/image5.png"/><Relationship Id="rId10" Type="http://schemas.openxmlformats.org/officeDocument/2006/relationships/tags" Target="../tags/tag186.xml"/><Relationship Id="rId1" Type="http://schemas.openxmlformats.org/officeDocument/2006/relationships/tags" Target="../tags/tag17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openxmlformats.org/officeDocument/2006/relationships/tags" Target="../tags/tag192.xml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229.xml"/><Relationship Id="rId43" Type="http://schemas.openxmlformats.org/officeDocument/2006/relationships/tags" Target="../tags/tag228.xml"/><Relationship Id="rId42" Type="http://schemas.openxmlformats.org/officeDocument/2006/relationships/tags" Target="../tags/tag227.xml"/><Relationship Id="rId41" Type="http://schemas.openxmlformats.org/officeDocument/2006/relationships/tags" Target="../tags/tag226.xml"/><Relationship Id="rId40" Type="http://schemas.openxmlformats.org/officeDocument/2006/relationships/tags" Target="../tags/tag225.xml"/><Relationship Id="rId4" Type="http://schemas.microsoft.com/office/2007/relationships/hdphoto" Target="../media/image7.wdp"/><Relationship Id="rId39" Type="http://schemas.openxmlformats.org/officeDocument/2006/relationships/tags" Target="../tags/tag224.xml"/><Relationship Id="rId38" Type="http://schemas.openxmlformats.org/officeDocument/2006/relationships/tags" Target="../tags/tag223.xml"/><Relationship Id="rId37" Type="http://schemas.openxmlformats.org/officeDocument/2006/relationships/tags" Target="../tags/tag222.xml"/><Relationship Id="rId36" Type="http://schemas.openxmlformats.org/officeDocument/2006/relationships/tags" Target="../tags/tag221.xml"/><Relationship Id="rId35" Type="http://schemas.openxmlformats.org/officeDocument/2006/relationships/tags" Target="../tags/tag220.xml"/><Relationship Id="rId34" Type="http://schemas.openxmlformats.org/officeDocument/2006/relationships/tags" Target="../tags/tag219.xml"/><Relationship Id="rId33" Type="http://schemas.openxmlformats.org/officeDocument/2006/relationships/tags" Target="../tags/tag218.xml"/><Relationship Id="rId32" Type="http://schemas.openxmlformats.org/officeDocument/2006/relationships/tags" Target="../tags/tag217.xml"/><Relationship Id="rId31" Type="http://schemas.openxmlformats.org/officeDocument/2006/relationships/tags" Target="../tags/tag216.xml"/><Relationship Id="rId30" Type="http://schemas.openxmlformats.org/officeDocument/2006/relationships/tags" Target="../tags/tag215.xml"/><Relationship Id="rId3" Type="http://schemas.openxmlformats.org/officeDocument/2006/relationships/image" Target="../media/image6.png"/><Relationship Id="rId29" Type="http://schemas.openxmlformats.org/officeDocument/2006/relationships/tags" Target="../tags/tag214.xml"/><Relationship Id="rId28" Type="http://schemas.openxmlformats.org/officeDocument/2006/relationships/tags" Target="../tags/tag213.xml"/><Relationship Id="rId27" Type="http://schemas.openxmlformats.org/officeDocument/2006/relationships/tags" Target="../tags/tag21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tags" Target="../tags/tag208.xml"/><Relationship Id="rId22" Type="http://schemas.openxmlformats.org/officeDocument/2006/relationships/tags" Target="../tags/tag207.xml"/><Relationship Id="rId21" Type="http://schemas.openxmlformats.org/officeDocument/2006/relationships/tags" Target="../tags/tag206.xml"/><Relationship Id="rId20" Type="http://schemas.openxmlformats.org/officeDocument/2006/relationships/tags" Target="../tags/tag205.xml"/><Relationship Id="rId2" Type="http://schemas.openxmlformats.org/officeDocument/2006/relationships/tags" Target="../tags/tag191.xml"/><Relationship Id="rId19" Type="http://schemas.openxmlformats.org/officeDocument/2006/relationships/tags" Target="../tags/tag204.xml"/><Relationship Id="rId18" Type="http://schemas.openxmlformats.org/officeDocument/2006/relationships/tags" Target="../tags/tag20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447675" y="2063115"/>
            <a:ext cx="11482705" cy="178498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accent1"/>
                </a:solidFill>
              </a:rPr>
              <a:t>第</a:t>
            </a:r>
            <a:r>
              <a:rPr lang="en-US" altLang="zh-CN">
                <a:solidFill>
                  <a:schemeClr val="accent1"/>
                </a:solidFill>
              </a:rPr>
              <a:t>2</a:t>
            </a:r>
            <a:r>
              <a:rPr>
                <a:solidFill>
                  <a:schemeClr val="accent1"/>
                </a:solidFill>
              </a:rPr>
              <a:t>节</a:t>
            </a:r>
            <a:br>
              <a:rPr>
                <a:solidFill>
                  <a:schemeClr val="accent1"/>
                </a:solidFill>
              </a:rPr>
            </a:br>
            <a:r>
              <a:rPr>
                <a:solidFill>
                  <a:schemeClr val="accent1"/>
                </a:solidFill>
              </a:rPr>
              <a:t>孟德尔的豌豆杂交实验（二）</a:t>
            </a:r>
            <a:endParaRPr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527225" y="930129"/>
            <a:ext cx="2345690" cy="645160"/>
            <a:chOff x="1129" y="9385"/>
            <a:chExt cx="3694" cy="1016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129" y="9385"/>
              <a:ext cx="2688" cy="10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 alt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50000"/>
                </a:lnSpc>
              </a:pPr>
              <a:r>
                <a:rPr sz="2400" b="1">
                  <a:solidFill>
                    <a:schemeClr val="tx1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</a:rPr>
                <a:t>非等位基因</a:t>
              </a:r>
              <a:endParaRPr sz="2400" b="1">
                <a:solidFill>
                  <a:schemeClr val="tx1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4136" y="9832"/>
              <a:ext cx="687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</a:ln>
          </p:spPr>
        </p:cxn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3872915" y="929494"/>
            <a:ext cx="7176770" cy="646430"/>
            <a:chOff x="4839" y="3758"/>
            <a:chExt cx="11302" cy="1018"/>
          </a:xfrm>
        </p:grpSpPr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4839" y="3758"/>
              <a:ext cx="7968" cy="10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 alt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50000"/>
                </a:lnSpc>
              </a:pPr>
              <a:r>
                <a:rPr sz="2400" b="1">
                  <a:latin typeface="微软雅黑" panose="020B0503020204020204" charset="-122"/>
                  <a:ea typeface="微软雅黑" panose="020B0503020204020204" charset="-122"/>
                </a:rPr>
                <a:t>多对相对性状中控制不同性状的基因</a:t>
              </a:r>
              <a:endParaRPr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2759" y="3760"/>
              <a:ext cx="3382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微软雅黑" panose="020B0503020204020204" charset="-122"/>
                </a:rPr>
                <a:t>如：D与Y之间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5787124" y="2360918"/>
            <a:ext cx="487680" cy="3599815"/>
          </a:xfrm>
          <a:prstGeom prst="rect">
            <a:avLst/>
          </a:prstGeom>
          <a:solidFill>
            <a:srgbClr val="8BBB96"/>
          </a:solidFill>
          <a:ln w="19050">
            <a:solidFill>
              <a:sysClr val="window" lastClr="FFFFFF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  <a:spcBef>
                <a:spcPct val="50000"/>
              </a:spcBef>
            </a:pPr>
            <a:endParaRPr sz="24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>
              <a:lnSpc>
                <a:spcPct val="150000"/>
              </a:lnSpc>
              <a:spcBef>
                <a:spcPct val="50000"/>
              </a:spcBef>
            </a:pPr>
            <a:r>
              <a:rPr sz="24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</a:t>
            </a:r>
            <a:endParaRPr sz="24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>
              <a:lnSpc>
                <a:spcPct val="150000"/>
              </a:lnSpc>
              <a:spcBef>
                <a:spcPct val="50000"/>
              </a:spcBef>
            </a:pPr>
            <a:endParaRPr sz="24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>
              <a:lnSpc>
                <a:spcPct val="150000"/>
              </a:lnSpc>
              <a:spcBef>
                <a:spcPct val="50000"/>
              </a:spcBef>
            </a:pPr>
            <a:r>
              <a:rPr sz="24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</a:t>
            </a:r>
            <a:endParaRPr sz="24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>
              <a:lnSpc>
                <a:spcPct val="150000"/>
              </a:lnSpc>
              <a:spcBef>
                <a:spcPct val="50000"/>
              </a:spcBef>
            </a:pPr>
            <a:r>
              <a:rPr sz="24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24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2985502" y="2220686"/>
            <a:ext cx="883285" cy="645160"/>
          </a:xfrm>
          <a:prstGeom prst="rect">
            <a:avLst/>
          </a:prstGeom>
          <a:solidFill>
            <a:srgbClr val="8BBB96">
              <a:lumMod val="20000"/>
              <a:lumOff val="80000"/>
            </a:srgbClr>
          </a:solidFill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</a:t>
            </a:r>
            <a:r>
              <a:rPr lang="en-US" altLang="zh-CN"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接箭头连接符 11"/>
          <p:cNvCxnSpPr/>
          <p:nvPr>
            <p:custDataLst>
              <p:tags r:id="rId9"/>
            </p:custDataLst>
          </p:nvPr>
        </p:nvCxnSpPr>
        <p:spPr>
          <a:xfrm>
            <a:off x="4565383" y="2541044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7976287" y="2220686"/>
            <a:ext cx="792480" cy="645160"/>
          </a:xfrm>
          <a:prstGeom prst="rect">
            <a:avLst/>
          </a:prstGeom>
          <a:solidFill>
            <a:srgbClr val="8BBB96">
              <a:lumMod val="20000"/>
              <a:lumOff val="80000"/>
            </a:srgbClr>
          </a:solidFill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性状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>
            <a:off x="6439903" y="2541044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2988360" y="3007268"/>
            <a:ext cx="1402080" cy="64516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显性基因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2988360" y="3793850"/>
            <a:ext cx="1402080" cy="64516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隐性基因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9" name="直接箭头连接符 18"/>
          <p:cNvCxnSpPr/>
          <p:nvPr>
            <p:custDataLst>
              <p:tags r:id="rId14"/>
            </p:custDataLst>
          </p:nvPr>
        </p:nvCxnSpPr>
        <p:spPr>
          <a:xfrm>
            <a:off x="4565065" y="3327626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cxnSp>
        <p:nvCxnSpPr>
          <p:cNvPr id="20" name="直接箭头连接符 19"/>
          <p:cNvCxnSpPr/>
          <p:nvPr>
            <p:custDataLst>
              <p:tags r:id="rId15"/>
            </p:custDataLst>
          </p:nvPr>
        </p:nvCxnSpPr>
        <p:spPr>
          <a:xfrm>
            <a:off x="4565065" y="4114208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7979462" y="3007268"/>
            <a:ext cx="1402080" cy="64516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显性性状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17"/>
            </p:custDataLst>
          </p:nvPr>
        </p:nvSpPr>
        <p:spPr>
          <a:xfrm>
            <a:off x="7972477" y="3793850"/>
            <a:ext cx="1402080" cy="64516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隐性性状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4" name="直接箭头连接符 23"/>
          <p:cNvCxnSpPr/>
          <p:nvPr>
            <p:custDataLst>
              <p:tags r:id="rId18"/>
            </p:custDataLst>
          </p:nvPr>
        </p:nvCxnSpPr>
        <p:spPr>
          <a:xfrm>
            <a:off x="6429743" y="3327626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cxnSp>
        <p:nvCxnSpPr>
          <p:cNvPr id="25" name="直接箭头连接符 24"/>
          <p:cNvCxnSpPr/>
          <p:nvPr>
            <p:custDataLst>
              <p:tags r:id="rId19"/>
            </p:custDataLst>
          </p:nvPr>
        </p:nvCxnSpPr>
        <p:spPr>
          <a:xfrm>
            <a:off x="6429743" y="4114208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7979462" y="4580432"/>
            <a:ext cx="1402080" cy="645160"/>
          </a:xfrm>
          <a:prstGeom prst="rect">
            <a:avLst/>
          </a:prstGeom>
          <a:solidFill>
            <a:srgbClr val="7AD9E7">
              <a:lumMod val="40000"/>
              <a:lumOff val="60000"/>
            </a:srgbClr>
          </a:solidFill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相对性状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2988360" y="4580432"/>
            <a:ext cx="1402080" cy="645160"/>
          </a:xfrm>
          <a:prstGeom prst="rect">
            <a:avLst/>
          </a:prstGeom>
          <a:solidFill>
            <a:srgbClr val="7AD9E7">
              <a:lumMod val="40000"/>
              <a:lumOff val="60000"/>
            </a:srgbClr>
          </a:solidFill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等位基因</a:t>
            </a:r>
            <a:endParaRPr lang="zh-CN"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22"/>
            </p:custDataLst>
          </p:nvPr>
        </p:nvCxnSpPr>
        <p:spPr>
          <a:xfrm>
            <a:off x="4572368" y="4900790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cxnSp>
        <p:nvCxnSpPr>
          <p:cNvPr id="30" name="直接箭头连接符 29"/>
          <p:cNvCxnSpPr/>
          <p:nvPr>
            <p:custDataLst>
              <p:tags r:id="rId23"/>
            </p:custDataLst>
          </p:nvPr>
        </p:nvCxnSpPr>
        <p:spPr>
          <a:xfrm>
            <a:off x="6411963" y="4900790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sp>
        <p:nvSpPr>
          <p:cNvPr id="32" name="矩形 31"/>
          <p:cNvSpPr/>
          <p:nvPr>
            <p:custDataLst>
              <p:tags r:id="rId24"/>
            </p:custDataLst>
          </p:nvPr>
        </p:nvSpPr>
        <p:spPr>
          <a:xfrm>
            <a:off x="7977875" y="5367013"/>
            <a:ext cx="1097280" cy="645160"/>
          </a:xfrm>
          <a:prstGeom prst="rect">
            <a:avLst/>
          </a:prstGeom>
          <a:solidFill>
            <a:srgbClr val="FF5050">
              <a:lumMod val="20000"/>
              <a:lumOff val="80000"/>
            </a:srgbClr>
          </a:solidFill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表现型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25"/>
            </p:custDataLst>
          </p:nvPr>
        </p:nvSpPr>
        <p:spPr>
          <a:xfrm>
            <a:off x="2986772" y="5367013"/>
            <a:ext cx="1097280" cy="645160"/>
          </a:xfrm>
          <a:prstGeom prst="rect">
            <a:avLst/>
          </a:prstGeom>
          <a:solidFill>
            <a:srgbClr val="FF5050">
              <a:lumMod val="20000"/>
              <a:lumOff val="80000"/>
            </a:srgbClr>
          </a:solidFill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400" b="1">
                <a:solidFill>
                  <a:srgbClr val="659677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基因型</a:t>
            </a:r>
            <a:endParaRPr sz="2400" b="1">
              <a:solidFill>
                <a:srgbClr val="659677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4" name="直接箭头连接符 33"/>
          <p:cNvCxnSpPr/>
          <p:nvPr>
            <p:custDataLst>
              <p:tags r:id="rId26"/>
            </p:custDataLst>
          </p:nvPr>
        </p:nvCxnSpPr>
        <p:spPr>
          <a:xfrm>
            <a:off x="4566018" y="5687371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  <p:cxnSp>
        <p:nvCxnSpPr>
          <p:cNvPr id="35" name="直接箭头连接符 34"/>
          <p:cNvCxnSpPr/>
          <p:nvPr>
            <p:custDataLst>
              <p:tags r:id="rId27"/>
            </p:custDataLst>
          </p:nvPr>
        </p:nvCxnSpPr>
        <p:spPr>
          <a:xfrm>
            <a:off x="6405613" y="5687371"/>
            <a:ext cx="1177290" cy="5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rgbClr val="376698"/>
          </a:lnRef>
          <a:fillRef idx="0">
            <a:srgbClr val="376698"/>
          </a:fillRef>
          <a:effectRef idx="0">
            <a:srgbClr val="376698"/>
          </a:effectRef>
          <a:fontRef idx="minor">
            <a:sysClr val="windowText" lastClr="000000"/>
          </a:fontRef>
        </p:style>
      </p:cxn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4" grpId="0" bldLvl="0" animBg="1"/>
      <p:bldP spid="17" grpId="0" bldLvl="0" animBg="1"/>
      <p:bldP spid="18" grpId="0" bldLvl="0" animBg="1"/>
      <p:bldP spid="22" grpId="0" bldLvl="0" animBg="1"/>
      <p:bldP spid="23" grpId="0" bldLvl="0" animBg="1"/>
      <p:bldP spid="27" grpId="0" bldLvl="0" animBg="1"/>
      <p:bldP spid="28" grpId="0" bldLvl="0" animBg="1"/>
      <p:bldP spid="32" grpId="0" bldLvl="0" animBg="1"/>
      <p:bldP spid="3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19160" y="2754630"/>
            <a:ext cx="3202305" cy="3079115"/>
          </a:xfrm>
          <a:prstGeom prst="rect">
            <a:avLst/>
          </a:prstGeom>
        </p:spPr>
      </p:pic>
      <p:sp>
        <p:nvSpPr>
          <p:cNvPr id="15" name="圆角矩形 20"/>
          <p:cNvSpPr/>
          <p:nvPr>
            <p:custDataLst>
              <p:tags r:id="rId3"/>
            </p:custDataLst>
          </p:nvPr>
        </p:nvSpPr>
        <p:spPr>
          <a:xfrm>
            <a:off x="628795" y="1016381"/>
            <a:ext cx="2982505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指导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杂交育种</a:t>
            </a:r>
            <a:endParaRPr lang="zh-CN" altLang="zh-CN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63905" y="165100"/>
            <a:ext cx="4558030" cy="49911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 pitchFamily="34" charset="0"/>
              </a:rPr>
              <a:t>六、孟德尔遗传定律的应用</a:t>
            </a: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87350" y="1779694"/>
            <a:ext cx="114120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概念：人们有目的地将具有不同优良性状的两个亲本</a:t>
            </a:r>
            <a:r>
              <a:rPr lang="en-US" altLang="zh-CN" sz="2400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，使两个亲本</a:t>
            </a:r>
            <a:r>
              <a:rPr lang="zh-CN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endParaRPr lang="en-US" altLang="zh-CN" sz="2400" b="1" kern="1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组合在一起，再</a:t>
            </a:r>
            <a:r>
              <a:rPr lang="en-US" altLang="zh-CN" sz="2400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出所需要的优良品种。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优点：可以把多个亲本的</a:t>
            </a:r>
            <a:r>
              <a:rPr lang="en-US" altLang="zh-CN" sz="2400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集中在一个个体上。</a:t>
            </a:r>
            <a:endParaRPr lang="zh-CN" altLang="zh-CN" sz="2400" b="1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7908110" y="1779694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杂交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601454" y="2368874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优良性状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4375868" y="2368874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筛选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4306048" y="290119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优良性状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26800" y="126238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55320" y="870585"/>
            <a:ext cx="10767695" cy="2938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小麦的抗倒伏（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）对易倒伏（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）为显性，易感染条锈病（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）对抗条锈病（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）为显性。两对性状的遗传遵循自由组合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定律。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现有两个小麦品种，一个抗倒伏易感条锈病（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DDTT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），一个易倒伏能抗条锈病（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ddtt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）。假如你是一位育种工作者，你用什么方法把这两个品种的优良性状组合在一起？请将你的设想用遗传图解表示出来。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3470445" y="2984481"/>
            <a:ext cx="3707741" cy="46037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278060" y="609352"/>
            <a:ext cx="2621280" cy="988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抗倒伏易感条锈病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DDTT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04781" y="609352"/>
            <a:ext cx="2316480" cy="988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易倒伏抗条锈病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ddtt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268854" y="1627350"/>
            <a:ext cx="2621280" cy="988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抗倒伏易感条锈病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DdTt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357880" y="907108"/>
            <a:ext cx="4146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×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 flipH="1">
            <a:off x="6552803" y="1370352"/>
            <a:ext cx="0" cy="406812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7"/>
            </p:custDataLst>
          </p:nvPr>
        </p:nvCxnSpPr>
        <p:spPr>
          <a:xfrm flipH="1">
            <a:off x="6535308" y="2536473"/>
            <a:ext cx="0" cy="4320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3751457" y="2955746"/>
            <a:ext cx="2923903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抗倒伏抗条锈病（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D_tt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6162879" y="3358655"/>
            <a:ext cx="918210" cy="539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DDtt</a:t>
            </a:r>
            <a:endParaRPr kumimoji="0" lang="en-US" altLang="zh-CN" sz="24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7748381" y="3302654"/>
            <a:ext cx="1980029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……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1"/>
            </p:custDataLst>
          </p:nvPr>
        </p:nvCxnSpPr>
        <p:spPr>
          <a:xfrm flipH="1">
            <a:off x="8724621" y="4020554"/>
            <a:ext cx="0" cy="66787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8356479" y="4810514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淘汰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" name="组合 49"/>
          <p:cNvGrpSpPr/>
          <p:nvPr>
            <p:custDataLst>
              <p:tags r:id="rId13"/>
            </p:custDataLst>
          </p:nvPr>
        </p:nvGrpSpPr>
        <p:grpSpPr>
          <a:xfrm>
            <a:off x="3884295" y="3898900"/>
            <a:ext cx="2588260" cy="1622425"/>
            <a:chOff x="4425947" y="4643558"/>
            <a:chExt cx="2229564" cy="1367172"/>
          </a:xfrm>
        </p:grpSpPr>
        <p:cxnSp>
          <p:nvCxnSpPr>
            <p:cNvPr id="29" name="直接连接符 28"/>
            <p:cNvCxnSpPr/>
            <p:nvPr>
              <p:custDataLst>
                <p:tags r:id="rId14"/>
              </p:custDataLst>
            </p:nvPr>
          </p:nvCxnSpPr>
          <p:spPr>
            <a:xfrm flipH="1">
              <a:off x="5554344" y="4643558"/>
              <a:ext cx="0" cy="6480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5"/>
              </p:custDataLst>
            </p:nvPr>
          </p:nvCxnSpPr>
          <p:spPr>
            <a:xfrm>
              <a:off x="4425947" y="5290730"/>
              <a:ext cx="222956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16"/>
              </p:custDataLst>
            </p:nvPr>
          </p:nvCxnSpPr>
          <p:spPr>
            <a:xfrm flipH="1">
              <a:off x="4425947" y="5290730"/>
              <a:ext cx="0" cy="72000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17"/>
              </p:custDataLst>
            </p:nvPr>
          </p:nvCxnSpPr>
          <p:spPr>
            <a:xfrm flipH="1">
              <a:off x="6655511" y="5290730"/>
              <a:ext cx="0" cy="72000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6469829" y="445254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稳定遗传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的株系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19"/>
            </p:custDataLst>
          </p:nvPr>
        </p:nvSpPr>
        <p:spPr>
          <a:xfrm>
            <a:off x="2290445" y="4626610"/>
            <a:ext cx="1628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性状分离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的株系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20"/>
            </p:custDataLst>
          </p:nvPr>
        </p:nvSpPr>
        <p:spPr>
          <a:xfrm>
            <a:off x="3505823" y="5461661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淘汰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1"/>
            </p:custDataLst>
          </p:nvPr>
        </p:nvSpPr>
        <p:spPr>
          <a:xfrm>
            <a:off x="6162488" y="5462659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留种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2"/>
            </p:custDataLst>
          </p:nvPr>
        </p:nvSpPr>
        <p:spPr>
          <a:xfrm>
            <a:off x="3560251" y="3400143"/>
            <a:ext cx="879475" cy="539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Ddtt</a:t>
            </a:r>
            <a:endParaRPr kumimoji="0" lang="en-US" altLang="zh-CN" sz="24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3"/>
            </p:custDataLst>
          </p:nvPr>
        </p:nvSpPr>
        <p:spPr>
          <a:xfrm>
            <a:off x="2362600" y="861228"/>
            <a:ext cx="3829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文本框 33"/>
          <p:cNvSpPr txBox="1"/>
          <p:nvPr>
            <p:custDataLst>
              <p:tags r:id="rId24"/>
            </p:custDataLst>
          </p:nvPr>
        </p:nvSpPr>
        <p:spPr>
          <a:xfrm>
            <a:off x="2235518" y="1899967"/>
            <a:ext cx="708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F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24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文本框 35"/>
          <p:cNvSpPr txBox="1"/>
          <p:nvPr>
            <p:custDataLst>
              <p:tags r:id="rId25"/>
            </p:custDataLst>
          </p:nvPr>
        </p:nvSpPr>
        <p:spPr>
          <a:xfrm>
            <a:off x="2257427" y="3242002"/>
            <a:ext cx="708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F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" name="文本框 9"/>
          <p:cNvSpPr txBox="1"/>
          <p:nvPr>
            <p:custDataLst>
              <p:tags r:id="rId26"/>
            </p:custDataLst>
          </p:nvPr>
        </p:nvSpPr>
        <p:spPr>
          <a:xfrm>
            <a:off x="6520415" y="2536473"/>
            <a:ext cx="711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⊗</a:t>
            </a:r>
            <a:endParaRPr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27"/>
            </p:custDataLst>
          </p:nvPr>
        </p:nvSpPr>
        <p:spPr>
          <a:xfrm>
            <a:off x="5213408" y="3974900"/>
            <a:ext cx="4787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⊗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0" grpId="0"/>
      <p:bldP spid="20" grpId="0"/>
      <p:bldP spid="22" grpId="0"/>
      <p:bldP spid="24" grpId="0"/>
      <p:bldP spid="28" grpId="0"/>
      <p:bldP spid="40" grpId="0"/>
      <p:bldP spid="42" grpId="0"/>
      <p:bldP spid="44" grpId="0"/>
      <p:bldP spid="46" grpId="0"/>
      <p:bldP spid="33" grpId="0"/>
      <p:bldP spid="34" grpId="0"/>
      <p:bldP spid="36" grpId="0"/>
      <p:bldP spid="58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7350" y="1858010"/>
            <a:ext cx="117036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人们可以依据</a:t>
            </a:r>
            <a:r>
              <a:rPr lang="en-US" altLang="zh-CN" sz="2400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，对某些遗传病在后代中的</a:t>
            </a:r>
            <a:r>
              <a:rPr lang="en-US" altLang="zh-CN" sz="2400" b="1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作出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科学的推断，从而为</a:t>
            </a:r>
            <a:r>
              <a:rPr lang="en-US" altLang="zh-CN" sz="2400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提供理论依据。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533412" y="1867554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分离定律和自由组合定律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10195669" y="186754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患病概率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745106" y="2512070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遗传咨询</a:t>
            </a:r>
            <a:endParaRPr lang="zh-CN" altLang="en-US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20"/>
          <p:cNvSpPr/>
          <p:nvPr>
            <p:custDataLst>
              <p:tags r:id="rId5"/>
            </p:custDataLst>
          </p:nvPr>
        </p:nvSpPr>
        <p:spPr>
          <a:xfrm>
            <a:off x="601490" y="893191"/>
            <a:ext cx="2982505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指导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医学实践</a:t>
            </a:r>
            <a:endParaRPr lang="zh-CN" altLang="zh-CN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79450" y="126365"/>
            <a:ext cx="4064000" cy="52197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七、遗传图的书写要求</a:t>
            </a:r>
            <a:endParaRPr lang="zh-CN" altLang="en-US" sz="2800" b="1"/>
          </a:p>
        </p:txBody>
      </p:sp>
      <p:sp>
        <p:nvSpPr>
          <p:cNvPr id="5" name="Text Box 2"/>
          <p:cNvSpPr/>
          <p:nvPr>
            <p:custDataLst>
              <p:tags r:id="rId2"/>
            </p:custDataLst>
          </p:nvPr>
        </p:nvSpPr>
        <p:spPr>
          <a:xfrm>
            <a:off x="679450" y="923394"/>
            <a:ext cx="10817860" cy="39693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说明：通常在遗传图解的左侧标明每一横行的身份，如亲本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可用符号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、子一代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、子二代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、配子等。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亲本：根据需要写出亲本的基因型和表现型。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符号：主要包括交配方式符号和箭头，杂交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和自交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用⊗表示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，箭头表明基因的去向。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子代：根据需要写出子代的基因型、表现型和比例等。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配子：准确列出配子的种类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15645" y="198120"/>
            <a:ext cx="1835785" cy="52197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课堂总结</a:t>
            </a:r>
            <a:endParaRPr lang="zh-CN" altLang="en-US" sz="2800" b="1"/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3"/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2110" y="322580"/>
            <a:ext cx="9501505" cy="64204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-2147482614"/>
          <p:cNvPicPr>
            <a:picLocks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320" y="739140"/>
            <a:ext cx="8378190" cy="52050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15645" y="198120"/>
            <a:ext cx="1835785" cy="52197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课堂练习</a:t>
            </a:r>
            <a:endParaRPr lang="zh-CN" altLang="en-US" sz="2800" b="1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66090" y="613410"/>
            <a:ext cx="1139571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一、概念检测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根据分离定律和自由组合定律，判断下列相关表述是否正确。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表型相同的生物，基因型一定相同。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   )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控制不同性状的基因的遗传互不干扰。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   )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南瓜果实的白色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对黄色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是显性，盘状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对球状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是显性，控制两对性状的基因独立遗传，那么表型相同的一组是（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WwDd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wwDd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B.WWdd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WwDd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WwDd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WWDD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D.WWdd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WWDd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96000" y="1711325"/>
            <a:ext cx="531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×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340475" y="2237105"/>
            <a:ext cx="531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√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440170" y="3429000"/>
            <a:ext cx="531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C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74370" y="810260"/>
            <a:ext cx="1104138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、孟德尔遗传规律包括分离定律和由组合定律。下列相关叙述正确的是（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自由组合定律是以分离定律为基础的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分离定律不能用于分析两对等位基因的遗传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自由组合定律也能用于分析一对等位基因的遗传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基因的分离发生在配子形成的过程中，基因的自由组合发生在合子形成的过程中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707370" y="810260"/>
            <a:ext cx="531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A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40080" y="125730"/>
            <a:ext cx="4308475" cy="714375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Arial" panose="020B0604020202020204"/>
                <a:sym typeface="Arial" panose="020B0604020202020204" pitchFamily="34" charset="0"/>
              </a:rPr>
              <a:t>四、自由组合定律的内容</a:t>
            </a: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57530" y="1162050"/>
            <a:ext cx="3470910" cy="645160"/>
          </a:xfrm>
          <a:custGeom>
            <a:avLst/>
            <a:gdLst>
              <a:gd name="T0" fmla="*/ 0 w 2520280"/>
              <a:gd name="T1" fmla="*/ 7 h 1872208"/>
              <a:gd name="T2" fmla="*/ 326477831 w 2520280"/>
              <a:gd name="T3" fmla="*/ 7 h 1872208"/>
              <a:gd name="T4" fmla="*/ 326477831 w 2520280"/>
              <a:gd name="T5" fmla="*/ 8 h 1872208"/>
              <a:gd name="T6" fmla="*/ 0 w 2520280"/>
              <a:gd name="T7" fmla="*/ 8 h 1872208"/>
              <a:gd name="T8" fmla="*/ 0 w 2520280"/>
              <a:gd name="T9" fmla="*/ 7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方正静蕾简体" charset="0"/>
                <a:sym typeface="微软雅黑" panose="020B0503020204020204" charset="-122"/>
              </a:rPr>
              <a:t>1.</a:t>
            </a:r>
            <a:r>
              <a:rPr lang="zh-CN" altLang="en-US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方正静蕾简体" charset="0"/>
                <a:sym typeface="微软雅黑" panose="020B0503020204020204" charset="-122"/>
              </a:rPr>
              <a:t>基本内容</a:t>
            </a:r>
            <a:endParaRPr lang="zh-CN" altLang="en-US" sz="2400" b="1">
              <a:solidFill>
                <a:srgbClr val="548235"/>
              </a:solidFill>
              <a:latin typeface="微软雅黑" panose="020B0503020204020204" charset="-122"/>
              <a:ea typeface="微软雅黑" panose="020B0503020204020204" charset="-122"/>
              <a:cs typeface="方正静蕾简体" charset="0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522597" y="2195065"/>
            <a:ext cx="11390560" cy="233616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发生时间：形成</a:t>
            </a:r>
            <a:r>
              <a:rPr lang="en-US" altLang="zh-CN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时。</a:t>
            </a:r>
            <a:endParaRPr lang="zh-CN" altLang="zh-CN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遗传因子间的关系：控制不同性状的遗传因子的</a:t>
            </a:r>
            <a:r>
              <a:rPr lang="en-US" altLang="zh-CN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是互不干扰的。</a:t>
            </a:r>
            <a:endParaRPr lang="zh-CN" altLang="zh-CN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实质：在形成配子时，决定</a:t>
            </a:r>
            <a:r>
              <a:rPr lang="en-US" altLang="zh-CN" b="1" u="sng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的成对的遗传因子彼此分离，</a:t>
            </a:r>
            <a:r>
              <a:rPr lang="zh-CN" altLang="zh-CN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</a:t>
            </a:r>
            <a:endParaRPr lang="en-US" altLang="zh-CN" b="1" kern="1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的遗传因子自由组合。</a:t>
            </a:r>
            <a:endParaRPr lang="zh-CN" altLang="zh-CN" b="1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228221" y="2195065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配子</a:t>
            </a:r>
            <a:endParaRPr lang="zh-CN" altLang="zh-CN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7445426" y="271826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</a:t>
            </a:r>
            <a:endParaRPr lang="zh-CN" altLang="zh-CN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8580560" y="272756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组合</a:t>
            </a:r>
            <a:endParaRPr lang="zh-CN" altLang="zh-CN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4632410" y="3262993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同一性状</a:t>
            </a:r>
            <a:endParaRPr lang="zh-CN" altLang="zh-CN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714796" y="3759817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不同性状</a:t>
            </a:r>
            <a:endParaRPr lang="zh-CN" altLang="zh-CN" sz="24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55650" y="676275"/>
            <a:ext cx="110153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二、拓展应用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假如水稻高秆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对矮秆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为显性抗稻瘟病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(R)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对易感稻瘟病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(r)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为显性，控制两对性状的基因独立遗传。现用一个纯合易感稻瘟病的矮秆品种（抗倒伏）与一个纯合抗稻瘟病的高秆品种（易倒伏）杂交，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中出现既抗倒伏又抗病类型的比例是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29410" y="2830830"/>
            <a:ext cx="1845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3/16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92150" y="537210"/>
            <a:ext cx="106800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纯种的甜玉米与纯种的非甜玉米实行间行种植，收获时发现，在甜玉米的果穗上结有非甜玉米的籽粒，但在非甜玉米的果穗上找不到甜玉米的籽粒，试说明产生这种现象的原因。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控制非甜玉米性状的是显性基因，控制甜玉米性状的是隐性基因。当甜玉米接受非甜玉米的花粉时，后代为杂合子（既含有显性基因，也含有隐性基因），表现为显性性状，故在甜玉米植株上结出非甜玉米的籽粒；当非甜玉米接受甜玉米的花粉时，后代为杂合子，表现为显性性状，即非甜玉米的性状，故在非甜玉米植株上结出的仍是非甜玉米的籽粒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8445" y="428625"/>
            <a:ext cx="11602720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人的双眼皮和单眼皮是由一对等位基因控制的性状，双眼皮为显性性状，单眼皮为隐性性状。如果父母都是双眼皮，后代中会出现单眼皮吗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有的同学父母都是单眼皮，自己却是双眼皮，也有证据表明他（她）确实是父母亲生的，对此，你能作出合理的解释吗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你由此体会到遗传规律有什么特点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分别表示控制双眼皮的显性基因和控制单眼皮的隐性基因，如果父母是基因型为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的杂合子，其表型虽然为双眼皮，但子女可能会表现为单眼皮（基因型为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）。生物的性状主要决定于基因型，但也会受到环境因素、个体发育中的其他条件等影响。单、双眼皮的形成与人眼睑中一条提上睑肌纤维的发育有关。基因型为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的人，如果因提上睑肌纤维发育不完全，则可能表现为单眼皮。这样的男性和女性婚配所生的子女，如果遗传了来自父母的双眼皮显性基因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由于提上睑肌纤维发育完全，则表现为双眼皮。在现实生活中，还能见到有人一只眼是单眼皮、另一只眼是双眼皮的现象，这是由两只眼睛的提上睑肌纤维发育程度不同导致的。由此可见，遗传规律虽然通常由基因决定，但也受到环境等多种因素的影响，因而表现得十分复杂。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761347" y="3041015"/>
            <a:ext cx="551815" cy="1800225"/>
            <a:chOff x="2190" y="3985"/>
            <a:chExt cx="869" cy="2835"/>
          </a:xfrm>
        </p:grpSpPr>
        <p:sp>
          <p:nvSpPr>
            <p:cNvPr id="4" name="圆角矩形 9"/>
            <p:cNvSpPr/>
            <p:nvPr>
              <p:custDataLst>
                <p:tags r:id="rId2"/>
              </p:custDataLst>
            </p:nvPr>
          </p:nvSpPr>
          <p:spPr>
            <a:xfrm>
              <a:off x="2203" y="3985"/>
              <a:ext cx="719" cy="283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2190" y="4165"/>
              <a:ext cx="869" cy="24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适用范围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左大括号 5"/>
          <p:cNvSpPr/>
          <p:nvPr>
            <p:custDataLst>
              <p:tags r:id="rId4"/>
            </p:custDataLst>
          </p:nvPr>
        </p:nvSpPr>
        <p:spPr>
          <a:xfrm>
            <a:off x="2393950" y="2447925"/>
            <a:ext cx="507365" cy="284035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2964815" y="2194561"/>
            <a:ext cx="1771015" cy="558093"/>
            <a:chOff x="4062" y="2764"/>
            <a:chExt cx="2789" cy="991"/>
          </a:xfrm>
        </p:grpSpPr>
        <p:sp>
          <p:nvSpPr>
            <p:cNvPr id="9" name="圆角矩形 13"/>
            <p:cNvSpPr/>
            <p:nvPr>
              <p:custDataLst>
                <p:tags r:id="rId6"/>
              </p:custDataLst>
            </p:nvPr>
          </p:nvSpPr>
          <p:spPr>
            <a:xfrm>
              <a:off x="4062" y="2764"/>
              <a:ext cx="2380" cy="99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4158" y="2851"/>
              <a:ext cx="2693" cy="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适用生物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2964815" y="3589019"/>
            <a:ext cx="2561590" cy="558165"/>
            <a:chOff x="4062" y="2764"/>
            <a:chExt cx="2789" cy="991"/>
          </a:xfrm>
        </p:grpSpPr>
        <p:sp>
          <p:nvSpPr>
            <p:cNvPr id="12" name="圆角矩形 16"/>
            <p:cNvSpPr/>
            <p:nvPr>
              <p:custDataLst>
                <p:tags r:id="rId9"/>
              </p:custDataLst>
            </p:nvPr>
          </p:nvSpPr>
          <p:spPr>
            <a:xfrm>
              <a:off x="4062" y="2764"/>
              <a:ext cx="2380" cy="99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4158" y="2851"/>
              <a:ext cx="2693" cy="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适用生殖方式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1"/>
            </p:custDataLst>
          </p:nvPr>
        </p:nvGrpSpPr>
        <p:grpSpPr>
          <a:xfrm>
            <a:off x="2964815" y="4841239"/>
            <a:ext cx="2561590" cy="558165"/>
            <a:chOff x="4062" y="2764"/>
            <a:chExt cx="2789" cy="991"/>
          </a:xfrm>
        </p:grpSpPr>
        <p:sp>
          <p:nvSpPr>
            <p:cNvPr id="15" name="圆角矩形 19"/>
            <p:cNvSpPr/>
            <p:nvPr>
              <p:custDataLst>
                <p:tags r:id="rId12"/>
              </p:custDataLst>
            </p:nvPr>
          </p:nvSpPr>
          <p:spPr>
            <a:xfrm>
              <a:off x="4062" y="2764"/>
              <a:ext cx="2380" cy="99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4158" y="2851"/>
              <a:ext cx="2693" cy="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适用遗传方式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7" name="直接连接符 16"/>
          <p:cNvCxnSpPr/>
          <p:nvPr>
            <p:custDataLst>
              <p:tags r:id="rId14"/>
            </p:custDataLst>
          </p:nvPr>
        </p:nvCxnSpPr>
        <p:spPr>
          <a:xfrm flipV="1">
            <a:off x="5155565" y="3876469"/>
            <a:ext cx="493395" cy="1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5689125" y="2062581"/>
            <a:ext cx="4954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真核生物的遗传遵循，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原核生物与病毒的遗传均不遵循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6"/>
            </p:custDataLst>
          </p:nvPr>
        </p:nvCxnSpPr>
        <p:spPr>
          <a:xfrm>
            <a:off x="4539615" y="2411095"/>
            <a:ext cx="10045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5689125" y="3588900"/>
            <a:ext cx="1600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有性生殖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8"/>
            </p:custDataLst>
          </p:nvPr>
        </p:nvCxnSpPr>
        <p:spPr>
          <a:xfrm flipV="1">
            <a:off x="5186045" y="5118100"/>
            <a:ext cx="493395" cy="1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5689125" y="4810861"/>
            <a:ext cx="4815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适用于细胞核内遗传因子的遗传，不适用于细胞质内遗传因子的遗传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MH_Entry_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>
            <a:off x="600710" y="934085"/>
            <a:ext cx="4823460" cy="645160"/>
          </a:xfrm>
          <a:custGeom>
            <a:avLst/>
            <a:gdLst>
              <a:gd name="T0" fmla="*/ 0 w 2520280"/>
              <a:gd name="T1" fmla="*/ 7 h 1872208"/>
              <a:gd name="T2" fmla="*/ 326477831 w 2520280"/>
              <a:gd name="T3" fmla="*/ 7 h 1872208"/>
              <a:gd name="T4" fmla="*/ 326477831 w 2520280"/>
              <a:gd name="T5" fmla="*/ 8 h 1872208"/>
              <a:gd name="T6" fmla="*/ 0 w 2520280"/>
              <a:gd name="T7" fmla="*/ 8 h 1872208"/>
              <a:gd name="T8" fmla="*/ 0 w 2520280"/>
              <a:gd name="T9" fmla="*/ 7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自由组合定律适用的范围</a:t>
            </a:r>
            <a:endParaRPr lang="zh-CN" altLang="en-US" sz="2400" b="1">
              <a:solidFill>
                <a:srgbClr val="54823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2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810446" y="5964725"/>
            <a:ext cx="27231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l Bayan Plain" pitchFamily="2" charset="-78"/>
              </a:rPr>
              <a:t>自由组合定律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l Bayan Plain" pitchFamily="2" charset="-78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994882" y="553756"/>
            <a:ext cx="2900680" cy="2522903"/>
            <a:chOff x="841212" y="678216"/>
            <a:chExt cx="2900680" cy="2522903"/>
          </a:xfrm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841212" y="678216"/>
              <a:ext cx="290068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两对对相对性状的</a:t>
              </a:r>
              <a:endParaRPr kumimoji="1"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杂交实验</a:t>
              </a:r>
              <a:endPara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214438" y="2000790"/>
              <a:ext cx="2214245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</a:t>
              </a:r>
              <a:r>
                <a:rPr kumimoji="1" lang="en-US" altLang="zh-CN" sz="2400" b="1" baseline="-25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表现型比例 </a:t>
              </a:r>
              <a:r>
                <a:rPr kumimoji="1"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9:3:3:1</a:t>
              </a:r>
              <a:endParaRPr kumimoji="1"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8" name="直线箭头连接符 36"/>
            <p:cNvCxnSpPr/>
            <p:nvPr>
              <p:custDataLst>
                <p:tags r:id="rId5"/>
              </p:custDataLst>
            </p:nvPr>
          </p:nvCxnSpPr>
          <p:spPr>
            <a:xfrm flipH="1">
              <a:off x="2296314" y="1759896"/>
              <a:ext cx="0" cy="4286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466123" y="3436185"/>
            <a:ext cx="4011295" cy="2115384"/>
            <a:chOff x="377223" y="3151070"/>
            <a:chExt cx="4011295" cy="2115384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1238245" y="3151070"/>
              <a:ext cx="221456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测交</a:t>
              </a:r>
              <a:endPara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>
              <a:off x="377223" y="4052155"/>
              <a:ext cx="1767205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预期结论   </a:t>
              </a:r>
              <a:r>
                <a:rPr kumimoji="1"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1:1:1:1</a:t>
              </a:r>
              <a:endParaRPr kumimoji="1"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9"/>
              </p:custDataLst>
            </p:nvPr>
          </p:nvSpPr>
          <p:spPr>
            <a:xfrm>
              <a:off x="2621313" y="4066125"/>
              <a:ext cx="1767205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实验结果  </a:t>
              </a:r>
              <a:r>
                <a:rPr kumimoji="1"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1:1:1:1</a:t>
              </a:r>
              <a:endParaRPr kumimoji="1"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13" name="直线箭头连接符 157"/>
            <p:cNvCxnSpPr/>
            <p:nvPr>
              <p:custDataLst>
                <p:tags r:id="rId10"/>
              </p:custDataLst>
            </p:nvPr>
          </p:nvCxnSpPr>
          <p:spPr>
            <a:xfrm flipH="1">
              <a:off x="1600200" y="3767150"/>
              <a:ext cx="723899" cy="490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58"/>
            <p:cNvCxnSpPr/>
            <p:nvPr>
              <p:custDataLst>
                <p:tags r:id="rId11"/>
              </p:custDataLst>
            </p:nvPr>
          </p:nvCxnSpPr>
          <p:spPr>
            <a:xfrm>
              <a:off x="2466976" y="3781430"/>
              <a:ext cx="723899" cy="5048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>
            <p:custDataLst>
              <p:tags r:id="rId12"/>
            </p:custDataLst>
          </p:nvPr>
        </p:nvGrpSpPr>
        <p:grpSpPr>
          <a:xfrm>
            <a:off x="923406" y="5390194"/>
            <a:ext cx="2967043" cy="899754"/>
            <a:chOff x="1031991" y="4909499"/>
            <a:chExt cx="2967043" cy="899754"/>
          </a:xfrm>
        </p:grpSpPr>
        <p:sp>
          <p:nvSpPr>
            <p:cNvPr id="16" name="矩形 15"/>
            <p:cNvSpPr/>
            <p:nvPr>
              <p:custDataLst>
                <p:tags r:id="rId13"/>
              </p:custDataLst>
            </p:nvPr>
          </p:nvSpPr>
          <p:spPr>
            <a:xfrm>
              <a:off x="1031991" y="5162922"/>
              <a:ext cx="296704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相符</a:t>
              </a:r>
              <a:endPara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7" name="直线箭头连接符 160"/>
            <p:cNvCxnSpPr/>
            <p:nvPr>
              <p:custDataLst>
                <p:tags r:id="rId14"/>
              </p:custDataLst>
            </p:nvPr>
          </p:nvCxnSpPr>
          <p:spPr>
            <a:xfrm>
              <a:off x="1797685" y="4919659"/>
              <a:ext cx="543922" cy="2738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61"/>
            <p:cNvCxnSpPr/>
            <p:nvPr>
              <p:custDataLst>
                <p:tags r:id="rId15"/>
              </p:custDataLst>
            </p:nvPr>
          </p:nvCxnSpPr>
          <p:spPr>
            <a:xfrm flipH="1">
              <a:off x="2763444" y="4909499"/>
              <a:ext cx="526491" cy="2835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圆角矩形 70"/>
          <p:cNvSpPr/>
          <p:nvPr>
            <p:custDataLst>
              <p:tags r:id="rId16"/>
            </p:custDataLst>
          </p:nvPr>
        </p:nvSpPr>
        <p:spPr>
          <a:xfrm>
            <a:off x="8955777" y="902521"/>
            <a:ext cx="1954097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实验现象</a:t>
            </a:r>
            <a:endParaRPr kumimoji="1"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提出问题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7"/>
            </p:custDataLst>
          </p:nvPr>
        </p:nvGrpSpPr>
        <p:grpSpPr>
          <a:xfrm>
            <a:off x="8955878" y="2118667"/>
            <a:ext cx="1953895" cy="1146854"/>
            <a:chOff x="8853484" y="1837997"/>
            <a:chExt cx="1953895" cy="1146854"/>
          </a:xfrm>
        </p:grpSpPr>
        <p:sp>
          <p:nvSpPr>
            <p:cNvPr id="36" name="圆角矩形 162"/>
            <p:cNvSpPr/>
            <p:nvPr>
              <p:custDataLst>
                <p:tags r:id="rId18"/>
              </p:custDataLst>
            </p:nvPr>
          </p:nvSpPr>
          <p:spPr>
            <a:xfrm>
              <a:off x="8853484" y="2269762"/>
              <a:ext cx="1953895" cy="71508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6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提出假说</a:t>
              </a:r>
              <a:endPara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下箭头 86"/>
            <p:cNvSpPr/>
            <p:nvPr>
              <p:custDataLst>
                <p:tags r:id="rId19"/>
              </p:custDataLst>
            </p:nvPr>
          </p:nvSpPr>
          <p:spPr>
            <a:xfrm>
              <a:off x="9657765" y="1837997"/>
              <a:ext cx="353741" cy="43176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kumimoji="1" lang="zh-CN" altLang="en-US" sz="24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20"/>
            </p:custDataLst>
          </p:nvPr>
        </p:nvGrpSpPr>
        <p:grpSpPr>
          <a:xfrm>
            <a:off x="8955878" y="3261031"/>
            <a:ext cx="1953895" cy="1699075"/>
            <a:chOff x="8877292" y="3273731"/>
            <a:chExt cx="1953895" cy="1699075"/>
          </a:xfrm>
        </p:grpSpPr>
        <p:sp>
          <p:nvSpPr>
            <p:cNvPr id="39" name="圆角矩形 163"/>
            <p:cNvSpPr/>
            <p:nvPr>
              <p:custDataLst>
                <p:tags r:id="rId21"/>
              </p:custDataLst>
            </p:nvPr>
          </p:nvSpPr>
          <p:spPr>
            <a:xfrm>
              <a:off x="8877292" y="3644783"/>
              <a:ext cx="1953895" cy="13280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6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演绎推理验证假说</a:t>
              </a:r>
              <a:endPara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下箭头 165"/>
            <p:cNvSpPr/>
            <p:nvPr>
              <p:custDataLst>
                <p:tags r:id="rId22"/>
              </p:custDataLst>
            </p:nvPr>
          </p:nvSpPr>
          <p:spPr>
            <a:xfrm>
              <a:off x="9687064" y="3273731"/>
              <a:ext cx="353741" cy="44032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kumimoji="1" lang="zh-CN" altLang="en-US" sz="24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23"/>
            </p:custDataLst>
          </p:nvPr>
        </p:nvGrpSpPr>
        <p:grpSpPr>
          <a:xfrm>
            <a:off x="2459831" y="2684316"/>
            <a:ext cx="6512712" cy="646331"/>
            <a:chOff x="2345531" y="2384596"/>
            <a:chExt cx="6512712" cy="646331"/>
          </a:xfrm>
        </p:grpSpPr>
        <p:cxnSp>
          <p:nvCxnSpPr>
            <p:cNvPr id="42" name="肘形连接符 168"/>
            <p:cNvCxnSpPr/>
            <p:nvPr>
              <p:custDataLst>
                <p:tags r:id="rId24"/>
              </p:custDataLst>
            </p:nvPr>
          </p:nvCxnSpPr>
          <p:spPr>
            <a:xfrm rot="10800000">
              <a:off x="2345531" y="2745095"/>
              <a:ext cx="6512712" cy="249961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25"/>
              </p:custDataLst>
            </p:nvPr>
          </p:nvSpPr>
          <p:spPr>
            <a:xfrm>
              <a:off x="6904348" y="2384596"/>
              <a:ext cx="1796517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解释现象</a:t>
              </a:r>
              <a:endParaRPr kumimoji="1"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26"/>
            </p:custDataLst>
          </p:nvPr>
        </p:nvGrpSpPr>
        <p:grpSpPr>
          <a:xfrm>
            <a:off x="4080013" y="4806999"/>
            <a:ext cx="6799002" cy="1579960"/>
            <a:chOff x="4003813" y="4805729"/>
            <a:chExt cx="6799002" cy="1579960"/>
          </a:xfrm>
        </p:grpSpPr>
        <p:sp>
          <p:nvSpPr>
            <p:cNvPr id="45" name="圆角矩形 164"/>
            <p:cNvSpPr/>
            <p:nvPr>
              <p:custDataLst>
                <p:tags r:id="rId27"/>
              </p:custDataLst>
            </p:nvPr>
          </p:nvSpPr>
          <p:spPr>
            <a:xfrm>
              <a:off x="8848718" y="5057666"/>
              <a:ext cx="1954097" cy="13280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6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假说成立</a:t>
              </a:r>
              <a:endParaRPr kumimoji="1"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归纳总结</a:t>
              </a:r>
              <a:endParaRPr kumimoji="1"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下箭头 166"/>
            <p:cNvSpPr/>
            <p:nvPr>
              <p:custDataLst>
                <p:tags r:id="rId28"/>
              </p:custDataLst>
            </p:nvPr>
          </p:nvSpPr>
          <p:spPr>
            <a:xfrm>
              <a:off x="9689449" y="4805729"/>
              <a:ext cx="353741" cy="40504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kumimoji="1" lang="zh-CN" altLang="en-US" sz="24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47" name="直线箭头连接符 178"/>
            <p:cNvCxnSpPr/>
            <p:nvPr>
              <p:custDataLst>
                <p:tags r:id="rId29"/>
              </p:custDataLst>
            </p:nvPr>
          </p:nvCxnSpPr>
          <p:spPr>
            <a:xfrm flipV="1">
              <a:off x="4003813" y="5945363"/>
              <a:ext cx="48687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图片 47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rcRect b="9502"/>
          <a:stretch>
            <a:fillRect/>
          </a:stretch>
        </p:blipFill>
        <p:spPr>
          <a:xfrm>
            <a:off x="4194810" y="492125"/>
            <a:ext cx="2721610" cy="274574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270" y="3505200"/>
            <a:ext cx="2042795" cy="2070735"/>
          </a:xfrm>
          <a:prstGeom prst="rect">
            <a:avLst/>
          </a:prstGeom>
        </p:spPr>
      </p:pic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/>
          <p:nvPr>
            <p:custDataLst>
              <p:tags r:id="rId1"/>
            </p:custDataLst>
          </p:nvPr>
        </p:nvSpPr>
        <p:spPr>
          <a:xfrm>
            <a:off x="745831" y="891409"/>
            <a:ext cx="107575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两大遗传定律在生物的性状遗传中</a:t>
            </a:r>
            <a:r>
              <a:rPr lang="en-US" altLang="zh-CN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进行，</a:t>
            </a:r>
            <a:r>
              <a:rPr lang="en-US" altLang="zh-CN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起作用。                                        ②分离定律是自由组合定律的</a:t>
            </a:r>
            <a:r>
              <a:rPr lang="en-US" altLang="zh-CN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________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69663" y="861176"/>
            <a:ext cx="93599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微软雅黑" panose="020B0503020204020204" charset="-122"/>
              </a:rPr>
              <a:t>同时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微软雅黑" panose="020B050302020402020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74" y="845243"/>
            <a:ext cx="100965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微软雅黑" panose="020B0503020204020204" charset="-122"/>
              </a:rPr>
              <a:t>同时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微软雅黑" panose="020B0503020204020204" charset="-122"/>
            </a:endParaRP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21738" y="1423006"/>
            <a:ext cx="104902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微软雅黑" panose="020B0503020204020204" charset="-122"/>
              </a:rPr>
              <a:t>基础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微软雅黑" panose="020B0503020204020204" charset="-122"/>
            </a:endParaRPr>
          </a:p>
        </p:txBody>
      </p:sp>
      <p:graphicFrame>
        <p:nvGraphicFramePr>
          <p:cNvPr id="13" name="Group 8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38028" y="2305636"/>
          <a:ext cx="11230610" cy="3749040"/>
        </p:xfrm>
        <a:graphic>
          <a:graphicData uri="http://schemas.openxmlformats.org/drawingml/2006/table">
            <a:tbl>
              <a:tblPr/>
              <a:tblGrid>
                <a:gridCol w="2072640"/>
                <a:gridCol w="1621155"/>
                <a:gridCol w="1637030"/>
                <a:gridCol w="2011680"/>
                <a:gridCol w="2029460"/>
                <a:gridCol w="1858645"/>
              </a:tblGrid>
              <a:tr h="104140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遗传定律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研究的相对性状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涉及的等位基因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配子的种类及比例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基因型种类及比例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表现型种类及比例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04140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基因的分离定律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37160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基因的自由组合定律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48"/>
          <p:cNvSpPr txBox="1"/>
          <p:nvPr>
            <p:custDataLst>
              <p:tags r:id="rId6"/>
            </p:custDataLst>
          </p:nvPr>
        </p:nvSpPr>
        <p:spPr>
          <a:xfrm>
            <a:off x="4303917" y="4647909"/>
            <a:ext cx="1730306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两对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或多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等位基因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4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70649" y="4647909"/>
            <a:ext cx="1285875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微软雅黑" panose="020B0503020204020204" charset="-122"/>
              </a:rPr>
              <a:t>两对或             多对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微软雅黑" panose="020B0503020204020204" charset="-122"/>
            </a:endParaRPr>
          </a:p>
        </p:txBody>
      </p:sp>
      <p:sp>
        <p:nvSpPr>
          <p:cNvPr id="16" name="Text Box 50"/>
          <p:cNvSpPr txBox="1"/>
          <p:nvPr>
            <p:custDataLst>
              <p:tags r:id="rId8"/>
            </p:custDataLst>
          </p:nvPr>
        </p:nvSpPr>
        <p:spPr>
          <a:xfrm>
            <a:off x="2857314" y="3659832"/>
            <a:ext cx="13125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一对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Box 51"/>
          <p:cNvSpPr txBox="1"/>
          <p:nvPr>
            <p:custDataLst>
              <p:tags r:id="rId9"/>
            </p:custDataLst>
          </p:nvPr>
        </p:nvSpPr>
        <p:spPr>
          <a:xfrm>
            <a:off x="4330870" y="3382833"/>
            <a:ext cx="16764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一对等位基因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 Box 52"/>
          <p:cNvSpPr txBox="1"/>
          <p:nvPr>
            <p:custDataLst>
              <p:tags r:id="rId10"/>
            </p:custDataLst>
          </p:nvPr>
        </p:nvSpPr>
        <p:spPr>
          <a:xfrm>
            <a:off x="6207771" y="3382833"/>
            <a:ext cx="16002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2种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1∶1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Text Box 53"/>
          <p:cNvSpPr txBox="1"/>
          <p:nvPr>
            <p:custDataLst>
              <p:tags r:id="rId11"/>
            </p:custDataLst>
          </p:nvPr>
        </p:nvSpPr>
        <p:spPr>
          <a:xfrm>
            <a:off x="6207771" y="4647909"/>
            <a:ext cx="16002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4=2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种      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1:1:1:1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 Box 58"/>
          <p:cNvSpPr txBox="1"/>
          <p:nvPr>
            <p:custDataLst>
              <p:tags r:id="rId12"/>
            </p:custDataLst>
          </p:nvPr>
        </p:nvSpPr>
        <p:spPr>
          <a:xfrm>
            <a:off x="8112295" y="3382833"/>
            <a:ext cx="17526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种           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1∶2∶1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78"/>
          <p:cNvSpPr txBox="1"/>
          <p:nvPr>
            <p:custDataLst>
              <p:tags r:id="rId13"/>
            </p:custDataLst>
          </p:nvPr>
        </p:nvSpPr>
        <p:spPr>
          <a:xfrm>
            <a:off x="10221448" y="3382833"/>
            <a:ext cx="13716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种           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3∶1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Box 79"/>
          <p:cNvSpPr txBox="1"/>
          <p:nvPr>
            <p:custDataLst>
              <p:tags r:id="rId14"/>
            </p:custDataLst>
          </p:nvPr>
        </p:nvSpPr>
        <p:spPr>
          <a:xfrm>
            <a:off x="10139533" y="4647909"/>
            <a:ext cx="15354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4=2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种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9:3:3:1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 Box 59"/>
          <p:cNvSpPr txBox="1"/>
          <p:nvPr>
            <p:custDataLst>
              <p:tags r:id="rId15"/>
            </p:custDataLst>
          </p:nvPr>
        </p:nvSpPr>
        <p:spPr>
          <a:xfrm>
            <a:off x="7964658" y="4401688"/>
            <a:ext cx="2047875" cy="1678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9=3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种           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(1:2:1)</a:t>
            </a: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1:2:1:2:4:2:1:2:1</a:t>
            </a:r>
            <a:endParaRPr lang="en-US" altLang="zh-CN" sz="2400" b="1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11" grpId="0" bldLvl="0" animBg="1"/>
      <p:bldP spid="12" grpId="0" bldLvl="0" animBg="1"/>
      <p:bldP spid="14" grpId="0"/>
      <p:bldP spid="15" grpId="0" bldLvl="0" animBg="1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69925" y="172085"/>
            <a:ext cx="4832985" cy="52197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四、孟德尔实验方法的启示</a:t>
            </a:r>
            <a:endParaRPr lang="zh-CN" altLang="en-US" sz="2800" b="1"/>
          </a:p>
        </p:txBody>
      </p:sp>
      <p:sp>
        <p:nvSpPr>
          <p:cNvPr id="3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6720" y="754380"/>
            <a:ext cx="2621280" cy="645160"/>
          </a:xfrm>
          <a:custGeom>
            <a:avLst/>
            <a:gdLst>
              <a:gd name="T0" fmla="*/ 0 w 2520280"/>
              <a:gd name="T1" fmla="*/ 7 h 1872208"/>
              <a:gd name="T2" fmla="*/ 326477831 w 2520280"/>
              <a:gd name="T3" fmla="*/ 7 h 1872208"/>
              <a:gd name="T4" fmla="*/ 326477831 w 2520280"/>
              <a:gd name="T5" fmla="*/ 8 h 1872208"/>
              <a:gd name="T6" fmla="*/ 0 w 2520280"/>
              <a:gd name="T7" fmla="*/ 8 h 1872208"/>
              <a:gd name="T8" fmla="*/ 0 w 2520280"/>
              <a:gd name="T9" fmla="*/ 7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方正静蕾简体" charset="0"/>
                <a:sym typeface="微软雅黑" panose="020B0503020204020204" charset="-122"/>
              </a:rPr>
              <a:t>孟德尔成功的原因</a:t>
            </a:r>
            <a:endParaRPr lang="zh-CN" altLang="en-US" sz="2400" b="1">
              <a:solidFill>
                <a:srgbClr val="548235"/>
              </a:solidFill>
              <a:latin typeface="微软雅黑" panose="020B0503020204020204" charset="-122"/>
              <a:ea typeface="微软雅黑" panose="020B0503020204020204" charset="-122"/>
              <a:cs typeface="方正静蕾简体" charset="0"/>
              <a:sym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3"/>
            </p:custDataLst>
          </p:nvPr>
        </p:nvSpPr>
        <p:spPr>
          <a:xfrm>
            <a:off x="347281" y="1400711"/>
            <a:ext cx="11663680" cy="4988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640301" y="1793260"/>
            <a:ext cx="207264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正确选材：</a:t>
            </a:r>
            <a:endParaRPr lang="zh-CN" altLang="en-US" sz="24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81391" y="1793260"/>
            <a:ext cx="7924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豌豆</a:t>
            </a:r>
            <a:endParaRPr kumimoji="1"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301" y="2994746"/>
            <a:ext cx="26822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研究方法正确：</a:t>
            </a:r>
            <a:endParaRPr lang="zh-CN" altLang="en-US" sz="24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81391" y="2994746"/>
            <a:ext cx="20116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由简单到复杂</a:t>
            </a:r>
            <a:endParaRPr kumimoji="1"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25652" y="3529780"/>
            <a:ext cx="32435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</a:pP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（由单因素到多因素）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301" y="4196232"/>
            <a:ext cx="26822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统计方法正确：</a:t>
            </a:r>
            <a:endParaRPr lang="zh-CN" altLang="en-US" sz="24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81391" y="4196232"/>
            <a:ext cx="29260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采用</a:t>
            </a: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统计学</a:t>
            </a:r>
            <a:r>
              <a:rPr kumimoji="1"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进行统计</a:t>
            </a:r>
            <a:endParaRPr kumimoji="1"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0301" y="5397719"/>
            <a:ext cx="29870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zh-CN" alt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科学的实验程序：</a:t>
            </a:r>
            <a:endParaRPr lang="zh-CN" altLang="en-US" sz="24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81391" y="5397719"/>
            <a:ext cx="23647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</a:pP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假说——演绎法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9" name="组合 48"/>
          <p:cNvGrpSpPr/>
          <p:nvPr>
            <p:custDataLst>
              <p:tags r:id="rId13"/>
            </p:custDataLst>
          </p:nvPr>
        </p:nvGrpSpPr>
        <p:grpSpPr>
          <a:xfrm>
            <a:off x="7884699" y="1881129"/>
            <a:ext cx="3233486" cy="4484915"/>
            <a:chOff x="7924800" y="1301665"/>
            <a:chExt cx="3233486" cy="4484915"/>
          </a:xfrm>
        </p:grpSpPr>
        <p:pic>
          <p:nvPicPr>
            <p:cNvPr id="50" name="图片 49" descr="https://timgsa.baidu.com/timg?image&amp;quality=80&amp;size=b9999_10000&amp;sec=1550232928300&amp;di=c71847e44f986893bc551324c292e1a3&amp;imgtype=0&amp;src=http%3A%2F%2Fimg.caixin.com%2F2015-12-21%2F1450668113215010_480_320.jp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3" t="3150" r="26678" b="22047"/>
            <a:stretch>
              <a:fillRect/>
            </a:stretch>
          </p:blipFill>
          <p:spPr bwMode="auto">
            <a:xfrm>
              <a:off x="7924800" y="1301665"/>
              <a:ext cx="3233486" cy="3375616"/>
            </a:xfrm>
            <a:custGeom>
              <a:avLst/>
              <a:gdLst>
                <a:gd name="connsiteX0" fmla="*/ 1277353 w 2554706"/>
                <a:gd name="connsiteY0" fmla="*/ 0 h 2667000"/>
                <a:gd name="connsiteX1" fmla="*/ 2554706 w 2554706"/>
                <a:gd name="connsiteY1" fmla="*/ 1333500 h 2667000"/>
                <a:gd name="connsiteX2" fmla="*/ 1277353 w 2554706"/>
                <a:gd name="connsiteY2" fmla="*/ 2667000 h 2667000"/>
                <a:gd name="connsiteX3" fmla="*/ 0 w 2554706"/>
                <a:gd name="connsiteY3" fmla="*/ 1333500 h 2667000"/>
                <a:gd name="connsiteX4" fmla="*/ 1277353 w 2554706"/>
                <a:gd name="connsiteY4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706" h="2667000">
                  <a:moveTo>
                    <a:pt x="1277353" y="0"/>
                  </a:moveTo>
                  <a:cubicBezTo>
                    <a:pt x="1982816" y="0"/>
                    <a:pt x="2554706" y="597028"/>
                    <a:pt x="2554706" y="1333500"/>
                  </a:cubicBezTo>
                  <a:cubicBezTo>
                    <a:pt x="2554706" y="2069972"/>
                    <a:pt x="1982816" y="2667000"/>
                    <a:pt x="1277353" y="2667000"/>
                  </a:cubicBezTo>
                  <a:cubicBezTo>
                    <a:pt x="571890" y="2667000"/>
                    <a:pt x="0" y="2069972"/>
                    <a:pt x="0" y="1333500"/>
                  </a:cubicBezTo>
                  <a:cubicBezTo>
                    <a:pt x="0" y="597028"/>
                    <a:pt x="571890" y="0"/>
                    <a:pt x="127735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文本占位符 5"/>
            <p:cNvSpPr txBox="1"/>
            <p:nvPr>
              <p:custDataLst>
                <p:tags r:id="rId16"/>
              </p:custDataLst>
            </p:nvPr>
          </p:nvSpPr>
          <p:spPr>
            <a:xfrm>
              <a:off x="8336631" y="4693375"/>
              <a:ext cx="2409825" cy="64516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 fontAlgn="auto">
                <a:lnSpc>
                  <a:spcPct val="150000"/>
                </a:lnSpc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/>
                </a:rPr>
                <a:t>格雷格尔∙孟德尔</a:t>
              </a:r>
              <a:endPara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文本占位符 5"/>
            <p:cNvSpPr txBox="1"/>
            <p:nvPr>
              <p:custDataLst>
                <p:tags r:id="rId17"/>
              </p:custDataLst>
            </p:nvPr>
          </p:nvSpPr>
          <p:spPr>
            <a:xfrm>
              <a:off x="8619523" y="5141420"/>
              <a:ext cx="1844040" cy="64516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 fontAlgn="auto">
                <a:lnSpc>
                  <a:spcPct val="150000"/>
                </a:lnSpc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/>
                </a:rPr>
                <a:t>1822—1884</a:t>
              </a:r>
              <a:endParaRPr lang="en-US" altLang="zh-CN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628650" y="0"/>
            <a:ext cx="5160010" cy="714375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68580" tIns="34290" rIns="68580" bIns="3429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Arial" panose="020B0604020202020204"/>
                <a:sym typeface="Arial" panose="020B0604020202020204" pitchFamily="34" charset="0"/>
              </a:rPr>
              <a:t>五、孟德尔遗传定律的再发现</a:t>
            </a: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" name="Text Box 3"/>
          <p:cNvSpPr/>
          <p:nvPr>
            <p:custDataLst>
              <p:tags r:id="rId2"/>
            </p:custDataLst>
          </p:nvPr>
        </p:nvSpPr>
        <p:spPr>
          <a:xfrm>
            <a:off x="2662238" y="3088937"/>
            <a:ext cx="88328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 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ectangle 4"/>
          <p:cNvSpPr/>
          <p:nvPr>
            <p:custDataLst>
              <p:tags r:id="rId3"/>
            </p:custDataLst>
          </p:nvPr>
        </p:nvSpPr>
        <p:spPr>
          <a:xfrm>
            <a:off x="2662238" y="3621159"/>
            <a:ext cx="94869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 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Rectangle 5"/>
          <p:cNvSpPr/>
          <p:nvPr>
            <p:custDataLst>
              <p:tags r:id="rId4"/>
            </p:custDataLst>
          </p:nvPr>
        </p:nvSpPr>
        <p:spPr>
          <a:xfrm>
            <a:off x="2662238" y="4185106"/>
            <a:ext cx="110109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基因型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6"/>
          <p:cNvSpPr/>
          <p:nvPr>
            <p:custDataLst>
              <p:tags r:id="rId5"/>
            </p:custDataLst>
          </p:nvPr>
        </p:nvSpPr>
        <p:spPr>
          <a:xfrm>
            <a:off x="2662238" y="4775656"/>
            <a:ext cx="140716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等位基因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Line 7"/>
          <p:cNvCxnSpPr/>
          <p:nvPr>
            <p:custDataLst>
              <p:tags r:id="rId6"/>
            </p:custDataLst>
          </p:nvPr>
        </p:nvCxnSpPr>
        <p:spPr>
          <a:xfrm>
            <a:off x="3932238" y="341210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</p:cxnSp>
      <p:sp>
        <p:nvSpPr>
          <p:cNvPr id="19" name="Text Box 8"/>
          <p:cNvSpPr/>
          <p:nvPr>
            <p:custDataLst>
              <p:tags r:id="rId7"/>
            </p:custDataLst>
          </p:nvPr>
        </p:nvSpPr>
        <p:spPr>
          <a:xfrm>
            <a:off x="4935538" y="3088937"/>
            <a:ext cx="324358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孟德尔的“遗传因子”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Rectangle 10"/>
          <p:cNvSpPr/>
          <p:nvPr>
            <p:custDataLst>
              <p:tags r:id="rId8"/>
            </p:custDataLst>
          </p:nvPr>
        </p:nvSpPr>
        <p:spPr>
          <a:xfrm>
            <a:off x="4935538" y="3621159"/>
            <a:ext cx="446786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是指生物个体所表现出来的性状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ectangle 11"/>
          <p:cNvSpPr/>
          <p:nvPr>
            <p:custDataLst>
              <p:tags r:id="rId9"/>
            </p:custDataLst>
          </p:nvPr>
        </p:nvSpPr>
        <p:spPr>
          <a:xfrm>
            <a:off x="4935538" y="4185106"/>
            <a:ext cx="416179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是指与表现型有关的基因组成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Line 13"/>
          <p:cNvCxnSpPr/>
          <p:nvPr>
            <p:custDataLst>
              <p:tags r:id="rId10"/>
            </p:custDataLst>
          </p:nvPr>
        </p:nvCxnSpPr>
        <p:spPr>
          <a:xfrm>
            <a:off x="4008438" y="5098821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</p:cxnSp>
      <p:sp>
        <p:nvSpPr>
          <p:cNvPr id="24" name="Rectangle 14"/>
          <p:cNvSpPr/>
          <p:nvPr>
            <p:custDataLst>
              <p:tags r:id="rId11"/>
            </p:custDataLst>
          </p:nvPr>
        </p:nvSpPr>
        <p:spPr>
          <a:xfrm>
            <a:off x="4935538" y="4775656"/>
            <a:ext cx="416306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控制相对性状的基因，如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 Box 15"/>
          <p:cNvSpPr/>
          <p:nvPr>
            <p:custDataLst>
              <p:tags r:id="rId12"/>
            </p:custDataLst>
          </p:nvPr>
        </p:nvSpPr>
        <p:spPr>
          <a:xfrm>
            <a:off x="778446" y="792353"/>
            <a:ext cx="777240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1900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年，孟德尔的遗传规律被重新提出。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 Box 16"/>
          <p:cNvSpPr/>
          <p:nvPr>
            <p:custDataLst>
              <p:tags r:id="rId13"/>
            </p:custDataLst>
          </p:nvPr>
        </p:nvSpPr>
        <p:spPr>
          <a:xfrm>
            <a:off x="778446" y="1436297"/>
            <a:ext cx="9899650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1909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年，丹麦生物学家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约翰逊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将“遗传因子”改名为“基因”；并提出了</a:t>
            </a:r>
            <a:r>
              <a:rPr lang="zh-CN" altLang="en-US" sz="24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表型</a:t>
            </a:r>
            <a:r>
              <a:rPr lang="en-US" altLang="zh-CN" sz="24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表现型</a:t>
            </a:r>
            <a:r>
              <a:rPr lang="en-US" altLang="zh-CN" sz="24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4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的概念。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7" name="Line 7"/>
          <p:cNvCxnSpPr/>
          <p:nvPr>
            <p:custDataLst>
              <p:tags r:id="rId14"/>
            </p:custDataLst>
          </p:nvPr>
        </p:nvCxnSpPr>
        <p:spPr>
          <a:xfrm>
            <a:off x="3932238" y="394432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</p:cxnSp>
      <p:cxnSp>
        <p:nvCxnSpPr>
          <p:cNvPr id="28" name="Line 7"/>
          <p:cNvCxnSpPr/>
          <p:nvPr>
            <p:custDataLst>
              <p:tags r:id="rId15"/>
            </p:custDataLst>
          </p:nvPr>
        </p:nvCxnSpPr>
        <p:spPr>
          <a:xfrm>
            <a:off x="3932238" y="450827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</p:cxnSp>
      <p:sp>
        <p:nvSpPr>
          <p:cNvPr id="29" name="文本框 15363"/>
          <p:cNvSpPr/>
          <p:nvPr>
            <p:custDataLst>
              <p:tags r:id="rId16"/>
            </p:custDataLst>
          </p:nvPr>
        </p:nvSpPr>
        <p:spPr>
          <a:xfrm>
            <a:off x="2440945" y="5848196"/>
            <a:ext cx="301307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表型和基因型的关系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15364"/>
          <p:cNvSpPr/>
          <p:nvPr>
            <p:custDataLst>
              <p:tags r:id="rId17"/>
            </p:custDataLst>
          </p:nvPr>
        </p:nvSpPr>
        <p:spPr>
          <a:xfrm>
            <a:off x="5469338" y="5848195"/>
            <a:ext cx="3752850" cy="645160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表型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基因型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环境条件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19" grpId="0"/>
      <p:bldP spid="20" grpId="0"/>
      <p:bldP spid="21" grpId="0"/>
      <p:bldP spid="24" grpId="0"/>
      <p:bldP spid="25" grpId="0"/>
      <p:bldP spid="26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434975" y="247650"/>
            <a:ext cx="2669540" cy="645160"/>
          </a:xfrm>
          <a:custGeom>
            <a:avLst/>
            <a:gdLst>
              <a:gd name="T0" fmla="*/ 0 w 2520280"/>
              <a:gd name="T1" fmla="*/ 7 h 1872208"/>
              <a:gd name="T2" fmla="*/ 326477831 w 2520280"/>
              <a:gd name="T3" fmla="*/ 7 h 1872208"/>
              <a:gd name="T4" fmla="*/ 326477831 w 2520280"/>
              <a:gd name="T5" fmla="*/ 8 h 1872208"/>
              <a:gd name="T6" fmla="*/ 0 w 2520280"/>
              <a:gd name="T7" fmla="*/ 8 h 1872208"/>
              <a:gd name="T8" fmla="*/ 0 w 2520280"/>
              <a:gd name="T9" fmla="*/ 7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方正静蕾简体" charset="0"/>
                <a:sym typeface="微软雅黑" panose="020B0503020204020204" charset="-122"/>
              </a:rPr>
              <a:t>1.</a:t>
            </a:r>
            <a:r>
              <a:rPr lang="zh-CN" altLang="en-US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方正静蕾简体" charset="0"/>
                <a:sym typeface="微软雅黑" panose="020B0503020204020204" charset="-122"/>
              </a:rPr>
              <a:t>再发现过程</a:t>
            </a:r>
            <a:endParaRPr lang="zh-CN" altLang="en-US" sz="2400" b="1">
              <a:solidFill>
                <a:srgbClr val="548235"/>
              </a:solidFill>
              <a:latin typeface="微软雅黑" panose="020B0503020204020204" charset="-122"/>
              <a:ea typeface="微软雅黑" panose="020B0503020204020204" charset="-122"/>
              <a:cs typeface="方正静蕾简体" charset="0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13840" y="4473540"/>
            <a:ext cx="7976870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1909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年，丹麦生物学家约翰逊将“遗传因子” 命名为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基因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，并提出了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表型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也叫表现型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)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基因型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的概念。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669558" y="862539"/>
            <a:ext cx="662916" cy="4770594"/>
            <a:chOff x="1121" y="2877"/>
            <a:chExt cx="833" cy="6747"/>
          </a:xfrm>
        </p:grpSpPr>
        <p:cxnSp>
          <p:nvCxnSpPr>
            <p:cNvPr id="7" name="Straight Connector 18"/>
            <p:cNvCxnSpPr/>
            <p:nvPr>
              <p:custDataLst>
                <p:tags r:id="rId4"/>
              </p:custDataLst>
            </p:nvPr>
          </p:nvCxnSpPr>
          <p:spPr>
            <a:xfrm flipH="1">
              <a:off x="1121" y="2877"/>
              <a:ext cx="0" cy="6747"/>
            </a:xfrm>
            <a:prstGeom prst="line">
              <a:avLst/>
            </a:prstGeom>
            <a:ln w="31750">
              <a:solidFill>
                <a:srgbClr val="4EAE04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A_直接连接符 6"/>
            <p:cNvCxnSpPr/>
            <p:nvPr>
              <p:custDataLst>
                <p:tags r:id="rId5"/>
              </p:custDataLst>
            </p:nvPr>
          </p:nvCxnSpPr>
          <p:spPr>
            <a:xfrm flipH="1">
              <a:off x="1137" y="3654"/>
              <a:ext cx="816" cy="0"/>
            </a:xfrm>
            <a:prstGeom prst="line">
              <a:avLst/>
            </a:prstGeom>
            <a:ln w="31750">
              <a:solidFill>
                <a:srgbClr val="4EAE0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A_直接连接符 6"/>
            <p:cNvCxnSpPr/>
            <p:nvPr>
              <p:custDataLst>
                <p:tags r:id="rId6"/>
              </p:custDataLst>
            </p:nvPr>
          </p:nvCxnSpPr>
          <p:spPr>
            <a:xfrm flipH="1">
              <a:off x="1138" y="5415"/>
              <a:ext cx="816" cy="0"/>
            </a:xfrm>
            <a:prstGeom prst="line">
              <a:avLst/>
            </a:prstGeom>
            <a:ln w="31750">
              <a:solidFill>
                <a:srgbClr val="4EAE0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A_直接连接符 6"/>
            <p:cNvCxnSpPr/>
            <p:nvPr>
              <p:custDataLst>
                <p:tags r:id="rId7"/>
              </p:custDataLst>
            </p:nvPr>
          </p:nvCxnSpPr>
          <p:spPr>
            <a:xfrm flipH="1">
              <a:off x="1137" y="8786"/>
              <a:ext cx="816" cy="0"/>
            </a:xfrm>
            <a:prstGeom prst="line">
              <a:avLst/>
            </a:prstGeom>
            <a:ln w="31750">
              <a:solidFill>
                <a:srgbClr val="4EAE0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16140" y="1691640"/>
            <a:ext cx="4402455" cy="24218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17367" y="4121785"/>
            <a:ext cx="1482725" cy="208089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513840" y="1108075"/>
            <a:ext cx="8525510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1866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年，孟德尔将遗传规律整理成论文发表。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513840" y="2289175"/>
            <a:ext cx="55219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1900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年，三位科学家分别重新发现了孟德尔遗传规律。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49075" y="522782"/>
            <a:ext cx="4696460" cy="645160"/>
          </a:xfrm>
          <a:custGeom>
            <a:avLst/>
            <a:gdLst>
              <a:gd name="T0" fmla="*/ 0 w 2520280"/>
              <a:gd name="T1" fmla="*/ 7 h 1872208"/>
              <a:gd name="T2" fmla="*/ 326477831 w 2520280"/>
              <a:gd name="T3" fmla="*/ 7 h 1872208"/>
              <a:gd name="T4" fmla="*/ 326477831 w 2520280"/>
              <a:gd name="T5" fmla="*/ 8 h 1872208"/>
              <a:gd name="T6" fmla="*/ 0 w 2520280"/>
              <a:gd name="T7" fmla="*/ 8 h 1872208"/>
              <a:gd name="T8" fmla="*/ 0 w 2520280"/>
              <a:gd name="T9" fmla="*/ 7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 b="1">
                <a:solidFill>
                  <a:srgbClr val="54823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表型、基因型、等位基因</a:t>
            </a:r>
            <a:endParaRPr lang="zh-CN" altLang="en-US" sz="2400" b="1">
              <a:solidFill>
                <a:srgbClr val="54823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83BE4F"/>
              </a:clrFrom>
              <a:clrTo>
                <a:srgbClr val="83BE4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405" y="638810"/>
            <a:ext cx="952500" cy="168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2292" y="1310474"/>
            <a:ext cx="742950" cy="91440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8479885" y="2439074"/>
            <a:ext cx="61548" cy="779862"/>
            <a:chOff x="8449409" y="2769859"/>
            <a:chExt cx="61548" cy="7798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圆角矩形 15"/>
            <p:cNvSpPr/>
            <p:nvPr>
              <p:custDataLst>
                <p:tags r:id="rId9"/>
              </p:custDataLst>
            </p:nvPr>
          </p:nvSpPr>
          <p:spPr>
            <a:xfrm>
              <a:off x="8449409" y="2769859"/>
              <a:ext cx="61546" cy="779862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圆角矩形 20"/>
            <p:cNvSpPr/>
            <p:nvPr>
              <p:custDataLst>
                <p:tags r:id="rId10"/>
              </p:custDataLst>
            </p:nvPr>
          </p:nvSpPr>
          <p:spPr>
            <a:xfrm>
              <a:off x="8449411" y="2993810"/>
              <a:ext cx="61546" cy="1080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8720314" y="2439074"/>
            <a:ext cx="61548" cy="779862"/>
            <a:chOff x="8449409" y="2769859"/>
            <a:chExt cx="61548" cy="7798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圆角矩形 24"/>
            <p:cNvSpPr/>
            <p:nvPr>
              <p:custDataLst>
                <p:tags r:id="rId12"/>
              </p:custDataLst>
            </p:nvPr>
          </p:nvSpPr>
          <p:spPr>
            <a:xfrm>
              <a:off x="8449409" y="2769859"/>
              <a:ext cx="61546" cy="779862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圆角矩形 5"/>
            <p:cNvSpPr/>
            <p:nvPr>
              <p:custDataLst>
                <p:tags r:id="rId13"/>
              </p:custDataLst>
            </p:nvPr>
          </p:nvSpPr>
          <p:spPr>
            <a:xfrm>
              <a:off x="8449411" y="2993810"/>
              <a:ext cx="61546" cy="1080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11"/>
          <p:cNvSpPr/>
          <p:nvPr>
            <p:custDataLst>
              <p:tags r:id="rId14"/>
            </p:custDataLst>
          </p:nvPr>
        </p:nvSpPr>
        <p:spPr>
          <a:xfrm>
            <a:off x="8158193" y="2439074"/>
            <a:ext cx="5117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endParaRPr lang="en-US" altLang="zh-CN" sz="24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15"/>
            </p:custDataLst>
          </p:nvPr>
        </p:nvSpPr>
        <p:spPr>
          <a:xfrm>
            <a:off x="8726951" y="2439074"/>
            <a:ext cx="5117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endParaRPr lang="en-US" altLang="zh-CN" sz="24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16"/>
            </p:custDataLst>
          </p:nvPr>
        </p:nvGrpSpPr>
        <p:grpSpPr>
          <a:xfrm>
            <a:off x="10672318" y="2439074"/>
            <a:ext cx="61548" cy="779862"/>
            <a:chOff x="8449409" y="2769859"/>
            <a:chExt cx="61548" cy="7798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圆角矩形 29"/>
            <p:cNvSpPr/>
            <p:nvPr>
              <p:custDataLst>
                <p:tags r:id="rId17"/>
              </p:custDataLst>
            </p:nvPr>
          </p:nvSpPr>
          <p:spPr>
            <a:xfrm>
              <a:off x="8449409" y="2769859"/>
              <a:ext cx="61546" cy="779862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圆角矩形 30"/>
            <p:cNvSpPr/>
            <p:nvPr>
              <p:custDataLst>
                <p:tags r:id="rId18"/>
              </p:custDataLst>
            </p:nvPr>
          </p:nvSpPr>
          <p:spPr>
            <a:xfrm>
              <a:off x="8449411" y="2993810"/>
              <a:ext cx="61546" cy="1080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9"/>
            </p:custDataLst>
          </p:nvPr>
        </p:nvGrpSpPr>
        <p:grpSpPr>
          <a:xfrm>
            <a:off x="10912747" y="2439074"/>
            <a:ext cx="61548" cy="779862"/>
            <a:chOff x="8449409" y="2769859"/>
            <a:chExt cx="61548" cy="7798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圆角矩形 32"/>
            <p:cNvSpPr/>
            <p:nvPr>
              <p:custDataLst>
                <p:tags r:id="rId20"/>
              </p:custDataLst>
            </p:nvPr>
          </p:nvSpPr>
          <p:spPr>
            <a:xfrm>
              <a:off x="8449409" y="2769859"/>
              <a:ext cx="61546" cy="779862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圆角矩形 33"/>
            <p:cNvSpPr/>
            <p:nvPr>
              <p:custDataLst>
                <p:tags r:id="rId21"/>
              </p:custDataLst>
            </p:nvPr>
          </p:nvSpPr>
          <p:spPr>
            <a:xfrm>
              <a:off x="8449411" y="2993810"/>
              <a:ext cx="61546" cy="1080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>
            <p:custDataLst>
              <p:tags r:id="rId22"/>
            </p:custDataLst>
          </p:nvPr>
        </p:nvSpPr>
        <p:spPr>
          <a:xfrm>
            <a:off x="10350626" y="2439074"/>
            <a:ext cx="5117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endParaRPr lang="en-US" altLang="zh-CN" sz="24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23"/>
            </p:custDataLst>
          </p:nvPr>
        </p:nvSpPr>
        <p:spPr>
          <a:xfrm>
            <a:off x="10919384" y="2439074"/>
            <a:ext cx="5117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endParaRPr lang="en-US" altLang="zh-CN" sz="24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>
            <p:custDataLst>
              <p:tags r:id="rId24"/>
            </p:custDataLst>
          </p:nvPr>
        </p:nvGrpSpPr>
        <p:grpSpPr>
          <a:xfrm>
            <a:off x="9312975" y="1398342"/>
            <a:ext cx="1122685" cy="4973453"/>
            <a:chOff x="9396795" y="1553282"/>
            <a:chExt cx="1122685" cy="4973453"/>
          </a:xfrm>
        </p:grpSpPr>
        <p:sp>
          <p:nvSpPr>
            <p:cNvPr id="23" name="矩形 22"/>
            <p:cNvSpPr/>
            <p:nvPr>
              <p:custDataLst>
                <p:tags r:id="rId25"/>
              </p:custDataLst>
            </p:nvPr>
          </p:nvSpPr>
          <p:spPr>
            <a:xfrm>
              <a:off x="9617187" y="1553282"/>
              <a:ext cx="51171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kern="1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×</a:t>
              </a:r>
              <a:endPara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26"/>
              </p:custDataLst>
            </p:nvPr>
          </p:nvCxnSpPr>
          <p:spPr>
            <a:xfrm flipH="1">
              <a:off x="9900133" y="2476611"/>
              <a:ext cx="0" cy="11520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96795" y="3727053"/>
              <a:ext cx="952500" cy="192405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>
              <p:custDataLst>
                <p:tags r:id="rId28"/>
              </p:custDataLst>
            </p:nvPr>
          </p:nvGrpSpPr>
          <p:grpSpPr>
            <a:xfrm>
              <a:off x="9760698" y="5746873"/>
              <a:ext cx="61548" cy="779862"/>
              <a:chOff x="8449409" y="2769859"/>
              <a:chExt cx="61548" cy="779862"/>
            </a:xfrm>
          </p:grpSpPr>
          <p:sp>
            <p:nvSpPr>
              <p:cNvPr id="32" name="圆角矩形 4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449409" y="2769859"/>
                <a:ext cx="61546" cy="7798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圆角矩形 41"/>
              <p:cNvSpPr/>
              <p:nvPr>
                <p:custDataLst>
                  <p:tags r:id="rId30"/>
                </p:custDataLst>
              </p:nvPr>
            </p:nvSpPr>
            <p:spPr>
              <a:xfrm>
                <a:off x="8449411" y="2993810"/>
                <a:ext cx="61546" cy="10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" name="组合 26"/>
            <p:cNvGrpSpPr/>
            <p:nvPr>
              <p:custDataLst>
                <p:tags r:id="rId31"/>
              </p:custDataLst>
            </p:nvPr>
          </p:nvGrpSpPr>
          <p:grpSpPr>
            <a:xfrm>
              <a:off x="10001127" y="5746873"/>
              <a:ext cx="61548" cy="779862"/>
              <a:chOff x="8449409" y="2769859"/>
              <a:chExt cx="61548" cy="779862"/>
            </a:xfrm>
          </p:grpSpPr>
          <p:sp>
            <p:nvSpPr>
              <p:cNvPr id="30" name="圆角矩形 43"/>
              <p:cNvSpPr/>
              <p:nvPr>
                <p:custDataLst>
                  <p:tags r:id="rId32"/>
                </p:custDataLst>
              </p:nvPr>
            </p:nvSpPr>
            <p:spPr>
              <a:xfrm>
                <a:off x="8449409" y="2769859"/>
                <a:ext cx="61546" cy="7798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圆角矩形 44"/>
              <p:cNvSpPr/>
              <p:nvPr>
                <p:custDataLst>
                  <p:tags r:id="rId33"/>
                </p:custDataLst>
              </p:nvPr>
            </p:nvSpPr>
            <p:spPr>
              <a:xfrm>
                <a:off x="8449411" y="2993810"/>
                <a:ext cx="61546" cy="10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矩形 27"/>
            <p:cNvSpPr/>
            <p:nvPr>
              <p:custDataLst>
                <p:tags r:id="rId34"/>
              </p:custDataLst>
            </p:nvPr>
          </p:nvSpPr>
          <p:spPr>
            <a:xfrm>
              <a:off x="9439006" y="5746873"/>
              <a:ext cx="51171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kern="1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D</a:t>
              </a:r>
              <a:endPara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35"/>
              </p:custDataLst>
            </p:nvPr>
          </p:nvSpPr>
          <p:spPr>
            <a:xfrm>
              <a:off x="10007764" y="5746873"/>
              <a:ext cx="51171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kern="1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d</a:t>
              </a:r>
              <a:endPara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36"/>
            </p:custDataLst>
          </p:nvPr>
        </p:nvSpPr>
        <p:spPr>
          <a:xfrm>
            <a:off x="791845" y="1737360"/>
            <a:ext cx="147891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表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型：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7"/>
            </p:custDataLst>
          </p:nvPr>
        </p:nvSpPr>
        <p:spPr>
          <a:xfrm>
            <a:off x="791845" y="3106738"/>
            <a:ext cx="146748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基因型：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8"/>
            </p:custDataLst>
          </p:nvPr>
        </p:nvSpPr>
        <p:spPr>
          <a:xfrm>
            <a:off x="2414670" y="1737360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指生物个体表现出来的</a:t>
            </a:r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性状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9"/>
            </p:custDataLst>
          </p:nvPr>
        </p:nvSpPr>
        <p:spPr>
          <a:xfrm>
            <a:off x="2414670" y="3106738"/>
            <a:ext cx="3535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指与表型有关的</a:t>
            </a:r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基因组成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40"/>
            </p:custDataLst>
          </p:nvPr>
        </p:nvSpPr>
        <p:spPr>
          <a:xfrm>
            <a:off x="2414670" y="3791427"/>
            <a:ext cx="27889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如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: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DD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sz="24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Dd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en-US" sz="24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dd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等。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41"/>
            </p:custDataLst>
          </p:nvPr>
        </p:nvSpPr>
        <p:spPr>
          <a:xfrm>
            <a:off x="2414670" y="2422049"/>
            <a:ext cx="33972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如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: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豌豆的高茎和矮茎。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42"/>
            </p:custDataLst>
          </p:nvPr>
        </p:nvSpPr>
        <p:spPr>
          <a:xfrm>
            <a:off x="791845" y="4476115"/>
            <a:ext cx="155829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等位基因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矩形 40"/>
          <p:cNvSpPr/>
          <p:nvPr>
            <p:custDataLst>
              <p:tags r:id="rId43"/>
            </p:custDataLst>
          </p:nvPr>
        </p:nvSpPr>
        <p:spPr>
          <a:xfrm>
            <a:off x="2414670" y="4476115"/>
            <a:ext cx="3704590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kumimoji="1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</a:t>
            </a:r>
            <a:r>
              <a:rPr kumimoji="1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</a:t>
            </a:r>
            <a:r>
              <a:rPr kumimoji="1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性状的</a:t>
            </a:r>
            <a:r>
              <a:rPr kumimoji="1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</a:t>
            </a:r>
            <a:endParaRPr kumimoji="1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控制茎高度的基因D与d</a:t>
            </a:r>
            <a:endParaRPr kumimoji="1"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34" grpId="0" bldLvl="0" animBg="1"/>
      <p:bldP spid="35" grpId="0" bldLvl="0" animBg="1"/>
      <p:bldP spid="36" grpId="0"/>
      <p:bldP spid="37" grpId="0"/>
      <p:bldP spid="38" grpId="0"/>
      <p:bldP spid="39" grpId="0"/>
      <p:bldP spid="40" grpId="0" bldLvl="0" animBg="1"/>
      <p:bldP spid="4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4672"/>
</p:tagLst>
</file>

<file path=ppt/tags/tag101.xml><?xml version="1.0" encoding="utf-8"?>
<p:tagLst xmlns:p="http://schemas.openxmlformats.org/presentationml/2006/main">
  <p:tag name="AS_UNIQUEID" val="4673"/>
  <p:tag name="KSO_WM_BEAUTIFY_FLAG" val=""/>
</p:tagLst>
</file>

<file path=ppt/tags/tag102.xml><?xml version="1.0" encoding="utf-8"?>
<p:tagLst xmlns:p="http://schemas.openxmlformats.org/presentationml/2006/main">
  <p:tag name="AS_UNIQUEID" val="4674"/>
  <p:tag name="KSO_WM_BEAUTIFY_FLAG" val=""/>
</p:tagLst>
</file>

<file path=ppt/tags/tag103.xml><?xml version="1.0" encoding="utf-8"?>
<p:tagLst xmlns:p="http://schemas.openxmlformats.org/presentationml/2006/main">
  <p:tag name="AS_UNIQUEID" val="4675"/>
  <p:tag name="KSO_WM_BEAUTIFY_FLAG" val=""/>
</p:tagLst>
</file>

<file path=ppt/tags/tag104.xml><?xml version="1.0" encoding="utf-8"?>
<p:tagLst xmlns:p="http://schemas.openxmlformats.org/presentationml/2006/main">
  <p:tag name="AS_UNIQUEID" val="4676"/>
  <p:tag name="KSO_WM_BEAUTIFY_FLAG" val=""/>
</p:tagLst>
</file>

<file path=ppt/tags/tag105.xml><?xml version="1.0" encoding="utf-8"?>
<p:tagLst xmlns:p="http://schemas.openxmlformats.org/presentationml/2006/main">
  <p:tag name="AS_UNIQUEID" val="4677"/>
  <p:tag name="KSO_WM_BEAUTIFY_FLAG" val=""/>
</p:tagLst>
</file>

<file path=ppt/tags/tag106.xml><?xml version="1.0" encoding="utf-8"?>
<p:tagLst xmlns:p="http://schemas.openxmlformats.org/presentationml/2006/main">
  <p:tag name="AS_UNIQUEID" val="4678"/>
</p:tagLst>
</file>

<file path=ppt/tags/tag107.xml><?xml version="1.0" encoding="utf-8"?>
<p:tagLst xmlns:p="http://schemas.openxmlformats.org/presentationml/2006/main">
  <p:tag name="AS_UNIQUEID" val="4679"/>
  <p:tag name="KSO_WM_BEAUTIFY_FLAG" val=""/>
</p:tagLst>
</file>

<file path=ppt/tags/tag108.xml><?xml version="1.0" encoding="utf-8"?>
<p:tagLst xmlns:p="http://schemas.openxmlformats.org/presentationml/2006/main">
  <p:tag name="AS_UNIQUEID" val="4680"/>
  <p:tag name="KSO_WM_BEAUTIFY_FLAG" val=""/>
</p:tagLst>
</file>

<file path=ppt/tags/tag109.xml><?xml version="1.0" encoding="utf-8"?>
<p:tagLst xmlns:p="http://schemas.openxmlformats.org/presentationml/2006/main">
  <p:tag name="AS_UNIQUEID" val="4681"/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4682"/>
  <p:tag name="KSO_WM_BEAUTIFY_FLAG" val=""/>
</p:tagLst>
</file>

<file path=ppt/tags/tag111.xml><?xml version="1.0" encoding="utf-8"?>
<p:tagLst xmlns:p="http://schemas.openxmlformats.org/presentationml/2006/main">
  <p:tag name="AS_UNIQUEID" val="4683"/>
</p:tagLst>
</file>

<file path=ppt/tags/tag112.xml><?xml version="1.0" encoding="utf-8"?>
<p:tagLst xmlns:p="http://schemas.openxmlformats.org/presentationml/2006/main">
  <p:tag name="AS_UNIQUEID" val="4684"/>
  <p:tag name="KSO_WM_BEAUTIFY_FLAG" val=""/>
</p:tagLst>
</file>

<file path=ppt/tags/tag113.xml><?xml version="1.0" encoding="utf-8"?>
<p:tagLst xmlns:p="http://schemas.openxmlformats.org/presentationml/2006/main">
  <p:tag name="AS_UNIQUEID" val="4685"/>
  <p:tag name="KSO_WM_BEAUTIFY_FLAG" val=""/>
</p:tagLst>
</file>

<file path=ppt/tags/tag114.xml><?xml version="1.0" encoding="utf-8"?>
<p:tagLst xmlns:p="http://schemas.openxmlformats.org/presentationml/2006/main">
  <p:tag name="AS_UNIQUEID" val="4686"/>
</p:tagLst>
</file>

<file path=ppt/tags/tag115.xml><?xml version="1.0" encoding="utf-8"?>
<p:tagLst xmlns:p="http://schemas.openxmlformats.org/presentationml/2006/main">
  <p:tag name="AS_UNIQUEID" val="4687"/>
  <p:tag name="KSO_WM_BEAUTIFY_FLAG" val=""/>
</p:tagLst>
</file>

<file path=ppt/tags/tag116.xml><?xml version="1.0" encoding="utf-8"?>
<p:tagLst xmlns:p="http://schemas.openxmlformats.org/presentationml/2006/main">
  <p:tag name="AS_UNIQUEID" val="4688"/>
  <p:tag name="KSO_WM_BEAUTIFY_FLAG" val=""/>
</p:tagLst>
</file>

<file path=ppt/tags/tag117.xml><?xml version="1.0" encoding="utf-8"?>
<p:tagLst xmlns:p="http://schemas.openxmlformats.org/presentationml/2006/main">
  <p:tag name="AS_UNIQUEID" val="4689"/>
</p:tagLst>
</file>

<file path=ppt/tags/tag118.xml><?xml version="1.0" encoding="utf-8"?>
<p:tagLst xmlns:p="http://schemas.openxmlformats.org/presentationml/2006/main">
  <p:tag name="AS_UNIQUEID" val="4690"/>
  <p:tag name="KSO_WM_BEAUTIFY_FLAG" val=""/>
</p:tagLst>
</file>

<file path=ppt/tags/tag119.xml><?xml version="1.0" encoding="utf-8"?>
<p:tagLst xmlns:p="http://schemas.openxmlformats.org/presentationml/2006/main">
  <p:tag name="AS_UNIQUEID" val="4691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4692"/>
</p:tagLst>
</file>

<file path=ppt/tags/tag121.xml><?xml version="1.0" encoding="utf-8"?>
<p:tagLst xmlns:p="http://schemas.openxmlformats.org/presentationml/2006/main">
  <p:tag name="AS_UNIQUEID" val="4693"/>
  <p:tag name="KSO_WM_BEAUTIFY_FLAG" val=""/>
</p:tagLst>
</file>

<file path=ppt/tags/tag122.xml><?xml version="1.0" encoding="utf-8"?>
<p:tagLst xmlns:p="http://schemas.openxmlformats.org/presentationml/2006/main">
  <p:tag name="AS_UNIQUEID" val="4694"/>
  <p:tag name="KSO_WM_BEAUTIFY_FLAG" val=""/>
</p:tagLst>
</file>

<file path=ppt/tags/tag123.xml><?xml version="1.0" encoding="utf-8"?>
<p:tagLst xmlns:p="http://schemas.openxmlformats.org/presentationml/2006/main">
  <p:tag name="AS_UNIQUEID" val="4695"/>
  <p:tag name="KSO_WM_BEAUTIFY_FLAG" val=""/>
</p:tagLst>
</file>

<file path=ppt/tags/tag124.xml><?xml version="1.0" encoding="utf-8"?>
<p:tagLst xmlns:p="http://schemas.openxmlformats.org/presentationml/2006/main">
  <p:tag name="AS_UNIQUEID" val="10559"/>
  <p:tag name="KSO_WM_BEAUTIFY_FLAG" val=""/>
</p:tagLst>
</file>

<file path=ppt/tags/tag125.xml><?xml version="1.0" encoding="utf-8"?>
<p:tagLst xmlns:p="http://schemas.openxmlformats.org/presentationml/2006/main">
  <p:tag name="AS_UNIQUEID" val="13009"/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127.xml><?xml version="1.0" encoding="utf-8"?>
<p:tagLst xmlns:p="http://schemas.openxmlformats.org/presentationml/2006/main">
  <p:tag name="AS_UNIQUEID" val="4357"/>
  <p:tag name="KSO_WM_BEAUTIFY_FLAG" val=""/>
</p:tagLst>
</file>

<file path=ppt/tags/tag128.xml><?xml version="1.0" encoding="utf-8"?>
<p:tagLst xmlns:p="http://schemas.openxmlformats.org/presentationml/2006/main">
  <p:tag name="AS_UNIQUEID" val="4358"/>
  <p:tag name="KSO_WM_BEAUTIFY_FLAG" val=""/>
</p:tagLst>
</file>

<file path=ppt/tags/tag129.xml><?xml version="1.0" encoding="utf-8"?>
<p:tagLst xmlns:p="http://schemas.openxmlformats.org/presentationml/2006/main">
  <p:tag name="AS_UNIQUEID" val="4359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4360"/>
  <p:tag name="KSO_WM_BEAUTIFY_FLAG" val=""/>
</p:tagLst>
</file>

<file path=ppt/tags/tag131.xml><?xml version="1.0" encoding="utf-8"?>
<p:tagLst xmlns:p="http://schemas.openxmlformats.org/presentationml/2006/main">
  <p:tag name="AS_UNIQUEID" val="4361"/>
  <p:tag name="KSO_WM_BEAUTIFY_FLAG" val=""/>
</p:tagLst>
</file>

<file path=ppt/tags/tag132.xml><?xml version="1.0" encoding="utf-8"?>
<p:tagLst xmlns:p="http://schemas.openxmlformats.org/presentationml/2006/main">
  <p:tag name="AS_UNIQUEID" val="4362"/>
  <p:tag name="KSO_WM_BEAUTIFY_FLAG" val=""/>
</p:tagLst>
</file>

<file path=ppt/tags/tag133.xml><?xml version="1.0" encoding="utf-8"?>
<p:tagLst xmlns:p="http://schemas.openxmlformats.org/presentationml/2006/main">
  <p:tag name="AS_UNIQUEID" val="4363"/>
  <p:tag name="KSO_WM_BEAUTIFY_FLAG" val=""/>
</p:tagLst>
</file>

<file path=ppt/tags/tag134.xml><?xml version="1.0" encoding="utf-8"?>
<p:tagLst xmlns:p="http://schemas.openxmlformats.org/presentationml/2006/main">
  <p:tag name="AS_UNIQUEID" val="4364"/>
  <p:tag name="KSO_WM_BEAUTIFY_FLAG" val=""/>
</p:tagLst>
</file>

<file path=ppt/tags/tag135.xml><?xml version="1.0" encoding="utf-8"?>
<p:tagLst xmlns:p="http://schemas.openxmlformats.org/presentationml/2006/main">
  <p:tag name="AS_UNIQUEID" val="4365"/>
  <p:tag name="KSO_WM_BEAUTIFY_FLAG" val=""/>
</p:tagLst>
</file>

<file path=ppt/tags/tag136.xml><?xml version="1.0" encoding="utf-8"?>
<p:tagLst xmlns:p="http://schemas.openxmlformats.org/presentationml/2006/main">
  <p:tag name="AS_UNIQUEID" val="4366"/>
  <p:tag name="KSO_WM_BEAUTIFY_FLAG" val=""/>
</p:tagLst>
</file>

<file path=ppt/tags/tag137.xml><?xml version="1.0" encoding="utf-8"?>
<p:tagLst xmlns:p="http://schemas.openxmlformats.org/presentationml/2006/main">
  <p:tag name="AS_UNIQUEID" val="4367"/>
  <p:tag name="KSO_WM_BEAUTIFY_FLAG" val=""/>
</p:tagLst>
</file>

<file path=ppt/tags/tag138.xml><?xml version="1.0" encoding="utf-8"?>
<p:tagLst xmlns:p="http://schemas.openxmlformats.org/presentationml/2006/main">
  <p:tag name="AS_UNIQUEID" val="4368"/>
  <p:tag name="KSO_WM_BEAUTIFY_FLAG" val=""/>
</p:tagLst>
</file>

<file path=ppt/tags/tag139.xml><?xml version="1.0" encoding="utf-8"?>
<p:tagLst xmlns:p="http://schemas.openxmlformats.org/presentationml/2006/main">
  <p:tag name="AS_UNIQUEID" val="4370"/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4371"/>
  <p:tag name="KSO_WM_BEAUTIFY_FLAG" val=""/>
</p:tagLst>
</file>

<file path=ppt/tags/tag141.xml><?xml version="1.0" encoding="utf-8"?>
<p:tagLst xmlns:p="http://schemas.openxmlformats.org/presentationml/2006/main">
  <p:tag name="AS_UNIQUEID" val="4369"/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143.xml><?xml version="1.0" encoding="utf-8"?>
<p:tagLst xmlns:p="http://schemas.openxmlformats.org/presentationml/2006/main">
  <p:tag name="AS_UNIQUEID" val="13274"/>
</p:tagLst>
</file>

<file path=ppt/tags/tag144.xml><?xml version="1.0" encoding="utf-8"?>
<p:tagLst xmlns:p="http://schemas.openxmlformats.org/presentationml/2006/main">
  <p:tag name="AS_UNIQUEID" val="8051"/>
  <p:tag name="ID" val="547147"/>
  <p:tag name="KSO_WM_BEAUTIFY_FLAG" val=""/>
  <p:tag name="MH" val="20171004132550"/>
  <p:tag name="MH_LIBRARY" val="CONTENTS"/>
  <p:tag name="MH_ORDER" val="1"/>
  <p:tag name="MH_TYPE" val="ENTRY"/>
</p:tagLst>
</file>

<file path=ppt/tags/tag145.xml><?xml version="1.0" encoding="utf-8"?>
<p:tagLst xmlns:p="http://schemas.openxmlformats.org/presentationml/2006/main">
  <p:tag name="AS_UNIQUEID" val="4696"/>
</p:tagLst>
</file>

<file path=ppt/tags/tag146.xml><?xml version="1.0" encoding="utf-8"?>
<p:tagLst xmlns:p="http://schemas.openxmlformats.org/presentationml/2006/main">
  <p:tag name="AS_UNIQUEID" val="4697"/>
</p:tagLst>
</file>

<file path=ppt/tags/tag147.xml><?xml version="1.0" encoding="utf-8"?>
<p:tagLst xmlns:p="http://schemas.openxmlformats.org/presentationml/2006/main">
  <p:tag name="AS_UNIQUEID" val="4698"/>
</p:tagLst>
</file>

<file path=ppt/tags/tag148.xml><?xml version="1.0" encoding="utf-8"?>
<p:tagLst xmlns:p="http://schemas.openxmlformats.org/presentationml/2006/main">
  <p:tag name="AS_UNIQUEID" val="4699"/>
</p:tagLst>
</file>

<file path=ppt/tags/tag149.xml><?xml version="1.0" encoding="utf-8"?>
<p:tagLst xmlns:p="http://schemas.openxmlformats.org/presentationml/2006/main">
  <p:tag name="AS_UNIQUEID" val="470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4701"/>
</p:tagLst>
</file>

<file path=ppt/tags/tag151.xml><?xml version="1.0" encoding="utf-8"?>
<p:tagLst xmlns:p="http://schemas.openxmlformats.org/presentationml/2006/main">
  <p:tag name="AS_UNIQUEID" val="4702"/>
</p:tagLst>
</file>

<file path=ppt/tags/tag152.xml><?xml version="1.0" encoding="utf-8"?>
<p:tagLst xmlns:p="http://schemas.openxmlformats.org/presentationml/2006/main">
  <p:tag name="AS_UNIQUEID" val="4703"/>
</p:tagLst>
</file>

<file path=ppt/tags/tag153.xml><?xml version="1.0" encoding="utf-8"?>
<p:tagLst xmlns:p="http://schemas.openxmlformats.org/presentationml/2006/main">
  <p:tag name="AS_UNIQUEID" val="4704"/>
</p:tagLst>
</file>

<file path=ppt/tags/tag154.xml><?xml version="1.0" encoding="utf-8"?>
<p:tagLst xmlns:p="http://schemas.openxmlformats.org/presentationml/2006/main">
  <p:tag name="AS_UNIQUEID" val="4705"/>
</p:tagLst>
</file>

<file path=ppt/tags/tag155.xml><?xml version="1.0" encoding="utf-8"?>
<p:tagLst xmlns:p="http://schemas.openxmlformats.org/presentationml/2006/main">
  <p:tag name="AS_UNIQUEID" val="4706"/>
</p:tagLst>
</file>

<file path=ppt/tags/tag156.xml><?xml version="1.0" encoding="utf-8"?>
<p:tagLst xmlns:p="http://schemas.openxmlformats.org/presentationml/2006/main">
  <p:tag name="AS_UNIQUEID" val="4707"/>
</p:tagLst>
</file>

<file path=ppt/tags/tag157.xml><?xml version="1.0" encoding="utf-8"?>
<p:tagLst xmlns:p="http://schemas.openxmlformats.org/presentationml/2006/main">
  <p:tag name="AS_UNIQUEID" val="4708"/>
</p:tagLst>
</file>

<file path=ppt/tags/tag158.xml><?xml version="1.0" encoding="utf-8"?>
<p:tagLst xmlns:p="http://schemas.openxmlformats.org/presentationml/2006/main">
  <p:tag name="AS_UNIQUEID" val="4709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5437"/>
  <p:tag name="KSO_WM_BEAUTIFY_FLAG" val=""/>
</p:tagLst>
</file>

<file path=ppt/tags/tag161.xml><?xml version="1.0" encoding="utf-8"?>
<p:tagLst xmlns:p="http://schemas.openxmlformats.org/presentationml/2006/main">
  <p:tag name="AS_UNIQUEID" val="13030"/>
  <p:tag name="KSO_WM_BEAUTIFY_FLAG" val=""/>
</p:tagLst>
</file>

<file path=ppt/tags/tag162.xml><?xml version="1.0" encoding="utf-8"?>
<p:tagLst xmlns:p="http://schemas.openxmlformats.org/presentationml/2006/main">
  <p:tag name="AS_UNIQUEID" val="13031"/>
  <p:tag name="KSO_WM_BEAUTIFY_FLAG" val=""/>
</p:tagLst>
</file>

<file path=ppt/tags/tag163.xml><?xml version="1.0" encoding="utf-8"?>
<p:tagLst xmlns:p="http://schemas.openxmlformats.org/presentationml/2006/main">
  <p:tag name="AS_UNIQUEID" val="13032"/>
  <p:tag name="KSO_WM_BEAUTIFY_FLAG" val=""/>
</p:tagLst>
</file>

<file path=ppt/tags/tag164.xml><?xml version="1.0" encoding="utf-8"?>
<p:tagLst xmlns:p="http://schemas.openxmlformats.org/presentationml/2006/main">
  <p:tag name="AS_UNIQUEID" val="13033"/>
  <p:tag name="KSO_WM_BEAUTIFY_FLAG" val=""/>
</p:tagLst>
</file>

<file path=ppt/tags/tag165.xml><?xml version="1.0" encoding="utf-8"?>
<p:tagLst xmlns:p="http://schemas.openxmlformats.org/presentationml/2006/main">
  <p:tag name="AS_UNIQUEID" val="13034"/>
  <p:tag name="KSO_WM_BEAUTIFY_FLAG" val=""/>
</p:tagLst>
</file>

<file path=ppt/tags/tag166.xml><?xml version="1.0" encoding="utf-8"?>
<p:tagLst xmlns:p="http://schemas.openxmlformats.org/presentationml/2006/main">
  <p:tag name="AS_UNIQUEID" val="13035"/>
  <p:tag name="KSO_WM_BEAUTIFY_FLAG" val=""/>
</p:tagLst>
</file>

<file path=ppt/tags/tag167.xml><?xml version="1.0" encoding="utf-8"?>
<p:tagLst xmlns:p="http://schemas.openxmlformats.org/presentationml/2006/main">
  <p:tag name="AS_UNIQUEID" val="13036"/>
  <p:tag name="KSO_WM_BEAUTIFY_FLAG" val=""/>
</p:tagLst>
</file>

<file path=ppt/tags/tag168.xml><?xml version="1.0" encoding="utf-8"?>
<p:tagLst xmlns:p="http://schemas.openxmlformats.org/presentationml/2006/main">
  <p:tag name="AS_UNIQUEID" val="13037"/>
  <p:tag name="KSO_WM_BEAUTIFY_FLAG" val=""/>
</p:tagLst>
</file>

<file path=ppt/tags/tag169.xml><?xml version="1.0" encoding="utf-8"?>
<p:tagLst xmlns:p="http://schemas.openxmlformats.org/presentationml/2006/main">
  <p:tag name="AS_UNIQUEID" val="13038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3039"/>
  <p:tag name="KSO_WM_BEAUTIFY_FLAG" val=""/>
</p:tagLst>
</file>

<file path=ppt/tags/tag171.xml><?xml version="1.0" encoding="utf-8"?>
<p:tagLst xmlns:p="http://schemas.openxmlformats.org/presentationml/2006/main">
  <p:tag name="AS_UNIQUEID" val="13040"/>
  <p:tag name="KSO_WM_BEAUTIFY_FLAG" val=""/>
</p:tagLst>
</file>

<file path=ppt/tags/tag172.xml><?xml version="1.0" encoding="utf-8"?>
<p:tagLst xmlns:p="http://schemas.openxmlformats.org/presentationml/2006/main">
  <p:tag name="AS_UNIQUEID" val="13041"/>
  <p:tag name="KSO_WM_BEAUTIFY_FLAG" val=""/>
</p:tagLst>
</file>

<file path=ppt/tags/tag173.xml><?xml version="1.0" encoding="utf-8"?>
<p:tagLst xmlns:p="http://schemas.openxmlformats.org/presentationml/2006/main">
  <p:tag name="AS_UNIQUEID" val="13042"/>
  <p:tag name="KSO_WM_BEAUTIFY_FLAG" val=""/>
</p:tagLst>
</file>

<file path=ppt/tags/tag174.xml><?xml version="1.0" encoding="utf-8"?>
<p:tagLst xmlns:p="http://schemas.openxmlformats.org/presentationml/2006/main">
  <p:tag name="AS_UNIQUEID" val="13043"/>
  <p:tag name="KSO_WM_BEAUTIFY_FLAG" val=""/>
</p:tagLst>
</file>

<file path=ppt/tags/tag175.xml><?xml version="1.0" encoding="utf-8"?>
<p:tagLst xmlns:p="http://schemas.openxmlformats.org/presentationml/2006/main">
  <p:tag name="AS_UNIQUEID" val="13044"/>
  <p:tag name="KSO_WM_BEAUTIFY_FLAG" val=""/>
</p:tagLst>
</file>

<file path=ppt/tags/tag176.xml><?xml version="1.0" encoding="utf-8"?>
<p:tagLst xmlns:p="http://schemas.openxmlformats.org/presentationml/2006/main">
  <p:tag name="AS_UNIQUEID" val="13045"/>
  <p:tag name="KSO_WM_BEAUTIFY_FLAG" val="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178.xml><?xml version="1.0" encoding="utf-8"?>
<p:tagLst xmlns:p="http://schemas.openxmlformats.org/presentationml/2006/main">
  <p:tag name="AS_UNIQUEID" val="8088"/>
  <p:tag name="ID" val="547147"/>
  <p:tag name="KSO_WM_BEAUTIFY_FLAG" val=""/>
  <p:tag name="MH" val="20171004132550"/>
  <p:tag name="MH_LIBRARY" val="CONTENTS"/>
  <p:tag name="MH_ORDER" val="1"/>
  <p:tag name="MH_TYPE" val="ENTRY"/>
</p:tagLst>
</file>

<file path=ppt/tags/tag179.xml><?xml version="1.0" encoding="utf-8"?>
<p:tagLst xmlns:p="http://schemas.openxmlformats.org/presentationml/2006/main">
  <p:tag name="AS_UNIQUEID" val="4826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7786"/>
</p:tagLst>
</file>

<file path=ppt/tags/tag181.xml><?xml version="1.0" encoding="utf-8"?>
<p:tagLst xmlns:p="http://schemas.openxmlformats.org/presentationml/2006/main">
  <p:tag name="AS_UNIQUEID" val="4827"/>
  <p:tag name="KSO_WM_BEAUTIFY_FLAG" val=""/>
</p:tagLst>
</file>

<file path=ppt/tags/tag182.xml><?xml version="1.0" encoding="utf-8"?>
<p:tagLst xmlns:p="http://schemas.openxmlformats.org/presentationml/2006/main">
  <p:tag name="AS_UNIQUEID" val="4828"/>
  <p:tag name="KSO_WM_BEAUTIFY_FLAG" val=""/>
  <p:tag name="PA" val="v3.0.1"/>
</p:tagLst>
</file>

<file path=ppt/tags/tag183.xml><?xml version="1.0" encoding="utf-8"?>
<p:tagLst xmlns:p="http://schemas.openxmlformats.org/presentationml/2006/main">
  <p:tag name="AS_UNIQUEID" val="4829"/>
  <p:tag name="KSO_WM_BEAUTIFY_FLAG" val=""/>
  <p:tag name="PA" val="v3.0.1"/>
</p:tagLst>
</file>

<file path=ppt/tags/tag184.xml><?xml version="1.0" encoding="utf-8"?>
<p:tagLst xmlns:p="http://schemas.openxmlformats.org/presentationml/2006/main">
  <p:tag name="AS_UNIQUEID" val="4830"/>
  <p:tag name="KSO_WM_BEAUTIFY_FLAG" val=""/>
  <p:tag name="PA" val="v3.0.1"/>
</p:tagLst>
</file>

<file path=ppt/tags/tag185.xml><?xml version="1.0" encoding="utf-8"?>
<p:tagLst xmlns:p="http://schemas.openxmlformats.org/presentationml/2006/main">
  <p:tag name="AS_UNIQUEID" val="4831"/>
  <p:tag name="KSO_WM_BEAUTIFY_FLAG" val=""/>
</p:tagLst>
</file>

<file path=ppt/tags/tag186.xml><?xml version="1.0" encoding="utf-8"?>
<p:tagLst xmlns:p="http://schemas.openxmlformats.org/presentationml/2006/main">
  <p:tag name="AS_UNIQUEID" val="4832"/>
  <p:tag name="KSO_WM_BEAUTIFY_FLAG" val=""/>
</p:tagLst>
</file>

<file path=ppt/tags/tag187.xml><?xml version="1.0" encoding="utf-8"?>
<p:tagLst xmlns:p="http://schemas.openxmlformats.org/presentationml/2006/main">
  <p:tag name="AS_UNIQUEID" val="4826"/>
  <p:tag name="KSO_WM_BEAUTIFY_FLAG" val=""/>
</p:tagLst>
</file>

<file path=ppt/tags/tag188.xml><?xml version="1.0" encoding="utf-8"?>
<p:tagLst xmlns:p="http://schemas.openxmlformats.org/presentationml/2006/main">
  <p:tag name="AS_UNIQUEID" val="7790"/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8092"/>
  <p:tag name="ID" val="547147"/>
  <p:tag name="KSO_WM_BEAUTIFY_FLAG" val=""/>
  <p:tag name="MH" val="20171004132550"/>
  <p:tag name="MH_LIBRARY" val="CONTENTS"/>
  <p:tag name="MH_ORDER" val="1"/>
  <p:tag name="MH_TYPE" val="ENTRY"/>
</p:tagLst>
</file>

<file path=ppt/tags/tag191.xml><?xml version="1.0" encoding="utf-8"?>
<p:tagLst xmlns:p="http://schemas.openxmlformats.org/presentationml/2006/main">
  <p:tag name="AS_UNIQUEID" val="8093"/>
  <p:tag name="KSO_WM_BEAUTIFY_FLAG" val=""/>
</p:tagLst>
</file>

<file path=ppt/tags/tag192.xml><?xml version="1.0" encoding="utf-8"?>
<p:tagLst xmlns:p="http://schemas.openxmlformats.org/presentationml/2006/main">
  <p:tag name="AS_UNIQUEID" val="8094"/>
  <p:tag name="KSO_WM_BEAUTIFY_FLAG" val=""/>
</p:tagLst>
</file>

<file path=ppt/tags/tag193.xml><?xml version="1.0" encoding="utf-8"?>
<p:tagLst xmlns:p="http://schemas.openxmlformats.org/presentationml/2006/main">
  <p:tag name="AS_UNIQUEID" val="8095"/>
</p:tagLst>
</file>

<file path=ppt/tags/tag194.xml><?xml version="1.0" encoding="utf-8"?>
<p:tagLst xmlns:p="http://schemas.openxmlformats.org/presentationml/2006/main">
  <p:tag name="AS_UNIQUEID" val="8096"/>
  <p:tag name="KSO_WM_BEAUTIFY_FLAG" val=""/>
</p:tagLst>
</file>

<file path=ppt/tags/tag195.xml><?xml version="1.0" encoding="utf-8"?>
<p:tagLst xmlns:p="http://schemas.openxmlformats.org/presentationml/2006/main">
  <p:tag name="AS_UNIQUEID" val="8097"/>
  <p:tag name="KSO_WM_BEAUTIFY_FLAG" val=""/>
</p:tagLst>
</file>

<file path=ppt/tags/tag196.xml><?xml version="1.0" encoding="utf-8"?>
<p:tagLst xmlns:p="http://schemas.openxmlformats.org/presentationml/2006/main">
  <p:tag name="AS_UNIQUEID" val="8098"/>
</p:tagLst>
</file>

<file path=ppt/tags/tag197.xml><?xml version="1.0" encoding="utf-8"?>
<p:tagLst xmlns:p="http://schemas.openxmlformats.org/presentationml/2006/main">
  <p:tag name="AS_UNIQUEID" val="8099"/>
  <p:tag name="KSO_WM_BEAUTIFY_FLAG" val=""/>
</p:tagLst>
</file>

<file path=ppt/tags/tag198.xml><?xml version="1.0" encoding="utf-8"?>
<p:tagLst xmlns:p="http://schemas.openxmlformats.org/presentationml/2006/main">
  <p:tag name="AS_UNIQUEID" val="8100"/>
  <p:tag name="KSO_WM_BEAUTIFY_FLAG" val=""/>
</p:tagLst>
</file>

<file path=ppt/tags/tag199.xml><?xml version="1.0" encoding="utf-8"?>
<p:tagLst xmlns:p="http://schemas.openxmlformats.org/presentationml/2006/main">
  <p:tag name="AS_UNIQUEID" val="8101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8102"/>
  <p:tag name="KSO_WM_BEAUTIFY_FLAG" val=""/>
</p:tagLst>
</file>

<file path=ppt/tags/tag201.xml><?xml version="1.0" encoding="utf-8"?>
<p:tagLst xmlns:p="http://schemas.openxmlformats.org/presentationml/2006/main">
  <p:tag name="AS_UNIQUEID" val="8103"/>
</p:tagLst>
</file>

<file path=ppt/tags/tag202.xml><?xml version="1.0" encoding="utf-8"?>
<p:tagLst xmlns:p="http://schemas.openxmlformats.org/presentationml/2006/main">
  <p:tag name="AS_UNIQUEID" val="8104"/>
  <p:tag name="KSO_WM_BEAUTIFY_FLAG" val=""/>
</p:tagLst>
</file>

<file path=ppt/tags/tag203.xml><?xml version="1.0" encoding="utf-8"?>
<p:tagLst xmlns:p="http://schemas.openxmlformats.org/presentationml/2006/main">
  <p:tag name="AS_UNIQUEID" val="8105"/>
  <p:tag name="KSO_WM_BEAUTIFY_FLAG" val=""/>
</p:tagLst>
</file>

<file path=ppt/tags/tag204.xml><?xml version="1.0" encoding="utf-8"?>
<p:tagLst xmlns:p="http://schemas.openxmlformats.org/presentationml/2006/main">
  <p:tag name="AS_UNIQUEID" val="8106"/>
</p:tagLst>
</file>

<file path=ppt/tags/tag205.xml><?xml version="1.0" encoding="utf-8"?>
<p:tagLst xmlns:p="http://schemas.openxmlformats.org/presentationml/2006/main">
  <p:tag name="AS_UNIQUEID" val="8107"/>
  <p:tag name="KSO_WM_BEAUTIFY_FLAG" val=""/>
</p:tagLst>
</file>

<file path=ppt/tags/tag206.xml><?xml version="1.0" encoding="utf-8"?>
<p:tagLst xmlns:p="http://schemas.openxmlformats.org/presentationml/2006/main">
  <p:tag name="AS_UNIQUEID" val="8108"/>
  <p:tag name="KSO_WM_BEAUTIFY_FLAG" val=""/>
</p:tagLst>
</file>

<file path=ppt/tags/tag207.xml><?xml version="1.0" encoding="utf-8"?>
<p:tagLst xmlns:p="http://schemas.openxmlformats.org/presentationml/2006/main">
  <p:tag name="AS_UNIQUEID" val="8109"/>
  <p:tag name="KSO_WM_BEAUTIFY_FLAG" val=""/>
</p:tagLst>
</file>

<file path=ppt/tags/tag208.xml><?xml version="1.0" encoding="utf-8"?>
<p:tagLst xmlns:p="http://schemas.openxmlformats.org/presentationml/2006/main">
  <p:tag name="AS_UNIQUEID" val="8110"/>
  <p:tag name="KSO_WM_BEAUTIFY_FLAG" val=""/>
</p:tagLst>
</file>

<file path=ppt/tags/tag209.xml><?xml version="1.0" encoding="utf-8"?>
<p:tagLst xmlns:p="http://schemas.openxmlformats.org/presentationml/2006/main">
  <p:tag name="AS_UNIQUEID" val="811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8112"/>
  <p:tag name="KSO_WM_BEAUTIFY_FLAG" val=""/>
</p:tagLst>
</file>

<file path=ppt/tags/tag211.xml><?xml version="1.0" encoding="utf-8"?>
<p:tagLst xmlns:p="http://schemas.openxmlformats.org/presentationml/2006/main">
  <p:tag name="AS_UNIQUEID" val="8113"/>
  <p:tag name="KSO_WM_BEAUTIFY_FLAG" val=""/>
</p:tagLst>
</file>

<file path=ppt/tags/tag212.xml><?xml version="1.0" encoding="utf-8"?>
<p:tagLst xmlns:p="http://schemas.openxmlformats.org/presentationml/2006/main">
  <p:tag name="AS_UNIQUEID" val="8114"/>
  <p:tag name="KSO_WM_BEAUTIFY_FLAG" val=""/>
</p:tagLst>
</file>

<file path=ppt/tags/tag213.xml><?xml version="1.0" encoding="utf-8"?>
<p:tagLst xmlns:p="http://schemas.openxmlformats.org/presentationml/2006/main">
  <p:tag name="AS_UNIQUEID" val="8115"/>
</p:tagLst>
</file>

<file path=ppt/tags/tag214.xml><?xml version="1.0" encoding="utf-8"?>
<p:tagLst xmlns:p="http://schemas.openxmlformats.org/presentationml/2006/main">
  <p:tag name="AS_UNIQUEID" val="8116"/>
  <p:tag name="KSO_WM_BEAUTIFY_FLAG" val=""/>
</p:tagLst>
</file>

<file path=ppt/tags/tag215.xml><?xml version="1.0" encoding="utf-8"?>
<p:tagLst xmlns:p="http://schemas.openxmlformats.org/presentationml/2006/main">
  <p:tag name="AS_UNIQUEID" val="8117"/>
  <p:tag name="KSO_WM_BEAUTIFY_FLAG" val=""/>
</p:tagLst>
</file>

<file path=ppt/tags/tag216.xml><?xml version="1.0" encoding="utf-8"?>
<p:tagLst xmlns:p="http://schemas.openxmlformats.org/presentationml/2006/main">
  <p:tag name="AS_UNIQUEID" val="8118"/>
</p:tagLst>
</file>

<file path=ppt/tags/tag217.xml><?xml version="1.0" encoding="utf-8"?>
<p:tagLst xmlns:p="http://schemas.openxmlformats.org/presentationml/2006/main">
  <p:tag name="AS_UNIQUEID" val="8119"/>
  <p:tag name="KSO_WM_BEAUTIFY_FLAG" val=""/>
</p:tagLst>
</file>

<file path=ppt/tags/tag218.xml><?xml version="1.0" encoding="utf-8"?>
<p:tagLst xmlns:p="http://schemas.openxmlformats.org/presentationml/2006/main">
  <p:tag name="AS_UNIQUEID" val="8120"/>
  <p:tag name="KSO_WM_BEAUTIFY_FLAG" val=""/>
</p:tagLst>
</file>

<file path=ppt/tags/tag219.xml><?xml version="1.0" encoding="utf-8"?>
<p:tagLst xmlns:p="http://schemas.openxmlformats.org/presentationml/2006/main">
  <p:tag name="AS_UNIQUEID" val="8121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8122"/>
  <p:tag name="KSO_WM_BEAUTIFY_FLAG" val=""/>
</p:tagLst>
</file>

<file path=ppt/tags/tag221.xml><?xml version="1.0" encoding="utf-8"?>
<p:tagLst xmlns:p="http://schemas.openxmlformats.org/presentationml/2006/main">
  <p:tag name="AS_UNIQUEID" val="8123"/>
  <p:tag name="KSO_WM_BEAUTIFY_FLAG" val=""/>
</p:tagLst>
</file>

<file path=ppt/tags/tag222.xml><?xml version="1.0" encoding="utf-8"?>
<p:tagLst xmlns:p="http://schemas.openxmlformats.org/presentationml/2006/main">
  <p:tag name="AS_UNIQUEID" val="8124"/>
  <p:tag name="KSO_WM_BEAUTIFY_FLAG" val=""/>
</p:tagLst>
</file>

<file path=ppt/tags/tag223.xml><?xml version="1.0" encoding="utf-8"?>
<p:tagLst xmlns:p="http://schemas.openxmlformats.org/presentationml/2006/main">
  <p:tag name="AS_UNIQUEID" val="8125"/>
  <p:tag name="KSO_WM_BEAUTIFY_FLAG" val=""/>
</p:tagLst>
</file>

<file path=ppt/tags/tag224.xml><?xml version="1.0" encoding="utf-8"?>
<p:tagLst xmlns:p="http://schemas.openxmlformats.org/presentationml/2006/main">
  <p:tag name="AS_UNIQUEID" val="8126"/>
  <p:tag name="KSO_WM_BEAUTIFY_FLAG" val=""/>
</p:tagLst>
</file>

<file path=ppt/tags/tag225.xml><?xml version="1.0" encoding="utf-8"?>
<p:tagLst xmlns:p="http://schemas.openxmlformats.org/presentationml/2006/main">
  <p:tag name="AS_UNIQUEID" val="8127"/>
  <p:tag name="KSO_WM_BEAUTIFY_FLAG" val=""/>
</p:tagLst>
</file>

<file path=ppt/tags/tag226.xml><?xml version="1.0" encoding="utf-8"?>
<p:tagLst xmlns:p="http://schemas.openxmlformats.org/presentationml/2006/main">
  <p:tag name="AS_UNIQUEID" val="8128"/>
  <p:tag name="KSO_WM_BEAUTIFY_FLAG" val=""/>
</p:tagLst>
</file>

<file path=ppt/tags/tag227.xml><?xml version="1.0" encoding="utf-8"?>
<p:tagLst xmlns:p="http://schemas.openxmlformats.org/presentationml/2006/main">
  <p:tag name="AS_UNIQUEID" val="4956"/>
  <p:tag name="KSO_WM_BEAUTIFY_FLAG" val=""/>
</p:tagLst>
</file>

<file path=ppt/tags/tag228.xml><?xml version="1.0" encoding="utf-8"?>
<p:tagLst xmlns:p="http://schemas.openxmlformats.org/presentationml/2006/main">
  <p:tag name="AS_UNIQUEID" val="4958"/>
  <p:tag name="KSO_WM_BEAUTIFY_FLAG" val="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4959"/>
</p:tagLst>
</file>

<file path=ppt/tags/tag231.xml><?xml version="1.0" encoding="utf-8"?>
<p:tagLst xmlns:p="http://schemas.openxmlformats.org/presentationml/2006/main">
  <p:tag name="AS_UNIQUEID" val="4960"/>
  <p:tag name="KSO_WM_BEAUTIFY_FLAG" val=""/>
</p:tagLst>
</file>

<file path=ppt/tags/tag232.xml><?xml version="1.0" encoding="utf-8"?>
<p:tagLst xmlns:p="http://schemas.openxmlformats.org/presentationml/2006/main">
  <p:tag name="AS_UNIQUEID" val="4961"/>
  <p:tag name="KSO_WM_BEAUTIFY_FLAG" val=""/>
</p:tagLst>
</file>

<file path=ppt/tags/tag233.xml><?xml version="1.0" encoding="utf-8"?>
<p:tagLst xmlns:p="http://schemas.openxmlformats.org/presentationml/2006/main">
  <p:tag name="AS_UNIQUEID" val="8130"/>
</p:tagLst>
</file>

<file path=ppt/tags/tag234.xml><?xml version="1.0" encoding="utf-8"?>
<p:tagLst xmlns:p="http://schemas.openxmlformats.org/presentationml/2006/main">
  <p:tag name="AS_UNIQUEID" val="4962"/>
  <p:tag name="KSO_WM_BEAUTIFY_FLAG" val=""/>
</p:tagLst>
</file>

<file path=ppt/tags/tag235.xml><?xml version="1.0" encoding="utf-8"?>
<p:tagLst xmlns:p="http://schemas.openxmlformats.org/presentationml/2006/main">
  <p:tag name="AS_UNIQUEID" val="8131"/>
  <p:tag name="KSO_WM_BEAUTIFY_FLAG" val=""/>
</p:tagLst>
</file>

<file path=ppt/tags/tag236.xml><?xml version="1.0" encoding="utf-8"?>
<p:tagLst xmlns:p="http://schemas.openxmlformats.org/presentationml/2006/main">
  <p:tag name="AS_UNIQUEID" val="4966"/>
  <p:tag name="KSO_WM_BEAUTIFY_FLAG" val=""/>
</p:tagLst>
</file>

<file path=ppt/tags/tag237.xml><?xml version="1.0" encoding="utf-8"?>
<p:tagLst xmlns:p="http://schemas.openxmlformats.org/presentationml/2006/main">
  <p:tag name="AS_UNIQUEID" val="4967"/>
  <p:tag name="KSO_WM_BEAUTIFY_FLAG" val=""/>
</p:tagLst>
</file>

<file path=ppt/tags/tag238.xml><?xml version="1.0" encoding="utf-8"?>
<p:tagLst xmlns:p="http://schemas.openxmlformats.org/presentationml/2006/main">
  <p:tag name="AS_UNIQUEID" val="8133"/>
  <p:tag name="KSO_WM_BEAUTIFY_FLAG" val=""/>
</p:tagLst>
</file>

<file path=ppt/tags/tag239.xml><?xml version="1.0" encoding="utf-8"?>
<p:tagLst xmlns:p="http://schemas.openxmlformats.org/presentationml/2006/main">
  <p:tag name="AS_UNIQUEID" val="4968"/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8135"/>
  <p:tag name="KSO_WM_BEAUTIFY_FLAG" val=""/>
</p:tagLst>
</file>

<file path=ppt/tags/tag241.xml><?xml version="1.0" encoding="utf-8"?>
<p:tagLst xmlns:p="http://schemas.openxmlformats.org/presentationml/2006/main">
  <p:tag name="AS_UNIQUEID" val="4969"/>
  <p:tag name="KSO_WM_BEAUTIFY_FLAG" val=""/>
</p:tagLst>
</file>

<file path=ppt/tags/tag242.xml><?xml version="1.0" encoding="utf-8"?>
<p:tagLst xmlns:p="http://schemas.openxmlformats.org/presentationml/2006/main">
  <p:tag name="AS_UNIQUEID" val="4972"/>
  <p:tag name="KSO_WM_BEAUTIFY_FLAG" val=""/>
</p:tagLst>
</file>

<file path=ppt/tags/tag243.xml><?xml version="1.0" encoding="utf-8"?>
<p:tagLst xmlns:p="http://schemas.openxmlformats.org/presentationml/2006/main">
  <p:tag name="AS_UNIQUEID" val="8137"/>
  <p:tag name="KSO_WM_BEAUTIFY_FLAG" val=""/>
</p:tagLst>
</file>

<file path=ppt/tags/tag244.xml><?xml version="1.0" encoding="utf-8"?>
<p:tagLst xmlns:p="http://schemas.openxmlformats.org/presentationml/2006/main">
  <p:tag name="AS_UNIQUEID" val="8138"/>
  <p:tag name="KSO_WM_BEAUTIFY_FLAG" val=""/>
</p:tagLst>
</file>

<file path=ppt/tags/tag245.xml><?xml version="1.0" encoding="utf-8"?>
<p:tagLst xmlns:p="http://schemas.openxmlformats.org/presentationml/2006/main">
  <p:tag name="AS_UNIQUEID" val="4970"/>
  <p:tag name="KSO_WM_BEAUTIFY_FLAG" val=""/>
</p:tagLst>
</file>

<file path=ppt/tags/tag246.xml><?xml version="1.0" encoding="utf-8"?>
<p:tagLst xmlns:p="http://schemas.openxmlformats.org/presentationml/2006/main">
  <p:tag name="AS_UNIQUEID" val="4971"/>
  <p:tag name="KSO_WM_BEAUTIFY_FLAG" val=""/>
</p:tagLst>
</file>

<file path=ppt/tags/tag247.xml><?xml version="1.0" encoding="utf-8"?>
<p:tagLst xmlns:p="http://schemas.openxmlformats.org/presentationml/2006/main">
  <p:tag name="AS_UNIQUEID" val="8140"/>
  <p:tag name="KSO_WM_BEAUTIFY_FLAG" val=""/>
</p:tagLst>
</file>

<file path=ppt/tags/tag248.xml><?xml version="1.0" encoding="utf-8"?>
<p:tagLst xmlns:p="http://schemas.openxmlformats.org/presentationml/2006/main">
  <p:tag name="AS_UNIQUEID" val="8141"/>
  <p:tag name="KSO_WM_BEAUTIFY_FLAG" val=""/>
</p:tagLst>
</file>

<file path=ppt/tags/tag249.xml><?xml version="1.0" encoding="utf-8"?>
<p:tagLst xmlns:p="http://schemas.openxmlformats.org/presentationml/2006/main">
  <p:tag name="AS_UNIQUEID" val="4973"/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4974"/>
  <p:tag name="KSO_WM_BEAUTIFY_FLAG" val=""/>
</p:tagLst>
</file>

<file path=ppt/tags/tag251.xml><?xml version="1.0" encoding="utf-8"?>
<p:tagLst xmlns:p="http://schemas.openxmlformats.org/presentationml/2006/main">
  <p:tag name="AS_UNIQUEID" val="8143"/>
  <p:tag name="KSO_WM_BEAUTIFY_FLAG" val=""/>
</p:tagLst>
</file>

<file path=ppt/tags/tag252.xml><?xml version="1.0" encoding="utf-8"?>
<p:tagLst xmlns:p="http://schemas.openxmlformats.org/presentationml/2006/main">
  <p:tag name="AS_UNIQUEID" val="8144"/>
  <p:tag name="KSO_WM_BEAUTIFY_FLAG" val=""/>
</p:tagLst>
</file>

<file path=ppt/tags/tag253.xml><?xml version="1.0" encoding="utf-8"?>
<p:tagLst xmlns:p="http://schemas.openxmlformats.org/presentationml/2006/main">
  <p:tag name="AS_UNIQUEID" val="4975"/>
  <p:tag name="KSO_WM_BEAUTIFY_FLAG" val=""/>
</p:tagLst>
</file>

<file path=ppt/tags/tag254.xml><?xml version="1.0" encoding="utf-8"?>
<p:tagLst xmlns:p="http://schemas.openxmlformats.org/presentationml/2006/main">
  <p:tag name="AS_UNIQUEID" val="4976"/>
  <p:tag name="KSO_WM_BEAUTIFY_FLAG" val=""/>
</p:tagLst>
</file>

<file path=ppt/tags/tag255.xml><?xml version="1.0" encoding="utf-8"?>
<p:tagLst xmlns:p="http://schemas.openxmlformats.org/presentationml/2006/main">
  <p:tag name="AS_UNIQUEID" val="8146"/>
  <p:tag name="KSO_WM_BEAUTIFY_FLAG" val=""/>
</p:tagLst>
</file>

<file path=ppt/tags/tag256.xml><?xml version="1.0" encoding="utf-8"?>
<p:tagLst xmlns:p="http://schemas.openxmlformats.org/presentationml/2006/main">
  <p:tag name="AS_UNIQUEID" val="8147"/>
  <p:tag name="KSO_WM_BEAUTIFY_FLAG" val="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258.xml><?xml version="1.0" encoding="utf-8"?>
<p:tagLst xmlns:p="http://schemas.openxmlformats.org/presentationml/2006/main">
  <p:tag name="AS_UNIQUEID" val="4910"/>
  <p:tag name="KSO_WM_BEAUTIFY_FLAG" val=""/>
</p:tagLst>
</file>

<file path=ppt/tags/tag259.xml><?xml version="1.0" encoding="utf-8"?>
<p:tagLst xmlns:p="http://schemas.openxmlformats.org/presentationml/2006/main">
  <p:tag name="AS_UNIQUEID" val="2328"/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4917"/>
  <p:tag name="KSO_WM_BEAUTIFY_FLAG" val=""/>
</p:tagLst>
</file>

<file path=ppt/tags/tag261.xml><?xml version="1.0" encoding="utf-8"?>
<p:tagLst xmlns:p="http://schemas.openxmlformats.org/presentationml/2006/main">
  <p:tag name="AS_UNIQUEID" val="8196"/>
  <p:tag name="KSO_WM_BEAUTIFY_FLAG" val=""/>
</p:tagLst>
</file>

<file path=ppt/tags/tag262.xml><?xml version="1.0" encoding="utf-8"?>
<p:tagLst xmlns:p="http://schemas.openxmlformats.org/presentationml/2006/main">
  <p:tag name="AS_UNIQUEID" val="8197"/>
  <p:tag name="KSO_WM_BEAUTIFY_FLAG" val=""/>
</p:tagLst>
</file>

<file path=ppt/tags/tag263.xml><?xml version="1.0" encoding="utf-8"?>
<p:tagLst xmlns:p="http://schemas.openxmlformats.org/presentationml/2006/main">
  <p:tag name="AS_UNIQUEID" val="8198"/>
  <p:tag name="KSO_WM_BEAUTIFY_FLAG" val=""/>
</p:tagLst>
</file>

<file path=ppt/tags/tag264.xml><?xml version="1.0" encoding="utf-8"?>
<p:tagLst xmlns:p="http://schemas.openxmlformats.org/presentationml/2006/main">
  <p:tag name="AS_UNIQUEID" val="8199"/>
  <p:tag name="KSO_WM_BEAUTIFY_FLAG" val=""/>
</p:tagLst>
</file>

<file path=ppt/tags/tag265.xml><?xml version="1.0" encoding="utf-8"?>
<p:tagLst xmlns:p="http://schemas.openxmlformats.org/presentationml/2006/main">
  <p:tag name="AS_UNIQUEID" val="8202"/>
  <p:tag name="KSO_WM_BEAUTIFY_FLAG" val=""/>
</p:tagLst>
</file>

<file path=ppt/tags/tag266.xml><?xml version="1.0" encoding="utf-8"?>
<p:tagLst xmlns:p="http://schemas.openxmlformats.org/presentationml/2006/main">
  <p:tag name="AS_UNIQUEID" val="13306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268.xml><?xml version="1.0" encoding="utf-8"?>
<p:tagLst xmlns:p="http://schemas.openxmlformats.org/presentationml/2006/main">
  <p:tag name="AS_UNIQUEID" val="4909"/>
  <p:tag name="KSO_WM_BEAUTIFY_FLAG" val="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4919"/>
  <p:tag name="KSO_WM_BEAUTIFY_FLAG" val=""/>
</p:tagLst>
</file>

<file path=ppt/tags/tag271.xml><?xml version="1.0" encoding="utf-8"?>
<p:tagLst xmlns:p="http://schemas.openxmlformats.org/presentationml/2006/main">
  <p:tag name="AS_UNIQUEID" val="4920"/>
  <p:tag name="KSO_WM_BEAUTIFY_FLAG" val=""/>
</p:tagLst>
</file>

<file path=ppt/tags/tag272.xml><?xml version="1.0" encoding="utf-8"?>
<p:tagLst xmlns:p="http://schemas.openxmlformats.org/presentationml/2006/main">
  <p:tag name="AS_UNIQUEID" val="4921"/>
  <p:tag name="KSO_WM_BEAUTIFY_FLAG" val=""/>
</p:tagLst>
</file>

<file path=ppt/tags/tag273.xml><?xml version="1.0" encoding="utf-8"?>
<p:tagLst xmlns:p="http://schemas.openxmlformats.org/presentationml/2006/main">
  <p:tag name="AS_UNIQUEID" val="4922"/>
  <p:tag name="KSO_WM_BEAUTIFY_FLAG" val=""/>
</p:tagLst>
</file>

<file path=ppt/tags/tag274.xml><?xml version="1.0" encoding="utf-8"?>
<p:tagLst xmlns:p="http://schemas.openxmlformats.org/presentationml/2006/main">
  <p:tag name="AS_UNIQUEID" val="4923"/>
  <p:tag name="KSO_WM_BEAUTIFY_FLAG" val=""/>
</p:tagLst>
</file>

<file path=ppt/tags/tag275.xml><?xml version="1.0" encoding="utf-8"?>
<p:tagLst xmlns:p="http://schemas.openxmlformats.org/presentationml/2006/main">
  <p:tag name="AS_UNIQUEID" val="4924"/>
  <p:tag name="KSO_WM_BEAUTIFY_FLAG" val=""/>
</p:tagLst>
</file>

<file path=ppt/tags/tag276.xml><?xml version="1.0" encoding="utf-8"?>
<p:tagLst xmlns:p="http://schemas.openxmlformats.org/presentationml/2006/main">
  <p:tag name="AS_UNIQUEID" val="4925"/>
  <p:tag name="KSO_WM_BEAUTIFY_FLAG" val=""/>
</p:tagLst>
</file>

<file path=ppt/tags/tag277.xml><?xml version="1.0" encoding="utf-8"?>
<p:tagLst xmlns:p="http://schemas.openxmlformats.org/presentationml/2006/main">
  <p:tag name="AS_UNIQUEID" val="4927"/>
  <p:tag name="KSO_WM_BEAUTIFY_FLAG" val=""/>
</p:tagLst>
</file>

<file path=ppt/tags/tag278.xml><?xml version="1.0" encoding="utf-8"?>
<p:tagLst xmlns:p="http://schemas.openxmlformats.org/presentationml/2006/main">
  <p:tag name="AS_UNIQUEID" val="4928"/>
  <p:tag name="KSO_WM_BEAUTIFY_FLAG" val=""/>
</p:tagLst>
</file>

<file path=ppt/tags/tag279.xml><?xml version="1.0" encoding="utf-8"?>
<p:tagLst xmlns:p="http://schemas.openxmlformats.org/presentationml/2006/main">
  <p:tag name="AS_UNIQUEID" val="4929"/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4930"/>
  <p:tag name="KSO_WM_BEAUTIFY_FLAG" val=""/>
</p:tagLst>
</file>

<file path=ppt/tags/tag281.xml><?xml version="1.0" encoding="utf-8"?>
<p:tagLst xmlns:p="http://schemas.openxmlformats.org/presentationml/2006/main">
  <p:tag name="AS_UNIQUEID" val="4931"/>
  <p:tag name="KSO_WM_BEAUTIFY_FLAG" val=""/>
</p:tagLst>
</file>

<file path=ppt/tags/tag282.xml><?xml version="1.0" encoding="utf-8"?>
<p:tagLst xmlns:p="http://schemas.openxmlformats.org/presentationml/2006/main">
  <p:tag name="AS_UNIQUEID" val="4932"/>
</p:tagLst>
</file>

<file path=ppt/tags/tag283.xml><?xml version="1.0" encoding="utf-8"?>
<p:tagLst xmlns:p="http://schemas.openxmlformats.org/presentationml/2006/main">
  <p:tag name="AS_UNIQUEID" val="4933"/>
  <p:tag name="KSO_WM_BEAUTIFY_FLAG" val=""/>
</p:tagLst>
</file>

<file path=ppt/tags/tag284.xml><?xml version="1.0" encoding="utf-8"?>
<p:tagLst xmlns:p="http://schemas.openxmlformats.org/presentationml/2006/main">
  <p:tag name="AS_UNIQUEID" val="4934"/>
  <p:tag name="KSO_WM_BEAUTIFY_FLAG" val=""/>
</p:tagLst>
</file>

<file path=ppt/tags/tag285.xml><?xml version="1.0" encoding="utf-8"?>
<p:tagLst xmlns:p="http://schemas.openxmlformats.org/presentationml/2006/main">
  <p:tag name="AS_UNIQUEID" val="4935"/>
  <p:tag name="KSO_WM_BEAUTIFY_FLAG" val=""/>
</p:tagLst>
</file>

<file path=ppt/tags/tag286.xml><?xml version="1.0" encoding="utf-8"?>
<p:tagLst xmlns:p="http://schemas.openxmlformats.org/presentationml/2006/main">
  <p:tag name="AS_UNIQUEID" val="4936"/>
  <p:tag name="KSO_WM_BEAUTIFY_FLAG" val=""/>
</p:tagLst>
</file>

<file path=ppt/tags/tag287.xml><?xml version="1.0" encoding="utf-8"?>
<p:tagLst xmlns:p="http://schemas.openxmlformats.org/presentationml/2006/main">
  <p:tag name="AS_UNIQUEID" val="4937"/>
  <p:tag name="KSO_WM_BEAUTIFY_FLAG" val=""/>
</p:tagLst>
</file>

<file path=ppt/tags/tag288.xml><?xml version="1.0" encoding="utf-8"?>
<p:tagLst xmlns:p="http://schemas.openxmlformats.org/presentationml/2006/main">
  <p:tag name="AS_UNIQUEID" val="4938"/>
  <p:tag name="KSO_WM_BEAUTIFY_FLAG" val=""/>
</p:tagLst>
</file>

<file path=ppt/tags/tag289.xml><?xml version="1.0" encoding="utf-8"?>
<p:tagLst xmlns:p="http://schemas.openxmlformats.org/presentationml/2006/main">
  <p:tag name="AS_UNIQUEID" val="4939"/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4940"/>
  <p:tag name="KSO_WM_BEAUTIFY_FLAG" val=""/>
</p:tagLst>
</file>

<file path=ppt/tags/tag291.xml><?xml version="1.0" encoding="utf-8"?>
<p:tagLst xmlns:p="http://schemas.openxmlformats.org/presentationml/2006/main">
  <p:tag name="AS_UNIQUEID" val="4941"/>
  <p:tag name="KSO_WM_BEAUTIFY_FLAG" val=""/>
</p:tagLst>
</file>

<file path=ppt/tags/tag292.xml><?xml version="1.0" encoding="utf-8"?>
<p:tagLst xmlns:p="http://schemas.openxmlformats.org/presentationml/2006/main">
  <p:tag name="AS_UNIQUEID" val="4942"/>
  <p:tag name="KSO_WM_BEAUTIFY_FLAG" val=""/>
</p:tagLst>
</file>

<file path=ppt/tags/tag293.xml><?xml version="1.0" encoding="utf-8"?>
<p:tagLst xmlns:p="http://schemas.openxmlformats.org/presentationml/2006/main">
  <p:tag name="AS_UNIQUEID" val="4943"/>
  <p:tag name="KSO_WM_BEAUTIFY_FLAG" val=""/>
</p:tagLst>
</file>

<file path=ppt/tags/tag294.xml><?xml version="1.0" encoding="utf-8"?>
<p:tagLst xmlns:p="http://schemas.openxmlformats.org/presentationml/2006/main">
  <p:tag name="AS_UNIQUEID" val="4944"/>
  <p:tag name="KSO_WM_BEAUTIFY_FLAG" val=""/>
</p:tagLst>
</file>

<file path=ppt/tags/tag295.xml><?xml version="1.0" encoding="utf-8"?>
<p:tagLst xmlns:p="http://schemas.openxmlformats.org/presentationml/2006/main">
  <p:tag name="AS_UNIQUEID" val="4235"/>
  <p:tag name="KSO_WM_BEAUTIFY_FLAG" val=""/>
</p:tagLst>
</file>

<file path=ppt/tags/tag296.xml><?xml version="1.0" encoding="utf-8"?>
<p:tagLst xmlns:p="http://schemas.openxmlformats.org/presentationml/2006/main">
  <p:tag name="AS_UNIQUEID" val="4945"/>
  <p:tag name="KSO_WM_BEAUTIFY_FLAG" val=""/>
</p:tagLst>
</file>

<file path=ppt/tags/tag297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298.xml><?xml version="1.0" encoding="utf-8"?>
<p:tagLst xmlns:p="http://schemas.openxmlformats.org/presentationml/2006/main">
  <p:tag name="AS_UNIQUEID" val="8204"/>
  <p:tag name="KSO_WM_BEAUTIFY_FLAG" val=""/>
</p:tagLst>
</file>

<file path=ppt/tags/tag299.xml><?xml version="1.0" encoding="utf-8"?>
<p:tagLst xmlns:p="http://schemas.openxmlformats.org/presentationml/2006/main">
  <p:tag name="AS_UNIQUEID" val="8200"/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8201"/>
  <p:tag name="KSO_WM_BEAUTIFY_FLAG" val=""/>
</p:tagLst>
</file>

<file path=ppt/tags/tag301.xml><?xml version="1.0" encoding="utf-8"?>
<p:tagLst xmlns:p="http://schemas.openxmlformats.org/presentationml/2006/main">
  <p:tag name="AS_UNIQUEID" val="8203"/>
  <p:tag name="KSO_WM_BEAUTIFY_FLAG" val=""/>
</p:tagLst>
</file>

<file path=ppt/tags/tag302.xml><?xml version="1.0" encoding="utf-8"?>
<p:tagLst xmlns:p="http://schemas.openxmlformats.org/presentationml/2006/main">
  <p:tag name="AS_UNIQUEID" val="2328"/>
  <p:tag name="KSO_WM_BEAUTIFY_FLAG" val="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04.xml><?xml version="1.0" encoding="utf-8"?>
<p:tagLst xmlns:p="http://schemas.openxmlformats.org/presentationml/2006/main">
  <p:tag name="AS_UNIQUEID" val="13284"/>
</p:tagLst>
</file>

<file path=ppt/tags/tag305.xml><?xml version="1.0" encoding="utf-8"?>
<p:tagLst xmlns:p="http://schemas.openxmlformats.org/presentationml/2006/main">
  <p:tag name="AS_UNIQUEID" val="13090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07.xml><?xml version="1.0" encoding="utf-8"?>
<p:tagLst xmlns:p="http://schemas.openxmlformats.org/presentationml/2006/main">
  <p:tag name="AS_UNIQUEID" val="13286"/>
</p:tagLst>
</file>

<file path=ppt/tags/tag308.xml><?xml version="1.0" encoding="utf-8"?>
<p:tagLst xmlns:p="http://schemas.openxmlformats.org/presentationml/2006/main">
  <p:tag name="AS_UNIQUEID" val="13287"/>
</p:tagLst>
</file>

<file path=ppt/tags/tag309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13289"/>
</p:tagLst>
</file>

<file path=ppt/tags/tag311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12.xml><?xml version="1.0" encoding="utf-8"?>
<p:tagLst xmlns:p="http://schemas.openxmlformats.org/presentationml/2006/main">
  <p:tag name="AS_UNIQUEID" val="13291"/>
</p:tagLst>
</file>

<file path=ppt/tags/tag313.xml><?xml version="1.0" encoding="utf-8"?>
<p:tagLst xmlns:p="http://schemas.openxmlformats.org/presentationml/2006/main">
  <p:tag name="AS_UNIQUEID" val="13292"/>
</p:tagLst>
</file>

<file path=ppt/tags/tag314.xml><?xml version="1.0" encoding="utf-8"?>
<p:tagLst xmlns:p="http://schemas.openxmlformats.org/presentationml/2006/main">
  <p:tag name="AS_UNIQUEID" val="13293"/>
</p:tagLst>
</file>

<file path=ppt/tags/tag315.xml><?xml version="1.0" encoding="utf-8"?>
<p:tagLst xmlns:p="http://schemas.openxmlformats.org/presentationml/2006/main">
  <p:tag name="AS_UNIQUEID" val="13294"/>
</p:tagLst>
</file>

<file path=ppt/tags/tag316.xml><?xml version="1.0" encoding="utf-8"?>
<p:tagLst xmlns:p="http://schemas.openxmlformats.org/presentationml/2006/main">
  <p:tag name="AS_UNIQUEID" val="13295"/>
</p:tagLst>
</file>

<file path=ppt/tags/tag317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18.xml><?xml version="1.0" encoding="utf-8"?>
<p:tagLst xmlns:p="http://schemas.openxmlformats.org/presentationml/2006/main">
  <p:tag name="AS_UNIQUEID" val="13297"/>
</p:tagLst>
</file>

<file path=ppt/tags/tag319.xml><?xml version="1.0" encoding="utf-8"?>
<p:tagLst xmlns:p="http://schemas.openxmlformats.org/presentationml/2006/main">
  <p:tag name="AS_UNIQUEID" val="1329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21.xml><?xml version="1.0" encoding="utf-8"?>
<p:tagLst xmlns:p="http://schemas.openxmlformats.org/presentationml/2006/main">
  <p:tag name="AS_UNIQUEID" val="13300"/>
</p:tagLst>
</file>

<file path=ppt/tags/tag322.xml><?xml version="1.0" encoding="utf-8"?>
<p:tagLst xmlns:p="http://schemas.openxmlformats.org/presentationml/2006/main">
  <p:tag name="AS_UNIQUEID" val="13301"/>
</p:tagLst>
</file>

<file path=ppt/tags/tag323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24.xml><?xml version="1.0" encoding="utf-8"?>
<p:tagLst xmlns:p="http://schemas.openxmlformats.org/presentationml/2006/main">
  <p:tag name="AS_UNIQUEID" val="13303"/>
</p:tagLst>
</file>

<file path=ppt/tags/tag325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26.xml><?xml version="1.0" encoding="utf-8"?>
<p:tagLst xmlns:p="http://schemas.openxmlformats.org/presentationml/2006/main">
  <p:tag name="AS_UNIQUEID" val="13305"/>
</p:tagLst>
</file>

<file path=ppt/tags/tag327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13253"/>
  <p:tag name="KSO_WM_ASSEMBLE_CHIP_INDEX" val="255962e45dea44e18e16baca4cff5c41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d089d0ac41c4a0a525421"/>
  <p:tag name="KSO_WM_CHIP_XID" val="5ebd089d0ac41c4a0a525422"/>
  <p:tag name="KSO_WM_TAG_VERSION" val="1.0"/>
  <p:tag name="KSO_WM_TEMPLATE_CATEGORY" val="custom"/>
  <p:tag name="KSO_WM_TEMPLATE_INDEX" val="20214993"/>
  <p:tag name="KSO_WM_UNIT_BLOCK" val="0"/>
  <p:tag name="KSO_WM_UNIT_COMPATIBLE" val="0"/>
  <p:tag name="KSO_WM_UNIT_DEC_AREA_ID" val="8cd25849f5a54059aeeb51c0b5531690"/>
  <p:tag name="KSO_WM_UNIT_DEFAULT_FONT" val="44;60;4"/>
  <p:tag name="KSO_WM_UNIT_DIAGRAM_ISNUMVISUAL" val="0"/>
  <p:tag name="KSO_WM_UNIT_DIAGRAM_ISREFERUNIT" val="0"/>
  <p:tag name="KSO_WM_UNIT_HIGHLIGHT" val="0"/>
  <p:tag name="KSO_WM_UNIT_ID" val="custom2021499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创意品牌推广方案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64.xml><?xml version="1.0" encoding="utf-8"?>
<p:tagLst xmlns:p="http://schemas.openxmlformats.org/presentationml/2006/main">
  <p:tag name="KSO_WM_BEAUTIFY_FLAG" val="#wm#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&quot;,&quot;slide_type&quot;:[&quot;title&quot;],&quot;aspect_ratio&quot;:&quot;16:9&quot;}"/>
  <p:tag name="KSO_WM_CHIP_XID" val="5ebe041a0ac41c4a0a52557a"/>
  <p:tag name="KSO_WM_SLIDE_BACKGROUND_TYPE" val="general"/>
  <p:tag name="KSO_WM_SLIDE_BK_DARK_LIGHT" val="2"/>
  <p:tag name="KSO_WM_SLIDE_ID" val="custom20214993_1"/>
  <p:tag name="KSO_WM_SLIDE_INDEX" val="1"/>
  <p:tag name="KSO_WM_SLIDE_ITEM_CNT" val="0"/>
  <p:tag name="KSO_WM_SLIDE_LAYOUT" val="a_f"/>
  <p:tag name="KSO_WM_SLIDE_LAYOUT_CNT" val="1_1"/>
  <p:tag name="KSO_WM_SLIDE_LAYOUT_INFO" val="{&quot;id&quot;:&quot;2020-11-10T10:26:34&quot;,&quot;maxSize&quot;:{&quot;size1&quot;:59.40293330439816},&quot;minSize&quot;:{&quot;size1&quot;:47.80293330439815},&quot;normalSize&quot;:{&quot;size1&quot;:56.80293330439815},&quot;subLayout&quot;:[{&quot;id&quot;:&quot;2020-11-10T10:26:34&quot;,&quot;margin&quot;:{&quot;bottom&quot;:0.131022647023201,&quot;left&quot;:17.49791717529297,&quot;right&quot;:2.9630887508392334,&quot;top&quot;:5.731644630432129},&quot;type&quot;:0},{&quot;id&quot;:&quot;2020-11-10T10:26:34&quot;,&quot;margin&quot;:{&quot;bottom&quot;:5.731666564941406,&quot;left&quot;:17.49791717529297,&quot;right&quot;:2.9630887508392334,&quot;top&quot;:0.1801326721906662},&quot;type&quot;:0}],&quot;type&quot;:0}"/>
  <p:tag name="KSO_WM_SLIDE_POSITION" val="520*39"/>
  <p:tag name="KSO_WM_SLIDE_SIZE" val="380*460"/>
  <p:tag name="KSO_WM_SLIDE_SUBTYPE" val="pureTxt"/>
  <p:tag name="KSO_WM_SLIDE_SUPPORT_FEATURE_TYPE" val="0"/>
  <p:tag name="KSO_WM_SLIDE_TYPE" val="title"/>
  <p:tag name="KSO_WM_TAG_VERSION" val="1.0"/>
  <p:tag name="KSO_WM_TEMPLATE_ASSEMBLE_GROUPID" val="5fa91092acfdea5937acfd00"/>
  <p:tag name="KSO_WM_TEMPLATE_ASSEMBLE_XID" val="5fa9fa4d0f63d42c4846d3ac"/>
  <p:tag name="KSO_WM_TEMPLATE_CATEGORY" val="custom"/>
  <p:tag name="KSO_WM_TEMPLATE_COLOR_TYPE" val="1"/>
  <p:tag name="KSO_WM_TEMPLATE_INDEX" val="20214993"/>
  <p:tag name="KSO_WM_TEMPLATE_MASTER_THUMB_INDEX" val="13"/>
  <p:tag name="KSO_WM_TEMPLATE_MASTER_TYPE" val="1"/>
  <p:tag name="KSO_WM_TEMPLATE_SUBCATEGORY" val="21"/>
  <p:tag name="KSO_WM_TEMPLATE_THUMBS_INDEX" val="1、2、3、4、7、49"/>
  <p:tag name="KSO_WM_UNIT_SHOW_EDIT_AREA_INDICATION" val="1"/>
</p:tagLst>
</file>

<file path=ppt/tags/tag65.xml><?xml version="1.0" encoding="utf-8"?>
<p:tagLst xmlns:p="http://schemas.openxmlformats.org/presentationml/2006/main">
  <p:tag name="AS_UNIQUEID" val="5420"/>
  <p:tag name="KSO_WM_BEAUTIFY_FLAG" val=""/>
</p:tagLst>
</file>

<file path=ppt/tags/tag66.xml><?xml version="1.0" encoding="utf-8"?>
<p:tagLst xmlns:p="http://schemas.openxmlformats.org/presentationml/2006/main">
  <p:tag name="AS_UNIQUEID" val="7988"/>
  <p:tag name="ID" val="547147"/>
  <p:tag name="KSO_WM_BEAUTIFY_FLAG" val=""/>
  <p:tag name="MH" val="20171004132550"/>
  <p:tag name="MH_LIBRARY" val="CONTENTS"/>
  <p:tag name="MH_ORDER" val="1"/>
  <p:tag name="MH_TYPE" val="ENTRY"/>
</p:tagLst>
</file>

<file path=ppt/tags/tag67.xml><?xml version="1.0" encoding="utf-8"?>
<p:tagLst xmlns:p="http://schemas.openxmlformats.org/presentationml/2006/main">
  <p:tag name="AS_UNIQUEID" val="7989"/>
  <p:tag name="KSO_WM_BEAUTIFY_FLAG" val=""/>
</p:tagLst>
</file>

<file path=ppt/tags/tag68.xml><?xml version="1.0" encoding="utf-8"?>
<p:tagLst xmlns:p="http://schemas.openxmlformats.org/presentationml/2006/main">
  <p:tag name="AS_UNIQUEID" val="7990"/>
  <p:tag name="KSO_WM_BEAUTIFY_FLAG" val=""/>
</p:tagLst>
</file>

<file path=ppt/tags/tag69.xml><?xml version="1.0" encoding="utf-8"?>
<p:tagLst xmlns:p="http://schemas.openxmlformats.org/presentationml/2006/main">
  <p:tag name="AS_UNIQUEID" val="7991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7992"/>
  <p:tag name="KSO_WM_BEAUTIFY_FLAG" val=""/>
</p:tagLst>
</file>

<file path=ppt/tags/tag71.xml><?xml version="1.0" encoding="utf-8"?>
<p:tagLst xmlns:p="http://schemas.openxmlformats.org/presentationml/2006/main">
  <p:tag name="AS_UNIQUEID" val="7993"/>
  <p:tag name="KSO_WM_BEAUTIFY_FLAG" val=""/>
</p:tagLst>
</file>

<file path=ppt/tags/tag72.xml><?xml version="1.0" encoding="utf-8"?>
<p:tagLst xmlns:p="http://schemas.openxmlformats.org/presentationml/2006/main">
  <p:tag name="AS_UNIQUEID" val="7994"/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74.xml><?xml version="1.0" encoding="utf-8"?>
<p:tagLst xmlns:p="http://schemas.openxmlformats.org/presentationml/2006/main">
  <p:tag name="AS_UNIQUEID" val="7996"/>
</p:tagLst>
</file>

<file path=ppt/tags/tag75.xml><?xml version="1.0" encoding="utf-8"?>
<p:tagLst xmlns:p="http://schemas.openxmlformats.org/presentationml/2006/main">
  <p:tag name="AS_UNIQUEID" val="7997"/>
  <p:tag name="KSO_WM_BEAUTIFY_FLAG" val=""/>
</p:tagLst>
</file>

<file path=ppt/tags/tag76.xml><?xml version="1.0" encoding="utf-8"?>
<p:tagLst xmlns:p="http://schemas.openxmlformats.org/presentationml/2006/main">
  <p:tag name="AS_UNIQUEID" val="7998"/>
  <p:tag name="KSO_WM_BEAUTIFY_FLAG" val=""/>
</p:tagLst>
</file>

<file path=ppt/tags/tag77.xml><?xml version="1.0" encoding="utf-8"?>
<p:tagLst xmlns:p="http://schemas.openxmlformats.org/presentationml/2006/main">
  <p:tag name="AS_UNIQUEID" val="7999"/>
  <p:tag name="KSO_WM_BEAUTIFY_FLAG" val=""/>
</p:tagLst>
</file>

<file path=ppt/tags/tag78.xml><?xml version="1.0" encoding="utf-8"?>
<p:tagLst xmlns:p="http://schemas.openxmlformats.org/presentationml/2006/main">
  <p:tag name="AS_UNIQUEID" val="8000"/>
</p:tagLst>
</file>

<file path=ppt/tags/tag79.xml><?xml version="1.0" encoding="utf-8"?>
<p:tagLst xmlns:p="http://schemas.openxmlformats.org/presentationml/2006/main">
  <p:tag name="AS_UNIQUEID" val="8001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8002"/>
  <p:tag name="KSO_WM_BEAUTIFY_FLAG" val=""/>
</p:tagLst>
</file>

<file path=ppt/tags/tag81.xml><?xml version="1.0" encoding="utf-8"?>
<p:tagLst xmlns:p="http://schemas.openxmlformats.org/presentationml/2006/main">
  <p:tag name="AS_UNIQUEID" val="8003"/>
</p:tagLst>
</file>

<file path=ppt/tags/tag82.xml><?xml version="1.0" encoding="utf-8"?>
<p:tagLst xmlns:p="http://schemas.openxmlformats.org/presentationml/2006/main">
  <p:tag name="AS_UNIQUEID" val="8004"/>
  <p:tag name="KSO_WM_BEAUTIFY_FLAG" val=""/>
</p:tagLst>
</file>

<file path=ppt/tags/tag83.xml><?xml version="1.0" encoding="utf-8"?>
<p:tagLst xmlns:p="http://schemas.openxmlformats.org/presentationml/2006/main">
  <p:tag name="AS_UNIQUEID" val="8005"/>
  <p:tag name="KSO_WM_BEAUTIFY_FLAG" val=""/>
</p:tagLst>
</file>

<file path=ppt/tags/tag84.xml><?xml version="1.0" encoding="utf-8"?>
<p:tagLst xmlns:p="http://schemas.openxmlformats.org/presentationml/2006/main">
  <p:tag name="AS_UNIQUEID" val="8006"/>
</p:tagLst>
</file>

<file path=ppt/tags/tag85.xml><?xml version="1.0" encoding="utf-8"?>
<p:tagLst xmlns:p="http://schemas.openxmlformats.org/presentationml/2006/main">
  <p:tag name="AS_UNIQUEID" val="8007"/>
  <p:tag name="KSO_WM_BEAUTIFY_FLAG" val=""/>
</p:tagLst>
</file>

<file path=ppt/tags/tag86.xml><?xml version="1.0" encoding="utf-8"?>
<p:tagLst xmlns:p="http://schemas.openxmlformats.org/presentationml/2006/main">
  <p:tag name="AS_UNIQUEID" val="8008"/>
  <p:tag name="KSO_WM_BEAUTIFY_FLAG" val=""/>
</p:tagLst>
</file>

<file path=ppt/tags/tag87.xml><?xml version="1.0" encoding="utf-8"?>
<p:tagLst xmlns:p="http://schemas.openxmlformats.org/presentationml/2006/main">
  <p:tag name="AS_UNIQUEID" val="8009"/>
  <p:tag name="KSO_WM_BEAUTIFY_FLAG" val=""/>
</p:tagLst>
</file>

<file path=ppt/tags/tag88.xml><?xml version="1.0" encoding="utf-8"?>
<p:tagLst xmlns:p="http://schemas.openxmlformats.org/presentationml/2006/main">
  <p:tag name="AS_UNIQUEID" val="8010"/>
  <p:tag name="KSO_WM_BEAUTIFY_FLAG" val=""/>
</p:tagLst>
</file>

<file path=ppt/tags/tag89.xml><?xml version="1.0" encoding="utf-8"?>
<p:tagLst xmlns:p="http://schemas.openxmlformats.org/presentationml/2006/main">
  <p:tag name="AS_UNIQUEID" val="8011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8012"/>
  <p:tag name="KSO_WM_BEAUTIFY_FLAG" val=""/>
</p:tagLst>
</file>

<file path=ppt/tags/tag91.xml><?xml version="1.0" encoding="utf-8"?>
<p:tagLst xmlns:p="http://schemas.openxmlformats.org/presentationml/2006/main">
  <p:tag name="AS_UNIQUEID" val="8013"/>
  <p:tag name="KSO_WM_BEAUTIFY_FLAG" val=""/>
</p:tagLst>
</file>

<file path=ppt/tags/tag92.xml><?xml version="1.0" encoding="utf-8"?>
<p:tagLst xmlns:p="http://schemas.openxmlformats.org/presentationml/2006/main">
  <p:tag name="AS_UNIQUEID" val="8014"/>
  <p:tag name="KSO_WM_BEAUTIFY_FLAG" val=""/>
</p:tagLst>
</file>

<file path=ppt/tags/tag93.xml><?xml version="1.0" encoding="utf-8"?>
<p:tagLst xmlns:p="http://schemas.openxmlformats.org/presentationml/2006/main">
  <p:tag name="AS_UNIQUEID" val="8017"/>
  <p:tag name="ID" val="547147"/>
  <p:tag name="KSO_WM_BEAUTIFY_FLAG" val=""/>
  <p:tag name="MH" val="20171004132550"/>
  <p:tag name="MH_LIBRARY" val="CONTENTS"/>
  <p:tag name="MH_ORDER" val="1"/>
  <p:tag name="MH_TYPE" val="ENTRY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14993"/>
</p:tagLst>
</file>

<file path=ppt/tags/tag95.xml><?xml version="1.0" encoding="utf-8"?>
<p:tagLst xmlns:p="http://schemas.openxmlformats.org/presentationml/2006/main">
  <p:tag name="AS_UNIQUEID" val="4667"/>
  <p:tag name="KSO_WM_BEAUTIFY_FLAG" val=""/>
</p:tagLst>
</file>

<file path=ppt/tags/tag96.xml><?xml version="1.0" encoding="utf-8"?>
<p:tagLst xmlns:p="http://schemas.openxmlformats.org/presentationml/2006/main">
  <p:tag name="AS_UNIQUEID" val="4668"/>
</p:tagLst>
</file>

<file path=ppt/tags/tag97.xml><?xml version="1.0" encoding="utf-8"?>
<p:tagLst xmlns:p="http://schemas.openxmlformats.org/presentationml/2006/main">
  <p:tag name="AS_UNIQUEID" val="4669"/>
  <p:tag name="KSO_WM_BEAUTIFY_FLAG" val=""/>
</p:tagLst>
</file>

<file path=ppt/tags/tag98.xml><?xml version="1.0" encoding="utf-8"?>
<p:tagLst xmlns:p="http://schemas.openxmlformats.org/presentationml/2006/main">
  <p:tag name="AS_UNIQUEID" val="4670"/>
  <p:tag name="KSO_WM_BEAUTIFY_FLAG" val=""/>
</p:tagLst>
</file>

<file path=ppt/tags/tag99.xml><?xml version="1.0" encoding="utf-8"?>
<p:tagLst xmlns:p="http://schemas.openxmlformats.org/presentationml/2006/main">
  <p:tag name="AS_UNIQUEID" val="4671"/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3192</Words>
  <Application>WPS 演示</Application>
  <PresentationFormat>宽屏</PresentationFormat>
  <Paragraphs>353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Arial</vt:lpstr>
      <vt:lpstr>方正静蕾简体</vt:lpstr>
      <vt:lpstr>Segoe Print</vt:lpstr>
      <vt:lpstr>Al Bayan Plain</vt:lpstr>
      <vt:lpstr>黑体</vt:lpstr>
      <vt:lpstr>Comic Sans MS</vt:lpstr>
      <vt:lpstr>楷体</vt:lpstr>
      <vt:lpstr>楷体_GB2312</vt:lpstr>
      <vt:lpstr>新宋体</vt:lpstr>
      <vt:lpstr>Bahnschrift SemiLight Condensed</vt:lpstr>
      <vt:lpstr>Calibri</vt:lpstr>
      <vt:lpstr>WPS</vt:lpstr>
      <vt:lpstr>第2节 孟德尔的豌豆杂交实验（二）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念。</cp:lastModifiedBy>
  <cp:revision>155</cp:revision>
  <dcterms:created xsi:type="dcterms:W3CDTF">2019-06-19T02:08:00Z</dcterms:created>
  <dcterms:modified xsi:type="dcterms:W3CDTF">2025-02-11T12:14:49Z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5353D0A1748F401F8C6B6AA94535021F_11</vt:lpwstr>
  </property>
</Properties>
</file>