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</p:sldIdLst>
  <p:sldSz cx="10693400" cy="756285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tags" Target="tags/tag1.xml" /><Relationship Id="rId2" Type="http://schemas.openxmlformats.org/officeDocument/2006/relationships/slide" Target="slides/slide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wedge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1.pn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wedge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Relationship Id="rId6" Type="http://schemas.openxmlformats.org/officeDocument/2006/relationships/image" Target="../media/image6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Relationship Id="rId4" Type="http://schemas.openxmlformats.org/officeDocument/2006/relationships/image" Target="../media/image24.jpeg" /><Relationship Id="rId5" Type="http://schemas.openxmlformats.org/officeDocument/2006/relationships/image" Target="../media/image33.jpeg" /><Relationship Id="rId6" Type="http://schemas.openxmlformats.org/officeDocument/2006/relationships/image" Target="../media/image34.jpeg" /><Relationship Id="rId7" Type="http://schemas.openxmlformats.org/officeDocument/2006/relationships/image" Target="../media/image35.jpeg" /><Relationship Id="rId8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Relationship Id="rId3" Type="http://schemas.openxmlformats.org/officeDocument/2006/relationships/image" Target="../media/image22.jpeg" /><Relationship Id="rId4" Type="http://schemas.openxmlformats.org/officeDocument/2006/relationships/image" Target="../media/image37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jpeg" /><Relationship Id="rId3" Type="http://schemas.openxmlformats.org/officeDocument/2006/relationships/image" Target="../media/image39.jpeg" /><Relationship Id="rId4" Type="http://schemas.openxmlformats.org/officeDocument/2006/relationships/image" Target="../media/image24.jpeg" /><Relationship Id="rId5" Type="http://schemas.openxmlformats.org/officeDocument/2006/relationships/image" Target="../media/image40.jpeg" /><Relationship Id="rId6" Type="http://schemas.openxmlformats.org/officeDocument/2006/relationships/image" Target="../media/image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2.png" /><Relationship Id="rId3" Type="http://schemas.openxmlformats.org/officeDocument/2006/relationships/image" Target="../media/image16.jpeg" /><Relationship Id="rId4" Type="http://schemas.openxmlformats.org/officeDocument/2006/relationships/image" Target="../media/image43.jpeg" /><Relationship Id="rId5" Type="http://schemas.openxmlformats.org/officeDocument/2006/relationships/image" Target="../media/image22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4.png" /><Relationship Id="rId3" Type="http://schemas.openxmlformats.org/officeDocument/2006/relationships/image" Target="../media/image6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5.png" /><Relationship Id="rId3" Type="http://schemas.openxmlformats.org/officeDocument/2006/relationships/image" Target="../media/image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6.png" /><Relationship Id="rId3" Type="http://schemas.openxmlformats.org/officeDocument/2006/relationships/image" Target="../media/image6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Relationship Id="rId3" Type="http://schemas.openxmlformats.org/officeDocument/2006/relationships/image" Target="../media/image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Relationship Id="rId5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Relationship Id="rId6" Type="http://schemas.openxmlformats.org/officeDocument/2006/relationships/image" Target="../media/image19.jpeg" /><Relationship Id="rId7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jpeg" /><Relationship Id="rId3" Type="http://schemas.openxmlformats.org/officeDocument/2006/relationships/image" Target="../media/image16.jpeg" /><Relationship Id="rId4" Type="http://schemas.openxmlformats.org/officeDocument/2006/relationships/image" Target="../media/image21.jpeg" /><Relationship Id="rId5" Type="http://schemas.openxmlformats.org/officeDocument/2006/relationships/image" Target="../media/image2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Relationship Id="rId5" Type="http://schemas.openxmlformats.org/officeDocument/2006/relationships/image" Target="../media/image22.jpeg" /><Relationship Id="rId6" Type="http://schemas.openxmlformats.org/officeDocument/2006/relationships/image" Target="../media/image26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jpeg" /><Relationship Id="rId3" Type="http://schemas.openxmlformats.org/officeDocument/2006/relationships/image" Target="../media/image13.jpeg" /><Relationship Id="rId4" Type="http://schemas.openxmlformats.org/officeDocument/2006/relationships/image" Target="../media/image6.jpeg" /><Relationship Id="rId5" Type="http://schemas.openxmlformats.org/officeDocument/2006/relationships/image" Target="../media/image2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jpeg" /><Relationship Id="rId3" Type="http://schemas.openxmlformats.org/officeDocument/2006/relationships/image" Target="../media/image30.jpeg" /><Relationship Id="rId4" Type="http://schemas.openxmlformats.org/officeDocument/2006/relationships/image" Target="../media/image16.jpe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pic>
        <p:nvPicPr>
          <p:cNvPr id="4" name="picture 4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607084" y="1631987"/>
            <a:ext cx="4724343" cy="4102089"/>
          </a:xfrm>
          <a:prstGeom prst="rect">
            <a:avLst/>
          </a:prstGeom>
        </p:spPr>
      </p:pic>
      <p:pic>
        <p:nvPicPr>
          <p:cNvPr id="6" name="picture 6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498573" y="4991103"/>
            <a:ext cx="3282981" cy="527055"/>
          </a:xfrm>
          <a:prstGeom prst="rect">
            <a:avLst/>
          </a:prstGeom>
        </p:spPr>
      </p:pic>
      <p:sp>
        <p:nvSpPr>
          <p:cNvPr id="8" name="textbox 8" title=""/>
          <p:cNvSpPr/>
          <p:nvPr/>
        </p:nvSpPr>
        <p:spPr>
          <a:xfrm>
            <a:off x="1911363" y="3163924"/>
            <a:ext cx="2781300" cy="4089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2700" b="1" kern="0" spc="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§3-3</a:t>
            </a:r>
            <a:r>
              <a:rPr sz="2700" b="1" kern="0" spc="3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2700" b="1" kern="0" spc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DNA</a:t>
            </a:r>
            <a:r>
              <a:rPr sz="2700" b="1" kern="0" spc="2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的复制</a:t>
            </a:r>
            <a:endParaRPr sz="27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textbox 10" title=""/>
          <p:cNvSpPr/>
          <p:nvPr/>
        </p:nvSpPr>
        <p:spPr>
          <a:xfrm>
            <a:off x="1997730" y="1397483"/>
            <a:ext cx="1893570" cy="3289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2100" b="1" kern="0" spc="-2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高中生物必修二</a:t>
            </a:r>
            <a:endParaRPr sz="2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2" name="picture 12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901718"/>
            <a:ext cx="730252" cy="476232"/>
          </a:xfrm>
          <a:prstGeom prst="rect">
            <a:avLst/>
          </a:prstGeom>
        </p:spPr>
      </p:pic>
      <p:pic>
        <p:nvPicPr>
          <p:cNvPr id="14" name="picture 14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899629" y="895365"/>
            <a:ext cx="419074" cy="47623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8" name="picture 188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pic>
        <p:nvPicPr>
          <p:cNvPr id="190" name="picture 190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994599" y="1708144"/>
            <a:ext cx="1841510" cy="4375184"/>
          </a:xfrm>
          <a:prstGeom prst="rect">
            <a:avLst/>
          </a:prstGeom>
        </p:spPr>
      </p:pic>
      <p:sp>
        <p:nvSpPr>
          <p:cNvPr id="192" name="textbox 192" title=""/>
          <p:cNvSpPr/>
          <p:nvPr/>
        </p:nvSpPr>
        <p:spPr>
          <a:xfrm>
            <a:off x="793796" y="4922231"/>
            <a:ext cx="3023235" cy="12433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700" kern="0" spc="1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■模板：亲代</a:t>
            </a:r>
            <a:r>
              <a:rPr sz="1700" kern="0" spc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DNA</a:t>
            </a:r>
            <a:r>
              <a:rPr sz="1700" kern="0" spc="40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kern="0" spc="1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分子两</a:t>
            </a:r>
            <a:r>
              <a:rPr sz="1700" kern="0" spc="9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条链</a:t>
            </a:r>
            <a:endParaRPr sz="1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5875" algn="l" rtl="0" eaLnBrk="0">
              <a:lnSpc>
                <a:spcPct val="98000"/>
              </a:lnSpc>
              <a:spcBef>
                <a:spcPts val="460"/>
              </a:spcBef>
            </a:pPr>
            <a:r>
              <a:rPr sz="1700" b="1" kern="0" spc="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■原料：4种脱氧核苷酸</a:t>
            </a:r>
            <a:endParaRPr sz="1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2700" algn="l" rtl="0" eaLnBrk="0">
              <a:lnSpc>
                <a:spcPct val="98000"/>
              </a:lnSpc>
              <a:spcBef>
                <a:spcPts val="580"/>
              </a:spcBef>
            </a:pPr>
            <a:r>
              <a:rPr sz="1700" kern="0" spc="-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■</a:t>
            </a:r>
            <a:r>
              <a:rPr sz="1700" kern="0" spc="-1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b="1" kern="0" spc="-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能量：由细胞呼吸提供。</a:t>
            </a:r>
            <a:endParaRPr sz="1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14000"/>
              </a:lnSpc>
            </a:pPr>
            <a:endParaRPr sz="4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  <a:spcBef>
                <a:spcPts val="5"/>
              </a:spcBef>
            </a:pPr>
            <a:r>
              <a:rPr sz="17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■</a:t>
            </a:r>
            <a:r>
              <a:rPr sz="1700" kern="0" spc="-1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b="1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酶：解旋酶和</a:t>
            </a:r>
            <a:r>
              <a:rPr sz="1700" b="1" kern="0" spc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DNA</a:t>
            </a:r>
            <a:r>
              <a:rPr sz="1700" kern="0" spc="41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b="1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聚合酶等</a:t>
            </a:r>
            <a:endParaRPr sz="1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4" name="textbox 194" title=""/>
          <p:cNvSpPr/>
          <p:nvPr/>
        </p:nvSpPr>
        <p:spPr>
          <a:xfrm>
            <a:off x="793796" y="2325073"/>
            <a:ext cx="5692775" cy="2794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700" kern="0" spc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DNA</a:t>
            </a:r>
            <a:r>
              <a:rPr sz="1700" kern="0" spc="42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的复制是指以亲代</a:t>
            </a:r>
            <a:r>
              <a:rPr sz="1700" kern="0" spc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DNA</a:t>
            </a:r>
            <a:r>
              <a:rPr sz="1700" kern="0" spc="41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为模板合成子代</a:t>
            </a:r>
            <a:r>
              <a:rPr sz="1700" kern="0" spc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DNA</a:t>
            </a:r>
            <a:r>
              <a:rPr sz="1700" kern="0" spc="41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的过程。</a:t>
            </a:r>
            <a:endParaRPr sz="1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6" name="textbox 196" title=""/>
          <p:cNvSpPr/>
          <p:nvPr/>
        </p:nvSpPr>
        <p:spPr>
          <a:xfrm>
            <a:off x="793796" y="3547428"/>
            <a:ext cx="4892675" cy="2705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17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细胞分裂前的间期，随着染色体的复制而完成的。</a:t>
            </a:r>
            <a:endParaRPr sz="1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8" name="textbox 198" title=""/>
          <p:cNvSpPr/>
          <p:nvPr/>
        </p:nvSpPr>
        <p:spPr>
          <a:xfrm>
            <a:off x="-12700" y="914429"/>
            <a:ext cx="2755264" cy="4616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>
              <a:latin typeface="Arial"/>
              <a:ea typeface="Arial"/>
              <a:cs typeface="Arial"/>
            </a:endParaRPr>
          </a:p>
          <a:p>
            <a:pPr marL="710565" algn="l" rtl="0" eaLnBrk="0">
              <a:lnSpc>
                <a:spcPct val="96000"/>
              </a:lnSpc>
              <a:spcBef>
                <a:spcPts val="5"/>
              </a:spcBef>
              <a:tabLst>
                <a:tab pos="819150"/>
              </a:tabLst>
            </a:pPr>
            <a:r>
              <a:rPr sz="2100" kern="0" spc="0">
                <a:solidFill>
                  <a:srgbClr val="006CC0">
                    <a:alpha val="100000"/>
                  </a:srgbClr>
                </a:solidFill>
                <a:latin typeface="Arial"/>
                <a:ea typeface="Arial"/>
                <a:cs typeface="Arial"/>
              </a:rPr>
              <a:t>	</a:t>
            </a:r>
            <a:r>
              <a:rPr sz="2100" b="1" kern="0" spc="0">
                <a:solidFill>
                  <a:srgbClr val="006CC0">
                    <a:alpha val="100000"/>
                  </a:srgbClr>
                </a:solidFill>
                <a:latin typeface="Arial"/>
                <a:ea typeface="Arial"/>
                <a:cs typeface="Arial"/>
              </a:rPr>
              <a:t>DNA</a:t>
            </a:r>
            <a:r>
              <a:rPr sz="2100" b="1" kern="0" spc="0">
                <a:solidFill>
                  <a:srgbClr val="006CC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复制的过程</a:t>
            </a:r>
            <a:endParaRPr sz="2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00" name="picture 200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927129"/>
            <a:ext cx="698492" cy="399999"/>
          </a:xfrm>
          <a:prstGeom prst="rect">
            <a:avLst/>
          </a:prstGeom>
        </p:spPr>
      </p:pic>
      <p:grpSp>
        <p:nvGrpSpPr>
          <p:cNvPr id="4" name="group 4" title=""/>
          <p:cNvGrpSpPr/>
          <p:nvPr/>
        </p:nvGrpSpPr>
        <p:grpSpPr>
          <a:xfrm rot="21600000">
            <a:off x="660424" y="4305303"/>
            <a:ext cx="863599" cy="406427"/>
            <a:chExt cx="863599" cy="406427"/>
          </a:xfrm>
        </p:grpSpPr>
        <p:pic>
          <p:nvPicPr>
            <p:cNvPr id="202" name="picture 20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863599" cy="406427"/>
            </a:xfrm>
            <a:prstGeom prst="rect">
              <a:avLst/>
            </a:prstGeom>
          </p:spPr>
        </p:pic>
        <p:sp>
          <p:nvSpPr>
            <p:cNvPr id="204" name="textbox 204"/>
            <p:cNvSpPr/>
            <p:nvPr/>
          </p:nvSpPr>
          <p:spPr>
            <a:xfrm>
              <a:off x="-12700" y="-12700"/>
              <a:ext cx="889000" cy="46990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1000"/>
                </a:lnSpc>
              </a:pPr>
              <a:endParaRPr sz="80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7000"/>
                </a:lnSpc>
              </a:pPr>
              <a:endParaRPr sz="100">
                <a:latin typeface="Arial"/>
                <a:ea typeface="Arial"/>
                <a:cs typeface="Arial"/>
              </a:endParaRPr>
            </a:p>
            <a:p>
              <a:pPr marL="162560" algn="l" rtl="0" eaLnBrk="0">
                <a:lnSpc>
                  <a:spcPct val="96000"/>
                </a:lnSpc>
              </a:pPr>
              <a:r>
                <a:rPr sz="2100" b="1" kern="0" spc="5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条件</a:t>
              </a:r>
              <a:endParaRPr sz="2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6" name="group 6" title=""/>
          <p:cNvGrpSpPr/>
          <p:nvPr/>
        </p:nvGrpSpPr>
        <p:grpSpPr>
          <a:xfrm rot="21600000">
            <a:off x="660424" y="1739909"/>
            <a:ext cx="869908" cy="400074"/>
            <a:chExt cx="869908" cy="400074"/>
          </a:xfrm>
        </p:grpSpPr>
        <p:pic>
          <p:nvPicPr>
            <p:cNvPr id="206" name="picture 20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869908" cy="400074"/>
            </a:xfrm>
            <a:prstGeom prst="rect">
              <a:avLst/>
            </a:prstGeom>
          </p:spPr>
        </p:pic>
        <p:sp>
          <p:nvSpPr>
            <p:cNvPr id="208" name="textbox 208"/>
            <p:cNvSpPr/>
            <p:nvPr/>
          </p:nvSpPr>
          <p:spPr>
            <a:xfrm>
              <a:off x="-12700" y="-12700"/>
              <a:ext cx="895350" cy="4635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sz="800">
                <a:latin typeface="Arial"/>
                <a:ea typeface="Arial"/>
                <a:cs typeface="Arial"/>
              </a:endParaRPr>
            </a:p>
            <a:p>
              <a:pPr marL="162560" algn="l" rtl="0" eaLnBrk="0">
                <a:lnSpc>
                  <a:spcPct val="96000"/>
                </a:lnSpc>
                <a:spcBef>
                  <a:spcPts val="5"/>
                </a:spcBef>
              </a:pPr>
              <a:r>
                <a:rPr sz="2100" b="1" kern="0" spc="-4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定义</a:t>
              </a:r>
              <a:endParaRPr sz="2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8" name="group 8" title=""/>
          <p:cNvGrpSpPr/>
          <p:nvPr/>
        </p:nvGrpSpPr>
        <p:grpSpPr>
          <a:xfrm rot="21600000">
            <a:off x="660424" y="2978174"/>
            <a:ext cx="869908" cy="399998"/>
            <a:chExt cx="869908" cy="399998"/>
          </a:xfrm>
        </p:grpSpPr>
        <p:pic>
          <p:nvPicPr>
            <p:cNvPr id="210" name="picture 2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869908" cy="399998"/>
            </a:xfrm>
            <a:prstGeom prst="rect">
              <a:avLst/>
            </a:prstGeom>
          </p:spPr>
        </p:pic>
        <p:sp>
          <p:nvSpPr>
            <p:cNvPr id="212" name="textbox 212"/>
            <p:cNvSpPr/>
            <p:nvPr/>
          </p:nvSpPr>
          <p:spPr>
            <a:xfrm>
              <a:off x="-12700" y="-12700"/>
              <a:ext cx="895350" cy="46481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</a:pPr>
              <a:endParaRPr sz="80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7000"/>
                </a:lnSpc>
              </a:pPr>
              <a:endParaRPr sz="100">
                <a:latin typeface="Arial"/>
                <a:ea typeface="Arial"/>
                <a:cs typeface="Arial"/>
              </a:endParaRPr>
            </a:p>
            <a:p>
              <a:pPr marL="162560" algn="l" rtl="0" eaLnBrk="0">
                <a:lnSpc>
                  <a:spcPct val="97000"/>
                </a:lnSpc>
              </a:pPr>
              <a:r>
                <a:rPr sz="2100" b="1" kern="0" spc="7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时期</a:t>
              </a:r>
              <a:endParaRPr sz="2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pic>
        <p:nvPicPr>
          <p:cNvPr id="214" name="picture 214" title="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899629" y="895365"/>
            <a:ext cx="419074" cy="47623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6" name="picture 216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218" name="textbox 218" title=""/>
          <p:cNvSpPr/>
          <p:nvPr/>
        </p:nvSpPr>
        <p:spPr>
          <a:xfrm>
            <a:off x="3422661" y="1650281"/>
            <a:ext cx="3101975" cy="8420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3000"/>
              </a:lnSpc>
            </a:pPr>
            <a:r>
              <a:rPr sz="1300" kern="0" spc="100">
                <a:solidFill>
                  <a:srgbClr val="BC000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碱基配对：</a:t>
            </a:r>
            <a:r>
              <a:rPr sz="1300" kern="0" spc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DNA</a:t>
            </a:r>
            <a:r>
              <a:rPr sz="1300" kern="0" spc="10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300" kern="0" spc="1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聚合酶等以解</a:t>
            </a:r>
            <a:r>
              <a:rPr sz="1300" kern="0" spc="9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开的每一</a:t>
            </a:r>
            <a:r>
              <a:rPr sz="13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300" kern="0" spc="1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条母链为模板，以细胞中游离的4种脱</a:t>
            </a:r>
            <a:r>
              <a:rPr sz="1300" kern="0" spc="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300" kern="0" spc="1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氧核苷酸为原料，按照碱基</a:t>
            </a:r>
            <a:r>
              <a:rPr sz="1300" kern="0" spc="1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互补配对原</a:t>
            </a:r>
            <a:r>
              <a:rPr sz="13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300" kern="0" spc="9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则，各自合成与母链互补的</a:t>
            </a:r>
            <a:r>
              <a:rPr sz="1300" kern="0" spc="8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一条子链。</a:t>
            </a:r>
            <a:endParaRPr sz="13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20" name="textbox 220" title=""/>
          <p:cNvSpPr/>
          <p:nvPr/>
        </p:nvSpPr>
        <p:spPr>
          <a:xfrm>
            <a:off x="2019259" y="5287823"/>
            <a:ext cx="1877695" cy="8521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4000"/>
              </a:lnSpc>
            </a:pPr>
            <a:r>
              <a:rPr sz="1300" kern="0" spc="70">
                <a:solidFill>
                  <a:srgbClr val="BB000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解</a:t>
            </a:r>
            <a:r>
              <a:rPr sz="1300" kern="0" spc="-200">
                <a:solidFill>
                  <a:srgbClr val="BB000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300" kern="0" spc="70">
                <a:solidFill>
                  <a:srgbClr val="BB000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旋</a:t>
            </a:r>
            <a:r>
              <a:rPr sz="1300" kern="0" spc="-240">
                <a:solidFill>
                  <a:srgbClr val="BB000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300" kern="0" spc="70">
                <a:solidFill>
                  <a:srgbClr val="BB000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sz="1300" kern="0" spc="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复制开始时，在</a:t>
            </a:r>
            <a:r>
              <a:rPr sz="13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300" kern="0" spc="1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细胞提供的能量的驱动</a:t>
            </a:r>
            <a:r>
              <a:rPr sz="1300" kern="0" spc="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300" kern="0" spc="1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下，解旋酶将</a:t>
            </a:r>
            <a:r>
              <a:rPr sz="1300" kern="0" spc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DNA</a:t>
            </a:r>
            <a:r>
              <a:rPr sz="1300" kern="0" spc="1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双螺</a:t>
            </a:r>
            <a:r>
              <a:rPr sz="1300" kern="0" spc="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300" kern="0" spc="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旋的两条链解开。</a:t>
            </a:r>
            <a:endParaRPr sz="13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22" name="textbox 222" title=""/>
          <p:cNvSpPr/>
          <p:nvPr/>
        </p:nvSpPr>
        <p:spPr>
          <a:xfrm>
            <a:off x="6762745" y="1656633"/>
            <a:ext cx="1451610" cy="8464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9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4000"/>
              </a:lnSpc>
            </a:pPr>
            <a:r>
              <a:rPr sz="1300" kern="0" spc="0">
                <a:solidFill>
                  <a:srgbClr val="CB3C41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延</a:t>
            </a:r>
            <a:r>
              <a:rPr sz="1300" kern="0" spc="-190">
                <a:solidFill>
                  <a:srgbClr val="CB3C41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300" kern="0" spc="0">
                <a:solidFill>
                  <a:srgbClr val="CB3C41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伸</a:t>
            </a:r>
            <a:r>
              <a:rPr sz="1300" kern="0" spc="-220">
                <a:solidFill>
                  <a:srgbClr val="CB3C41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300" kern="0" spc="0">
                <a:solidFill>
                  <a:srgbClr val="CB3C41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sz="13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随着模板   </a:t>
            </a:r>
            <a:r>
              <a:rPr sz="1300" kern="0" spc="1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链解旋过程的进</a:t>
            </a:r>
            <a:r>
              <a:rPr sz="13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1300" kern="0" spc="1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行，新合成的子</a:t>
            </a:r>
            <a:r>
              <a:rPr sz="13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13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链也在不断延伸。</a:t>
            </a:r>
            <a:endParaRPr sz="13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24" name="textbox 224" title=""/>
          <p:cNvSpPr/>
          <p:nvPr/>
        </p:nvSpPr>
        <p:spPr>
          <a:xfrm>
            <a:off x="8337562" y="1649260"/>
            <a:ext cx="1312544" cy="8521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6000"/>
              </a:lnSpc>
              <a:spcBef>
                <a:spcPct val="0"/>
              </a:spcBef>
            </a:pPr>
            <a:r>
              <a:rPr sz="1200" kern="0" spc="-80">
                <a:solidFill>
                  <a:srgbClr val="B7000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螺</a:t>
            </a:r>
            <a:r>
              <a:rPr sz="1200" kern="0" spc="-120">
                <a:solidFill>
                  <a:srgbClr val="B7000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80">
                <a:solidFill>
                  <a:srgbClr val="B7000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旋</a:t>
            </a:r>
            <a:r>
              <a:rPr sz="1200" kern="0" spc="-210">
                <a:solidFill>
                  <a:srgbClr val="B7000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80">
                <a:solidFill>
                  <a:srgbClr val="B7000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sz="1200" kern="0" spc="-8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同</a:t>
            </a:r>
            <a:r>
              <a:rPr sz="1200" kern="0" spc="-1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8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时 ，</a:t>
            </a:r>
            <a:r>
              <a:rPr sz="1200" kern="0" spc="-1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8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每</a:t>
            </a:r>
            <a:r>
              <a:rPr sz="12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300" kern="0" spc="1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条新链与其对应</a:t>
            </a:r>
            <a:r>
              <a:rPr sz="1300" kern="0" spc="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300" kern="0" spc="1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的模板链盘绕成</a:t>
            </a:r>
            <a:r>
              <a:rPr sz="13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300" kern="0" spc="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双螺旋结构。</a:t>
            </a:r>
            <a:endParaRPr sz="13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26" name="textbox 226" title=""/>
          <p:cNvSpPr/>
          <p:nvPr/>
        </p:nvSpPr>
        <p:spPr>
          <a:xfrm>
            <a:off x="793796" y="1028372"/>
            <a:ext cx="1948814" cy="3321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2100" b="1" kern="0" spc="0">
                <a:solidFill>
                  <a:srgbClr val="006CC0">
                    <a:alpha val="100000"/>
                  </a:srgbClr>
                </a:solidFill>
                <a:latin typeface="Arial"/>
                <a:ea typeface="Arial"/>
                <a:cs typeface="Arial"/>
              </a:rPr>
              <a:t>DNA</a:t>
            </a:r>
            <a:r>
              <a:rPr sz="2100" b="1" kern="0" spc="0">
                <a:solidFill>
                  <a:srgbClr val="006CC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复制的过程</a:t>
            </a:r>
            <a:endParaRPr sz="2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28" name="textbox 228" title=""/>
          <p:cNvSpPr/>
          <p:nvPr/>
        </p:nvSpPr>
        <p:spPr>
          <a:xfrm>
            <a:off x="7848552" y="4272850"/>
            <a:ext cx="1195069" cy="4514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indent="6350" algn="l" rtl="0" eaLnBrk="0">
              <a:lnSpc>
                <a:spcPct val="107000"/>
              </a:lnSpc>
            </a:pPr>
            <a:r>
              <a:rPr sz="13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以母链为模板进</a:t>
            </a:r>
            <a:r>
              <a:rPr sz="1300" kern="0" spc="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3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行碱基互补配对</a:t>
            </a:r>
            <a:endParaRPr sz="13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30" name="textbox 230" title=""/>
          <p:cNvSpPr/>
          <p:nvPr/>
        </p:nvSpPr>
        <p:spPr>
          <a:xfrm>
            <a:off x="4000532" y="5245059"/>
            <a:ext cx="2038985" cy="2222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13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解旋酶</a:t>
            </a:r>
            <a:r>
              <a:rPr sz="1300" kern="0" spc="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</a:t>
            </a:r>
            <a:r>
              <a:rPr sz="1300" kern="0" spc="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sz="2000" kern="0" spc="10" baseline="800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5'</a:t>
            </a:r>
            <a:endParaRPr sz="2000" baseline="8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32" name="textbox 232" title=""/>
          <p:cNvSpPr/>
          <p:nvPr/>
        </p:nvSpPr>
        <p:spPr>
          <a:xfrm>
            <a:off x="5359450" y="4489455"/>
            <a:ext cx="1771650" cy="2349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645"/>
              </a:lnSpc>
            </a:pPr>
            <a:r>
              <a:rPr sz="1300" kern="0" spc="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解旋</a:t>
            </a:r>
            <a:r>
              <a:rPr sz="1300" kern="0" spc="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sz="1300" kern="0" spc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DNA</a:t>
            </a:r>
            <a:r>
              <a:rPr sz="1300" kern="0" spc="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聚合酶</a:t>
            </a:r>
            <a:endParaRPr sz="13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34" name="textbox 234" title=""/>
          <p:cNvSpPr/>
          <p:nvPr/>
        </p:nvSpPr>
        <p:spPr>
          <a:xfrm>
            <a:off x="1282698" y="5270470"/>
            <a:ext cx="418465" cy="6483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37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6000"/>
              </a:lnSpc>
            </a:pPr>
            <a:r>
              <a:rPr sz="1300" kern="0" spc="-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双</a:t>
            </a:r>
            <a:r>
              <a:rPr sz="1300" kern="0" spc="-1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300" kern="0" spc="-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链</a:t>
            </a:r>
            <a:r>
              <a:rPr sz="13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300" kern="0" spc="2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DNA</a:t>
            </a:r>
            <a:r>
              <a:rPr sz="1300" kern="0" spc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300" kern="0" spc="1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分子</a:t>
            </a:r>
            <a:endParaRPr sz="13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36" name="picture 236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899629" y="895365"/>
            <a:ext cx="419074" cy="469880"/>
          </a:xfrm>
          <a:prstGeom prst="rect">
            <a:avLst/>
          </a:prstGeom>
        </p:spPr>
      </p:pic>
      <p:sp>
        <p:nvSpPr>
          <p:cNvPr id="238" name="textbox 238" title=""/>
          <p:cNvSpPr/>
          <p:nvPr/>
        </p:nvSpPr>
        <p:spPr>
          <a:xfrm>
            <a:off x="9766307" y="2998785"/>
            <a:ext cx="133985" cy="4432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835"/>
              </a:lnSpc>
            </a:pPr>
            <a:r>
              <a:rPr sz="1200" kern="0" spc="-3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3'</a:t>
            </a:r>
            <a:endParaRPr sz="12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ts val="2450"/>
              </a:lnSpc>
            </a:pPr>
            <a:r>
              <a:rPr sz="1300" kern="0" spc="-2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5'</a:t>
            </a:r>
            <a:endParaRPr sz="13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874500" y="112776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edge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4" name="picture 24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246" name="textbox 246" title=""/>
          <p:cNvSpPr/>
          <p:nvPr/>
        </p:nvSpPr>
        <p:spPr>
          <a:xfrm>
            <a:off x="1308148" y="2340988"/>
            <a:ext cx="4396740" cy="34594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17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1.形成</a:t>
            </a:r>
            <a:r>
              <a:rPr sz="1700" kern="0" spc="10">
                <a:solidFill>
                  <a:srgbClr val="006CB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两个</a:t>
            </a:r>
            <a:r>
              <a:rPr sz="17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与亲代</a:t>
            </a:r>
            <a:r>
              <a:rPr sz="1700" kern="0" spc="10">
                <a:solidFill>
                  <a:srgbClr val="006CB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完全相同</a:t>
            </a:r>
            <a:r>
              <a:rPr sz="17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  <a:r>
              <a:rPr sz="1700" kern="0" spc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DNA</a:t>
            </a:r>
            <a:r>
              <a:rPr sz="1700" kern="0" spc="56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</a:t>
            </a:r>
            <a:r>
              <a:rPr sz="1700" kern="0" spc="-3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子</a:t>
            </a:r>
            <a:r>
              <a:rPr sz="1700" kern="0" spc="-4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；</a:t>
            </a:r>
            <a:endParaRPr sz="1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2700" algn="l" rtl="0" eaLnBrk="0">
              <a:lnSpc>
                <a:spcPts val="3200"/>
              </a:lnSpc>
            </a:pPr>
            <a:r>
              <a:rPr sz="1700" kern="0" spc="-10">
                <a:solidFill>
                  <a:srgbClr val="006CB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2.半保留</a:t>
            </a:r>
            <a:r>
              <a:rPr sz="17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复</a:t>
            </a:r>
            <a:r>
              <a:rPr sz="1700" kern="0" spc="-3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制</a:t>
            </a:r>
            <a:r>
              <a:rPr sz="1700" kern="0" spc="-4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；</a:t>
            </a:r>
            <a:endParaRPr sz="1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59715" indent="-247015" algn="l" rtl="0" eaLnBrk="0">
              <a:lnSpc>
                <a:spcPct val="147000"/>
              </a:lnSpc>
              <a:spcBef>
                <a:spcPts val="460"/>
              </a:spcBef>
            </a:pPr>
            <a:r>
              <a:rPr sz="1700" kern="0" spc="9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3.新复制出的两个子代</a:t>
            </a:r>
            <a:r>
              <a:rPr sz="1700" kern="0" spc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DNA</a:t>
            </a:r>
            <a:r>
              <a:rPr sz="1700" kern="0" spc="48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kern="0" spc="9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分子，通过细胞</a:t>
            </a:r>
            <a:r>
              <a:rPr sz="17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分裂分配到子细胞中</a:t>
            </a:r>
            <a:r>
              <a:rPr sz="17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sz="1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07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129665" algn="l" rtl="0" eaLnBrk="0">
              <a:lnSpc>
                <a:spcPct val="98000"/>
              </a:lnSpc>
              <a:spcBef>
                <a:spcPts val="610"/>
              </a:spcBef>
            </a:pPr>
            <a:r>
              <a:rPr sz="2000" kern="0" spc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DNA</a:t>
            </a:r>
            <a:r>
              <a:rPr sz="2000" kern="0" spc="80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kern="0" spc="3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复</a:t>
            </a:r>
            <a:r>
              <a:rPr sz="2000" kern="0" spc="30">
                <a:solidFill>
                  <a:srgbClr val="BE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制</a:t>
            </a:r>
            <a:r>
              <a:rPr sz="2000" kern="0" spc="3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的</a:t>
            </a:r>
            <a:r>
              <a:rPr sz="2000" kern="0" spc="30">
                <a:solidFill>
                  <a:srgbClr val="BE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特</a:t>
            </a:r>
            <a:r>
              <a:rPr sz="2000" kern="0" spc="3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点</a:t>
            </a:r>
            <a:endParaRPr sz="20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l" rtl="0" eaLnBrk="0">
              <a:lnSpc>
                <a:spcPct val="119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</a:pPr>
            <a:endParaRPr sz="800">
              <a:latin typeface="Arial"/>
              <a:ea typeface="Arial"/>
              <a:cs typeface="Arial"/>
            </a:endParaRPr>
          </a:p>
          <a:p>
            <a:pPr marL="831215" algn="l" rtl="0" eaLnBrk="0">
              <a:lnSpc>
                <a:spcPct val="97000"/>
              </a:lnSpc>
              <a:spcBef>
                <a:spcPts val="5"/>
              </a:spcBef>
            </a:pPr>
            <a:r>
              <a:rPr sz="3300" b="1" kern="0" spc="1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边解旋边复制</a:t>
            </a:r>
            <a:endParaRPr sz="33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48" name="picture 248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086622" y="1308070"/>
            <a:ext cx="2438415" cy="5530863"/>
          </a:xfrm>
          <a:prstGeom prst="rect">
            <a:avLst/>
          </a:prstGeom>
        </p:spPr>
      </p:pic>
      <p:sp>
        <p:nvSpPr>
          <p:cNvPr id="250" name="textbox 250" title=""/>
          <p:cNvSpPr/>
          <p:nvPr/>
        </p:nvSpPr>
        <p:spPr>
          <a:xfrm>
            <a:off x="-12700" y="914429"/>
            <a:ext cx="3572509" cy="4597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8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710565" algn="l" rtl="0" eaLnBrk="0">
              <a:lnSpc>
                <a:spcPct val="98000"/>
              </a:lnSpc>
              <a:tabLst>
                <a:tab pos="825500"/>
              </a:tabLst>
            </a:pPr>
            <a:r>
              <a:rPr sz="2000" kern="0" spc="0">
                <a:solidFill>
                  <a:srgbClr val="006CC0">
                    <a:alpha val="100000"/>
                  </a:srgbClr>
                </a:solidFill>
                <a:latin typeface="Arial"/>
                <a:ea typeface="Arial"/>
                <a:cs typeface="Arial"/>
              </a:rPr>
              <a:t>	</a:t>
            </a:r>
            <a:r>
              <a:rPr sz="2000" b="1" kern="0" spc="0">
                <a:solidFill>
                  <a:srgbClr val="006CC0">
                    <a:alpha val="100000"/>
                  </a:srgbClr>
                </a:solidFill>
                <a:latin typeface="Arial"/>
                <a:ea typeface="Arial"/>
                <a:cs typeface="Arial"/>
              </a:rPr>
              <a:t>DNA</a:t>
            </a:r>
            <a:r>
              <a:rPr sz="2000" b="1" kern="0" spc="130">
                <a:solidFill>
                  <a:srgbClr val="006CC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复制的结果及特点</a:t>
            </a:r>
            <a:endParaRPr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52" name="picture 252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927129"/>
            <a:ext cx="698492" cy="399999"/>
          </a:xfrm>
          <a:prstGeom prst="rect">
            <a:avLst/>
          </a:prstGeom>
        </p:spPr>
      </p:pic>
      <p:pic>
        <p:nvPicPr>
          <p:cNvPr id="254" name="picture 254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438416" y="1803436"/>
            <a:ext cx="2070135" cy="393646"/>
          </a:xfrm>
          <a:prstGeom prst="rect">
            <a:avLst/>
          </a:prstGeom>
        </p:spPr>
      </p:pic>
      <p:pic>
        <p:nvPicPr>
          <p:cNvPr id="256" name="picture 256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899629" y="895365"/>
            <a:ext cx="419074" cy="47623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8" name="picture 258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260" name="textbox 260" title=""/>
          <p:cNvSpPr/>
          <p:nvPr/>
        </p:nvSpPr>
        <p:spPr>
          <a:xfrm>
            <a:off x="4825956" y="1972677"/>
            <a:ext cx="5154295" cy="14154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2000"/>
              </a:lnSpc>
            </a:pPr>
            <a:r>
              <a:rPr sz="17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通过</a:t>
            </a:r>
            <a:r>
              <a:rPr sz="1700" kern="0" spc="10">
                <a:solidFill>
                  <a:srgbClr val="006DC1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碱基互补配对</a:t>
            </a:r>
            <a:r>
              <a:rPr sz="17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，保证了复制能够</a:t>
            </a:r>
            <a:r>
              <a:rPr sz="1700" kern="0" spc="10">
                <a:solidFill>
                  <a:srgbClr val="006DC1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准确</a:t>
            </a:r>
            <a:r>
              <a:rPr sz="17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地进行。</a:t>
            </a:r>
            <a:endParaRPr sz="1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16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7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7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42000"/>
              </a:lnSpc>
            </a:pPr>
            <a:endParaRPr sz="200">
              <a:latin typeface="Arial"/>
              <a:ea typeface="Arial"/>
              <a:cs typeface="Arial"/>
            </a:endParaRPr>
          </a:p>
          <a:p>
            <a:pPr marL="4953000" indent="-12700" algn="l" rtl="0" eaLnBrk="0">
              <a:lnSpc>
                <a:spcPct val="164000"/>
              </a:lnSpc>
            </a:pPr>
            <a:r>
              <a:rPr sz="1100" kern="0" spc="-3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-3'</a:t>
            </a:r>
            <a:r>
              <a:rPr sz="1100" kern="0" spc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kern="0" spc="-2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5'</a:t>
            </a:r>
            <a:endParaRPr sz="12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62" name="textbox 262" title=""/>
          <p:cNvSpPr/>
          <p:nvPr/>
        </p:nvSpPr>
        <p:spPr>
          <a:xfrm>
            <a:off x="1225595" y="5168426"/>
            <a:ext cx="3321050" cy="8902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9000"/>
              </a:lnSpc>
            </a:pPr>
            <a:r>
              <a:rPr sz="1200" kern="0" spc="1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解旋酶</a:t>
            </a:r>
            <a:endParaRPr sz="1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2700" algn="l" rtl="0" eaLnBrk="0">
              <a:lnSpc>
                <a:spcPct val="92000"/>
              </a:lnSpc>
              <a:spcBef>
                <a:spcPts val="805"/>
              </a:spcBef>
            </a:pPr>
            <a:r>
              <a:rPr sz="1700" kern="0" spc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DNA</a:t>
            </a:r>
            <a:r>
              <a:rPr sz="1700" kern="0" spc="-13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700" kern="0" spc="1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独特的</a:t>
            </a:r>
            <a:r>
              <a:rPr sz="1700" kern="0" spc="150">
                <a:solidFill>
                  <a:srgbClr val="006DC1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双螺旋结构</a:t>
            </a:r>
            <a:r>
              <a:rPr sz="1700" kern="0" spc="1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endParaRPr sz="1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05000"/>
              </a:lnSpc>
            </a:pPr>
            <a:endParaRPr sz="600">
              <a:latin typeface="Arial"/>
              <a:ea typeface="Arial"/>
              <a:cs typeface="Arial"/>
            </a:endParaRPr>
          </a:p>
          <a:p>
            <a:pPr marL="43815" algn="l" rtl="0" eaLnBrk="0">
              <a:lnSpc>
                <a:spcPct val="95000"/>
              </a:lnSpc>
              <a:spcBef>
                <a:spcPct val="0"/>
              </a:spcBef>
            </a:pPr>
            <a:r>
              <a:rPr sz="1700" kern="0" spc="1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为复制提供了精确的</a:t>
            </a:r>
            <a:r>
              <a:rPr sz="1700" kern="0" spc="110">
                <a:solidFill>
                  <a:srgbClr val="006DC1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模</a:t>
            </a:r>
            <a:r>
              <a:rPr sz="1700" kern="0" spc="-270">
                <a:solidFill>
                  <a:srgbClr val="006DC1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110">
                <a:solidFill>
                  <a:srgbClr val="006DC1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板</a:t>
            </a:r>
            <a:r>
              <a:rPr sz="1700" kern="0" spc="1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sz="1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64" name="textbox 264" title=""/>
          <p:cNvSpPr/>
          <p:nvPr/>
        </p:nvSpPr>
        <p:spPr>
          <a:xfrm>
            <a:off x="793796" y="1021074"/>
            <a:ext cx="3503295" cy="337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100" b="1" kern="0" spc="0">
                <a:solidFill>
                  <a:srgbClr val="006FC5">
                    <a:alpha val="100000"/>
                  </a:srgbClr>
                </a:solidFill>
                <a:latin typeface="Arial"/>
                <a:ea typeface="Arial"/>
                <a:cs typeface="Arial"/>
              </a:rPr>
              <a:t>DNA</a:t>
            </a:r>
            <a:r>
              <a:rPr sz="2100" b="1" kern="0" spc="150">
                <a:solidFill>
                  <a:srgbClr val="006FC5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复制的结构基础(原因)</a:t>
            </a:r>
            <a:endParaRPr sz="2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66" name="textbox 266" title=""/>
          <p:cNvSpPr/>
          <p:nvPr/>
        </p:nvSpPr>
        <p:spPr>
          <a:xfrm>
            <a:off x="7848551" y="4189914"/>
            <a:ext cx="1194435" cy="4425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indent="6350" algn="l" rtl="0" eaLnBrk="0">
              <a:lnSpc>
                <a:spcPct val="117000"/>
              </a:lnSpc>
            </a:pPr>
            <a:r>
              <a:rPr sz="1200" kern="0" spc="1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以母链为模板进</a:t>
            </a:r>
            <a:r>
              <a:rPr sz="1200" kern="0" spc="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1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行碱基互补配对</a:t>
            </a:r>
            <a:endParaRPr sz="1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68" name="textbox 268" title=""/>
          <p:cNvSpPr/>
          <p:nvPr/>
        </p:nvSpPr>
        <p:spPr>
          <a:xfrm>
            <a:off x="5905455" y="5051750"/>
            <a:ext cx="1403350" cy="292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indent="1276350" algn="l" rtl="0" eaLnBrk="0">
              <a:lnSpc>
                <a:spcPct val="73000"/>
              </a:lnSpc>
            </a:pPr>
            <a:r>
              <a:rPr sz="1200" kern="0" spc="-2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3'</a:t>
            </a:r>
            <a:r>
              <a:rPr sz="1200" kern="0" spc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200" kern="0" spc="-2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5'</a:t>
            </a:r>
            <a:endParaRPr sz="12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70" name="textbox 270" title=""/>
          <p:cNvSpPr/>
          <p:nvPr/>
        </p:nvSpPr>
        <p:spPr>
          <a:xfrm>
            <a:off x="5361721" y="4410476"/>
            <a:ext cx="1769745" cy="2228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550"/>
              </a:lnSpc>
            </a:pPr>
            <a:r>
              <a:rPr sz="1900" b="1" kern="0" spc="140" baseline="40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解旋</a:t>
            </a:r>
            <a:r>
              <a:rPr sz="1200" kern="0" spc="8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sz="1200" kern="0" spc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DNA</a:t>
            </a:r>
            <a:r>
              <a:rPr sz="1200" kern="0" spc="-5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200" kern="0" spc="1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聚合酶</a:t>
            </a:r>
            <a:endParaRPr sz="1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72" name="picture 272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899629" y="895365"/>
            <a:ext cx="419074" cy="47623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4" name="picture 27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276" name="textbox 276" title=""/>
          <p:cNvSpPr/>
          <p:nvPr/>
        </p:nvSpPr>
        <p:spPr>
          <a:xfrm>
            <a:off x="6629397" y="2447938"/>
            <a:ext cx="2696210" cy="31121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2500" kern="0" spc="-4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DNA</a:t>
            </a:r>
            <a:r>
              <a:rPr sz="2500" kern="0" spc="31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500" kern="0" spc="-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通过复制，将</a:t>
            </a:r>
            <a:endParaRPr sz="25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2700" algn="l" rtl="0" eaLnBrk="0">
              <a:lnSpc>
                <a:spcPct val="197000"/>
              </a:lnSpc>
              <a:spcBef>
                <a:spcPts val="15"/>
              </a:spcBef>
            </a:pPr>
            <a:r>
              <a:rPr sz="2500" kern="0" spc="-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遗传信息从亲代细</a:t>
            </a:r>
            <a:r>
              <a:rPr sz="25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2100" kern="0" spc="1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胞传递给子代细胞，</a:t>
            </a:r>
            <a:r>
              <a:rPr sz="2100" kern="0" spc="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2500" kern="0" spc="-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从而保持了遗传信</a:t>
            </a:r>
            <a:r>
              <a:rPr sz="2500" kern="0" spc="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2100" kern="0" spc="-8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息 的</a:t>
            </a:r>
            <a:r>
              <a:rPr sz="2100" kern="0" spc="-80">
                <a:solidFill>
                  <a:srgbClr val="BB000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连</a:t>
            </a:r>
            <a:r>
              <a:rPr sz="2100" kern="0" spc="-280">
                <a:solidFill>
                  <a:srgbClr val="BB000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100" kern="0" spc="-80">
                <a:solidFill>
                  <a:srgbClr val="BB000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续</a:t>
            </a:r>
            <a:r>
              <a:rPr sz="2100" kern="0" spc="-300">
                <a:solidFill>
                  <a:srgbClr val="BB000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100" kern="0" spc="-80">
                <a:solidFill>
                  <a:srgbClr val="BB000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性</a:t>
            </a:r>
            <a:r>
              <a:rPr sz="2100" kern="0" spc="-8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sz="2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78" name="textbox 278" title=""/>
          <p:cNvSpPr/>
          <p:nvPr/>
        </p:nvSpPr>
        <p:spPr>
          <a:xfrm>
            <a:off x="1756315" y="5187969"/>
            <a:ext cx="1548764" cy="12871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3685"/>
              </a:lnSpc>
            </a:pPr>
            <a:r>
              <a:rPr sz="4900" kern="0" spc="89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</a:t>
            </a:r>
            <a:endParaRPr sz="49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 rtl="0" eaLnBrk="0">
              <a:lnSpc>
                <a:spcPts val="5655"/>
              </a:lnSpc>
              <a:spcBef>
                <a:spcPts val="590"/>
              </a:spcBef>
            </a:pPr>
            <a:r>
              <a:rPr sz="4600" kern="0" spc="-34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国</a:t>
            </a:r>
            <a:endParaRPr sz="4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0" name="textbox 280" title=""/>
          <p:cNvSpPr/>
          <p:nvPr/>
        </p:nvSpPr>
        <p:spPr>
          <a:xfrm>
            <a:off x="-12700" y="914429"/>
            <a:ext cx="2771775" cy="4679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700">
              <a:latin typeface="Arial"/>
              <a:ea typeface="Arial"/>
              <a:cs typeface="Arial"/>
            </a:endParaRPr>
          </a:p>
          <a:p>
            <a:pPr marL="716915" algn="l" rtl="0" eaLnBrk="0">
              <a:lnSpc>
                <a:spcPct val="98000"/>
              </a:lnSpc>
              <a:spcBef>
                <a:spcPts val="5"/>
              </a:spcBef>
              <a:tabLst>
                <a:tab pos="825500"/>
              </a:tabLst>
            </a:pPr>
            <a:r>
              <a:rPr sz="2100" kern="0" spc="0">
                <a:solidFill>
                  <a:srgbClr val="006CBF">
                    <a:alpha val="100000"/>
                  </a:srgbClr>
                </a:solidFill>
                <a:latin typeface="Arial"/>
                <a:ea typeface="Arial"/>
                <a:cs typeface="Arial"/>
              </a:rPr>
              <a:t>	</a:t>
            </a:r>
            <a:r>
              <a:rPr sz="2100" b="1" kern="0" spc="0">
                <a:solidFill>
                  <a:srgbClr val="006CBF">
                    <a:alpha val="100000"/>
                  </a:srgbClr>
                </a:solidFill>
                <a:latin typeface="Arial"/>
                <a:ea typeface="Arial"/>
                <a:cs typeface="Arial"/>
              </a:rPr>
              <a:t>DNA</a:t>
            </a:r>
            <a:r>
              <a:rPr sz="2100" b="1" kern="0" spc="20">
                <a:solidFill>
                  <a:srgbClr val="006CB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复制的意义</a:t>
            </a:r>
            <a:endParaRPr sz="2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82" name="picture 282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927129"/>
            <a:ext cx="704801" cy="406352"/>
          </a:xfrm>
          <a:prstGeom prst="rect">
            <a:avLst/>
          </a:prstGeom>
        </p:spPr>
      </p:pic>
      <p:sp>
        <p:nvSpPr>
          <p:cNvPr id="284" name="textbox 284" title=""/>
          <p:cNvSpPr/>
          <p:nvPr/>
        </p:nvSpPr>
        <p:spPr>
          <a:xfrm rot="16200000">
            <a:off x="3594317" y="5345580"/>
            <a:ext cx="1223010" cy="7607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8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4815"/>
              </a:lnSpc>
              <a:spcBef>
                <a:spcPts val="5"/>
              </a:spcBef>
            </a:pPr>
            <a:r>
              <a:rPr sz="3800" kern="0" spc="-3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2…21</a:t>
            </a:r>
            <a:endParaRPr sz="3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6" name="textbox 286" title=""/>
          <p:cNvSpPr/>
          <p:nvPr/>
        </p:nvSpPr>
        <p:spPr>
          <a:xfrm>
            <a:off x="965211" y="3952583"/>
            <a:ext cx="292100" cy="19596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6000"/>
              </a:lnSpc>
            </a:pPr>
            <a:r>
              <a:rPr sz="2500" kern="0" spc="-2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F₁</a:t>
            </a:r>
            <a:endParaRPr sz="25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</a:pPr>
            <a:endParaRPr sz="6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6000"/>
              </a:lnSpc>
              <a:spcBef>
                <a:spcPts val="5"/>
              </a:spcBef>
            </a:pPr>
            <a:r>
              <a:rPr sz="2500" kern="0" spc="-2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F₂</a:t>
            </a:r>
            <a:endParaRPr sz="25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pic>
        <p:nvPicPr>
          <p:cNvPr id="288" name="picture 288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540203" y="3575034"/>
            <a:ext cx="292143" cy="1003287"/>
          </a:xfrm>
          <a:prstGeom prst="rect">
            <a:avLst/>
          </a:prstGeom>
        </p:spPr>
      </p:pic>
      <p:sp>
        <p:nvSpPr>
          <p:cNvPr id="290" name="textbox 290" title=""/>
          <p:cNvSpPr/>
          <p:nvPr/>
        </p:nvSpPr>
        <p:spPr>
          <a:xfrm rot="5400000">
            <a:off x="3176195" y="2072918"/>
            <a:ext cx="782319" cy="4845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</a:pPr>
            <a:endParaRPr sz="6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0000"/>
              </a:lnSpc>
              <a:spcBef>
                <a:spcPts val="5"/>
              </a:spcBef>
            </a:pPr>
            <a:r>
              <a:rPr sz="3000" kern="0" spc="-2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0001</a:t>
            </a:r>
            <a:endParaRPr sz="3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92" name="picture 292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899629" y="895365"/>
            <a:ext cx="419074" cy="469880"/>
          </a:xfrm>
          <a:prstGeom prst="rect">
            <a:avLst/>
          </a:prstGeom>
        </p:spPr>
      </p:pic>
      <p:sp>
        <p:nvSpPr>
          <p:cNvPr id="294" name="textbox 294" title=""/>
          <p:cNvSpPr/>
          <p:nvPr/>
        </p:nvSpPr>
        <p:spPr>
          <a:xfrm rot="5400000">
            <a:off x="4818307" y="5390046"/>
            <a:ext cx="582294" cy="4832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7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7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9000"/>
              </a:lnSpc>
            </a:pPr>
            <a:r>
              <a:rPr sz="3000" kern="0" spc="-3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7v2</a:t>
            </a:r>
            <a:endParaRPr sz="3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96" name="textbox 296" title=""/>
          <p:cNvSpPr/>
          <p:nvPr/>
        </p:nvSpPr>
        <p:spPr>
          <a:xfrm rot="5400000">
            <a:off x="2281085" y="3403449"/>
            <a:ext cx="429259" cy="5314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sz="7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3300" kern="0" spc="-4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22</a:t>
            </a:r>
            <a:endParaRPr sz="33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98" name="textbox 298" title=""/>
          <p:cNvSpPr/>
          <p:nvPr/>
        </p:nvSpPr>
        <p:spPr>
          <a:xfrm>
            <a:off x="965211" y="2104356"/>
            <a:ext cx="196850" cy="3149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6000"/>
              </a:lnSpc>
            </a:pPr>
            <a:r>
              <a:rPr sz="2500" kern="0" spc="-1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</a:t>
            </a:r>
            <a:endParaRPr sz="25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wedge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0" name="picture 300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302" name="textbox 302" title=""/>
          <p:cNvSpPr/>
          <p:nvPr/>
        </p:nvSpPr>
        <p:spPr>
          <a:xfrm>
            <a:off x="793796" y="1683615"/>
            <a:ext cx="5259704" cy="23183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73660" algn="l" rtl="0" eaLnBrk="0">
              <a:lnSpc>
                <a:spcPct val="96000"/>
              </a:lnSpc>
            </a:pPr>
            <a:r>
              <a:rPr sz="2200" b="1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规律</a:t>
            </a:r>
            <a:endParaRPr sz="2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2700" algn="l" rtl="0" eaLnBrk="0">
              <a:lnSpc>
                <a:spcPct val="96000"/>
              </a:lnSpc>
              <a:spcBef>
                <a:spcPts val="1580"/>
              </a:spcBef>
            </a:pPr>
            <a:r>
              <a:rPr sz="22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■一个双链</a:t>
            </a:r>
            <a:r>
              <a:rPr sz="2200" kern="0" spc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DNA</a:t>
            </a:r>
            <a:r>
              <a:rPr sz="22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分子连续复制</a:t>
            </a:r>
            <a:r>
              <a:rPr sz="2200" kern="0" spc="1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</a:t>
            </a:r>
            <a:r>
              <a:rPr sz="22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次可形</a:t>
            </a:r>
            <a:r>
              <a:rPr sz="22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成</a:t>
            </a:r>
            <a:endParaRPr sz="2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2700" algn="l" rtl="0" eaLnBrk="0">
              <a:lnSpc>
                <a:spcPct val="138000"/>
              </a:lnSpc>
              <a:spcBef>
                <a:spcPts val="370"/>
              </a:spcBef>
            </a:pPr>
            <a:r>
              <a:rPr sz="2200" kern="0" spc="-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个子代</a:t>
            </a:r>
            <a:r>
              <a:rPr sz="2200" kern="0" spc="-7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DNA</a:t>
            </a:r>
            <a:r>
              <a:rPr sz="2200" kern="0" spc="42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-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分子，且含有最初母链的</a:t>
            </a:r>
            <a:r>
              <a:rPr sz="2200" kern="0" spc="-7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DNA</a:t>
            </a:r>
            <a:r>
              <a:rPr sz="2200" kern="0" spc="29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-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</a:t>
            </a:r>
            <a:r>
              <a:rPr sz="22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200" kern="0" spc="-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子有</a:t>
            </a:r>
            <a:r>
              <a:rPr sz="2200" u="sng" kern="0" spc="-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2200" kern="0" spc="-9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200" kern="0" spc="-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个，含有母链的子代</a:t>
            </a:r>
            <a:r>
              <a:rPr sz="2200" kern="0" spc="-5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DNA</a:t>
            </a:r>
            <a:r>
              <a:rPr sz="2200" kern="0" spc="29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200" kern="0" spc="-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分子占所有</a:t>
            </a:r>
            <a:r>
              <a:rPr sz="22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200" b="1" kern="0" spc="-1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子代</a:t>
            </a:r>
            <a:r>
              <a:rPr sz="2200" b="1" kern="0" spc="-10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DNA</a:t>
            </a:r>
            <a:r>
              <a:rPr sz="2200" b="1" kern="0" spc="-1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分子总数的</a:t>
            </a:r>
            <a:r>
              <a:rPr sz="2200" u="sng" kern="0" spc="1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sz="2200" kern="0" spc="-10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200" kern="0" spc="-1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%。</a:t>
            </a:r>
            <a:endParaRPr sz="2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04" name="textbox 304" title=""/>
          <p:cNvSpPr/>
          <p:nvPr/>
        </p:nvSpPr>
        <p:spPr>
          <a:xfrm>
            <a:off x="6413498" y="5589341"/>
            <a:ext cx="3475990" cy="3816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400" kern="0" spc="1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15N/l⁴N-</a:t>
            </a:r>
            <a:r>
              <a:rPr sz="1400" kern="0" spc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DNA</a:t>
            </a:r>
            <a:r>
              <a:rPr sz="1400" kern="0" spc="2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1400" kern="0" spc="1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14N/¹⁴N-</a:t>
            </a:r>
            <a:r>
              <a:rPr sz="1400" kern="0" spc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DNA   </a:t>
            </a:r>
            <a:r>
              <a:rPr sz="1400" kern="0" spc="1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15N/¹4N-</a:t>
            </a:r>
            <a:r>
              <a:rPr sz="1400" kern="0" spc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DNA</a:t>
            </a:r>
            <a:endParaRPr sz="14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241300" algn="l" rtl="0" eaLnBrk="0">
              <a:lnSpc>
                <a:spcPct val="98000"/>
              </a:lnSpc>
              <a:spcBef>
                <a:spcPts val="35"/>
              </a:spcBef>
            </a:pPr>
            <a:r>
              <a:rPr sz="1200" kern="0" spc="10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(中带)</a:t>
            </a:r>
            <a:r>
              <a:rPr sz="1200" kern="0" spc="2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</a:t>
            </a:r>
            <a:r>
              <a:rPr sz="1200" kern="0" spc="10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(轻带)</a:t>
            </a:r>
            <a:r>
              <a:rPr sz="1200" kern="0" spc="4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</a:t>
            </a:r>
            <a:r>
              <a:rPr sz="1200" kern="0" spc="10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(中带)</a:t>
            </a:r>
            <a:endParaRPr sz="1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06" name="textbox 306" title=""/>
          <p:cNvSpPr/>
          <p:nvPr/>
        </p:nvSpPr>
        <p:spPr>
          <a:xfrm>
            <a:off x="8388356" y="4272196"/>
            <a:ext cx="1314450" cy="5937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860"/>
              </a:lnSpc>
            </a:pPr>
            <a:r>
              <a:rPr sz="1200" kern="0" spc="-2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15N/14N-DNA</a:t>
            </a:r>
            <a:endParaRPr sz="12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266065" algn="l" rtl="0" eaLnBrk="0">
              <a:lnSpc>
                <a:spcPts val="1595"/>
              </a:lnSpc>
            </a:pPr>
            <a:r>
              <a:rPr sz="1200" kern="0" spc="8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(中带)</a:t>
            </a:r>
            <a:endParaRPr sz="1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08000"/>
              </a:lnSpc>
            </a:pPr>
            <a:endParaRPr sz="5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5000"/>
              </a:lnSpc>
              <a:spcBef>
                <a:spcPct val="0"/>
              </a:spcBef>
            </a:pPr>
            <a:r>
              <a:rPr sz="1200" kern="0" spc="-5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第二次复制</a:t>
            </a:r>
            <a:endParaRPr sz="1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08" name="textbox 308" title=""/>
          <p:cNvSpPr/>
          <p:nvPr/>
        </p:nvSpPr>
        <p:spPr>
          <a:xfrm>
            <a:off x="797791" y="1015960"/>
            <a:ext cx="2479675" cy="3467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2200" b="1" kern="0" spc="-90">
                <a:solidFill>
                  <a:srgbClr val="006CB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有关</a:t>
            </a:r>
            <a:r>
              <a:rPr sz="2200" b="1" kern="0" spc="-90">
                <a:solidFill>
                  <a:srgbClr val="006CBF">
                    <a:alpha val="100000"/>
                  </a:srgbClr>
                </a:solidFill>
                <a:latin typeface="Arial"/>
                <a:ea typeface="Arial"/>
                <a:cs typeface="Arial"/>
              </a:rPr>
              <a:t>DNA</a:t>
            </a:r>
            <a:r>
              <a:rPr sz="2200" b="1" kern="0" spc="-90">
                <a:solidFill>
                  <a:srgbClr val="006CB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复制的计算</a:t>
            </a:r>
            <a:endParaRPr sz="2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10" name="textbox 310" title=""/>
          <p:cNvSpPr/>
          <p:nvPr/>
        </p:nvSpPr>
        <p:spPr>
          <a:xfrm>
            <a:off x="6851608" y="4272196"/>
            <a:ext cx="1295400" cy="5937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860"/>
              </a:lnSpc>
            </a:pPr>
            <a:r>
              <a:rPr sz="1200" kern="0" spc="-2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15N/14N-DNA</a:t>
            </a:r>
            <a:endParaRPr sz="12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266700" algn="l" rtl="0" eaLnBrk="0">
              <a:lnSpc>
                <a:spcPts val="1595"/>
              </a:lnSpc>
            </a:pPr>
            <a:r>
              <a:rPr sz="1200" kern="0" spc="8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(中带)</a:t>
            </a:r>
            <a:endParaRPr sz="1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08000"/>
              </a:lnSpc>
            </a:pPr>
            <a:endParaRPr sz="5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5000"/>
              </a:lnSpc>
              <a:spcBef>
                <a:spcPct val="0"/>
              </a:spcBef>
            </a:pPr>
            <a:r>
              <a:rPr sz="1200" kern="0" spc="-6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第二次复制</a:t>
            </a:r>
            <a:endParaRPr sz="1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2" name="textbox 312" title=""/>
          <p:cNvSpPr/>
          <p:nvPr/>
        </p:nvSpPr>
        <p:spPr>
          <a:xfrm>
            <a:off x="7626343" y="2926009"/>
            <a:ext cx="1314450" cy="5556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860"/>
              </a:lnSpc>
            </a:pPr>
            <a:r>
              <a:rPr sz="1200" kern="0" spc="-2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15N/15N-DNA</a:t>
            </a:r>
            <a:endParaRPr sz="12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273050" algn="l" rtl="0" eaLnBrk="0">
              <a:lnSpc>
                <a:spcPts val="1595"/>
              </a:lnSpc>
            </a:pPr>
            <a:r>
              <a:rPr sz="1200" kern="0" spc="10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(重带)</a:t>
            </a:r>
            <a:endParaRPr sz="1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 rtl="0" eaLnBrk="0">
              <a:lnSpc>
                <a:spcPct val="95000"/>
              </a:lnSpc>
              <a:spcBef>
                <a:spcPts val="350"/>
              </a:spcBef>
            </a:pPr>
            <a:r>
              <a:rPr sz="1200" kern="0" spc="-7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第一次复制</a:t>
            </a:r>
            <a:endParaRPr sz="1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14" name="picture 314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899629" y="895365"/>
            <a:ext cx="419074" cy="47623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6" name="picture 316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318" name="textbox 318" title=""/>
          <p:cNvSpPr/>
          <p:nvPr/>
        </p:nvSpPr>
        <p:spPr>
          <a:xfrm>
            <a:off x="793796" y="1689801"/>
            <a:ext cx="5265420" cy="45237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73660" algn="l" rtl="0" eaLnBrk="0">
              <a:lnSpc>
                <a:spcPct val="98000"/>
              </a:lnSpc>
            </a:pPr>
            <a:r>
              <a:rPr sz="2100" b="1" kern="0" spc="1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规律</a:t>
            </a:r>
            <a:endParaRPr sz="2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2700" algn="l" rtl="0" eaLnBrk="0">
              <a:lnSpc>
                <a:spcPct val="109000"/>
              </a:lnSpc>
              <a:spcBef>
                <a:spcPts val="875"/>
              </a:spcBef>
            </a:pPr>
            <a:r>
              <a:rPr sz="2100" kern="0" spc="8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若一个双链</a:t>
            </a:r>
            <a:r>
              <a:rPr sz="2100" kern="0" spc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DNA</a:t>
            </a:r>
            <a:r>
              <a:rPr sz="2100" kern="0" spc="8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分子含有某种脱氧核苷酸</a:t>
            </a:r>
            <a:r>
              <a:rPr sz="2100" kern="0" spc="8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</a:t>
            </a:r>
            <a:r>
              <a:rPr sz="2100" kern="0" spc="4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100" kern="0" spc="-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个，该</a:t>
            </a:r>
            <a:r>
              <a:rPr sz="2100" kern="0" spc="-4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DNA</a:t>
            </a:r>
            <a:r>
              <a:rPr sz="2100" kern="0" spc="46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100" kern="0" spc="-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分子连续复制</a:t>
            </a:r>
            <a:r>
              <a:rPr sz="2100" kern="0" spc="-4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</a:t>
            </a:r>
            <a:r>
              <a:rPr sz="2100" kern="0" spc="-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次：</a:t>
            </a:r>
            <a:endParaRPr sz="2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2700" algn="l" rtl="0" eaLnBrk="0">
              <a:lnSpc>
                <a:spcPct val="94000"/>
              </a:lnSpc>
              <a:spcBef>
                <a:spcPts val="660"/>
              </a:spcBef>
            </a:pPr>
            <a:r>
              <a:rPr sz="2100" kern="0" spc="-2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■可消耗游离的该种脱氧核苷酸___</a:t>
            </a:r>
            <a:r>
              <a:rPr sz="2100" kern="0" spc="-51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100" kern="0" spc="-2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个。</a:t>
            </a:r>
            <a:endParaRPr sz="2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774065" indent="-761365" algn="l" rtl="0" eaLnBrk="0">
              <a:lnSpc>
                <a:spcPct val="109000"/>
              </a:lnSpc>
              <a:spcBef>
                <a:spcPts val="710"/>
              </a:spcBef>
            </a:pPr>
            <a:r>
              <a:rPr sz="2100" kern="0" spc="25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■第n次复制消耗游离的该种脱氧核</a:t>
            </a:r>
            <a:r>
              <a:rPr sz="2100" kern="0" spc="24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苷酸</a:t>
            </a:r>
            <a:r>
              <a:rPr sz="2100" kern="0" spc="-1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100" kern="0" spc="-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_</a:t>
            </a:r>
            <a:r>
              <a:rPr sz="2100" kern="0" spc="-6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100" kern="0" spc="-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个。</a:t>
            </a:r>
            <a:endParaRPr sz="2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5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73660" algn="l" rtl="0" eaLnBrk="0">
              <a:lnSpc>
                <a:spcPct val="98000"/>
              </a:lnSpc>
              <a:spcBef>
                <a:spcPts val="635"/>
              </a:spcBef>
            </a:pPr>
            <a:r>
              <a:rPr sz="2100" b="1" kern="0" spc="8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训练</a:t>
            </a:r>
            <a:endParaRPr sz="2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6510" algn="l" rtl="0" eaLnBrk="0">
              <a:lnSpc>
                <a:spcPct val="117000"/>
              </a:lnSpc>
              <a:spcBef>
                <a:spcPts val="690"/>
              </a:spcBef>
            </a:pPr>
            <a:r>
              <a:rPr sz="2100" b="1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某个</a:t>
            </a:r>
            <a:r>
              <a:rPr sz="2100" b="1" kern="0" spc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DNA</a:t>
            </a:r>
            <a:r>
              <a:rPr sz="2100" kern="0" spc="47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100" b="1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片段由100个</a:t>
            </a:r>
            <a:r>
              <a:rPr sz="2100" b="1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碱基对组成，</a:t>
            </a:r>
            <a:r>
              <a:rPr sz="2100" b="1" kern="0" spc="-1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A+T</a:t>
            </a:r>
            <a:r>
              <a:rPr sz="2100" kern="0" spc="24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100" b="1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占</a:t>
            </a:r>
            <a:r>
              <a:rPr sz="21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100" b="1" kern="0" spc="9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碱基总数的30%,若该</a:t>
            </a:r>
            <a:r>
              <a:rPr sz="2100" b="1" kern="0" spc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DNA</a:t>
            </a:r>
            <a:r>
              <a:rPr sz="2100" kern="0" spc="37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100" b="1" kern="0" spc="9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片段第3次复制需</a:t>
            </a:r>
            <a:r>
              <a:rPr sz="21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100" b="1" kern="0" spc="-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游离的胞嘧啶脱氧核苷酸分子个</a:t>
            </a:r>
            <a:r>
              <a:rPr sz="2100" b="1" kern="0" spc="-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数为(</a:t>
            </a:r>
            <a:r>
              <a:rPr sz="2100" kern="0" spc="-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100" b="1" kern="0" spc="-50">
                <a:solidFill>
                  <a:srgbClr val="FC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sz="2100" kern="0" spc="700">
                <a:solidFill>
                  <a:srgbClr val="FC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100" b="1" kern="0" spc="-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endParaRPr sz="2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07000"/>
              </a:lnSpc>
            </a:pPr>
            <a:endParaRPr sz="700">
              <a:latin typeface="Arial"/>
              <a:ea typeface="Arial"/>
              <a:cs typeface="Arial"/>
            </a:endParaRPr>
          </a:p>
          <a:p>
            <a:pPr marL="253365" algn="l" rtl="0" eaLnBrk="0">
              <a:lnSpc>
                <a:spcPct val="79000"/>
              </a:lnSpc>
              <a:spcBef>
                <a:spcPts val="5"/>
              </a:spcBef>
            </a:pPr>
            <a:r>
              <a:rPr sz="2100" kern="0" spc="2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A.200</a:t>
            </a:r>
            <a:r>
              <a:rPr sz="2100" kern="0" spc="6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</a:t>
            </a:r>
            <a:r>
              <a:rPr sz="2100" kern="0" spc="2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B.280</a:t>
            </a:r>
            <a:r>
              <a:rPr sz="2100" kern="0" spc="5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</a:t>
            </a:r>
            <a:r>
              <a:rPr sz="2100" kern="0" spc="2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</a:t>
            </a:r>
            <a:r>
              <a:rPr sz="2100" kern="0" spc="1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.360</a:t>
            </a:r>
            <a:r>
              <a:rPr sz="2100" kern="0" spc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</a:t>
            </a:r>
            <a:r>
              <a:rPr sz="2100" kern="0" spc="1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D.490</a:t>
            </a:r>
            <a:endParaRPr sz="21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graphicFrame>
        <p:nvGraphicFramePr>
          <p:cNvPr id="320" name="table 320" title=""/>
          <p:cNvGraphicFramePr>
            <a:graphicFrameLocks noGrp="1"/>
          </p:cNvGraphicFramePr>
          <p:nvPr/>
        </p:nvGraphicFramePr>
        <p:xfrm>
          <a:off x="6864308" y="4284896"/>
          <a:ext cx="2825750" cy="546735"/>
        </p:xfrm>
        <a:graphic>
          <a:graphicData uri="http://schemas.openxmlformats.org/drawingml/2006/table">
            <a:tbl>
              <a:tblPr/>
              <a:tblGrid>
                <a:gridCol w="1403350"/>
                <a:gridCol w="1422400"/>
              </a:tblGrid>
              <a:tr h="546734"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ts val="860"/>
                        </a:lnSpc>
                      </a:pPr>
                      <a:r>
                        <a:rPr sz="1200" kern="0" spc="-2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15N/14N-DNA</a:t>
                      </a:r>
                      <a:endParaRPr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254000" algn="l" rtl="0" eaLnBrk="0">
                        <a:lnSpc>
                          <a:spcPts val="1595"/>
                        </a:lnSpc>
                      </a:pPr>
                      <a:r>
                        <a:rPr sz="1200" kern="0" spc="8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(中带)</a:t>
                      </a:r>
                      <a:endParaRPr sz="12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5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5245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200" kern="0" spc="-6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第二次复制</a:t>
                      </a:r>
                      <a:endParaRPr sz="12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133350" algn="l" rtl="0" eaLnBrk="0">
                        <a:lnSpc>
                          <a:spcPts val="860"/>
                        </a:lnSpc>
                      </a:pPr>
                      <a:r>
                        <a:rPr sz="1200" kern="0" spc="-2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15N/14N-DNA</a:t>
                      </a:r>
                      <a:endParaRPr sz="12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387350" algn="l" rtl="0" eaLnBrk="0">
                        <a:lnSpc>
                          <a:spcPts val="1595"/>
                        </a:lnSpc>
                      </a:pPr>
                      <a:r>
                        <a:rPr sz="1200" kern="0" spc="8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(中带)</a:t>
                      </a:r>
                      <a:endParaRPr sz="12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5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r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200" kern="0" spc="-6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第二次复制</a:t>
                      </a:r>
                      <a:endParaRPr sz="12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22" name="textbox 322" title=""/>
          <p:cNvSpPr/>
          <p:nvPr/>
        </p:nvSpPr>
        <p:spPr>
          <a:xfrm>
            <a:off x="6407189" y="5589341"/>
            <a:ext cx="3475990" cy="3816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400" kern="0" spc="1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15N/14N-</a:t>
            </a:r>
            <a:r>
              <a:rPr sz="1400" kern="0" spc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DNA</a:t>
            </a:r>
            <a:r>
              <a:rPr sz="1400" kern="0" spc="1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114N/¹⁴N-</a:t>
            </a:r>
            <a:r>
              <a:rPr sz="1400" kern="0" spc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DNA</a:t>
            </a:r>
            <a:r>
              <a:rPr sz="1400" kern="0" spc="9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400" kern="0" spc="1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15N/¹4</a:t>
            </a:r>
            <a:r>
              <a:rPr sz="1400" kern="0" spc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N-DNA</a:t>
            </a:r>
            <a:endParaRPr sz="14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247015" algn="l" rtl="0" eaLnBrk="0">
              <a:lnSpc>
                <a:spcPct val="98000"/>
              </a:lnSpc>
              <a:spcBef>
                <a:spcPts val="35"/>
              </a:spcBef>
            </a:pPr>
            <a:r>
              <a:rPr sz="1200" kern="0" spc="10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(中带)</a:t>
            </a:r>
            <a:r>
              <a:rPr sz="1200" kern="0" spc="2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</a:t>
            </a:r>
            <a:r>
              <a:rPr sz="1200" kern="0" spc="10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(轻带)</a:t>
            </a:r>
            <a:r>
              <a:rPr sz="1200" kern="0" spc="4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</a:t>
            </a:r>
            <a:r>
              <a:rPr sz="1200" kern="0" spc="10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(中带)</a:t>
            </a:r>
            <a:endParaRPr sz="1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4" name="textbox 324" title=""/>
          <p:cNvSpPr/>
          <p:nvPr/>
        </p:nvSpPr>
        <p:spPr>
          <a:xfrm>
            <a:off x="797700" y="1022166"/>
            <a:ext cx="2481579" cy="3384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2100" b="1" kern="0" spc="-10">
                <a:solidFill>
                  <a:srgbClr val="006CB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有关</a:t>
            </a:r>
            <a:r>
              <a:rPr sz="2100" b="1" kern="0" spc="0">
                <a:solidFill>
                  <a:srgbClr val="006CBF">
                    <a:alpha val="100000"/>
                  </a:srgbClr>
                </a:solidFill>
                <a:latin typeface="Arial"/>
                <a:ea typeface="Arial"/>
                <a:cs typeface="Arial"/>
              </a:rPr>
              <a:t>DNA</a:t>
            </a:r>
            <a:r>
              <a:rPr sz="2100" b="1" kern="0" spc="-10">
                <a:solidFill>
                  <a:srgbClr val="006CB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复制的计算</a:t>
            </a:r>
            <a:endParaRPr sz="2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26" name="textbox 326" title=""/>
          <p:cNvSpPr/>
          <p:nvPr/>
        </p:nvSpPr>
        <p:spPr>
          <a:xfrm>
            <a:off x="7626343" y="2926009"/>
            <a:ext cx="1314450" cy="5556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860"/>
              </a:lnSpc>
            </a:pPr>
            <a:r>
              <a:rPr sz="1200" kern="0" spc="-2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15N/15N-DNA</a:t>
            </a:r>
            <a:endParaRPr sz="12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273050" algn="l" rtl="0" eaLnBrk="0">
              <a:lnSpc>
                <a:spcPts val="1595"/>
              </a:lnSpc>
            </a:pPr>
            <a:r>
              <a:rPr sz="1200" kern="0" spc="10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(重带)</a:t>
            </a:r>
            <a:endParaRPr sz="1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 rtl="0" eaLnBrk="0">
              <a:lnSpc>
                <a:spcPct val="95000"/>
              </a:lnSpc>
              <a:spcBef>
                <a:spcPts val="350"/>
              </a:spcBef>
            </a:pPr>
            <a:r>
              <a:rPr sz="1200" kern="0" spc="-7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第一次复制</a:t>
            </a:r>
            <a:endParaRPr sz="1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28" name="picture 328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899629" y="895365"/>
            <a:ext cx="419074" cy="47623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30" name="picture 330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332" name="textbox 332" title=""/>
          <p:cNvSpPr/>
          <p:nvPr/>
        </p:nvSpPr>
        <p:spPr>
          <a:xfrm>
            <a:off x="723861" y="2293728"/>
            <a:ext cx="5376545" cy="25241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5000"/>
              </a:lnSpc>
            </a:pPr>
            <a:r>
              <a:rPr sz="2100" kern="0" spc="-2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</a:t>
            </a:r>
            <a:r>
              <a:rPr sz="2100" kern="0" spc="-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个脱氧核苷酸聚合形成</a:t>
            </a:r>
            <a:r>
              <a:rPr sz="2100" kern="0" spc="-2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DN</a:t>
            </a:r>
            <a:r>
              <a:rPr sz="2100" kern="0" spc="-3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  </a:t>
            </a:r>
            <a:r>
              <a:rPr sz="2100" kern="0" spc="-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sz="2100" kern="0" spc="-4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100" kern="0" spc="-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或</a:t>
            </a:r>
            <a:r>
              <a:rPr sz="2100" kern="0" spc="-4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100" kern="0" spc="-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基</a:t>
            </a:r>
            <a:r>
              <a:rPr sz="2100" kern="0" spc="-3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100" kern="0" spc="-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因</a:t>
            </a:r>
            <a:r>
              <a:rPr sz="2100" kern="0" spc="-5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100" kern="0" spc="-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r>
              <a:rPr sz="2100" kern="0" spc="-3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100" kern="0" spc="-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sz="2100" kern="0" spc="-4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100" kern="0" spc="-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每</a:t>
            </a:r>
            <a:endParaRPr sz="2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2700" algn="l" rtl="0" eaLnBrk="0">
              <a:lnSpc>
                <a:spcPct val="152000"/>
              </a:lnSpc>
              <a:spcBef>
                <a:spcPts val="55"/>
              </a:spcBef>
            </a:pPr>
            <a:r>
              <a:rPr sz="2100" kern="0" spc="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个脱氧核苷酸的平均</a:t>
            </a:r>
            <a:r>
              <a:rPr sz="21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相对分子质量为</a:t>
            </a:r>
            <a:r>
              <a:rPr sz="2100" kern="0" spc="1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a,</a:t>
            </a:r>
            <a:r>
              <a:rPr sz="2100" kern="0" spc="-36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1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则 真</a:t>
            </a:r>
            <a:r>
              <a:rPr sz="21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100" kern="0" spc="1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核细胞核</a:t>
            </a:r>
            <a:r>
              <a:rPr sz="2100" kern="0" spc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DNA</a:t>
            </a:r>
            <a:r>
              <a:rPr sz="2100" kern="0" spc="57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100" kern="0" spc="1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(双链链状)的相对分子质量</a:t>
            </a:r>
            <a:r>
              <a:rPr sz="21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100" kern="0" spc="-1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为：</a:t>
            </a:r>
            <a:endParaRPr sz="2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42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43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</a:pPr>
            <a:endParaRPr sz="500">
              <a:latin typeface="Arial"/>
              <a:ea typeface="Arial"/>
              <a:cs typeface="Arial"/>
            </a:endParaRPr>
          </a:p>
          <a:p>
            <a:pPr marL="1530350" algn="l" rtl="0" eaLnBrk="0">
              <a:lnSpc>
                <a:spcPct val="77000"/>
              </a:lnSpc>
              <a:spcBef>
                <a:spcPts val="5"/>
              </a:spcBef>
            </a:pPr>
            <a:r>
              <a:rPr sz="2100" b="1" kern="0" spc="-10">
                <a:solidFill>
                  <a:srgbClr val="FC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n×a-(n-2)×18</a:t>
            </a:r>
            <a:endParaRPr sz="21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334" name="textbox 334" title=""/>
          <p:cNvSpPr/>
          <p:nvPr/>
        </p:nvSpPr>
        <p:spPr>
          <a:xfrm>
            <a:off x="8407389" y="2592043"/>
            <a:ext cx="522605" cy="35229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254000" algn="l" rtl="0" eaLnBrk="0">
              <a:lnSpc>
                <a:spcPct val="80000"/>
              </a:lnSpc>
            </a:pPr>
            <a:r>
              <a:rPr sz="1100" kern="0" spc="10">
                <a:solidFill>
                  <a:srgbClr val="975217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</a:t>
            </a:r>
            <a:endParaRPr sz="11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82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25400" algn="l" rtl="0" eaLnBrk="0">
              <a:lnSpc>
                <a:spcPct val="77000"/>
              </a:lnSpc>
              <a:spcBef>
                <a:spcPts val="695"/>
              </a:spcBef>
            </a:pPr>
            <a:r>
              <a:rPr sz="2300" kern="0" spc="-20">
                <a:solidFill>
                  <a:srgbClr val="E210CD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</a:t>
            </a:r>
            <a:endParaRPr sz="23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10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77000"/>
              </a:lnSpc>
              <a:spcBef>
                <a:spcPts val="635"/>
              </a:spcBef>
            </a:pPr>
            <a:r>
              <a:rPr sz="2100" kern="0" spc="-50">
                <a:solidFill>
                  <a:srgbClr val="DF10D1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</a:t>
            </a:r>
            <a:r>
              <a:rPr sz="2100" kern="0" spc="130">
                <a:solidFill>
                  <a:srgbClr val="DF10D1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2100" kern="0" spc="-5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</a:t>
            </a:r>
            <a:endParaRPr sz="21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1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5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5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5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5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8000"/>
              </a:lnSpc>
            </a:pPr>
            <a:endParaRPr sz="200">
              <a:latin typeface="Arial"/>
              <a:ea typeface="Arial"/>
              <a:cs typeface="Arial"/>
            </a:endParaRPr>
          </a:p>
          <a:p>
            <a:pPr marL="247015" algn="l" rtl="0" eaLnBrk="0">
              <a:lnSpc>
                <a:spcPct val="80000"/>
              </a:lnSpc>
              <a:spcBef>
                <a:spcPct val="0"/>
              </a:spcBef>
            </a:pPr>
            <a:r>
              <a:rPr sz="1100" kern="0" spc="-20">
                <a:solidFill>
                  <a:srgbClr val="5091A9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G</a:t>
            </a:r>
            <a:endParaRPr sz="11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336" name="textbox 336" title=""/>
          <p:cNvSpPr/>
          <p:nvPr/>
        </p:nvSpPr>
        <p:spPr>
          <a:xfrm>
            <a:off x="7874003" y="2593946"/>
            <a:ext cx="269875" cy="3600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13665" algn="l" rtl="0" eaLnBrk="0">
              <a:lnSpc>
                <a:spcPct val="76000"/>
              </a:lnSpc>
            </a:pPr>
            <a:r>
              <a:rPr sz="1600" kern="0" spc="-1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</a:t>
            </a:r>
            <a:endParaRPr sz="16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45415" algn="l" rtl="0" eaLnBrk="0">
              <a:lnSpc>
                <a:spcPct val="80000"/>
              </a:lnSpc>
              <a:spcBef>
                <a:spcPts val="340"/>
              </a:spcBef>
            </a:pPr>
            <a:r>
              <a:rPr sz="1100" kern="0" spc="-20">
                <a:solidFill>
                  <a:srgbClr val="65A2B2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G</a:t>
            </a:r>
            <a:endParaRPr sz="11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38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8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0000"/>
              </a:lnSpc>
              <a:spcBef>
                <a:spcPts val="335"/>
              </a:spcBef>
            </a:pPr>
            <a:r>
              <a:rPr sz="1100" kern="0" spc="0">
                <a:solidFill>
                  <a:srgbClr val="E50BC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CG</a:t>
            </a:r>
            <a:endParaRPr sz="11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28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8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62865" algn="l" rtl="0" eaLnBrk="0">
              <a:lnSpc>
                <a:spcPct val="80000"/>
              </a:lnSpc>
              <a:spcBef>
                <a:spcPts val="340"/>
              </a:spcBef>
            </a:pPr>
            <a:r>
              <a:rPr sz="1100" kern="0" spc="1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AT</a:t>
            </a:r>
            <a:endParaRPr sz="11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12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2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32715" algn="l" rtl="0" eaLnBrk="0">
              <a:lnSpc>
                <a:spcPct val="80000"/>
              </a:lnSpc>
              <a:spcBef>
                <a:spcPts val="340"/>
              </a:spcBef>
            </a:pPr>
            <a:r>
              <a:rPr sz="1100" kern="0" spc="-20">
                <a:solidFill>
                  <a:srgbClr val="49879E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G</a:t>
            </a:r>
            <a:endParaRPr sz="11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42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43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50165" algn="l" rtl="0" eaLnBrk="0">
              <a:lnSpc>
                <a:spcPct val="80000"/>
              </a:lnSpc>
              <a:spcBef>
                <a:spcPts val="340"/>
              </a:spcBef>
            </a:pPr>
            <a:r>
              <a:rPr sz="1100" kern="0" spc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TA</a:t>
            </a:r>
            <a:endParaRPr sz="11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78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</a:pPr>
            <a:endParaRPr sz="500">
              <a:latin typeface="Arial"/>
              <a:ea typeface="Arial"/>
              <a:cs typeface="Arial"/>
            </a:endParaRPr>
          </a:p>
          <a:p>
            <a:pPr marL="18415" algn="l" rtl="0" eaLnBrk="0">
              <a:lnSpc>
                <a:spcPct val="77000"/>
              </a:lnSpc>
              <a:spcBef>
                <a:spcPct val="0"/>
              </a:spcBef>
            </a:pPr>
            <a:r>
              <a:rPr sz="2100" kern="0" spc="-1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</a:t>
            </a:r>
            <a:endParaRPr sz="21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338" name="textbox 338" title=""/>
          <p:cNvSpPr/>
          <p:nvPr/>
        </p:nvSpPr>
        <p:spPr>
          <a:xfrm>
            <a:off x="793796" y="1028372"/>
            <a:ext cx="3016885" cy="3321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2100" b="1" kern="0" spc="0">
                <a:solidFill>
                  <a:srgbClr val="006EC3">
                    <a:alpha val="100000"/>
                  </a:srgbClr>
                </a:solidFill>
                <a:latin typeface="Arial"/>
                <a:ea typeface="Arial"/>
                <a:cs typeface="Arial"/>
              </a:rPr>
              <a:t>DNA</a:t>
            </a:r>
            <a:r>
              <a:rPr sz="2100" b="1" kern="0" spc="0">
                <a:solidFill>
                  <a:srgbClr val="006EC3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的相对分子质量</a:t>
            </a:r>
            <a:r>
              <a:rPr sz="2100" b="1" kern="0" spc="-10">
                <a:solidFill>
                  <a:srgbClr val="006EC3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计算</a:t>
            </a:r>
            <a:endParaRPr sz="2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40" name="picture 340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899629" y="895365"/>
            <a:ext cx="419074" cy="476232"/>
          </a:xfrm>
          <a:prstGeom prst="rect">
            <a:avLst/>
          </a:prstGeom>
        </p:spPr>
      </p:pic>
      <p:sp>
        <p:nvSpPr>
          <p:cNvPr id="342" name="textbox 342" title=""/>
          <p:cNvSpPr/>
          <p:nvPr/>
        </p:nvSpPr>
        <p:spPr>
          <a:xfrm>
            <a:off x="791194" y="1772146"/>
            <a:ext cx="587375" cy="3333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2100" b="1" kern="0" spc="9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分析</a:t>
            </a:r>
            <a:endParaRPr sz="2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wedge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picture 16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18" name="textbox 18" title=""/>
          <p:cNvSpPr/>
          <p:nvPr/>
        </p:nvSpPr>
        <p:spPr>
          <a:xfrm>
            <a:off x="-12700" y="914429"/>
            <a:ext cx="6555740" cy="18872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700">
              <a:latin typeface="Arial"/>
              <a:ea typeface="Arial"/>
              <a:cs typeface="Arial"/>
            </a:endParaRPr>
          </a:p>
          <a:p>
            <a:pPr marL="727710" algn="l" rtl="0" eaLnBrk="0">
              <a:lnSpc>
                <a:spcPct val="98000"/>
              </a:lnSpc>
              <a:spcBef>
                <a:spcPct val="0"/>
              </a:spcBef>
            </a:pPr>
            <a:r>
              <a:rPr sz="2100" b="1" kern="0" spc="50">
                <a:solidFill>
                  <a:srgbClr val="006BBD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问题探讨</a:t>
            </a:r>
            <a:endParaRPr sz="2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60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</a:pPr>
            <a:endParaRPr sz="400">
              <a:latin typeface="Arial"/>
              <a:ea typeface="Arial"/>
              <a:cs typeface="Arial"/>
            </a:endParaRPr>
          </a:p>
          <a:p>
            <a:pPr marL="723900" algn="l" rtl="0" eaLnBrk="0">
              <a:lnSpc>
                <a:spcPct val="147000"/>
              </a:lnSpc>
            </a:pPr>
            <a:r>
              <a:rPr sz="1700" kern="0" spc="1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沃森和克里克在发表</a:t>
            </a:r>
            <a:r>
              <a:rPr sz="1700" kern="0" spc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DNA</a:t>
            </a:r>
            <a:r>
              <a:rPr sz="1700" kern="0" spc="1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双螺旋结构的那篇著名短文的结</a:t>
            </a:r>
            <a:r>
              <a:rPr sz="1700" kern="0" spc="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尾处写道：“值得注意的是，我们提出的这种碱基特异性配</a:t>
            </a:r>
            <a:r>
              <a:rPr sz="1700" kern="0" spc="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kern="0" spc="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对方式，暗示着遗传物质进行复制的一种可能的机制。”</a:t>
            </a:r>
            <a:endParaRPr sz="1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0" name="picture 20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927129"/>
            <a:ext cx="704801" cy="399999"/>
          </a:xfrm>
          <a:prstGeom prst="rect">
            <a:avLst/>
          </a:prstGeom>
        </p:spPr>
      </p:pic>
      <p:sp>
        <p:nvSpPr>
          <p:cNvPr id="22" name="textbox 22" title=""/>
          <p:cNvSpPr/>
          <p:nvPr/>
        </p:nvSpPr>
        <p:spPr>
          <a:xfrm>
            <a:off x="1054048" y="4381537"/>
            <a:ext cx="8808084" cy="876300"/>
          </a:xfrm>
          <a:prstGeom prst="rect">
            <a:avLst/>
          </a:prstGeom>
          <a:solidFill>
            <a:srgbClr val="5A62B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9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71450" algn="l" rtl="0" eaLnBrk="0">
              <a:lnSpc>
                <a:spcPct val="114000"/>
              </a:lnSpc>
            </a:pPr>
            <a:r>
              <a:rPr sz="1700" kern="0" spc="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提示：碱基互补配对原则是指</a:t>
            </a:r>
            <a:r>
              <a:rPr sz="1700" kern="0" spc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DNA</a:t>
            </a:r>
            <a:r>
              <a:rPr sz="1700" kern="0" spc="40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kern="0" spc="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两条链的碱基之间有准确</a:t>
            </a:r>
            <a:r>
              <a:rPr sz="1700" kern="0" spc="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的一一对应关系，暗示</a:t>
            </a:r>
            <a:r>
              <a:rPr sz="17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sz="1700" kern="0" spc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DNA</a:t>
            </a:r>
            <a:r>
              <a:rPr sz="1700" kern="0" spc="45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kern="0" spc="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的复制，可能需要先解开</a:t>
            </a:r>
            <a:r>
              <a:rPr sz="1700" kern="0" spc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DNA</a:t>
            </a:r>
            <a:r>
              <a:rPr sz="1700" kern="0" spc="46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kern="0" spc="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的两条链</a:t>
            </a:r>
            <a:r>
              <a:rPr sz="1700" kern="0" spc="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，然后通过碱基互补配对合成互补链。</a:t>
            </a:r>
            <a:endParaRPr sz="1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4" name="textbox 24" title=""/>
          <p:cNvSpPr/>
          <p:nvPr/>
        </p:nvSpPr>
        <p:spPr>
          <a:xfrm>
            <a:off x="6775445" y="1644617"/>
            <a:ext cx="3099435" cy="1778635"/>
          </a:xfrm>
          <a:prstGeom prst="rect">
            <a:avLst/>
          </a:prstGeom>
          <a:solidFill>
            <a:srgbClr val="E4DCC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7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7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00965" algn="l" rtl="0" eaLnBrk="0">
              <a:lnSpc>
                <a:spcPct val="86000"/>
              </a:lnSpc>
            </a:pPr>
            <a:r>
              <a:rPr sz="1000" kern="0" spc="2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in</a:t>
            </a:r>
            <a:r>
              <a:rPr sz="1000" kern="0" spc="14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000" kern="0" spc="2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</a:t>
            </a:r>
            <a:r>
              <a:rPr sz="1000" kern="0" spc="17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000" kern="0" spc="2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following</a:t>
            </a:r>
            <a:r>
              <a:rPr sz="1000" kern="0" spc="17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000" kern="0" spc="2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communicat</a:t>
            </a:r>
            <a:r>
              <a:rPr sz="1000" kern="0" spc="1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ions.We</a:t>
            </a:r>
            <a:r>
              <a:rPr sz="1000" kern="0" spc="14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000" kern="0" spc="1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were</a:t>
            </a:r>
            <a:r>
              <a:rPr sz="1000" kern="0" spc="14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000" kern="0" spc="1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not</a:t>
            </a:r>
            <a:r>
              <a:rPr sz="1000" kern="0" spc="17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000" kern="0" spc="1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aware</a:t>
            </a:r>
            <a:r>
              <a:rPr sz="1000" kern="0" spc="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r>
              <a:rPr sz="1000" kern="0" spc="2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of the</a:t>
            </a:r>
            <a:r>
              <a:rPr sz="1000" kern="0" spc="17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000" kern="0" spc="2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details</a:t>
            </a:r>
            <a:r>
              <a:rPr sz="1000" kern="0" spc="17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000" kern="0" spc="2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of the</a:t>
            </a:r>
            <a:r>
              <a:rPr sz="1000" kern="0" spc="15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000" kern="0" spc="2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results</a:t>
            </a:r>
            <a:r>
              <a:rPr sz="1000" kern="0" spc="14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000" kern="0" spc="2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presented</a:t>
            </a:r>
            <a:r>
              <a:rPr sz="1000" kern="0" spc="15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000" kern="0" spc="2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there</a:t>
            </a:r>
            <a:r>
              <a:rPr sz="1000" kern="0" spc="14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000" kern="0" spc="2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when</a:t>
            </a:r>
            <a:r>
              <a:rPr sz="1000" kern="0" spc="15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000" kern="0" spc="2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we</a:t>
            </a:r>
            <a:r>
              <a:rPr sz="1000" kern="0" spc="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r>
              <a:rPr sz="1000" kern="0" spc="2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devised</a:t>
            </a:r>
            <a:r>
              <a:rPr sz="1000" kern="0" spc="24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000" kern="0" spc="2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our</a:t>
            </a:r>
            <a:r>
              <a:rPr sz="1000" kern="0" spc="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000" kern="0" spc="2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structure,which</a:t>
            </a:r>
            <a:r>
              <a:rPr sz="1000" kern="0" spc="24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000" kern="0" spc="1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rests</a:t>
            </a:r>
            <a:r>
              <a:rPr sz="1000" kern="0" spc="22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000" kern="0" spc="1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mainly</a:t>
            </a:r>
            <a:r>
              <a:rPr sz="1000" kern="0" spc="22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000" kern="0" spc="1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though</a:t>
            </a:r>
            <a:r>
              <a:rPr sz="1000" kern="0" spc="23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000" kern="0" spc="1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not</a:t>
            </a:r>
            <a:r>
              <a:rPr sz="1000" kern="0" spc="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r>
              <a:rPr sz="1000" kern="0" spc="2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entirely</a:t>
            </a:r>
            <a:r>
              <a:rPr sz="1000" kern="0" spc="8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000" kern="0" spc="2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on  published</a:t>
            </a:r>
            <a:r>
              <a:rPr sz="1000" kern="0" spc="8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000" kern="0" spc="2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exper</a:t>
            </a:r>
            <a:r>
              <a:rPr sz="1000" kern="0" spc="1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imental</a:t>
            </a:r>
            <a:r>
              <a:rPr sz="1000" kern="0" spc="7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000" kern="0" spc="1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data</a:t>
            </a:r>
            <a:r>
              <a:rPr sz="1000" kern="0" spc="8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000" kern="0" spc="1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andstereo-</a:t>
            </a:r>
            <a:r>
              <a:rPr sz="1000" kern="0" spc="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r>
              <a:rPr sz="1000" kern="0" spc="10">
                <a:solidFill>
                  <a:srgbClr val="A76A2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chemical  arguments.</a:t>
            </a:r>
            <a:endParaRPr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00965" indent="170815" algn="l" rtl="0" eaLnBrk="0">
              <a:lnSpc>
                <a:spcPct val="87000"/>
              </a:lnSpc>
              <a:spcBef>
                <a:spcPts val="110"/>
              </a:spcBef>
            </a:pPr>
            <a:r>
              <a:rPr sz="1000" kern="0" spc="2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It</a:t>
            </a:r>
            <a:r>
              <a:rPr sz="1000" kern="0" spc="10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000" kern="0" spc="2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has</a:t>
            </a:r>
            <a:r>
              <a:rPr sz="1000" kern="0" spc="10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000" kern="0" spc="2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not</a:t>
            </a:r>
            <a:r>
              <a:rPr sz="1000" kern="0" spc="12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000" kern="0" spc="2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esca</a:t>
            </a:r>
            <a:r>
              <a:rPr sz="1000" kern="0" spc="1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pedour</a:t>
            </a:r>
            <a:r>
              <a:rPr sz="1000" kern="0" spc="10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000" kern="0" spc="1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notice</a:t>
            </a:r>
            <a:r>
              <a:rPr sz="1000" kern="0" spc="10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000" kern="0" spc="1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that</a:t>
            </a:r>
            <a:r>
              <a:rPr sz="1000" kern="0" spc="10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000" kern="0" spc="1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</a:t>
            </a:r>
            <a:r>
              <a:rPr sz="1000" kern="0" spc="13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000" kern="0" spc="1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specific</a:t>
            </a:r>
            <a:r>
              <a:rPr sz="1000" kern="0" spc="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r>
              <a:rPr sz="1000" kern="0" spc="2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pairing  we  have  postulated  immediately</a:t>
            </a:r>
            <a:r>
              <a:rPr sz="1000" kern="0" spc="1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suggests</a:t>
            </a:r>
            <a:r>
              <a:rPr sz="1000" kern="0" spc="3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000" kern="0" spc="1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</a:t>
            </a:r>
            <a:endParaRPr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271780" indent="-170815" algn="l" rtl="0" eaLnBrk="0">
              <a:lnSpc>
                <a:spcPct val="85000"/>
              </a:lnSpc>
              <a:spcBef>
                <a:spcPts val="60"/>
              </a:spcBef>
            </a:pPr>
            <a:r>
              <a:rPr sz="1000" kern="0" spc="20">
                <a:solidFill>
                  <a:srgbClr val="9A816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possible</a:t>
            </a:r>
            <a:r>
              <a:rPr sz="1000" kern="0" spc="80">
                <a:solidFill>
                  <a:srgbClr val="9A816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000" kern="0" spc="20">
                <a:solidFill>
                  <a:srgbClr val="9A816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copying mechanism</a:t>
            </a:r>
            <a:r>
              <a:rPr sz="1000" kern="0" spc="100">
                <a:solidFill>
                  <a:srgbClr val="9A816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000" kern="0" spc="20">
                <a:solidFill>
                  <a:srgbClr val="9A816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for the</a:t>
            </a:r>
            <a:r>
              <a:rPr sz="1000" kern="0" spc="90">
                <a:solidFill>
                  <a:srgbClr val="9A816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000" kern="0" spc="20">
                <a:solidFill>
                  <a:srgbClr val="9A816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genetic ma</a:t>
            </a:r>
            <a:r>
              <a:rPr sz="1000" kern="0" spc="10">
                <a:solidFill>
                  <a:srgbClr val="9A816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terial.</a:t>
            </a:r>
            <a:r>
              <a:rPr sz="1000" kern="0" spc="0">
                <a:solidFill>
                  <a:srgbClr val="9A816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Full</a:t>
            </a:r>
            <a:r>
              <a:rPr sz="1000" kern="0" spc="60">
                <a:solidFill>
                  <a:srgbClr val="9A816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1000" kern="0" spc="0">
                <a:solidFill>
                  <a:srgbClr val="9A816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details</a:t>
            </a:r>
            <a:r>
              <a:rPr sz="1000" kern="0" spc="60">
                <a:solidFill>
                  <a:srgbClr val="9A816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1000" kern="0" spc="0">
                <a:solidFill>
                  <a:srgbClr val="9A816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of</a:t>
            </a:r>
            <a:r>
              <a:rPr sz="1000" kern="0" spc="60">
                <a:solidFill>
                  <a:srgbClr val="9A816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1000" kern="0" spc="0">
                <a:solidFill>
                  <a:srgbClr val="9A816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</a:t>
            </a:r>
            <a:r>
              <a:rPr sz="1000" kern="0" spc="60">
                <a:solidFill>
                  <a:srgbClr val="9A816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1000" kern="0" spc="0">
                <a:solidFill>
                  <a:srgbClr val="9A816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structure</a:t>
            </a:r>
            <a:r>
              <a:rPr sz="1000" kern="0" spc="60">
                <a:solidFill>
                  <a:srgbClr val="9A816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</a:t>
            </a:r>
            <a:r>
              <a:rPr sz="1000" kern="0" spc="0">
                <a:solidFill>
                  <a:srgbClr val="9A816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includingthe</a:t>
            </a:r>
            <a:r>
              <a:rPr sz="1000" kern="0" spc="40">
                <a:solidFill>
                  <a:srgbClr val="9A816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1000" kern="0" spc="0">
                <a:solidFill>
                  <a:srgbClr val="9A816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con</a:t>
            </a:r>
            <a:r>
              <a:rPr sz="1000" kern="0" spc="60">
                <a:solidFill>
                  <a:srgbClr val="9A816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</a:t>
            </a:r>
            <a:endParaRPr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00965" algn="l" rtl="0" eaLnBrk="0">
              <a:lnSpc>
                <a:spcPct val="90000"/>
              </a:lnSpc>
              <a:spcBef>
                <a:spcPts val="110"/>
              </a:spcBef>
            </a:pPr>
            <a:r>
              <a:rPr sz="1000" kern="0" spc="2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ditions</a:t>
            </a:r>
            <a:r>
              <a:rPr sz="1000" kern="0" spc="23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000" kern="0" spc="2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assumed</a:t>
            </a:r>
            <a:r>
              <a:rPr sz="1000" kern="0" spc="22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000" kern="0" spc="2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in</a:t>
            </a:r>
            <a:r>
              <a:rPr sz="1000" kern="0" spc="19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000" kern="0" spc="2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build</a:t>
            </a:r>
            <a:r>
              <a:rPr sz="1000" kern="0" spc="1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ing</a:t>
            </a:r>
            <a:r>
              <a:rPr sz="1000" kern="0" spc="22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000" kern="0" spc="1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it,together</a:t>
            </a:r>
            <a:r>
              <a:rPr sz="1000" kern="0" spc="20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000" kern="0" spc="1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with</a:t>
            </a:r>
            <a:r>
              <a:rPr sz="1000" kern="0" spc="23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000" kern="0" spc="1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</a:t>
            </a:r>
            <a:r>
              <a:rPr sz="1000" kern="0" spc="24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000" kern="0" spc="1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set</a:t>
            </a:r>
            <a:r>
              <a:rPr sz="1000" kern="0" spc="23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000" kern="0" spc="1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of</a:t>
            </a:r>
            <a:r>
              <a:rPr sz="1000" kern="0" spc="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co</a:t>
            </a:r>
            <a:r>
              <a:rPr sz="1000" kern="0" spc="6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</a:t>
            </a:r>
            <a:r>
              <a:rPr sz="1000" kern="0" spc="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ordinates</a:t>
            </a:r>
            <a:r>
              <a:rPr sz="1000" kern="0" spc="6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r>
              <a:rPr sz="1000" kern="0" spc="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for</a:t>
            </a:r>
            <a:r>
              <a:rPr sz="1000" kern="0" spc="6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</a:t>
            </a:r>
            <a:r>
              <a:rPr sz="1000" kern="0" spc="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</a:t>
            </a:r>
            <a:r>
              <a:rPr sz="1000" kern="0" spc="5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r>
              <a:rPr sz="1000" kern="0" spc="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atoms</a:t>
            </a:r>
            <a:r>
              <a:rPr sz="1000" kern="0" spc="5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</a:t>
            </a:r>
            <a:r>
              <a:rPr sz="1000" kern="0" spc="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will</a:t>
            </a:r>
            <a:r>
              <a:rPr sz="1000" kern="0" spc="3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r>
              <a:rPr sz="1000" kern="0" spc="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be</a:t>
            </a:r>
            <a:r>
              <a:rPr sz="1000" kern="0" spc="4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r>
              <a:rPr sz="1000" kern="0" spc="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published    </a:t>
            </a:r>
            <a:r>
              <a:rPr sz="1000" kern="0" spc="10">
                <a:solidFill>
                  <a:srgbClr val="9A5B14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elsewhere.</a:t>
            </a:r>
            <a:endParaRPr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" name="group 2" title=""/>
          <p:cNvGrpSpPr/>
          <p:nvPr/>
        </p:nvGrpSpPr>
        <p:grpSpPr>
          <a:xfrm rot="21600000">
            <a:off x="1047739" y="5746782"/>
            <a:ext cx="8864614" cy="501643"/>
            <a:chExt cx="8864614" cy="501643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8864614" cy="501643"/>
            </a:xfrm>
            <a:prstGeom prst="rect">
              <a:avLst/>
            </a:prstGeom>
          </p:spPr>
        </p:pic>
        <p:sp>
          <p:nvSpPr>
            <p:cNvPr id="28" name="textbox 28"/>
            <p:cNvSpPr/>
            <p:nvPr/>
          </p:nvSpPr>
          <p:spPr>
            <a:xfrm>
              <a:off x="-12700" y="-12700"/>
              <a:ext cx="8890634" cy="54610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0000"/>
                </a:lnSpc>
              </a:pPr>
              <a:endParaRPr sz="1000">
                <a:latin typeface="Arial"/>
                <a:ea typeface="Arial"/>
                <a:cs typeface="Arial"/>
              </a:endParaRPr>
            </a:p>
            <a:p>
              <a:pPr marL="190500" algn="l" rtl="0" eaLnBrk="0">
                <a:lnSpc>
                  <a:spcPct val="94000"/>
                </a:lnSpc>
              </a:pPr>
              <a:r>
                <a:rPr sz="1700" kern="0" spc="3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提示：科学研究需要大胆的想象，但是得出结论</a:t>
              </a:r>
              <a:r>
                <a:rPr sz="1700" kern="0" spc="2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必须建立在确凿的证据之上。</a:t>
              </a:r>
              <a:endParaRPr sz="17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30" name="textbox 30" title=""/>
          <p:cNvSpPr/>
          <p:nvPr/>
        </p:nvSpPr>
        <p:spPr>
          <a:xfrm>
            <a:off x="768345" y="5363495"/>
            <a:ext cx="7192009" cy="2705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1700" kern="0" spc="1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2.这句话中，为什么要用“可能”二字?这反映科学研究具有什么特点?</a:t>
            </a:r>
            <a:endParaRPr sz="1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2" name="textbox 32" title=""/>
          <p:cNvSpPr/>
          <p:nvPr/>
        </p:nvSpPr>
        <p:spPr>
          <a:xfrm>
            <a:off x="793796" y="4084929"/>
            <a:ext cx="5642609" cy="2800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700" kern="0" spc="9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1.碱基互补配对原则暗示</a:t>
            </a:r>
            <a:r>
              <a:rPr sz="1700" kern="0" spc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DNA</a:t>
            </a:r>
            <a:r>
              <a:rPr sz="1700" kern="0" spc="46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kern="0" spc="9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的复制机制可</a:t>
            </a:r>
            <a:r>
              <a:rPr sz="1700" kern="0" spc="8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能是怎样的?</a:t>
            </a:r>
            <a:endParaRPr sz="1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4" name="textbox 34" title=""/>
          <p:cNvSpPr/>
          <p:nvPr/>
        </p:nvSpPr>
        <p:spPr>
          <a:xfrm>
            <a:off x="7313917" y="3583870"/>
            <a:ext cx="2032000" cy="177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100000"/>
              </a:lnSpc>
            </a:pPr>
            <a:r>
              <a:rPr sz="1000" b="1" kern="0" spc="1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《核酸的分子结构》论文</a:t>
            </a:r>
            <a:r>
              <a:rPr sz="1000" b="1" kern="0" spc="1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节选</a:t>
            </a:r>
            <a:endParaRPr sz="1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6" name="picture 36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899629" y="895365"/>
            <a:ext cx="419074" cy="469880"/>
          </a:xfrm>
          <a:prstGeom prst="rect">
            <a:avLst/>
          </a:prstGeom>
        </p:spPr>
      </p:pic>
      <p:sp>
        <p:nvSpPr>
          <p:cNvPr id="38" name="textbox 38" title=""/>
          <p:cNvSpPr/>
          <p:nvPr/>
        </p:nvSpPr>
        <p:spPr>
          <a:xfrm>
            <a:off x="702422" y="3533464"/>
            <a:ext cx="558800" cy="3416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2100" b="1" kern="0" spc="-20">
                <a:solidFill>
                  <a:srgbClr val="FC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讨论</a:t>
            </a:r>
            <a:endParaRPr sz="2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wedge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" name="picture 40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42" name="textbox 42" title=""/>
          <p:cNvSpPr/>
          <p:nvPr/>
        </p:nvSpPr>
        <p:spPr>
          <a:xfrm>
            <a:off x="804009" y="1022166"/>
            <a:ext cx="8710294" cy="4639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2100" b="1" kern="0" spc="0">
                <a:solidFill>
                  <a:srgbClr val="006BBE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对</a:t>
            </a:r>
            <a:r>
              <a:rPr sz="2100" b="1" kern="0" spc="0">
                <a:solidFill>
                  <a:srgbClr val="006BBE">
                    <a:alpha val="100000"/>
                  </a:srgbClr>
                </a:solidFill>
                <a:latin typeface="Arial"/>
                <a:ea typeface="Arial"/>
                <a:cs typeface="Arial"/>
              </a:rPr>
              <a:t>DNA</a:t>
            </a:r>
            <a:r>
              <a:rPr sz="2100" b="1" kern="0" spc="0">
                <a:solidFill>
                  <a:srgbClr val="006BBE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复制的推测</a:t>
            </a:r>
            <a:endParaRPr sz="2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23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3912235" algn="l" rtl="0" eaLnBrk="0">
              <a:lnSpc>
                <a:spcPct val="94000"/>
              </a:lnSpc>
              <a:spcBef>
                <a:spcPts val="755"/>
              </a:spcBef>
            </a:pPr>
            <a:r>
              <a:rPr sz="2500" b="1" kern="0" spc="0">
                <a:solidFill>
                  <a:srgbClr val="BE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提出假说</a:t>
            </a:r>
            <a:endParaRPr sz="25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07000"/>
              </a:lnSpc>
            </a:pPr>
            <a:endParaRPr sz="11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414655" algn="l" rtl="0" eaLnBrk="0">
              <a:lnSpc>
                <a:spcPct val="144000"/>
              </a:lnSpc>
            </a:pPr>
            <a:r>
              <a:rPr sz="25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沃森和克里克发表的第二篇论文中提出了遗传</a:t>
            </a:r>
            <a:r>
              <a:rPr sz="25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物质</a:t>
            </a:r>
            <a:r>
              <a:rPr sz="2500" kern="0" spc="-10">
                <a:solidFill>
                  <a:srgbClr val="0070C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半保留复 </a:t>
            </a:r>
            <a:r>
              <a:rPr sz="2500" kern="0" spc="-60">
                <a:solidFill>
                  <a:srgbClr val="0070C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制</a:t>
            </a:r>
            <a:r>
              <a:rPr sz="2500" kern="0" spc="-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的假说：</a:t>
            </a:r>
            <a:r>
              <a:rPr sz="2500" kern="0" spc="-6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DNA</a:t>
            </a:r>
            <a:r>
              <a:rPr sz="2500" kern="0" spc="97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500" kern="0" spc="-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复制时，</a:t>
            </a:r>
            <a:r>
              <a:rPr sz="2500" kern="0" spc="-6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DNA</a:t>
            </a:r>
            <a:r>
              <a:rPr sz="2500" kern="0" spc="90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500" kern="0" spc="-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双螺旋解开，互补的碱基之间</a:t>
            </a:r>
            <a:r>
              <a:rPr sz="25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的氢键断裂，解开的两条单链分别作为复制的模板，游离的 </a:t>
            </a:r>
            <a:r>
              <a:rPr sz="25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脱氧核苷酸根据碱基</a:t>
            </a:r>
            <a:r>
              <a:rPr sz="25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互补配对原则，通过形成氢键，结合到 </a:t>
            </a:r>
            <a:r>
              <a:rPr sz="2500" kern="0" spc="-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作为模板的单链上。新合成的每个</a:t>
            </a:r>
            <a:r>
              <a:rPr sz="2500" kern="0" spc="-2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DNA</a:t>
            </a:r>
            <a:r>
              <a:rPr sz="2500" kern="0" spc="51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500" kern="0" spc="-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分子中都保留了原来</a:t>
            </a:r>
            <a:r>
              <a:rPr sz="25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500" kern="0" spc="-4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DNA</a:t>
            </a:r>
            <a:r>
              <a:rPr sz="2500" kern="0" spc="-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分子中的一条链</a:t>
            </a:r>
            <a:r>
              <a:rPr sz="2500" kern="0" spc="-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sz="25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4" name="picture 44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899629" y="895365"/>
            <a:ext cx="419074" cy="47623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6" name="picture 46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48" name="textbox 48" title=""/>
          <p:cNvSpPr/>
          <p:nvPr/>
        </p:nvSpPr>
        <p:spPr>
          <a:xfrm>
            <a:off x="3663904" y="2002029"/>
            <a:ext cx="3211829" cy="37858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911860" algn="l" rtl="0" eaLnBrk="0">
              <a:lnSpc>
                <a:spcPct val="97000"/>
              </a:lnSpc>
            </a:pPr>
            <a:r>
              <a:rPr sz="2100" b="1" kern="0" spc="5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半</a:t>
            </a:r>
            <a:r>
              <a:rPr sz="2100" b="1" kern="0" spc="50">
                <a:solidFill>
                  <a:srgbClr val="B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保</a:t>
            </a:r>
            <a:r>
              <a:rPr sz="2100" b="1" kern="0" spc="5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留复</a:t>
            </a:r>
            <a:r>
              <a:rPr sz="2100" b="1" kern="0" spc="50">
                <a:solidFill>
                  <a:srgbClr val="B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制</a:t>
            </a:r>
            <a:endParaRPr sz="2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ct val="144000"/>
              </a:lnSpc>
              <a:spcBef>
                <a:spcPts val="105"/>
              </a:spcBef>
            </a:pPr>
            <a:r>
              <a:rPr sz="1800" kern="0" spc="-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是指以</a:t>
            </a:r>
            <a:r>
              <a:rPr sz="1800" kern="0" spc="-4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DNA</a:t>
            </a:r>
            <a:r>
              <a:rPr sz="1800" kern="0" spc="41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kern="0" spc="-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一条链为模板，新合</a:t>
            </a:r>
            <a:r>
              <a:rPr sz="18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800" kern="0" spc="-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成的每个</a:t>
            </a:r>
            <a:r>
              <a:rPr sz="1800" kern="0" spc="-2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DNA</a:t>
            </a:r>
            <a:r>
              <a:rPr sz="1800" kern="0" spc="23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kern="0" spc="-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分子</a:t>
            </a:r>
            <a:r>
              <a:rPr sz="1800" kern="0" spc="-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中都保留了原</a:t>
            </a:r>
            <a:r>
              <a:rPr sz="18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800" kern="0" spc="-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来</a:t>
            </a:r>
            <a:r>
              <a:rPr sz="1800" kern="0" spc="-6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DNA</a:t>
            </a:r>
            <a:r>
              <a:rPr sz="1800" kern="0" spc="-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分子中的一条链。</a:t>
            </a:r>
            <a:endParaRPr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911860" algn="l" rtl="0" eaLnBrk="0">
              <a:lnSpc>
                <a:spcPct val="97000"/>
              </a:lnSpc>
              <a:spcBef>
                <a:spcPts val="635"/>
              </a:spcBef>
            </a:pPr>
            <a:r>
              <a:rPr sz="2100" b="1" kern="0" spc="5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全</a:t>
            </a:r>
            <a:r>
              <a:rPr sz="2100" b="1" kern="0" spc="50">
                <a:solidFill>
                  <a:srgbClr val="BE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保</a:t>
            </a:r>
            <a:r>
              <a:rPr sz="2100" b="1" kern="0" spc="5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留复</a:t>
            </a:r>
            <a:r>
              <a:rPr sz="2100" b="1" kern="0" spc="50">
                <a:solidFill>
                  <a:srgbClr val="BE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制</a:t>
            </a:r>
            <a:endParaRPr sz="2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ct val="138000"/>
              </a:lnSpc>
              <a:spcBef>
                <a:spcPts val="200"/>
              </a:spcBef>
            </a:pPr>
            <a:r>
              <a:rPr sz="1800" kern="0" spc="1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是指以</a:t>
            </a:r>
            <a:r>
              <a:rPr sz="1800" kern="0" spc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DNA</a:t>
            </a:r>
            <a:r>
              <a:rPr sz="1800" kern="0" spc="1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双链为模板，子代</a:t>
            </a:r>
            <a:r>
              <a:rPr sz="18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800" kern="0" spc="-6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DNA</a:t>
            </a:r>
            <a:r>
              <a:rPr sz="1800" kern="0" spc="-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的双链都是新合成的。</a:t>
            </a:r>
            <a:endParaRPr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0" name="textbox 50" title=""/>
          <p:cNvSpPr/>
          <p:nvPr/>
        </p:nvSpPr>
        <p:spPr>
          <a:xfrm>
            <a:off x="-12700" y="914429"/>
            <a:ext cx="3032125" cy="4679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700">
              <a:latin typeface="Arial"/>
              <a:ea typeface="Arial"/>
              <a:cs typeface="Arial"/>
            </a:endParaRPr>
          </a:p>
          <a:p>
            <a:pPr marL="710565" algn="l" rtl="0" eaLnBrk="0">
              <a:lnSpc>
                <a:spcPct val="98000"/>
              </a:lnSpc>
              <a:spcBef>
                <a:spcPts val="5"/>
              </a:spcBef>
              <a:tabLst>
                <a:tab pos="829310"/>
              </a:tabLst>
            </a:pPr>
            <a:r>
              <a:rPr sz="2100" kern="0" spc="0">
                <a:solidFill>
                  <a:srgbClr val="006BBE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2100" b="1" kern="0" spc="0">
                <a:solidFill>
                  <a:srgbClr val="006BBE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对</a:t>
            </a:r>
            <a:r>
              <a:rPr sz="2100" b="1" kern="0" spc="0">
                <a:solidFill>
                  <a:srgbClr val="006BBE">
                    <a:alpha val="100000"/>
                  </a:srgbClr>
                </a:solidFill>
                <a:latin typeface="Arial"/>
                <a:ea typeface="Arial"/>
                <a:cs typeface="Arial"/>
              </a:rPr>
              <a:t>DNA</a:t>
            </a:r>
            <a:r>
              <a:rPr sz="2100" b="1" kern="0" spc="0">
                <a:solidFill>
                  <a:srgbClr val="006BBE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复制的推测</a:t>
            </a:r>
            <a:endParaRPr sz="2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52" name="picture 52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927129"/>
            <a:ext cx="698492" cy="406352"/>
          </a:xfrm>
          <a:prstGeom prst="rect">
            <a:avLst/>
          </a:prstGeom>
        </p:spPr>
      </p:pic>
      <p:sp>
        <p:nvSpPr>
          <p:cNvPr id="54" name="textbox 54" title=""/>
          <p:cNvSpPr/>
          <p:nvPr/>
        </p:nvSpPr>
        <p:spPr>
          <a:xfrm rot="16200000">
            <a:off x="8630396" y="4637158"/>
            <a:ext cx="1800225" cy="9144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8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8000"/>
              </a:lnSpc>
              <a:spcBef>
                <a:spcPts val="5"/>
              </a:spcBef>
            </a:pPr>
            <a:r>
              <a:rPr sz="5200" kern="0" spc="-190">
                <a:solidFill>
                  <a:srgbClr val="E10E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入</a:t>
            </a:r>
            <a:r>
              <a:rPr sz="5200" kern="0" spc="1330">
                <a:solidFill>
                  <a:srgbClr val="E10E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5200" kern="0" spc="-190">
                <a:solidFill>
                  <a:srgbClr val="E10E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入</a:t>
            </a:r>
            <a:endParaRPr sz="5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6" name="textbox 56" title=""/>
          <p:cNvSpPr/>
          <p:nvPr/>
        </p:nvSpPr>
        <p:spPr>
          <a:xfrm rot="16200000">
            <a:off x="7859407" y="5039457"/>
            <a:ext cx="812165" cy="10852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8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5000"/>
              </a:lnSpc>
            </a:pPr>
            <a:r>
              <a:rPr sz="6500" kern="0" spc="-320">
                <a:solidFill>
                  <a:srgbClr val="0067B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父</a:t>
            </a:r>
            <a:endParaRPr sz="65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8" name="picture 58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93851" y="3028921"/>
            <a:ext cx="501627" cy="704857"/>
          </a:xfrm>
          <a:prstGeom prst="rect">
            <a:avLst/>
          </a:prstGeom>
        </p:spPr>
      </p:pic>
      <p:pic>
        <p:nvPicPr>
          <p:cNvPr id="60" name="picture 60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899629" y="895365"/>
            <a:ext cx="419074" cy="476232"/>
          </a:xfrm>
          <a:prstGeom prst="rect">
            <a:avLst/>
          </a:prstGeom>
        </p:spPr>
      </p:pic>
      <p:sp>
        <p:nvSpPr>
          <p:cNvPr id="62" name="textbox 62" title=""/>
          <p:cNvSpPr/>
          <p:nvPr/>
        </p:nvSpPr>
        <p:spPr>
          <a:xfrm rot="16200000">
            <a:off x="8642494" y="3505007"/>
            <a:ext cx="497840" cy="7099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2910"/>
              </a:lnSpc>
            </a:pPr>
            <a:r>
              <a:rPr sz="4000" kern="0" spc="-300">
                <a:solidFill>
                  <a:srgbClr val="0064B1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</a:t>
            </a:r>
            <a:endParaRPr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edge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4" name="picture 6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66" name="textbox 66" title=""/>
          <p:cNvSpPr/>
          <p:nvPr/>
        </p:nvSpPr>
        <p:spPr>
          <a:xfrm>
            <a:off x="-12700" y="914429"/>
            <a:ext cx="3842384" cy="2439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800">
              <a:latin typeface="Arial"/>
              <a:ea typeface="Arial"/>
              <a:cs typeface="Arial"/>
            </a:endParaRPr>
          </a:p>
          <a:p>
            <a:pPr marL="716915" algn="l" rtl="0" eaLnBrk="0">
              <a:lnSpc>
                <a:spcPct val="98000"/>
              </a:lnSpc>
              <a:spcBef>
                <a:spcPct val="0"/>
              </a:spcBef>
              <a:tabLst>
                <a:tab pos="828675"/>
              </a:tabLst>
            </a:pPr>
            <a:r>
              <a:rPr sz="2000" kern="0" spc="0">
                <a:solidFill>
                  <a:srgbClr val="006CB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2000" b="1" kern="0" spc="90">
                <a:solidFill>
                  <a:srgbClr val="006CB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半保留复制证明</a:t>
            </a:r>
            <a:endParaRPr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20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2682875" algn="l" rtl="0" eaLnBrk="0">
              <a:lnSpc>
                <a:spcPct val="98000"/>
              </a:lnSpc>
              <a:spcBef>
                <a:spcPts val="600"/>
              </a:spcBef>
            </a:pPr>
            <a:r>
              <a:rPr sz="2000" b="1" kern="0" spc="70">
                <a:solidFill>
                  <a:srgbClr val="B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时间</a:t>
            </a:r>
            <a:endParaRPr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46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</a:pPr>
            <a:endParaRPr sz="11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6000"/>
              </a:lnSpc>
            </a:pPr>
            <a:r>
              <a:rPr sz="4600" b="1" kern="0" spc="-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1958年</a:t>
            </a:r>
            <a:endParaRPr sz="4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68" name="picture 68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927129"/>
            <a:ext cx="704801" cy="406352"/>
          </a:xfrm>
          <a:prstGeom prst="rect">
            <a:avLst/>
          </a:prstGeom>
        </p:spPr>
      </p:pic>
      <p:sp>
        <p:nvSpPr>
          <p:cNvPr id="70" name="textbox 70" title=""/>
          <p:cNvSpPr/>
          <p:nvPr/>
        </p:nvSpPr>
        <p:spPr>
          <a:xfrm>
            <a:off x="5848352" y="2446491"/>
            <a:ext cx="3178810" cy="11214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3400" kern="0" spc="1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美国生物学家梅</a:t>
            </a:r>
            <a:endParaRPr sz="3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2700" algn="l" rtl="0" eaLnBrk="0">
              <a:lnSpc>
                <a:spcPts val="5125"/>
              </a:lnSpc>
            </a:pPr>
            <a:r>
              <a:rPr sz="3400" kern="0" spc="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塞尔森和斯塔尔</a:t>
            </a:r>
            <a:endParaRPr sz="3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2" name="textbox 72" title=""/>
          <p:cNvSpPr/>
          <p:nvPr/>
        </p:nvSpPr>
        <p:spPr>
          <a:xfrm>
            <a:off x="5930861" y="5167431"/>
            <a:ext cx="3053079" cy="530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400" b="1" kern="0" spc="-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同位素标记技术</a:t>
            </a:r>
            <a:endParaRPr sz="3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4" name="textbox 74" title=""/>
          <p:cNvSpPr/>
          <p:nvPr/>
        </p:nvSpPr>
        <p:spPr>
          <a:xfrm>
            <a:off x="2057284" y="5151659"/>
            <a:ext cx="1762760" cy="5270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400" b="1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大肠杆菌</a:t>
            </a:r>
            <a:endParaRPr sz="3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76" name="picture 76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826239" y="4514870"/>
            <a:ext cx="1231879" cy="406351"/>
          </a:xfrm>
          <a:prstGeom prst="rect">
            <a:avLst/>
          </a:prstGeom>
        </p:spPr>
      </p:pic>
      <p:pic>
        <p:nvPicPr>
          <p:cNvPr id="78" name="picture 78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324103" y="4502164"/>
            <a:ext cx="1231879" cy="399999"/>
          </a:xfrm>
          <a:prstGeom prst="rect">
            <a:avLst/>
          </a:prstGeom>
        </p:spPr>
      </p:pic>
      <p:pic>
        <p:nvPicPr>
          <p:cNvPr id="80" name="picture 80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959586" y="1885948"/>
            <a:ext cx="984220" cy="412780"/>
          </a:xfrm>
          <a:prstGeom prst="rect">
            <a:avLst/>
          </a:prstGeom>
        </p:spPr>
      </p:pic>
      <p:pic>
        <p:nvPicPr>
          <p:cNvPr id="82" name="picture 82" title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899629" y="895365"/>
            <a:ext cx="419074" cy="47623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4" name="picture 8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86" name="textbox 86" title=""/>
          <p:cNvSpPr/>
          <p:nvPr/>
        </p:nvSpPr>
        <p:spPr>
          <a:xfrm>
            <a:off x="1339801" y="3102034"/>
            <a:ext cx="8072119" cy="9201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2400" kern="0" spc="-8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原子质量不同，含15</a:t>
            </a:r>
            <a:r>
              <a:rPr sz="2400" kern="0" spc="-8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</a:t>
            </a:r>
            <a:r>
              <a:rPr sz="2400" kern="0" spc="-58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kern="0" spc="-8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  <a:r>
              <a:rPr sz="2400" kern="0" spc="-8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DNA</a:t>
            </a:r>
            <a:r>
              <a:rPr sz="2400" kern="0" spc="57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kern="0" spc="-8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比含14</a:t>
            </a:r>
            <a:r>
              <a:rPr sz="2400" kern="0" spc="-8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</a:t>
            </a:r>
            <a:r>
              <a:rPr sz="2400" kern="0" spc="-55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kern="0" spc="-8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  <a:r>
              <a:rPr sz="2400" kern="0" spc="-8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DNA</a:t>
            </a:r>
            <a:r>
              <a:rPr sz="2400" kern="0" spc="57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kern="0" spc="-8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密度大，因此，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2700" algn="l" rtl="0" eaLnBrk="0">
              <a:lnSpc>
                <a:spcPts val="4555"/>
              </a:lnSpc>
            </a:pPr>
            <a:r>
              <a:rPr sz="2400" kern="0" spc="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利用离心技术可以在试管中区分含有不</a:t>
            </a:r>
            <a:r>
              <a:rPr sz="2400" kern="0" spc="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同</a:t>
            </a:r>
            <a:r>
              <a:rPr sz="2400" kern="0" spc="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r>
              <a:rPr sz="2400" kern="0" spc="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元素的</a:t>
            </a:r>
            <a:r>
              <a:rPr sz="2400" kern="0" spc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DNA</a:t>
            </a:r>
            <a:r>
              <a:rPr sz="2400" kern="0" spc="3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8" name="textbox 88" title=""/>
          <p:cNvSpPr/>
          <p:nvPr/>
        </p:nvSpPr>
        <p:spPr>
          <a:xfrm>
            <a:off x="1339801" y="2536862"/>
            <a:ext cx="8172450" cy="368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2400" kern="0" spc="6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15N</a:t>
            </a:r>
            <a:r>
              <a:rPr sz="2400" kern="0" spc="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和14</a:t>
            </a:r>
            <a:r>
              <a:rPr sz="2400" kern="0" spc="6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</a:t>
            </a:r>
            <a:r>
              <a:rPr sz="2400" kern="0" spc="-56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kern="0" spc="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是</a:t>
            </a:r>
            <a:r>
              <a:rPr sz="2400" kern="0" spc="6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</a:t>
            </a:r>
            <a:r>
              <a:rPr sz="2400" kern="0" spc="-50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kern="0" spc="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元素的两种</a:t>
            </a:r>
            <a:r>
              <a:rPr sz="2400" kern="0" spc="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稳定同位素，这两种同位素的相对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0" name="textbox 90" title=""/>
          <p:cNvSpPr/>
          <p:nvPr/>
        </p:nvSpPr>
        <p:spPr>
          <a:xfrm>
            <a:off x="-12700" y="914429"/>
            <a:ext cx="2715260" cy="4667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sz="800">
              <a:latin typeface="Arial"/>
              <a:ea typeface="Arial"/>
              <a:cs typeface="Arial"/>
            </a:endParaRPr>
          </a:p>
          <a:p>
            <a:pPr marL="716915" algn="l" rtl="0" eaLnBrk="0">
              <a:lnSpc>
                <a:spcPct val="95000"/>
              </a:lnSpc>
              <a:spcBef>
                <a:spcPct val="0"/>
              </a:spcBef>
              <a:tabLst>
                <a:tab pos="829310"/>
              </a:tabLst>
            </a:pPr>
            <a:r>
              <a:rPr sz="2100" kern="0" spc="0">
                <a:solidFill>
                  <a:srgbClr val="006CB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2100" b="1" kern="0" spc="-10">
                <a:solidFill>
                  <a:srgbClr val="006CB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半保留复制证明</a:t>
            </a:r>
            <a:endParaRPr sz="2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92" name="picture 92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927129"/>
            <a:ext cx="704801" cy="406352"/>
          </a:xfrm>
          <a:prstGeom prst="rect">
            <a:avLst/>
          </a:prstGeom>
        </p:spPr>
      </p:pic>
      <p:pic>
        <p:nvPicPr>
          <p:cNvPr id="94" name="picture 94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99000" y="1841478"/>
            <a:ext cx="1422436" cy="463602"/>
          </a:xfrm>
          <a:prstGeom prst="rect">
            <a:avLst/>
          </a:prstGeom>
        </p:spPr>
      </p:pic>
      <p:pic>
        <p:nvPicPr>
          <p:cNvPr id="96" name="picture 96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899629" y="895365"/>
            <a:ext cx="419074" cy="46988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8" name="picture 98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graphicFrame>
        <p:nvGraphicFramePr>
          <p:cNvPr id="100" name="table 100" title=""/>
          <p:cNvGraphicFramePr>
            <a:graphicFrameLocks noGrp="1"/>
          </p:cNvGraphicFramePr>
          <p:nvPr/>
        </p:nvGraphicFramePr>
        <p:xfrm>
          <a:off x="3524223" y="3751402"/>
          <a:ext cx="6309360" cy="2611119"/>
        </p:xfrm>
        <a:graphic>
          <a:graphicData uri="http://schemas.openxmlformats.org/drawingml/2006/table">
            <a:tbl>
              <a:tblPr/>
              <a:tblGrid>
                <a:gridCol w="2213610"/>
                <a:gridCol w="2095500"/>
                <a:gridCol w="2000250"/>
              </a:tblGrid>
              <a:tr h="1031239">
                <a:tc gridSpan="2"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31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000" kern="0" spc="9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第一代会出现</a:t>
                      </a:r>
                      <a:endParaRPr sz="10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marL="127000" algn="l" rtl="0" eaLnBrk="0">
                        <a:lnSpc>
                          <a:spcPts val="1355"/>
                        </a:lnSpc>
                      </a:pPr>
                      <a:r>
                        <a:rPr sz="1000" kern="0" spc="13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的结果是</a:t>
                      </a:r>
                      <a:endParaRPr sz="10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>
                  <a:txBody>
                    <a:bodyPr vert="horz" wrap="square"/>
                    <a:lstStyle/>
                    <a:p>
                      <a:pPr marL="281940" algn="l" rtl="0" eaLnBrk="0">
                        <a:lnSpc>
                          <a:spcPct val="100000"/>
                        </a:lnSpc>
                      </a:pPr>
                      <a:r>
                        <a:rPr sz="1000" kern="0" spc="3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细胞分裂一次</a:t>
                      </a:r>
                      <a:endParaRPr sz="10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marL="281940" algn="l" rtl="0" eaLnBrk="0">
                        <a:lnSpc>
                          <a:spcPct val="90000"/>
                        </a:lnSpc>
                        <a:spcBef>
                          <a:spcPts val="780"/>
                        </a:spcBef>
                      </a:pPr>
                      <a:r>
                        <a:rPr sz="1000" kern="0" spc="7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提取</a:t>
                      </a:r>
                      <a:r>
                        <a:rPr sz="1000" kern="0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DNA</a:t>
                      </a:r>
                      <a:r>
                        <a:rPr sz="1000" kern="0" spc="7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</a:t>
                      </a:r>
                      <a:endParaRPr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447040" algn="l" rtl="0" eaLnBrk="0">
                        <a:lnSpc>
                          <a:spcPts val="1305"/>
                        </a:lnSpc>
                      </a:pPr>
                      <a:r>
                        <a:rPr sz="1000" kern="0" spc="8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离心</a:t>
                      </a:r>
                      <a:endParaRPr sz="10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62890" indent="964565" algn="l" rtl="0" eaLnBrk="0">
                        <a:lnSpc>
                          <a:spcPct val="158000"/>
                        </a:lnSpc>
                        <a:spcBef>
                          <a:spcPts val="305"/>
                        </a:spcBef>
                      </a:pPr>
                      <a:r>
                        <a:rPr sz="1000" kern="0" spc="0">
                          <a:solidFill>
                            <a:srgbClr val="0070C6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r>
                        <a:rPr sz="1000" kern="0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5N/l4N-DNA</a:t>
                      </a:r>
                      <a:r>
                        <a:rPr sz="1000" kern="0" spc="2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kern="0" spc="6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细胞再分裂一次</a:t>
                      </a:r>
                      <a:endParaRPr sz="10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81940" algn="l" rtl="0" eaLnBrk="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sz="1000" kern="0" spc="7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提取</a:t>
                      </a:r>
                      <a:r>
                        <a:rPr sz="1000" kern="0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DNA</a:t>
                      </a:r>
                      <a:r>
                        <a:rPr sz="1000" kern="0" spc="7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</a:t>
                      </a:r>
                      <a:endParaRPr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447040" algn="l" rtl="0" eaLnBrk="0">
                        <a:lnSpc>
                          <a:spcPts val="1405"/>
                        </a:lnSpc>
                      </a:pPr>
                      <a:r>
                        <a:rPr sz="1000" kern="0" spc="8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离心</a:t>
                      </a:r>
                      <a:endParaRPr sz="10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algn="r" rtl="0" eaLnBrk="0">
                        <a:lnSpc>
                          <a:spcPct val="82000"/>
                        </a:lnSpc>
                        <a:spcBef>
                          <a:spcPts val="335"/>
                        </a:spcBef>
                      </a:pPr>
                      <a:r>
                        <a:rPr sz="1000" kern="0" spc="-5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14</a:t>
                      </a:r>
                      <a:r>
                        <a:rPr sz="1000" kern="0" spc="-4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N/14N-DN</a:t>
                      </a:r>
                      <a:r>
                        <a:rPr sz="1000" kern="0" spc="-2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A</a:t>
                      </a:r>
                      <a:endParaRPr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9000"/>
                        </a:lnSpc>
                      </a:pPr>
                      <a:endParaRPr sz="2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r" rtl="0" eaLnBrk="0">
                        <a:lnSpc>
                          <a:spcPct val="82000"/>
                        </a:lnSpc>
                        <a:spcBef>
                          <a:spcPct val="0"/>
                        </a:spcBef>
                      </a:pPr>
                      <a:r>
                        <a:rPr sz="1000" kern="0" spc="1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15N/4N-</a:t>
                      </a:r>
                      <a:r>
                        <a:rPr sz="1000" kern="0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DNA</a:t>
                      </a:r>
                      <a:endParaRPr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529">
                <a:tc gridSpan="2"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3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3126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000" kern="0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14N                            </a:t>
                      </a:r>
                      <a:r>
                        <a:rPr sz="1000" kern="0" spc="-1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                     14N</a:t>
                      </a:r>
                      <a:endParaRPr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800"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47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47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9000"/>
                        </a:lnSpc>
                      </a:pPr>
                      <a:r>
                        <a:rPr sz="1000" kern="0" spc="9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第二代会出现</a:t>
                      </a:r>
                      <a:endParaRPr sz="10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marL="127000" algn="l" rtl="0" eaLnBrk="0">
                        <a:lnSpc>
                          <a:spcPts val="1405"/>
                        </a:lnSpc>
                      </a:pPr>
                      <a:r>
                        <a:rPr sz="1000" kern="0" spc="13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的结果是</a:t>
                      </a:r>
                      <a:endParaRPr sz="10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sz="1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34390" algn="l" rtl="0" eaLnBrk="0">
                        <a:lnSpc>
                          <a:spcPct val="91000"/>
                        </a:lnSpc>
                      </a:pPr>
                      <a:r>
                        <a:rPr sz="3600" kern="0" spc="-1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③</a:t>
                      </a:r>
                      <a:endParaRPr sz="36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rowSpan="2"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7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01015" algn="l" rtl="0" eaLnBrk="0">
                        <a:lnSpc>
                          <a:spcPts val="700"/>
                        </a:lnSpc>
                      </a:pPr>
                      <a:r>
                        <a:rPr sz="1000" kern="0" spc="-2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15N/14N-DNA    14N/14N-DN</a:t>
                      </a:r>
                      <a:r>
                        <a:rPr sz="1000" kern="0" spc="-3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A</a:t>
                      </a:r>
                      <a:endParaRPr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050">
                <a:tc vMerge="1">
                  <a:txBody>
                    <a:bodyPr vert="horz" wrap="square"/>
                    <a:lstStyle/>
                    <a:p/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3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6040" algn="l" rtl="0" eaLnBrk="0">
                        <a:lnSpc>
                          <a:spcPts val="700"/>
                        </a:lnSpc>
                        <a:spcBef>
                          <a:spcPts val="5"/>
                        </a:spcBef>
                      </a:pPr>
                      <a:r>
                        <a:rPr sz="1000" kern="0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14N/14N-DNA</a:t>
                      </a:r>
                      <a:r>
                        <a:rPr sz="1000" kern="0" spc="12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kern="0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15N/14N</a:t>
                      </a:r>
                      <a:r>
                        <a:rPr sz="1000" kern="0" spc="-1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000" kern="0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DNA</a:t>
                      </a:r>
                      <a:endParaRPr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" name="textbox 102" title=""/>
          <p:cNvSpPr/>
          <p:nvPr/>
        </p:nvSpPr>
        <p:spPr>
          <a:xfrm>
            <a:off x="-12700" y="914429"/>
            <a:ext cx="2994025" cy="518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700">
              <a:latin typeface="Arial"/>
              <a:ea typeface="Arial"/>
              <a:cs typeface="Arial"/>
            </a:endParaRPr>
          </a:p>
          <a:p>
            <a:pPr marL="710565" algn="l" rtl="0" eaLnBrk="0">
              <a:lnSpc>
                <a:spcPct val="95000"/>
              </a:lnSpc>
              <a:spcBef>
                <a:spcPts val="5"/>
              </a:spcBef>
              <a:tabLst>
                <a:tab pos="809625"/>
              </a:tabLst>
            </a:pPr>
            <a:r>
              <a:rPr sz="2200" kern="0" spc="0">
                <a:solidFill>
                  <a:srgbClr val="006CB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2200" b="1" kern="0" spc="-100">
                <a:solidFill>
                  <a:srgbClr val="006CB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半保留复制证明</a:t>
            </a:r>
            <a:endParaRPr sz="2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28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8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299210" algn="l" rtl="0" eaLnBrk="0">
              <a:lnSpc>
                <a:spcPct val="96000"/>
              </a:lnSpc>
              <a:spcBef>
                <a:spcPts val="660"/>
              </a:spcBef>
            </a:pPr>
            <a:r>
              <a:rPr sz="2200" b="1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实验过程</a:t>
            </a:r>
            <a:endParaRPr sz="2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806450" algn="l" rtl="0" eaLnBrk="0">
              <a:lnSpc>
                <a:spcPct val="87000"/>
              </a:lnSpc>
              <a:spcBef>
                <a:spcPts val="380"/>
              </a:spcBef>
            </a:pPr>
            <a:r>
              <a:rPr sz="1500" kern="0" spc="8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1.标记大肠杆菌</a:t>
            </a:r>
            <a:endParaRPr sz="15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806450" algn="l" rtl="0" eaLnBrk="0">
              <a:lnSpc>
                <a:spcPts val="2300"/>
              </a:lnSpc>
            </a:pPr>
            <a:r>
              <a:rPr sz="1500" kern="0" spc="1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2.转移培养</a:t>
            </a:r>
            <a:endParaRPr sz="15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806450" algn="l" rtl="0" eaLnBrk="0">
              <a:lnSpc>
                <a:spcPct val="119000"/>
              </a:lnSpc>
              <a:spcBef>
                <a:spcPts val="475"/>
              </a:spcBef>
            </a:pPr>
            <a:r>
              <a:rPr sz="1500" kern="0" spc="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3.提取</a:t>
            </a:r>
            <a:r>
              <a:rPr sz="1500" kern="0" spc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DNA</a:t>
            </a:r>
            <a:r>
              <a:rPr sz="1500" kern="0" spc="5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1500" kern="0" spc="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离</a:t>
            </a:r>
            <a:r>
              <a:rPr sz="1500" kern="0" spc="-1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500" kern="0" spc="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心</a:t>
            </a:r>
            <a:r>
              <a:rPr sz="15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sz="1500" kern="0" spc="1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4.观察记录</a:t>
            </a:r>
            <a:endParaRPr sz="15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17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8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8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8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299210" algn="l" rtl="0" eaLnBrk="0">
              <a:lnSpc>
                <a:spcPct val="96000"/>
              </a:lnSpc>
              <a:spcBef>
                <a:spcPts val="660"/>
              </a:spcBef>
            </a:pPr>
            <a:r>
              <a:rPr sz="2200" b="1" kern="0" spc="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实验预</a:t>
            </a:r>
            <a:r>
              <a:rPr sz="2200" b="1" kern="0" spc="2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期</a:t>
            </a:r>
            <a:endParaRPr sz="2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806450" algn="l" rtl="0" eaLnBrk="0">
              <a:lnSpc>
                <a:spcPct val="122000"/>
              </a:lnSpc>
              <a:spcBef>
                <a:spcPts val="15"/>
              </a:spcBef>
            </a:pPr>
            <a:r>
              <a:rPr sz="15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假设</a:t>
            </a:r>
            <a:r>
              <a:rPr sz="1500" kern="0" spc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DNA</a:t>
            </a:r>
            <a:r>
              <a:rPr sz="1500" kern="0" spc="44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5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是半保留复制，</a:t>
            </a:r>
            <a:r>
              <a:rPr sz="15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500" kern="0" spc="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离心后试管中</a:t>
            </a:r>
            <a:r>
              <a:rPr sz="1500" kern="0" spc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DNA</a:t>
            </a:r>
            <a:r>
              <a:rPr sz="1500" kern="0" spc="55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500" kern="0" spc="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的位</a:t>
            </a:r>
            <a:r>
              <a:rPr sz="15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500" kern="0" spc="1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置会是怎样的呢?请运</a:t>
            </a:r>
            <a:r>
              <a:rPr sz="15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1500" kern="0" spc="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用演绎推理来分析实验</a:t>
            </a:r>
            <a:r>
              <a:rPr sz="15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1500" kern="0" spc="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过程，完成预期，填写</a:t>
            </a:r>
            <a:r>
              <a:rPr sz="15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1500" kern="0" spc="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图中方框。</a:t>
            </a:r>
            <a:endParaRPr sz="15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04" name="picture 104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927129"/>
            <a:ext cx="698492" cy="399999"/>
          </a:xfrm>
          <a:prstGeom prst="rect">
            <a:avLst/>
          </a:prstGeom>
        </p:spPr>
      </p:pic>
      <p:graphicFrame>
        <p:nvGraphicFramePr>
          <p:cNvPr id="106" name="table 106" title=""/>
          <p:cNvGraphicFramePr>
            <a:graphicFrameLocks noGrp="1"/>
          </p:cNvGraphicFramePr>
          <p:nvPr/>
        </p:nvGraphicFramePr>
        <p:xfrm>
          <a:off x="3524223" y="895365"/>
          <a:ext cx="6793864" cy="2209800"/>
        </p:xfrm>
        <a:graphic>
          <a:graphicData uri="http://schemas.openxmlformats.org/drawingml/2006/table">
            <a:tbl>
              <a:tblPr/>
              <a:tblGrid>
                <a:gridCol w="1442719"/>
                <a:gridCol w="1101089"/>
                <a:gridCol w="1085214"/>
                <a:gridCol w="1692910"/>
                <a:gridCol w="1471930"/>
              </a:tblGrid>
              <a:tr h="602615">
                <a:tc rowSpan="5"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9000"/>
                        </a:lnSpc>
                        <a:spcBef>
                          <a:spcPct val="0"/>
                        </a:spcBef>
                      </a:pPr>
                      <a:r>
                        <a:rPr sz="1000" kern="0" spc="4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如果</a:t>
                      </a:r>
                      <a:r>
                        <a:rPr sz="1000" kern="0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DNA</a:t>
                      </a:r>
                      <a:r>
                        <a:rPr sz="1000" kern="0" spc="4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复</a:t>
                      </a:r>
                      <a:r>
                        <a:rPr sz="1000" kern="0" spc="-16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r>
                        <a:rPr sz="1000" kern="0" spc="4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制</a:t>
                      </a:r>
                      <a:endParaRPr sz="10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algn="l" rtl="0" eaLnBrk="0">
                        <a:lnSpc>
                          <a:spcPts val="1285"/>
                        </a:lnSpc>
                      </a:pPr>
                      <a:r>
                        <a:rPr sz="1000" kern="0" spc="8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是半保留复制</a:t>
                      </a:r>
                      <a:endParaRPr sz="10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30580" algn="l" rtl="0" eaLnBrk="0">
                        <a:lnSpc>
                          <a:spcPct val="80000"/>
                        </a:lnSpc>
                      </a:pPr>
                      <a:r>
                        <a:rPr sz="1000" kern="0" spc="-40">
                          <a:solidFill>
                            <a:srgbClr val="1F85DE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r>
                        <a:rPr sz="1000" kern="0" spc="-4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4N</a:t>
                      </a:r>
                      <a:endParaRPr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5405" algn="l" rtl="0" eaLnBrk="0">
                        <a:lnSpc>
                          <a:spcPct val="82000"/>
                        </a:lnSpc>
                      </a:pPr>
                      <a:r>
                        <a:rPr sz="1000" kern="0" spc="-1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—15N/I5N-DNA</a:t>
                      </a:r>
                      <a:endParaRPr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 vMerge="1">
                  <a:txBody>
                    <a:bodyPr vert="horz" wrap="square"/>
                    <a:lstStyle/>
                    <a:p/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8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6525" algn="l" rtl="0" eaLnBrk="0">
                        <a:lnSpc>
                          <a:spcPct val="100000"/>
                        </a:lnSpc>
                      </a:pPr>
                      <a:r>
                        <a:rPr sz="1000" kern="0" spc="4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大肠杆菌在含15</a:t>
                      </a:r>
                      <a:r>
                        <a:rPr sz="1000" kern="0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NH</a:t>
                      </a:r>
                      <a:r>
                        <a:rPr sz="1000" kern="0" spc="4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₄</a:t>
                      </a:r>
                      <a:r>
                        <a:rPr sz="1000" kern="0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Cl</a:t>
                      </a:r>
                      <a:r>
                        <a:rPr sz="1000" kern="0" spc="4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的培养液中生长若</a:t>
                      </a:r>
                      <a:r>
                        <a:rPr sz="1000" kern="0" spc="3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干代</a:t>
                      </a:r>
                      <a:endParaRPr sz="10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09">
                <a:tc vMerge="1">
                  <a:txBody>
                    <a:bodyPr vert="horz" wrap="square"/>
                    <a:lstStyle/>
                    <a:p/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5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27125" indent="-165100" algn="l" rtl="0" eaLnBrk="0">
                        <a:lnSpc>
                          <a:spcPct val="109000"/>
                        </a:lnSpc>
                        <a:spcBef>
                          <a:spcPct val="0"/>
                        </a:spcBef>
                      </a:pPr>
                      <a:r>
                        <a:rPr sz="1000" kern="0" spc="7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提取</a:t>
                      </a:r>
                      <a:r>
                        <a:rPr sz="1000" kern="0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DNA</a:t>
                      </a:r>
                      <a:r>
                        <a:rPr sz="1000" kern="0" spc="7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</a:t>
                      </a:r>
                      <a:r>
                        <a:rPr sz="1000" kern="0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   </a:t>
                      </a:r>
                      <a:r>
                        <a:rPr sz="1000" kern="0" spc="8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离心</a:t>
                      </a:r>
                      <a:endParaRPr sz="10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algn="l" rtl="0" eaLnBrk="0">
                        <a:lnSpc>
                          <a:spcPct val="125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5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sz="2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62025" algn="l" rtl="0" eaLnBrk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sz="1000" kern="0" spc="7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转移到含</a:t>
                      </a:r>
                      <a:r>
                        <a:rPr sz="1000" kern="0" spc="-1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   </a:t>
                      </a:r>
                      <a:r>
                        <a:rPr sz="1000" kern="0" spc="-3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14NH₄Cl</a:t>
                      </a:r>
                      <a:r>
                        <a:rPr sz="1000" kern="0" spc="-3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的</a:t>
                      </a:r>
                      <a:r>
                        <a:rPr sz="1000" kern="0" spc="1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  </a:t>
                      </a:r>
                      <a:r>
                        <a:rPr sz="1000" kern="0" spc="6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培养液中</a:t>
                      </a:r>
                      <a:endParaRPr sz="10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8280" algn="l" rtl="0" eaLnBrk="0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sz="1000" kern="0" spc="2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密度</a:t>
                      </a:r>
                      <a:endParaRPr sz="10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1359">
                <a:tc vMerge="1">
                  <a:txBody>
                    <a:bodyPr vert="horz" wrap="square"/>
                    <a:lstStyle/>
                    <a:p/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 vert="eaVert" wrap="square"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sz="1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290" algn="l" rtl="0" eaLnBrk="0">
                        <a:lnSpc>
                          <a:spcPct val="95000"/>
                        </a:lnSpc>
                      </a:pPr>
                      <a:r>
                        <a:rPr sz="1000" kern="0" spc="6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低</a:t>
                      </a:r>
                      <a:r>
                        <a:rPr sz="1000" kern="0" spc="8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    </a:t>
                      </a:r>
                      <a:r>
                        <a:rPr sz="1000" kern="0" spc="6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高</a:t>
                      </a:r>
                      <a:endParaRPr sz="10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 vert="eaVer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015">
                <a:tc vMerge="1">
                  <a:txBody>
                    <a:bodyPr vert="horz" wrap="square"/>
                    <a:lstStyle/>
                    <a:p/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9065" algn="l" rtl="0" eaLnBrk="0">
                        <a:lnSpc>
                          <a:spcPct val="82000"/>
                        </a:lnSpc>
                        <a:spcBef>
                          <a:spcPct val="0"/>
                        </a:spcBef>
                      </a:pPr>
                      <a:r>
                        <a:rPr sz="1000" kern="0" spc="1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15N/l5N-</a:t>
                      </a:r>
                      <a:r>
                        <a:rPr sz="1000" kern="0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DNA</a:t>
                      </a:r>
                      <a:endParaRPr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8" name="textbox 108" title=""/>
          <p:cNvSpPr/>
          <p:nvPr/>
        </p:nvSpPr>
        <p:spPr>
          <a:xfrm rot="16200000">
            <a:off x="4885842" y="4037216"/>
            <a:ext cx="594359" cy="8058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</a:pPr>
            <a:endParaRPr sz="6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6000"/>
              </a:lnSpc>
              <a:spcBef>
                <a:spcPct val="0"/>
              </a:spcBef>
            </a:pPr>
            <a:r>
              <a:rPr sz="4700" kern="0" spc="-24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</a:t>
            </a:r>
            <a:endParaRPr sz="47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0" name="textbox 110" title=""/>
          <p:cNvSpPr/>
          <p:nvPr/>
        </p:nvSpPr>
        <p:spPr>
          <a:xfrm rot="5400000">
            <a:off x="5322760" y="1887757"/>
            <a:ext cx="869950" cy="5740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6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3660"/>
              </a:lnSpc>
              <a:spcBef>
                <a:spcPts val="5"/>
              </a:spcBef>
            </a:pPr>
            <a:r>
              <a:rPr sz="3000" kern="0" spc="310">
                <a:solidFill>
                  <a:srgbClr val="E682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心心</a:t>
            </a:r>
            <a:endParaRPr sz="3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2" name="textbox 112" title=""/>
          <p:cNvSpPr/>
          <p:nvPr/>
        </p:nvSpPr>
        <p:spPr>
          <a:xfrm>
            <a:off x="5708696" y="4104733"/>
            <a:ext cx="433705" cy="8483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77000"/>
              </a:lnSpc>
            </a:pPr>
            <a:r>
              <a:rPr sz="7000" kern="0" spc="-300">
                <a:solidFill>
                  <a:srgbClr val="ED8E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</a:t>
            </a:r>
            <a:endParaRPr sz="7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pic>
        <p:nvPicPr>
          <p:cNvPr id="114" name="picture 114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16447" y="5245063"/>
            <a:ext cx="298452" cy="755680"/>
          </a:xfrm>
          <a:prstGeom prst="rect">
            <a:avLst/>
          </a:prstGeom>
        </p:spPr>
      </p:pic>
      <p:pic>
        <p:nvPicPr>
          <p:cNvPr id="116" name="picture 116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899629" y="895365"/>
            <a:ext cx="419074" cy="469880"/>
          </a:xfrm>
          <a:prstGeom prst="rect">
            <a:avLst/>
          </a:prstGeom>
        </p:spPr>
      </p:pic>
      <p:pic>
        <p:nvPicPr>
          <p:cNvPr id="118" name="picture 118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333974" y="5289532"/>
            <a:ext cx="209590" cy="749327"/>
          </a:xfrm>
          <a:prstGeom prst="rect">
            <a:avLst/>
          </a:prstGeom>
        </p:spPr>
      </p:pic>
      <p:sp>
        <p:nvSpPr>
          <p:cNvPr id="120" name="textbox 120" title=""/>
          <p:cNvSpPr/>
          <p:nvPr/>
        </p:nvSpPr>
        <p:spPr>
          <a:xfrm rot="5400000">
            <a:off x="5911436" y="5166231"/>
            <a:ext cx="378459" cy="5740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6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3660"/>
              </a:lnSpc>
              <a:spcBef>
                <a:spcPts val="5"/>
              </a:spcBef>
            </a:pPr>
            <a:r>
              <a:rPr sz="3000" kern="0" spc="-24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心</a:t>
            </a:r>
            <a:endParaRPr sz="3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2" name="textbox 122" title=""/>
          <p:cNvSpPr/>
          <p:nvPr/>
        </p:nvSpPr>
        <p:spPr>
          <a:xfrm>
            <a:off x="7162785" y="4322931"/>
            <a:ext cx="420369" cy="1784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1000" kern="0" spc="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第一代</a:t>
            </a:r>
            <a:endParaRPr sz="1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4" name="textbox 124" title=""/>
          <p:cNvSpPr/>
          <p:nvPr/>
        </p:nvSpPr>
        <p:spPr>
          <a:xfrm>
            <a:off x="7162785" y="5643708"/>
            <a:ext cx="420369" cy="1784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1000" kern="0" spc="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第二代</a:t>
            </a:r>
            <a:endParaRPr sz="1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wedge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6" name="picture 126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graphicFrame>
        <p:nvGraphicFramePr>
          <p:cNvPr id="128" name="table 128" title=""/>
          <p:cNvGraphicFramePr>
            <a:graphicFrameLocks noGrp="1"/>
          </p:cNvGraphicFramePr>
          <p:nvPr/>
        </p:nvGraphicFramePr>
        <p:xfrm>
          <a:off x="984220" y="3757516"/>
          <a:ext cx="6315710" cy="2604770"/>
        </p:xfrm>
        <a:graphic>
          <a:graphicData uri="http://schemas.openxmlformats.org/drawingml/2006/table">
            <a:tbl>
              <a:tblPr/>
              <a:tblGrid>
                <a:gridCol w="4327525"/>
                <a:gridCol w="1988185"/>
              </a:tblGrid>
              <a:tr h="2604770"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33500" algn="l" rtl="0" eaLnBrk="0">
                        <a:lnSpc>
                          <a:spcPct val="97000"/>
                        </a:lnSpc>
                      </a:pPr>
                      <a:r>
                        <a:rPr sz="3600" kern="0" spc="-1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图</a:t>
                      </a:r>
                      <a:endParaRPr sz="36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1244600" algn="l" rtl="0" eaLnBrk="0">
                        <a:lnSpc>
                          <a:spcPct val="77000"/>
                        </a:lnSpc>
                        <a:spcBef>
                          <a:spcPts val="55"/>
                        </a:spcBef>
                      </a:pPr>
                      <a:r>
                        <a:rPr sz="1000" kern="0" spc="-3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14N</a:t>
                      </a:r>
                      <a:endParaRPr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l" rtl="0" eaLnBrk="0">
                        <a:lnSpc>
                          <a:spcPct val="136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81405" algn="l" rtl="0" eaLnBrk="0">
                        <a:lnSpc>
                          <a:spcPct val="81000"/>
                        </a:lnSpc>
                        <a:spcBef>
                          <a:spcPts val="695"/>
                        </a:spcBef>
                        <a:tabLst>
                          <a:tab pos="1287780"/>
                        </a:tabLst>
                      </a:pPr>
                      <a:r>
                        <a:rPr sz="2300" kern="0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	</a:t>
                      </a:r>
                      <a:endParaRPr sz="23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l" rtl="0" eaLnBrk="0">
                        <a:lnSpc>
                          <a:spcPct val="85000"/>
                        </a:lnSpc>
                        <a:spcBef>
                          <a:spcPts val="95"/>
                        </a:spcBef>
                      </a:pPr>
                      <a:r>
                        <a:rPr sz="1000" kern="0" spc="7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第二代会出现</a:t>
                      </a:r>
                      <a:endParaRPr sz="10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marL="127000" algn="l" rtl="0" eaLnBrk="0">
                        <a:lnSpc>
                          <a:spcPts val="1405"/>
                        </a:lnSpc>
                      </a:pPr>
                      <a:r>
                        <a:rPr sz="1000" kern="0" spc="16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的结果是</a:t>
                      </a:r>
                      <a:endParaRPr sz="10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sz="2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08000" algn="l" rtl="0" eaLnBrk="0">
                        <a:lnSpc>
                          <a:spcPts val="665"/>
                        </a:lnSpc>
                        <a:spcBef>
                          <a:spcPct val="0"/>
                        </a:spcBef>
                      </a:pPr>
                      <a:r>
                        <a:rPr sz="1000" kern="0" spc="-2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15N/14N-DNA</a:t>
                      </a:r>
                      <a:endParaRPr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63525" algn="l" rtl="0" eaLnBrk="0">
                        <a:lnSpc>
                          <a:spcPct val="95000"/>
                        </a:lnSpc>
                      </a:pPr>
                      <a:r>
                        <a:rPr sz="1000" kern="0" spc="6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细胞分裂一次</a:t>
                      </a:r>
                      <a:endParaRPr sz="10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marL="263525" algn="l" rtl="0" eaLnBrk="0">
                        <a:lnSpc>
                          <a:spcPct val="85000"/>
                        </a:lnSpc>
                        <a:spcBef>
                          <a:spcPts val="895"/>
                        </a:spcBef>
                      </a:pPr>
                      <a:r>
                        <a:rPr sz="1000" kern="0" spc="2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提取</a:t>
                      </a:r>
                      <a:r>
                        <a:rPr sz="1000" kern="0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DNA</a:t>
                      </a:r>
                      <a:r>
                        <a:rPr sz="1000" kern="0" spc="2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</a:t>
                      </a:r>
                      <a:endParaRPr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434975" algn="l" rtl="0" eaLnBrk="0">
                        <a:lnSpc>
                          <a:spcPts val="1255"/>
                        </a:lnSpc>
                      </a:pPr>
                      <a:r>
                        <a:rPr sz="1000" kern="0" spc="11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离心</a:t>
                      </a:r>
                      <a:endParaRPr sz="10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63525" indent="977900" algn="l" rtl="0" eaLnBrk="0">
                        <a:lnSpc>
                          <a:spcPct val="160000"/>
                        </a:lnSpc>
                        <a:spcBef>
                          <a:spcPts val="305"/>
                        </a:spcBef>
                      </a:pPr>
                      <a:r>
                        <a:rPr sz="1000" kern="0" spc="-4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15N/14N-DNA</a:t>
                      </a:r>
                      <a:r>
                        <a:rPr sz="1000" kern="0" spc="4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kern="0" spc="5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细胞再分裂一次</a:t>
                      </a:r>
                      <a:endParaRPr sz="10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63525" algn="l" rtl="0" eaLnBrk="0">
                        <a:lnSpc>
                          <a:spcPct val="85000"/>
                        </a:lnSpc>
                        <a:spcBef>
                          <a:spcPts val="305"/>
                        </a:spcBef>
                      </a:pPr>
                      <a:r>
                        <a:rPr sz="1000" kern="0" spc="2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提取</a:t>
                      </a:r>
                      <a:r>
                        <a:rPr sz="1000" kern="0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DNA</a:t>
                      </a:r>
                      <a:r>
                        <a:rPr sz="1000" kern="0" spc="2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</a:t>
                      </a:r>
                      <a:endParaRPr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434975" algn="l" rtl="0" eaLnBrk="0">
                        <a:lnSpc>
                          <a:spcPts val="1405"/>
                        </a:lnSpc>
                      </a:pPr>
                      <a:r>
                        <a:rPr sz="1000" kern="0" spc="11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离心</a:t>
                      </a:r>
                      <a:endParaRPr sz="10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algn="r" rtl="0" eaLnBrk="0">
                        <a:lnSpc>
                          <a:spcPct val="79000"/>
                        </a:lnSpc>
                        <a:spcBef>
                          <a:spcPts val="475"/>
                        </a:spcBef>
                      </a:pPr>
                      <a:r>
                        <a:rPr sz="1000" kern="0" spc="-2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14N/l4N-DNA</a:t>
                      </a:r>
                      <a:endParaRPr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7000"/>
                        </a:lnSpc>
                      </a:pPr>
                      <a:endParaRPr sz="2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41425" algn="l" rtl="0" eaLnBrk="0">
                        <a:lnSpc>
                          <a:spcPct val="79000"/>
                        </a:lnSpc>
                        <a:spcBef>
                          <a:spcPct val="0"/>
                        </a:spcBef>
                      </a:pPr>
                      <a:r>
                        <a:rPr sz="1000" kern="0" spc="-2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15N/4N-DNA</a:t>
                      </a:r>
                      <a:endParaRPr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0" name="textbox 130" title=""/>
          <p:cNvSpPr/>
          <p:nvPr/>
        </p:nvSpPr>
        <p:spPr>
          <a:xfrm>
            <a:off x="2053406" y="5381588"/>
            <a:ext cx="232409" cy="2330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635"/>
              </a:lnSpc>
            </a:pPr>
            <a:r>
              <a:rPr sz="2300" kern="0" spc="46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</a:t>
            </a:r>
            <a:endParaRPr sz="23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2" name="textbox 132" title=""/>
          <p:cNvSpPr/>
          <p:nvPr/>
        </p:nvSpPr>
        <p:spPr>
          <a:xfrm>
            <a:off x="2053406" y="5232363"/>
            <a:ext cx="232409" cy="2330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635"/>
              </a:lnSpc>
            </a:pPr>
            <a:r>
              <a:rPr sz="2300" kern="0" spc="46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</a:t>
            </a:r>
            <a:endParaRPr sz="23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134" name="table 134" title=""/>
          <p:cNvGraphicFramePr>
            <a:graphicFrameLocks noGrp="1"/>
          </p:cNvGraphicFramePr>
          <p:nvPr/>
        </p:nvGraphicFramePr>
        <p:xfrm>
          <a:off x="984220" y="1636159"/>
          <a:ext cx="6381750" cy="1468120"/>
        </p:xfrm>
        <a:graphic>
          <a:graphicData uri="http://schemas.openxmlformats.org/drawingml/2006/table">
            <a:tbl>
              <a:tblPr/>
              <a:tblGrid>
                <a:gridCol w="3639184"/>
                <a:gridCol w="1682114"/>
                <a:gridCol w="1060450"/>
              </a:tblGrid>
              <a:tr h="168910">
                <a:tc rowSpan="4"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30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1000"/>
                        </a:lnSpc>
                      </a:pPr>
                      <a:r>
                        <a:rPr sz="1000" kern="0" spc="-5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如</a:t>
                      </a:r>
                      <a:r>
                        <a:rPr sz="1000" kern="0" spc="-15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r>
                        <a:rPr sz="1000" kern="0" spc="-5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果</a:t>
                      </a:r>
                      <a:r>
                        <a:rPr sz="1000" kern="0" spc="-5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DNA</a:t>
                      </a:r>
                      <a:r>
                        <a:rPr sz="1000" kern="0" spc="-12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-5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复</a:t>
                      </a:r>
                      <a:r>
                        <a:rPr sz="1000" kern="0" spc="-23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r>
                        <a:rPr sz="1000" kern="0" spc="-5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制</a:t>
                      </a:r>
                      <a:endParaRPr sz="10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algn="l" rtl="0" eaLnBrk="0">
                        <a:lnSpc>
                          <a:spcPts val="1220"/>
                        </a:lnSpc>
                      </a:pPr>
                      <a:r>
                        <a:rPr sz="1500" kern="0" spc="20" baseline="-9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是半保留复制</a:t>
                      </a:r>
                      <a:r>
                        <a:rPr sz="900" kern="0" spc="2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                              </a:t>
                      </a:r>
                      <a:r>
                        <a:rPr sz="1500" kern="0" spc="20" baseline="12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—15N/</a:t>
                      </a:r>
                      <a:r>
                        <a:rPr sz="1500" kern="0" spc="10" baseline="12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I5N-</a:t>
                      </a:r>
                      <a:r>
                        <a:rPr sz="1500" kern="0" spc="0" baseline="12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DNA</a:t>
                      </a:r>
                      <a:endParaRPr sz="1500" baseline="12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 vert="horz" wrap="square"/>
                    <a:lstStyle/>
                    <a:p>
                      <a:pPr algn="r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000" kern="0" spc="4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大肠杆菌在含15</a:t>
                      </a:r>
                      <a:r>
                        <a:rPr sz="1000" kern="0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NH</a:t>
                      </a:r>
                      <a:r>
                        <a:rPr sz="1000" kern="0" spc="4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₄</a:t>
                      </a:r>
                      <a:r>
                        <a:rPr sz="1000" kern="0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Cl</a:t>
                      </a:r>
                      <a:r>
                        <a:rPr sz="1000" kern="0" spc="4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的培养液中生长若干代</a:t>
                      </a:r>
                      <a:endParaRPr sz="10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7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09">
                <a:tc vMerge="1">
                  <a:txBody>
                    <a:bodyPr vert="horz" wrap="square"/>
                    <a:lstStyle/>
                    <a:p/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5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22680" indent="-170815" algn="l" rtl="0" eaLnBrk="0">
                        <a:lnSpc>
                          <a:spcPct val="109000"/>
                        </a:lnSpc>
                        <a:spcBef>
                          <a:spcPts val="5"/>
                        </a:spcBef>
                      </a:pPr>
                      <a:r>
                        <a:rPr sz="1000" kern="0" spc="2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提取</a:t>
                      </a:r>
                      <a:r>
                        <a:rPr sz="1000" kern="0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DNA</a:t>
                      </a:r>
                      <a:r>
                        <a:rPr sz="1000" kern="0" spc="2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</a:t>
                      </a:r>
                      <a:r>
                        <a:rPr sz="1000" kern="0" spc="-1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    </a:t>
                      </a:r>
                      <a:r>
                        <a:rPr sz="1000" kern="0" spc="11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离心</a:t>
                      </a:r>
                      <a:endParaRPr sz="10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7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51865" algn="l" rtl="0" eaLnBrk="0">
                        <a:lnSpc>
                          <a:spcPct val="96000"/>
                        </a:lnSpc>
                        <a:spcBef>
                          <a:spcPts val="305"/>
                        </a:spcBef>
                      </a:pPr>
                      <a:r>
                        <a:rPr sz="1000" kern="0" spc="80">
                          <a:solidFill>
                            <a:srgbClr val="050508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转移到含</a:t>
                      </a:r>
                      <a:endParaRPr sz="10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marL="951865" algn="l" rtl="0" eaLnBrk="0">
                        <a:lnSpc>
                          <a:spcPct val="92000"/>
                        </a:lnSpc>
                        <a:spcBef>
                          <a:spcPts val="200"/>
                        </a:spcBef>
                      </a:pPr>
                      <a:r>
                        <a:rPr sz="1000" kern="0" spc="-4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14NH₄Cl</a:t>
                      </a:r>
                      <a:r>
                        <a:rPr sz="1000" kern="0" spc="-4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的</a:t>
                      </a:r>
                      <a:r>
                        <a:rPr sz="1000" kern="0" spc="2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  </a:t>
                      </a:r>
                      <a:r>
                        <a:rPr sz="1000" kern="0" spc="6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培养液中</a:t>
                      </a:r>
                      <a:endParaRPr sz="10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sz="2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8915" algn="l" rtl="0" eaLnBrk="0">
                        <a:lnSpc>
                          <a:spcPct val="95000"/>
                        </a:lnSpc>
                        <a:spcBef>
                          <a:spcPct val="0"/>
                        </a:spcBef>
                      </a:pPr>
                      <a:r>
                        <a:rPr sz="1000" kern="0" spc="11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密度</a:t>
                      </a:r>
                      <a:endParaRPr sz="10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0725">
                <a:tc vMerge="1">
                  <a:txBody>
                    <a:bodyPr vert="horz" wrap="square"/>
                    <a:lstStyle/>
                    <a:p/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 vert="eaVert" wrap="square"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100" algn="l" rtl="0" eaLnBrk="0">
                        <a:lnSpc>
                          <a:spcPct val="91000"/>
                        </a:lnSpc>
                        <a:spcBef>
                          <a:spcPct val="0"/>
                        </a:spcBef>
                      </a:pPr>
                      <a:r>
                        <a:rPr sz="1000" kern="0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低</a:t>
                      </a:r>
                      <a:r>
                        <a:rPr sz="1000" kern="0" spc="9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    </a:t>
                      </a:r>
                      <a:r>
                        <a:rPr sz="1000" kern="0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高</a:t>
                      </a:r>
                      <a:endParaRPr sz="10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 vert="eaVer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 vert="horz" wrap="square"/>
                    <a:lstStyle/>
                    <a:p/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3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8115" algn="l" rtl="0" eaLnBrk="0">
                        <a:lnSpc>
                          <a:spcPct val="79000"/>
                        </a:lnSpc>
                      </a:pPr>
                      <a:r>
                        <a:rPr sz="1000" kern="0" spc="-2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15N/l5N-DNA</a:t>
                      </a:r>
                      <a:endParaRPr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929"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91715" algn="l" rtl="0" eaLnBrk="0">
                        <a:lnSpc>
                          <a:spcPct val="77000"/>
                        </a:lnSpc>
                        <a:spcBef>
                          <a:spcPct val="0"/>
                        </a:spcBef>
                      </a:pPr>
                      <a:r>
                        <a:rPr sz="1000" kern="0" spc="-6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14N</a:t>
                      </a:r>
                      <a:endParaRPr sz="10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6" name="textbox 136" title=""/>
          <p:cNvSpPr/>
          <p:nvPr/>
        </p:nvSpPr>
        <p:spPr>
          <a:xfrm>
            <a:off x="8108936" y="1729126"/>
            <a:ext cx="1433830" cy="43211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43510" algn="l" rtl="0" eaLnBrk="0">
              <a:lnSpc>
                <a:spcPct val="95000"/>
              </a:lnSpc>
            </a:pPr>
            <a:r>
              <a:rPr sz="2200" b="1" kern="0" spc="3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实验结</a:t>
            </a:r>
            <a:r>
              <a:rPr sz="2200" b="1" kern="0" spc="30">
                <a:solidFill>
                  <a:srgbClr val="B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果</a:t>
            </a:r>
            <a:endParaRPr sz="2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ct val="109000"/>
              </a:lnSpc>
              <a:spcBef>
                <a:spcPts val="505"/>
              </a:spcBef>
            </a:pPr>
            <a:r>
              <a:rPr sz="22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实验结果与</a:t>
            </a:r>
            <a:r>
              <a:rPr sz="2200" kern="0" spc="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2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上述预期相 </a:t>
            </a:r>
            <a:r>
              <a:rPr sz="2200" kern="0" spc="-1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符。</a:t>
            </a:r>
            <a:endParaRPr sz="2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39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40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37160" algn="l" rtl="0" eaLnBrk="0">
              <a:lnSpc>
                <a:spcPct val="95000"/>
              </a:lnSpc>
              <a:spcBef>
                <a:spcPts val="660"/>
              </a:spcBef>
            </a:pPr>
            <a:r>
              <a:rPr sz="2200" b="1" kern="0" spc="5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实验结</a:t>
            </a:r>
            <a:r>
              <a:rPr sz="2200" b="1" kern="0" spc="50">
                <a:solidFill>
                  <a:srgbClr val="B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论</a:t>
            </a:r>
            <a:endParaRPr sz="2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ct val="114000"/>
              </a:lnSpc>
              <a:spcBef>
                <a:spcPts val="865"/>
              </a:spcBef>
            </a:pPr>
            <a:r>
              <a:rPr sz="2200" kern="0" spc="-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实验结果证</a:t>
            </a:r>
            <a:r>
              <a:rPr sz="2200" kern="0" spc="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100" kern="0" spc="-1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明 ，</a:t>
            </a:r>
            <a:r>
              <a:rPr sz="2100" kern="0" spc="-14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DNA</a:t>
            </a:r>
            <a:r>
              <a:rPr sz="2100" kern="0" spc="-1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  <a:r>
              <a:rPr sz="2100" kern="0" spc="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2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复制是以</a:t>
            </a:r>
            <a:r>
              <a:rPr sz="2200" kern="0" spc="0">
                <a:solidFill>
                  <a:srgbClr val="006EC3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半</a:t>
            </a:r>
            <a:r>
              <a:rPr sz="2200" kern="0" spc="-10">
                <a:solidFill>
                  <a:srgbClr val="006EC3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200" kern="0" spc="10">
                <a:solidFill>
                  <a:srgbClr val="006EC3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保留的方式</a:t>
            </a:r>
            <a:endParaRPr sz="2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13000"/>
              </a:lnSpc>
            </a:pPr>
            <a:endParaRPr sz="6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6000"/>
              </a:lnSpc>
              <a:spcBef>
                <a:spcPts val="5"/>
              </a:spcBef>
            </a:pPr>
            <a:r>
              <a:rPr sz="1800" kern="0" spc="-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进行的。</a:t>
            </a:r>
            <a:endParaRPr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8" name="textbox 138" title=""/>
          <p:cNvSpPr/>
          <p:nvPr/>
        </p:nvSpPr>
        <p:spPr>
          <a:xfrm>
            <a:off x="803952" y="1014842"/>
            <a:ext cx="1898650" cy="346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5000"/>
              </a:lnSpc>
            </a:pPr>
            <a:r>
              <a:rPr sz="2200" b="1" kern="0" spc="-100">
                <a:solidFill>
                  <a:srgbClr val="006CB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半保留复制证明</a:t>
            </a:r>
            <a:endParaRPr sz="2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0" name="textbox 140" title=""/>
          <p:cNvSpPr/>
          <p:nvPr/>
        </p:nvSpPr>
        <p:spPr>
          <a:xfrm rot="5400000">
            <a:off x="2811737" y="1812626"/>
            <a:ext cx="903605" cy="745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sz="7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4805"/>
              </a:lnSpc>
              <a:spcBef>
                <a:spcPct val="0"/>
              </a:spcBef>
            </a:pPr>
            <a:r>
              <a:rPr sz="3900" kern="0" spc="-210">
                <a:solidFill>
                  <a:srgbClr val="E682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</a:t>
            </a:r>
            <a:r>
              <a:rPr sz="3900" kern="0" spc="-490">
                <a:solidFill>
                  <a:srgbClr val="E682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900" kern="0" spc="-210">
                <a:solidFill>
                  <a:srgbClr val="E682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心</a:t>
            </a:r>
            <a:endParaRPr sz="39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42" name="picture 142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927129"/>
            <a:ext cx="698492" cy="406352"/>
          </a:xfrm>
          <a:prstGeom prst="rect">
            <a:avLst/>
          </a:prstGeom>
        </p:spPr>
      </p:pic>
      <p:sp>
        <p:nvSpPr>
          <p:cNvPr id="144" name="textbox 144" title=""/>
          <p:cNvSpPr/>
          <p:nvPr/>
        </p:nvSpPr>
        <p:spPr>
          <a:xfrm rot="5400000">
            <a:off x="2446136" y="5466380"/>
            <a:ext cx="877569" cy="4095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</a:pPr>
            <a:endParaRPr sz="3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7000"/>
              </a:lnSpc>
              <a:spcBef>
                <a:spcPct val="0"/>
              </a:spcBef>
            </a:pPr>
            <a:r>
              <a:rPr sz="2300" kern="0" spc="-14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吵</a:t>
            </a:r>
            <a:r>
              <a:rPr sz="2300" kern="0" spc="3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300" kern="0" spc="-14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心</a:t>
            </a:r>
            <a:endParaRPr sz="23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6" name="textbox 146" title=""/>
          <p:cNvSpPr/>
          <p:nvPr/>
        </p:nvSpPr>
        <p:spPr>
          <a:xfrm>
            <a:off x="971520" y="4144891"/>
            <a:ext cx="862330" cy="3467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52400" indent="-139700" algn="l" rtl="0" eaLnBrk="0">
              <a:lnSpc>
                <a:spcPct val="100000"/>
              </a:lnSpc>
            </a:pPr>
            <a:r>
              <a:rPr sz="1000" kern="0" spc="9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第一代会出现</a:t>
            </a:r>
            <a:r>
              <a:rPr sz="1000" kern="0" spc="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kern="0" spc="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的结果是</a:t>
            </a:r>
            <a:endParaRPr sz="1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8" name="textbox 148" title=""/>
          <p:cNvSpPr/>
          <p:nvPr/>
        </p:nvSpPr>
        <p:spPr>
          <a:xfrm>
            <a:off x="3333799" y="5685935"/>
            <a:ext cx="458469" cy="5994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4515"/>
              </a:lnSpc>
            </a:pPr>
            <a:r>
              <a:rPr sz="3700" kern="0" spc="-31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国</a:t>
            </a:r>
            <a:endParaRPr sz="37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50" name="picture 150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899629" y="895365"/>
            <a:ext cx="419074" cy="476232"/>
          </a:xfrm>
          <a:prstGeom prst="rect">
            <a:avLst/>
          </a:prstGeom>
        </p:spPr>
      </p:pic>
      <p:pic>
        <p:nvPicPr>
          <p:cNvPr id="152" name="picture 152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809951" y="3981462"/>
            <a:ext cx="228624" cy="692152"/>
          </a:xfrm>
          <a:prstGeom prst="rect">
            <a:avLst/>
          </a:prstGeom>
        </p:spPr>
      </p:pic>
      <p:sp>
        <p:nvSpPr>
          <p:cNvPr id="154" name="textbox 154" title=""/>
          <p:cNvSpPr/>
          <p:nvPr/>
        </p:nvSpPr>
        <p:spPr>
          <a:xfrm>
            <a:off x="3263864" y="6258942"/>
            <a:ext cx="1652904" cy="1454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9000"/>
              </a:lnSpc>
            </a:pPr>
            <a:r>
              <a:rPr sz="1000" kern="0" spc="-1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14N/14N-DNA  15N/14N-DNA</a:t>
            </a:r>
            <a:endParaRPr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156" name="textbox 156" title=""/>
          <p:cNvSpPr/>
          <p:nvPr/>
        </p:nvSpPr>
        <p:spPr>
          <a:xfrm rot="16200000">
            <a:off x="4063321" y="5654148"/>
            <a:ext cx="504190" cy="4184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6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8000"/>
              </a:lnSpc>
              <a:spcBef>
                <a:spcPct val="0"/>
              </a:spcBef>
            </a:pPr>
            <a:r>
              <a:rPr sz="2600" kern="0" spc="-4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2v0</a:t>
            </a:r>
            <a:endParaRPr sz="2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8" name="textbox 158" title=""/>
          <p:cNvSpPr/>
          <p:nvPr/>
        </p:nvSpPr>
        <p:spPr>
          <a:xfrm>
            <a:off x="2736893" y="4284055"/>
            <a:ext cx="894714" cy="1168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715"/>
              </a:lnSpc>
            </a:pPr>
            <a:r>
              <a:rPr sz="1000" kern="0" spc="-1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-15N/14N-DNA-</a:t>
            </a:r>
            <a:endParaRPr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160" name="textbox 160" title=""/>
          <p:cNvSpPr/>
          <p:nvPr/>
        </p:nvSpPr>
        <p:spPr>
          <a:xfrm>
            <a:off x="2350524" y="6258942"/>
            <a:ext cx="800734" cy="1454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9000"/>
              </a:lnSpc>
            </a:pPr>
            <a:r>
              <a:rPr sz="1000" kern="0" spc="-2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14N/14N-DNA</a:t>
            </a:r>
            <a:endParaRPr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162" name="textbox 162" title=""/>
          <p:cNvSpPr/>
          <p:nvPr/>
        </p:nvSpPr>
        <p:spPr>
          <a:xfrm>
            <a:off x="4622781" y="5649823"/>
            <a:ext cx="438784" cy="171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1000" kern="0" spc="8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第二代</a:t>
            </a:r>
            <a:endParaRPr sz="1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4" name="textbox 164" title=""/>
          <p:cNvSpPr/>
          <p:nvPr/>
        </p:nvSpPr>
        <p:spPr>
          <a:xfrm>
            <a:off x="4629198" y="4329047"/>
            <a:ext cx="432434" cy="171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1000" kern="0" spc="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第一代</a:t>
            </a:r>
            <a:endParaRPr sz="1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6" name="textbox 166" title=""/>
          <p:cNvSpPr/>
          <p:nvPr/>
        </p:nvSpPr>
        <p:spPr>
          <a:xfrm>
            <a:off x="4025875" y="4794794"/>
            <a:ext cx="229234" cy="1435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7000"/>
              </a:lnSpc>
            </a:pPr>
            <a:r>
              <a:rPr sz="1000" kern="0" spc="-3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14N</a:t>
            </a:r>
            <a:endParaRPr sz="10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wedge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8" name="picture 168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0693400" cy="7562850"/>
          </a:xfrm>
          <a:prstGeom prst="rect">
            <a:avLst/>
          </a:prstGeom>
        </p:spPr>
      </p:pic>
      <p:sp>
        <p:nvSpPr>
          <p:cNvPr id="170" name="textbox 170" title=""/>
          <p:cNvSpPr/>
          <p:nvPr/>
        </p:nvSpPr>
        <p:spPr>
          <a:xfrm>
            <a:off x="2718254" y="2950857"/>
            <a:ext cx="5876290" cy="13271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3700" b="1" kern="0" spc="-3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假如全保留复制是正确</a:t>
            </a:r>
            <a:r>
              <a:rPr sz="3700" b="1" kern="0" spc="-4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的，</a:t>
            </a:r>
            <a:endParaRPr sz="37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ts val="6500"/>
              </a:lnSpc>
            </a:pPr>
            <a:r>
              <a:rPr sz="3700" b="1" kern="0" spc="15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实验预期又会是怎样的?</a:t>
            </a:r>
            <a:endParaRPr sz="37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72" name="picture 172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60424" y="1689086"/>
            <a:ext cx="1714472" cy="1041404"/>
          </a:xfrm>
          <a:prstGeom prst="rect">
            <a:avLst/>
          </a:prstGeom>
        </p:spPr>
      </p:pic>
      <p:sp>
        <p:nvSpPr>
          <p:cNvPr id="174" name="textbox 174" title=""/>
          <p:cNvSpPr/>
          <p:nvPr/>
        </p:nvSpPr>
        <p:spPr>
          <a:xfrm>
            <a:off x="-12700" y="914429"/>
            <a:ext cx="2715260" cy="4667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sz="800">
              <a:latin typeface="Arial"/>
              <a:ea typeface="Arial"/>
              <a:cs typeface="Arial"/>
            </a:endParaRPr>
          </a:p>
          <a:p>
            <a:pPr marL="716915" algn="l" rtl="0" eaLnBrk="0">
              <a:lnSpc>
                <a:spcPct val="95000"/>
              </a:lnSpc>
              <a:spcBef>
                <a:spcPct val="0"/>
              </a:spcBef>
              <a:tabLst>
                <a:tab pos="829310"/>
              </a:tabLst>
            </a:pPr>
            <a:r>
              <a:rPr sz="2100" kern="0" spc="0">
                <a:solidFill>
                  <a:srgbClr val="006CB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2100" b="1" kern="0" spc="-10">
                <a:solidFill>
                  <a:srgbClr val="006CB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半保留复制证明</a:t>
            </a:r>
            <a:endParaRPr sz="2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76" name="picture 176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927129"/>
            <a:ext cx="704801" cy="406352"/>
          </a:xfrm>
          <a:prstGeom prst="rect">
            <a:avLst/>
          </a:prstGeom>
        </p:spPr>
      </p:pic>
      <p:pic>
        <p:nvPicPr>
          <p:cNvPr id="178" name="picture 178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899629" y="895365"/>
            <a:ext cx="419074" cy="47623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/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163</Paragraphs>
  <Slides>17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3">
      <vt:lpstr>Arial</vt:lpstr>
      <vt:lpstr>宋体</vt:lpstr>
      <vt:lpstr>黑体</vt:lpstr>
      <vt:lpstr>Times New Roman</vt:lpstr>
      <vt:lpstr>仿宋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2025-02-09T00:29:32.065</cp:lastPrinted>
  <dcterms:created xsi:type="dcterms:W3CDTF">2025-02-09T00:29:32Z</dcterms:created>
  <dcterms:modified xsi:type="dcterms:W3CDTF">2025-02-08T16:29:32Z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