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29" r:id="rId3"/>
    <p:sldId id="350" r:id="rId4"/>
    <p:sldId id="335" r:id="rId5"/>
    <p:sldId id="336" r:id="rId6"/>
    <p:sldId id="337" r:id="rId7"/>
    <p:sldId id="338" r:id="rId8"/>
    <p:sldId id="339" r:id="rId9"/>
    <p:sldId id="340" r:id="rId10"/>
    <p:sldId id="341" r:id="rId11"/>
    <p:sldId id="342" r:id="rId12"/>
    <p:sldId id="351" r:id="rId13"/>
    <p:sldId id="352" r:id="rId15"/>
    <p:sldId id="371" r:id="rId16"/>
    <p:sldId id="372" r:id="rId17"/>
    <p:sldId id="373" r:id="rId18"/>
    <p:sldId id="343" r:id="rId19"/>
    <p:sldId id="344" r:id="rId20"/>
    <p:sldId id="347" r:id="rId21"/>
    <p:sldId id="374" r:id="rId22"/>
  </p:sldIdLst>
  <p:sldSz cx="12192000" cy="6858000"/>
  <p:notesSz cx="7103745" cy="10234295"/>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8BAE"/>
    <a:srgbClr val="C1DEF6"/>
    <a:srgbClr val="B4DEFA"/>
    <a:srgbClr val="EA6E7E"/>
    <a:srgbClr val="EFA0A7"/>
    <a:srgbClr val="F3EFEE"/>
    <a:srgbClr val="F5F1EE"/>
    <a:srgbClr val="FCF8F7"/>
    <a:srgbClr val="F1EDEA"/>
    <a:srgbClr val="FB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8" d="100"/>
          <a:sy n="98" d="100"/>
        </p:scale>
        <p:origin x="9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
          <p:cNvSpPr/>
          <p:nvPr userDrawn="1"/>
        </p:nvSpPr>
        <p:spPr>
          <a:xfrm>
            <a:off x="0" y="-22225"/>
            <a:ext cx="12192000" cy="985838"/>
          </a:xfrm>
          <a:prstGeom prst="rect">
            <a:avLst/>
          </a:prstGeom>
          <a:gradFill flip="none" rotWithShape="1">
            <a:gsLst>
              <a:gs pos="0">
                <a:srgbClr val="0099CC"/>
              </a:gs>
              <a:gs pos="100000">
                <a:schemeClr val="bg2">
                  <a:lumMod val="20000"/>
                  <a:lumOff val="8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entury Gothic" panose="020B0502020202020204" pitchFamily="34" charset="0"/>
              <a:ea typeface="微软雅黑" panose="020B0503020204020204" charset="-122"/>
              <a:sym typeface="Century Gothic" panose="020B0502020202020204" pitchFamily="34" charset="0"/>
            </a:endParaRPr>
          </a:p>
        </p:txBody>
      </p:sp>
      <p:pic>
        <p:nvPicPr>
          <p:cNvPr id="3" name="图片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9113" y="247650"/>
            <a:ext cx="1981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089025" y="3288665"/>
            <a:ext cx="10480675" cy="1014730"/>
          </a:xfrm>
          <a:prstGeom prst="rect">
            <a:avLst/>
          </a:prstGeom>
          <a:noFill/>
        </p:spPr>
        <p:txBody>
          <a:bodyPr wrap="square" rtlCol="0">
            <a:spAutoFit/>
          </a:bodyPr>
          <a:lstStyle/>
          <a:p>
            <a:r>
              <a:rPr lang="en-US" altLang="zh-CN" sz="6000" dirty="0">
                <a:solidFill>
                  <a:srgbClr val="648BAE"/>
                </a:solidFill>
                <a:latin typeface="字魂27号-布丁体" panose="00000500000000000000" charset="-122"/>
                <a:ea typeface="字魂27号-布丁体" panose="00000500000000000000" charset="-122"/>
                <a:cs typeface="字魂27号-布丁体" panose="00000500000000000000" charset="-122"/>
              </a:rPr>
              <a:t>4.2 </a:t>
            </a:r>
            <a:r>
              <a:rPr lang="zh-CN" altLang="en-US" sz="6000" dirty="0">
                <a:solidFill>
                  <a:srgbClr val="648BAE"/>
                </a:solidFill>
                <a:latin typeface="字魂27号-布丁体" panose="00000500000000000000" charset="-122"/>
                <a:ea typeface="字魂27号-布丁体" panose="00000500000000000000" charset="-122"/>
                <a:cs typeface="字魂27号-布丁体" panose="00000500000000000000" charset="-122"/>
              </a:rPr>
              <a:t>基因表达与性状的关系</a:t>
            </a:r>
            <a:endParaRPr lang="zh-CN" altLang="en-US" sz="6000" dirty="0">
              <a:solidFill>
                <a:srgbClr val="648BAE"/>
              </a:solidFill>
              <a:latin typeface="字魂27号-布丁体" panose="00000500000000000000" charset="-122"/>
              <a:ea typeface="字魂27号-布丁体" panose="00000500000000000000" charset="-122"/>
              <a:cs typeface="字魂27号-布丁体" panose="00000500000000000000" charset="-122"/>
            </a:endParaRPr>
          </a:p>
        </p:txBody>
      </p:sp>
      <p:sp>
        <p:nvSpPr>
          <p:cNvPr id="2" name="文本框 1"/>
          <p:cNvSpPr txBox="1"/>
          <p:nvPr/>
        </p:nvSpPr>
        <p:spPr>
          <a:xfrm>
            <a:off x="29845" y="108585"/>
            <a:ext cx="3063240" cy="2861310"/>
          </a:xfrm>
          <a:prstGeom prst="rect">
            <a:avLst/>
          </a:prstGeom>
          <a:solidFill>
            <a:schemeClr val="bg1"/>
          </a:solidFill>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15" name="Group 11"/>
          <p:cNvGrpSpPr/>
          <p:nvPr/>
        </p:nvGrpSpPr>
        <p:grpSpPr bwMode="auto">
          <a:xfrm>
            <a:off x="2351089" y="3357563"/>
            <a:ext cx="7921625" cy="1871662"/>
            <a:chOff x="521" y="2115"/>
            <a:chExt cx="4990" cy="1179"/>
          </a:xfrm>
        </p:grpSpPr>
        <p:sp>
          <p:nvSpPr>
            <p:cNvPr id="72707" name="AutoShape 3"/>
            <p:cNvSpPr>
              <a:spLocks noChangeArrowheads="1"/>
            </p:cNvSpPr>
            <p:nvPr/>
          </p:nvSpPr>
          <p:spPr bwMode="auto">
            <a:xfrm>
              <a:off x="1111" y="2115"/>
              <a:ext cx="4309" cy="1179"/>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09" name="Text Box 5"/>
            <p:cNvSpPr txBox="1">
              <a:spLocks noChangeArrowheads="1"/>
            </p:cNvSpPr>
            <p:nvPr/>
          </p:nvSpPr>
          <p:spPr bwMode="auto">
            <a:xfrm>
              <a:off x="1383" y="2205"/>
              <a:ext cx="4128" cy="92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000000"/>
                  </a:solidFill>
                  <a:ea typeface="黑体" panose="02010609060101010101" pitchFamily="49" charset="-122"/>
                </a:rPr>
                <a:t>基因通过控制</a:t>
              </a:r>
              <a:r>
                <a:rPr lang="zh-CN" altLang="en-US" sz="3600" b="1" u="sng">
                  <a:solidFill>
                    <a:srgbClr val="000000"/>
                  </a:solidFill>
                  <a:ea typeface="黑体" panose="02010609060101010101" pitchFamily="49" charset="-122"/>
                </a:rPr>
                <a:t>                       </a:t>
              </a:r>
              <a:r>
                <a:rPr lang="zh-CN" altLang="en-US" sz="3600" b="1" u="sng">
                  <a:solidFill>
                    <a:srgbClr val="CCFFFF"/>
                  </a:solidFill>
                  <a:ea typeface="黑体" panose="02010609060101010101" pitchFamily="49" charset="-122"/>
                </a:rPr>
                <a:t>，</a:t>
              </a:r>
              <a:endParaRPr lang="zh-CN" altLang="en-US" sz="3600" b="1" u="sng">
                <a:solidFill>
                  <a:srgbClr val="CCFFFF"/>
                </a:solidFill>
                <a:ea typeface="黑体" panose="02010609060101010101" pitchFamily="49" charset="-122"/>
              </a:endParaRPr>
            </a:p>
            <a:p>
              <a:pPr>
                <a:spcBef>
                  <a:spcPct val="50000"/>
                </a:spcBef>
              </a:pPr>
              <a:r>
                <a:rPr lang="zh-CN" altLang="en-US" sz="3600" b="1">
                  <a:solidFill>
                    <a:srgbClr val="CC0000"/>
                  </a:solidFill>
                  <a:ea typeface="黑体" panose="02010609060101010101" pitchFamily="49" charset="-122"/>
                </a:rPr>
                <a:t>直接</a:t>
              </a:r>
              <a:r>
                <a:rPr lang="zh-CN" altLang="en-US" sz="3600" b="1">
                  <a:solidFill>
                    <a:srgbClr val="000000"/>
                  </a:solidFill>
                  <a:ea typeface="黑体" panose="02010609060101010101" pitchFamily="49" charset="-122"/>
                </a:rPr>
                <a:t>控制</a:t>
              </a:r>
              <a:r>
                <a:rPr lang="zh-CN" altLang="en-US" sz="3600" b="1" u="sng">
                  <a:solidFill>
                    <a:srgbClr val="000000"/>
                  </a:solidFill>
                  <a:ea typeface="黑体" panose="02010609060101010101" pitchFamily="49" charset="-122"/>
                </a:rPr>
                <a:t>                            </a:t>
              </a:r>
              <a:r>
                <a:rPr lang="zh-CN" altLang="en-US" sz="3600" b="1">
                  <a:solidFill>
                    <a:srgbClr val="000000"/>
                  </a:solidFill>
                  <a:ea typeface="黑体" panose="02010609060101010101" pitchFamily="49" charset="-122"/>
                </a:rPr>
                <a:t>。</a:t>
              </a:r>
              <a:endParaRPr lang="zh-CN" altLang="en-US" sz="3600" b="1">
                <a:solidFill>
                  <a:srgbClr val="000000"/>
                </a:solidFill>
                <a:ea typeface="黑体" panose="02010609060101010101" pitchFamily="49" charset="-122"/>
              </a:endParaRPr>
            </a:p>
          </p:txBody>
        </p:sp>
        <p:sp>
          <p:nvSpPr>
            <p:cNvPr id="72713" name="AutoShape 9"/>
            <p:cNvSpPr>
              <a:spLocks noChangeArrowheads="1"/>
            </p:cNvSpPr>
            <p:nvPr/>
          </p:nvSpPr>
          <p:spPr bwMode="auto">
            <a:xfrm>
              <a:off x="521" y="2432"/>
              <a:ext cx="408" cy="589"/>
            </a:xfrm>
            <a:prstGeom prst="star5">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2706" name="Text Box 2"/>
          <p:cNvSpPr txBox="1">
            <a:spLocks noChangeArrowheads="1"/>
          </p:cNvSpPr>
          <p:nvPr/>
        </p:nvSpPr>
        <p:spPr bwMode="auto">
          <a:xfrm>
            <a:off x="2135188" y="2276475"/>
            <a:ext cx="838835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000000"/>
                </a:solidFill>
                <a:latin typeface="黑体" panose="02010609060101010101" pitchFamily="49" charset="-122"/>
                <a:ea typeface="黑体" panose="02010609060101010101" pitchFamily="49" charset="-122"/>
              </a:rPr>
              <a:t>以上实例说明</a:t>
            </a:r>
            <a:r>
              <a:rPr lang="zh-CN" altLang="en-US" sz="3600" b="1">
                <a:solidFill>
                  <a:srgbClr val="CC0000"/>
                </a:solidFill>
                <a:latin typeface="黑体" panose="02010609060101010101" pitchFamily="49" charset="-122"/>
                <a:ea typeface="黑体" panose="02010609060101010101" pitchFamily="49" charset="-122"/>
              </a:rPr>
              <a:t>基因是如何控制性状</a:t>
            </a:r>
            <a:r>
              <a:rPr lang="zh-CN" altLang="en-US" sz="3600" b="1">
                <a:solidFill>
                  <a:srgbClr val="000000"/>
                </a:solidFill>
                <a:latin typeface="黑体" panose="02010609060101010101" pitchFamily="49" charset="-122"/>
                <a:ea typeface="黑体" panose="02010609060101010101" pitchFamily="49" charset="-122"/>
              </a:rPr>
              <a:t>的？</a:t>
            </a:r>
            <a:endParaRPr lang="zh-CN" altLang="en-US" sz="3600" b="1">
              <a:solidFill>
                <a:srgbClr val="000000"/>
              </a:solidFill>
              <a:latin typeface="黑体" panose="02010609060101010101" pitchFamily="49" charset="-122"/>
              <a:ea typeface="黑体" panose="02010609060101010101" pitchFamily="49" charset="-122"/>
            </a:endParaRPr>
          </a:p>
        </p:txBody>
      </p:sp>
      <p:sp>
        <p:nvSpPr>
          <p:cNvPr id="72710" name="Rectangle 6"/>
          <p:cNvSpPr>
            <a:spLocks noChangeArrowheads="1"/>
          </p:cNvSpPr>
          <p:nvPr/>
        </p:nvSpPr>
        <p:spPr bwMode="auto">
          <a:xfrm>
            <a:off x="6600826" y="3429000"/>
            <a:ext cx="293751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b="1">
                <a:solidFill>
                  <a:srgbClr val="0000FF"/>
                </a:solidFill>
                <a:ea typeface="黑体" panose="02010609060101010101" pitchFamily="49" charset="-122"/>
              </a:rPr>
              <a:t>蛋白质的结构</a:t>
            </a:r>
            <a:endParaRPr lang="zh-CN" altLang="en-US" sz="3600" b="1">
              <a:solidFill>
                <a:srgbClr val="0000FF"/>
              </a:solidFill>
              <a:ea typeface="黑体" panose="02010609060101010101" pitchFamily="49" charset="-122"/>
            </a:endParaRPr>
          </a:p>
        </p:txBody>
      </p:sp>
      <p:sp>
        <p:nvSpPr>
          <p:cNvPr id="72712" name="Rectangle 8"/>
          <p:cNvSpPr>
            <a:spLocks noChangeArrowheads="1"/>
          </p:cNvSpPr>
          <p:nvPr/>
        </p:nvSpPr>
        <p:spPr bwMode="auto">
          <a:xfrm>
            <a:off x="5735639" y="4292600"/>
            <a:ext cx="293751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3600" b="1">
                <a:solidFill>
                  <a:srgbClr val="0000FF"/>
                </a:solidFill>
                <a:ea typeface="黑体" panose="02010609060101010101" pitchFamily="49" charset="-122"/>
              </a:rPr>
              <a:t>生物体的性状</a:t>
            </a:r>
            <a:endParaRPr lang="zh-CN" altLang="en-US" sz="3600" b="1">
              <a:solidFill>
                <a:srgbClr val="0000FF"/>
              </a:solidFill>
              <a:ea typeface="黑体" panose="02010609060101010101" pitchFamily="49" charset="-122"/>
            </a:endParaRPr>
          </a:p>
        </p:txBody>
      </p:sp>
      <p:sp>
        <p:nvSpPr>
          <p:cNvPr id="72714" name="Text Box 10"/>
          <p:cNvSpPr txBox="1">
            <a:spLocks noChangeArrowheads="1"/>
          </p:cNvSpPr>
          <p:nvPr/>
        </p:nvSpPr>
        <p:spPr bwMode="auto">
          <a:xfrm>
            <a:off x="2135188" y="692151"/>
            <a:ext cx="76327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solidFill>
                  <a:srgbClr val="000000"/>
                </a:solidFill>
                <a:latin typeface="黑体" panose="02010609060101010101" pitchFamily="49" charset="-122"/>
                <a:ea typeface="黑体" panose="02010609060101010101" pitchFamily="49" charset="-122"/>
              </a:rPr>
              <a:t>   3.</a:t>
            </a:r>
            <a:r>
              <a:rPr lang="zh-CN" altLang="en-US" sz="3600" b="1">
                <a:solidFill>
                  <a:srgbClr val="000000"/>
                </a:solidFill>
                <a:latin typeface="黑体" panose="02010609060101010101" pitchFamily="49" charset="-122"/>
                <a:ea typeface="黑体" panose="02010609060101010101" pitchFamily="49" charset="-122"/>
              </a:rPr>
              <a:t>囊性纤维病</a:t>
            </a:r>
            <a:endParaRPr lang="zh-CN" altLang="en-US" sz="3600" b="1">
              <a:solidFill>
                <a:srgbClr val="000000"/>
              </a:solidFill>
              <a:latin typeface="黑体" panose="02010609060101010101" pitchFamily="49" charset="-122"/>
              <a:ea typeface="黑体" panose="02010609060101010101" pitchFamily="49" charset="-122"/>
            </a:endParaRPr>
          </a:p>
          <a:p>
            <a:pPr>
              <a:spcBef>
                <a:spcPct val="50000"/>
              </a:spcBef>
            </a:pPr>
            <a:r>
              <a:rPr lang="zh-CN" altLang="en-US" sz="3600" b="1">
                <a:solidFill>
                  <a:srgbClr val="000000"/>
                </a:solidFill>
                <a:latin typeface="黑体" panose="02010609060101010101" pitchFamily="49" charset="-122"/>
                <a:ea typeface="黑体" panose="02010609060101010101" pitchFamily="49" charset="-122"/>
              </a:rPr>
              <a:t>   </a:t>
            </a:r>
            <a:r>
              <a:rPr lang="en-US" altLang="zh-CN" sz="3600" b="1">
                <a:solidFill>
                  <a:srgbClr val="000000"/>
                </a:solidFill>
                <a:latin typeface="黑体" panose="02010609060101010101" pitchFamily="49" charset="-122"/>
                <a:ea typeface="黑体" panose="02010609060101010101" pitchFamily="49" charset="-122"/>
              </a:rPr>
              <a:t>4.</a:t>
            </a:r>
            <a:r>
              <a:rPr lang="zh-CN" altLang="en-US" sz="3600" b="1">
                <a:solidFill>
                  <a:srgbClr val="000000"/>
                </a:solidFill>
                <a:latin typeface="黑体" panose="02010609060101010101" pitchFamily="49" charset="-122"/>
                <a:ea typeface="黑体" panose="02010609060101010101" pitchFamily="49" charset="-122"/>
              </a:rPr>
              <a:t>镰刀型贫血症</a:t>
            </a:r>
            <a:endParaRPr lang="zh-CN" altLang="en-US" sz="3600" b="1">
              <a:solidFill>
                <a:srgbClr val="00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15"/>
                                        </p:tgtEl>
                                        <p:attrNameLst>
                                          <p:attrName>style.visibility</p:attrName>
                                        </p:attrNameLst>
                                      </p:cBhvr>
                                      <p:to>
                                        <p:strVal val="visible"/>
                                      </p:to>
                                    </p:set>
                                    <p:animEffect transition="in" filter="blinds(horizontal)">
                                      <p:cBhvr>
                                        <p:cTn id="7" dur="500"/>
                                        <p:tgtEl>
                                          <p:spTgt spid="727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10"/>
                                        </p:tgtEl>
                                        <p:attrNameLst>
                                          <p:attrName>style.visibility</p:attrName>
                                        </p:attrNameLst>
                                      </p:cBhvr>
                                      <p:to>
                                        <p:strVal val="visible"/>
                                      </p:to>
                                    </p:set>
                                    <p:animEffect transition="in" filter="blinds(horizontal)">
                                      <p:cBhvr>
                                        <p:cTn id="12" dur="500"/>
                                        <p:tgtEl>
                                          <p:spTgt spid="727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12"/>
                                        </p:tgtEl>
                                        <p:attrNameLst>
                                          <p:attrName>style.visibility</p:attrName>
                                        </p:attrNameLst>
                                      </p:cBhvr>
                                      <p:to>
                                        <p:strVal val="visible"/>
                                      </p:to>
                                    </p:set>
                                    <p:animEffect transition="in" filter="blinds(horizontal)">
                                      <p:cBhvr>
                                        <p:cTn id="17"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bldLvl="0" animBg="1"/>
      <p:bldP spid="727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29510" y="653415"/>
            <a:ext cx="5740400" cy="521970"/>
          </a:xfrm>
          <a:prstGeom prst="rect">
            <a:avLst/>
          </a:prstGeom>
          <a:noFill/>
        </p:spPr>
        <p:txBody>
          <a:bodyPr wrap="square" rtlCol="0">
            <a:spAutoFit/>
          </a:bodyPr>
          <a:lstStyle/>
          <a:p>
            <a:r>
              <a:rPr lang="zh-CN" altLang="en-US" sz="2800" b="1"/>
              <a:t>基因的选择性表达与细胞分化</a:t>
            </a:r>
            <a:endParaRPr lang="zh-CN" altLang="en-US" sz="2800" b="1"/>
          </a:p>
        </p:txBody>
      </p:sp>
      <p:pic>
        <p:nvPicPr>
          <p:cNvPr id="3" name="图片 2"/>
          <p:cNvPicPr>
            <a:picLocks noChangeAspect="1"/>
          </p:cNvPicPr>
          <p:nvPr/>
        </p:nvPicPr>
        <p:blipFill>
          <a:blip r:embed="rId1"/>
          <a:stretch>
            <a:fillRect/>
          </a:stretch>
        </p:blipFill>
        <p:spPr>
          <a:xfrm>
            <a:off x="1421765" y="1906270"/>
            <a:ext cx="7629525" cy="2047875"/>
          </a:xfrm>
          <a:prstGeom prst="rect">
            <a:avLst/>
          </a:prstGeom>
        </p:spPr>
      </p:pic>
      <p:sp>
        <p:nvSpPr>
          <p:cNvPr id="4" name="文本框 3"/>
          <p:cNvSpPr txBox="1"/>
          <p:nvPr/>
        </p:nvSpPr>
        <p:spPr>
          <a:xfrm>
            <a:off x="1639570" y="4072890"/>
            <a:ext cx="7578725" cy="1198880"/>
          </a:xfrm>
          <a:prstGeom prst="rect">
            <a:avLst/>
          </a:prstGeom>
          <a:noFill/>
        </p:spPr>
        <p:txBody>
          <a:bodyPr wrap="square" rtlCol="0">
            <a:spAutoFit/>
          </a:bodyPr>
          <a:lstStyle/>
          <a:p>
            <a:r>
              <a:rPr lang="en-US" altLang="zh-CN"/>
              <a:t>         </a:t>
            </a:r>
            <a:r>
              <a:rPr lang="zh-CN" altLang="en-US"/>
              <a:t>研究发现：细胞中基因种类都是相同的，但是表达的基因不同，会使细胞表现出不同的性状，这就是基因的选择性表达。</a:t>
            </a:r>
            <a:endParaRPr lang="zh-CN" altLang="en-US"/>
          </a:p>
          <a:p>
            <a:r>
              <a:rPr lang="zh-CN" altLang="en-US"/>
              <a:t>        同时我们将细胞内的基因按照表达需求分为了两大类，一类是维持细胞基本生命活动所必须的，一类是只在某类细胞中特异性表达的。</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1205" y="-26670"/>
            <a:ext cx="2380615" cy="583565"/>
          </a:xfrm>
          <a:prstGeom prst="rect">
            <a:avLst/>
          </a:prstGeom>
          <a:noFill/>
        </p:spPr>
        <p:txBody>
          <a:bodyPr wrap="square" rtlCol="0">
            <a:spAutoFit/>
          </a:bodyPr>
          <a:lstStyle/>
          <a:p>
            <a:r>
              <a:rPr lang="zh-CN" altLang="en-US" sz="3200" b="1"/>
              <a:t>表观遗传</a:t>
            </a:r>
            <a:endParaRPr lang="zh-CN" altLang="en-US" sz="3200" b="1"/>
          </a:p>
        </p:txBody>
      </p:sp>
      <p:pic>
        <p:nvPicPr>
          <p:cNvPr id="3" name="图片 2"/>
          <p:cNvPicPr>
            <a:picLocks noChangeAspect="1"/>
          </p:cNvPicPr>
          <p:nvPr/>
        </p:nvPicPr>
        <p:blipFill>
          <a:blip r:embed="rId1"/>
          <a:stretch>
            <a:fillRect/>
          </a:stretch>
        </p:blipFill>
        <p:spPr>
          <a:xfrm>
            <a:off x="2279015" y="723265"/>
            <a:ext cx="7134225" cy="4191000"/>
          </a:xfrm>
          <a:prstGeom prst="rect">
            <a:avLst/>
          </a:prstGeom>
        </p:spPr>
      </p:pic>
      <p:sp>
        <p:nvSpPr>
          <p:cNvPr id="4" name="文本框 3"/>
          <p:cNvSpPr txBox="1"/>
          <p:nvPr/>
        </p:nvSpPr>
        <p:spPr>
          <a:xfrm>
            <a:off x="4646930" y="5560060"/>
            <a:ext cx="4649470" cy="460375"/>
          </a:xfrm>
          <a:prstGeom prst="rect">
            <a:avLst/>
          </a:prstGeom>
          <a:noFill/>
        </p:spPr>
        <p:txBody>
          <a:bodyPr wrap="square" rtlCol="0">
            <a:spAutoFit/>
          </a:bodyPr>
          <a:lstStyle/>
          <a:p>
            <a:r>
              <a:rPr lang="zh-CN" altLang="en-US" sz="2400"/>
              <a:t>柳穿鱼花形态对比</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950" y="977900"/>
            <a:ext cx="5392420" cy="3595370"/>
          </a:xfrm>
          <a:prstGeom prst="rect">
            <a:avLst/>
          </a:prstGeom>
        </p:spPr>
      </p:pic>
      <p:sp>
        <p:nvSpPr>
          <p:cNvPr id="4" name="文本框 3"/>
          <p:cNvSpPr txBox="1"/>
          <p:nvPr/>
        </p:nvSpPr>
        <p:spPr>
          <a:xfrm>
            <a:off x="4982210" y="5525135"/>
            <a:ext cx="4649470" cy="460375"/>
          </a:xfrm>
          <a:prstGeom prst="rect">
            <a:avLst/>
          </a:prstGeom>
          <a:noFill/>
        </p:spPr>
        <p:txBody>
          <a:bodyPr wrap="square" rtlCol="0">
            <a:spAutoFit/>
          </a:bodyPr>
          <a:lstStyle/>
          <a:p>
            <a:r>
              <a:rPr lang="zh-CN" altLang="en-US" sz="2400"/>
              <a:t>小鼠毛色对比</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245" y="1176655"/>
            <a:ext cx="10304145" cy="368300"/>
          </a:xfrm>
          <a:prstGeom prst="rect">
            <a:avLst/>
          </a:prstGeom>
          <a:noFill/>
        </p:spPr>
        <p:txBody>
          <a:bodyPr wrap="square" rtlCol="0">
            <a:spAutoFit/>
          </a:bodyPr>
          <a:lstStyle/>
          <a:p>
            <a:r>
              <a:rPr lang="zh-CN" altLang="en-US"/>
              <a:t>结合课本</a:t>
            </a:r>
            <a:r>
              <a:rPr lang="en-US" altLang="zh-CN"/>
              <a:t>P73</a:t>
            </a:r>
            <a:r>
              <a:rPr lang="zh-CN" altLang="en-US"/>
              <a:t>页的资料，我们可以知道，</a:t>
            </a:r>
            <a:r>
              <a:rPr lang="en-US" altLang="zh-CN"/>
              <a:t>DNA </a:t>
            </a:r>
            <a:r>
              <a:rPr lang="zh-CN" altLang="en-US"/>
              <a:t>的甲基化会抑制基因的表达，进而影响表现型</a:t>
            </a:r>
            <a:endParaRPr lang="zh-CN" altLang="en-US"/>
          </a:p>
        </p:txBody>
      </p:sp>
      <p:pic>
        <p:nvPicPr>
          <p:cNvPr id="3" name="图片 2"/>
          <p:cNvPicPr>
            <a:picLocks noChangeAspect="1"/>
          </p:cNvPicPr>
          <p:nvPr/>
        </p:nvPicPr>
        <p:blipFill>
          <a:blip r:embed="rId1"/>
          <a:stretch>
            <a:fillRect/>
          </a:stretch>
        </p:blipFill>
        <p:spPr>
          <a:xfrm>
            <a:off x="944245" y="1605280"/>
            <a:ext cx="2238375" cy="3457575"/>
          </a:xfrm>
          <a:prstGeom prst="rect">
            <a:avLst/>
          </a:prstGeom>
        </p:spPr>
      </p:pic>
      <p:sp>
        <p:nvSpPr>
          <p:cNvPr id="4" name="文本框 3"/>
          <p:cNvSpPr txBox="1"/>
          <p:nvPr/>
        </p:nvSpPr>
        <p:spPr>
          <a:xfrm>
            <a:off x="4458335" y="1873250"/>
            <a:ext cx="5517515" cy="2553335"/>
          </a:xfrm>
          <a:prstGeom prst="rect">
            <a:avLst/>
          </a:prstGeom>
          <a:noFill/>
        </p:spPr>
        <p:txBody>
          <a:bodyPr wrap="square" rtlCol="0">
            <a:spAutoFit/>
          </a:bodyPr>
          <a:lstStyle/>
          <a:p>
            <a:r>
              <a:rPr lang="zh-CN" altLang="en-US" sz="4000"/>
              <a:t>生物体基因的碱基序列保持不变，但基因表达与表现型发生可遗传变化的现象叫做</a:t>
            </a:r>
            <a:r>
              <a:rPr lang="zh-CN" altLang="en-US" sz="4000">
                <a:solidFill>
                  <a:srgbClr val="FF0000"/>
                </a:solidFill>
              </a:rPr>
              <a:t>表观遗传</a:t>
            </a:r>
            <a:r>
              <a:rPr lang="zh-CN" altLang="en-US" sz="4000"/>
              <a:t>。</a:t>
            </a:r>
            <a:endParaRPr lang="zh-CN" altLang="en-US" sz="4000"/>
          </a:p>
        </p:txBody>
      </p:sp>
      <p:sp>
        <p:nvSpPr>
          <p:cNvPr id="5" name="文本框 4"/>
          <p:cNvSpPr txBox="1"/>
          <p:nvPr/>
        </p:nvSpPr>
        <p:spPr>
          <a:xfrm>
            <a:off x="4604385" y="5069840"/>
            <a:ext cx="5697220" cy="829945"/>
          </a:xfrm>
          <a:prstGeom prst="rect">
            <a:avLst/>
          </a:prstGeom>
          <a:noFill/>
        </p:spPr>
        <p:txBody>
          <a:bodyPr wrap="square" rtlCol="0">
            <a:spAutoFit/>
          </a:bodyPr>
          <a:lstStyle/>
          <a:p>
            <a:r>
              <a:rPr lang="zh-CN" altLang="en-US" sz="2400" b="1"/>
              <a:t>表观遗传在双胞胎之间出现差异、蜂王与工蜂出现差别上都发挥了重要作用。</a:t>
            </a:r>
            <a:endParaRPr lang="zh-CN" altLang="en-US" sz="2400" b="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30780" y="1082675"/>
            <a:ext cx="6763385" cy="3046095"/>
          </a:xfrm>
          <a:prstGeom prst="rect">
            <a:avLst/>
          </a:prstGeom>
          <a:noFill/>
        </p:spPr>
        <p:txBody>
          <a:bodyPr wrap="square" rtlCol="0">
            <a:spAutoFit/>
          </a:bodyPr>
          <a:lstStyle/>
          <a:p>
            <a:r>
              <a:rPr lang="en-US" altLang="zh-CN" sz="3200"/>
              <a:t>         </a:t>
            </a:r>
            <a:r>
              <a:rPr lang="zh-CN" altLang="en-US" sz="3200"/>
              <a:t>基因通过表达产物蛋白质来控制性状，细胞内基因是否表达与表达水平的高低都是受到调控的。细胞分化的实质是基因的选择性表达，表观遗传能够使生物体在基因的碱基序列不变的情况下发生可遗传的性状改变。</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2208213" y="1"/>
            <a:ext cx="7632700" cy="212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solidFill>
                  <a:srgbClr val="CC0000"/>
                </a:solidFill>
                <a:latin typeface="黑体" panose="02010609060101010101" pitchFamily="49" charset="-122"/>
                <a:ea typeface="黑体" panose="02010609060101010101" pitchFamily="49" charset="-122"/>
              </a:rPr>
              <a:t>     </a:t>
            </a:r>
            <a:r>
              <a:rPr lang="zh-CN" altLang="en-US" sz="3600" b="1">
                <a:solidFill>
                  <a:srgbClr val="0000FF"/>
                </a:solidFill>
                <a:latin typeface="黑体" panose="02010609060101010101" pitchFamily="49" charset="-122"/>
                <a:ea typeface="黑体" panose="02010609060101010101" pitchFamily="49" charset="-122"/>
              </a:rPr>
              <a:t>单个基因</a:t>
            </a:r>
            <a:r>
              <a:rPr lang="zh-CN" altLang="en-US" sz="3600" b="1">
                <a:solidFill>
                  <a:srgbClr val="CC0000"/>
                </a:solidFill>
                <a:latin typeface="黑体" panose="02010609060101010101" pitchFamily="49" charset="-122"/>
                <a:ea typeface="黑体" panose="02010609060101010101" pitchFamily="49" charset="-122"/>
              </a:rPr>
              <a:t>对性状的控制：</a:t>
            </a:r>
            <a:endParaRPr lang="zh-CN" altLang="en-US" sz="3600" b="1">
              <a:solidFill>
                <a:srgbClr val="CC0000"/>
              </a:solidFill>
              <a:latin typeface="黑体" panose="02010609060101010101" pitchFamily="49" charset="-122"/>
              <a:ea typeface="黑体" panose="02010609060101010101" pitchFamily="49" charset="-122"/>
            </a:endParaRPr>
          </a:p>
          <a:p>
            <a:pPr>
              <a:spcBef>
                <a:spcPct val="50000"/>
              </a:spcBef>
            </a:pPr>
            <a:r>
              <a:rPr lang="zh-CN" altLang="en-US" sz="3200" b="1">
                <a:solidFill>
                  <a:srgbClr val="000000"/>
                </a:solidFill>
                <a:latin typeface="华文新魏" panose="02010800040101010101" pitchFamily="2" charset="-122"/>
                <a:ea typeface="华文新魏" panose="02010800040101010101" pitchFamily="2" charset="-122"/>
              </a:rPr>
              <a:t>   </a:t>
            </a:r>
            <a:r>
              <a:rPr lang="en-US" altLang="zh-CN" sz="3200" b="1">
                <a:solidFill>
                  <a:srgbClr val="000000"/>
                </a:solidFill>
                <a:latin typeface="华文新魏" panose="02010800040101010101" pitchFamily="2" charset="-122"/>
                <a:ea typeface="华文新魏" panose="02010800040101010101" pitchFamily="2" charset="-122"/>
              </a:rPr>
              <a:t>1.</a:t>
            </a:r>
            <a:r>
              <a:rPr lang="zh-CN" altLang="en-US" sz="3200" b="1">
                <a:solidFill>
                  <a:srgbClr val="000000"/>
                </a:solidFill>
                <a:latin typeface="华文新魏" panose="02010800040101010101" pitchFamily="2" charset="-122"/>
                <a:ea typeface="华文新魏" panose="02010800040101010101" pitchFamily="2" charset="-122"/>
              </a:rPr>
              <a:t>豌豆的圆粒和皱粒       </a:t>
            </a:r>
            <a:r>
              <a:rPr lang="en-US" altLang="zh-CN" sz="3200" b="1">
                <a:solidFill>
                  <a:srgbClr val="000000"/>
                </a:solidFill>
                <a:latin typeface="华文新魏" panose="02010800040101010101" pitchFamily="2" charset="-122"/>
                <a:ea typeface="华文新魏" panose="02010800040101010101" pitchFamily="2" charset="-122"/>
              </a:rPr>
              <a:t>2.</a:t>
            </a:r>
            <a:r>
              <a:rPr lang="zh-CN" altLang="en-US" sz="3200" b="1">
                <a:solidFill>
                  <a:srgbClr val="000000"/>
                </a:solidFill>
                <a:latin typeface="华文新魏" panose="02010800040101010101" pitchFamily="2" charset="-122"/>
                <a:ea typeface="华文新魏" panose="02010800040101010101" pitchFamily="2" charset="-122"/>
              </a:rPr>
              <a:t>人的白化症</a:t>
            </a:r>
            <a:endParaRPr lang="zh-CN" altLang="en-US" sz="3200" b="1">
              <a:solidFill>
                <a:srgbClr val="000000"/>
              </a:solidFill>
              <a:latin typeface="华文新魏" panose="02010800040101010101" pitchFamily="2" charset="-122"/>
              <a:ea typeface="华文新魏" panose="02010800040101010101" pitchFamily="2" charset="-122"/>
            </a:endParaRPr>
          </a:p>
          <a:p>
            <a:pPr>
              <a:spcBef>
                <a:spcPct val="50000"/>
              </a:spcBef>
            </a:pPr>
            <a:r>
              <a:rPr lang="zh-CN" altLang="en-US" sz="3200" b="1">
                <a:solidFill>
                  <a:srgbClr val="000000"/>
                </a:solidFill>
                <a:latin typeface="华文新魏" panose="02010800040101010101" pitchFamily="2" charset="-122"/>
                <a:ea typeface="华文新魏" panose="02010800040101010101" pitchFamily="2" charset="-122"/>
              </a:rPr>
              <a:t>   </a:t>
            </a:r>
            <a:r>
              <a:rPr lang="en-US" altLang="zh-CN" sz="3200" b="1">
                <a:solidFill>
                  <a:srgbClr val="000000"/>
                </a:solidFill>
                <a:latin typeface="华文新魏" panose="02010800040101010101" pitchFamily="2" charset="-122"/>
                <a:ea typeface="华文新魏" panose="02010800040101010101" pitchFamily="2" charset="-122"/>
              </a:rPr>
              <a:t>3.</a:t>
            </a:r>
            <a:r>
              <a:rPr lang="zh-CN" altLang="en-US" sz="3200" b="1">
                <a:solidFill>
                  <a:srgbClr val="000000"/>
                </a:solidFill>
                <a:latin typeface="华文新魏" panose="02010800040101010101" pitchFamily="2" charset="-122"/>
                <a:ea typeface="华文新魏" panose="02010800040101010101" pitchFamily="2" charset="-122"/>
              </a:rPr>
              <a:t>囊性纤维病                  </a:t>
            </a:r>
            <a:r>
              <a:rPr lang="en-US" altLang="zh-CN" sz="3200" b="1">
                <a:solidFill>
                  <a:srgbClr val="000000"/>
                </a:solidFill>
                <a:latin typeface="华文新魏" panose="02010800040101010101" pitchFamily="2" charset="-122"/>
                <a:ea typeface="华文新魏" panose="02010800040101010101" pitchFamily="2" charset="-122"/>
              </a:rPr>
              <a:t>4.</a:t>
            </a:r>
            <a:r>
              <a:rPr lang="zh-CN" altLang="en-US" sz="3200" b="1">
                <a:solidFill>
                  <a:srgbClr val="000000"/>
                </a:solidFill>
                <a:latin typeface="华文新魏" panose="02010800040101010101" pitchFamily="2" charset="-122"/>
                <a:ea typeface="华文新魏" panose="02010800040101010101" pitchFamily="2" charset="-122"/>
              </a:rPr>
              <a:t>镰刀型贫血症</a:t>
            </a:r>
            <a:endParaRPr lang="zh-CN" altLang="en-US" sz="3200" b="1">
              <a:solidFill>
                <a:srgbClr val="000000"/>
              </a:solidFill>
              <a:latin typeface="华文新魏" panose="02010800040101010101" pitchFamily="2" charset="-122"/>
              <a:ea typeface="华文新魏" panose="02010800040101010101" pitchFamily="2" charset="-122"/>
            </a:endParaRPr>
          </a:p>
        </p:txBody>
      </p:sp>
      <p:grpSp>
        <p:nvGrpSpPr>
          <p:cNvPr id="74764" name="Group 12"/>
          <p:cNvGrpSpPr/>
          <p:nvPr/>
        </p:nvGrpSpPr>
        <p:grpSpPr bwMode="auto">
          <a:xfrm>
            <a:off x="2351088" y="2565400"/>
            <a:ext cx="5040312" cy="4103688"/>
            <a:chOff x="521" y="1616"/>
            <a:chExt cx="3175" cy="2585"/>
          </a:xfrm>
        </p:grpSpPr>
        <p:pic>
          <p:nvPicPr>
            <p:cNvPr id="74757" name="Picture 5" descr="姚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1" y="1616"/>
              <a:ext cx="1315" cy="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6"/>
            <p:cNvSpPr txBox="1">
              <a:spLocks noChangeArrowheads="1"/>
            </p:cNvSpPr>
            <p:nvPr/>
          </p:nvSpPr>
          <p:spPr bwMode="auto">
            <a:xfrm>
              <a:off x="1882" y="1616"/>
              <a:ext cx="181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solidFill>
                    <a:srgbClr val="0000FF"/>
                  </a:solidFill>
                  <a:ea typeface="华文新魏" panose="02010800040101010101" pitchFamily="2" charset="-122"/>
                </a:rPr>
                <a:t>5.</a:t>
              </a:r>
              <a:r>
                <a:rPr lang="zh-CN" altLang="en-US" sz="3600" b="1">
                  <a:solidFill>
                    <a:srgbClr val="0000FF"/>
                  </a:solidFill>
                  <a:ea typeface="华文新魏" panose="02010800040101010101" pitchFamily="2" charset="-122"/>
                </a:rPr>
                <a:t>人的身高</a:t>
              </a:r>
              <a:endParaRPr lang="zh-CN" altLang="en-US" sz="3600" b="1">
                <a:solidFill>
                  <a:srgbClr val="0000FF"/>
                </a:solidFill>
                <a:ea typeface="华文新魏" panose="02010800040101010101" pitchFamily="2" charset="-122"/>
              </a:endParaRPr>
            </a:p>
          </p:txBody>
        </p:sp>
      </p:grpSp>
      <p:sp>
        <p:nvSpPr>
          <p:cNvPr id="74759" name="Text Box 7"/>
          <p:cNvSpPr txBox="1">
            <a:spLocks noChangeArrowheads="1"/>
          </p:cNvSpPr>
          <p:nvPr/>
        </p:nvSpPr>
        <p:spPr bwMode="auto">
          <a:xfrm>
            <a:off x="4511676" y="3213100"/>
            <a:ext cx="4537075"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CC0000"/>
                </a:solidFill>
                <a:latin typeface="黑体" panose="02010609060101010101" pitchFamily="49" charset="-122"/>
                <a:ea typeface="黑体" panose="02010609060101010101" pitchFamily="49" charset="-122"/>
              </a:rPr>
              <a:t>（多个基因控制）</a:t>
            </a:r>
            <a:endParaRPr lang="zh-CN" altLang="en-US" sz="3600" b="1">
              <a:solidFill>
                <a:srgbClr val="CC0000"/>
              </a:solidFill>
              <a:latin typeface="黑体" panose="02010609060101010101" pitchFamily="49" charset="-122"/>
              <a:ea typeface="黑体" panose="02010609060101010101" pitchFamily="49" charset="-122"/>
            </a:endParaRPr>
          </a:p>
        </p:txBody>
      </p:sp>
      <p:grpSp>
        <p:nvGrpSpPr>
          <p:cNvPr id="74765" name="Group 13"/>
          <p:cNvGrpSpPr/>
          <p:nvPr/>
        </p:nvGrpSpPr>
        <p:grpSpPr bwMode="auto">
          <a:xfrm>
            <a:off x="5014914" y="4221163"/>
            <a:ext cx="5113337" cy="1484312"/>
            <a:chOff x="2199" y="2659"/>
            <a:chExt cx="3221" cy="935"/>
          </a:xfrm>
        </p:grpSpPr>
        <p:sp>
          <p:nvSpPr>
            <p:cNvPr id="74761" name="AutoShape 9"/>
            <p:cNvSpPr>
              <a:spLocks noChangeArrowheads="1"/>
            </p:cNvSpPr>
            <p:nvPr/>
          </p:nvSpPr>
          <p:spPr bwMode="auto">
            <a:xfrm>
              <a:off x="2199" y="2659"/>
              <a:ext cx="3175" cy="935"/>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760" name="Text Box 8"/>
            <p:cNvSpPr txBox="1">
              <a:spLocks noChangeArrowheads="1"/>
            </p:cNvSpPr>
            <p:nvPr/>
          </p:nvSpPr>
          <p:spPr bwMode="auto">
            <a:xfrm>
              <a:off x="2381" y="2750"/>
              <a:ext cx="3039"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000000"/>
                  </a:solidFill>
                  <a:latin typeface="黑体" panose="02010609060101010101" pitchFamily="49" charset="-122"/>
                  <a:ea typeface="黑体" panose="02010609060101010101" pitchFamily="49" charset="-122"/>
                </a:rPr>
                <a:t>基因与性状的关系</a:t>
              </a:r>
              <a:r>
                <a:rPr lang="zh-CN" altLang="en-US" sz="3600" b="1">
                  <a:solidFill>
                    <a:srgbClr val="CC0000"/>
                  </a:solidFill>
                  <a:latin typeface="黑体" panose="02010609060101010101" pitchFamily="49" charset="-122"/>
                  <a:ea typeface="黑体" panose="02010609060101010101" pitchFamily="49" charset="-122"/>
                </a:rPr>
                <a:t>不</a:t>
              </a:r>
              <a:r>
                <a:rPr lang="zh-CN" altLang="en-US" sz="3600" b="1">
                  <a:solidFill>
                    <a:srgbClr val="000000"/>
                  </a:solidFill>
                  <a:latin typeface="黑体" panose="02010609060101010101" pitchFamily="49" charset="-122"/>
                  <a:ea typeface="黑体" panose="02010609060101010101" pitchFamily="49" charset="-122"/>
                </a:rPr>
                <a:t> </a:t>
              </a:r>
              <a:r>
                <a:rPr lang="zh-CN" altLang="en-US" sz="3600" b="1">
                  <a:solidFill>
                    <a:srgbClr val="CC0000"/>
                  </a:solidFill>
                  <a:latin typeface="黑体" panose="02010609060101010101" pitchFamily="49" charset="-122"/>
                  <a:ea typeface="黑体" panose="02010609060101010101" pitchFamily="49" charset="-122"/>
                </a:rPr>
                <a:t>都是</a:t>
              </a:r>
              <a:r>
                <a:rPr lang="zh-CN" altLang="en-US" sz="3600" b="1">
                  <a:solidFill>
                    <a:srgbClr val="000000"/>
                  </a:solidFill>
                  <a:latin typeface="黑体" panose="02010609060101010101" pitchFamily="49" charset="-122"/>
                  <a:ea typeface="黑体" panose="02010609060101010101" pitchFamily="49" charset="-122"/>
                </a:rPr>
                <a:t>简单的</a:t>
              </a:r>
              <a:r>
                <a:rPr lang="zh-CN" altLang="en-US" sz="3600" b="1">
                  <a:solidFill>
                    <a:srgbClr val="CC0000"/>
                  </a:solidFill>
                  <a:latin typeface="黑体" panose="02010609060101010101" pitchFamily="49" charset="-122"/>
                  <a:ea typeface="黑体" panose="02010609060101010101" pitchFamily="49" charset="-122"/>
                </a:rPr>
                <a:t>线性</a:t>
              </a:r>
              <a:r>
                <a:rPr lang="zh-CN" altLang="en-US" sz="3600" b="1">
                  <a:solidFill>
                    <a:srgbClr val="000000"/>
                  </a:solidFill>
                  <a:latin typeface="黑体" panose="02010609060101010101" pitchFamily="49" charset="-122"/>
                  <a:ea typeface="黑体" panose="02010609060101010101" pitchFamily="49" charset="-122"/>
                </a:rPr>
                <a:t>关系。</a:t>
              </a:r>
              <a:endParaRPr lang="zh-CN" altLang="en-US" sz="3600" b="1">
                <a:solidFill>
                  <a:srgbClr val="000000"/>
                </a:solidFill>
                <a:latin typeface="黑体" panose="02010609060101010101" pitchFamily="49" charset="-122"/>
                <a:ea typeface="黑体" panose="02010609060101010101" pitchFamily="49" charset="-122"/>
              </a:endParaRPr>
            </a:p>
          </p:txBody>
        </p:sp>
      </p:grpSp>
      <p:grpSp>
        <p:nvGrpSpPr>
          <p:cNvPr id="74766" name="Group 14"/>
          <p:cNvGrpSpPr/>
          <p:nvPr/>
        </p:nvGrpSpPr>
        <p:grpSpPr bwMode="auto">
          <a:xfrm>
            <a:off x="8183563" y="5876926"/>
            <a:ext cx="2089150" cy="720725"/>
            <a:chOff x="4195" y="3702"/>
            <a:chExt cx="1316" cy="454"/>
          </a:xfrm>
        </p:grpSpPr>
        <p:sp>
          <p:nvSpPr>
            <p:cNvPr id="74762" name="AutoShape 10"/>
            <p:cNvSpPr>
              <a:spLocks noChangeArrowheads="1"/>
            </p:cNvSpPr>
            <p:nvPr/>
          </p:nvSpPr>
          <p:spPr bwMode="auto">
            <a:xfrm rot="10800000">
              <a:off x="4195" y="3702"/>
              <a:ext cx="1316" cy="454"/>
            </a:xfrm>
            <a:prstGeom prst="wedgeRoundRectCallout">
              <a:avLst>
                <a:gd name="adj1" fmla="val 55014"/>
                <a:gd name="adj2" fmla="val 103301"/>
                <a:gd name="adj3" fmla="val 16667"/>
              </a:avLst>
            </a:prstGeom>
            <a:solidFill>
              <a:srgbClr val="FF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zh-CN" altLang="zh-CN"/>
            </a:p>
          </p:txBody>
        </p:sp>
        <p:sp>
          <p:nvSpPr>
            <p:cNvPr id="74763" name="Text Box 11"/>
            <p:cNvSpPr txBox="1">
              <a:spLocks noChangeArrowheads="1"/>
            </p:cNvSpPr>
            <p:nvPr/>
          </p:nvSpPr>
          <p:spPr bwMode="auto">
            <a:xfrm>
              <a:off x="4195" y="3748"/>
              <a:ext cx="13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0000FF"/>
                  </a:solidFill>
                  <a:ea typeface="华文新魏" panose="02010800040101010101" pitchFamily="2" charset="-122"/>
                </a:rPr>
                <a:t>一一对应</a:t>
              </a:r>
              <a:endParaRPr lang="zh-CN" altLang="en-US" sz="3600" b="1">
                <a:solidFill>
                  <a:srgbClr val="0000FF"/>
                </a:solidFill>
                <a:ea typeface="华文新魏" panose="020108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64"/>
                                        </p:tgtEl>
                                        <p:attrNameLst>
                                          <p:attrName>style.visibility</p:attrName>
                                        </p:attrNameLst>
                                      </p:cBhvr>
                                      <p:to>
                                        <p:strVal val="visible"/>
                                      </p:to>
                                    </p:set>
                                    <p:animEffect transition="in" filter="blinds(horizontal)">
                                      <p:cBhvr>
                                        <p:cTn id="7" dur="500"/>
                                        <p:tgtEl>
                                          <p:spTgt spid="747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59"/>
                                        </p:tgtEl>
                                        <p:attrNameLst>
                                          <p:attrName>style.visibility</p:attrName>
                                        </p:attrNameLst>
                                      </p:cBhvr>
                                      <p:to>
                                        <p:strVal val="visible"/>
                                      </p:to>
                                    </p:set>
                                    <p:animEffect transition="in" filter="blinds(horizontal)">
                                      <p:cBhvr>
                                        <p:cTn id="12" dur="500"/>
                                        <p:tgtEl>
                                          <p:spTgt spid="747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4765"/>
                                        </p:tgtEl>
                                        <p:attrNameLst>
                                          <p:attrName>style.visibility</p:attrName>
                                        </p:attrNameLst>
                                      </p:cBhvr>
                                      <p:to>
                                        <p:strVal val="visible"/>
                                      </p:to>
                                    </p:set>
                                    <p:animEffect transition="in" filter="blinds(horizontal)">
                                      <p:cBhvr>
                                        <p:cTn id="17" dur="500"/>
                                        <p:tgtEl>
                                          <p:spTgt spid="747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4766"/>
                                        </p:tgtEl>
                                        <p:attrNameLst>
                                          <p:attrName>style.visibility</p:attrName>
                                        </p:attrNameLst>
                                      </p:cBhvr>
                                      <p:to>
                                        <p:strVal val="visible"/>
                                      </p:to>
                                    </p:set>
                                    <p:animEffect transition="in" filter="blinds(horizontal)">
                                      <p:cBhvr>
                                        <p:cTn id="22" dur="500"/>
                                        <p:tgtEl>
                                          <p:spTgt spid="74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AutoShape 6"/>
          <p:cNvSpPr>
            <a:spLocks noChangeArrowheads="1"/>
          </p:cNvSpPr>
          <p:nvPr/>
        </p:nvSpPr>
        <p:spPr bwMode="auto">
          <a:xfrm>
            <a:off x="2782888" y="5922964"/>
            <a:ext cx="7129462" cy="935037"/>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6322" name="Picture 2"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82888" y="1844675"/>
            <a:ext cx="6985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4800600" y="260350"/>
            <a:ext cx="316865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ea typeface="黑体" panose="02010609060101010101" pitchFamily="49" charset="-122"/>
              </a:rPr>
              <a:t>长翅果蝇幼虫</a:t>
            </a:r>
            <a:endParaRPr lang="zh-CN" altLang="en-US" sz="3200" b="1">
              <a:ea typeface="黑体" panose="02010609060101010101" pitchFamily="49" charset="-122"/>
            </a:endParaRPr>
          </a:p>
        </p:txBody>
      </p:sp>
      <p:grpSp>
        <p:nvGrpSpPr>
          <p:cNvPr id="56336" name="Group 16"/>
          <p:cNvGrpSpPr/>
          <p:nvPr/>
        </p:nvGrpSpPr>
        <p:grpSpPr bwMode="auto">
          <a:xfrm>
            <a:off x="1920876" y="5851525"/>
            <a:ext cx="8208963" cy="935038"/>
            <a:chOff x="250" y="3686"/>
            <a:chExt cx="5171" cy="589"/>
          </a:xfrm>
        </p:grpSpPr>
        <p:sp>
          <p:nvSpPr>
            <p:cNvPr id="56325" name="Rectangle 5"/>
            <p:cNvSpPr>
              <a:spLocks noChangeArrowheads="1"/>
            </p:cNvSpPr>
            <p:nvPr/>
          </p:nvSpPr>
          <p:spPr bwMode="auto">
            <a:xfrm>
              <a:off x="567" y="3822"/>
              <a:ext cx="4854" cy="40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r>
                <a:rPr lang="en-US" altLang="zh-CN" sz="3600" b="1">
                  <a:solidFill>
                    <a:srgbClr val="0000FF"/>
                  </a:solidFill>
                  <a:latin typeface="黑体" panose="02010609060101010101" pitchFamily="49" charset="-122"/>
                  <a:ea typeface="黑体" panose="02010609060101010101" pitchFamily="49" charset="-122"/>
                </a:rPr>
                <a:t>  </a:t>
              </a:r>
              <a:r>
                <a:rPr lang="zh-CN" altLang="en-US" sz="3600" b="1">
                  <a:solidFill>
                    <a:srgbClr val="0000FF"/>
                  </a:solidFill>
                  <a:latin typeface="黑体" panose="02010609060101010101" pitchFamily="49" charset="-122"/>
                  <a:ea typeface="黑体" panose="02010609060101010101" pitchFamily="49" charset="-122"/>
                </a:rPr>
                <a:t>性状</a:t>
              </a:r>
              <a:r>
                <a:rPr lang="zh-CN" altLang="en-US" sz="3600" b="1">
                  <a:solidFill>
                    <a:srgbClr val="000000"/>
                  </a:solidFill>
                  <a:latin typeface="黑体" panose="02010609060101010101" pitchFamily="49" charset="-122"/>
                  <a:ea typeface="黑体" panose="02010609060101010101" pitchFamily="49" charset="-122"/>
                </a:rPr>
                <a:t>是</a:t>
              </a:r>
              <a:r>
                <a:rPr lang="zh-CN" altLang="en-US" sz="3600" b="1">
                  <a:solidFill>
                    <a:srgbClr val="CC0000"/>
                  </a:solidFill>
                  <a:latin typeface="黑体" panose="02010609060101010101" pitchFamily="49" charset="-122"/>
                  <a:ea typeface="黑体" panose="02010609060101010101" pitchFamily="49" charset="-122"/>
                </a:rPr>
                <a:t>基因</a:t>
              </a:r>
              <a:r>
                <a:rPr lang="zh-CN" altLang="en-US" sz="3600" b="1">
                  <a:solidFill>
                    <a:srgbClr val="000000"/>
                  </a:solidFill>
                  <a:latin typeface="黑体" panose="02010609060101010101" pitchFamily="49" charset="-122"/>
                  <a:ea typeface="黑体" panose="02010609060101010101" pitchFamily="49" charset="-122"/>
                </a:rPr>
                <a:t>与</a:t>
              </a:r>
              <a:r>
                <a:rPr lang="zh-CN" altLang="en-US" sz="3600" b="1">
                  <a:solidFill>
                    <a:srgbClr val="CC0000"/>
                  </a:solidFill>
                  <a:latin typeface="黑体" panose="02010609060101010101" pitchFamily="49" charset="-122"/>
                  <a:ea typeface="黑体" panose="02010609060101010101" pitchFamily="49" charset="-122"/>
                </a:rPr>
                <a:t>环境</a:t>
              </a:r>
              <a:r>
                <a:rPr lang="zh-CN" altLang="en-US" sz="3600" b="1">
                  <a:solidFill>
                    <a:srgbClr val="000000"/>
                  </a:solidFill>
                  <a:latin typeface="黑体" panose="02010609060101010101" pitchFamily="49" charset="-122"/>
                  <a:ea typeface="黑体" panose="02010609060101010101" pitchFamily="49" charset="-122"/>
                </a:rPr>
                <a:t>相互作用的结果</a:t>
              </a:r>
              <a:endParaRPr lang="zh-CN" altLang="en-US" sz="3600" b="1">
                <a:solidFill>
                  <a:srgbClr val="000000"/>
                </a:solidFill>
                <a:latin typeface="黑体" panose="02010609060101010101" pitchFamily="49" charset="-122"/>
                <a:ea typeface="黑体" panose="02010609060101010101" pitchFamily="49" charset="-122"/>
              </a:endParaRPr>
            </a:p>
          </p:txBody>
        </p:sp>
        <p:sp>
          <p:nvSpPr>
            <p:cNvPr id="56327" name="AutoShape 7"/>
            <p:cNvSpPr>
              <a:spLocks noChangeArrowheads="1"/>
            </p:cNvSpPr>
            <p:nvPr/>
          </p:nvSpPr>
          <p:spPr bwMode="auto">
            <a:xfrm>
              <a:off x="250" y="3686"/>
              <a:ext cx="408" cy="589"/>
            </a:xfrm>
            <a:prstGeom prst="star5">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6328" name="Text Box 8"/>
          <p:cNvSpPr txBox="1">
            <a:spLocks noChangeArrowheads="1"/>
          </p:cNvSpPr>
          <p:nvPr/>
        </p:nvSpPr>
        <p:spPr bwMode="auto">
          <a:xfrm>
            <a:off x="5735638" y="3933825"/>
            <a:ext cx="4932362"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solidFill>
                  <a:srgbClr val="0000FF"/>
                </a:solidFill>
                <a:ea typeface="黑体" panose="02010609060101010101" pitchFamily="49" charset="-122"/>
              </a:rPr>
              <a:t>残翅</a:t>
            </a:r>
            <a:r>
              <a:rPr lang="zh-CN" altLang="en-US" sz="3200" b="1">
                <a:ea typeface="黑体" panose="02010609060101010101" pitchFamily="49" charset="-122"/>
              </a:rPr>
              <a:t>果蝇在</a:t>
            </a:r>
            <a:r>
              <a:rPr lang="en-US" altLang="zh-CN" sz="3200" b="1">
                <a:solidFill>
                  <a:srgbClr val="CC0000"/>
                </a:solidFill>
                <a:latin typeface="黑体" panose="02010609060101010101" pitchFamily="49" charset="-122"/>
                <a:ea typeface="黑体" panose="02010609060101010101" pitchFamily="49" charset="-122"/>
              </a:rPr>
              <a:t>25℃</a:t>
            </a:r>
            <a:r>
              <a:rPr lang="zh-CN" altLang="en-US" sz="3200" b="1">
                <a:solidFill>
                  <a:srgbClr val="CC0000"/>
                </a:solidFill>
                <a:latin typeface="黑体" panose="02010609060101010101" pitchFamily="49" charset="-122"/>
                <a:ea typeface="黑体" panose="02010609060101010101" pitchFamily="49" charset="-122"/>
              </a:rPr>
              <a:t>培养</a:t>
            </a:r>
            <a:r>
              <a:rPr lang="zh-CN" altLang="en-US" sz="3200" b="1">
                <a:ea typeface="黑体" panose="02010609060101010101" pitchFamily="49" charset="-122"/>
              </a:rPr>
              <a:t>下    产生的后代仍然是</a:t>
            </a:r>
            <a:r>
              <a:rPr lang="zh-CN" altLang="en-US" sz="3200" b="1">
                <a:solidFill>
                  <a:srgbClr val="0000FF"/>
                </a:solidFill>
                <a:ea typeface="黑体" panose="02010609060101010101" pitchFamily="49" charset="-122"/>
              </a:rPr>
              <a:t>长翅</a:t>
            </a:r>
            <a:r>
              <a:rPr lang="zh-CN" altLang="en-US" sz="3200" b="1">
                <a:ea typeface="黑体" panose="02010609060101010101" pitchFamily="49" charset="-122"/>
              </a:rPr>
              <a:t>。</a:t>
            </a:r>
            <a:endParaRPr lang="zh-CN" altLang="en-US" sz="3200" b="1">
              <a:ea typeface="黑体" panose="02010609060101010101" pitchFamily="49" charset="-122"/>
            </a:endParaRPr>
          </a:p>
        </p:txBody>
      </p:sp>
      <p:sp>
        <p:nvSpPr>
          <p:cNvPr id="56329" name="Text Box 9"/>
          <p:cNvSpPr txBox="1">
            <a:spLocks noChangeArrowheads="1"/>
          </p:cNvSpPr>
          <p:nvPr/>
        </p:nvSpPr>
        <p:spPr bwMode="auto">
          <a:xfrm>
            <a:off x="3719514" y="981075"/>
            <a:ext cx="604837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CC0000"/>
                </a:solidFill>
                <a:latin typeface="黑体" panose="02010609060101010101" pitchFamily="49" charset="-122"/>
                <a:ea typeface="黑体" panose="02010609060101010101" pitchFamily="49" charset="-122"/>
              </a:rPr>
              <a:t>25℃</a:t>
            </a:r>
            <a:r>
              <a:rPr lang="zh-CN" altLang="en-US" sz="3200" b="1">
                <a:solidFill>
                  <a:srgbClr val="CC0000"/>
                </a:solidFill>
                <a:latin typeface="黑体" panose="02010609060101010101" pitchFamily="49" charset="-122"/>
                <a:ea typeface="黑体" panose="02010609060101010101" pitchFamily="49" charset="-122"/>
              </a:rPr>
              <a:t>培养     </a:t>
            </a:r>
            <a:r>
              <a:rPr lang="en-US" altLang="zh-CN" sz="3200" b="1">
                <a:solidFill>
                  <a:srgbClr val="CC0000"/>
                </a:solidFill>
                <a:latin typeface="黑体" panose="02010609060101010101" pitchFamily="49" charset="-122"/>
                <a:ea typeface="黑体" panose="02010609060101010101" pitchFamily="49" charset="-122"/>
              </a:rPr>
              <a:t>35</a:t>
            </a:r>
            <a:r>
              <a:rPr lang="en-US" altLang="en-US" b="1">
                <a:solidFill>
                  <a:srgbClr val="CC0000"/>
                </a:solidFill>
              </a:rPr>
              <a:t>～</a:t>
            </a:r>
            <a:r>
              <a:rPr lang="en-US" altLang="zh-CN" sz="3200" b="1">
                <a:solidFill>
                  <a:srgbClr val="CC0000"/>
                </a:solidFill>
                <a:latin typeface="黑体" panose="02010609060101010101" pitchFamily="49" charset="-122"/>
                <a:ea typeface="黑体" panose="02010609060101010101" pitchFamily="49" charset="-122"/>
              </a:rPr>
              <a:t>37℃</a:t>
            </a:r>
            <a:r>
              <a:rPr lang="zh-CN" altLang="en-US" sz="3200" b="1">
                <a:solidFill>
                  <a:srgbClr val="CC0000"/>
                </a:solidFill>
                <a:latin typeface="黑体" panose="02010609060101010101" pitchFamily="49" charset="-122"/>
                <a:ea typeface="黑体" panose="02010609060101010101" pitchFamily="49" charset="-122"/>
              </a:rPr>
              <a:t>培养</a:t>
            </a:r>
            <a:endParaRPr lang="zh-CN" altLang="en-US" sz="3200" b="1">
              <a:solidFill>
                <a:srgbClr val="CC0000"/>
              </a:solidFill>
              <a:latin typeface="黑体" panose="02010609060101010101" pitchFamily="49" charset="-122"/>
              <a:ea typeface="黑体" panose="02010609060101010101" pitchFamily="49" charset="-122"/>
            </a:endParaRPr>
          </a:p>
        </p:txBody>
      </p:sp>
      <p:sp>
        <p:nvSpPr>
          <p:cNvPr id="56331" name="Line 11"/>
          <p:cNvSpPr>
            <a:spLocks noChangeShapeType="1"/>
          </p:cNvSpPr>
          <p:nvPr/>
        </p:nvSpPr>
        <p:spPr bwMode="auto">
          <a:xfrm flipH="1">
            <a:off x="5303839" y="836613"/>
            <a:ext cx="504825" cy="1008062"/>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332" name="Line 12"/>
          <p:cNvSpPr>
            <a:spLocks noChangeShapeType="1"/>
          </p:cNvSpPr>
          <p:nvPr/>
        </p:nvSpPr>
        <p:spPr bwMode="auto">
          <a:xfrm>
            <a:off x="6167439" y="836613"/>
            <a:ext cx="504825" cy="1008062"/>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333" name="Text Box 13"/>
          <p:cNvSpPr txBox="1">
            <a:spLocks noChangeArrowheads="1"/>
          </p:cNvSpPr>
          <p:nvPr/>
        </p:nvSpPr>
        <p:spPr bwMode="auto">
          <a:xfrm>
            <a:off x="2351088" y="5157789"/>
            <a:ext cx="7993062" cy="583565"/>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latin typeface="黑体" panose="02010609060101010101" pitchFamily="49" charset="-122"/>
                <a:ea typeface="黑体" panose="02010609060101010101" pitchFamily="49" charset="-122"/>
              </a:rPr>
              <a:t>2</a:t>
            </a:r>
            <a:r>
              <a:rPr lang="zh-CN" altLang="en-US" sz="3200" b="1">
                <a:latin typeface="黑体" panose="02010609060101010101" pitchFamily="49" charset="-122"/>
                <a:ea typeface="黑体" panose="02010609060101010101" pitchFamily="49" charset="-122"/>
              </a:rPr>
              <a:t>、实验说明基因与性状的关系是怎样的？</a:t>
            </a:r>
            <a:endParaRPr lang="zh-CN" altLang="en-US" sz="3200" b="1">
              <a:latin typeface="黑体" panose="02010609060101010101" pitchFamily="49" charset="-122"/>
              <a:ea typeface="黑体" panose="02010609060101010101" pitchFamily="49" charset="-122"/>
            </a:endParaRPr>
          </a:p>
        </p:txBody>
      </p:sp>
      <p:sp>
        <p:nvSpPr>
          <p:cNvPr id="56334" name="Text Box 14"/>
          <p:cNvSpPr txBox="1">
            <a:spLocks noChangeArrowheads="1"/>
          </p:cNvSpPr>
          <p:nvPr/>
        </p:nvSpPr>
        <p:spPr bwMode="auto">
          <a:xfrm>
            <a:off x="4943476" y="3213100"/>
            <a:ext cx="1008063"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solidFill>
                  <a:srgbClr val="0000FF"/>
                </a:solidFill>
                <a:ea typeface="黑体" panose="02010609060101010101" pitchFamily="49" charset="-122"/>
              </a:rPr>
              <a:t>长翅</a:t>
            </a:r>
            <a:endParaRPr lang="zh-CN" altLang="en-US" sz="3200" b="1">
              <a:solidFill>
                <a:srgbClr val="0000FF"/>
              </a:solidFill>
              <a:ea typeface="黑体" panose="02010609060101010101" pitchFamily="49" charset="-122"/>
            </a:endParaRPr>
          </a:p>
        </p:txBody>
      </p:sp>
      <p:sp>
        <p:nvSpPr>
          <p:cNvPr id="56335" name="Text Box 15"/>
          <p:cNvSpPr txBox="1">
            <a:spLocks noChangeArrowheads="1"/>
          </p:cNvSpPr>
          <p:nvPr/>
        </p:nvSpPr>
        <p:spPr bwMode="auto">
          <a:xfrm>
            <a:off x="8759826" y="3140075"/>
            <a:ext cx="1008063"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solidFill>
                  <a:srgbClr val="0000FF"/>
                </a:solidFill>
                <a:ea typeface="黑体" panose="02010609060101010101" pitchFamily="49" charset="-122"/>
              </a:rPr>
              <a:t>残翅</a:t>
            </a:r>
            <a:endParaRPr lang="zh-CN" altLang="en-US" sz="3200" b="1">
              <a:solidFill>
                <a:srgbClr val="0000FF"/>
              </a:solidFill>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Effect transition="in" filter="blinds(horizontal)">
                                      <p:cBhvr>
                                        <p:cTn id="7" dur="500"/>
                                        <p:tgtEl>
                                          <p:spTgt spid="563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33"/>
                                        </p:tgtEl>
                                        <p:attrNameLst>
                                          <p:attrName>style.visibility</p:attrName>
                                        </p:attrNameLst>
                                      </p:cBhvr>
                                      <p:to>
                                        <p:strVal val="visible"/>
                                      </p:to>
                                    </p:set>
                                    <p:animEffect transition="in" filter="blinds(horizontal)">
                                      <p:cBhvr>
                                        <p:cTn id="12" dur="500"/>
                                        <p:tgtEl>
                                          <p:spTgt spid="563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6"/>
                                        </p:tgtEl>
                                        <p:attrNameLst>
                                          <p:attrName>style.visibility</p:attrName>
                                        </p:attrNameLst>
                                      </p:cBhvr>
                                      <p:to>
                                        <p:strVal val="visible"/>
                                      </p:to>
                                    </p:set>
                                    <p:animEffect transition="in" filter="blinds(horizontal)">
                                      <p:cBhvr>
                                        <p:cTn id="17" dur="500"/>
                                        <p:tgtEl>
                                          <p:spTgt spid="563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336"/>
                                        </p:tgtEl>
                                        <p:attrNameLst>
                                          <p:attrName>style.visibility</p:attrName>
                                        </p:attrNameLst>
                                      </p:cBhvr>
                                      <p:to>
                                        <p:strVal val="visible"/>
                                      </p:to>
                                    </p:set>
                                    <p:animEffect transition="in" filter="blinds(horizontal)">
                                      <p:cBhvr>
                                        <p:cTn id="22" dur="500"/>
                                        <p:tgtEl>
                                          <p:spTgt spid="56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ldLvl="0" animBg="1"/>
      <p:bldP spid="56328" grpId="0" bldLvl="0" animBg="1"/>
      <p:bldP spid="5633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3807460" y="2112011"/>
            <a:ext cx="8636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FF0000"/>
                </a:solidFill>
              </a:rPr>
              <a:t>C</a:t>
            </a:r>
            <a:endParaRPr lang="en-US" altLang="zh-CN" sz="3600" b="1">
              <a:solidFill>
                <a:srgbClr val="FF0000"/>
              </a:solidFill>
            </a:endParaRPr>
          </a:p>
        </p:txBody>
      </p:sp>
      <p:sp>
        <p:nvSpPr>
          <p:cNvPr id="2" name="文本框 1"/>
          <p:cNvSpPr txBox="1"/>
          <p:nvPr/>
        </p:nvSpPr>
        <p:spPr>
          <a:xfrm>
            <a:off x="135890" y="687070"/>
            <a:ext cx="9685655" cy="4030980"/>
          </a:xfrm>
          <a:prstGeom prst="rect">
            <a:avLst/>
          </a:prstGeom>
          <a:noFill/>
        </p:spPr>
        <p:txBody>
          <a:bodyPr wrap="square" rtlCol="0">
            <a:spAutoFit/>
          </a:bodyPr>
          <a:lstStyle/>
          <a:p>
            <a:r>
              <a:rPr lang="zh-CN" altLang="en-US" sz="3200" dirty="0"/>
              <a:t>随堂检测：</a:t>
            </a:r>
            <a:endParaRPr lang="zh-CN" altLang="en-US" sz="3200" dirty="0"/>
          </a:p>
          <a:p>
            <a:r>
              <a:rPr lang="en-US" altLang="zh-CN" sz="2400" dirty="0"/>
              <a:t>1</a:t>
            </a:r>
            <a:r>
              <a:rPr lang="zh-CN" altLang="en-US" sz="2400" dirty="0"/>
              <a:t>.囊性纤维病是北美白种人中常见的一种疾病，研究表明，在70%的患者中，发病原因是CFTR基因发生突变，导致运输Cl－的CFTR蛋白的第508位的氨基酸缺失，而直接原因是Cl－不能有效运出肺等器官的组织细胞。下列理解错误的是（　　）</a:t>
            </a:r>
            <a:endParaRPr lang="zh-CN" altLang="en-US" sz="2400" dirty="0"/>
          </a:p>
          <a:p>
            <a:r>
              <a:rPr lang="zh-CN" altLang="en-US" sz="2400" dirty="0"/>
              <a:t>A． 从个体水平看，病人的性状已经发生改变</a:t>
            </a:r>
            <a:endParaRPr lang="zh-CN" altLang="en-US" sz="2400" dirty="0"/>
          </a:p>
          <a:p>
            <a:r>
              <a:rPr lang="zh-CN" altLang="en-US" sz="2400" dirty="0"/>
              <a:t>B． 从细胞水平看，病人肺组织细胞膜的功能已发生改变</a:t>
            </a:r>
            <a:endParaRPr lang="zh-CN" altLang="en-US" sz="2400" dirty="0"/>
          </a:p>
          <a:p>
            <a:r>
              <a:rPr lang="zh-CN" altLang="en-US" sz="2400" dirty="0"/>
              <a:t>C． 从分子水平看，病人的基因的结构没有发生改变</a:t>
            </a:r>
            <a:endParaRPr lang="zh-CN" altLang="en-US" sz="2400" dirty="0"/>
          </a:p>
          <a:p>
            <a:r>
              <a:rPr lang="zh-CN" altLang="en-US" sz="2400" dirty="0"/>
              <a:t>D． 此病可以说明基因通过控制蛋白质的结构来直接控制生物体的性状</a:t>
            </a:r>
            <a:endParaRPr lang="zh-CN" altLang="en-US" sz="2400" dirty="0"/>
          </a:p>
          <a:p>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linds(horizontal)">
                                      <p:cBhvr>
                                        <p:cTn id="7"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5890" y="687070"/>
            <a:ext cx="9685655" cy="3538220"/>
          </a:xfrm>
          <a:prstGeom prst="rect">
            <a:avLst/>
          </a:prstGeom>
          <a:noFill/>
        </p:spPr>
        <p:txBody>
          <a:bodyPr wrap="square" rtlCol="0">
            <a:spAutoFit/>
          </a:bodyPr>
          <a:lstStyle/>
          <a:p>
            <a:r>
              <a:rPr lang="zh-CN" altLang="en-US" sz="3200"/>
              <a:t>随堂检测：</a:t>
            </a:r>
            <a:endParaRPr lang="zh-CN" altLang="en-US" sz="3200"/>
          </a:p>
          <a:p>
            <a:r>
              <a:rPr lang="en-US" sz="2400"/>
              <a:t>2</a:t>
            </a:r>
            <a:r>
              <a:rPr lang="zh-CN" altLang="en-US" sz="2400"/>
              <a:t>、科学家在细胞中发现了一种新的线粒体因子——MTERF3，这一因子主要抑制线粒体DNA的表达，从而减少细胞能量的产生。此项成果将可能有助于糖尿病、心脏病和帕金森氏症等多种疾病的治疗。根据以上资料，下列相关叙述错误的是（  　）</a:t>
            </a:r>
            <a:endParaRPr lang="zh-CN" altLang="en-US" sz="2400"/>
          </a:p>
          <a:p>
            <a:r>
              <a:rPr lang="zh-CN" altLang="en-US" sz="2400"/>
              <a:t>A． 线粒体DNA也含有可以转录、翻译的功能基因</a:t>
            </a:r>
            <a:endParaRPr lang="zh-CN" altLang="en-US" sz="2400"/>
          </a:p>
          <a:p>
            <a:r>
              <a:rPr lang="zh-CN" altLang="en-US" sz="2400"/>
              <a:t>B． 线粒体基因控制性状的遗传不符合孟德尔遗传定律</a:t>
            </a:r>
            <a:endParaRPr lang="zh-CN" altLang="en-US" sz="2400"/>
          </a:p>
          <a:p>
            <a:r>
              <a:rPr lang="zh-CN" altLang="en-US" sz="2400"/>
              <a:t>C． 线粒体因子MTERF3直接抑制细胞呼吸中酶的活性</a:t>
            </a:r>
            <a:endParaRPr lang="zh-CN" altLang="en-US" sz="2400"/>
          </a:p>
          <a:p>
            <a:r>
              <a:rPr lang="zh-CN" altLang="en-US" sz="2400"/>
              <a:t>D． 糖尿病、心脏病和帕金森氏症等疾病可能与线粒体功能受损有关</a:t>
            </a:r>
            <a:endParaRPr lang="zh-CN" altLang="en-US" sz="2400"/>
          </a:p>
        </p:txBody>
      </p:sp>
      <p:sp>
        <p:nvSpPr>
          <p:cNvPr id="62468" name="Rectangle 4"/>
          <p:cNvSpPr>
            <a:spLocks noChangeArrowheads="1"/>
          </p:cNvSpPr>
          <p:nvPr/>
        </p:nvSpPr>
        <p:spPr bwMode="auto">
          <a:xfrm>
            <a:off x="4177030" y="2133601"/>
            <a:ext cx="8636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FF0000"/>
                </a:solidFill>
              </a:rPr>
              <a:t>C</a:t>
            </a:r>
            <a:endParaRPr lang="en-US" altLang="zh-CN" sz="36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linds(horizontal)">
                                      <p:cBhvr>
                                        <p:cTn id="7"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076960" y="1802765"/>
            <a:ext cx="2819400" cy="3733800"/>
          </a:xfrm>
          <a:prstGeom prst="rect">
            <a:avLst/>
          </a:prstGeom>
        </p:spPr>
      </p:pic>
      <p:pic>
        <p:nvPicPr>
          <p:cNvPr id="5" name="图片 4"/>
          <p:cNvPicPr>
            <a:picLocks noChangeAspect="1"/>
          </p:cNvPicPr>
          <p:nvPr/>
        </p:nvPicPr>
        <p:blipFill>
          <a:blip r:embed="rId2"/>
          <a:stretch>
            <a:fillRect/>
          </a:stretch>
        </p:blipFill>
        <p:spPr>
          <a:xfrm>
            <a:off x="4171315" y="570865"/>
            <a:ext cx="7359650" cy="3237865"/>
          </a:xfrm>
          <a:prstGeom prst="rect">
            <a:avLst/>
          </a:prstGeom>
        </p:spPr>
      </p:pic>
      <p:sp>
        <p:nvSpPr>
          <p:cNvPr id="6" name="文本框 5"/>
          <p:cNvSpPr txBox="1"/>
          <p:nvPr/>
        </p:nvSpPr>
        <p:spPr>
          <a:xfrm>
            <a:off x="4688840" y="4562475"/>
            <a:ext cx="6324600" cy="1938020"/>
          </a:xfrm>
          <a:prstGeom prst="rect">
            <a:avLst/>
          </a:prstGeom>
          <a:noFill/>
        </p:spPr>
        <p:txBody>
          <a:bodyPr wrap="square" rtlCol="0">
            <a:spAutoFit/>
          </a:bodyPr>
          <a:lstStyle/>
          <a:p>
            <a:r>
              <a:rPr lang="en-US" altLang="zh-CN" sz="2400" b="1" dirty="0">
                <a:solidFill>
                  <a:schemeClr val="tx2">
                    <a:lumMod val="60000"/>
                    <a:lumOff val="40000"/>
                  </a:schemeClr>
                </a:solidFill>
              </a:rPr>
              <a:t>1</a:t>
            </a:r>
            <a:r>
              <a:rPr lang="zh-CN" altLang="en-US" sz="2400" b="1" dirty="0">
                <a:solidFill>
                  <a:schemeClr val="tx2">
                    <a:lumMod val="60000"/>
                    <a:lumOff val="40000"/>
                  </a:schemeClr>
                </a:solidFill>
              </a:rPr>
              <a:t>、由于整株植物都是由受精卵有丝分裂发育来的，所以所有细胞的基因型是相同的。</a:t>
            </a:r>
            <a:endParaRPr lang="zh-CN" altLang="en-US" sz="2400" b="1" dirty="0">
              <a:solidFill>
                <a:schemeClr val="tx2">
                  <a:lumMod val="60000"/>
                  <a:lumOff val="40000"/>
                </a:schemeClr>
              </a:solidFill>
            </a:endParaRPr>
          </a:p>
          <a:p>
            <a:r>
              <a:rPr lang="en-US" altLang="zh-CN" sz="2400" b="1" dirty="0">
                <a:solidFill>
                  <a:schemeClr val="tx2">
                    <a:lumMod val="60000"/>
                    <a:lumOff val="40000"/>
                  </a:schemeClr>
                </a:solidFill>
              </a:rPr>
              <a:t>2</a:t>
            </a:r>
            <a:r>
              <a:rPr lang="zh-CN" altLang="en-US" sz="2400" b="1" dirty="0">
                <a:solidFill>
                  <a:schemeClr val="tx2">
                    <a:lumMod val="60000"/>
                    <a:lumOff val="40000"/>
                  </a:schemeClr>
                </a:solidFill>
              </a:rPr>
              <a:t>、叶型的差异，可能是由环境因素造成的，水生叶为了减少水流冲刷叶片呈丝状，气生叶增大叶面积可以提高光和效率。</a:t>
            </a:r>
            <a:endParaRPr lang="zh-CN" altLang="en-US" sz="2400" b="1" dirty="0">
              <a:solidFill>
                <a:schemeClr val="tx2">
                  <a:lumMod val="60000"/>
                  <a:lumOff val="4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170874" y="7303"/>
            <a:ext cx="385572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3600" b="1">
                <a:solidFill>
                  <a:srgbClr val="000000"/>
                </a:solidFill>
                <a:latin typeface="黑体" panose="02010609060101010101" pitchFamily="49" charset="-122"/>
                <a:ea typeface="黑体" panose="02010609060101010101" pitchFamily="49" charset="-122"/>
              </a:rPr>
              <a:t>豌豆的圆粒和皱粒</a:t>
            </a:r>
            <a:endParaRPr lang="zh-CN" altLang="en-US" sz="3600" b="1">
              <a:solidFill>
                <a:srgbClr val="000000"/>
              </a:solidFill>
              <a:latin typeface="黑体" panose="02010609060101010101" pitchFamily="49" charset="-122"/>
              <a:ea typeface="黑体" panose="02010609060101010101" pitchFamily="49" charset="-122"/>
            </a:endParaRPr>
          </a:p>
        </p:txBody>
      </p:sp>
      <p:grpSp>
        <p:nvGrpSpPr>
          <p:cNvPr id="25636" name="Group 36"/>
          <p:cNvGrpSpPr/>
          <p:nvPr/>
        </p:nvGrpSpPr>
        <p:grpSpPr bwMode="auto">
          <a:xfrm>
            <a:off x="46379" y="111172"/>
            <a:ext cx="4321175" cy="6524625"/>
            <a:chOff x="158" y="210"/>
            <a:chExt cx="2722" cy="4110"/>
          </a:xfrm>
        </p:grpSpPr>
        <p:pic>
          <p:nvPicPr>
            <p:cNvPr id="25605" name="Picture 5" descr="黄圆"/>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 y="210"/>
              <a:ext cx="49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34" name="Group 34"/>
            <p:cNvGrpSpPr/>
            <p:nvPr/>
          </p:nvGrpSpPr>
          <p:grpSpPr bwMode="auto">
            <a:xfrm>
              <a:off x="158" y="799"/>
              <a:ext cx="2722" cy="3521"/>
              <a:chOff x="158" y="799"/>
              <a:chExt cx="2722" cy="3521"/>
            </a:xfrm>
          </p:grpSpPr>
          <p:sp>
            <p:nvSpPr>
              <p:cNvPr id="25627" name="AutoShape 27"/>
              <p:cNvSpPr>
                <a:spLocks noChangeArrowheads="1"/>
              </p:cNvSpPr>
              <p:nvPr/>
            </p:nvSpPr>
            <p:spPr bwMode="auto">
              <a:xfrm>
                <a:off x="204" y="3612"/>
                <a:ext cx="2631" cy="680"/>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26" name="AutoShape 26"/>
              <p:cNvSpPr>
                <a:spLocks noChangeArrowheads="1"/>
              </p:cNvSpPr>
              <p:nvPr/>
            </p:nvSpPr>
            <p:spPr bwMode="auto">
              <a:xfrm>
                <a:off x="204" y="2659"/>
                <a:ext cx="2631" cy="726"/>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24" name="AutoShape 24"/>
              <p:cNvSpPr>
                <a:spLocks noChangeArrowheads="1"/>
              </p:cNvSpPr>
              <p:nvPr/>
            </p:nvSpPr>
            <p:spPr bwMode="auto">
              <a:xfrm>
                <a:off x="249" y="799"/>
                <a:ext cx="2631" cy="726"/>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15" name="AutoShape 15"/>
              <p:cNvSpPr>
                <a:spLocks noChangeArrowheads="1"/>
              </p:cNvSpPr>
              <p:nvPr/>
            </p:nvSpPr>
            <p:spPr bwMode="auto">
              <a:xfrm>
                <a:off x="249" y="935"/>
                <a:ext cx="2631" cy="61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淀粉分支</a:t>
                </a:r>
                <a:r>
                  <a:rPr lang="zh-CN" altLang="en-US" sz="3200" b="1">
                    <a:solidFill>
                      <a:srgbClr val="CC0000"/>
                    </a:solidFill>
                    <a:latin typeface="黑体" panose="02010609060101010101" pitchFamily="49" charset="-122"/>
                    <a:ea typeface="黑体" panose="02010609060101010101" pitchFamily="49" charset="-122"/>
                  </a:rPr>
                  <a:t>酶</a:t>
                </a:r>
                <a:r>
                  <a:rPr lang="zh-CN" altLang="en-US" sz="3200" b="1">
                    <a:solidFill>
                      <a:srgbClr val="000000"/>
                    </a:solidFill>
                    <a:latin typeface="黑体" panose="02010609060101010101" pitchFamily="49" charset="-122"/>
                    <a:ea typeface="黑体" panose="02010609060101010101" pitchFamily="49" charset="-122"/>
                  </a:rPr>
                  <a:t>的</a:t>
                </a:r>
                <a:r>
                  <a:rPr lang="zh-CN" altLang="en-US" sz="3200" b="1">
                    <a:solidFill>
                      <a:srgbClr val="CC0000"/>
                    </a:solidFill>
                    <a:latin typeface="黑体" panose="02010609060101010101" pitchFamily="49" charset="-122"/>
                    <a:ea typeface="黑体" panose="02010609060101010101" pitchFamily="49" charset="-122"/>
                  </a:rPr>
                  <a:t>基因</a:t>
                </a:r>
                <a:r>
                  <a:rPr lang="zh-CN" altLang="en-US" sz="3200" b="1">
                    <a:solidFill>
                      <a:srgbClr val="000000"/>
                    </a:solidFill>
                    <a:latin typeface="黑体" panose="02010609060101010101" pitchFamily="49" charset="-122"/>
                    <a:ea typeface="黑体" panose="02010609060101010101" pitchFamily="49" charset="-122"/>
                  </a:rPr>
                  <a:t>正常</a:t>
                </a:r>
                <a:endParaRPr lang="zh-CN" altLang="en-US" sz="3200" b="1">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25616" name="AutoShape 16"/>
              <p:cNvSpPr>
                <a:spLocks noChangeArrowheads="1"/>
              </p:cNvSpPr>
              <p:nvPr/>
            </p:nvSpPr>
            <p:spPr bwMode="auto">
              <a:xfrm>
                <a:off x="1337" y="1571"/>
                <a:ext cx="283" cy="271"/>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25618" name="AutoShape 18"/>
              <p:cNvSpPr>
                <a:spLocks noChangeArrowheads="1"/>
              </p:cNvSpPr>
              <p:nvPr/>
            </p:nvSpPr>
            <p:spPr bwMode="auto">
              <a:xfrm>
                <a:off x="1292" y="2341"/>
                <a:ext cx="283" cy="227"/>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25619" name="AutoShape 19"/>
              <p:cNvSpPr>
                <a:spLocks noChangeArrowheads="1"/>
              </p:cNvSpPr>
              <p:nvPr/>
            </p:nvSpPr>
            <p:spPr bwMode="auto">
              <a:xfrm>
                <a:off x="204" y="2705"/>
                <a:ext cx="2631" cy="30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蔗糖合成为淀粉，    淀粉含量升高</a:t>
                </a:r>
                <a:endParaRPr lang="zh-CN" altLang="en-US" sz="3200" b="1">
                  <a:solidFill>
                    <a:srgbClr val="000000"/>
                  </a:solidFill>
                  <a:latin typeface="黑体" panose="02010609060101010101" pitchFamily="49" charset="-122"/>
                  <a:ea typeface="黑体" panose="02010609060101010101" pitchFamily="49" charset="-122"/>
                </a:endParaRPr>
              </a:p>
            </p:txBody>
          </p:sp>
          <p:sp>
            <p:nvSpPr>
              <p:cNvPr id="25620" name="AutoShape 20"/>
              <p:cNvSpPr>
                <a:spLocks noChangeArrowheads="1"/>
              </p:cNvSpPr>
              <p:nvPr/>
            </p:nvSpPr>
            <p:spPr bwMode="auto">
              <a:xfrm>
                <a:off x="1293" y="3431"/>
                <a:ext cx="283" cy="171"/>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25621" name="AutoShape 21"/>
              <p:cNvSpPr>
                <a:spLocks noChangeArrowheads="1"/>
              </p:cNvSpPr>
              <p:nvPr/>
            </p:nvSpPr>
            <p:spPr bwMode="auto">
              <a:xfrm>
                <a:off x="158" y="3612"/>
                <a:ext cx="2631" cy="708"/>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淀粉含量高，保水，</a:t>
                </a:r>
                <a:endParaRPr lang="zh-CN" altLang="en-US" sz="3200" b="1">
                  <a:solidFill>
                    <a:srgbClr val="000000"/>
                  </a:solidFill>
                  <a:latin typeface="黑体" panose="02010609060101010101" pitchFamily="49" charset="-122"/>
                  <a:ea typeface="黑体" panose="02010609060101010101" pitchFamily="49" charset="-122"/>
                </a:endParaRPr>
              </a:p>
              <a:p>
                <a:pPr algn="ctr"/>
                <a:r>
                  <a:rPr lang="zh-CN" altLang="en-US" sz="3200" b="1">
                    <a:solidFill>
                      <a:srgbClr val="000000"/>
                    </a:solidFill>
                    <a:latin typeface="黑体" panose="02010609060101010101" pitchFamily="49" charset="-122"/>
                    <a:ea typeface="黑体" panose="02010609060101010101" pitchFamily="49" charset="-122"/>
                  </a:rPr>
                  <a:t>豌豆为圆粒</a:t>
                </a:r>
                <a:endParaRPr lang="zh-CN" altLang="en-US" sz="3200" b="1">
                  <a:solidFill>
                    <a:srgbClr val="000000"/>
                  </a:solidFill>
                  <a:latin typeface="黑体" panose="02010609060101010101" pitchFamily="49" charset="-122"/>
                  <a:ea typeface="黑体" panose="02010609060101010101" pitchFamily="49" charset="-122"/>
                </a:endParaRPr>
              </a:p>
            </p:txBody>
          </p:sp>
          <p:sp>
            <p:nvSpPr>
              <p:cNvPr id="25625" name="AutoShape 25"/>
              <p:cNvSpPr>
                <a:spLocks noChangeArrowheads="1"/>
              </p:cNvSpPr>
              <p:nvPr/>
            </p:nvSpPr>
            <p:spPr bwMode="auto">
              <a:xfrm>
                <a:off x="249" y="1933"/>
                <a:ext cx="2631" cy="363"/>
              </a:xfrm>
              <a:prstGeom prst="roundRect">
                <a:avLst>
                  <a:gd name="adj" fmla="val 16667"/>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17" name="AutoShape 17"/>
              <p:cNvSpPr>
                <a:spLocks noChangeArrowheads="1"/>
              </p:cNvSpPr>
              <p:nvPr/>
            </p:nvSpPr>
            <p:spPr bwMode="auto">
              <a:xfrm>
                <a:off x="249" y="1933"/>
                <a:ext cx="2631" cy="30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0" tIns="0" rIns="0" bIns="0"/>
              <a:lstStyle/>
              <a:p>
                <a:pPr algn="ctr"/>
                <a:r>
                  <a:rPr lang="zh-CN" altLang="en-US" sz="3200" b="1">
                    <a:solidFill>
                      <a:srgbClr val="CC0000"/>
                    </a:solidFill>
                    <a:latin typeface="黑体" panose="02010609060101010101" pitchFamily="49" charset="-122"/>
                    <a:ea typeface="黑体" panose="02010609060101010101" pitchFamily="49" charset="-122"/>
                  </a:rPr>
                  <a:t>淀粉分支酶</a:t>
                </a:r>
                <a:r>
                  <a:rPr lang="zh-CN" altLang="en-US" sz="3200" b="1">
                    <a:solidFill>
                      <a:srgbClr val="0000FF"/>
                    </a:solidFill>
                    <a:latin typeface="黑体" panose="02010609060101010101" pitchFamily="49" charset="-122"/>
                    <a:ea typeface="黑体" panose="02010609060101010101" pitchFamily="49" charset="-122"/>
                  </a:rPr>
                  <a:t>正常</a:t>
                </a:r>
                <a:r>
                  <a:rPr lang="zh-CN" altLang="en-US" sz="3200" b="1">
                    <a:solidFill>
                      <a:srgbClr val="000000"/>
                    </a:solidFill>
                    <a:latin typeface="黑体" panose="02010609060101010101" pitchFamily="49" charset="-122"/>
                    <a:ea typeface="黑体" panose="02010609060101010101" pitchFamily="49" charset="-122"/>
                  </a:rPr>
                  <a:t>合成</a:t>
                </a:r>
                <a:endParaRPr lang="zh-CN" altLang="en-US" sz="3200" b="1">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grpSp>
      </p:grpSp>
      <p:grpSp>
        <p:nvGrpSpPr>
          <p:cNvPr id="25637" name="Group 37"/>
          <p:cNvGrpSpPr/>
          <p:nvPr/>
        </p:nvGrpSpPr>
        <p:grpSpPr bwMode="auto">
          <a:xfrm>
            <a:off x="5764576" y="148002"/>
            <a:ext cx="4248150" cy="6597650"/>
            <a:chOff x="2971" y="164"/>
            <a:chExt cx="2676" cy="4156"/>
          </a:xfrm>
        </p:grpSpPr>
        <p:pic>
          <p:nvPicPr>
            <p:cNvPr id="25606" name="Picture 6" descr="黄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 y="164"/>
              <a:ext cx="453"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35" name="Group 35"/>
            <p:cNvGrpSpPr/>
            <p:nvPr/>
          </p:nvGrpSpPr>
          <p:grpSpPr bwMode="auto">
            <a:xfrm>
              <a:off x="2971" y="663"/>
              <a:ext cx="2676" cy="3657"/>
              <a:chOff x="2971" y="663"/>
              <a:chExt cx="2676" cy="3657"/>
            </a:xfrm>
          </p:grpSpPr>
          <p:sp>
            <p:nvSpPr>
              <p:cNvPr id="25632" name="AutoShape 32"/>
              <p:cNvSpPr>
                <a:spLocks noChangeArrowheads="1"/>
              </p:cNvSpPr>
              <p:nvPr/>
            </p:nvSpPr>
            <p:spPr bwMode="auto">
              <a:xfrm>
                <a:off x="2971" y="663"/>
                <a:ext cx="2631" cy="998"/>
              </a:xfrm>
              <a:prstGeom prst="roundRect">
                <a:avLst>
                  <a:gd name="adj" fmla="val 16667"/>
                </a:avLst>
              </a:prstGeom>
              <a:solidFill>
                <a:srgbClr val="CCFFCC">
                  <a:alpha val="42000"/>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28" name="AutoShape 28"/>
              <p:cNvSpPr>
                <a:spLocks noChangeArrowheads="1"/>
              </p:cNvSpPr>
              <p:nvPr/>
            </p:nvSpPr>
            <p:spPr bwMode="auto">
              <a:xfrm>
                <a:off x="3016" y="2659"/>
                <a:ext cx="2631" cy="726"/>
              </a:xfrm>
              <a:prstGeom prst="roundRect">
                <a:avLst>
                  <a:gd name="adj" fmla="val 16667"/>
                </a:avLst>
              </a:prstGeom>
              <a:solidFill>
                <a:srgbClr val="CCFFCC">
                  <a:alpha val="39999"/>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31" name="AutoShape 31"/>
              <p:cNvSpPr>
                <a:spLocks noChangeArrowheads="1"/>
              </p:cNvSpPr>
              <p:nvPr/>
            </p:nvSpPr>
            <p:spPr bwMode="auto">
              <a:xfrm>
                <a:off x="3016" y="1933"/>
                <a:ext cx="2631" cy="408"/>
              </a:xfrm>
              <a:prstGeom prst="roundRect">
                <a:avLst>
                  <a:gd name="adj" fmla="val 16667"/>
                </a:avLst>
              </a:prstGeom>
              <a:solidFill>
                <a:srgbClr val="CCFFCC">
                  <a:alpha val="39999"/>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29" name="AutoShape 29"/>
              <p:cNvSpPr>
                <a:spLocks noChangeArrowheads="1"/>
              </p:cNvSpPr>
              <p:nvPr/>
            </p:nvSpPr>
            <p:spPr bwMode="auto">
              <a:xfrm>
                <a:off x="3016" y="3594"/>
                <a:ext cx="2631" cy="726"/>
              </a:xfrm>
              <a:prstGeom prst="roundRect">
                <a:avLst>
                  <a:gd name="adj" fmla="val 16667"/>
                </a:avLst>
              </a:prstGeom>
              <a:solidFill>
                <a:srgbClr val="CCFFCC">
                  <a:alpha val="44000"/>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07" name="Rectangle 7"/>
              <p:cNvSpPr>
                <a:spLocks noChangeArrowheads="1"/>
              </p:cNvSpPr>
              <p:nvPr/>
            </p:nvSpPr>
            <p:spPr bwMode="auto">
              <a:xfrm>
                <a:off x="3062" y="2749"/>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zh-CN"/>
              </a:p>
            </p:txBody>
          </p:sp>
          <p:sp>
            <p:nvSpPr>
              <p:cNvPr id="25608" name="AutoShape 8"/>
              <p:cNvSpPr>
                <a:spLocks noChangeArrowheads="1"/>
              </p:cNvSpPr>
              <p:nvPr/>
            </p:nvSpPr>
            <p:spPr bwMode="auto">
              <a:xfrm>
                <a:off x="2971" y="663"/>
                <a:ext cx="2631" cy="1043"/>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altLang="zh-CN" sz="3200" b="1" dirty="0">
                    <a:solidFill>
                      <a:srgbClr val="990033"/>
                    </a:solidFill>
                    <a:latin typeface="黑体" panose="02010609060101010101" pitchFamily="49" charset="-122"/>
                    <a:ea typeface="黑体" panose="02010609060101010101" pitchFamily="49" charset="-122"/>
                  </a:rPr>
                  <a:t>DNA</a:t>
                </a:r>
                <a:r>
                  <a:rPr lang="zh-CN" altLang="en-US" sz="3200" b="1" dirty="0">
                    <a:solidFill>
                      <a:srgbClr val="990033"/>
                    </a:solidFill>
                    <a:latin typeface="黑体" panose="02010609060101010101" pitchFamily="49" charset="-122"/>
                    <a:ea typeface="黑体" panose="02010609060101010101" pitchFamily="49" charset="-122"/>
                  </a:rPr>
                  <a:t>中插入了一段外来的</a:t>
                </a:r>
                <a:r>
                  <a:rPr lang="en-US" altLang="zh-CN" sz="3200" b="1" dirty="0">
                    <a:solidFill>
                      <a:srgbClr val="990033"/>
                    </a:solidFill>
                    <a:latin typeface="黑体" panose="02010609060101010101" pitchFamily="49" charset="-122"/>
                    <a:ea typeface="黑体" panose="02010609060101010101" pitchFamily="49" charset="-122"/>
                  </a:rPr>
                  <a:t>DNA</a:t>
                </a:r>
                <a:r>
                  <a:rPr lang="zh-CN" altLang="en-US" sz="3200" b="1" dirty="0">
                    <a:solidFill>
                      <a:srgbClr val="990033"/>
                    </a:solidFill>
                    <a:latin typeface="黑体" panose="02010609060101010101" pitchFamily="49" charset="-122"/>
                    <a:ea typeface="黑体" panose="02010609060101010101" pitchFamily="49" charset="-122"/>
                  </a:rPr>
                  <a:t>序列</a:t>
                </a:r>
                <a:r>
                  <a:rPr lang="zh-CN" altLang="en-US" sz="3200" b="1" dirty="0">
                    <a:solidFill>
                      <a:srgbClr val="000000"/>
                    </a:solidFill>
                    <a:latin typeface="黑体" panose="02010609060101010101" pitchFamily="49" charset="-122"/>
                    <a:ea typeface="黑体" panose="02010609060101010101" pitchFamily="49" charset="-122"/>
                  </a:rPr>
                  <a:t>，打乱了编码淀粉分支酶的基因</a:t>
                </a:r>
                <a:endParaRPr lang="zh-CN" altLang="en-US" sz="3200" b="1" dirty="0">
                  <a:solidFill>
                    <a:srgbClr val="000000"/>
                  </a:solidFill>
                  <a:latin typeface="黑体" panose="02010609060101010101" pitchFamily="49" charset="-122"/>
                  <a:ea typeface="黑体" panose="02010609060101010101" pitchFamily="49" charset="-122"/>
                </a:endParaRPr>
              </a:p>
            </p:txBody>
          </p:sp>
          <p:sp>
            <p:nvSpPr>
              <p:cNvPr id="25609" name="AutoShape 9"/>
              <p:cNvSpPr>
                <a:spLocks noChangeArrowheads="1"/>
              </p:cNvSpPr>
              <p:nvPr/>
            </p:nvSpPr>
            <p:spPr bwMode="auto">
              <a:xfrm>
                <a:off x="4241" y="1706"/>
                <a:ext cx="273" cy="217"/>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25610" name="AutoShape 10"/>
              <p:cNvSpPr>
                <a:spLocks noChangeArrowheads="1"/>
              </p:cNvSpPr>
              <p:nvPr/>
            </p:nvSpPr>
            <p:spPr bwMode="auto">
              <a:xfrm>
                <a:off x="3107" y="1933"/>
                <a:ext cx="2540" cy="308"/>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CC0000"/>
                    </a:solidFill>
                    <a:latin typeface="黑体" panose="02010609060101010101" pitchFamily="49" charset="-122"/>
                    <a:ea typeface="黑体" panose="02010609060101010101" pitchFamily="49" charset="-122"/>
                  </a:rPr>
                  <a:t>淀粉分支酶</a:t>
                </a:r>
                <a:r>
                  <a:rPr lang="zh-CN" altLang="en-US" sz="3200" b="1">
                    <a:solidFill>
                      <a:srgbClr val="0000FF"/>
                    </a:solidFill>
                    <a:latin typeface="黑体" panose="02010609060101010101" pitchFamily="49" charset="-122"/>
                    <a:ea typeface="黑体" panose="02010609060101010101" pitchFamily="49" charset="-122"/>
                  </a:rPr>
                  <a:t>不能</a:t>
                </a:r>
                <a:r>
                  <a:rPr lang="zh-CN" altLang="en-US" sz="3200" b="1">
                    <a:solidFill>
                      <a:srgbClr val="000000"/>
                    </a:solidFill>
                    <a:latin typeface="黑体" panose="02010609060101010101" pitchFamily="49" charset="-122"/>
                    <a:ea typeface="黑体" panose="02010609060101010101" pitchFamily="49" charset="-122"/>
                  </a:rPr>
                  <a:t>合成</a:t>
                </a:r>
                <a:endParaRPr lang="zh-CN" altLang="en-US" sz="3200" b="1">
                  <a:solidFill>
                    <a:srgbClr val="000000"/>
                  </a:solidFill>
                  <a:latin typeface="黑体" panose="02010609060101010101" pitchFamily="49" charset="-122"/>
                  <a:ea typeface="黑体" panose="02010609060101010101" pitchFamily="49" charset="-122"/>
                </a:endParaRPr>
              </a:p>
            </p:txBody>
          </p:sp>
          <p:sp>
            <p:nvSpPr>
              <p:cNvPr id="25611" name="AutoShape 11"/>
              <p:cNvSpPr>
                <a:spLocks noChangeArrowheads="1"/>
              </p:cNvSpPr>
              <p:nvPr/>
            </p:nvSpPr>
            <p:spPr bwMode="auto">
              <a:xfrm>
                <a:off x="4286" y="2387"/>
                <a:ext cx="273" cy="227"/>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25612" name="AutoShape 12"/>
              <p:cNvSpPr>
                <a:spLocks noChangeArrowheads="1"/>
              </p:cNvSpPr>
              <p:nvPr/>
            </p:nvSpPr>
            <p:spPr bwMode="auto">
              <a:xfrm>
                <a:off x="3107" y="2704"/>
                <a:ext cx="2540" cy="30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蔗糖不合成为淀粉，蔗糖含量升高</a:t>
                </a:r>
                <a:endParaRPr lang="zh-CN" altLang="en-US" sz="3200" b="1">
                  <a:solidFill>
                    <a:srgbClr val="000000"/>
                  </a:solidFill>
                  <a:latin typeface="黑体" panose="02010609060101010101" pitchFamily="49" charset="-122"/>
                  <a:ea typeface="黑体" panose="02010609060101010101" pitchFamily="49" charset="-122"/>
                </a:endParaRPr>
              </a:p>
            </p:txBody>
          </p:sp>
          <p:sp>
            <p:nvSpPr>
              <p:cNvPr id="25613" name="AutoShape 13"/>
              <p:cNvSpPr>
                <a:spLocks noChangeArrowheads="1"/>
              </p:cNvSpPr>
              <p:nvPr/>
            </p:nvSpPr>
            <p:spPr bwMode="auto">
              <a:xfrm>
                <a:off x="4241" y="3430"/>
                <a:ext cx="273" cy="181"/>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25614" name="AutoShape 14"/>
              <p:cNvSpPr>
                <a:spLocks noChangeArrowheads="1"/>
              </p:cNvSpPr>
              <p:nvPr/>
            </p:nvSpPr>
            <p:spPr bwMode="auto">
              <a:xfrm>
                <a:off x="3107" y="3566"/>
                <a:ext cx="2540" cy="61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淀粉含量低，失水  豌豆皱缩 </a:t>
                </a:r>
                <a:endParaRPr lang="zh-CN" altLang="en-US" sz="3200" b="1">
                  <a:solidFill>
                    <a:srgbClr val="000000"/>
                  </a:solidFill>
                  <a:latin typeface="黑体" panose="02010609060101010101" pitchFamily="49" charset="-122"/>
                  <a:ea typeface="黑体" panose="02010609060101010101" pitchFamily="49" charset="-122"/>
                </a:endParaRPr>
              </a:p>
            </p:txBody>
          </p:sp>
          <p:sp>
            <p:nvSpPr>
              <p:cNvPr id="25633" name="Line 33"/>
              <p:cNvSpPr>
                <a:spLocks noChangeShapeType="1"/>
              </p:cNvSpPr>
              <p:nvPr/>
            </p:nvSpPr>
            <p:spPr bwMode="auto">
              <a:xfrm flipV="1">
                <a:off x="4513" y="1344"/>
                <a:ext cx="408" cy="0"/>
              </a:xfrm>
              <a:prstGeom prst="line">
                <a:avLst/>
              </a:prstGeom>
              <a:noFill/>
              <a:ln w="571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36"/>
                                        </p:tgtEl>
                                        <p:attrNameLst>
                                          <p:attrName>style.visibility</p:attrName>
                                        </p:attrNameLst>
                                      </p:cBhvr>
                                      <p:to>
                                        <p:strVal val="visible"/>
                                      </p:to>
                                    </p:set>
                                    <p:animEffect transition="in" filter="blinds(horizontal)">
                                      <p:cBhvr>
                                        <p:cTn id="7" dur="500"/>
                                        <p:tgtEl>
                                          <p:spTgt spid="256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37"/>
                                        </p:tgtEl>
                                        <p:attrNameLst>
                                          <p:attrName>style.visibility</p:attrName>
                                        </p:attrNameLst>
                                      </p:cBhvr>
                                      <p:to>
                                        <p:strVal val="visible"/>
                                      </p:to>
                                    </p:set>
                                    <p:animEffect transition="in" filter="blinds(horizontal)">
                                      <p:cBhvr>
                                        <p:cTn id="12" dur="500"/>
                                        <p:tgtEl>
                                          <p:spTgt spid="25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白化病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35413" y="404813"/>
            <a:ext cx="4043362"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855913" y="1557339"/>
            <a:ext cx="1008062" cy="25844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zh-CN" altLang="en-US" sz="5400" b="1">
                <a:solidFill>
                  <a:srgbClr val="CC0066"/>
                </a:solidFill>
                <a:ea typeface="隶书" panose="02010509060101010101" pitchFamily="49" charset="-122"/>
              </a:rPr>
              <a:t>白化病</a:t>
            </a:r>
            <a:endParaRPr lang="zh-CN" altLang="en-US" sz="5400" b="1">
              <a:solidFill>
                <a:srgbClr val="CC0066"/>
              </a:solidFill>
              <a:ea typeface="隶书" panose="02010509060101010101" pitchFamily="49" charset="-122"/>
            </a:endParaRPr>
          </a:p>
        </p:txBody>
      </p:sp>
      <p:sp>
        <p:nvSpPr>
          <p:cNvPr id="30724" name="Rectangle 4"/>
          <p:cNvSpPr>
            <a:spLocks noChangeArrowheads="1"/>
          </p:cNvSpPr>
          <p:nvPr/>
        </p:nvSpPr>
        <p:spPr bwMode="auto">
          <a:xfrm>
            <a:off x="3432176" y="5229225"/>
            <a:ext cx="6049963" cy="12604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r>
              <a:rPr lang="zh-CN" altLang="en-US" sz="3200" b="1">
                <a:latin typeface="黑体" panose="02010609060101010101" pitchFamily="49" charset="-122"/>
                <a:ea typeface="黑体" panose="02010609060101010101" pitchFamily="49" charset="-122"/>
              </a:rPr>
              <a:t>皮肤及其附属器官黑色素。</a:t>
            </a:r>
            <a:endParaRPr lang="zh-CN" altLang="en-US" sz="3200" b="1">
              <a:latin typeface="黑体" panose="02010609060101010101" pitchFamily="49" charset="-122"/>
              <a:ea typeface="黑体" panose="02010609060101010101" pitchFamily="49" charset="-122"/>
            </a:endParaRPr>
          </a:p>
          <a:p>
            <a:endParaRPr lang="zh-CN" altLang="en-US" sz="1200" b="1">
              <a:latin typeface="黑体" panose="02010609060101010101" pitchFamily="49" charset="-122"/>
              <a:ea typeface="黑体" panose="02010609060101010101" pitchFamily="49" charset="-122"/>
            </a:endParaRPr>
          </a:p>
          <a:p>
            <a:r>
              <a:rPr lang="zh-CN" altLang="en-US" sz="3200" b="1">
                <a:latin typeface="黑体" panose="02010609060101010101" pitchFamily="49" charset="-122"/>
                <a:ea typeface="黑体" panose="02010609060101010101" pitchFamily="49" charset="-122"/>
              </a:rPr>
              <a:t>表现出怕光等行为</a:t>
            </a:r>
            <a:r>
              <a:rPr lang="zh-CN" altLang="en-US" sz="3200" b="1">
                <a:latin typeface="楷体_GB2312" pitchFamily="49" charset="-122"/>
                <a:ea typeface="楷体_GB2312" pitchFamily="49" charset="-122"/>
              </a:rPr>
              <a:t> </a:t>
            </a:r>
            <a:r>
              <a:rPr lang="en-US" altLang="zh-CN" sz="3200" b="1">
                <a:latin typeface="楷体_GB2312" pitchFamily="49" charset="-122"/>
                <a:ea typeface="楷体_GB2312" pitchFamily="49" charset="-122"/>
              </a:rPr>
              <a:t>.</a:t>
            </a:r>
            <a:endParaRPr lang="en-US" altLang="zh-CN" sz="3200" b="1">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76" name="Group 32"/>
          <p:cNvGrpSpPr/>
          <p:nvPr/>
        </p:nvGrpSpPr>
        <p:grpSpPr bwMode="auto">
          <a:xfrm>
            <a:off x="6024564" y="623571"/>
            <a:ext cx="4643437" cy="5497513"/>
            <a:chOff x="2835" y="164"/>
            <a:chExt cx="2925" cy="3463"/>
          </a:xfrm>
        </p:grpSpPr>
        <p:sp>
          <p:nvSpPr>
            <p:cNvPr id="31746" name="Rectangle 2"/>
            <p:cNvSpPr>
              <a:spLocks noChangeArrowheads="1"/>
            </p:cNvSpPr>
            <p:nvPr/>
          </p:nvSpPr>
          <p:spPr bwMode="auto">
            <a:xfrm>
              <a:off x="3696" y="164"/>
              <a:ext cx="1588"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zh-CN" altLang="en-US" sz="4000" b="1">
                  <a:solidFill>
                    <a:schemeClr val="tx2"/>
                  </a:solidFill>
                  <a:effectLst>
                    <a:outerShdw blurRad="38100" dist="38100" dir="2700000" algn="tl">
                      <a:srgbClr val="C0C0C0"/>
                    </a:outerShdw>
                  </a:effectLst>
                </a:rPr>
                <a:t>白化病人</a:t>
              </a:r>
              <a:endParaRPr lang="zh-CN" altLang="en-US" sz="4000" b="1">
                <a:solidFill>
                  <a:schemeClr val="tx2"/>
                </a:solidFill>
                <a:effectLst>
                  <a:outerShdw blurRad="38100" dist="38100" dir="2700000" algn="tl">
                    <a:srgbClr val="C0C0C0"/>
                  </a:outerShdw>
                </a:effectLst>
              </a:endParaRPr>
            </a:p>
          </p:txBody>
        </p:sp>
        <p:sp>
          <p:nvSpPr>
            <p:cNvPr id="31762" name="AutoShape 18"/>
            <p:cNvSpPr>
              <a:spLocks noChangeArrowheads="1"/>
            </p:cNvSpPr>
            <p:nvPr/>
          </p:nvSpPr>
          <p:spPr bwMode="auto">
            <a:xfrm>
              <a:off x="2993" y="709"/>
              <a:ext cx="2677" cy="409"/>
            </a:xfrm>
            <a:prstGeom prst="roundRect">
              <a:avLst>
                <a:gd name="adj" fmla="val 16667"/>
              </a:avLst>
            </a:prstGeom>
            <a:solidFill>
              <a:srgbClr val="FFFF99">
                <a:alpha val="32001"/>
              </a:srgbClr>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47" name="AutoShape 3"/>
            <p:cNvSpPr>
              <a:spLocks noChangeArrowheads="1"/>
            </p:cNvSpPr>
            <p:nvPr/>
          </p:nvSpPr>
          <p:spPr bwMode="auto">
            <a:xfrm>
              <a:off x="2948" y="709"/>
              <a:ext cx="2812" cy="376"/>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控制</a:t>
              </a:r>
              <a:r>
                <a:rPr lang="zh-CN" altLang="en-US" sz="3200" b="1">
                  <a:solidFill>
                    <a:srgbClr val="CC0000"/>
                  </a:solidFill>
                  <a:latin typeface="黑体" panose="02010609060101010101" pitchFamily="49" charset="-122"/>
                  <a:ea typeface="黑体" panose="02010609060101010101" pitchFamily="49" charset="-122"/>
                </a:rPr>
                <a:t>酶</a:t>
              </a:r>
              <a:r>
                <a:rPr lang="zh-CN" altLang="en-US" sz="3200" b="1">
                  <a:solidFill>
                    <a:srgbClr val="000000"/>
                  </a:solidFill>
                  <a:latin typeface="黑体" panose="02010609060101010101" pitchFamily="49" charset="-122"/>
                  <a:ea typeface="黑体" panose="02010609060101010101" pitchFamily="49" charset="-122"/>
                </a:rPr>
                <a:t>形成的</a:t>
              </a:r>
              <a:r>
                <a:rPr lang="zh-CN" altLang="en-US" sz="3200" b="1">
                  <a:solidFill>
                    <a:srgbClr val="CC0000"/>
                  </a:solidFill>
                  <a:latin typeface="黑体" panose="02010609060101010101" pitchFamily="49" charset="-122"/>
                  <a:ea typeface="黑体" panose="02010609060101010101" pitchFamily="49" charset="-122"/>
                </a:rPr>
                <a:t>基因</a:t>
              </a:r>
              <a:r>
                <a:rPr lang="zh-CN" altLang="en-US" sz="3200" b="1">
                  <a:solidFill>
                    <a:srgbClr val="0000FF"/>
                  </a:solidFill>
                  <a:latin typeface="黑体" panose="02010609060101010101" pitchFamily="49" charset="-122"/>
                  <a:ea typeface="黑体" panose="02010609060101010101" pitchFamily="49" charset="-122"/>
                </a:rPr>
                <a:t>异常</a:t>
              </a:r>
              <a:endParaRPr lang="zh-CN" altLang="en-US" sz="3200" b="1">
                <a:solidFill>
                  <a:srgbClr val="0000FF"/>
                </a:solidFill>
                <a:latin typeface="黑体" panose="02010609060101010101" pitchFamily="49" charset="-122"/>
                <a:ea typeface="黑体" panose="02010609060101010101" pitchFamily="49" charset="-122"/>
              </a:endParaRPr>
            </a:p>
          </p:txBody>
        </p:sp>
        <p:sp>
          <p:nvSpPr>
            <p:cNvPr id="31749" name="AutoShape 5"/>
            <p:cNvSpPr>
              <a:spLocks noChangeArrowheads="1"/>
            </p:cNvSpPr>
            <p:nvPr/>
          </p:nvSpPr>
          <p:spPr bwMode="auto">
            <a:xfrm>
              <a:off x="4127" y="1117"/>
              <a:ext cx="302" cy="375"/>
            </a:xfrm>
            <a:prstGeom prst="downArrow">
              <a:avLst>
                <a:gd name="adj1" fmla="val 50000"/>
                <a:gd name="adj2" fmla="val 31043"/>
              </a:avLst>
            </a:prstGeom>
            <a:solidFill>
              <a:srgbClr val="FFFFFF"/>
            </a:solidFill>
            <a:ln w="9525">
              <a:solidFill>
                <a:srgbClr val="000000"/>
              </a:solidFill>
              <a:miter lim="800000"/>
            </a:ln>
          </p:spPr>
          <p:txBody>
            <a:bodyPr vert="eaVert"/>
            <a:lstStyle/>
            <a:p>
              <a:endParaRPr lang="zh-CN" altLang="en-US"/>
            </a:p>
          </p:txBody>
        </p:sp>
        <p:sp>
          <p:nvSpPr>
            <p:cNvPr id="31753" name="AutoShape 9"/>
            <p:cNvSpPr>
              <a:spLocks noChangeArrowheads="1"/>
            </p:cNvSpPr>
            <p:nvPr/>
          </p:nvSpPr>
          <p:spPr bwMode="auto">
            <a:xfrm>
              <a:off x="4127" y="2070"/>
              <a:ext cx="318" cy="239"/>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31757" name="AutoShape 13"/>
            <p:cNvSpPr>
              <a:spLocks noChangeArrowheads="1"/>
            </p:cNvSpPr>
            <p:nvPr/>
          </p:nvSpPr>
          <p:spPr bwMode="auto">
            <a:xfrm>
              <a:off x="4127" y="2932"/>
              <a:ext cx="302" cy="239"/>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31763" name="AutoShape 19"/>
            <p:cNvSpPr>
              <a:spLocks noChangeArrowheads="1"/>
            </p:cNvSpPr>
            <p:nvPr/>
          </p:nvSpPr>
          <p:spPr bwMode="auto">
            <a:xfrm>
              <a:off x="3039" y="3204"/>
              <a:ext cx="2631" cy="409"/>
            </a:xfrm>
            <a:prstGeom prst="roundRect">
              <a:avLst>
                <a:gd name="adj" fmla="val 16667"/>
              </a:avLst>
            </a:prstGeom>
            <a:solidFill>
              <a:srgbClr val="FFFF99">
                <a:alpha val="47000"/>
              </a:srgbClr>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68" name="AutoShape 24"/>
            <p:cNvSpPr>
              <a:spLocks noChangeArrowheads="1"/>
            </p:cNvSpPr>
            <p:nvPr/>
          </p:nvSpPr>
          <p:spPr bwMode="auto">
            <a:xfrm>
              <a:off x="2993" y="2388"/>
              <a:ext cx="2677" cy="409"/>
            </a:xfrm>
            <a:prstGeom prst="roundRect">
              <a:avLst>
                <a:gd name="adj" fmla="val 16667"/>
              </a:avLst>
            </a:prstGeom>
            <a:solidFill>
              <a:srgbClr val="FFFF99">
                <a:alpha val="33000"/>
              </a:srgbClr>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70" name="AutoShape 26"/>
            <p:cNvSpPr>
              <a:spLocks noChangeArrowheads="1"/>
            </p:cNvSpPr>
            <p:nvPr/>
          </p:nvSpPr>
          <p:spPr bwMode="auto">
            <a:xfrm>
              <a:off x="2993" y="1570"/>
              <a:ext cx="2631" cy="409"/>
            </a:xfrm>
            <a:prstGeom prst="roundRect">
              <a:avLst>
                <a:gd name="adj" fmla="val 16667"/>
              </a:avLst>
            </a:prstGeom>
            <a:solidFill>
              <a:srgbClr val="FFFF99">
                <a:alpha val="42999"/>
              </a:srgbClr>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54" name="AutoShape 10"/>
            <p:cNvSpPr>
              <a:spLocks noChangeArrowheads="1"/>
            </p:cNvSpPr>
            <p:nvPr/>
          </p:nvSpPr>
          <p:spPr bwMode="auto">
            <a:xfrm>
              <a:off x="2948" y="2432"/>
              <a:ext cx="2812" cy="37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酪氨酸不能转为黑色素</a:t>
              </a:r>
              <a:endParaRPr lang="zh-CN" altLang="en-US" sz="3200" b="1">
                <a:solidFill>
                  <a:srgbClr val="000000"/>
                </a:solidFill>
                <a:latin typeface="黑体" panose="02010609060101010101" pitchFamily="49" charset="-122"/>
                <a:ea typeface="黑体" panose="02010609060101010101" pitchFamily="49" charset="-122"/>
              </a:endParaRPr>
            </a:p>
          </p:txBody>
        </p:sp>
        <p:sp>
          <p:nvSpPr>
            <p:cNvPr id="31750" name="AutoShape 6"/>
            <p:cNvSpPr>
              <a:spLocks noChangeArrowheads="1"/>
            </p:cNvSpPr>
            <p:nvPr/>
          </p:nvSpPr>
          <p:spPr bwMode="auto">
            <a:xfrm>
              <a:off x="2835" y="1570"/>
              <a:ext cx="2812" cy="376"/>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CC0000"/>
                  </a:solidFill>
                  <a:latin typeface="黑体" panose="02010609060101010101" pitchFamily="49" charset="-122"/>
                  <a:ea typeface="黑体" panose="02010609060101010101" pitchFamily="49" charset="-122"/>
                </a:rPr>
                <a:t>酪氨酸酶</a:t>
              </a:r>
              <a:r>
                <a:rPr lang="zh-CN" altLang="en-US" sz="3200" b="1">
                  <a:solidFill>
                    <a:srgbClr val="0000FF"/>
                  </a:solidFill>
                  <a:latin typeface="黑体" panose="02010609060101010101" pitchFamily="49" charset="-122"/>
                  <a:ea typeface="黑体" panose="02010609060101010101" pitchFamily="49" charset="-122"/>
                </a:rPr>
                <a:t>不能</a:t>
              </a:r>
              <a:r>
                <a:rPr lang="zh-CN" altLang="en-US" sz="3200" b="1">
                  <a:solidFill>
                    <a:srgbClr val="000000"/>
                  </a:solidFill>
                  <a:latin typeface="黑体" panose="02010609060101010101" pitchFamily="49" charset="-122"/>
                  <a:ea typeface="黑体" panose="02010609060101010101" pitchFamily="49" charset="-122"/>
                </a:rPr>
                <a:t>合成</a:t>
              </a:r>
              <a:endParaRPr lang="zh-CN" altLang="en-US" sz="3200" b="1">
                <a:solidFill>
                  <a:srgbClr val="000000"/>
                </a:solidFill>
                <a:latin typeface="黑体" panose="02010609060101010101" pitchFamily="49" charset="-122"/>
                <a:ea typeface="黑体" panose="02010609060101010101" pitchFamily="49" charset="-122"/>
              </a:endParaRPr>
            </a:p>
          </p:txBody>
        </p:sp>
        <p:sp>
          <p:nvSpPr>
            <p:cNvPr id="31758" name="AutoShape 14"/>
            <p:cNvSpPr>
              <a:spLocks noChangeArrowheads="1"/>
            </p:cNvSpPr>
            <p:nvPr/>
          </p:nvSpPr>
          <p:spPr bwMode="auto">
            <a:xfrm>
              <a:off x="2948" y="3249"/>
              <a:ext cx="2812" cy="378"/>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缺乏黑色素</a:t>
              </a:r>
              <a:r>
                <a:rPr lang="en-US" altLang="zh-CN" sz="3200" b="1">
                  <a:solidFill>
                    <a:srgbClr val="000000"/>
                  </a:solidFill>
                  <a:latin typeface="黑体" panose="02010609060101010101" pitchFamily="49" charset="-122"/>
                  <a:ea typeface="黑体" panose="02010609060101010101" pitchFamily="49" charset="-122"/>
                </a:rPr>
                <a:t>,</a:t>
              </a:r>
              <a:r>
                <a:rPr lang="zh-CN" altLang="en-US" sz="3200" b="1">
                  <a:solidFill>
                    <a:srgbClr val="000000"/>
                  </a:solidFill>
                  <a:latin typeface="黑体" panose="02010609060101010101" pitchFamily="49" charset="-122"/>
                  <a:ea typeface="黑体" panose="02010609060101010101" pitchFamily="49" charset="-122"/>
                </a:rPr>
                <a:t>白化病</a:t>
              </a:r>
              <a:endParaRPr lang="zh-CN" altLang="en-US" sz="3200" b="1">
                <a:solidFill>
                  <a:srgbClr val="000000"/>
                </a:solidFill>
                <a:latin typeface="黑体" panose="02010609060101010101" pitchFamily="49" charset="-122"/>
                <a:ea typeface="黑体" panose="02010609060101010101" pitchFamily="49" charset="-122"/>
              </a:endParaRPr>
            </a:p>
          </p:txBody>
        </p:sp>
      </p:grpSp>
      <p:grpSp>
        <p:nvGrpSpPr>
          <p:cNvPr id="31775" name="Group 31"/>
          <p:cNvGrpSpPr/>
          <p:nvPr/>
        </p:nvGrpSpPr>
        <p:grpSpPr bwMode="auto">
          <a:xfrm>
            <a:off x="1703388" y="768033"/>
            <a:ext cx="4248150" cy="5353050"/>
            <a:chOff x="113" y="255"/>
            <a:chExt cx="2676" cy="3372"/>
          </a:xfrm>
        </p:grpSpPr>
        <p:grpSp>
          <p:nvGrpSpPr>
            <p:cNvPr id="31774" name="Group 30"/>
            <p:cNvGrpSpPr/>
            <p:nvPr/>
          </p:nvGrpSpPr>
          <p:grpSpPr bwMode="auto">
            <a:xfrm>
              <a:off x="113" y="754"/>
              <a:ext cx="2676" cy="2873"/>
              <a:chOff x="113" y="754"/>
              <a:chExt cx="2676" cy="2873"/>
            </a:xfrm>
          </p:grpSpPr>
          <p:sp>
            <p:nvSpPr>
              <p:cNvPr id="31765" name="AutoShape 21"/>
              <p:cNvSpPr>
                <a:spLocks noChangeArrowheads="1"/>
              </p:cNvSpPr>
              <p:nvPr/>
            </p:nvSpPr>
            <p:spPr bwMode="auto">
              <a:xfrm>
                <a:off x="793" y="3204"/>
                <a:ext cx="1316" cy="409"/>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66" name="AutoShape 22"/>
              <p:cNvSpPr>
                <a:spLocks noChangeArrowheads="1"/>
              </p:cNvSpPr>
              <p:nvPr/>
            </p:nvSpPr>
            <p:spPr bwMode="auto">
              <a:xfrm>
                <a:off x="385" y="2432"/>
                <a:ext cx="2268" cy="409"/>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67" name="AutoShape 23"/>
              <p:cNvSpPr>
                <a:spLocks noChangeArrowheads="1"/>
              </p:cNvSpPr>
              <p:nvPr/>
            </p:nvSpPr>
            <p:spPr bwMode="auto">
              <a:xfrm>
                <a:off x="294" y="1571"/>
                <a:ext cx="2313" cy="409"/>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69" name="AutoShape 25"/>
              <p:cNvSpPr>
                <a:spLocks noChangeArrowheads="1"/>
              </p:cNvSpPr>
              <p:nvPr/>
            </p:nvSpPr>
            <p:spPr bwMode="auto">
              <a:xfrm>
                <a:off x="158" y="754"/>
                <a:ext cx="2631" cy="409"/>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48" name="AutoShape 4"/>
              <p:cNvSpPr>
                <a:spLocks noChangeArrowheads="1"/>
              </p:cNvSpPr>
              <p:nvPr/>
            </p:nvSpPr>
            <p:spPr bwMode="auto">
              <a:xfrm>
                <a:off x="113" y="754"/>
                <a:ext cx="2676" cy="376"/>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控制酶形成的基因</a:t>
                </a:r>
                <a:r>
                  <a:rPr lang="zh-CN" altLang="en-US" sz="3200" b="1">
                    <a:solidFill>
                      <a:srgbClr val="0000FF"/>
                    </a:solidFill>
                    <a:latin typeface="黑体" panose="02010609060101010101" pitchFamily="49" charset="-122"/>
                    <a:ea typeface="黑体" panose="02010609060101010101" pitchFamily="49" charset="-122"/>
                  </a:rPr>
                  <a:t>正常</a:t>
                </a:r>
                <a:endParaRPr lang="zh-CN" altLang="en-US" sz="3200" b="1">
                  <a:solidFill>
                    <a:srgbClr val="0000FF"/>
                  </a:solidFill>
                  <a:latin typeface="黑体" panose="02010609060101010101" pitchFamily="49" charset="-122"/>
                  <a:ea typeface="黑体" panose="02010609060101010101" pitchFamily="49" charset="-122"/>
                </a:endParaRPr>
              </a:p>
            </p:txBody>
          </p:sp>
          <p:sp>
            <p:nvSpPr>
              <p:cNvPr id="31751" name="AutoShape 7"/>
              <p:cNvSpPr>
                <a:spLocks noChangeArrowheads="1"/>
              </p:cNvSpPr>
              <p:nvPr/>
            </p:nvSpPr>
            <p:spPr bwMode="auto">
              <a:xfrm>
                <a:off x="1206" y="1162"/>
                <a:ext cx="288" cy="375"/>
              </a:xfrm>
              <a:prstGeom prst="downArrow">
                <a:avLst>
                  <a:gd name="adj1" fmla="val 50000"/>
                  <a:gd name="adj2" fmla="val 32552"/>
                </a:avLst>
              </a:prstGeom>
              <a:solidFill>
                <a:srgbClr val="FFFFFF"/>
              </a:solidFill>
              <a:ln w="9525">
                <a:solidFill>
                  <a:srgbClr val="000000"/>
                </a:solidFill>
                <a:miter lim="800000"/>
              </a:ln>
            </p:spPr>
            <p:txBody>
              <a:bodyPr vert="eaVert"/>
              <a:lstStyle/>
              <a:p>
                <a:endParaRPr lang="zh-CN" altLang="en-US"/>
              </a:p>
            </p:txBody>
          </p:sp>
          <p:sp>
            <p:nvSpPr>
              <p:cNvPr id="31752" name="AutoShape 8"/>
              <p:cNvSpPr>
                <a:spLocks noChangeArrowheads="1"/>
              </p:cNvSpPr>
              <p:nvPr/>
            </p:nvSpPr>
            <p:spPr bwMode="auto">
              <a:xfrm>
                <a:off x="113" y="1616"/>
                <a:ext cx="2676" cy="376"/>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CC0000"/>
                    </a:solidFill>
                    <a:latin typeface="黑体" panose="02010609060101010101" pitchFamily="49" charset="-122"/>
                    <a:ea typeface="黑体" panose="02010609060101010101" pitchFamily="49" charset="-122"/>
                  </a:rPr>
                  <a:t>酪氨酸酶</a:t>
                </a:r>
                <a:r>
                  <a:rPr lang="zh-CN" altLang="en-US" sz="3200" b="1">
                    <a:solidFill>
                      <a:srgbClr val="0000FF"/>
                    </a:solidFill>
                    <a:latin typeface="黑体" panose="02010609060101010101" pitchFamily="49" charset="-122"/>
                    <a:ea typeface="黑体" panose="02010609060101010101" pitchFamily="49" charset="-122"/>
                  </a:rPr>
                  <a:t>正常</a:t>
                </a:r>
                <a:r>
                  <a:rPr lang="zh-CN" altLang="en-US" sz="3200" b="1">
                    <a:solidFill>
                      <a:srgbClr val="000000"/>
                    </a:solidFill>
                    <a:latin typeface="黑体" panose="02010609060101010101" pitchFamily="49" charset="-122"/>
                    <a:ea typeface="黑体" panose="02010609060101010101" pitchFamily="49" charset="-122"/>
                  </a:rPr>
                  <a:t>合成</a:t>
                </a:r>
                <a:endParaRPr lang="zh-CN" altLang="en-US" sz="3200" b="1">
                  <a:solidFill>
                    <a:srgbClr val="000000"/>
                  </a:solidFill>
                  <a:latin typeface="黑体" panose="02010609060101010101" pitchFamily="49" charset="-122"/>
                  <a:ea typeface="黑体" panose="02010609060101010101" pitchFamily="49" charset="-122"/>
                </a:endParaRPr>
              </a:p>
            </p:txBody>
          </p:sp>
          <p:sp>
            <p:nvSpPr>
              <p:cNvPr id="31755" name="AutoShape 11"/>
              <p:cNvSpPr>
                <a:spLocks noChangeArrowheads="1"/>
              </p:cNvSpPr>
              <p:nvPr/>
            </p:nvSpPr>
            <p:spPr bwMode="auto">
              <a:xfrm>
                <a:off x="1201" y="2024"/>
                <a:ext cx="288" cy="375"/>
              </a:xfrm>
              <a:prstGeom prst="downArrow">
                <a:avLst>
                  <a:gd name="adj1" fmla="val 50000"/>
                  <a:gd name="adj2" fmla="val 32552"/>
                </a:avLst>
              </a:prstGeom>
              <a:solidFill>
                <a:srgbClr val="FFFFFF"/>
              </a:solidFill>
              <a:ln w="9525">
                <a:solidFill>
                  <a:srgbClr val="000000"/>
                </a:solidFill>
                <a:miter lim="800000"/>
              </a:ln>
            </p:spPr>
            <p:txBody>
              <a:bodyPr vert="eaVert"/>
              <a:lstStyle/>
              <a:p>
                <a:endParaRPr lang="zh-CN" altLang="en-US"/>
              </a:p>
            </p:txBody>
          </p:sp>
          <p:sp>
            <p:nvSpPr>
              <p:cNvPr id="31756" name="AutoShape 12"/>
              <p:cNvSpPr>
                <a:spLocks noChangeArrowheads="1"/>
              </p:cNvSpPr>
              <p:nvPr/>
            </p:nvSpPr>
            <p:spPr bwMode="auto">
              <a:xfrm>
                <a:off x="340" y="2432"/>
                <a:ext cx="2449" cy="37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酪氨酸转为黑色素</a:t>
                </a:r>
                <a:endParaRPr lang="zh-CN" altLang="en-US" sz="3200" b="1">
                  <a:solidFill>
                    <a:srgbClr val="000000"/>
                  </a:solidFill>
                  <a:latin typeface="黑体" panose="02010609060101010101" pitchFamily="49" charset="-122"/>
                  <a:ea typeface="黑体" panose="02010609060101010101" pitchFamily="49" charset="-122"/>
                </a:endParaRPr>
              </a:p>
            </p:txBody>
          </p:sp>
          <p:sp>
            <p:nvSpPr>
              <p:cNvPr id="31759" name="AutoShape 15"/>
              <p:cNvSpPr>
                <a:spLocks noChangeArrowheads="1"/>
              </p:cNvSpPr>
              <p:nvPr/>
            </p:nvSpPr>
            <p:spPr bwMode="auto">
              <a:xfrm>
                <a:off x="1247" y="2931"/>
                <a:ext cx="272" cy="239"/>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31760" name="AutoShape 16"/>
              <p:cNvSpPr>
                <a:spLocks noChangeArrowheads="1"/>
              </p:cNvSpPr>
              <p:nvPr/>
            </p:nvSpPr>
            <p:spPr bwMode="auto">
              <a:xfrm>
                <a:off x="113" y="3249"/>
                <a:ext cx="2676" cy="378"/>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solidFill>
                      <a:srgbClr val="000000"/>
                    </a:solidFill>
                    <a:latin typeface="黑体" panose="02010609060101010101" pitchFamily="49" charset="-122"/>
                    <a:ea typeface="黑体" panose="02010609060101010101" pitchFamily="49" charset="-122"/>
                  </a:rPr>
                  <a:t>表现正常</a:t>
                </a:r>
                <a:endParaRPr lang="zh-CN" altLang="en-US" sz="3200" b="1">
                  <a:solidFill>
                    <a:srgbClr val="000000"/>
                  </a:solidFill>
                  <a:latin typeface="黑体" panose="02010609060101010101" pitchFamily="49" charset="-122"/>
                  <a:ea typeface="黑体" panose="02010609060101010101" pitchFamily="49" charset="-122"/>
                </a:endParaRPr>
              </a:p>
            </p:txBody>
          </p:sp>
        </p:grpSp>
        <p:sp>
          <p:nvSpPr>
            <p:cNvPr id="31773" name="Rectangle 29"/>
            <p:cNvSpPr>
              <a:spLocks noChangeArrowheads="1"/>
            </p:cNvSpPr>
            <p:nvPr/>
          </p:nvSpPr>
          <p:spPr bwMode="auto">
            <a:xfrm>
              <a:off x="930" y="255"/>
              <a:ext cx="1294"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lang="zh-CN" altLang="en-US" sz="4000" b="1">
                  <a:effectLst>
                    <a:outerShdw blurRad="38100" dist="38100" dir="2700000" algn="tl">
                      <a:srgbClr val="C0C0C0"/>
                    </a:outerShdw>
                  </a:effectLst>
                </a:rPr>
                <a:t>正常人</a:t>
              </a:r>
              <a:endParaRPr lang="zh-CN" altLang="en-US" sz="4000" b="1">
                <a:effectLst>
                  <a:outerShdw blurRad="38100" dist="38100" dir="2700000" algn="tl">
                    <a:srgbClr val="C0C0C0"/>
                  </a:outerShdw>
                </a:effectLs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75"/>
                                        </p:tgtEl>
                                        <p:attrNameLst>
                                          <p:attrName>style.visibility</p:attrName>
                                        </p:attrNameLst>
                                      </p:cBhvr>
                                      <p:to>
                                        <p:strVal val="visible"/>
                                      </p:to>
                                    </p:set>
                                    <p:animEffect transition="in" filter="blinds(horizontal)">
                                      <p:cBhvr>
                                        <p:cTn id="7" dur="500"/>
                                        <p:tgtEl>
                                          <p:spTgt spid="317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76"/>
                                        </p:tgtEl>
                                        <p:attrNameLst>
                                          <p:attrName>style.visibility</p:attrName>
                                        </p:attrNameLst>
                                      </p:cBhvr>
                                      <p:to>
                                        <p:strVal val="visible"/>
                                      </p:to>
                                    </p:set>
                                    <p:animEffect transition="in" filter="blinds(horizontal)">
                                      <p:cBhvr>
                                        <p:cTn id="12" dur="500"/>
                                        <p:tgtEl>
                                          <p:spTgt spid="31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135188" y="2276475"/>
            <a:ext cx="838835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000000"/>
                </a:solidFill>
                <a:latin typeface="黑体" panose="02010609060101010101" pitchFamily="49" charset="-122"/>
                <a:ea typeface="黑体" panose="02010609060101010101" pitchFamily="49" charset="-122"/>
              </a:rPr>
              <a:t>以上实例说明</a:t>
            </a:r>
            <a:r>
              <a:rPr lang="zh-CN" altLang="en-US" sz="3600" b="1">
                <a:solidFill>
                  <a:srgbClr val="CC0000"/>
                </a:solidFill>
                <a:latin typeface="黑体" panose="02010609060101010101" pitchFamily="49" charset="-122"/>
                <a:ea typeface="黑体" panose="02010609060101010101" pitchFamily="49" charset="-122"/>
              </a:rPr>
              <a:t>基因是如何控制性状</a:t>
            </a:r>
            <a:r>
              <a:rPr lang="zh-CN" altLang="en-US" sz="3600" b="1">
                <a:solidFill>
                  <a:srgbClr val="000000"/>
                </a:solidFill>
                <a:latin typeface="黑体" panose="02010609060101010101" pitchFamily="49" charset="-122"/>
                <a:ea typeface="黑体" panose="02010609060101010101" pitchFamily="49" charset="-122"/>
              </a:rPr>
              <a:t>的？</a:t>
            </a:r>
            <a:endParaRPr lang="zh-CN" altLang="en-US" sz="3600" b="1">
              <a:solidFill>
                <a:srgbClr val="000000"/>
              </a:solidFill>
              <a:latin typeface="黑体" panose="02010609060101010101" pitchFamily="49" charset="-122"/>
              <a:ea typeface="黑体" panose="02010609060101010101" pitchFamily="49" charset="-122"/>
            </a:endParaRPr>
          </a:p>
        </p:txBody>
      </p:sp>
      <p:sp>
        <p:nvSpPr>
          <p:cNvPr id="51206" name="Text Box 6"/>
          <p:cNvSpPr txBox="1">
            <a:spLocks noChangeArrowheads="1"/>
          </p:cNvSpPr>
          <p:nvPr/>
        </p:nvSpPr>
        <p:spPr bwMode="auto">
          <a:xfrm>
            <a:off x="2351088" y="476251"/>
            <a:ext cx="76327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solidFill>
                  <a:srgbClr val="000000"/>
                </a:solidFill>
                <a:latin typeface="黑体" panose="02010609060101010101" pitchFamily="49" charset="-122"/>
                <a:ea typeface="黑体" panose="02010609060101010101" pitchFamily="49" charset="-122"/>
              </a:rPr>
              <a:t>   1.</a:t>
            </a:r>
            <a:r>
              <a:rPr lang="zh-CN" altLang="en-US" sz="3600" b="1">
                <a:solidFill>
                  <a:srgbClr val="000000"/>
                </a:solidFill>
                <a:latin typeface="黑体" panose="02010609060101010101" pitchFamily="49" charset="-122"/>
                <a:ea typeface="黑体" panose="02010609060101010101" pitchFamily="49" charset="-122"/>
              </a:rPr>
              <a:t>豌豆的圆粒和皱粒</a:t>
            </a:r>
            <a:endParaRPr lang="zh-CN" altLang="en-US" sz="3600" b="1">
              <a:solidFill>
                <a:srgbClr val="000000"/>
              </a:solidFill>
              <a:latin typeface="黑体" panose="02010609060101010101" pitchFamily="49" charset="-122"/>
              <a:ea typeface="黑体" panose="02010609060101010101" pitchFamily="49" charset="-122"/>
            </a:endParaRPr>
          </a:p>
          <a:p>
            <a:pPr>
              <a:spcBef>
                <a:spcPct val="50000"/>
              </a:spcBef>
            </a:pPr>
            <a:r>
              <a:rPr lang="zh-CN" altLang="en-US" sz="3600" b="1">
                <a:solidFill>
                  <a:srgbClr val="000000"/>
                </a:solidFill>
                <a:latin typeface="黑体" panose="02010609060101010101" pitchFamily="49" charset="-122"/>
                <a:ea typeface="黑体" panose="02010609060101010101" pitchFamily="49" charset="-122"/>
              </a:rPr>
              <a:t>   </a:t>
            </a:r>
            <a:r>
              <a:rPr lang="en-US" altLang="zh-CN" sz="3600" b="1">
                <a:solidFill>
                  <a:srgbClr val="000000"/>
                </a:solidFill>
                <a:latin typeface="黑体" panose="02010609060101010101" pitchFamily="49" charset="-122"/>
                <a:ea typeface="黑体" panose="02010609060101010101" pitchFamily="49" charset="-122"/>
              </a:rPr>
              <a:t>2.</a:t>
            </a:r>
            <a:r>
              <a:rPr lang="zh-CN" altLang="en-US" sz="3600" b="1">
                <a:solidFill>
                  <a:srgbClr val="000000"/>
                </a:solidFill>
                <a:latin typeface="黑体" panose="02010609060101010101" pitchFamily="49" charset="-122"/>
                <a:ea typeface="黑体" panose="02010609060101010101" pitchFamily="49" charset="-122"/>
              </a:rPr>
              <a:t>人的白化症</a:t>
            </a:r>
            <a:endParaRPr lang="zh-CN" altLang="en-US" sz="3600" b="1">
              <a:solidFill>
                <a:srgbClr val="000000"/>
              </a:solidFill>
              <a:latin typeface="黑体" panose="02010609060101010101" pitchFamily="49" charset="-122"/>
              <a:ea typeface="黑体" panose="02010609060101010101" pitchFamily="49" charset="-122"/>
            </a:endParaRPr>
          </a:p>
        </p:txBody>
      </p:sp>
      <p:grpSp>
        <p:nvGrpSpPr>
          <p:cNvPr id="51215" name="Group 15"/>
          <p:cNvGrpSpPr/>
          <p:nvPr/>
        </p:nvGrpSpPr>
        <p:grpSpPr bwMode="auto">
          <a:xfrm>
            <a:off x="2351089" y="3357564"/>
            <a:ext cx="7921625" cy="2663825"/>
            <a:chOff x="521" y="2115"/>
            <a:chExt cx="4990" cy="1678"/>
          </a:xfrm>
        </p:grpSpPr>
        <p:grpSp>
          <p:nvGrpSpPr>
            <p:cNvPr id="51214" name="Group 14"/>
            <p:cNvGrpSpPr/>
            <p:nvPr/>
          </p:nvGrpSpPr>
          <p:grpSpPr bwMode="auto">
            <a:xfrm>
              <a:off x="521" y="2115"/>
              <a:ext cx="4582" cy="1678"/>
              <a:chOff x="521" y="2115"/>
              <a:chExt cx="4582" cy="1678"/>
            </a:xfrm>
          </p:grpSpPr>
          <p:sp>
            <p:nvSpPr>
              <p:cNvPr id="51205" name="AutoShape 5"/>
              <p:cNvSpPr>
                <a:spLocks noChangeArrowheads="1"/>
              </p:cNvSpPr>
              <p:nvPr/>
            </p:nvSpPr>
            <p:spPr bwMode="auto">
              <a:xfrm>
                <a:off x="1111" y="2115"/>
                <a:ext cx="3992" cy="1678"/>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213" name="AutoShape 13"/>
              <p:cNvSpPr>
                <a:spLocks noChangeArrowheads="1"/>
              </p:cNvSpPr>
              <p:nvPr/>
            </p:nvSpPr>
            <p:spPr bwMode="auto">
              <a:xfrm>
                <a:off x="521" y="2614"/>
                <a:ext cx="408" cy="589"/>
              </a:xfrm>
              <a:prstGeom prst="star5">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1203" name="Text Box 3"/>
            <p:cNvSpPr txBox="1">
              <a:spLocks noChangeArrowheads="1"/>
            </p:cNvSpPr>
            <p:nvPr/>
          </p:nvSpPr>
          <p:spPr bwMode="auto">
            <a:xfrm>
              <a:off x="1383" y="2205"/>
              <a:ext cx="4128" cy="14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000000"/>
                  </a:solidFill>
                  <a:ea typeface="黑体" panose="02010609060101010101" pitchFamily="49" charset="-122"/>
                </a:rPr>
                <a:t>基因通过控制</a:t>
              </a:r>
              <a:r>
                <a:rPr lang="zh-CN" altLang="en-US" sz="3600" b="1" u="sng">
                  <a:solidFill>
                    <a:srgbClr val="000000"/>
                  </a:solidFill>
                  <a:ea typeface="黑体" panose="02010609060101010101" pitchFamily="49" charset="-122"/>
                </a:rPr>
                <a:t>                 </a:t>
              </a:r>
              <a:r>
                <a:rPr lang="zh-CN" altLang="en-US" sz="3600" b="1" u="sng">
                  <a:solidFill>
                    <a:srgbClr val="CCFFFF"/>
                  </a:solidFill>
                  <a:ea typeface="黑体" panose="02010609060101010101" pitchFamily="49" charset="-122"/>
                </a:rPr>
                <a:t>，</a:t>
              </a:r>
              <a:endParaRPr lang="zh-CN" altLang="en-US" sz="3600" b="1" u="sng">
                <a:solidFill>
                  <a:srgbClr val="CCFFFF"/>
                </a:solidFill>
                <a:ea typeface="黑体" panose="02010609060101010101" pitchFamily="49" charset="-122"/>
              </a:endParaRPr>
            </a:p>
            <a:p>
              <a:pPr>
                <a:spcBef>
                  <a:spcPct val="50000"/>
                </a:spcBef>
              </a:pPr>
              <a:r>
                <a:rPr lang="zh-CN" altLang="en-US" sz="3600" b="1">
                  <a:solidFill>
                    <a:srgbClr val="000000"/>
                  </a:solidFill>
                  <a:ea typeface="黑体" panose="02010609060101010101" pitchFamily="49" charset="-122"/>
                </a:rPr>
                <a:t>来控制</a:t>
              </a:r>
              <a:r>
                <a:rPr lang="zh-CN" altLang="en-US" sz="3600" b="1" u="sng">
                  <a:solidFill>
                    <a:srgbClr val="000000"/>
                  </a:solidFill>
                  <a:ea typeface="黑体" panose="02010609060101010101" pitchFamily="49" charset="-122"/>
                </a:rPr>
                <a:t>                      </a:t>
              </a:r>
              <a:r>
                <a:rPr lang="zh-CN" altLang="en-US" sz="3600" b="1">
                  <a:solidFill>
                    <a:srgbClr val="000000"/>
                  </a:solidFill>
                  <a:ea typeface="黑体" panose="02010609060101010101" pitchFamily="49" charset="-122"/>
                </a:rPr>
                <a:t>，</a:t>
              </a:r>
              <a:endParaRPr lang="zh-CN" altLang="en-US" sz="3600" b="1">
                <a:solidFill>
                  <a:srgbClr val="000000"/>
                </a:solidFill>
                <a:ea typeface="黑体" panose="02010609060101010101" pitchFamily="49" charset="-122"/>
              </a:endParaRPr>
            </a:p>
            <a:p>
              <a:pPr>
                <a:spcBef>
                  <a:spcPct val="50000"/>
                </a:spcBef>
              </a:pPr>
              <a:r>
                <a:rPr lang="zh-CN" altLang="en-US" sz="3600" b="1">
                  <a:solidFill>
                    <a:srgbClr val="000000"/>
                  </a:solidFill>
                  <a:ea typeface="黑体" panose="02010609060101010101" pitchFamily="49" charset="-122"/>
                </a:rPr>
                <a:t>进而控制</a:t>
              </a:r>
              <a:r>
                <a:rPr lang="zh-CN" altLang="en-US" sz="3600" b="1" u="sng">
                  <a:solidFill>
                    <a:srgbClr val="000000"/>
                  </a:solidFill>
                  <a:ea typeface="黑体" panose="02010609060101010101" pitchFamily="49" charset="-122"/>
                </a:rPr>
                <a:t>                         </a:t>
              </a:r>
              <a:r>
                <a:rPr lang="zh-CN" altLang="en-US" sz="3600" b="1">
                  <a:solidFill>
                    <a:srgbClr val="000000"/>
                  </a:solidFill>
                  <a:ea typeface="黑体" panose="02010609060101010101" pitchFamily="49" charset="-122"/>
                </a:rPr>
                <a:t>。</a:t>
              </a:r>
              <a:endParaRPr lang="zh-CN" altLang="en-US" sz="3600" b="1">
                <a:solidFill>
                  <a:srgbClr val="000000"/>
                </a:solidFill>
                <a:ea typeface="黑体" panose="02010609060101010101" pitchFamily="49" charset="-122"/>
              </a:endParaRPr>
            </a:p>
          </p:txBody>
        </p:sp>
      </p:grpSp>
      <p:sp>
        <p:nvSpPr>
          <p:cNvPr id="51208" name="Rectangle 8"/>
          <p:cNvSpPr>
            <a:spLocks noChangeArrowheads="1"/>
          </p:cNvSpPr>
          <p:nvPr/>
        </p:nvSpPr>
        <p:spPr bwMode="auto">
          <a:xfrm>
            <a:off x="6600825" y="3429000"/>
            <a:ext cx="20193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b="1">
                <a:solidFill>
                  <a:srgbClr val="0000FF"/>
                </a:solidFill>
                <a:ea typeface="黑体" panose="02010609060101010101" pitchFamily="49" charset="-122"/>
              </a:rPr>
              <a:t>酶的合成</a:t>
            </a:r>
            <a:endParaRPr lang="zh-CN" altLang="en-US" sz="3600" b="1">
              <a:solidFill>
                <a:srgbClr val="0000FF"/>
              </a:solidFill>
              <a:ea typeface="黑体" panose="02010609060101010101" pitchFamily="49" charset="-122"/>
            </a:endParaRPr>
          </a:p>
        </p:txBody>
      </p:sp>
      <p:sp>
        <p:nvSpPr>
          <p:cNvPr id="51210" name="Rectangle 10"/>
          <p:cNvSpPr>
            <a:spLocks noChangeArrowheads="1"/>
          </p:cNvSpPr>
          <p:nvPr/>
        </p:nvSpPr>
        <p:spPr bwMode="auto">
          <a:xfrm>
            <a:off x="5303839" y="4221163"/>
            <a:ext cx="2478405"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b="1">
                <a:solidFill>
                  <a:srgbClr val="0000FF"/>
                </a:solidFill>
                <a:ea typeface="黑体" panose="02010609060101010101" pitchFamily="49" charset="-122"/>
              </a:rPr>
              <a:t>代谢的过程</a:t>
            </a:r>
            <a:endParaRPr lang="zh-CN" altLang="en-US" sz="3600" b="1">
              <a:solidFill>
                <a:srgbClr val="0000FF"/>
              </a:solidFill>
              <a:ea typeface="黑体" panose="02010609060101010101" pitchFamily="49" charset="-122"/>
            </a:endParaRPr>
          </a:p>
        </p:txBody>
      </p:sp>
      <p:sp>
        <p:nvSpPr>
          <p:cNvPr id="51212" name="Rectangle 12"/>
          <p:cNvSpPr>
            <a:spLocks noChangeArrowheads="1"/>
          </p:cNvSpPr>
          <p:nvPr/>
        </p:nvSpPr>
        <p:spPr bwMode="auto">
          <a:xfrm>
            <a:off x="5664201" y="5084763"/>
            <a:ext cx="293751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3600" b="1">
                <a:solidFill>
                  <a:srgbClr val="0000FF"/>
                </a:solidFill>
                <a:ea typeface="黑体" panose="02010609060101010101" pitchFamily="49" charset="-122"/>
              </a:rPr>
              <a:t>生物体的性状</a:t>
            </a:r>
            <a:endParaRPr lang="zh-CN" altLang="en-US" sz="3600" b="1">
              <a:solidFill>
                <a:srgbClr val="0000FF"/>
              </a:solidFill>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15"/>
                                        </p:tgtEl>
                                        <p:attrNameLst>
                                          <p:attrName>style.visibility</p:attrName>
                                        </p:attrNameLst>
                                      </p:cBhvr>
                                      <p:to>
                                        <p:strVal val="visible"/>
                                      </p:to>
                                    </p:set>
                                    <p:animEffect transition="in" filter="blinds(horizontal)">
                                      <p:cBhvr>
                                        <p:cTn id="7" dur="500"/>
                                        <p:tgtEl>
                                          <p:spTgt spid="512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8"/>
                                        </p:tgtEl>
                                        <p:attrNameLst>
                                          <p:attrName>style.visibility</p:attrName>
                                        </p:attrNameLst>
                                      </p:cBhvr>
                                      <p:to>
                                        <p:strVal val="visible"/>
                                      </p:to>
                                    </p:set>
                                    <p:animEffect transition="in" filter="blinds(horizontal)">
                                      <p:cBhvr>
                                        <p:cTn id="12" dur="500"/>
                                        <p:tgtEl>
                                          <p:spTgt spid="512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10"/>
                                        </p:tgtEl>
                                        <p:attrNameLst>
                                          <p:attrName>style.visibility</p:attrName>
                                        </p:attrNameLst>
                                      </p:cBhvr>
                                      <p:to>
                                        <p:strVal val="visible"/>
                                      </p:to>
                                    </p:set>
                                    <p:animEffect transition="in" filter="blinds(horizontal)">
                                      <p:cBhvr>
                                        <p:cTn id="17" dur="500"/>
                                        <p:tgtEl>
                                          <p:spTgt spid="512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12"/>
                                        </p:tgtEl>
                                        <p:attrNameLst>
                                          <p:attrName>style.visibility</p:attrName>
                                        </p:attrNameLst>
                                      </p:cBhvr>
                                      <p:to>
                                        <p:strVal val="visible"/>
                                      </p:to>
                                    </p:set>
                                    <p:animEffect transition="in" filter="blinds(horizontal)">
                                      <p:cBhvr>
                                        <p:cTn id="22" dur="500"/>
                                        <p:tgtEl>
                                          <p:spTgt spid="5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bldLvl="0" animBg="1"/>
      <p:bldP spid="51210" grpId="0" bldLvl="0" animBg="1"/>
      <p:bldP spid="512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87" name="AutoShape 15"/>
          <p:cNvSpPr>
            <a:spLocks noChangeArrowheads="1"/>
          </p:cNvSpPr>
          <p:nvPr/>
        </p:nvSpPr>
        <p:spPr bwMode="auto">
          <a:xfrm>
            <a:off x="2351088" y="2276475"/>
            <a:ext cx="7993062" cy="647700"/>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74" name="Rectangle 2"/>
          <p:cNvSpPr>
            <a:spLocks noGrp="1" noChangeArrowheads="1"/>
          </p:cNvSpPr>
          <p:nvPr>
            <p:ph type="title" idx="4294967295"/>
          </p:nvPr>
        </p:nvSpPr>
        <p:spPr>
          <a:xfrm>
            <a:off x="1559560" y="-17145"/>
            <a:ext cx="5544820" cy="552450"/>
          </a:xfrm>
          <a:prstGeom prst="rect">
            <a:avLst/>
          </a:prstGeom>
        </p:spPr>
        <p:txBody>
          <a:bodyPr>
            <a:normAutofit fontScale="90000"/>
          </a:bodyPr>
          <a:lstStyle/>
          <a:p>
            <a:r>
              <a:rPr lang="zh-CN" altLang="en-US" sz="4700" b="1">
                <a:solidFill>
                  <a:srgbClr val="CC00CC"/>
                </a:solidFill>
              </a:rPr>
              <a:t>囊性纤维病</a:t>
            </a:r>
            <a:endParaRPr lang="zh-CN" altLang="en-US" sz="4700" b="1">
              <a:solidFill>
                <a:srgbClr val="CC00CC"/>
              </a:solidFill>
            </a:endParaRPr>
          </a:p>
        </p:txBody>
      </p:sp>
      <p:sp>
        <p:nvSpPr>
          <p:cNvPr id="54277" name="AutoShape 5"/>
          <p:cNvSpPr>
            <a:spLocks noChangeArrowheads="1"/>
          </p:cNvSpPr>
          <p:nvPr/>
        </p:nvSpPr>
        <p:spPr bwMode="auto">
          <a:xfrm>
            <a:off x="5951538" y="1557338"/>
            <a:ext cx="360362" cy="576262"/>
          </a:xfrm>
          <a:prstGeom prst="downArrow">
            <a:avLst>
              <a:gd name="adj1" fmla="val 50000"/>
              <a:gd name="adj2" fmla="val 39978"/>
            </a:avLst>
          </a:prstGeom>
          <a:solidFill>
            <a:srgbClr val="FFFFFF"/>
          </a:solidFill>
          <a:ln w="9525">
            <a:solidFill>
              <a:srgbClr val="000000"/>
            </a:solidFill>
            <a:miter lim="800000"/>
          </a:ln>
        </p:spPr>
        <p:txBody>
          <a:bodyPr vert="eaVert"/>
          <a:lstStyle/>
          <a:p>
            <a:endParaRPr lang="zh-CN" altLang="en-US"/>
          </a:p>
        </p:txBody>
      </p:sp>
      <p:sp>
        <p:nvSpPr>
          <p:cNvPr id="54278" name="AutoShape 6"/>
          <p:cNvSpPr>
            <a:spLocks noChangeArrowheads="1"/>
          </p:cNvSpPr>
          <p:nvPr/>
        </p:nvSpPr>
        <p:spPr bwMode="auto">
          <a:xfrm>
            <a:off x="2495550" y="2276475"/>
            <a:ext cx="7848600" cy="6477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zh-CN" sz="3200" b="1">
                <a:latin typeface="黑体" panose="02010609060101010101" pitchFamily="49" charset="-122"/>
                <a:ea typeface="黑体" panose="02010609060101010101" pitchFamily="49" charset="-122"/>
              </a:rPr>
              <a:t>CFTR</a:t>
            </a:r>
            <a:r>
              <a:rPr lang="zh-CN" altLang="en-US" sz="3200" b="1">
                <a:latin typeface="黑体" panose="02010609060101010101" pitchFamily="49" charset="-122"/>
                <a:ea typeface="黑体" panose="02010609060101010101" pitchFamily="49" charset="-122"/>
              </a:rPr>
              <a:t>蛋白缺少苯丙氨酸，影响</a:t>
            </a:r>
            <a:r>
              <a:rPr lang="en-US" altLang="zh-CN" sz="3200" b="1">
                <a:latin typeface="黑体" panose="02010609060101010101" pitchFamily="49" charset="-122"/>
                <a:ea typeface="黑体" panose="02010609060101010101" pitchFamily="49" charset="-122"/>
              </a:rPr>
              <a:t>CFTR</a:t>
            </a:r>
            <a:r>
              <a:rPr lang="zh-CN" altLang="en-US" sz="3200" b="1">
                <a:solidFill>
                  <a:srgbClr val="CC0000"/>
                </a:solidFill>
                <a:latin typeface="黑体" panose="02010609060101010101" pitchFamily="49" charset="-122"/>
                <a:ea typeface="黑体" panose="02010609060101010101" pitchFamily="49" charset="-122"/>
              </a:rPr>
              <a:t>蛋白结构</a:t>
            </a:r>
            <a:endParaRPr lang="zh-CN" altLang="en-US" sz="3200" b="1">
              <a:solidFill>
                <a:srgbClr val="CC0000"/>
              </a:solidFill>
              <a:latin typeface="黑体" panose="02010609060101010101" pitchFamily="49" charset="-122"/>
              <a:ea typeface="黑体" panose="02010609060101010101" pitchFamily="49" charset="-122"/>
            </a:endParaRPr>
          </a:p>
          <a:p>
            <a:pPr algn="ctr"/>
            <a:endParaRPr lang="en-US" altLang="zh-CN" sz="3200" b="1">
              <a:latin typeface="黑体" panose="02010609060101010101" pitchFamily="49" charset="-122"/>
              <a:ea typeface="黑体" panose="02010609060101010101" pitchFamily="49" charset="-122"/>
            </a:endParaRPr>
          </a:p>
        </p:txBody>
      </p:sp>
      <p:sp>
        <p:nvSpPr>
          <p:cNvPr id="54279" name="AutoShape 7"/>
          <p:cNvSpPr>
            <a:spLocks noChangeArrowheads="1"/>
          </p:cNvSpPr>
          <p:nvPr/>
        </p:nvSpPr>
        <p:spPr bwMode="auto">
          <a:xfrm>
            <a:off x="5880100" y="2997200"/>
            <a:ext cx="503238" cy="503238"/>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54281" name="AutoShape 9"/>
          <p:cNvSpPr>
            <a:spLocks noChangeArrowheads="1"/>
          </p:cNvSpPr>
          <p:nvPr/>
        </p:nvSpPr>
        <p:spPr bwMode="auto">
          <a:xfrm>
            <a:off x="5808663" y="5084763"/>
            <a:ext cx="609600" cy="469900"/>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54283" name="AutoShape 11"/>
          <p:cNvSpPr>
            <a:spLocks noChangeArrowheads="1"/>
          </p:cNvSpPr>
          <p:nvPr/>
        </p:nvSpPr>
        <p:spPr bwMode="auto">
          <a:xfrm>
            <a:off x="2208213" y="765176"/>
            <a:ext cx="8208962" cy="720725"/>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84" name="AutoShape 12"/>
          <p:cNvSpPr>
            <a:spLocks noChangeArrowheads="1"/>
          </p:cNvSpPr>
          <p:nvPr/>
        </p:nvSpPr>
        <p:spPr bwMode="auto">
          <a:xfrm>
            <a:off x="3216275" y="3716338"/>
            <a:ext cx="6337300" cy="1225550"/>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85" name="AutoShape 13"/>
          <p:cNvSpPr>
            <a:spLocks noChangeArrowheads="1"/>
          </p:cNvSpPr>
          <p:nvPr/>
        </p:nvSpPr>
        <p:spPr bwMode="auto">
          <a:xfrm>
            <a:off x="3000375" y="5561014"/>
            <a:ext cx="6337300" cy="892175"/>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76" name="AutoShape 4"/>
          <p:cNvSpPr>
            <a:spLocks noChangeArrowheads="1"/>
          </p:cNvSpPr>
          <p:nvPr/>
        </p:nvSpPr>
        <p:spPr bwMode="auto">
          <a:xfrm>
            <a:off x="1992314" y="765175"/>
            <a:ext cx="8675687" cy="83185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latin typeface="黑体" panose="02010609060101010101" pitchFamily="49" charset="-122"/>
                <a:ea typeface="黑体" panose="02010609060101010101" pitchFamily="49" charset="-122"/>
              </a:rPr>
              <a:t>编码跨膜蛋白（</a:t>
            </a:r>
            <a:r>
              <a:rPr lang="en-US" altLang="zh-CN" sz="3200" b="1">
                <a:latin typeface="黑体" panose="02010609060101010101" pitchFamily="49" charset="-122"/>
                <a:ea typeface="黑体" panose="02010609060101010101" pitchFamily="49" charset="-122"/>
              </a:rPr>
              <a:t>CFTR</a:t>
            </a:r>
            <a:r>
              <a:rPr lang="zh-CN" altLang="en-US" sz="3200" b="1">
                <a:latin typeface="黑体" panose="02010609060101010101" pitchFamily="49" charset="-122"/>
                <a:ea typeface="黑体" panose="02010609060101010101" pitchFamily="49" charset="-122"/>
              </a:rPr>
              <a:t>）的</a:t>
            </a:r>
            <a:r>
              <a:rPr lang="zh-CN" altLang="en-US" sz="3200" b="1">
                <a:solidFill>
                  <a:srgbClr val="0000FF"/>
                </a:solidFill>
                <a:latin typeface="黑体" panose="02010609060101010101" pitchFamily="49" charset="-122"/>
                <a:ea typeface="黑体" panose="02010609060101010101" pitchFamily="49" charset="-122"/>
              </a:rPr>
              <a:t>基因</a:t>
            </a:r>
            <a:r>
              <a:rPr lang="zh-CN" altLang="en-US" sz="3200" b="1" u="sng">
                <a:solidFill>
                  <a:srgbClr val="0000FF"/>
                </a:solidFill>
                <a:latin typeface="黑体" panose="02010609060101010101" pitchFamily="49" charset="-122"/>
                <a:ea typeface="黑体" panose="02010609060101010101" pitchFamily="49" charset="-122"/>
              </a:rPr>
              <a:t>缺失</a:t>
            </a:r>
            <a:r>
              <a:rPr lang="en-US" altLang="zh-CN" sz="3200" b="1">
                <a:solidFill>
                  <a:srgbClr val="0000FF"/>
                </a:solidFill>
                <a:latin typeface="黑体" panose="02010609060101010101" pitchFamily="49" charset="-122"/>
                <a:ea typeface="黑体" panose="02010609060101010101" pitchFamily="49" charset="-122"/>
              </a:rPr>
              <a:t>3</a:t>
            </a:r>
            <a:r>
              <a:rPr lang="zh-CN" altLang="en-US" sz="3200" b="1">
                <a:solidFill>
                  <a:srgbClr val="0000FF"/>
                </a:solidFill>
                <a:latin typeface="黑体" panose="02010609060101010101" pitchFamily="49" charset="-122"/>
                <a:ea typeface="黑体" panose="02010609060101010101" pitchFamily="49" charset="-122"/>
              </a:rPr>
              <a:t>个碱基对</a:t>
            </a:r>
            <a:endParaRPr lang="zh-CN" altLang="en-US" sz="3200" b="1">
              <a:solidFill>
                <a:srgbClr val="0000FF"/>
              </a:solidFill>
              <a:latin typeface="黑体" panose="02010609060101010101" pitchFamily="49" charset="-122"/>
              <a:ea typeface="黑体" panose="02010609060101010101" pitchFamily="49" charset="-122"/>
            </a:endParaRPr>
          </a:p>
        </p:txBody>
      </p:sp>
      <p:sp>
        <p:nvSpPr>
          <p:cNvPr id="54280" name="AutoShape 8"/>
          <p:cNvSpPr>
            <a:spLocks noChangeArrowheads="1"/>
          </p:cNvSpPr>
          <p:nvPr/>
        </p:nvSpPr>
        <p:spPr bwMode="auto">
          <a:xfrm>
            <a:off x="2279650" y="3716338"/>
            <a:ext cx="7848600" cy="830262"/>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latin typeface="黑体" panose="02010609060101010101" pitchFamily="49" charset="-122"/>
                <a:ea typeface="黑体" panose="02010609060101010101" pitchFamily="49" charset="-122"/>
              </a:rPr>
              <a:t>使</a:t>
            </a:r>
            <a:r>
              <a:rPr lang="en-US" altLang="zh-CN" sz="3200" b="1">
                <a:latin typeface="黑体" panose="02010609060101010101" pitchFamily="49" charset="-122"/>
                <a:ea typeface="黑体" panose="02010609060101010101" pitchFamily="49" charset="-122"/>
              </a:rPr>
              <a:t>CFTR</a:t>
            </a:r>
            <a:r>
              <a:rPr lang="zh-CN" altLang="en-US" sz="3200" b="1">
                <a:latin typeface="黑体" panose="02010609060101010101" pitchFamily="49" charset="-122"/>
                <a:ea typeface="黑体" panose="02010609060101010101" pitchFamily="49" charset="-122"/>
              </a:rPr>
              <a:t>转运氯离子的</a:t>
            </a:r>
            <a:r>
              <a:rPr lang="zh-CN" altLang="en-US" sz="3200" b="1">
                <a:solidFill>
                  <a:srgbClr val="CC0000"/>
                </a:solidFill>
                <a:latin typeface="黑体" panose="02010609060101010101" pitchFamily="49" charset="-122"/>
                <a:ea typeface="黑体" panose="02010609060101010101" pitchFamily="49" charset="-122"/>
              </a:rPr>
              <a:t>功能异常</a:t>
            </a:r>
            <a:r>
              <a:rPr lang="zh-CN" altLang="en-US" sz="3200" b="1">
                <a:latin typeface="黑体" panose="02010609060101010101" pitchFamily="49" charset="-122"/>
                <a:ea typeface="黑体" panose="02010609060101010101" pitchFamily="49" charset="-122"/>
              </a:rPr>
              <a:t>，</a:t>
            </a:r>
            <a:endParaRPr lang="zh-CN" altLang="en-US" sz="3200" b="1">
              <a:latin typeface="黑体" panose="02010609060101010101" pitchFamily="49" charset="-122"/>
              <a:ea typeface="黑体" panose="02010609060101010101" pitchFamily="49" charset="-122"/>
            </a:endParaRPr>
          </a:p>
          <a:p>
            <a:pPr algn="ctr"/>
            <a:r>
              <a:rPr lang="zh-CN" altLang="en-US" sz="3200" b="1">
                <a:latin typeface="黑体" panose="02010609060101010101" pitchFamily="49" charset="-122"/>
                <a:ea typeface="黑体" panose="02010609060101010101" pitchFamily="49" charset="-122"/>
              </a:rPr>
              <a:t>患者支气管内黏液增多</a:t>
            </a:r>
            <a:endParaRPr lang="zh-CN" altLang="en-US" sz="3200" b="1">
              <a:latin typeface="黑体" panose="02010609060101010101" pitchFamily="49" charset="-122"/>
              <a:ea typeface="黑体" panose="02010609060101010101" pitchFamily="49" charset="-122"/>
            </a:endParaRPr>
          </a:p>
        </p:txBody>
      </p:sp>
      <p:sp>
        <p:nvSpPr>
          <p:cNvPr id="54282" name="AutoShape 10"/>
          <p:cNvSpPr>
            <a:spLocks noChangeArrowheads="1"/>
          </p:cNvSpPr>
          <p:nvPr/>
        </p:nvSpPr>
        <p:spPr bwMode="auto">
          <a:xfrm>
            <a:off x="2063750" y="5734050"/>
            <a:ext cx="7848600" cy="8382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latin typeface="黑体" panose="02010609060101010101" pitchFamily="49" charset="-122"/>
                <a:ea typeface="黑体" panose="02010609060101010101" pitchFamily="49" charset="-122"/>
              </a:rPr>
              <a:t>支气管受阻，肺部功能严重受损</a:t>
            </a:r>
            <a:endParaRPr lang="zh-CN" altLang="en-US" sz="3200" b="1">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镰刀型红细胞和正常红细胞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1089" y="2205039"/>
            <a:ext cx="719137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5"/>
          <p:cNvSpPr>
            <a:spLocks noGrp="1" noChangeArrowheads="1"/>
          </p:cNvSpPr>
          <p:nvPr>
            <p:ph type="title" idx="4294967295"/>
          </p:nvPr>
        </p:nvSpPr>
        <p:spPr>
          <a:xfrm>
            <a:off x="1147445" y="810895"/>
            <a:ext cx="8208645" cy="839470"/>
          </a:xfrm>
          <a:prstGeom prst="rect">
            <a:avLst/>
          </a:prstGeom>
          <a:noFill/>
          <a:extLst>
            <a:ext uri="{91240B29-F687-4F45-9708-019B960494DF}">
              <a14:hiddenLine xmlns:a14="http://schemas.microsoft.com/office/drawing/2010/main" w="9525">
                <a:solidFill>
                  <a:srgbClr val="000000"/>
                </a:solidFill>
                <a:prstDash val="solid"/>
                <a:miter lim="800000"/>
                <a:headEnd/>
                <a:tailEnd/>
              </a14:hiddenLine>
            </a:ext>
          </a:extLst>
        </p:spPr>
        <p:txBody>
          <a:bodyPr>
            <a:normAutofit fontScale="90000"/>
          </a:bodyPr>
          <a:lstStyle/>
          <a:p>
            <a:r>
              <a:rPr lang="zh-CN" altLang="en-US" b="1"/>
              <a:t>镰刀型细胞贫血症</a:t>
            </a:r>
            <a:r>
              <a:rPr lang="zh-CN" altLang="en-US"/>
              <a:t> </a:t>
            </a:r>
            <a:endParaRPr lang="zh-CN" altLang="en-US"/>
          </a:p>
        </p:txBody>
      </p:sp>
      <p:sp>
        <p:nvSpPr>
          <p:cNvPr id="81926" name="Rectangle 6"/>
          <p:cNvSpPr>
            <a:spLocks noChangeArrowheads="1"/>
          </p:cNvSpPr>
          <p:nvPr/>
        </p:nvSpPr>
        <p:spPr bwMode="auto">
          <a:xfrm>
            <a:off x="2424113" y="4652964"/>
            <a:ext cx="3384550"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lang="zh-CN" altLang="en-US" sz="3600" b="1">
                <a:solidFill>
                  <a:srgbClr val="CC0000"/>
                </a:solidFill>
                <a:ea typeface="黑体" panose="02010609060101010101" pitchFamily="49" charset="-122"/>
              </a:rPr>
              <a:t>正常红细胞</a:t>
            </a:r>
            <a:br>
              <a:rPr lang="zh-CN" altLang="en-US" sz="3600" b="1">
                <a:solidFill>
                  <a:srgbClr val="CC0000"/>
                </a:solidFill>
                <a:ea typeface="黑体" panose="02010609060101010101" pitchFamily="49" charset="-122"/>
              </a:rPr>
            </a:br>
            <a:r>
              <a:rPr lang="zh-CN" altLang="en-US" sz="3600" b="1">
                <a:solidFill>
                  <a:srgbClr val="CC0000"/>
                </a:solidFill>
                <a:ea typeface="黑体" panose="02010609060101010101" pitchFamily="49" charset="-122"/>
              </a:rPr>
              <a:t>   </a:t>
            </a:r>
            <a:r>
              <a:rPr lang="zh-CN" altLang="en-US" sz="3600" b="1">
                <a:ea typeface="黑体" panose="02010609060101010101" pitchFamily="49" charset="-122"/>
              </a:rPr>
              <a:t>圆饼状</a:t>
            </a:r>
            <a:r>
              <a:rPr lang="zh-CN" altLang="en-US"/>
              <a:t> </a:t>
            </a:r>
            <a:endParaRPr lang="zh-CN" altLang="en-US"/>
          </a:p>
        </p:txBody>
      </p:sp>
      <p:sp>
        <p:nvSpPr>
          <p:cNvPr id="81929" name="Rectangle 9"/>
          <p:cNvSpPr>
            <a:spLocks noChangeArrowheads="1"/>
          </p:cNvSpPr>
          <p:nvPr/>
        </p:nvSpPr>
        <p:spPr bwMode="auto">
          <a:xfrm>
            <a:off x="6167438" y="4724400"/>
            <a:ext cx="33845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lang="zh-CN" altLang="en-US" sz="3600" b="1">
                <a:solidFill>
                  <a:srgbClr val="CC0000"/>
                </a:solidFill>
                <a:ea typeface="黑体" panose="02010609060101010101" pitchFamily="49" charset="-122"/>
              </a:rPr>
              <a:t>镰刀型红细胞</a:t>
            </a:r>
            <a:br>
              <a:rPr lang="zh-CN" altLang="en-US" sz="3600" b="1">
                <a:solidFill>
                  <a:srgbClr val="CC0000"/>
                </a:solidFill>
                <a:ea typeface="黑体" panose="02010609060101010101" pitchFamily="49" charset="-122"/>
              </a:rPr>
            </a:br>
            <a:r>
              <a:rPr lang="zh-CN" altLang="en-US" sz="3600" b="1">
                <a:ea typeface="黑体" panose="02010609060101010101" pitchFamily="49" charset="-122"/>
              </a:rPr>
              <a:t>     镰刀状</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3983355" y="189230"/>
            <a:ext cx="8208645" cy="839470"/>
          </a:xfrm>
          <a:prstGeom prst="rect">
            <a:avLst/>
          </a:prstGeom>
          <a:noFill/>
          <a:extLst>
            <a:ext uri="{91240B29-F687-4F45-9708-019B960494DF}">
              <a14:hiddenLine xmlns:a14="http://schemas.microsoft.com/office/drawing/2010/main" w="9525">
                <a:solidFill>
                  <a:srgbClr val="000000"/>
                </a:solidFill>
                <a:prstDash val="solid"/>
                <a:miter lim="800000"/>
                <a:headEnd/>
                <a:tailEnd/>
              </a14:hiddenLine>
            </a:ext>
          </a:extLst>
        </p:spPr>
        <p:txBody>
          <a:bodyPr/>
          <a:lstStyle/>
          <a:p>
            <a:r>
              <a:rPr lang="zh-CN" altLang="en-US" sz="4700" b="1">
                <a:solidFill>
                  <a:srgbClr val="CC00CC"/>
                </a:solidFill>
              </a:rPr>
              <a:t>镰刀型细胞贫血症 </a:t>
            </a:r>
            <a:endParaRPr lang="zh-CN" altLang="en-US" sz="4700" b="1">
              <a:solidFill>
                <a:srgbClr val="CC00CC"/>
              </a:solidFill>
            </a:endParaRPr>
          </a:p>
        </p:txBody>
      </p:sp>
      <p:grpSp>
        <p:nvGrpSpPr>
          <p:cNvPr id="53262" name="Group 14"/>
          <p:cNvGrpSpPr/>
          <p:nvPr/>
        </p:nvGrpSpPr>
        <p:grpSpPr bwMode="auto">
          <a:xfrm>
            <a:off x="2063751" y="1268413"/>
            <a:ext cx="7993063" cy="5256212"/>
            <a:chOff x="340" y="799"/>
            <a:chExt cx="5035" cy="3311"/>
          </a:xfrm>
        </p:grpSpPr>
        <p:sp>
          <p:nvSpPr>
            <p:cNvPr id="53259" name="AutoShape 11"/>
            <p:cNvSpPr>
              <a:spLocks noChangeArrowheads="1"/>
            </p:cNvSpPr>
            <p:nvPr/>
          </p:nvSpPr>
          <p:spPr bwMode="auto">
            <a:xfrm>
              <a:off x="1156" y="2750"/>
              <a:ext cx="3583" cy="453"/>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52" name="AutoShape 4"/>
            <p:cNvSpPr>
              <a:spLocks noChangeArrowheads="1"/>
            </p:cNvSpPr>
            <p:nvPr/>
          </p:nvSpPr>
          <p:spPr bwMode="auto">
            <a:xfrm>
              <a:off x="2517" y="1434"/>
              <a:ext cx="363" cy="318"/>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53254" name="AutoShape 6"/>
            <p:cNvSpPr>
              <a:spLocks noChangeArrowheads="1"/>
            </p:cNvSpPr>
            <p:nvPr/>
          </p:nvSpPr>
          <p:spPr bwMode="auto">
            <a:xfrm>
              <a:off x="2562" y="2432"/>
              <a:ext cx="363" cy="227"/>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53255" name="AutoShape 7"/>
            <p:cNvSpPr>
              <a:spLocks noChangeArrowheads="1"/>
            </p:cNvSpPr>
            <p:nvPr/>
          </p:nvSpPr>
          <p:spPr bwMode="auto">
            <a:xfrm>
              <a:off x="839" y="2840"/>
              <a:ext cx="4219" cy="381"/>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latin typeface="黑体" panose="02010609060101010101" pitchFamily="49" charset="-122"/>
                  <a:ea typeface="黑体" panose="02010609060101010101" pitchFamily="49" charset="-122"/>
                </a:rPr>
                <a:t>红细胞</a:t>
              </a:r>
              <a:r>
                <a:rPr lang="zh-CN" altLang="en-US" sz="3200" b="1">
                  <a:solidFill>
                    <a:srgbClr val="CC0000"/>
                  </a:solidFill>
                  <a:latin typeface="黑体" panose="02010609060101010101" pitchFamily="49" charset="-122"/>
                  <a:ea typeface="黑体" panose="02010609060101010101" pitchFamily="49" charset="-122"/>
                </a:rPr>
                <a:t>形态</a:t>
              </a:r>
              <a:r>
                <a:rPr lang="zh-CN" altLang="en-US" sz="3200" b="1">
                  <a:latin typeface="黑体" panose="02010609060101010101" pitchFamily="49" charset="-122"/>
                  <a:ea typeface="黑体" panose="02010609060101010101" pitchFamily="49" charset="-122"/>
                </a:rPr>
                <a:t>呈镰刀状</a:t>
              </a:r>
              <a:endParaRPr lang="zh-CN" altLang="en-US" sz="3200" b="1">
                <a:latin typeface="黑体" panose="02010609060101010101" pitchFamily="49" charset="-122"/>
                <a:ea typeface="黑体" panose="02010609060101010101" pitchFamily="49" charset="-122"/>
              </a:endParaRPr>
            </a:p>
          </p:txBody>
        </p:sp>
        <p:sp>
          <p:nvSpPr>
            <p:cNvPr id="53256" name="AutoShape 8"/>
            <p:cNvSpPr>
              <a:spLocks noChangeArrowheads="1"/>
            </p:cNvSpPr>
            <p:nvPr/>
          </p:nvSpPr>
          <p:spPr bwMode="auto">
            <a:xfrm>
              <a:off x="2608" y="3249"/>
              <a:ext cx="272" cy="272"/>
            </a:xfrm>
            <a:prstGeom prst="downArrow">
              <a:avLst>
                <a:gd name="adj1" fmla="val 50000"/>
                <a:gd name="adj2" fmla="val 25000"/>
              </a:avLst>
            </a:prstGeom>
            <a:solidFill>
              <a:srgbClr val="FFFFFF"/>
            </a:solidFill>
            <a:ln w="9525">
              <a:solidFill>
                <a:srgbClr val="000000"/>
              </a:solidFill>
              <a:miter lim="800000"/>
            </a:ln>
          </p:spPr>
          <p:txBody>
            <a:bodyPr vert="eaVert"/>
            <a:lstStyle/>
            <a:p>
              <a:endParaRPr lang="zh-CN" altLang="en-US"/>
            </a:p>
          </p:txBody>
        </p:sp>
        <p:sp>
          <p:nvSpPr>
            <p:cNvPr id="53258" name="AutoShape 10"/>
            <p:cNvSpPr>
              <a:spLocks noChangeArrowheads="1"/>
            </p:cNvSpPr>
            <p:nvPr/>
          </p:nvSpPr>
          <p:spPr bwMode="auto">
            <a:xfrm>
              <a:off x="1020" y="3566"/>
              <a:ext cx="3764" cy="544"/>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60" name="AutoShape 12"/>
            <p:cNvSpPr>
              <a:spLocks noChangeArrowheads="1"/>
            </p:cNvSpPr>
            <p:nvPr/>
          </p:nvSpPr>
          <p:spPr bwMode="auto">
            <a:xfrm>
              <a:off x="1066" y="1842"/>
              <a:ext cx="3674" cy="545"/>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61" name="AutoShape 13"/>
            <p:cNvSpPr>
              <a:spLocks noChangeArrowheads="1"/>
            </p:cNvSpPr>
            <p:nvPr/>
          </p:nvSpPr>
          <p:spPr bwMode="auto">
            <a:xfrm>
              <a:off x="340" y="799"/>
              <a:ext cx="5035" cy="544"/>
            </a:xfrm>
            <a:prstGeom prst="roundRect">
              <a:avLst>
                <a:gd name="adj" fmla="val 16667"/>
              </a:avLst>
            </a:prstGeom>
            <a:solidFill>
              <a:srgbClr val="EBF7FF"/>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51" name="AutoShape 3"/>
            <p:cNvSpPr>
              <a:spLocks noChangeArrowheads="1"/>
            </p:cNvSpPr>
            <p:nvPr/>
          </p:nvSpPr>
          <p:spPr bwMode="auto">
            <a:xfrm>
              <a:off x="522" y="890"/>
              <a:ext cx="4536" cy="382"/>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latin typeface="黑体" panose="02010609060101010101" pitchFamily="49" charset="-122"/>
                  <a:ea typeface="黑体" panose="02010609060101010101" pitchFamily="49" charset="-122"/>
                </a:rPr>
                <a:t>编码血红蛋白的</a:t>
              </a:r>
              <a:r>
                <a:rPr lang="zh-CN" altLang="en-US" sz="3200" b="1">
                  <a:solidFill>
                    <a:srgbClr val="0000FF"/>
                  </a:solidFill>
                  <a:latin typeface="黑体" panose="02010609060101010101" pitchFamily="49" charset="-122"/>
                  <a:ea typeface="黑体" panose="02010609060101010101" pitchFamily="49" charset="-122"/>
                </a:rPr>
                <a:t>基因中一个碱基对变化</a:t>
              </a:r>
              <a:endParaRPr lang="zh-CN" altLang="en-US" sz="3200" b="1">
                <a:solidFill>
                  <a:srgbClr val="0000FF"/>
                </a:solidFill>
                <a:latin typeface="黑体" panose="02010609060101010101" pitchFamily="49" charset="-122"/>
                <a:ea typeface="黑体" panose="02010609060101010101" pitchFamily="49" charset="-122"/>
              </a:endParaRPr>
            </a:p>
          </p:txBody>
        </p:sp>
        <p:sp>
          <p:nvSpPr>
            <p:cNvPr id="53253" name="AutoShape 5"/>
            <p:cNvSpPr>
              <a:spLocks noChangeArrowheads="1"/>
            </p:cNvSpPr>
            <p:nvPr/>
          </p:nvSpPr>
          <p:spPr bwMode="auto">
            <a:xfrm>
              <a:off x="884" y="1933"/>
              <a:ext cx="4219" cy="382"/>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latin typeface="黑体" panose="02010609060101010101" pitchFamily="49" charset="-122"/>
                  <a:ea typeface="黑体" panose="02010609060101010101" pitchFamily="49" charset="-122"/>
                </a:rPr>
                <a:t>血红蛋白的</a:t>
              </a:r>
              <a:r>
                <a:rPr lang="zh-CN" altLang="en-US" sz="3200" b="1">
                  <a:solidFill>
                    <a:srgbClr val="CC0000"/>
                  </a:solidFill>
                  <a:latin typeface="黑体" panose="02010609060101010101" pitchFamily="49" charset="-122"/>
                  <a:ea typeface="黑体" panose="02010609060101010101" pitchFamily="49" charset="-122"/>
                </a:rPr>
                <a:t>结构</a:t>
              </a:r>
              <a:r>
                <a:rPr lang="zh-CN" altLang="en-US" sz="3200" b="1">
                  <a:latin typeface="黑体" panose="02010609060101010101" pitchFamily="49" charset="-122"/>
                  <a:ea typeface="黑体" panose="02010609060101010101" pitchFamily="49" charset="-122"/>
                </a:rPr>
                <a:t>发生变化</a:t>
              </a:r>
              <a:endParaRPr lang="zh-CN" altLang="en-US" sz="3200" b="1">
                <a:latin typeface="黑体" panose="02010609060101010101" pitchFamily="49" charset="-122"/>
                <a:ea typeface="黑体" panose="02010609060101010101" pitchFamily="49" charset="-122"/>
              </a:endParaRPr>
            </a:p>
          </p:txBody>
        </p:sp>
        <p:sp>
          <p:nvSpPr>
            <p:cNvPr id="53257" name="AutoShape 9"/>
            <p:cNvSpPr>
              <a:spLocks noChangeArrowheads="1"/>
            </p:cNvSpPr>
            <p:nvPr/>
          </p:nvSpPr>
          <p:spPr bwMode="auto">
            <a:xfrm>
              <a:off x="884" y="3657"/>
              <a:ext cx="4082" cy="384"/>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3200" b="1">
                  <a:latin typeface="黑体" panose="02010609060101010101" pitchFamily="49" charset="-122"/>
                  <a:ea typeface="黑体" panose="02010609060101010101" pitchFamily="49" charset="-122"/>
                </a:rPr>
                <a:t>红细胞容易破裂，患溶血性</a:t>
              </a:r>
              <a:r>
                <a:rPr lang="zh-CN" altLang="en-US" sz="3200" b="1">
                  <a:solidFill>
                    <a:srgbClr val="CC0000"/>
                  </a:solidFill>
                  <a:latin typeface="黑体" panose="02010609060101010101" pitchFamily="49" charset="-122"/>
                  <a:ea typeface="黑体" panose="02010609060101010101" pitchFamily="49" charset="-122"/>
                </a:rPr>
                <a:t>贫血</a:t>
              </a:r>
              <a:endParaRPr lang="zh-CN" altLang="en-US" sz="3200" b="1">
                <a:solidFill>
                  <a:srgbClr val="CC0000"/>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ISPRING_PRESENTATION_TITLE" val="毕业活动策划"/>
  <p:tag name="KSO_WM_DOC_GUID" val="{42bd8650-b790-4050-be52-eb8cba04ccd4}"/>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1811</Words>
  <Application>WPS 演示</Application>
  <PresentationFormat>宽屏</PresentationFormat>
  <Paragraphs>179</Paragraphs>
  <Slides>19</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Century Gothic</vt:lpstr>
      <vt:lpstr>微软雅黑</vt:lpstr>
      <vt:lpstr>字魂27号-布丁体</vt:lpstr>
      <vt:lpstr>黑体</vt:lpstr>
      <vt:lpstr>隶书</vt:lpstr>
      <vt:lpstr>楷体_GB2312</vt:lpstr>
      <vt:lpstr>Calibri</vt:lpstr>
      <vt:lpstr>Arial Unicode MS</vt:lpstr>
      <vt:lpstr>华文新魏</vt:lpstr>
      <vt:lpstr>新宋体</vt:lpstr>
      <vt:lpstr>1_Office 主题</vt:lpstr>
      <vt:lpstr>PowerPoint 演示文稿</vt:lpstr>
      <vt:lpstr>PowerPoint 演示文稿</vt:lpstr>
      <vt:lpstr>PowerPoint 演示文稿</vt:lpstr>
      <vt:lpstr>PowerPoint 演示文稿</vt:lpstr>
      <vt:lpstr>PowerPoint 演示文稿</vt:lpstr>
      <vt:lpstr>PowerPoint 演示文稿</vt:lpstr>
      <vt:lpstr>囊性纤维病</vt:lpstr>
      <vt:lpstr>镰刀型细胞贫血症 </vt:lpstr>
      <vt:lpstr>镰刀型细胞贫血症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Administrator</cp:lastModifiedBy>
  <cp:revision>40</cp:revision>
  <dcterms:created xsi:type="dcterms:W3CDTF">2019-01-12T04:39:00Z</dcterms:created>
  <dcterms:modified xsi:type="dcterms:W3CDTF">2023-02-04T04:15:29Z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