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8" r:id="rId3"/>
    <p:sldId id="349" r:id="rId5"/>
    <p:sldId id="335" r:id="rId6"/>
    <p:sldId id="350" r:id="rId7"/>
    <p:sldId id="352" r:id="rId8"/>
    <p:sldId id="369" r:id="rId9"/>
    <p:sldId id="370" r:id="rId10"/>
    <p:sldId id="355" r:id="rId11"/>
    <p:sldId id="358" r:id="rId12"/>
    <p:sldId id="360" r:id="rId13"/>
    <p:sldId id="359" r:id="rId14"/>
    <p:sldId id="361" r:id="rId15"/>
    <p:sldId id="362" r:id="rId16"/>
    <p:sldId id="363" r:id="rId17"/>
    <p:sldId id="364" r:id="rId18"/>
    <p:sldId id="365" r:id="rId19"/>
    <p:sldId id="373" r:id="rId20"/>
    <p:sldId id="374" r:id="rId21"/>
    <p:sldId id="366" r:id="rId22"/>
    <p:sldId id="376"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0" clrIdx="0"/>
  <p:cmAuthor id="2" name="Administrator" initials="A" lastIdx="0" clrIdx="0"/>
  <p:cmAuthor id="3" name="靳曼" initials="靳" lastIdx="0" clrIdx="2"/>
  <p:cmAuthor id="7" name="1206988966@qq.com" initials="1" lastIdx="0" clrIdx="2"/>
  <p:cmAuthor id="8" name="姜伟光" initials="姜" lastIdx="0" clrIdx="0"/>
  <p:cmAuthor id="5" name="ccgz" initials="c" lastIdx="0" clrIdx="4"/>
  <p:cmAuthor id="6" name="ming qiu" initials="m" lastIdx="0" clrIdx="1"/>
  <p:cmAuthor id="4" name="yaosh" initials="y" lastIdx="0" clrIdx="3"/>
  <p:cmAuthor id="10" name="yyyaogd@126.com" initials="y" lastIdx="0" clrIdx="0"/>
  <p:cmAuthor id="11" name="wucj" initials="w" lastIdx="0" clrIdx="0"/>
  <p:cmAuthor id="12" name="SkyUser" initials="S" lastIdx="0" clrIdx="0"/>
  <p:cmAuthor id="9" name="86158" initials="8" lastIdx="0" clrIdx="8"/>
  <p:cmAuthor id="75" name="作者" initials="A" lastIdx="0" clrIdx="24"/>
  <p:cmAuthor id="15" name="admin"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2" autoAdjust="0"/>
    <p:restoredTop sz="94879" autoAdjust="0"/>
  </p:normalViewPr>
  <p:slideViewPr>
    <p:cSldViewPr snapToGrid="0">
      <p:cViewPr varScale="1">
        <p:scale>
          <a:sx n="49" d="100"/>
          <a:sy n="49" d="100"/>
        </p:scale>
        <p:origin x="72" y="756"/>
      </p:cViewPr>
      <p:guideLst/>
    </p:cSldViewPr>
  </p:slideViewPr>
  <p:notesTextViewPr>
    <p:cViewPr>
      <p:scale>
        <a:sx n="1" d="1"/>
        <a:sy n="1" d="1"/>
      </p:scale>
      <p:origin x="0" y="0"/>
    </p:cViewPr>
  </p:notesTextViewPr>
  <p:notesViewPr>
    <p:cSldViewPr snapToGrid="0">
      <p:cViewPr varScale="1">
        <p:scale>
          <a:sx n="61" d="100"/>
          <a:sy n="61" d="100"/>
        </p:scale>
        <p:origin x="3245" y="6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1C472279-B974-4666-B9D3-0E96C8281D77}"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EBB5A3B-8A93-482E-9469-201E68AFB73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custDataLst>
              <p:tags r:id="rId3"/>
            </p:custDataLst>
          </p:nvPr>
        </p:nvSpPr>
        <p:spPr/>
      </p:sp>
      <p:sp>
        <p:nvSpPr>
          <p:cNvPr id="15362" name="文本占位符 2"/>
          <p:cNvSpPr>
            <a:spLocks noGrp="1"/>
          </p:cNvSpPr>
          <p:nvPr>
            <p:ph type="body" idx="1"/>
            <p:custDataLst>
              <p:tags r:id="rId4"/>
            </p:custDataLst>
          </p:nvPr>
        </p:nvSpPr>
        <p:spPr/>
        <p:txBody>
          <a:bodyPr lIns="91440" tIns="45720" rIns="91440" bIns="45720" anchor="t" anchorCtr="0"/>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custDataLst>
              <p:tags r:id="rId3"/>
            </p:custDataLst>
          </p:nvPr>
        </p:nvSpPr>
        <p:spPr/>
      </p:sp>
      <p:sp>
        <p:nvSpPr>
          <p:cNvPr id="22530" name="备注占位符 2"/>
          <p:cNvSpPr>
            <a:spLocks noGrp="1"/>
          </p:cNvSpPr>
          <p:nvPr>
            <p:ph type="body" idx="1"/>
            <p:custDataLst>
              <p:tags r:id="rId4"/>
            </p:custDataLst>
          </p:nvPr>
        </p:nvSpPr>
        <p:spPr/>
        <p:txBody>
          <a:bodyPr lIns="91440" tIns="45720" rIns="91440" bIns="45720" anchor="t"/>
          <a:lstStyle/>
          <a:p>
            <a:pPr lvl="0"/>
            <a:endParaRPr lang="zh-CN" altLang="en-US"/>
          </a:p>
        </p:txBody>
      </p:sp>
      <p:sp>
        <p:nvSpPr>
          <p:cNvPr id="22531" name="灯片编号占位符 3"/>
          <p:cNvSpPr>
            <a:spLocks noGrp="1"/>
          </p:cNvSpPr>
          <p:nvPr>
            <p:ph type="sldNum" sz="quarter" idx="10"/>
            <p:custDataLst>
              <p:tags r:id="rId5"/>
            </p:custDataLst>
          </p:nvPr>
        </p:nvSpPr>
        <p:spPr>
          <a:xfrm>
            <a:off x="3884613" y="8685213"/>
            <a:ext cx="2971800" cy="457200"/>
          </a:xfrm>
          <a:prstGeom prst="rect">
            <a:avLst/>
          </a:prstGeom>
          <a:noFill/>
          <a:ln w="9525">
            <a:noFill/>
          </a:ln>
        </p:spPr>
        <p:txBody>
          <a:bodyPr vert="horz" lIns="91440" tIns="45720" rIns="91440" bIns="45720" anchor="b"/>
          <a:lstStyle/>
          <a:p>
            <a:pPr marL="0" marR="0" lvl="0" indent="0" algn="r" defTabSz="1089025" rtl="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r>
              <a:rPr lang="zh-CN" altLang="en-US"/>
              <a:t>地理隔离不一定产生生殖隔离</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custDataLst>
              <p:tags r:id="rId3"/>
            </p:custDataLst>
          </p:nvPr>
        </p:nvSpPr>
        <p:spPr/>
      </p:sp>
      <p:sp>
        <p:nvSpPr>
          <p:cNvPr id="38914" name="文本占位符 2"/>
          <p:cNvSpPr>
            <a:spLocks noGrp="1"/>
          </p:cNvSpPr>
          <p:nvPr>
            <p:ph type="body" idx="1"/>
            <p:custDataLst>
              <p:tags r:id="rId4"/>
            </p:custDataLst>
          </p:nvPr>
        </p:nvSpPr>
        <p:spPr/>
        <p:txBody>
          <a:bodyPr lIns="91440" tIns="45720" rIns="91440" bIns="45720" anchor="t" anchorCtr="0"/>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487680" y="1798320"/>
            <a:ext cx="11216640" cy="1158240"/>
          </a:xfrm>
        </p:spPr>
        <p:txBody>
          <a:bodyPr anchor="b">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3982720" y="3246437"/>
            <a:ext cx="4226560" cy="512763"/>
          </a:xfrm>
          <a:solidFill>
            <a:schemeClr val="bg1"/>
          </a:solidFill>
        </p:spPr>
        <p:txBody>
          <a:bodyPr/>
          <a:lstStyle>
            <a:lvl1pPr marL="0" indent="0" algn="ctr">
              <a:buNone/>
              <a:defRPr sz="2400">
                <a:solidFill>
                  <a:schemeClr val="tx1"/>
                </a:solidFill>
                <a:latin typeface="宋体" panose="02010600030101010101" pitchFamily="2" charset="-122"/>
                <a:ea typeface="宋体" panose="02010600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思考">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思考</a:t>
            </a:r>
            <a:endParaRPr lang="zh-CN" altLang="en-US" sz="2800" b="1">
              <a:solidFill>
                <a:srgbClr val="015D35"/>
              </a:solidFill>
            </a:endParaRPr>
          </a:p>
        </p:txBody>
      </p:sp>
      <p:sp>
        <p:nvSpPr>
          <p:cNvPr id="10" name="文本占位符 9"/>
          <p:cNvSpPr>
            <a:spLocks noGrp="1"/>
          </p:cNvSpPr>
          <p:nvPr>
            <p:ph type="body" sz="quarter" idx="10"/>
            <p:custDataLst>
              <p:tags r:id="rId4"/>
            </p:custDataLst>
          </p:nvPr>
        </p:nvSpPr>
        <p:spPr>
          <a:xfrm>
            <a:off x="345282" y="944563"/>
            <a:ext cx="11501437" cy="5621337"/>
          </a:xfrm>
        </p:spPr>
        <p:txBody>
          <a:bodyPr/>
          <a:lstStyle>
            <a:lvl1pPr>
              <a:lnSpc>
                <a:spcPct val="150000"/>
              </a:lnSpc>
              <a:defRPr>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课堂小结">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课堂小结</a:t>
            </a:r>
            <a:endParaRPr lang="zh-CN" altLang="en-US" sz="2800" b="1">
              <a:solidFill>
                <a:srgbClr val="015D35"/>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lvl1pPr>
              <a:lnSpc>
                <a:spcPct val="150000"/>
              </a:lnSpc>
              <a:defRPr>
                <a:latin typeface="楷体" panose="02010609060101010101" pitchFamily="49" charset="-122"/>
                <a:ea typeface="楷体" panose="02010609060101010101" pitchFamily="49"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350520" y="406400"/>
            <a:ext cx="11490960" cy="6035040"/>
          </a:xfrm>
        </p:spPr>
        <p:txBody>
          <a:bodyPr/>
          <a:lstStyle>
            <a:lvl1pPr>
              <a:lnSpc>
                <a:spcPct val="150000"/>
              </a:lnSpc>
              <a:defRPr>
                <a:latin typeface="楷体" panose="02010609060101010101" pitchFamily="49" charset="-122"/>
                <a:ea typeface="楷体" panose="02010609060101010101" pitchFamily="49"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居中">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50520" y="216816"/>
            <a:ext cx="11490960" cy="565609"/>
          </a:xfrm>
        </p:spPr>
        <p:txBody>
          <a:bodyPr>
            <a:normAutofit/>
          </a:bodyPr>
          <a:lstStyle>
            <a:lvl1pPr algn="ctr">
              <a:defRPr sz="28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50520" y="923827"/>
            <a:ext cx="11490960" cy="5517613"/>
          </a:xfrm>
        </p:spPr>
        <p:txBody>
          <a:bodyPr/>
          <a:lstStyle>
            <a:lvl1pPr>
              <a:lnSpc>
                <a:spcPct val="150000"/>
              </a:lnSpc>
              <a:defRPr>
                <a:latin typeface="楷体" panose="02010609060101010101" pitchFamily="49" charset="-122"/>
                <a:ea typeface="楷体" panose="02010609060101010101" pitchFamily="49"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学习目标">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学习目标</a:t>
            </a:r>
            <a:endParaRPr lang="zh-CN" altLang="en-US" sz="2800" b="1">
              <a:solidFill>
                <a:srgbClr val="015D35"/>
              </a:solidFill>
            </a:endParaRPr>
          </a:p>
        </p:txBody>
      </p:sp>
      <p:sp>
        <p:nvSpPr>
          <p:cNvPr id="10" name="文本占位符 9"/>
          <p:cNvSpPr>
            <a:spLocks noGrp="1"/>
          </p:cNvSpPr>
          <p:nvPr>
            <p:ph type="body" sz="quarter" idx="10"/>
            <p:custDataLst>
              <p:tags r:id="rId4"/>
            </p:custDataLst>
          </p:nvPr>
        </p:nvSpPr>
        <p:spPr>
          <a:xfrm>
            <a:off x="1249681" y="1178561"/>
            <a:ext cx="9692639" cy="5387339"/>
          </a:xfrm>
        </p:spPr>
        <p:txBody>
          <a:bodyPr/>
          <a:lstStyle>
            <a:lvl1pPr marL="457200" indent="-457200">
              <a:lnSpc>
                <a:spcPct val="200000"/>
              </a:lnSpc>
              <a:buFont typeface="Wingdings" panose="05000000000000000000" pitchFamily="2" charset="2"/>
              <a:buChar char="Ø"/>
              <a:defRPr>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问题探讨">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问题探讨</a:t>
            </a:r>
            <a:endParaRPr lang="zh-CN" altLang="en-US" sz="2800" b="1">
              <a:solidFill>
                <a:srgbClr val="015D35"/>
              </a:solidFill>
            </a:endParaRPr>
          </a:p>
        </p:txBody>
      </p:sp>
      <p:sp>
        <p:nvSpPr>
          <p:cNvPr id="10" name="文本占位符 9"/>
          <p:cNvSpPr>
            <a:spLocks noGrp="1"/>
          </p:cNvSpPr>
          <p:nvPr>
            <p:ph type="body" sz="quarter" idx="10"/>
            <p:custDataLst>
              <p:tags r:id="rId4"/>
            </p:custDataLst>
          </p:nvPr>
        </p:nvSpPr>
        <p:spPr>
          <a:xfrm>
            <a:off x="345282" y="944563"/>
            <a:ext cx="11501437" cy="5621337"/>
          </a:xfrm>
        </p:spPr>
        <p:txBody>
          <a:bodyPr/>
          <a:lstStyle>
            <a:lvl1pPr>
              <a:lnSpc>
                <a:spcPct val="150000"/>
              </a:lnSpc>
              <a:defRPr>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选修-课题背景">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课题背景</a:t>
            </a:r>
            <a:endParaRPr lang="zh-CN" altLang="en-US" sz="2800" b="1">
              <a:solidFill>
                <a:srgbClr val="015D35"/>
              </a:solidFill>
            </a:endParaRPr>
          </a:p>
        </p:txBody>
      </p:sp>
      <p:sp>
        <p:nvSpPr>
          <p:cNvPr id="10" name="文本占位符 9"/>
          <p:cNvSpPr>
            <a:spLocks noGrp="1"/>
          </p:cNvSpPr>
          <p:nvPr>
            <p:ph type="body" sz="quarter" idx="10"/>
            <p:custDataLst>
              <p:tags r:id="rId4"/>
            </p:custDataLst>
          </p:nvPr>
        </p:nvSpPr>
        <p:spPr>
          <a:xfrm>
            <a:off x="345282" y="944563"/>
            <a:ext cx="11501437" cy="5621337"/>
          </a:xfrm>
        </p:spPr>
        <p:txBody>
          <a:bodyPr/>
          <a:lstStyle>
            <a:lvl1pPr>
              <a:lnSpc>
                <a:spcPct val="150000"/>
              </a:lnSpc>
              <a:defRPr>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课中必练">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课中必练</a:t>
            </a:r>
            <a:endParaRPr lang="zh-CN" altLang="en-US" sz="2800" b="1">
              <a:solidFill>
                <a:srgbClr val="015D35"/>
              </a:solidFill>
            </a:endParaRPr>
          </a:p>
        </p:txBody>
      </p:sp>
      <p:sp>
        <p:nvSpPr>
          <p:cNvPr id="10" name="文本占位符 9"/>
          <p:cNvSpPr>
            <a:spLocks noGrp="1"/>
          </p:cNvSpPr>
          <p:nvPr>
            <p:ph type="body" sz="quarter" idx="10"/>
            <p:custDataLst>
              <p:tags r:id="rId4"/>
            </p:custDataLst>
          </p:nvPr>
        </p:nvSpPr>
        <p:spPr>
          <a:xfrm>
            <a:off x="345282" y="944563"/>
            <a:ext cx="11501437" cy="5621337"/>
          </a:xfrm>
        </p:spPr>
        <p:txBody>
          <a:bodyPr/>
          <a:lstStyle>
            <a:lvl1pPr>
              <a:lnSpc>
                <a:spcPct val="150000"/>
              </a:lnSpc>
              <a:defRPr>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及时总结">
    <p:spTree>
      <p:nvGrpSpPr>
        <p:cNvPr id="1" name=""/>
        <p:cNvGrpSpPr/>
        <p:nvPr/>
      </p:nvGrpSpPr>
      <p:grpSpPr>
        <a:xfrm>
          <a:off x="0" y="0"/>
          <a:ext cx="0" cy="0"/>
          <a:chOff x="0" y="0"/>
          <a:chExt cx="0" cy="0"/>
        </a:xfrm>
      </p:grpSpPr>
      <p:cxnSp>
        <p:nvCxnSpPr>
          <p:cNvPr id="8" name="直接连接符 7"/>
          <p:cNvCxnSpPr/>
          <p:nvPr userDrawn="1">
            <p:custDataLst>
              <p:tags r:id="rId2"/>
            </p:custDataLst>
          </p:nvPr>
        </p:nvCxnSpPr>
        <p:spPr>
          <a:xfrm>
            <a:off x="4282440" y="554464"/>
            <a:ext cx="3627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userDrawn="1">
            <p:custDataLst>
              <p:tags r:id="rId3"/>
            </p:custDataLst>
          </p:nvPr>
        </p:nvSpPr>
        <p:spPr>
          <a:xfrm>
            <a:off x="5100320" y="292854"/>
            <a:ext cx="1991360" cy="523220"/>
          </a:xfrm>
          <a:prstGeom prst="rect">
            <a:avLst/>
          </a:prstGeom>
          <a:solidFill>
            <a:schemeClr val="bg1"/>
          </a:solidFill>
        </p:spPr>
        <p:txBody>
          <a:bodyPr wrap="square" rtlCol="0">
            <a:spAutoFit/>
          </a:bodyPr>
          <a:lstStyle/>
          <a:p>
            <a:pPr algn="ctr"/>
            <a:r>
              <a:rPr lang="zh-CN" altLang="en-US" sz="2800" b="1">
                <a:solidFill>
                  <a:srgbClr val="015D35"/>
                </a:solidFill>
              </a:rPr>
              <a:t>及时总结</a:t>
            </a:r>
            <a:endParaRPr lang="zh-CN" altLang="en-US" sz="2800" b="1">
              <a:solidFill>
                <a:srgbClr val="015D35"/>
              </a:solidFill>
            </a:endParaRPr>
          </a:p>
        </p:txBody>
      </p:sp>
      <p:sp>
        <p:nvSpPr>
          <p:cNvPr id="10" name="文本占位符 9"/>
          <p:cNvSpPr>
            <a:spLocks noGrp="1"/>
          </p:cNvSpPr>
          <p:nvPr>
            <p:ph type="body" sz="quarter" idx="10"/>
            <p:custDataLst>
              <p:tags r:id="rId4"/>
            </p:custDataLst>
          </p:nvPr>
        </p:nvSpPr>
        <p:spPr>
          <a:xfrm>
            <a:off x="345282" y="944563"/>
            <a:ext cx="11501437" cy="5621337"/>
          </a:xfrm>
        </p:spPr>
        <p:txBody>
          <a:bodyPr/>
          <a:lstStyle>
            <a:lvl1pPr>
              <a:lnSpc>
                <a:spcPct val="150000"/>
              </a:lnSpc>
              <a:defRPr>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file:///D:\qq&#25991;&#20214;\712321467\Image\C2C\Image2\%7b75232B38-A165-1FB7-499C-2E1C792CACB5%7d.png" TargetMode="External"/><Relationship Id="rId16" Type="http://schemas.openxmlformats.org/officeDocument/2006/relationships/image" Target="../media/image1.png"/><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350520" y="136525"/>
            <a:ext cx="11490960" cy="73723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350520" y="1036320"/>
            <a:ext cx="11490960" cy="5405120"/>
          </a:xfrm>
          <a:prstGeom prst="rect">
            <a:avLst/>
          </a:prstGeom>
        </p:spPr>
        <p:txBody>
          <a:bodyPr vert="horz" lIns="91440" tIns="45720" rIns="91440" bIns="45720" rtlCol="0">
            <a:normAutofit/>
          </a:bodyPr>
          <a:lstStyle/>
          <a:p>
            <a:pPr lvl="0"/>
            <a:r>
              <a:rPr lang="zh-CN" altLang="en-US"/>
              <a:t>单击此处编辑母版文本样式</a:t>
            </a:r>
            <a:endParaRPr lang="zh-CN" altLang="en-US"/>
          </a:p>
        </p:txBody>
      </p:sp>
      <p:pic>
        <p:nvPicPr>
          <p:cNvPr id="4" name="图片 1073743875" descr="学科网 zxxk.com"/>
          <p:cNvPicPr>
            <a:picLocks noChangeAspect="1"/>
          </p:cNvPicPr>
          <p:nvPr>
            <p:custDataLst>
              <p:tags r:id="rId15"/>
            </p:custDataLst>
          </p:nvPr>
        </p:nvPicPr>
        <p:blipFill>
          <a:blip r:embed="rId16" r:link="rId1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3600" b="1" kern="1200">
          <a:solidFill>
            <a:srgbClr val="015D35"/>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5.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9.xml"/></Relationships>
</file>

<file path=ppt/slides/_rels/slide13.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1" Type="http://schemas.openxmlformats.org/officeDocument/2006/relationships/slideLayout" Target="../slideLayouts/slideLayout9.xml"/><Relationship Id="rId30" Type="http://schemas.openxmlformats.org/officeDocument/2006/relationships/tags" Target="../tags/tag159.xml"/><Relationship Id="rId3" Type="http://schemas.openxmlformats.org/officeDocument/2006/relationships/tags" Target="../tags/tag132.xml"/><Relationship Id="rId29" Type="http://schemas.openxmlformats.org/officeDocument/2006/relationships/tags" Target="../tags/tag158.xml"/><Relationship Id="rId28" Type="http://schemas.openxmlformats.org/officeDocument/2006/relationships/tags" Target="../tags/tag157.xml"/><Relationship Id="rId27" Type="http://schemas.openxmlformats.org/officeDocument/2006/relationships/tags" Target="../tags/tag156.xml"/><Relationship Id="rId26" Type="http://schemas.openxmlformats.org/officeDocument/2006/relationships/tags" Target="../tags/tag155.xml"/><Relationship Id="rId25" Type="http://schemas.openxmlformats.org/officeDocument/2006/relationships/tags" Target="../tags/tag154.xml"/><Relationship Id="rId24" Type="http://schemas.openxmlformats.org/officeDocument/2006/relationships/tags" Target="../tags/tag153.xml"/><Relationship Id="rId23" Type="http://schemas.openxmlformats.org/officeDocument/2006/relationships/tags" Target="../tags/tag152.xml"/><Relationship Id="rId22" Type="http://schemas.openxmlformats.org/officeDocument/2006/relationships/tags" Target="../tags/tag151.xml"/><Relationship Id="rId21" Type="http://schemas.openxmlformats.org/officeDocument/2006/relationships/tags" Target="../tags/tag150.xml"/><Relationship Id="rId20" Type="http://schemas.openxmlformats.org/officeDocument/2006/relationships/tags" Target="../tags/tag149.xml"/><Relationship Id="rId2" Type="http://schemas.openxmlformats.org/officeDocument/2006/relationships/tags" Target="../tags/tag131.xml"/><Relationship Id="rId19" Type="http://schemas.openxmlformats.org/officeDocument/2006/relationships/tags" Target="../tags/tag148.xml"/><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tags" Target="../tags/tag16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60.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jpeg"/><Relationship Id="rId7" Type="http://schemas.openxmlformats.org/officeDocument/2006/relationships/tags" Target="../tags/tag166.xml"/><Relationship Id="rId6" Type="http://schemas.openxmlformats.org/officeDocument/2006/relationships/image" Target="../media/image11.jpeg"/><Relationship Id="rId5" Type="http://schemas.openxmlformats.org/officeDocument/2006/relationships/tags" Target="../tags/tag165.xml"/><Relationship Id="rId4" Type="http://schemas.openxmlformats.org/officeDocument/2006/relationships/image" Target="../media/image10.jpeg"/><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tags" Target="../tags/tag167.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image" Target="../media/image14.png"/><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13.jpeg"/><Relationship Id="rId1" Type="http://schemas.openxmlformats.org/officeDocument/2006/relationships/tags" Target="../tags/tag169.xml"/></Relationships>
</file>

<file path=ppt/slides/_rels/slide18.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image" Target="../media/image16.png"/><Relationship Id="rId6" Type="http://schemas.openxmlformats.org/officeDocument/2006/relationships/tags" Target="../tags/tag181.xml"/><Relationship Id="rId5" Type="http://schemas.openxmlformats.org/officeDocument/2006/relationships/image" Target="../media/image15.jpeg"/><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1" Type="http://schemas.openxmlformats.org/officeDocument/2006/relationships/notesSlide" Target="../notesSlides/notesSlide3.xml"/><Relationship Id="rId10" Type="http://schemas.openxmlformats.org/officeDocument/2006/relationships/slideLayout" Target="../slideLayouts/slideLayout12.xml"/><Relationship Id="rId1" Type="http://schemas.openxmlformats.org/officeDocument/2006/relationships/tags" Target="../tags/tag177.xml"/></Relationships>
</file>

<file path=ppt/slides/_rels/slide19.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7" Type="http://schemas.openxmlformats.org/officeDocument/2006/relationships/slideLayout" Target="../slideLayouts/slideLayout4.xml"/><Relationship Id="rId16" Type="http://schemas.openxmlformats.org/officeDocument/2006/relationships/image" Target="../media/image17.png"/><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tags" Target="../tags/tag186.xml"/></Relationships>
</file>

<file path=ppt/slides/_rels/slide2.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image" Target="../media/image4.png"/><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media/image3.jpeg"/><Relationship Id="rId3" Type="http://schemas.openxmlformats.org/officeDocument/2006/relationships/tags" Target="../tags/tag39.xml"/><Relationship Id="rId2" Type="http://schemas.openxmlformats.org/officeDocument/2006/relationships/tags" Target="../tags/tag38.xml"/><Relationship Id="rId16" Type="http://schemas.openxmlformats.org/officeDocument/2006/relationships/slideLayout" Target="../slideLayouts/slideLayout6.xml"/><Relationship Id="rId15" Type="http://schemas.openxmlformats.org/officeDocument/2006/relationships/image" Target="../media/image5.png"/><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7.xml"/></Relationships>
</file>

<file path=ppt/slides/_rels/slide20.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1" Type="http://schemas.openxmlformats.org/officeDocument/2006/relationships/notesSlide" Target="../notesSlides/notesSlide4.xml"/><Relationship Id="rId30" Type="http://schemas.openxmlformats.org/officeDocument/2006/relationships/slideLayout" Target="../slideLayouts/slideLayout2.xml"/><Relationship Id="rId3" Type="http://schemas.openxmlformats.org/officeDocument/2006/relationships/tags" Target="../tags/tag203.xml"/><Relationship Id="rId29" Type="http://schemas.openxmlformats.org/officeDocument/2006/relationships/tags" Target="../tags/tag229.xml"/><Relationship Id="rId28" Type="http://schemas.openxmlformats.org/officeDocument/2006/relationships/tags" Target="../tags/tag228.xml"/><Relationship Id="rId27" Type="http://schemas.openxmlformats.org/officeDocument/2006/relationships/tags" Target="../tags/tag227.xml"/><Relationship Id="rId26" Type="http://schemas.openxmlformats.org/officeDocument/2006/relationships/tags" Target="../tags/tag226.xml"/><Relationship Id="rId25" Type="http://schemas.openxmlformats.org/officeDocument/2006/relationships/tags" Target="../tags/tag225.xml"/><Relationship Id="rId24" Type="http://schemas.openxmlformats.org/officeDocument/2006/relationships/tags" Target="../tags/tag224.xml"/><Relationship Id="rId23" Type="http://schemas.openxmlformats.org/officeDocument/2006/relationships/tags" Target="../tags/tag223.xml"/><Relationship Id="rId22" Type="http://schemas.openxmlformats.org/officeDocument/2006/relationships/tags" Target="../tags/tag222.xml"/><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tags" Target="../tags/tag202.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tags" Target="../tags/tag212.xml"/><Relationship Id="rId11" Type="http://schemas.openxmlformats.org/officeDocument/2006/relationships/tags" Target="../tags/tag211.xml"/><Relationship Id="rId10" Type="http://schemas.openxmlformats.org/officeDocument/2006/relationships/tags" Target="../tags/tag210.xml"/><Relationship Id="rId1" Type="http://schemas.openxmlformats.org/officeDocument/2006/relationships/tags" Target="../tags/tag201.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image" Target="../media/image6.png"/><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8.png"/><Relationship Id="rId2" Type="http://schemas.openxmlformats.org/officeDocument/2006/relationships/tags" Target="../tags/tag56.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5" Type="http://schemas.openxmlformats.org/officeDocument/2006/relationships/slideLayout" Target="../slideLayouts/slideLayout2.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slide" Target="slide1.xml"/><Relationship Id="rId3" Type="http://schemas.openxmlformats.org/officeDocument/2006/relationships/tags" Target="../tags/tag73.xml"/><Relationship Id="rId28" Type="http://schemas.openxmlformats.org/officeDocument/2006/relationships/slideLayout" Target="../slideLayouts/slideLayout12.xml"/><Relationship Id="rId27" Type="http://schemas.openxmlformats.org/officeDocument/2006/relationships/tags" Target="../tags/tag96.xml"/><Relationship Id="rId26" Type="http://schemas.openxmlformats.org/officeDocument/2006/relationships/tags" Target="../tags/tag95.xml"/><Relationship Id="rId25" Type="http://schemas.openxmlformats.org/officeDocument/2006/relationships/tags" Target="../tags/tag94.xml"/><Relationship Id="rId24" Type="http://schemas.openxmlformats.org/officeDocument/2006/relationships/tags" Target="../tags/tag93.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tags" Target="../tags/tag89.xml"/><Relationship Id="rId2" Type="http://schemas.openxmlformats.org/officeDocument/2006/relationships/tags" Target="../tags/tag72.xml"/><Relationship Id="rId19" Type="http://schemas.openxmlformats.org/officeDocument/2006/relationships/tags" Target="../tags/tag88.xml"/><Relationship Id="rId18" Type="http://schemas.openxmlformats.org/officeDocument/2006/relationships/tags" Target="../tags/tag87.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9" Type="http://schemas.openxmlformats.org/officeDocument/2006/relationships/slide" Target="slide1.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slideLayout" Target="../slideLayouts/slideLayout12.xml"/><Relationship Id="rId10" Type="http://schemas.openxmlformats.org/officeDocument/2006/relationships/tags" Target="../tags/tag105.xml"/><Relationship Id="rId1" Type="http://schemas.openxmlformats.org/officeDocument/2006/relationships/tags" Target="../tags/tag97.xml"/></Relationships>
</file>

<file path=ppt/slides/_rels/slide8.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2" Type="http://schemas.openxmlformats.org/officeDocument/2006/relationships/slideLayout" Target="../slideLayouts/slideLayout10.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tags" Target="../tags/tag106.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1524000" y="638175"/>
            <a:ext cx="9121775" cy="13906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70AD47">
                  <a:lumMod val="75000"/>
                </a:srgbClr>
              </a:solidFill>
              <a:effectLst/>
              <a:uLnTx/>
              <a:uFillTx/>
              <a:latin typeface="Calibri" panose="020F0502020204030204"/>
              <a:ea typeface="微软雅黑" panose="020B0503020204020204" charset="-122"/>
              <a:cs typeface="+mn-cs"/>
            </a:endParaRPr>
          </a:p>
        </p:txBody>
      </p:sp>
      <p:sp>
        <p:nvSpPr>
          <p:cNvPr id="14339" name="文本框 13"/>
          <p:cNvSpPr txBox="1"/>
          <p:nvPr>
            <p:custDataLst>
              <p:tags r:id="rId2"/>
            </p:custDataLst>
          </p:nvPr>
        </p:nvSpPr>
        <p:spPr>
          <a:xfrm>
            <a:off x="1524000" y="544513"/>
            <a:ext cx="9144000" cy="737235"/>
          </a:xfrm>
          <a:prstGeom prst="rect">
            <a:avLst/>
          </a:prstGeom>
          <a:noFill/>
          <a:ln w="9525">
            <a:noFill/>
          </a:ln>
        </p:spPr>
        <p:txBody>
          <a:bodyPr wrap="square" anchor="t" anchorCtr="0">
            <a:spAutoFit/>
          </a:bodyPr>
          <a:lstStyle/>
          <a:p>
            <a:pPr algn="ctr">
              <a:lnSpc>
                <a:spcPct val="150000"/>
              </a:lnSpc>
              <a:buClrTx/>
              <a:buFontTx/>
            </a:pPr>
            <a:r>
              <a:rPr lang="zh-CN" altLang="en-US" sz="2800" b="1">
                <a:solidFill>
                  <a:srgbClr val="000000"/>
                </a:solidFill>
                <a:latin typeface="宋体" panose="02010600030101010101" pitchFamily="2" charset="-122"/>
                <a:ea typeface="宋体" panose="02010600030101010101" pitchFamily="2" charset="-122"/>
              </a:rPr>
              <a:t>第六章  生物的进化</a:t>
            </a:r>
            <a:endParaRPr lang="zh-CN" altLang="en-US" sz="2800" b="1">
              <a:solidFill>
                <a:srgbClr val="000000"/>
              </a:solidFill>
              <a:latin typeface="宋体" panose="02010600030101010101" pitchFamily="2" charset="-122"/>
              <a:ea typeface="宋体" panose="02010600030101010101" pitchFamily="2" charset="-122"/>
            </a:endParaRPr>
          </a:p>
        </p:txBody>
      </p:sp>
      <p:sp>
        <p:nvSpPr>
          <p:cNvPr id="14340" name="文本框 14"/>
          <p:cNvSpPr txBox="1"/>
          <p:nvPr>
            <p:custDataLst>
              <p:tags r:id="rId3"/>
            </p:custDataLst>
          </p:nvPr>
        </p:nvSpPr>
        <p:spPr>
          <a:xfrm>
            <a:off x="1524000" y="1333500"/>
            <a:ext cx="9144000" cy="645160"/>
          </a:xfrm>
          <a:prstGeom prst="rect">
            <a:avLst/>
          </a:prstGeom>
          <a:noFill/>
          <a:ln w="9525">
            <a:noFill/>
          </a:ln>
        </p:spPr>
        <p:txBody>
          <a:bodyPr wrap="square" anchor="t" anchorCtr="0">
            <a:spAutoFit/>
          </a:bodyPr>
          <a:lstStyle/>
          <a:p>
            <a:pPr algn="ctr">
              <a:buClrTx/>
              <a:buFontTx/>
            </a:pPr>
            <a:r>
              <a:rPr lang="zh-CN" altLang="en-US" sz="3600" b="1">
                <a:solidFill>
                  <a:srgbClr val="000000"/>
                </a:solidFill>
                <a:latin typeface="黑体" panose="02010609060101010101" pitchFamily="49" charset="-122"/>
                <a:ea typeface="黑体" panose="02010609060101010101" pitchFamily="49" charset="-122"/>
              </a:rPr>
              <a:t>第</a:t>
            </a:r>
            <a:r>
              <a:rPr lang="en-US" altLang="zh-CN" sz="3600" b="1">
                <a:solidFill>
                  <a:srgbClr val="000000"/>
                </a:solidFill>
                <a:latin typeface="黑体" panose="02010609060101010101" pitchFamily="49" charset="-122"/>
                <a:ea typeface="黑体" panose="02010609060101010101" pitchFamily="49" charset="-122"/>
              </a:rPr>
              <a:t>3</a:t>
            </a:r>
            <a:r>
              <a:rPr lang="zh-CN" altLang="en-US" sz="3600" b="1">
                <a:solidFill>
                  <a:srgbClr val="000000"/>
                </a:solidFill>
                <a:latin typeface="黑体" panose="02010609060101010101" pitchFamily="49" charset="-122"/>
                <a:ea typeface="黑体" panose="02010609060101010101" pitchFamily="49" charset="-122"/>
              </a:rPr>
              <a:t>节</a:t>
            </a:r>
            <a:r>
              <a:rPr lang="en-US" altLang="zh-CN" sz="3600" b="1">
                <a:solidFill>
                  <a:srgbClr val="000000"/>
                </a:solidFill>
                <a:latin typeface="黑体" panose="02010609060101010101" pitchFamily="49" charset="-122"/>
                <a:ea typeface="黑体" panose="02010609060101010101" pitchFamily="49" charset="-122"/>
              </a:rPr>
              <a:t>  </a:t>
            </a:r>
            <a:r>
              <a:rPr lang="zh-CN" altLang="en-US" sz="3600" b="1">
                <a:solidFill>
                  <a:srgbClr val="000000"/>
                </a:solidFill>
                <a:latin typeface="黑体" panose="02010609060101010101" pitchFamily="49" charset="-122"/>
                <a:ea typeface="黑体" panose="02010609060101010101" pitchFamily="49" charset="-122"/>
              </a:rPr>
              <a:t>种群基因组成的变化与物种的形成</a:t>
            </a:r>
            <a:endParaRPr lang="en-US" altLang="zh-CN" sz="3600" b="1">
              <a:solidFill>
                <a:srgbClr val="000000"/>
              </a:solidFill>
              <a:latin typeface="黑体" panose="02010609060101010101" pitchFamily="49" charset="-122"/>
              <a:ea typeface="黑体" panose="02010609060101010101" pitchFamily="49" charset="-122"/>
            </a:endParaRPr>
          </a:p>
        </p:txBody>
      </p:sp>
      <p:pic>
        <p:nvPicPr>
          <p:cNvPr id="14341" name="Picture 2"/>
          <p:cNvPicPr>
            <a:picLocks noChangeAspect="1"/>
          </p:cNvPicPr>
          <p:nvPr>
            <p:custDataLst>
              <p:tags r:id="rId4"/>
            </p:custDataLst>
          </p:nvPr>
        </p:nvPicPr>
        <p:blipFill>
          <a:blip r:embed="rId5"/>
          <a:stretch>
            <a:fillRect/>
          </a:stretch>
        </p:blipFill>
        <p:spPr>
          <a:xfrm>
            <a:off x="2063750" y="2247900"/>
            <a:ext cx="8104188" cy="3836988"/>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custDataLst>
              <p:tags r:id="rId1"/>
            </p:custDataLst>
          </p:nvPr>
        </p:nvSpPr>
        <p:spPr/>
        <p:txBody>
          <a:bodyPr/>
          <a:lstStyle/>
          <a:p>
            <a:r>
              <a:rPr lang="zh-CN" altLang="en-US"/>
              <a:t>生物自发突变的频率很低，而且许多突变是有害的，那么，它为什么能够作为生物进化的原材料呢？</a:t>
            </a:r>
            <a:endParaRPr lang="en-US" altLang="zh-CN"/>
          </a:p>
          <a:p>
            <a:r>
              <a:rPr lang="zh-CN" altLang="en-US">
                <a:latin typeface="楷体" panose="02010609060101010101" pitchFamily="49" charset="-122"/>
                <a:ea typeface="楷体" panose="02010609060101010101" pitchFamily="49" charset="-122"/>
              </a:rPr>
              <a:t>答：虽生物自发突变的频率很低，而且许多突变是有害的，但是由于种群是由许多个体组成，每个个体的细胞中都有成千上万个基因，</a:t>
            </a:r>
            <a:r>
              <a:rPr lang="zh-CN" altLang="en-US">
                <a:solidFill>
                  <a:srgbClr val="FF0000"/>
                </a:solidFill>
                <a:latin typeface="楷体" panose="02010609060101010101" pitchFamily="49" charset="-122"/>
                <a:ea typeface="楷体" panose="02010609060101010101" pitchFamily="49" charset="-122"/>
              </a:rPr>
              <a:t>每一代就会产生大量的突变</a:t>
            </a:r>
            <a:r>
              <a:rPr lang="zh-CN" altLang="en-US">
                <a:latin typeface="楷体" panose="02010609060101010101" pitchFamily="49" charset="-122"/>
                <a:ea typeface="楷体" panose="02010609060101010101" pitchFamily="49" charset="-122"/>
              </a:rPr>
              <a:t>。</a:t>
            </a:r>
            <a:r>
              <a:rPr lang="zh-CN" altLang="en-US">
                <a:solidFill>
                  <a:srgbClr val="FF0000"/>
                </a:solidFill>
                <a:latin typeface="楷体" panose="02010609060101010101" pitchFamily="49" charset="-122"/>
                <a:ea typeface="楷体" panose="02010609060101010101" pitchFamily="49" charset="-122"/>
              </a:rPr>
              <a:t>突变的有害有利也不是绝对的，这往往取决于生物的生存环境</a:t>
            </a:r>
            <a:r>
              <a:rPr lang="zh-CN" altLang="en-US">
                <a:latin typeface="楷体" panose="02010609060101010101" pitchFamily="49" charset="-122"/>
                <a:ea typeface="楷体" panose="02010609060101010101" pitchFamily="49" charset="-122"/>
              </a:rPr>
              <a:t>。</a:t>
            </a:r>
            <a:endParaRPr lang="zh-CN" altLang="en-US">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a:bodyPr>
          <a:lstStyle/>
          <a:p>
            <a:r>
              <a:rPr lang="zh-CN" altLang="en-US"/>
              <a:t>三、自然选择对种群基因频率变化的影响</a:t>
            </a:r>
            <a:endParaRPr lang="zh-CN" altLang="en-US"/>
          </a:p>
        </p:txBody>
      </p:sp>
      <p:sp>
        <p:nvSpPr>
          <p:cNvPr id="3" name="内容占位符 2"/>
          <p:cNvSpPr>
            <a:spLocks noGrp="1"/>
          </p:cNvSpPr>
          <p:nvPr>
            <p:ph idx="1"/>
            <p:custDataLst>
              <p:tags r:id="rId2"/>
            </p:custDataLst>
          </p:nvPr>
        </p:nvSpPr>
        <p:spPr/>
        <p:txBody>
          <a:bodyPr/>
          <a:lstStyle/>
          <a:p>
            <a:r>
              <a:rPr lang="en-US" altLang="zh-CN" b="1"/>
              <a:t>【</a:t>
            </a:r>
            <a:r>
              <a:rPr lang="zh-CN" altLang="en-US" b="1"/>
              <a:t>小组探究</a:t>
            </a:r>
            <a:r>
              <a:rPr lang="en-US" altLang="zh-CN" b="1"/>
              <a:t>】5min</a:t>
            </a:r>
            <a:r>
              <a:rPr lang="zh-CN" altLang="en-US" b="1"/>
              <a:t>时间，完成教材 “探究</a:t>
            </a:r>
            <a:r>
              <a:rPr lang="en-US" altLang="zh-CN" b="1"/>
              <a:t>·</a:t>
            </a:r>
            <a:r>
              <a:rPr lang="zh-CN" altLang="en-US" b="1"/>
              <a:t>实践</a:t>
            </a:r>
            <a:r>
              <a:rPr lang="zh-CN" altLang="en-US"/>
              <a:t>：探究自然选择对种群基因频率变化的影响”</a:t>
            </a:r>
            <a:endParaRPr lang="zh-CN" altLang="en-US"/>
          </a:p>
          <a:p>
            <a:endParaRPr lang="zh-CN" altLang="en-US"/>
          </a:p>
        </p:txBody>
      </p:sp>
      <p:graphicFrame>
        <p:nvGraphicFramePr>
          <p:cNvPr id="15" name="表格 5"/>
          <p:cNvGraphicFramePr>
            <a:graphicFrameLocks noGrp="1"/>
          </p:cNvGraphicFramePr>
          <p:nvPr>
            <p:custDataLst>
              <p:tags r:id="rId3"/>
            </p:custDataLst>
          </p:nvPr>
        </p:nvGraphicFramePr>
        <p:xfrm>
          <a:off x="920616" y="2888790"/>
          <a:ext cx="10350768" cy="3161814"/>
        </p:xfrm>
        <a:graphic>
          <a:graphicData uri="http://schemas.openxmlformats.org/drawingml/2006/table">
            <a:tbl>
              <a:tblPr firstRow="1" bandRow="1">
                <a:tableStyleId>{5940675A-B579-460E-94D1-54222C63F5DA}</a:tableStyleId>
              </a:tblPr>
              <a:tblGrid>
                <a:gridCol w="1628402"/>
                <a:gridCol w="842756"/>
                <a:gridCol w="1575922"/>
                <a:gridCol w="1575922"/>
                <a:gridCol w="1575922"/>
                <a:gridCol w="1575922"/>
                <a:gridCol w="1575922"/>
              </a:tblGrid>
              <a:tr h="526969">
                <a:tc gridSpan="2">
                  <a:txBody>
                    <a:bodyPr wrap="square"/>
                    <a:lstStyle/>
                    <a:p>
                      <a:pPr algn="ctr"/>
                      <a:r>
                        <a:rPr lang="zh-CN" altLang="en-US" sz="2200" b="0">
                          <a:solidFill>
                            <a:srgbClr val="C00000"/>
                          </a:solidFill>
                          <a:latin typeface="Times New Roman" panose="02020603050405020304" pitchFamily="18" charset="0"/>
                          <a:ea typeface="微软雅黑" panose="020B0503020204020204" charset="-122"/>
                        </a:rPr>
                        <a:t>频率</a:t>
                      </a:r>
                      <a:endParaRPr lang="zh-CN" altLang="en-US" sz="2200" b="0">
                        <a:solidFill>
                          <a:srgbClr val="C00000"/>
                        </a:solidFill>
                        <a:latin typeface="Times New Roman" panose="02020603050405020304" pitchFamily="18" charset="0"/>
                        <a:ea typeface="微软雅黑" panose="020B0503020204020204" charset="-122"/>
                      </a:endParaRPr>
                    </a:p>
                  </a:txBody>
                  <a:tcPr vert="horz" anchor="ctr"/>
                </a:tc>
                <a:tc hMerge="1">
                  <a:tcPr/>
                </a:tc>
                <a:tc>
                  <a:txBody>
                    <a:bodyPr wrap="square"/>
                    <a:lstStyle/>
                    <a:p>
                      <a:pPr algn="ctr"/>
                      <a:r>
                        <a:rPr lang="zh-CN" altLang="en-US" sz="2400" b="0">
                          <a:solidFill>
                            <a:srgbClr val="C00000"/>
                          </a:solidFill>
                          <a:latin typeface="Times New Roman" panose="02020603050405020304" pitchFamily="18" charset="0"/>
                          <a:ea typeface="微软雅黑" panose="020B0503020204020204" charset="-122"/>
                        </a:rPr>
                        <a:t>第</a:t>
                      </a:r>
                      <a:r>
                        <a:rPr lang="en-US" altLang="zh-CN" sz="2400" b="0">
                          <a:solidFill>
                            <a:srgbClr val="C00000"/>
                          </a:solidFill>
                          <a:latin typeface="Times New Roman" panose="02020603050405020304" pitchFamily="18" charset="0"/>
                          <a:ea typeface="微软雅黑" panose="020B0503020204020204" charset="-122"/>
                        </a:rPr>
                        <a:t>1</a:t>
                      </a:r>
                      <a:r>
                        <a:rPr lang="zh-CN" altLang="en-US" sz="2400" b="0">
                          <a:solidFill>
                            <a:srgbClr val="C00000"/>
                          </a:solidFill>
                          <a:latin typeface="Times New Roman" panose="02020603050405020304" pitchFamily="18" charset="0"/>
                          <a:ea typeface="微软雅黑" panose="020B0503020204020204" charset="-122"/>
                        </a:rPr>
                        <a:t>年</a:t>
                      </a:r>
                      <a:endParaRPr lang="zh-CN" altLang="en-US" sz="2400" b="0">
                        <a:solidFill>
                          <a:srgbClr val="C00000"/>
                        </a:solidFill>
                        <a:latin typeface="Times New Roman" panose="02020603050405020304" pitchFamily="18" charset="0"/>
                        <a:ea typeface="微软雅黑" panose="020B0503020204020204" charset="-122"/>
                      </a:endParaRPr>
                    </a:p>
                  </a:txBody>
                  <a:tcPr vert="horz" anchor="ctr"/>
                </a:tc>
                <a:tc>
                  <a:txBody>
                    <a:bodyPr wrap="square"/>
                    <a:lstStyle/>
                    <a:p>
                      <a:pPr algn="ctr"/>
                      <a:r>
                        <a:rPr lang="zh-CN" altLang="en-US" sz="2400" b="0">
                          <a:solidFill>
                            <a:srgbClr val="C00000"/>
                          </a:solidFill>
                          <a:latin typeface="Times New Roman" panose="02020603050405020304" pitchFamily="18" charset="0"/>
                          <a:ea typeface="微软雅黑" panose="020B0503020204020204" charset="-122"/>
                        </a:rPr>
                        <a:t>第</a:t>
                      </a:r>
                      <a:r>
                        <a:rPr lang="en-US" altLang="zh-CN" sz="2400" b="0">
                          <a:solidFill>
                            <a:srgbClr val="C00000"/>
                          </a:solidFill>
                          <a:latin typeface="Times New Roman" panose="02020603050405020304" pitchFamily="18" charset="0"/>
                          <a:ea typeface="微软雅黑" panose="020B0503020204020204" charset="-122"/>
                        </a:rPr>
                        <a:t>2</a:t>
                      </a:r>
                      <a:r>
                        <a:rPr lang="zh-CN" altLang="en-US" sz="2400" b="0">
                          <a:solidFill>
                            <a:srgbClr val="C00000"/>
                          </a:solidFill>
                          <a:latin typeface="Times New Roman" panose="02020603050405020304" pitchFamily="18" charset="0"/>
                          <a:ea typeface="微软雅黑" panose="020B0503020204020204" charset="-122"/>
                        </a:rPr>
                        <a:t>年</a:t>
                      </a:r>
                      <a:endParaRPr lang="zh-CN" altLang="en-US" sz="2400" b="0">
                        <a:solidFill>
                          <a:srgbClr val="C00000"/>
                        </a:solidFill>
                        <a:latin typeface="Times New Roman" panose="02020603050405020304" pitchFamily="18" charset="0"/>
                        <a:ea typeface="微软雅黑" panose="020B0503020204020204" charset="-122"/>
                      </a:endParaRPr>
                    </a:p>
                  </a:txBody>
                  <a:tcPr vert="horz" anchor="ctr"/>
                </a:tc>
                <a:tc>
                  <a:txBody>
                    <a:bodyPr wrap="square"/>
                    <a:lstStyle/>
                    <a:p>
                      <a:pPr algn="ctr"/>
                      <a:r>
                        <a:rPr lang="zh-CN" altLang="en-US" sz="2400" b="0">
                          <a:solidFill>
                            <a:srgbClr val="C00000"/>
                          </a:solidFill>
                          <a:latin typeface="Times New Roman" panose="02020603050405020304" pitchFamily="18" charset="0"/>
                          <a:ea typeface="微软雅黑" panose="020B0503020204020204" charset="-122"/>
                        </a:rPr>
                        <a:t>第</a:t>
                      </a:r>
                      <a:r>
                        <a:rPr lang="en-US" altLang="zh-CN" sz="2400" b="0">
                          <a:solidFill>
                            <a:srgbClr val="C00000"/>
                          </a:solidFill>
                          <a:latin typeface="Times New Roman" panose="02020603050405020304" pitchFamily="18" charset="0"/>
                          <a:ea typeface="微软雅黑" panose="020B0503020204020204" charset="-122"/>
                        </a:rPr>
                        <a:t>3</a:t>
                      </a:r>
                      <a:r>
                        <a:rPr lang="zh-CN" altLang="en-US" sz="2400" b="0">
                          <a:solidFill>
                            <a:srgbClr val="C00000"/>
                          </a:solidFill>
                          <a:latin typeface="Times New Roman" panose="02020603050405020304" pitchFamily="18" charset="0"/>
                          <a:ea typeface="微软雅黑" panose="020B0503020204020204" charset="-122"/>
                        </a:rPr>
                        <a:t>年</a:t>
                      </a:r>
                      <a:endParaRPr lang="zh-CN" altLang="en-US" sz="2400" b="0">
                        <a:solidFill>
                          <a:srgbClr val="C00000"/>
                        </a:solidFill>
                        <a:latin typeface="Times New Roman" panose="02020603050405020304" pitchFamily="18" charset="0"/>
                        <a:ea typeface="微软雅黑" panose="020B0503020204020204" charset="-122"/>
                      </a:endParaRPr>
                    </a:p>
                  </a:txBody>
                  <a:tcPr vert="horz" anchor="ctr"/>
                </a:tc>
                <a:tc>
                  <a:txBody>
                    <a:bodyPr wrap="square"/>
                    <a:lstStyle/>
                    <a:p>
                      <a:pPr algn="ctr"/>
                      <a:r>
                        <a:rPr lang="zh-CN" altLang="en-US" sz="2400" b="0">
                          <a:solidFill>
                            <a:srgbClr val="C00000"/>
                          </a:solidFill>
                          <a:latin typeface="Times New Roman" panose="02020603050405020304" pitchFamily="18" charset="0"/>
                          <a:ea typeface="微软雅黑" panose="020B0503020204020204" charset="-122"/>
                        </a:rPr>
                        <a:t>第</a:t>
                      </a:r>
                      <a:r>
                        <a:rPr lang="en-US" altLang="zh-CN" sz="2400" b="0">
                          <a:solidFill>
                            <a:srgbClr val="C00000"/>
                          </a:solidFill>
                          <a:latin typeface="Times New Roman" panose="02020603050405020304" pitchFamily="18" charset="0"/>
                          <a:ea typeface="微软雅黑" panose="020B0503020204020204" charset="-122"/>
                        </a:rPr>
                        <a:t>4</a:t>
                      </a:r>
                      <a:r>
                        <a:rPr lang="zh-CN" altLang="en-US" sz="2400" b="0">
                          <a:solidFill>
                            <a:srgbClr val="C00000"/>
                          </a:solidFill>
                          <a:latin typeface="Times New Roman" panose="02020603050405020304" pitchFamily="18" charset="0"/>
                          <a:ea typeface="微软雅黑" panose="020B0503020204020204" charset="-122"/>
                        </a:rPr>
                        <a:t>年</a:t>
                      </a:r>
                      <a:endParaRPr lang="zh-CN" altLang="en-US" sz="2400" b="0">
                        <a:solidFill>
                          <a:srgbClr val="C00000"/>
                        </a:solidFill>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solidFill>
                            <a:srgbClr val="C00000"/>
                          </a:solidFill>
                          <a:latin typeface="Times New Roman" panose="02020603050405020304" pitchFamily="18" charset="0"/>
                          <a:ea typeface="微软雅黑" panose="020B0503020204020204" charset="-122"/>
                        </a:rPr>
                        <a:t>……</a:t>
                      </a:r>
                      <a:endParaRPr lang="en-US" altLang="zh-CN" sz="2400" b="0">
                        <a:solidFill>
                          <a:srgbClr val="C00000"/>
                        </a:solidFill>
                        <a:latin typeface="Times New Roman" panose="02020603050405020304" pitchFamily="18" charset="0"/>
                        <a:ea typeface="微软雅黑" panose="020B0503020204020204" charset="-122"/>
                      </a:endParaRPr>
                    </a:p>
                  </a:txBody>
                  <a:tcPr vert="horz" anchor="ctr"/>
                </a:tc>
              </a:tr>
              <a:tr h="526969">
                <a:tc rowSpan="3">
                  <a:txBody>
                    <a:bodyPr wrap="square"/>
                    <a:lstStyle/>
                    <a:p>
                      <a:pPr algn="ctr"/>
                      <a:r>
                        <a:rPr lang="zh-CN" altLang="en-US" sz="2000" b="0">
                          <a:latin typeface="Times New Roman" panose="02020603050405020304" pitchFamily="18" charset="0"/>
                          <a:ea typeface="微软雅黑" panose="020B0503020204020204" charset="-122"/>
                        </a:rPr>
                        <a:t>基因型频率</a:t>
                      </a:r>
                      <a:endParaRPr lang="zh-CN" altLang="en-US" sz="20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SS</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10%</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11.5%</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13.1%</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14.7%</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endParaRPr lang="zh-CN" altLang="en-US" sz="2400" b="0">
                        <a:latin typeface="Times New Roman" panose="02020603050405020304" pitchFamily="18" charset="0"/>
                        <a:ea typeface="微软雅黑" panose="020B0503020204020204" charset="-122"/>
                      </a:endParaRPr>
                    </a:p>
                  </a:txBody>
                  <a:tcPr vert="horz" anchor="ctr"/>
                </a:tc>
              </a:tr>
              <a:tr h="526969">
                <a:tc vMerge="1">
                  <a:tcPr/>
                </a:tc>
                <a:tc>
                  <a:txBody>
                    <a:bodyPr wrap="square"/>
                    <a:lstStyle/>
                    <a:p>
                      <a:pPr algn="ctr"/>
                      <a:r>
                        <a:rPr lang="en-US" altLang="zh-CN" sz="2400" b="0">
                          <a:latin typeface="Times New Roman" panose="02020603050405020304" pitchFamily="18" charset="0"/>
                          <a:ea typeface="微软雅黑" panose="020B0503020204020204" charset="-122"/>
                        </a:rPr>
                        <a:t>Ss</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20%</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22.9%</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26%</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29.2%</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endParaRPr lang="zh-CN" altLang="en-US" sz="2400" b="0">
                        <a:latin typeface="Times New Roman" panose="02020603050405020304" pitchFamily="18" charset="0"/>
                        <a:ea typeface="微软雅黑" panose="020B0503020204020204" charset="-122"/>
                      </a:endParaRPr>
                    </a:p>
                  </a:txBody>
                  <a:tcPr vert="horz" anchor="ctr"/>
                </a:tc>
              </a:tr>
              <a:tr h="526969">
                <a:tc vMerge="1">
                  <a:tcPr/>
                </a:tc>
                <a:tc>
                  <a:txBody>
                    <a:bodyPr wrap="square"/>
                    <a:lstStyle/>
                    <a:p>
                      <a:pPr algn="ctr"/>
                      <a:r>
                        <a:rPr lang="en-US" altLang="zh-CN" sz="2400" b="0">
                          <a:latin typeface="Times New Roman" panose="02020603050405020304" pitchFamily="18" charset="0"/>
                          <a:ea typeface="微软雅黑" panose="020B0503020204020204" charset="-122"/>
                        </a:rPr>
                        <a:t>ss</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70%</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65.6%</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60.9%</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56.1%</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endParaRPr lang="zh-CN" altLang="en-US" sz="2400" b="0">
                        <a:latin typeface="Times New Roman" panose="02020603050405020304" pitchFamily="18" charset="0"/>
                        <a:ea typeface="微软雅黑" panose="020B0503020204020204" charset="-122"/>
                      </a:endParaRPr>
                    </a:p>
                  </a:txBody>
                  <a:tcPr vert="horz" anchor="ctr"/>
                </a:tc>
              </a:tr>
              <a:tr h="526969">
                <a:tc rowSpan="2">
                  <a:txBody>
                    <a:bodyPr wrap="square"/>
                    <a:lstStyle/>
                    <a:p>
                      <a:pPr algn="ctr"/>
                      <a:r>
                        <a:rPr lang="zh-CN" altLang="en-US" sz="2200" b="0">
                          <a:latin typeface="Times New Roman" panose="02020603050405020304" pitchFamily="18" charset="0"/>
                          <a:ea typeface="微软雅黑" panose="020B0503020204020204" charset="-122"/>
                        </a:rPr>
                        <a:t>基因</a:t>
                      </a:r>
                      <a:endParaRPr lang="en-US" altLang="zh-CN" sz="2200" b="0">
                        <a:latin typeface="Times New Roman" panose="02020603050405020304" pitchFamily="18" charset="0"/>
                        <a:ea typeface="微软雅黑" panose="020B0503020204020204" charset="-122"/>
                      </a:endParaRPr>
                    </a:p>
                    <a:p>
                      <a:pPr algn="ctr"/>
                      <a:r>
                        <a:rPr lang="zh-CN" altLang="en-US" sz="2200" b="0">
                          <a:latin typeface="Times New Roman" panose="02020603050405020304" pitchFamily="18" charset="0"/>
                          <a:ea typeface="微软雅黑" panose="020B0503020204020204" charset="-122"/>
                        </a:rPr>
                        <a:t>频率</a:t>
                      </a:r>
                      <a:endParaRPr lang="zh-CN" altLang="en-US" sz="22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S </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20%</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23%</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26.1%</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29.3%</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endParaRPr lang="zh-CN" altLang="en-US" sz="2400" b="0">
                        <a:latin typeface="Times New Roman" panose="02020603050405020304" pitchFamily="18" charset="0"/>
                        <a:ea typeface="微软雅黑" panose="020B0503020204020204" charset="-122"/>
                      </a:endParaRPr>
                    </a:p>
                  </a:txBody>
                  <a:tcPr vert="horz" anchor="ctr"/>
                </a:tc>
              </a:tr>
              <a:tr h="526969">
                <a:tc vMerge="1">
                  <a:tcPr/>
                </a:tc>
                <a:tc>
                  <a:txBody>
                    <a:bodyPr wrap="square"/>
                    <a:lstStyle/>
                    <a:p>
                      <a:pPr algn="ctr"/>
                      <a:r>
                        <a:rPr lang="en-US" altLang="zh-CN" sz="2400" b="0">
                          <a:latin typeface="Times New Roman" panose="02020603050405020304" pitchFamily="18" charset="0"/>
                          <a:ea typeface="微软雅黑" panose="020B0503020204020204" charset="-122"/>
                        </a:rPr>
                        <a:t>s</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80%</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77%</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73.9%</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r>
                        <a:rPr lang="en-US" altLang="zh-CN" sz="2400" b="0">
                          <a:latin typeface="Times New Roman" panose="02020603050405020304" pitchFamily="18" charset="0"/>
                          <a:ea typeface="微软雅黑" panose="020B0503020204020204" charset="-122"/>
                        </a:rPr>
                        <a:t>70.7%</a:t>
                      </a:r>
                      <a:endParaRPr lang="en-US" altLang="zh-CN" sz="2400" b="0">
                        <a:latin typeface="Times New Roman" panose="02020603050405020304" pitchFamily="18" charset="0"/>
                        <a:ea typeface="微软雅黑" panose="020B0503020204020204" charset="-122"/>
                      </a:endParaRPr>
                    </a:p>
                  </a:txBody>
                  <a:tcPr vert="horz" anchor="ctr"/>
                </a:tc>
                <a:tc>
                  <a:txBody>
                    <a:bodyPr wrap="square"/>
                    <a:lstStyle/>
                    <a:p>
                      <a:pPr algn="ctr"/>
                      <a:endParaRPr lang="zh-CN" altLang="en-US" sz="2400" b="0">
                        <a:latin typeface="Times New Roman" panose="02020603050405020304" pitchFamily="18" charset="0"/>
                        <a:ea typeface="微软雅黑" panose="020B0503020204020204" charset="-122"/>
                      </a:endParaRPr>
                    </a:p>
                  </a:txBody>
                  <a:tcPr vert="horz" anchor="ct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custDataLst>
              <p:tags r:id="rId1"/>
            </p:custDataLst>
          </p:nvPr>
        </p:nvSpPr>
        <p:spPr/>
        <p:txBody>
          <a:bodyPr/>
          <a:lstStyle/>
          <a:p>
            <a:r>
              <a:rPr lang="en-US" altLang="zh-CN"/>
              <a:t>1.</a:t>
            </a:r>
            <a:r>
              <a:rPr lang="zh-CN" altLang="en-US"/>
              <a:t>树干变黑会影响桦尺蛾种群中浅色个体的出生率吗</a:t>
            </a:r>
            <a:r>
              <a:rPr lang="en-US" altLang="zh-CN"/>
              <a:t>?</a:t>
            </a:r>
            <a:r>
              <a:rPr lang="zh-CN" altLang="en-US"/>
              <a:t>为什么</a:t>
            </a:r>
            <a:r>
              <a:rPr lang="en-US" altLang="zh-CN"/>
              <a:t>?</a:t>
            </a:r>
            <a:endParaRPr lang="en-US" altLang="zh-CN"/>
          </a:p>
          <a:p>
            <a:r>
              <a:rPr lang="zh-CN" altLang="en-US">
                <a:solidFill>
                  <a:srgbClr val="FF0000"/>
                </a:solidFill>
                <a:latin typeface="楷体" panose="02010609060101010101" pitchFamily="49" charset="-122"/>
                <a:ea typeface="楷体" panose="02010609060101010101" pitchFamily="49" charset="-122"/>
              </a:rPr>
              <a:t>答：会，浅色个体被捕食的概率增加，可能在没有交配、产卵前就已被天敌捕食，导致其个体数减少，影响出生率。</a:t>
            </a:r>
            <a:endParaRPr lang="zh-CN" altLang="en-US">
              <a:solidFill>
                <a:srgbClr val="FF0000"/>
              </a:solidFill>
              <a:latin typeface="楷体" panose="02010609060101010101" pitchFamily="49" charset="-122"/>
              <a:ea typeface="楷体" panose="02010609060101010101" pitchFamily="49" charset="-122"/>
            </a:endParaRPr>
          </a:p>
          <a:p>
            <a:r>
              <a:rPr lang="en-US" altLang="zh-CN"/>
              <a:t>2.</a:t>
            </a:r>
            <a:r>
              <a:rPr lang="zh-CN" altLang="en-US"/>
              <a:t>在自然选择过程中，直接受选择的是基因型还是表型</a:t>
            </a:r>
            <a:r>
              <a:rPr lang="en-US" altLang="zh-CN"/>
              <a:t>?</a:t>
            </a:r>
            <a:r>
              <a:rPr lang="zh-CN" altLang="en-US"/>
              <a:t>为什么</a:t>
            </a:r>
            <a:r>
              <a:rPr lang="en-US" altLang="zh-CN"/>
              <a:t>?</a:t>
            </a:r>
            <a:endParaRPr lang="en-US" altLang="zh-CN"/>
          </a:p>
          <a:p>
            <a:r>
              <a:rPr lang="zh-CN" altLang="en-US">
                <a:solidFill>
                  <a:srgbClr val="FF0000"/>
                </a:solidFill>
                <a:latin typeface="楷体" panose="02010609060101010101" pitchFamily="49" charset="-122"/>
                <a:ea typeface="楷体" panose="02010609060101010101" pitchFamily="49" charset="-122"/>
              </a:rPr>
              <a:t>答：直接受选择的是表型</a:t>
            </a:r>
            <a:r>
              <a:rPr lang="en-US" altLang="zh-CN">
                <a:solidFill>
                  <a:srgbClr val="FF0000"/>
                </a:solidFill>
                <a:latin typeface="楷体" panose="02010609060101010101" pitchFamily="49" charset="-122"/>
                <a:ea typeface="楷体" panose="02010609060101010101" pitchFamily="49" charset="-122"/>
              </a:rPr>
              <a:t>(</a:t>
            </a:r>
            <a:r>
              <a:rPr lang="zh-CN" altLang="en-US">
                <a:solidFill>
                  <a:srgbClr val="FF0000"/>
                </a:solidFill>
                <a:latin typeface="楷体" panose="02010609060101010101" pitchFamily="49" charset="-122"/>
                <a:ea typeface="楷体" panose="02010609060101010101" pitchFamily="49" charset="-122"/>
              </a:rPr>
              <a:t>体色</a:t>
            </a:r>
            <a:r>
              <a:rPr lang="en-US" altLang="zh-CN">
                <a:solidFill>
                  <a:srgbClr val="FF0000"/>
                </a:solidFill>
                <a:latin typeface="楷体" panose="02010609060101010101" pitchFamily="49" charset="-122"/>
                <a:ea typeface="楷体" panose="02010609060101010101" pitchFamily="49" charset="-122"/>
              </a:rPr>
              <a:t>)</a:t>
            </a:r>
            <a:r>
              <a:rPr lang="zh-CN" altLang="en-US">
                <a:solidFill>
                  <a:srgbClr val="FF0000"/>
                </a:solidFill>
                <a:latin typeface="楷体" panose="02010609060101010101" pitchFamily="49" charset="-122"/>
                <a:ea typeface="楷体" panose="02010609060101010101" pitchFamily="49" charset="-122"/>
              </a:rPr>
              <a:t>，而非基因型。基因型并不能在自然选择中起直接作用，因为天敌在捕食桦尺蛾时，看到的是桦尺蛾的体色而不是控制体色的基因。</a:t>
            </a:r>
            <a:endParaRPr lang="zh-CN" altLang="en-US">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713685" y="1132329"/>
            <a:ext cx="2126142" cy="461665"/>
          </a:xfrm>
          <a:prstGeom prst="rect">
            <a:avLst/>
          </a:prstGeom>
          <a:solidFill>
            <a:schemeClr val="accent2">
              <a:lumMod val="40000"/>
              <a:lumOff val="60000"/>
            </a:schemeClr>
          </a:solidFill>
          <a:ln w="6350" cap="flat" cmpd="sng" algn="ctr">
            <a:solidFill>
              <a:srgbClr val="F1887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rPr>
              <a:t>可遗传变异</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endParaRPr>
          </a:p>
        </p:txBody>
      </p:sp>
      <p:sp>
        <p:nvSpPr>
          <p:cNvPr id="6" name="箭头: 下 5"/>
          <p:cNvSpPr/>
          <p:nvPr>
            <p:custDataLst>
              <p:tags r:id="rId2"/>
            </p:custDataLst>
          </p:nvPr>
        </p:nvSpPr>
        <p:spPr>
          <a:xfrm rot="16200000">
            <a:off x="3684045" y="683110"/>
            <a:ext cx="203787" cy="1435693"/>
          </a:xfrm>
          <a:prstGeom prst="downArrow">
            <a:avLst>
              <a:gd name="adj1" fmla="val 34120"/>
              <a:gd name="adj2" fmla="val 50000"/>
            </a:avLst>
          </a:prstGeom>
          <a:solidFill>
            <a:schemeClr val="accent2">
              <a:lumMod val="20000"/>
              <a:lumOff val="80000"/>
            </a:schemeClr>
          </a:solidFill>
          <a:ln w="63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i="0" u="none" strike="noStrike" kern="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Arial" panose="020B0604020202020204"/>
            </a:endParaRPr>
          </a:p>
        </p:txBody>
      </p:sp>
      <p:sp>
        <p:nvSpPr>
          <p:cNvPr id="7" name="文本框 6"/>
          <p:cNvSpPr txBox="1"/>
          <p:nvPr>
            <p:custDataLst>
              <p:tags r:id="rId3"/>
            </p:custDataLst>
          </p:nvPr>
        </p:nvSpPr>
        <p:spPr>
          <a:xfrm>
            <a:off x="2892536" y="1424368"/>
            <a:ext cx="2161950" cy="461665"/>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楷体_GB2312" panose="02010609030101010101" pitchFamily="49" charset="-122"/>
                <a:ea typeface="楷体_GB2312" panose="02010609030101010101" pitchFamily="49" charset="-122"/>
                <a:cs typeface="Arial" panose="020B0604020202020204"/>
              </a:rPr>
              <a:t>各种变异类型</a:t>
            </a:r>
            <a:endParaRPr kumimoji="0" lang="zh-CN" altLang="en-US" sz="2400" i="0" u="none" strike="noStrike" kern="0" cap="none" spc="0" normalizeH="0" baseline="0" noProof="0">
              <a:ln>
                <a:noFill/>
              </a:ln>
              <a:solidFill>
                <a:srgbClr val="000000"/>
              </a:solidFill>
              <a:effectLst/>
              <a:uLnTx/>
              <a:uFillTx/>
              <a:latin typeface="楷体_GB2312" panose="02010609030101010101" pitchFamily="49" charset="-122"/>
              <a:ea typeface="楷体_GB2312" panose="02010609030101010101" pitchFamily="49" charset="-122"/>
              <a:cs typeface="Arial" panose="020B0604020202020204"/>
            </a:endParaRPr>
          </a:p>
        </p:txBody>
      </p:sp>
      <p:sp>
        <p:nvSpPr>
          <p:cNvPr id="8" name="文本框 7"/>
          <p:cNvSpPr txBox="1"/>
          <p:nvPr>
            <p:custDataLst>
              <p:tags r:id="rId4"/>
            </p:custDataLst>
          </p:nvPr>
        </p:nvSpPr>
        <p:spPr>
          <a:xfrm>
            <a:off x="4819020" y="1070970"/>
            <a:ext cx="1635338" cy="461665"/>
          </a:xfrm>
          <a:prstGeom prst="rect">
            <a:avLst/>
          </a:prstGeom>
          <a:solidFill>
            <a:schemeClr val="accent2">
              <a:lumMod val="40000"/>
              <a:lumOff val="60000"/>
            </a:schemeClr>
          </a:solidFill>
          <a:ln w="6350" cap="flat" cmpd="sng" algn="ctr">
            <a:solidFill>
              <a:srgbClr val="F1887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rPr>
              <a:t>自然选择</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endParaRPr>
          </a:p>
        </p:txBody>
      </p:sp>
      <p:sp>
        <p:nvSpPr>
          <p:cNvPr id="9" name="文本框 8"/>
          <p:cNvSpPr txBox="1"/>
          <p:nvPr>
            <p:custDataLst>
              <p:tags r:id="rId5"/>
            </p:custDataLst>
          </p:nvPr>
        </p:nvSpPr>
        <p:spPr>
          <a:xfrm>
            <a:off x="6655427" y="1488411"/>
            <a:ext cx="1925812" cy="830997"/>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楷体_GB2312" panose="02010609030101010101" pitchFamily="49" charset="-122"/>
                <a:ea typeface="楷体_GB2312" panose="02010609030101010101" pitchFamily="49" charset="-122"/>
                <a:cs typeface="Arial" panose="020B0604020202020204"/>
              </a:rPr>
              <a:t>种群基因频率</a:t>
            </a:r>
            <a:r>
              <a:rPr kumimoji="0" lang="zh-CN" altLang="en-US" sz="2400" i="0" u="none" strike="noStrike" kern="0" cap="none" spc="0" normalizeH="0" baseline="0" noProof="0">
                <a:ln>
                  <a:noFill/>
                </a:ln>
                <a:solidFill>
                  <a:srgbClr val="FF0000"/>
                </a:solidFill>
                <a:effectLst/>
                <a:uLnTx/>
                <a:uFillTx/>
                <a:latin typeface="楷体_GB2312" panose="02010609030101010101" pitchFamily="49" charset="-122"/>
                <a:ea typeface="楷体_GB2312" panose="02010609030101010101" pitchFamily="49" charset="-122"/>
                <a:cs typeface="Arial" panose="020B0604020202020204"/>
              </a:rPr>
              <a:t>定向</a:t>
            </a:r>
            <a:r>
              <a:rPr kumimoji="0" lang="zh-CN" altLang="en-US" sz="2400" i="0" u="none" strike="noStrike" kern="0" cap="none" spc="0" normalizeH="0" baseline="0" noProof="0">
                <a:ln>
                  <a:noFill/>
                </a:ln>
                <a:solidFill>
                  <a:srgbClr val="000000"/>
                </a:solidFill>
                <a:effectLst/>
                <a:uLnTx/>
                <a:uFillTx/>
                <a:latin typeface="楷体_GB2312" panose="02010609030101010101" pitchFamily="49" charset="-122"/>
                <a:ea typeface="楷体_GB2312" panose="02010609030101010101" pitchFamily="49" charset="-122"/>
                <a:cs typeface="Arial" panose="020B0604020202020204"/>
              </a:rPr>
              <a:t>改变</a:t>
            </a:r>
            <a:endParaRPr kumimoji="0" lang="zh-CN" altLang="en-US" sz="2400" i="0" u="none" strike="noStrike" kern="0" cap="none" spc="0" normalizeH="0" baseline="0" noProof="0">
              <a:ln>
                <a:noFill/>
              </a:ln>
              <a:solidFill>
                <a:srgbClr val="000000"/>
              </a:solidFill>
              <a:effectLst/>
              <a:uLnTx/>
              <a:uFillTx/>
              <a:latin typeface="楷体_GB2312" panose="02010609030101010101" pitchFamily="49" charset="-122"/>
              <a:ea typeface="楷体_GB2312" panose="02010609030101010101" pitchFamily="49" charset="-122"/>
              <a:cs typeface="Arial" panose="020B0604020202020204"/>
            </a:endParaRPr>
          </a:p>
        </p:txBody>
      </p:sp>
      <p:sp>
        <p:nvSpPr>
          <p:cNvPr id="10" name="文本框 9"/>
          <p:cNvSpPr txBox="1"/>
          <p:nvPr>
            <p:custDataLst>
              <p:tags r:id="rId6"/>
            </p:custDataLst>
          </p:nvPr>
        </p:nvSpPr>
        <p:spPr>
          <a:xfrm>
            <a:off x="8264707" y="1120644"/>
            <a:ext cx="3374175" cy="461665"/>
          </a:xfrm>
          <a:prstGeom prst="rect">
            <a:avLst/>
          </a:prstGeom>
          <a:solidFill>
            <a:schemeClr val="accent2">
              <a:lumMod val="40000"/>
              <a:lumOff val="60000"/>
            </a:schemeClr>
          </a:solidFill>
          <a:ln w="6350" cap="flat" cmpd="sng" algn="ctr">
            <a:solidFill>
              <a:srgbClr val="F1887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rPr>
              <a:t>生物向着一定方向进化</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endParaRPr>
          </a:p>
        </p:txBody>
      </p:sp>
      <p:sp>
        <p:nvSpPr>
          <p:cNvPr id="11" name="文本框 10"/>
          <p:cNvSpPr txBox="1"/>
          <p:nvPr>
            <p:custDataLst>
              <p:tags r:id="rId7"/>
            </p:custDataLst>
          </p:nvPr>
        </p:nvSpPr>
        <p:spPr>
          <a:xfrm>
            <a:off x="431800" y="2548719"/>
            <a:ext cx="3023925" cy="649188"/>
          </a:xfrm>
          <a:prstGeom prst="ellipse">
            <a:avLst/>
          </a:prstGeom>
          <a:solidFill>
            <a:schemeClr val="accent4">
              <a:lumMod val="20000"/>
              <a:lumOff val="80000"/>
            </a:schemeClr>
          </a:solid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rPr>
              <a:t>进化的原材料</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endParaRPr>
          </a:p>
        </p:txBody>
      </p:sp>
      <p:sp>
        <p:nvSpPr>
          <p:cNvPr id="12" name="文本框 11"/>
          <p:cNvSpPr txBox="1"/>
          <p:nvPr>
            <p:custDataLst>
              <p:tags r:id="rId8"/>
            </p:custDataLst>
          </p:nvPr>
        </p:nvSpPr>
        <p:spPr>
          <a:xfrm>
            <a:off x="713685" y="1982556"/>
            <a:ext cx="1240226" cy="461665"/>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楷体" panose="02010609060101010101" pitchFamily="49" charset="-122"/>
                <a:cs typeface="Arial" panose="020B0604020202020204"/>
              </a:rPr>
              <a:t>提供</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楷体" panose="02010609060101010101" pitchFamily="49" charset="-122"/>
              <a:cs typeface="Arial" panose="020B0604020202020204"/>
            </a:endParaRPr>
          </a:p>
        </p:txBody>
      </p:sp>
      <p:sp>
        <p:nvSpPr>
          <p:cNvPr id="13" name="箭头: 下 12"/>
          <p:cNvSpPr/>
          <p:nvPr>
            <p:custDataLst>
              <p:tags r:id="rId9"/>
            </p:custDataLst>
          </p:nvPr>
        </p:nvSpPr>
        <p:spPr>
          <a:xfrm rot="16200000">
            <a:off x="7298576" y="630964"/>
            <a:ext cx="203787" cy="1435693"/>
          </a:xfrm>
          <a:prstGeom prst="downArrow">
            <a:avLst>
              <a:gd name="adj1" fmla="val 34120"/>
              <a:gd name="adj2" fmla="val 50000"/>
            </a:avLst>
          </a:prstGeom>
          <a:solidFill>
            <a:schemeClr val="accent2">
              <a:lumMod val="20000"/>
              <a:lumOff val="80000"/>
            </a:schemeClr>
          </a:solidFill>
          <a:ln w="63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i="0" u="none" strike="noStrike" kern="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Arial" panose="020B0604020202020204"/>
            </a:endParaRPr>
          </a:p>
        </p:txBody>
      </p:sp>
      <p:sp>
        <p:nvSpPr>
          <p:cNvPr id="14" name="箭头: 下 13"/>
          <p:cNvSpPr/>
          <p:nvPr>
            <p:custDataLst>
              <p:tags r:id="rId10"/>
            </p:custDataLst>
          </p:nvPr>
        </p:nvSpPr>
        <p:spPr>
          <a:xfrm>
            <a:off x="1635760" y="1673860"/>
            <a:ext cx="282575" cy="806450"/>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ndParaRPr>
          </a:p>
        </p:txBody>
      </p:sp>
      <p:sp>
        <p:nvSpPr>
          <p:cNvPr id="15" name="箭头: 下 14"/>
          <p:cNvSpPr/>
          <p:nvPr>
            <p:custDataLst>
              <p:tags r:id="rId11"/>
            </p:custDataLst>
          </p:nvPr>
        </p:nvSpPr>
        <p:spPr>
          <a:xfrm>
            <a:off x="5536565" y="1626235"/>
            <a:ext cx="282575" cy="930910"/>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ndParaRPr>
          </a:p>
        </p:txBody>
      </p:sp>
      <p:sp>
        <p:nvSpPr>
          <p:cNvPr id="16" name="文本框 15"/>
          <p:cNvSpPr txBox="1"/>
          <p:nvPr>
            <p:custDataLst>
              <p:tags r:id="rId12"/>
            </p:custDataLst>
          </p:nvPr>
        </p:nvSpPr>
        <p:spPr>
          <a:xfrm>
            <a:off x="4348380" y="2568232"/>
            <a:ext cx="2576617" cy="649188"/>
          </a:xfrm>
          <a:prstGeom prst="ellipse">
            <a:avLst/>
          </a:prstGeom>
          <a:solidFill>
            <a:schemeClr val="accent4">
              <a:lumMod val="20000"/>
              <a:lumOff val="80000"/>
            </a:schemeClr>
          </a:solid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rPr>
              <a:t>进化的方向</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Arial" panose="020B0604020202020204"/>
            </a:endParaRPr>
          </a:p>
        </p:txBody>
      </p:sp>
      <p:sp>
        <p:nvSpPr>
          <p:cNvPr id="17" name="文本框 16"/>
          <p:cNvSpPr txBox="1"/>
          <p:nvPr>
            <p:custDataLst>
              <p:tags r:id="rId13"/>
            </p:custDataLst>
          </p:nvPr>
        </p:nvSpPr>
        <p:spPr>
          <a:xfrm>
            <a:off x="4642272" y="1957656"/>
            <a:ext cx="1240226" cy="461665"/>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楷体" panose="02010609060101010101" pitchFamily="49" charset="-122"/>
                <a:cs typeface="Arial" panose="020B0604020202020204"/>
              </a:rPr>
              <a:t>决定</a:t>
            </a:r>
            <a:endParaRPr kumimoji="0" lang="zh-CN" altLang="en-US" sz="2400" i="0" u="none" strike="noStrike" kern="0" cap="none" spc="0" normalizeH="0" baseline="0" noProof="0">
              <a:ln>
                <a:noFill/>
              </a:ln>
              <a:solidFill>
                <a:srgbClr val="000000"/>
              </a:solidFill>
              <a:effectLst/>
              <a:uLnTx/>
              <a:uFillTx/>
              <a:latin typeface="Times New Roman" panose="02020603050405020304" pitchFamily="18" charset="0"/>
              <a:ea typeface="楷体" panose="02010609060101010101" pitchFamily="49" charset="-122"/>
              <a:cs typeface="Arial" panose="020B0604020202020204"/>
            </a:endParaRPr>
          </a:p>
        </p:txBody>
      </p:sp>
      <p:grpSp>
        <p:nvGrpSpPr>
          <p:cNvPr id="3" name="Group 36"/>
          <p:cNvGrpSpPr/>
          <p:nvPr>
            <p:custDataLst>
              <p:tags r:id="rId14"/>
            </p:custDataLst>
          </p:nvPr>
        </p:nvGrpSpPr>
        <p:grpSpPr>
          <a:xfrm>
            <a:off x="792093" y="3550704"/>
            <a:ext cx="4744058" cy="3223958"/>
            <a:chOff x="691" y="1527"/>
            <a:chExt cx="2322" cy="1526"/>
          </a:xfrm>
        </p:grpSpPr>
        <p:sp>
          <p:nvSpPr>
            <p:cNvPr id="26640" name="Text Box 24"/>
            <p:cNvSpPr txBox="1"/>
            <p:nvPr>
              <p:custDataLst>
                <p:tags r:id="rId15"/>
              </p:custDataLst>
            </p:nvPr>
          </p:nvSpPr>
          <p:spPr>
            <a:xfrm>
              <a:off x="700" y="1527"/>
              <a:ext cx="2313" cy="247"/>
            </a:xfrm>
            <a:prstGeom prst="rect">
              <a:avLst/>
            </a:prstGeom>
            <a:solidFill>
              <a:srgbClr val="FFFFFF"/>
            </a:solidFill>
            <a:ln w="25400" cap="flat" cmpd="sng">
              <a:solidFill>
                <a:schemeClr val="hlink"/>
              </a:solidFill>
              <a:prstDash val="solid"/>
              <a:miter/>
              <a:headEnd type="none" w="med" len="med"/>
              <a:tailEnd type="none" w="med" len="med"/>
            </a:ln>
          </p:spPr>
          <p:txBody>
            <a:bodyPr wrap="square">
              <a:spAutoFit/>
            </a:bodyPr>
            <a:p>
              <a:pPr algn="ctr"/>
              <a:r>
                <a:rPr lang="zh-CN" altLang="en-US" sz="2800" b="1">
                  <a:solidFill>
                    <a:srgbClr val="333300"/>
                  </a:solidFill>
                  <a:latin typeface="微软雅黑" panose="020B0503020204020204" charset="-122"/>
                  <a:ea typeface="微软雅黑" panose="020B0503020204020204" charset="-122"/>
                </a:rPr>
                <a:t>生物进化的基本单位</a:t>
              </a:r>
              <a:endParaRPr lang="zh-CN" altLang="en-US" sz="2800" b="1">
                <a:solidFill>
                  <a:srgbClr val="333300"/>
                </a:solidFill>
                <a:latin typeface="微软雅黑" panose="020B0503020204020204" charset="-122"/>
                <a:ea typeface="微软雅黑" panose="020B0503020204020204" charset="-122"/>
              </a:endParaRPr>
            </a:p>
          </p:txBody>
        </p:sp>
        <p:sp>
          <p:nvSpPr>
            <p:cNvPr id="26641" name="Text Box 25"/>
            <p:cNvSpPr txBox="1"/>
            <p:nvPr>
              <p:custDataLst>
                <p:tags r:id="rId16"/>
              </p:custDataLst>
            </p:nvPr>
          </p:nvSpPr>
          <p:spPr>
            <a:xfrm>
              <a:off x="691" y="1964"/>
              <a:ext cx="2313" cy="247"/>
            </a:xfrm>
            <a:prstGeom prst="rect">
              <a:avLst/>
            </a:prstGeom>
            <a:solidFill>
              <a:srgbClr val="FFFFFF"/>
            </a:solidFill>
            <a:ln w="25400" cap="flat" cmpd="sng">
              <a:solidFill>
                <a:schemeClr val="hlink"/>
              </a:solidFill>
              <a:prstDash val="solid"/>
              <a:miter/>
              <a:headEnd type="none" w="med" len="med"/>
              <a:tailEnd type="none" w="med" len="med"/>
            </a:ln>
          </p:spPr>
          <p:txBody>
            <a:bodyPr>
              <a:spAutoFit/>
            </a:bodyPr>
            <a:p>
              <a:pPr algn="ctr"/>
              <a:r>
                <a:rPr lang="zh-CN" altLang="en-US" sz="2800" b="1">
                  <a:solidFill>
                    <a:srgbClr val="333300"/>
                  </a:solidFill>
                  <a:latin typeface="+mj-ea"/>
                  <a:ea typeface="+mj-ea"/>
                  <a:sym typeface="+mn-ea"/>
                </a:rPr>
                <a:t>生物进化的原材料</a:t>
              </a:r>
              <a:endParaRPr lang="zh-CN" altLang="en-US" sz="2800" b="1">
                <a:solidFill>
                  <a:srgbClr val="333300"/>
                </a:solidFill>
                <a:latin typeface="+mj-ea"/>
                <a:ea typeface="+mj-ea"/>
                <a:sym typeface="+mn-ea"/>
              </a:endParaRPr>
            </a:p>
          </p:txBody>
        </p:sp>
        <p:sp>
          <p:nvSpPr>
            <p:cNvPr id="26642" name="Text Box 26"/>
            <p:cNvSpPr txBox="1"/>
            <p:nvPr>
              <p:custDataLst>
                <p:tags r:id="rId17"/>
              </p:custDataLst>
            </p:nvPr>
          </p:nvSpPr>
          <p:spPr>
            <a:xfrm>
              <a:off x="691" y="2401"/>
              <a:ext cx="2313" cy="247"/>
            </a:xfrm>
            <a:prstGeom prst="rect">
              <a:avLst/>
            </a:prstGeom>
            <a:solidFill>
              <a:srgbClr val="FFFFFF"/>
            </a:solidFill>
            <a:ln w="25400" cap="flat" cmpd="sng">
              <a:solidFill>
                <a:schemeClr val="hlink"/>
              </a:solidFill>
              <a:prstDash val="solid"/>
              <a:miter/>
              <a:headEnd type="none" w="med" len="med"/>
              <a:tailEnd type="none" w="med" len="med"/>
            </a:ln>
          </p:spPr>
          <p:txBody>
            <a:bodyPr>
              <a:spAutoFit/>
            </a:bodyPr>
            <a:p>
              <a:pPr algn="ctr">
                <a:buClrTx/>
                <a:buSzTx/>
                <a:buFontTx/>
              </a:pPr>
              <a:r>
                <a:rPr lang="zh-CN" altLang="en-US" sz="2800" b="1">
                  <a:solidFill>
                    <a:srgbClr val="333300"/>
                  </a:solidFill>
                  <a:latin typeface="微软雅黑" panose="020B0503020204020204" charset="-122"/>
                  <a:ea typeface="微软雅黑" panose="020B0503020204020204" charset="-122"/>
                  <a:sym typeface="+mn-ea"/>
                </a:rPr>
                <a:t>决定生物进化的方向</a:t>
              </a:r>
              <a:endParaRPr lang="zh-CN" altLang="en-US" sz="2800" b="1">
                <a:solidFill>
                  <a:srgbClr val="333300"/>
                </a:solidFill>
                <a:latin typeface="微软雅黑" panose="020B0503020204020204" charset="-122"/>
                <a:ea typeface="微软雅黑" panose="020B0503020204020204" charset="-122"/>
                <a:sym typeface="+mn-ea"/>
              </a:endParaRPr>
            </a:p>
          </p:txBody>
        </p:sp>
        <p:sp>
          <p:nvSpPr>
            <p:cNvPr id="26643" name="Text Box 27"/>
            <p:cNvSpPr txBox="1"/>
            <p:nvPr>
              <p:custDataLst>
                <p:tags r:id="rId18"/>
              </p:custDataLst>
            </p:nvPr>
          </p:nvSpPr>
          <p:spPr>
            <a:xfrm>
              <a:off x="691" y="2806"/>
              <a:ext cx="2313" cy="247"/>
            </a:xfrm>
            <a:prstGeom prst="rect">
              <a:avLst/>
            </a:prstGeom>
            <a:solidFill>
              <a:srgbClr val="FFFFFF"/>
            </a:solidFill>
            <a:ln w="25400" cap="flat" cmpd="sng">
              <a:solidFill>
                <a:schemeClr val="hlink"/>
              </a:solidFill>
              <a:prstDash val="solid"/>
              <a:miter/>
              <a:headEnd type="none" w="med" len="med"/>
              <a:tailEnd type="none" w="med" len="med"/>
            </a:ln>
          </p:spPr>
          <p:txBody>
            <a:bodyPr>
              <a:spAutoFit/>
            </a:bodyPr>
            <a:p>
              <a:pPr algn="ctr">
                <a:buClrTx/>
                <a:buSzTx/>
                <a:buFontTx/>
              </a:pPr>
              <a:r>
                <a:rPr lang="zh-CN" altLang="en-US" sz="2800" b="1">
                  <a:solidFill>
                    <a:srgbClr val="333300"/>
                  </a:solidFill>
                  <a:latin typeface="微软雅黑" panose="020B0503020204020204" charset="-122"/>
                  <a:ea typeface="微软雅黑" panose="020B0503020204020204" charset="-122"/>
                  <a:sym typeface="+mn-ea"/>
                </a:rPr>
                <a:t>生物进化的实质</a:t>
              </a:r>
              <a:endParaRPr lang="zh-CN" altLang="en-US" sz="2800" b="1">
                <a:solidFill>
                  <a:srgbClr val="333300"/>
                </a:solidFill>
                <a:latin typeface="微软雅黑" panose="020B0503020204020204" charset="-122"/>
                <a:ea typeface="微软雅黑" panose="020B0503020204020204" charset="-122"/>
                <a:sym typeface="+mn-ea"/>
              </a:endParaRPr>
            </a:p>
          </p:txBody>
        </p:sp>
      </p:grpSp>
      <p:grpSp>
        <p:nvGrpSpPr>
          <p:cNvPr id="4" name="Group 37"/>
          <p:cNvGrpSpPr/>
          <p:nvPr>
            <p:custDataLst>
              <p:tags r:id="rId19"/>
            </p:custDataLst>
          </p:nvPr>
        </p:nvGrpSpPr>
        <p:grpSpPr>
          <a:xfrm>
            <a:off x="5760085" y="3586480"/>
            <a:ext cx="2219628" cy="522288"/>
            <a:chOff x="3061" y="1207"/>
            <a:chExt cx="1329" cy="329"/>
          </a:xfrm>
        </p:grpSpPr>
        <p:sp>
          <p:nvSpPr>
            <p:cNvPr id="26638" name="Text Box 28"/>
            <p:cNvSpPr txBox="1"/>
            <p:nvPr>
              <p:custDataLst>
                <p:tags r:id="rId20"/>
              </p:custDataLst>
            </p:nvPr>
          </p:nvSpPr>
          <p:spPr>
            <a:xfrm>
              <a:off x="3606" y="1207"/>
              <a:ext cx="784" cy="329"/>
            </a:xfrm>
            <a:prstGeom prst="rect">
              <a:avLst/>
            </a:prstGeom>
            <a:noFill/>
            <a:ln w="25400" cap="flat" cmpd="sng">
              <a:solidFill>
                <a:schemeClr val="hlink"/>
              </a:solidFill>
              <a:prstDash val="solid"/>
              <a:miter/>
              <a:headEnd type="none" w="med" len="med"/>
              <a:tailEnd type="none" w="med" len="med"/>
            </a:ln>
          </p:spPr>
          <p:txBody>
            <a:bodyPr wrap="square">
              <a:spAutoFit/>
            </a:bodyPr>
            <a:p>
              <a:pPr algn="ctr"/>
              <a:r>
                <a:rPr lang="zh-CN" altLang="en-US" sz="2800" b="1">
                  <a:solidFill>
                    <a:srgbClr val="FF3300"/>
                  </a:solidFill>
                  <a:latin typeface="微软雅黑" panose="020B0503020204020204" charset="-122"/>
                  <a:ea typeface="微软雅黑" panose="020B0503020204020204" charset="-122"/>
                </a:rPr>
                <a:t>种群</a:t>
              </a:r>
              <a:endParaRPr lang="zh-CN" altLang="en-US" sz="2800" b="1">
                <a:solidFill>
                  <a:srgbClr val="FF3300"/>
                </a:solidFill>
                <a:latin typeface="微软雅黑" panose="020B0503020204020204" charset="-122"/>
                <a:ea typeface="微软雅黑" panose="020B0503020204020204" charset="-122"/>
              </a:endParaRPr>
            </a:p>
          </p:txBody>
        </p:sp>
        <p:sp>
          <p:nvSpPr>
            <p:cNvPr id="26639" name="Line 32"/>
            <p:cNvSpPr/>
            <p:nvPr>
              <p:custDataLst>
                <p:tags r:id="rId21"/>
              </p:custDataLst>
            </p:nvPr>
          </p:nvSpPr>
          <p:spPr>
            <a:xfrm rot="-5400000" flipH="1">
              <a:off x="3310" y="1129"/>
              <a:ext cx="0" cy="499"/>
            </a:xfrm>
            <a:prstGeom prst="line">
              <a:avLst/>
            </a:prstGeom>
            <a:ln w="53975" cap="flat" cmpd="sng">
              <a:solidFill>
                <a:schemeClr val="hlink"/>
              </a:solidFill>
              <a:prstDash val="solid"/>
              <a:headEnd type="none" w="med" len="med"/>
              <a:tailEnd type="stealth" w="lg" len="med"/>
            </a:ln>
          </p:spPr>
          <p:txBody>
            <a:bodyPr/>
            <a:p/>
          </p:txBody>
        </p:sp>
      </p:grpSp>
      <p:grpSp>
        <p:nvGrpSpPr>
          <p:cNvPr id="2" name="Group 38"/>
          <p:cNvGrpSpPr/>
          <p:nvPr>
            <p:custDataLst>
              <p:tags r:id="rId22"/>
            </p:custDataLst>
          </p:nvPr>
        </p:nvGrpSpPr>
        <p:grpSpPr>
          <a:xfrm>
            <a:off x="5775770" y="4465955"/>
            <a:ext cx="4287305" cy="522288"/>
            <a:chOff x="3062" y="1758"/>
            <a:chExt cx="1824" cy="329"/>
          </a:xfrm>
        </p:grpSpPr>
        <p:sp>
          <p:nvSpPr>
            <p:cNvPr id="26636" name="Text Box 29"/>
            <p:cNvSpPr txBox="1"/>
            <p:nvPr>
              <p:custDataLst>
                <p:tags r:id="rId23"/>
              </p:custDataLst>
            </p:nvPr>
          </p:nvSpPr>
          <p:spPr>
            <a:xfrm>
              <a:off x="3451" y="1758"/>
              <a:ext cx="1435" cy="329"/>
            </a:xfrm>
            <a:prstGeom prst="rect">
              <a:avLst/>
            </a:prstGeom>
            <a:noFill/>
            <a:ln w="25400" cap="flat" cmpd="sng">
              <a:solidFill>
                <a:schemeClr val="hlink"/>
              </a:solidFill>
              <a:prstDash val="solid"/>
              <a:miter/>
              <a:headEnd type="none" w="med" len="med"/>
              <a:tailEnd type="none" w="med" len="med"/>
            </a:ln>
          </p:spPr>
          <p:txBody>
            <a:bodyPr wrap="square">
              <a:spAutoFit/>
            </a:bodyPr>
            <a:p>
              <a:pPr algn="ctr">
                <a:buClrTx/>
                <a:buSzTx/>
                <a:buFontTx/>
              </a:pPr>
              <a:r>
                <a:rPr lang="zh-CN" altLang="en-US" sz="2800" b="1">
                  <a:solidFill>
                    <a:srgbClr val="FF3300"/>
                  </a:solidFill>
                  <a:latin typeface="微软雅黑" panose="020B0503020204020204" charset="-122"/>
                  <a:ea typeface="微软雅黑" panose="020B0503020204020204" charset="-122"/>
                  <a:sym typeface="+mn-ea"/>
                </a:rPr>
                <a:t>突变和基因重组</a:t>
              </a:r>
              <a:endParaRPr lang="zh-CN" altLang="en-US" sz="2800" b="1">
                <a:solidFill>
                  <a:srgbClr val="FF3300"/>
                </a:solidFill>
                <a:latin typeface="微软雅黑" panose="020B0503020204020204" charset="-122"/>
                <a:ea typeface="微软雅黑" panose="020B0503020204020204" charset="-122"/>
                <a:sym typeface="+mn-ea"/>
              </a:endParaRPr>
            </a:p>
          </p:txBody>
        </p:sp>
        <p:sp>
          <p:nvSpPr>
            <p:cNvPr id="26637" name="Line 33"/>
            <p:cNvSpPr/>
            <p:nvPr>
              <p:custDataLst>
                <p:tags r:id="rId24"/>
              </p:custDataLst>
            </p:nvPr>
          </p:nvSpPr>
          <p:spPr>
            <a:xfrm rot="-5400000" flipH="1">
              <a:off x="3237" y="1750"/>
              <a:ext cx="8" cy="359"/>
            </a:xfrm>
            <a:prstGeom prst="line">
              <a:avLst/>
            </a:prstGeom>
            <a:ln w="53975" cap="flat" cmpd="sng">
              <a:solidFill>
                <a:schemeClr val="hlink"/>
              </a:solidFill>
              <a:prstDash val="solid"/>
              <a:headEnd type="none" w="med" len="med"/>
              <a:tailEnd type="stealth" w="lg" len="med"/>
            </a:ln>
          </p:spPr>
          <p:txBody>
            <a:bodyPr/>
            <a:p/>
          </p:txBody>
        </p:sp>
      </p:grpSp>
      <p:grpSp>
        <p:nvGrpSpPr>
          <p:cNvPr id="18" name="Group 39"/>
          <p:cNvGrpSpPr/>
          <p:nvPr>
            <p:custDataLst>
              <p:tags r:id="rId25"/>
            </p:custDataLst>
          </p:nvPr>
        </p:nvGrpSpPr>
        <p:grpSpPr>
          <a:xfrm>
            <a:off x="5753100" y="5397500"/>
            <a:ext cx="3076282" cy="522288"/>
            <a:chOff x="3061" y="2309"/>
            <a:chExt cx="1747" cy="329"/>
          </a:xfrm>
        </p:grpSpPr>
        <p:sp>
          <p:nvSpPr>
            <p:cNvPr id="26634" name="Text Box 30"/>
            <p:cNvSpPr txBox="1"/>
            <p:nvPr>
              <p:custDataLst>
                <p:tags r:id="rId26"/>
              </p:custDataLst>
            </p:nvPr>
          </p:nvSpPr>
          <p:spPr>
            <a:xfrm>
              <a:off x="3606" y="2309"/>
              <a:ext cx="1202" cy="329"/>
            </a:xfrm>
            <a:prstGeom prst="rect">
              <a:avLst/>
            </a:prstGeom>
            <a:noFill/>
            <a:ln w="25400" cap="flat" cmpd="sng">
              <a:solidFill>
                <a:schemeClr val="hlink"/>
              </a:solidFill>
              <a:prstDash val="solid"/>
              <a:miter/>
              <a:headEnd type="none" w="med" len="med"/>
              <a:tailEnd type="none" w="med" len="med"/>
            </a:ln>
          </p:spPr>
          <p:txBody>
            <a:bodyPr wrap="square">
              <a:spAutoFit/>
            </a:bodyPr>
            <a:p>
              <a:pPr algn="ctr">
                <a:buClrTx/>
                <a:buSzTx/>
                <a:buFontTx/>
              </a:pPr>
              <a:r>
                <a:rPr lang="zh-CN" altLang="en-US" sz="2800" b="1">
                  <a:solidFill>
                    <a:srgbClr val="FF3300"/>
                  </a:solidFill>
                  <a:latin typeface="微软雅黑" panose="020B0503020204020204" charset="-122"/>
                  <a:ea typeface="微软雅黑" panose="020B0503020204020204" charset="-122"/>
                  <a:sym typeface="+mn-ea"/>
                </a:rPr>
                <a:t>自然选择</a:t>
              </a:r>
              <a:endParaRPr lang="zh-CN" altLang="en-US" sz="2800" b="1">
                <a:solidFill>
                  <a:srgbClr val="FF3300"/>
                </a:solidFill>
                <a:latin typeface="微软雅黑" panose="020B0503020204020204" charset="-122"/>
                <a:ea typeface="微软雅黑" panose="020B0503020204020204" charset="-122"/>
                <a:sym typeface="+mn-ea"/>
              </a:endParaRPr>
            </a:p>
          </p:txBody>
        </p:sp>
        <p:sp>
          <p:nvSpPr>
            <p:cNvPr id="26635" name="Line 34"/>
            <p:cNvSpPr/>
            <p:nvPr>
              <p:custDataLst>
                <p:tags r:id="rId27"/>
              </p:custDataLst>
            </p:nvPr>
          </p:nvSpPr>
          <p:spPr>
            <a:xfrm rot="-5400000" flipH="1">
              <a:off x="3310" y="2228"/>
              <a:ext cx="0" cy="499"/>
            </a:xfrm>
            <a:prstGeom prst="line">
              <a:avLst/>
            </a:prstGeom>
            <a:ln w="53975" cap="flat" cmpd="sng">
              <a:solidFill>
                <a:schemeClr val="hlink"/>
              </a:solidFill>
              <a:prstDash val="solid"/>
              <a:headEnd type="none" w="med" len="med"/>
              <a:tailEnd type="stealth" w="lg" len="med"/>
            </a:ln>
          </p:spPr>
          <p:txBody>
            <a:bodyPr/>
            <a:p/>
          </p:txBody>
        </p:sp>
      </p:grpSp>
      <p:grpSp>
        <p:nvGrpSpPr>
          <p:cNvPr id="19" name="Group 40"/>
          <p:cNvGrpSpPr/>
          <p:nvPr>
            <p:custDataLst>
              <p:tags r:id="rId28"/>
            </p:custDataLst>
          </p:nvPr>
        </p:nvGrpSpPr>
        <p:grpSpPr>
          <a:xfrm>
            <a:off x="5682615" y="6214110"/>
            <a:ext cx="5976115" cy="522288"/>
            <a:chOff x="3061" y="2832"/>
            <a:chExt cx="3062" cy="329"/>
          </a:xfrm>
        </p:grpSpPr>
        <p:sp>
          <p:nvSpPr>
            <p:cNvPr id="26632" name="Text Box 31"/>
            <p:cNvSpPr txBox="1"/>
            <p:nvPr>
              <p:custDataLst>
                <p:tags r:id="rId29"/>
              </p:custDataLst>
            </p:nvPr>
          </p:nvSpPr>
          <p:spPr>
            <a:xfrm>
              <a:off x="3595" y="2832"/>
              <a:ext cx="2528" cy="329"/>
            </a:xfrm>
            <a:prstGeom prst="rect">
              <a:avLst/>
            </a:prstGeom>
            <a:noFill/>
            <a:ln w="25400" cap="flat" cmpd="sng">
              <a:solidFill>
                <a:schemeClr val="hlink"/>
              </a:solidFill>
              <a:prstDash val="solid"/>
              <a:miter/>
              <a:headEnd type="none" w="med" len="med"/>
              <a:tailEnd type="none" w="med" len="med"/>
            </a:ln>
          </p:spPr>
          <p:txBody>
            <a:bodyPr wrap="square">
              <a:spAutoFit/>
            </a:bodyPr>
            <a:p>
              <a:pPr algn="ctr">
                <a:buClrTx/>
                <a:buSzTx/>
                <a:buFontTx/>
              </a:pPr>
              <a:r>
                <a:rPr lang="zh-CN" altLang="en-US" sz="2800" b="1">
                  <a:solidFill>
                    <a:srgbClr val="FF3300"/>
                  </a:solidFill>
                  <a:latin typeface="微软雅黑" panose="020B0503020204020204" charset="-122"/>
                  <a:ea typeface="微软雅黑" panose="020B0503020204020204" charset="-122"/>
                  <a:sym typeface="+mn-ea"/>
                </a:rPr>
                <a:t>种群基因频率的定向改变</a:t>
              </a:r>
              <a:endParaRPr lang="zh-CN" altLang="en-US" sz="2800" b="1">
                <a:solidFill>
                  <a:srgbClr val="FF3300"/>
                </a:solidFill>
                <a:latin typeface="微软雅黑" panose="020B0503020204020204" charset="-122"/>
                <a:ea typeface="微软雅黑" panose="020B0503020204020204" charset="-122"/>
                <a:sym typeface="+mn-ea"/>
              </a:endParaRPr>
            </a:p>
          </p:txBody>
        </p:sp>
        <p:sp>
          <p:nvSpPr>
            <p:cNvPr id="26633" name="Line 35"/>
            <p:cNvSpPr/>
            <p:nvPr>
              <p:custDataLst>
                <p:tags r:id="rId30"/>
              </p:custDataLst>
            </p:nvPr>
          </p:nvSpPr>
          <p:spPr>
            <a:xfrm rot="-5400000" flipH="1">
              <a:off x="3310" y="2772"/>
              <a:ext cx="0" cy="499"/>
            </a:xfrm>
            <a:prstGeom prst="line">
              <a:avLst/>
            </a:prstGeom>
            <a:ln w="53975" cap="flat" cmpd="sng">
              <a:solidFill>
                <a:schemeClr val="hlink"/>
              </a:solidFill>
              <a:prstDash val="solid"/>
              <a:headEnd type="none" w="med" len="med"/>
              <a:tailEnd type="stealth" w="lg" len="med"/>
            </a:ln>
          </p:spPr>
          <p:txBody>
            <a:body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8" grpId="0" bldLvl="0" animBg="1"/>
      <p:bldP spid="9" grpId="0"/>
      <p:bldP spid="10" grpId="0" bldLvl="0" animBg="1"/>
      <p:bldP spid="11" grpId="0" bldLvl="0" animBg="1"/>
      <p:bldP spid="12" grpId="0"/>
      <p:bldP spid="13" grpId="0" bldLvl="0" animBg="1"/>
      <p:bldP spid="14" grpId="0" bldLvl="0" animBg="1"/>
      <p:bldP spid="15" grpId="0" bldLvl="0" animBg="1"/>
      <p:bldP spid="16" grpId="0" bldLvl="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normAutofit/>
          </a:bodyPr>
          <a:lstStyle/>
          <a:p>
            <a:r>
              <a:rPr lang="zh-CN" altLang="en-US"/>
              <a:t>四、探究抗生素对细菌的选择作用</a:t>
            </a:r>
            <a:endParaRPr lang="zh-CN" altLang="en-US"/>
          </a:p>
        </p:txBody>
      </p:sp>
      <p:pic>
        <p:nvPicPr>
          <p:cNvPr id="6" name="探究抗生素对细菌的选择作用">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531495" y="1022985"/>
            <a:ext cx="11202670" cy="546354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p:tgtEl>
                        <p:sldTgt/>
                      </p:tgtEl>
                    </p:cond>
                    <p:cond evt="onPrev">
                      <p:tgtEl>
                        <p:sldTgt/>
                      </p:tgtEl>
                    </p:cond>
                  </p:end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五、物种的概念</a:t>
            </a:r>
            <a:endParaRPr lang="zh-CN" altLang="en-US"/>
          </a:p>
        </p:txBody>
      </p:sp>
      <p:sp>
        <p:nvSpPr>
          <p:cNvPr id="3" name="内容占位符 2"/>
          <p:cNvSpPr>
            <a:spLocks noGrp="1"/>
          </p:cNvSpPr>
          <p:nvPr>
            <p:ph idx="1"/>
            <p:custDataLst>
              <p:tags r:id="rId2"/>
            </p:custDataLst>
          </p:nvPr>
        </p:nvSpPr>
        <p:spPr/>
        <p:txBody>
          <a:bodyPr/>
          <a:lstStyle/>
          <a:p>
            <a:r>
              <a:rPr lang="zh-CN" altLang="en-US"/>
              <a:t>    把能够在自然状态下相互交配并且产生可育后代的一群生物称为一个物种。</a:t>
            </a:r>
            <a:endParaRPr lang="zh-CN" altLang="en-US"/>
          </a:p>
          <a:p>
            <a:endParaRPr lang="zh-CN" altLang="en-US"/>
          </a:p>
        </p:txBody>
      </p:sp>
      <p:pic>
        <p:nvPicPr>
          <p:cNvPr id="4" name="Picture 16"/>
          <p:cNvPicPr>
            <a:picLocks noChangeAspect="1"/>
          </p:cNvPicPr>
          <p:nvPr>
            <p:custDataLst>
              <p:tags r:id="rId3"/>
            </p:custDataLst>
          </p:nvPr>
        </p:nvPicPr>
        <p:blipFill>
          <a:blip r:embed="rId4"/>
          <a:srcRect l="14285" r="20409"/>
          <a:stretch>
            <a:fillRect/>
          </a:stretch>
        </p:blipFill>
        <p:spPr>
          <a:xfrm>
            <a:off x="911158" y="2744470"/>
            <a:ext cx="2133600" cy="2057400"/>
          </a:xfrm>
          <a:prstGeom prst="rect">
            <a:avLst/>
          </a:prstGeom>
          <a:noFill/>
          <a:ln w="9525">
            <a:noFill/>
          </a:ln>
        </p:spPr>
      </p:pic>
      <p:pic>
        <p:nvPicPr>
          <p:cNvPr id="5" name="Picture 17"/>
          <p:cNvPicPr>
            <a:picLocks noChangeAspect="1"/>
          </p:cNvPicPr>
          <p:nvPr>
            <p:custDataLst>
              <p:tags r:id="rId5"/>
            </p:custDataLst>
          </p:nvPr>
        </p:nvPicPr>
        <p:blipFill>
          <a:blip r:embed="rId6"/>
          <a:stretch>
            <a:fillRect/>
          </a:stretch>
        </p:blipFill>
        <p:spPr>
          <a:xfrm>
            <a:off x="4101830" y="2744470"/>
            <a:ext cx="2133600" cy="2057400"/>
          </a:xfrm>
          <a:prstGeom prst="rect">
            <a:avLst/>
          </a:prstGeom>
          <a:noFill/>
          <a:ln w="9525">
            <a:noFill/>
          </a:ln>
        </p:spPr>
      </p:pic>
      <p:pic>
        <p:nvPicPr>
          <p:cNvPr id="6" name="Picture 18"/>
          <p:cNvPicPr>
            <a:picLocks noChangeAspect="1"/>
          </p:cNvPicPr>
          <p:nvPr>
            <p:custDataLst>
              <p:tags r:id="rId7"/>
            </p:custDataLst>
          </p:nvPr>
        </p:nvPicPr>
        <p:blipFill>
          <a:blip r:embed="rId8"/>
          <a:srcRect l="66461" t="31305" r="5231" b="48695"/>
          <a:stretch>
            <a:fillRect/>
          </a:stretch>
        </p:blipFill>
        <p:spPr>
          <a:xfrm>
            <a:off x="7681717" y="2287270"/>
            <a:ext cx="2057400" cy="2514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六、隔离</a:t>
            </a:r>
            <a:endParaRPr lang="zh-CN" altLang="en-US"/>
          </a:p>
        </p:txBody>
      </p:sp>
      <p:sp>
        <p:nvSpPr>
          <p:cNvPr id="3" name="内容占位符 2"/>
          <p:cNvSpPr>
            <a:spLocks noGrp="1"/>
          </p:cNvSpPr>
          <p:nvPr>
            <p:ph idx="1"/>
            <p:custDataLst>
              <p:tags r:id="rId2"/>
            </p:custDataLst>
          </p:nvPr>
        </p:nvSpPr>
        <p:spPr/>
        <p:txBody>
          <a:bodyPr/>
          <a:lstStyle/>
          <a:p>
            <a:r>
              <a:rPr lang="zh-CN" altLang="en-US" b="1"/>
              <a:t>（</a:t>
            </a:r>
            <a:r>
              <a:rPr lang="en-US" altLang="zh-CN" b="1"/>
              <a:t>1</a:t>
            </a:r>
            <a:r>
              <a:rPr lang="zh-CN" altLang="en-US" b="1"/>
              <a:t>）生殖隔离：</a:t>
            </a:r>
            <a:endParaRPr lang="en-US" altLang="zh-CN" b="1"/>
          </a:p>
          <a:p>
            <a:r>
              <a:rPr lang="en-US" altLang="zh-CN"/>
              <a:t>    </a:t>
            </a:r>
            <a:r>
              <a:rPr lang="zh-CN" altLang="en-US"/>
              <a:t>不同物种之间一般是不能交配的，即使交配成功也不能产生可育后代，这种现象叫做生殖隔离。</a:t>
            </a:r>
            <a:endParaRPr lang="en-US" altLang="zh-CN"/>
          </a:p>
          <a:p>
            <a:r>
              <a:rPr lang="zh-CN" altLang="en-US" b="1"/>
              <a:t>（</a:t>
            </a:r>
            <a:r>
              <a:rPr lang="en-US" altLang="zh-CN" b="1"/>
              <a:t>2</a:t>
            </a:r>
            <a:r>
              <a:rPr lang="zh-CN" altLang="en-US" b="1"/>
              <a:t>）地理隔离：</a:t>
            </a:r>
            <a:endParaRPr lang="en-US" altLang="zh-CN" b="1"/>
          </a:p>
          <a:p>
            <a:r>
              <a:rPr lang="zh-CN" altLang="en-US"/>
              <a:t>    同一种生物由于地理上的障碍而分成不同的种群，使得种群间不能发生基因交流的现象，叫做地理隔离。</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4940" t="4194" r="52518" b="5612"/>
          <a:stretch>
            <a:fillRect/>
          </a:stretch>
        </p:blipFill>
        <p:spPr>
          <a:xfrm>
            <a:off x="257810" y="1303655"/>
            <a:ext cx="5864225" cy="4011295"/>
          </a:xfrm>
          <a:prstGeom prst="rect">
            <a:avLst/>
          </a:prstGeom>
        </p:spPr>
      </p:pic>
      <p:sp>
        <p:nvSpPr>
          <p:cNvPr id="11" name="Text Box 4"/>
          <p:cNvSpPr>
            <a:spLocks noChangeArrowheads="1"/>
          </p:cNvSpPr>
          <p:nvPr>
            <p:custDataLst>
              <p:tags r:id="rId3"/>
            </p:custDataLst>
          </p:nvPr>
        </p:nvSpPr>
        <p:spPr bwMode="auto">
          <a:xfrm>
            <a:off x="1724025" y="5796280"/>
            <a:ext cx="10835640" cy="63944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spcBef>
                <a:spcPct val="20000"/>
              </a:spcBef>
              <a:buClr>
                <a:srgbClr val="6FC01E"/>
              </a:buClr>
              <a:buSzTx/>
              <a:buFont typeface="Wingdings" panose="05000000000000000000" pitchFamily="2" charset="2"/>
              <a:buChar char="n"/>
              <a:defRPr sz="2400">
                <a:solidFill>
                  <a:srgbClr val="000000"/>
                </a:solidFill>
                <a:latin typeface="Arial" panose="020B0604020202020204" pitchFamily="34" charset="0"/>
                <a:ea typeface="微软雅黑" panose="020B0503020204020204" charset="-122"/>
                <a:cs typeface="Arial" panose="020B0604020202020204" pitchFamily="34" charset="0"/>
              </a:defRPr>
            </a:lvl1pPr>
            <a:lvl2pPr marL="742950" indent="-285750">
              <a:spcBef>
                <a:spcPct val="20000"/>
              </a:spcBef>
              <a:buClr>
                <a:srgbClr val="6FC01E"/>
              </a:buClr>
              <a:buSzTx/>
              <a:buFont typeface="Wingdings" panose="05000000000000000000" pitchFamily="2" charset="2"/>
              <a:buChar char="n"/>
              <a:defRPr sz="2000">
                <a:solidFill>
                  <a:srgbClr val="000000"/>
                </a:solidFill>
                <a:latin typeface="Arial" panose="020B0604020202020204" pitchFamily="34" charset="0"/>
                <a:ea typeface="微软雅黑" panose="020B0503020204020204" charset="-122"/>
              </a:defRPr>
            </a:lvl2pPr>
            <a:lvl3pPr marL="1143000" indent="-228600">
              <a:spcBef>
                <a:spcPct val="20000"/>
              </a:spcBef>
              <a:buClr>
                <a:srgbClr val="6FC01E"/>
              </a:buClr>
              <a:buSzTx/>
              <a:buFont typeface="Wingdings" panose="05000000000000000000" pitchFamily="2" charset="2"/>
              <a:buChar char="n"/>
              <a:defRPr>
                <a:solidFill>
                  <a:srgbClr val="000000"/>
                </a:solidFill>
                <a:latin typeface="Arial" panose="020B0604020202020204" pitchFamily="34" charset="0"/>
                <a:ea typeface="微软雅黑" panose="020B0503020204020204" charset="-122"/>
              </a:defRPr>
            </a:lvl3pPr>
            <a:lvl4pPr marL="1600200" indent="-228600">
              <a:spcBef>
                <a:spcPct val="20000"/>
              </a:spcBef>
              <a:buClr>
                <a:srgbClr val="6FC01E"/>
              </a:buClr>
              <a:buSzTx/>
              <a:buFont typeface="Wingdings" panose="05000000000000000000" pitchFamily="2" charset="2"/>
              <a:buChar char="n"/>
              <a:defRPr sz="1600">
                <a:solidFill>
                  <a:srgbClr val="000000"/>
                </a:solidFill>
                <a:latin typeface="Arial" panose="020B0604020202020204" pitchFamily="34" charset="0"/>
                <a:ea typeface="微软雅黑" panose="020B0503020204020204" charset="-122"/>
              </a:defRPr>
            </a:lvl4pPr>
            <a:lvl5pPr marL="2057400" indent="-228600">
              <a:spcBef>
                <a:spcPct val="20000"/>
              </a:spcBef>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5pPr>
            <a:lvl6pPr marL="25146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6pPr>
            <a:lvl7pPr marL="29718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7pPr>
            <a:lvl8pPr marL="34290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8pPr>
            <a:lvl9pPr marL="38862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9pPr>
          </a:lstStyle>
          <a:p>
            <a:pPr algn="just">
              <a:lnSpc>
                <a:spcPct val="130000"/>
              </a:lnSpc>
              <a:spcBef>
                <a:spcPct val="0"/>
              </a:spcBef>
              <a:buClrTx/>
              <a:buNone/>
            </a:pPr>
            <a:r>
              <a:rPr lang="zh-CN" altLang="en-US" sz="3200" b="1">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rPr>
              <a:t>几千年后，老鼠会合在一起时，还能发生交配吗？</a:t>
            </a:r>
            <a:endParaRPr lang="zh-CN" altLang="en-US" sz="3200" b="1">
              <a:latin typeface="楷体" panose="02010609060101010101" pitchFamily="49" charset="-122"/>
              <a:ea typeface="楷体" panose="02010609060101010101" pitchFamily="49" charset="-122"/>
            </a:endParaRPr>
          </a:p>
        </p:txBody>
      </p:sp>
      <p:pic>
        <p:nvPicPr>
          <p:cNvPr id="30723" name="图片 30722"/>
          <p:cNvPicPr>
            <a:picLocks noChangeAspect="1"/>
          </p:cNvPicPr>
          <p:nvPr>
            <p:custDataLst>
              <p:tags r:id="rId4"/>
            </p:custDataLst>
          </p:nvPr>
        </p:nvPicPr>
        <p:blipFill>
          <a:blip r:embed="rId5"/>
          <a:stretch>
            <a:fillRect/>
          </a:stretch>
        </p:blipFill>
        <p:spPr>
          <a:xfrm>
            <a:off x="6845300" y="1496060"/>
            <a:ext cx="4034155" cy="3627120"/>
          </a:xfrm>
          <a:prstGeom prst="rect">
            <a:avLst/>
          </a:prstGeom>
          <a:noFill/>
          <a:ln w="9525">
            <a:noFill/>
          </a:ln>
        </p:spPr>
      </p:pic>
      <p:sp>
        <p:nvSpPr>
          <p:cNvPr id="4" name="文本框 3"/>
          <p:cNvSpPr txBox="1"/>
          <p:nvPr>
            <p:custDataLst>
              <p:tags r:id="rId6"/>
            </p:custDataLst>
          </p:nvPr>
        </p:nvSpPr>
        <p:spPr>
          <a:xfrm>
            <a:off x="2302828" y="3288030"/>
            <a:ext cx="7069455" cy="645160"/>
          </a:xfrm>
          <a:prstGeom prst="rect">
            <a:avLst/>
          </a:prstGeom>
        </p:spPr>
        <p:style>
          <a:lnRef idx="2">
            <a:schemeClr val="accent5"/>
          </a:lnRef>
          <a:fillRef idx="1">
            <a:schemeClr val="lt1"/>
          </a:fillRef>
          <a:effectRef idx="0">
            <a:schemeClr val="accent5"/>
          </a:effectRef>
          <a:fontRef idx="minor">
            <a:schemeClr val="dk1"/>
          </a:fontRef>
        </p:style>
        <p:txBody>
          <a:bodyPr wrap="none" rtlCol="0" anchor="t">
            <a:spAutoFit/>
          </a:bodyPr>
          <a:lstStyle/>
          <a:p>
            <a:pPr algn="just">
              <a:spcBef>
                <a:spcPct val="0"/>
              </a:spcBef>
              <a:buClrTx/>
              <a:buNone/>
            </a:pPr>
            <a:r>
              <a:rPr lang="zh-CN" altLang="en-US" sz="36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说明地理隔离可能导致生殖隔离。</a:t>
            </a:r>
            <a:endParaRPr lang="zh-CN" altLang="en-US" sz="36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0725" name="矩形 30724"/>
          <p:cNvSpPr/>
          <p:nvPr>
            <p:custDataLst>
              <p:tags r:id="rId7"/>
            </p:custDataLst>
          </p:nvPr>
        </p:nvSpPr>
        <p:spPr>
          <a:xfrm>
            <a:off x="457200" y="533400"/>
            <a:ext cx="2047875" cy="409575"/>
          </a:xfrm>
          <a:prstGeom prst="rect">
            <a:avLst/>
          </a:prstGeom>
        </p:spPr>
        <p:txBody>
          <a:bodyPr wrap="none" fromWordArt="1">
            <a:prstTxWarp prst="textPlain">
              <a:avLst>
                <a:gd name="adj" fmla="val 50000"/>
              </a:avLst>
            </a:prstTxWarp>
            <a:normAutofit fontScale="60000"/>
          </a:bodyPr>
          <a:lstStyle/>
          <a:p>
            <a:pPr algn="ctr"/>
            <a:r>
              <a:rPr lang="zh-CN" altLang="en-US" sz="32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gradFill>
                <a:effectLst>
                  <a:outerShdw dist="35921" dir="2699999" sy="50000" kx="2115830" algn="bl" rotWithShape="0">
                    <a:srgbClr val="C0C0C0">
                      <a:alpha val="75000"/>
                    </a:srgbClr>
                  </a:outerShdw>
                </a:effectLst>
                <a:latin typeface="黑体" panose="02010609060101010101" pitchFamily="49" charset="-122"/>
                <a:ea typeface="黑体" panose="02010609060101010101" pitchFamily="49" charset="-122"/>
              </a:rPr>
              <a:t>资料分析一</a:t>
            </a:r>
            <a:endParaRPr lang="zh-CN" altLang="en-US" sz="32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gradFill>
              <a:effectLst>
                <a:outerShdw dist="35921" dir="2699999" sy="50000" kx="2115830" algn="bl" rotWithShape="0">
                  <a:srgbClr val="C0C0C0">
                    <a:alpha val="75000"/>
                  </a:srgbClr>
                </a:outerShdw>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29697"/>
          <p:cNvSpPr txBox="1"/>
          <p:nvPr>
            <p:custDataLst>
              <p:tags r:id="rId1"/>
            </p:custDataLst>
          </p:nvPr>
        </p:nvSpPr>
        <p:spPr>
          <a:xfrm>
            <a:off x="831850" y="3234690"/>
            <a:ext cx="10377170" cy="1398270"/>
          </a:xfrm>
          <a:prstGeom prst="rect">
            <a:avLst/>
          </a:prstGeom>
          <a:noFill/>
          <a:ln w="9525">
            <a:noFill/>
          </a:ln>
        </p:spPr>
        <p:txBody>
          <a:bodyPr wrap="square" anchor="t" anchorCtr="0">
            <a:noAutofit/>
          </a:bodyPr>
          <a:lstStyle/>
          <a:p>
            <a:pPr>
              <a:lnSpc>
                <a:spcPct val="155000"/>
              </a:lnSpc>
              <a:spcBef>
                <a:spcPct val="50000"/>
              </a:spcBef>
            </a:pPr>
            <a:r>
              <a:rPr lang="en-US" altLang="zh-CN" sz="2800" b="1">
                <a:latin typeface="黑体" panose="02010609060101010101" pitchFamily="49" charset="-122"/>
                <a:ea typeface="黑体" panose="02010609060101010101" pitchFamily="49" charset="-122"/>
              </a:rPr>
              <a:t>  </a:t>
            </a:r>
            <a:r>
              <a:rPr lang="zh-CN" altLang="en-US" sz="2800" b="1">
                <a:latin typeface="黑体" panose="02010609060101010101" pitchFamily="49" charset="-122"/>
                <a:ea typeface="黑体" panose="02010609060101010101" pitchFamily="49" charset="-122"/>
              </a:rPr>
              <a:t>如果只通过</a:t>
            </a:r>
            <a:r>
              <a:rPr lang="zh-CN" altLang="en-US" sz="2800" b="1">
                <a:solidFill>
                  <a:srgbClr val="FF3300"/>
                </a:solidFill>
                <a:latin typeface="黑体" panose="02010609060101010101" pitchFamily="49" charset="-122"/>
                <a:ea typeface="黑体" panose="02010609060101010101" pitchFamily="49" charset="-122"/>
              </a:rPr>
              <a:t>地理隔离</a:t>
            </a:r>
            <a:r>
              <a:rPr lang="zh-CN" altLang="en-US" sz="2800" b="1">
                <a:latin typeface="黑体" panose="02010609060101010101" pitchFamily="49" charset="-122"/>
                <a:ea typeface="黑体" panose="02010609060101010101" pitchFamily="49" charset="-122"/>
              </a:rPr>
              <a:t>，</a:t>
            </a:r>
            <a:r>
              <a:rPr lang="en-US" altLang="zh-CN" sz="2800" b="1">
                <a:latin typeface="黑体" panose="02010609060101010101" pitchFamily="49" charset="-122"/>
                <a:ea typeface="黑体" panose="02010609060101010101" pitchFamily="49" charset="-122"/>
              </a:rPr>
              <a:t>2</a:t>
            </a:r>
            <a:r>
              <a:rPr lang="zh-CN" altLang="en-US" sz="2800" b="1">
                <a:latin typeface="黑体" panose="02010609060101010101" pitchFamily="49" charset="-122"/>
                <a:ea typeface="黑体" panose="02010609060101010101" pitchFamily="49" charset="-122"/>
              </a:rPr>
              <a:t>个种群的基因库各自发展，互不影响，出现</a:t>
            </a:r>
            <a:r>
              <a:rPr lang="zh-CN" altLang="en-US" sz="2800" b="1">
                <a:solidFill>
                  <a:srgbClr val="0000FF"/>
                </a:solidFill>
                <a:latin typeface="黑体" panose="02010609060101010101" pitchFamily="49" charset="-122"/>
                <a:ea typeface="黑体" panose="02010609060101010101" pitchFamily="49" charset="-122"/>
              </a:rPr>
              <a:t>一定差异</a:t>
            </a:r>
            <a:r>
              <a:rPr lang="zh-CN" altLang="en-US" sz="2800" b="1">
                <a:latin typeface="黑体" panose="02010609060101010101" pitchFamily="49" charset="-122"/>
                <a:ea typeface="黑体" panose="02010609060101010101" pitchFamily="49" charset="-122"/>
              </a:rPr>
              <a:t>，但</a:t>
            </a:r>
            <a:r>
              <a:rPr lang="zh-CN" altLang="en-US" sz="2800" b="1">
                <a:solidFill>
                  <a:srgbClr val="0000FF"/>
                </a:solidFill>
                <a:latin typeface="黑体" panose="02010609060101010101" pitchFamily="49" charset="-122"/>
                <a:ea typeface="黑体" panose="02010609060101010101" pitchFamily="49" charset="-122"/>
              </a:rPr>
              <a:t>不会形成新的物种。</a:t>
            </a:r>
            <a:endParaRPr lang="zh-CN" altLang="en-US" sz="2800" b="1">
              <a:solidFill>
                <a:srgbClr val="0000FF"/>
              </a:solidFill>
              <a:latin typeface="黑体" panose="02010609060101010101" pitchFamily="49" charset="-122"/>
              <a:ea typeface="黑体" panose="02010609060101010101" pitchFamily="49" charset="-122"/>
            </a:endParaRPr>
          </a:p>
        </p:txBody>
      </p:sp>
      <p:sp>
        <p:nvSpPr>
          <p:cNvPr id="4" name="文本框 3"/>
          <p:cNvSpPr txBox="1"/>
          <p:nvPr>
            <p:custDataLst>
              <p:tags r:id="rId2"/>
            </p:custDataLst>
          </p:nvPr>
        </p:nvSpPr>
        <p:spPr>
          <a:xfrm>
            <a:off x="1038225" y="4773295"/>
            <a:ext cx="10049510" cy="1322070"/>
          </a:xfrm>
          <a:prstGeom prst="rect">
            <a:avLst/>
          </a:prstGeom>
          <a:solidFill>
            <a:srgbClr val="FFFF00"/>
          </a:solidFill>
          <a:ln w="19050" cap="flat" cmpd="sng">
            <a:solidFill>
              <a:schemeClr val="tx1"/>
            </a:solidFill>
            <a:prstDash val="solid"/>
            <a:round/>
            <a:headEnd type="none" w="med" len="med"/>
            <a:tailEnd type="none" w="med" len="med"/>
          </a:ln>
        </p:spPr>
        <p:txBody>
          <a:bodyPr wrap="square" anchor="t" anchorCtr="0">
            <a:spAutoFit/>
          </a:bodyPr>
          <a:lstStyle/>
          <a:p>
            <a:pPr>
              <a:lnSpc>
                <a:spcPct val="125000"/>
              </a:lnSpc>
              <a:spcBef>
                <a:spcPct val="50000"/>
              </a:spcBef>
            </a:pPr>
            <a:r>
              <a:rPr lang="zh-CN" altLang="en-US" sz="3200" b="1">
                <a:solidFill>
                  <a:srgbClr val="FF3300"/>
                </a:solidFill>
                <a:latin typeface="黑体" panose="02010609060101010101" pitchFamily="49" charset="-122"/>
                <a:ea typeface="黑体" panose="02010609060101010101" pitchFamily="49" charset="-122"/>
              </a:rPr>
              <a:t>生殖隔离</a:t>
            </a:r>
            <a:r>
              <a:rPr lang="zh-CN" altLang="en-US" sz="3200" b="1">
                <a:latin typeface="Arial" panose="020B0604020202020204" pitchFamily="34" charset="0"/>
                <a:ea typeface="黑体" panose="02010609060101010101" pitchFamily="49" charset="-122"/>
              </a:rPr>
              <a:t>是物种形成的必要条件，但生殖隔离不一定要经过地理隔离，比如</a:t>
            </a:r>
            <a:r>
              <a:rPr lang="en-US" altLang="zh-CN" sz="3200" b="1">
                <a:latin typeface="Arial" panose="020B0604020202020204" pitchFamily="34" charset="0"/>
                <a:ea typeface="黑体" panose="02010609060101010101" pitchFamily="49" charset="-122"/>
              </a:rPr>
              <a:t>:多倍体的形成不需经地理隔离。</a:t>
            </a:r>
            <a:endParaRPr lang="en-US" altLang="zh-CN" sz="3200" b="1">
              <a:latin typeface="Arial" panose="020B0604020202020204" pitchFamily="34" charset="0"/>
              <a:ea typeface="黑体" panose="02010609060101010101" pitchFamily="49" charset="-122"/>
            </a:endParaRPr>
          </a:p>
        </p:txBody>
      </p:sp>
      <p:grpSp>
        <p:nvGrpSpPr>
          <p:cNvPr id="8" name="组合 7"/>
          <p:cNvGrpSpPr/>
          <p:nvPr>
            <p:custDataLst>
              <p:tags r:id="rId3"/>
            </p:custDataLst>
          </p:nvPr>
        </p:nvGrpSpPr>
        <p:grpSpPr>
          <a:xfrm>
            <a:off x="1593215" y="565785"/>
            <a:ext cx="8457565" cy="2648882"/>
            <a:chOff x="2060826" y="3433316"/>
            <a:chExt cx="7315525" cy="2381501"/>
          </a:xfrm>
        </p:grpSpPr>
        <p:pic>
          <p:nvPicPr>
            <p:cNvPr id="9" name="图片 3"/>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t="10049"/>
            <a:stretch>
              <a:fillRect/>
            </a:stretch>
          </p:blipFill>
          <p:spPr bwMode="auto">
            <a:xfrm>
              <a:off x="6012022" y="3433316"/>
              <a:ext cx="3364329" cy="204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2060826" y="3433316"/>
              <a:ext cx="3644689" cy="204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custDataLst>
                <p:tags r:id="rId8"/>
              </p:custDataLst>
            </p:nvPr>
          </p:nvSpPr>
          <p:spPr bwMode="auto">
            <a:xfrm>
              <a:off x="3393247" y="5483123"/>
              <a:ext cx="1082133" cy="33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6FC01E"/>
                </a:buClr>
                <a:buSzTx/>
                <a:buFont typeface="Wingdings" panose="05000000000000000000" pitchFamily="2" charset="2"/>
                <a:buChar char="n"/>
                <a:defRPr sz="2400">
                  <a:solidFill>
                    <a:srgbClr val="000000"/>
                  </a:solidFill>
                  <a:latin typeface="Arial" panose="020B0604020202020204" pitchFamily="34" charset="0"/>
                  <a:ea typeface="微软雅黑" panose="020B0503020204020204" charset="-122"/>
                  <a:cs typeface="Arial" panose="020B0604020202020204" pitchFamily="34" charset="0"/>
                </a:defRPr>
              </a:lvl1pPr>
              <a:lvl2pPr marL="742950" indent="-285750">
                <a:spcBef>
                  <a:spcPct val="20000"/>
                </a:spcBef>
                <a:buClr>
                  <a:srgbClr val="6FC01E"/>
                </a:buClr>
                <a:buSzTx/>
                <a:buFont typeface="Wingdings" panose="05000000000000000000" pitchFamily="2" charset="2"/>
                <a:buChar char="n"/>
                <a:defRPr sz="2000">
                  <a:solidFill>
                    <a:srgbClr val="000000"/>
                  </a:solidFill>
                  <a:latin typeface="Arial" panose="020B0604020202020204" pitchFamily="34" charset="0"/>
                  <a:ea typeface="微软雅黑" panose="020B0503020204020204" charset="-122"/>
                </a:defRPr>
              </a:lvl2pPr>
              <a:lvl3pPr marL="1143000" indent="-228600">
                <a:spcBef>
                  <a:spcPct val="20000"/>
                </a:spcBef>
                <a:buClr>
                  <a:srgbClr val="6FC01E"/>
                </a:buClr>
                <a:buSzTx/>
                <a:buFont typeface="Wingdings" panose="05000000000000000000" pitchFamily="2" charset="2"/>
                <a:buChar char="n"/>
                <a:defRPr>
                  <a:solidFill>
                    <a:srgbClr val="000000"/>
                  </a:solidFill>
                  <a:latin typeface="Arial" panose="020B0604020202020204" pitchFamily="34" charset="0"/>
                  <a:ea typeface="微软雅黑" panose="020B0503020204020204" charset="-122"/>
                </a:defRPr>
              </a:lvl3pPr>
              <a:lvl4pPr marL="1600200" indent="-228600">
                <a:spcBef>
                  <a:spcPct val="20000"/>
                </a:spcBef>
                <a:buClr>
                  <a:srgbClr val="6FC01E"/>
                </a:buClr>
                <a:buSzTx/>
                <a:buFont typeface="Wingdings" panose="05000000000000000000" pitchFamily="2" charset="2"/>
                <a:buChar char="n"/>
                <a:defRPr sz="1600">
                  <a:solidFill>
                    <a:srgbClr val="000000"/>
                  </a:solidFill>
                  <a:latin typeface="Arial" panose="020B0604020202020204" pitchFamily="34" charset="0"/>
                  <a:ea typeface="微软雅黑" panose="020B0503020204020204" charset="-122"/>
                </a:defRPr>
              </a:lvl4pPr>
              <a:lvl5pPr marL="2057400" indent="-228600">
                <a:spcBef>
                  <a:spcPct val="20000"/>
                </a:spcBef>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5pPr>
              <a:lvl6pPr marL="25146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6pPr>
              <a:lvl7pPr marL="29718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7pPr>
              <a:lvl8pPr marL="34290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8pPr>
              <a:lvl9pPr marL="38862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9pPr>
            </a:lstStyle>
            <a:p>
              <a:pPr eaLnBrk="1" hangingPunct="1">
                <a:spcBef>
                  <a:spcPct val="0"/>
                </a:spcBef>
                <a:buClrTx/>
                <a:buFont typeface="Arial" panose="020B0604020202020204" pitchFamily="34" charset="0"/>
                <a:buNone/>
              </a:pPr>
              <a:r>
                <a:rPr lang="zh-CN" altLang="en-US" b="1">
                  <a:solidFill>
                    <a:schemeClr val="tx1"/>
                  </a:solidFill>
                  <a:latin typeface="楷体" panose="02010609060101010101" pitchFamily="49" charset="-122"/>
                  <a:ea typeface="楷体" panose="02010609060101010101" pitchFamily="49" charset="-122"/>
                </a:rPr>
                <a:t>东北虎</a:t>
              </a:r>
              <a:endParaRPr lang="zh-CN" altLang="en-US" sz="1600">
                <a:solidFill>
                  <a:schemeClr val="tx1"/>
                </a:solidFill>
                <a:latin typeface="楷体" panose="02010609060101010101" pitchFamily="49" charset="-122"/>
                <a:ea typeface="楷体" panose="02010609060101010101" pitchFamily="49" charset="-122"/>
              </a:endParaRPr>
            </a:p>
          </p:txBody>
        </p:sp>
        <p:sp>
          <p:nvSpPr>
            <p:cNvPr id="13" name="Rectangle 14"/>
            <p:cNvSpPr>
              <a:spLocks noChangeArrowheads="1"/>
            </p:cNvSpPr>
            <p:nvPr>
              <p:custDataLst>
                <p:tags r:id="rId9"/>
              </p:custDataLst>
            </p:nvPr>
          </p:nvSpPr>
          <p:spPr bwMode="auto">
            <a:xfrm>
              <a:off x="7242157" y="5483123"/>
              <a:ext cx="1082133" cy="33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6FC01E"/>
                </a:buClr>
                <a:buSzTx/>
                <a:buFont typeface="Wingdings" panose="05000000000000000000" pitchFamily="2" charset="2"/>
                <a:buChar char="n"/>
                <a:defRPr sz="2400">
                  <a:solidFill>
                    <a:srgbClr val="000000"/>
                  </a:solidFill>
                  <a:latin typeface="Arial" panose="020B0604020202020204" pitchFamily="34" charset="0"/>
                  <a:ea typeface="微软雅黑" panose="020B0503020204020204" charset="-122"/>
                  <a:cs typeface="Arial" panose="020B0604020202020204" pitchFamily="34" charset="0"/>
                </a:defRPr>
              </a:lvl1pPr>
              <a:lvl2pPr marL="742950" indent="-285750">
                <a:spcBef>
                  <a:spcPct val="20000"/>
                </a:spcBef>
                <a:buClr>
                  <a:srgbClr val="6FC01E"/>
                </a:buClr>
                <a:buSzTx/>
                <a:buFont typeface="Wingdings" panose="05000000000000000000" pitchFamily="2" charset="2"/>
                <a:buChar char="n"/>
                <a:defRPr sz="2000">
                  <a:solidFill>
                    <a:srgbClr val="000000"/>
                  </a:solidFill>
                  <a:latin typeface="Arial" panose="020B0604020202020204" pitchFamily="34" charset="0"/>
                  <a:ea typeface="微软雅黑" panose="020B0503020204020204" charset="-122"/>
                </a:defRPr>
              </a:lvl2pPr>
              <a:lvl3pPr marL="1143000" indent="-228600">
                <a:spcBef>
                  <a:spcPct val="20000"/>
                </a:spcBef>
                <a:buClr>
                  <a:srgbClr val="6FC01E"/>
                </a:buClr>
                <a:buSzTx/>
                <a:buFont typeface="Wingdings" panose="05000000000000000000" pitchFamily="2" charset="2"/>
                <a:buChar char="n"/>
                <a:defRPr>
                  <a:solidFill>
                    <a:srgbClr val="000000"/>
                  </a:solidFill>
                  <a:latin typeface="Arial" panose="020B0604020202020204" pitchFamily="34" charset="0"/>
                  <a:ea typeface="微软雅黑" panose="020B0503020204020204" charset="-122"/>
                </a:defRPr>
              </a:lvl3pPr>
              <a:lvl4pPr marL="1600200" indent="-228600">
                <a:spcBef>
                  <a:spcPct val="20000"/>
                </a:spcBef>
                <a:buClr>
                  <a:srgbClr val="6FC01E"/>
                </a:buClr>
                <a:buSzTx/>
                <a:buFont typeface="Wingdings" panose="05000000000000000000" pitchFamily="2" charset="2"/>
                <a:buChar char="n"/>
                <a:defRPr sz="1600">
                  <a:solidFill>
                    <a:srgbClr val="000000"/>
                  </a:solidFill>
                  <a:latin typeface="Arial" panose="020B0604020202020204" pitchFamily="34" charset="0"/>
                  <a:ea typeface="微软雅黑" panose="020B0503020204020204" charset="-122"/>
                </a:defRPr>
              </a:lvl4pPr>
              <a:lvl5pPr marL="2057400" indent="-228600">
                <a:spcBef>
                  <a:spcPct val="20000"/>
                </a:spcBef>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5pPr>
              <a:lvl6pPr marL="25146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6pPr>
              <a:lvl7pPr marL="29718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7pPr>
              <a:lvl8pPr marL="34290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8pPr>
              <a:lvl9pPr marL="3886200" indent="-228600" eaLnBrk="0" fontAlgn="base" hangingPunct="0">
                <a:spcBef>
                  <a:spcPct val="20000"/>
                </a:spcBef>
                <a:spcAft>
                  <a:spcPct val="0"/>
                </a:spcAft>
                <a:buSzTx/>
                <a:buFont typeface="Wingdings" panose="05000000000000000000" pitchFamily="2" charset="2"/>
                <a:buChar char="»"/>
                <a:defRPr sz="2000">
                  <a:solidFill>
                    <a:srgbClr val="000000"/>
                  </a:solidFill>
                  <a:latin typeface="Arial" panose="020B0604020202020204" pitchFamily="34" charset="0"/>
                  <a:ea typeface="微软雅黑" panose="020B0503020204020204" charset="-122"/>
                </a:defRPr>
              </a:lvl9pPr>
            </a:lstStyle>
            <a:p>
              <a:pPr eaLnBrk="1" hangingPunct="1">
                <a:spcBef>
                  <a:spcPct val="0"/>
                </a:spcBef>
                <a:buClrTx/>
                <a:buFont typeface="Arial" panose="020B0604020202020204" pitchFamily="34" charset="0"/>
                <a:buNone/>
              </a:pPr>
              <a:r>
                <a:rPr lang="zh-CN" altLang="en-US" b="1">
                  <a:solidFill>
                    <a:schemeClr val="tx1"/>
                  </a:solidFill>
                  <a:latin typeface="楷体" panose="02010609060101010101" pitchFamily="49" charset="-122"/>
                  <a:ea typeface="楷体" panose="02010609060101010101" pitchFamily="49" charset="-122"/>
                </a:rPr>
                <a:t>华南虎</a:t>
              </a:r>
              <a:endParaRPr lang="zh-CN" altLang="en-US" sz="1600">
                <a:solidFill>
                  <a:schemeClr val="tx1"/>
                </a:solidFill>
                <a:latin typeface="楷体" panose="02010609060101010101" pitchFamily="49" charset="-122"/>
                <a:ea typeface="楷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2219960" y="377825"/>
            <a:ext cx="6663690" cy="565785"/>
          </a:xfrm>
        </p:spPr>
        <p:txBody>
          <a:bodyPr>
            <a:normAutofit/>
          </a:bodyPr>
          <a:lstStyle/>
          <a:p>
            <a:r>
              <a:rPr lang="zh-CN" altLang="en-US"/>
              <a:t>物种形成的过程</a:t>
            </a:r>
            <a:endParaRPr lang="zh-CN" altLang="en-US"/>
          </a:p>
        </p:txBody>
      </p:sp>
      <p:sp>
        <p:nvSpPr>
          <p:cNvPr id="6" name="Text Box 19"/>
          <p:cNvSpPr txBox="1"/>
          <p:nvPr>
            <p:custDataLst>
              <p:tags r:id="rId2"/>
            </p:custDataLst>
          </p:nvPr>
        </p:nvSpPr>
        <p:spPr>
          <a:xfrm>
            <a:off x="4022219" y="1324073"/>
            <a:ext cx="2214562" cy="522288"/>
          </a:xfrm>
          <a:prstGeom prst="rect">
            <a:avLst/>
          </a:prstGeom>
          <a:solidFill>
            <a:srgbClr val="38793D"/>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zh-CN" altLang="en-US">
                <a:solidFill>
                  <a:schemeClr val="bg1"/>
                </a:solidFill>
                <a:latin typeface="Times New Roman" panose="02020603050405020304" pitchFamily="18" charset="0"/>
                <a:ea typeface="微软雅黑" panose="020B0503020204020204" charset="-122"/>
                <a:sym typeface="+mn-ea"/>
              </a:rPr>
              <a:t>同一物种</a:t>
            </a:r>
            <a:endParaRPr lang="zh-CN" altLang="en-US">
              <a:solidFill>
                <a:schemeClr val="bg1"/>
              </a:solidFill>
              <a:latin typeface="Times New Roman" panose="02020603050405020304" pitchFamily="18" charset="0"/>
              <a:ea typeface="微软雅黑" panose="020B0503020204020204" charset="-122"/>
              <a:sym typeface="+mn-ea"/>
            </a:endParaRPr>
          </a:p>
        </p:txBody>
      </p:sp>
      <p:sp>
        <p:nvSpPr>
          <p:cNvPr id="7" name="Text Box 19"/>
          <p:cNvSpPr txBox="1"/>
          <p:nvPr>
            <p:custDataLst>
              <p:tags r:id="rId3"/>
            </p:custDataLst>
          </p:nvPr>
        </p:nvSpPr>
        <p:spPr>
          <a:xfrm>
            <a:off x="3588831" y="1973361"/>
            <a:ext cx="4365625"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zh-CN" altLang="en-US">
                <a:solidFill>
                  <a:srgbClr val="FF0000"/>
                </a:solidFill>
                <a:latin typeface="Times New Roman" panose="02020603050405020304" pitchFamily="18" charset="0"/>
                <a:ea typeface="微软雅黑" panose="020B0503020204020204" charset="-122"/>
                <a:sym typeface="+mn-ea"/>
              </a:rPr>
              <a:t>地理隔离</a:t>
            </a:r>
            <a:r>
              <a:rPr lang="zh-CN" altLang="en-US">
                <a:latin typeface="Times New Roman" panose="02020603050405020304" pitchFamily="18" charset="0"/>
                <a:ea typeface="微软雅黑" panose="020B0503020204020204" charset="-122"/>
                <a:sym typeface="+mn-ea"/>
              </a:rPr>
              <a:t>，阻隔基因交流</a:t>
            </a:r>
            <a:endParaRPr lang="zh-CN" altLang="en-US">
              <a:latin typeface="Times New Roman" panose="02020603050405020304" pitchFamily="18" charset="0"/>
              <a:ea typeface="微软雅黑" panose="020B0503020204020204" charset="-122"/>
              <a:sym typeface="+mn-ea"/>
            </a:endParaRPr>
          </a:p>
        </p:txBody>
      </p:sp>
      <p:grpSp>
        <p:nvGrpSpPr>
          <p:cNvPr id="8" name="组合 7"/>
          <p:cNvGrpSpPr/>
          <p:nvPr>
            <p:custDataLst>
              <p:tags r:id="rId4"/>
            </p:custDataLst>
          </p:nvPr>
        </p:nvGrpSpPr>
        <p:grpSpPr>
          <a:xfrm>
            <a:off x="3798381" y="1844773"/>
            <a:ext cx="2846388" cy="1298575"/>
            <a:chOff x="2457" y="3007"/>
            <a:chExt cx="4483" cy="2047"/>
          </a:xfrm>
        </p:grpSpPr>
        <p:sp>
          <p:nvSpPr>
            <p:cNvPr id="9" name="Text Box 19"/>
            <p:cNvSpPr txBox="1"/>
            <p:nvPr>
              <p:custDataLst>
                <p:tags r:id="rId5"/>
              </p:custDataLst>
            </p:nvPr>
          </p:nvSpPr>
          <p:spPr>
            <a:xfrm>
              <a:off x="2457" y="4232"/>
              <a:ext cx="4483" cy="822"/>
            </a:xfrm>
            <a:prstGeom prst="rect">
              <a:avLst/>
            </a:prstGeom>
            <a:solidFill>
              <a:srgbClr val="38793D"/>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zh-CN" altLang="en-US">
                  <a:solidFill>
                    <a:schemeClr val="bg1"/>
                  </a:solidFill>
                  <a:latin typeface="Times New Roman" panose="02020603050405020304" pitchFamily="18" charset="0"/>
                  <a:ea typeface="微软雅黑" panose="020B0503020204020204" charset="-122"/>
                  <a:sym typeface="+mn-ea"/>
                </a:rPr>
                <a:t>突变、基因重组</a:t>
              </a:r>
              <a:endParaRPr lang="zh-CN" altLang="en-US">
                <a:solidFill>
                  <a:schemeClr val="bg1"/>
                </a:solidFill>
                <a:latin typeface="Times New Roman" panose="02020603050405020304" pitchFamily="18" charset="0"/>
                <a:ea typeface="微软雅黑" panose="020B0503020204020204" charset="-122"/>
                <a:sym typeface="+mn-ea"/>
              </a:endParaRPr>
            </a:p>
          </p:txBody>
        </p:sp>
        <p:cxnSp>
          <p:nvCxnSpPr>
            <p:cNvPr id="10" name="直接箭头连接符 9"/>
            <p:cNvCxnSpPr/>
            <p:nvPr>
              <p:custDataLst>
                <p:tags r:id="rId6"/>
              </p:custDataLst>
            </p:nvPr>
          </p:nvCxnSpPr>
          <p:spPr>
            <a:xfrm>
              <a:off x="4572" y="3007"/>
              <a:ext cx="10" cy="1226"/>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grpSp>
      <p:grpSp>
        <p:nvGrpSpPr>
          <p:cNvPr id="11" name="组合 10"/>
          <p:cNvGrpSpPr/>
          <p:nvPr>
            <p:custDataLst>
              <p:tags r:id="rId7"/>
            </p:custDataLst>
          </p:nvPr>
        </p:nvGrpSpPr>
        <p:grpSpPr>
          <a:xfrm>
            <a:off x="3122106" y="3213198"/>
            <a:ext cx="4287838" cy="1406525"/>
            <a:chOff x="1392" y="5162"/>
            <a:chExt cx="6753" cy="2217"/>
          </a:xfrm>
        </p:grpSpPr>
        <p:sp>
          <p:nvSpPr>
            <p:cNvPr id="12" name="Text Box 19"/>
            <p:cNvSpPr txBox="1"/>
            <p:nvPr>
              <p:custDataLst>
                <p:tags r:id="rId8"/>
              </p:custDataLst>
            </p:nvPr>
          </p:nvSpPr>
          <p:spPr>
            <a:xfrm>
              <a:off x="1392" y="6557"/>
              <a:ext cx="6753" cy="822"/>
            </a:xfrm>
            <a:prstGeom prst="rect">
              <a:avLst/>
            </a:prstGeom>
            <a:solidFill>
              <a:srgbClr val="38793D"/>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latinLnBrk="1">
                <a:lnSpc>
                  <a:spcPct val="100000"/>
                </a:lnSpc>
                <a:spcBef>
                  <a:spcPct val="0"/>
                </a:spcBef>
                <a:buFontTx/>
                <a:buNone/>
              </a:pPr>
              <a:r>
                <a:rPr lang="zh-CN" altLang="en-US">
                  <a:solidFill>
                    <a:schemeClr val="bg1"/>
                  </a:solidFill>
                  <a:latin typeface="Times New Roman" panose="02020603050405020304" pitchFamily="18" charset="0"/>
                  <a:ea typeface="微软雅黑" panose="020B0503020204020204" charset="-122"/>
                  <a:sym typeface="+mn-ea"/>
                </a:rPr>
                <a:t>种群基因库出现明显差异</a:t>
              </a:r>
              <a:endParaRPr lang="zh-CN" altLang="en-US">
                <a:solidFill>
                  <a:schemeClr val="bg1"/>
                </a:solidFill>
                <a:latin typeface="Times New Roman" panose="02020603050405020304" pitchFamily="18" charset="0"/>
                <a:ea typeface="微软雅黑" panose="020B0503020204020204" charset="-122"/>
                <a:sym typeface="+mn-ea"/>
              </a:endParaRPr>
            </a:p>
          </p:txBody>
        </p:sp>
        <p:cxnSp>
          <p:nvCxnSpPr>
            <p:cNvPr id="13" name="直接箭头连接符 12"/>
            <p:cNvCxnSpPr/>
            <p:nvPr>
              <p:custDataLst>
                <p:tags r:id="rId9"/>
              </p:custDataLst>
            </p:nvPr>
          </p:nvCxnSpPr>
          <p:spPr>
            <a:xfrm>
              <a:off x="4602" y="5162"/>
              <a:ext cx="8" cy="1289"/>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grpSp>
      <p:grpSp>
        <p:nvGrpSpPr>
          <p:cNvPr id="14" name="组合 13"/>
          <p:cNvGrpSpPr/>
          <p:nvPr>
            <p:custDataLst>
              <p:tags r:id="rId10"/>
            </p:custDataLst>
          </p:nvPr>
        </p:nvGrpSpPr>
        <p:grpSpPr>
          <a:xfrm>
            <a:off x="4079369" y="4680048"/>
            <a:ext cx="2286000" cy="1254125"/>
            <a:chOff x="2900" y="7473"/>
            <a:chExt cx="3598" cy="1974"/>
          </a:xfrm>
        </p:grpSpPr>
        <p:sp>
          <p:nvSpPr>
            <p:cNvPr id="15" name="Text Box 19"/>
            <p:cNvSpPr txBox="1"/>
            <p:nvPr>
              <p:custDataLst>
                <p:tags r:id="rId11"/>
              </p:custDataLst>
            </p:nvPr>
          </p:nvSpPr>
          <p:spPr>
            <a:xfrm>
              <a:off x="2900" y="8625"/>
              <a:ext cx="3598" cy="822"/>
            </a:xfrm>
            <a:prstGeom prst="rect">
              <a:avLst/>
            </a:prstGeom>
            <a:solidFill>
              <a:srgbClr val="38793D"/>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zh-CN" altLang="en-US">
                  <a:solidFill>
                    <a:schemeClr val="bg1"/>
                  </a:solidFill>
                  <a:latin typeface="Times New Roman" panose="02020603050405020304" pitchFamily="18" charset="0"/>
                  <a:ea typeface="微软雅黑" panose="020B0503020204020204" charset="-122"/>
                  <a:sym typeface="+mn-ea"/>
                </a:rPr>
                <a:t>新物种</a:t>
              </a:r>
              <a:endParaRPr lang="zh-CN" altLang="en-US">
                <a:solidFill>
                  <a:schemeClr val="bg1"/>
                </a:solidFill>
                <a:latin typeface="Times New Roman" panose="02020603050405020304" pitchFamily="18" charset="0"/>
                <a:ea typeface="微软雅黑" panose="020B0503020204020204" charset="-122"/>
                <a:sym typeface="+mn-ea"/>
              </a:endParaRPr>
            </a:p>
          </p:txBody>
        </p:sp>
        <p:cxnSp>
          <p:nvCxnSpPr>
            <p:cNvPr id="16" name="直接箭头连接符 15"/>
            <p:cNvCxnSpPr/>
            <p:nvPr>
              <p:custDataLst>
                <p:tags r:id="rId12"/>
              </p:custDataLst>
            </p:nvPr>
          </p:nvCxnSpPr>
          <p:spPr>
            <a:xfrm>
              <a:off x="4667" y="7473"/>
              <a:ext cx="12" cy="1002"/>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grpSp>
      <p:sp>
        <p:nvSpPr>
          <p:cNvPr id="17" name="Text Box 19"/>
          <p:cNvSpPr txBox="1"/>
          <p:nvPr>
            <p:custDataLst>
              <p:tags r:id="rId13"/>
            </p:custDataLst>
          </p:nvPr>
        </p:nvSpPr>
        <p:spPr>
          <a:xfrm>
            <a:off x="3517394" y="3325911"/>
            <a:ext cx="5289550"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zh-CN" altLang="en-US">
                <a:solidFill>
                  <a:srgbClr val="FF0000"/>
                </a:solidFill>
                <a:latin typeface="Times New Roman" panose="02020603050405020304" pitchFamily="18" charset="0"/>
                <a:ea typeface="微软雅黑" panose="020B0503020204020204" charset="-122"/>
                <a:sym typeface="+mn-ea"/>
              </a:rPr>
              <a:t>自然选择</a:t>
            </a:r>
            <a:r>
              <a:rPr lang="zh-CN" altLang="en-US">
                <a:latin typeface="Times New Roman" panose="02020603050405020304" pitchFamily="18" charset="0"/>
                <a:ea typeface="微软雅黑" panose="020B0503020204020204" charset="-122"/>
                <a:sym typeface="+mn-ea"/>
              </a:rPr>
              <a:t>，基因频率发生改变</a:t>
            </a:r>
            <a:endParaRPr lang="zh-CN" altLang="en-US">
              <a:latin typeface="Times New Roman" panose="02020603050405020304" pitchFamily="18" charset="0"/>
              <a:ea typeface="微软雅黑" panose="020B0503020204020204" charset="-122"/>
              <a:sym typeface="+mn-ea"/>
            </a:endParaRPr>
          </a:p>
        </p:txBody>
      </p:sp>
      <p:sp>
        <p:nvSpPr>
          <p:cNvPr id="18" name="Text Box 19"/>
          <p:cNvSpPr txBox="1"/>
          <p:nvPr>
            <p:custDataLst>
              <p:tags r:id="rId14"/>
            </p:custDataLst>
          </p:nvPr>
        </p:nvSpPr>
        <p:spPr>
          <a:xfrm>
            <a:off x="3588831" y="4687986"/>
            <a:ext cx="5256213"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zh-CN" altLang="en-US">
                <a:solidFill>
                  <a:srgbClr val="FF0000"/>
                </a:solidFill>
                <a:latin typeface="Times New Roman" panose="02020603050405020304" pitchFamily="18" charset="0"/>
                <a:ea typeface="微软雅黑" panose="020B0503020204020204" charset="-122"/>
                <a:sym typeface="+mn-ea"/>
              </a:rPr>
              <a:t>生殖隔离</a:t>
            </a:r>
            <a:r>
              <a:rPr lang="zh-CN" altLang="en-US">
                <a:latin typeface="Times New Roman" panose="02020603050405020304" pitchFamily="18" charset="0"/>
                <a:ea typeface="微软雅黑" panose="020B0503020204020204" charset="-122"/>
                <a:sym typeface="+mn-ea"/>
              </a:rPr>
              <a:t>，新物种形成的标志</a:t>
            </a:r>
            <a:endParaRPr lang="zh-CN" altLang="en-US">
              <a:latin typeface="Times New Roman" panose="02020603050405020304" pitchFamily="18" charset="0"/>
              <a:ea typeface="微软雅黑" panose="020B0503020204020204" charset="-122"/>
              <a:sym typeface="+mn-ea"/>
            </a:endParaRPr>
          </a:p>
        </p:txBody>
      </p:sp>
      <p:pic>
        <p:nvPicPr>
          <p:cNvPr id="19" name="New picture"/>
          <p:cNvPicPr/>
          <p:nvPr>
            <p:custDataLst>
              <p:tags r:id="rId15"/>
            </p:custDataLst>
          </p:nvPr>
        </p:nvPicPr>
        <p:blipFill>
          <a:blip r:embed="rId16"/>
          <a:stretch>
            <a:fillRect/>
          </a:stretch>
        </p:blipFill>
        <p:spPr>
          <a:xfrm>
            <a:off x="11925300" y="12446000"/>
            <a:ext cx="317500" cy="2286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    假定黑兔群体中有一只雄性个体发生了变异（白兔），变异使其在生存斗争中获得了优势。但它却没有合适伴侣孤独一生，其死后黑兔群体又恢复到原来的样子。</a:t>
            </a:r>
            <a:endParaRPr lang="en-US" altLang="zh-CN"/>
          </a:p>
          <a:p>
            <a:r>
              <a:rPr lang="zh-CN" altLang="en-US" b="1"/>
              <a:t>思考</a:t>
            </a:r>
            <a:r>
              <a:rPr lang="en-US" altLang="zh-CN" b="1"/>
              <a:t>1</a:t>
            </a:r>
            <a:r>
              <a:rPr lang="zh-CN" altLang="en-US"/>
              <a:t>：自然选择的直接作用对象是</a:t>
            </a:r>
            <a:endParaRPr lang="en-US" altLang="zh-CN"/>
          </a:p>
          <a:p>
            <a:r>
              <a:rPr lang="zh-CN" altLang="en-US"/>
              <a:t>基因型还是表型？</a:t>
            </a:r>
            <a:endParaRPr lang="en-US" altLang="zh-CN"/>
          </a:p>
          <a:p>
            <a:r>
              <a:rPr lang="zh-CN" altLang="en-US" b="1"/>
              <a:t>思考</a:t>
            </a:r>
            <a:r>
              <a:rPr lang="en-US" altLang="zh-CN" b="1"/>
              <a:t>2</a:t>
            </a:r>
            <a:r>
              <a:rPr lang="zh-CN" altLang="en-US"/>
              <a:t>：生物进化的基本单位是</a:t>
            </a:r>
            <a:endParaRPr lang="en-US" altLang="zh-CN"/>
          </a:p>
          <a:p>
            <a:r>
              <a:rPr lang="zh-CN" altLang="en-US"/>
              <a:t>个体还是种群？</a:t>
            </a:r>
            <a:endParaRPr lang="zh-CN" altLang="en-US"/>
          </a:p>
          <a:p>
            <a:endParaRPr lang="zh-CN" altLang="en-US"/>
          </a:p>
        </p:txBody>
      </p:sp>
      <p:grpSp>
        <p:nvGrpSpPr>
          <p:cNvPr id="4" name="组合 3"/>
          <p:cNvGrpSpPr/>
          <p:nvPr>
            <p:custDataLst>
              <p:tags r:id="rId2"/>
            </p:custDataLst>
          </p:nvPr>
        </p:nvGrpSpPr>
        <p:grpSpPr>
          <a:xfrm>
            <a:off x="8977788" y="4229417"/>
            <a:ext cx="2868930" cy="2065020"/>
            <a:chOff x="391" y="3903"/>
            <a:chExt cx="4518" cy="3252"/>
          </a:xfrm>
        </p:grpSpPr>
        <p:pic>
          <p:nvPicPr>
            <p:cNvPr id="5" name="图片 17"/>
            <p:cNvPicPr>
              <a:picLocks noChangeAspect="1"/>
            </p:cNvPicPr>
            <p:nvPr>
              <p:custDataLst>
                <p:tags r:id="rId3"/>
              </p:custDataLst>
            </p:nvPr>
          </p:nvPicPr>
          <p:blipFill>
            <a:blip r:embed="rId4"/>
            <a:stretch>
              <a:fillRect/>
            </a:stretch>
          </p:blipFill>
          <p:spPr>
            <a:xfrm flipH="1">
              <a:off x="391" y="3903"/>
              <a:ext cx="4518" cy="3253"/>
            </a:xfrm>
            <a:prstGeom prst="ellipse">
              <a:avLst/>
            </a:prstGeom>
            <a:ln>
              <a:noFill/>
            </a:ln>
            <a:effectLst>
              <a:softEdge rad="112500"/>
            </a:effectLst>
          </p:spPr>
        </p:pic>
        <p:sp>
          <p:nvSpPr>
            <p:cNvPr id="6" name="文本框 1"/>
            <p:cNvSpPr txBox="1"/>
            <p:nvPr>
              <p:custDataLst>
                <p:tags r:id="rId5"/>
              </p:custDataLst>
            </p:nvPr>
          </p:nvSpPr>
          <p:spPr>
            <a:xfrm>
              <a:off x="840" y="5744"/>
              <a:ext cx="878" cy="727"/>
            </a:xfrm>
            <a:prstGeom prst="rect">
              <a:avLst/>
            </a:prstGeom>
            <a:noFill/>
          </p:spPr>
          <p:txBody>
            <a:bodyPr wrap="square" rtlCol="0">
              <a:spAutoFit/>
            </a:bodyPr>
            <a:lstStyle/>
            <a:p>
              <a:r>
                <a:rPr lang="en-US" altLang="zh-CN" sz="2400" b="1">
                  <a:latin typeface="微软雅黑" panose="020B0503020204020204" charset="-122"/>
                  <a:ea typeface="微软雅黑" panose="020B0503020204020204" charset="-122"/>
                </a:rPr>
                <a:t>aa</a:t>
              </a:r>
              <a:endParaRPr lang="zh-CN" altLang="en-US" sz="2400" b="1">
                <a:latin typeface="微软雅黑" panose="020B0503020204020204" charset="-122"/>
                <a:ea typeface="微软雅黑" panose="020B0503020204020204" charset="-122"/>
              </a:endParaRPr>
            </a:p>
          </p:txBody>
        </p:sp>
      </p:grpSp>
      <p:grpSp>
        <p:nvGrpSpPr>
          <p:cNvPr id="7" name="组合 6"/>
          <p:cNvGrpSpPr/>
          <p:nvPr>
            <p:custDataLst>
              <p:tags r:id="rId6"/>
            </p:custDataLst>
          </p:nvPr>
        </p:nvGrpSpPr>
        <p:grpSpPr>
          <a:xfrm>
            <a:off x="5729128" y="4275772"/>
            <a:ext cx="2842260" cy="1972310"/>
            <a:chOff x="391" y="7011"/>
            <a:chExt cx="4476" cy="3106"/>
          </a:xfrm>
        </p:grpSpPr>
        <p:pic>
          <p:nvPicPr>
            <p:cNvPr id="8" name="图片 6"/>
            <p:cNvPicPr>
              <a:picLocks noChangeAspect="1"/>
            </p:cNvPicPr>
            <p:nvPr>
              <p:custDataLst>
                <p:tags r:id="rId7"/>
              </p:custDataLst>
            </p:nvPr>
          </p:nvPicPr>
          <p:blipFill>
            <a:blip r:embed="rId8"/>
            <a:stretch>
              <a:fillRect/>
            </a:stretch>
          </p:blipFill>
          <p:spPr>
            <a:xfrm>
              <a:off x="391" y="7011"/>
              <a:ext cx="4477" cy="3106"/>
            </a:xfrm>
            <a:prstGeom prst="ellipse">
              <a:avLst/>
            </a:prstGeom>
            <a:ln>
              <a:noFill/>
            </a:ln>
            <a:effectLst>
              <a:softEdge rad="112500"/>
            </a:effectLst>
          </p:spPr>
        </p:pic>
        <p:grpSp>
          <p:nvGrpSpPr>
            <p:cNvPr id="9" name="组合 23"/>
            <p:cNvGrpSpPr/>
            <p:nvPr>
              <p:custDataLst>
                <p:tags r:id="rId9"/>
              </p:custDataLst>
            </p:nvPr>
          </p:nvGrpSpPr>
          <p:grpSpPr>
            <a:xfrm>
              <a:off x="1206" y="8634"/>
              <a:ext cx="1119" cy="727"/>
              <a:chOff x="8743442" y="4401112"/>
              <a:chExt cx="710422" cy="461665"/>
            </a:xfrm>
          </p:grpSpPr>
          <p:grpSp>
            <p:nvGrpSpPr>
              <p:cNvPr id="10" name="组合 7"/>
              <p:cNvGrpSpPr/>
              <p:nvPr>
                <p:custDataLst>
                  <p:tags r:id="rId10"/>
                </p:custDataLst>
              </p:nvPr>
            </p:nvGrpSpPr>
            <p:grpSpPr>
              <a:xfrm>
                <a:off x="8743442" y="4401112"/>
                <a:ext cx="710422" cy="461665"/>
                <a:chOff x="1947672" y="4363376"/>
                <a:chExt cx="710422" cy="461665"/>
              </a:xfrm>
            </p:grpSpPr>
            <p:sp>
              <p:nvSpPr>
                <p:cNvPr id="12" name="矩形: 圆角 8"/>
                <p:cNvSpPr/>
                <p:nvPr>
                  <p:custDataLst>
                    <p:tags r:id="rId11"/>
                  </p:custDataLst>
                </p:nvPr>
              </p:nvSpPr>
              <p:spPr>
                <a:xfrm>
                  <a:off x="1947672" y="4414233"/>
                  <a:ext cx="557784" cy="34979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9"/>
                <p:cNvSpPr txBox="1"/>
                <p:nvPr>
                  <p:custDataLst>
                    <p:tags r:id="rId12"/>
                  </p:custDataLst>
                </p:nvPr>
              </p:nvSpPr>
              <p:spPr>
                <a:xfrm>
                  <a:off x="1947672" y="4363376"/>
                  <a:ext cx="710422" cy="461665"/>
                </a:xfrm>
                <a:prstGeom prst="rect">
                  <a:avLst/>
                </a:prstGeom>
                <a:noFill/>
              </p:spPr>
              <p:txBody>
                <a:bodyPr wrap="square" rtlCol="0">
                  <a:spAutoFit/>
                </a:bodyPr>
                <a:lstStyle/>
                <a:p>
                  <a:r>
                    <a:rPr lang="en-US" altLang="zh-CN" sz="2400" b="1">
                      <a:latin typeface="微软雅黑" panose="020B0503020204020204" charset="-122"/>
                      <a:ea typeface="微软雅黑" panose="020B0503020204020204" charset="-122"/>
                    </a:rPr>
                    <a:t>A </a:t>
                  </a:r>
                  <a:endParaRPr lang="zh-CN" altLang="en-US" sz="2400" b="1">
                    <a:latin typeface="微软雅黑" panose="020B0503020204020204" charset="-122"/>
                    <a:ea typeface="微软雅黑" panose="020B0503020204020204" charset="-122"/>
                  </a:endParaRPr>
                </a:p>
              </p:txBody>
            </p:sp>
          </p:grpSp>
          <p:cxnSp>
            <p:nvCxnSpPr>
              <p:cNvPr id="11" name="直接连接符 22"/>
              <p:cNvCxnSpPr/>
              <p:nvPr>
                <p:custDataLst>
                  <p:tags r:id="rId13"/>
                </p:custDataLst>
              </p:nvPr>
            </p:nvCxnSpPr>
            <p:spPr>
              <a:xfrm>
                <a:off x="9075420" y="4709160"/>
                <a:ext cx="182880" cy="8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4" name="图片 4"/>
          <p:cNvPicPr>
            <a:picLocks noChangeAspect="1"/>
          </p:cNvPicPr>
          <p:nvPr>
            <p:custDataLst>
              <p:tags r:id="rId14"/>
            </p:custDataLst>
          </p:nvPr>
        </p:nvPicPr>
        <p:blipFill>
          <a:blip r:embed="rId15"/>
          <a:stretch>
            <a:fillRect/>
          </a:stretch>
        </p:blipFill>
        <p:spPr>
          <a:xfrm>
            <a:off x="7330598" y="2582227"/>
            <a:ext cx="3121660" cy="16935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63737" y="2377547"/>
            <a:ext cx="944033" cy="2992755"/>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ctr"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种群基因组成的变化与物种形成</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矩形 12"/>
          <p:cNvSpPr/>
          <p:nvPr>
            <p:custDataLst>
              <p:tags r:id="rId2"/>
            </p:custDataLst>
          </p:nvPr>
        </p:nvSpPr>
        <p:spPr>
          <a:xfrm>
            <a:off x="1818217" y="1360382"/>
            <a:ext cx="2921000"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zh-CN" sz="2665" b="1">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种群和种群基因库</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custDataLst>
              <p:tags r:id="rId3"/>
            </p:custDataLst>
          </p:nvPr>
        </p:nvSpPr>
        <p:spPr>
          <a:xfrm>
            <a:off x="5710767" y="2242185"/>
            <a:ext cx="1781810"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基因突变</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 name="矩形 17"/>
          <p:cNvSpPr/>
          <p:nvPr>
            <p:custDataLst>
              <p:tags r:id="rId4"/>
            </p:custDataLst>
          </p:nvPr>
        </p:nvSpPr>
        <p:spPr>
          <a:xfrm>
            <a:off x="5710767" y="2842895"/>
            <a:ext cx="1795145"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基因重组</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6"/>
          <p:cNvSpPr/>
          <p:nvPr>
            <p:custDataLst>
              <p:tags r:id="rId5"/>
            </p:custDataLst>
          </p:nvPr>
        </p:nvSpPr>
        <p:spPr>
          <a:xfrm>
            <a:off x="1818217" y="4166235"/>
            <a:ext cx="5609167"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自然选择对种群基因频率变化的影响</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9" name="矩形 28"/>
          <p:cNvSpPr/>
          <p:nvPr>
            <p:custDataLst>
              <p:tags r:id="rId6"/>
            </p:custDataLst>
          </p:nvPr>
        </p:nvSpPr>
        <p:spPr>
          <a:xfrm>
            <a:off x="5418243" y="1046904"/>
            <a:ext cx="875453"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概念</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1" name="矩形 30"/>
          <p:cNvSpPr/>
          <p:nvPr>
            <p:custDataLst>
              <p:tags r:id="rId7"/>
            </p:custDataLst>
          </p:nvPr>
        </p:nvSpPr>
        <p:spPr>
          <a:xfrm>
            <a:off x="8588375" y="2832100"/>
            <a:ext cx="3271520"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提供生物进化原材料</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矩形 36"/>
          <p:cNvSpPr/>
          <p:nvPr>
            <p:custDataLst>
              <p:tags r:id="rId8"/>
            </p:custDataLst>
          </p:nvPr>
        </p:nvSpPr>
        <p:spPr>
          <a:xfrm>
            <a:off x="8076353" y="3983778"/>
            <a:ext cx="3880273" cy="94107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实质：自然选择定向改变基因频率，导致生物进化</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p:cNvSpPr/>
          <p:nvPr>
            <p:custDataLst>
              <p:tags r:id="rId9"/>
            </p:custDataLst>
          </p:nvPr>
        </p:nvSpPr>
        <p:spPr>
          <a:xfrm>
            <a:off x="1818217" y="2788708"/>
            <a:ext cx="3270673"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zh-CN" sz="2665" b="1">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种群基因频率的变化</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矩形 13"/>
          <p:cNvSpPr/>
          <p:nvPr>
            <p:custDataLst>
              <p:tags r:id="rId10"/>
            </p:custDataLst>
          </p:nvPr>
        </p:nvSpPr>
        <p:spPr>
          <a:xfrm>
            <a:off x="1818217" y="5555192"/>
            <a:ext cx="3919220"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隔离在物种形成中的作用</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矩形 15"/>
          <p:cNvSpPr/>
          <p:nvPr>
            <p:custDataLst>
              <p:tags r:id="rId11"/>
            </p:custDataLst>
          </p:nvPr>
        </p:nvSpPr>
        <p:spPr>
          <a:xfrm>
            <a:off x="5418243" y="1641687"/>
            <a:ext cx="2937087"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基因频率计算方法</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矩形 18"/>
          <p:cNvSpPr/>
          <p:nvPr>
            <p:custDataLst>
              <p:tags r:id="rId12"/>
            </p:custDataLst>
          </p:nvPr>
        </p:nvSpPr>
        <p:spPr>
          <a:xfrm>
            <a:off x="5710767" y="3440007"/>
            <a:ext cx="1834727"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染色体变异</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2" name="矩形 41"/>
          <p:cNvSpPr/>
          <p:nvPr>
            <p:custDataLst>
              <p:tags r:id="rId13"/>
            </p:custDataLst>
          </p:nvPr>
        </p:nvSpPr>
        <p:spPr>
          <a:xfrm>
            <a:off x="6449907" y="4822613"/>
            <a:ext cx="870373"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概念</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3" name="矩形 42"/>
          <p:cNvSpPr/>
          <p:nvPr>
            <p:custDataLst>
              <p:tags r:id="rId14"/>
            </p:custDataLst>
          </p:nvPr>
        </p:nvSpPr>
        <p:spPr>
          <a:xfrm>
            <a:off x="6449907" y="5416127"/>
            <a:ext cx="3265593"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地理隔离和生殖隔离</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4" name="矩形 43"/>
          <p:cNvSpPr/>
          <p:nvPr>
            <p:custDataLst>
              <p:tags r:id="rId15"/>
            </p:custDataLst>
          </p:nvPr>
        </p:nvSpPr>
        <p:spPr>
          <a:xfrm>
            <a:off x="6449907" y="6000327"/>
            <a:ext cx="4321387" cy="530860"/>
          </a:xfrm>
          <a:prstGeom prst="rect">
            <a:avLst/>
          </a:prstGeom>
          <a:solidFill>
            <a:srgbClr val="FFFFFF"/>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隔离是物种形成的必要条件</a:t>
            </a:r>
            <a:endParaRPr kumimoji="0" lang="zh-CN" altLang="zh-CN" sz="2665"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AutoShape 17"/>
          <p:cNvSpPr/>
          <p:nvPr>
            <p:custDataLst>
              <p:tags r:id="rId16"/>
            </p:custDataLst>
          </p:nvPr>
        </p:nvSpPr>
        <p:spPr>
          <a:xfrm>
            <a:off x="1284605" y="1518285"/>
            <a:ext cx="480695" cy="4427855"/>
          </a:xfrm>
          <a:prstGeom prst="leftBrace">
            <a:avLst>
              <a:gd name="adj1" fmla="val 66629"/>
              <a:gd name="adj2" fmla="val 50000"/>
            </a:avLst>
          </a:prstGeom>
          <a:noFill/>
          <a:ln w="63500" cap="flat" cmpd="sng">
            <a:solidFill>
              <a:schemeClr val="accent1">
                <a:lumMod val="75000"/>
              </a:schemeClr>
            </a:solidFill>
            <a:prstDash val="solid"/>
            <a:headEnd type="none" w="med" len="med"/>
            <a:tailEnd type="none" w="med" len="med"/>
          </a:ln>
        </p:spPr>
        <p:txBody>
          <a:bodyPr wrap="none" anchor="ctr"/>
          <a:lstStyle/>
          <a:p>
            <a:endParaRPr sz="2400" b="1">
              <a:latin typeface="微软雅黑" panose="020B0503020204020204" charset="-122"/>
              <a:ea typeface="微软雅黑" panose="020B0503020204020204" charset="-122"/>
            </a:endParaRPr>
          </a:p>
        </p:txBody>
      </p:sp>
      <p:sp>
        <p:nvSpPr>
          <p:cNvPr id="2" name="AutoShape 18"/>
          <p:cNvSpPr/>
          <p:nvPr>
            <p:custDataLst>
              <p:tags r:id="rId17"/>
            </p:custDataLst>
          </p:nvPr>
        </p:nvSpPr>
        <p:spPr>
          <a:xfrm>
            <a:off x="5209540" y="2293620"/>
            <a:ext cx="527685" cy="1629410"/>
          </a:xfrm>
          <a:prstGeom prst="leftBrace">
            <a:avLst>
              <a:gd name="adj1" fmla="val 50030"/>
              <a:gd name="adj2" fmla="val 50000"/>
            </a:avLst>
          </a:prstGeom>
          <a:noFill/>
          <a:ln w="63500" cap="flat" cmpd="sng">
            <a:solidFill>
              <a:schemeClr val="accent1">
                <a:lumMod val="75000"/>
              </a:schemeClr>
            </a:solidFill>
            <a:prstDash val="solid"/>
            <a:headEnd type="none" w="med" len="med"/>
            <a:tailEnd type="none" w="med" len="med"/>
          </a:ln>
        </p:spPr>
        <p:txBody>
          <a:bodyPr wrap="none" anchor="ctr"/>
          <a:lstStyle/>
          <a:p>
            <a:endParaRPr sz="2400" b="1">
              <a:latin typeface="微软雅黑" panose="020B0503020204020204" charset="-122"/>
              <a:ea typeface="微软雅黑" panose="020B0503020204020204" charset="-122"/>
            </a:endParaRPr>
          </a:p>
        </p:txBody>
      </p:sp>
      <p:sp>
        <p:nvSpPr>
          <p:cNvPr id="6" name="AutoShape 19"/>
          <p:cNvSpPr/>
          <p:nvPr>
            <p:custDataLst>
              <p:tags r:id="rId18"/>
            </p:custDataLst>
          </p:nvPr>
        </p:nvSpPr>
        <p:spPr>
          <a:xfrm>
            <a:off x="4932045" y="1146810"/>
            <a:ext cx="385445" cy="957580"/>
          </a:xfrm>
          <a:prstGeom prst="leftBrace">
            <a:avLst>
              <a:gd name="adj1" fmla="val 45695"/>
              <a:gd name="adj2" fmla="val 50000"/>
            </a:avLst>
          </a:prstGeom>
          <a:noFill/>
          <a:ln w="63500" cap="flat" cmpd="sng">
            <a:solidFill>
              <a:schemeClr val="accent1">
                <a:lumMod val="75000"/>
              </a:schemeClr>
            </a:solidFill>
            <a:prstDash val="solid"/>
            <a:headEnd type="none" w="med" len="med"/>
            <a:tailEnd type="none" w="med" len="med"/>
          </a:ln>
        </p:spPr>
        <p:txBody>
          <a:bodyPr wrap="none" anchor="ctr"/>
          <a:lstStyle/>
          <a:p>
            <a:endParaRPr sz="2400" b="1">
              <a:latin typeface="微软雅黑" panose="020B0503020204020204" charset="-122"/>
              <a:ea typeface="微软雅黑" panose="020B0503020204020204" charset="-122"/>
            </a:endParaRPr>
          </a:p>
        </p:txBody>
      </p:sp>
      <p:sp>
        <p:nvSpPr>
          <p:cNvPr id="20" name="AutoShape 20"/>
          <p:cNvSpPr/>
          <p:nvPr>
            <p:custDataLst>
              <p:tags r:id="rId19"/>
            </p:custDataLst>
          </p:nvPr>
        </p:nvSpPr>
        <p:spPr>
          <a:xfrm>
            <a:off x="5935346" y="4924743"/>
            <a:ext cx="385233" cy="1584325"/>
          </a:xfrm>
          <a:prstGeom prst="leftBrace">
            <a:avLst>
              <a:gd name="adj1" fmla="val 45695"/>
              <a:gd name="adj2" fmla="val 50000"/>
            </a:avLst>
          </a:prstGeom>
          <a:noFill/>
          <a:ln w="63500" cap="flat" cmpd="sng">
            <a:solidFill>
              <a:schemeClr val="accent1">
                <a:lumMod val="75000"/>
              </a:schemeClr>
            </a:solidFill>
            <a:prstDash val="solid"/>
            <a:headEnd type="none" w="med" len="med"/>
            <a:tailEnd type="none" w="med" len="med"/>
          </a:ln>
        </p:spPr>
        <p:txBody>
          <a:bodyPr wrap="none" anchor="ctr"/>
          <a:lstStyle/>
          <a:p>
            <a:endParaRPr sz="2400" b="1">
              <a:latin typeface="微软雅黑" panose="020B0503020204020204" charset="-122"/>
              <a:ea typeface="微软雅黑" panose="020B0503020204020204" charset="-122"/>
            </a:endParaRPr>
          </a:p>
        </p:txBody>
      </p:sp>
      <p:sp>
        <p:nvSpPr>
          <p:cNvPr id="9" name="箭头: 下 13"/>
          <p:cNvSpPr/>
          <p:nvPr>
            <p:custDataLst>
              <p:tags r:id="rId20"/>
            </p:custDataLst>
          </p:nvPr>
        </p:nvSpPr>
        <p:spPr>
          <a:xfrm rot="16200000">
            <a:off x="8116570" y="2870200"/>
            <a:ext cx="245110" cy="476250"/>
          </a:xfrm>
          <a:prstGeom prst="downArrow">
            <a:avLst>
              <a:gd name="adj1" fmla="val 34120"/>
              <a:gd name="adj2" fmla="val 50000"/>
            </a:avLst>
          </a:prstGeom>
          <a:solidFill>
            <a:schemeClr val="tx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0" name="AutoShape 18"/>
          <p:cNvSpPr/>
          <p:nvPr>
            <p:custDataLst>
              <p:tags r:id="rId21"/>
            </p:custDataLst>
          </p:nvPr>
        </p:nvSpPr>
        <p:spPr>
          <a:xfrm flipH="1">
            <a:off x="7633970" y="2293620"/>
            <a:ext cx="278130" cy="1629410"/>
          </a:xfrm>
          <a:prstGeom prst="leftBrace">
            <a:avLst>
              <a:gd name="adj1" fmla="val 50030"/>
              <a:gd name="adj2" fmla="val 50000"/>
            </a:avLst>
          </a:prstGeom>
          <a:noFill/>
          <a:ln w="63500" cap="flat" cmpd="sng">
            <a:solidFill>
              <a:schemeClr val="accent1">
                <a:lumMod val="75000"/>
              </a:schemeClr>
            </a:solidFill>
            <a:prstDash val="solid"/>
            <a:headEnd type="none" w="med" len="med"/>
            <a:tailEnd type="none" w="med" len="med"/>
          </a:ln>
        </p:spPr>
        <p:txBody>
          <a:bodyPr wrap="none" anchor="ctr"/>
          <a:lstStyle/>
          <a:p>
            <a:endParaRPr sz="2400" b="1">
              <a:latin typeface="微软雅黑" panose="020B0503020204020204" charset="-122"/>
              <a:ea typeface="微软雅黑" panose="020B0503020204020204" charset="-122"/>
            </a:endParaRPr>
          </a:p>
        </p:txBody>
      </p:sp>
      <p:sp>
        <p:nvSpPr>
          <p:cNvPr id="12" name="箭头: 下 13"/>
          <p:cNvSpPr/>
          <p:nvPr>
            <p:custDataLst>
              <p:tags r:id="rId22"/>
            </p:custDataLst>
          </p:nvPr>
        </p:nvSpPr>
        <p:spPr>
          <a:xfrm rot="16200000">
            <a:off x="7660640" y="4193540"/>
            <a:ext cx="245110" cy="476250"/>
          </a:xfrm>
          <a:prstGeom prst="downArrow">
            <a:avLst>
              <a:gd name="adj1" fmla="val 34120"/>
              <a:gd name="adj2" fmla="val 50000"/>
            </a:avLst>
          </a:prstGeom>
          <a:solidFill>
            <a:schemeClr val="tx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35" name="矩形 34"/>
          <p:cNvSpPr/>
          <p:nvPr>
            <p:custDataLst>
              <p:tags r:id="rId23"/>
            </p:custDataLst>
          </p:nvPr>
        </p:nvSpPr>
        <p:spPr>
          <a:xfrm>
            <a:off x="4038600" y="167005"/>
            <a:ext cx="4114800" cy="681990"/>
          </a:xfrm>
          <a:prstGeom prst="rect">
            <a:avLst/>
          </a:prstGeom>
        </p:spPr>
        <p:txBody>
          <a:bodyPr wrap="square">
            <a:spAutoFit/>
          </a:bodyPr>
          <a:lstStyle/>
          <a:p>
            <a:pPr algn="ctr">
              <a:lnSpc>
                <a:spcPct val="120000"/>
              </a:lnSpc>
            </a:pPr>
            <a:r>
              <a:rPr lang="zh-CN" altLang="en-US" sz="3200" b="1">
                <a:solidFill>
                  <a:srgbClr val="0070C0"/>
                </a:solidFill>
                <a:latin typeface="微软雅黑" panose="020B0503020204020204" charset="-122"/>
                <a:ea typeface="微软雅黑" panose="020B0503020204020204" charset="-122"/>
                <a:sym typeface="Times New Roman" panose="02020603050405020304" pitchFamily="18" charset="0"/>
              </a:rPr>
              <a:t>【课堂小结】</a:t>
            </a:r>
            <a:endParaRPr lang="zh-CN" altLang="en-US" sz="3200" b="1">
              <a:solidFill>
                <a:srgbClr val="0070C0"/>
              </a:solidFill>
              <a:latin typeface="微软雅黑" panose="020B0503020204020204" charset="-122"/>
              <a:ea typeface="微软雅黑" panose="020B0503020204020204" charset="-122"/>
              <a:sym typeface="Times New Roman" panose="02020603050405020304" pitchFamily="18" charset="0"/>
            </a:endParaRPr>
          </a:p>
        </p:txBody>
      </p:sp>
      <p:grpSp>
        <p:nvGrpSpPr>
          <p:cNvPr id="8" name="组合 7"/>
          <p:cNvGrpSpPr/>
          <p:nvPr>
            <p:custDataLst>
              <p:tags r:id="rId24"/>
            </p:custDataLst>
          </p:nvPr>
        </p:nvGrpSpPr>
        <p:grpSpPr>
          <a:xfrm>
            <a:off x="87631" y="5080"/>
            <a:ext cx="12017375" cy="6858000"/>
            <a:chOff x="220717" y="178677"/>
            <a:chExt cx="11666483" cy="6568965"/>
          </a:xfrm>
        </p:grpSpPr>
        <p:sp>
          <p:nvSpPr>
            <p:cNvPr id="11" name="矩形 10"/>
            <p:cNvSpPr/>
            <p:nvPr>
              <p:custDataLst>
                <p:tags r:id="rId25"/>
              </p:custDataLst>
            </p:nvPr>
          </p:nvSpPr>
          <p:spPr>
            <a:xfrm>
              <a:off x="220717" y="210207"/>
              <a:ext cx="11666483" cy="649539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cxnSp>
          <p:nvCxnSpPr>
            <p:cNvPr id="21" name="直接连接符 20"/>
            <p:cNvCxnSpPr>
              <a:stCxn id="11" idx="0"/>
            </p:cNvCxnSpPr>
            <p:nvPr>
              <p:custDataLst>
                <p:tags r:id="rId26"/>
              </p:custDataLst>
            </p:nvPr>
          </p:nvCxnSpPr>
          <p:spPr>
            <a:xfrm>
              <a:off x="6053959" y="210207"/>
              <a:ext cx="583324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7"/>
              </p:custDataLst>
            </p:nvPr>
          </p:nvCxnSpPr>
          <p:spPr>
            <a:xfrm>
              <a:off x="6053959" y="6700345"/>
              <a:ext cx="583324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8"/>
              </p:custDataLst>
            </p:nvPr>
          </p:nvCxnSpPr>
          <p:spPr>
            <a:xfrm flipH="1">
              <a:off x="11887200" y="178677"/>
              <a:ext cx="0" cy="656896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Tree>
    <p:custDataLst>
      <p:tags r:id="rId29"/>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一、种群和种群基因库</a:t>
            </a:r>
            <a:endParaRPr lang="zh-CN" altLang="en-US"/>
          </a:p>
        </p:txBody>
      </p:sp>
      <p:sp>
        <p:nvSpPr>
          <p:cNvPr id="6" name="内容占位符 5"/>
          <p:cNvSpPr>
            <a:spLocks noGrp="1"/>
          </p:cNvSpPr>
          <p:nvPr>
            <p:ph idx="1"/>
            <p:custDataLst>
              <p:tags r:id="rId2"/>
            </p:custDataLst>
          </p:nvPr>
        </p:nvSpPr>
        <p:spPr/>
        <p:txBody>
          <a:bodyPr/>
          <a:lstStyle/>
          <a:p>
            <a:r>
              <a:rPr lang="zh-CN" altLang="en-US" b="1"/>
              <a:t>（一）种群：</a:t>
            </a:r>
            <a:endParaRPr lang="zh-CN" altLang="en-US" b="1"/>
          </a:p>
          <a:p>
            <a:r>
              <a:rPr lang="zh-CN" altLang="en-US"/>
              <a:t>生活在</a:t>
            </a:r>
            <a:r>
              <a:rPr lang="zh-CN" altLang="en-US" b="1">
                <a:solidFill>
                  <a:srgbClr val="FF0000"/>
                </a:solidFill>
              </a:rPr>
              <a:t>一定区域</a:t>
            </a:r>
            <a:r>
              <a:rPr lang="zh-CN" altLang="en-US"/>
              <a:t>的</a:t>
            </a:r>
            <a:r>
              <a:rPr lang="zh-CN" altLang="en-US" b="1">
                <a:solidFill>
                  <a:srgbClr val="FF0000"/>
                </a:solidFill>
              </a:rPr>
              <a:t>同种生物</a:t>
            </a:r>
            <a:r>
              <a:rPr lang="zh-CN" altLang="en-US"/>
              <a:t>的</a:t>
            </a:r>
            <a:r>
              <a:rPr lang="zh-CN" altLang="en-US" b="1">
                <a:solidFill>
                  <a:srgbClr val="FF0000"/>
                </a:solidFill>
              </a:rPr>
              <a:t>全部个体</a:t>
            </a:r>
            <a:r>
              <a:rPr lang="zh-CN" altLang="en-US"/>
              <a:t>叫做种群。</a:t>
            </a:r>
            <a:endParaRPr lang="zh-CN" altLang="en-US"/>
          </a:p>
          <a:p>
            <a:endParaRPr lang="zh-CN" altLang="en-US"/>
          </a:p>
        </p:txBody>
      </p:sp>
      <p:pic>
        <p:nvPicPr>
          <p:cNvPr id="16" name="图片 8"/>
          <p:cNvPicPr>
            <a:picLocks noChangeAspect="1"/>
          </p:cNvPicPr>
          <p:nvPr>
            <p:custDataLst>
              <p:tags r:id="rId3"/>
            </p:custDataLst>
          </p:nvPr>
        </p:nvPicPr>
        <p:blipFill>
          <a:blip r:embed="rId4"/>
          <a:stretch>
            <a:fillRect/>
          </a:stretch>
        </p:blipFill>
        <p:spPr>
          <a:xfrm>
            <a:off x="4984331" y="2821373"/>
            <a:ext cx="4148138" cy="2381250"/>
          </a:xfrm>
          <a:prstGeom prst="rect">
            <a:avLst/>
          </a:prstGeom>
          <a:noFill/>
          <a:ln w="9525">
            <a:noFill/>
          </a:ln>
        </p:spPr>
      </p:pic>
      <p:sp>
        <p:nvSpPr>
          <p:cNvPr id="17" name="文本框 11"/>
          <p:cNvSpPr/>
          <p:nvPr>
            <p:custDataLst>
              <p:tags r:id="rId5"/>
            </p:custDataLst>
          </p:nvPr>
        </p:nvSpPr>
        <p:spPr>
          <a:xfrm>
            <a:off x="5024019" y="5286760"/>
            <a:ext cx="4284662" cy="461963"/>
          </a:xfrm>
          <a:prstGeom prst="rect">
            <a:avLst/>
          </a:prstGeom>
          <a:noFill/>
          <a:ln w="9525">
            <a:noFill/>
          </a:ln>
        </p:spPr>
        <p:txBody>
          <a:bodyPr>
            <a:spAutoFit/>
          </a:bodyPr>
          <a:lstStyle>
            <a:lvl1pPr marL="342900" indent="-3429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240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2000" u="none" baseline="0">
                <a:solidFill>
                  <a:schemeClr val="tx1"/>
                </a:solidFill>
                <a:effectLst/>
                <a:latin typeface="+mn-lt"/>
                <a:ea typeface="+mn-ea"/>
              </a:defRPr>
            </a:lvl2pPr>
            <a:lvl3pPr marL="1143000" indent="-2286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1800" u="none" baseline="0">
                <a:solidFill>
                  <a:schemeClr val="tx1"/>
                </a:solidFill>
                <a:effectLst/>
                <a:latin typeface="+mn-lt"/>
                <a:ea typeface="+mn-ea"/>
              </a:defRPr>
            </a:lvl3pPr>
            <a:lvl4pPr marL="1600200" indent="-2286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1600" u="none" baseline="0">
                <a:solidFill>
                  <a:schemeClr val="tx1"/>
                </a:solidFill>
                <a:effectLst/>
                <a:latin typeface="+mn-lt"/>
                <a:ea typeface="+mn-ea"/>
              </a:defRPr>
            </a:lvl4pPr>
            <a:lvl5pPr marL="2057400" indent="-228600" algn="l" defTabSz="914400" rtl="0" eaLnBrk="0" fontAlgn="base" hangingPunct="0">
              <a:lnSpc>
                <a:spcPct val="100000"/>
              </a:lnSpc>
              <a:spcBef>
                <a:spcPct val="20000"/>
              </a:spcBef>
              <a:spcAft>
                <a:spcPct val="0"/>
              </a:spcAft>
              <a:buClrTx/>
              <a:buSzTx/>
              <a:buFont typeface="Wingdings" panose="05000000000000000000" pitchFamily="2" charset="2"/>
              <a:buChar char="»"/>
              <a:defRPr kumimoji="0" sz="2000" u="none" baseline="0">
                <a:solidFill>
                  <a:schemeClr val="tx1"/>
                </a:solidFill>
                <a:effectLst/>
                <a:latin typeface="+mn-lt"/>
                <a:ea typeface="+mn-ea"/>
              </a:defRPr>
            </a:lvl5pPr>
          </a:lstStyle>
          <a:p>
            <a:pPr marL="0" lvl="0" indent="0" algn="ctr">
              <a:spcBef>
                <a:spcPct val="0"/>
              </a:spcBef>
              <a:buClrTx/>
              <a:buFontTx/>
              <a:buNone/>
            </a:pPr>
            <a:r>
              <a:rPr lang="zh-CN" altLang="en-US" b="1">
                <a:ea typeface="宋体" panose="02010600030101010101" pitchFamily="2" charset="-122"/>
              </a:rPr>
              <a:t>一片草地上的所有蒲公英</a:t>
            </a:r>
            <a:endParaRPr lang="zh-CN" altLang="en-US" b="1">
              <a:ea typeface="宋体" panose="02010600030101010101" pitchFamily="2" charset="-122"/>
            </a:endParaRPr>
          </a:p>
        </p:txBody>
      </p:sp>
      <p:sp>
        <p:nvSpPr>
          <p:cNvPr id="18" name="文本框 13"/>
          <p:cNvSpPr/>
          <p:nvPr>
            <p:custDataLst>
              <p:tags r:id="rId6"/>
            </p:custDataLst>
          </p:nvPr>
        </p:nvSpPr>
        <p:spPr>
          <a:xfrm>
            <a:off x="583781" y="5286760"/>
            <a:ext cx="4284663" cy="461963"/>
          </a:xfrm>
          <a:prstGeom prst="rect">
            <a:avLst/>
          </a:prstGeom>
          <a:noFill/>
          <a:ln w="9525">
            <a:noFill/>
          </a:ln>
        </p:spPr>
        <p:txBody>
          <a:bodyPr>
            <a:spAutoFit/>
          </a:bodyPr>
          <a:lstStyle>
            <a:lvl1pPr marL="342900" indent="-3429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240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2000" u="none" baseline="0">
                <a:solidFill>
                  <a:schemeClr val="tx1"/>
                </a:solidFill>
                <a:effectLst/>
                <a:latin typeface="+mn-lt"/>
                <a:ea typeface="+mn-ea"/>
              </a:defRPr>
            </a:lvl2pPr>
            <a:lvl3pPr marL="1143000" indent="-2286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1800" u="none" baseline="0">
                <a:solidFill>
                  <a:schemeClr val="tx1"/>
                </a:solidFill>
                <a:effectLst/>
                <a:latin typeface="+mn-lt"/>
                <a:ea typeface="+mn-ea"/>
              </a:defRPr>
            </a:lvl3pPr>
            <a:lvl4pPr marL="1600200" indent="-2286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1600" u="none" baseline="0">
                <a:solidFill>
                  <a:schemeClr val="tx1"/>
                </a:solidFill>
                <a:effectLst/>
                <a:latin typeface="+mn-lt"/>
                <a:ea typeface="+mn-ea"/>
              </a:defRPr>
            </a:lvl4pPr>
            <a:lvl5pPr marL="2057400" indent="-228600" algn="l" defTabSz="914400" rtl="0" eaLnBrk="0" fontAlgn="base" hangingPunct="0">
              <a:lnSpc>
                <a:spcPct val="100000"/>
              </a:lnSpc>
              <a:spcBef>
                <a:spcPct val="20000"/>
              </a:spcBef>
              <a:spcAft>
                <a:spcPct val="0"/>
              </a:spcAft>
              <a:buClrTx/>
              <a:buSzTx/>
              <a:buFont typeface="Wingdings" panose="05000000000000000000" pitchFamily="2" charset="2"/>
              <a:buChar char="»"/>
              <a:defRPr kumimoji="0" sz="2000" u="none" baseline="0">
                <a:solidFill>
                  <a:schemeClr val="tx1"/>
                </a:solidFill>
                <a:effectLst/>
                <a:latin typeface="+mn-lt"/>
                <a:ea typeface="+mn-ea"/>
              </a:defRPr>
            </a:lvl5pPr>
          </a:lstStyle>
          <a:p>
            <a:pPr marL="0" lvl="0" indent="0" algn="ctr">
              <a:spcBef>
                <a:spcPct val="0"/>
              </a:spcBef>
              <a:buClrTx/>
              <a:buFontTx/>
              <a:buNone/>
            </a:pPr>
            <a:r>
              <a:rPr lang="zh-CN" altLang="en-US" b="1">
                <a:ea typeface="宋体" panose="02010600030101010101" pitchFamily="2" charset="-122"/>
              </a:rPr>
              <a:t>一片树林中的全部猕猴</a:t>
            </a:r>
            <a:endParaRPr lang="zh-CN" altLang="en-US" b="1">
              <a:ea typeface="宋体" panose="02010600030101010101" pitchFamily="2" charset="-122"/>
            </a:endParaRPr>
          </a:p>
        </p:txBody>
      </p:sp>
      <p:pic>
        <p:nvPicPr>
          <p:cNvPr id="19" name="图片 14"/>
          <p:cNvPicPr>
            <a:picLocks noChangeAspect="1"/>
          </p:cNvPicPr>
          <p:nvPr>
            <p:custDataLst>
              <p:tags r:id="rId7"/>
            </p:custDataLst>
          </p:nvPr>
        </p:nvPicPr>
        <p:blipFill>
          <a:blip r:embed="rId8"/>
          <a:stretch>
            <a:fillRect/>
          </a:stretch>
        </p:blipFill>
        <p:spPr>
          <a:xfrm>
            <a:off x="939381" y="2854710"/>
            <a:ext cx="3573463" cy="2381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custDataLst>
              <p:tags r:id="rId1"/>
            </p:custDataLst>
          </p:nvPr>
        </p:nvSpPr>
        <p:spPr/>
        <p:txBody>
          <a:bodyPr/>
          <a:lstStyle/>
          <a:p>
            <a:r>
              <a:rPr lang="zh-CN" altLang="en-US"/>
              <a:t>案例判断：下列实例是否属于种群：</a:t>
            </a:r>
            <a:endParaRPr lang="en-US" altLang="zh-CN"/>
          </a:p>
          <a:p>
            <a:pPr marL="457200" indent="-457200">
              <a:buFont typeface="Wingdings" panose="05000000000000000000" pitchFamily="2" charset="2"/>
              <a:buChar char="Ø"/>
            </a:pPr>
            <a:r>
              <a:rPr lang="zh-CN" altLang="en-US"/>
              <a:t>一菜市场所有大白菜。</a:t>
            </a:r>
            <a:endParaRPr lang="en-US" altLang="zh-CN"/>
          </a:p>
          <a:p>
            <a:pPr marL="457200" indent="-457200">
              <a:buFont typeface="Wingdings" panose="05000000000000000000" pitchFamily="2" charset="2"/>
              <a:buChar char="Ø"/>
            </a:pPr>
            <a:r>
              <a:rPr lang="zh-CN" altLang="en-US"/>
              <a:t>一个池塘里面所有的鱼。</a:t>
            </a:r>
            <a:endParaRPr lang="en-US" altLang="zh-CN"/>
          </a:p>
          <a:p>
            <a:pPr marL="457200" indent="-457200">
              <a:buFont typeface="Wingdings" panose="05000000000000000000" pitchFamily="2" charset="2"/>
              <a:buChar char="Ø"/>
            </a:pPr>
            <a:r>
              <a:rPr lang="zh-CN" altLang="en-US"/>
              <a:t>一片森林里所有的杜鹃。</a:t>
            </a:r>
            <a:endParaRPr lang="en-US" altLang="zh-CN"/>
          </a:p>
          <a:p>
            <a:pPr marL="457200" indent="-457200">
              <a:buFont typeface="Wingdings" panose="05000000000000000000" pitchFamily="2" charset="2"/>
              <a:buChar char="Ø"/>
            </a:pPr>
            <a:r>
              <a:rPr lang="zh-CN" altLang="en-US"/>
              <a:t>某地区的所有蝗虫。</a:t>
            </a:r>
            <a:endParaRPr lang="en-US" altLang="zh-CN"/>
          </a:p>
          <a:p>
            <a:pPr marL="457200" indent="-457200">
              <a:buFont typeface="Wingdings" panose="05000000000000000000" pitchFamily="2" charset="2"/>
              <a:buChar char="Ø"/>
            </a:pPr>
            <a:endParaRPr lang="en-US" altLang="zh-CN"/>
          </a:p>
          <a:p>
            <a:r>
              <a:rPr lang="zh-CN" altLang="en-US" sz="3200">
                <a:latin typeface="楷体" panose="02010609060101010101" pitchFamily="49" charset="-122"/>
                <a:ea typeface="楷体" panose="02010609060101010101" pitchFamily="49" charset="-122"/>
              </a:rPr>
              <a:t>特点：</a:t>
            </a:r>
            <a:r>
              <a:rPr lang="zh-CN" altLang="en-US" sz="3200" b="1">
                <a:latin typeface="楷体" panose="02010609060101010101" pitchFamily="49" charset="-122"/>
                <a:ea typeface="楷体" panose="02010609060101010101" pitchFamily="49" charset="-122"/>
              </a:rPr>
              <a:t>种群是生物</a:t>
            </a:r>
            <a:r>
              <a:rPr lang="zh-CN" altLang="en-US" sz="3200" b="1">
                <a:solidFill>
                  <a:srgbClr val="FF0000"/>
                </a:solidFill>
                <a:latin typeface="楷体" panose="02010609060101010101" pitchFamily="49" charset="-122"/>
                <a:ea typeface="楷体" panose="02010609060101010101" pitchFamily="49" charset="-122"/>
              </a:rPr>
              <a:t>进化</a:t>
            </a:r>
            <a:r>
              <a:rPr lang="zh-CN" altLang="en-US" sz="3200" b="1">
                <a:latin typeface="楷体" panose="02010609060101010101" pitchFamily="49" charset="-122"/>
                <a:ea typeface="楷体" panose="02010609060101010101" pitchFamily="49" charset="-122"/>
              </a:rPr>
              <a:t>和</a:t>
            </a:r>
            <a:r>
              <a:rPr lang="zh-CN" altLang="en-US" sz="3200" b="1">
                <a:solidFill>
                  <a:srgbClr val="FF0000"/>
                </a:solidFill>
                <a:latin typeface="楷体" panose="02010609060101010101" pitchFamily="49" charset="-122"/>
                <a:ea typeface="楷体" panose="02010609060101010101" pitchFamily="49" charset="-122"/>
              </a:rPr>
              <a:t>繁殖</a:t>
            </a:r>
            <a:r>
              <a:rPr lang="zh-CN" altLang="en-US" sz="3200" b="1">
                <a:latin typeface="楷体" panose="02010609060101010101" pitchFamily="49" charset="-122"/>
                <a:ea typeface="楷体" panose="02010609060101010101" pitchFamily="49" charset="-122"/>
              </a:rPr>
              <a:t>的基本单位</a:t>
            </a:r>
            <a:r>
              <a:rPr lang="zh-CN" altLang="en-US" sz="3200">
                <a:latin typeface="楷体" panose="02010609060101010101" pitchFamily="49" charset="-122"/>
                <a:ea typeface="楷体" panose="02010609060101010101" pitchFamily="49" charset="-122"/>
              </a:rPr>
              <a:t>！</a:t>
            </a:r>
            <a:endParaRPr lang="zh-CN" altLang="en-US" sz="3200">
              <a:latin typeface="楷体" panose="02010609060101010101" pitchFamily="49" charset="-122"/>
              <a:ea typeface="楷体" panose="02010609060101010101" pitchFamily="49" charset="-122"/>
            </a:endParaRPr>
          </a:p>
        </p:txBody>
      </p:sp>
      <p:pic>
        <p:nvPicPr>
          <p:cNvPr id="5" name="图片 11"/>
          <p:cNvPicPr>
            <a:picLocks noChangeAspect="1"/>
          </p:cNvPicPr>
          <p:nvPr>
            <p:custDataLst>
              <p:tags r:id="rId2"/>
            </p:custDataLst>
          </p:nvPr>
        </p:nvPicPr>
        <p:blipFill>
          <a:blip r:embed="rId3"/>
          <a:stretch>
            <a:fillRect/>
          </a:stretch>
        </p:blipFill>
        <p:spPr>
          <a:xfrm>
            <a:off x="6096000" y="1869757"/>
            <a:ext cx="4761865" cy="31184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additive="base">
                                        <p:cTn id="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一、种群和种群基因库</a:t>
            </a:r>
            <a:endParaRPr lang="zh-CN" altLang="en-US"/>
          </a:p>
        </p:txBody>
      </p:sp>
      <p:sp>
        <p:nvSpPr>
          <p:cNvPr id="6" name="内容占位符 5"/>
          <p:cNvSpPr>
            <a:spLocks noGrp="1"/>
          </p:cNvSpPr>
          <p:nvPr>
            <p:ph idx="1"/>
            <p:custDataLst>
              <p:tags r:id="rId2"/>
            </p:custDataLst>
          </p:nvPr>
        </p:nvSpPr>
        <p:spPr/>
        <p:txBody>
          <a:bodyPr/>
          <a:lstStyle/>
          <a:p>
            <a:r>
              <a:rPr lang="zh-CN" altLang="en-US" b="1"/>
              <a:t>（二）种群基因库：</a:t>
            </a:r>
            <a:endParaRPr lang="zh-CN" altLang="en-US" b="1"/>
          </a:p>
          <a:p>
            <a:r>
              <a:rPr lang="zh-CN" altLang="en-US"/>
              <a:t>一个种群中全部个体所含有的全部基因。</a:t>
            </a:r>
            <a:endParaRPr lang="en-US" altLang="zh-CN"/>
          </a:p>
          <a:p>
            <a:r>
              <a:rPr lang="zh-CN" altLang="en-US"/>
              <a:t>①</a:t>
            </a:r>
            <a:r>
              <a:rPr lang="zh-CN" altLang="en-US" b="1"/>
              <a:t>基因频率</a:t>
            </a:r>
            <a:r>
              <a:rPr lang="zh-CN" altLang="en-US"/>
              <a:t>：在一个种群基因库中，某个基因占全部等位基因数的比值。</a:t>
            </a:r>
            <a:endParaRPr lang="zh-CN" altLang="en-US"/>
          </a:p>
          <a:p>
            <a:r>
              <a:rPr lang="zh-CN" altLang="en-US"/>
              <a:t>②</a:t>
            </a:r>
            <a:r>
              <a:rPr lang="zh-CN" altLang="en-US" b="1"/>
              <a:t>基因型频率</a:t>
            </a:r>
            <a:r>
              <a:rPr lang="zh-CN" altLang="en-US"/>
              <a:t>：某基因型个体数占群体内全部个体数的比值。</a:t>
            </a:r>
            <a:endParaRPr lang="zh-CN" altLang="en-US"/>
          </a:p>
          <a:p>
            <a:endParaRPr lang="zh-CN" altLang="en-US"/>
          </a:p>
        </p:txBody>
      </p:sp>
      <p:sp>
        <p:nvSpPr>
          <p:cNvPr id="8" name="文本框 7"/>
          <p:cNvSpPr txBox="1"/>
          <p:nvPr>
            <p:custDataLst>
              <p:tags r:id="rId3"/>
            </p:custDataLst>
          </p:nvPr>
        </p:nvSpPr>
        <p:spPr>
          <a:xfrm>
            <a:off x="1031530" y="5556830"/>
            <a:ext cx="2328545" cy="521970"/>
          </a:xfrm>
          <a:prstGeom prst="rect">
            <a:avLst/>
          </a:prstGeom>
          <a:noFill/>
        </p:spPr>
        <p:txBody>
          <a:bodyPr wrap="square" rtlCol="0">
            <a:spAutoFit/>
          </a:bodyPr>
          <a:lstStyle/>
          <a:p>
            <a:pPr algn="ctr"/>
            <a:r>
              <a:rPr lang="zh-CN" altLang="en-US" sz="2800" b="1">
                <a:solidFill>
                  <a:srgbClr val="FF0000"/>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基因型频率</a:t>
            </a:r>
            <a:r>
              <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a:t>
            </a:r>
            <a:endPar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endParaRPr>
          </a:p>
        </p:txBody>
      </p:sp>
      <p:grpSp>
        <p:nvGrpSpPr>
          <p:cNvPr id="4" name="组合 3"/>
          <p:cNvGrpSpPr/>
          <p:nvPr>
            <p:custDataLst>
              <p:tags r:id="rId4"/>
            </p:custDataLst>
          </p:nvPr>
        </p:nvGrpSpPr>
        <p:grpSpPr>
          <a:xfrm>
            <a:off x="3205093" y="5330480"/>
            <a:ext cx="4403090" cy="935990"/>
            <a:chOff x="3092740" y="5356170"/>
            <a:chExt cx="4403090" cy="935990"/>
          </a:xfrm>
        </p:grpSpPr>
        <p:sp>
          <p:nvSpPr>
            <p:cNvPr id="9" name="文本框 8"/>
            <p:cNvSpPr txBox="1"/>
            <p:nvPr>
              <p:custDataLst>
                <p:tags r:id="rId5"/>
              </p:custDataLst>
            </p:nvPr>
          </p:nvSpPr>
          <p:spPr>
            <a:xfrm>
              <a:off x="3092740" y="5356170"/>
              <a:ext cx="3211195" cy="521970"/>
            </a:xfrm>
            <a:prstGeom prst="rect">
              <a:avLst/>
            </a:prstGeom>
            <a:noFill/>
          </p:spPr>
          <p:txBody>
            <a:bodyPr wrap="square" rtlCol="0">
              <a:spAutoFit/>
            </a:bodyPr>
            <a:lstStyle/>
            <a:p>
              <a:pPr algn="ctr"/>
              <a:r>
                <a:rPr lang="en-US" altLang="zh-CN" sz="2800" b="1">
                  <a:solidFill>
                    <a:schemeClr val="accent1"/>
                  </a:solidFill>
                  <a:latin typeface="Times New Roman" panose="02020603050405020304" pitchFamily="18" charset="0"/>
                  <a:ea typeface="楷体" panose="02010609060101010101" pitchFamily="49" charset="-122"/>
                  <a:sym typeface="Times New Roman" panose="02020603050405020304" pitchFamily="18" charset="0"/>
                </a:rPr>
                <a:t>________________</a:t>
              </a:r>
              <a:endParaRPr lang="en-US" altLang="zh-CN" sz="2800" b="1">
                <a:solidFill>
                  <a:schemeClr val="accent1"/>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0" name="文本框 9"/>
            <p:cNvSpPr txBox="1"/>
            <p:nvPr>
              <p:custDataLst>
                <p:tags r:id="rId6"/>
              </p:custDataLst>
            </p:nvPr>
          </p:nvSpPr>
          <p:spPr>
            <a:xfrm>
              <a:off x="3388650" y="5356805"/>
              <a:ext cx="2599690" cy="460375"/>
            </a:xfrm>
            <a:prstGeom prst="rect">
              <a:avLst/>
            </a:prstGeom>
            <a:noFill/>
          </p:spPr>
          <p:txBody>
            <a:bodyPr wrap="square" rtlCol="0">
              <a:spAutoFit/>
              <a:scene3d>
                <a:camera prst="orthographicFront"/>
                <a:lightRig rig="threePt" dir="t"/>
              </a:scene3d>
            </a:bodyPr>
            <a:lstStyle/>
            <a:p>
              <a:pPr algn="ct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该基因型个体数</a:t>
              </a:r>
              <a:endPar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1" name="文本框 10"/>
            <p:cNvSpPr txBox="1"/>
            <p:nvPr>
              <p:custDataLst>
                <p:tags r:id="rId7"/>
              </p:custDataLst>
            </p:nvPr>
          </p:nvSpPr>
          <p:spPr>
            <a:xfrm>
              <a:off x="3351820" y="5831785"/>
              <a:ext cx="2673985" cy="460375"/>
            </a:xfrm>
            <a:prstGeom prst="rect">
              <a:avLst/>
            </a:prstGeom>
            <a:noFill/>
          </p:spPr>
          <p:txBody>
            <a:bodyPr wrap="square" rtlCol="0">
              <a:spAutoFit/>
            </a:bodyPr>
            <a:lstStyle/>
            <a:p>
              <a:pPr algn="ct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该种群个体总数</a:t>
              </a:r>
              <a:endPar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2" name="文本框 11"/>
            <p:cNvSpPr txBox="1"/>
            <p:nvPr>
              <p:custDataLst>
                <p:tags r:id="rId8"/>
              </p:custDataLst>
            </p:nvPr>
          </p:nvSpPr>
          <p:spPr>
            <a:xfrm>
              <a:off x="5987070" y="5556830"/>
              <a:ext cx="1508760" cy="521970"/>
            </a:xfrm>
            <a:prstGeom prst="rect">
              <a:avLst/>
            </a:prstGeom>
            <a:noFill/>
          </p:spPr>
          <p:txBody>
            <a:bodyPr wrap="square" rtlCol="0">
              <a:spAutoFit/>
            </a:bodyPr>
            <a:lstStyle/>
            <a:p>
              <a:pPr algn="ctr"/>
              <a:r>
                <a:rPr lang="zh-CN" altLang="en-US"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a:t>
              </a:r>
              <a:r>
                <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100%</a:t>
              </a:r>
              <a:endPar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endParaRPr>
            </a:p>
          </p:txBody>
        </p:sp>
      </p:grpSp>
      <p:sp>
        <p:nvSpPr>
          <p:cNvPr id="13" name="文本框 12"/>
          <p:cNvSpPr txBox="1"/>
          <p:nvPr>
            <p:custDataLst>
              <p:tags r:id="rId9"/>
            </p:custDataLst>
          </p:nvPr>
        </p:nvSpPr>
        <p:spPr>
          <a:xfrm>
            <a:off x="1069939" y="4482312"/>
            <a:ext cx="1925320" cy="521970"/>
          </a:xfrm>
          <a:prstGeom prst="rect">
            <a:avLst/>
          </a:prstGeom>
          <a:noFill/>
        </p:spPr>
        <p:txBody>
          <a:bodyPr wrap="square" rtlCol="0">
            <a:spAutoFit/>
          </a:bodyPr>
          <a:lstStyle/>
          <a:p>
            <a:pPr algn="ctr"/>
            <a:r>
              <a:rPr lang="zh-CN" altLang="en-US" sz="2800" b="1">
                <a:solidFill>
                  <a:srgbClr val="FF0000"/>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基因频率</a:t>
            </a:r>
            <a:r>
              <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a:t>
            </a:r>
            <a:endPar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endParaRPr>
          </a:p>
        </p:txBody>
      </p:sp>
      <p:grpSp>
        <p:nvGrpSpPr>
          <p:cNvPr id="3" name="组合 2"/>
          <p:cNvGrpSpPr/>
          <p:nvPr>
            <p:custDataLst>
              <p:tags r:id="rId10"/>
            </p:custDataLst>
          </p:nvPr>
        </p:nvGrpSpPr>
        <p:grpSpPr>
          <a:xfrm>
            <a:off x="2812663" y="4211265"/>
            <a:ext cx="5840730" cy="944245"/>
            <a:chOff x="2890484" y="4258792"/>
            <a:chExt cx="5840730" cy="944245"/>
          </a:xfrm>
        </p:grpSpPr>
        <p:sp>
          <p:nvSpPr>
            <p:cNvPr id="14" name="文本框 13"/>
            <p:cNvSpPr txBox="1"/>
            <p:nvPr>
              <p:custDataLst>
                <p:tags r:id="rId11"/>
              </p:custDataLst>
            </p:nvPr>
          </p:nvSpPr>
          <p:spPr>
            <a:xfrm>
              <a:off x="2934580" y="4283557"/>
              <a:ext cx="4600575" cy="523220"/>
            </a:xfrm>
            <a:prstGeom prst="rect">
              <a:avLst/>
            </a:prstGeom>
            <a:noFill/>
          </p:spPr>
          <p:txBody>
            <a:bodyPr wrap="square" rtlCol="0">
              <a:spAutoFit/>
            </a:bodyPr>
            <a:lstStyle/>
            <a:p>
              <a:pPr algn="ctr"/>
              <a:r>
                <a:rPr lang="en-US" altLang="zh-CN" sz="2800" b="1">
                  <a:solidFill>
                    <a:schemeClr val="accent1"/>
                  </a:solidFill>
                  <a:latin typeface="Times New Roman" panose="02020603050405020304" pitchFamily="18" charset="0"/>
                  <a:ea typeface="楷体" panose="02010609060101010101" pitchFamily="49" charset="-122"/>
                  <a:sym typeface="Times New Roman" panose="02020603050405020304" pitchFamily="18" charset="0"/>
                </a:rPr>
                <a:t>________________________</a:t>
              </a:r>
              <a:endParaRPr lang="en-US" altLang="zh-CN" sz="2800" b="1">
                <a:solidFill>
                  <a:schemeClr val="accent1"/>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5" name="文本框 14"/>
            <p:cNvSpPr txBox="1"/>
            <p:nvPr>
              <p:custDataLst>
                <p:tags r:id="rId12"/>
              </p:custDataLst>
            </p:nvPr>
          </p:nvSpPr>
          <p:spPr>
            <a:xfrm>
              <a:off x="3282914" y="4258792"/>
              <a:ext cx="3241675" cy="460375"/>
            </a:xfrm>
            <a:prstGeom prst="rect">
              <a:avLst/>
            </a:prstGeom>
            <a:noFill/>
          </p:spPr>
          <p:txBody>
            <a:bodyPr wrap="square" rtlCol="0">
              <a:spAutoFit/>
            </a:bodyPr>
            <a:lstStyle/>
            <a:p>
              <a:pPr algn="ct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某种基因的数目</a:t>
              </a:r>
              <a:endPar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20" name="文本框 19"/>
            <p:cNvSpPr txBox="1"/>
            <p:nvPr>
              <p:custDataLst>
                <p:tags r:id="rId13"/>
              </p:custDataLst>
            </p:nvPr>
          </p:nvSpPr>
          <p:spPr>
            <a:xfrm>
              <a:off x="2890484" y="4742662"/>
              <a:ext cx="4570730" cy="460375"/>
            </a:xfrm>
            <a:prstGeom prst="rect">
              <a:avLst/>
            </a:prstGeom>
            <a:noFill/>
          </p:spPr>
          <p:txBody>
            <a:bodyPr wrap="square" rtlCol="0">
              <a:spAutoFit/>
            </a:bodyPr>
            <a:lstStyle/>
            <a:p>
              <a:pPr algn="ct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控制同种性状的等位基因的总数</a:t>
              </a:r>
              <a:endPar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21" name="文本框 20"/>
            <p:cNvSpPr txBox="1"/>
            <p:nvPr>
              <p:custDataLst>
                <p:tags r:id="rId14"/>
              </p:custDataLst>
            </p:nvPr>
          </p:nvSpPr>
          <p:spPr>
            <a:xfrm>
              <a:off x="7222454" y="4482312"/>
              <a:ext cx="1508760" cy="521970"/>
            </a:xfrm>
            <a:prstGeom prst="rect">
              <a:avLst/>
            </a:prstGeom>
            <a:noFill/>
          </p:spPr>
          <p:txBody>
            <a:bodyPr wrap="square" rtlCol="0">
              <a:spAutoFit/>
            </a:bodyPr>
            <a:lstStyle/>
            <a:p>
              <a:pPr algn="ctr"/>
              <a:r>
                <a:rPr lang="zh-CN" altLang="en-US"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a:t>
              </a:r>
              <a:r>
                <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rPr>
                <a:t>100%</a:t>
              </a:r>
              <a:endParaRPr lang="en-US" altLang="zh-CN" sz="2800" b="1">
                <a:solidFill>
                  <a:schemeClr val="accent1"/>
                </a:solidFill>
                <a:latin typeface="Times New Roman" panose="02020603050405020304" pitchFamily="18" charset="0"/>
                <a:ea typeface="楷体" panose="02010609060101010101" pitchFamily="49" charset="-122"/>
                <a:cs typeface="微软雅黑" panose="020B0503020204020204" charset="-122"/>
                <a:sym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p:nvPr>
            <p:custDataLst>
              <p:tags r:id="rId1"/>
            </p:custDataLst>
          </p:nvPr>
        </p:nvSpPr>
        <p:spPr>
          <a:xfrm>
            <a:off x="425450" y="415290"/>
            <a:ext cx="11172190" cy="1899285"/>
          </a:xfrm>
          <a:prstGeom prst="rect">
            <a:avLst/>
          </a:prstGeom>
          <a:noFill/>
          <a:ln w="9525">
            <a:noFill/>
          </a:ln>
        </p:spPr>
        <p:txBody>
          <a:bodyPr wrap="square" anchor="t" anchorCtr="0">
            <a:spAutoFit/>
          </a:bodyPr>
          <a:lstStyle/>
          <a:p>
            <a:pPr>
              <a:lnSpc>
                <a:spcPct val="140000"/>
              </a:lnSpc>
            </a:pPr>
            <a:r>
              <a:rPr lang="zh-CN" altLang="en-US" sz="2800" b="1">
                <a:latin typeface="宋体" panose="02010600030101010101" pitchFamily="2" charset="-122"/>
                <a:ea typeface="宋体" panose="02010600030101010101" pitchFamily="2" charset="-122"/>
                <a:cs typeface="宋体" panose="02010600030101010101" pitchFamily="2" charset="-122"/>
              </a:rPr>
              <a:t>例</a:t>
            </a: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如某昆虫种群中决定翅色为绿色的基因为A，决定翅色为褐色的基因为a，从种群中随机抽出</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100</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个</a:t>
            </a:r>
            <a:r>
              <a:rPr lang="zh-CN" altLang="en-US" sz="2800">
                <a:latin typeface="宋体" panose="02010600030101010101" pitchFamily="2" charset="-122"/>
                <a:ea typeface="宋体" panose="02010600030101010101" pitchFamily="2" charset="-122"/>
                <a:cs typeface="宋体" panose="02010600030101010101" pitchFamily="2" charset="-122"/>
              </a:rPr>
              <a:t>个体，测知基因型为</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AA</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Aa</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和</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aa</a:t>
            </a:r>
            <a:r>
              <a:rPr lang="zh-CN" altLang="en-US" sz="2800">
                <a:latin typeface="宋体" panose="02010600030101010101" pitchFamily="2" charset="-122"/>
                <a:ea typeface="宋体" panose="02010600030101010101" pitchFamily="2" charset="-122"/>
                <a:cs typeface="宋体" panose="02010600030101010101" pitchFamily="2" charset="-122"/>
              </a:rPr>
              <a:t>的个体分别是</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30</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60</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和</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10</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个</a:t>
            </a:r>
            <a:r>
              <a:rPr lang="zh-CN" altLang="en-US" sz="2800">
                <a:latin typeface="宋体" panose="02010600030101010101" pitchFamily="2" charset="-122"/>
                <a:ea typeface="宋体" panose="02010600030101010101" pitchFamily="2" charset="-122"/>
                <a:cs typeface="宋体" panose="02010600030101010101" pitchFamily="2" charset="-122"/>
              </a:rPr>
              <a:t>。那么</a:t>
            </a:r>
            <a:r>
              <a:rPr lang="en-US" altLang="zh-CN" sz="2800">
                <a:latin typeface="宋体" panose="02010600030101010101" pitchFamily="2" charset="-122"/>
                <a:ea typeface="宋体" panose="02010600030101010101" pitchFamily="2" charset="-122"/>
                <a:cs typeface="宋体" panose="02010600030101010101" pitchFamily="2" charset="-122"/>
              </a:rPr>
              <a:t>A</a:t>
            </a:r>
            <a:r>
              <a:rPr lang="zh-CN" altLang="en-US" sz="2800">
                <a:latin typeface="宋体" panose="02010600030101010101" pitchFamily="2" charset="-122"/>
                <a:ea typeface="宋体" panose="02010600030101010101" pitchFamily="2" charset="-122"/>
                <a:cs typeface="宋体" panose="02010600030101010101" pitchFamily="2" charset="-122"/>
              </a:rPr>
              <a:t>和</a:t>
            </a:r>
            <a:r>
              <a:rPr lang="en-US" altLang="zh-CN" sz="2800">
                <a:latin typeface="宋体" panose="02010600030101010101" pitchFamily="2" charset="-122"/>
                <a:ea typeface="宋体" panose="02010600030101010101" pitchFamily="2" charset="-122"/>
                <a:cs typeface="宋体" panose="02010600030101010101" pitchFamily="2" charset="-122"/>
              </a:rPr>
              <a:t>a</a:t>
            </a:r>
            <a:r>
              <a:rPr lang="zh-CN" altLang="en-US" sz="2800">
                <a:latin typeface="宋体" panose="02010600030101010101" pitchFamily="2" charset="-122"/>
                <a:ea typeface="宋体" panose="02010600030101010101" pitchFamily="2" charset="-122"/>
                <a:cs typeface="宋体" panose="02010600030101010101" pitchFamily="2" charset="-122"/>
              </a:rPr>
              <a:t>的基因频率是多少</a:t>
            </a:r>
            <a:r>
              <a:rPr lang="en-US" altLang="zh-CN" sz="2800">
                <a:latin typeface="宋体" panose="02010600030101010101" pitchFamily="2" charset="-122"/>
                <a:ea typeface="宋体" panose="02010600030101010101" pitchFamily="2" charset="-122"/>
                <a:cs typeface="宋体" panose="02010600030101010101" pitchFamily="2" charset="-122"/>
              </a:rPr>
              <a:t>?</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15363" name="Text Box 3"/>
          <p:cNvSpPr txBox="1"/>
          <p:nvPr>
            <p:custDataLst>
              <p:tags r:id="rId2"/>
            </p:custDataLst>
          </p:nvPr>
        </p:nvSpPr>
        <p:spPr>
          <a:xfrm>
            <a:off x="533400" y="2362200"/>
            <a:ext cx="990600" cy="521970"/>
          </a:xfrm>
          <a:prstGeom prst="rect">
            <a:avLst/>
          </a:prstGeom>
          <a:noFill/>
          <a:ln w="9525">
            <a:noFill/>
          </a:ln>
        </p:spPr>
        <p:txBody>
          <a:bodyPr anchor="t" anchorCtr="0">
            <a:spAutoFit/>
          </a:bodyPr>
          <a:lstStyle/>
          <a:p>
            <a:r>
              <a:rPr lang="zh-CN" altLang="en-US" sz="2800">
                <a:latin typeface="宋体" panose="02010600030101010101" pitchFamily="2" charset="-122"/>
                <a:ea typeface="宋体" panose="02010600030101010101" pitchFamily="2" charset="-122"/>
                <a:cs typeface="宋体" panose="02010600030101010101" pitchFamily="2" charset="-122"/>
              </a:rPr>
              <a:t>解:</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5364" name="Text Box 4"/>
          <p:cNvSpPr txBox="1"/>
          <p:nvPr>
            <p:custDataLst>
              <p:tags r:id="rId3"/>
            </p:custDataLst>
          </p:nvPr>
        </p:nvSpPr>
        <p:spPr>
          <a:xfrm>
            <a:off x="1524000" y="3804920"/>
            <a:ext cx="3581400" cy="521970"/>
          </a:xfrm>
          <a:prstGeom prst="rect">
            <a:avLst/>
          </a:prstGeom>
          <a:noFill/>
          <a:ln w="9525">
            <a:noFill/>
          </a:ln>
        </p:spPr>
        <p:txBody>
          <a:bodyPr anchor="t" anchorCtr="0">
            <a:spAutoFit/>
          </a:bodyPr>
          <a:lstStyle/>
          <a:p>
            <a:pPr algn="l">
              <a:spcBef>
                <a:spcPct val="50000"/>
              </a:spcBef>
              <a:buClrTx/>
              <a:buSzTx/>
              <a:buFontTx/>
            </a:pPr>
            <a:r>
              <a:rPr lang="zh-CN" altLang="en-US" sz="2800">
                <a:latin typeface="宋体" panose="02010600030101010101" pitchFamily="2" charset="-122"/>
                <a:ea typeface="宋体" panose="02010600030101010101" pitchFamily="2" charset="-122"/>
                <a:cs typeface="宋体" panose="02010600030101010101" pitchFamily="2" charset="-122"/>
              </a:rPr>
              <a:t>A基因的基因频率为: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5365" name="Text Box 5">
            <a:hlinkClick r:id="rId4" action="ppaction://hlinksldjump"/>
          </p:cNvPr>
          <p:cNvSpPr txBox="1"/>
          <p:nvPr>
            <p:custDataLst>
              <p:tags r:id="rId5"/>
            </p:custDataLst>
          </p:nvPr>
        </p:nvSpPr>
        <p:spPr>
          <a:xfrm>
            <a:off x="1560513" y="5341620"/>
            <a:ext cx="3708400" cy="521970"/>
          </a:xfrm>
          <a:prstGeom prst="rect">
            <a:avLst/>
          </a:prstGeom>
          <a:noFill/>
          <a:ln w="9525">
            <a:noFill/>
          </a:ln>
        </p:spPr>
        <p:txBody>
          <a:bodyPr anchor="t" anchorCtr="0">
            <a:spAutoFit/>
          </a:bodyPr>
          <a:lstStyle/>
          <a:p>
            <a:pPr algn="l">
              <a:spcBef>
                <a:spcPct val="50000"/>
              </a:spcBef>
              <a:buClrTx/>
              <a:buSzTx/>
              <a:buFontTx/>
            </a:pPr>
            <a:r>
              <a:rPr lang="zh-CN" altLang="en-US" sz="2800">
                <a:latin typeface="宋体" panose="02010600030101010101" pitchFamily="2" charset="-122"/>
                <a:ea typeface="宋体" panose="02010600030101010101" pitchFamily="2" charset="-122"/>
                <a:cs typeface="宋体" panose="02010600030101010101" pitchFamily="2" charset="-122"/>
              </a:rPr>
              <a:t>a基因的基因频率为：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5366" name="Rectangle 6"/>
          <p:cNvSpPr/>
          <p:nvPr>
            <p:custDataLst>
              <p:tags r:id="rId6"/>
            </p:custDataLst>
          </p:nvPr>
        </p:nvSpPr>
        <p:spPr>
          <a:xfrm>
            <a:off x="2752725" y="2728278"/>
            <a:ext cx="1598613" cy="460375"/>
          </a:xfrm>
          <a:prstGeom prst="rect">
            <a:avLst/>
          </a:prstGeom>
          <a:noFill/>
          <a:ln w="9525">
            <a:noFill/>
          </a:ln>
        </p:spPr>
        <p:txBody>
          <a:bodyPr anchor="t" anchorCtr="0">
            <a:spAutoFit/>
          </a:bodyPr>
          <a:lstStyle/>
          <a:p>
            <a:r>
              <a:rPr lang="zh-CN" altLang="en-US" sz="2400" b="1">
                <a:solidFill>
                  <a:srgbClr val="FF0000"/>
                </a:solidFill>
                <a:latin typeface="黑体" panose="02010609060101010101" pitchFamily="49" charset="-122"/>
                <a:ea typeface="黑体" panose="02010609060101010101" pitchFamily="49" charset="-122"/>
              </a:rPr>
              <a:t>基因频率</a:t>
            </a:r>
            <a:r>
              <a:rPr lang="en-US" altLang="zh-CN" sz="2400" b="1">
                <a:solidFill>
                  <a:srgbClr val="FF0000"/>
                </a:solidFill>
                <a:latin typeface="黑体" panose="02010609060101010101" pitchFamily="49" charset="-122"/>
                <a:ea typeface="黑体" panose="02010609060101010101" pitchFamily="49" charset="-122"/>
              </a:rPr>
              <a:t>=</a:t>
            </a:r>
            <a:endParaRPr lang="en-US" altLang="zh-CN" sz="2400" b="1">
              <a:solidFill>
                <a:srgbClr val="FF0000"/>
              </a:solidFill>
              <a:latin typeface="黑体" panose="02010609060101010101" pitchFamily="49" charset="-122"/>
              <a:ea typeface="黑体" panose="02010609060101010101" pitchFamily="49" charset="-122"/>
            </a:endParaRPr>
          </a:p>
        </p:txBody>
      </p:sp>
      <p:grpSp>
        <p:nvGrpSpPr>
          <p:cNvPr id="15367" name="组合 15366"/>
          <p:cNvGrpSpPr/>
          <p:nvPr>
            <p:custDataLst>
              <p:tags r:id="rId7"/>
            </p:custDataLst>
          </p:nvPr>
        </p:nvGrpSpPr>
        <p:grpSpPr>
          <a:xfrm>
            <a:off x="4408488" y="2540953"/>
            <a:ext cx="3862387" cy="938212"/>
            <a:chOff x="0" y="0"/>
            <a:chExt cx="2433" cy="591"/>
          </a:xfrm>
        </p:grpSpPr>
        <p:sp>
          <p:nvSpPr>
            <p:cNvPr id="20488" name="Text Box 8"/>
            <p:cNvSpPr txBox="1"/>
            <p:nvPr>
              <p:custDataLst>
                <p:tags r:id="rId8"/>
              </p:custDataLst>
            </p:nvPr>
          </p:nvSpPr>
          <p:spPr>
            <a:xfrm>
              <a:off x="590" y="0"/>
              <a:ext cx="1325" cy="290"/>
            </a:xfrm>
            <a:prstGeom prst="rect">
              <a:avLst/>
            </a:prstGeom>
            <a:noFill/>
            <a:ln w="9525">
              <a:noFill/>
            </a:ln>
          </p:spPr>
          <p:txBody>
            <a:bodyPr anchor="t" anchorCtr="0">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某基因的数目</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20489" name="Line 9"/>
            <p:cNvSpPr/>
            <p:nvPr>
              <p:custDataLst>
                <p:tags r:id="rId9"/>
              </p:custDataLst>
            </p:nvPr>
          </p:nvSpPr>
          <p:spPr>
            <a:xfrm>
              <a:off x="0" y="290"/>
              <a:ext cx="2433" cy="0"/>
            </a:xfrm>
            <a:prstGeom prst="line">
              <a:avLst/>
            </a:prstGeom>
            <a:ln w="25400" cap="flat" cmpd="sng">
              <a:solidFill>
                <a:schemeClr val="tx2"/>
              </a:solidFill>
              <a:prstDash val="solid"/>
              <a:round/>
              <a:headEnd type="none" w="med" len="med"/>
              <a:tailEnd type="none" w="med" len="med"/>
            </a:ln>
          </p:spPr>
          <p:txBody>
            <a:bodyPr/>
            <a:lstStyle/>
            <a:p/>
          </p:txBody>
        </p:sp>
        <p:sp>
          <p:nvSpPr>
            <p:cNvPr id="20490" name="Text Box 10"/>
            <p:cNvSpPr txBox="1"/>
            <p:nvPr>
              <p:custDataLst>
                <p:tags r:id="rId10"/>
              </p:custDataLst>
            </p:nvPr>
          </p:nvSpPr>
          <p:spPr>
            <a:xfrm>
              <a:off x="462" y="301"/>
              <a:ext cx="1833" cy="290"/>
            </a:xfrm>
            <a:prstGeom prst="rect">
              <a:avLst/>
            </a:prstGeom>
            <a:noFill/>
            <a:ln w="9525">
              <a:noFill/>
            </a:ln>
          </p:spPr>
          <p:txBody>
            <a:bodyPr wrap="square" anchor="t" anchorCtr="0">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该等位基因的总数</a:t>
              </a:r>
              <a:endParaRPr lang="zh-CN" altLang="en-US" sz="2400" b="1">
                <a:solidFill>
                  <a:srgbClr val="FF0000"/>
                </a:solidFill>
                <a:latin typeface="黑体" panose="02010609060101010101" pitchFamily="49" charset="-122"/>
                <a:ea typeface="黑体" panose="02010609060101010101" pitchFamily="49" charset="-122"/>
              </a:endParaRPr>
            </a:p>
          </p:txBody>
        </p:sp>
      </p:grpSp>
      <p:sp>
        <p:nvSpPr>
          <p:cNvPr id="15371" name="Rectangle 12"/>
          <p:cNvSpPr/>
          <p:nvPr>
            <p:custDataLst>
              <p:tags r:id="rId11"/>
            </p:custDataLst>
          </p:nvPr>
        </p:nvSpPr>
        <p:spPr>
          <a:xfrm>
            <a:off x="8940800" y="5909945"/>
            <a:ext cx="1008063" cy="460375"/>
          </a:xfrm>
          <a:prstGeom prst="rect">
            <a:avLst/>
          </a:prstGeom>
          <a:noFill/>
          <a:ln w="9525">
            <a:noFill/>
          </a:ln>
        </p:spPr>
        <p:txBody>
          <a:bodyPr anchor="t" anchorCtr="0">
            <a:spAutoFit/>
          </a:bodyPr>
          <a:lstStyle/>
          <a:p>
            <a:pPr>
              <a:spcBef>
                <a:spcPct val="50000"/>
              </a:spcBef>
            </a:pPr>
            <a:r>
              <a:rPr lang="en-US" altLang="zh-CN" sz="2400" b="1">
                <a:latin typeface="楷体_GB2312" panose="02010609030101010101" pitchFamily="49" charset="-122"/>
                <a:ea typeface="楷体_GB2312" panose="02010609030101010101" pitchFamily="49" charset="-122"/>
              </a:rPr>
              <a:t>= 40%</a:t>
            </a:r>
            <a:endParaRPr lang="en-US" altLang="zh-CN" sz="2400" b="1">
              <a:latin typeface="楷体_GB2312" panose="02010609030101010101" pitchFamily="49" charset="-122"/>
              <a:ea typeface="楷体_GB2312" panose="02010609030101010101" pitchFamily="49" charset="-122"/>
            </a:endParaRPr>
          </a:p>
        </p:txBody>
      </p:sp>
      <p:sp>
        <p:nvSpPr>
          <p:cNvPr id="15372" name="Text Box 15"/>
          <p:cNvSpPr txBox="1"/>
          <p:nvPr>
            <p:custDataLst>
              <p:tags r:id="rId12"/>
            </p:custDataLst>
          </p:nvPr>
        </p:nvSpPr>
        <p:spPr>
          <a:xfrm>
            <a:off x="4191000" y="4338320"/>
            <a:ext cx="990600" cy="460375"/>
          </a:xfrm>
          <a:prstGeom prst="rect">
            <a:avLst/>
          </a:prstGeom>
          <a:noFill/>
          <a:ln w="9525">
            <a:noFill/>
          </a:ln>
        </p:spPr>
        <p:txBody>
          <a:bodyPr anchor="t" anchorCtr="0">
            <a:spAutoFit/>
          </a:bodyPr>
          <a:lstStyle/>
          <a:p>
            <a:pPr>
              <a:spcBef>
                <a:spcPct val="50000"/>
              </a:spcBef>
            </a:pPr>
            <a:r>
              <a:rPr lang="en-US" altLang="zh-CN" sz="2400" b="1">
                <a:latin typeface="Times New Roman" panose="02020603050405020304" pitchFamily="18" charset="0"/>
                <a:ea typeface="宋体" panose="02010600030101010101" pitchFamily="2" charset="-122"/>
              </a:rPr>
              <a:t>A%=</a:t>
            </a:r>
            <a:endParaRPr lang="en-US" altLang="zh-CN" sz="2400" b="1">
              <a:latin typeface="Times New Roman" panose="02020603050405020304" pitchFamily="18" charset="0"/>
              <a:ea typeface="宋体" panose="02010600030101010101" pitchFamily="2" charset="-122"/>
            </a:endParaRPr>
          </a:p>
        </p:txBody>
      </p:sp>
      <p:grpSp>
        <p:nvGrpSpPr>
          <p:cNvPr id="15373" name="组合 15372"/>
          <p:cNvGrpSpPr/>
          <p:nvPr>
            <p:custDataLst>
              <p:tags r:id="rId13"/>
            </p:custDataLst>
          </p:nvPr>
        </p:nvGrpSpPr>
        <p:grpSpPr>
          <a:xfrm>
            <a:off x="5122863" y="4017645"/>
            <a:ext cx="3438525" cy="1069975"/>
            <a:chOff x="0" y="0"/>
            <a:chExt cx="2166" cy="674"/>
          </a:xfrm>
        </p:grpSpPr>
        <p:sp>
          <p:nvSpPr>
            <p:cNvPr id="20494" name="Rectangle 17"/>
            <p:cNvSpPr/>
            <p:nvPr>
              <p:custDataLst>
                <p:tags r:id="rId14"/>
              </p:custDataLst>
            </p:nvPr>
          </p:nvSpPr>
          <p:spPr>
            <a:xfrm>
              <a:off x="1441" y="187"/>
              <a:ext cx="725" cy="290"/>
            </a:xfrm>
            <a:prstGeom prst="rect">
              <a:avLst/>
            </a:prstGeom>
            <a:noFill/>
            <a:ln w="9525">
              <a:noFill/>
            </a:ln>
          </p:spPr>
          <p:txBody>
            <a:bodyPr anchor="t" anchorCtr="0">
              <a:spAutoFit/>
            </a:bodyPr>
            <a:lstStyle/>
            <a:p>
              <a:r>
                <a:rPr lang="en-US" altLang="zh-CN" sz="2400" b="1">
                  <a:latin typeface="楷体_GB2312" panose="02010609030101010101" pitchFamily="49" charset="-122"/>
                  <a:ea typeface="楷体_GB2312" panose="02010609030101010101" pitchFamily="49" charset="-122"/>
                </a:rPr>
                <a:t>×100%</a:t>
              </a:r>
              <a:endParaRPr lang="en-US" altLang="zh-CN" sz="2400" b="1">
                <a:latin typeface="楷体_GB2312" panose="02010609030101010101" pitchFamily="49" charset="-122"/>
                <a:ea typeface="楷体_GB2312" panose="02010609030101010101" pitchFamily="49" charset="-122"/>
              </a:endParaRPr>
            </a:p>
          </p:txBody>
        </p:sp>
        <p:grpSp>
          <p:nvGrpSpPr>
            <p:cNvPr id="20495" name="组合 15374"/>
            <p:cNvGrpSpPr/>
            <p:nvPr>
              <p:custDataLst>
                <p:tags r:id="rId15"/>
              </p:custDataLst>
            </p:nvPr>
          </p:nvGrpSpPr>
          <p:grpSpPr>
            <a:xfrm>
              <a:off x="0" y="0"/>
              <a:ext cx="1531" cy="674"/>
              <a:chOff x="0" y="0"/>
              <a:chExt cx="1531" cy="674"/>
            </a:xfrm>
          </p:grpSpPr>
          <p:sp>
            <p:nvSpPr>
              <p:cNvPr id="20496" name="Text Box 19"/>
              <p:cNvSpPr txBox="1"/>
              <p:nvPr>
                <p:custDataLst>
                  <p:tags r:id="rId16"/>
                </p:custDataLst>
              </p:nvPr>
            </p:nvSpPr>
            <p:spPr>
              <a:xfrm>
                <a:off x="107" y="0"/>
                <a:ext cx="1152" cy="290"/>
              </a:xfrm>
              <a:prstGeom prst="rect">
                <a:avLst/>
              </a:prstGeom>
              <a:noFill/>
              <a:ln w="9525">
                <a:noFill/>
              </a:ln>
            </p:spPr>
            <p:txBody>
              <a:bodyPr anchor="t" anchorCtr="0">
                <a:spAutoFit/>
              </a:bodyPr>
              <a:lstStyle/>
              <a:p>
                <a:pPr>
                  <a:spcBef>
                    <a:spcPct val="50000"/>
                  </a:spcBef>
                </a:pPr>
                <a:r>
                  <a:rPr lang="en-US" altLang="zh-CN" sz="2400" b="1">
                    <a:latin typeface="Times New Roman" panose="02020603050405020304" pitchFamily="18" charset="0"/>
                    <a:ea typeface="宋体" panose="02010600030101010101" pitchFamily="2" charset="-122"/>
                  </a:rPr>
                  <a:t>2×AA</a:t>
                </a:r>
                <a:r>
                  <a:rPr lang="zh-CN" altLang="en-US" sz="2400" b="1">
                    <a:latin typeface="Times New Roman" panose="02020603050405020304" pitchFamily="18" charset="0"/>
                    <a:ea typeface="宋体" panose="02010600030101010101" pitchFamily="2" charset="-122"/>
                  </a:rPr>
                  <a:t>＋</a:t>
                </a:r>
                <a:r>
                  <a:rPr lang="en-US" altLang="zh-CN" sz="2400" b="1">
                    <a:latin typeface="Times New Roman" panose="02020603050405020304" pitchFamily="18" charset="0"/>
                    <a:ea typeface="宋体" panose="02010600030101010101" pitchFamily="2" charset="-122"/>
                  </a:rPr>
                  <a:t>Aa</a:t>
                </a:r>
                <a:endParaRPr lang="en-US" altLang="zh-CN" sz="2400" b="1">
                  <a:latin typeface="Times New Roman" panose="02020603050405020304" pitchFamily="18" charset="0"/>
                  <a:ea typeface="宋体" panose="02010600030101010101" pitchFamily="2" charset="-122"/>
                </a:endParaRPr>
              </a:p>
            </p:txBody>
          </p:sp>
          <p:sp>
            <p:nvSpPr>
              <p:cNvPr id="20497" name="Line 20"/>
              <p:cNvSpPr/>
              <p:nvPr>
                <p:custDataLst>
                  <p:tags r:id="rId17"/>
                </p:custDataLst>
              </p:nvPr>
            </p:nvSpPr>
            <p:spPr>
              <a:xfrm>
                <a:off x="0" y="336"/>
                <a:ext cx="1440" cy="0"/>
              </a:xfrm>
              <a:prstGeom prst="line">
                <a:avLst/>
              </a:prstGeom>
              <a:ln w="28575" cap="flat" cmpd="sng">
                <a:solidFill>
                  <a:schemeClr val="tx1"/>
                </a:solidFill>
                <a:prstDash val="solid"/>
                <a:round/>
                <a:headEnd type="none" w="med" len="med"/>
                <a:tailEnd type="none" w="med" len="med"/>
              </a:ln>
            </p:spPr>
            <p:txBody>
              <a:bodyPr/>
              <a:lstStyle/>
              <a:p/>
            </p:txBody>
          </p:sp>
          <p:sp>
            <p:nvSpPr>
              <p:cNvPr id="20498" name="Text Box 21"/>
              <p:cNvSpPr txBox="1"/>
              <p:nvPr>
                <p:custDataLst>
                  <p:tags r:id="rId18"/>
                </p:custDataLst>
              </p:nvPr>
            </p:nvSpPr>
            <p:spPr>
              <a:xfrm>
                <a:off x="0" y="384"/>
                <a:ext cx="1531" cy="290"/>
              </a:xfrm>
              <a:prstGeom prst="rect">
                <a:avLst/>
              </a:prstGeom>
              <a:noFill/>
              <a:ln w="9525">
                <a:noFill/>
              </a:ln>
            </p:spPr>
            <p:txBody>
              <a:bodyPr anchor="t" anchorCtr="0">
                <a:spAutoFit/>
              </a:bodyPr>
              <a:lstStyle/>
              <a:p>
                <a:pPr>
                  <a:spcBef>
                    <a:spcPct val="50000"/>
                  </a:spcBef>
                </a:pPr>
                <a:r>
                  <a:rPr lang="en-US" altLang="zh-CN" sz="2400" b="1">
                    <a:latin typeface="Times New Roman" panose="02020603050405020304" pitchFamily="18" charset="0"/>
                    <a:ea typeface="宋体" panose="02010600030101010101" pitchFamily="2" charset="-122"/>
                  </a:rPr>
                  <a:t>2(AA</a:t>
                </a:r>
                <a:r>
                  <a:rPr lang="zh-CN" altLang="en-US" sz="2400" b="1">
                    <a:latin typeface="Times New Roman" panose="02020603050405020304" pitchFamily="18" charset="0"/>
                    <a:ea typeface="宋体" panose="02010600030101010101" pitchFamily="2" charset="-122"/>
                  </a:rPr>
                  <a:t>＋</a:t>
                </a:r>
                <a:r>
                  <a:rPr lang="en-US" altLang="zh-CN" sz="2400" b="1">
                    <a:latin typeface="Times New Roman" panose="02020603050405020304" pitchFamily="18" charset="0"/>
                    <a:ea typeface="宋体" panose="02010600030101010101" pitchFamily="2" charset="-122"/>
                  </a:rPr>
                  <a:t>Aa</a:t>
                </a:r>
                <a:r>
                  <a:rPr lang="zh-CN" altLang="en-US" sz="2400" b="1">
                    <a:latin typeface="Times New Roman" panose="02020603050405020304" pitchFamily="18" charset="0"/>
                    <a:ea typeface="宋体" panose="02010600030101010101" pitchFamily="2" charset="-122"/>
                  </a:rPr>
                  <a:t>＋</a:t>
                </a:r>
                <a:r>
                  <a:rPr lang="en-US" altLang="zh-CN" sz="2400" b="1">
                    <a:latin typeface="Times New Roman" panose="02020603050405020304" pitchFamily="18" charset="0"/>
                    <a:ea typeface="宋体" panose="02010600030101010101" pitchFamily="2" charset="-122"/>
                  </a:rPr>
                  <a:t>aa)</a:t>
                </a:r>
                <a:endParaRPr lang="en-US" altLang="zh-CN" sz="2400" b="1">
                  <a:latin typeface="Times New Roman" panose="02020603050405020304" pitchFamily="18" charset="0"/>
                  <a:ea typeface="宋体" panose="02010600030101010101" pitchFamily="2" charset="-122"/>
                </a:endParaRPr>
              </a:p>
            </p:txBody>
          </p:sp>
        </p:grpSp>
      </p:grpSp>
      <p:sp>
        <p:nvSpPr>
          <p:cNvPr id="15379" name="Text Box 22"/>
          <p:cNvSpPr txBox="1"/>
          <p:nvPr>
            <p:custDataLst>
              <p:tags r:id="rId19"/>
            </p:custDataLst>
          </p:nvPr>
        </p:nvSpPr>
        <p:spPr>
          <a:xfrm>
            <a:off x="4303713" y="5951220"/>
            <a:ext cx="914400" cy="460375"/>
          </a:xfrm>
          <a:prstGeom prst="rect">
            <a:avLst/>
          </a:prstGeom>
          <a:noFill/>
          <a:ln w="9525">
            <a:noFill/>
          </a:ln>
        </p:spPr>
        <p:txBody>
          <a:bodyPr anchor="t" anchorCtr="0">
            <a:spAutoFit/>
          </a:bodyPr>
          <a:lstStyle/>
          <a:p>
            <a:pPr>
              <a:spcBef>
                <a:spcPct val="50000"/>
              </a:spcBef>
            </a:pPr>
            <a:r>
              <a:rPr lang="en-US" altLang="zh-CN" sz="2400" b="1">
                <a:latin typeface="Times New Roman" panose="02020603050405020304" pitchFamily="18" charset="0"/>
                <a:ea typeface="宋体" panose="02010600030101010101" pitchFamily="2" charset="-122"/>
              </a:rPr>
              <a:t>a%=</a:t>
            </a:r>
            <a:endParaRPr lang="en-US" altLang="zh-CN" sz="2400" b="1">
              <a:latin typeface="Times New Roman" panose="02020603050405020304" pitchFamily="18" charset="0"/>
              <a:ea typeface="宋体" panose="02010600030101010101" pitchFamily="2" charset="-122"/>
            </a:endParaRPr>
          </a:p>
        </p:txBody>
      </p:sp>
      <p:sp>
        <p:nvSpPr>
          <p:cNvPr id="15380" name="Text Box 23"/>
          <p:cNvSpPr txBox="1"/>
          <p:nvPr>
            <p:custDataLst>
              <p:tags r:id="rId20"/>
            </p:custDataLst>
          </p:nvPr>
        </p:nvSpPr>
        <p:spPr>
          <a:xfrm>
            <a:off x="8153400" y="2707640"/>
            <a:ext cx="1747838" cy="460375"/>
          </a:xfrm>
          <a:prstGeom prst="rect">
            <a:avLst/>
          </a:prstGeom>
          <a:noFill/>
          <a:ln w="9525">
            <a:noFill/>
          </a:ln>
        </p:spPr>
        <p:txBody>
          <a:bodyPr anchor="t" anchorCtr="0">
            <a:spAutoFit/>
          </a:bodyPr>
          <a:lstStyle/>
          <a:p>
            <a:r>
              <a:rPr lang="en-US" altLang="zh-CN" sz="2400" b="1">
                <a:solidFill>
                  <a:srgbClr val="FF0000"/>
                </a:solidFill>
                <a:latin typeface="隶书" panose="02010509060101010101" pitchFamily="1" charset="-122"/>
                <a:ea typeface="隶书" panose="02010509060101010101" pitchFamily="1" charset="-122"/>
              </a:rPr>
              <a:t>× </a:t>
            </a:r>
            <a:r>
              <a:rPr lang="en-US" altLang="zh-CN" sz="2400" b="1">
                <a:solidFill>
                  <a:srgbClr val="FF0000"/>
                </a:solidFill>
                <a:latin typeface="黑体" panose="02010609060101010101" pitchFamily="49" charset="-122"/>
                <a:ea typeface="黑体" panose="02010609060101010101" pitchFamily="49" charset="-122"/>
              </a:rPr>
              <a:t>100%</a:t>
            </a:r>
            <a:endParaRPr lang="en-US" altLang="zh-CN" sz="2400" b="1">
              <a:solidFill>
                <a:srgbClr val="FF0000"/>
              </a:solidFill>
              <a:latin typeface="黑体" panose="02010609060101010101" pitchFamily="49" charset="-122"/>
              <a:ea typeface="黑体" panose="02010609060101010101" pitchFamily="49" charset="-122"/>
            </a:endParaRPr>
          </a:p>
        </p:txBody>
      </p:sp>
      <p:sp>
        <p:nvSpPr>
          <p:cNvPr id="15381" name="Rectangle 24"/>
          <p:cNvSpPr/>
          <p:nvPr>
            <p:custDataLst>
              <p:tags r:id="rId21"/>
            </p:custDataLst>
          </p:nvPr>
        </p:nvSpPr>
        <p:spPr>
          <a:xfrm>
            <a:off x="8543925" y="4330383"/>
            <a:ext cx="1008063" cy="460375"/>
          </a:xfrm>
          <a:prstGeom prst="rect">
            <a:avLst/>
          </a:prstGeom>
          <a:noFill/>
          <a:ln w="9525">
            <a:noFill/>
          </a:ln>
        </p:spPr>
        <p:txBody>
          <a:bodyPr anchor="t" anchorCtr="0">
            <a:spAutoFit/>
          </a:bodyPr>
          <a:lstStyle/>
          <a:p>
            <a:pPr>
              <a:spcBef>
                <a:spcPct val="50000"/>
              </a:spcBef>
            </a:pPr>
            <a:r>
              <a:rPr lang="en-US" altLang="zh-CN" sz="2400" b="1">
                <a:latin typeface="楷体_GB2312" panose="02010609030101010101" pitchFamily="49" charset="-122"/>
                <a:ea typeface="楷体_GB2312" panose="02010609030101010101" pitchFamily="49" charset="-122"/>
              </a:rPr>
              <a:t>= 60%</a:t>
            </a:r>
            <a:endParaRPr lang="en-US" altLang="zh-CN" sz="2400" b="1">
              <a:latin typeface="楷体_GB2312" panose="02010609030101010101" pitchFamily="49" charset="-122"/>
              <a:ea typeface="楷体_GB2312" panose="02010609030101010101" pitchFamily="49" charset="-122"/>
            </a:endParaRPr>
          </a:p>
        </p:txBody>
      </p:sp>
      <p:grpSp>
        <p:nvGrpSpPr>
          <p:cNvPr id="15382" name="组合 15381"/>
          <p:cNvGrpSpPr/>
          <p:nvPr>
            <p:custDataLst>
              <p:tags r:id="rId22"/>
            </p:custDataLst>
          </p:nvPr>
        </p:nvGrpSpPr>
        <p:grpSpPr>
          <a:xfrm>
            <a:off x="5141913" y="5622608"/>
            <a:ext cx="3727450" cy="1093787"/>
            <a:chOff x="0" y="0"/>
            <a:chExt cx="2348" cy="689"/>
          </a:xfrm>
        </p:grpSpPr>
        <p:grpSp>
          <p:nvGrpSpPr>
            <p:cNvPr id="20503" name="组合 15382"/>
            <p:cNvGrpSpPr/>
            <p:nvPr>
              <p:custDataLst>
                <p:tags r:id="rId23"/>
              </p:custDataLst>
            </p:nvPr>
          </p:nvGrpSpPr>
          <p:grpSpPr>
            <a:xfrm>
              <a:off x="0" y="0"/>
              <a:ext cx="1622" cy="689"/>
              <a:chOff x="0" y="0"/>
              <a:chExt cx="1622" cy="689"/>
            </a:xfrm>
          </p:grpSpPr>
          <p:sp>
            <p:nvSpPr>
              <p:cNvPr id="20504" name="Text Box 27"/>
              <p:cNvSpPr txBox="1"/>
              <p:nvPr>
                <p:custDataLst>
                  <p:tags r:id="rId24"/>
                </p:custDataLst>
              </p:nvPr>
            </p:nvSpPr>
            <p:spPr>
              <a:xfrm>
                <a:off x="261" y="0"/>
                <a:ext cx="1043" cy="290"/>
              </a:xfrm>
              <a:prstGeom prst="rect">
                <a:avLst/>
              </a:prstGeom>
              <a:noFill/>
              <a:ln w="9525">
                <a:noFill/>
              </a:ln>
            </p:spPr>
            <p:txBody>
              <a:bodyPr anchor="t" anchorCtr="0">
                <a:spAutoFit/>
              </a:bodyPr>
              <a:lstStyle/>
              <a:p>
                <a:pPr>
                  <a:spcBef>
                    <a:spcPct val="50000"/>
                  </a:spcBef>
                </a:pPr>
                <a:r>
                  <a:rPr lang="en-US" altLang="zh-CN" sz="2400" b="1">
                    <a:latin typeface="Times New Roman" panose="02020603050405020304" pitchFamily="18" charset="0"/>
                    <a:ea typeface="宋体" panose="02010600030101010101" pitchFamily="2" charset="-122"/>
                  </a:rPr>
                  <a:t>2×aa</a:t>
                </a:r>
                <a:r>
                  <a:rPr lang="zh-CN" altLang="en-US" sz="2400" b="1">
                    <a:latin typeface="Times New Roman" panose="02020603050405020304" pitchFamily="18" charset="0"/>
                    <a:ea typeface="宋体" panose="02010600030101010101" pitchFamily="2" charset="-122"/>
                  </a:rPr>
                  <a:t>＋</a:t>
                </a:r>
                <a:r>
                  <a:rPr lang="en-US" altLang="zh-CN" sz="2400" b="1">
                    <a:latin typeface="Times New Roman" panose="02020603050405020304" pitchFamily="18" charset="0"/>
                    <a:ea typeface="宋体" panose="02010600030101010101" pitchFamily="2" charset="-122"/>
                  </a:rPr>
                  <a:t>Aa</a:t>
                </a:r>
                <a:endParaRPr lang="en-US" altLang="zh-CN" sz="2400" b="1">
                  <a:latin typeface="Times New Roman" panose="02020603050405020304" pitchFamily="18" charset="0"/>
                  <a:ea typeface="宋体" panose="02010600030101010101" pitchFamily="2" charset="-122"/>
                </a:endParaRPr>
              </a:p>
            </p:txBody>
          </p:sp>
          <p:sp>
            <p:nvSpPr>
              <p:cNvPr id="20505" name="Line 28"/>
              <p:cNvSpPr/>
              <p:nvPr>
                <p:custDataLst>
                  <p:tags r:id="rId25"/>
                </p:custDataLst>
              </p:nvPr>
            </p:nvSpPr>
            <p:spPr>
              <a:xfrm>
                <a:off x="0" y="351"/>
                <a:ext cx="1531" cy="0"/>
              </a:xfrm>
              <a:prstGeom prst="line">
                <a:avLst/>
              </a:prstGeom>
              <a:ln w="28575" cap="flat" cmpd="sng">
                <a:solidFill>
                  <a:schemeClr val="tx1"/>
                </a:solidFill>
                <a:prstDash val="solid"/>
                <a:round/>
                <a:headEnd type="none" w="med" len="med"/>
                <a:tailEnd type="none" w="med" len="med"/>
              </a:ln>
            </p:spPr>
            <p:txBody>
              <a:bodyPr/>
              <a:lstStyle/>
              <a:p/>
            </p:txBody>
          </p:sp>
          <p:sp>
            <p:nvSpPr>
              <p:cNvPr id="20506" name="Text Box 29"/>
              <p:cNvSpPr txBox="1"/>
              <p:nvPr>
                <p:custDataLst>
                  <p:tags r:id="rId26"/>
                </p:custDataLst>
              </p:nvPr>
            </p:nvSpPr>
            <p:spPr>
              <a:xfrm>
                <a:off x="96" y="399"/>
                <a:ext cx="1526" cy="290"/>
              </a:xfrm>
              <a:prstGeom prst="rect">
                <a:avLst/>
              </a:prstGeom>
              <a:noFill/>
              <a:ln w="9525">
                <a:noFill/>
              </a:ln>
            </p:spPr>
            <p:txBody>
              <a:bodyPr anchor="t" anchorCtr="0">
                <a:spAutoFit/>
              </a:bodyPr>
              <a:lstStyle/>
              <a:p>
                <a:pPr>
                  <a:spcBef>
                    <a:spcPct val="50000"/>
                  </a:spcBef>
                </a:pPr>
                <a:r>
                  <a:rPr lang="en-US" altLang="zh-CN" sz="2400" b="1">
                    <a:latin typeface="Times New Roman" panose="02020603050405020304" pitchFamily="18" charset="0"/>
                    <a:ea typeface="宋体" panose="02010600030101010101" pitchFamily="2" charset="-122"/>
                  </a:rPr>
                  <a:t>2(AA</a:t>
                </a:r>
                <a:r>
                  <a:rPr lang="zh-CN" altLang="en-US" sz="2400" b="1">
                    <a:latin typeface="Times New Roman" panose="02020603050405020304" pitchFamily="18" charset="0"/>
                    <a:ea typeface="宋体" panose="02010600030101010101" pitchFamily="2" charset="-122"/>
                  </a:rPr>
                  <a:t>＋</a:t>
                </a:r>
                <a:r>
                  <a:rPr lang="en-US" altLang="zh-CN" sz="2400" b="1">
                    <a:latin typeface="Times New Roman" panose="02020603050405020304" pitchFamily="18" charset="0"/>
                    <a:ea typeface="宋体" panose="02010600030101010101" pitchFamily="2" charset="-122"/>
                  </a:rPr>
                  <a:t>Aa</a:t>
                </a:r>
                <a:r>
                  <a:rPr lang="zh-CN" altLang="en-US" sz="2400" b="1">
                    <a:latin typeface="Times New Roman" panose="02020603050405020304" pitchFamily="18" charset="0"/>
                    <a:ea typeface="宋体" panose="02010600030101010101" pitchFamily="2" charset="-122"/>
                  </a:rPr>
                  <a:t>＋</a:t>
                </a:r>
                <a:r>
                  <a:rPr lang="en-US" altLang="zh-CN" sz="2400" b="1">
                    <a:latin typeface="Times New Roman" panose="02020603050405020304" pitchFamily="18" charset="0"/>
                    <a:ea typeface="宋体" panose="02010600030101010101" pitchFamily="2" charset="-122"/>
                  </a:rPr>
                  <a:t>aa)</a:t>
                </a:r>
                <a:endParaRPr lang="en-US" altLang="zh-CN" sz="2400" b="1">
                  <a:latin typeface="Times New Roman" panose="02020603050405020304" pitchFamily="18" charset="0"/>
                  <a:ea typeface="宋体" panose="02010600030101010101" pitchFamily="2" charset="-122"/>
                </a:endParaRPr>
              </a:p>
            </p:txBody>
          </p:sp>
        </p:grpSp>
        <p:sp>
          <p:nvSpPr>
            <p:cNvPr id="20507" name="Rectangle 30"/>
            <p:cNvSpPr/>
            <p:nvPr>
              <p:custDataLst>
                <p:tags r:id="rId27"/>
              </p:custDataLst>
            </p:nvPr>
          </p:nvSpPr>
          <p:spPr>
            <a:xfrm>
              <a:off x="1623" y="181"/>
              <a:ext cx="725" cy="290"/>
            </a:xfrm>
            <a:prstGeom prst="rect">
              <a:avLst/>
            </a:prstGeom>
            <a:noFill/>
            <a:ln w="9525">
              <a:noFill/>
            </a:ln>
          </p:spPr>
          <p:txBody>
            <a:bodyPr anchor="t" anchorCtr="0">
              <a:spAutoFit/>
            </a:bodyPr>
            <a:lstStyle/>
            <a:p>
              <a:r>
                <a:rPr lang="en-US" altLang="zh-CN" sz="2400" b="1">
                  <a:latin typeface="楷体_GB2312" panose="02010609030101010101" pitchFamily="49" charset="-122"/>
                  <a:ea typeface="楷体_GB2312" panose="02010609030101010101" pitchFamily="49" charset="-122"/>
                </a:rPr>
                <a:t>×100%</a:t>
              </a:r>
              <a:endParaRPr lang="en-US" altLang="zh-CN" sz="2400" b="1">
                <a:latin typeface="楷体_GB2312" panose="02010609030101010101" pitchFamily="49" charset="-122"/>
                <a:ea typeface="楷体_GB2312" panose="02010609030101010101" pitchFamily="49" charset="-122"/>
              </a:endParaRP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3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5367"/>
                                        </p:tgtEl>
                                        <p:attrNameLst>
                                          <p:attrName>style.visibility</p:attrName>
                                        </p:attrNameLst>
                                      </p:cBhvr>
                                      <p:to>
                                        <p:strVal val="visible"/>
                                      </p:to>
                                    </p:set>
                                    <p:animEffect transition="in" filter="box(in)">
                                      <p:cBhvr>
                                        <p:cTn id="16" dur="500"/>
                                        <p:tgtEl>
                                          <p:spTgt spid="153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3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3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3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3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536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3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38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P spid="15365" grpId="0"/>
      <p:bldP spid="15366" grpId="0"/>
      <p:bldP spid="15371" grpId="0"/>
      <p:bldP spid="15372" grpId="0"/>
      <p:bldP spid="15379" grpId="0"/>
      <p:bldP spid="15380" grpId="0"/>
      <p:bldP spid="153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1"/>
          <p:cNvSpPr txBox="1"/>
          <p:nvPr>
            <p:custDataLst>
              <p:tags r:id="rId1"/>
            </p:custDataLst>
          </p:nvPr>
        </p:nvSpPr>
        <p:spPr>
          <a:xfrm>
            <a:off x="4648200" y="2625725"/>
            <a:ext cx="6172200" cy="583565"/>
          </a:xfrm>
          <a:prstGeom prst="rect">
            <a:avLst/>
          </a:prstGeom>
          <a:noFill/>
          <a:ln w="9525">
            <a:noFill/>
          </a:ln>
        </p:spPr>
        <p:txBody>
          <a:bodyPr wrap="square" anchor="t" anchorCtr="0">
            <a:spAutoFit/>
          </a:bodyPr>
          <a:lstStyle/>
          <a:p>
            <a:pPr>
              <a:spcBef>
                <a:spcPct val="50000"/>
              </a:spcBef>
            </a:pP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纯合子频率</a:t>
            </a:r>
            <a:r>
              <a:rPr lang="en-US" altLang="zh-CN" sz="3200" b="1">
                <a:solidFill>
                  <a:srgbClr val="FF0000"/>
                </a:solidFill>
                <a:latin typeface="黑体" panose="02010609060101010101" pitchFamily="49" charset="-122"/>
                <a:ea typeface="黑体" panose="02010609060101010101" pitchFamily="49" charset="-122"/>
              </a:rPr>
              <a:t> + </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1/2杂合子频率</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16387" name="Rectangle 6"/>
          <p:cNvSpPr/>
          <p:nvPr>
            <p:custDataLst>
              <p:tags r:id="rId2"/>
            </p:custDataLst>
          </p:nvPr>
        </p:nvSpPr>
        <p:spPr>
          <a:xfrm>
            <a:off x="2381250" y="2595245"/>
            <a:ext cx="2524125" cy="645160"/>
          </a:xfrm>
          <a:prstGeom prst="rect">
            <a:avLst/>
          </a:prstGeom>
          <a:noFill/>
          <a:ln w="9525">
            <a:noFill/>
          </a:ln>
        </p:spPr>
        <p:txBody>
          <a:bodyPr wrap="square" anchor="t" anchorCtr="0">
            <a:spAutoFit/>
          </a:bodyPr>
          <a:lstStyle/>
          <a:p>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基因频率</a:t>
            </a:r>
            <a:r>
              <a:rPr lang="en-US" altLang="zh-CN" sz="3200" b="1">
                <a:solidFill>
                  <a:srgbClr val="FF0000"/>
                </a:solidFill>
                <a:latin typeface="黑体" panose="02010609060101010101" pitchFamily="49" charset="-122"/>
                <a:ea typeface="黑体" panose="02010609060101010101" pitchFamily="49" charset="-122"/>
              </a:rPr>
              <a:t> </a:t>
            </a:r>
            <a:r>
              <a:rPr lang="en-US" altLang="zh-CN" sz="3600" b="1">
                <a:solidFill>
                  <a:srgbClr val="FF0000"/>
                </a:solidFill>
                <a:latin typeface="黑体" panose="02010609060101010101" pitchFamily="49" charset="-122"/>
                <a:ea typeface="黑体" panose="02010609060101010101" pitchFamily="49" charset="-122"/>
              </a:rPr>
              <a:t>=</a:t>
            </a:r>
            <a:endParaRPr lang="en-US" altLang="zh-CN" sz="3600" b="1">
              <a:solidFill>
                <a:srgbClr val="FF0000"/>
              </a:solidFill>
              <a:latin typeface="黑体" panose="02010609060101010101" pitchFamily="49" charset="-122"/>
              <a:ea typeface="黑体" panose="02010609060101010101" pitchFamily="49" charset="-122"/>
            </a:endParaRPr>
          </a:p>
        </p:txBody>
      </p:sp>
      <p:sp>
        <p:nvSpPr>
          <p:cNvPr id="21508" name="Rectangle 2"/>
          <p:cNvSpPr/>
          <p:nvPr>
            <p:custDataLst>
              <p:tags r:id="rId3"/>
            </p:custDataLst>
          </p:nvPr>
        </p:nvSpPr>
        <p:spPr>
          <a:xfrm>
            <a:off x="536575" y="499110"/>
            <a:ext cx="11118850" cy="1899285"/>
          </a:xfrm>
          <a:prstGeom prst="rect">
            <a:avLst/>
          </a:prstGeom>
          <a:noFill/>
          <a:ln w="9525">
            <a:noFill/>
          </a:ln>
        </p:spPr>
        <p:txBody>
          <a:bodyPr wrap="square" anchor="t" anchorCtr="0">
            <a:spAutoFit/>
          </a:bodyPr>
          <a:lstStyle/>
          <a:p>
            <a:pPr>
              <a:lnSpc>
                <a:spcPct val="140000"/>
              </a:lnSpc>
            </a:pPr>
            <a:r>
              <a:rPr lang="zh-CN" altLang="en-US" sz="2800" b="1">
                <a:latin typeface="宋体" panose="02010600030101010101" pitchFamily="2" charset="-122"/>
                <a:ea typeface="宋体" panose="02010600030101010101" pitchFamily="2" charset="-122"/>
                <a:cs typeface="宋体" panose="02010600030101010101" pitchFamily="2" charset="-122"/>
              </a:rPr>
              <a:t>例2</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如某昆虫种群中决定翅色为绿色的基因为A，决定翅色为褐色的基因为a，如果基因型为</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AA的个体占30%</a:t>
            </a:r>
            <a:r>
              <a:rPr lang="zh-CN" altLang="en-US" sz="2800">
                <a:latin typeface="宋体" panose="02010600030101010101" pitchFamily="2" charset="-122"/>
                <a:ea typeface="宋体" panose="02010600030101010101" pitchFamily="2" charset="-122"/>
                <a:cs typeface="宋体" panose="02010600030101010101" pitchFamily="2" charset="-122"/>
              </a:rPr>
              <a:t>。基因型为</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Aa的个体占</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60</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，基因型为</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aa的个体占</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10</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。那么</a:t>
            </a:r>
            <a:r>
              <a:rPr lang="en-US" altLang="zh-CN" sz="2800">
                <a:latin typeface="宋体" panose="02010600030101010101" pitchFamily="2" charset="-122"/>
                <a:ea typeface="宋体" panose="02010600030101010101" pitchFamily="2" charset="-122"/>
                <a:cs typeface="宋体" panose="02010600030101010101" pitchFamily="2" charset="-122"/>
              </a:rPr>
              <a:t>A</a:t>
            </a:r>
            <a:r>
              <a:rPr lang="zh-CN" altLang="en-US" sz="2800">
                <a:latin typeface="宋体" panose="02010600030101010101" pitchFamily="2" charset="-122"/>
                <a:ea typeface="宋体" panose="02010600030101010101" pitchFamily="2" charset="-122"/>
                <a:cs typeface="宋体" panose="02010600030101010101" pitchFamily="2" charset="-122"/>
              </a:rPr>
              <a:t>和</a:t>
            </a:r>
            <a:r>
              <a:rPr lang="en-US" altLang="zh-CN" sz="2800">
                <a:latin typeface="宋体" panose="02010600030101010101" pitchFamily="2" charset="-122"/>
                <a:ea typeface="宋体" panose="02010600030101010101" pitchFamily="2" charset="-122"/>
                <a:cs typeface="宋体" panose="02010600030101010101" pitchFamily="2" charset="-122"/>
              </a:rPr>
              <a:t>a</a:t>
            </a:r>
            <a:r>
              <a:rPr lang="zh-CN" altLang="en-US" sz="2800">
                <a:latin typeface="宋体" panose="02010600030101010101" pitchFamily="2" charset="-122"/>
                <a:ea typeface="宋体" panose="02010600030101010101" pitchFamily="2" charset="-122"/>
                <a:cs typeface="宋体" panose="02010600030101010101" pitchFamily="2" charset="-122"/>
              </a:rPr>
              <a:t>的基因频率是多少</a:t>
            </a:r>
            <a:r>
              <a:rPr lang="en-US" altLang="zh-CN" sz="2800">
                <a:latin typeface="宋体" panose="02010600030101010101" pitchFamily="2" charset="-122"/>
                <a:ea typeface="宋体" panose="02010600030101010101" pitchFamily="2" charset="-122"/>
                <a:cs typeface="宋体" panose="02010600030101010101" pitchFamily="2" charset="-122"/>
              </a:rPr>
              <a:t>?</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16389" name="Text Box 4"/>
          <p:cNvSpPr txBox="1"/>
          <p:nvPr>
            <p:custDataLst>
              <p:tags r:id="rId4"/>
            </p:custDataLst>
          </p:nvPr>
        </p:nvSpPr>
        <p:spPr>
          <a:xfrm>
            <a:off x="761683" y="3472815"/>
            <a:ext cx="3581400" cy="521970"/>
          </a:xfrm>
          <a:prstGeom prst="rect">
            <a:avLst/>
          </a:prstGeom>
          <a:noFill/>
          <a:ln w="9525">
            <a:noFill/>
          </a:ln>
        </p:spPr>
        <p:txBody>
          <a:bodyPr wrap="square" anchor="t" anchorCtr="0">
            <a:spAutoFit/>
          </a:bodyPr>
          <a:lstStyle/>
          <a:p>
            <a:pPr>
              <a:spcBef>
                <a:spcPct val="50000"/>
              </a:spcBef>
            </a:pPr>
            <a:r>
              <a:rPr lang="zh-CN" altLang="en-US" sz="2800">
                <a:latin typeface="宋体" panose="02010600030101010101" pitchFamily="2" charset="-122"/>
                <a:ea typeface="宋体" panose="02010600030101010101" pitchFamily="2" charset="-122"/>
                <a:cs typeface="宋体" panose="02010600030101010101" pitchFamily="2" charset="-122"/>
              </a:rPr>
              <a:t>A基因的基因频率为: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6390" name="Text Box 13"/>
          <p:cNvSpPr txBox="1"/>
          <p:nvPr>
            <p:custDataLst>
              <p:tags r:id="rId5"/>
            </p:custDataLst>
          </p:nvPr>
        </p:nvSpPr>
        <p:spPr>
          <a:xfrm>
            <a:off x="3521075" y="4269105"/>
            <a:ext cx="6856413" cy="521970"/>
          </a:xfrm>
          <a:prstGeom prst="rect">
            <a:avLst/>
          </a:prstGeom>
          <a:noFill/>
          <a:ln w="9525">
            <a:noFill/>
          </a:ln>
        </p:spPr>
        <p:txBody>
          <a:bodyPr wrap="square" anchor="t" anchorCtr="0">
            <a:spAutoFit/>
          </a:bodyPr>
          <a:lstStyle/>
          <a:p>
            <a:pPr>
              <a:spcBef>
                <a:spcPct val="50000"/>
              </a:spcBef>
            </a:pPr>
            <a:r>
              <a:rPr lang="en-US" altLang="zh-CN" sz="2800" b="1" baseline="-25000">
                <a:latin typeface="楷体_GB2312" panose="02010609030101010101" pitchFamily="49" charset="-122"/>
                <a:ea typeface="楷体_GB2312" panose="02010609030101010101" pitchFamily="49" charset="-122"/>
              </a:rPr>
              <a:t> </a:t>
            </a:r>
            <a:r>
              <a:rPr lang="en-US" altLang="zh-CN" sz="2800" b="1">
                <a:latin typeface="楷体_GB2312" panose="02010609030101010101" pitchFamily="49" charset="-122"/>
                <a:ea typeface="楷体_GB2312" panose="02010609030101010101" pitchFamily="49" charset="-122"/>
              </a:rPr>
              <a:t>30%</a:t>
            </a:r>
            <a:r>
              <a:rPr lang="en-US" altLang="zh-CN" sz="2800" b="1" baseline="-25000">
                <a:latin typeface="楷体_GB2312" panose="02010609030101010101" pitchFamily="49" charset="-122"/>
                <a:ea typeface="楷体_GB2312" panose="02010609030101010101" pitchFamily="49" charset="-122"/>
              </a:rPr>
              <a:t> </a:t>
            </a:r>
            <a:r>
              <a:rPr lang="en-US" altLang="zh-CN" sz="2800" b="1">
                <a:latin typeface="楷体_GB2312" panose="02010609030101010101" pitchFamily="49" charset="-122"/>
                <a:ea typeface="楷体_GB2312" panose="02010609030101010101" pitchFamily="49" charset="-122"/>
              </a:rPr>
              <a:t>+1/2×60% = 60%</a:t>
            </a:r>
            <a:endParaRPr lang="en-US" altLang="zh-CN" sz="2800" b="1">
              <a:latin typeface="楷体_GB2312" panose="02010609030101010101" pitchFamily="49" charset="-122"/>
              <a:ea typeface="楷体_GB2312" panose="02010609030101010101" pitchFamily="49" charset="-122"/>
            </a:endParaRPr>
          </a:p>
        </p:txBody>
      </p:sp>
      <p:sp>
        <p:nvSpPr>
          <p:cNvPr id="16391" name="Text Box 14"/>
          <p:cNvSpPr txBox="1"/>
          <p:nvPr>
            <p:custDataLst>
              <p:tags r:id="rId6"/>
            </p:custDataLst>
          </p:nvPr>
        </p:nvSpPr>
        <p:spPr>
          <a:xfrm>
            <a:off x="3430588" y="5715000"/>
            <a:ext cx="7542212" cy="521970"/>
          </a:xfrm>
          <a:prstGeom prst="rect">
            <a:avLst/>
          </a:prstGeom>
          <a:noFill/>
          <a:ln w="9525">
            <a:noFill/>
          </a:ln>
        </p:spPr>
        <p:txBody>
          <a:bodyPr wrap="square" anchor="t" anchorCtr="0">
            <a:spAutoFit/>
          </a:bodyPr>
          <a:lstStyle/>
          <a:p>
            <a:pPr>
              <a:spcBef>
                <a:spcPct val="50000"/>
              </a:spcBef>
            </a:pPr>
            <a:r>
              <a:rPr lang="en-US" altLang="zh-CN" sz="2800" b="1" baseline="-25000">
                <a:latin typeface="楷体_GB2312" panose="02010609030101010101" pitchFamily="49" charset="-122"/>
                <a:ea typeface="楷体_GB2312" panose="02010609030101010101" pitchFamily="49" charset="-122"/>
              </a:rPr>
              <a:t> </a:t>
            </a:r>
            <a:r>
              <a:rPr lang="en-US" altLang="zh-CN" sz="2800" b="1">
                <a:latin typeface="楷体_GB2312" panose="02010609030101010101" pitchFamily="49" charset="-122"/>
                <a:ea typeface="楷体_GB2312" panose="02010609030101010101" pitchFamily="49" charset="-122"/>
              </a:rPr>
              <a:t>10%</a:t>
            </a:r>
            <a:r>
              <a:rPr lang="en-US" altLang="zh-CN" sz="2800" b="1" baseline="-25000">
                <a:latin typeface="楷体_GB2312" panose="02010609030101010101" pitchFamily="49" charset="-122"/>
                <a:ea typeface="楷体_GB2312" panose="02010609030101010101" pitchFamily="49" charset="-122"/>
              </a:rPr>
              <a:t> </a:t>
            </a:r>
            <a:r>
              <a:rPr lang="en-US" altLang="zh-CN" sz="2800" b="1">
                <a:latin typeface="楷体_GB2312" panose="02010609030101010101" pitchFamily="49" charset="-122"/>
                <a:ea typeface="楷体_GB2312" panose="02010609030101010101" pitchFamily="49" charset="-122"/>
              </a:rPr>
              <a:t>+1/2×</a:t>
            </a:r>
            <a:r>
              <a:rPr lang="zh-CN" altLang="en-US" sz="2800" b="1">
                <a:latin typeface="楷体_GB2312" panose="02010609030101010101" pitchFamily="49" charset="-122"/>
                <a:ea typeface="楷体_GB2312" panose="02010609030101010101" pitchFamily="49" charset="-122"/>
              </a:rPr>
              <a:t>60</a:t>
            </a:r>
            <a:r>
              <a:rPr lang="en-US" altLang="zh-CN" sz="2800" b="1">
                <a:latin typeface="楷体_GB2312" panose="02010609030101010101" pitchFamily="49" charset="-122"/>
                <a:ea typeface="楷体_GB2312" panose="02010609030101010101" pitchFamily="49" charset="-122"/>
              </a:rPr>
              <a:t>% = 40%</a:t>
            </a:r>
            <a:endParaRPr lang="en-US" altLang="zh-CN" sz="2800" b="1">
              <a:latin typeface="楷体_GB2312" panose="02010609030101010101" pitchFamily="49" charset="-122"/>
              <a:ea typeface="楷体_GB2312" panose="02010609030101010101" pitchFamily="49" charset="-122"/>
            </a:endParaRPr>
          </a:p>
        </p:txBody>
      </p:sp>
      <p:sp>
        <p:nvSpPr>
          <p:cNvPr id="16392" name="Text Box 15"/>
          <p:cNvSpPr txBox="1"/>
          <p:nvPr>
            <p:custDataLst>
              <p:tags r:id="rId7"/>
            </p:custDataLst>
          </p:nvPr>
        </p:nvSpPr>
        <p:spPr>
          <a:xfrm>
            <a:off x="2514600" y="4228465"/>
            <a:ext cx="1309688" cy="521970"/>
          </a:xfrm>
          <a:prstGeom prst="rect">
            <a:avLst/>
          </a:prstGeom>
          <a:noFill/>
          <a:ln w="9525">
            <a:noFill/>
          </a:ln>
        </p:spPr>
        <p:txBody>
          <a:bodyPr wrap="square" anchor="t" anchorCtr="0">
            <a:spAutoFit/>
          </a:bodyPr>
          <a:lstStyle/>
          <a:p>
            <a:pPr>
              <a:spcBef>
                <a:spcPct val="50000"/>
              </a:spcBef>
            </a:pPr>
            <a:r>
              <a:rPr lang="en-US" altLang="zh-CN" sz="2800" b="1">
                <a:latin typeface="Times New Roman" panose="02020603050405020304" pitchFamily="18" charset="0"/>
                <a:ea typeface="宋体" panose="02010600030101010101" pitchFamily="2" charset="-122"/>
              </a:rPr>
              <a:t>A%=</a:t>
            </a:r>
            <a:endParaRPr lang="en-US" altLang="zh-CN" sz="2800" b="1">
              <a:latin typeface="Times New Roman" panose="02020603050405020304" pitchFamily="18" charset="0"/>
              <a:ea typeface="宋体" panose="02010600030101010101" pitchFamily="2" charset="-122"/>
            </a:endParaRPr>
          </a:p>
        </p:txBody>
      </p:sp>
      <p:sp>
        <p:nvSpPr>
          <p:cNvPr id="16393" name="Text Box 22"/>
          <p:cNvSpPr txBox="1"/>
          <p:nvPr>
            <p:custDataLst>
              <p:tags r:id="rId8"/>
            </p:custDataLst>
          </p:nvPr>
        </p:nvSpPr>
        <p:spPr>
          <a:xfrm>
            <a:off x="2590800" y="5715000"/>
            <a:ext cx="1295400" cy="521970"/>
          </a:xfrm>
          <a:prstGeom prst="rect">
            <a:avLst/>
          </a:prstGeom>
          <a:noFill/>
          <a:ln w="9525">
            <a:noFill/>
          </a:ln>
        </p:spPr>
        <p:txBody>
          <a:bodyPr wrap="square" anchor="t" anchorCtr="0">
            <a:spAutoFit/>
          </a:bodyPr>
          <a:lstStyle/>
          <a:p>
            <a:pPr>
              <a:spcBef>
                <a:spcPct val="50000"/>
              </a:spcBef>
            </a:pPr>
            <a:r>
              <a:rPr lang="en-US" altLang="zh-CN" sz="2800" b="1">
                <a:latin typeface="Times New Roman" panose="02020603050405020304" pitchFamily="18" charset="0"/>
                <a:ea typeface="宋体" panose="02010600030101010101" pitchFamily="2" charset="-122"/>
              </a:rPr>
              <a:t>a%=</a:t>
            </a:r>
            <a:endParaRPr lang="en-US" altLang="zh-CN" sz="2800" b="1">
              <a:latin typeface="Times New Roman" panose="02020603050405020304" pitchFamily="18" charset="0"/>
              <a:ea typeface="宋体" panose="02010600030101010101" pitchFamily="2" charset="-122"/>
            </a:endParaRPr>
          </a:p>
        </p:txBody>
      </p:sp>
      <p:sp>
        <p:nvSpPr>
          <p:cNvPr id="16394" name="Text Box 5">
            <a:hlinkClick r:id="rId9" action="ppaction://hlinksldjump"/>
          </p:cNvPr>
          <p:cNvSpPr txBox="1"/>
          <p:nvPr>
            <p:custDataLst>
              <p:tags r:id="rId10"/>
            </p:custDataLst>
          </p:nvPr>
        </p:nvSpPr>
        <p:spPr>
          <a:xfrm>
            <a:off x="698183" y="5073015"/>
            <a:ext cx="3708400" cy="521970"/>
          </a:xfrm>
          <a:prstGeom prst="rect">
            <a:avLst/>
          </a:prstGeom>
          <a:noFill/>
          <a:ln w="9525">
            <a:noFill/>
          </a:ln>
        </p:spPr>
        <p:txBody>
          <a:bodyPr wrap="square" anchor="t" anchorCtr="0">
            <a:spAutoFit/>
          </a:bodyPr>
          <a:lstStyle/>
          <a:p>
            <a:pPr>
              <a:spcBef>
                <a:spcPct val="50000"/>
              </a:spcBef>
            </a:pPr>
            <a:r>
              <a:rPr lang="zh-CN" altLang="en-US" sz="2800">
                <a:latin typeface="宋体" panose="02010600030101010101" pitchFamily="2" charset="-122"/>
                <a:ea typeface="宋体" panose="02010600030101010101" pitchFamily="2" charset="-122"/>
                <a:cs typeface="宋体" panose="02010600030101010101" pitchFamily="2" charset="-122"/>
              </a:rPr>
              <a:t>a基因的基因频率为：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6386"/>
                                        </p:tgtEl>
                                        <p:attrNameLst>
                                          <p:attrName>style.visibility</p:attrName>
                                        </p:attrNameLst>
                                      </p:cBhvr>
                                      <p:to>
                                        <p:strVal val="visible"/>
                                      </p:to>
                                    </p:set>
                                    <p:animEffect transition="in" filter="slide(fromBottom)">
                                      <p:cBhvr>
                                        <p:cTn id="11" dur="500"/>
                                        <p:tgtEl>
                                          <p:spTgt spid="1638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638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39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6390"/>
                                        </p:tgtEl>
                                        <p:attrNameLst>
                                          <p:attrName>style.visibility</p:attrName>
                                        </p:attrNameLst>
                                      </p:cBhvr>
                                      <p:to>
                                        <p:strVal val="visible"/>
                                      </p:to>
                                    </p:set>
                                    <p:animEffect transition="in" filter="slide(fromBottom)">
                                      <p:cBhvr>
                                        <p:cTn id="24" dur="500"/>
                                        <p:tgtEl>
                                          <p:spTgt spid="1639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63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39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6391"/>
                                        </p:tgtEl>
                                        <p:attrNameLst>
                                          <p:attrName>style.visibility</p:attrName>
                                        </p:attrNameLst>
                                      </p:cBhvr>
                                      <p:to>
                                        <p:strVal val="visible"/>
                                      </p:to>
                                    </p:set>
                                    <p:animEffect transition="in" filter="slide(fromBottom)">
                                      <p:cBhvr>
                                        <p:cTn id="37"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P spid="16389" grpId="0"/>
      <p:bldP spid="16390" grpId="0"/>
      <p:bldP spid="16391" grpId="0"/>
      <p:bldP spid="16392" grpId="0"/>
      <p:bldP spid="16393" grpId="0"/>
      <p:bldP spid="163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完成课本思考</a:t>
            </a:r>
            <a:r>
              <a:rPr lang="en-US" altLang="zh-CN"/>
              <a:t>·</a:t>
            </a:r>
            <a:r>
              <a:rPr lang="zh-CN" altLang="en-US"/>
              <a:t>讨论</a:t>
            </a:r>
            <a:endParaRPr lang="zh-CN" altLang="en-US"/>
          </a:p>
        </p:txBody>
      </p:sp>
      <p:graphicFrame>
        <p:nvGraphicFramePr>
          <p:cNvPr id="4" name="表格 2"/>
          <p:cNvGraphicFramePr>
            <a:graphicFrameLocks noGrp="1"/>
          </p:cNvGraphicFramePr>
          <p:nvPr>
            <p:custDataLst>
              <p:tags r:id="rId2"/>
            </p:custDataLst>
          </p:nvPr>
        </p:nvGraphicFramePr>
        <p:xfrm>
          <a:off x="681400" y="1777664"/>
          <a:ext cx="10829200" cy="3302671"/>
        </p:xfrm>
        <a:graphic>
          <a:graphicData uri="http://schemas.openxmlformats.org/drawingml/2006/table">
            <a:tbl>
              <a:tblPr firstRow="1" bandRow="1">
                <a:tableStyleId>{E8B1032C-EA38-4F05-BA0D-38AFFFC7BED3}</a:tableStyleId>
              </a:tblPr>
              <a:tblGrid>
                <a:gridCol w="3390140"/>
                <a:gridCol w="1859765"/>
                <a:gridCol w="1859765"/>
                <a:gridCol w="1859765"/>
                <a:gridCol w="1859765"/>
              </a:tblGrid>
              <a:tr h="1248571">
                <a:tc>
                  <a:txBody>
                    <a:bodyPr wrap="square"/>
                    <a:lstStyle/>
                    <a:p>
                      <a:pPr algn="ctr"/>
                      <a:r>
                        <a:rPr lang="zh-CN" altLang="en-US" sz="2800"/>
                        <a:t>亲代基因型的比值</a:t>
                      </a:r>
                      <a:endParaRPr lang="zh-CN" altLang="en-US" sz="2800">
                        <a:latin typeface="楷体" panose="02010609060101010101" pitchFamily="49" charset="-122"/>
                        <a:ea typeface="楷体" panose="02010609060101010101" pitchFamily="49" charset="-122"/>
                      </a:endParaRPr>
                    </a:p>
                  </a:txBody>
                  <a:tcPr vert="horz" anchor="ctr"/>
                </a:tc>
                <a:tc>
                  <a:txBody>
                    <a:bodyPr wrap="square"/>
                    <a:lstStyle/>
                    <a:p>
                      <a:pPr algn="ctr"/>
                      <a:r>
                        <a:rPr lang="en-US" altLang="zh-CN" sz="2800"/>
                        <a:t>AA</a:t>
                      </a:r>
                      <a:endParaRPr lang="en-US" altLang="zh-CN" sz="2800">
                        <a:latin typeface="楷体" panose="02010609060101010101" pitchFamily="49" charset="-122"/>
                        <a:ea typeface="楷体" panose="02010609060101010101" pitchFamily="49" charset="-122"/>
                      </a:endParaRPr>
                    </a:p>
                  </a:txBody>
                  <a:tcPr vert="horz" anchor="ctr"/>
                </a:tc>
                <a:tc gridSpan="2">
                  <a:txBody>
                    <a:bodyPr wrap="square"/>
                    <a:lstStyle/>
                    <a:p>
                      <a:pPr algn="ctr"/>
                      <a:r>
                        <a:rPr lang="en-US" altLang="zh-CN" sz="2800"/>
                        <a:t>Aa</a:t>
                      </a:r>
                      <a:endParaRPr lang="en-US" altLang="zh-CN" sz="2800">
                        <a:latin typeface="楷体" panose="02010609060101010101" pitchFamily="49" charset="-122"/>
                        <a:ea typeface="楷体" panose="02010609060101010101" pitchFamily="49" charset="-122"/>
                      </a:endParaRPr>
                    </a:p>
                  </a:txBody>
                  <a:tcPr vert="horz" anchor="ctr"/>
                </a:tc>
                <a:tc hMerge="1">
                  <a:tcP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800"/>
                        <a:t>aa</a:t>
                      </a:r>
                      <a:endParaRPr lang="en-US" altLang="zh-CN" sz="2800">
                        <a:latin typeface="楷体" panose="02010609060101010101" pitchFamily="49" charset="-122"/>
                        <a:ea typeface="楷体" panose="02010609060101010101" pitchFamily="49" charset="-122"/>
                      </a:endParaRPr>
                    </a:p>
                  </a:txBody>
                  <a:tcPr vert="horz" anchor="ctr"/>
                </a:tc>
              </a:tr>
              <a:tr h="684700">
                <a:tc>
                  <a:txBody>
                    <a:bodyPr wrap="square"/>
                    <a:lstStyle/>
                    <a:p>
                      <a:pPr algn="ctr"/>
                      <a:r>
                        <a:rPr lang="zh-CN" altLang="en-US" sz="2800"/>
                        <a:t>配子的比值</a:t>
                      </a:r>
                      <a:endParaRPr lang="zh-CN" altLang="en-US" sz="2800">
                        <a:latin typeface="楷体" panose="02010609060101010101" pitchFamily="49" charset="-122"/>
                        <a:ea typeface="楷体" panose="02010609060101010101" pitchFamily="49" charset="-122"/>
                      </a:endParaRPr>
                    </a:p>
                  </a:txBody>
                  <a:tcPr vert="horz" anchor="ctr"/>
                </a:tc>
                <a:tc>
                  <a:txBody>
                    <a:bodyPr wrap="square"/>
                    <a:lstStyle/>
                    <a:p>
                      <a:pPr algn="ctr"/>
                      <a:r>
                        <a:rPr lang="en-US" altLang="zh-CN" sz="2800"/>
                        <a:t>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a:txBody>
                    <a:bodyPr wrap="square"/>
                    <a:lstStyle/>
                    <a:p>
                      <a:pPr algn="ctr"/>
                      <a:r>
                        <a:rPr lang="en-US" altLang="zh-CN" sz="2800"/>
                        <a:t>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a:txBody>
                    <a:bodyPr wrap="square"/>
                    <a:lstStyle/>
                    <a:p>
                      <a:pPr algn="ctr"/>
                      <a:r>
                        <a:rPr lang="en-US" altLang="zh-CN" sz="2800"/>
                        <a:t>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a:txBody>
                    <a:bodyPr wrap="square"/>
                    <a:lstStyle/>
                    <a:p>
                      <a:pPr algn="ctr"/>
                      <a:r>
                        <a:rPr lang="en-US" altLang="zh-CN" sz="2800"/>
                        <a:t>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r>
              <a:tr h="684700">
                <a:tc>
                  <a:txBody>
                    <a:bodyPr wrap="square"/>
                    <a:lstStyle/>
                    <a:p>
                      <a:pPr algn="ctr"/>
                      <a:r>
                        <a:rPr lang="zh-CN" altLang="en-US" sz="2800"/>
                        <a:t>子代基因型频率</a:t>
                      </a:r>
                      <a:endParaRPr lang="zh-CN" altLang="en-US" sz="2800">
                        <a:latin typeface="楷体" panose="02010609060101010101" pitchFamily="49" charset="-122"/>
                        <a:ea typeface="楷体" panose="02010609060101010101" pitchFamily="49" charset="-122"/>
                      </a:endParaRPr>
                    </a:p>
                  </a:txBody>
                  <a:tcPr vert="horz" anchor="ctr"/>
                </a:tc>
                <a:tc>
                  <a:txBody>
                    <a:bodyPr wrap="square"/>
                    <a:lstStyle/>
                    <a:p>
                      <a:pPr algn="ctr"/>
                      <a:r>
                        <a:rPr lang="en-US" altLang="zh-CN" sz="2800"/>
                        <a:t>AA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gridSpan="2">
                  <a:txBody>
                    <a:bodyPr wrap="square"/>
                    <a:lstStyle/>
                    <a:p>
                      <a:pPr algn="ctr"/>
                      <a:r>
                        <a:rPr lang="en-US" altLang="zh-CN" sz="2800"/>
                        <a:t>Aa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hMerge="1">
                  <a:tcPr/>
                </a:tc>
                <a:tc>
                  <a:txBody>
                    <a:bodyPr wrap="square"/>
                    <a:lstStyle/>
                    <a:p>
                      <a:pPr algn="ctr"/>
                      <a:r>
                        <a:rPr lang="en-US" altLang="zh-CN" sz="2800"/>
                        <a:t>aa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r>
              <a:tr h="684700">
                <a:tc>
                  <a:txBody>
                    <a:bodyPr wrap="square"/>
                    <a:lstStyle/>
                    <a:p>
                      <a:pPr algn="ctr"/>
                      <a:r>
                        <a:rPr lang="zh-CN" altLang="en-US" sz="2800"/>
                        <a:t>子代基因型频率</a:t>
                      </a:r>
                      <a:endParaRPr lang="zh-CN" altLang="en-US" sz="2800">
                        <a:latin typeface="楷体" panose="02010609060101010101" pitchFamily="49" charset="-122"/>
                        <a:ea typeface="楷体" panose="02010609060101010101" pitchFamily="49" charset="-122"/>
                      </a:endParaRPr>
                    </a:p>
                  </a:txBody>
                  <a:tcPr vert="horz" anchor="ctr"/>
                </a:tc>
                <a:tc gridSpan="2">
                  <a:txBody>
                    <a:bodyPr wrap="square"/>
                    <a:lstStyle/>
                    <a:p>
                      <a:pPr algn="ctr"/>
                      <a:r>
                        <a:rPr lang="en-US" altLang="zh-CN" sz="2800"/>
                        <a:t>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hMerge="1">
                  <a:tcPr/>
                </a:tc>
                <a:tc gridSpan="2">
                  <a:txBody>
                    <a:bodyPr wrap="square"/>
                    <a:lstStyle/>
                    <a:p>
                      <a:pPr algn="ctr"/>
                      <a:r>
                        <a:rPr lang="en-US" altLang="zh-CN" sz="2800"/>
                        <a:t>a</a:t>
                      </a:r>
                      <a:r>
                        <a:rPr lang="zh-CN" altLang="en-US" sz="2800"/>
                        <a:t>（    ）</a:t>
                      </a:r>
                      <a:endParaRPr lang="zh-CN" altLang="en-US" sz="2800">
                        <a:latin typeface="楷体" panose="02010609060101010101" pitchFamily="49" charset="-122"/>
                        <a:ea typeface="楷体" panose="02010609060101010101" pitchFamily="49" charset="-122"/>
                      </a:endParaRPr>
                    </a:p>
                  </a:txBody>
                  <a:tcPr vert="horz" anchor="ctr"/>
                </a:tc>
                <a:tc hMerge="1">
                  <a:tcPr/>
                </a:tc>
              </a:tr>
            </a:tbl>
          </a:graphicData>
        </a:graphic>
      </p:graphicFrame>
      <p:sp>
        <p:nvSpPr>
          <p:cNvPr id="5" name="文本框 4"/>
          <p:cNvSpPr txBox="1"/>
          <p:nvPr>
            <p:custDataLst>
              <p:tags r:id="rId3"/>
            </p:custDataLst>
          </p:nvPr>
        </p:nvSpPr>
        <p:spPr>
          <a:xfrm>
            <a:off x="4854454" y="3180819"/>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30%</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6" name="文本框 5"/>
          <p:cNvSpPr txBox="1"/>
          <p:nvPr>
            <p:custDataLst>
              <p:tags r:id="rId4"/>
            </p:custDataLst>
          </p:nvPr>
        </p:nvSpPr>
        <p:spPr>
          <a:xfrm>
            <a:off x="4966849" y="3786437"/>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36%</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7" name="文本框 6"/>
          <p:cNvSpPr txBox="1"/>
          <p:nvPr>
            <p:custDataLst>
              <p:tags r:id="rId5"/>
            </p:custDataLst>
          </p:nvPr>
        </p:nvSpPr>
        <p:spPr>
          <a:xfrm>
            <a:off x="5702731" y="4499824"/>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60%</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8" name="文本框 7"/>
          <p:cNvSpPr txBox="1"/>
          <p:nvPr>
            <p:custDataLst>
              <p:tags r:id="rId6"/>
            </p:custDataLst>
          </p:nvPr>
        </p:nvSpPr>
        <p:spPr>
          <a:xfrm>
            <a:off x="6716064" y="3180819"/>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30%</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9" name="文本框 8"/>
          <p:cNvSpPr txBox="1"/>
          <p:nvPr>
            <p:custDataLst>
              <p:tags r:id="rId7"/>
            </p:custDataLst>
          </p:nvPr>
        </p:nvSpPr>
        <p:spPr>
          <a:xfrm>
            <a:off x="8463374" y="3180819"/>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30%</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10" name="文本框 9"/>
          <p:cNvSpPr txBox="1"/>
          <p:nvPr>
            <p:custDataLst>
              <p:tags r:id="rId8"/>
            </p:custDataLst>
          </p:nvPr>
        </p:nvSpPr>
        <p:spPr>
          <a:xfrm>
            <a:off x="10305934" y="3202257"/>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10%</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11" name="文本框 10"/>
          <p:cNvSpPr txBox="1"/>
          <p:nvPr>
            <p:custDataLst>
              <p:tags r:id="rId9"/>
            </p:custDataLst>
          </p:nvPr>
        </p:nvSpPr>
        <p:spPr>
          <a:xfrm>
            <a:off x="7754090" y="3778817"/>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48%</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12" name="文本框 11"/>
          <p:cNvSpPr txBox="1"/>
          <p:nvPr>
            <p:custDataLst>
              <p:tags r:id="rId10"/>
            </p:custDataLst>
          </p:nvPr>
        </p:nvSpPr>
        <p:spPr>
          <a:xfrm>
            <a:off x="10399000" y="3778816"/>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16%</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
        <p:nvSpPr>
          <p:cNvPr id="13" name="文本框 12"/>
          <p:cNvSpPr txBox="1"/>
          <p:nvPr>
            <p:custDataLst>
              <p:tags r:id="rId11"/>
            </p:custDataLst>
          </p:nvPr>
        </p:nvSpPr>
        <p:spPr>
          <a:xfrm>
            <a:off x="9538843" y="4524588"/>
            <a:ext cx="1070483" cy="479769"/>
          </a:xfrm>
          <a:prstGeom prst="rect">
            <a:avLst/>
          </a:prstGeom>
          <a:noFill/>
        </p:spPr>
        <p:txBody>
          <a:bodyPr wrap="square" rtlCol="0"/>
          <a:lstStyle/>
          <a:p>
            <a:pPr fontAlgn="t"/>
            <a:r>
              <a:rPr lang="en-US" altLang="zh-CN"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40%</a:t>
            </a:r>
            <a:endParaRPr lang="zh-CN" altLang="en-US" sz="3200" b="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a:bodyPr>
          <a:lstStyle/>
          <a:p>
            <a:r>
              <a:rPr lang="zh-CN" altLang="en-US"/>
              <a:t>二、种群基因频率的变化</a:t>
            </a:r>
            <a:endParaRPr lang="zh-CN" altLang="en-US"/>
          </a:p>
        </p:txBody>
      </p:sp>
      <p:sp>
        <p:nvSpPr>
          <p:cNvPr id="3" name="内容占位符 2"/>
          <p:cNvSpPr>
            <a:spLocks noGrp="1"/>
          </p:cNvSpPr>
          <p:nvPr>
            <p:ph idx="1"/>
            <p:custDataLst>
              <p:tags r:id="rId2"/>
            </p:custDataLst>
          </p:nvPr>
        </p:nvSpPr>
        <p:spPr/>
        <p:txBody>
          <a:bodyPr/>
          <a:lstStyle/>
          <a:p>
            <a:r>
              <a:rPr lang="zh-CN" altLang="en-US" b="1"/>
              <a:t>（</a:t>
            </a:r>
            <a:r>
              <a:rPr lang="en-US" altLang="zh-CN" b="1"/>
              <a:t>1</a:t>
            </a:r>
            <a:r>
              <a:rPr lang="zh-CN" altLang="en-US" b="1"/>
              <a:t>）可遗传变异的来源：</a:t>
            </a:r>
            <a:endParaRPr lang="en-US" altLang="zh-CN" b="1"/>
          </a:p>
          <a:p>
            <a:endParaRPr lang="en-US" altLang="zh-CN" b="1"/>
          </a:p>
          <a:p>
            <a:endParaRPr lang="en-US" altLang="zh-CN" b="1"/>
          </a:p>
          <a:p>
            <a:endParaRPr lang="en-US" altLang="zh-CN" b="1"/>
          </a:p>
          <a:p>
            <a:r>
              <a:rPr lang="zh-CN" altLang="en-US" b="1"/>
              <a:t>思考：</a:t>
            </a:r>
            <a:r>
              <a:rPr lang="zh-CN" altLang="en-US"/>
              <a:t>是否每种变异都能使种群基因频率发生突变？</a:t>
            </a:r>
            <a:endParaRPr lang="en-US" altLang="zh-CN"/>
          </a:p>
          <a:p>
            <a:r>
              <a:rPr lang="zh-CN" altLang="en-US" b="1">
                <a:solidFill>
                  <a:srgbClr val="FF0000"/>
                </a:solidFill>
              </a:rPr>
              <a:t>总结</a:t>
            </a:r>
            <a:r>
              <a:rPr lang="zh-CN" altLang="en-US"/>
              <a:t>：影响种群基因频率变化的因素</a:t>
            </a:r>
            <a:endParaRPr lang="zh-CN" altLang="en-US"/>
          </a:p>
          <a:p>
            <a:r>
              <a:rPr lang="zh-CN" altLang="en-US"/>
              <a:t>①突变；  ②基因重组；   ③自然选择。</a:t>
            </a:r>
            <a:endParaRPr lang="zh-CN" altLang="en-US"/>
          </a:p>
          <a:p>
            <a:endParaRPr lang="zh-CN" altLang="en-US" b="1"/>
          </a:p>
        </p:txBody>
      </p:sp>
      <p:sp>
        <p:nvSpPr>
          <p:cNvPr id="4" name="左大括号 3"/>
          <p:cNvSpPr/>
          <p:nvPr>
            <p:custDataLst>
              <p:tags r:id="rId3"/>
            </p:custDataLst>
          </p:nvPr>
        </p:nvSpPr>
        <p:spPr>
          <a:xfrm>
            <a:off x="1575169" y="2056924"/>
            <a:ext cx="247725" cy="1494355"/>
          </a:xfrm>
          <a:prstGeom prst="leftBrace">
            <a:avLst>
              <a:gd name="adj1" fmla="val 4075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3200">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5" name="文本框 4"/>
          <p:cNvSpPr txBox="1"/>
          <p:nvPr>
            <p:custDataLst>
              <p:tags r:id="rId4"/>
            </p:custDataLst>
          </p:nvPr>
        </p:nvSpPr>
        <p:spPr>
          <a:xfrm>
            <a:off x="1640860" y="1878852"/>
            <a:ext cx="2276256" cy="523220"/>
          </a:xfrm>
          <a:prstGeom prst="rect">
            <a:avLst/>
          </a:prstGeom>
          <a:noFill/>
        </p:spPr>
        <p:txBody>
          <a:bodyPr wrap="square" rtlCol="0">
            <a:spAutoFit/>
          </a:bodyPr>
          <a:lstStyle/>
          <a:p>
            <a:pPr algn="ctr"/>
            <a:r>
              <a:rPr lang="zh-CN" altLang="en-US" sz="2800">
                <a:latin typeface="Times New Roman" panose="02020603050405020304" pitchFamily="18" charset="0"/>
                <a:ea typeface="楷体" panose="02010609060101010101" pitchFamily="49" charset="-122"/>
                <a:sym typeface="Times New Roman" panose="02020603050405020304" pitchFamily="18" charset="0"/>
              </a:rPr>
              <a:t>基因突变</a:t>
            </a:r>
            <a:endParaRPr lang="zh-CN" altLang="en-US" sz="2800">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6" name="文本框 5"/>
          <p:cNvSpPr txBox="1"/>
          <p:nvPr>
            <p:custDataLst>
              <p:tags r:id="rId5"/>
            </p:custDataLst>
          </p:nvPr>
        </p:nvSpPr>
        <p:spPr>
          <a:xfrm>
            <a:off x="1741072" y="2530992"/>
            <a:ext cx="2479721" cy="523220"/>
          </a:xfrm>
          <a:prstGeom prst="rect">
            <a:avLst/>
          </a:prstGeom>
          <a:noFill/>
        </p:spPr>
        <p:txBody>
          <a:bodyPr wrap="square" rtlCol="0">
            <a:spAutoFit/>
          </a:bodyPr>
          <a:lstStyle/>
          <a:p>
            <a:pPr algn="ctr"/>
            <a:r>
              <a:rPr lang="zh-CN" altLang="en-US" sz="2800">
                <a:latin typeface="Times New Roman" panose="02020603050405020304" pitchFamily="18" charset="0"/>
                <a:ea typeface="楷体" panose="02010609060101010101" pitchFamily="49" charset="-122"/>
                <a:sym typeface="Times New Roman" panose="02020603050405020304" pitchFamily="18" charset="0"/>
              </a:rPr>
              <a:t>染色体变异</a:t>
            </a:r>
            <a:endParaRPr lang="zh-CN" altLang="en-US" sz="2800">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7" name="文本框 6"/>
          <p:cNvSpPr txBox="1"/>
          <p:nvPr>
            <p:custDataLst>
              <p:tags r:id="rId6"/>
            </p:custDataLst>
          </p:nvPr>
        </p:nvSpPr>
        <p:spPr>
          <a:xfrm>
            <a:off x="1611922" y="3218708"/>
            <a:ext cx="2334132" cy="523220"/>
          </a:xfrm>
          <a:prstGeom prst="rect">
            <a:avLst/>
          </a:prstGeom>
          <a:noFill/>
        </p:spPr>
        <p:txBody>
          <a:bodyPr wrap="square" rtlCol="0">
            <a:spAutoFit/>
          </a:bodyPr>
          <a:lstStyle/>
          <a:p>
            <a:pPr algn="ctr"/>
            <a:r>
              <a:rPr lang="zh-CN" altLang="en-US" sz="2800">
                <a:latin typeface="Times New Roman" panose="02020603050405020304" pitchFamily="18" charset="0"/>
                <a:ea typeface="楷体" panose="02010609060101010101" pitchFamily="49" charset="-122"/>
                <a:sym typeface="Times New Roman" panose="02020603050405020304" pitchFamily="18" charset="0"/>
              </a:rPr>
              <a:t>基因重组</a:t>
            </a:r>
            <a:endParaRPr lang="zh-CN" altLang="en-US" sz="2800">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8" name="右大括号 7"/>
          <p:cNvSpPr/>
          <p:nvPr>
            <p:custDataLst>
              <p:tags r:id="rId7"/>
            </p:custDataLst>
          </p:nvPr>
        </p:nvSpPr>
        <p:spPr>
          <a:xfrm>
            <a:off x="4092223" y="1956433"/>
            <a:ext cx="141837" cy="981394"/>
          </a:xfrm>
          <a:prstGeom prst="rightBrace">
            <a:avLst>
              <a:gd name="adj1" fmla="val 2829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3200">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9" name="文本框 8"/>
          <p:cNvSpPr txBox="1"/>
          <p:nvPr>
            <p:custDataLst>
              <p:tags r:id="rId8"/>
            </p:custDataLst>
          </p:nvPr>
        </p:nvSpPr>
        <p:spPr>
          <a:xfrm>
            <a:off x="4288008" y="2211393"/>
            <a:ext cx="1378742" cy="523220"/>
          </a:xfrm>
          <a:prstGeom prst="rect">
            <a:avLst/>
          </a:prstGeom>
          <a:noFill/>
        </p:spPr>
        <p:txBody>
          <a:bodyPr wrap="square" rtlCol="0">
            <a:spAutoFit/>
          </a:bodyPr>
          <a:lstStyle/>
          <a:p>
            <a:pPr algn="ctr"/>
            <a:r>
              <a:rPr lang="zh-CN" altLang="en-US" sz="2800">
                <a:latin typeface="Times New Roman" panose="02020603050405020304" pitchFamily="18" charset="0"/>
                <a:ea typeface="楷体" panose="02010609060101010101" pitchFamily="49" charset="-122"/>
                <a:sym typeface="Times New Roman" panose="02020603050405020304" pitchFamily="18" charset="0"/>
              </a:rPr>
              <a:t>突变</a:t>
            </a:r>
            <a:endParaRPr lang="zh-CN" altLang="en-US" sz="2800">
              <a:latin typeface="Times New Roman" panose="02020603050405020304" pitchFamily="18" charset="0"/>
              <a:ea typeface="楷体" panose="02010609060101010101" pitchFamily="49"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tags/tag1.xml><?xml version="1.0" encoding="utf-8"?>
<p:tagLst xmlns:p="http://schemas.openxmlformats.org/presentationml/2006/main">
  <p:tag name="AS_UNIQUEID" val="7508"/>
</p:tagLst>
</file>

<file path=ppt/tags/tag10.xml><?xml version="1.0" encoding="utf-8"?>
<p:tagLst xmlns:p="http://schemas.openxmlformats.org/presentationml/2006/main">
  <p:tag name="AS_UNIQUEID" val="7521"/>
</p:tagLst>
</file>

<file path=ppt/tags/tag100.xml><?xml version="1.0" encoding="utf-8"?>
<p:tagLst xmlns:p="http://schemas.openxmlformats.org/presentationml/2006/main">
  <p:tag name="AS_UNIQUEID" val="8075"/>
</p:tagLst>
</file>

<file path=ppt/tags/tag101.xml><?xml version="1.0" encoding="utf-8"?>
<p:tagLst xmlns:p="http://schemas.openxmlformats.org/presentationml/2006/main">
  <p:tag name="AS_UNIQUEID" val="8076"/>
</p:tagLst>
</file>

<file path=ppt/tags/tag102.xml><?xml version="1.0" encoding="utf-8"?>
<p:tagLst xmlns:p="http://schemas.openxmlformats.org/presentationml/2006/main">
  <p:tag name="AS_UNIQUEID" val="8077"/>
</p:tagLst>
</file>

<file path=ppt/tags/tag103.xml><?xml version="1.0" encoding="utf-8"?>
<p:tagLst xmlns:p="http://schemas.openxmlformats.org/presentationml/2006/main">
  <p:tag name="AS_UNIQUEID" val="8078"/>
</p:tagLst>
</file>

<file path=ppt/tags/tag104.xml><?xml version="1.0" encoding="utf-8"?>
<p:tagLst xmlns:p="http://schemas.openxmlformats.org/presentationml/2006/main">
  <p:tag name="AS_UNIQUEID" val="8079"/>
</p:tagLst>
</file>

<file path=ppt/tags/tag105.xml><?xml version="1.0" encoding="utf-8"?>
<p:tagLst xmlns:p="http://schemas.openxmlformats.org/presentationml/2006/main">
  <p:tag name="AS_UNIQUEID" val="8080"/>
</p:tagLst>
</file>

<file path=ppt/tags/tag106.xml><?xml version="1.0" encoding="utf-8"?>
<p:tagLst xmlns:p="http://schemas.openxmlformats.org/presentationml/2006/main">
  <p:tag name="AS_UNIQUEID" val="7595"/>
</p:tagLst>
</file>

<file path=ppt/tags/tag107.xml><?xml version="1.0" encoding="utf-8"?>
<p:tagLst xmlns:p="http://schemas.openxmlformats.org/presentationml/2006/main">
  <p:tag name="AS_UNIQUEID" val="7596"/>
  <p:tag name="KSO_WM_UNIT_TABLE_BEAUTIFY" val="smartTable{44afa8a5-fbb5-4c9e-a658-2c720a759a3d}"/>
  <p:tag name="TABLE_ENDDRAG_ORIGIN_RECT" val="696*131"/>
  <p:tag name="TABLE_ENDDRAG_RECT" val="142*384*696*131"/>
</p:tagLst>
</file>

<file path=ppt/tags/tag108.xml><?xml version="1.0" encoding="utf-8"?>
<p:tagLst xmlns:p="http://schemas.openxmlformats.org/presentationml/2006/main">
  <p:tag name="AS_UNIQUEID" val="7597"/>
</p:tagLst>
</file>

<file path=ppt/tags/tag109.xml><?xml version="1.0" encoding="utf-8"?>
<p:tagLst xmlns:p="http://schemas.openxmlformats.org/presentationml/2006/main">
  <p:tag name="AS_UNIQUEID" val="7598"/>
</p:tagLst>
</file>

<file path=ppt/tags/tag11.xml><?xml version="1.0" encoding="utf-8"?>
<p:tagLst xmlns:p="http://schemas.openxmlformats.org/presentationml/2006/main">
  <p:tag name="AS_UNIQUEID" val="7523"/>
</p:tagLst>
</file>

<file path=ppt/tags/tag110.xml><?xml version="1.0" encoding="utf-8"?>
<p:tagLst xmlns:p="http://schemas.openxmlformats.org/presentationml/2006/main">
  <p:tag name="AS_UNIQUEID" val="7599"/>
</p:tagLst>
</file>

<file path=ppt/tags/tag111.xml><?xml version="1.0" encoding="utf-8"?>
<p:tagLst xmlns:p="http://schemas.openxmlformats.org/presentationml/2006/main">
  <p:tag name="AS_UNIQUEID" val="7600"/>
</p:tagLst>
</file>

<file path=ppt/tags/tag112.xml><?xml version="1.0" encoding="utf-8"?>
<p:tagLst xmlns:p="http://schemas.openxmlformats.org/presentationml/2006/main">
  <p:tag name="AS_UNIQUEID" val="7601"/>
</p:tagLst>
</file>

<file path=ppt/tags/tag113.xml><?xml version="1.0" encoding="utf-8"?>
<p:tagLst xmlns:p="http://schemas.openxmlformats.org/presentationml/2006/main">
  <p:tag name="AS_UNIQUEID" val="7602"/>
</p:tagLst>
</file>

<file path=ppt/tags/tag114.xml><?xml version="1.0" encoding="utf-8"?>
<p:tagLst xmlns:p="http://schemas.openxmlformats.org/presentationml/2006/main">
  <p:tag name="AS_UNIQUEID" val="7603"/>
</p:tagLst>
</file>

<file path=ppt/tags/tag115.xml><?xml version="1.0" encoding="utf-8"?>
<p:tagLst xmlns:p="http://schemas.openxmlformats.org/presentationml/2006/main">
  <p:tag name="AS_UNIQUEID" val="7604"/>
</p:tagLst>
</file>

<file path=ppt/tags/tag116.xml><?xml version="1.0" encoding="utf-8"?>
<p:tagLst xmlns:p="http://schemas.openxmlformats.org/presentationml/2006/main">
  <p:tag name="AS_UNIQUEID" val="7605"/>
</p:tagLst>
</file>

<file path=ppt/tags/tag117.xml><?xml version="1.0" encoding="utf-8"?>
<p:tagLst xmlns:p="http://schemas.openxmlformats.org/presentationml/2006/main">
  <p:tag name="AS_UNIQUEID" val="7614"/>
</p:tagLst>
</file>

<file path=ppt/tags/tag118.xml><?xml version="1.0" encoding="utf-8"?>
<p:tagLst xmlns:p="http://schemas.openxmlformats.org/presentationml/2006/main">
  <p:tag name="AS_UNIQUEID" val="7615"/>
</p:tagLst>
</file>

<file path=ppt/tags/tag119.xml><?xml version="1.0" encoding="utf-8"?>
<p:tagLst xmlns:p="http://schemas.openxmlformats.org/presentationml/2006/main">
  <p:tag name="AS_UNIQUEID" val="6184"/>
</p:tagLst>
</file>

<file path=ppt/tags/tag12.xml><?xml version="1.0" encoding="utf-8"?>
<p:tagLst xmlns:p="http://schemas.openxmlformats.org/presentationml/2006/main">
  <p:tag name="AS_UNIQUEID" val="7524"/>
</p:tagLst>
</file>

<file path=ppt/tags/tag120.xml><?xml version="1.0" encoding="utf-8"?>
<p:tagLst xmlns:p="http://schemas.openxmlformats.org/presentationml/2006/main">
  <p:tag name="AS_UNIQUEID" val="6187"/>
</p:tagLst>
</file>

<file path=ppt/tags/tag121.xml><?xml version="1.0" encoding="utf-8"?>
<p:tagLst xmlns:p="http://schemas.openxmlformats.org/presentationml/2006/main">
  <p:tag name="AS_UNIQUEID" val="6188"/>
</p:tagLst>
</file>

<file path=ppt/tags/tag122.xml><?xml version="1.0" encoding="utf-8"?>
<p:tagLst xmlns:p="http://schemas.openxmlformats.org/presentationml/2006/main">
  <p:tag name="AS_UNIQUEID" val="6189"/>
</p:tagLst>
</file>

<file path=ppt/tags/tag123.xml><?xml version="1.0" encoding="utf-8"?>
<p:tagLst xmlns:p="http://schemas.openxmlformats.org/presentationml/2006/main">
  <p:tag name="AS_UNIQUEID" val="6190"/>
</p:tagLst>
</file>

<file path=ppt/tags/tag124.xml><?xml version="1.0" encoding="utf-8"?>
<p:tagLst xmlns:p="http://schemas.openxmlformats.org/presentationml/2006/main">
  <p:tag name="AS_UNIQUEID" val="6191"/>
</p:tagLst>
</file>

<file path=ppt/tags/tag125.xml><?xml version="1.0" encoding="utf-8"?>
<p:tagLst xmlns:p="http://schemas.openxmlformats.org/presentationml/2006/main">
  <p:tag name="AS_UNIQUEID" val="7617"/>
</p:tagLst>
</file>

<file path=ppt/tags/tag126.xml><?xml version="1.0" encoding="utf-8"?>
<p:tagLst xmlns:p="http://schemas.openxmlformats.org/presentationml/2006/main">
  <p:tag name="AS_UNIQUEID" val="7619"/>
</p:tagLst>
</file>

<file path=ppt/tags/tag127.xml><?xml version="1.0" encoding="utf-8"?>
<p:tagLst xmlns:p="http://schemas.openxmlformats.org/presentationml/2006/main">
  <p:tag name="AS_UNIQUEID" val="7620"/>
</p:tagLst>
</file>

<file path=ppt/tags/tag128.xml><?xml version="1.0" encoding="utf-8"?>
<p:tagLst xmlns:p="http://schemas.openxmlformats.org/presentationml/2006/main">
  <p:tag name="AS_UNIQUEID" val="3211"/>
</p:tagLst>
</file>

<file path=ppt/tags/tag129.xml><?xml version="1.0" encoding="utf-8"?>
<p:tagLst xmlns:p="http://schemas.openxmlformats.org/presentationml/2006/main">
  <p:tag name="AS_UNIQUEID" val="7622"/>
</p:tagLst>
</file>

<file path=ppt/tags/tag13.xml><?xml version="1.0" encoding="utf-8"?>
<p:tagLst xmlns:p="http://schemas.openxmlformats.org/presentationml/2006/main">
  <p:tag name="AS_UNIQUEID" val="7525"/>
</p:tagLst>
</file>

<file path=ppt/tags/tag130.xml><?xml version="1.0" encoding="utf-8"?>
<p:tagLst xmlns:p="http://schemas.openxmlformats.org/presentationml/2006/main">
  <p:tag name="AS_UNIQUEID" val="3284"/>
</p:tagLst>
</file>

<file path=ppt/tags/tag131.xml><?xml version="1.0" encoding="utf-8"?>
<p:tagLst xmlns:p="http://schemas.openxmlformats.org/presentationml/2006/main">
  <p:tag name="AS_UNIQUEID" val="3286"/>
</p:tagLst>
</file>

<file path=ppt/tags/tag132.xml><?xml version="1.0" encoding="utf-8"?>
<p:tagLst xmlns:p="http://schemas.openxmlformats.org/presentationml/2006/main">
  <p:tag name="AS_UNIQUEID" val="3287"/>
</p:tagLst>
</file>

<file path=ppt/tags/tag133.xml><?xml version="1.0" encoding="utf-8"?>
<p:tagLst xmlns:p="http://schemas.openxmlformats.org/presentationml/2006/main">
  <p:tag name="AS_UNIQUEID" val="3288"/>
</p:tagLst>
</file>

<file path=ppt/tags/tag134.xml><?xml version="1.0" encoding="utf-8"?>
<p:tagLst xmlns:p="http://schemas.openxmlformats.org/presentationml/2006/main">
  <p:tag name="AS_UNIQUEID" val="3292"/>
</p:tagLst>
</file>

<file path=ppt/tags/tag135.xml><?xml version="1.0" encoding="utf-8"?>
<p:tagLst xmlns:p="http://schemas.openxmlformats.org/presentationml/2006/main">
  <p:tag name="AS_UNIQUEID" val="3295"/>
</p:tagLst>
</file>

<file path=ppt/tags/tag136.xml><?xml version="1.0" encoding="utf-8"?>
<p:tagLst xmlns:p="http://schemas.openxmlformats.org/presentationml/2006/main">
  <p:tag name="AS_UNIQUEID" val="3297"/>
</p:tagLst>
</file>

<file path=ppt/tags/tag137.xml><?xml version="1.0" encoding="utf-8"?>
<p:tagLst xmlns:p="http://schemas.openxmlformats.org/presentationml/2006/main">
  <p:tag name="AS_UNIQUEID" val="3298"/>
</p:tagLst>
</file>

<file path=ppt/tags/tag138.xml><?xml version="1.0" encoding="utf-8"?>
<p:tagLst xmlns:p="http://schemas.openxmlformats.org/presentationml/2006/main">
  <p:tag name="AS_UNIQUEID" val="3286"/>
</p:tagLst>
</file>

<file path=ppt/tags/tag139.xml><?xml version="1.0" encoding="utf-8"?>
<p:tagLst xmlns:p="http://schemas.openxmlformats.org/presentationml/2006/main">
  <p:tag name="AS_UNIQUEID" val="6233"/>
</p:tagLst>
</file>

<file path=ppt/tags/tag14.xml><?xml version="1.0" encoding="utf-8"?>
<p:tagLst xmlns:p="http://schemas.openxmlformats.org/presentationml/2006/main">
  <p:tag name="AS_UNIQUEID" val="7527"/>
</p:tagLst>
</file>

<file path=ppt/tags/tag140.xml><?xml version="1.0" encoding="utf-8"?>
<p:tagLst xmlns:p="http://schemas.openxmlformats.org/presentationml/2006/main">
  <p:tag name="AS_UNIQUEID" val="6234"/>
</p:tagLst>
</file>

<file path=ppt/tags/tag141.xml><?xml version="1.0" encoding="utf-8"?>
<p:tagLst xmlns:p="http://schemas.openxmlformats.org/presentationml/2006/main">
  <p:tag name="AS_UNIQUEID" val="3297"/>
</p:tagLst>
</file>

<file path=ppt/tags/tag142.xml><?xml version="1.0" encoding="utf-8"?>
<p:tagLst xmlns:p="http://schemas.openxmlformats.org/presentationml/2006/main">
  <p:tag name="AS_UNIQUEID" val="3298"/>
</p:tagLst>
</file>

<file path=ppt/tags/tag143.xml><?xml version="1.0" encoding="utf-8"?>
<p:tagLst xmlns:p="http://schemas.openxmlformats.org/presentationml/2006/main">
  <p:tag name="AS_UNIQUEID" val="7734"/>
</p:tagLst>
</file>

<file path=ppt/tags/tag144.xml><?xml version="1.0" encoding="utf-8"?>
<p:tagLst xmlns:p="http://schemas.openxmlformats.org/presentationml/2006/main">
  <p:tag name="AS_UNIQUEID" val="7735"/>
  <p:tag name="KSO_WM_BEAUTIFY_FLAG" val=""/>
</p:tagLst>
</file>

<file path=ppt/tags/tag145.xml><?xml version="1.0" encoding="utf-8"?>
<p:tagLst xmlns:p="http://schemas.openxmlformats.org/presentationml/2006/main">
  <p:tag name="AS_UNIQUEID" val="7736"/>
  <p:tag name="KSO_WM_BEAUTIFY_FLAG" val=""/>
</p:tagLst>
</file>

<file path=ppt/tags/tag146.xml><?xml version="1.0" encoding="utf-8"?>
<p:tagLst xmlns:p="http://schemas.openxmlformats.org/presentationml/2006/main">
  <p:tag name="AS_UNIQUEID" val="7737"/>
  <p:tag name="KSO_WM_BEAUTIFY_FLAG" val=""/>
</p:tagLst>
</file>

<file path=ppt/tags/tag147.xml><?xml version="1.0" encoding="utf-8"?>
<p:tagLst xmlns:p="http://schemas.openxmlformats.org/presentationml/2006/main">
  <p:tag name="AS_UNIQUEID" val="7738"/>
  <p:tag name="KSO_WM_BEAUTIFY_FLAG" val=""/>
</p:tagLst>
</file>

<file path=ppt/tags/tag148.xml><?xml version="1.0" encoding="utf-8"?>
<p:tagLst xmlns:p="http://schemas.openxmlformats.org/presentationml/2006/main">
  <p:tag name="AS_UNIQUEID" val="7739"/>
</p:tagLst>
</file>

<file path=ppt/tags/tag149.xml><?xml version="1.0" encoding="utf-8"?>
<p:tagLst xmlns:p="http://schemas.openxmlformats.org/presentationml/2006/main">
  <p:tag name="AS_UNIQUEID" val="7740"/>
  <p:tag name="KSO_WM_BEAUTIFY_FLAG" val=""/>
</p:tagLst>
</file>

<file path=ppt/tags/tag15.xml><?xml version="1.0" encoding="utf-8"?>
<p:tagLst xmlns:p="http://schemas.openxmlformats.org/presentationml/2006/main">
  <p:tag name="AS_UNIQUEID" val="7528"/>
</p:tagLst>
</file>

<file path=ppt/tags/tag150.xml><?xml version="1.0" encoding="utf-8"?>
<p:tagLst xmlns:p="http://schemas.openxmlformats.org/presentationml/2006/main">
  <p:tag name="AS_UNIQUEID" val="7741"/>
  <p:tag name="KSO_WM_BEAUTIFY_FLAG" val=""/>
</p:tagLst>
</file>

<file path=ppt/tags/tag151.xml><?xml version="1.0" encoding="utf-8"?>
<p:tagLst xmlns:p="http://schemas.openxmlformats.org/presentationml/2006/main">
  <p:tag name="AS_UNIQUEID" val="7742"/>
</p:tagLst>
</file>

<file path=ppt/tags/tag152.xml><?xml version="1.0" encoding="utf-8"?>
<p:tagLst xmlns:p="http://schemas.openxmlformats.org/presentationml/2006/main">
  <p:tag name="AS_UNIQUEID" val="7743"/>
  <p:tag name="KSO_WM_BEAUTIFY_FLAG" val=""/>
</p:tagLst>
</file>

<file path=ppt/tags/tag153.xml><?xml version="1.0" encoding="utf-8"?>
<p:tagLst xmlns:p="http://schemas.openxmlformats.org/presentationml/2006/main">
  <p:tag name="AS_UNIQUEID" val="7744"/>
  <p:tag name="KSO_WM_BEAUTIFY_FLAG" val=""/>
</p:tagLst>
</file>

<file path=ppt/tags/tag154.xml><?xml version="1.0" encoding="utf-8"?>
<p:tagLst xmlns:p="http://schemas.openxmlformats.org/presentationml/2006/main">
  <p:tag name="AS_UNIQUEID" val="7745"/>
</p:tagLst>
</file>

<file path=ppt/tags/tag155.xml><?xml version="1.0" encoding="utf-8"?>
<p:tagLst xmlns:p="http://schemas.openxmlformats.org/presentationml/2006/main">
  <p:tag name="AS_UNIQUEID" val="7746"/>
  <p:tag name="KSO_WM_BEAUTIFY_FLAG" val=""/>
</p:tagLst>
</file>

<file path=ppt/tags/tag156.xml><?xml version="1.0" encoding="utf-8"?>
<p:tagLst xmlns:p="http://schemas.openxmlformats.org/presentationml/2006/main">
  <p:tag name="AS_UNIQUEID" val="7747"/>
  <p:tag name="KSO_WM_BEAUTIFY_FLAG" val=""/>
</p:tagLst>
</file>

<file path=ppt/tags/tag157.xml><?xml version="1.0" encoding="utf-8"?>
<p:tagLst xmlns:p="http://schemas.openxmlformats.org/presentationml/2006/main">
  <p:tag name="AS_UNIQUEID" val="7748"/>
</p:tagLst>
</file>

<file path=ppt/tags/tag158.xml><?xml version="1.0" encoding="utf-8"?>
<p:tagLst xmlns:p="http://schemas.openxmlformats.org/presentationml/2006/main">
  <p:tag name="AS_UNIQUEID" val="7749"/>
  <p:tag name="KSO_WM_BEAUTIFY_FLAG" val=""/>
</p:tagLst>
</file>

<file path=ppt/tags/tag159.xml><?xml version="1.0" encoding="utf-8"?>
<p:tagLst xmlns:p="http://schemas.openxmlformats.org/presentationml/2006/main">
  <p:tag name="AS_UNIQUEID" val="7750"/>
  <p:tag name="KSO_WM_BEAUTIFY_FLAG" val=""/>
</p:tagLst>
</file>

<file path=ppt/tags/tag16.xml><?xml version="1.0" encoding="utf-8"?>
<p:tagLst xmlns:p="http://schemas.openxmlformats.org/presentationml/2006/main">
  <p:tag name="AS_UNIQUEID" val="7529"/>
</p:tagLst>
</file>

<file path=ppt/tags/tag160.xml><?xml version="1.0" encoding="utf-8"?>
<p:tagLst xmlns:p="http://schemas.openxmlformats.org/presentationml/2006/main">
  <p:tag name="AS_UNIQUEID" val="7625"/>
</p:tagLst>
</file>

<file path=ppt/tags/tag161.xml><?xml version="1.0" encoding="utf-8"?>
<p:tagLst xmlns:p="http://schemas.openxmlformats.org/presentationml/2006/main">
  <p:tag name="AS_UNIQUEID" val="7673"/>
  <p:tag name="KSO_WM_MEDIACOVER_FLAG" val="1"/>
  <p:tag name="KSO_WM_UNIT_MEDIACOVER_BTN_STATE" val="1"/>
  <p:tag name="KSO_WM_UNIT_MEDIACOVER_BTNRECT" val="0*0*0*0"/>
  <p:tag name="KSO_WM_BEAUTIFY_FLAG" val=""/>
</p:tagLst>
</file>

<file path=ppt/tags/tag162.xml><?xml version="1.0" encoding="utf-8"?>
<p:tagLst xmlns:p="http://schemas.openxmlformats.org/presentationml/2006/main">
  <p:tag name="AS_UNIQUEID" val="7628"/>
</p:tagLst>
</file>

<file path=ppt/tags/tag163.xml><?xml version="1.0" encoding="utf-8"?>
<p:tagLst xmlns:p="http://schemas.openxmlformats.org/presentationml/2006/main">
  <p:tag name="AS_UNIQUEID" val="7629"/>
</p:tagLst>
</file>

<file path=ppt/tags/tag164.xml><?xml version="1.0" encoding="utf-8"?>
<p:tagLst xmlns:p="http://schemas.openxmlformats.org/presentationml/2006/main">
  <p:tag name="AS_UNIQUEID" val="838"/>
</p:tagLst>
</file>

<file path=ppt/tags/tag165.xml><?xml version="1.0" encoding="utf-8"?>
<p:tagLst xmlns:p="http://schemas.openxmlformats.org/presentationml/2006/main">
  <p:tag name="AS_UNIQUEID" val="839"/>
</p:tagLst>
</file>

<file path=ppt/tags/tag166.xml><?xml version="1.0" encoding="utf-8"?>
<p:tagLst xmlns:p="http://schemas.openxmlformats.org/presentationml/2006/main">
  <p:tag name="AS_UNIQUEID" val="840"/>
</p:tagLst>
</file>

<file path=ppt/tags/tag167.xml><?xml version="1.0" encoding="utf-8"?>
<p:tagLst xmlns:p="http://schemas.openxmlformats.org/presentationml/2006/main">
  <p:tag name="AS_UNIQUEID" val="7631"/>
</p:tagLst>
</file>

<file path=ppt/tags/tag168.xml><?xml version="1.0" encoding="utf-8"?>
<p:tagLst xmlns:p="http://schemas.openxmlformats.org/presentationml/2006/main">
  <p:tag name="AS_UNIQUEID" val="7632"/>
</p:tagLst>
</file>

<file path=ppt/tags/tag169.xml><?xml version="1.0" encoding="utf-8"?>
<p:tagLst xmlns:p="http://schemas.openxmlformats.org/presentationml/2006/main">
  <p:tag name="AS_UNIQUEID" val="1894"/>
</p:tagLst>
</file>

<file path=ppt/tags/tag17.xml><?xml version="1.0" encoding="utf-8"?>
<p:tagLst xmlns:p="http://schemas.openxmlformats.org/presentationml/2006/main">
  <p:tag name="AS_UNIQUEID" val="7531"/>
</p:tagLst>
</file>

<file path=ppt/tags/tag170.xml><?xml version="1.0" encoding="utf-8"?>
<p:tagLst xmlns:p="http://schemas.openxmlformats.org/presentationml/2006/main">
  <p:tag name="AS_UNIQUEID" val="1895"/>
</p:tagLst>
</file>

<file path=ppt/tags/tag171.xml><?xml version="1.0" encoding="utf-8"?>
<p:tagLst xmlns:p="http://schemas.openxmlformats.org/presentationml/2006/main">
  <p:tag name="AS_UNIQUEID" val="8177"/>
</p:tagLst>
</file>

<file path=ppt/tags/tag172.xml><?xml version="1.0" encoding="utf-8"?>
<p:tagLst xmlns:p="http://schemas.openxmlformats.org/presentationml/2006/main">
  <p:tag name="AS_UNIQUEID" val="8178"/>
</p:tagLst>
</file>

<file path=ppt/tags/tag173.xml><?xml version="1.0" encoding="utf-8"?>
<p:tagLst xmlns:p="http://schemas.openxmlformats.org/presentationml/2006/main">
  <p:tag name="AS_UNIQUEID" val="8179"/>
</p:tagLst>
</file>

<file path=ppt/tags/tag174.xml><?xml version="1.0" encoding="utf-8"?>
<p:tagLst xmlns:p="http://schemas.openxmlformats.org/presentationml/2006/main">
  <p:tag name="AS_UNIQUEID" val="1883"/>
</p:tagLst>
</file>

<file path=ppt/tags/tag175.xml><?xml version="1.0" encoding="utf-8"?>
<p:tagLst xmlns:p="http://schemas.openxmlformats.org/presentationml/2006/main">
  <p:tag name="AS_UNIQUEID" val="1884"/>
</p:tagLst>
</file>

<file path=ppt/tags/tag176.xml><?xml version="1.0" encoding="utf-8"?>
<p:tagLst xmlns:p="http://schemas.openxmlformats.org/presentationml/2006/main">
  <p:tag name="AS_UNIQUEID" val="1885"/>
</p:tagLst>
</file>

<file path=ppt/tags/tag177.xml><?xml version="1.0" encoding="utf-8"?>
<p:tagLst xmlns:p="http://schemas.openxmlformats.org/presentationml/2006/main">
  <p:tag name="AS_UNIQUEID" val="8186"/>
</p:tagLst>
</file>

<file path=ppt/tags/tag178.xml><?xml version="1.0" encoding="utf-8"?>
<p:tagLst xmlns:p="http://schemas.openxmlformats.org/presentationml/2006/main">
  <p:tag name="AS_UNIQUEID" val="8187"/>
</p:tagLst>
</file>

<file path=ppt/tags/tag179.xml><?xml version="1.0" encoding="utf-8"?>
<p:tagLst xmlns:p="http://schemas.openxmlformats.org/presentationml/2006/main">
  <p:tag name="AS_UNIQUEID" val="1876"/>
</p:tagLst>
</file>

<file path=ppt/tags/tag18.xml><?xml version="1.0" encoding="utf-8"?>
<p:tagLst xmlns:p="http://schemas.openxmlformats.org/presentationml/2006/main">
  <p:tag name="AS_UNIQUEID" val="7532"/>
</p:tagLst>
</file>

<file path=ppt/tags/tag180.xml><?xml version="1.0" encoding="utf-8"?>
<p:tagLst xmlns:p="http://schemas.openxmlformats.org/presentationml/2006/main">
  <p:tag name="AS_UNIQUEID" val="1877"/>
</p:tagLst>
</file>

<file path=ppt/tags/tag181.xml><?xml version="1.0" encoding="utf-8"?>
<p:tagLst xmlns:p="http://schemas.openxmlformats.org/presentationml/2006/main">
  <p:tag name="AS_UNIQUEID" val="1878"/>
</p:tagLst>
</file>

<file path=ppt/tags/tag182.xml><?xml version="1.0" encoding="utf-8"?>
<p:tagLst xmlns:p="http://schemas.openxmlformats.org/presentationml/2006/main">
  <p:tag name="AS_UNIQUEID" val="1879"/>
</p:tagLst>
</file>

<file path=ppt/tags/tag183.xml><?xml version="1.0" encoding="utf-8"?>
<p:tagLst xmlns:p="http://schemas.openxmlformats.org/presentationml/2006/main">
  <p:tag name="AS_UNIQUEID" val="1880"/>
</p:tagLst>
</file>

<file path=ppt/tags/tag184.xml><?xml version="1.0" encoding="utf-8"?>
<p:tagLst xmlns:p="http://schemas.openxmlformats.org/presentationml/2006/main">
  <p:tag name="AS_UNIQUEID" val="8183"/>
</p:tagLst>
</file>

<file path=ppt/tags/tag185.xml><?xml version="1.0" encoding="utf-8"?>
<p:tagLst xmlns:p="http://schemas.openxmlformats.org/presentationml/2006/main">
  <p:tag name="AS_UNIQUEID" val="8184"/>
</p:tagLst>
</file>

<file path=ppt/tags/tag186.xml><?xml version="1.0" encoding="utf-8"?>
<p:tagLst xmlns:p="http://schemas.openxmlformats.org/presentationml/2006/main">
  <p:tag name="AS_UNIQUEID" val="7634"/>
</p:tagLst>
</file>

<file path=ppt/tags/tag187.xml><?xml version="1.0" encoding="utf-8"?>
<p:tagLst xmlns:p="http://schemas.openxmlformats.org/presentationml/2006/main">
  <p:tag name="AS_UNIQUEID" val="873"/>
</p:tagLst>
</file>

<file path=ppt/tags/tag188.xml><?xml version="1.0" encoding="utf-8"?>
<p:tagLst xmlns:p="http://schemas.openxmlformats.org/presentationml/2006/main">
  <p:tag name="AS_UNIQUEID" val="874"/>
</p:tagLst>
</file>

<file path=ppt/tags/tag189.xml><?xml version="1.0" encoding="utf-8"?>
<p:tagLst xmlns:p="http://schemas.openxmlformats.org/presentationml/2006/main">
  <p:tag name="AS_UNIQUEID" val="7636"/>
</p:tagLst>
</file>

<file path=ppt/tags/tag19.xml><?xml version="1.0" encoding="utf-8"?>
<p:tagLst xmlns:p="http://schemas.openxmlformats.org/presentationml/2006/main">
  <p:tag name="AS_UNIQUEID" val="7533"/>
</p:tagLst>
</file>

<file path=ppt/tags/tag190.xml><?xml version="1.0" encoding="utf-8"?>
<p:tagLst xmlns:p="http://schemas.openxmlformats.org/presentationml/2006/main">
  <p:tag name="AS_UNIQUEID" val="876"/>
</p:tagLst>
</file>

<file path=ppt/tags/tag191.xml><?xml version="1.0" encoding="utf-8"?>
<p:tagLst xmlns:p="http://schemas.openxmlformats.org/presentationml/2006/main">
  <p:tag name="AS_UNIQUEID" val="877"/>
</p:tagLst>
</file>

<file path=ppt/tags/tag192.xml><?xml version="1.0" encoding="utf-8"?>
<p:tagLst xmlns:p="http://schemas.openxmlformats.org/presentationml/2006/main">
  <p:tag name="AS_UNIQUEID" val="7637"/>
</p:tagLst>
</file>

<file path=ppt/tags/tag193.xml><?xml version="1.0" encoding="utf-8"?>
<p:tagLst xmlns:p="http://schemas.openxmlformats.org/presentationml/2006/main">
  <p:tag name="AS_UNIQUEID" val="879"/>
</p:tagLst>
</file>

<file path=ppt/tags/tag194.xml><?xml version="1.0" encoding="utf-8"?>
<p:tagLst xmlns:p="http://schemas.openxmlformats.org/presentationml/2006/main">
  <p:tag name="AS_UNIQUEID" val="880"/>
</p:tagLst>
</file>

<file path=ppt/tags/tag195.xml><?xml version="1.0" encoding="utf-8"?>
<p:tagLst xmlns:p="http://schemas.openxmlformats.org/presentationml/2006/main">
  <p:tag name="AS_UNIQUEID" val="7638"/>
</p:tagLst>
</file>

<file path=ppt/tags/tag196.xml><?xml version="1.0" encoding="utf-8"?>
<p:tagLst xmlns:p="http://schemas.openxmlformats.org/presentationml/2006/main">
  <p:tag name="AS_UNIQUEID" val="882"/>
</p:tagLst>
</file>

<file path=ppt/tags/tag197.xml><?xml version="1.0" encoding="utf-8"?>
<p:tagLst xmlns:p="http://schemas.openxmlformats.org/presentationml/2006/main">
  <p:tag name="AS_UNIQUEID" val="883"/>
</p:tagLst>
</file>

<file path=ppt/tags/tag198.xml><?xml version="1.0" encoding="utf-8"?>
<p:tagLst xmlns:p="http://schemas.openxmlformats.org/presentationml/2006/main">
  <p:tag name="AS_UNIQUEID" val="884"/>
</p:tagLst>
</file>

<file path=ppt/tags/tag199.xml><?xml version="1.0" encoding="utf-8"?>
<p:tagLst xmlns:p="http://schemas.openxmlformats.org/presentationml/2006/main">
  <p:tag name="AS_UNIQUEID" val="885"/>
</p:tagLst>
</file>

<file path=ppt/tags/tag2.xml><?xml version="1.0" encoding="utf-8"?>
<p:tagLst xmlns:p="http://schemas.openxmlformats.org/presentationml/2006/main">
  <p:tag name="AS_UNIQUEID" val="7509"/>
</p:tagLst>
</file>

<file path=ppt/tags/tag20.xml><?xml version="1.0" encoding="utf-8"?>
<p:tagLst xmlns:p="http://schemas.openxmlformats.org/presentationml/2006/main">
  <p:tag name="AS_UNIQUEID" val="7535"/>
</p:tagLst>
</file>

<file path=ppt/tags/tag200.xml><?xml version="1.0" encoding="utf-8"?>
<p:tagLst xmlns:p="http://schemas.openxmlformats.org/presentationml/2006/main">
  <p:tag name="AS_UNIQUEID" val="7639"/>
</p:tagLst>
</file>

<file path=ppt/tags/tag201.xml><?xml version="1.0" encoding="utf-8"?>
<p:tagLst xmlns:p="http://schemas.openxmlformats.org/presentationml/2006/main">
  <p:tag name="AS_UNIQUEID" val="950"/>
</p:tagLst>
</file>

<file path=ppt/tags/tag202.xml><?xml version="1.0" encoding="utf-8"?>
<p:tagLst xmlns:p="http://schemas.openxmlformats.org/presentationml/2006/main">
  <p:tag name="AS_UNIQUEID" val="951"/>
</p:tagLst>
</file>

<file path=ppt/tags/tag203.xml><?xml version="1.0" encoding="utf-8"?>
<p:tagLst xmlns:p="http://schemas.openxmlformats.org/presentationml/2006/main">
  <p:tag name="AS_UNIQUEID" val="952"/>
</p:tagLst>
</file>

<file path=ppt/tags/tag204.xml><?xml version="1.0" encoding="utf-8"?>
<p:tagLst xmlns:p="http://schemas.openxmlformats.org/presentationml/2006/main">
  <p:tag name="AS_UNIQUEID" val="954"/>
</p:tagLst>
</file>

<file path=ppt/tags/tag205.xml><?xml version="1.0" encoding="utf-8"?>
<p:tagLst xmlns:p="http://schemas.openxmlformats.org/presentationml/2006/main">
  <p:tag name="AS_UNIQUEID" val="960"/>
</p:tagLst>
</file>

<file path=ppt/tags/tag206.xml><?xml version="1.0" encoding="utf-8"?>
<p:tagLst xmlns:p="http://schemas.openxmlformats.org/presentationml/2006/main">
  <p:tag name="AS_UNIQUEID" val="961"/>
</p:tagLst>
</file>

<file path=ppt/tags/tag207.xml><?xml version="1.0" encoding="utf-8"?>
<p:tagLst xmlns:p="http://schemas.openxmlformats.org/presentationml/2006/main">
  <p:tag name="AS_UNIQUEID" val="962"/>
</p:tagLst>
</file>

<file path=ppt/tags/tag208.xml><?xml version="1.0" encoding="utf-8"?>
<p:tagLst xmlns:p="http://schemas.openxmlformats.org/presentationml/2006/main">
  <p:tag name="AS_UNIQUEID" val="963"/>
</p:tagLst>
</file>

<file path=ppt/tags/tag209.xml><?xml version="1.0" encoding="utf-8"?>
<p:tagLst xmlns:p="http://schemas.openxmlformats.org/presentationml/2006/main">
  <p:tag name="AS_UNIQUEID" val="964"/>
</p:tagLst>
</file>

<file path=ppt/tags/tag21.xml><?xml version="1.0" encoding="utf-8"?>
<p:tagLst xmlns:p="http://schemas.openxmlformats.org/presentationml/2006/main">
  <p:tag name="AS_UNIQUEID" val="7536"/>
</p:tagLst>
</file>

<file path=ppt/tags/tag210.xml><?xml version="1.0" encoding="utf-8"?>
<p:tagLst xmlns:p="http://schemas.openxmlformats.org/presentationml/2006/main">
  <p:tag name="AS_UNIQUEID" val="965"/>
</p:tagLst>
</file>

<file path=ppt/tags/tag211.xml><?xml version="1.0" encoding="utf-8"?>
<p:tagLst xmlns:p="http://schemas.openxmlformats.org/presentationml/2006/main">
  <p:tag name="AS_UNIQUEID" val="966"/>
</p:tagLst>
</file>

<file path=ppt/tags/tag212.xml><?xml version="1.0" encoding="utf-8"?>
<p:tagLst xmlns:p="http://schemas.openxmlformats.org/presentationml/2006/main">
  <p:tag name="AS_UNIQUEID" val="967"/>
</p:tagLst>
</file>

<file path=ppt/tags/tag213.xml><?xml version="1.0" encoding="utf-8"?>
<p:tagLst xmlns:p="http://schemas.openxmlformats.org/presentationml/2006/main">
  <p:tag name="AS_UNIQUEID" val="970"/>
</p:tagLst>
</file>

<file path=ppt/tags/tag214.xml><?xml version="1.0" encoding="utf-8"?>
<p:tagLst xmlns:p="http://schemas.openxmlformats.org/presentationml/2006/main">
  <p:tag name="AS_UNIQUEID" val="971"/>
</p:tagLst>
</file>

<file path=ppt/tags/tag215.xml><?xml version="1.0" encoding="utf-8"?>
<p:tagLst xmlns:p="http://schemas.openxmlformats.org/presentationml/2006/main">
  <p:tag name="AS_UNIQUEID" val="972"/>
</p:tagLst>
</file>

<file path=ppt/tags/tag216.xml><?xml version="1.0" encoding="utf-8"?>
<p:tagLst xmlns:p="http://schemas.openxmlformats.org/presentationml/2006/main">
  <p:tag name="AS_UNIQUEID" val="8086"/>
</p:tagLst>
</file>

<file path=ppt/tags/tag217.xml><?xml version="1.0" encoding="utf-8"?>
<p:tagLst xmlns:p="http://schemas.openxmlformats.org/presentationml/2006/main">
  <p:tag name="AS_UNIQUEID" val="8087"/>
</p:tagLst>
</file>

<file path=ppt/tags/tag218.xml><?xml version="1.0" encoding="utf-8"?>
<p:tagLst xmlns:p="http://schemas.openxmlformats.org/presentationml/2006/main">
  <p:tag name="AS_UNIQUEID" val="8088"/>
</p:tagLst>
</file>

<file path=ppt/tags/tag219.xml><?xml version="1.0" encoding="utf-8"?>
<p:tagLst xmlns:p="http://schemas.openxmlformats.org/presentationml/2006/main">
  <p:tag name="AS_UNIQUEID" val="8089"/>
</p:tagLst>
</file>

<file path=ppt/tags/tag22.xml><?xml version="1.0" encoding="utf-8"?>
<p:tagLst xmlns:p="http://schemas.openxmlformats.org/presentationml/2006/main">
  <p:tag name="AS_UNIQUEID" val="7537"/>
</p:tagLst>
</file>

<file path=ppt/tags/tag220.xml><?xml version="1.0" encoding="utf-8"?>
<p:tagLst xmlns:p="http://schemas.openxmlformats.org/presentationml/2006/main">
  <p:tag name="AS_UNIQUEID" val="3286"/>
</p:tagLst>
</file>

<file path=ppt/tags/tag221.xml><?xml version="1.0" encoding="utf-8"?>
<p:tagLst xmlns:p="http://schemas.openxmlformats.org/presentationml/2006/main">
  <p:tag name="AS_UNIQUEID" val="8090"/>
</p:tagLst>
</file>

<file path=ppt/tags/tag222.xml><?xml version="1.0" encoding="utf-8"?>
<p:tagLst xmlns:p="http://schemas.openxmlformats.org/presentationml/2006/main">
  <p:tag name="AS_UNIQUEID" val="3286"/>
</p:tagLst>
</file>

<file path=ppt/tags/tag223.xml><?xml version="1.0" encoding="utf-8"?>
<p:tagLst xmlns:p="http://schemas.openxmlformats.org/presentationml/2006/main">
  <p:tag name="AS_UNIQUEID" val="8091"/>
</p:tagLst>
</file>

<file path=ppt/tags/tag224.xml><?xml version="1.0" encoding="utf-8"?>
<p:tagLst xmlns:p="http://schemas.openxmlformats.org/presentationml/2006/main">
  <p:tag name="AS_UNIQUEID" val="1528"/>
</p:tagLst>
</file>

<file path=ppt/tags/tag225.xml><?xml version="1.0" encoding="utf-8"?>
<p:tagLst xmlns:p="http://schemas.openxmlformats.org/presentationml/2006/main">
  <p:tag name="AS_UNIQUEID" val="1529"/>
</p:tagLst>
</file>

<file path=ppt/tags/tag226.xml><?xml version="1.0" encoding="utf-8"?>
<p:tagLst xmlns:p="http://schemas.openxmlformats.org/presentationml/2006/main">
  <p:tag name="AS_UNIQUEID" val="1530"/>
</p:tagLst>
</file>

<file path=ppt/tags/tag227.xml><?xml version="1.0" encoding="utf-8"?>
<p:tagLst xmlns:p="http://schemas.openxmlformats.org/presentationml/2006/main">
  <p:tag name="AS_UNIQUEID" val="1531"/>
</p:tagLst>
</file>

<file path=ppt/tags/tag228.xml><?xml version="1.0" encoding="utf-8"?>
<p:tagLst xmlns:p="http://schemas.openxmlformats.org/presentationml/2006/main">
  <p:tag name="AS_UNIQUEID" val="1532"/>
</p:tagLst>
</file>

<file path=ppt/tags/tag229.xml><?xml version="1.0" encoding="utf-8"?>
<p:tagLst xmlns:p="http://schemas.openxmlformats.org/presentationml/2006/main">
  <p:tag name="KSO_WM_SPECIAL_SOURCE" val="bdnull"/>
</p:tagLst>
</file>

<file path=ppt/tags/tag23.xml><?xml version="1.0" encoding="utf-8"?>
<p:tagLst xmlns:p="http://schemas.openxmlformats.org/presentationml/2006/main">
  <p:tag name="AS_UNIQUEID" val="7539"/>
</p:tagLst>
</file>

<file path=ppt/tags/tag230.xml><?xml version="1.0" encoding="utf-8"?>
<p:tagLst xmlns:p="http://schemas.openxmlformats.org/presentationml/2006/main">
  <p:tag name="AS_UNIQUEID" val="938"/>
</p:tagLst>
</file>

<file path=ppt/tags/tag231.xml><?xml version="1.0" encoding="utf-8"?>
<p:tagLst xmlns:p="http://schemas.openxmlformats.org/presentationml/2006/main">
  <p:tag name="AS_UNIQUEID" val="939"/>
</p:tagLst>
</file>

<file path=ppt/tags/tag232.xml><?xml version="1.0" encoding="utf-8"?>
<p:tagLst xmlns:p="http://schemas.openxmlformats.org/presentationml/2006/main">
  <p:tag name="AS_UNIQUEID" val="7551"/>
</p:tagLst>
</file>

<file path=ppt/tags/tag233.xml><?xml version="1.0" encoding="utf-8"?>
<p:tagLst xmlns:p="http://schemas.openxmlformats.org/presentationml/2006/main">
  <p:tag name="AS_UNIQUEID" val="7552"/>
</p:tagLst>
</file>

<file path=ppt/tags/tag234.xml><?xml version="1.0" encoding="utf-8"?>
<p:tagLst xmlns:p="http://schemas.openxmlformats.org/presentationml/2006/main">
  <p:tag name="AS_UNIQUEID" val="7553"/>
</p:tagLst>
</file>

<file path=ppt/tags/tag235.xml><?xml version="1.0" encoding="utf-8"?>
<p:tagLst xmlns:p="http://schemas.openxmlformats.org/presentationml/2006/main">
  <p:tag name="AS_UNIQUEID" val="7554"/>
</p:tagLst>
</file>

<file path=ppt/tags/tag236.xml><?xml version="1.0" encoding="utf-8"?>
<p:tagLst xmlns:p="http://schemas.openxmlformats.org/presentationml/2006/main">
  <p:tag name="AS_UNIQUEID" val="7555"/>
</p:tagLst>
</file>

<file path=ppt/tags/tag237.xml><?xml version="1.0" encoding="utf-8"?>
<p:tagLst xmlns:p="http://schemas.openxmlformats.org/presentationml/2006/main">
  <p:tag name="AS_UNIQUEID" val="7556"/>
</p:tagLst>
</file>

<file path=ppt/tags/tag24.xml><?xml version="1.0" encoding="utf-8"?>
<p:tagLst xmlns:p="http://schemas.openxmlformats.org/presentationml/2006/main">
  <p:tag name="AS_UNIQUEID" val="7540"/>
</p:tagLst>
</file>

<file path=ppt/tags/tag25.xml><?xml version="1.0" encoding="utf-8"?>
<p:tagLst xmlns:p="http://schemas.openxmlformats.org/presentationml/2006/main">
  <p:tag name="AS_UNIQUEID" val="7541"/>
</p:tagLst>
</file>

<file path=ppt/tags/tag26.xml><?xml version="1.0" encoding="utf-8"?>
<p:tagLst xmlns:p="http://schemas.openxmlformats.org/presentationml/2006/main">
  <p:tag name="AS_UNIQUEID" val="7543"/>
</p:tagLst>
</file>

<file path=ppt/tags/tag27.xml><?xml version="1.0" encoding="utf-8"?>
<p:tagLst xmlns:p="http://schemas.openxmlformats.org/presentationml/2006/main">
  <p:tag name="AS_UNIQUEID" val="7544"/>
</p:tagLst>
</file>

<file path=ppt/tags/tag28.xml><?xml version="1.0" encoding="utf-8"?>
<p:tagLst xmlns:p="http://schemas.openxmlformats.org/presentationml/2006/main">
  <p:tag name="AS_UNIQUEID" val="7547"/>
</p:tagLst>
</file>

<file path=ppt/tags/tag29.xml><?xml version="1.0" encoding="utf-8"?>
<p:tagLst xmlns:p="http://schemas.openxmlformats.org/presentationml/2006/main">
  <p:tag name="AS_UNIQUEID" val="7548"/>
</p:tagLst>
</file>

<file path=ppt/tags/tag3.xml><?xml version="1.0" encoding="utf-8"?>
<p:tagLst xmlns:p="http://schemas.openxmlformats.org/presentationml/2006/main">
  <p:tag name="AS_UNIQUEID" val="7511"/>
</p:tagLst>
</file>

<file path=ppt/tags/tag30.xml><?xml version="1.0" encoding="utf-8"?>
<p:tagLst xmlns:p="http://schemas.openxmlformats.org/presentationml/2006/main">
  <p:tag name="AS_UNIQUEID" val="7549"/>
</p:tagLst>
</file>

<file path=ppt/tags/tag31.xml><?xml version="1.0" encoding="utf-8"?>
<p:tagLst xmlns:p="http://schemas.openxmlformats.org/presentationml/2006/main">
  <p:tag name="AS_UNIQUEID" val="8017"/>
</p:tagLst>
</file>

<file path=ppt/tags/tag32.xml><?xml version="1.0" encoding="utf-8"?>
<p:tagLst xmlns:p="http://schemas.openxmlformats.org/presentationml/2006/main">
  <p:tag name="AS_UNIQUEID" val="8018"/>
</p:tagLst>
</file>

<file path=ppt/tags/tag33.xml><?xml version="1.0" encoding="utf-8"?>
<p:tagLst xmlns:p="http://schemas.openxmlformats.org/presentationml/2006/main">
  <p:tag name="AS_UNIQUEID" val="8019"/>
</p:tagLst>
</file>

<file path=ppt/tags/tag34.xml><?xml version="1.0" encoding="utf-8"?>
<p:tagLst xmlns:p="http://schemas.openxmlformats.org/presentationml/2006/main">
  <p:tag name="AS_UNIQUEID" val="8020"/>
</p:tagLst>
</file>

<file path=ppt/tags/tag35.xml><?xml version="1.0" encoding="utf-8"?>
<p:tagLst xmlns:p="http://schemas.openxmlformats.org/presentationml/2006/main">
  <p:tag name="AS_UNIQUEID" val="8014"/>
</p:tagLst>
</file>

<file path=ppt/tags/tag36.xml><?xml version="1.0" encoding="utf-8"?>
<p:tagLst xmlns:p="http://schemas.openxmlformats.org/presentationml/2006/main">
  <p:tag name="AS_UNIQUEID" val="8015"/>
</p:tagLst>
</file>

<file path=ppt/tags/tag37.xml><?xml version="1.0" encoding="utf-8"?>
<p:tagLst xmlns:p="http://schemas.openxmlformats.org/presentationml/2006/main">
  <p:tag name="AS_UNIQUEID" val="7562"/>
</p:tagLst>
</file>

<file path=ppt/tags/tag38.xml><?xml version="1.0" encoding="utf-8"?>
<p:tagLst xmlns:p="http://schemas.openxmlformats.org/presentationml/2006/main">
  <p:tag name="AS_UNIQUEID" val="7505"/>
</p:tagLst>
</file>

<file path=ppt/tags/tag39.xml><?xml version="1.0" encoding="utf-8"?>
<p:tagLst xmlns:p="http://schemas.openxmlformats.org/presentationml/2006/main">
  <p:tag name="AS_UNIQUEID" val="224"/>
</p:tagLst>
</file>

<file path=ppt/tags/tag4.xml><?xml version="1.0" encoding="utf-8"?>
<p:tagLst xmlns:p="http://schemas.openxmlformats.org/presentationml/2006/main">
  <p:tag name="AS_UNIQUEID" val="7512"/>
</p:tagLst>
</file>

<file path=ppt/tags/tag40.xml><?xml version="1.0" encoding="utf-8"?>
<p:tagLst xmlns:p="http://schemas.openxmlformats.org/presentationml/2006/main">
  <p:tag name="AS_UNIQUEID" val="227"/>
</p:tagLst>
</file>

<file path=ppt/tags/tag41.xml><?xml version="1.0" encoding="utf-8"?>
<p:tagLst xmlns:p="http://schemas.openxmlformats.org/presentationml/2006/main">
  <p:tag name="AS_UNIQUEID" val="7506"/>
</p:tagLst>
</file>

<file path=ppt/tags/tag42.xml><?xml version="1.0" encoding="utf-8"?>
<p:tagLst xmlns:p="http://schemas.openxmlformats.org/presentationml/2006/main">
  <p:tag name="AS_UNIQUEID" val="228"/>
</p:tagLst>
</file>

<file path=ppt/tags/tag43.xml><?xml version="1.0" encoding="utf-8"?>
<p:tagLst xmlns:p="http://schemas.openxmlformats.org/presentationml/2006/main">
  <p:tag name="AS_UNIQUEID" val="232"/>
</p:tagLst>
</file>

<file path=ppt/tags/tag44.xml><?xml version="1.0" encoding="utf-8"?>
<p:tagLst xmlns:p="http://schemas.openxmlformats.org/presentationml/2006/main">
  <p:tag name="AS_UNIQUEID" val="233"/>
</p:tagLst>
</file>

<file path=ppt/tags/tag45.xml><?xml version="1.0" encoding="utf-8"?>
<p:tagLst xmlns:p="http://schemas.openxmlformats.org/presentationml/2006/main">
  <p:tag name="AS_UNIQUEID" val="234"/>
</p:tagLst>
</file>

<file path=ppt/tags/tag46.xml><?xml version="1.0" encoding="utf-8"?>
<p:tagLst xmlns:p="http://schemas.openxmlformats.org/presentationml/2006/main">
  <p:tag name="AS_UNIQUEID" val="235"/>
</p:tagLst>
</file>

<file path=ppt/tags/tag47.xml><?xml version="1.0" encoding="utf-8"?>
<p:tagLst xmlns:p="http://schemas.openxmlformats.org/presentationml/2006/main">
  <p:tag name="AS_UNIQUEID" val="236"/>
</p:tagLst>
</file>

<file path=ppt/tags/tag48.xml><?xml version="1.0" encoding="utf-8"?>
<p:tagLst xmlns:p="http://schemas.openxmlformats.org/presentationml/2006/main">
  <p:tag name="AS_UNIQUEID" val="229"/>
</p:tagLst>
</file>

<file path=ppt/tags/tag49.xml><?xml version="1.0" encoding="utf-8"?>
<p:tagLst xmlns:p="http://schemas.openxmlformats.org/presentationml/2006/main">
  <p:tag name="AS_UNIQUEID" val="7564"/>
</p:tagLst>
</file>

<file path=ppt/tags/tag5.xml><?xml version="1.0" encoding="utf-8"?>
<p:tagLst xmlns:p="http://schemas.openxmlformats.org/presentationml/2006/main">
  <p:tag name="AS_UNIQUEID" val="7514"/>
</p:tagLst>
</file>

<file path=ppt/tags/tag50.xml><?xml version="1.0" encoding="utf-8"?>
<p:tagLst xmlns:p="http://schemas.openxmlformats.org/presentationml/2006/main">
  <p:tag name="AS_UNIQUEID" val="7565"/>
</p:tagLst>
</file>

<file path=ppt/tags/tag51.xml><?xml version="1.0" encoding="utf-8"?>
<p:tagLst xmlns:p="http://schemas.openxmlformats.org/presentationml/2006/main">
  <p:tag name="AS_UNIQUEID" val="7566"/>
</p:tagLst>
</file>

<file path=ppt/tags/tag52.xml><?xml version="1.0" encoding="utf-8"?>
<p:tagLst xmlns:p="http://schemas.openxmlformats.org/presentationml/2006/main">
  <p:tag name="AS_UNIQUEID" val="7567"/>
</p:tagLst>
</file>

<file path=ppt/tags/tag53.xml><?xml version="1.0" encoding="utf-8"?>
<p:tagLst xmlns:p="http://schemas.openxmlformats.org/presentationml/2006/main">
  <p:tag name="AS_UNIQUEID" val="7568"/>
</p:tagLst>
</file>

<file path=ppt/tags/tag54.xml><?xml version="1.0" encoding="utf-8"?>
<p:tagLst xmlns:p="http://schemas.openxmlformats.org/presentationml/2006/main">
  <p:tag name="AS_UNIQUEID" val="7569"/>
</p:tagLst>
</file>

<file path=ppt/tags/tag55.xml><?xml version="1.0" encoding="utf-8"?>
<p:tagLst xmlns:p="http://schemas.openxmlformats.org/presentationml/2006/main">
  <p:tag name="AS_UNIQUEID" val="7571"/>
</p:tagLst>
</file>

<file path=ppt/tags/tag56.xml><?xml version="1.0" encoding="utf-8"?>
<p:tagLst xmlns:p="http://schemas.openxmlformats.org/presentationml/2006/main">
  <p:tag name="AS_UNIQUEID" val="7572"/>
</p:tagLst>
</file>

<file path=ppt/tags/tag57.xml><?xml version="1.0" encoding="utf-8"?>
<p:tagLst xmlns:p="http://schemas.openxmlformats.org/presentationml/2006/main">
  <p:tag name="AS_UNIQUEID" val="7574"/>
</p:tagLst>
</file>

<file path=ppt/tags/tag58.xml><?xml version="1.0" encoding="utf-8"?>
<p:tagLst xmlns:p="http://schemas.openxmlformats.org/presentationml/2006/main">
  <p:tag name="AS_UNIQUEID" val="7575"/>
</p:tagLst>
</file>

<file path=ppt/tags/tag59.xml><?xml version="1.0" encoding="utf-8"?>
<p:tagLst xmlns:p="http://schemas.openxmlformats.org/presentationml/2006/main">
  <p:tag name="AS_UNIQUEID" val="7576"/>
</p:tagLst>
</file>

<file path=ppt/tags/tag6.xml><?xml version="1.0" encoding="utf-8"?>
<p:tagLst xmlns:p="http://schemas.openxmlformats.org/presentationml/2006/main">
  <p:tag name="AS_UNIQUEID" val="7516"/>
</p:tagLst>
</file>

<file path=ppt/tags/tag60.xml><?xml version="1.0" encoding="utf-8"?>
<p:tagLst xmlns:p="http://schemas.openxmlformats.org/presentationml/2006/main">
  <p:tag name="AS_UNIQUEID" val="7577"/>
</p:tagLst>
</file>

<file path=ppt/tags/tag61.xml><?xml version="1.0" encoding="utf-8"?>
<p:tagLst xmlns:p="http://schemas.openxmlformats.org/presentationml/2006/main">
  <p:tag name="AS_UNIQUEID" val="7578"/>
</p:tagLst>
</file>

<file path=ppt/tags/tag62.xml><?xml version="1.0" encoding="utf-8"?>
<p:tagLst xmlns:p="http://schemas.openxmlformats.org/presentationml/2006/main">
  <p:tag name="AS_UNIQUEID" val="7579"/>
</p:tagLst>
</file>

<file path=ppt/tags/tag63.xml><?xml version="1.0" encoding="utf-8"?>
<p:tagLst xmlns:p="http://schemas.openxmlformats.org/presentationml/2006/main">
  <p:tag name="AS_UNIQUEID" val="7580"/>
</p:tagLst>
</file>

<file path=ppt/tags/tag64.xml><?xml version="1.0" encoding="utf-8"?>
<p:tagLst xmlns:p="http://schemas.openxmlformats.org/presentationml/2006/main">
  <p:tag name="AS_UNIQUEID" val="7581"/>
</p:tagLst>
</file>

<file path=ppt/tags/tag65.xml><?xml version="1.0" encoding="utf-8"?>
<p:tagLst xmlns:p="http://schemas.openxmlformats.org/presentationml/2006/main">
  <p:tag name="AS_UNIQUEID" val="7582"/>
</p:tagLst>
</file>

<file path=ppt/tags/tag66.xml><?xml version="1.0" encoding="utf-8"?>
<p:tagLst xmlns:p="http://schemas.openxmlformats.org/presentationml/2006/main">
  <p:tag name="AS_UNIQUEID" val="7583"/>
</p:tagLst>
</file>

<file path=ppt/tags/tag67.xml><?xml version="1.0" encoding="utf-8"?>
<p:tagLst xmlns:p="http://schemas.openxmlformats.org/presentationml/2006/main">
  <p:tag name="AS_UNIQUEID" val="7584"/>
</p:tagLst>
</file>

<file path=ppt/tags/tag68.xml><?xml version="1.0" encoding="utf-8"?>
<p:tagLst xmlns:p="http://schemas.openxmlformats.org/presentationml/2006/main">
  <p:tag name="AS_UNIQUEID" val="7585"/>
</p:tagLst>
</file>

<file path=ppt/tags/tag69.xml><?xml version="1.0" encoding="utf-8"?>
<p:tagLst xmlns:p="http://schemas.openxmlformats.org/presentationml/2006/main">
  <p:tag name="AS_UNIQUEID" val="7586"/>
</p:tagLst>
</file>

<file path=ppt/tags/tag7.xml><?xml version="1.0" encoding="utf-8"?>
<p:tagLst xmlns:p="http://schemas.openxmlformats.org/presentationml/2006/main">
  <p:tag name="AS_UNIQUEID" val="7517"/>
</p:tagLst>
</file>

<file path=ppt/tags/tag70.xml><?xml version="1.0" encoding="utf-8"?>
<p:tagLst xmlns:p="http://schemas.openxmlformats.org/presentationml/2006/main">
  <p:tag name="AS_UNIQUEID" val="7587"/>
</p:tagLst>
</file>

<file path=ppt/tags/tag71.xml><?xml version="1.0" encoding="utf-8"?>
<p:tagLst xmlns:p="http://schemas.openxmlformats.org/presentationml/2006/main">
  <p:tag name="AS_UNIQUEID" val="8045"/>
</p:tagLst>
</file>

<file path=ppt/tags/tag72.xml><?xml version="1.0" encoding="utf-8"?>
<p:tagLst xmlns:p="http://schemas.openxmlformats.org/presentationml/2006/main">
  <p:tag name="AS_UNIQUEID" val="8046"/>
</p:tagLst>
</file>

<file path=ppt/tags/tag73.xml><?xml version="1.0" encoding="utf-8"?>
<p:tagLst xmlns:p="http://schemas.openxmlformats.org/presentationml/2006/main">
  <p:tag name="AS_UNIQUEID" val="8047"/>
</p:tagLst>
</file>

<file path=ppt/tags/tag74.xml><?xml version="1.0" encoding="utf-8"?>
<p:tagLst xmlns:p="http://schemas.openxmlformats.org/presentationml/2006/main">
  <p:tag name="AS_UNIQUEID" val="8048"/>
</p:tagLst>
</file>

<file path=ppt/tags/tag75.xml><?xml version="1.0" encoding="utf-8"?>
<p:tagLst xmlns:p="http://schemas.openxmlformats.org/presentationml/2006/main">
  <p:tag name="AS_UNIQUEID" val="8049"/>
</p:tagLst>
</file>

<file path=ppt/tags/tag76.xml><?xml version="1.0" encoding="utf-8"?>
<p:tagLst xmlns:p="http://schemas.openxmlformats.org/presentationml/2006/main">
  <p:tag name="AS_UNIQUEID" val="8050"/>
</p:tagLst>
</file>

<file path=ppt/tags/tag77.xml><?xml version="1.0" encoding="utf-8"?>
<p:tagLst xmlns:p="http://schemas.openxmlformats.org/presentationml/2006/main">
  <p:tag name="AS_UNIQUEID" val="8051"/>
</p:tagLst>
</file>

<file path=ppt/tags/tag78.xml><?xml version="1.0" encoding="utf-8"?>
<p:tagLst xmlns:p="http://schemas.openxmlformats.org/presentationml/2006/main">
  <p:tag name="AS_UNIQUEID" val="8052"/>
</p:tagLst>
</file>

<file path=ppt/tags/tag79.xml><?xml version="1.0" encoding="utf-8"?>
<p:tagLst xmlns:p="http://schemas.openxmlformats.org/presentationml/2006/main">
  <p:tag name="AS_UNIQUEID" val="8053"/>
</p:tagLst>
</file>

<file path=ppt/tags/tag8.xml><?xml version="1.0" encoding="utf-8"?>
<p:tagLst xmlns:p="http://schemas.openxmlformats.org/presentationml/2006/main">
  <p:tag name="AS_UNIQUEID" val="7519"/>
</p:tagLst>
</file>

<file path=ppt/tags/tag80.xml><?xml version="1.0" encoding="utf-8"?>
<p:tagLst xmlns:p="http://schemas.openxmlformats.org/presentationml/2006/main">
  <p:tag name="AS_UNIQUEID" val="8054"/>
</p:tagLst>
</file>

<file path=ppt/tags/tag81.xml><?xml version="1.0" encoding="utf-8"?>
<p:tagLst xmlns:p="http://schemas.openxmlformats.org/presentationml/2006/main">
  <p:tag name="AS_UNIQUEID" val="8055"/>
</p:tagLst>
</file>

<file path=ppt/tags/tag82.xml><?xml version="1.0" encoding="utf-8"?>
<p:tagLst xmlns:p="http://schemas.openxmlformats.org/presentationml/2006/main">
  <p:tag name="AS_UNIQUEID" val="8056"/>
</p:tagLst>
</file>

<file path=ppt/tags/tag83.xml><?xml version="1.0" encoding="utf-8"?>
<p:tagLst xmlns:p="http://schemas.openxmlformats.org/presentationml/2006/main">
  <p:tag name="AS_UNIQUEID" val="8057"/>
</p:tagLst>
</file>

<file path=ppt/tags/tag84.xml><?xml version="1.0" encoding="utf-8"?>
<p:tagLst xmlns:p="http://schemas.openxmlformats.org/presentationml/2006/main">
  <p:tag name="AS_UNIQUEID" val="8058"/>
</p:tagLst>
</file>

<file path=ppt/tags/tag85.xml><?xml version="1.0" encoding="utf-8"?>
<p:tagLst xmlns:p="http://schemas.openxmlformats.org/presentationml/2006/main">
  <p:tag name="AS_UNIQUEID" val="8059"/>
</p:tagLst>
</file>

<file path=ppt/tags/tag86.xml><?xml version="1.0" encoding="utf-8"?>
<p:tagLst xmlns:p="http://schemas.openxmlformats.org/presentationml/2006/main">
  <p:tag name="AS_UNIQUEID" val="8060"/>
</p:tagLst>
</file>

<file path=ppt/tags/tag87.xml><?xml version="1.0" encoding="utf-8"?>
<p:tagLst xmlns:p="http://schemas.openxmlformats.org/presentationml/2006/main">
  <p:tag name="AS_UNIQUEID" val="8061"/>
</p:tagLst>
</file>

<file path=ppt/tags/tag88.xml><?xml version="1.0" encoding="utf-8"?>
<p:tagLst xmlns:p="http://schemas.openxmlformats.org/presentationml/2006/main">
  <p:tag name="AS_UNIQUEID" val="8062"/>
</p:tagLst>
</file>

<file path=ppt/tags/tag89.xml><?xml version="1.0" encoding="utf-8"?>
<p:tagLst xmlns:p="http://schemas.openxmlformats.org/presentationml/2006/main">
  <p:tag name="AS_UNIQUEID" val="8063"/>
</p:tagLst>
</file>

<file path=ppt/tags/tag9.xml><?xml version="1.0" encoding="utf-8"?>
<p:tagLst xmlns:p="http://schemas.openxmlformats.org/presentationml/2006/main">
  <p:tag name="AS_UNIQUEID" val="7520"/>
</p:tagLst>
</file>

<file path=ppt/tags/tag90.xml><?xml version="1.0" encoding="utf-8"?>
<p:tagLst xmlns:p="http://schemas.openxmlformats.org/presentationml/2006/main">
  <p:tag name="AS_UNIQUEID" val="8064"/>
</p:tagLst>
</file>

<file path=ppt/tags/tag91.xml><?xml version="1.0" encoding="utf-8"?>
<p:tagLst xmlns:p="http://schemas.openxmlformats.org/presentationml/2006/main">
  <p:tag name="AS_UNIQUEID" val="8065"/>
</p:tagLst>
</file>

<file path=ppt/tags/tag92.xml><?xml version="1.0" encoding="utf-8"?>
<p:tagLst xmlns:p="http://schemas.openxmlformats.org/presentationml/2006/main">
  <p:tag name="AS_UNIQUEID" val="8066"/>
</p:tagLst>
</file>

<file path=ppt/tags/tag93.xml><?xml version="1.0" encoding="utf-8"?>
<p:tagLst xmlns:p="http://schemas.openxmlformats.org/presentationml/2006/main">
  <p:tag name="AS_UNIQUEID" val="8067"/>
</p:tagLst>
</file>

<file path=ppt/tags/tag94.xml><?xml version="1.0" encoding="utf-8"?>
<p:tagLst xmlns:p="http://schemas.openxmlformats.org/presentationml/2006/main">
  <p:tag name="AS_UNIQUEID" val="8068"/>
</p:tagLst>
</file>

<file path=ppt/tags/tag95.xml><?xml version="1.0" encoding="utf-8"?>
<p:tagLst xmlns:p="http://schemas.openxmlformats.org/presentationml/2006/main">
  <p:tag name="AS_UNIQUEID" val="8069"/>
</p:tagLst>
</file>

<file path=ppt/tags/tag96.xml><?xml version="1.0" encoding="utf-8"?>
<p:tagLst xmlns:p="http://schemas.openxmlformats.org/presentationml/2006/main">
  <p:tag name="AS_UNIQUEID" val="8070"/>
</p:tagLst>
</file>

<file path=ppt/tags/tag97.xml><?xml version="1.0" encoding="utf-8"?>
<p:tagLst xmlns:p="http://schemas.openxmlformats.org/presentationml/2006/main">
  <p:tag name="AS_UNIQUEID" val="8072"/>
</p:tagLst>
</file>

<file path=ppt/tags/tag98.xml><?xml version="1.0" encoding="utf-8"?>
<p:tagLst xmlns:p="http://schemas.openxmlformats.org/presentationml/2006/main">
  <p:tag name="AS_UNIQUEID" val="8073"/>
</p:tagLst>
</file>

<file path=ppt/tags/tag99.xml><?xml version="1.0" encoding="utf-8"?>
<p:tagLst xmlns:p="http://schemas.openxmlformats.org/presentationml/2006/main">
  <p:tag name="AS_UNIQUEID" val="807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6">
      <a:majorFont>
        <a:latin typeface="Times New Roman"/>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2296</Words>
  <Application>WPS 演示</Application>
  <PresentationFormat/>
  <Paragraphs>393</Paragraphs>
  <Slides>20</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20</vt:i4>
      </vt:variant>
    </vt:vector>
  </HeadingPairs>
  <TitlesOfParts>
    <vt:vector size="36" baseType="lpstr">
      <vt:lpstr>Arial</vt:lpstr>
      <vt:lpstr>宋体</vt:lpstr>
      <vt:lpstr>Wingdings</vt:lpstr>
      <vt:lpstr>楷体</vt:lpstr>
      <vt:lpstr>Calibri</vt:lpstr>
      <vt:lpstr>微软雅黑</vt:lpstr>
      <vt:lpstr>黑体</vt:lpstr>
      <vt:lpstr>Times New Roman</vt:lpstr>
      <vt:lpstr>楷体_GB2312</vt:lpstr>
      <vt:lpstr>隶书</vt:lpstr>
      <vt:lpstr>Arial Unicode MS</vt:lpstr>
      <vt:lpstr>等线</vt:lpstr>
      <vt:lpstr>Arial</vt:lpstr>
      <vt:lpstr>Calibri</vt:lpstr>
      <vt:lpstr>新宋体</vt:lpstr>
      <vt:lpstr>Office 主题​​</vt:lpstr>
      <vt:lpstr>PowerPoint 演示文稿</vt:lpstr>
      <vt:lpstr>PowerPoint 演示文稿</vt:lpstr>
      <vt:lpstr>一、种群和种群基因库</vt:lpstr>
      <vt:lpstr>PowerPoint 演示文稿</vt:lpstr>
      <vt:lpstr>一、种群和种群基因库</vt:lpstr>
      <vt:lpstr>PowerPoint 演示文稿</vt:lpstr>
      <vt:lpstr>PowerPoint 演示文稿</vt:lpstr>
      <vt:lpstr>PowerPoint 演示文稿</vt:lpstr>
      <vt:lpstr>二、种群基因频率的变化</vt:lpstr>
      <vt:lpstr>PowerPoint 演示文稿</vt:lpstr>
      <vt:lpstr>三、自然选择对种群基因频率变化的影响</vt:lpstr>
      <vt:lpstr>PowerPoint 演示文稿</vt:lpstr>
      <vt:lpstr>PowerPoint 演示文稿</vt:lpstr>
      <vt:lpstr>四、探究抗生素对细菌的选择作用</vt:lpstr>
      <vt:lpstr>五、物种的概念</vt:lpstr>
      <vt:lpstr>六、隔离</vt:lpstr>
      <vt:lpstr>PowerPoint 演示文稿</vt:lpstr>
      <vt:lpstr>PowerPoint 演示文稿</vt:lpstr>
      <vt:lpstr>物种形成的过程</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9</cp:revision>
  <cp:lastPrinted>2022-09-26T10:27:00Z</cp:lastPrinted>
  <dcterms:created xsi:type="dcterms:W3CDTF">2022-09-26T10:27:00Z</dcterms:created>
  <dcterms:modified xsi:type="dcterms:W3CDTF">2025-03-22T08:17:13Z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49F9313BDC8A426DB7AAB8783D3A993C</vt:lpwstr>
  </property>
  <property fmtid="{D5CDD505-2E9C-101B-9397-08002B2CF9AE}" pid="7" name="KSOProductBuildVer">
    <vt:lpwstr>2052-10.8.2.6837</vt:lpwstr>
  </property>
</Properties>
</file>