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34"/>
  </p:handoutMasterIdLst>
  <p:sldIdLst>
    <p:sldId id="267" r:id="rId4"/>
    <p:sldId id="522" r:id="rId5"/>
    <p:sldId id="545" r:id="rId7"/>
    <p:sldId id="586" r:id="rId8"/>
    <p:sldId id="587" r:id="rId9"/>
    <p:sldId id="589" r:id="rId10"/>
    <p:sldId id="590" r:id="rId11"/>
    <p:sldId id="591" r:id="rId12"/>
    <p:sldId id="592" r:id="rId13"/>
    <p:sldId id="593" r:id="rId14"/>
    <p:sldId id="594" r:id="rId15"/>
    <p:sldId id="595" r:id="rId16"/>
    <p:sldId id="598" r:id="rId17"/>
    <p:sldId id="599" r:id="rId18"/>
    <p:sldId id="597" r:id="rId19"/>
    <p:sldId id="600" r:id="rId20"/>
    <p:sldId id="601" r:id="rId21"/>
    <p:sldId id="602" r:id="rId22"/>
    <p:sldId id="604" r:id="rId23"/>
    <p:sldId id="603" r:id="rId24"/>
    <p:sldId id="605" r:id="rId25"/>
    <p:sldId id="606" r:id="rId26"/>
    <p:sldId id="608" r:id="rId27"/>
    <p:sldId id="609" r:id="rId28"/>
    <p:sldId id="610" r:id="rId29"/>
    <p:sldId id="611" r:id="rId30"/>
    <p:sldId id="607" r:id="rId31"/>
    <p:sldId id="612" r:id="rId32"/>
    <p:sldId id="334" r:id="rId33"/>
  </p:sldIdLst>
  <p:sldSz cx="12192000" cy="6858000"/>
  <p:notesSz cx="6858000" cy="9144000"/>
  <p:embeddedFontLst>
    <p:embeddedFont>
      <p:font typeface="微软雅黑" panose="020B0503020204020204" pitchFamily="34" charset="-122"/>
      <p:regular r:id="rId38"/>
    </p:embeddedFont>
    <p:embeddedFont>
      <p:font typeface="方正细珊瑚简体" panose="03000509000000000000" pitchFamily="65" charset="-122"/>
      <p:regular r:id="rId39"/>
    </p:embeddedFont>
    <p:embeddedFont>
      <p:font typeface="Impact" panose="020B0806030902050204" pitchFamily="34" charset="0"/>
      <p:regular r:id="rId40"/>
    </p:embeddedFont>
    <p:embeddedFont>
      <p:font typeface="华文行楷" panose="02010800040101010101" pitchFamily="2" charset="-122"/>
      <p:regular r:id="rId41"/>
    </p:embeddedFont>
    <p:embeddedFont>
      <p:font typeface="方正粗倩简体" panose="03000509000000000000" pitchFamily="65" charset="-122"/>
      <p:regular r:id="rId42"/>
    </p:embeddedFont>
    <p:embeddedFont>
      <p:font typeface="等线" panose="02010600030101010101" charset="-122"/>
      <p:regular r:id="rId43"/>
    </p:embeddedFont>
    <p:embeddedFont>
      <p:font typeface="等线 Light" panose="02010600030101010101" charset="-122"/>
      <p:regular r:id="rId44"/>
    </p:embeddedFont>
    <p:embeddedFont>
      <p:font typeface="楷体" panose="02010609060101010101" pitchFamily="49" charset="-122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C5"/>
    <a:srgbClr val="FFDDDD"/>
    <a:srgbClr val="FFB9B9"/>
    <a:srgbClr val="F36559"/>
    <a:srgbClr val="FFCCCC"/>
    <a:srgbClr val="FF9900"/>
    <a:srgbClr val="E7AD45"/>
    <a:srgbClr val="257CB1"/>
    <a:srgbClr val="7B6A96"/>
    <a:srgbClr val="51C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02" autoAdjust="0"/>
  </p:normalViewPr>
  <p:slideViewPr>
    <p:cSldViewPr snapToGrid="0">
      <p:cViewPr varScale="1">
        <p:scale>
          <a:sx n="79" d="100"/>
          <a:sy n="79" d="100"/>
        </p:scale>
        <p:origin x="947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0" Type="http://schemas.openxmlformats.org/officeDocument/2006/relationships/tags" Target="tags/tag63.xml"/><Relationship Id="rId5" Type="http://schemas.openxmlformats.org/officeDocument/2006/relationships/slide" Target="slides/slide2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3829440337336"/>
          <c:y val="0.00907999296097829"/>
          <c:w val="0.535863633171078"/>
          <c:h val="0.9032772532955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含量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68ABDE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99C4E7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257CB1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3"/>
                <c:pt idx="0">
                  <c:v>组织液</c:v>
                </c:pt>
                <c:pt idx="1">
                  <c:v>血浆</c:v>
                </c:pt>
                <c:pt idx="2">
                  <c:v>淋巴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25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4"/>
        <c:holeSize val="6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dirty="0">
                <a:solidFill>
                  <a:schemeClr val="tx1"/>
                </a:solidFill>
              </a:rPr>
              <a:t>血浆的主要成分</a:t>
            </a:r>
            <a:endParaRPr lang="zh-CN" altLang="en-US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2818310673104"/>
          <c:y val="0.808698178692476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70"/>
      <c:depthPercent val="100"/>
      <c:rAngAx val="0"/>
      <c:perspective val="2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0562620179768223"/>
          <c:y val="0.0298147157985887"/>
          <c:w val="0.938111780225495"/>
          <c:h val="0.7764007575906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explosion val="4"/>
            <c:spPr>
              <a:solidFill>
                <a:srgbClr val="51C6E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bubble3D val="0"/>
            <c:spPr>
              <a:solidFill>
                <a:srgbClr val="E7AD4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bubble3D val="0"/>
            <c:spPr>
              <a:solidFill>
                <a:srgbClr val="F3655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bubble3D val="0"/>
            <c:spPr>
              <a:solidFill>
                <a:srgbClr val="7B6A9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0.262813508466215"/>
                  <c:y val="-0.193169689393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fld id="{6aa0ce89-97eb-4e38-896c-e25fcfc4b7da}" type="CATEGORYNAME">
                      <a:t>[CATEGORY NAME]</a:t>
                    </a:fld>
                    <a:endParaRPr lang="zh-CN" altLang="en-US" b="0" i="0" u="none" strike="noStrike" baseline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612113035267203"/>
                      <c:h val="0.10689732599266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741706170060588"/>
                  <c:y val="-0.041402210338862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158130382132"/>
                      <c:h val="0.081537001209881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0252866760244726"/>
                  <c:y val="-0.0198559204415337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013176165903"/>
                      <c:h val="0.078333961691952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0221997961720119"/>
                  <c:y val="0.093028047167484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400525540409"/>
                      <c:h val="0.082866090950300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/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水</c:v>
                </c:pt>
                <c:pt idx="1">
                  <c:v>蛋白质</c:v>
                </c:pt>
                <c:pt idx="2">
                  <c:v>无机盐</c:v>
                </c:pt>
                <c:pt idx="3">
                  <c:v>其他物质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0.92</c:v>
                </c:pt>
                <c:pt idx="1">
                  <c:v>0.08</c:v>
                </c:pt>
                <c:pt idx="2">
                  <c:v>0.01</c:v>
                </c:pt>
                <c:pt idx="3">
                  <c:v>0.01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8671548" y="5667469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四川省仪陇</a:t>
            </a:r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9" name="Picture 10" descr="165610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354837"/>
            <a:ext cx="3089117" cy="2319633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§1-1 </a:t>
            </a:r>
            <a:r>
              <a:rPr lang="zh-CN" altLang="en-US" dirty="0"/>
              <a:t>细胞生活的环境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213781" y="2198687"/>
            <a:ext cx="7554387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60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人体的内环境与稳态</a:t>
            </a:r>
            <a:endParaRPr lang="zh-CN" altLang="en-US" sz="60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46230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细胞外液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91561" y="1480635"/>
            <a:ext cx="4804439" cy="453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存在：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组织细胞间隙的液体，又叫组织间隙液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形成：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主要由血浆通过毛细血管壁渗出到细胞间而形成，大部分物质能够被重新吸收回血浆。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生活细胞：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绝大多数细胞都浸浴在组织液中，是体内绝大多数细胞直接生活的环境。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作用：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组织液为细胞提供营养物质，细胞的代谢产物也透过细胞膜进入组织液。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10923" y="936541"/>
            <a:ext cx="10285860" cy="5379201"/>
            <a:chOff x="812751" y="1003182"/>
            <a:chExt cx="10285860" cy="5379201"/>
          </a:xfrm>
        </p:grpSpPr>
        <p:sp>
          <p:nvSpPr>
            <p:cNvPr id="13" name="矩形: 圆角 12"/>
            <p:cNvSpPr/>
            <p:nvPr/>
          </p:nvSpPr>
          <p:spPr>
            <a:xfrm>
              <a:off x="812751" y="1285667"/>
              <a:ext cx="10285860" cy="5096716"/>
            </a:xfrm>
            <a:prstGeom prst="roundRect">
              <a:avLst>
                <a:gd name="adj" fmla="val 297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354041" y="1003182"/>
              <a:ext cx="1309522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组织液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蓝色的卡通人物&#10;&#10;中度可信度描述已自动生成"/>
          <p:cNvPicPr>
            <a:picLocks noChangeAspect="1"/>
          </p:cNvPicPr>
          <p:nvPr/>
        </p:nvPicPr>
        <p:blipFill rotWithShape="1">
          <a:blip r:embed="rId1"/>
          <a:srcRect l="12928" t="7414" r="10655" b="9487"/>
          <a:stretch>
            <a:fillRect/>
          </a:stretch>
        </p:blipFill>
        <p:spPr>
          <a:xfrm>
            <a:off x="6430013" y="1948137"/>
            <a:ext cx="4470426" cy="351937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446178" y="5092998"/>
            <a:ext cx="800219" cy="722451"/>
            <a:chOff x="8446178" y="5029200"/>
            <a:chExt cx="800219" cy="722451"/>
          </a:xfrm>
        </p:grpSpPr>
        <p:sp>
          <p:nvSpPr>
            <p:cNvPr id="6" name="文本框 5"/>
            <p:cNvSpPr txBox="1"/>
            <p:nvPr/>
          </p:nvSpPr>
          <p:spPr>
            <a:xfrm>
              <a:off x="8446178" y="5413097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组织液</a:t>
              </a:r>
              <a:endParaRPr lang="en-US" altLang="zh-CN" sz="1600" dirty="0"/>
            </a:p>
          </p:txBody>
        </p:sp>
        <p:cxnSp>
          <p:nvCxnSpPr>
            <p:cNvPr id="8" name="直接连接符 7"/>
            <p:cNvCxnSpPr/>
            <p:nvPr/>
          </p:nvCxnSpPr>
          <p:spPr>
            <a:xfrm flipH="1">
              <a:off x="8846288" y="5029200"/>
              <a:ext cx="159489" cy="3745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箭头连接符 14"/>
          <p:cNvCxnSpPr/>
          <p:nvPr/>
        </p:nvCxnSpPr>
        <p:spPr>
          <a:xfrm flipH="1" flipV="1">
            <a:off x="8665226" y="3285465"/>
            <a:ext cx="181061" cy="18075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8963092" y="3707825"/>
            <a:ext cx="181061" cy="18075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9867968" y="3644027"/>
            <a:ext cx="28870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9867967" y="3773994"/>
            <a:ext cx="28870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46230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细胞外液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91561" y="1536878"/>
            <a:ext cx="5348781" cy="391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存在：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存在于淋巴管中的液体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形成：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是由一部分组织液经毛细淋巴管壁进入毛细淋巴管而形成的。淋巴液在淋巴管中流动，经过淋巴结等淋巴器官，并最终汇入血浆。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生活细胞：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大量的淋巴细胞等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作用：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协助机体抵御疾病。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10923" y="939227"/>
            <a:ext cx="10285860" cy="5376515"/>
            <a:chOff x="812751" y="1005868"/>
            <a:chExt cx="10285860" cy="5376515"/>
          </a:xfrm>
        </p:grpSpPr>
        <p:sp>
          <p:nvSpPr>
            <p:cNvPr id="13" name="矩形: 圆角 12"/>
            <p:cNvSpPr/>
            <p:nvPr/>
          </p:nvSpPr>
          <p:spPr>
            <a:xfrm>
              <a:off x="812751" y="1285667"/>
              <a:ext cx="10285860" cy="5096716"/>
            </a:xfrm>
            <a:prstGeom prst="roundRect">
              <a:avLst>
                <a:gd name="adj" fmla="val 297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243067" y="1005868"/>
              <a:ext cx="1309522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淋巴液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t="5" b="5"/>
          <a:stretch>
            <a:fillRect/>
          </a:stretch>
        </p:blipFill>
        <p:spPr>
          <a:xfrm>
            <a:off x="7464056" y="1462447"/>
            <a:ext cx="2977116" cy="436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直接连接符 6"/>
          <p:cNvCxnSpPr/>
          <p:nvPr/>
        </p:nvCxnSpPr>
        <p:spPr>
          <a:xfrm>
            <a:off x="9090837" y="2998381"/>
            <a:ext cx="14779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568763" y="2495037"/>
            <a:ext cx="419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淋巴液</a:t>
            </a:r>
            <a:endParaRPr lang="zh-CN" altLang="en-US" dirty="0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8537944" y="3418367"/>
            <a:ext cx="148856" cy="61137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8929316" y="3644544"/>
            <a:ext cx="224845" cy="531628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9041739" y="5050465"/>
            <a:ext cx="229852" cy="454776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8357191" y="4965404"/>
            <a:ext cx="255181" cy="539837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箭头: 下 30"/>
          <p:cNvSpPr/>
          <p:nvPr/>
        </p:nvSpPr>
        <p:spPr>
          <a:xfrm>
            <a:off x="8686800" y="5505241"/>
            <a:ext cx="361035" cy="3214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313319" y="57751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汇入血浆</a:t>
            </a: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9" grpId="0"/>
      <p:bldP spid="31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6819496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血浆、组织液</a:t>
            </a:r>
            <a:r>
              <a:rPr lang="zh-CN" altLang="en-US" sz="240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和淋巴液之间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的关系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4597" y="945183"/>
            <a:ext cx="9092129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605" indent="-268605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为什么说细胞外液是细胞直接生活的环境？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12751" y="1625162"/>
            <a:ext cx="10566449" cy="2152102"/>
            <a:chOff x="1153708" y="3400604"/>
            <a:chExt cx="10566449" cy="2152102"/>
          </a:xfrm>
        </p:grpSpPr>
        <p:sp>
          <p:nvSpPr>
            <p:cNvPr id="7" name="矩形: 圆角 6"/>
            <p:cNvSpPr/>
            <p:nvPr/>
          </p:nvSpPr>
          <p:spPr>
            <a:xfrm>
              <a:off x="1153708" y="3400604"/>
              <a:ext cx="10566449" cy="2152102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02228" y="3549890"/>
              <a:ext cx="10069407" cy="183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外液是指存在于细胞外的体液，包括血浆、组织液和淋巴液等。血细胞直接生活在血浆中，体内绝大多数细胞直接生活在组织液中，大量淋巴细胞直接生活在淋巴液中。所以说，细胞外液是体内细胞直接生活的环境。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325429" y="4260419"/>
            <a:ext cx="5541090" cy="148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由</a:t>
            </a:r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细胞外液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构成机体内细胞生活的液体环境，还叫</a:t>
            </a:r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内环境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6819496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血浆、组织液</a:t>
            </a:r>
            <a:r>
              <a:rPr lang="zh-CN" altLang="en-US" sz="240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和淋巴液之间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的关系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0974" y="957635"/>
            <a:ext cx="5421745" cy="117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605" indent="-268605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血浆、组织液和淋巴液之间有什么内在联系？请依据下图绘制出能反映三者联系的模式图（用文字和箭头表示）。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588258" y="1014197"/>
            <a:ext cx="4740025" cy="5169788"/>
            <a:chOff x="6541123" y="957635"/>
            <a:chExt cx="4740025" cy="5169788"/>
          </a:xfrm>
        </p:grpSpPr>
        <p:sp>
          <p:nvSpPr>
            <p:cNvPr id="7" name="矩形: 圆角 6"/>
            <p:cNvSpPr/>
            <p:nvPr/>
          </p:nvSpPr>
          <p:spPr>
            <a:xfrm>
              <a:off x="6541123" y="957635"/>
              <a:ext cx="4740025" cy="5169788"/>
            </a:xfrm>
            <a:prstGeom prst="roundRect">
              <a:avLst>
                <a:gd name="adj" fmla="val 316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768322" y="1074983"/>
              <a:ext cx="4324548" cy="3390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当血浆流经毛细血管时，水和一切能够透过毛细血管壁的物质可以在毛细血管动脉端渗出，进入组织细胞间隙而成为组织液，绝大多数的组织液在毛细血管静脉端又可以重新渗入血浆中。少量的组织液还可以渗入毛细淋巴管，形成淋巴液，淋巴液经淋巴循环由左右锁骨下静脉汇入血浆。它们之间的关系如下图所示。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704843" y="46594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组织液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43687" y="46594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血浆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93134" y="5638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淋巴液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8582005" y="4815861"/>
            <a:ext cx="1361682" cy="0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8577564" y="4911699"/>
            <a:ext cx="1366124" cy="0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613757" y="44765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毛细血管壁</a:t>
            </a:r>
            <a:endParaRPr lang="zh-CN" altLang="en-US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9417380" y="5028808"/>
            <a:ext cx="678730" cy="60972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8226273" y="5055227"/>
            <a:ext cx="678730" cy="60972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044097" y="523149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毛细淋巴管壁</a:t>
            </a:r>
            <a:endParaRPr lang="zh-CN" altLang="en-US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31285" y="52314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淋巴循环</a:t>
            </a:r>
            <a:endParaRPr lang="zh-CN" altLang="en-US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71387" y="2213950"/>
            <a:ext cx="5876548" cy="3968135"/>
            <a:chOff x="571387" y="2213950"/>
            <a:chExt cx="5876548" cy="3968135"/>
          </a:xfrm>
        </p:grpSpPr>
        <p:sp>
          <p:nvSpPr>
            <p:cNvPr id="26" name="文本框 25"/>
            <p:cNvSpPr txBox="1"/>
            <p:nvPr/>
          </p:nvSpPr>
          <p:spPr>
            <a:xfrm>
              <a:off x="751482" y="366142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组织细胞</a:t>
              </a:r>
              <a:endParaRPr lang="zh-CN" altLang="en-US" sz="14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1387" y="3983320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毛细淋巴管</a:t>
              </a:r>
              <a:endParaRPr lang="zh-CN" altLang="en-US" sz="14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41073" y="447730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毛细血管</a:t>
              </a:r>
              <a:endParaRPr lang="zh-CN" altLang="en-US" sz="14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001916" y="3199756"/>
              <a:ext cx="1446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组织液中的物质返回血液循环系统</a:t>
              </a:r>
              <a:endParaRPr lang="zh-CN" altLang="en-US" sz="1200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001916" y="3621764"/>
              <a:ext cx="1446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组织液中的物质进入淋巴系统</a:t>
              </a:r>
              <a:endParaRPr lang="zh-CN" altLang="en-US" sz="1200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001916" y="4290671"/>
              <a:ext cx="1446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血浆中的物质进入组织液</a:t>
              </a:r>
              <a:endParaRPr lang="zh-CN" altLang="en-US" sz="12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76579" y="2213950"/>
              <a:ext cx="5223430" cy="3968135"/>
              <a:chOff x="676579" y="2213950"/>
              <a:chExt cx="5223430" cy="3968135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676579" y="5532886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/>
                  <a:t>微动脉</a:t>
                </a:r>
                <a:endParaRPr lang="zh-CN" altLang="en-US" sz="1400" dirty="0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5078281" y="2213950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/>
                  <a:t>微静脉</a:t>
                </a:r>
                <a:endParaRPr lang="zh-CN" altLang="en-US" sz="1400" dirty="0"/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877716" y="2444370"/>
                <a:ext cx="5022293" cy="3737715"/>
                <a:chOff x="877716" y="2444370"/>
                <a:chExt cx="5022293" cy="3737715"/>
              </a:xfrm>
            </p:grpSpPr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1"/>
                <a:srcRect l="8756" t="1227" r="7717" b="13614"/>
                <a:stretch>
                  <a:fillRect/>
                </a:stretch>
              </p:blipFill>
              <p:spPr>
                <a:xfrm>
                  <a:off x="877716" y="2444370"/>
                  <a:ext cx="5022293" cy="3077899"/>
                </a:xfrm>
                <a:prstGeom prst="rect">
                  <a:avLst/>
                </a:prstGeom>
              </p:spPr>
            </p:pic>
            <p:sp>
              <p:nvSpPr>
                <p:cNvPr id="34" name="文本框 33"/>
                <p:cNvSpPr txBox="1"/>
                <p:nvPr/>
              </p:nvSpPr>
              <p:spPr>
                <a:xfrm>
                  <a:off x="1866715" y="5812753"/>
                  <a:ext cx="36199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dirty="0"/>
                    <a:t>血浆、组织液和淋巴液之间的关系</a:t>
                  </a:r>
                  <a:endParaRPr lang="zh-CN" altLang="en-US" dirty="0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1" grpId="0"/>
      <p:bldP spid="13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6819496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血浆、组织液</a:t>
            </a:r>
            <a:r>
              <a:rPr lang="zh-CN" altLang="en-US" sz="240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和淋巴液之间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的关系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4598" y="945183"/>
            <a:ext cx="5905584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605" indent="-268605">
              <a:lnSpc>
                <a:spcPct val="120000"/>
              </a:lnSpc>
              <a:buFont typeface="+mj-lt"/>
              <a:buAutoNum type="arabicPeriod" startAt="3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为什么说全身的细胞外液是一个有机的整体？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12751" y="1529497"/>
            <a:ext cx="10474081" cy="1767885"/>
            <a:chOff x="1153708" y="3400604"/>
            <a:chExt cx="10474081" cy="1767885"/>
          </a:xfrm>
        </p:grpSpPr>
        <p:sp>
          <p:nvSpPr>
            <p:cNvPr id="7" name="矩形: 圆角 6"/>
            <p:cNvSpPr/>
            <p:nvPr/>
          </p:nvSpPr>
          <p:spPr>
            <a:xfrm>
              <a:off x="1153708" y="3400604"/>
              <a:ext cx="10466620" cy="1767885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55182" y="3492271"/>
              <a:ext cx="10272607" cy="1544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人体细胞外液主要由组织液、血浆和淋巴液等构成，它们虽然分布在人体不同部位（血浆位于血管内，组织液分布于组织细胞之间，淋巴液分布于淋巴管），但基本化学成分相同，并且彼此紧密联系，共同构成人体细胞生活的内环境。由此可见，全身的细胞外液是一个有机的整体。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/>
          <p:cNvSpPr/>
          <p:nvPr/>
        </p:nvSpPr>
        <p:spPr>
          <a:xfrm>
            <a:off x="647699" y="5585971"/>
            <a:ext cx="10893475" cy="891029"/>
          </a:xfrm>
          <a:prstGeom prst="roundRect">
            <a:avLst>
              <a:gd name="adj" fmla="val 1402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8170717" y="2060859"/>
            <a:ext cx="3362325" cy="3442138"/>
          </a:xfrm>
          <a:prstGeom prst="roundRect">
            <a:avLst>
              <a:gd name="adj" fmla="val 333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262705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血浆的化学组成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7699" y="877968"/>
            <a:ext cx="1052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血浆的成分复杂，主要为水。科学家用化学的方法，测得人体血浆中部分成分的含量如下表。</a:t>
            </a:r>
            <a:endParaRPr lang="zh-CN" altLang="en-US" dirty="0"/>
          </a:p>
        </p:txBody>
      </p:sp>
      <p:graphicFrame>
        <p:nvGraphicFramePr>
          <p:cNvPr id="7" name="表格 12"/>
          <p:cNvGraphicFramePr>
            <a:graphicFrameLocks noGrp="1"/>
          </p:cNvGraphicFramePr>
          <p:nvPr/>
        </p:nvGraphicFramePr>
        <p:xfrm>
          <a:off x="664863" y="1416576"/>
          <a:ext cx="3682960" cy="403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480"/>
                <a:gridCol w="1841480"/>
              </a:tblGrid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成分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含量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丙氨酸氨基转移酶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9~60U/L</a:t>
                      </a:r>
                      <a:r>
                        <a:rPr lang="en-US" altLang="zh-CN" sz="160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zh-CN" altLang="en-US" sz="16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总蛋白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65~85g/L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总胆红素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5~21</a:t>
                      </a:r>
                      <a:r>
                        <a:rPr lang="el-GR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碱性磷酸酶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45~125U/L</a:t>
                      </a:r>
                      <a:endParaRPr lang="zh-CN" altLang="en-US" sz="16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尿素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2.8~7.2</a:t>
                      </a:r>
                      <a:r>
                        <a:rPr lang="el-GR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肌酐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57~111</a:t>
                      </a:r>
                      <a:r>
                        <a:rPr lang="el-GR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尿酸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208.3~428.4</a:t>
                      </a:r>
                      <a:r>
                        <a:rPr lang="el-GR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葡萄糖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3.9~6.1mmol/L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乳酸脱氢酶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140~271U/L</a:t>
                      </a:r>
                      <a:endParaRPr lang="zh-CN" altLang="en-US" sz="16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三酰甘油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0~1.7mmol/L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366873" y="1416576"/>
          <a:ext cx="3682960" cy="401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480"/>
                <a:gridCol w="1841480"/>
              </a:tblGrid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成分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含量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总胆固醇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3.1~5.2mmol/L</a:t>
                      </a:r>
                      <a:endParaRPr lang="zh-CN" altLang="en-US" sz="16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钠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137~147mmol/L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钾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3.5~5.3mmol/L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钙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2.2~2.65mmol/L</a:t>
                      </a:r>
                      <a:endParaRPr lang="zh-CN" altLang="en-US" sz="16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磷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0.81~1.45mmol/L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镁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0.73~1.06mol/L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血清铁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11~30</a:t>
                      </a:r>
                      <a:r>
                        <a:rPr lang="el-GR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氯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99~110mmol/L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碳酸氢盐</a:t>
                      </a:r>
                      <a:endParaRPr lang="zh-CN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22~28U/L</a:t>
                      </a:r>
                      <a:endParaRPr lang="zh-CN" altLang="en-US" sz="16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4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altLang="zh-CN" sz="160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21~31.3mmol/L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8170717" y="1268709"/>
            <a:ext cx="3489455" cy="73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血浆中这么多物质，你能将它们归归类吗？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3701" y="5638764"/>
            <a:ext cx="10398174" cy="73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营养物质：包括水、无机盐、蛋白质、葡萄糖、三酰甘油等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代谢废物：包括尿素、尿酸、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。学生也可以采取其他的分类方式。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59568" y="2084231"/>
            <a:ext cx="3215751" cy="339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</a:rPr>
              <a:t>无机物：包括水和无机盐：如钠、钾、钙、磷、镁、血清铁、氯、碳酸氢盐等）</a:t>
            </a:r>
            <a:endParaRPr lang="en-US" altLang="zh-CN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</a:rPr>
              <a:t>有机物：</a:t>
            </a:r>
            <a:endParaRPr lang="en-US" altLang="zh-CN" dirty="0">
              <a:solidFill>
                <a:schemeClr val="bg1"/>
              </a:solidFill>
            </a:endParaRPr>
          </a:p>
          <a:p>
            <a:pPr marL="542925" lvl="1" indent="-276225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</a:rPr>
              <a:t>糖类（如葡萄糖）</a:t>
            </a:r>
            <a:endParaRPr lang="en-US" altLang="zh-CN" dirty="0">
              <a:solidFill>
                <a:schemeClr val="bg1"/>
              </a:solidFill>
            </a:endParaRPr>
          </a:p>
          <a:p>
            <a:pPr marL="542925" lvl="1" indent="-276225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</a:rPr>
              <a:t>蛋白质（如丙氨酸氨基转移酶、碱性磷酸酶、乳酸脱氢酶等）</a:t>
            </a:r>
            <a:endParaRPr lang="en-US" altLang="zh-CN" dirty="0">
              <a:solidFill>
                <a:schemeClr val="bg1"/>
              </a:solidFill>
            </a:endParaRPr>
          </a:p>
          <a:p>
            <a:pPr marL="542925" lvl="1" indent="-276225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/>
                </a:solidFill>
              </a:rPr>
              <a:t>脂类（如三酰甘油、胆固醇）等。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6" grpId="0"/>
      <p:bldP spid="9" grpId="0"/>
      <p:bldP spid="10" grpId="0" uiExpand="1" build="p"/>
      <p:bldP spid="11" grpId="0" bldLvl="2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4262705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血浆的化学组成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028" y="877454"/>
            <a:ext cx="10627347" cy="295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除表中所列成分外，血浆中还可能含有哪些物质？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buFont typeface="+mj-lt"/>
              <a:buAutoNum type="arabicPeriod" startAt="2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buFont typeface="+mj-lt"/>
              <a:buAutoNum type="arabicPeriod" startAt="2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回忆所学知识，你能说出其中哪些物质在人体中的作用？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lnSpc>
                <a:spcPct val="120000"/>
              </a:lnSpc>
              <a:buFont typeface="+mj-lt"/>
              <a:buAutoNum type="arabicPeriod" startAt="2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lnSpc>
                <a:spcPct val="120000"/>
              </a:lnSpc>
              <a:buFont typeface="+mj-lt"/>
              <a:buAutoNum type="arabicPeriod" startAt="2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lnSpc>
                <a:spcPct val="120000"/>
              </a:lnSpc>
              <a:buFont typeface="+mj-lt"/>
              <a:buAutoNum type="arabicPeriod" startAt="2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从葡萄糖、三酰甘油（甘油三酯）、尿素、钠中，任选一种你熟悉的成分，分析它的来源和去路，并说明这与人体的哪些系统有关。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35391" y="1259870"/>
            <a:ext cx="10466620" cy="493314"/>
            <a:chOff x="1153708" y="3400605"/>
            <a:chExt cx="10466620" cy="493314"/>
          </a:xfrm>
        </p:grpSpPr>
        <p:sp>
          <p:nvSpPr>
            <p:cNvPr id="12" name="矩形: 圆角 11"/>
            <p:cNvSpPr/>
            <p:nvPr/>
          </p:nvSpPr>
          <p:spPr>
            <a:xfrm>
              <a:off x="1153708" y="3400605"/>
              <a:ext cx="10466620" cy="493314"/>
            </a:xfrm>
            <a:prstGeom prst="roundRect">
              <a:avLst>
                <a:gd name="adj" fmla="val 157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26607" y="3425596"/>
              <a:ext cx="10272607" cy="401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血浆中还含有各种激素、维生素、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等。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35391" y="2160509"/>
            <a:ext cx="10466620" cy="759629"/>
            <a:chOff x="1153708" y="3400605"/>
            <a:chExt cx="10466620" cy="759629"/>
          </a:xfrm>
        </p:grpSpPr>
        <p:sp>
          <p:nvSpPr>
            <p:cNvPr id="15" name="矩形: 圆角 14"/>
            <p:cNvSpPr/>
            <p:nvPr/>
          </p:nvSpPr>
          <p:spPr>
            <a:xfrm>
              <a:off x="1153708" y="3400605"/>
              <a:ext cx="10466620" cy="759629"/>
            </a:xfrm>
            <a:prstGeom prst="roundRect">
              <a:avLst>
                <a:gd name="adj" fmla="val 13192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45657" y="3406546"/>
              <a:ext cx="10272607" cy="734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葡萄糖是主要的能源物质，三酰甘油是储备的能源物质，蛋白质是生命活动的主要承担者，无机盐能够调节人体生命活动。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33327" y="3709919"/>
            <a:ext cx="10466620" cy="2734380"/>
            <a:chOff x="1153708" y="3400606"/>
            <a:chExt cx="10466620" cy="2734380"/>
          </a:xfrm>
        </p:grpSpPr>
        <p:sp>
          <p:nvSpPr>
            <p:cNvPr id="18" name="矩形: 圆角 17"/>
            <p:cNvSpPr/>
            <p:nvPr/>
          </p:nvSpPr>
          <p:spPr>
            <a:xfrm>
              <a:off x="1153708" y="3400606"/>
              <a:ext cx="10466620" cy="2734380"/>
            </a:xfrm>
            <a:prstGeom prst="roundRect">
              <a:avLst>
                <a:gd name="adj" fmla="val 434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345657" y="3406546"/>
              <a:ext cx="10272607" cy="2728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①血浆中的葡萄糖主要来源于食物中的糖类。食物中的淀粉经消化系统消化后，分解为葡萄糖，经小肠绒毛吸收后进入血液，通过血液循环运输到全身各处。进入组织细胞后，葡萄糖主要用于氧化分解放能，为生命活动提供能量。生成的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和水，先排入内环境中，然后通过血液循环运输到相应部位排出，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由呼吸系统排出，多余水分主要由泌尿系统排出。②三酰甘油的来源和去路与糖类物质相似。③尿素主要在肝合成，原料是氨基酸代谢产生的含氮废物，而氨基酸主要来源于食物中蛋白质的分解。肝合成的尿素，主要通过血液循环运输到肾，随尿液排出体外；少量尿素通过汗液排出体外。④钠主要来自食物，经消化系统直接吸收进入血液。血液中的钠主要通过尿液排出体外，少量钠通过汗液排出体外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33910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细胞外液的成分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91561" y="1428590"/>
            <a:ext cx="5348781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水（约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蛋白质（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7%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无机盐（约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血液运送的物质：营养物质（如葡萄糖）、激素、代谢废物等。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10923" y="939227"/>
            <a:ext cx="10285860" cy="3416206"/>
            <a:chOff x="812751" y="1005868"/>
            <a:chExt cx="10285860" cy="3416206"/>
          </a:xfrm>
        </p:grpSpPr>
        <p:sp>
          <p:nvSpPr>
            <p:cNvPr id="22" name="矩形: 圆角 21"/>
            <p:cNvSpPr/>
            <p:nvPr/>
          </p:nvSpPr>
          <p:spPr>
            <a:xfrm>
              <a:off x="812751" y="1285668"/>
              <a:ext cx="10285860" cy="3136406"/>
            </a:xfrm>
            <a:prstGeom prst="roundRect">
              <a:avLst>
                <a:gd name="adj" fmla="val 439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43067" y="1005868"/>
              <a:ext cx="1309522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血  浆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291561" y="5050705"/>
            <a:ext cx="9705302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成分和各成分的含量与血浆的相近，但又不完全相同，主要差别是蛋白质含量很少。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10923" y="4590807"/>
            <a:ext cx="10285860" cy="1734101"/>
            <a:chOff x="812751" y="1011269"/>
            <a:chExt cx="10285860" cy="1734101"/>
          </a:xfrm>
        </p:grpSpPr>
        <p:sp>
          <p:nvSpPr>
            <p:cNvPr id="26" name="矩形: 圆角 25"/>
            <p:cNvSpPr/>
            <p:nvPr/>
          </p:nvSpPr>
          <p:spPr>
            <a:xfrm>
              <a:off x="812751" y="1285667"/>
              <a:ext cx="10285860" cy="1459703"/>
            </a:xfrm>
            <a:prstGeom prst="roundRect">
              <a:avLst>
                <a:gd name="adj" fmla="val 852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85563" y="1011269"/>
              <a:ext cx="2740235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组织液、淋巴液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8" name="图表 27"/>
          <p:cNvGraphicFramePr/>
          <p:nvPr/>
        </p:nvGraphicFramePr>
        <p:xfrm>
          <a:off x="6538843" y="1527553"/>
          <a:ext cx="4514591" cy="2890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4" grpId="0" uiExpand="1" build="p"/>
      <p:bldGraphic spid="2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39829" y="1267850"/>
            <a:ext cx="10416781" cy="4989410"/>
            <a:chOff x="939829" y="1267850"/>
            <a:chExt cx="10416781" cy="4989410"/>
          </a:xfrm>
        </p:grpSpPr>
        <p:sp>
          <p:nvSpPr>
            <p:cNvPr id="16" name="矩形: 圆角 15"/>
            <p:cNvSpPr/>
            <p:nvPr/>
          </p:nvSpPr>
          <p:spPr>
            <a:xfrm>
              <a:off x="939829" y="1267850"/>
              <a:ext cx="1822749" cy="498941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6" descr="https://gimg2.baidu.com/image_search/src=http%3A%2F%2Fali-down.cg99.cn%2Fv1%2Fboss%2Fmodel%2F2021-03-26%2FdnUGqg1LXiM2P0YZmxbeQ3c04.jpeg%21nch1080&amp;refer=http%3A%2F%2Fali-down.cg99.cn&amp;app=2002&amp;size=f9999,10000&amp;q=a80&amp;n=0&amp;g=0n&amp;fmt=auto?sec=1652776763&amp;t=5578db2f1eb30bec13c07a2f04d03986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50"/>
            <a:stretch>
              <a:fillRect/>
            </a:stretch>
          </p:blipFill>
          <p:spPr bwMode="auto">
            <a:xfrm>
              <a:off x="2762578" y="1267851"/>
              <a:ext cx="8594032" cy="4989409"/>
            </a:xfrm>
            <a:prstGeom prst="roundRect">
              <a:avLst>
                <a:gd name="adj" fmla="val 0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33910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细胞外液的本质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99539" y="1318260"/>
            <a:ext cx="1567126" cy="483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chemeClr val="bg1"/>
                </a:solidFill>
              </a:rPr>
              <a:t>是一种类似于海水的盐溶液。这在一定程度上反映了</a:t>
            </a:r>
            <a:r>
              <a:rPr lang="zh-CN" altLang="en-US" sz="2600" dirty="0">
                <a:solidFill>
                  <a:srgbClr val="FFFF00"/>
                </a:solidFill>
              </a:rPr>
              <a:t>生命起源于海洋</a:t>
            </a:r>
            <a:r>
              <a:rPr lang="zh-CN" altLang="en-US" sz="2600" dirty="0">
                <a:solidFill>
                  <a:schemeClr val="bg1"/>
                </a:solidFill>
              </a:rPr>
              <a:t>。</a:t>
            </a:r>
            <a:endParaRPr lang="zh-CN" alt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09" b="109"/>
          <a:stretch>
            <a:fillRect/>
          </a:stretch>
        </p:blipFill>
        <p:spPr>
          <a:xfrm>
            <a:off x="0" y="4242391"/>
            <a:ext cx="12192000" cy="261560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0293" y="949197"/>
            <a:ext cx="10902237" cy="139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将血液中的红细胞放在清水或浓度很低的溶液中，细胞会由于吸水过多而破裂；将红细胞放在浓度较高的溶液中，红细胞会由于过多失水而死亡。</a:t>
            </a:r>
            <a:endParaRPr lang="en-US" altLang="zh-CN" sz="24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在过酸、过碱或温度过高、过低等条件下，细胞也不能正常生活。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3310785" y="3033662"/>
            <a:ext cx="7137154" cy="63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在细胞外液中细胞会出现这样的情况吗？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22000" y="2615609"/>
            <a:ext cx="1930724" cy="1126386"/>
            <a:chOff x="930630" y="3738535"/>
            <a:chExt cx="1930724" cy="1126386"/>
          </a:xfrm>
        </p:grpSpPr>
        <p:sp>
          <p:nvSpPr>
            <p:cNvPr id="7" name="文本框 6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内环境的理化性质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812750" y="2948475"/>
            <a:ext cx="6338497" cy="2152102"/>
          </a:xfrm>
          <a:prstGeom prst="roundRect">
            <a:avLst>
              <a:gd name="adj" fmla="val 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12629" y="2993962"/>
            <a:ext cx="6199371" cy="206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所示的是人血液中的血细胞，包括红细胞、白细胞等；图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所示的是单细胞动物草履虫。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血细胞生活在血浆中，草履虫直接生活在外界水环境中。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两者生活环境的相似之处：都是液体环境。不同之处：血细胞生活在血浆中，不直接与外界环境进行物质交换，而草履虫生活在外界环境中，直接与外界环境进行物质交换。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57982" y="1625622"/>
            <a:ext cx="6511036" cy="461665"/>
            <a:chOff x="6333409" y="1517248"/>
            <a:chExt cx="6511036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6493205" cy="0"/>
              <a:chOff x="7484784" y="1647059"/>
              <a:chExt cx="6493205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57605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673101" y="784803"/>
            <a:ext cx="6478146" cy="73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在初中的生物学课上，你曾观察过多种动物细胞的装片。右侧的两幅图片你一定还有印象。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12083" y="949832"/>
            <a:ext cx="3767167" cy="3876687"/>
            <a:chOff x="7559953" y="562658"/>
            <a:chExt cx="3767167" cy="3876687"/>
          </a:xfrm>
        </p:grpSpPr>
        <p:pic>
          <p:nvPicPr>
            <p:cNvPr id="17" name="图片 16" descr="图片包含 动物, 无脊椎动物, 蠕虫, 人员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6" t="21510" r="15842" b="26576"/>
            <a:stretch>
              <a:fillRect/>
            </a:stretch>
          </p:blipFill>
          <p:spPr>
            <a:xfrm>
              <a:off x="7559953" y="2136354"/>
              <a:ext cx="3227317" cy="1888172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5" r="12094"/>
            <a:stretch>
              <a:fillRect/>
            </a:stretch>
          </p:blipFill>
          <p:spPr bwMode="auto">
            <a:xfrm>
              <a:off x="9173612" y="562658"/>
              <a:ext cx="2129125" cy="21129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10789793" y="2665918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图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804732" y="4070013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图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05022" y="2154129"/>
            <a:ext cx="6338496" cy="73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35433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和图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所示的各是什么细胞？他们分别生活在什么样的环境中，尝试说出他们生活环境的异同。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12750" y="5297540"/>
            <a:ext cx="8312776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354330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若将图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所示的细胞置于图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所示细胞的生活环境中，会发生什么变化？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12751" y="5805960"/>
            <a:ext cx="10566499" cy="553907"/>
            <a:chOff x="1153707" y="3400604"/>
            <a:chExt cx="10566499" cy="553907"/>
          </a:xfrm>
        </p:grpSpPr>
        <p:sp>
          <p:nvSpPr>
            <p:cNvPr id="35" name="矩形: 圆角 34"/>
            <p:cNvSpPr/>
            <p:nvPr/>
          </p:nvSpPr>
          <p:spPr>
            <a:xfrm>
              <a:off x="1153707" y="3400604"/>
              <a:ext cx="10566499" cy="553907"/>
            </a:xfrm>
            <a:prstGeom prst="roundRect">
              <a:avLst>
                <a:gd name="adj" fmla="val 1500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53586" y="3446091"/>
              <a:ext cx="9672244" cy="401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若将血细胞置于草履虫生活的水环境中，血细胞会出现吸水膨胀直至破裂的现象。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build="p"/>
      <p:bldP spid="33" grpId="0"/>
      <p:bldP spid="24" grpId="0" uiExpand="1" build="p"/>
      <p:bldP spid="3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64687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内环境的理化性质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91561" y="1471122"/>
            <a:ext cx="9889516" cy="446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含义：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指溶液中溶质微粒对水的吸引力。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决定因素：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渗透压的大小取决于单位体积溶液中溶质微粒的数目，溶质微粒越多，即溶液浓度越高，溶液渗透压越高。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举例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血浆的渗透压：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3105" lvl="1" indent="-351155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决定因素：主要与无机盐（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以上来源于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）、蛋白质的含量有关。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3105" lvl="1" indent="-351155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大小：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37℃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时，人的血浆渗透压约为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770kPa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，相当于细胞内液的渗透压。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10923" y="939227"/>
            <a:ext cx="10285860" cy="5185126"/>
            <a:chOff x="812751" y="1005868"/>
            <a:chExt cx="10285860" cy="5185126"/>
          </a:xfrm>
        </p:grpSpPr>
        <p:sp>
          <p:nvSpPr>
            <p:cNvPr id="22" name="矩形: 圆角 21"/>
            <p:cNvSpPr/>
            <p:nvPr/>
          </p:nvSpPr>
          <p:spPr>
            <a:xfrm>
              <a:off x="812751" y="1285668"/>
              <a:ext cx="10285860" cy="4905326"/>
            </a:xfrm>
            <a:prstGeom prst="roundRect">
              <a:avLst>
                <a:gd name="adj" fmla="val 439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43067" y="1005868"/>
              <a:ext cx="1309522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渗透压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2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646878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内环境的理化性质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91561" y="1428590"/>
            <a:ext cx="9705302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标值：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正常人血浆的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7.35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7.45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原因：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与它含有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等物质有关。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10923" y="939227"/>
            <a:ext cx="10285860" cy="1814606"/>
            <a:chOff x="812751" y="1005868"/>
            <a:chExt cx="10285860" cy="1814606"/>
          </a:xfrm>
        </p:grpSpPr>
        <p:sp>
          <p:nvSpPr>
            <p:cNvPr id="22" name="矩形: 圆角 21"/>
            <p:cNvSpPr/>
            <p:nvPr/>
          </p:nvSpPr>
          <p:spPr>
            <a:xfrm>
              <a:off x="812751" y="1285668"/>
              <a:ext cx="10285860" cy="1534806"/>
            </a:xfrm>
            <a:prstGeom prst="roundRect">
              <a:avLst>
                <a:gd name="adj" fmla="val 8556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43067" y="1005868"/>
              <a:ext cx="1309522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酸碱度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291561" y="3697015"/>
            <a:ext cx="9705302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人体细胞外液的温度一般维持在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37℃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左右。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10923" y="3249905"/>
            <a:ext cx="10285860" cy="1237035"/>
            <a:chOff x="812751" y="1024057"/>
            <a:chExt cx="10285860" cy="1237035"/>
          </a:xfrm>
        </p:grpSpPr>
        <p:sp>
          <p:nvSpPr>
            <p:cNvPr id="26" name="矩形: 圆角 25"/>
            <p:cNvSpPr/>
            <p:nvPr/>
          </p:nvSpPr>
          <p:spPr>
            <a:xfrm>
              <a:off x="812751" y="1285667"/>
              <a:ext cx="10285860" cy="975425"/>
            </a:xfrm>
            <a:prstGeom prst="roundRect">
              <a:avLst>
                <a:gd name="adj" fmla="val 1179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323212" y="1024057"/>
              <a:ext cx="1149232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温  度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031325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内环境的作用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91561" y="1449856"/>
            <a:ext cx="4396858" cy="46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4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可直接进行：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不断获取进行生命活动所需要的物质，同时又不断排出代谢产生的废物，从而维持细胞正常的生命活动。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4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二者关系：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相互影响、相互作用。细胞不仅依赖于内环境，也参与了内环境的形成和维持。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10923" y="932518"/>
            <a:ext cx="10285860" cy="5361955"/>
            <a:chOff x="812751" y="999159"/>
            <a:chExt cx="10285860" cy="5361955"/>
          </a:xfrm>
        </p:grpSpPr>
        <p:sp>
          <p:nvSpPr>
            <p:cNvPr id="22" name="矩形: 圆角 21"/>
            <p:cNvSpPr/>
            <p:nvPr/>
          </p:nvSpPr>
          <p:spPr>
            <a:xfrm>
              <a:off x="812751" y="1285667"/>
              <a:ext cx="10285860" cy="5075447"/>
            </a:xfrm>
            <a:prstGeom prst="roundRect">
              <a:avLst>
                <a:gd name="adj" fmla="val 310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684314" y="999159"/>
              <a:ext cx="4542733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细胞与内环境进行物质交换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35" t="8579" r="28488" b="10609"/>
          <a:stretch>
            <a:fillRect/>
          </a:stretch>
        </p:blipFill>
        <p:spPr>
          <a:xfrm>
            <a:off x="6374081" y="1709488"/>
            <a:ext cx="4396858" cy="4337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7332457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内环境如何完成与外界环境的物质交换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028" y="877454"/>
            <a:ext cx="10627347" cy="96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结合初中学过的人体消化、呼吸、循环、排泄等知识，与同学讨论以下问题。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、葡萄糖、氨基酸和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等分别是经过什么途径进入内环境的？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70352" y="1921858"/>
            <a:ext cx="10466620" cy="3936682"/>
          </a:xfrm>
          <a:prstGeom prst="roundRect">
            <a:avLst>
              <a:gd name="adj" fmla="val 393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43251" y="1989382"/>
            <a:ext cx="10272607" cy="373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提示：</a:t>
            </a:r>
            <a:endParaRPr lang="en-US" altLang="zh-C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来自食物，不需要经过消化可直接被吸收。葡萄糖、氨基酸等物质主要来自食物中的糖类和蛋白质。糖类和蛋白质是两类大分子物质，必须经过消化系统的消化，分解为葡萄糖和氨基酸才能被吸收。上述物质吸收后主要进入小肠绒毛内的毛细血管中。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从外界空气中获得，通过呼吸运动的吸气，经呼吸道进入肺，在肺泡中与肺部毛细血管进行气体交换，进入肺部毛细血管中。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进入血液中的各类物质经血液循环运输到全身各处的毛细血管中，再通过物质交换过程进入组织液和淋巴液。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 animBg="1"/>
      <p:bldP spid="1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7332457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内环境如何完成与外界环境的物质交换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028" y="877454"/>
            <a:ext cx="10627347" cy="235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参与维持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是怎样形成的？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体内细胞产生的代谢废物（如尿素和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），是通过哪些器官排到体外的？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5755" y="1424767"/>
            <a:ext cx="10466620" cy="1057165"/>
            <a:chOff x="1153708" y="3375016"/>
            <a:chExt cx="10466620" cy="1057165"/>
          </a:xfrm>
        </p:grpSpPr>
        <p:sp>
          <p:nvSpPr>
            <p:cNvPr id="12" name="矩形: 圆角 11"/>
            <p:cNvSpPr/>
            <p:nvPr/>
          </p:nvSpPr>
          <p:spPr>
            <a:xfrm>
              <a:off x="1153708" y="3400605"/>
              <a:ext cx="10466620" cy="1031576"/>
            </a:xfrm>
            <a:prstGeom prst="roundRect">
              <a:avLst>
                <a:gd name="adj" fmla="val 1187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11841" y="3375016"/>
              <a:ext cx="10287374" cy="992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细胞代谢产生的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与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结合，形成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，然后在碳酸酐酶的作用下，发生下列反应：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→H</a:t>
              </a:r>
              <a:r>
                <a:rPr lang="en-US" altLang="zh-CN" sz="20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+HCO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0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zh-CN" alt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15755" y="3336620"/>
            <a:ext cx="10466620" cy="1660682"/>
            <a:chOff x="1153708" y="3400605"/>
            <a:chExt cx="10466620" cy="1660682"/>
          </a:xfrm>
        </p:grpSpPr>
        <p:sp>
          <p:nvSpPr>
            <p:cNvPr id="9" name="矩形: 圆角 8"/>
            <p:cNvSpPr/>
            <p:nvPr/>
          </p:nvSpPr>
          <p:spPr>
            <a:xfrm>
              <a:off x="1153708" y="3400605"/>
              <a:ext cx="10466620" cy="1660682"/>
            </a:xfrm>
            <a:prstGeom prst="roundRect">
              <a:avLst>
                <a:gd name="adj" fmla="val 920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26607" y="3468128"/>
              <a:ext cx="10272607" cy="1428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体内细胞产生的代谢废物主要通过皮肤分泌汗液、泌尿系统排出尿液和呼吸系统的呼气这三条途径来排出，其中以泌尿系统和呼吸系统的排泄途径为主。例如，尿素主要通过肾形成的尿液排出体外，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sz="20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主要通过肺扩散出去，再通过呼气运动排出体外。</a:t>
              </a:r>
              <a:endParaRPr lang="zh-CN" alt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7332457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内环境如何完成与外界环境的物质交换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028" y="877454"/>
            <a:ext cx="10627347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+mj-lt"/>
              <a:buAutoNum type="arabicPeriod" startAt="4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请你用简单的示意图表示内环境与外界环境的物质交换的关系。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2690" y="1415925"/>
            <a:ext cx="10466620" cy="4155535"/>
            <a:chOff x="862690" y="1415925"/>
            <a:chExt cx="10466620" cy="4155535"/>
          </a:xfrm>
        </p:grpSpPr>
        <p:grpSp>
          <p:nvGrpSpPr>
            <p:cNvPr id="11" name="组合 10"/>
            <p:cNvGrpSpPr/>
            <p:nvPr/>
          </p:nvGrpSpPr>
          <p:grpSpPr>
            <a:xfrm>
              <a:off x="862690" y="1415925"/>
              <a:ext cx="10466620" cy="4155535"/>
              <a:chOff x="1153708" y="3400605"/>
              <a:chExt cx="10466620" cy="4155535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153708" y="3400605"/>
                <a:ext cx="10466620" cy="4155535"/>
              </a:xfrm>
              <a:prstGeom prst="roundRect">
                <a:avLst>
                  <a:gd name="adj" fmla="val 2647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326607" y="3468128"/>
                <a:ext cx="10272607" cy="437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内环境与外界环境的物质交换图解示例如下。</a:t>
                </a:r>
                <a:endParaRPr lang="zh-CN" altLang="en-US" sz="20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1998657" y="2613473"/>
              <a:ext cx="21014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(</a:t>
              </a:r>
              <a:r>
                <a:rPr lang="zh-CN" altLang="en-US" dirty="0">
                  <a:solidFill>
                    <a:schemeClr val="bg1"/>
                  </a:solidFill>
                </a:rPr>
                <a:t>消化、吸收作用</a:t>
              </a:r>
              <a:r>
                <a:rPr lang="en-US" altLang="zh-CN" dirty="0">
                  <a:solidFill>
                    <a:schemeClr val="bg1"/>
                  </a:solidFill>
                </a:rPr>
                <a:t>)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消化系统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910843" y="3027652"/>
              <a:ext cx="600501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453432" y="2716876"/>
              <a:ext cx="461665" cy="61651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食 物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979790" y="3013173"/>
              <a:ext cx="1329698" cy="872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CN" dirty="0">
                  <a:solidFill>
                    <a:schemeClr val="bg1"/>
                  </a:solidFill>
                </a:rPr>
                <a:t>(</a:t>
              </a:r>
              <a:r>
                <a:rPr lang="zh-CN" altLang="en-US" dirty="0">
                  <a:solidFill>
                    <a:schemeClr val="bg1"/>
                  </a:solidFill>
                </a:rPr>
                <a:t>运输作用</a:t>
              </a:r>
              <a:r>
                <a:rPr lang="en-US" altLang="zh-CN" dirty="0">
                  <a:solidFill>
                    <a:schemeClr val="bg1"/>
                  </a:solidFill>
                </a:rPr>
                <a:t>)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>
                <a:lnSpc>
                  <a:spcPts val="32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循环系统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3627106" y="2988984"/>
              <a:ext cx="600501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227607" y="2969178"/>
              <a:ext cx="0" cy="19806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4227607" y="2660833"/>
              <a:ext cx="241702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4227607" y="3311845"/>
              <a:ext cx="241702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4400924" y="2480446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物质残渣（一直未进入体内）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405604" y="310771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营养物质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473190" y="3318585"/>
              <a:ext cx="288000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5761190" y="3318585"/>
              <a:ext cx="0" cy="288000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5761190" y="3606585"/>
              <a:ext cx="288000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1449179" y="3972726"/>
              <a:ext cx="461665" cy="61651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气 体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910843" y="4189008"/>
              <a:ext cx="600501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910842" y="4355056"/>
              <a:ext cx="600501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2469087" y="406505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呼吸系统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627106" y="4189008"/>
              <a:ext cx="552907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577083" y="4355056"/>
              <a:ext cx="602929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4186072" y="3992306"/>
              <a:ext cx="0" cy="201984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4181057" y="4000312"/>
              <a:ext cx="591662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4719554" y="3732525"/>
              <a:ext cx="428322" cy="454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  <a:endParaRPr lang="en-US" altLang="zh-CN" baseline="-250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5122375" y="4000312"/>
              <a:ext cx="648000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761190" y="3733052"/>
              <a:ext cx="0" cy="259254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761190" y="3733053"/>
              <a:ext cx="288000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4166191" y="4568268"/>
              <a:ext cx="2287758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166191" y="4363654"/>
              <a:ext cx="0" cy="208028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4374591" y="4567352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、少量水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453949" y="3908897"/>
              <a:ext cx="0" cy="667026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797746" y="3895593"/>
              <a:ext cx="0" cy="68033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6786781" y="4572095"/>
              <a:ext cx="1800000" cy="1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6796845" y="4575923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其余代谢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终产物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8108936" y="4571720"/>
              <a:ext cx="0" cy="327368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8111441" y="4886828"/>
              <a:ext cx="432000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8290510" y="4683027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皮肤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（排泄作用）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526594" y="438677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泌尿系统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726249" y="3204540"/>
              <a:ext cx="461665" cy="10348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 内 环 境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7203881" y="3641326"/>
              <a:ext cx="432000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7203880" y="3759606"/>
              <a:ext cx="432000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8284329" y="3641326"/>
              <a:ext cx="1620000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8284329" y="3769067"/>
              <a:ext cx="1620000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10038917" y="2994669"/>
              <a:ext cx="461665" cy="12657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</a:lstStyle>
            <a:p>
              <a:r>
                <a:rPr lang="zh-CN" altLang="en-US" dirty="0">
                  <a:solidFill>
                    <a:schemeClr val="bg1"/>
                  </a:solidFill>
                </a:rPr>
                <a:t> 组 织 细 胞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8323384" y="3147137"/>
              <a:ext cx="1582484" cy="460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zh-CN" baseline="-250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、营养物质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494701" y="3762243"/>
              <a:ext cx="1338828" cy="460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代谢终产物</a:t>
              </a:r>
              <a:endParaRPr lang="en-US" altLang="zh-CN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 flipV="1">
              <a:off x="9605878" y="4568267"/>
              <a:ext cx="1440000" cy="1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9591966" y="4853320"/>
              <a:ext cx="1453912" cy="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7375415" y="2660833"/>
              <a:ext cx="3688708" cy="0"/>
            </a:xfrm>
            <a:prstGeom prst="line">
              <a:avLst/>
            </a:prstGeom>
            <a:ln w="190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10725433" y="2917990"/>
              <a:ext cx="3596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FF00"/>
                  </a:solidFill>
                </a:rPr>
                <a:t>体</a:t>
              </a:r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r>
                <a:rPr lang="zh-CN" altLang="en-US" dirty="0">
                  <a:solidFill>
                    <a:srgbClr val="FFFF00"/>
                  </a:solidFill>
                </a:rPr>
                <a:t>外</a:t>
              </a:r>
              <a:endParaRPr lang="en-US" altLang="zh-CN" dirty="0">
                <a:solidFill>
                  <a:srgbClr val="FFFF00"/>
                </a:solidFill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4227607" y="2664627"/>
              <a:ext cx="0" cy="653958"/>
            </a:xfrm>
            <a:prstGeom prst="line">
              <a:avLst/>
            </a:prstGeom>
            <a:ln w="19050"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文本框 80"/>
            <p:cNvSpPr txBox="1"/>
            <p:nvPr/>
          </p:nvSpPr>
          <p:spPr>
            <a:xfrm>
              <a:off x="1157898" y="2302922"/>
              <a:ext cx="35962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FF00"/>
                  </a:solidFill>
                </a:rPr>
                <a:t>体</a:t>
              </a:r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endParaRPr lang="en-US" altLang="zh-CN" dirty="0">
                <a:solidFill>
                  <a:srgbClr val="FFFF00"/>
                </a:solidFill>
              </a:endParaRPr>
            </a:p>
            <a:p>
              <a:pPr algn="ctr"/>
              <a:r>
                <a:rPr lang="zh-CN" altLang="en-US" dirty="0">
                  <a:solidFill>
                    <a:srgbClr val="FFFF00"/>
                  </a:solidFill>
                </a:rPr>
                <a:t>外</a:t>
              </a:r>
              <a:endParaRPr lang="en-US" altLang="zh-CN" dirty="0">
                <a:solidFill>
                  <a:srgbClr val="FFFF00"/>
                </a:solidFill>
              </a:endParaRPr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2094354" y="2174040"/>
              <a:ext cx="0" cy="304821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10674829" y="2174040"/>
              <a:ext cx="0" cy="304821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文本框 85"/>
            <p:cNvSpPr txBox="1"/>
            <p:nvPr/>
          </p:nvSpPr>
          <p:spPr>
            <a:xfrm>
              <a:off x="4911699" y="2074654"/>
              <a:ext cx="3084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FF00"/>
                  </a:solidFill>
                </a:rPr>
                <a:t>体                                       内</a:t>
              </a:r>
              <a:endParaRPr lang="en-US" altLang="zh-CN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7332457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思考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讨论</a:t>
            </a:r>
            <a:r>
              <a:rPr lang="en-US" altLang="zh-CN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内环境如何完成与外界环境的物质交换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028" y="877454"/>
            <a:ext cx="10627347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+mj-lt"/>
              <a:buAutoNum type="arabicPeriod" startAt="5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通过以上讨论，是否增进了你对本章章首页题诗的理解？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62690" y="1412126"/>
            <a:ext cx="10466620" cy="1660683"/>
            <a:chOff x="1153708" y="3400604"/>
            <a:chExt cx="10466620" cy="1660683"/>
          </a:xfrm>
        </p:grpSpPr>
        <p:sp>
          <p:nvSpPr>
            <p:cNvPr id="12" name="矩形: 圆角 11"/>
            <p:cNvSpPr/>
            <p:nvPr/>
          </p:nvSpPr>
          <p:spPr>
            <a:xfrm>
              <a:off x="1153708" y="3400604"/>
              <a:ext cx="10466620" cy="1660683"/>
            </a:xfrm>
            <a:prstGeom prst="roundRect">
              <a:avLst>
                <a:gd name="adj" fmla="val 984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26607" y="3468128"/>
              <a:ext cx="10272607" cy="1430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通过上述讨论可以看出，内环境与外界环境的物质交换需要体内各个系统的参与。细胞和内环境是相互影响、相互作用的。细胞依赖于内环境，也参与内环境的形成和维持，这就是章题诗中“它让每一个细胞分享，又靠所有细胞共建”所表达的直接含义。</a:t>
              </a:r>
              <a:endParaRPr lang="zh-CN" altLang="en-US" sz="2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031325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内环境的作用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91561" y="1449856"/>
            <a:ext cx="96918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4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需体内各个系统的参与。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例如：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3105" lvl="1" indent="-351155" algn="just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消化系统：将营养物质摄入体内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3105" lvl="1" indent="-351155" algn="just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呼吸系统：吸入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、排出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3105" lvl="1" indent="-351155" algn="just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泌尿系统：把代谢废物、水和无机盐排出体外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3105" lvl="1" indent="-351155" algn="just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循环系统：把各种物质运输到机体的相应部位。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4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机体的各个部分正常运行和协调一致，共同保证内环境与外界环境之间物质交换的顺利进行。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10923" y="930464"/>
            <a:ext cx="10285860" cy="4379291"/>
            <a:chOff x="812751" y="997105"/>
            <a:chExt cx="10285860" cy="4379291"/>
          </a:xfrm>
        </p:grpSpPr>
        <p:sp>
          <p:nvSpPr>
            <p:cNvPr id="22" name="矩形: 圆角 21"/>
            <p:cNvSpPr/>
            <p:nvPr/>
          </p:nvSpPr>
          <p:spPr>
            <a:xfrm>
              <a:off x="812751" y="1285667"/>
              <a:ext cx="10285860" cy="4090729"/>
            </a:xfrm>
            <a:prstGeom prst="roundRect">
              <a:avLst>
                <a:gd name="adj" fmla="val 310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526942" y="997105"/>
              <a:ext cx="4857477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内环境与外界环境的物质交换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031325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内环境的作用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16773" y="1118701"/>
            <a:ext cx="7892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细胞通过内环境与外界环境进行物质交换。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760260" y="2155325"/>
            <a:ext cx="8633564" cy="3638554"/>
            <a:chOff x="1577236" y="1862133"/>
            <a:chExt cx="8633564" cy="3638554"/>
          </a:xfrm>
        </p:grpSpPr>
        <p:sp>
          <p:nvSpPr>
            <p:cNvPr id="39" name="矩形 38"/>
            <p:cNvSpPr/>
            <p:nvPr/>
          </p:nvSpPr>
          <p:spPr>
            <a:xfrm>
              <a:off x="1577236" y="1862133"/>
              <a:ext cx="582211" cy="363855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656785" y="2489310"/>
              <a:ext cx="4476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/>
                <a:t>外界环境中的物质</a:t>
              </a:r>
              <a:endParaRPr lang="zh-CN" altLang="en-US" sz="2000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4648199" y="1862137"/>
              <a:ext cx="2562225" cy="3638550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9115425" y="3143250"/>
              <a:ext cx="1095375" cy="1095375"/>
            </a:xfrm>
            <a:prstGeom prst="ellipse">
              <a:avLst/>
            </a:prstGeom>
            <a:solidFill>
              <a:srgbClr val="E7AD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组织细胞</a:t>
              </a:r>
              <a:endParaRPr lang="zh-CN" altLang="en-US" sz="20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838700" y="3367771"/>
              <a:ext cx="714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/>
                <a:t>循环系统</a:t>
              </a:r>
              <a:endParaRPr lang="zh-CN" altLang="en-US" sz="2000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929312" y="265911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血浆</a:t>
              </a:r>
              <a:endParaRPr lang="zh-CN" altLang="en-US" sz="20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797232" y="424773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/>
                <a:t>淋巴液</a:t>
              </a:r>
              <a:endParaRPr lang="zh-CN" altLang="en-US" sz="2000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550614" y="3229271"/>
              <a:ext cx="4082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组织液</a:t>
              </a:r>
              <a:endParaRPr lang="zh-CN" altLang="en-US" sz="2000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5762625" y="2409825"/>
              <a:ext cx="2409825" cy="2543175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箭头连接符 47"/>
            <p:cNvCxnSpPr/>
            <p:nvPr/>
          </p:nvCxnSpPr>
          <p:spPr>
            <a:xfrm>
              <a:off x="2205037" y="2581275"/>
              <a:ext cx="2443162" cy="0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2808276" y="262205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消化系统</a:t>
              </a:r>
              <a:endParaRPr lang="zh-CN" altLang="en-US" dirty="0"/>
            </a:p>
          </p:txBody>
        </p:sp>
        <p:cxnSp>
          <p:nvCxnSpPr>
            <p:cNvPr id="50" name="直接箭头连接符 49"/>
            <p:cNvCxnSpPr/>
            <p:nvPr/>
          </p:nvCxnSpPr>
          <p:spPr>
            <a:xfrm>
              <a:off x="2205037" y="3552825"/>
              <a:ext cx="2443162" cy="0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3141701" y="318135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3080282" y="3916501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zh-CN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直接箭头连接符 52"/>
            <p:cNvCxnSpPr/>
            <p:nvPr/>
          </p:nvCxnSpPr>
          <p:spPr>
            <a:xfrm flipH="1">
              <a:off x="2205037" y="3907392"/>
              <a:ext cx="2443163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>
              <a:off x="2817389" y="35524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呼吸系统</a:t>
              </a:r>
              <a:endParaRPr lang="zh-CN" altLang="en-US" dirty="0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333749" y="4583668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尿素、水、无机盐等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直接箭头连接符 55"/>
            <p:cNvCxnSpPr/>
            <p:nvPr/>
          </p:nvCxnSpPr>
          <p:spPr>
            <a:xfrm flipH="1">
              <a:off x="2205037" y="4953000"/>
              <a:ext cx="2443163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2449165" y="4962108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泌尿系统、皮肤等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2808276" y="220976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营养物质</a:t>
              </a:r>
              <a:endParaRPr lang="zh-CN" altLang="en-US" dirty="0"/>
            </a:p>
          </p:txBody>
        </p:sp>
        <p:cxnSp>
          <p:nvCxnSpPr>
            <p:cNvPr id="59" name="直接箭头连接符 58"/>
            <p:cNvCxnSpPr/>
            <p:nvPr/>
          </p:nvCxnSpPr>
          <p:spPr>
            <a:xfrm>
              <a:off x="8172450" y="3645932"/>
              <a:ext cx="942975" cy="0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H="1">
              <a:off x="8172450" y="3793092"/>
              <a:ext cx="942976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>
              <a:stCxn id="45" idx="0"/>
              <a:endCxn id="44" idx="2"/>
            </p:cNvCxnSpPr>
            <p:nvPr/>
          </p:nvCxnSpPr>
          <p:spPr>
            <a:xfrm flipV="1">
              <a:off x="6274286" y="3059222"/>
              <a:ext cx="3840" cy="1188511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>
              <a:endCxn id="45" idx="3"/>
            </p:cNvCxnSpPr>
            <p:nvPr/>
          </p:nvCxnSpPr>
          <p:spPr>
            <a:xfrm flipH="1">
              <a:off x="6751339" y="3916501"/>
              <a:ext cx="667195" cy="531287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/>
            <p:nvPr/>
          </p:nvCxnSpPr>
          <p:spPr>
            <a:xfrm>
              <a:off x="6626939" y="2859167"/>
              <a:ext cx="923676" cy="740166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 flipH="1" flipV="1">
              <a:off x="6626939" y="3026417"/>
              <a:ext cx="923676" cy="74016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预习：内环境的稳态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72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本课学习结束</a:t>
            </a:r>
            <a:endParaRPr lang="zh-CN" altLang="en-US" sz="7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33910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细胞生活的环境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37" y="1281268"/>
            <a:ext cx="6631709" cy="4973782"/>
          </a:xfrm>
          <a:prstGeom prst="roundRect">
            <a:avLst>
              <a:gd name="adj" fmla="val 3718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1274794" y="1521372"/>
            <a:ext cx="2696613" cy="454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生活在水中的单细胞生物，如草履虫，可以直接从水里获取生存所必需的养料和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，并把废物直接排入水中。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12751" y="1019658"/>
            <a:ext cx="3546813" cy="5285845"/>
            <a:chOff x="812751" y="1019658"/>
            <a:chExt cx="3546813" cy="5285845"/>
          </a:xfrm>
        </p:grpSpPr>
        <p:sp>
          <p:nvSpPr>
            <p:cNvPr id="22" name="矩形: 圆角 21"/>
            <p:cNvSpPr/>
            <p:nvPr/>
          </p:nvSpPr>
          <p:spPr>
            <a:xfrm>
              <a:off x="812751" y="1285667"/>
              <a:ext cx="3546813" cy="5019836"/>
            </a:xfrm>
            <a:prstGeom prst="roundRect">
              <a:avLst>
                <a:gd name="adj" fmla="val 5733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614925" y="1019658"/>
              <a:ext cx="1971460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单细胞生物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33910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细胞生活的环境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25342" y="1667756"/>
            <a:ext cx="2696613" cy="260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如人，组成身体的绝大多数细胞生活在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细胞外液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中。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331152" y="1144536"/>
            <a:ext cx="3084994" cy="5143405"/>
            <a:chOff x="812752" y="1118225"/>
            <a:chExt cx="3084994" cy="5143405"/>
          </a:xfrm>
        </p:grpSpPr>
        <p:sp>
          <p:nvSpPr>
            <p:cNvPr id="22" name="矩形: 圆角 21"/>
            <p:cNvSpPr/>
            <p:nvPr/>
          </p:nvSpPr>
          <p:spPr>
            <a:xfrm>
              <a:off x="812752" y="1414561"/>
              <a:ext cx="3084994" cy="4847069"/>
            </a:xfrm>
            <a:prstGeom prst="roundRect">
              <a:avLst>
                <a:gd name="adj" fmla="val 5733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69518" y="1118225"/>
              <a:ext cx="1971460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多细胞生物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10306"/>
          <a:stretch>
            <a:fillRect/>
          </a:stretch>
        </p:blipFill>
        <p:spPr bwMode="auto">
          <a:xfrm>
            <a:off x="820131" y="1311076"/>
            <a:ext cx="7148443" cy="4976865"/>
          </a:xfrm>
          <a:prstGeom prst="roundRect">
            <a:avLst>
              <a:gd name="adj" fmla="val 3718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800219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体液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32622" y="1640048"/>
            <a:ext cx="9889333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人体内含有的大量以水为基础的液体，这些液体统称为体液。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70045" y="1179263"/>
            <a:ext cx="10446101" cy="1259138"/>
            <a:chOff x="-6548355" y="1152952"/>
            <a:chExt cx="10446101" cy="1460167"/>
          </a:xfrm>
        </p:grpSpPr>
        <p:sp>
          <p:nvSpPr>
            <p:cNvPr id="22" name="矩形: 圆角 21"/>
            <p:cNvSpPr/>
            <p:nvPr/>
          </p:nvSpPr>
          <p:spPr>
            <a:xfrm>
              <a:off x="-6548355" y="1414563"/>
              <a:ext cx="10446101" cy="1198556"/>
            </a:xfrm>
            <a:prstGeom prst="roundRect">
              <a:avLst>
                <a:gd name="adj" fmla="val 1282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-2063047" y="1152952"/>
              <a:ext cx="1281294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定  义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332622" y="5284359"/>
            <a:ext cx="9889333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水、离子和化合物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70045" y="4823574"/>
            <a:ext cx="10446101" cy="1259138"/>
            <a:chOff x="-6548355" y="1152952"/>
            <a:chExt cx="10446101" cy="1460167"/>
          </a:xfrm>
        </p:grpSpPr>
        <p:sp>
          <p:nvSpPr>
            <p:cNvPr id="11" name="矩形: 圆角 10"/>
            <p:cNvSpPr/>
            <p:nvPr/>
          </p:nvSpPr>
          <p:spPr>
            <a:xfrm>
              <a:off x="-6548355" y="1414563"/>
              <a:ext cx="10446101" cy="1198556"/>
            </a:xfrm>
            <a:prstGeom prst="roundRect">
              <a:avLst>
                <a:gd name="adj" fmla="val 1282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-2063047" y="1152952"/>
              <a:ext cx="1281294" cy="60675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成  分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315629" y="2961861"/>
            <a:ext cx="7970981" cy="108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消化道、呼吸道内的液体、汗液、皮脂、尿液、泪液、乳汁等也是体液吗？</a:t>
            </a:r>
            <a:endParaRPr lang="zh-CN" altLang="en-US" sz="28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45451" y="2838881"/>
            <a:ext cx="1930724" cy="1126386"/>
            <a:chOff x="930630" y="3738535"/>
            <a:chExt cx="1930724" cy="1126386"/>
          </a:xfrm>
        </p:grpSpPr>
        <p:sp>
          <p:nvSpPr>
            <p:cNvPr id="16" name="文本框 15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9" grpId="0" uiExpand="1" build="p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015968" y="3364954"/>
            <a:ext cx="1662793" cy="1665026"/>
            <a:chOff x="5145093" y="3826986"/>
            <a:chExt cx="1662793" cy="1665026"/>
          </a:xfrm>
        </p:grpSpPr>
        <p:sp>
          <p:nvSpPr>
            <p:cNvPr id="32" name="弧形 31"/>
            <p:cNvSpPr/>
            <p:nvPr/>
          </p:nvSpPr>
          <p:spPr>
            <a:xfrm>
              <a:off x="5145093" y="3826986"/>
              <a:ext cx="1636915" cy="1665026"/>
            </a:xfrm>
            <a:prstGeom prst="arc">
              <a:avLst>
                <a:gd name="adj1" fmla="val 18120609"/>
                <a:gd name="adj2" fmla="val 3680833"/>
              </a:avLst>
            </a:prstGeom>
            <a:ln w="254000">
              <a:solidFill>
                <a:srgbClr val="68AB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>
              <a:off x="5196448" y="3851119"/>
              <a:ext cx="1611438" cy="1620253"/>
            </a:xfrm>
            <a:prstGeom prst="arc">
              <a:avLst>
                <a:gd name="adj1" fmla="val 3813112"/>
                <a:gd name="adj2" fmla="val 18044040"/>
              </a:avLst>
            </a:prstGeom>
            <a:ln w="254000">
              <a:solidFill>
                <a:srgbClr val="E7AB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800219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体液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80667" y="1754348"/>
            <a:ext cx="9889333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细胞内液：存在于细胞内，约占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细胞外液：存在于细胞外，约占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18090" y="1257545"/>
            <a:ext cx="10446101" cy="4623709"/>
            <a:chOff x="-6548355" y="1111185"/>
            <a:chExt cx="10446101" cy="5743489"/>
          </a:xfrm>
        </p:grpSpPr>
        <p:sp>
          <p:nvSpPr>
            <p:cNvPr id="22" name="矩形: 圆角 21"/>
            <p:cNvSpPr/>
            <p:nvPr/>
          </p:nvSpPr>
          <p:spPr>
            <a:xfrm>
              <a:off x="-6548355" y="1414562"/>
              <a:ext cx="10446101" cy="5440112"/>
            </a:xfrm>
            <a:prstGeom prst="roundRect">
              <a:avLst>
                <a:gd name="adj" fmla="val 435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-2063047" y="1111185"/>
              <a:ext cx="1281294" cy="60675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组  成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直接箭头连接符 15"/>
          <p:cNvCxnSpPr/>
          <p:nvPr/>
        </p:nvCxnSpPr>
        <p:spPr>
          <a:xfrm flipH="1">
            <a:off x="3942341" y="4150037"/>
            <a:ext cx="962448" cy="0"/>
          </a:xfrm>
          <a:prstGeom prst="straightConnector1">
            <a:avLst/>
          </a:prstGeom>
          <a:ln w="57150" cap="sq">
            <a:solidFill>
              <a:srgbClr val="E7AB8D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6795044" y="4150037"/>
            <a:ext cx="962448" cy="0"/>
          </a:xfrm>
          <a:prstGeom prst="straightConnector1">
            <a:avLst/>
          </a:prstGeom>
          <a:ln w="57150" cap="sq">
            <a:solidFill>
              <a:srgbClr val="68ABDE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弧形 1"/>
          <p:cNvSpPr/>
          <p:nvPr/>
        </p:nvSpPr>
        <p:spPr>
          <a:xfrm>
            <a:off x="5016848" y="3374448"/>
            <a:ext cx="1636915" cy="1665026"/>
          </a:xfrm>
          <a:prstGeom prst="arc">
            <a:avLst>
              <a:gd name="adj1" fmla="val 18120609"/>
              <a:gd name="adj2" fmla="val 3680833"/>
            </a:avLst>
          </a:prstGeom>
          <a:ln w="254000">
            <a:solidFill>
              <a:srgbClr val="68A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/>
        </p:nvSpPr>
        <p:spPr>
          <a:xfrm>
            <a:off x="5068203" y="3391207"/>
            <a:ext cx="1611438" cy="1620253"/>
          </a:xfrm>
          <a:prstGeom prst="arc">
            <a:avLst>
              <a:gd name="adj1" fmla="val 3813112"/>
              <a:gd name="adj2" fmla="val 18044040"/>
            </a:avLst>
          </a:prstGeom>
          <a:ln w="254000">
            <a:solidFill>
              <a:srgbClr val="E7A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/>
          <p:cNvSpPr/>
          <p:nvPr/>
        </p:nvSpPr>
        <p:spPr>
          <a:xfrm>
            <a:off x="2703904" y="3570411"/>
            <a:ext cx="1171135" cy="1177541"/>
          </a:xfrm>
          <a:prstGeom prst="arc">
            <a:avLst>
              <a:gd name="adj1" fmla="val 18027480"/>
              <a:gd name="adj2" fmla="val 18024900"/>
            </a:avLst>
          </a:prstGeom>
          <a:ln w="190500">
            <a:solidFill>
              <a:srgbClr val="E7A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弧形 23"/>
          <p:cNvSpPr/>
          <p:nvPr/>
        </p:nvSpPr>
        <p:spPr>
          <a:xfrm>
            <a:off x="2703024" y="3579935"/>
            <a:ext cx="1171135" cy="1177541"/>
          </a:xfrm>
          <a:prstGeom prst="arc">
            <a:avLst>
              <a:gd name="adj1" fmla="val 3813112"/>
              <a:gd name="adj2" fmla="val 18044040"/>
            </a:avLst>
          </a:prstGeom>
          <a:ln w="190500">
            <a:solidFill>
              <a:srgbClr val="E7A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弧形 27"/>
          <p:cNvSpPr/>
          <p:nvPr/>
        </p:nvSpPr>
        <p:spPr>
          <a:xfrm>
            <a:off x="7880636" y="3678604"/>
            <a:ext cx="818457" cy="832512"/>
          </a:xfrm>
          <a:prstGeom prst="arc">
            <a:avLst>
              <a:gd name="adj1" fmla="val 18120609"/>
              <a:gd name="adj2" fmla="val 3680833"/>
            </a:avLst>
          </a:prstGeom>
          <a:ln w="190500">
            <a:solidFill>
              <a:srgbClr val="68A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6" name="图表 25"/>
          <p:cNvGraphicFramePr/>
          <p:nvPr/>
        </p:nvGraphicFramePr>
        <p:xfrm>
          <a:off x="7031623" y="3570411"/>
          <a:ext cx="1996205" cy="1159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933123" y="3836015"/>
            <a:ext cx="707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细胞内液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916975" y="3802472"/>
            <a:ext cx="70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细胞外液</a:t>
            </a:r>
            <a:endParaRPr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1958631" y="4971072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存在于细胞内，约占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057474" y="4971072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存在于细胞外，约占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502581" y="4017915"/>
            <a:ext cx="70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体液</a:t>
            </a:r>
            <a:endParaRPr lang="zh-CN" altLang="en-US" dirty="0"/>
          </a:p>
        </p:txBody>
      </p:sp>
      <p:grpSp>
        <p:nvGrpSpPr>
          <p:cNvPr id="39" name="组合 38"/>
          <p:cNvGrpSpPr/>
          <p:nvPr/>
        </p:nvGrpSpPr>
        <p:grpSpPr>
          <a:xfrm>
            <a:off x="8385666" y="3509327"/>
            <a:ext cx="1355699" cy="338554"/>
            <a:chOff x="8546690" y="3971359"/>
            <a:chExt cx="1355699" cy="338554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8546690" y="4140636"/>
              <a:ext cx="5751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9102170" y="3971359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组织液</a:t>
              </a:r>
              <a:endParaRPr lang="zh-CN" altLang="en-US" sz="16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688008" y="3920014"/>
            <a:ext cx="848173" cy="338554"/>
            <a:chOff x="8849032" y="4382046"/>
            <a:chExt cx="848173" cy="338554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8849032" y="4556891"/>
              <a:ext cx="27284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9102170" y="438204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血浆</a:t>
              </a:r>
              <a:endParaRPr lang="zh-CN" altLang="en-US" sz="1600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85666" y="4330361"/>
            <a:ext cx="1560883" cy="338554"/>
            <a:chOff x="8546690" y="4792393"/>
            <a:chExt cx="1560883" cy="33855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8546690" y="4973148"/>
              <a:ext cx="57518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9102170" y="4792393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淋巴液等</a:t>
              </a:r>
              <a:endParaRPr lang="zh-CN" altLang="en-US" sz="1600" dirty="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Motion origin="layout" path="M 0.2102702 0.00583643 L 0 0 E" pathEditMode="relative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Scale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37596" y="13759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Motion origin="layout" path="M 0 0 L -0.2102702 -0.00583643 E" pathEditMode="relative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Scale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72676" y="72676"/>
                                    </p:animScale>
                                    <p:set>
                                      <p:cBhvr>
                                        <p:cTn id="40" dur="10" fill="hold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Motion origin="layout" path="M -0.187157 0.01416196 L 0 0 E" pathEditMode="relative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Scale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2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Motion origin="layout" path="M 0 0 L 0.187157 -0.01416196 E" pathEditMode="relative"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Scale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50000" y="50000"/>
                                    </p:animScale>
                                    <p:set>
                                      <p:cBhvr>
                                        <p:cTn id="81" dur="10" fill="hold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" grpId="0" animBg="1"/>
      <p:bldP spid="2" grpId="1" animBg="1"/>
      <p:bldP spid="17" grpId="0" animBg="1"/>
      <p:bldP spid="17" grpId="1" animBg="1"/>
      <p:bldP spid="18" grpId="0" animBg="1"/>
      <p:bldP spid="24" grpId="0" animBg="1"/>
      <p:bldP spid="24" grpId="1" animBg="1"/>
      <p:bldP spid="28" grpId="0" animBg="1"/>
      <p:bldP spid="28" grpId="1" animBg="1"/>
      <p:bldGraphic spid="26" grpId="0">
        <p:bldAsOne/>
      </p:bldGraphic>
      <p:bldP spid="6" grpId="0"/>
      <p:bldP spid="30" grpId="0"/>
      <p:bldP spid="7" grpId="0"/>
      <p:bldP spid="31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细胞内液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01730" y="1108943"/>
            <a:ext cx="7137154" cy="122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结合必修</a:t>
            </a:r>
            <a:r>
              <a:rPr lang="en-US" altLang="zh-CN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学过的知识，举例说出细胞内液包含哪些液体？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70045" y="1041939"/>
            <a:ext cx="1930724" cy="1126386"/>
            <a:chOff x="930630" y="3738535"/>
            <a:chExt cx="1930724" cy="1126386"/>
          </a:xfrm>
        </p:grpSpPr>
        <p:sp>
          <p:nvSpPr>
            <p:cNvPr id="16" name="文本框 15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2971" t="4130" r="8104" b="9992"/>
          <a:stretch>
            <a:fillRect/>
          </a:stretch>
        </p:blipFill>
        <p:spPr>
          <a:xfrm flipH="1">
            <a:off x="6513648" y="2635010"/>
            <a:ext cx="4033850" cy="37049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/>
          <a:srcRect l="2002" t="2355" r="2748" b="3726"/>
          <a:stretch>
            <a:fillRect/>
          </a:stretch>
        </p:blipFill>
        <p:spPr>
          <a:xfrm>
            <a:off x="1644502" y="2666639"/>
            <a:ext cx="3876209" cy="3704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46230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细胞外液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7168" y="1024056"/>
            <a:ext cx="5029200" cy="5185357"/>
            <a:chOff x="1403498" y="1024056"/>
            <a:chExt cx="5029200" cy="5185357"/>
          </a:xfrm>
        </p:grpSpPr>
        <p:sp>
          <p:nvSpPr>
            <p:cNvPr id="13" name="矩形: 圆角 12"/>
            <p:cNvSpPr/>
            <p:nvPr/>
          </p:nvSpPr>
          <p:spPr>
            <a:xfrm>
              <a:off x="1403498" y="1285666"/>
              <a:ext cx="5029200" cy="4923747"/>
            </a:xfrm>
            <a:prstGeom prst="roundRect">
              <a:avLst>
                <a:gd name="adj" fmla="val 443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830679" y="1024056"/>
              <a:ext cx="2070453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血液的组成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"/>
          <a:srcRect t="37" b="37"/>
          <a:stretch>
            <a:fillRect/>
          </a:stretch>
        </p:blipFill>
        <p:spPr bwMode="auto">
          <a:xfrm>
            <a:off x="2084498" y="1998133"/>
            <a:ext cx="1675078" cy="37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组合 36"/>
          <p:cNvGrpSpPr/>
          <p:nvPr/>
        </p:nvGrpSpPr>
        <p:grpSpPr>
          <a:xfrm>
            <a:off x="3562448" y="2803083"/>
            <a:ext cx="1088399" cy="369332"/>
            <a:chOff x="3562448" y="2803083"/>
            <a:chExt cx="1088399" cy="369332"/>
          </a:xfrm>
        </p:grpSpPr>
        <p:sp>
          <p:nvSpPr>
            <p:cNvPr id="6" name="文本框 5"/>
            <p:cNvSpPr txBox="1"/>
            <p:nvPr/>
          </p:nvSpPr>
          <p:spPr>
            <a:xfrm>
              <a:off x="4004516" y="280308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血浆</a:t>
              </a:r>
              <a:endParaRPr lang="zh-CN" altLang="en-US" dirty="0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3562448" y="2987749"/>
              <a:ext cx="4810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3562448" y="3689766"/>
            <a:ext cx="1319231" cy="369332"/>
            <a:chOff x="3562448" y="3689766"/>
            <a:chExt cx="1319231" cy="369332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3562448" y="3878344"/>
              <a:ext cx="4810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4004516" y="368976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白细胞</a:t>
              </a:r>
              <a:endParaRPr lang="zh-CN" altLang="en-US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105538" y="4072798"/>
            <a:ext cx="1776141" cy="369332"/>
            <a:chOff x="3105538" y="4072798"/>
            <a:chExt cx="1776141" cy="369332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105538" y="4239851"/>
              <a:ext cx="93796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4004516" y="407279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血小板</a:t>
              </a:r>
              <a:endParaRPr lang="zh-CN" altLang="en-US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62448" y="4799464"/>
            <a:ext cx="1319231" cy="369332"/>
            <a:chOff x="3562448" y="4799464"/>
            <a:chExt cx="1319231" cy="369332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3562448" y="4984130"/>
              <a:ext cx="48105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4004516" y="479946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红细胞</a:t>
              </a:r>
              <a:endParaRPr lang="zh-CN" altLang="en-US" dirty="0"/>
            </a:p>
          </p:txBody>
        </p:sp>
      </p:grpSp>
      <p:sp>
        <p:nvSpPr>
          <p:cNvPr id="33" name="右大括号 32"/>
          <p:cNvSpPr/>
          <p:nvPr/>
        </p:nvSpPr>
        <p:spPr>
          <a:xfrm>
            <a:off x="4881679" y="3874432"/>
            <a:ext cx="160896" cy="1109698"/>
          </a:xfrm>
          <a:prstGeom prst="rightBrace">
            <a:avLst>
              <a:gd name="adj1" fmla="val 4501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071115" y="42446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血细胞</a:t>
            </a:r>
            <a:endParaRPr lang="zh-CN" altLang="en-US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r="12094"/>
          <a:stretch>
            <a:fillRect/>
          </a:stretch>
        </p:blipFill>
        <p:spPr bwMode="auto">
          <a:xfrm>
            <a:off x="6996219" y="1162341"/>
            <a:ext cx="3254464" cy="3229726"/>
          </a:xfrm>
          <a:prstGeom prst="ellipse">
            <a:avLst/>
          </a:prstGeom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09" y="2172522"/>
            <a:ext cx="2076466" cy="4169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46230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细胞外液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91561" y="1480635"/>
            <a:ext cx="5354545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存在：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血液中的液体成分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生活细胞：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血细胞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10923" y="952338"/>
            <a:ext cx="10285860" cy="5363404"/>
            <a:chOff x="812751" y="1018979"/>
            <a:chExt cx="10285860" cy="5363404"/>
          </a:xfrm>
        </p:grpSpPr>
        <p:sp>
          <p:nvSpPr>
            <p:cNvPr id="13" name="矩形: 圆角 12"/>
            <p:cNvSpPr/>
            <p:nvPr/>
          </p:nvSpPr>
          <p:spPr>
            <a:xfrm>
              <a:off x="812751" y="1285667"/>
              <a:ext cx="10285860" cy="5096716"/>
            </a:xfrm>
            <a:prstGeom prst="roundRect">
              <a:avLst>
                <a:gd name="adj" fmla="val 297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499162" y="1018979"/>
              <a:ext cx="1193676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血  浆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23551" r="218" b="2200"/>
          <a:stretch>
            <a:fillRect/>
          </a:stretch>
        </p:blipFill>
        <p:spPr bwMode="auto">
          <a:xfrm>
            <a:off x="2139546" y="2572759"/>
            <a:ext cx="8134856" cy="3460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MjhjYTEzZTliZTc5ZTc0ZDgwM2UwNWU0ZDAwNmNmMDc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4453</Words>
  <Application>WPS 演示</Application>
  <PresentationFormat>宽屏</PresentationFormat>
  <Paragraphs>488</Paragraphs>
  <Slides>29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方正大标宋简体</vt:lpstr>
      <vt:lpstr>等线</vt:lpstr>
      <vt:lpstr>Arial Unicode MS</vt:lpstr>
      <vt:lpstr>等线 Light</vt:lpstr>
      <vt:lpstr>楷体</vt:lpstr>
      <vt:lpstr>华文细黑</vt:lpstr>
      <vt:lpstr>Rockwell</vt:lpstr>
      <vt:lpstr>Bookman Old Style</vt:lpstr>
      <vt:lpstr>Calibri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内环境的理化性质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1162</cp:revision>
  <dcterms:created xsi:type="dcterms:W3CDTF">2021-10-17T01:42:00Z</dcterms:created>
  <dcterms:modified xsi:type="dcterms:W3CDTF">2024-08-30T23:37:30Z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946F6DCE8987474786FD0C4364CEBCF2_12</vt:lpwstr>
  </property>
  <property fmtid="{D5CDD505-2E9C-101B-9397-08002B2CF9AE}" pid="3" name="KSOProductBuildVer">
    <vt:lpwstr>2052-12.1.0.17827</vt:lpwstr>
  </property>
</Properties>
</file>