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3"/>
  </p:sldMasterIdLst>
  <p:notesMasterIdLst>
    <p:notesMasterId r:id="rId6"/>
  </p:notesMasterIdLst>
  <p:sldIdLst>
    <p:sldId id="267" r:id="rId4"/>
    <p:sldId id="522" r:id="rId5"/>
    <p:sldId id="615" r:id="rId7"/>
    <p:sldId id="587" r:id="rId8"/>
    <p:sldId id="616" r:id="rId9"/>
    <p:sldId id="617" r:id="rId10"/>
    <p:sldId id="618" r:id="rId11"/>
    <p:sldId id="619" r:id="rId12"/>
    <p:sldId id="620" r:id="rId13"/>
    <p:sldId id="624" r:id="rId14"/>
    <p:sldId id="623" r:id="rId15"/>
    <p:sldId id="621" r:id="rId16"/>
    <p:sldId id="625" r:id="rId17"/>
    <p:sldId id="628" r:id="rId18"/>
    <p:sldId id="629" r:id="rId19"/>
    <p:sldId id="630" r:id="rId20"/>
    <p:sldId id="631" r:id="rId21"/>
    <p:sldId id="632" r:id="rId22"/>
    <p:sldId id="633" r:id="rId23"/>
    <p:sldId id="626" r:id="rId24"/>
    <p:sldId id="634" r:id="rId25"/>
    <p:sldId id="635" r:id="rId26"/>
    <p:sldId id="636" r:id="rId27"/>
    <p:sldId id="637" r:id="rId28"/>
    <p:sldId id="638" r:id="rId29"/>
    <p:sldId id="639" r:id="rId30"/>
    <p:sldId id="334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5"/>
    </p:embeddedFont>
    <p:embeddedFont>
      <p:font typeface="方正细珊瑚简体" panose="03000509000000000000" pitchFamily="65" charset="-122"/>
      <p:regular r:id="rId36"/>
    </p:embeddedFont>
    <p:embeddedFont>
      <p:font typeface="Impact" panose="020B0806030902050204" pitchFamily="34" charset="0"/>
      <p:regular r:id="rId37"/>
    </p:embeddedFont>
    <p:embeddedFont>
      <p:font typeface="华文行楷" panose="02010800040101010101" pitchFamily="2" charset="-122"/>
      <p:regular r:id="rId38"/>
    </p:embeddedFont>
    <p:embeddedFont>
      <p:font typeface="方正粗倩简体" panose="03000509000000000000" pitchFamily="65" charset="-122"/>
      <p:regular r:id="rId39"/>
    </p:embeddedFont>
    <p:embeddedFont>
      <p:font typeface="等线" panose="02010600030101010101" charset="-122"/>
      <p:regular r:id="rId40"/>
    </p:embeddedFont>
    <p:embeddedFont>
      <p:font typeface="等线 Light" panose="0201060003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B8EA"/>
    <a:srgbClr val="92D050"/>
    <a:srgbClr val="FFCC99"/>
    <a:srgbClr val="D8EEC0"/>
    <a:srgbClr val="FFDDDD"/>
    <a:srgbClr val="ACCBF9"/>
    <a:srgbClr val="DA8200"/>
    <a:srgbClr val="FFC5C5"/>
    <a:srgbClr val="DEC8EE"/>
    <a:srgbClr val="C1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02" autoAdjust="0"/>
  </p:normalViewPr>
  <p:slideViewPr>
    <p:cSldViewPr snapToGrid="0">
      <p:cViewPr varScale="1">
        <p:scale>
          <a:sx n="100" d="100"/>
          <a:sy n="100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2" Type="http://schemas.openxmlformats.org/officeDocument/2006/relationships/tags" Target="tags/tag63.xml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41435940654323"/>
          <c:y val="0.0409937888198758"/>
          <c:w val="0.844153013139884"/>
          <c:h val="0.85925284184197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t/℃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122868523155467"/>
                  <c:y val="-0.02478173721589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359504197380813"/>
                  <c:y val="-0.03093869056146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0.0668950848290877"/>
                  <c:y val="0.02755236622140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rgbClr val="FFFF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Sheet1!$B$1:$N$1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36.6</c:v>
                </c:pt>
                <c:pt idx="1">
                  <c:v>36.4</c:v>
                </c:pt>
                <c:pt idx="2">
                  <c:v>36.5</c:v>
                </c:pt>
                <c:pt idx="3">
                  <c:v>36.6</c:v>
                </c:pt>
                <c:pt idx="4">
                  <c:v>36.7</c:v>
                </c:pt>
                <c:pt idx="5">
                  <c:v>36.9</c:v>
                </c:pt>
                <c:pt idx="6">
                  <c:v>37.1</c:v>
                </c:pt>
                <c:pt idx="7">
                  <c:v>37.2</c:v>
                </c:pt>
                <c:pt idx="8">
                  <c:v>37.3</c:v>
                </c:pt>
                <c:pt idx="9">
                  <c:v>37.2</c:v>
                </c:pt>
                <c:pt idx="10">
                  <c:v>36.9</c:v>
                </c:pt>
                <c:pt idx="11">
                  <c:v>36.8</c:v>
                </c:pt>
                <c:pt idx="12">
                  <c:v>36.6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1"/>
        <c:axId val="1890170544"/>
        <c:axId val="1890170128"/>
      </c:lineChart>
      <c:catAx>
        <c:axId val="1890170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1890170128"/>
        <c:crosses val="autoZero"/>
        <c:auto val="1"/>
        <c:lblAlgn val="ctr"/>
        <c:lblOffset val="100"/>
        <c:noMultiLvlLbl val="0"/>
      </c:catAx>
      <c:valAx>
        <c:axId val="189017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1890170544"/>
        <c:crosses val="autoZero"/>
        <c:crossBetween val="midCat"/>
      </c:valAx>
      <c:spPr>
        <a:solidFill>
          <a:srgbClr val="0070C0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小标宋简体" panose="02010601030101010101" pitchFamily="65" charset="-122"/>
              <a:ea typeface="方正小标宋简体" panose="02010601030101010101" pitchFamily="65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小标宋简体" panose="02010601030101010101" pitchFamily="65" charset="-122"/>
                <a:ea typeface="方正小标宋简体" panose="02010601030101010101" pitchFamily="65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8732508" y="5805264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</a:t>
            </a:r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2"/>
          <a:srcRect l="29807" t="7435" r="6168" b="13211"/>
          <a:stretch>
            <a:fillRect/>
          </a:stretch>
        </p:blipFill>
        <p:spPr>
          <a:xfrm>
            <a:off x="857399" y="2296993"/>
            <a:ext cx="3538919" cy="2368244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§1-2 </a:t>
            </a:r>
            <a:r>
              <a:rPr lang="zh-CN" altLang="en-US" dirty="0"/>
              <a:t>内环境的稳态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98687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6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人体的内环境与稳态</a:t>
            </a:r>
            <a:endParaRPr lang="zh-CN" altLang="en-US" sz="60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694" r="9262" b="3428"/>
          <a:stretch>
            <a:fillRect/>
          </a:stretch>
        </p:blipFill>
        <p:spPr bwMode="auto">
          <a:xfrm>
            <a:off x="1649633" y="935008"/>
            <a:ext cx="9023365" cy="58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-2模拟生物体维持pH的稳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3284" y="1196921"/>
            <a:ext cx="8530936" cy="48505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4597" y="1348203"/>
            <a:ext cx="10599677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就加入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的变化来说，肝匀浆更像自来水还是更像缓冲液？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缓冲液的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变化为什么与自来水的不同？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所用到的其它生物材料与肝匀浆的实验结果类似吗？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97557" y="857796"/>
            <a:ext cx="10546718" cy="461665"/>
            <a:chOff x="6333409" y="1517248"/>
            <a:chExt cx="10546718" cy="461665"/>
          </a:xfrm>
        </p:grpSpPr>
        <p:sp>
          <p:nvSpPr>
            <p:cNvPr id="18" name="文本框 17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351240" y="1974037"/>
              <a:ext cx="10528887" cy="0"/>
              <a:chOff x="7484784" y="1647059"/>
              <a:chExt cx="10528887" cy="0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217477" y="1647059"/>
                <a:ext cx="97961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21"/>
          <p:cNvGrpSpPr/>
          <p:nvPr/>
        </p:nvGrpSpPr>
        <p:grpSpPr>
          <a:xfrm>
            <a:off x="812750" y="1801382"/>
            <a:ext cx="10531523" cy="491408"/>
            <a:chOff x="6678375" y="1719885"/>
            <a:chExt cx="10531523" cy="491408"/>
          </a:xfrm>
        </p:grpSpPr>
        <p:sp>
          <p:nvSpPr>
            <p:cNvPr id="23" name="矩形: 圆角 22"/>
            <p:cNvSpPr/>
            <p:nvPr/>
          </p:nvSpPr>
          <p:spPr>
            <a:xfrm>
              <a:off x="6678375" y="1719885"/>
              <a:ext cx="10531523" cy="491408"/>
            </a:xfrm>
            <a:prstGeom prst="roundRect">
              <a:avLst>
                <a:gd name="adj" fmla="val 824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758259" y="1764089"/>
              <a:ext cx="103278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肝匀浆加入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HCl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或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NaOH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后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的变化更像缓冲液。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12750" y="2765489"/>
            <a:ext cx="10531523" cy="1492185"/>
            <a:chOff x="6678375" y="1719884"/>
            <a:chExt cx="10531523" cy="1492185"/>
          </a:xfrm>
        </p:grpSpPr>
        <p:sp>
          <p:nvSpPr>
            <p:cNvPr id="26" name="矩形: 圆角 25"/>
            <p:cNvSpPr/>
            <p:nvPr/>
          </p:nvSpPr>
          <p:spPr>
            <a:xfrm>
              <a:off x="6678375" y="1719884"/>
              <a:ext cx="10531523" cy="1492185"/>
            </a:xfrm>
            <a:prstGeom prst="roundRect">
              <a:avLst>
                <a:gd name="adj" fmla="val 824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58259" y="1764089"/>
              <a:ext cx="10327815" cy="1294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缓冲液加入少量酸或碱后，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变化不明显，原因是磷酸缓冲液中含有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/Na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，其中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呈酸性，当加入少量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NaOH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时，可以中和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OH</a:t>
              </a:r>
              <a:r>
                <a:rPr lang="zh-CN" alt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－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；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呈碱性，当加人少量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HCl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时，可以中和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。水溶液则不同，加入酸或碱后，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变化明显。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97557" y="4785644"/>
            <a:ext cx="10531523" cy="491408"/>
            <a:chOff x="6678375" y="1719885"/>
            <a:chExt cx="10531523" cy="491408"/>
          </a:xfrm>
        </p:grpSpPr>
        <p:sp>
          <p:nvSpPr>
            <p:cNvPr id="29" name="矩形: 圆角 28"/>
            <p:cNvSpPr/>
            <p:nvPr/>
          </p:nvSpPr>
          <p:spPr>
            <a:xfrm>
              <a:off x="6678375" y="1719885"/>
              <a:ext cx="10531523" cy="491408"/>
            </a:xfrm>
            <a:prstGeom prst="roundRect">
              <a:avLst>
                <a:gd name="adj" fmla="val 824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758259" y="1764089"/>
              <a:ext cx="103278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类似。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4597" y="1348203"/>
            <a:ext cx="10599677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lnSpc>
                <a:spcPct val="120000"/>
              </a:lnSpc>
              <a:buFont typeface="+mj-lt"/>
              <a:buAutoNum type="arabicPeriod" startAt="4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请根据模拟实验的结果，尝试对机体维持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稳定的机制进行解释。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97557" y="857796"/>
            <a:ext cx="10546718" cy="461665"/>
            <a:chOff x="6333409" y="1517248"/>
            <a:chExt cx="10546718" cy="461665"/>
          </a:xfrm>
        </p:grpSpPr>
        <p:sp>
          <p:nvSpPr>
            <p:cNvPr id="18" name="文本框 17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351240" y="1974037"/>
              <a:ext cx="10528887" cy="0"/>
              <a:chOff x="7484784" y="1647059"/>
              <a:chExt cx="10528887" cy="0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217477" y="1647059"/>
                <a:ext cx="97961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21"/>
          <p:cNvGrpSpPr/>
          <p:nvPr/>
        </p:nvGrpSpPr>
        <p:grpSpPr>
          <a:xfrm>
            <a:off x="812750" y="1801382"/>
            <a:ext cx="10531523" cy="3142093"/>
            <a:chOff x="6678375" y="1719885"/>
            <a:chExt cx="10531523" cy="3142093"/>
          </a:xfrm>
        </p:grpSpPr>
        <p:sp>
          <p:nvSpPr>
            <p:cNvPr id="23" name="矩形: 圆角 22"/>
            <p:cNvSpPr/>
            <p:nvPr/>
          </p:nvSpPr>
          <p:spPr>
            <a:xfrm>
              <a:off x="6678375" y="1719885"/>
              <a:ext cx="10531523" cy="3142093"/>
            </a:xfrm>
            <a:prstGeom prst="roundRect">
              <a:avLst>
                <a:gd name="adj" fmla="val 430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865750" y="1764089"/>
              <a:ext cx="10172700" cy="2956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机体内环境中含有缓冲对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、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等，它们能够对酸和碱起缓冲作用。除此以外，机体还可以通过对生理活动进行调节来维持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稳定。例如：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当剧烈运动时，肌肉中会产生大量的乳酸和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。乳酸进入血液后，可与血液中的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NaHCO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发生作用，生成乳酸钠和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。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是一种弱酸，可以分解成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。血液中的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增多会刺激呼吸中枢，使呼吸运动增强，增加通气量，从而将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排出体外，所以对血液的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影响不大。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当乳酸钠进入血液后，与血液中的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发生作用，形成碳酸氢盐，过多的碳酸氢盐可以由肾排出。这样由于血液中缓冲物质及机体的调节作用，血液的酸碱度不会发生很大的变化。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10025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的动态变化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0667" y="1754348"/>
            <a:ext cx="9889333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人体内环境中有很多缓冲对，其中最重要的是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，其次还有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等。当一定量的酸性或碱性物质进入后，内环境的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仍能维持在一定范围内。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18090" y="1240164"/>
            <a:ext cx="10446101" cy="2407911"/>
            <a:chOff x="-6548355" y="1089595"/>
            <a:chExt cx="10446101" cy="2991064"/>
          </a:xfrm>
        </p:grpSpPr>
        <p:sp>
          <p:nvSpPr>
            <p:cNvPr id="7" name="矩形: 圆角 6"/>
            <p:cNvSpPr/>
            <p:nvPr/>
          </p:nvSpPr>
          <p:spPr>
            <a:xfrm>
              <a:off x="-6548355" y="1414562"/>
              <a:ext cx="10446101" cy="2666097"/>
            </a:xfrm>
            <a:prstGeom prst="roundRect">
              <a:avLst>
                <a:gd name="adj" fmla="val 790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3345521" y="1089595"/>
              <a:ext cx="3950152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机体维持</a:t>
              </a:r>
              <a:r>
                <a:rPr lang="en-US" altLang="zh-CN" sz="2800" b="1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pH</a:t>
              </a:r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稳态的机制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434305" y="1549611"/>
          <a:ext cx="915193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791"/>
                <a:gridCol w="1056878"/>
                <a:gridCol w="1056878"/>
                <a:gridCol w="1056878"/>
                <a:gridCol w="1056878"/>
                <a:gridCol w="1056878"/>
                <a:gridCol w="1056878"/>
                <a:gridCol w="1056878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6:00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平均温度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母亲（</a:t>
                      </a: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zh-CN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岁）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36.3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36.4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36.9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36.7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36.5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父亲（</a:t>
                      </a:r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zh-CN" alt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岁）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36.3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36.4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36.3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36.4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孩子（</a:t>
                      </a: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岁）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36.5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36.8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37.1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36.9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36.8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029616" y="5547778"/>
            <a:ext cx="8132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体温会因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年龄</a:t>
            </a: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性别</a:t>
            </a: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等的不同而存在着微小的差异</a:t>
            </a:r>
            <a:endParaRPr lang="zh-CN" altLang="en-US" sz="2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体温的动态变化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57007" y="994146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不同年龄、性别的体温变化</a:t>
            </a:r>
            <a:endParaRPr lang="en-US" altLang="zh-CN" sz="2400" dirty="0"/>
          </a:p>
        </p:txBody>
      </p:sp>
      <p:grpSp>
        <p:nvGrpSpPr>
          <p:cNvPr id="22" name="组合 21"/>
          <p:cNvGrpSpPr/>
          <p:nvPr/>
        </p:nvGrpSpPr>
        <p:grpSpPr>
          <a:xfrm>
            <a:off x="1055288" y="3398304"/>
            <a:ext cx="3749426" cy="1831766"/>
            <a:chOff x="1055288" y="3398304"/>
            <a:chExt cx="3749426" cy="1831766"/>
          </a:xfrm>
        </p:grpSpPr>
        <p:pic>
          <p:nvPicPr>
            <p:cNvPr id="10" name="图形 9" descr="男人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972949" y="3398304"/>
              <a:ext cx="1831765" cy="1831765"/>
            </a:xfrm>
            <a:prstGeom prst="rect">
              <a:avLst/>
            </a:prstGeom>
          </p:spPr>
        </p:pic>
        <p:pic>
          <p:nvPicPr>
            <p:cNvPr id="12" name="图形 11" descr="妇女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5288" y="3398305"/>
              <a:ext cx="1831765" cy="1831765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668089" y="3882850"/>
              <a:ext cx="6190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zh-CN" alt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85852" y="3429000"/>
            <a:ext cx="5671766" cy="1834630"/>
            <a:chOff x="5185852" y="3429000"/>
            <a:chExt cx="5671766" cy="1834630"/>
          </a:xfrm>
        </p:grpSpPr>
        <p:pic>
          <p:nvPicPr>
            <p:cNvPr id="14" name="图形 13" descr="儿童与气球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85852" y="3777407"/>
              <a:ext cx="1401196" cy="1401196"/>
            </a:xfrm>
            <a:prstGeom prst="rect">
              <a:avLst/>
            </a:prstGeom>
          </p:spPr>
        </p:pic>
        <p:pic>
          <p:nvPicPr>
            <p:cNvPr id="15" name="图形 14" descr="男人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942153" y="3429000"/>
              <a:ext cx="1831765" cy="183176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521792" y="4162940"/>
              <a:ext cx="6190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zh-CN" alt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图形 18" descr="拄手杖的人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89449" y="3495461"/>
              <a:ext cx="1768169" cy="1768169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624497" y="4162940"/>
              <a:ext cx="6190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zh-CN" alt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31633" y="1722634"/>
            <a:ext cx="3081856" cy="131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同一个人的体温一天内的变化不超过</a:t>
            </a:r>
            <a:endParaRPr lang="zh-CN" altLang="en-US" sz="2800" b="1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体温的动态变化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866341" y="1143655"/>
            <a:ext cx="3939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人体体温一天内的变化曲线</a:t>
            </a:r>
            <a:endParaRPr lang="en-US" altLang="zh-CN" sz="2400" dirty="0"/>
          </a:p>
        </p:txBody>
      </p:sp>
      <p:grpSp>
        <p:nvGrpSpPr>
          <p:cNvPr id="28" name="组合 27"/>
          <p:cNvGrpSpPr/>
          <p:nvPr/>
        </p:nvGrpSpPr>
        <p:grpSpPr>
          <a:xfrm>
            <a:off x="838200" y="1623209"/>
            <a:ext cx="7353118" cy="4419600"/>
            <a:chOff x="759909" y="1678157"/>
            <a:chExt cx="7653367" cy="4600065"/>
          </a:xfrm>
        </p:grpSpPr>
        <p:graphicFrame>
          <p:nvGraphicFramePr>
            <p:cNvPr id="23" name="图表 22"/>
            <p:cNvGraphicFramePr/>
            <p:nvPr/>
          </p:nvGraphicFramePr>
          <p:xfrm>
            <a:off x="1151416" y="1678157"/>
            <a:ext cx="7261860" cy="42938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cxnSp>
          <p:nvCxnSpPr>
            <p:cNvPr id="3" name="直接箭头连接符 2"/>
            <p:cNvCxnSpPr/>
            <p:nvPr/>
          </p:nvCxnSpPr>
          <p:spPr>
            <a:xfrm>
              <a:off x="1743483" y="5530067"/>
              <a:ext cx="64198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V="1">
              <a:off x="1753396" y="1678157"/>
              <a:ext cx="0" cy="38519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4468020" y="590889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时间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/h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59909" y="3223336"/>
              <a:ext cx="461665" cy="8762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/>
                <a:t>体温</a:t>
              </a:r>
              <a:r>
                <a:rPr lang="en-US" altLang="zh-CN" dirty="0"/>
                <a:t>/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zh-CN" altLang="en-US" dirty="0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769682" y="3250741"/>
            <a:ext cx="2062660" cy="171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1℃</a:t>
            </a:r>
            <a:endParaRPr lang="zh-CN" altLang="en-US" sz="8000" b="1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8200" y="1928542"/>
            <a:ext cx="5933913" cy="77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健康人的体温始终接近</a:t>
            </a:r>
            <a:endParaRPr lang="zh-CN" altLang="en-US" sz="4400" b="1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体温的动态变化</a:t>
            </a:r>
            <a:endParaRPr lang="zh-CN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9375" l="10000" r="90000">
                        <a14:foregroundMark x1="35375" y1="21625" x2="54625" y2="19250"/>
                        <a14:foregroundMark x1="54625" y1="19250" x2="57250" y2="19250"/>
                        <a14:foregroundMark x1="36875" y1="94625" x2="60000" y2="94625"/>
                        <a14:foregroundMark x1="34625" y1="99750" x2="55375" y2="97500"/>
                        <a14:foregroundMark x1="55375" y1="97500" x2="61875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1653" r="19884"/>
          <a:stretch>
            <a:fillRect/>
          </a:stretch>
        </p:blipFill>
        <p:spPr bwMode="auto">
          <a:xfrm>
            <a:off x="7043057" y="799130"/>
            <a:ext cx="4046548" cy="605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838200" y="3123658"/>
            <a:ext cx="5933913" cy="2030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1500" b="1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37℃</a:t>
            </a:r>
            <a:endParaRPr lang="zh-CN" altLang="en-US" sz="4400" b="1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62891" y="955518"/>
            <a:ext cx="10390909" cy="3325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        健康人内环境的每一种成分如</a:t>
            </a:r>
            <a:r>
              <a:rPr lang="zh-CN" altLang="en-US" sz="3600" dirty="0">
                <a:solidFill>
                  <a:srgbClr val="FF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血糖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zh-CN" altLang="en-US" sz="3600" dirty="0">
                <a:solidFill>
                  <a:srgbClr val="FF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血脂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，以及</a:t>
            </a:r>
            <a:r>
              <a:rPr lang="zh-CN" altLang="en-US" sz="3600" dirty="0">
                <a:solidFill>
                  <a:srgbClr val="FF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渗透压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等理化性质都是不断变化的，但都处于</a:t>
            </a:r>
            <a:r>
              <a:rPr lang="zh-CN" altLang="en-US" sz="36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一定的范围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内。若某种成分含量高于或低于参考值，则预示机体可能处于不健康状态。</a:t>
            </a:r>
            <a:endParaRPr lang="zh-CN" altLang="en-US" sz="4000" b="1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内环境其他理化性质的动态变化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67"/>
          <p:cNvSpPr/>
          <p:nvPr/>
        </p:nvSpPr>
        <p:spPr>
          <a:xfrm>
            <a:off x="880824" y="2889062"/>
            <a:ext cx="10429961" cy="1309495"/>
          </a:xfrm>
          <a:prstGeom prst="roundRect">
            <a:avLst>
              <a:gd name="adj" fmla="val 11977"/>
            </a:avLst>
          </a:prstGeom>
          <a:solidFill>
            <a:srgbClr val="4F81BD">
              <a:alpha val="15000"/>
            </a:srgb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内环境的动态变化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156438" y="3245774"/>
            <a:ext cx="1879124" cy="646986"/>
          </a:xfrm>
          <a:prstGeom prst="round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动态平衡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722418" y="1164967"/>
            <a:ext cx="6702136" cy="1590399"/>
            <a:chOff x="2722418" y="1164967"/>
            <a:chExt cx="6702136" cy="1590399"/>
          </a:xfrm>
        </p:grpSpPr>
        <p:sp>
          <p:nvSpPr>
            <p:cNvPr id="2" name="文本框 1"/>
            <p:cNvSpPr txBox="1"/>
            <p:nvPr/>
          </p:nvSpPr>
          <p:spPr>
            <a:xfrm>
              <a:off x="4557393" y="149510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/>
                <a:t>体温</a:t>
              </a:r>
              <a:endParaRPr lang="zh-CN" altLang="en-US" sz="24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195736" y="1495105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124234" y="1310441"/>
              <a:ext cx="3070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/>
                <a:t>其他理化性质，如血糖、血脂、渗透压等</a:t>
              </a:r>
              <a:endParaRPr lang="zh-CN" altLang="en-US" sz="2400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2722418" y="1164967"/>
              <a:ext cx="6702136" cy="1338256"/>
            </a:xfrm>
            <a:prstGeom prst="roundRect">
              <a:avLst>
                <a:gd name="adj" fmla="val 5733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38450" y="2232146"/>
              <a:ext cx="3070071" cy="523220"/>
            </a:xfrm>
            <a:prstGeom prst="rect">
              <a:avLst/>
            </a:prstGeom>
            <a:solidFill>
              <a:srgbClr val="DAE0EF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内环境的理化性质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箭头: 下 3"/>
          <p:cNvSpPr/>
          <p:nvPr/>
        </p:nvSpPr>
        <p:spPr>
          <a:xfrm>
            <a:off x="5773882" y="2729348"/>
            <a:ext cx="644236" cy="450268"/>
          </a:xfrm>
          <a:prstGeom prst="downArrow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100000">
                <a:srgbClr val="0070C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91047" y="3245774"/>
            <a:ext cx="1879124" cy="646986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正常机体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021858" y="3245774"/>
            <a:ext cx="1879125" cy="646986"/>
          </a:xfrm>
          <a:prstGeom prst="round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调节作用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035562" y="3569267"/>
            <a:ext cx="1986296" cy="0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3070171" y="3569267"/>
            <a:ext cx="2086267" cy="0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连接符: 肘形 17"/>
          <p:cNvCxnSpPr>
            <a:stCxn id="9" idx="1"/>
            <a:endCxn id="11" idx="0"/>
          </p:cNvCxnSpPr>
          <p:nvPr/>
        </p:nvCxnSpPr>
        <p:spPr>
          <a:xfrm rot="10800000" flipV="1">
            <a:off x="2130610" y="1834094"/>
            <a:ext cx="591809" cy="1411679"/>
          </a:xfrm>
          <a:prstGeom prst="bentConnector2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连接符: 肘形 19"/>
          <p:cNvCxnSpPr>
            <a:stCxn id="9" idx="3"/>
            <a:endCxn id="12" idx="0"/>
          </p:cNvCxnSpPr>
          <p:nvPr/>
        </p:nvCxnSpPr>
        <p:spPr>
          <a:xfrm>
            <a:off x="9424554" y="1834095"/>
            <a:ext cx="536867" cy="1411679"/>
          </a:xfrm>
          <a:prstGeom prst="bentConnector2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2141799" y="4888800"/>
            <a:ext cx="7908401" cy="1309495"/>
            <a:chOff x="2141799" y="4888800"/>
            <a:chExt cx="7908401" cy="1309495"/>
          </a:xfrm>
        </p:grpSpPr>
        <p:sp>
          <p:nvSpPr>
            <p:cNvPr id="25" name="文本框 24"/>
            <p:cNvSpPr txBox="1"/>
            <p:nvPr/>
          </p:nvSpPr>
          <p:spPr>
            <a:xfrm>
              <a:off x="2344954" y="5115138"/>
              <a:ext cx="7501703" cy="95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/>
                <a:t>生理学家把</a:t>
              </a:r>
              <a:r>
                <a:rPr lang="zh-CN" altLang="en-US" sz="2400" dirty="0">
                  <a:solidFill>
                    <a:srgbClr val="00B050"/>
                  </a:solidFill>
                </a:rPr>
                <a:t>正常机体</a:t>
              </a:r>
              <a:r>
                <a:rPr lang="zh-CN" altLang="en-US" sz="2400" dirty="0"/>
                <a:t>通过</a:t>
              </a:r>
              <a:r>
                <a:rPr lang="zh-CN" altLang="en-US" sz="2400" dirty="0">
                  <a:solidFill>
                    <a:srgbClr val="C00000"/>
                  </a:solidFill>
                </a:rPr>
                <a:t>调节作用</a:t>
              </a:r>
              <a:r>
                <a:rPr lang="zh-CN" altLang="en-US" sz="2400" dirty="0"/>
                <a:t>，使各个器官、系统</a:t>
              </a:r>
              <a:r>
                <a:rPr lang="zh-CN" altLang="en-US" sz="2400" dirty="0">
                  <a:solidFill>
                    <a:srgbClr val="7030A0"/>
                  </a:solidFill>
                </a:rPr>
                <a:t>协调活动</a:t>
              </a:r>
              <a:r>
                <a:rPr lang="zh-CN" altLang="en-US" sz="2400" dirty="0"/>
                <a:t>，共同维持内环境的</a:t>
              </a:r>
              <a:r>
                <a:rPr lang="zh-CN" altLang="en-US" sz="2400" dirty="0">
                  <a:solidFill>
                    <a:srgbClr val="0070C0"/>
                  </a:solidFill>
                </a:rPr>
                <a:t>相对稳定</a:t>
              </a:r>
              <a:r>
                <a:rPr lang="zh-CN" altLang="en-US" sz="2400" dirty="0"/>
                <a:t>状态叫作稳态。</a:t>
              </a:r>
              <a:endParaRPr lang="zh-CN" altLang="en-US" sz="2400" dirty="0"/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2141799" y="4888800"/>
              <a:ext cx="7908401" cy="1309495"/>
            </a:xfrm>
            <a:prstGeom prst="roundRect">
              <a:avLst>
                <a:gd name="adj" fmla="val 1049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554631" y="4572378"/>
            <a:ext cx="1082348" cy="523220"/>
          </a:xfrm>
          <a:prstGeom prst="rect">
            <a:avLst/>
          </a:prstGeom>
          <a:solidFill>
            <a:srgbClr val="DAE0EF"/>
          </a:solidFill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稳  态</a:t>
            </a:r>
            <a:endParaRPr lang="zh-CN" altLang="en-US" sz="28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sp>
        <p:nvSpPr>
          <p:cNvPr id="28" name="箭头: 下 27"/>
          <p:cNvSpPr/>
          <p:nvPr/>
        </p:nvSpPr>
        <p:spPr>
          <a:xfrm>
            <a:off x="5773882" y="4187969"/>
            <a:ext cx="644236" cy="450268"/>
          </a:xfrm>
          <a:prstGeom prst="downArrow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100000">
                <a:srgbClr val="0070C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4" grpId="0" animBg="1"/>
      <p:bldP spid="11" grpId="0" animBg="1"/>
      <p:bldP spid="12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内环境稳态的调节机制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517073" y="1278082"/>
            <a:ext cx="941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人体各器官、系统协调一致地正常进行，是维持内环境稳态的基础。</a:t>
            </a:r>
            <a:endParaRPr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154717" y="4091434"/>
            <a:ext cx="8780319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        人体的各器官、系统是如何协调一致地正常进行，共同维持内环境稳态的呢？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071970" y="2648085"/>
            <a:ext cx="1930724" cy="1126386"/>
            <a:chOff x="930630" y="3738535"/>
            <a:chExt cx="1930724" cy="1126386"/>
          </a:xfrm>
        </p:grpSpPr>
        <p:sp>
          <p:nvSpPr>
            <p:cNvPr id="31" name="文本框 30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方正大标宋简体" panose="02010601030101010101" pitchFamily="65" charset="-122"/>
                  <a:ea typeface="方正大标宋简体" panose="02010601030101010101" pitchFamily="65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方正大标宋简体" panose="02010601030101010101" pitchFamily="65" charset="-122"/>
                <a:ea typeface="方正大标宋简体" panose="02010601030101010101" pitchFamily="65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6570647" y="1310103"/>
            <a:ext cx="5624387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430" indent="-26543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为什么血液的生化指标能反映机体的健康状况？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23607" y="819696"/>
            <a:ext cx="4895293" cy="461665"/>
            <a:chOff x="6333409" y="1517248"/>
            <a:chExt cx="4895293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4877462" cy="0"/>
              <a:chOff x="7484784" y="1647059"/>
              <a:chExt cx="4877462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414476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673101" y="826090"/>
            <a:ext cx="5725488" cy="106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在进行常规体检时，通常要做血液生化检查，以了解肝功能、肾功能、血糖、血脂等是否正常。下图是某人的血液生化检验结果报告单的一部分。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678376" y="1719883"/>
            <a:ext cx="4840524" cy="4585667"/>
            <a:chOff x="6678376" y="1719883"/>
            <a:chExt cx="4840524" cy="4585667"/>
          </a:xfrm>
        </p:grpSpPr>
        <p:sp>
          <p:nvSpPr>
            <p:cNvPr id="13" name="矩形: 圆角 12"/>
            <p:cNvSpPr/>
            <p:nvPr/>
          </p:nvSpPr>
          <p:spPr>
            <a:xfrm>
              <a:off x="6678376" y="1719883"/>
              <a:ext cx="4840524" cy="4585667"/>
            </a:xfrm>
            <a:prstGeom prst="roundRect">
              <a:avLst>
                <a:gd name="adj" fmla="val 321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15410" y="1859339"/>
              <a:ext cx="4563840" cy="439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血液生化指标指的是血液中各种化学成分的含量，包括机体多种代谢产物的含量。健康机体的生化指标一般都处于正常范围内，即处于相对稳定的状态。当机体某项生理功能出现障碍，势必影响其代谢产物的含量，进而引起血液生化指标的变化，因此血液的生化指标可以反映机体的健康状况，并可以作为诊断疾病的依据。例如，在正常情况下，转氨酶主要分布在各种组织的细胞内，以心脏和肝中的活性最高，在血液中的活性很低。当某种原因使细胞膜通透性增高时，或因组织坏死细胞破裂后，可有大量转氨酶进入血液，引起血液中转氨酶活性升高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598" y="2001426"/>
            <a:ext cx="5653991" cy="4304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326243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内环境稳态的调节机制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5"/>
          <a:stretch>
            <a:fillRect/>
          </a:stretch>
        </p:blipFill>
        <p:spPr>
          <a:xfrm>
            <a:off x="1234536" y="997525"/>
            <a:ext cx="9722927" cy="549679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07272" y="914398"/>
            <a:ext cx="2325091" cy="212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内环境稳态与消化、呼吸、循环、泌尿系统的功能联系</a:t>
            </a:r>
            <a:endParaRPr lang="zh-CN" altLang="en-US" sz="2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内环境稳态的调节机制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2113154" y="2652715"/>
            <a:ext cx="8412838" cy="18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        机体的各个器官、系统，为什么能够保持协调一致呢？</a:t>
            </a:r>
            <a:endParaRPr lang="zh-CN" altLang="en-US" sz="40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78452" y="1241409"/>
            <a:ext cx="1930724" cy="1126386"/>
            <a:chOff x="930630" y="3738535"/>
            <a:chExt cx="1930724" cy="1126386"/>
          </a:xfrm>
        </p:grpSpPr>
        <p:sp>
          <p:nvSpPr>
            <p:cNvPr id="31" name="文本框 30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方正大标宋简体" panose="02010601030101010101" pitchFamily="65" charset="-122"/>
                  <a:ea typeface="方正大标宋简体" panose="02010601030101010101" pitchFamily="65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方正大标宋简体" panose="02010601030101010101" pitchFamily="65" charset="-122"/>
                <a:ea typeface="方正大标宋简体" panose="02010601030101010101" pitchFamily="65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内环境稳态的调节机制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63943" y="1268584"/>
            <a:ext cx="2638647" cy="2780248"/>
          </a:xfrm>
          <a:prstGeom prst="roundRect">
            <a:avLst>
              <a:gd name="adj" fmla="val 9451"/>
            </a:avLst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1857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年，法国著名生理学家贝尔纳提出：内环境的稳定是生命能独立和自由存在的首要条件，内环境保持稳定主要是依赖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神经系统的调节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48515" y="1256227"/>
            <a:ext cx="3639638" cy="2754600"/>
          </a:xfrm>
          <a:prstGeom prst="roundRect">
            <a:avLst>
              <a:gd name="adj" fmla="val 6807"/>
            </a:avLst>
          </a:prstGeom>
          <a:solidFill>
            <a:srgbClr val="FFCC99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ysClr val="windowText" lastClr="000000"/>
                </a:solidFill>
              </a:rPr>
              <a:t>1926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年，美国著名生理学家坎农提出</a:t>
            </a:r>
            <a:r>
              <a:rPr lang="zh-CN" altLang="en-US" sz="2000" dirty="0">
                <a:solidFill>
                  <a:srgbClr val="C00000"/>
                </a:solidFill>
              </a:rPr>
              <a:t>稳态的概念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。稳态不是恒定不变，而是一种动态的平衡。内环境稳态是在</a:t>
            </a:r>
            <a:r>
              <a:rPr lang="zh-CN" altLang="en-US" sz="2000" dirty="0">
                <a:solidFill>
                  <a:srgbClr val="C00000"/>
                </a:solidFill>
              </a:rPr>
              <a:t>神经调节和体液调节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的共同作用下，通过机体各种</a:t>
            </a:r>
            <a:r>
              <a:rPr lang="zh-CN" altLang="en-US" sz="2000" dirty="0">
                <a:solidFill>
                  <a:srgbClr val="C00000"/>
                </a:solidFill>
              </a:rPr>
              <a:t>器官、系统分工合作、协调统一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而实现的。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34079" y="1268584"/>
            <a:ext cx="2638647" cy="2754600"/>
          </a:xfrm>
          <a:prstGeom prst="roundRect">
            <a:avLst>
              <a:gd name="adj" fmla="val 7769"/>
            </a:avLst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2000" dirty="0"/>
              <a:t>随着分子生物学的发展，人们发现</a:t>
            </a:r>
            <a:r>
              <a:rPr lang="zh-CN" altLang="en-US" sz="2000" dirty="0">
                <a:solidFill>
                  <a:srgbClr val="C00000"/>
                </a:solidFill>
              </a:rPr>
              <a:t>免疫系统</a:t>
            </a:r>
            <a:r>
              <a:rPr lang="zh-CN" altLang="en-US" sz="2000" dirty="0"/>
              <a:t>对内环境稳态也起着重要的调节作用：它能发现并清除异物、病原微生物等引起内环境波动的因素。</a:t>
            </a:r>
            <a:endParaRPr lang="zh-CN" altLang="en-US" sz="2000" dirty="0"/>
          </a:p>
        </p:txBody>
      </p:sp>
      <p:grpSp>
        <p:nvGrpSpPr>
          <p:cNvPr id="5" name="组合 4"/>
          <p:cNvGrpSpPr/>
          <p:nvPr/>
        </p:nvGrpSpPr>
        <p:grpSpPr>
          <a:xfrm>
            <a:off x="893620" y="4704583"/>
            <a:ext cx="10515599" cy="1353318"/>
            <a:chOff x="893620" y="4642237"/>
            <a:chExt cx="10515599" cy="1353318"/>
          </a:xfrm>
        </p:grpSpPr>
        <p:sp>
          <p:nvSpPr>
            <p:cNvPr id="4" name="矩形: 圆角 3"/>
            <p:cNvSpPr/>
            <p:nvPr/>
          </p:nvSpPr>
          <p:spPr>
            <a:xfrm>
              <a:off x="893620" y="4642237"/>
              <a:ext cx="10515599" cy="1353318"/>
            </a:xfrm>
            <a:prstGeom prst="roundRect">
              <a:avLst>
                <a:gd name="adj" fmla="val 14364"/>
              </a:avLst>
            </a:prstGeom>
            <a:solidFill>
              <a:srgbClr val="D5B8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36831" y="4679495"/>
              <a:ext cx="8623852" cy="1139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2400" dirty="0"/>
                <a:t>目前普遍认为</a:t>
              </a:r>
              <a:endParaRPr lang="en-US" altLang="zh-CN" sz="2400" dirty="0"/>
            </a:p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ea typeface="方正大标宋简体" panose="02010601030101010101" pitchFamily="65" charset="-122"/>
                </a:rPr>
                <a:t>神经－体液－免疫调节网络</a:t>
              </a:r>
              <a:r>
                <a:rPr lang="zh-CN" altLang="en-US" sz="24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ea typeface="方正大标宋简体" panose="02010601030101010101" pitchFamily="65" charset="-122"/>
                </a:rPr>
                <a:t>是机体维持稳态的主要调节机制</a:t>
              </a:r>
              <a:endParaRPr lang="zh-CN" altLang="en-US" sz="2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ea typeface="方正大标宋简体" panose="02010601030101010101" pitchFamily="65" charset="-122"/>
              </a:endParaRPr>
            </a:p>
          </p:txBody>
        </p:sp>
      </p:grpSp>
      <p:sp>
        <p:nvSpPr>
          <p:cNvPr id="3" name="箭头: 右 2"/>
          <p:cNvSpPr/>
          <p:nvPr/>
        </p:nvSpPr>
        <p:spPr>
          <a:xfrm>
            <a:off x="3792199" y="2057452"/>
            <a:ext cx="545925" cy="1152149"/>
          </a:xfrm>
          <a:prstGeom prst="rightArrow">
            <a:avLst>
              <a:gd name="adj1" fmla="val 62950"/>
              <a:gd name="adj2" fmla="val 50000"/>
            </a:avLst>
          </a:prstGeom>
          <a:gradFill flip="none" rotWithShape="1">
            <a:gsLst>
              <a:gs pos="0">
                <a:srgbClr val="ACCBF9"/>
              </a:gs>
              <a:gs pos="86000">
                <a:srgbClr val="FFCC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/>
          <p:cNvSpPr/>
          <p:nvPr/>
        </p:nvSpPr>
        <p:spPr>
          <a:xfrm>
            <a:off x="7977762" y="2057452"/>
            <a:ext cx="545925" cy="1152149"/>
          </a:xfrm>
          <a:prstGeom prst="rightArrow">
            <a:avLst>
              <a:gd name="adj1" fmla="val 62950"/>
              <a:gd name="adj2" fmla="val 50000"/>
            </a:avLst>
          </a:prstGeom>
          <a:gradFill flip="none" rotWithShape="1">
            <a:gsLst>
              <a:gs pos="20000">
                <a:srgbClr val="FFCC99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893620" y="1018309"/>
            <a:ext cx="10515600" cy="3252355"/>
          </a:xfrm>
          <a:prstGeom prst="roundRect">
            <a:avLst>
              <a:gd name="adj" fmla="val 5733"/>
            </a:avLst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箭头: 下 5"/>
          <p:cNvSpPr/>
          <p:nvPr/>
        </p:nvSpPr>
        <p:spPr>
          <a:xfrm>
            <a:off x="5018809" y="4270664"/>
            <a:ext cx="1818409" cy="440004"/>
          </a:xfrm>
          <a:prstGeom prst="downArrow">
            <a:avLst>
              <a:gd name="adj1" fmla="val 55714"/>
              <a:gd name="adj2" fmla="val 59446"/>
            </a:avLst>
          </a:prstGeom>
          <a:gradFill flip="none" rotWithShape="1">
            <a:gsLst>
              <a:gs pos="0">
                <a:srgbClr val="7030A0"/>
              </a:gs>
              <a:gs pos="100000">
                <a:srgbClr val="D5B8E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  <p:bldP spid="14" grpId="0" animBg="1"/>
      <p:bldP spid="17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内环境稳态的调节机制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280668" y="1535681"/>
            <a:ext cx="984929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人体维持稳态的调节能力是有一定限度的。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18090" y="1026749"/>
            <a:ext cx="10446101" cy="1326335"/>
            <a:chOff x="-6548355" y="1078371"/>
            <a:chExt cx="10446101" cy="1647550"/>
          </a:xfrm>
        </p:grpSpPr>
        <p:sp>
          <p:nvSpPr>
            <p:cNvPr id="16" name="矩形: 圆角 15"/>
            <p:cNvSpPr/>
            <p:nvPr/>
          </p:nvSpPr>
          <p:spPr>
            <a:xfrm>
              <a:off x="-6548355" y="1414563"/>
              <a:ext cx="10446101" cy="1311358"/>
            </a:xfrm>
            <a:prstGeom prst="roundRect">
              <a:avLst>
                <a:gd name="adj" fmla="val 1381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2357983" y="1078371"/>
              <a:ext cx="1975076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稳态的特点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280668" y="3425985"/>
            <a:ext cx="9849296" cy="224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外界环境变化过于剧烈；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人体自身的调节功能出现障碍。例如，肾脏是形成尿液的器官，当发生肾功能衰竭时，病人的水和无机盐等的代谢会紊乱，可出现全身水肿、尿素氮升高、呕吐等一系列症状，即尿毒症，严重时会导致死亡。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18090" y="2917053"/>
            <a:ext cx="10446101" cy="3040835"/>
            <a:chOff x="-6548355" y="1078371"/>
            <a:chExt cx="10446101" cy="3777272"/>
          </a:xfrm>
        </p:grpSpPr>
        <p:sp>
          <p:nvSpPr>
            <p:cNvPr id="21" name="矩形: 圆角 20"/>
            <p:cNvSpPr/>
            <p:nvPr/>
          </p:nvSpPr>
          <p:spPr>
            <a:xfrm>
              <a:off x="-6548355" y="1414563"/>
              <a:ext cx="10446101" cy="3441080"/>
            </a:xfrm>
            <a:prstGeom prst="roundRect">
              <a:avLst>
                <a:gd name="adj" fmla="val 640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-2357983" y="1078371"/>
              <a:ext cx="1975076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稳态的失调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8296" t="7997" r="6168" b="26749"/>
          <a:stretch>
            <a:fillRect/>
          </a:stretch>
        </p:blipFill>
        <p:spPr>
          <a:xfrm>
            <a:off x="-6467" y="1164772"/>
            <a:ext cx="12205923" cy="5693228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内环境稳态的重要意义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-6467" y="733426"/>
            <a:ext cx="12205923" cy="3076574"/>
          </a:xfrm>
          <a:prstGeom prst="rect">
            <a:avLst/>
          </a:prstGeom>
          <a:gradFill flip="none" rotWithShape="1">
            <a:gsLst>
              <a:gs pos="43000">
                <a:srgbClr val="DAE0EF"/>
              </a:gs>
              <a:gs pos="100000">
                <a:srgbClr val="DAE0E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70277" y="1525748"/>
            <a:ext cx="984929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内环境稳态是机体进行正常生命活动的必要条件。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7699" y="1016816"/>
            <a:ext cx="10446101" cy="1326335"/>
            <a:chOff x="-6548355" y="1078371"/>
            <a:chExt cx="10446101" cy="1647550"/>
          </a:xfrm>
        </p:grpSpPr>
        <p:sp>
          <p:nvSpPr>
            <p:cNvPr id="16" name="矩形: 圆角 15"/>
            <p:cNvSpPr/>
            <p:nvPr/>
          </p:nvSpPr>
          <p:spPr>
            <a:xfrm>
              <a:off x="-6548355" y="1414563"/>
              <a:ext cx="10446101" cy="1311358"/>
            </a:xfrm>
            <a:prstGeom prst="roundRect">
              <a:avLst>
                <a:gd name="adj" fmla="val 790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2357983" y="1078371"/>
              <a:ext cx="1975076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稳态的意义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内环境稳态的重要意义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270277" y="1625429"/>
            <a:ext cx="9849296" cy="446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细胞代谢是由细胞内众多复杂的化学反应组成的，完成这些反应需要各种物质和条件。例如：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物质变化角度：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细胞代谢需要依靠氧化分解葡萄糖来提供能量，只有血糖浓度和血液中的含氧量保持在正常范围内，才能为这一反应提供充足的反应物。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代谢条件角度：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细胞代谢的进行离不开酶，酶的活性又受温度、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等因素的影响。只有温度、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等都在适宜的范围内，酶才能正常地发挥催化作用。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7699" y="1099194"/>
            <a:ext cx="10446101" cy="5181863"/>
            <a:chOff x="-6548355" y="1056878"/>
            <a:chExt cx="10446101" cy="6261032"/>
          </a:xfrm>
        </p:grpSpPr>
        <p:sp>
          <p:nvSpPr>
            <p:cNvPr id="21" name="矩形: 圆角 20"/>
            <p:cNvSpPr/>
            <p:nvPr/>
          </p:nvSpPr>
          <p:spPr>
            <a:xfrm>
              <a:off x="-6548355" y="1414563"/>
              <a:ext cx="10446101" cy="5903347"/>
            </a:xfrm>
            <a:prstGeom prst="roundRect">
              <a:avLst>
                <a:gd name="adj" fmla="val 4866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-1959464" y="1056878"/>
              <a:ext cx="1178038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解  释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稳态概念的发展</a:t>
            </a:r>
            <a:endParaRPr lang="zh-CN" altLang="en-US" dirty="0"/>
          </a:p>
        </p:txBody>
      </p:sp>
      <p:sp>
        <p:nvSpPr>
          <p:cNvPr id="5" name="任意多边形: 形状 4"/>
          <p:cNvSpPr/>
          <p:nvPr/>
        </p:nvSpPr>
        <p:spPr>
          <a:xfrm>
            <a:off x="5415633" y="3021657"/>
            <a:ext cx="1368809" cy="1368809"/>
          </a:xfrm>
          <a:custGeom>
            <a:avLst/>
            <a:gdLst>
              <a:gd name="connsiteX0" fmla="*/ 0 w 1368809"/>
              <a:gd name="connsiteY0" fmla="*/ 684405 h 1368809"/>
              <a:gd name="connsiteX1" fmla="*/ 684405 w 1368809"/>
              <a:gd name="connsiteY1" fmla="*/ 0 h 1368809"/>
              <a:gd name="connsiteX2" fmla="*/ 1368810 w 1368809"/>
              <a:gd name="connsiteY2" fmla="*/ 684405 h 1368809"/>
              <a:gd name="connsiteX3" fmla="*/ 684405 w 1368809"/>
              <a:gd name="connsiteY3" fmla="*/ 1368810 h 1368809"/>
              <a:gd name="connsiteX4" fmla="*/ 0 w 1368809"/>
              <a:gd name="connsiteY4" fmla="*/ 684405 h 136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809" h="1368809">
                <a:moveTo>
                  <a:pt x="0" y="684405"/>
                </a:moveTo>
                <a:cubicBezTo>
                  <a:pt x="0" y="306419"/>
                  <a:pt x="306419" y="0"/>
                  <a:pt x="684405" y="0"/>
                </a:cubicBezTo>
                <a:cubicBezTo>
                  <a:pt x="1062391" y="0"/>
                  <a:pt x="1368810" y="306419"/>
                  <a:pt x="1368810" y="684405"/>
                </a:cubicBezTo>
                <a:cubicBezTo>
                  <a:pt x="1368810" y="1062391"/>
                  <a:pt x="1062391" y="1368810"/>
                  <a:pt x="684405" y="1368810"/>
                </a:cubicBezTo>
                <a:cubicBezTo>
                  <a:pt x="306419" y="1368810"/>
                  <a:pt x="0" y="1062391"/>
                  <a:pt x="0" y="684405"/>
                </a:cubicBezTo>
                <a:close/>
              </a:path>
            </a:pathLst>
          </a:custGeom>
          <a:solidFill>
            <a:srgbClr val="DA82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6017" tIns="236017" rIns="236017" bIns="23601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800" kern="1200" dirty="0"/>
              <a:t>稳态概念</a:t>
            </a:r>
            <a:endParaRPr lang="zh-CN" sz="2800" kern="1200" dirty="0"/>
          </a:p>
        </p:txBody>
      </p:sp>
      <p:sp>
        <p:nvSpPr>
          <p:cNvPr id="6" name="任意多边形: 形状 5"/>
          <p:cNvSpPr/>
          <p:nvPr/>
        </p:nvSpPr>
        <p:spPr>
          <a:xfrm rot="16200000">
            <a:off x="5962682" y="2537573"/>
            <a:ext cx="274710" cy="465395"/>
          </a:xfrm>
          <a:custGeom>
            <a:avLst/>
            <a:gdLst>
              <a:gd name="connsiteX0" fmla="*/ 0 w 274710"/>
              <a:gd name="connsiteY0" fmla="*/ 93079 h 465395"/>
              <a:gd name="connsiteX1" fmla="*/ 137355 w 274710"/>
              <a:gd name="connsiteY1" fmla="*/ 93079 h 465395"/>
              <a:gd name="connsiteX2" fmla="*/ 137355 w 274710"/>
              <a:gd name="connsiteY2" fmla="*/ 0 h 465395"/>
              <a:gd name="connsiteX3" fmla="*/ 274710 w 274710"/>
              <a:gd name="connsiteY3" fmla="*/ 232698 h 465395"/>
              <a:gd name="connsiteX4" fmla="*/ 137355 w 274710"/>
              <a:gd name="connsiteY4" fmla="*/ 465395 h 465395"/>
              <a:gd name="connsiteX5" fmla="*/ 137355 w 274710"/>
              <a:gd name="connsiteY5" fmla="*/ 372316 h 465395"/>
              <a:gd name="connsiteX6" fmla="*/ 0 w 274710"/>
              <a:gd name="connsiteY6" fmla="*/ 372316 h 465395"/>
              <a:gd name="connsiteX7" fmla="*/ 0 w 274710"/>
              <a:gd name="connsiteY7" fmla="*/ 93079 h 46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710" h="465395">
                <a:moveTo>
                  <a:pt x="0" y="93079"/>
                </a:moveTo>
                <a:lnTo>
                  <a:pt x="137355" y="93079"/>
                </a:lnTo>
                <a:lnTo>
                  <a:pt x="137355" y="0"/>
                </a:lnTo>
                <a:lnTo>
                  <a:pt x="274710" y="232698"/>
                </a:lnTo>
                <a:lnTo>
                  <a:pt x="137355" y="465395"/>
                </a:lnTo>
                <a:lnTo>
                  <a:pt x="137355" y="372316"/>
                </a:lnTo>
                <a:lnTo>
                  <a:pt x="0" y="372316"/>
                </a:lnTo>
                <a:lnTo>
                  <a:pt x="0" y="9307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3079" rIns="82414" bIns="9307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8" name="任意多边形: 形状 7"/>
          <p:cNvSpPr/>
          <p:nvPr/>
        </p:nvSpPr>
        <p:spPr>
          <a:xfrm>
            <a:off x="4753834" y="1071302"/>
            <a:ext cx="2692406" cy="1432034"/>
          </a:xfrm>
          <a:custGeom>
            <a:avLst/>
            <a:gdLst>
              <a:gd name="connsiteX0" fmla="*/ 0 w 2692406"/>
              <a:gd name="connsiteY0" fmla="*/ 238677 h 1432034"/>
              <a:gd name="connsiteX1" fmla="*/ 238677 w 2692406"/>
              <a:gd name="connsiteY1" fmla="*/ 0 h 1432034"/>
              <a:gd name="connsiteX2" fmla="*/ 2453729 w 2692406"/>
              <a:gd name="connsiteY2" fmla="*/ 0 h 1432034"/>
              <a:gd name="connsiteX3" fmla="*/ 2692406 w 2692406"/>
              <a:gd name="connsiteY3" fmla="*/ 238677 h 1432034"/>
              <a:gd name="connsiteX4" fmla="*/ 2692406 w 2692406"/>
              <a:gd name="connsiteY4" fmla="*/ 1193357 h 1432034"/>
              <a:gd name="connsiteX5" fmla="*/ 2453729 w 2692406"/>
              <a:gd name="connsiteY5" fmla="*/ 1432034 h 1432034"/>
              <a:gd name="connsiteX6" fmla="*/ 238677 w 2692406"/>
              <a:gd name="connsiteY6" fmla="*/ 1432034 h 1432034"/>
              <a:gd name="connsiteX7" fmla="*/ 0 w 2692406"/>
              <a:gd name="connsiteY7" fmla="*/ 1193357 h 1432034"/>
              <a:gd name="connsiteX8" fmla="*/ 0 w 2692406"/>
              <a:gd name="connsiteY8" fmla="*/ 238677 h 14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2406" h="1432034">
                <a:moveTo>
                  <a:pt x="0" y="238677"/>
                </a:moveTo>
                <a:cubicBezTo>
                  <a:pt x="0" y="106859"/>
                  <a:pt x="106859" y="0"/>
                  <a:pt x="238677" y="0"/>
                </a:cubicBezTo>
                <a:lnTo>
                  <a:pt x="2453729" y="0"/>
                </a:lnTo>
                <a:cubicBezTo>
                  <a:pt x="2585547" y="0"/>
                  <a:pt x="2692406" y="106859"/>
                  <a:pt x="2692406" y="238677"/>
                </a:cubicBezTo>
                <a:lnTo>
                  <a:pt x="2692406" y="1193357"/>
                </a:lnTo>
                <a:cubicBezTo>
                  <a:pt x="2692406" y="1325175"/>
                  <a:pt x="2585547" y="1432034"/>
                  <a:pt x="2453729" y="1432034"/>
                </a:cubicBezTo>
                <a:lnTo>
                  <a:pt x="238677" y="1432034"/>
                </a:lnTo>
                <a:cubicBezTo>
                  <a:pt x="106859" y="1432034"/>
                  <a:pt x="0" y="1325175"/>
                  <a:pt x="0" y="1193357"/>
                </a:cubicBezTo>
                <a:lnTo>
                  <a:pt x="0" y="2386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06" tIns="95306" rIns="95306" bIns="9530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2000" b="1" kern="1200" dirty="0">
                <a:solidFill>
                  <a:srgbClr val="FFFF00"/>
                </a:solidFill>
              </a:rPr>
              <a:t>分子水平</a:t>
            </a:r>
            <a:endParaRPr lang="zh-CN" altLang="en-US" sz="2000" b="1" kern="1200" dirty="0">
              <a:solidFill>
                <a:srgbClr val="FFFF00"/>
              </a:solidFill>
            </a:endParaRPr>
          </a:p>
          <a:p>
            <a:pPr marL="71755" lvl="1" indent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1800" kern="1200" dirty="0"/>
              <a:t>存在基因表达的稳态、激素分泌的稳态、酶活性的稳态等。</a:t>
            </a:r>
            <a:endParaRPr lang="zh-CN" altLang="en-US" sz="1800" kern="1200" dirty="0"/>
          </a:p>
        </p:txBody>
      </p:sp>
      <p:sp>
        <p:nvSpPr>
          <p:cNvPr id="9" name="任意多边形: 形状 8"/>
          <p:cNvSpPr/>
          <p:nvPr/>
        </p:nvSpPr>
        <p:spPr>
          <a:xfrm rot="12015">
            <a:off x="6896120" y="3476617"/>
            <a:ext cx="269056" cy="465395"/>
          </a:xfrm>
          <a:custGeom>
            <a:avLst/>
            <a:gdLst>
              <a:gd name="connsiteX0" fmla="*/ 0 w 269056"/>
              <a:gd name="connsiteY0" fmla="*/ 93079 h 465395"/>
              <a:gd name="connsiteX1" fmla="*/ 134528 w 269056"/>
              <a:gd name="connsiteY1" fmla="*/ 93079 h 465395"/>
              <a:gd name="connsiteX2" fmla="*/ 134528 w 269056"/>
              <a:gd name="connsiteY2" fmla="*/ 0 h 465395"/>
              <a:gd name="connsiteX3" fmla="*/ 269056 w 269056"/>
              <a:gd name="connsiteY3" fmla="*/ 232698 h 465395"/>
              <a:gd name="connsiteX4" fmla="*/ 134528 w 269056"/>
              <a:gd name="connsiteY4" fmla="*/ 465395 h 465395"/>
              <a:gd name="connsiteX5" fmla="*/ 134528 w 269056"/>
              <a:gd name="connsiteY5" fmla="*/ 372316 h 465395"/>
              <a:gd name="connsiteX6" fmla="*/ 0 w 269056"/>
              <a:gd name="connsiteY6" fmla="*/ 372316 h 465395"/>
              <a:gd name="connsiteX7" fmla="*/ 0 w 269056"/>
              <a:gd name="connsiteY7" fmla="*/ 93079 h 46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56" h="465395">
                <a:moveTo>
                  <a:pt x="0" y="93079"/>
                </a:moveTo>
                <a:lnTo>
                  <a:pt x="134528" y="93079"/>
                </a:lnTo>
                <a:lnTo>
                  <a:pt x="134528" y="0"/>
                </a:lnTo>
                <a:lnTo>
                  <a:pt x="269056" y="232698"/>
                </a:lnTo>
                <a:lnTo>
                  <a:pt x="134528" y="465395"/>
                </a:lnTo>
                <a:lnTo>
                  <a:pt x="134528" y="372316"/>
                </a:lnTo>
                <a:lnTo>
                  <a:pt x="0" y="372316"/>
                </a:lnTo>
                <a:lnTo>
                  <a:pt x="0" y="9307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3079" rIns="80717" bIns="9307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10" name="任意多边形: 形状 9"/>
          <p:cNvSpPr/>
          <p:nvPr/>
        </p:nvSpPr>
        <p:spPr>
          <a:xfrm>
            <a:off x="7292066" y="2983068"/>
            <a:ext cx="2467073" cy="1462942"/>
          </a:xfrm>
          <a:custGeom>
            <a:avLst/>
            <a:gdLst>
              <a:gd name="connsiteX0" fmla="*/ 0 w 2467073"/>
              <a:gd name="connsiteY0" fmla="*/ 243829 h 1462942"/>
              <a:gd name="connsiteX1" fmla="*/ 243829 w 2467073"/>
              <a:gd name="connsiteY1" fmla="*/ 0 h 1462942"/>
              <a:gd name="connsiteX2" fmla="*/ 2223244 w 2467073"/>
              <a:gd name="connsiteY2" fmla="*/ 0 h 1462942"/>
              <a:gd name="connsiteX3" fmla="*/ 2467073 w 2467073"/>
              <a:gd name="connsiteY3" fmla="*/ 243829 h 1462942"/>
              <a:gd name="connsiteX4" fmla="*/ 2467073 w 2467073"/>
              <a:gd name="connsiteY4" fmla="*/ 1219113 h 1462942"/>
              <a:gd name="connsiteX5" fmla="*/ 2223244 w 2467073"/>
              <a:gd name="connsiteY5" fmla="*/ 1462942 h 1462942"/>
              <a:gd name="connsiteX6" fmla="*/ 243829 w 2467073"/>
              <a:gd name="connsiteY6" fmla="*/ 1462942 h 1462942"/>
              <a:gd name="connsiteX7" fmla="*/ 0 w 2467073"/>
              <a:gd name="connsiteY7" fmla="*/ 1219113 h 1462942"/>
              <a:gd name="connsiteX8" fmla="*/ 0 w 2467073"/>
              <a:gd name="connsiteY8" fmla="*/ 243829 h 146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7073" h="1462942">
                <a:moveTo>
                  <a:pt x="0" y="243829"/>
                </a:moveTo>
                <a:cubicBezTo>
                  <a:pt x="0" y="109166"/>
                  <a:pt x="109166" y="0"/>
                  <a:pt x="243829" y="0"/>
                </a:cubicBezTo>
                <a:lnTo>
                  <a:pt x="2223244" y="0"/>
                </a:lnTo>
                <a:cubicBezTo>
                  <a:pt x="2357907" y="0"/>
                  <a:pt x="2467073" y="109166"/>
                  <a:pt x="2467073" y="243829"/>
                </a:cubicBezTo>
                <a:lnTo>
                  <a:pt x="2467073" y="1219113"/>
                </a:lnTo>
                <a:cubicBezTo>
                  <a:pt x="2467073" y="1353776"/>
                  <a:pt x="2357907" y="1462942"/>
                  <a:pt x="2223244" y="1462942"/>
                </a:cubicBezTo>
                <a:lnTo>
                  <a:pt x="243829" y="1462942"/>
                </a:lnTo>
                <a:cubicBezTo>
                  <a:pt x="109166" y="1462942"/>
                  <a:pt x="0" y="1353776"/>
                  <a:pt x="0" y="1219113"/>
                </a:cubicBezTo>
                <a:lnTo>
                  <a:pt x="0" y="2438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15" tIns="96815" rIns="96815" bIns="968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sz="2000" b="1" kern="1200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细胞水平</a:t>
            </a:r>
            <a:endParaRPr lang="zh-CN" altLang="en-US" sz="2000" b="1" kern="1200" dirty="0">
              <a:solidFill>
                <a:srgbClr val="FFFF00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71755" lvl="1" indent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存在细胞的分裂和分化的稳态等。</a:t>
            </a:r>
            <a:endParaRPr lang="zh-CN" altLang="en-US" sz="1800" kern="12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5400000">
            <a:off x="5954305" y="4424487"/>
            <a:ext cx="291465" cy="465395"/>
          </a:xfrm>
          <a:custGeom>
            <a:avLst/>
            <a:gdLst>
              <a:gd name="connsiteX0" fmla="*/ 0 w 291465"/>
              <a:gd name="connsiteY0" fmla="*/ 93079 h 465395"/>
              <a:gd name="connsiteX1" fmla="*/ 145733 w 291465"/>
              <a:gd name="connsiteY1" fmla="*/ 93079 h 465395"/>
              <a:gd name="connsiteX2" fmla="*/ 145733 w 291465"/>
              <a:gd name="connsiteY2" fmla="*/ 0 h 465395"/>
              <a:gd name="connsiteX3" fmla="*/ 291465 w 291465"/>
              <a:gd name="connsiteY3" fmla="*/ 232698 h 465395"/>
              <a:gd name="connsiteX4" fmla="*/ 145733 w 291465"/>
              <a:gd name="connsiteY4" fmla="*/ 465395 h 465395"/>
              <a:gd name="connsiteX5" fmla="*/ 145733 w 291465"/>
              <a:gd name="connsiteY5" fmla="*/ 372316 h 465395"/>
              <a:gd name="connsiteX6" fmla="*/ 0 w 291465"/>
              <a:gd name="connsiteY6" fmla="*/ 372316 h 465395"/>
              <a:gd name="connsiteX7" fmla="*/ 0 w 291465"/>
              <a:gd name="connsiteY7" fmla="*/ 93079 h 46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465" h="465395">
                <a:moveTo>
                  <a:pt x="0" y="93079"/>
                </a:moveTo>
                <a:lnTo>
                  <a:pt x="145733" y="93079"/>
                </a:lnTo>
                <a:lnTo>
                  <a:pt x="145733" y="0"/>
                </a:lnTo>
                <a:lnTo>
                  <a:pt x="291465" y="232698"/>
                </a:lnTo>
                <a:lnTo>
                  <a:pt x="145733" y="465395"/>
                </a:lnTo>
                <a:lnTo>
                  <a:pt x="145733" y="372316"/>
                </a:lnTo>
                <a:lnTo>
                  <a:pt x="0" y="372316"/>
                </a:lnTo>
                <a:lnTo>
                  <a:pt x="0" y="9307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3077" rIns="87438" bIns="9308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12" name="任意多边形: 形状 11"/>
          <p:cNvSpPr/>
          <p:nvPr/>
        </p:nvSpPr>
        <p:spPr>
          <a:xfrm>
            <a:off x="4787705" y="4940401"/>
            <a:ext cx="2624664" cy="1368809"/>
          </a:xfrm>
          <a:custGeom>
            <a:avLst/>
            <a:gdLst>
              <a:gd name="connsiteX0" fmla="*/ 0 w 2624664"/>
              <a:gd name="connsiteY0" fmla="*/ 228139 h 1368809"/>
              <a:gd name="connsiteX1" fmla="*/ 228139 w 2624664"/>
              <a:gd name="connsiteY1" fmla="*/ 0 h 1368809"/>
              <a:gd name="connsiteX2" fmla="*/ 2396525 w 2624664"/>
              <a:gd name="connsiteY2" fmla="*/ 0 h 1368809"/>
              <a:gd name="connsiteX3" fmla="*/ 2624664 w 2624664"/>
              <a:gd name="connsiteY3" fmla="*/ 228139 h 1368809"/>
              <a:gd name="connsiteX4" fmla="*/ 2624664 w 2624664"/>
              <a:gd name="connsiteY4" fmla="*/ 1140670 h 1368809"/>
              <a:gd name="connsiteX5" fmla="*/ 2396525 w 2624664"/>
              <a:gd name="connsiteY5" fmla="*/ 1368809 h 1368809"/>
              <a:gd name="connsiteX6" fmla="*/ 228139 w 2624664"/>
              <a:gd name="connsiteY6" fmla="*/ 1368809 h 1368809"/>
              <a:gd name="connsiteX7" fmla="*/ 0 w 2624664"/>
              <a:gd name="connsiteY7" fmla="*/ 1140670 h 1368809"/>
              <a:gd name="connsiteX8" fmla="*/ 0 w 2624664"/>
              <a:gd name="connsiteY8" fmla="*/ 228139 h 136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664" h="1368809">
                <a:moveTo>
                  <a:pt x="0" y="228139"/>
                </a:moveTo>
                <a:cubicBezTo>
                  <a:pt x="0" y="102141"/>
                  <a:pt x="102141" y="0"/>
                  <a:pt x="228139" y="0"/>
                </a:cubicBezTo>
                <a:lnTo>
                  <a:pt x="2396525" y="0"/>
                </a:lnTo>
                <a:cubicBezTo>
                  <a:pt x="2522523" y="0"/>
                  <a:pt x="2624664" y="102141"/>
                  <a:pt x="2624664" y="228139"/>
                </a:cubicBezTo>
                <a:lnTo>
                  <a:pt x="2624664" y="1140670"/>
                </a:lnTo>
                <a:cubicBezTo>
                  <a:pt x="2624664" y="1266668"/>
                  <a:pt x="2522523" y="1368809"/>
                  <a:pt x="2396525" y="1368809"/>
                </a:cubicBezTo>
                <a:lnTo>
                  <a:pt x="228139" y="1368809"/>
                </a:lnTo>
                <a:cubicBezTo>
                  <a:pt x="102141" y="1368809"/>
                  <a:pt x="0" y="1266668"/>
                  <a:pt x="0" y="1140670"/>
                </a:cubicBezTo>
                <a:lnTo>
                  <a:pt x="0" y="22813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220" tIns="92220" rIns="92220" bIns="9222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sz="2000" b="1" kern="1200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器官水平</a:t>
            </a:r>
            <a:endParaRPr lang="zh-CN" altLang="en-US" sz="2000" b="1" kern="1200" dirty="0">
              <a:solidFill>
                <a:srgbClr val="FFFF00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71755" lvl="1" indent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存在心脏活动的稳态</a:t>
            </a:r>
            <a:r>
              <a:rPr lang="en-US" altLang="zh-CN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(</a:t>
            </a:r>
            <a:r>
              <a:rPr lang="zh-CN" altLang="en-US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血压、心率</a:t>
            </a:r>
            <a:r>
              <a:rPr lang="en-US" altLang="zh-CN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)</a:t>
            </a:r>
            <a:r>
              <a:rPr lang="zh-CN" altLang="en-US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、消化腺分泌消化液的稳态等。</a:t>
            </a:r>
            <a:endParaRPr lang="zh-CN" altLang="en-US" sz="1800" kern="12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 rot="5130">
            <a:off x="5031016" y="3471971"/>
            <a:ext cx="271797" cy="465396"/>
          </a:xfrm>
          <a:custGeom>
            <a:avLst/>
            <a:gdLst>
              <a:gd name="connsiteX0" fmla="*/ 0 w 271796"/>
              <a:gd name="connsiteY0" fmla="*/ 93079 h 465395"/>
              <a:gd name="connsiteX1" fmla="*/ 135898 w 271796"/>
              <a:gd name="connsiteY1" fmla="*/ 93079 h 465395"/>
              <a:gd name="connsiteX2" fmla="*/ 135898 w 271796"/>
              <a:gd name="connsiteY2" fmla="*/ 0 h 465395"/>
              <a:gd name="connsiteX3" fmla="*/ 271796 w 271796"/>
              <a:gd name="connsiteY3" fmla="*/ 232698 h 465395"/>
              <a:gd name="connsiteX4" fmla="*/ 135898 w 271796"/>
              <a:gd name="connsiteY4" fmla="*/ 465395 h 465395"/>
              <a:gd name="connsiteX5" fmla="*/ 135898 w 271796"/>
              <a:gd name="connsiteY5" fmla="*/ 372316 h 465395"/>
              <a:gd name="connsiteX6" fmla="*/ 0 w 271796"/>
              <a:gd name="connsiteY6" fmla="*/ 372316 h 465395"/>
              <a:gd name="connsiteX7" fmla="*/ 0 w 271796"/>
              <a:gd name="connsiteY7" fmla="*/ 93079 h 46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796" h="465395">
                <a:moveTo>
                  <a:pt x="271796" y="372316"/>
                </a:moveTo>
                <a:lnTo>
                  <a:pt x="135898" y="372316"/>
                </a:lnTo>
                <a:lnTo>
                  <a:pt x="135898" y="465395"/>
                </a:lnTo>
                <a:lnTo>
                  <a:pt x="0" y="232697"/>
                </a:lnTo>
                <a:lnTo>
                  <a:pt x="135898" y="0"/>
                </a:lnTo>
                <a:lnTo>
                  <a:pt x="135898" y="93079"/>
                </a:lnTo>
                <a:lnTo>
                  <a:pt x="271796" y="93079"/>
                </a:lnTo>
                <a:lnTo>
                  <a:pt x="271796" y="37231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539" tIns="93080" rIns="0" bIns="9307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17" name="任意多边形: 形状 16"/>
          <p:cNvSpPr/>
          <p:nvPr/>
        </p:nvSpPr>
        <p:spPr>
          <a:xfrm>
            <a:off x="2419589" y="2977624"/>
            <a:ext cx="2483225" cy="1449596"/>
          </a:xfrm>
          <a:custGeom>
            <a:avLst/>
            <a:gdLst>
              <a:gd name="connsiteX0" fmla="*/ 0 w 2483225"/>
              <a:gd name="connsiteY0" fmla="*/ 241604 h 1449596"/>
              <a:gd name="connsiteX1" fmla="*/ 241604 w 2483225"/>
              <a:gd name="connsiteY1" fmla="*/ 0 h 1449596"/>
              <a:gd name="connsiteX2" fmla="*/ 2241621 w 2483225"/>
              <a:gd name="connsiteY2" fmla="*/ 0 h 1449596"/>
              <a:gd name="connsiteX3" fmla="*/ 2483225 w 2483225"/>
              <a:gd name="connsiteY3" fmla="*/ 241604 h 1449596"/>
              <a:gd name="connsiteX4" fmla="*/ 2483225 w 2483225"/>
              <a:gd name="connsiteY4" fmla="*/ 1207992 h 1449596"/>
              <a:gd name="connsiteX5" fmla="*/ 2241621 w 2483225"/>
              <a:gd name="connsiteY5" fmla="*/ 1449596 h 1449596"/>
              <a:gd name="connsiteX6" fmla="*/ 241604 w 2483225"/>
              <a:gd name="connsiteY6" fmla="*/ 1449596 h 1449596"/>
              <a:gd name="connsiteX7" fmla="*/ 0 w 2483225"/>
              <a:gd name="connsiteY7" fmla="*/ 1207992 h 1449596"/>
              <a:gd name="connsiteX8" fmla="*/ 0 w 2483225"/>
              <a:gd name="connsiteY8" fmla="*/ 241604 h 144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3225" h="1449596">
                <a:moveTo>
                  <a:pt x="0" y="241604"/>
                </a:moveTo>
                <a:cubicBezTo>
                  <a:pt x="0" y="108170"/>
                  <a:pt x="108170" y="0"/>
                  <a:pt x="241604" y="0"/>
                </a:cubicBezTo>
                <a:lnTo>
                  <a:pt x="2241621" y="0"/>
                </a:lnTo>
                <a:cubicBezTo>
                  <a:pt x="2375055" y="0"/>
                  <a:pt x="2483225" y="108170"/>
                  <a:pt x="2483225" y="241604"/>
                </a:cubicBezTo>
                <a:lnTo>
                  <a:pt x="2483225" y="1207992"/>
                </a:lnTo>
                <a:cubicBezTo>
                  <a:pt x="2483225" y="1341426"/>
                  <a:pt x="2375055" y="1449596"/>
                  <a:pt x="2241621" y="1449596"/>
                </a:cubicBezTo>
                <a:lnTo>
                  <a:pt x="241604" y="1449596"/>
                </a:lnTo>
                <a:cubicBezTo>
                  <a:pt x="108170" y="1449596"/>
                  <a:pt x="0" y="1341426"/>
                  <a:pt x="0" y="1207992"/>
                </a:cubicBezTo>
                <a:lnTo>
                  <a:pt x="0" y="24160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163" tIns="96163" rIns="96163" bIns="96163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sz="2000" b="1" kern="1200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群体水平</a:t>
            </a:r>
            <a:endParaRPr lang="zh-CN" altLang="en-US" sz="2000" b="1" kern="1200" dirty="0">
              <a:solidFill>
                <a:srgbClr val="FFFF00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71755" lvl="1" indent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1800" kern="12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种群数量的变化存在稳态，生态系统的结构和功能也存在稳态。</a:t>
            </a:r>
            <a:endParaRPr lang="zh-CN" altLang="en-US" sz="1800" kern="12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预习：神经调节的结构基础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72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本课学习结束</a:t>
            </a:r>
            <a:endParaRPr lang="zh-CN" altLang="en-US" sz="7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6570648" y="1310103"/>
            <a:ext cx="494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每种成分的参考值（即正常值）都有一个变化范围，这说明什么？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23607" y="819696"/>
            <a:ext cx="4895293" cy="461665"/>
            <a:chOff x="6333409" y="1517248"/>
            <a:chExt cx="4895293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4877462" cy="0"/>
              <a:chOff x="7484784" y="1647059"/>
              <a:chExt cx="4877462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414476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673101" y="826090"/>
            <a:ext cx="5725488" cy="106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在进行常规体检时，通常要做血液生化检查，以了解肝功能、肾功能、血糖、血脂等是否正常。下图是某人的血液生化检验结果报告单的一部分。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45051" y="1968119"/>
            <a:ext cx="4840524" cy="1289432"/>
            <a:chOff x="6678376" y="1719885"/>
            <a:chExt cx="4840524" cy="1289432"/>
          </a:xfrm>
        </p:grpSpPr>
        <p:sp>
          <p:nvSpPr>
            <p:cNvPr id="13" name="矩形: 圆角 12"/>
            <p:cNvSpPr/>
            <p:nvPr/>
          </p:nvSpPr>
          <p:spPr>
            <a:xfrm>
              <a:off x="6678376" y="1719885"/>
              <a:ext cx="4840524" cy="1289432"/>
            </a:xfrm>
            <a:prstGeom prst="roundRect">
              <a:avLst>
                <a:gd name="adj" fmla="val 824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758260" y="1764089"/>
              <a:ext cx="47034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这说明：（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）内环境成分的含量不是恒定不变的，而是在一定范围内波动，内环境稳态表现为一种动态平衡；（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）不同个体存在一定差异。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598" y="2001426"/>
            <a:ext cx="5653991" cy="430412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80173" y="3262694"/>
            <a:ext cx="494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从化验单上可以看出什么成分超出正常范围？这可能会对人体造成什么不利影响？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756418" y="3886788"/>
            <a:ext cx="4840524" cy="2437812"/>
            <a:chOff x="6678376" y="1719884"/>
            <a:chExt cx="4840524" cy="2437812"/>
          </a:xfrm>
        </p:grpSpPr>
        <p:sp>
          <p:nvSpPr>
            <p:cNvPr id="18" name="矩形: 圆角 17"/>
            <p:cNvSpPr/>
            <p:nvPr/>
          </p:nvSpPr>
          <p:spPr>
            <a:xfrm>
              <a:off x="6678376" y="1719884"/>
              <a:ext cx="4840524" cy="2437812"/>
            </a:xfrm>
            <a:prstGeom prst="roundRect">
              <a:avLst>
                <a:gd name="adj" fmla="val 5508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58260" y="1764089"/>
              <a:ext cx="470349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天冬氨酸氨基转移酶（即谷草转氨酶）略微低于正常值，这通常没有临床意义，建议定期复查。若该值偏高，说明肝功能受损。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(2)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葡萄糖含量超标，且糖化血清白蛋白严重超标，可能是糖尿病。糖尿病患者长期高血糖，会导致眼、肾、心脏、血管、神经等慢性损害。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(3)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甘油三酯超标，可引起高血脂症，易并发冠心病、动脉粥样硬化等。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64687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内环境的动态变化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22349" y="4676954"/>
            <a:ext cx="6342720" cy="77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内环境会因此而剧烈变动吗？</a:t>
            </a:r>
            <a:endParaRPr lang="zh-CN" altLang="en-US" sz="40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44707" y="3110421"/>
            <a:ext cx="1930724" cy="1126386"/>
            <a:chOff x="930630" y="3738535"/>
            <a:chExt cx="1930724" cy="1126386"/>
          </a:xfrm>
        </p:grpSpPr>
        <p:sp>
          <p:nvSpPr>
            <p:cNvPr id="16" name="文本框 15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方正大标宋简体" panose="02010601030101010101" pitchFamily="65" charset="-122"/>
                  <a:ea typeface="方正大标宋简体" panose="02010601030101010101" pitchFamily="65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方正大标宋简体" panose="02010601030101010101" pitchFamily="65" charset="-122"/>
                <a:ea typeface="方正大标宋简体" panose="02010601030101010101" pitchFamily="65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881019" y="1120299"/>
            <a:ext cx="10429961" cy="1422260"/>
            <a:chOff x="812751" y="1013852"/>
            <a:chExt cx="10429961" cy="1422260"/>
          </a:xfrm>
        </p:grpSpPr>
        <p:sp>
          <p:nvSpPr>
            <p:cNvPr id="19" name="圆角矩形 67"/>
            <p:cNvSpPr/>
            <p:nvPr/>
          </p:nvSpPr>
          <p:spPr>
            <a:xfrm>
              <a:off x="812751" y="1013852"/>
              <a:ext cx="10429961" cy="1422260"/>
            </a:xfrm>
            <a:prstGeom prst="roundRect">
              <a:avLst>
                <a:gd name="adj" fmla="val 11977"/>
              </a:avLst>
            </a:prstGeom>
            <a:solidFill>
              <a:srgbClr val="4F81BD">
                <a:alpha val="15000"/>
              </a:srgb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4707" y="1106999"/>
              <a:ext cx="10098005" cy="114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/>
                <a:t>随着外界环境的变化和体内细胞代谢活动的进行，内环境（如血浆）的各种化学成分和理化性质在不断发生变化。</a:t>
              </a:r>
              <a:endParaRPr lang="zh-CN" alt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13391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的动态变化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7300" y="2205871"/>
            <a:ext cx="1547255" cy="1387435"/>
          </a:xfrm>
          <a:prstGeom prst="roundRect">
            <a:avLst>
              <a:gd name="adj" fmla="val 9377"/>
            </a:avLst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细胞代谢或食物代谢产生酸性物质，如碳酸等；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77531" y="2167472"/>
            <a:ext cx="1874718" cy="1464231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人和动物吃的食物代谢后也会产生一些碱性物质。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5260018" y="2292353"/>
            <a:ext cx="1162050" cy="11620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929515" y="2526614"/>
            <a:ext cx="700814" cy="700814"/>
            <a:chOff x="6557925" y="3212414"/>
            <a:chExt cx="700814" cy="700814"/>
          </a:xfrm>
        </p:grpSpPr>
        <p:sp>
          <p:nvSpPr>
            <p:cNvPr id="10" name="椭圆 9"/>
            <p:cNvSpPr/>
            <p:nvPr/>
          </p:nvSpPr>
          <p:spPr>
            <a:xfrm>
              <a:off x="6557925" y="3212414"/>
              <a:ext cx="700814" cy="70081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箭头: 上 8"/>
            <p:cNvSpPr/>
            <p:nvPr/>
          </p:nvSpPr>
          <p:spPr>
            <a:xfrm>
              <a:off x="6680163" y="3316291"/>
              <a:ext cx="445650" cy="48577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051758" y="2526614"/>
            <a:ext cx="700814" cy="700814"/>
            <a:chOff x="3464016" y="3212414"/>
            <a:chExt cx="700814" cy="700814"/>
          </a:xfrm>
        </p:grpSpPr>
        <p:sp>
          <p:nvSpPr>
            <p:cNvPr id="21" name="椭圆 20"/>
            <p:cNvSpPr/>
            <p:nvPr/>
          </p:nvSpPr>
          <p:spPr>
            <a:xfrm>
              <a:off x="3464016" y="3212414"/>
              <a:ext cx="700814" cy="70081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箭头: 上 21"/>
            <p:cNvSpPr/>
            <p:nvPr/>
          </p:nvSpPr>
          <p:spPr>
            <a:xfrm rot="10800000">
              <a:off x="3591598" y="3342502"/>
              <a:ext cx="445650" cy="48577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" name="直接连接符 4"/>
          <p:cNvCxnSpPr>
            <a:stCxn id="7" idx="6"/>
            <a:endCxn id="10" idx="2"/>
          </p:cNvCxnSpPr>
          <p:nvPr/>
        </p:nvCxnSpPr>
        <p:spPr>
          <a:xfrm>
            <a:off x="6422068" y="2873378"/>
            <a:ext cx="507447" cy="36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7" idx="2"/>
            <a:endCxn id="21" idx="6"/>
          </p:cNvCxnSpPr>
          <p:nvPr/>
        </p:nvCxnSpPr>
        <p:spPr>
          <a:xfrm flipH="1">
            <a:off x="4752572" y="2873378"/>
            <a:ext cx="507446" cy="3643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头: 右 17"/>
          <p:cNvSpPr/>
          <p:nvPr/>
        </p:nvSpPr>
        <p:spPr>
          <a:xfrm>
            <a:off x="2979993" y="2656702"/>
            <a:ext cx="880357" cy="485776"/>
          </a:xfrm>
          <a:prstGeom prst="rightArrow">
            <a:avLst/>
          </a:prstGeom>
          <a:gradFill flip="none" rotWithShape="1">
            <a:gsLst>
              <a:gs pos="0">
                <a:srgbClr val="7030A0">
                  <a:alpha val="0"/>
                </a:srgbClr>
              </a:gs>
              <a:gs pos="74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/>
          <p:cNvSpPr/>
          <p:nvPr/>
        </p:nvSpPr>
        <p:spPr>
          <a:xfrm rot="10800000">
            <a:off x="7816392" y="2656702"/>
            <a:ext cx="880357" cy="485776"/>
          </a:xfrm>
          <a:prstGeom prst="rightArrow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7400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981074" y="1066800"/>
            <a:ext cx="10144125" cy="3095625"/>
            <a:chOff x="1123949" y="1066800"/>
            <a:chExt cx="10144125" cy="3095625"/>
          </a:xfrm>
        </p:grpSpPr>
        <p:sp>
          <p:nvSpPr>
            <p:cNvPr id="24" name="矩形: 圆角 23"/>
            <p:cNvSpPr/>
            <p:nvPr/>
          </p:nvSpPr>
          <p:spPr>
            <a:xfrm>
              <a:off x="1123949" y="1285667"/>
              <a:ext cx="10144125" cy="2876758"/>
            </a:xfrm>
            <a:prstGeom prst="roundRect">
              <a:avLst>
                <a:gd name="adj" fmla="val 5733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507263" y="1066800"/>
              <a:ext cx="3177473" cy="523220"/>
            </a:xfrm>
            <a:prstGeom prst="rect">
              <a:avLst/>
            </a:prstGeom>
            <a:solidFill>
              <a:srgbClr val="DAE0E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pH</a:t>
              </a:r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发生变化的原因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82887" y="4486231"/>
            <a:ext cx="1930724" cy="1126386"/>
            <a:chOff x="930630" y="3738535"/>
            <a:chExt cx="1930724" cy="1126386"/>
          </a:xfrm>
        </p:grpSpPr>
        <p:sp>
          <p:nvSpPr>
            <p:cNvPr id="26" name="文本框 25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方正大标宋简体" panose="02010601030101010101" pitchFamily="65" charset="-122"/>
                  <a:ea typeface="方正大标宋简体" panose="02010601030101010101" pitchFamily="65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方正大标宋简体" panose="02010601030101010101" pitchFamily="65" charset="-122"/>
                <a:ea typeface="方正大标宋简体" panose="02010601030101010101" pitchFamily="65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方正大标宋简体" panose="02010601030101010101" pitchFamily="65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文本框 28"/>
          <p:cNvSpPr txBox="1"/>
          <p:nvPr/>
        </p:nvSpPr>
        <p:spPr>
          <a:xfrm>
            <a:off x="3477371" y="5126303"/>
            <a:ext cx="7148763" cy="7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生物机体是如何维持</a:t>
            </a:r>
            <a:r>
              <a:rPr lang="en-US" altLang="zh-CN" sz="3600" b="1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pH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方正大标宋简体" panose="02010601030101010101" pitchFamily="65" charset="-122"/>
                <a:cs typeface="Times New Roman" panose="02020603050405020304" pitchFamily="18" charset="0"/>
              </a:rPr>
              <a:t>稳定的呢？</a:t>
            </a:r>
            <a:endParaRPr lang="zh-CN" altLang="en-US" sz="36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方正大标宋简体" panose="02010601030101010101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8" grpId="0" animBg="1"/>
      <p:bldP spid="23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89122" y="1507458"/>
            <a:ext cx="10213755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在溶液中加入酸或碱，缓冲对（如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能使溶液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的变化减弱；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与自来水相比，生物组织匀浆更类似于缓冲液。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89122" y="953460"/>
            <a:ext cx="10213755" cy="523220"/>
            <a:chOff x="1023205" y="1206717"/>
            <a:chExt cx="10213755" cy="523220"/>
          </a:xfrm>
        </p:grpSpPr>
        <p:sp>
          <p:nvSpPr>
            <p:cNvPr id="32" name="文本框 31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实验原理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989122" y="2897582"/>
            <a:ext cx="10213755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通过比较自来水、缓冲液和肝匀浆在加入酸或碱后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的变化，推测生物体是如何维持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稳定的。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89122" y="2343584"/>
            <a:ext cx="10213755" cy="523220"/>
            <a:chOff x="1023205" y="1206717"/>
            <a:chExt cx="10213755" cy="523220"/>
          </a:xfrm>
        </p:grpSpPr>
        <p:sp>
          <p:nvSpPr>
            <p:cNvPr id="37" name="文本框 36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提出问题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/>
        </p:nvSpPr>
        <p:spPr>
          <a:xfrm>
            <a:off x="989122" y="4303594"/>
            <a:ext cx="10213755" cy="11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防护手套、护目镜、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50mL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烧杯、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50mL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量筒、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计或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试纸、镊子、自来水、物质的量浓度为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0.1mol/L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（盛于滴瓶中）、物质的量浓度为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0.1mol/L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NaOH(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盛于滴瓶中）、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的磷酸盐缓冲液、肝匀浆等。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989122" y="3749596"/>
            <a:ext cx="10213755" cy="523220"/>
            <a:chOff x="1023205" y="1206717"/>
            <a:chExt cx="10213755" cy="523220"/>
          </a:xfrm>
        </p:grpSpPr>
        <p:sp>
          <p:nvSpPr>
            <p:cNvPr id="42" name="文本框 41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材料用具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5" grpId="0" build="p"/>
      <p:bldP spid="4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89122" y="1463916"/>
            <a:ext cx="10213755" cy="79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设计记录表：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1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在记录本中，画一个如下的表格。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89122" y="909918"/>
            <a:ext cx="10213755" cy="523220"/>
            <a:chOff x="1023205" y="1206717"/>
            <a:chExt cx="10213755" cy="523220"/>
          </a:xfrm>
        </p:grpSpPr>
        <p:sp>
          <p:nvSpPr>
            <p:cNvPr id="32" name="文本框 31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方法步骤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表格 4"/>
          <p:cNvGraphicFramePr>
            <a:graphicFrameLocks noGrp="1"/>
          </p:cNvGraphicFramePr>
          <p:nvPr/>
        </p:nvGraphicFramePr>
        <p:xfrm>
          <a:off x="1081087" y="2442990"/>
          <a:ext cx="10029824" cy="3285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624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  <a:gridCol w="635300"/>
              </a:tblGrid>
              <a:tr h="469374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材料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加入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0.1mol/L HCl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加入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mol/L NaOH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69374">
                <a:tc vMerge="1"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加入不同数量液滴后的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加入不同数量液滴后的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69374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9374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自来水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9374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缓冲液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9374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肝匀浆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9374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89122" y="1442146"/>
            <a:ext cx="10213755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测定不同溶液的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1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按下表中的步骤进行操作。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89122" y="888148"/>
            <a:ext cx="10213755" cy="523220"/>
            <a:chOff x="1023205" y="1206717"/>
            <a:chExt cx="10213755" cy="523220"/>
          </a:xfrm>
        </p:grpSpPr>
        <p:sp>
          <p:nvSpPr>
            <p:cNvPr id="32" name="文本框 31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方法步骤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表格 5"/>
          <p:cNvGraphicFramePr>
            <a:graphicFrameLocks noGrp="1"/>
          </p:cNvGraphicFramePr>
          <p:nvPr/>
        </p:nvGraphicFramePr>
        <p:xfrm>
          <a:off x="1162052" y="2278272"/>
          <a:ext cx="10040825" cy="402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50"/>
                <a:gridCol w="1438275"/>
                <a:gridCol w="3614670"/>
                <a:gridCol w="2008165"/>
                <a:gridCol w="2008165"/>
              </a:tblGrid>
              <a:tr h="689791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zh-CN" altLang="en-US" sz="1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自来水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缓冲液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肝匀浆</a:t>
                      </a:r>
                      <a:endParaRPr lang="en-US" altLang="zh-CN" sz="18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及其它生物材料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34688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测定不同材料加酸后的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测起始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将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25mL</a:t>
                      </a: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自来水倒入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50mL</a:t>
                      </a: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烧杯中，用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计或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试纸测试起始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值，并作记录。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用缓冲液代替自来水。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用肝匀浆（及其它生物材料）代替自来水。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475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加酸测定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一次加一滴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0.1mol/L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HCI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，然后轻轻摇动。加入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滴后再测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。重复这一步骤直到加入了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滴为止。将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测定结果记入表中。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689791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测定不同材料加碱后的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测起始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充分冲洗烧杯并向其中倒入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25mL</a:t>
                      </a: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自来水，测定并记录起始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用缓冲液代替自来水。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选两种生物材料分别代替自来水。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475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加碱测定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一次加一滴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0.1mol/L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NaOH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，然后轻轻摇动。加入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滴后再测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。重复这一步骤直到加入了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滴为止。将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zh-CN" altLang="en-US" sz="1800" b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测定结果记入表中。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62205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模拟生物体维持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的稳定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89122" y="1431260"/>
            <a:ext cx="10213755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画图像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1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根据所得数据，以酸或碱的滴数为横坐标，以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为纵坐标，画出自来水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变化的曲线。以实线表示加入酸后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的变化，虚线表示加入碱后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的变化。再用另两种颜色的线条分别表示肝匀浆、缓冲液的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变化情况，也同样以实线和虚线分别表示加入酸、碱后的变化。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89122" y="877262"/>
            <a:ext cx="10213755" cy="523220"/>
            <a:chOff x="1023205" y="1206717"/>
            <a:chExt cx="10213755" cy="523220"/>
          </a:xfrm>
        </p:grpSpPr>
        <p:sp>
          <p:nvSpPr>
            <p:cNvPr id="32" name="文本框 31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方法步骤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989122" y="4051002"/>
            <a:ext cx="10213755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根据实验材料，说出不同实验材料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变化的特点。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9122" y="3497004"/>
            <a:ext cx="10213755" cy="523220"/>
            <a:chOff x="1023205" y="1206717"/>
            <a:chExt cx="10213755" cy="523220"/>
          </a:xfrm>
        </p:grpSpPr>
        <p:sp>
          <p:nvSpPr>
            <p:cNvPr id="13" name="文本框 12"/>
            <p:cNvSpPr txBox="1"/>
            <p:nvPr/>
          </p:nvSpPr>
          <p:spPr>
            <a:xfrm>
              <a:off x="1023205" y="1206717"/>
              <a:ext cx="16209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FF0000"/>
                  </a:solidFill>
                  <a:latin typeface="+mn-ea"/>
                  <a:cs typeface="微软雅黑" panose="020B0503020204020204" pitchFamily="34" charset="-122"/>
                </a:rPr>
                <a:t>实验结论</a:t>
              </a:r>
              <a:endParaRPr kumimoji="1" lang="zh-CN" altLang="en-US" sz="2800" b="1" dirty="0">
                <a:solidFill>
                  <a:srgbClr val="FF0000"/>
                </a:solidFill>
                <a:latin typeface="+mn-ea"/>
                <a:cs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89475" y="1729937"/>
              <a:ext cx="14810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603522" y="1729937"/>
              <a:ext cx="86334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11" grpId="0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MjhjYTEzZTliZTc5ZTc0ZDgwM2UwNWU0ZDAwNmNmMDc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4545</Words>
  <Application>WPS 演示</Application>
  <PresentationFormat>宽屏</PresentationFormat>
  <Paragraphs>473</Paragraphs>
  <Slides>27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等线</vt:lpstr>
      <vt:lpstr>Arial Unicode MS</vt:lpstr>
      <vt:lpstr>等线 Light</vt:lpstr>
      <vt:lpstr>华文细黑</vt:lpstr>
      <vt:lpstr>Rockwell</vt:lpstr>
      <vt:lpstr>Bookman Old Style</vt:lpstr>
      <vt:lpstr>Calibri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体温的动态变化</vt:lpstr>
      <vt:lpstr>体温的动态变化</vt:lpstr>
      <vt:lpstr>体温的动态变化</vt:lpstr>
      <vt:lpstr>内环境其他理化性质的动态变化</vt:lpstr>
      <vt:lpstr>内环境的动态变化</vt:lpstr>
      <vt:lpstr>内环境稳态的调节机制</vt:lpstr>
      <vt:lpstr>PowerPoint 演示文稿</vt:lpstr>
      <vt:lpstr>内环境稳态的调节机制</vt:lpstr>
      <vt:lpstr>内环境稳态的调节机制</vt:lpstr>
      <vt:lpstr>内环境稳态的调节机制</vt:lpstr>
      <vt:lpstr>内环境稳态的重要意义</vt:lpstr>
      <vt:lpstr>内环境稳态的重要意义</vt:lpstr>
      <vt:lpstr>稳态概念的发展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1269</cp:revision>
  <dcterms:created xsi:type="dcterms:W3CDTF">2021-10-17T01:42:00Z</dcterms:created>
  <dcterms:modified xsi:type="dcterms:W3CDTF">2024-08-30T23:40:19Z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0090E8D0EC2F47F2855E44736A24B649_12</vt:lpwstr>
  </property>
  <property fmtid="{D5CDD505-2E9C-101B-9397-08002B2CF9AE}" pid="3" name="KSOProductBuildVer">
    <vt:lpwstr>2052-12.1.0.17827</vt:lpwstr>
  </property>
</Properties>
</file>