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267" r:id="rId3"/>
    <p:sldId id="522" r:id="rId4"/>
    <p:sldId id="587" r:id="rId6"/>
    <p:sldId id="621" r:id="rId7"/>
    <p:sldId id="618" r:id="rId8"/>
    <p:sldId id="623" r:id="rId9"/>
    <p:sldId id="624" r:id="rId10"/>
    <p:sldId id="622" r:id="rId11"/>
    <p:sldId id="625" r:id="rId12"/>
    <p:sldId id="627" r:id="rId13"/>
    <p:sldId id="615" r:id="rId14"/>
    <p:sldId id="635" r:id="rId15"/>
    <p:sldId id="619" r:id="rId16"/>
    <p:sldId id="636" r:id="rId17"/>
    <p:sldId id="617" r:id="rId18"/>
    <p:sldId id="631" r:id="rId19"/>
    <p:sldId id="634" r:id="rId20"/>
    <p:sldId id="334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方正细珊瑚简体" panose="03000509000000000000" pitchFamily="65" charset="-122"/>
      <p:regular r:id="rId27"/>
    </p:embeddedFont>
    <p:embeddedFont>
      <p:font typeface="Impact" panose="020B0806030902050204" pitchFamily="34" charset="0"/>
      <p:regular r:id="rId28"/>
    </p:embeddedFont>
    <p:embeddedFont>
      <p:font typeface="华文行楷" panose="02010800040101010101" pitchFamily="2" charset="-122"/>
      <p:regular r:id="rId29"/>
    </p:embeddedFont>
    <p:embeddedFont>
      <p:font typeface="方正粗倩简体" panose="03000509000000000000" pitchFamily="65" charset="-122"/>
      <p:regular r:id="rId30"/>
    </p:embeddedFont>
    <p:embeddedFont>
      <p:font typeface="楷体" panose="02010609060101010101" charset="-122"/>
      <p:regular r:id="rId31"/>
    </p:embeddedFont>
    <p:embeddedFont>
      <p:font typeface="等线" panose="02010600030101010101" charset="-122"/>
      <p:regular r:id="rId32"/>
    </p:embeddedFont>
    <p:embeddedFont>
      <p:font typeface="等线 Light" panose="0201060003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  <a:srgbClr val="CC6600"/>
    <a:srgbClr val="257CB1"/>
    <a:srgbClr val="E7AD45"/>
    <a:srgbClr val="FF9900"/>
    <a:srgbClr val="FFC5C5"/>
    <a:srgbClr val="FFB9B9"/>
    <a:srgbClr val="F36559"/>
    <a:srgbClr val="FFCCCC"/>
    <a:srgbClr val="7B6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436" autoAdjust="0"/>
  </p:normalViewPr>
  <p:slideViewPr>
    <p:cSldViewPr snapToGrid="0">
      <p:cViewPr varScale="1">
        <p:scale>
          <a:sx n="100" d="100"/>
          <a:sy n="100" d="100"/>
        </p:scale>
        <p:origin x="91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tags" Target="tags/tag1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9102078" y="5805264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80" y="2096461"/>
            <a:ext cx="3352043" cy="2511285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508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slide" Target="slide10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slide" Target="slide9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" Target="slide8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§2-1 </a:t>
            </a:r>
            <a:r>
              <a:rPr lang="zh-CN" altLang="en-US" dirty="0"/>
              <a:t>神经调节的结构基础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08252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96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神经调节</a:t>
            </a:r>
            <a:endParaRPr lang="zh-CN" altLang="en-US" sz="9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外周神经系统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8242430" y="1046480"/>
            <a:ext cx="3117133" cy="548640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562381" y="1541038"/>
            <a:ext cx="5779846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将接受到的信息传递到中枢神经系统。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02565" y="1017818"/>
            <a:ext cx="6836735" cy="1098061"/>
            <a:chOff x="4189228" y="1132129"/>
            <a:chExt cx="6836735" cy="1098061"/>
          </a:xfrm>
        </p:grpSpPr>
        <p:sp>
          <p:nvSpPr>
            <p:cNvPr id="41" name="矩形: 圆角 40"/>
            <p:cNvSpPr/>
            <p:nvPr/>
          </p:nvSpPr>
          <p:spPr>
            <a:xfrm>
              <a:off x="4189228" y="1422401"/>
              <a:ext cx="6836735" cy="807789"/>
            </a:xfrm>
            <a:prstGeom prst="roundRect">
              <a:avLst>
                <a:gd name="adj" fmla="val 153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939669" y="1132129"/>
              <a:ext cx="3679691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传入神经（感觉神经）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1244454" y="2900709"/>
            <a:ext cx="6410987" cy="1174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功能：将中枢神经系统分析和处理后发出指令信息传输到相应器官，从而使机体对刺激作出反应。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组成：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02565" y="2372274"/>
            <a:ext cx="6836735" cy="3911567"/>
            <a:chOff x="4189228" y="1126914"/>
            <a:chExt cx="6836735" cy="3911567"/>
          </a:xfrm>
        </p:grpSpPr>
        <p:sp>
          <p:nvSpPr>
            <p:cNvPr id="45" name="矩形: 圆角 44"/>
            <p:cNvSpPr/>
            <p:nvPr/>
          </p:nvSpPr>
          <p:spPr>
            <a:xfrm>
              <a:off x="4189228" y="1422400"/>
              <a:ext cx="6836735" cy="3616081"/>
            </a:xfrm>
            <a:prstGeom prst="roundRect">
              <a:avLst>
                <a:gd name="adj" fmla="val 346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939669" y="1126914"/>
              <a:ext cx="3678865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传出神经（运动神经）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1562381" y="4121656"/>
          <a:ext cx="6060113" cy="1930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747"/>
                <a:gridCol w="1150641"/>
                <a:gridCol w="1244009"/>
                <a:gridCol w="2062716"/>
              </a:tblGrid>
              <a:tr h="43522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+mn-ea"/>
                          <a:ea typeface="+mn-ea"/>
                        </a:rPr>
                        <a:t>组成</a:t>
                      </a:r>
                      <a:endParaRPr lang="zh-CN" sz="18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+mn-ea"/>
                          <a:ea typeface="+mn-ea"/>
                        </a:rPr>
                        <a:t>功能</a:t>
                      </a:r>
                      <a:endParaRPr lang="zh-CN" sz="18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+mn-ea"/>
                          <a:ea typeface="+mn-ea"/>
                        </a:rPr>
                        <a:t>特点</a:t>
                      </a:r>
                      <a:endParaRPr lang="zh-CN" sz="18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1" kern="100" dirty="0">
                          <a:effectLst/>
                          <a:latin typeface="+mn-ea"/>
                          <a:ea typeface="+mn-ea"/>
                        </a:rPr>
                        <a:t>举例</a:t>
                      </a:r>
                      <a:endParaRPr lang="zh-CN" sz="1800" b="1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7477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>
                          <a:effectLst/>
                          <a:latin typeface="+mn-ea"/>
                          <a:ea typeface="+mn-ea"/>
                        </a:rPr>
                        <a:t>躯体运动神经</a:t>
                      </a:r>
                      <a:endParaRPr lang="zh-CN" sz="1800" b="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>
                          <a:effectLst/>
                          <a:latin typeface="+mn-ea"/>
                          <a:ea typeface="+mn-ea"/>
                        </a:rPr>
                        <a:t>支配躯体运动</a:t>
                      </a:r>
                      <a:endParaRPr lang="zh-CN" sz="1800" b="0" kern="10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活动受到意识支配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奔跑等</a:t>
                      </a:r>
                      <a:endParaRPr lang="en-US" altLang="zh-CN" sz="1800" b="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身体运动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  <a:tr h="7477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内脏运动神经（自主神经）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支配内脏器官活动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活动不受意识支配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1800" b="0" kern="100" dirty="0">
                          <a:effectLst/>
                          <a:latin typeface="+mn-ea"/>
                          <a:ea typeface="+mn-ea"/>
                        </a:rPr>
                        <a:t>由惊恐引起的心跳与呼吸的变化</a:t>
                      </a:r>
                      <a:endParaRPr lang="zh-CN" sz="1800" b="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4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9" y="2452575"/>
            <a:ext cx="5663430" cy="43101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7893" y="744842"/>
            <a:ext cx="10685907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+mn-ea"/>
              </a:rPr>
              <a:t>    当你在野外草地上玩耍时，旁边的草丛里突然窜出一条蛇。于是你非常紧张：心跳加快、呼吸急促。此时，你可能撒腿就跑，也可能原地不动冷静地应对。当你确认安全之后，心跳、呼吸等会慢慢恢复。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内脏运动神经的作用特点</a:t>
            </a:r>
            <a:endParaRPr lang="zh-CN" altLang="en-US" dirty="0"/>
          </a:p>
        </p:txBody>
      </p:sp>
      <p:sp>
        <p:nvSpPr>
          <p:cNvPr id="3" name="对话气泡: 圆角矩形 2"/>
          <p:cNvSpPr/>
          <p:nvPr/>
        </p:nvSpPr>
        <p:spPr>
          <a:xfrm>
            <a:off x="6046562" y="1873629"/>
            <a:ext cx="1450848" cy="531535"/>
          </a:xfrm>
          <a:prstGeom prst="wedgeRoundRectCallout">
            <a:avLst>
              <a:gd name="adj1" fmla="val 56478"/>
              <a:gd name="adj2" fmla="val 10378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啊！有蛇！</a:t>
            </a:r>
            <a:endParaRPr lang="zh-CN" altLang="en-US" dirty="0"/>
          </a:p>
        </p:txBody>
      </p:sp>
      <p:sp>
        <p:nvSpPr>
          <p:cNvPr id="10" name="对话气泡: 圆角矩形 9"/>
          <p:cNvSpPr/>
          <p:nvPr/>
        </p:nvSpPr>
        <p:spPr>
          <a:xfrm>
            <a:off x="9811173" y="1836611"/>
            <a:ext cx="1450848" cy="531535"/>
          </a:xfrm>
          <a:prstGeom prst="wedgeRoundRectCallout">
            <a:avLst>
              <a:gd name="adj1" fmla="val -55287"/>
              <a:gd name="adj2" fmla="val 12672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安全了</a:t>
            </a:r>
            <a:r>
              <a:rPr lang="en-US" altLang="zh-CN" dirty="0"/>
              <a:t>…….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812750" y="3218435"/>
            <a:ext cx="4915535" cy="1176542"/>
            <a:chOff x="812750" y="3230627"/>
            <a:chExt cx="4915535" cy="1176542"/>
          </a:xfrm>
        </p:grpSpPr>
        <p:sp>
          <p:nvSpPr>
            <p:cNvPr id="11" name="矩形: 圆角 10"/>
            <p:cNvSpPr/>
            <p:nvPr/>
          </p:nvSpPr>
          <p:spPr>
            <a:xfrm>
              <a:off x="812750" y="3230627"/>
              <a:ext cx="4915535" cy="1176542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12629" y="3243456"/>
              <a:ext cx="4715777" cy="106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躯体的运动如“跑开”是由躯体运动神经支配的，它可以受意识的支配；心跳等内脏器官的活动是受自主神经系统支配的，不受意识控制。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57982" y="1967866"/>
            <a:ext cx="5044740" cy="461665"/>
            <a:chOff x="6333409" y="1517248"/>
            <a:chExt cx="5044740" cy="461665"/>
          </a:xfrm>
        </p:grpSpPr>
        <p:sp>
          <p:nvSpPr>
            <p:cNvPr id="14" name="文本框 13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351240" y="1963841"/>
              <a:ext cx="5026909" cy="10197"/>
              <a:chOff x="7484784" y="1636863"/>
              <a:chExt cx="5026909" cy="10197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V="1">
                <a:off x="8217477" y="1636863"/>
                <a:ext cx="4294216" cy="101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文本框 17"/>
          <p:cNvSpPr txBox="1"/>
          <p:nvPr/>
        </p:nvSpPr>
        <p:spPr>
          <a:xfrm>
            <a:off x="705021" y="2492017"/>
            <a:ext cx="5023264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你可以控制自己是否跑开，但却不能控制自己的心跳，这是为什么呢？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812750" y="5119900"/>
            <a:ext cx="4915535" cy="1449342"/>
            <a:chOff x="812750" y="3230627"/>
            <a:chExt cx="4915535" cy="1449342"/>
          </a:xfrm>
        </p:grpSpPr>
        <p:sp>
          <p:nvSpPr>
            <p:cNvPr id="24" name="矩形: 圆角 23"/>
            <p:cNvSpPr/>
            <p:nvPr/>
          </p:nvSpPr>
          <p:spPr>
            <a:xfrm>
              <a:off x="812750" y="3230627"/>
              <a:ext cx="4915535" cy="1449342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12629" y="3243456"/>
              <a:ext cx="4715777" cy="1398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如果我们的呼吸或心跳都必须在意识支配下完成，那么我们必须时刻记住呼吸、心跳等基本生命活动，我们将无法睡眠，无法专注地进行学习与工作</a:t>
              </a:r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05021" y="4393482"/>
            <a:ext cx="5023264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" indent="-268605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如果你的呼吸或者心跳都必须在你的意识支配下完成，将会出现什么结果？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8" grpId="0" uiExpand="1" build="p"/>
      <p:bldP spid="2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69" y="2452575"/>
            <a:ext cx="5663430" cy="431015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7893" y="744842"/>
            <a:ext cx="10685907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+mn-ea"/>
              </a:rPr>
              <a:t>    当你在野外草地上玩耍时，旁边的草丛里突然窜出一条蛇。于是你非常紧张：心跳加快、呼吸急促。此时，你可能撒腿就跑，也可能原地不动冷静地应对。当你确认安全之后，心跳、呼吸等会慢慢恢复。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内脏运动神经的作用特点</a:t>
            </a:r>
            <a:endParaRPr lang="zh-CN" altLang="en-US" dirty="0"/>
          </a:p>
        </p:txBody>
      </p:sp>
      <p:sp>
        <p:nvSpPr>
          <p:cNvPr id="3" name="对话气泡: 圆角矩形 2"/>
          <p:cNvSpPr/>
          <p:nvPr/>
        </p:nvSpPr>
        <p:spPr>
          <a:xfrm>
            <a:off x="6046562" y="1873629"/>
            <a:ext cx="1450848" cy="531535"/>
          </a:xfrm>
          <a:prstGeom prst="wedgeRoundRectCallout">
            <a:avLst>
              <a:gd name="adj1" fmla="val 56478"/>
              <a:gd name="adj2" fmla="val 10378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啊！有蛇！</a:t>
            </a:r>
            <a:endParaRPr lang="zh-CN" altLang="en-US" dirty="0"/>
          </a:p>
        </p:txBody>
      </p:sp>
      <p:sp>
        <p:nvSpPr>
          <p:cNvPr id="10" name="对话气泡: 圆角矩形 9"/>
          <p:cNvSpPr/>
          <p:nvPr/>
        </p:nvSpPr>
        <p:spPr>
          <a:xfrm>
            <a:off x="9811173" y="1836611"/>
            <a:ext cx="1450848" cy="531535"/>
          </a:xfrm>
          <a:prstGeom prst="wedgeRoundRectCallout">
            <a:avLst>
              <a:gd name="adj1" fmla="val -55287"/>
              <a:gd name="adj2" fmla="val 126724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安全了</a:t>
            </a:r>
            <a:r>
              <a:rPr lang="en-US" altLang="zh-CN" dirty="0"/>
              <a:t>…….</a:t>
            </a:r>
            <a:endParaRPr lang="zh-CN" altLang="en-US" dirty="0"/>
          </a:p>
        </p:txBody>
      </p:sp>
      <p:sp>
        <p:nvSpPr>
          <p:cNvPr id="11" name="矩形: 圆角 10"/>
          <p:cNvSpPr/>
          <p:nvPr/>
        </p:nvSpPr>
        <p:spPr>
          <a:xfrm>
            <a:off x="860382" y="3628916"/>
            <a:ext cx="4915535" cy="1889395"/>
          </a:xfrm>
          <a:prstGeom prst="roundRect">
            <a:avLst>
              <a:gd name="adj" fmla="val 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60261" y="3702706"/>
            <a:ext cx="4715777" cy="1731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长跑时，呼吸、心率将加快，胃肠蠕动将减弱；静坐时，呼吸、心率将减慢，胃肠蠕动将加强。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由此可见，运动与静止时，内脏器官的活动是相反的。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57982" y="1967866"/>
            <a:ext cx="5044740" cy="461665"/>
            <a:chOff x="6333409" y="1517248"/>
            <a:chExt cx="5044740" cy="461665"/>
          </a:xfrm>
        </p:grpSpPr>
        <p:sp>
          <p:nvSpPr>
            <p:cNvPr id="14" name="文本框 13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351240" y="1963841"/>
              <a:ext cx="5026909" cy="10197"/>
              <a:chOff x="7484784" y="1636863"/>
              <a:chExt cx="5026909" cy="10197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V="1">
                <a:off x="8217477" y="1636863"/>
                <a:ext cx="4294216" cy="101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文本框 17"/>
          <p:cNvSpPr txBox="1"/>
          <p:nvPr/>
        </p:nvSpPr>
        <p:spPr>
          <a:xfrm>
            <a:off x="705021" y="2492017"/>
            <a:ext cx="5023264" cy="106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605" indent="-268605" algn="just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长跑或静坐时，呼吸、心率和胃肠蠕动是怎样变化的？比较这两种不同状况下这些生理活动变化的特点，你能发现什么规律？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uiExpand="1" build="p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8795993" y="2093869"/>
            <a:ext cx="2345659" cy="2257603"/>
            <a:chOff x="8625305" y="2093869"/>
            <a:chExt cx="2345659" cy="2257603"/>
          </a:xfrm>
        </p:grpSpPr>
        <p:sp>
          <p:nvSpPr>
            <p:cNvPr id="32" name="矩形: 圆角 31"/>
            <p:cNvSpPr/>
            <p:nvPr/>
          </p:nvSpPr>
          <p:spPr>
            <a:xfrm>
              <a:off x="8625305" y="2093869"/>
              <a:ext cx="2345659" cy="2257603"/>
            </a:xfrm>
            <a:prstGeom prst="roundRect">
              <a:avLst>
                <a:gd name="adj" fmla="val 6882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002446" y="2139423"/>
              <a:ext cx="1751223" cy="2048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70C0"/>
                  </a:solidFill>
                </a:rPr>
                <a:t>安静状态：</a:t>
              </a:r>
              <a:endParaRPr lang="en-US" altLang="zh-CN" sz="2400" dirty="0">
                <a:solidFill>
                  <a:srgbClr val="0070C0"/>
                </a:solidFill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400" dirty="0"/>
                <a:t>副交感神经活动占据优势</a:t>
              </a:r>
              <a:endParaRPr lang="zh-CN" altLang="en-US" sz="24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自主神经系统</a:t>
            </a:r>
            <a:endParaRPr lang="zh-CN" altLang="en-US" dirty="0"/>
          </a:p>
        </p:txBody>
      </p:sp>
      <p:grpSp>
        <p:nvGrpSpPr>
          <p:cNvPr id="43" name="组合 42"/>
          <p:cNvGrpSpPr/>
          <p:nvPr/>
        </p:nvGrpSpPr>
        <p:grpSpPr>
          <a:xfrm>
            <a:off x="2976683" y="638900"/>
            <a:ext cx="6360181" cy="6028022"/>
            <a:chOff x="2805995" y="638900"/>
            <a:chExt cx="6360181" cy="60280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" contrast="21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805995" y="638900"/>
              <a:ext cx="6360181" cy="602802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rot="18707431">
              <a:off x="4225208" y="1559082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使瞳孔扩张</a:t>
              </a:r>
              <a:endParaRPr lang="zh-CN" altLang="en-US" sz="1400" dirty="0"/>
            </a:p>
          </p:txBody>
        </p:sp>
        <p:sp>
          <p:nvSpPr>
            <p:cNvPr id="8" name="文本框 7"/>
            <p:cNvSpPr txBox="1"/>
            <p:nvPr/>
          </p:nvSpPr>
          <p:spPr>
            <a:xfrm rot="1400974">
              <a:off x="6432458" y="1203307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使瞳孔收缩</a:t>
              </a:r>
              <a:endParaRPr lang="zh-CN" altLang="en-US" sz="1400" dirty="0"/>
            </a:p>
          </p:txBody>
        </p:sp>
        <p:sp>
          <p:nvSpPr>
            <p:cNvPr id="9" name="文本框 8"/>
            <p:cNvSpPr txBox="1"/>
            <p:nvPr/>
          </p:nvSpPr>
          <p:spPr>
            <a:xfrm rot="18553146">
              <a:off x="4135440" y="2758207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使支气管扩张</a:t>
              </a:r>
              <a:endParaRPr lang="zh-CN" altLang="en-US" sz="1400" dirty="0"/>
            </a:p>
          </p:txBody>
        </p:sp>
        <p:sp>
          <p:nvSpPr>
            <p:cNvPr id="10" name="文本框 9"/>
            <p:cNvSpPr txBox="1"/>
            <p:nvPr/>
          </p:nvSpPr>
          <p:spPr>
            <a:xfrm rot="19357305">
              <a:off x="6191591" y="1848342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使支气管收缩</a:t>
              </a:r>
              <a:endParaRPr lang="zh-CN" altLang="en-US" sz="1400" dirty="0"/>
            </a:p>
          </p:txBody>
        </p:sp>
        <p:sp>
          <p:nvSpPr>
            <p:cNvPr id="11" name="文本框 10"/>
            <p:cNvSpPr txBox="1"/>
            <p:nvPr/>
          </p:nvSpPr>
          <p:spPr>
            <a:xfrm rot="438049">
              <a:off x="4476908" y="3417609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使心跳加快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 rot="16987570">
              <a:off x="6001252" y="2493994"/>
              <a:ext cx="1524681" cy="40154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20356819"/>
                </a:avLst>
              </a:prstTxWarp>
              <a:spAutoFit/>
            </a:bodyPr>
            <a:lstStyle/>
            <a:p>
              <a:r>
                <a:rPr lang="zh-CN" altLang="en-US" sz="1400" dirty="0"/>
                <a:t>使心跳减慢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 rot="1824469">
              <a:off x="4610807" y="4300115"/>
              <a:ext cx="1103187" cy="30777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1400" dirty="0"/>
                <a:t>使血管收缩</a:t>
              </a:r>
              <a:endParaRPr lang="zh-CN" altLang="en-US" sz="1400" dirty="0"/>
            </a:p>
          </p:txBody>
        </p:sp>
        <p:sp>
          <p:nvSpPr>
            <p:cNvPr id="14" name="文本框 13"/>
            <p:cNvSpPr txBox="1"/>
            <p:nvPr/>
          </p:nvSpPr>
          <p:spPr>
            <a:xfrm rot="2493978">
              <a:off x="4433648" y="5132473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抑制胃肠蠕动</a:t>
              </a:r>
              <a:endParaRPr lang="zh-CN" altLang="en-US" sz="1400" dirty="0"/>
            </a:p>
          </p:txBody>
        </p:sp>
        <p:sp>
          <p:nvSpPr>
            <p:cNvPr id="16" name="文本框 15"/>
            <p:cNvSpPr txBox="1"/>
            <p:nvPr/>
          </p:nvSpPr>
          <p:spPr>
            <a:xfrm rot="21157000">
              <a:off x="6595792" y="5791721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/>
                <a:t>促进胃肠蠕动</a:t>
              </a:r>
              <a:endParaRPr lang="zh-CN" altLang="en-US" sz="1400" dirty="0"/>
            </a:p>
          </p:txBody>
        </p:sp>
        <p:sp>
          <p:nvSpPr>
            <p:cNvPr id="17" name="文本框 16"/>
            <p:cNvSpPr txBox="1"/>
            <p:nvPr/>
          </p:nvSpPr>
          <p:spPr>
            <a:xfrm rot="16200000">
              <a:off x="5617820" y="4130693"/>
              <a:ext cx="1755626" cy="137378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55174"/>
                </a:avLst>
              </a:prstTxWarp>
              <a:spAutoFit/>
            </a:bodyPr>
            <a:lstStyle/>
            <a:p>
              <a:r>
                <a:rPr lang="zh-CN" altLang="en-US" sz="1400" dirty="0"/>
                <a:t>促进胃肠蠕动</a:t>
              </a:r>
              <a:endParaRPr lang="zh-CN" altLang="en-US" sz="14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671609" y="1264598"/>
              <a:ext cx="426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眼</a:t>
              </a:r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23908" y="2653345"/>
              <a:ext cx="426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肺</a:t>
              </a:r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583149" y="3992561"/>
              <a:ext cx="671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心脏</a:t>
              </a:r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583149" y="5149660"/>
              <a:ext cx="671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血管</a:t>
              </a:r>
              <a:endParaRPr lang="zh-CN" alt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583149" y="6167161"/>
              <a:ext cx="671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胃肠</a:t>
              </a:r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42859" y="2245286"/>
            <a:ext cx="2345659" cy="1954769"/>
            <a:chOff x="972171" y="2245286"/>
            <a:chExt cx="2345659" cy="1954769"/>
          </a:xfrm>
        </p:grpSpPr>
        <p:sp>
          <p:nvSpPr>
            <p:cNvPr id="24" name="文本框 23"/>
            <p:cNvSpPr txBox="1"/>
            <p:nvPr/>
          </p:nvSpPr>
          <p:spPr>
            <a:xfrm>
              <a:off x="1205658" y="2277182"/>
              <a:ext cx="1751223" cy="1698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CC6600"/>
                  </a:solidFill>
                </a:rPr>
                <a:t>兴奋状态：</a:t>
              </a:r>
              <a:endParaRPr lang="en-US" altLang="zh-CN" sz="2400" dirty="0">
                <a:solidFill>
                  <a:srgbClr val="CC66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/>
                <a:t>交感神经活动占据优势</a:t>
              </a:r>
              <a:endParaRPr lang="zh-CN" altLang="en-US" sz="2400" dirty="0"/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972171" y="2245286"/>
              <a:ext cx="2345659" cy="1954769"/>
            </a:xfrm>
            <a:prstGeom prst="roundRect">
              <a:avLst>
                <a:gd name="adj" fmla="val 6882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180304" y="2430340"/>
            <a:ext cx="539603" cy="1569660"/>
          </a:xfrm>
          <a:prstGeom prst="rect">
            <a:avLst/>
          </a:prstGeom>
          <a:solidFill>
            <a:srgbClr val="DAE0E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交感神经</a:t>
            </a:r>
            <a:endParaRPr lang="zh-CN" altLang="en-US" sz="24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18050" y="2369908"/>
            <a:ext cx="539603" cy="1754326"/>
          </a:xfrm>
          <a:prstGeom prst="rect">
            <a:avLst/>
          </a:prstGeom>
          <a:solidFill>
            <a:srgbClr val="DAE0E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副交感神经</a:t>
            </a:r>
            <a:endParaRPr lang="zh-CN" altLang="en-US" sz="24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142859" y="4865914"/>
            <a:ext cx="2353416" cy="1569660"/>
            <a:chOff x="972171" y="4865914"/>
            <a:chExt cx="2353416" cy="1569660"/>
          </a:xfrm>
        </p:grpSpPr>
        <p:sp>
          <p:nvSpPr>
            <p:cNvPr id="38" name="矩形: 圆角 37"/>
            <p:cNvSpPr/>
            <p:nvPr/>
          </p:nvSpPr>
          <p:spPr>
            <a:xfrm>
              <a:off x="972171" y="4865914"/>
              <a:ext cx="2353416" cy="1569660"/>
            </a:xfrm>
            <a:prstGeom prst="roundRect">
              <a:avLst>
                <a:gd name="adj" fmla="val 921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218502" y="5452264"/>
              <a:ext cx="1868927" cy="735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/>
                <a:t>对同一器官的作用通常是相反的。</a:t>
              </a:r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539706" y="5044577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7030A0"/>
                  </a:solidFill>
                </a:rPr>
                <a:t>作用特点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773182" y="4865914"/>
            <a:ext cx="2476557" cy="1569660"/>
            <a:chOff x="8602494" y="4865914"/>
            <a:chExt cx="2476557" cy="1569660"/>
          </a:xfrm>
        </p:grpSpPr>
        <p:sp>
          <p:nvSpPr>
            <p:cNvPr id="39" name="矩形: 圆角 38"/>
            <p:cNvSpPr/>
            <p:nvPr/>
          </p:nvSpPr>
          <p:spPr>
            <a:xfrm>
              <a:off x="8602494" y="4865914"/>
              <a:ext cx="2353416" cy="1569660"/>
            </a:xfrm>
            <a:prstGeom prst="roundRect">
              <a:avLst>
                <a:gd name="adj" fmla="val 9216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654828" y="5285148"/>
              <a:ext cx="2424223" cy="106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/>
                <a:t>使机体对外界刺激作出更精确的反应，更好地适应环境的变化。</a:t>
              </a:r>
              <a:endParaRPr lang="zh-CN" altLang="en-US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427604" y="493421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7030A0"/>
                  </a:solidFill>
                </a:rPr>
                <a:t>意义</a:t>
              </a:r>
              <a:endParaRPr lang="zh-CN" altLang="en-US" sz="2000" b="1" dirty="0">
                <a:solidFill>
                  <a:srgbClr val="7030A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神经系统的功能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25591" y="1451320"/>
            <a:ext cx="3981174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能够及时</a:t>
            </a:r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感知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机体内、外环境的变化并作出反应，以</a:t>
            </a:r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调节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各器官、系统的活动，实现机体</a:t>
            </a:r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稳态</a:t>
            </a:r>
            <a:r>
              <a:rPr lang="zh-CN" altLang="en-US" sz="36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36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"/>
          <a:stretch>
            <a:fillRect/>
          </a:stretch>
        </p:blipFill>
        <p:spPr bwMode="auto">
          <a:xfrm>
            <a:off x="6675907" y="1116496"/>
            <a:ext cx="4207792" cy="5309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组成神经系统的细胞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364650" y="1882851"/>
            <a:ext cx="5099685" cy="4240530"/>
            <a:chOff x="1364650" y="1882851"/>
            <a:chExt cx="5099685" cy="4240530"/>
          </a:xfrm>
        </p:grpSpPr>
        <p:pic>
          <p:nvPicPr>
            <p:cNvPr id="36" name="图片 35" descr="/Users/xiayifan/Desktop/VCG41139820093.jpgVCG41139820093"/>
            <p:cNvPicPr>
              <a:picLocks noChangeAspect="1"/>
            </p:cNvPicPr>
            <p:nvPr/>
          </p:nvPicPr>
          <p:blipFill>
            <a:blip r:embed="rId1"/>
            <a:srcRect r="23203" b="5531"/>
            <a:stretch>
              <a:fillRect/>
            </a:stretch>
          </p:blipFill>
          <p:spPr>
            <a:xfrm flipH="1">
              <a:off x="1364650" y="1882851"/>
              <a:ext cx="5099685" cy="4240530"/>
            </a:xfrm>
            <a:prstGeom prst="roundRect">
              <a:avLst>
                <a:gd name="adj" fmla="val 4017"/>
              </a:avLst>
            </a:prstGeom>
            <a:effectLst>
              <a:innerShdw blurRad="114300">
                <a:prstClr val="black"/>
              </a:innerShdw>
            </a:effectLst>
          </p:spPr>
        </p:pic>
        <p:grpSp>
          <p:nvGrpSpPr>
            <p:cNvPr id="18" name="组合 17"/>
            <p:cNvGrpSpPr/>
            <p:nvPr/>
          </p:nvGrpSpPr>
          <p:grpSpPr>
            <a:xfrm>
              <a:off x="1730196" y="2008022"/>
              <a:ext cx="2661920" cy="1193286"/>
              <a:chOff x="2245360" y="1677855"/>
              <a:chExt cx="2661920" cy="1193286"/>
            </a:xfrm>
          </p:grpSpPr>
          <p:sp>
            <p:nvSpPr>
              <p:cNvPr id="37" name="Rectangle 24"/>
              <p:cNvSpPr/>
              <p:nvPr/>
            </p:nvSpPr>
            <p:spPr>
              <a:xfrm>
                <a:off x="2245360" y="1677855"/>
                <a:ext cx="1564640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ts val="0"/>
                  </a:spcBef>
                </a:pPr>
                <a:r>
                  <a:rPr lang="zh-CN" altLang="en-US" dirty="0">
                    <a:solidFill>
                      <a:schemeClr val="bg1"/>
                    </a:solidFill>
                    <a:effectLst>
                      <a:glow rad="76200">
                        <a:srgbClr val="7030A0"/>
                      </a:glow>
                    </a:effectLst>
                    <a:latin typeface="+mn-ea"/>
                    <a:sym typeface="+mn-ea"/>
                  </a:rPr>
                  <a:t>神经胶质细胞的细胞核 </a:t>
                </a:r>
                <a:endParaRPr lang="zh-CN" altLang="en-US" dirty="0">
                  <a:solidFill>
                    <a:schemeClr val="bg1"/>
                  </a:solidFill>
                  <a:effectLst>
                    <a:glow rad="76200">
                      <a:srgbClr val="7030A0"/>
                    </a:glow>
                  </a:effectLst>
                  <a:latin typeface="+mn-ea"/>
                  <a:sym typeface="+mn-ea"/>
                </a:endParaRPr>
              </a:p>
            </p:txBody>
          </p:sp>
          <p:cxnSp>
            <p:nvCxnSpPr>
              <p:cNvPr id="38" name="直接连接符 37"/>
              <p:cNvCxnSpPr>
                <a:stCxn id="37" idx="3"/>
              </p:cNvCxnSpPr>
              <p:nvPr/>
            </p:nvCxnSpPr>
            <p:spPr>
              <a:xfrm>
                <a:off x="3810000" y="2001021"/>
                <a:ext cx="548640" cy="203699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  <a:effectLst>
                <a:glow rad="38100">
                  <a:srgbClr val="7030A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>
                <a:stCxn id="37" idx="3"/>
              </p:cNvCxnSpPr>
              <p:nvPr/>
            </p:nvCxnSpPr>
            <p:spPr>
              <a:xfrm>
                <a:off x="3810000" y="2001021"/>
                <a:ext cx="510799" cy="870120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  <a:effectLst>
                <a:glow rad="38100">
                  <a:srgbClr val="7030A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>
                <a:stCxn id="37" idx="3"/>
              </p:cNvCxnSpPr>
              <p:nvPr/>
            </p:nvCxnSpPr>
            <p:spPr>
              <a:xfrm>
                <a:off x="3810000" y="2001021"/>
                <a:ext cx="1097280" cy="30979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  <a:effectLst>
                <a:glow rad="38100">
                  <a:srgbClr val="7030A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959543" y="4625071"/>
              <a:ext cx="1421251" cy="1261625"/>
              <a:chOff x="5474707" y="4294904"/>
              <a:chExt cx="1421251" cy="1261625"/>
            </a:xfrm>
          </p:grpSpPr>
          <p:sp>
            <p:nvSpPr>
              <p:cNvPr id="41" name="Rectangle 24"/>
              <p:cNvSpPr/>
              <p:nvPr/>
            </p:nvSpPr>
            <p:spPr>
              <a:xfrm>
                <a:off x="5759663" y="5156419"/>
                <a:ext cx="1136295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glow>
                  <a:schemeClr val="tx1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lvl="0" algn="ctr" fontAlgn="base">
                  <a:spcBef>
                    <a:spcPts val="0"/>
                  </a:spcBef>
                </a:pPr>
                <a:r>
                  <a:rPr lang="zh-CN" altLang="en-US" dirty="0">
                    <a:solidFill>
                      <a:schemeClr val="bg1"/>
                    </a:solidFill>
                    <a:effectLst>
                      <a:glow rad="76200">
                        <a:srgbClr val="7030A0"/>
                      </a:glow>
                    </a:effectLst>
                    <a:latin typeface="+mn-ea"/>
                    <a:cs typeface="楷体" panose="02010609060101010101" charset="-122"/>
                    <a:sym typeface="+mn-ea"/>
                  </a:rPr>
                  <a:t>神经元</a:t>
                </a:r>
                <a:r>
                  <a:rPr lang="zh-CN" altLang="en-US" sz="2000" dirty="0">
                    <a:effectLst>
                      <a:glow rad="76200">
                        <a:srgbClr val="7030A0"/>
                      </a:glow>
                    </a:effectLst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+mn-ea"/>
                  </a:rPr>
                  <a:t> </a:t>
                </a:r>
                <a:endParaRPr lang="zh-CN" altLang="en-US" sz="2000" dirty="0">
                  <a:effectLst>
                    <a:glow rad="76200">
                      <a:srgbClr val="7030A0"/>
                    </a:glow>
                  </a:effectLst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endParaRPr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5474707" y="4294904"/>
                <a:ext cx="832783" cy="902711"/>
              </a:xfrm>
              <a:prstGeom prst="lin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bg1"/>
                </a:solidFill>
              </a:ln>
              <a:effectLst>
                <a:glow rad="38100">
                  <a:srgbClr val="7030A0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组合 47"/>
          <p:cNvGrpSpPr/>
          <p:nvPr/>
        </p:nvGrpSpPr>
        <p:grpSpPr>
          <a:xfrm>
            <a:off x="7174685" y="1882851"/>
            <a:ext cx="3818435" cy="4240530"/>
            <a:chOff x="333596" y="1204083"/>
            <a:chExt cx="3910084" cy="4334868"/>
          </a:xfrm>
        </p:grpSpPr>
        <p:pic>
          <p:nvPicPr>
            <p:cNvPr id="49" name="图片 48" descr="图示&#10;&#10;中度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" t="2929" r="4829" b="5363"/>
            <a:stretch>
              <a:fillRect/>
            </a:stretch>
          </p:blipFill>
          <p:spPr>
            <a:xfrm>
              <a:off x="333596" y="1204083"/>
              <a:ext cx="3910084" cy="4334868"/>
            </a:xfrm>
            <a:prstGeom prst="roundRect">
              <a:avLst>
                <a:gd name="adj" fmla="val 4534"/>
              </a:avLst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50" name="文本框 49"/>
            <p:cNvSpPr txBox="1"/>
            <p:nvPr/>
          </p:nvSpPr>
          <p:spPr>
            <a:xfrm>
              <a:off x="544205" y="2129058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室管膜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细胞</a:t>
              </a:r>
              <a:endParaRPr lang="zh-CN" altLang="en-US" sz="1600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837826" y="4293642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少突胶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sz="16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594390" y="3880609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小胶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32171" y="3261444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星形胶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sz="1600" dirty="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673698" y="1586679"/>
              <a:ext cx="821795" cy="34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神经元</a:t>
              </a:r>
              <a:endParaRPr lang="zh-CN" altLang="en-US" sz="1600" dirty="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951549" y="1074286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主要包括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神经元</a:t>
            </a: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神经胶质细胞</a:t>
            </a:r>
            <a:r>
              <a:rPr lang="zh-CN" altLang="en-US" sz="2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两大类</a:t>
            </a:r>
            <a:endParaRPr lang="zh-CN" altLang="en-US" sz="2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体育&#10;&#10;描述已自动生成"/>
          <p:cNvPicPr>
            <a:picLocks noChangeAspect="1"/>
          </p:cNvPicPr>
          <p:nvPr/>
        </p:nvPicPr>
        <p:blipFill rotWithShape="1">
          <a:blip r:embed="rId1"/>
          <a:srcRect l="21976" r="9509" b="3062"/>
          <a:stretch>
            <a:fillRect/>
          </a:stretch>
        </p:blipFill>
        <p:spPr>
          <a:xfrm rot="605860">
            <a:off x="612890" y="1048260"/>
            <a:ext cx="6728792" cy="5340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7805" y="1285220"/>
            <a:ext cx="6019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胞体：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神经元的膨大部分，里面含有细胞核。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树突：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480" lvl="1" indent="-274955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特点：胞体向外伸出的短而粗、呈树枝状的突起。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480" lvl="1" indent="-274955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功能：用来接受信息并将其传导到胞体。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轴突：</a:t>
            </a:r>
            <a:endParaRPr lang="zh-CN" alt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480" lvl="1" indent="-274955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特点：神经元的长而较细、呈纤维状的突起。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480" lvl="1" indent="-274955"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功能：将信息从胞体传向其他神经元、肌肉或腺体。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神经末梢：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树突和轴突末端的细小分支叫作神经末梢，它们分布在全身各处。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神经元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083530" y="214601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树突</a:t>
            </a:r>
            <a:endParaRPr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083530" y="361466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轴突</a:t>
            </a:r>
            <a:endParaRPr lang="zh-CN" altLang="en-US" sz="16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5355266" y="879674"/>
            <a:ext cx="6223844" cy="3030365"/>
            <a:chOff x="4189229" y="1181422"/>
            <a:chExt cx="6223844" cy="3030365"/>
          </a:xfrm>
        </p:grpSpPr>
        <p:sp>
          <p:nvSpPr>
            <p:cNvPr id="16" name="矩形: 圆角 15"/>
            <p:cNvSpPr/>
            <p:nvPr/>
          </p:nvSpPr>
          <p:spPr>
            <a:xfrm>
              <a:off x="4189229" y="1422401"/>
              <a:ext cx="6223844" cy="2789386"/>
            </a:xfrm>
            <a:prstGeom prst="roundRect">
              <a:avLst>
                <a:gd name="adj" fmla="val 438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722030" y="1181422"/>
              <a:ext cx="1100224" cy="46166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构  成</a:t>
              </a:r>
              <a:endParaRPr lang="zh-CN" altLang="en-US" sz="2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339839" y="305352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/>
              <a:t>胞体</a:t>
            </a:r>
            <a:endParaRPr lang="zh-CN" altLang="en-US" sz="1600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3116501" y="2740548"/>
            <a:ext cx="446677" cy="3491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339839" y="2037522"/>
            <a:ext cx="784900" cy="283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3746003" y="3910039"/>
            <a:ext cx="398190" cy="354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805678" y="2740548"/>
            <a:ext cx="38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突起</a:t>
            </a:r>
            <a:endParaRPr lang="zh-CN" altLang="en-US" sz="1600" dirty="0"/>
          </a:p>
        </p:txBody>
      </p:sp>
      <p:sp>
        <p:nvSpPr>
          <p:cNvPr id="30" name="右大括号 29"/>
          <p:cNvSpPr/>
          <p:nvPr/>
        </p:nvSpPr>
        <p:spPr>
          <a:xfrm>
            <a:off x="4623895" y="2330680"/>
            <a:ext cx="181783" cy="1428423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077830" y="4134929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髓鞘</a:t>
            </a:r>
            <a:endParaRPr lang="zh-CN" altLang="en-US" sz="1600" dirty="0"/>
          </a:p>
        </p:txBody>
      </p:sp>
      <p:sp>
        <p:nvSpPr>
          <p:cNvPr id="35" name="文本框 34"/>
          <p:cNvSpPr txBox="1"/>
          <p:nvPr/>
        </p:nvSpPr>
        <p:spPr>
          <a:xfrm>
            <a:off x="4813009" y="391003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神经纤维</a:t>
            </a:r>
            <a:endParaRPr lang="zh-CN" altLang="en-US" sz="1600" dirty="0"/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3972197" y="4323522"/>
            <a:ext cx="182360" cy="98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右大括号 41"/>
          <p:cNvSpPr/>
          <p:nvPr/>
        </p:nvSpPr>
        <p:spPr>
          <a:xfrm>
            <a:off x="4623895" y="3807482"/>
            <a:ext cx="181783" cy="525939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3740660" y="96458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神经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末梢</a:t>
            </a:r>
            <a:endParaRPr lang="zh-CN" altLang="en-US" sz="1600" dirty="0"/>
          </a:p>
        </p:txBody>
      </p:sp>
      <p:sp>
        <p:nvSpPr>
          <p:cNvPr id="47" name="文本框 46"/>
          <p:cNvSpPr txBox="1"/>
          <p:nvPr/>
        </p:nvSpPr>
        <p:spPr>
          <a:xfrm>
            <a:off x="5242937" y="492971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神经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末梢</a:t>
            </a:r>
            <a:endParaRPr lang="zh-CN" altLang="en-US" sz="1600" dirty="0"/>
          </a:p>
        </p:txBody>
      </p:sp>
      <p:cxnSp>
        <p:nvCxnSpPr>
          <p:cNvPr id="48" name="直接连接符 47"/>
          <p:cNvCxnSpPr/>
          <p:nvPr/>
        </p:nvCxnSpPr>
        <p:spPr>
          <a:xfrm flipH="1" flipV="1">
            <a:off x="6271591" y="5128591"/>
            <a:ext cx="318052" cy="1105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3759826" y="1275281"/>
            <a:ext cx="337882" cy="1658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802666" y="4893640"/>
            <a:ext cx="2970907" cy="1431162"/>
            <a:chOff x="802666" y="4893640"/>
            <a:chExt cx="2970907" cy="1431162"/>
          </a:xfrm>
        </p:grpSpPr>
        <p:sp>
          <p:nvSpPr>
            <p:cNvPr id="21" name="文本框 20"/>
            <p:cNvSpPr txBox="1"/>
            <p:nvPr/>
          </p:nvSpPr>
          <p:spPr>
            <a:xfrm>
              <a:off x="967817" y="5375107"/>
              <a:ext cx="2736597" cy="807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/>
                <a:t>神经元是神经系统结构与功能的基本单位。</a:t>
              </a:r>
              <a:endParaRPr lang="zh-CN" altLang="en-US" sz="2000" dirty="0"/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802666" y="4893640"/>
              <a:ext cx="2970907" cy="1431162"/>
              <a:chOff x="4271441" y="1191568"/>
              <a:chExt cx="2970907" cy="1431162"/>
            </a:xfrm>
          </p:grpSpPr>
          <p:sp>
            <p:nvSpPr>
              <p:cNvPr id="54" name="矩形: 圆角 53"/>
              <p:cNvSpPr/>
              <p:nvPr/>
            </p:nvSpPr>
            <p:spPr>
              <a:xfrm>
                <a:off x="4271441" y="1422401"/>
                <a:ext cx="2970907" cy="1200329"/>
              </a:xfrm>
              <a:prstGeom prst="roundRect">
                <a:avLst>
                  <a:gd name="adj" fmla="val 9459"/>
                </a:avLst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5302189" y="1191568"/>
                <a:ext cx="1005402" cy="461665"/>
              </a:xfrm>
              <a:prstGeom prst="rect">
                <a:avLst/>
              </a:prstGeom>
              <a:solidFill>
                <a:srgbClr val="DAE0E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C00000"/>
                    </a:solidFill>
                    <a:effectLst>
                      <a:glow rad="76200">
                        <a:schemeClr val="bg1">
                          <a:alpha val="85000"/>
                        </a:schemeClr>
                      </a:glo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作 用</a:t>
                </a:r>
                <a:endPara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7462198" y="4024486"/>
            <a:ext cx="4116912" cy="1141514"/>
            <a:chOff x="7462198" y="4024486"/>
            <a:chExt cx="4116912" cy="1141514"/>
          </a:xfrm>
        </p:grpSpPr>
        <p:sp>
          <p:nvSpPr>
            <p:cNvPr id="14" name="文本框 13"/>
            <p:cNvSpPr txBox="1"/>
            <p:nvPr/>
          </p:nvSpPr>
          <p:spPr>
            <a:xfrm>
              <a:off x="7646091" y="4449221"/>
              <a:ext cx="36392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轴突的外表大都套有一层髓鞘，构成神经纤维。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462198" y="4024486"/>
              <a:ext cx="4116912" cy="1141514"/>
              <a:chOff x="4271441" y="1162333"/>
              <a:chExt cx="4116912" cy="1141514"/>
            </a:xfrm>
          </p:grpSpPr>
          <p:sp>
            <p:nvSpPr>
              <p:cNvPr id="58" name="矩形: 圆角 57"/>
              <p:cNvSpPr/>
              <p:nvPr/>
            </p:nvSpPr>
            <p:spPr>
              <a:xfrm>
                <a:off x="4271441" y="1422400"/>
                <a:ext cx="4116912" cy="881447"/>
              </a:xfrm>
              <a:prstGeom prst="roundRect">
                <a:avLst>
                  <a:gd name="adj" fmla="val 9459"/>
                </a:avLst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5616482" y="1162333"/>
                <a:ext cx="1426830" cy="461665"/>
              </a:xfrm>
              <a:prstGeom prst="rect">
                <a:avLst/>
              </a:prstGeom>
              <a:solidFill>
                <a:srgbClr val="DAE0E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C00000"/>
                    </a:solidFill>
                    <a:effectLst>
                      <a:glow rad="76200">
                        <a:schemeClr val="bg1">
                          <a:alpha val="85000"/>
                        </a:schemeClr>
                      </a:glo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神经纤维</a:t>
                </a:r>
                <a:endPara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48" name="组合 2047"/>
          <p:cNvGrpSpPr/>
          <p:nvPr/>
        </p:nvGrpSpPr>
        <p:grpSpPr>
          <a:xfrm>
            <a:off x="7462198" y="5282565"/>
            <a:ext cx="4116912" cy="1104526"/>
            <a:chOff x="7462198" y="5282565"/>
            <a:chExt cx="4116912" cy="1104526"/>
          </a:xfrm>
        </p:grpSpPr>
        <p:sp>
          <p:nvSpPr>
            <p:cNvPr id="56" name="文本框 55"/>
            <p:cNvSpPr txBox="1"/>
            <p:nvPr/>
          </p:nvSpPr>
          <p:spPr>
            <a:xfrm>
              <a:off x="7624357" y="5712423"/>
              <a:ext cx="38503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许多神经纤维集结成束，外面包有一层包膜，构成一条神经。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7462198" y="5282565"/>
              <a:ext cx="4116912" cy="1104526"/>
              <a:chOff x="4271441" y="1199321"/>
              <a:chExt cx="4116912" cy="1104526"/>
            </a:xfrm>
          </p:grpSpPr>
          <p:sp>
            <p:nvSpPr>
              <p:cNvPr id="61" name="矩形: 圆角 60"/>
              <p:cNvSpPr/>
              <p:nvPr/>
            </p:nvSpPr>
            <p:spPr>
              <a:xfrm>
                <a:off x="4271441" y="1422400"/>
                <a:ext cx="4116912" cy="881447"/>
              </a:xfrm>
              <a:prstGeom prst="roundRect">
                <a:avLst>
                  <a:gd name="adj" fmla="val 9459"/>
                </a:avLst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5788044" y="1199321"/>
                <a:ext cx="970745" cy="461665"/>
              </a:xfrm>
              <a:prstGeom prst="rect">
                <a:avLst/>
              </a:prstGeom>
              <a:solidFill>
                <a:srgbClr val="DAE0E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rgbClr val="C00000"/>
                    </a:solidFill>
                    <a:effectLst>
                      <a:glow rad="76200">
                        <a:schemeClr val="bg1">
                          <a:alpha val="85000"/>
                        </a:schemeClr>
                      </a:glo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神 经</a:t>
                </a:r>
                <a:endPara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2" uiExpand="1" build="p"/>
      <p:bldP spid="9" grpId="0"/>
      <p:bldP spid="12" grpId="0"/>
      <p:bldP spid="22" grpId="0"/>
      <p:bldP spid="29" grpId="0"/>
      <p:bldP spid="30" grpId="0" animBg="1"/>
      <p:bldP spid="34" grpId="0"/>
      <p:bldP spid="35" grpId="0"/>
      <p:bldP spid="42" grpId="0" animBg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神经胶质细胞</a:t>
            </a:r>
            <a:endParaRPr lang="zh-CN" altLang="en-US" dirty="0"/>
          </a:p>
        </p:txBody>
      </p:sp>
      <p:grpSp>
        <p:nvGrpSpPr>
          <p:cNvPr id="39" name="组合 38"/>
          <p:cNvGrpSpPr/>
          <p:nvPr/>
        </p:nvGrpSpPr>
        <p:grpSpPr>
          <a:xfrm>
            <a:off x="789432" y="1255776"/>
            <a:ext cx="4184903" cy="4913598"/>
            <a:chOff x="333596" y="1204083"/>
            <a:chExt cx="3910084" cy="4334868"/>
          </a:xfrm>
        </p:grpSpPr>
        <p:pic>
          <p:nvPicPr>
            <p:cNvPr id="40" name="图片 39" descr="图示&#10;&#10;中度可信度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" t="2929" r="4829" b="5363"/>
            <a:stretch>
              <a:fillRect/>
            </a:stretch>
          </p:blipFill>
          <p:spPr>
            <a:xfrm>
              <a:off x="333596" y="1204083"/>
              <a:ext cx="3910084" cy="4334868"/>
            </a:xfrm>
            <a:prstGeom prst="roundRect">
              <a:avLst>
                <a:gd name="adj" fmla="val 4140"/>
              </a:avLst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41" name="文本框 40"/>
            <p:cNvSpPr txBox="1"/>
            <p:nvPr/>
          </p:nvSpPr>
          <p:spPr>
            <a:xfrm>
              <a:off x="544205" y="2129058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室管膜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细胞</a:t>
              </a:r>
              <a:endParaRPr lang="zh-CN" altLang="en-US" sz="16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837826" y="4293642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少突胶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sz="160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594390" y="3880609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小胶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32171" y="3261444"/>
              <a:ext cx="851730" cy="622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星形胶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质细胞</a:t>
              </a:r>
              <a:endParaRPr lang="zh-CN" altLang="en-US" sz="1600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673698" y="1586679"/>
              <a:ext cx="821795" cy="34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神经元</a:t>
              </a:r>
              <a:endParaRPr lang="zh-CN" altLang="en-US" sz="1600" dirty="0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5410275" y="1553667"/>
            <a:ext cx="57668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分布：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神经胶质细胞广泛分布于神经元之间。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数量：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为神经元数量的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10~50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功能：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lvl="1" indent="-26860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对神经元起辅助作用的，具有支持、保护、营养和修复神经元等多种功能。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lvl="1" indent="-26860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在外周神经系统中，参与构成神经纤维表面的髓鞘。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2300" lvl="1" indent="-268605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与神经元一起，共同完成神经系统的调节功能。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5297736" y="1037484"/>
            <a:ext cx="5998432" cy="5095314"/>
            <a:chOff x="4189229" y="1131745"/>
            <a:chExt cx="5998432" cy="5095314"/>
          </a:xfrm>
        </p:grpSpPr>
        <p:sp>
          <p:nvSpPr>
            <p:cNvPr id="65" name="矩形: 圆角 64"/>
            <p:cNvSpPr/>
            <p:nvPr/>
          </p:nvSpPr>
          <p:spPr>
            <a:xfrm>
              <a:off x="4189229" y="1422400"/>
              <a:ext cx="5998432" cy="4804659"/>
            </a:xfrm>
            <a:prstGeom prst="roundRect">
              <a:avLst>
                <a:gd name="adj" fmla="val 438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6092421" y="1131745"/>
              <a:ext cx="2438557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神经胶质细胞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2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预习：神经调节的基本方式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72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本课学习结束</a:t>
            </a:r>
            <a:endParaRPr lang="zh-CN" altLang="en-US" sz="7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812750" y="2730755"/>
            <a:ext cx="6456268" cy="1122788"/>
          </a:xfrm>
          <a:prstGeom prst="roundRect">
            <a:avLst>
              <a:gd name="adj" fmla="val 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12629" y="2743584"/>
            <a:ext cx="6199371" cy="1066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足球运动员通过眼、耳等感觉器官接收来自同伴、对手、裁判和足球的信息。要及时获得信息，就要集中精力，“眼观六路，耳听八方”。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57982" y="1516762"/>
            <a:ext cx="6511036" cy="461665"/>
            <a:chOff x="6333409" y="1517248"/>
            <a:chExt cx="6511036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6493205" cy="0"/>
              <a:chOff x="7484784" y="1647059"/>
              <a:chExt cx="6493205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576051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41959" y="782468"/>
            <a:ext cx="6478146" cy="73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足球比赛的胜负很大程度上取决于队员之间的配合，配合要靠信息的传递。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5022" y="1979953"/>
            <a:ext cx="6563996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足球队员是如何及时获得来自同伴、对手、裁判和足球的信息的？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2750" y="3883889"/>
            <a:ext cx="6752821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队员获得信息后，是如何经过自身的处理，并迅速作出反应的？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12751" y="4316107"/>
            <a:ext cx="10566499" cy="800176"/>
            <a:chOff x="1153707" y="3400604"/>
            <a:chExt cx="10566499" cy="800176"/>
          </a:xfrm>
        </p:grpSpPr>
        <p:sp>
          <p:nvSpPr>
            <p:cNvPr id="35" name="矩形: 圆角 34"/>
            <p:cNvSpPr/>
            <p:nvPr/>
          </p:nvSpPr>
          <p:spPr>
            <a:xfrm>
              <a:off x="1153707" y="3400604"/>
              <a:ext cx="10566499" cy="800176"/>
            </a:xfrm>
            <a:prstGeom prst="roundRect">
              <a:avLst>
                <a:gd name="adj" fmla="val 15005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53586" y="3402547"/>
              <a:ext cx="10288770" cy="734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队员通过感觉器官获得信息后，通过传入神经将信号传送到大脑皮层，大脑皮层对信息进行综合分析和加工后，再通过传出神经将指令发送到效应器，作出反应。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844692" y="836899"/>
            <a:ext cx="3534555" cy="3483571"/>
            <a:chOff x="7881631" y="893266"/>
            <a:chExt cx="3534555" cy="348357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7" r="15529"/>
            <a:stretch>
              <a:fillRect/>
            </a:stretch>
          </p:blipFill>
          <p:spPr bwMode="auto">
            <a:xfrm>
              <a:off x="7881631" y="893266"/>
              <a:ext cx="3534555" cy="3110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/>
            <p:cNvSpPr txBox="1"/>
            <p:nvPr/>
          </p:nvSpPr>
          <p:spPr>
            <a:xfrm>
              <a:off x="9025744" y="400750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足球比赛</a:t>
              </a:r>
              <a:endParaRPr lang="zh-CN" altLang="en-US" dirty="0"/>
            </a:p>
          </p:txBody>
        </p:sp>
      </p:grpSp>
      <p:sp>
        <p:nvSpPr>
          <p:cNvPr id="38" name="矩形: 圆角 37"/>
          <p:cNvSpPr/>
          <p:nvPr/>
        </p:nvSpPr>
        <p:spPr>
          <a:xfrm>
            <a:off x="812750" y="5563552"/>
            <a:ext cx="10566498" cy="890716"/>
          </a:xfrm>
          <a:prstGeom prst="roundRect">
            <a:avLst>
              <a:gd name="adj" fmla="val 14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912629" y="5609039"/>
            <a:ext cx="10288771" cy="734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跑位、接球、铲球等动作主要受脑与脊髓支配，心跳和呼吸加快也受神经系统的支配，主要受自主神经系统的支配。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05022" y="5136811"/>
            <a:ext cx="10674226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indent="-271780" algn="just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跑位、接球、铲球等动作主要受神经系统的哪个器官支配？心跳和呼吸加快也受神经系统支配吗？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build="p"/>
      <p:bldP spid="33" grpId="0"/>
      <p:bldP spid="24" grpId="0" uiExpand="1" build="p"/>
      <p:bldP spid="32" grpId="0" uiExpand="1" build="p"/>
      <p:bldP spid="38" grpId="0" animBg="1"/>
      <p:bldP spid="39" grpId="0" build="p"/>
      <p:bldP spid="4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2954655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神经系统的基本结构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51333" y="1011839"/>
            <a:ext cx="9889333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足球赛场上，球员这个快速而协调的过程，需要体内多个器官、系统的配合，在这个过程中，神经系统扮演了主要角色。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39862" y="4330116"/>
            <a:ext cx="7498353" cy="84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4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神经系统具有怎样的结构呢？</a:t>
            </a:r>
            <a:endParaRPr lang="zh-CN" altLang="en-US" sz="44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79131" y="2706801"/>
            <a:ext cx="1930724" cy="1126386"/>
            <a:chOff x="930630" y="3738535"/>
            <a:chExt cx="1930724" cy="1126386"/>
          </a:xfrm>
        </p:grpSpPr>
        <p:sp>
          <p:nvSpPr>
            <p:cNvPr id="16" name="文本框 15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神经系统的基本结构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2258633" y="1061714"/>
            <a:ext cx="3124854" cy="5499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43985" y="1061714"/>
            <a:ext cx="656067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脑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43985" y="1816449"/>
            <a:ext cx="697627" cy="400110"/>
          </a:xfrm>
          <a:prstGeom prst="rect">
            <a:avLst/>
          </a:prstGeom>
          <a:solidFill>
            <a:srgbClr val="FFDDDD"/>
          </a:solidFill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</a:rPr>
              <a:t>脊髓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825976" y="1261769"/>
            <a:ext cx="2205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815973" y="2016504"/>
            <a:ext cx="2215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大括号 20"/>
          <p:cNvSpPr/>
          <p:nvPr/>
        </p:nvSpPr>
        <p:spPr>
          <a:xfrm>
            <a:off x="8341814" y="1613957"/>
            <a:ext cx="753694" cy="3569125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大括号 23"/>
          <p:cNvSpPr/>
          <p:nvPr/>
        </p:nvSpPr>
        <p:spPr>
          <a:xfrm>
            <a:off x="6704506" y="1231859"/>
            <a:ext cx="441146" cy="784634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6670236" y="5145110"/>
            <a:ext cx="5828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5074093" y="3754711"/>
            <a:ext cx="986807" cy="1179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 flipV="1">
            <a:off x="4095897" y="2999799"/>
            <a:ext cx="1945759" cy="20308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4117163" y="5130646"/>
            <a:ext cx="19138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166914" y="1201348"/>
            <a:ext cx="1210308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中枢神经系统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85586" y="4715147"/>
            <a:ext cx="1172964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外周神经系统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44967" y="4934423"/>
            <a:ext cx="697627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</a:rPr>
              <a:t>神经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46530" y="2121245"/>
            <a:ext cx="844893" cy="255454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40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神经系统</a:t>
            </a:r>
            <a:endParaRPr lang="zh-CN" altLang="en-US" sz="40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4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中枢神经系统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96360" y="1469520"/>
            <a:ext cx="5493441" cy="427098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006600" y="1081870"/>
            <a:ext cx="2763520" cy="1631514"/>
            <a:chOff x="2006600" y="1081870"/>
            <a:chExt cx="2763520" cy="1631514"/>
          </a:xfrm>
        </p:grpSpPr>
        <p:sp>
          <p:nvSpPr>
            <p:cNvPr id="5" name="文本框 4"/>
            <p:cNvSpPr txBox="1"/>
            <p:nvPr/>
          </p:nvSpPr>
          <p:spPr>
            <a:xfrm>
              <a:off x="2006600" y="108187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</a:rPr>
                <a:t>〡大脑〡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087880" y="1513055"/>
              <a:ext cx="2682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包括左右两个大脑半球，表面是大脑皮层；大脑皮层是调节机体活动的最高级中枢。</a:t>
              </a:r>
              <a:endParaRPr lang="zh-CN" altLang="en-US" dirty="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26458" y="4164936"/>
            <a:ext cx="1960880" cy="1631514"/>
            <a:chOff x="2726458" y="4164936"/>
            <a:chExt cx="1960880" cy="1631514"/>
          </a:xfrm>
        </p:grpSpPr>
        <p:sp>
          <p:nvSpPr>
            <p:cNvPr id="7" name="文本框 6"/>
            <p:cNvSpPr txBox="1"/>
            <p:nvPr/>
          </p:nvSpPr>
          <p:spPr>
            <a:xfrm>
              <a:off x="2726458" y="41649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</a:rPr>
                <a:t>〡小脑〡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07738" y="4596121"/>
              <a:ext cx="1879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位于大脑的后下方，它能够协调运动，维持身体平衡。</a:t>
              </a:r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967483" y="1081870"/>
            <a:ext cx="2386317" cy="1908513"/>
            <a:chOff x="8967483" y="1081870"/>
            <a:chExt cx="2386317" cy="1908513"/>
          </a:xfrm>
        </p:grpSpPr>
        <p:sp>
          <p:nvSpPr>
            <p:cNvPr id="9" name="文本框 8"/>
            <p:cNvSpPr txBox="1"/>
            <p:nvPr/>
          </p:nvSpPr>
          <p:spPr>
            <a:xfrm>
              <a:off x="8967483" y="1081870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</a:rPr>
                <a:t>〡下丘脑〡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048763" y="1513055"/>
              <a:ext cx="230503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/>
                <a:t>脑的重要组成部分，其中有体温调节中枢、水平衡的调节中枢等，还与生物节律等的控制有关。</a:t>
              </a:r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86204" y="4152530"/>
            <a:ext cx="2589516" cy="1908513"/>
            <a:chOff x="8886204" y="4152530"/>
            <a:chExt cx="2589516" cy="1908513"/>
          </a:xfrm>
        </p:grpSpPr>
        <p:sp>
          <p:nvSpPr>
            <p:cNvPr id="11" name="文本框 10"/>
            <p:cNvSpPr txBox="1"/>
            <p:nvPr/>
          </p:nvSpPr>
          <p:spPr>
            <a:xfrm>
              <a:off x="8886204" y="415253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</a:rPr>
                <a:t>〡脑干〡</a:t>
              </a:r>
              <a:endParaRPr lang="zh-CN" alt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967483" y="4583715"/>
              <a:ext cx="250823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是连接脊髓和脑其他部分的重要通路，有许多维持生命的必要中枢，如调节呼吸、心脏功能的基本活动中枢。</a:t>
              </a:r>
              <a:endParaRPr lang="zh-CN" altLang="en-US" dirty="0"/>
            </a:p>
          </p:txBody>
        </p:sp>
      </p:grpSp>
      <p:pic>
        <p:nvPicPr>
          <p:cNvPr id="14" name="图片 13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2"/>
          <a:srcRect l="14997" r="44283" b="11214"/>
          <a:stretch>
            <a:fillRect/>
          </a:stretch>
        </p:blipFill>
        <p:spPr>
          <a:xfrm>
            <a:off x="618780" y="3144569"/>
            <a:ext cx="1933106" cy="340241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613135" y="1081870"/>
            <a:ext cx="200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位于颅腔内</a:t>
            </a:r>
            <a:endParaRPr lang="zh-CN" altLang="en-US" sz="2400" dirty="0"/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4592320" y="2113219"/>
            <a:ext cx="10208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592320" y="4835557"/>
            <a:ext cx="10208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6421121" y="5196285"/>
            <a:ext cx="25463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7047728" y="3433525"/>
            <a:ext cx="31535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endCxn id="10" idx="2"/>
          </p:cNvCxnSpPr>
          <p:nvPr/>
        </p:nvCxnSpPr>
        <p:spPr>
          <a:xfrm flipV="1">
            <a:off x="10201281" y="2990383"/>
            <a:ext cx="1" cy="4386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多边形: 形状 30"/>
          <p:cNvSpPr/>
          <p:nvPr/>
        </p:nvSpPr>
        <p:spPr>
          <a:xfrm rot="15826615">
            <a:off x="2851733" y="1680172"/>
            <a:ext cx="434396" cy="2906274"/>
          </a:xfrm>
          <a:custGeom>
            <a:avLst/>
            <a:gdLst>
              <a:gd name="connsiteX0" fmla="*/ 434396 w 434396"/>
              <a:gd name="connsiteY0" fmla="*/ 2692443 h 3029369"/>
              <a:gd name="connsiteX1" fmla="*/ 250796 w 434396"/>
              <a:gd name="connsiteY1" fmla="*/ 3029369 h 3029369"/>
              <a:gd name="connsiteX2" fmla="*/ 0 w 434396"/>
              <a:gd name="connsiteY2" fmla="*/ 2738974 h 3029369"/>
              <a:gd name="connsiteX3" fmla="*/ 108599 w 434396"/>
              <a:gd name="connsiteY3" fmla="*/ 2727341 h 3029369"/>
              <a:gd name="connsiteX4" fmla="*/ 111019 w 434396"/>
              <a:gd name="connsiteY4" fmla="*/ 2727081 h 3029369"/>
              <a:gd name="connsiteX5" fmla="*/ 81213 w 434396"/>
              <a:gd name="connsiteY5" fmla="*/ 2099909 h 3029369"/>
              <a:gd name="connsiteX6" fmla="*/ 218893 w 434396"/>
              <a:gd name="connsiteY6" fmla="*/ 0 h 3029369"/>
              <a:gd name="connsiteX7" fmla="*/ 257584 w 434396"/>
              <a:gd name="connsiteY7" fmla="*/ 2056165 h 3029369"/>
              <a:gd name="connsiteX8" fmla="*/ 321924 w 434396"/>
              <a:gd name="connsiteY8" fmla="*/ 2704490 h 3029369"/>
              <a:gd name="connsiteX9" fmla="*/ 325797 w 434396"/>
              <a:gd name="connsiteY9" fmla="*/ 2704075 h 302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96" h="3029369">
                <a:moveTo>
                  <a:pt x="434396" y="2692443"/>
                </a:moveTo>
                <a:lnTo>
                  <a:pt x="250796" y="3029369"/>
                </a:lnTo>
                <a:lnTo>
                  <a:pt x="0" y="2738974"/>
                </a:lnTo>
                <a:lnTo>
                  <a:pt x="108599" y="2727341"/>
                </a:lnTo>
                <a:lnTo>
                  <a:pt x="111019" y="2727081"/>
                </a:lnTo>
                <a:lnTo>
                  <a:pt x="81213" y="2099909"/>
                </a:lnTo>
                <a:cubicBezTo>
                  <a:pt x="58339" y="1484264"/>
                  <a:pt x="70146" y="913363"/>
                  <a:pt x="218893" y="0"/>
                </a:cubicBezTo>
                <a:cubicBezTo>
                  <a:pt x="181806" y="698946"/>
                  <a:pt x="201003" y="1372335"/>
                  <a:pt x="257584" y="2056165"/>
                </a:cubicBezTo>
                <a:lnTo>
                  <a:pt x="321924" y="2704490"/>
                </a:lnTo>
                <a:lnTo>
                  <a:pt x="325797" y="2704075"/>
                </a:lnTo>
                <a:close/>
              </a:path>
            </a:pathLst>
          </a:custGeom>
          <a:gradFill flip="none" rotWithShape="1">
            <a:gsLst>
              <a:gs pos="0">
                <a:srgbClr val="257CB1"/>
              </a:gs>
              <a:gs pos="28000">
                <a:srgbClr val="0070C0"/>
              </a:gs>
              <a:gs pos="99000">
                <a:schemeClr val="accent1">
                  <a:tint val="23500"/>
                  <a:satMod val="16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中枢神经系统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838200" y="2966482"/>
            <a:ext cx="1933106" cy="34024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b="27966"/>
          <a:stretch>
            <a:fillRect/>
          </a:stretch>
        </p:blipFill>
        <p:spPr>
          <a:xfrm>
            <a:off x="4021492" y="1052529"/>
            <a:ext cx="7167294" cy="321550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57791" y="4327889"/>
            <a:ext cx="144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〡脊髓〡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04167" y="4789554"/>
            <a:ext cx="7167294" cy="1176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位置：位于椎管内。</a:t>
            </a:r>
            <a:endParaRPr lang="zh-CN" altLang="en-US" sz="20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功能：是脑与躯干、内脏之间的联系通路，它是调节运动的低级中枢。</a:t>
            </a:r>
            <a:endParaRPr lang="zh-CN" altLang="en-US" sz="2000" dirty="0"/>
          </a:p>
        </p:txBody>
      </p:sp>
      <p:sp>
        <p:nvSpPr>
          <p:cNvPr id="15" name="任意多边形: 形状 14"/>
          <p:cNvSpPr/>
          <p:nvPr/>
        </p:nvSpPr>
        <p:spPr>
          <a:xfrm rot="15130158">
            <a:off x="2919821" y="2103322"/>
            <a:ext cx="434396" cy="2906274"/>
          </a:xfrm>
          <a:custGeom>
            <a:avLst/>
            <a:gdLst>
              <a:gd name="connsiteX0" fmla="*/ 434396 w 434396"/>
              <a:gd name="connsiteY0" fmla="*/ 2692443 h 3029369"/>
              <a:gd name="connsiteX1" fmla="*/ 250796 w 434396"/>
              <a:gd name="connsiteY1" fmla="*/ 3029369 h 3029369"/>
              <a:gd name="connsiteX2" fmla="*/ 0 w 434396"/>
              <a:gd name="connsiteY2" fmla="*/ 2738974 h 3029369"/>
              <a:gd name="connsiteX3" fmla="*/ 108599 w 434396"/>
              <a:gd name="connsiteY3" fmla="*/ 2727341 h 3029369"/>
              <a:gd name="connsiteX4" fmla="*/ 111019 w 434396"/>
              <a:gd name="connsiteY4" fmla="*/ 2727081 h 3029369"/>
              <a:gd name="connsiteX5" fmla="*/ 81213 w 434396"/>
              <a:gd name="connsiteY5" fmla="*/ 2099909 h 3029369"/>
              <a:gd name="connsiteX6" fmla="*/ 218893 w 434396"/>
              <a:gd name="connsiteY6" fmla="*/ 0 h 3029369"/>
              <a:gd name="connsiteX7" fmla="*/ 257584 w 434396"/>
              <a:gd name="connsiteY7" fmla="*/ 2056165 h 3029369"/>
              <a:gd name="connsiteX8" fmla="*/ 321924 w 434396"/>
              <a:gd name="connsiteY8" fmla="*/ 2704490 h 3029369"/>
              <a:gd name="connsiteX9" fmla="*/ 325797 w 434396"/>
              <a:gd name="connsiteY9" fmla="*/ 2704075 h 302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96" h="3029369">
                <a:moveTo>
                  <a:pt x="434396" y="2692443"/>
                </a:moveTo>
                <a:lnTo>
                  <a:pt x="250796" y="3029369"/>
                </a:lnTo>
                <a:lnTo>
                  <a:pt x="0" y="2738974"/>
                </a:lnTo>
                <a:lnTo>
                  <a:pt x="108599" y="2727341"/>
                </a:lnTo>
                <a:lnTo>
                  <a:pt x="111019" y="2727081"/>
                </a:lnTo>
                <a:lnTo>
                  <a:pt x="81213" y="2099909"/>
                </a:lnTo>
                <a:cubicBezTo>
                  <a:pt x="58339" y="1484264"/>
                  <a:pt x="70146" y="913363"/>
                  <a:pt x="218893" y="0"/>
                </a:cubicBezTo>
                <a:cubicBezTo>
                  <a:pt x="181806" y="698946"/>
                  <a:pt x="201003" y="1372335"/>
                  <a:pt x="257584" y="2056165"/>
                </a:cubicBezTo>
                <a:lnTo>
                  <a:pt x="321924" y="2704490"/>
                </a:lnTo>
                <a:lnTo>
                  <a:pt x="325797" y="2704075"/>
                </a:lnTo>
                <a:close/>
              </a:path>
            </a:pathLst>
          </a:custGeom>
          <a:gradFill flip="none" rotWithShape="1">
            <a:gsLst>
              <a:gs pos="0">
                <a:srgbClr val="257CB1"/>
              </a:gs>
              <a:gs pos="28000">
                <a:srgbClr val="0070C0"/>
              </a:gs>
              <a:gs pos="99000">
                <a:schemeClr val="accent1">
                  <a:tint val="23500"/>
                  <a:satMod val="16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uiExpand="1" build="p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中枢神经系统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8487873" y="1324644"/>
            <a:ext cx="2865927" cy="504425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87121" y="1180328"/>
            <a:ext cx="6898640" cy="3544072"/>
            <a:chOff x="-4469244" y="1078370"/>
            <a:chExt cx="6898640" cy="4402384"/>
          </a:xfrm>
        </p:grpSpPr>
        <p:sp>
          <p:nvSpPr>
            <p:cNvPr id="9" name="矩形: 圆角 8"/>
            <p:cNvSpPr/>
            <p:nvPr/>
          </p:nvSpPr>
          <p:spPr>
            <a:xfrm>
              <a:off x="-4469244" y="1414562"/>
              <a:ext cx="6898640" cy="4066192"/>
            </a:xfrm>
            <a:prstGeom prst="roundRect">
              <a:avLst>
                <a:gd name="adj" fmla="val 733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-1894546" y="1078370"/>
              <a:ext cx="1728922" cy="649935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神经中枢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371600" y="1703548"/>
            <a:ext cx="6309360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含义：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中枢神经系统内大量神经细胞聚集在一起形成。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功能：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负责调控某一特定的生理功能，如脊髓中的膝跳反射中枢、脑干中的呼吸中枢、下丘脑中的体温调节中枢等。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283548" y="1683228"/>
            <a:ext cx="2661920" cy="312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分布：全身各处。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组成：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268605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据发出部位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268605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268605" algn="just">
              <a:buFont typeface="Wingdings" panose="05000000000000000000" pitchFamily="2" charset="2"/>
              <a:buChar char="u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268605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1" indent="-268605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据功能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721848" y="3587843"/>
            <a:ext cx="5374641" cy="2304957"/>
            <a:chOff x="5721848" y="3587843"/>
            <a:chExt cx="5374641" cy="2304957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5721848" y="4592851"/>
              <a:ext cx="752439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/>
            <p:cNvGrpSpPr/>
            <p:nvPr/>
          </p:nvGrpSpPr>
          <p:grpSpPr>
            <a:xfrm>
              <a:off x="5721848" y="3587843"/>
              <a:ext cx="5374641" cy="2304957"/>
              <a:chOff x="5721848" y="3587843"/>
              <a:chExt cx="5374641" cy="2304957"/>
            </a:xfrm>
          </p:grpSpPr>
          <p:sp>
            <p:nvSpPr>
              <p:cNvPr id="19" name="矩形: 圆角 18"/>
              <p:cNvSpPr/>
              <p:nvPr/>
            </p:nvSpPr>
            <p:spPr>
              <a:xfrm>
                <a:off x="6474287" y="3587843"/>
                <a:ext cx="4622202" cy="2304957"/>
              </a:xfrm>
              <a:prstGeom prst="roundRect">
                <a:avLst>
                  <a:gd name="adj" fmla="val 4888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w="63500" h="508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7" name="直接连接符 46"/>
              <p:cNvCxnSpPr/>
              <p:nvPr/>
            </p:nvCxnSpPr>
            <p:spPr>
              <a:xfrm>
                <a:off x="5721848" y="4582160"/>
                <a:ext cx="752439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外周神经系统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732932" y="1046480"/>
            <a:ext cx="3117133" cy="5486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045226" y="1151349"/>
            <a:ext cx="7229061" cy="5117372"/>
            <a:chOff x="4045226" y="1151349"/>
            <a:chExt cx="7229061" cy="5117372"/>
          </a:xfrm>
        </p:grpSpPr>
        <p:sp>
          <p:nvSpPr>
            <p:cNvPr id="7" name="矩形: 圆角 6"/>
            <p:cNvSpPr/>
            <p:nvPr/>
          </p:nvSpPr>
          <p:spPr>
            <a:xfrm>
              <a:off x="4045226" y="1422401"/>
              <a:ext cx="7229061" cy="4846320"/>
            </a:xfrm>
            <a:prstGeom prst="roundRect">
              <a:avLst>
                <a:gd name="adj" fmla="val 346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544376" y="1151349"/>
              <a:ext cx="2383381" cy="50400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外周神经系统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527952" y="3649650"/>
            <a:ext cx="136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传入神经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感觉神经</a:t>
            </a:r>
            <a:r>
              <a:rPr lang="en-US" altLang="zh-CN" sz="2000" dirty="0">
                <a:solidFill>
                  <a:srgbClr val="0070C0"/>
                </a:solidFill>
              </a:rPr>
              <a:t>)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65551" y="3649649"/>
            <a:ext cx="136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传出神经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algn="ctr"/>
            <a:r>
              <a:rPr lang="en-US" altLang="zh-CN" sz="2000" dirty="0">
                <a:solidFill>
                  <a:srgbClr val="C00000"/>
                </a:solidFill>
              </a:rPr>
              <a:t>(</a:t>
            </a:r>
            <a:r>
              <a:rPr lang="zh-CN" altLang="en-US" sz="2000" dirty="0">
                <a:solidFill>
                  <a:srgbClr val="C00000"/>
                </a:solidFill>
              </a:rPr>
              <a:t>运动神经</a:t>
            </a:r>
            <a:r>
              <a:rPr lang="en-US" altLang="zh-CN" sz="2000" dirty="0">
                <a:solidFill>
                  <a:srgbClr val="C00000"/>
                </a:solidFill>
              </a:rPr>
              <a:t>)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7479" y="4669045"/>
            <a:ext cx="1771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躯体运动神经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32525" y="4669045"/>
            <a:ext cx="1771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</a:rPr>
              <a:t>内脏运动神经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93929" y="5363231"/>
            <a:ext cx="1240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C6600"/>
                </a:solidFill>
              </a:rPr>
              <a:t>交感神经</a:t>
            </a:r>
            <a:endParaRPr lang="zh-CN" altLang="en-US" sz="2000" dirty="0">
              <a:solidFill>
                <a:srgbClr val="CC66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34896" y="5363231"/>
            <a:ext cx="146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B0F0"/>
                </a:solidFill>
              </a:rPr>
              <a:t>副交感神经</a:t>
            </a:r>
            <a:endParaRPr lang="zh-CN" altLang="en-US" sz="2000" dirty="0">
              <a:solidFill>
                <a:srgbClr val="00B0F0"/>
              </a:solidFill>
            </a:endParaRPr>
          </a:p>
        </p:txBody>
      </p:sp>
      <p:cxnSp>
        <p:nvCxnSpPr>
          <p:cNvPr id="10" name="直接箭头连接符 9"/>
          <p:cNvCxnSpPr>
            <a:stCxn id="4" idx="2"/>
            <a:endCxn id="12" idx="0"/>
          </p:cNvCxnSpPr>
          <p:nvPr/>
        </p:nvCxnSpPr>
        <p:spPr>
          <a:xfrm>
            <a:off x="7206420" y="3126120"/>
            <a:ext cx="2168" cy="523530"/>
          </a:xfrm>
          <a:prstGeom prst="straightConnector1">
            <a:avLst/>
          </a:prstGeom>
          <a:ln w="127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7482748" y="3126118"/>
            <a:ext cx="1155519" cy="523530"/>
          </a:xfrm>
          <a:prstGeom prst="straightConnector1">
            <a:avLst/>
          </a:prstGeom>
          <a:ln w="127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1" idx="2"/>
            <a:endCxn id="13" idx="0"/>
          </p:cNvCxnSpPr>
          <p:nvPr/>
        </p:nvCxnSpPr>
        <p:spPr>
          <a:xfrm>
            <a:off x="8846187" y="3126120"/>
            <a:ext cx="0" cy="523529"/>
          </a:xfrm>
          <a:prstGeom prst="straightConnector1">
            <a:avLst/>
          </a:prstGeom>
          <a:ln w="127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7484917" y="3126119"/>
            <a:ext cx="1155519" cy="523530"/>
          </a:xfrm>
          <a:prstGeom prst="straightConnector1">
            <a:avLst/>
          </a:prstGeom>
          <a:ln w="127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7943089" y="4357535"/>
            <a:ext cx="1775044" cy="311510"/>
            <a:chOff x="7943089" y="4357535"/>
            <a:chExt cx="1775044" cy="311510"/>
          </a:xfrm>
        </p:grpSpPr>
        <p:cxnSp>
          <p:nvCxnSpPr>
            <p:cNvPr id="27" name="连接符: 肘形 26"/>
            <p:cNvCxnSpPr>
              <a:stCxn id="13" idx="2"/>
              <a:endCxn id="15" idx="0"/>
            </p:cNvCxnSpPr>
            <p:nvPr/>
          </p:nvCxnSpPr>
          <p:spPr>
            <a:xfrm rot="16200000" flipH="1">
              <a:off x="9126405" y="4077316"/>
              <a:ext cx="311510" cy="871947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连接符: 肘形 28"/>
            <p:cNvCxnSpPr>
              <a:stCxn id="13" idx="2"/>
              <a:endCxn id="14" idx="0"/>
            </p:cNvCxnSpPr>
            <p:nvPr/>
          </p:nvCxnSpPr>
          <p:spPr>
            <a:xfrm rot="5400000">
              <a:off x="8238883" y="4061741"/>
              <a:ext cx="311510" cy="903098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9014413" y="5069155"/>
            <a:ext cx="1351279" cy="294077"/>
            <a:chOff x="9014413" y="5069155"/>
            <a:chExt cx="1351279" cy="294077"/>
          </a:xfrm>
        </p:grpSpPr>
        <p:cxnSp>
          <p:nvCxnSpPr>
            <p:cNvPr id="31" name="连接符: 肘形 30"/>
            <p:cNvCxnSpPr>
              <a:stCxn id="15" idx="2"/>
              <a:endCxn id="16" idx="0"/>
            </p:cNvCxnSpPr>
            <p:nvPr/>
          </p:nvCxnSpPr>
          <p:spPr>
            <a:xfrm rot="5400000">
              <a:off x="9219236" y="4864333"/>
              <a:ext cx="294076" cy="703721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连接符: 肘形 32"/>
            <p:cNvCxnSpPr>
              <a:stCxn id="15" idx="2"/>
              <a:endCxn id="17" idx="0"/>
            </p:cNvCxnSpPr>
            <p:nvPr/>
          </p:nvCxnSpPr>
          <p:spPr>
            <a:xfrm rot="16200000" flipH="1">
              <a:off x="9894875" y="4892413"/>
              <a:ext cx="294076" cy="64755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6209528" y="2684593"/>
            <a:ext cx="3556000" cy="485327"/>
            <a:chOff x="6209528" y="2684593"/>
            <a:chExt cx="3556000" cy="485327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209528" y="2930321"/>
              <a:ext cx="264759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6209528" y="2684593"/>
              <a:ext cx="3556000" cy="485327"/>
              <a:chOff x="6209528" y="2684593"/>
              <a:chExt cx="3556000" cy="485327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209528" y="2684593"/>
                <a:ext cx="3556000" cy="485327"/>
                <a:chOff x="6209528" y="2684593"/>
                <a:chExt cx="3556000" cy="485327"/>
              </a:xfrm>
            </p:grpSpPr>
            <p:sp>
              <p:nvSpPr>
                <p:cNvPr id="18" name="矩形: 圆角 17"/>
                <p:cNvSpPr/>
                <p:nvPr/>
              </p:nvSpPr>
              <p:spPr>
                <a:xfrm>
                  <a:off x="6474287" y="2684593"/>
                  <a:ext cx="3291241" cy="485327"/>
                </a:xfrm>
                <a:prstGeom prst="roundRect">
                  <a:avLst>
                    <a:gd name="adj" fmla="val 188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w="63500" h="508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6" name="直接连接符 45"/>
                <p:cNvCxnSpPr/>
                <p:nvPr/>
              </p:nvCxnSpPr>
              <p:spPr>
                <a:xfrm>
                  <a:off x="6209528" y="2915920"/>
                  <a:ext cx="264759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文本框 3"/>
              <p:cNvSpPr txBox="1"/>
              <p:nvPr/>
            </p:nvSpPr>
            <p:spPr>
              <a:xfrm>
                <a:off x="6729366" y="2726010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7030A0"/>
                    </a:solidFill>
                  </a:rPr>
                  <a:t>脑神经</a:t>
                </a:r>
                <a:endParaRPr lang="zh-CN" altLang="en-US" sz="20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8369133" y="2726010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00B050"/>
                    </a:solidFill>
                  </a:rPr>
                  <a:t>脊神经</a:t>
                </a:r>
                <a:endParaRPr lang="zh-CN" altLang="en-US" sz="2000" dirty="0">
                  <a:solidFill>
                    <a:srgbClr val="00B050"/>
                  </a:solidFill>
                </a:endParaRPr>
              </a:p>
            </p:txBody>
          </p:sp>
        </p:grpSp>
      </p:grpSp>
      <p:pic>
        <p:nvPicPr>
          <p:cNvPr id="35" name="图形 34" descr="指向右边的反手食指 纯色填充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5652" y="2593475"/>
            <a:ext cx="665180" cy="665180"/>
          </a:xfrm>
          <a:prstGeom prst="rect">
            <a:avLst/>
          </a:prstGeom>
        </p:spPr>
      </p:pic>
      <p:pic>
        <p:nvPicPr>
          <p:cNvPr id="42" name="图形 41" descr="指向右边的反手食指 纯色填充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5652" y="3709789"/>
            <a:ext cx="665180" cy="66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外周神经系统</a:t>
            </a:r>
            <a:endParaRPr lang="zh-CN" altLang="en-US" dirty="0"/>
          </a:p>
        </p:txBody>
      </p:sp>
      <p:pic>
        <p:nvPicPr>
          <p:cNvPr id="6" name="图片 5" descr="图片包含 播放器, 男人, 游戏机, 棒球&#10;&#10;描述已自动生成"/>
          <p:cNvPicPr>
            <a:picLocks noChangeAspect="1"/>
          </p:cNvPicPr>
          <p:nvPr/>
        </p:nvPicPr>
        <p:blipFill rotWithShape="1">
          <a:blip r:embed="rId1"/>
          <a:srcRect l="14997" r="44283" b="11214"/>
          <a:stretch>
            <a:fillRect/>
          </a:stretch>
        </p:blipFill>
        <p:spPr>
          <a:xfrm>
            <a:off x="8242430" y="1046480"/>
            <a:ext cx="3117133" cy="548640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244455" y="1541038"/>
            <a:ext cx="6097772" cy="1545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结构：与脑相连。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数量：共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分布：主要分布在头面部。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功能：负责管理头面部的感觉和运动。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02565" y="1046480"/>
            <a:ext cx="6836735" cy="2232768"/>
            <a:chOff x="4189228" y="1160791"/>
            <a:chExt cx="6836735" cy="2232768"/>
          </a:xfrm>
        </p:grpSpPr>
        <p:sp>
          <p:nvSpPr>
            <p:cNvPr id="41" name="矩形: 圆角 40"/>
            <p:cNvSpPr/>
            <p:nvPr/>
          </p:nvSpPr>
          <p:spPr>
            <a:xfrm>
              <a:off x="4189228" y="1422401"/>
              <a:ext cx="6836735" cy="1971158"/>
            </a:xfrm>
            <a:prstGeom prst="roundRect">
              <a:avLst>
                <a:gd name="adj" fmla="val 346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955367" y="1160791"/>
              <a:ext cx="1408777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脑神经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1244455" y="3967861"/>
            <a:ext cx="6097772" cy="1545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结构：与脊髓相连。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数量：共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分布：主要分布在躯干、四肢。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功能：负责管理躯干、四肢的感觉和运动。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02565" y="3473303"/>
            <a:ext cx="6836735" cy="2232768"/>
            <a:chOff x="4189228" y="1160791"/>
            <a:chExt cx="6836735" cy="2232768"/>
          </a:xfrm>
        </p:grpSpPr>
        <p:sp>
          <p:nvSpPr>
            <p:cNvPr id="45" name="矩形: 圆角 44"/>
            <p:cNvSpPr/>
            <p:nvPr/>
          </p:nvSpPr>
          <p:spPr>
            <a:xfrm>
              <a:off x="4189228" y="1422401"/>
              <a:ext cx="6836735" cy="1971158"/>
            </a:xfrm>
            <a:prstGeom prst="roundRect">
              <a:avLst>
                <a:gd name="adj" fmla="val 346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955367" y="1160791"/>
              <a:ext cx="1408777" cy="523220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脊神经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1825258" y="5939019"/>
            <a:ext cx="5191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脑神经和脊神经中都有支配内脏器官的神经。</a:t>
            </a:r>
            <a:endParaRPr lang="zh-CN" altLang="en-US" sz="2000" dirty="0"/>
          </a:p>
        </p:txBody>
      </p:sp>
      <p:sp>
        <p:nvSpPr>
          <p:cNvPr id="35" name="矩形 34">
            <a:hlinkClick r:id="rId2" action="ppaction://hlinksldjump"/>
          </p:cNvPr>
          <p:cNvSpPr/>
          <p:nvPr/>
        </p:nvSpPr>
        <p:spPr>
          <a:xfrm>
            <a:off x="363" y="-1544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43" grpId="0" uiExpand="1" build="p"/>
      <p:bldP spid="51" grpId="0"/>
      <p:bldP spid="35" grpId="0"/>
    </p:bldLst>
  </p:timing>
</p:sld>
</file>

<file path=ppt/tags/tag1.xml><?xml version="1.0" encoding="utf-8"?>
<p:tagLst xmlns:p="http://schemas.openxmlformats.org/presentationml/2006/main">
  <p:tag name="commondata" val="eyJoZGlkIjoiMjhjYTEzZTliZTc5ZTc0ZDgwM2UwNWU0ZDAwNmNmMDcifQ==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2409</Words>
  <Application>WPS 演示</Application>
  <PresentationFormat>宽屏</PresentationFormat>
  <Paragraphs>346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楷体</vt:lpstr>
      <vt:lpstr>华文细黑</vt:lpstr>
      <vt:lpstr>Rockwell</vt:lpstr>
      <vt:lpstr>等线</vt:lpstr>
      <vt:lpstr>Arial Unicode MS</vt:lpstr>
      <vt:lpstr>等线 Light</vt:lpstr>
      <vt:lpstr>Bookman Old Style</vt:lpstr>
      <vt:lpstr>Calibri</vt:lpstr>
      <vt:lpstr>Office 主题​​</vt:lpstr>
      <vt:lpstr>PowerPoint 演示文稿</vt:lpstr>
      <vt:lpstr>PowerPoint 演示文稿</vt:lpstr>
      <vt:lpstr>PowerPoint 演示文稿</vt:lpstr>
      <vt:lpstr>神经系统的基本结构</vt:lpstr>
      <vt:lpstr>中枢神经系统</vt:lpstr>
      <vt:lpstr>中枢神经系统</vt:lpstr>
      <vt:lpstr>中枢神经系统</vt:lpstr>
      <vt:lpstr>外周神经系统</vt:lpstr>
      <vt:lpstr>外周神经系统</vt:lpstr>
      <vt:lpstr>外周神经系统</vt:lpstr>
      <vt:lpstr>【思考·讨论】内脏运动神经的作用特点</vt:lpstr>
      <vt:lpstr>【思考·讨论】内脏运动神经的作用特点</vt:lpstr>
      <vt:lpstr>自主神经系统</vt:lpstr>
      <vt:lpstr>神经系统的功能</vt:lpstr>
      <vt:lpstr>组成神经系统的细胞</vt:lpstr>
      <vt:lpstr>神经元</vt:lpstr>
      <vt:lpstr>神经胶质细胞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1286</cp:revision>
  <dcterms:created xsi:type="dcterms:W3CDTF">2021-10-17T01:42:00Z</dcterms:created>
  <dcterms:modified xsi:type="dcterms:W3CDTF">2024-08-30T23:44:19Z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55951F7881FF48F885EAFE596B86E41F_12</vt:lpwstr>
  </property>
  <property fmtid="{D5CDD505-2E9C-101B-9397-08002B2CF9AE}" pid="3" name="KSOProductBuildVer">
    <vt:lpwstr>2052-12.1.0.17827</vt:lpwstr>
  </property>
</Properties>
</file>