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0" r:id="rId3"/>
  </p:sldMasterIdLst>
  <p:notesMasterIdLst>
    <p:notesMasterId r:id="rId6"/>
  </p:notesMasterIdLst>
  <p:handoutMasterIdLst>
    <p:handoutMasterId r:id="rId19"/>
  </p:handoutMasterIdLst>
  <p:sldIdLst>
    <p:sldId id="267" r:id="rId4"/>
    <p:sldId id="522" r:id="rId5"/>
    <p:sldId id="638" r:id="rId7"/>
    <p:sldId id="639" r:id="rId8"/>
    <p:sldId id="644" r:id="rId9"/>
    <p:sldId id="641" r:id="rId10"/>
    <p:sldId id="640" r:id="rId11"/>
    <p:sldId id="587" r:id="rId12"/>
    <p:sldId id="643" r:id="rId13"/>
    <p:sldId id="646" r:id="rId14"/>
    <p:sldId id="647" r:id="rId15"/>
    <p:sldId id="650" r:id="rId16"/>
    <p:sldId id="649" r:id="rId17"/>
    <p:sldId id="334" r:id="rId18"/>
  </p:sldIdLst>
  <p:sldSz cx="12192000" cy="6858000"/>
  <p:notesSz cx="6858000" cy="9144000"/>
  <p:embeddedFontLst>
    <p:embeddedFont>
      <p:font typeface="微软雅黑" panose="020B0503020204020204" pitchFamily="34" charset="-122"/>
      <p:regular r:id="rId23"/>
    </p:embeddedFont>
    <p:embeddedFont>
      <p:font typeface="方正细珊瑚简体" panose="03000509000000000000" pitchFamily="65" charset="-122"/>
      <p:regular r:id="rId24"/>
    </p:embeddedFont>
    <p:embeddedFont>
      <p:font typeface="Impact" panose="020B0806030902050204" pitchFamily="34" charset="0"/>
      <p:regular r:id="rId25"/>
    </p:embeddedFont>
    <p:embeddedFont>
      <p:font typeface="华文行楷" panose="02010800040101010101" pitchFamily="2" charset="-122"/>
      <p:regular r:id="rId26"/>
    </p:embeddedFont>
    <p:embeddedFont>
      <p:font typeface="方正粗倩简体" panose="03000509000000000000" pitchFamily="65" charset="-122"/>
      <p:regular r:id="rId27"/>
    </p:embeddedFont>
    <p:embeddedFont>
      <p:font typeface="楷体" panose="02010609060101010101" pitchFamily="49" charset="-122"/>
      <p:regular r:id="rId28"/>
    </p:embeddedFont>
    <p:embeddedFont>
      <p:font typeface="等线" panose="02010600030101010101" charset="-122"/>
      <p:regular r:id="rId29"/>
    </p:embeddedFont>
    <p:embeddedFont>
      <p:font typeface="等线 Light" panose="02010600030101010101" charset="-122"/>
      <p:regular r:id="rId30"/>
    </p:embeddedFont>
    <p:embeddedFont>
      <p:font typeface="Calibri" panose="020F0502020204030204" charset="0"/>
      <p:regular r:id="rId31"/>
      <p:bold r:id="rId32"/>
      <p:italic r:id="rId33"/>
      <p:boldItalic r:id="rId34"/>
    </p:embeddedFont>
  </p:embeddedFontLst>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0EF"/>
    <a:srgbClr val="FFB9B9"/>
    <a:srgbClr val="FFDDDD"/>
    <a:srgbClr val="CC6600"/>
    <a:srgbClr val="257CB1"/>
    <a:srgbClr val="E7AD45"/>
    <a:srgbClr val="FF9900"/>
    <a:srgbClr val="FFC5C5"/>
    <a:srgbClr val="F36559"/>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36" autoAdjust="0"/>
  </p:normalViewPr>
  <p:slideViewPr>
    <p:cSldViewPr snapToGrid="0">
      <p:cViewPr varScale="1">
        <p:scale>
          <a:sx n="86" d="100"/>
          <a:sy n="86" d="100"/>
        </p:scale>
        <p:origin x="939" y="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51"/>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5" Type="http://schemas.openxmlformats.org/officeDocument/2006/relationships/tags" Target="tags/tag85.xml"/><Relationship Id="rId34" Type="http://schemas.openxmlformats.org/officeDocument/2006/relationships/font" Target="fonts/font12.fntdata"/><Relationship Id="rId33" Type="http://schemas.openxmlformats.org/officeDocument/2006/relationships/font" Target="fonts/font11.fntdata"/><Relationship Id="rId32" Type="http://schemas.openxmlformats.org/officeDocument/2006/relationships/font" Target="fonts/font10.fntdata"/><Relationship Id="rId31" Type="http://schemas.openxmlformats.org/officeDocument/2006/relationships/font" Target="fonts/font9.fntdata"/><Relationship Id="rId30" Type="http://schemas.openxmlformats.org/officeDocument/2006/relationships/font" Target="fonts/font8.fntdata"/><Relationship Id="rId3" Type="http://schemas.openxmlformats.org/officeDocument/2006/relationships/slideMaster" Target="slideMasters/slideMaster2.xml"/><Relationship Id="rId29" Type="http://schemas.openxmlformats.org/officeDocument/2006/relationships/font" Target="fonts/font7.fntdata"/><Relationship Id="rId28" Type="http://schemas.openxmlformats.org/officeDocument/2006/relationships/font" Target="fonts/font6.fntdata"/><Relationship Id="rId27" Type="http://schemas.openxmlformats.org/officeDocument/2006/relationships/font" Target="fonts/font5.fntdata"/><Relationship Id="rId26" Type="http://schemas.openxmlformats.org/officeDocument/2006/relationships/font" Target="fonts/font4.fntdata"/><Relationship Id="rId25" Type="http://schemas.openxmlformats.org/officeDocument/2006/relationships/font" Target="fonts/font3.fntdata"/><Relationship Id="rId24" Type="http://schemas.openxmlformats.org/officeDocument/2006/relationships/font" Target="fonts/font2.fntdata"/><Relationship Id="rId23" Type="http://schemas.openxmlformats.org/officeDocument/2006/relationships/font" Target="fonts/font1.fntdata"/><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handoutMaster" Target="handoutMasters/handoutMaster1.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D4EA0D-6645-4479-BA4C-AF2DCE1B41F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E5488F-A3BC-46E6-B482-41B3E5554AF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AE5488F-A3BC-46E6-B482-41B3E5554AF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AE5488F-A3BC-46E6-B482-41B3E5554AF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AE5488F-A3BC-46E6-B482-41B3E5554AF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AE5488F-A3BC-46E6-B482-41B3E5554AF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AE5488F-A3BC-46E6-B482-41B3E5554AF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AE5488F-A3BC-46E6-B482-41B3E5554AF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AE5488F-A3BC-46E6-B482-41B3E5554AF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E43019E-2C57-4E0C-8F61-630E0260AAE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14F41D-EA3E-41E9-A8E5-275C2EDA39BD}" type="slidenum">
              <a:rPr lang="zh-CN" altLang="en-US" smtClean="0"/>
            </a:fld>
            <a:endParaRPr lang="zh-CN" altLang="en-US"/>
          </a:p>
        </p:txBody>
      </p:sp>
      <p:sp>
        <p:nvSpPr>
          <p:cNvPr id="7" name="矩形 7"/>
          <p:cNvSpPr/>
          <p:nvPr userDrawn="1"/>
        </p:nvSpPr>
        <p:spPr>
          <a:xfrm>
            <a:off x="0" y="3644900"/>
            <a:ext cx="12192000" cy="32131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8" name="副标题 2"/>
          <p:cNvSpPr txBox="1"/>
          <p:nvPr userDrawn="1"/>
        </p:nvSpPr>
        <p:spPr>
          <a:xfrm>
            <a:off x="4986867" y="3813176"/>
            <a:ext cx="6614584" cy="69532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fontAlgn="auto">
              <a:spcAft>
                <a:spcPts val="0"/>
              </a:spcAft>
              <a:defRPr/>
            </a:pPr>
            <a:endParaRPr lang="zh-CN" altLang="en-US" sz="2800" dirty="0">
              <a:solidFill>
                <a:schemeClr val="bg1"/>
              </a:solidFill>
              <a:effectLst>
                <a:glow rad="63500">
                  <a:schemeClr val="accent2">
                    <a:satMod val="175000"/>
                    <a:alpha val="40000"/>
                  </a:schemeClr>
                </a:glow>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endParaRPr>
          </a:p>
        </p:txBody>
      </p:sp>
      <p:cxnSp>
        <p:nvCxnSpPr>
          <p:cNvPr id="9" name="直接连接符 11"/>
          <p:cNvCxnSpPr/>
          <p:nvPr userDrawn="1"/>
        </p:nvCxnSpPr>
        <p:spPr>
          <a:xfrm>
            <a:off x="0" y="358933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副标题 2"/>
          <p:cNvSpPr>
            <a:spLocks noGrp="1"/>
          </p:cNvSpPr>
          <p:nvPr>
            <p:ph type="subTitle" idx="1"/>
          </p:nvPr>
        </p:nvSpPr>
        <p:spPr>
          <a:xfrm>
            <a:off x="3105773" y="3886200"/>
            <a:ext cx="8534400" cy="622478"/>
          </a:xfrm>
        </p:spPr>
        <p:txBody>
          <a:bodyPr/>
          <a:lstStyle>
            <a:lvl1pPr marL="0" indent="0" algn="r">
              <a:buNone/>
              <a:defRPr>
                <a:solidFill>
                  <a:schemeClr val="bg1"/>
                </a:solidFill>
                <a:effectLst>
                  <a:glow rad="63500">
                    <a:schemeClr val="accent2">
                      <a:satMod val="175000"/>
                      <a:alpha val="40000"/>
                    </a:schemeClr>
                  </a:glow>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11" name="矩形 10"/>
          <p:cNvSpPr/>
          <p:nvPr userDrawn="1"/>
        </p:nvSpPr>
        <p:spPr>
          <a:xfrm>
            <a:off x="0" y="6429420"/>
            <a:ext cx="12192000" cy="4286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6"/>
          <p:cNvSpPr txBox="1">
            <a:spLocks noChangeArrowheads="1"/>
          </p:cNvSpPr>
          <p:nvPr userDrawn="1"/>
        </p:nvSpPr>
        <p:spPr bwMode="auto">
          <a:xfrm>
            <a:off x="8889353" y="5734144"/>
            <a:ext cx="2621280" cy="460375"/>
          </a:xfrm>
          <a:prstGeom prst="rect">
            <a:avLst/>
          </a:prstGeom>
          <a:solidFill>
            <a:srgbClr val="FFFFFF">
              <a:alpha val="0"/>
            </a:srgbClr>
          </a:solidFill>
          <a:ln w="9525">
            <a:noFill/>
            <a:miter lim="800000"/>
          </a:ln>
        </p:spPr>
        <p:txBody>
          <a:bodyPr wrap="none">
            <a:spAutoFit/>
          </a:bodyPr>
          <a:lstStyle/>
          <a:p>
            <a:r>
              <a:rPr lang="zh-CN" altLang="en-US" sz="2400" dirty="0">
                <a:solidFill>
                  <a:srgbClr val="FFFF00"/>
                </a:solidFill>
                <a:latin typeface="方正细珊瑚简体" panose="03000509000000000000" pitchFamily="65" charset="-122"/>
                <a:ea typeface="方正细珊瑚简体" panose="03000509000000000000" pitchFamily="65" charset="-122"/>
              </a:rPr>
              <a:t>四川省仪陇中学校</a:t>
            </a:r>
            <a:endParaRPr lang="zh-CN" altLang="en-US" sz="2400" dirty="0">
              <a:solidFill>
                <a:srgbClr val="FFFF00"/>
              </a:solidFill>
              <a:latin typeface="方正细珊瑚简体" panose="03000509000000000000" pitchFamily="65" charset="-122"/>
              <a:ea typeface="方正细珊瑚简体" panose="03000509000000000000" pitchFamily="65" charset="-122"/>
            </a:endParaRPr>
          </a:p>
        </p:txBody>
      </p:sp>
      <p:grpSp>
        <p:nvGrpSpPr>
          <p:cNvPr id="19" name="组合 18"/>
          <p:cNvGrpSpPr/>
          <p:nvPr userDrawn="1"/>
        </p:nvGrpSpPr>
        <p:grpSpPr bwMode="auto">
          <a:xfrm>
            <a:off x="0" y="3176"/>
            <a:ext cx="12192000" cy="3673475"/>
            <a:chOff x="-748" y="-27992"/>
            <a:chExt cx="9144753" cy="3673016"/>
          </a:xfrm>
          <a:gradFill>
            <a:gsLst>
              <a:gs pos="0">
                <a:schemeClr val="accent2">
                  <a:lumMod val="60000"/>
                  <a:lumOff val="40000"/>
                </a:schemeClr>
              </a:gs>
              <a:gs pos="100000">
                <a:schemeClr val="bg1"/>
              </a:gs>
            </a:gsLst>
            <a:lin ang="5400000" scaled="0"/>
          </a:gradFill>
        </p:grpSpPr>
        <p:sp>
          <p:nvSpPr>
            <p:cNvPr id="21" name="TextBox 10"/>
            <p:cNvSpPr txBox="1"/>
            <p:nvPr userDrawn="1"/>
          </p:nvSpPr>
          <p:spPr>
            <a:xfrm>
              <a:off x="139864" y="-24112"/>
              <a:ext cx="6815699" cy="2785378"/>
            </a:xfrm>
            <a:prstGeom prst="rect">
              <a:avLst/>
            </a:prstGeom>
            <a:grpFill/>
          </p:spPr>
          <p:txBody>
            <a:bodyPr wrap="square">
              <a:spAutoFit/>
            </a:bodyPr>
            <a:lstStyle/>
            <a:p>
              <a:pPr algn="ctr" fontAlgn="auto">
                <a:spcBef>
                  <a:spcPts val="0"/>
                </a:spcBef>
                <a:spcAft>
                  <a:spcPts val="0"/>
                </a:spcAft>
                <a:defRPr/>
              </a:pPr>
              <a:r>
                <a:rPr lang="en-US" altLang="zh-CN" sz="17500" dirty="0">
                  <a:gradFill>
                    <a:gsLst>
                      <a:gs pos="0">
                        <a:schemeClr val="accent6">
                          <a:lumMod val="60000"/>
                          <a:lumOff val="40000"/>
                        </a:schemeClr>
                      </a:gs>
                      <a:gs pos="100000">
                        <a:schemeClr val="bg1"/>
                      </a:gs>
                    </a:gsLst>
                    <a:lin ang="5400000" scaled="0"/>
                  </a:gradFill>
                  <a:latin typeface="Impact" panose="020B0806030902050204" pitchFamily="34" charset="0"/>
                  <a:ea typeface="+mn-ea"/>
                </a:rPr>
                <a:t>SHENGWU</a:t>
              </a:r>
              <a:endParaRPr lang="zh-CN" altLang="en-US" sz="17500" dirty="0">
                <a:gradFill>
                  <a:gsLst>
                    <a:gs pos="0">
                      <a:schemeClr val="accent6">
                        <a:lumMod val="60000"/>
                        <a:lumOff val="40000"/>
                      </a:schemeClr>
                    </a:gs>
                    <a:gs pos="100000">
                      <a:schemeClr val="bg1"/>
                    </a:gs>
                  </a:gsLst>
                  <a:lin ang="5400000" scaled="0"/>
                </a:gradFill>
                <a:latin typeface="Impact" panose="020B0806030902050204" pitchFamily="34" charset="0"/>
                <a:ea typeface="+mn-ea"/>
              </a:endParaRPr>
            </a:p>
          </p:txBody>
        </p:sp>
        <p:sp>
          <p:nvSpPr>
            <p:cNvPr id="20" name="矩形 6"/>
            <p:cNvSpPr/>
            <p:nvPr userDrawn="1"/>
          </p:nvSpPr>
          <p:spPr>
            <a:xfrm>
              <a:off x="-748" y="-27992"/>
              <a:ext cx="9144753" cy="36730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600" dirty="0">
                <a:latin typeface="Arial Black" panose="020B0A04020102020204" pitchFamily="34" charset="0"/>
              </a:endParaRPr>
            </a:p>
          </p:txBody>
        </p:sp>
      </p:grpSp>
      <p:cxnSp>
        <p:nvCxnSpPr>
          <p:cNvPr id="22" name="直接连接符 11"/>
          <p:cNvCxnSpPr/>
          <p:nvPr userDrawn="1"/>
        </p:nvCxnSpPr>
        <p:spPr>
          <a:xfrm>
            <a:off x="0" y="3589338"/>
            <a:ext cx="12192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10"/>
          <p:cNvSpPr txBox="1"/>
          <p:nvPr userDrawn="1"/>
        </p:nvSpPr>
        <p:spPr bwMode="auto">
          <a:xfrm>
            <a:off x="-293910" y="-684740"/>
            <a:ext cx="12846225" cy="3970318"/>
          </a:xfrm>
          <a:prstGeom prst="rect">
            <a:avLst/>
          </a:prstGeom>
          <a:noFill/>
        </p:spPr>
        <p:txBody>
          <a:bodyPr wrap="square">
            <a:spAutoFit/>
          </a:bodyPr>
          <a:lstStyle/>
          <a:p>
            <a:pPr algn="ctr" fontAlgn="auto">
              <a:spcBef>
                <a:spcPts val="0"/>
              </a:spcBef>
              <a:spcAft>
                <a:spcPts val="0"/>
              </a:spcAft>
              <a:defRPr/>
            </a:pPr>
            <a:r>
              <a:rPr lang="en-US" altLang="zh-CN" sz="24700" dirty="0">
                <a:gradFill>
                  <a:gsLst>
                    <a:gs pos="0">
                      <a:schemeClr val="accent2">
                        <a:lumMod val="60000"/>
                        <a:lumOff val="40000"/>
                      </a:schemeClr>
                    </a:gs>
                    <a:gs pos="100000">
                      <a:srgbClr val="FFFFFF"/>
                    </a:gs>
                  </a:gsLst>
                  <a:lin ang="5400000" scaled="0"/>
                </a:gradFill>
                <a:latin typeface="Impact" panose="020B0806030902050204" pitchFamily="34" charset="0"/>
                <a:ea typeface="+mn-ea"/>
              </a:rPr>
              <a:t>SHENGWU</a:t>
            </a:r>
            <a:endParaRPr lang="zh-CN" altLang="en-US" sz="24700" dirty="0">
              <a:gradFill>
                <a:gsLst>
                  <a:gs pos="0">
                    <a:schemeClr val="accent2">
                      <a:lumMod val="60000"/>
                      <a:lumOff val="40000"/>
                    </a:schemeClr>
                  </a:gs>
                  <a:gs pos="100000">
                    <a:srgbClr val="FFFFFF"/>
                  </a:gs>
                </a:gsLst>
                <a:lin ang="5400000" scaled="0"/>
              </a:gradFill>
              <a:latin typeface="Impact" panose="020B0806030902050204" pitchFamily="34" charset="0"/>
              <a:ea typeface="+mn-ea"/>
            </a:endParaRPr>
          </a:p>
        </p:txBody>
      </p:sp>
      <p:sp>
        <p:nvSpPr>
          <p:cNvPr id="23" name="任意多边形 14"/>
          <p:cNvSpPr/>
          <p:nvPr userDrawn="1"/>
        </p:nvSpPr>
        <p:spPr bwMode="auto">
          <a:xfrm>
            <a:off x="2117" y="471137"/>
            <a:ext cx="6379635" cy="571504"/>
          </a:xfrm>
          <a:custGeom>
            <a:avLst/>
            <a:gdLst>
              <a:gd name="connsiteX0" fmla="*/ 0 w 2428892"/>
              <a:gd name="connsiteY0" fmla="*/ 119066 h 714380"/>
              <a:gd name="connsiteX1" fmla="*/ 34874 w 2428892"/>
              <a:gd name="connsiteY1" fmla="*/ 34874 h 714380"/>
              <a:gd name="connsiteX2" fmla="*/ 119066 w 2428892"/>
              <a:gd name="connsiteY2" fmla="*/ 0 h 714380"/>
              <a:gd name="connsiteX3" fmla="*/ 2309826 w 2428892"/>
              <a:gd name="connsiteY3" fmla="*/ 0 h 714380"/>
              <a:gd name="connsiteX4" fmla="*/ 2394018 w 2428892"/>
              <a:gd name="connsiteY4" fmla="*/ 34874 h 714380"/>
              <a:gd name="connsiteX5" fmla="*/ 2428892 w 2428892"/>
              <a:gd name="connsiteY5" fmla="*/ 119066 h 714380"/>
              <a:gd name="connsiteX6" fmla="*/ 2428892 w 2428892"/>
              <a:gd name="connsiteY6" fmla="*/ 595314 h 714380"/>
              <a:gd name="connsiteX7" fmla="*/ 2394018 w 2428892"/>
              <a:gd name="connsiteY7" fmla="*/ 679506 h 714380"/>
              <a:gd name="connsiteX8" fmla="*/ 2309826 w 2428892"/>
              <a:gd name="connsiteY8" fmla="*/ 714380 h 714380"/>
              <a:gd name="connsiteX9" fmla="*/ 119066 w 2428892"/>
              <a:gd name="connsiteY9" fmla="*/ 714380 h 714380"/>
              <a:gd name="connsiteX10" fmla="*/ 34874 w 2428892"/>
              <a:gd name="connsiteY10" fmla="*/ 679506 h 714380"/>
              <a:gd name="connsiteX11" fmla="*/ 0 w 2428892"/>
              <a:gd name="connsiteY11" fmla="*/ 595314 h 714380"/>
              <a:gd name="connsiteX12" fmla="*/ 0 w 2428892"/>
              <a:gd name="connsiteY12" fmla="*/ 119066 h 714380"/>
              <a:gd name="connsiteX0-1" fmla="*/ 265905 w 2694797"/>
              <a:gd name="connsiteY0-2" fmla="*/ 119066 h 714380"/>
              <a:gd name="connsiteX1-3" fmla="*/ 384971 w 2694797"/>
              <a:gd name="connsiteY1-4" fmla="*/ 0 h 714380"/>
              <a:gd name="connsiteX2-5" fmla="*/ 2575731 w 2694797"/>
              <a:gd name="connsiteY2-6" fmla="*/ 0 h 714380"/>
              <a:gd name="connsiteX3-7" fmla="*/ 2659923 w 2694797"/>
              <a:gd name="connsiteY3-8" fmla="*/ 34874 h 714380"/>
              <a:gd name="connsiteX4-9" fmla="*/ 2694797 w 2694797"/>
              <a:gd name="connsiteY4-10" fmla="*/ 119066 h 714380"/>
              <a:gd name="connsiteX5-11" fmla="*/ 2694797 w 2694797"/>
              <a:gd name="connsiteY5-12" fmla="*/ 595314 h 714380"/>
              <a:gd name="connsiteX6-13" fmla="*/ 2659923 w 2694797"/>
              <a:gd name="connsiteY6-14" fmla="*/ 679506 h 714380"/>
              <a:gd name="connsiteX7-15" fmla="*/ 2575731 w 2694797"/>
              <a:gd name="connsiteY7-16" fmla="*/ 714380 h 714380"/>
              <a:gd name="connsiteX8-17" fmla="*/ 384971 w 2694797"/>
              <a:gd name="connsiteY8-18" fmla="*/ 714380 h 714380"/>
              <a:gd name="connsiteX9-19" fmla="*/ 300779 w 2694797"/>
              <a:gd name="connsiteY9-20" fmla="*/ 679506 h 714380"/>
              <a:gd name="connsiteX10-21" fmla="*/ 265905 w 2694797"/>
              <a:gd name="connsiteY10-22" fmla="*/ 595314 h 714380"/>
              <a:gd name="connsiteX11-23" fmla="*/ 265905 w 2694797"/>
              <a:gd name="connsiteY11-24" fmla="*/ 119066 h 714380"/>
              <a:gd name="connsiteX0-25" fmla="*/ 0 w 2428892"/>
              <a:gd name="connsiteY0-26" fmla="*/ 595314 h 714380"/>
              <a:gd name="connsiteX1-27" fmla="*/ 119066 w 2428892"/>
              <a:gd name="connsiteY1-28" fmla="*/ 0 h 714380"/>
              <a:gd name="connsiteX2-29" fmla="*/ 2309826 w 2428892"/>
              <a:gd name="connsiteY2-30" fmla="*/ 0 h 714380"/>
              <a:gd name="connsiteX3-31" fmla="*/ 2394018 w 2428892"/>
              <a:gd name="connsiteY3-32" fmla="*/ 34874 h 714380"/>
              <a:gd name="connsiteX4-33" fmla="*/ 2428892 w 2428892"/>
              <a:gd name="connsiteY4-34" fmla="*/ 119066 h 714380"/>
              <a:gd name="connsiteX5-35" fmla="*/ 2428892 w 2428892"/>
              <a:gd name="connsiteY5-36" fmla="*/ 595314 h 714380"/>
              <a:gd name="connsiteX6-37" fmla="*/ 2394018 w 2428892"/>
              <a:gd name="connsiteY6-38" fmla="*/ 679506 h 714380"/>
              <a:gd name="connsiteX7-39" fmla="*/ 2309826 w 2428892"/>
              <a:gd name="connsiteY7-40" fmla="*/ 714380 h 714380"/>
              <a:gd name="connsiteX8-41" fmla="*/ 119066 w 2428892"/>
              <a:gd name="connsiteY8-42" fmla="*/ 714380 h 714380"/>
              <a:gd name="connsiteX9-43" fmla="*/ 34874 w 2428892"/>
              <a:gd name="connsiteY9-44" fmla="*/ 679506 h 714380"/>
              <a:gd name="connsiteX10-45" fmla="*/ 0 w 2428892"/>
              <a:gd name="connsiteY10-46" fmla="*/ 595314 h 714380"/>
              <a:gd name="connsiteX0-47" fmla="*/ 294967 w 2688985"/>
              <a:gd name="connsiteY0-48" fmla="*/ 679506 h 798569"/>
              <a:gd name="connsiteX1-49" fmla="*/ 379159 w 2688985"/>
              <a:gd name="connsiteY1-50" fmla="*/ 0 h 798569"/>
              <a:gd name="connsiteX2-51" fmla="*/ 2569919 w 2688985"/>
              <a:gd name="connsiteY2-52" fmla="*/ 0 h 798569"/>
              <a:gd name="connsiteX3-53" fmla="*/ 2654111 w 2688985"/>
              <a:gd name="connsiteY3-54" fmla="*/ 34874 h 798569"/>
              <a:gd name="connsiteX4-55" fmla="*/ 2688985 w 2688985"/>
              <a:gd name="connsiteY4-56" fmla="*/ 119066 h 798569"/>
              <a:gd name="connsiteX5-57" fmla="*/ 2688985 w 2688985"/>
              <a:gd name="connsiteY5-58" fmla="*/ 595314 h 798569"/>
              <a:gd name="connsiteX6-59" fmla="*/ 2654111 w 2688985"/>
              <a:gd name="connsiteY6-60" fmla="*/ 679506 h 798569"/>
              <a:gd name="connsiteX7-61" fmla="*/ 2569919 w 2688985"/>
              <a:gd name="connsiteY7-62" fmla="*/ 714380 h 798569"/>
              <a:gd name="connsiteX8-63" fmla="*/ 379159 w 2688985"/>
              <a:gd name="connsiteY8-64" fmla="*/ 714380 h 798569"/>
              <a:gd name="connsiteX9-65" fmla="*/ 294967 w 2688985"/>
              <a:gd name="connsiteY9-66" fmla="*/ 679506 h 798569"/>
              <a:gd name="connsiteX0-67" fmla="*/ 365127 w 2674953"/>
              <a:gd name="connsiteY0-68" fmla="*/ 714380 h 714380"/>
              <a:gd name="connsiteX1-69" fmla="*/ 365127 w 2674953"/>
              <a:gd name="connsiteY1-70" fmla="*/ 0 h 714380"/>
              <a:gd name="connsiteX2-71" fmla="*/ 2555887 w 2674953"/>
              <a:gd name="connsiteY2-72" fmla="*/ 0 h 714380"/>
              <a:gd name="connsiteX3-73" fmla="*/ 2640079 w 2674953"/>
              <a:gd name="connsiteY3-74" fmla="*/ 34874 h 714380"/>
              <a:gd name="connsiteX4-75" fmla="*/ 2674953 w 2674953"/>
              <a:gd name="connsiteY4-76" fmla="*/ 119066 h 714380"/>
              <a:gd name="connsiteX5-77" fmla="*/ 2674953 w 2674953"/>
              <a:gd name="connsiteY5-78" fmla="*/ 595314 h 714380"/>
              <a:gd name="connsiteX6-79" fmla="*/ 2640079 w 2674953"/>
              <a:gd name="connsiteY6-80" fmla="*/ 679506 h 714380"/>
              <a:gd name="connsiteX7-81" fmla="*/ 2555887 w 2674953"/>
              <a:gd name="connsiteY7-82" fmla="*/ 714380 h 714380"/>
              <a:gd name="connsiteX8-83" fmla="*/ 365127 w 2674953"/>
              <a:gd name="connsiteY8-84" fmla="*/ 714380 h 714380"/>
              <a:gd name="connsiteX0-85" fmla="*/ 365127 w 2674953"/>
              <a:gd name="connsiteY0-86" fmla="*/ 714380 h 714380"/>
              <a:gd name="connsiteX1-87" fmla="*/ 365127 w 2674953"/>
              <a:gd name="connsiteY1-88" fmla="*/ 0 h 714380"/>
              <a:gd name="connsiteX2-89" fmla="*/ 2555887 w 2674953"/>
              <a:gd name="connsiteY2-90" fmla="*/ 0 h 714380"/>
              <a:gd name="connsiteX3-91" fmla="*/ 2640079 w 2674953"/>
              <a:gd name="connsiteY3-92" fmla="*/ 34874 h 714380"/>
              <a:gd name="connsiteX4-93" fmla="*/ 2674953 w 2674953"/>
              <a:gd name="connsiteY4-94" fmla="*/ 119066 h 714380"/>
              <a:gd name="connsiteX5-95" fmla="*/ 2674953 w 2674953"/>
              <a:gd name="connsiteY5-96" fmla="*/ 595314 h 714380"/>
              <a:gd name="connsiteX6-97" fmla="*/ 2640079 w 2674953"/>
              <a:gd name="connsiteY6-98" fmla="*/ 679506 h 714380"/>
              <a:gd name="connsiteX7-99" fmla="*/ 2555887 w 2674953"/>
              <a:gd name="connsiteY7-100" fmla="*/ 714380 h 714380"/>
              <a:gd name="connsiteX8-101" fmla="*/ 365127 w 2674953"/>
              <a:gd name="connsiteY8-102" fmla="*/ 714380 h 714380"/>
              <a:gd name="connsiteX0-103" fmla="*/ 9038 w 2318864"/>
              <a:gd name="connsiteY0-104" fmla="*/ 714380 h 714380"/>
              <a:gd name="connsiteX1-105" fmla="*/ 9038 w 2318864"/>
              <a:gd name="connsiteY1-106" fmla="*/ 0 h 714380"/>
              <a:gd name="connsiteX2-107" fmla="*/ 2199798 w 2318864"/>
              <a:gd name="connsiteY2-108" fmla="*/ 0 h 714380"/>
              <a:gd name="connsiteX3-109" fmla="*/ 2283990 w 2318864"/>
              <a:gd name="connsiteY3-110" fmla="*/ 34874 h 714380"/>
              <a:gd name="connsiteX4-111" fmla="*/ 2318864 w 2318864"/>
              <a:gd name="connsiteY4-112" fmla="*/ 119066 h 714380"/>
              <a:gd name="connsiteX5-113" fmla="*/ 2318864 w 2318864"/>
              <a:gd name="connsiteY5-114" fmla="*/ 595314 h 714380"/>
              <a:gd name="connsiteX6-115" fmla="*/ 2283990 w 2318864"/>
              <a:gd name="connsiteY6-116" fmla="*/ 679506 h 714380"/>
              <a:gd name="connsiteX7-117" fmla="*/ 2199798 w 2318864"/>
              <a:gd name="connsiteY7-118" fmla="*/ 714380 h 714380"/>
              <a:gd name="connsiteX8-119" fmla="*/ 9038 w 2318864"/>
              <a:gd name="connsiteY8-120" fmla="*/ 714380 h 714380"/>
              <a:gd name="connsiteX0-121" fmla="*/ 1045 w 2310871"/>
              <a:gd name="connsiteY0-122" fmla="*/ 714380 h 714380"/>
              <a:gd name="connsiteX1-123" fmla="*/ 1045 w 2310871"/>
              <a:gd name="connsiteY1-124" fmla="*/ 0 h 714380"/>
              <a:gd name="connsiteX2-125" fmla="*/ 2191805 w 2310871"/>
              <a:gd name="connsiteY2-126" fmla="*/ 0 h 714380"/>
              <a:gd name="connsiteX3-127" fmla="*/ 2275997 w 2310871"/>
              <a:gd name="connsiteY3-128" fmla="*/ 34874 h 714380"/>
              <a:gd name="connsiteX4-129" fmla="*/ 2310871 w 2310871"/>
              <a:gd name="connsiteY4-130" fmla="*/ 119066 h 714380"/>
              <a:gd name="connsiteX5-131" fmla="*/ 2310871 w 2310871"/>
              <a:gd name="connsiteY5-132" fmla="*/ 595314 h 714380"/>
              <a:gd name="connsiteX6-133" fmla="*/ 2275997 w 2310871"/>
              <a:gd name="connsiteY6-134" fmla="*/ 679506 h 714380"/>
              <a:gd name="connsiteX7-135" fmla="*/ 2191805 w 2310871"/>
              <a:gd name="connsiteY7-136" fmla="*/ 714380 h 714380"/>
              <a:gd name="connsiteX8-137" fmla="*/ 1045 w 2310871"/>
              <a:gd name="connsiteY8-138" fmla="*/ 714380 h 714380"/>
              <a:gd name="connsiteX0-139" fmla="*/ 0 w 2309826"/>
              <a:gd name="connsiteY0-140" fmla="*/ 714380 h 714380"/>
              <a:gd name="connsiteX1-141" fmla="*/ 0 w 2309826"/>
              <a:gd name="connsiteY1-142" fmla="*/ 0 h 714380"/>
              <a:gd name="connsiteX2-143" fmla="*/ 2190760 w 2309826"/>
              <a:gd name="connsiteY2-144" fmla="*/ 0 h 714380"/>
              <a:gd name="connsiteX3-145" fmla="*/ 2274952 w 2309826"/>
              <a:gd name="connsiteY3-146" fmla="*/ 34874 h 714380"/>
              <a:gd name="connsiteX4-147" fmla="*/ 2309826 w 2309826"/>
              <a:gd name="connsiteY4-148" fmla="*/ 119066 h 714380"/>
              <a:gd name="connsiteX5-149" fmla="*/ 2309826 w 2309826"/>
              <a:gd name="connsiteY5-150" fmla="*/ 595314 h 714380"/>
              <a:gd name="connsiteX6-151" fmla="*/ 2274952 w 2309826"/>
              <a:gd name="connsiteY6-152" fmla="*/ 679506 h 714380"/>
              <a:gd name="connsiteX7-153" fmla="*/ 2190760 w 2309826"/>
              <a:gd name="connsiteY7-154" fmla="*/ 714380 h 714380"/>
              <a:gd name="connsiteX8-155" fmla="*/ 0 w 2309826"/>
              <a:gd name="connsiteY8-156" fmla="*/ 714380 h 714380"/>
              <a:gd name="connsiteX0-157" fmla="*/ 1045 w 2310871"/>
              <a:gd name="connsiteY0-158" fmla="*/ 714380 h 714380"/>
              <a:gd name="connsiteX1-159" fmla="*/ 1045 w 2310871"/>
              <a:gd name="connsiteY1-160" fmla="*/ 0 h 714380"/>
              <a:gd name="connsiteX2-161" fmla="*/ 2191805 w 2310871"/>
              <a:gd name="connsiteY2-162" fmla="*/ 0 h 714380"/>
              <a:gd name="connsiteX3-163" fmla="*/ 2275997 w 2310871"/>
              <a:gd name="connsiteY3-164" fmla="*/ 34874 h 714380"/>
              <a:gd name="connsiteX4-165" fmla="*/ 2310871 w 2310871"/>
              <a:gd name="connsiteY4-166" fmla="*/ 119066 h 714380"/>
              <a:gd name="connsiteX5-167" fmla="*/ 2310871 w 2310871"/>
              <a:gd name="connsiteY5-168" fmla="*/ 595314 h 714380"/>
              <a:gd name="connsiteX6-169" fmla="*/ 2275997 w 2310871"/>
              <a:gd name="connsiteY6-170" fmla="*/ 679506 h 714380"/>
              <a:gd name="connsiteX7-171" fmla="*/ 2191805 w 2310871"/>
              <a:gd name="connsiteY7-172" fmla="*/ 714380 h 714380"/>
              <a:gd name="connsiteX8-173" fmla="*/ 1045 w 2310871"/>
              <a:gd name="connsiteY8-174" fmla="*/ 714380 h 714380"/>
              <a:gd name="connsiteX0-175" fmla="*/ 0 w 2309826"/>
              <a:gd name="connsiteY0-176" fmla="*/ 714380 h 714380"/>
              <a:gd name="connsiteX1-177" fmla="*/ 0 w 2309826"/>
              <a:gd name="connsiteY1-178" fmla="*/ 0 h 714380"/>
              <a:gd name="connsiteX2-179" fmla="*/ 2190760 w 2309826"/>
              <a:gd name="connsiteY2-180" fmla="*/ 0 h 714380"/>
              <a:gd name="connsiteX3-181" fmla="*/ 2274952 w 2309826"/>
              <a:gd name="connsiteY3-182" fmla="*/ 34874 h 714380"/>
              <a:gd name="connsiteX4-183" fmla="*/ 2309826 w 2309826"/>
              <a:gd name="connsiteY4-184" fmla="*/ 119066 h 714380"/>
              <a:gd name="connsiteX5-185" fmla="*/ 2309826 w 2309826"/>
              <a:gd name="connsiteY5-186" fmla="*/ 595314 h 714380"/>
              <a:gd name="connsiteX6-187" fmla="*/ 2274952 w 2309826"/>
              <a:gd name="connsiteY6-188" fmla="*/ 679506 h 714380"/>
              <a:gd name="connsiteX7-189" fmla="*/ 2190760 w 2309826"/>
              <a:gd name="connsiteY7-190" fmla="*/ 714380 h 714380"/>
              <a:gd name="connsiteX8-191" fmla="*/ 0 w 2309826"/>
              <a:gd name="connsiteY8-192" fmla="*/ 714380 h 714380"/>
              <a:gd name="connsiteX0-193" fmla="*/ 0 w 2309826"/>
              <a:gd name="connsiteY0-194" fmla="*/ 714380 h 714380"/>
              <a:gd name="connsiteX1-195" fmla="*/ 0 w 2309826"/>
              <a:gd name="connsiteY1-196" fmla="*/ 0 h 714380"/>
              <a:gd name="connsiteX2-197" fmla="*/ 2190760 w 2309826"/>
              <a:gd name="connsiteY2-198" fmla="*/ 0 h 714380"/>
              <a:gd name="connsiteX3-199" fmla="*/ 2274952 w 2309826"/>
              <a:gd name="connsiteY3-200" fmla="*/ 34874 h 714380"/>
              <a:gd name="connsiteX4-201" fmla="*/ 2309826 w 2309826"/>
              <a:gd name="connsiteY4-202" fmla="*/ 119066 h 714380"/>
              <a:gd name="connsiteX5-203" fmla="*/ 2309826 w 2309826"/>
              <a:gd name="connsiteY5-204" fmla="*/ 595314 h 714380"/>
              <a:gd name="connsiteX6-205" fmla="*/ 2274952 w 2309826"/>
              <a:gd name="connsiteY6-206" fmla="*/ 679506 h 714380"/>
              <a:gd name="connsiteX7-207" fmla="*/ 2190760 w 2309826"/>
              <a:gd name="connsiteY7-208" fmla="*/ 714380 h 714380"/>
              <a:gd name="connsiteX8-209" fmla="*/ 0 w 2309826"/>
              <a:gd name="connsiteY8-210" fmla="*/ 714380 h 7143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309826" h="714380">
                <a:moveTo>
                  <a:pt x="0" y="714380"/>
                </a:moveTo>
                <a:cubicBezTo>
                  <a:pt x="1619" y="123413"/>
                  <a:pt x="1678" y="374559"/>
                  <a:pt x="0" y="0"/>
                </a:cubicBezTo>
                <a:lnTo>
                  <a:pt x="2190760" y="0"/>
                </a:lnTo>
                <a:cubicBezTo>
                  <a:pt x="2222338" y="0"/>
                  <a:pt x="2252623" y="12544"/>
                  <a:pt x="2274952" y="34874"/>
                </a:cubicBezTo>
                <a:cubicBezTo>
                  <a:pt x="2297281" y="57203"/>
                  <a:pt x="2309826" y="87488"/>
                  <a:pt x="2309826" y="119066"/>
                </a:cubicBezTo>
                <a:lnTo>
                  <a:pt x="2309826" y="595314"/>
                </a:lnTo>
                <a:cubicBezTo>
                  <a:pt x="2309826" y="626892"/>
                  <a:pt x="2297282" y="657177"/>
                  <a:pt x="2274952" y="679506"/>
                </a:cubicBezTo>
                <a:cubicBezTo>
                  <a:pt x="2252623" y="701835"/>
                  <a:pt x="2222338" y="714380"/>
                  <a:pt x="2190760" y="714380"/>
                </a:cubicBezTo>
                <a:lnTo>
                  <a:pt x="0" y="714380"/>
                </a:lnTo>
                <a:close/>
              </a:path>
            </a:pathLst>
          </a:custGeom>
          <a:solidFill>
            <a:schemeClr val="bg1">
              <a:alpha val="52000"/>
            </a:schemeClr>
          </a:solidFill>
          <a:ln>
            <a:noFill/>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4" name="TextBox 15"/>
          <p:cNvSpPr txBox="1"/>
          <p:nvPr userDrawn="1"/>
        </p:nvSpPr>
        <p:spPr bwMode="auto">
          <a:xfrm>
            <a:off x="983432" y="546472"/>
            <a:ext cx="5231752" cy="461665"/>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altLang="zh-CN" sz="2400" b="1" spc="50" dirty="0">
                <a:ln w="11430"/>
                <a:solidFill>
                  <a:srgbClr val="FF0000"/>
                </a:solidFill>
                <a:effectLst>
                  <a:outerShdw blurRad="76200" dist="50800" dir="5400000" algn="tl" rotWithShape="0">
                    <a:srgbClr val="000000">
                      <a:alpha val="65000"/>
                    </a:srgbClr>
                  </a:outerShdw>
                </a:effectLst>
                <a:latin typeface="华文行楷" panose="02010800040101010101" pitchFamily="2" charset="-122"/>
                <a:ea typeface="华文行楷" panose="02010800040101010101" pitchFamily="2" charset="-122"/>
              </a:rPr>
              <a:t>2019</a:t>
            </a:r>
            <a:r>
              <a:rPr lang="zh-CN" altLang="en-US" sz="2400" b="1" spc="50" dirty="0">
                <a:ln w="11430"/>
                <a:solidFill>
                  <a:srgbClr val="FF0000"/>
                </a:solidFill>
                <a:effectLst>
                  <a:outerShdw blurRad="76200" dist="50800" dir="5400000" algn="tl" rotWithShape="0">
                    <a:srgbClr val="000000">
                      <a:alpha val="65000"/>
                    </a:srgbClr>
                  </a:outerShdw>
                </a:effectLst>
                <a:latin typeface="华文行楷" panose="02010800040101010101" pitchFamily="2" charset="-122"/>
                <a:ea typeface="华文行楷" panose="02010800040101010101" pitchFamily="2" charset="-122"/>
              </a:rPr>
              <a:t>人教版高中生物选择性必修</a:t>
            </a:r>
            <a:r>
              <a:rPr lang="en-US" altLang="zh-CN" sz="2400" b="1" spc="50" dirty="0">
                <a:ln w="11430"/>
                <a:solidFill>
                  <a:srgbClr val="FF0000"/>
                </a:solidFill>
                <a:effectLst>
                  <a:outerShdw blurRad="76200" dist="50800" dir="5400000" algn="tl" rotWithShape="0">
                    <a:srgbClr val="000000">
                      <a:alpha val="65000"/>
                    </a:srgbClr>
                  </a:outerShdw>
                </a:effectLst>
                <a:latin typeface="华文行楷" panose="02010800040101010101" pitchFamily="2" charset="-122"/>
                <a:ea typeface="华文行楷" panose="02010800040101010101" pitchFamily="2" charset="-122"/>
              </a:rPr>
              <a:t>1</a:t>
            </a:r>
            <a:r>
              <a:rPr lang="zh-CN" altLang="en-US" sz="2400" b="1" spc="50" dirty="0">
                <a:ln w="11430"/>
                <a:solidFill>
                  <a:srgbClr val="FF0000"/>
                </a:solidFill>
                <a:effectLst>
                  <a:outerShdw blurRad="76200" dist="50800" dir="5400000" algn="tl" rotWithShape="0">
                    <a:srgbClr val="000000">
                      <a:alpha val="65000"/>
                    </a:srgbClr>
                  </a:outerShdw>
                </a:effectLst>
                <a:latin typeface="华文行楷" panose="02010800040101010101" pitchFamily="2" charset="-122"/>
                <a:ea typeface="华文行楷" panose="02010800040101010101" pitchFamily="2" charset="-122"/>
              </a:rPr>
              <a:t>课件</a:t>
            </a:r>
            <a:endParaRPr lang="zh-CN" altLang="en-US" sz="2400" b="1" spc="50" dirty="0">
              <a:ln w="11430"/>
              <a:solidFill>
                <a:srgbClr val="FF0000"/>
              </a:solidFill>
              <a:effectLst>
                <a:outerShdw blurRad="76200" dist="50800" dir="5400000" algn="tl" rotWithShape="0">
                  <a:srgbClr val="000000">
                    <a:alpha val="65000"/>
                  </a:srgbClr>
                </a:outerShdw>
              </a:effectLst>
              <a:latin typeface="华文行楷" panose="02010800040101010101" pitchFamily="2" charset="-122"/>
              <a:ea typeface="华文行楷" panose="02010800040101010101" pitchFamily="2" charset="-122"/>
            </a:endParaRPr>
          </a:p>
        </p:txBody>
      </p:sp>
      <p:pic>
        <p:nvPicPr>
          <p:cNvPr id="3" name="图片 2"/>
          <p:cNvPicPr>
            <a:picLocks noChangeAspect="1"/>
          </p:cNvPicPr>
          <p:nvPr userDrawn="1"/>
        </p:nvPicPr>
        <p:blipFill rotWithShape="1">
          <a:blip r:embed="rId2"/>
          <a:srcRect l="20111" t="4932" r="17102" b="17342"/>
          <a:stretch>
            <a:fillRect/>
          </a:stretch>
        </p:blipFill>
        <p:spPr>
          <a:xfrm>
            <a:off x="889930" y="2111754"/>
            <a:ext cx="3675889" cy="2559536"/>
          </a:xfrm>
          <a:prstGeom prst="round2DiagRect">
            <a:avLst>
              <a:gd name="adj1" fmla="val 16667"/>
              <a:gd name="adj2" fmla="val 0"/>
            </a:avLst>
          </a:prstGeom>
          <a:ln w="79375" cap="sq">
            <a:solidFill>
              <a:schemeClr val="bg1"/>
            </a:solidFill>
            <a:miter lim="800000"/>
            <a:headEnd/>
            <a:tailEnd/>
          </a:ln>
          <a:effectLst>
            <a:innerShdw blurRad="50800">
              <a:prstClr val="black"/>
            </a:innerShdw>
            <a:reflection blurRad="6350" stA="50000" endA="300" endPos="38500" dist="50800" dir="5400000" sy="-100000" algn="bl" rotWithShape="0"/>
          </a:effec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191078"/>
            <a:ext cx="10515600" cy="542348"/>
          </a:xfrm>
        </p:spPr>
        <p:txBody>
          <a:bodyPr/>
          <a:lstStyle>
            <a:lvl1pPr>
              <a:defRPr>
                <a:latin typeface="Times New Roman" panose="02020603050405020304" pitchFamily="18" charset="0"/>
                <a:cs typeface="Times New Roman" panose="02020603050405020304" pitchFamily="18" charset="0"/>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8" Type="http://schemas.openxmlformats.org/officeDocument/2006/relationships/theme" Target="../theme/theme2.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0" y="0"/>
            <a:ext cx="12199119"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占位符 1"/>
          <p:cNvSpPr>
            <a:spLocks noGrp="1"/>
          </p:cNvSpPr>
          <p:nvPr>
            <p:ph type="title"/>
          </p:nvPr>
        </p:nvSpPr>
        <p:spPr>
          <a:xfrm>
            <a:off x="870408" y="136525"/>
            <a:ext cx="10483392" cy="640714"/>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C1BBE8-3EC0-445E-BBE6-1FF2C76435F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F685AB-D4C8-4752-B2E8-70A26A4C0A31}" type="slidenum">
              <a:rPr lang="zh-CN" altLang="en-US" smtClean="0"/>
            </a:fld>
            <a:endParaRPr lang="zh-CN" altLang="en-US"/>
          </a:p>
        </p:txBody>
      </p:sp>
      <p:sp>
        <p:nvSpPr>
          <p:cNvPr id="9" name="Parallelogram 13"/>
          <p:cNvSpPr/>
          <p:nvPr userDrawn="1"/>
        </p:nvSpPr>
        <p:spPr>
          <a:xfrm>
            <a:off x="3514" y="205188"/>
            <a:ext cx="809237" cy="458810"/>
          </a:xfrm>
          <a:custGeom>
            <a:avLst/>
            <a:gdLst>
              <a:gd name="connsiteX0" fmla="*/ 0 w 2222628"/>
              <a:gd name="connsiteY0" fmla="*/ 964353 h 964353"/>
              <a:gd name="connsiteX1" fmla="*/ 505504 w 2222628"/>
              <a:gd name="connsiteY1" fmla="*/ 0 h 964353"/>
              <a:gd name="connsiteX2" fmla="*/ 2222628 w 2222628"/>
              <a:gd name="connsiteY2" fmla="*/ 0 h 964353"/>
              <a:gd name="connsiteX3" fmla="*/ 1717124 w 2222628"/>
              <a:gd name="connsiteY3" fmla="*/ 964353 h 964353"/>
              <a:gd name="connsiteX4" fmla="*/ 0 w 2222628"/>
              <a:gd name="connsiteY4" fmla="*/ 964353 h 964353"/>
              <a:gd name="connsiteX0-1" fmla="*/ 0 w 2222628"/>
              <a:gd name="connsiteY0-2" fmla="*/ 964353 h 964353"/>
              <a:gd name="connsiteX1-3" fmla="*/ 19729 w 2222628"/>
              <a:gd name="connsiteY1-4" fmla="*/ 0 h 964353"/>
              <a:gd name="connsiteX2-5" fmla="*/ 2222628 w 2222628"/>
              <a:gd name="connsiteY2-6" fmla="*/ 0 h 964353"/>
              <a:gd name="connsiteX3-7" fmla="*/ 1717124 w 2222628"/>
              <a:gd name="connsiteY3-8" fmla="*/ 964353 h 964353"/>
              <a:gd name="connsiteX4-9" fmla="*/ 0 w 2222628"/>
              <a:gd name="connsiteY4-10" fmla="*/ 964353 h 964353"/>
              <a:gd name="connsiteX0-11" fmla="*/ 0 w 2222628"/>
              <a:gd name="connsiteY0-12" fmla="*/ 964353 h 964353"/>
              <a:gd name="connsiteX1-13" fmla="*/ 679 w 2222628"/>
              <a:gd name="connsiteY1-14" fmla="*/ 0 h 964353"/>
              <a:gd name="connsiteX2-15" fmla="*/ 2222628 w 2222628"/>
              <a:gd name="connsiteY2-16" fmla="*/ 0 h 964353"/>
              <a:gd name="connsiteX3-17" fmla="*/ 1717124 w 2222628"/>
              <a:gd name="connsiteY3-18" fmla="*/ 964353 h 964353"/>
              <a:gd name="connsiteX4-19" fmla="*/ 0 w 2222628"/>
              <a:gd name="connsiteY4-20" fmla="*/ 964353 h 9643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22628" h="964353">
                <a:moveTo>
                  <a:pt x="0" y="964353"/>
                </a:moveTo>
                <a:cubicBezTo>
                  <a:pt x="226" y="642902"/>
                  <a:pt x="453" y="321451"/>
                  <a:pt x="679" y="0"/>
                </a:cubicBezTo>
                <a:lnTo>
                  <a:pt x="2222628" y="0"/>
                </a:lnTo>
                <a:lnTo>
                  <a:pt x="1717124" y="964353"/>
                </a:lnTo>
                <a:lnTo>
                  <a:pt x="0" y="964353"/>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cxnSp>
        <p:nvCxnSpPr>
          <p:cNvPr id="11" name="直接连接符 10"/>
          <p:cNvCxnSpPr/>
          <p:nvPr userDrawn="1"/>
        </p:nvCxnSpPr>
        <p:spPr>
          <a:xfrm>
            <a:off x="744598" y="663998"/>
            <a:ext cx="10576994"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Freeform 6"/>
          <p:cNvSpPr>
            <a:spLocks noEditPoints="1"/>
          </p:cNvSpPr>
          <p:nvPr userDrawn="1"/>
        </p:nvSpPr>
        <p:spPr bwMode="auto">
          <a:xfrm>
            <a:off x="11337958" y="205188"/>
            <a:ext cx="398411" cy="450040"/>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9050" cap="rnd">
            <a:solidFill>
              <a:srgbClr val="0070C0"/>
            </a:solidFill>
            <a:prstDash val="solid"/>
            <a:rou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pPr defTabSz="685800"/>
            <a:endParaRPr lang="zh-CN" altLang="en-US" sz="1600">
              <a:solidFill>
                <a:prstClr val="black"/>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lang="zh-CN" altLang="en-US" sz="2400" kern="1200" dirty="0">
          <a:solidFill>
            <a:srgbClr val="0070C0"/>
          </a:solidFill>
          <a:latin typeface="+mj-lt"/>
          <a:ea typeface="微软雅黑" panose="020B0503020204020204" pitchFamily="34" charset="-122"/>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13.jpeg"/><Relationship Id="rId1" Type="http://schemas.openxmlformats.org/officeDocument/2006/relationships/tags" Target="../tags/tag63.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image" Target="../media/image14.png"/><Relationship Id="rId3" Type="http://schemas.openxmlformats.org/officeDocument/2006/relationships/tags" Target="../tags/tag64.xml"/><Relationship Id="rId2" Type="http://schemas.openxmlformats.org/officeDocument/2006/relationships/image" Target="../media/image10.pn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image" Target="../media/image17.png"/><Relationship Id="rId7" Type="http://schemas.openxmlformats.org/officeDocument/2006/relationships/tags" Target="../tags/tag68.xml"/><Relationship Id="rId6" Type="http://schemas.openxmlformats.org/officeDocument/2006/relationships/image" Target="../media/image14.png"/><Relationship Id="rId5" Type="http://schemas.openxmlformats.org/officeDocument/2006/relationships/tags" Target="../tags/tag67.xml"/><Relationship Id="rId4" Type="http://schemas.openxmlformats.org/officeDocument/2006/relationships/image" Target="../media/image16.png"/><Relationship Id="rId3" Type="http://schemas.openxmlformats.org/officeDocument/2006/relationships/tags" Target="../tags/tag66.xml"/><Relationship Id="rId26" Type="http://schemas.openxmlformats.org/officeDocument/2006/relationships/notesSlide" Target="../notesSlides/notesSlide6.xml"/><Relationship Id="rId25" Type="http://schemas.openxmlformats.org/officeDocument/2006/relationships/slideLayout" Target="../slideLayouts/slideLayout7.xml"/><Relationship Id="rId24" Type="http://schemas.openxmlformats.org/officeDocument/2006/relationships/tags" Target="../tags/tag84.xml"/><Relationship Id="rId23" Type="http://schemas.openxmlformats.org/officeDocument/2006/relationships/tags" Target="../tags/tag83.xml"/><Relationship Id="rId22" Type="http://schemas.openxmlformats.org/officeDocument/2006/relationships/tags" Target="../tags/tag82.xml"/><Relationship Id="rId21" Type="http://schemas.openxmlformats.org/officeDocument/2006/relationships/tags" Target="../tags/tag81.xml"/><Relationship Id="rId20" Type="http://schemas.openxmlformats.org/officeDocument/2006/relationships/tags" Target="../tags/tag80.xml"/><Relationship Id="rId2" Type="http://schemas.openxmlformats.org/officeDocument/2006/relationships/image" Target="../media/image15.png"/><Relationship Id="rId19" Type="http://schemas.openxmlformats.org/officeDocument/2006/relationships/tags" Target="../tags/tag79.xml"/><Relationship Id="rId18" Type="http://schemas.openxmlformats.org/officeDocument/2006/relationships/tags" Target="../tags/tag78.xml"/><Relationship Id="rId17" Type="http://schemas.openxmlformats.org/officeDocument/2006/relationships/tags" Target="../tags/tag77.xml"/><Relationship Id="rId16" Type="http://schemas.openxmlformats.org/officeDocument/2006/relationships/tags" Target="../tags/tag76.xml"/><Relationship Id="rId15" Type="http://schemas.openxmlformats.org/officeDocument/2006/relationships/tags" Target="../tags/tag75.xml"/><Relationship Id="rId14" Type="http://schemas.openxmlformats.org/officeDocument/2006/relationships/tags" Target="../tags/tag74.xml"/><Relationship Id="rId13" Type="http://schemas.openxmlformats.org/officeDocument/2006/relationships/tags" Target="../tags/tag73.xml"/><Relationship Id="rId12" Type="http://schemas.openxmlformats.org/officeDocument/2006/relationships/tags" Target="../tags/tag72.xml"/><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tags" Target="../tags/tag6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image" Target="../media/image3.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7.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8.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0.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12.png"/><Relationship Id="rId2" Type="http://schemas.microsoft.com/office/2007/relationships/media" Target="../media/media3.mp4"/><Relationship Id="rId1" Type="http://schemas.openxmlformats.org/officeDocument/2006/relationships/video" Target="../media/media3.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3"/>
          <p:cNvSpPr>
            <a:spLocks noGrp="1"/>
          </p:cNvSpPr>
          <p:nvPr>
            <p:ph type="subTitle" idx="1"/>
          </p:nvPr>
        </p:nvSpPr>
        <p:spPr>
          <a:xfrm>
            <a:off x="3233768" y="3897086"/>
            <a:ext cx="8534400" cy="622478"/>
          </a:xfrm>
        </p:spPr>
        <p:txBody>
          <a:bodyPr/>
          <a:lstStyle/>
          <a:p>
            <a:r>
              <a:rPr lang="en-US" altLang="zh-CN"/>
              <a:t>§2-2 </a:t>
            </a:r>
            <a:r>
              <a:rPr lang="zh-CN" altLang="en-US" dirty="0"/>
              <a:t>神经调节的基本方式</a:t>
            </a:r>
            <a:endParaRPr lang="zh-CN" altLang="en-US" dirty="0"/>
          </a:p>
        </p:txBody>
      </p:sp>
      <p:sp>
        <p:nvSpPr>
          <p:cNvPr id="5" name="标题 1"/>
          <p:cNvSpPr txBox="1"/>
          <p:nvPr/>
        </p:nvSpPr>
        <p:spPr>
          <a:xfrm>
            <a:off x="4213781" y="2108252"/>
            <a:ext cx="7554387" cy="1470025"/>
          </a:xfrm>
          <a:prstGeom prst="rect">
            <a:avLst/>
          </a:prstGeom>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defRPr/>
            </a:pPr>
            <a:r>
              <a:rPr lang="zh-CN" altLang="en-US" sz="9600" b="1" spc="50" dirty="0">
                <a:ln w="11430"/>
                <a:solidFill>
                  <a:schemeClr val="accent2">
                    <a:lumMod val="75000"/>
                  </a:schemeClr>
                </a:solidFill>
                <a:effectLst>
                  <a:outerShdw blurRad="76200" dist="50800" dir="5400000" algn="tl" rotWithShape="0">
                    <a:srgbClr val="000000">
                      <a:alpha val="65000"/>
                    </a:srgbClr>
                  </a:outerShdw>
                </a:effectLst>
                <a:latin typeface="方正粗倩简体" panose="03000509000000000000" pitchFamily="65" charset="-122"/>
                <a:ea typeface="方正粗倩简体" panose="03000509000000000000" pitchFamily="65" charset="-122"/>
              </a:rPr>
              <a:t>神经调节</a:t>
            </a:r>
            <a:endParaRPr lang="zh-CN" altLang="en-US" sz="9600" b="1" spc="50" dirty="0">
              <a:ln w="11430"/>
              <a:solidFill>
                <a:schemeClr val="accent2">
                  <a:lumMod val="75000"/>
                </a:schemeClr>
              </a:solidFill>
              <a:effectLst>
                <a:outerShdw blurRad="76200" dist="50800" dir="5400000" algn="tl" rotWithShape="0">
                  <a:srgbClr val="000000">
                    <a:alpha val="65000"/>
                  </a:srgbClr>
                </a:outerShdw>
              </a:effectLst>
              <a:latin typeface="方正粗倩简体" panose="03000509000000000000" pitchFamily="65" charset="-122"/>
              <a:ea typeface="方正粗倩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13"/>
          <p:cNvSpPr/>
          <p:nvPr/>
        </p:nvSpPr>
        <p:spPr>
          <a:xfrm>
            <a:off x="3514" y="205188"/>
            <a:ext cx="809237" cy="458810"/>
          </a:xfrm>
          <a:custGeom>
            <a:avLst/>
            <a:gdLst>
              <a:gd name="connsiteX0" fmla="*/ 0 w 2222628"/>
              <a:gd name="connsiteY0" fmla="*/ 964353 h 964353"/>
              <a:gd name="connsiteX1" fmla="*/ 505504 w 2222628"/>
              <a:gd name="connsiteY1" fmla="*/ 0 h 964353"/>
              <a:gd name="connsiteX2" fmla="*/ 2222628 w 2222628"/>
              <a:gd name="connsiteY2" fmla="*/ 0 h 964353"/>
              <a:gd name="connsiteX3" fmla="*/ 1717124 w 2222628"/>
              <a:gd name="connsiteY3" fmla="*/ 964353 h 964353"/>
              <a:gd name="connsiteX4" fmla="*/ 0 w 2222628"/>
              <a:gd name="connsiteY4" fmla="*/ 964353 h 964353"/>
              <a:gd name="connsiteX0-1" fmla="*/ 0 w 2222628"/>
              <a:gd name="connsiteY0-2" fmla="*/ 964353 h 964353"/>
              <a:gd name="connsiteX1-3" fmla="*/ 19729 w 2222628"/>
              <a:gd name="connsiteY1-4" fmla="*/ 0 h 964353"/>
              <a:gd name="connsiteX2-5" fmla="*/ 2222628 w 2222628"/>
              <a:gd name="connsiteY2-6" fmla="*/ 0 h 964353"/>
              <a:gd name="connsiteX3-7" fmla="*/ 1717124 w 2222628"/>
              <a:gd name="connsiteY3-8" fmla="*/ 964353 h 964353"/>
              <a:gd name="connsiteX4-9" fmla="*/ 0 w 2222628"/>
              <a:gd name="connsiteY4-10" fmla="*/ 964353 h 964353"/>
              <a:gd name="connsiteX0-11" fmla="*/ 0 w 2222628"/>
              <a:gd name="connsiteY0-12" fmla="*/ 964353 h 964353"/>
              <a:gd name="connsiteX1-13" fmla="*/ 679 w 2222628"/>
              <a:gd name="connsiteY1-14" fmla="*/ 0 h 964353"/>
              <a:gd name="connsiteX2-15" fmla="*/ 2222628 w 2222628"/>
              <a:gd name="connsiteY2-16" fmla="*/ 0 h 964353"/>
              <a:gd name="connsiteX3-17" fmla="*/ 1717124 w 2222628"/>
              <a:gd name="connsiteY3-18" fmla="*/ 964353 h 964353"/>
              <a:gd name="connsiteX4-19" fmla="*/ 0 w 2222628"/>
              <a:gd name="connsiteY4-20" fmla="*/ 964353 h 9643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22628" h="964353">
                <a:moveTo>
                  <a:pt x="0" y="964353"/>
                </a:moveTo>
                <a:cubicBezTo>
                  <a:pt x="226" y="642902"/>
                  <a:pt x="453" y="321451"/>
                  <a:pt x="679" y="0"/>
                </a:cubicBezTo>
                <a:lnTo>
                  <a:pt x="2222628" y="0"/>
                </a:lnTo>
                <a:lnTo>
                  <a:pt x="1717124" y="964353"/>
                </a:lnTo>
                <a:lnTo>
                  <a:pt x="0" y="964353"/>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4" name="矩形 3"/>
          <p:cNvSpPr/>
          <p:nvPr/>
        </p:nvSpPr>
        <p:spPr>
          <a:xfrm>
            <a:off x="744598" y="205187"/>
            <a:ext cx="2339102" cy="461665"/>
          </a:xfrm>
          <a:prstGeom prst="rect">
            <a:avLst/>
          </a:prstGeom>
          <a:effectLst/>
        </p:spPr>
        <p:txBody>
          <a:bodyPr vert="horz" wrap="none">
            <a:spAutoFit/>
          </a:bodyPr>
          <a:lstStyle/>
          <a:p>
            <a:r>
              <a:rPr lang="zh-CN" altLang="en-US" sz="2400" dirty="0">
                <a:solidFill>
                  <a:srgbClr val="0070C0"/>
                </a:solidFill>
                <a:latin typeface="+mj-lt"/>
                <a:ea typeface="微软雅黑" panose="020B0503020204020204" pitchFamily="34" charset="-122"/>
              </a:rPr>
              <a:t>兴奋传导的途径</a:t>
            </a:r>
            <a:endParaRPr lang="zh-CN" altLang="en-US" sz="2400" dirty="0">
              <a:solidFill>
                <a:srgbClr val="0070C0"/>
              </a:solidFill>
              <a:latin typeface="+mj-lt"/>
              <a:ea typeface="微软雅黑" panose="020B0503020204020204" pitchFamily="34" charset="-122"/>
            </a:endParaRPr>
          </a:p>
        </p:txBody>
      </p:sp>
      <p:pic>
        <p:nvPicPr>
          <p:cNvPr id="85" name="Picture 2"/>
          <p:cNvPicPr>
            <a:picLocks noChangeAspect="1" noChangeArrowheads="1"/>
          </p:cNvPicPr>
          <p:nvPr>
            <p:custDataLst>
              <p:tags r:id="rId1"/>
            </p:custDataLst>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15889" y="842614"/>
            <a:ext cx="6092644" cy="5529255"/>
          </a:xfrm>
          <a:prstGeom prst="rect">
            <a:avLst/>
          </a:prstGeom>
          <a:noFill/>
          <a:extLst>
            <a:ext uri="{909E8E84-426E-40DD-AFC4-6F175D3DCCD1}">
              <a14:hiddenFill xmlns:a14="http://schemas.microsoft.com/office/drawing/2010/main">
                <a:solidFill>
                  <a:srgbClr val="FFFFFF"/>
                </a:solidFill>
              </a14:hiddenFill>
            </a:ext>
          </a:extLst>
        </p:spPr>
      </p:pic>
      <p:sp>
        <p:nvSpPr>
          <p:cNvPr id="86" name="文本框 85"/>
          <p:cNvSpPr txBox="1"/>
          <p:nvPr/>
        </p:nvSpPr>
        <p:spPr>
          <a:xfrm>
            <a:off x="7392201" y="4394372"/>
            <a:ext cx="3620607" cy="1698029"/>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n"/>
            </a:pPr>
            <a:r>
              <a:rPr lang="zh-CN" altLang="en-US" sz="2400" dirty="0"/>
              <a:t>兴奋在反射弧中传导。</a:t>
            </a:r>
            <a:endParaRPr lang="zh-CN" altLang="en-US" sz="2400" dirty="0"/>
          </a:p>
          <a:p>
            <a:pPr marL="342900" indent="-342900" algn="just">
              <a:lnSpc>
                <a:spcPct val="150000"/>
              </a:lnSpc>
              <a:buFont typeface="Wingdings" panose="05000000000000000000" pitchFamily="2" charset="2"/>
              <a:buChar char="n"/>
            </a:pPr>
            <a:r>
              <a:rPr lang="zh-CN" altLang="en-US" sz="2400" dirty="0"/>
              <a:t>兴奋在脑与脊髓等中枢神经系统中传导。</a:t>
            </a:r>
            <a:endParaRPr lang="en-US" altLang="zh-CN" sz="2400" dirty="0"/>
          </a:p>
        </p:txBody>
      </p:sp>
      <p:grpSp>
        <p:nvGrpSpPr>
          <p:cNvPr id="87" name="组合 86"/>
          <p:cNvGrpSpPr/>
          <p:nvPr/>
        </p:nvGrpSpPr>
        <p:grpSpPr>
          <a:xfrm>
            <a:off x="7126335" y="3827015"/>
            <a:ext cx="4204274" cy="2335247"/>
            <a:chOff x="3067486" y="1063456"/>
            <a:chExt cx="4204274" cy="2900803"/>
          </a:xfrm>
        </p:grpSpPr>
        <p:sp>
          <p:nvSpPr>
            <p:cNvPr id="88" name="矩形: 圆角 87"/>
            <p:cNvSpPr/>
            <p:nvPr/>
          </p:nvSpPr>
          <p:spPr>
            <a:xfrm>
              <a:off x="3067486" y="1414560"/>
              <a:ext cx="4204274" cy="2549699"/>
            </a:xfrm>
            <a:prstGeom prst="roundRect">
              <a:avLst>
                <a:gd name="adj" fmla="val 3524"/>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9" name="文本框 88"/>
            <p:cNvSpPr txBox="1"/>
            <p:nvPr/>
          </p:nvSpPr>
          <p:spPr>
            <a:xfrm>
              <a:off x="4291652" y="1063456"/>
              <a:ext cx="1704008" cy="649935"/>
            </a:xfrm>
            <a:prstGeom prst="rect">
              <a:avLst/>
            </a:prstGeom>
            <a:solidFill>
              <a:srgbClr val="DAE0EF"/>
            </a:solidFill>
            <a:ln>
              <a:noFill/>
            </a:ln>
          </p:spPr>
          <p:txBody>
            <a:bodyPr wrap="square" rtlCol="0">
              <a:spAutoFit/>
            </a:bodyPr>
            <a:lstStyle/>
            <a:p>
              <a:pPr algn="ctr"/>
              <a:r>
                <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传导途径</a:t>
              </a:r>
              <a:endPar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6" name="文本框 5"/>
          <p:cNvSpPr txBox="1"/>
          <p:nvPr/>
        </p:nvSpPr>
        <p:spPr>
          <a:xfrm>
            <a:off x="7013893" y="1641966"/>
            <a:ext cx="4253948" cy="807209"/>
          </a:xfrm>
          <a:prstGeom prst="rect">
            <a:avLst/>
          </a:prstGeom>
          <a:noFill/>
        </p:spPr>
        <p:txBody>
          <a:bodyPr wrap="square" rtlCol="0">
            <a:spAutoFit/>
          </a:bodyPr>
          <a:lstStyle/>
          <a:p>
            <a:pPr>
              <a:lnSpc>
                <a:spcPct val="120000"/>
              </a:lnSpc>
            </a:pPr>
            <a:r>
              <a:rPr lang="zh-CN" altLang="en-US" sz="2000" dirty="0"/>
              <a:t>在左侧的反射中，兴奋除了完成反射弧中的传导外，还有哪些传导途径？</a:t>
            </a:r>
            <a:endParaRPr lang="zh-CN" altLang="en-US" sz="2000" dirty="0"/>
          </a:p>
        </p:txBody>
      </p:sp>
      <p:grpSp>
        <p:nvGrpSpPr>
          <p:cNvPr id="91" name="组合 90"/>
          <p:cNvGrpSpPr/>
          <p:nvPr/>
        </p:nvGrpSpPr>
        <p:grpSpPr>
          <a:xfrm>
            <a:off x="6996062" y="1084013"/>
            <a:ext cx="4334547" cy="461665"/>
            <a:chOff x="6333409" y="1517248"/>
            <a:chExt cx="4334547" cy="461665"/>
          </a:xfrm>
        </p:grpSpPr>
        <p:sp>
          <p:nvSpPr>
            <p:cNvPr id="92" name="文本框 91"/>
            <p:cNvSpPr txBox="1"/>
            <p:nvPr/>
          </p:nvSpPr>
          <p:spPr>
            <a:xfrm>
              <a:off x="6333409" y="1517248"/>
              <a:ext cx="800219" cy="461665"/>
            </a:xfrm>
            <a:prstGeom prst="rect">
              <a:avLst/>
            </a:prstGeom>
            <a:noFill/>
          </p:spPr>
          <p:txBody>
            <a:bodyPr wrap="none" rtlCol="0" anchor="ctr">
              <a:spAutoFit/>
            </a:bodyPr>
            <a:lstStyle/>
            <a:p>
              <a:r>
                <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讨论</a:t>
              </a:r>
              <a:endPar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93" name="组合 92"/>
            <p:cNvGrpSpPr/>
            <p:nvPr/>
          </p:nvGrpSpPr>
          <p:grpSpPr>
            <a:xfrm>
              <a:off x="6351240" y="1974037"/>
              <a:ext cx="4316716" cy="0"/>
              <a:chOff x="7484784" y="1647059"/>
              <a:chExt cx="4316716" cy="0"/>
            </a:xfrm>
          </p:grpSpPr>
          <p:cxnSp>
            <p:nvCxnSpPr>
              <p:cNvPr id="94" name="直接连接符 93"/>
              <p:cNvCxnSpPr/>
              <p:nvPr/>
            </p:nvCxnSpPr>
            <p:spPr>
              <a:xfrm>
                <a:off x="7484784" y="1647059"/>
                <a:ext cx="7326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8217477" y="1647059"/>
                <a:ext cx="358402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96" name="组合 95"/>
          <p:cNvGrpSpPr/>
          <p:nvPr/>
        </p:nvGrpSpPr>
        <p:grpSpPr>
          <a:xfrm>
            <a:off x="7126334" y="2493312"/>
            <a:ext cx="4204276" cy="935688"/>
            <a:chOff x="1153708" y="3400603"/>
            <a:chExt cx="4204276" cy="935688"/>
          </a:xfrm>
        </p:grpSpPr>
        <p:sp>
          <p:nvSpPr>
            <p:cNvPr id="97" name="矩形: 圆角 96"/>
            <p:cNvSpPr/>
            <p:nvPr/>
          </p:nvSpPr>
          <p:spPr>
            <a:xfrm>
              <a:off x="1153708" y="3400603"/>
              <a:ext cx="4204275" cy="935688"/>
            </a:xfrm>
            <a:prstGeom prst="roundRect">
              <a:avLst>
                <a:gd name="adj" fmla="val 8453"/>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8" name="文本框 97"/>
            <p:cNvSpPr txBox="1"/>
            <p:nvPr/>
          </p:nvSpPr>
          <p:spPr>
            <a:xfrm>
              <a:off x="1253586" y="3442303"/>
              <a:ext cx="4104398" cy="805349"/>
            </a:xfrm>
            <a:prstGeom prst="rect">
              <a:avLst/>
            </a:prstGeom>
            <a:noFill/>
          </p:spPr>
          <p:txBody>
            <a:bodyPr wrap="square">
              <a:spAutoFit/>
            </a:bodyPr>
            <a:lstStyle/>
            <a:p>
              <a:pPr>
                <a:lnSpc>
                  <a:spcPct val="120000"/>
                </a:lnSpc>
              </a:pPr>
              <a:r>
                <a:rPr lang="zh-CN" altLang="en-US" sz="2000" dirty="0">
                  <a:solidFill>
                    <a:schemeClr val="bg1"/>
                  </a:solidFill>
                  <a:latin typeface="Times New Roman" panose="02020603050405020304" pitchFamily="18" charset="0"/>
                  <a:cs typeface="Times New Roman" panose="02020603050405020304" pitchFamily="18" charset="0"/>
                </a:rPr>
                <a:t>还会从位于脊髓的低级中枢传导到大脑皮层从而产生痛觉。</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p:cTn id="7" dur="500" fill="hold"/>
                                        <p:tgtEl>
                                          <p:spTgt spid="85"/>
                                        </p:tgtEl>
                                        <p:attrNameLst>
                                          <p:attrName>ppt_w</p:attrName>
                                        </p:attrNameLst>
                                      </p:cBhvr>
                                      <p:tavLst>
                                        <p:tav tm="0">
                                          <p:val>
                                            <p:fltVal val="0"/>
                                          </p:val>
                                        </p:tav>
                                        <p:tav tm="100000">
                                          <p:val>
                                            <p:strVal val="#ppt_w"/>
                                          </p:val>
                                        </p:tav>
                                      </p:tavLst>
                                    </p:anim>
                                    <p:anim calcmode="lin" valueType="num">
                                      <p:cBhvr>
                                        <p:cTn id="8" dur="500" fill="hold"/>
                                        <p:tgtEl>
                                          <p:spTgt spid="85"/>
                                        </p:tgtEl>
                                        <p:attrNameLst>
                                          <p:attrName>ppt_h</p:attrName>
                                        </p:attrNameLst>
                                      </p:cBhvr>
                                      <p:tavLst>
                                        <p:tav tm="0">
                                          <p:val>
                                            <p:fltVal val="0"/>
                                          </p:val>
                                        </p:tav>
                                        <p:tav tm="100000">
                                          <p:val>
                                            <p:strVal val="#ppt_h"/>
                                          </p:val>
                                        </p:tav>
                                      </p:tavLst>
                                    </p:anim>
                                    <p:animEffect transition="in" filter="fade">
                                      <p:cBhvr>
                                        <p:cTn id="9" dur="500"/>
                                        <p:tgtEl>
                                          <p:spTgt spid="8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wipe(left)">
                                      <p:cBhvr>
                                        <p:cTn id="14" dur="500"/>
                                        <p:tgtEl>
                                          <p:spTgt spid="91"/>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6"/>
                                        </p:tgtEl>
                                        <p:attrNameLst>
                                          <p:attrName>style.visibility</p:attrName>
                                        </p:attrNameLst>
                                      </p:cBhvr>
                                      <p:to>
                                        <p:strVal val="visible"/>
                                      </p:to>
                                    </p:set>
                                    <p:animEffect transition="in" filter="wipe(left)">
                                      <p:cBhvr>
                                        <p:cTn id="23" dur="500"/>
                                        <p:tgtEl>
                                          <p:spTgt spid="9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wipe(up)">
                                      <p:cBhvr>
                                        <p:cTn id="28" dur="500"/>
                                        <p:tgtEl>
                                          <p:spTgt spid="87"/>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86">
                                            <p:txEl>
                                              <p:pRg st="0" end="0"/>
                                            </p:txEl>
                                          </p:spTgt>
                                        </p:tgtEl>
                                        <p:attrNameLst>
                                          <p:attrName>style.visibility</p:attrName>
                                        </p:attrNameLst>
                                      </p:cBhvr>
                                      <p:to>
                                        <p:strVal val="visible"/>
                                      </p:to>
                                    </p:set>
                                    <p:animEffect transition="in" filter="wipe(left)">
                                      <p:cBhvr>
                                        <p:cTn id="32" dur="500"/>
                                        <p:tgtEl>
                                          <p:spTgt spid="8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6">
                                            <p:txEl>
                                              <p:pRg st="1" end="1"/>
                                            </p:txEl>
                                          </p:spTgt>
                                        </p:tgtEl>
                                        <p:attrNameLst>
                                          <p:attrName>style.visibility</p:attrName>
                                        </p:attrNameLst>
                                      </p:cBhvr>
                                      <p:to>
                                        <p:strVal val="visible"/>
                                      </p:to>
                                    </p:set>
                                    <p:animEffect transition="in" filter="wipe(up)">
                                      <p:cBhvr>
                                        <p:cTn id="37" dur="500"/>
                                        <p:tgtEl>
                                          <p:spTgt spid="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uiExpand="1"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13"/>
          <p:cNvSpPr/>
          <p:nvPr/>
        </p:nvSpPr>
        <p:spPr>
          <a:xfrm>
            <a:off x="3514" y="205188"/>
            <a:ext cx="809237" cy="458810"/>
          </a:xfrm>
          <a:custGeom>
            <a:avLst/>
            <a:gdLst>
              <a:gd name="connsiteX0" fmla="*/ 0 w 2222628"/>
              <a:gd name="connsiteY0" fmla="*/ 964353 h 964353"/>
              <a:gd name="connsiteX1" fmla="*/ 505504 w 2222628"/>
              <a:gd name="connsiteY1" fmla="*/ 0 h 964353"/>
              <a:gd name="connsiteX2" fmla="*/ 2222628 w 2222628"/>
              <a:gd name="connsiteY2" fmla="*/ 0 h 964353"/>
              <a:gd name="connsiteX3" fmla="*/ 1717124 w 2222628"/>
              <a:gd name="connsiteY3" fmla="*/ 964353 h 964353"/>
              <a:gd name="connsiteX4" fmla="*/ 0 w 2222628"/>
              <a:gd name="connsiteY4" fmla="*/ 964353 h 964353"/>
              <a:gd name="connsiteX0-1" fmla="*/ 0 w 2222628"/>
              <a:gd name="connsiteY0-2" fmla="*/ 964353 h 964353"/>
              <a:gd name="connsiteX1-3" fmla="*/ 19729 w 2222628"/>
              <a:gd name="connsiteY1-4" fmla="*/ 0 h 964353"/>
              <a:gd name="connsiteX2-5" fmla="*/ 2222628 w 2222628"/>
              <a:gd name="connsiteY2-6" fmla="*/ 0 h 964353"/>
              <a:gd name="connsiteX3-7" fmla="*/ 1717124 w 2222628"/>
              <a:gd name="connsiteY3-8" fmla="*/ 964353 h 964353"/>
              <a:gd name="connsiteX4-9" fmla="*/ 0 w 2222628"/>
              <a:gd name="connsiteY4-10" fmla="*/ 964353 h 964353"/>
              <a:gd name="connsiteX0-11" fmla="*/ 0 w 2222628"/>
              <a:gd name="connsiteY0-12" fmla="*/ 964353 h 964353"/>
              <a:gd name="connsiteX1-13" fmla="*/ 679 w 2222628"/>
              <a:gd name="connsiteY1-14" fmla="*/ 0 h 964353"/>
              <a:gd name="connsiteX2-15" fmla="*/ 2222628 w 2222628"/>
              <a:gd name="connsiteY2-16" fmla="*/ 0 h 964353"/>
              <a:gd name="connsiteX3-17" fmla="*/ 1717124 w 2222628"/>
              <a:gd name="connsiteY3-18" fmla="*/ 964353 h 964353"/>
              <a:gd name="connsiteX4-19" fmla="*/ 0 w 2222628"/>
              <a:gd name="connsiteY4-20" fmla="*/ 964353 h 9643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22628" h="964353">
                <a:moveTo>
                  <a:pt x="0" y="964353"/>
                </a:moveTo>
                <a:cubicBezTo>
                  <a:pt x="226" y="642902"/>
                  <a:pt x="453" y="321451"/>
                  <a:pt x="679" y="0"/>
                </a:cubicBezTo>
                <a:lnTo>
                  <a:pt x="2222628" y="0"/>
                </a:lnTo>
                <a:lnTo>
                  <a:pt x="1717124" y="964353"/>
                </a:lnTo>
                <a:lnTo>
                  <a:pt x="0" y="964353"/>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4" name="矩形 3"/>
          <p:cNvSpPr/>
          <p:nvPr/>
        </p:nvSpPr>
        <p:spPr>
          <a:xfrm>
            <a:off x="744598" y="205187"/>
            <a:ext cx="1723549" cy="461665"/>
          </a:xfrm>
          <a:prstGeom prst="rect">
            <a:avLst/>
          </a:prstGeom>
          <a:effectLst/>
        </p:spPr>
        <p:txBody>
          <a:bodyPr vert="horz" wrap="none">
            <a:spAutoFit/>
          </a:bodyPr>
          <a:lstStyle/>
          <a:p>
            <a:r>
              <a:rPr lang="zh-CN" altLang="en-US" sz="2400" dirty="0">
                <a:solidFill>
                  <a:srgbClr val="0070C0"/>
                </a:solidFill>
                <a:latin typeface="+mj-lt"/>
                <a:ea typeface="微软雅黑" panose="020B0503020204020204" pitchFamily="34" charset="-122"/>
              </a:rPr>
              <a:t>反射的类型</a:t>
            </a:r>
            <a:endParaRPr lang="zh-CN" altLang="en-US" sz="2400" dirty="0">
              <a:solidFill>
                <a:srgbClr val="0070C0"/>
              </a:solidFill>
              <a:latin typeface="+mj-lt"/>
              <a:ea typeface="微软雅黑" panose="020B0503020204020204" pitchFamily="34" charset="-122"/>
            </a:endParaRPr>
          </a:p>
        </p:txBody>
      </p:sp>
      <p:sp>
        <p:nvSpPr>
          <p:cNvPr id="7" name="矩形: 圆角 6"/>
          <p:cNvSpPr/>
          <p:nvPr/>
        </p:nvSpPr>
        <p:spPr>
          <a:xfrm>
            <a:off x="812750" y="1318507"/>
            <a:ext cx="5150728" cy="4873571"/>
          </a:xfrm>
          <a:prstGeom prst="roundRect">
            <a:avLst>
              <a:gd name="adj" fmla="val 3662"/>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文本框 7"/>
          <p:cNvSpPr txBox="1"/>
          <p:nvPr/>
        </p:nvSpPr>
        <p:spPr>
          <a:xfrm>
            <a:off x="2252844" y="1066654"/>
            <a:ext cx="2121452" cy="565730"/>
          </a:xfrm>
          <a:prstGeom prst="rect">
            <a:avLst/>
          </a:prstGeom>
          <a:solidFill>
            <a:srgbClr val="DAE0EF"/>
          </a:solidFill>
          <a:ln>
            <a:noFill/>
          </a:ln>
        </p:spPr>
        <p:txBody>
          <a:bodyPr wrap="square" rtlCol="0">
            <a:spAutoFit/>
          </a:bodyPr>
          <a:lstStyle/>
          <a:p>
            <a:pPr algn="ctr"/>
            <a:r>
              <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非条件反射</a:t>
            </a:r>
            <a:endPar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文本框 8"/>
          <p:cNvSpPr txBox="1"/>
          <p:nvPr/>
        </p:nvSpPr>
        <p:spPr>
          <a:xfrm>
            <a:off x="1078767" y="1628581"/>
            <a:ext cx="4618694" cy="807209"/>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n"/>
            </a:pPr>
            <a:r>
              <a:rPr lang="zh-CN" altLang="en-US" sz="2000" dirty="0">
                <a:solidFill>
                  <a:srgbClr val="0070C0"/>
                </a:solidFill>
              </a:rPr>
              <a:t>形成：</a:t>
            </a:r>
            <a:r>
              <a:rPr lang="zh-CN" altLang="en-US" sz="2000" dirty="0"/>
              <a:t>出生后无需训练就具有的反射。</a:t>
            </a:r>
            <a:endParaRPr lang="zh-CN" altLang="en-US" sz="2000" dirty="0"/>
          </a:p>
          <a:p>
            <a:pPr marL="342900" indent="-342900" algn="just">
              <a:lnSpc>
                <a:spcPct val="120000"/>
              </a:lnSpc>
              <a:buFont typeface="Wingdings" panose="05000000000000000000" pitchFamily="2" charset="2"/>
              <a:buChar char="n"/>
            </a:pPr>
            <a:r>
              <a:rPr lang="zh-CN" altLang="en-US" sz="2000" dirty="0">
                <a:solidFill>
                  <a:srgbClr val="0070C0"/>
                </a:solidFill>
              </a:rPr>
              <a:t>举例：</a:t>
            </a:r>
            <a:r>
              <a:rPr lang="zh-CN" altLang="en-US" sz="2000" dirty="0"/>
              <a:t>缩手反射和膝跳反射</a:t>
            </a:r>
            <a:endParaRPr lang="zh-CN" altLang="en-US" sz="2000" dirty="0"/>
          </a:p>
        </p:txBody>
      </p:sp>
      <p:sp>
        <p:nvSpPr>
          <p:cNvPr id="11" name="矩形: 圆角 10"/>
          <p:cNvSpPr/>
          <p:nvPr/>
        </p:nvSpPr>
        <p:spPr>
          <a:xfrm>
            <a:off x="6321288" y="1318507"/>
            <a:ext cx="5001641" cy="4873571"/>
          </a:xfrm>
          <a:prstGeom prst="roundRect">
            <a:avLst>
              <a:gd name="adj" fmla="val 3662"/>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p:cNvSpPr txBox="1"/>
          <p:nvPr/>
        </p:nvSpPr>
        <p:spPr>
          <a:xfrm>
            <a:off x="8067695" y="1056897"/>
            <a:ext cx="1663173" cy="523220"/>
          </a:xfrm>
          <a:prstGeom prst="rect">
            <a:avLst/>
          </a:prstGeom>
          <a:solidFill>
            <a:srgbClr val="DAE0EF"/>
          </a:solidFill>
          <a:ln>
            <a:noFill/>
          </a:ln>
        </p:spPr>
        <p:txBody>
          <a:bodyPr wrap="square" rtlCol="0">
            <a:spAutoFit/>
          </a:bodyPr>
          <a:lstStyle/>
          <a:p>
            <a:pPr algn="ctr"/>
            <a:r>
              <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条件反射</a:t>
            </a:r>
            <a:endPar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12"/>
          <p:cNvSpPr txBox="1"/>
          <p:nvPr/>
        </p:nvSpPr>
        <p:spPr>
          <a:xfrm>
            <a:off x="6614783" y="1613595"/>
            <a:ext cx="4568998" cy="1176541"/>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n"/>
            </a:pPr>
            <a:r>
              <a:rPr lang="zh-CN" altLang="en-US" sz="2000" dirty="0">
                <a:solidFill>
                  <a:srgbClr val="0070C0"/>
                </a:solidFill>
              </a:rPr>
              <a:t>形成：</a:t>
            </a:r>
            <a:r>
              <a:rPr lang="zh-CN" altLang="en-US" sz="2000" dirty="0"/>
              <a:t>出生后在生活过程中通过学习和训练而形成的反射。</a:t>
            </a:r>
            <a:endParaRPr lang="en-US" altLang="zh-CN" sz="2000" dirty="0"/>
          </a:p>
          <a:p>
            <a:pPr marL="342900" indent="-342900" algn="just">
              <a:lnSpc>
                <a:spcPct val="120000"/>
              </a:lnSpc>
              <a:buFont typeface="Wingdings" panose="05000000000000000000" pitchFamily="2" charset="2"/>
              <a:buChar char="n"/>
            </a:pPr>
            <a:r>
              <a:rPr lang="zh-CN" altLang="en-US" sz="2000" dirty="0">
                <a:solidFill>
                  <a:srgbClr val="0070C0"/>
                </a:solidFill>
              </a:rPr>
              <a:t>举例：</a:t>
            </a:r>
            <a:r>
              <a:rPr lang="zh-CN" altLang="en-US" sz="2000" dirty="0"/>
              <a:t>狗的唾液分泌与铃声关系</a:t>
            </a:r>
            <a:endParaRPr lang="zh-CN" altLang="en-US" sz="2000" dirty="0"/>
          </a:p>
        </p:txBody>
      </p:sp>
      <p:pic>
        <p:nvPicPr>
          <p:cNvPr id="14" name="图片 13"/>
          <p:cNvPicPr>
            <a:picLocks noChangeAspect="1"/>
          </p:cNvPicPr>
          <p:nvPr/>
        </p:nvPicPr>
        <p:blipFill rotWithShape="1">
          <a:blip r:embed="rId1">
            <a:extLst>
              <a:ext uri="{28A0092B-C50C-407E-A947-70E740481C1C}">
                <a14:useLocalDpi xmlns:a14="http://schemas.microsoft.com/office/drawing/2010/main" val="0"/>
              </a:ext>
            </a:extLst>
          </a:blip>
          <a:srcRect b="13629"/>
          <a:stretch>
            <a:fillRect/>
          </a:stretch>
        </p:blipFill>
        <p:spPr>
          <a:xfrm>
            <a:off x="1557273" y="4305973"/>
            <a:ext cx="3661682" cy="1637627"/>
          </a:xfrm>
          <a:prstGeom prst="rect">
            <a:avLst/>
          </a:prstGeom>
        </p:spPr>
      </p:pic>
      <p:pic>
        <p:nvPicPr>
          <p:cNvPr id="15" name="图片 14"/>
          <p:cNvPicPr>
            <a:picLocks noChangeAspect="1"/>
          </p:cNvPicPr>
          <p:nvPr/>
        </p:nvPicPr>
        <p:blipFill rotWithShape="1">
          <a:blip r:embed="rId2">
            <a:extLst>
              <a:ext uri="{28A0092B-C50C-407E-A947-70E740481C1C}">
                <a14:useLocalDpi xmlns:a14="http://schemas.microsoft.com/office/drawing/2010/main" val="0"/>
              </a:ext>
            </a:extLst>
          </a:blip>
          <a:srcRect b="14757"/>
          <a:stretch>
            <a:fillRect/>
          </a:stretch>
        </p:blipFill>
        <p:spPr>
          <a:xfrm>
            <a:off x="1480386" y="2569805"/>
            <a:ext cx="3666366" cy="1356152"/>
          </a:xfrm>
          <a:prstGeom prst="rect">
            <a:avLst/>
          </a:prstGeom>
        </p:spPr>
      </p:pic>
      <p:pic>
        <p:nvPicPr>
          <p:cNvPr id="16" name="Picture 4"/>
          <p:cNvPicPr>
            <a:picLocks noChangeAspect="1"/>
          </p:cNvPicPr>
          <p:nvPr>
            <p:custDataLst>
              <p:tags r:id="rId3"/>
            </p:custDataLst>
          </p:nvPr>
        </p:nvPicPr>
        <p:blipFill>
          <a:blip r:embed="rId4"/>
          <a:stretch>
            <a:fillRect/>
          </a:stretch>
        </p:blipFill>
        <p:spPr>
          <a:xfrm>
            <a:off x="6767635" y="3145710"/>
            <a:ext cx="4151687" cy="2645636"/>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left)">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wipe(left)">
                                      <p:cBhvr>
                                        <p:cTn id="29" dur="500"/>
                                        <p:tgtEl>
                                          <p:spTgt spid="9">
                                            <p:txEl>
                                              <p:pRg st="1" end="1"/>
                                            </p:txEl>
                                          </p:spTgt>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par>
                          <p:cTn id="36" fill="hold">
                            <p:stCondLst>
                              <p:cond delay="1000"/>
                            </p:stCondLst>
                            <p:childTnLst>
                              <p:par>
                                <p:cTn id="37" presetID="53" presetClass="entr" presetSubtype="16"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up)">
                                      <p:cBhvr>
                                        <p:cTn id="46" dur="500"/>
                                        <p:tgtEl>
                                          <p:spTgt spid="11"/>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3">
                                            <p:txEl>
                                              <p:pRg st="0" end="0"/>
                                            </p:txEl>
                                          </p:spTgt>
                                        </p:tgtEl>
                                        <p:attrNameLst>
                                          <p:attrName>style.visibility</p:attrName>
                                        </p:attrNameLst>
                                      </p:cBhvr>
                                      <p:to>
                                        <p:strVal val="visible"/>
                                      </p:to>
                                    </p:set>
                                    <p:animEffect transition="in" filter="wipe(left)">
                                      <p:cBhvr>
                                        <p:cTn id="50" dur="500"/>
                                        <p:tgtEl>
                                          <p:spTgt spid="13">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3">
                                            <p:txEl>
                                              <p:pRg st="1" end="1"/>
                                            </p:txEl>
                                          </p:spTgt>
                                        </p:tgtEl>
                                        <p:attrNameLst>
                                          <p:attrName>style.visibility</p:attrName>
                                        </p:attrNameLst>
                                      </p:cBhvr>
                                      <p:to>
                                        <p:strVal val="visible"/>
                                      </p:to>
                                    </p:set>
                                    <p:animEffect transition="in" filter="wipe(left)">
                                      <p:cBhvr>
                                        <p:cTn id="55" dur="500"/>
                                        <p:tgtEl>
                                          <p:spTgt spid="13">
                                            <p:txEl>
                                              <p:pRg st="1" end="1"/>
                                            </p:txEl>
                                          </p:spTgt>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p:cTn id="59" dur="500" fill="hold"/>
                                        <p:tgtEl>
                                          <p:spTgt spid="16"/>
                                        </p:tgtEl>
                                        <p:attrNameLst>
                                          <p:attrName>ppt_w</p:attrName>
                                        </p:attrNameLst>
                                      </p:cBhvr>
                                      <p:tavLst>
                                        <p:tav tm="0">
                                          <p:val>
                                            <p:fltVal val="0"/>
                                          </p:val>
                                        </p:tav>
                                        <p:tav tm="100000">
                                          <p:val>
                                            <p:strVal val="#ppt_w"/>
                                          </p:val>
                                        </p:tav>
                                      </p:tavLst>
                                    </p:anim>
                                    <p:anim calcmode="lin" valueType="num">
                                      <p:cBhvr>
                                        <p:cTn id="60" dur="500" fill="hold"/>
                                        <p:tgtEl>
                                          <p:spTgt spid="16"/>
                                        </p:tgtEl>
                                        <p:attrNameLst>
                                          <p:attrName>ppt_h</p:attrName>
                                        </p:attrNameLst>
                                      </p:cBhvr>
                                      <p:tavLst>
                                        <p:tav tm="0">
                                          <p:val>
                                            <p:fltVal val="0"/>
                                          </p:val>
                                        </p:tav>
                                        <p:tav tm="100000">
                                          <p:val>
                                            <p:strVal val="#ppt_h"/>
                                          </p:val>
                                        </p:tav>
                                      </p:tavLst>
                                    </p:anim>
                                    <p:animEffect transition="in" filter="fade">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uiExpand="1" build="p"/>
      <p:bldP spid="11" grpId="0" animBg="1"/>
      <p:bldP spid="12" grpId="0" animBg="1"/>
      <p:bldP spid="1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13"/>
          <p:cNvSpPr/>
          <p:nvPr/>
        </p:nvSpPr>
        <p:spPr>
          <a:xfrm>
            <a:off x="3514" y="205188"/>
            <a:ext cx="809237" cy="458810"/>
          </a:xfrm>
          <a:custGeom>
            <a:avLst/>
            <a:gdLst>
              <a:gd name="connsiteX0" fmla="*/ 0 w 2222628"/>
              <a:gd name="connsiteY0" fmla="*/ 964353 h 964353"/>
              <a:gd name="connsiteX1" fmla="*/ 505504 w 2222628"/>
              <a:gd name="connsiteY1" fmla="*/ 0 h 964353"/>
              <a:gd name="connsiteX2" fmla="*/ 2222628 w 2222628"/>
              <a:gd name="connsiteY2" fmla="*/ 0 h 964353"/>
              <a:gd name="connsiteX3" fmla="*/ 1717124 w 2222628"/>
              <a:gd name="connsiteY3" fmla="*/ 964353 h 964353"/>
              <a:gd name="connsiteX4" fmla="*/ 0 w 2222628"/>
              <a:gd name="connsiteY4" fmla="*/ 964353 h 964353"/>
              <a:gd name="connsiteX0-1" fmla="*/ 0 w 2222628"/>
              <a:gd name="connsiteY0-2" fmla="*/ 964353 h 964353"/>
              <a:gd name="connsiteX1-3" fmla="*/ 19729 w 2222628"/>
              <a:gd name="connsiteY1-4" fmla="*/ 0 h 964353"/>
              <a:gd name="connsiteX2-5" fmla="*/ 2222628 w 2222628"/>
              <a:gd name="connsiteY2-6" fmla="*/ 0 h 964353"/>
              <a:gd name="connsiteX3-7" fmla="*/ 1717124 w 2222628"/>
              <a:gd name="connsiteY3-8" fmla="*/ 964353 h 964353"/>
              <a:gd name="connsiteX4-9" fmla="*/ 0 w 2222628"/>
              <a:gd name="connsiteY4-10" fmla="*/ 964353 h 964353"/>
              <a:gd name="connsiteX0-11" fmla="*/ 0 w 2222628"/>
              <a:gd name="connsiteY0-12" fmla="*/ 964353 h 964353"/>
              <a:gd name="connsiteX1-13" fmla="*/ 679 w 2222628"/>
              <a:gd name="connsiteY1-14" fmla="*/ 0 h 964353"/>
              <a:gd name="connsiteX2-15" fmla="*/ 2222628 w 2222628"/>
              <a:gd name="connsiteY2-16" fmla="*/ 0 h 964353"/>
              <a:gd name="connsiteX3-17" fmla="*/ 1717124 w 2222628"/>
              <a:gd name="connsiteY3-18" fmla="*/ 964353 h 964353"/>
              <a:gd name="connsiteX4-19" fmla="*/ 0 w 2222628"/>
              <a:gd name="connsiteY4-20" fmla="*/ 964353 h 9643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22628" h="964353">
                <a:moveTo>
                  <a:pt x="0" y="964353"/>
                </a:moveTo>
                <a:cubicBezTo>
                  <a:pt x="226" y="642902"/>
                  <a:pt x="453" y="321451"/>
                  <a:pt x="679" y="0"/>
                </a:cubicBezTo>
                <a:lnTo>
                  <a:pt x="2222628" y="0"/>
                </a:lnTo>
                <a:lnTo>
                  <a:pt x="1717124" y="964353"/>
                </a:lnTo>
                <a:lnTo>
                  <a:pt x="0" y="964353"/>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4" name="矩形 3"/>
          <p:cNvSpPr/>
          <p:nvPr/>
        </p:nvSpPr>
        <p:spPr>
          <a:xfrm>
            <a:off x="744598" y="205187"/>
            <a:ext cx="1723549" cy="461665"/>
          </a:xfrm>
          <a:prstGeom prst="rect">
            <a:avLst/>
          </a:prstGeom>
          <a:effectLst/>
        </p:spPr>
        <p:txBody>
          <a:bodyPr vert="horz" wrap="none">
            <a:spAutoFit/>
          </a:bodyPr>
          <a:lstStyle/>
          <a:p>
            <a:r>
              <a:rPr lang="zh-CN" altLang="en-US" sz="2400" dirty="0">
                <a:solidFill>
                  <a:srgbClr val="0070C0"/>
                </a:solidFill>
                <a:latin typeface="+mj-lt"/>
                <a:ea typeface="微软雅黑" panose="020B0503020204020204" pitchFamily="34" charset="-122"/>
              </a:rPr>
              <a:t>反射的类型</a:t>
            </a:r>
            <a:endParaRPr lang="zh-CN" altLang="en-US" sz="2400" dirty="0">
              <a:solidFill>
                <a:srgbClr val="0070C0"/>
              </a:solidFill>
              <a:latin typeface="+mj-lt"/>
              <a:ea typeface="微软雅黑" panose="020B0503020204020204" pitchFamily="34" charset="-122"/>
            </a:endParaRPr>
          </a:p>
        </p:txBody>
      </p:sp>
      <p:grpSp>
        <p:nvGrpSpPr>
          <p:cNvPr id="8" name="组合 7"/>
          <p:cNvGrpSpPr/>
          <p:nvPr/>
        </p:nvGrpSpPr>
        <p:grpSpPr>
          <a:xfrm>
            <a:off x="2219274" y="955040"/>
            <a:ext cx="4506576" cy="2533692"/>
            <a:chOff x="2410668" y="955040"/>
            <a:chExt cx="4506576" cy="2533692"/>
          </a:xfrm>
        </p:grpSpPr>
        <p:sp>
          <p:nvSpPr>
            <p:cNvPr id="36" name="圆角矩形 67"/>
            <p:cNvSpPr/>
            <p:nvPr/>
          </p:nvSpPr>
          <p:spPr>
            <a:xfrm>
              <a:off x="2410668" y="955040"/>
              <a:ext cx="4506576" cy="2533692"/>
            </a:xfrm>
            <a:prstGeom prst="roundRect">
              <a:avLst>
                <a:gd name="adj" fmla="val 3940"/>
              </a:avLst>
            </a:prstGeom>
            <a:solidFill>
              <a:srgbClr val="4F81BD">
                <a:alpha val="0"/>
              </a:srgb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8" name="Picture 2"/>
            <p:cNvPicPr>
              <a:picLocks noChangeAspect="1"/>
            </p:cNvPicPr>
            <p:nvPr>
              <p:custDataLst>
                <p:tags r:id="rId1"/>
              </p:custDataLst>
            </p:nvPr>
          </p:nvPicPr>
          <p:blipFill rotWithShape="1">
            <a:blip r:embed="rId2"/>
            <a:srcRect l="598" t="727" r="733" b="1046"/>
            <a:stretch>
              <a:fillRect/>
            </a:stretch>
          </p:blipFill>
          <p:spPr>
            <a:xfrm>
              <a:off x="2585449" y="1129330"/>
              <a:ext cx="3306288" cy="1930338"/>
            </a:xfrm>
            <a:prstGeom prst="rect">
              <a:avLst/>
            </a:prstGeom>
            <a:noFill/>
            <a:ln w="9525">
              <a:noFill/>
            </a:ln>
          </p:spPr>
        </p:pic>
      </p:grpSp>
      <p:grpSp>
        <p:nvGrpSpPr>
          <p:cNvPr id="9" name="组合 8"/>
          <p:cNvGrpSpPr/>
          <p:nvPr/>
        </p:nvGrpSpPr>
        <p:grpSpPr>
          <a:xfrm>
            <a:off x="6859648" y="955040"/>
            <a:ext cx="4316310" cy="2533692"/>
            <a:chOff x="7051042" y="955040"/>
            <a:chExt cx="4316310" cy="2533692"/>
          </a:xfrm>
        </p:grpSpPr>
        <p:sp>
          <p:nvSpPr>
            <p:cNvPr id="37" name="圆角矩形 67"/>
            <p:cNvSpPr/>
            <p:nvPr/>
          </p:nvSpPr>
          <p:spPr>
            <a:xfrm>
              <a:off x="7051042" y="955040"/>
              <a:ext cx="4316310" cy="2533692"/>
            </a:xfrm>
            <a:prstGeom prst="roundRect">
              <a:avLst>
                <a:gd name="adj" fmla="val 3940"/>
              </a:avLst>
            </a:prstGeom>
            <a:solidFill>
              <a:srgbClr val="4F81BD">
                <a:alpha val="0"/>
              </a:srgb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9" name="Picture 3"/>
            <p:cNvPicPr>
              <a:picLocks noChangeAspect="1"/>
            </p:cNvPicPr>
            <p:nvPr>
              <p:custDataLst>
                <p:tags r:id="rId3"/>
              </p:custDataLst>
            </p:nvPr>
          </p:nvPicPr>
          <p:blipFill>
            <a:blip r:embed="rId4"/>
            <a:stretch>
              <a:fillRect/>
            </a:stretch>
          </p:blipFill>
          <p:spPr>
            <a:xfrm>
              <a:off x="7467600" y="1005352"/>
              <a:ext cx="3238021" cy="2483379"/>
            </a:xfrm>
            <a:prstGeom prst="rect">
              <a:avLst/>
            </a:prstGeom>
            <a:noFill/>
            <a:ln w="9525">
              <a:noFill/>
            </a:ln>
          </p:spPr>
        </p:pic>
      </p:grpSp>
      <p:grpSp>
        <p:nvGrpSpPr>
          <p:cNvPr id="15" name="组合 14"/>
          <p:cNvGrpSpPr/>
          <p:nvPr/>
        </p:nvGrpSpPr>
        <p:grpSpPr>
          <a:xfrm>
            <a:off x="2219274" y="3872272"/>
            <a:ext cx="4316310" cy="2533692"/>
            <a:chOff x="2410668" y="3872272"/>
            <a:chExt cx="4316310" cy="2533692"/>
          </a:xfrm>
        </p:grpSpPr>
        <p:sp>
          <p:nvSpPr>
            <p:cNvPr id="47" name="圆角矩形 67"/>
            <p:cNvSpPr/>
            <p:nvPr/>
          </p:nvSpPr>
          <p:spPr>
            <a:xfrm>
              <a:off x="2410668" y="3872272"/>
              <a:ext cx="4316310" cy="2533692"/>
            </a:xfrm>
            <a:prstGeom prst="roundRect">
              <a:avLst>
                <a:gd name="adj" fmla="val 3940"/>
              </a:avLst>
            </a:prstGeom>
            <a:solidFill>
              <a:srgbClr val="4F81BD">
                <a:alpha val="0"/>
              </a:srgb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Picture 4"/>
            <p:cNvPicPr>
              <a:picLocks noChangeAspect="1"/>
            </p:cNvPicPr>
            <p:nvPr>
              <p:custDataLst>
                <p:tags r:id="rId5"/>
              </p:custDataLst>
            </p:nvPr>
          </p:nvPicPr>
          <p:blipFill>
            <a:blip r:embed="rId6"/>
            <a:stretch>
              <a:fillRect/>
            </a:stretch>
          </p:blipFill>
          <p:spPr>
            <a:xfrm>
              <a:off x="2865312" y="4094878"/>
              <a:ext cx="3597288" cy="2292349"/>
            </a:xfrm>
            <a:prstGeom prst="rect">
              <a:avLst/>
            </a:prstGeom>
            <a:noFill/>
            <a:ln w="9525">
              <a:noFill/>
            </a:ln>
          </p:spPr>
        </p:pic>
      </p:grpSp>
      <p:grpSp>
        <p:nvGrpSpPr>
          <p:cNvPr id="10" name="组合 9"/>
          <p:cNvGrpSpPr/>
          <p:nvPr/>
        </p:nvGrpSpPr>
        <p:grpSpPr>
          <a:xfrm>
            <a:off x="6859648" y="3868802"/>
            <a:ext cx="4316310" cy="2533692"/>
            <a:chOff x="7051042" y="3868802"/>
            <a:chExt cx="4316310" cy="2533692"/>
          </a:xfrm>
        </p:grpSpPr>
        <p:sp>
          <p:nvSpPr>
            <p:cNvPr id="40" name="圆角矩形 67"/>
            <p:cNvSpPr/>
            <p:nvPr/>
          </p:nvSpPr>
          <p:spPr>
            <a:xfrm>
              <a:off x="7051042" y="3868802"/>
              <a:ext cx="4316310" cy="2533692"/>
            </a:xfrm>
            <a:prstGeom prst="roundRect">
              <a:avLst>
                <a:gd name="adj" fmla="val 3940"/>
              </a:avLst>
            </a:prstGeom>
            <a:solidFill>
              <a:srgbClr val="4F81BD">
                <a:alpha val="0"/>
              </a:srgb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1" name="Picture 5"/>
            <p:cNvPicPr>
              <a:picLocks noChangeAspect="1"/>
            </p:cNvPicPr>
            <p:nvPr>
              <p:custDataLst>
                <p:tags r:id="rId7"/>
              </p:custDataLst>
            </p:nvPr>
          </p:nvPicPr>
          <p:blipFill>
            <a:blip r:embed="rId8"/>
            <a:stretch>
              <a:fillRect/>
            </a:stretch>
          </p:blipFill>
          <p:spPr>
            <a:xfrm>
              <a:off x="7200003" y="3934697"/>
              <a:ext cx="3791019" cy="2452530"/>
            </a:xfrm>
            <a:prstGeom prst="rect">
              <a:avLst/>
            </a:prstGeom>
            <a:noFill/>
            <a:ln w="9525">
              <a:noFill/>
            </a:ln>
          </p:spPr>
        </p:pic>
      </p:grpSp>
      <p:sp>
        <p:nvSpPr>
          <p:cNvPr id="22" name="矩形 21"/>
          <p:cNvSpPr/>
          <p:nvPr>
            <p:custDataLst>
              <p:tags r:id="rId9"/>
            </p:custDataLst>
          </p:nvPr>
        </p:nvSpPr>
        <p:spPr>
          <a:xfrm>
            <a:off x="4732415" y="3059668"/>
            <a:ext cx="1062437" cy="338554"/>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fontAlgn="base"/>
            <a:r>
              <a:rPr lang="en-US" altLang="zh-CN" sz="1600" b="0" i="0" strike="noStrike" noProof="1">
                <a:effectLst/>
                <a:latin typeface="+mn-ea"/>
                <a:cs typeface="微软雅黑" panose="020B0503020204020204" pitchFamily="34" charset="-122"/>
              </a:rPr>
              <a:t>给狗喂食</a:t>
            </a:r>
            <a:endParaRPr lang="en-US" altLang="zh-CN" sz="1600" b="0" i="0" strike="noStrike" noProof="1">
              <a:effectLst/>
              <a:latin typeface="+mn-ea"/>
              <a:cs typeface="微软雅黑" panose="020B0503020204020204" pitchFamily="34" charset="-122"/>
            </a:endParaRPr>
          </a:p>
        </p:txBody>
      </p:sp>
      <p:sp>
        <p:nvSpPr>
          <p:cNvPr id="23" name="矩形 22"/>
          <p:cNvSpPr/>
          <p:nvPr>
            <p:custDataLst>
              <p:tags r:id="rId10"/>
            </p:custDataLst>
          </p:nvPr>
        </p:nvSpPr>
        <p:spPr>
          <a:xfrm>
            <a:off x="8406653" y="1048071"/>
            <a:ext cx="2626066" cy="338554"/>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fontAlgn="base"/>
            <a:r>
              <a:rPr lang="en-US" altLang="zh-CN" sz="1600" noProof="1">
                <a:latin typeface="+mn-ea"/>
                <a:cs typeface="微软雅黑" panose="020B0503020204020204" pitchFamily="34" charset="-122"/>
              </a:rPr>
              <a:t>给狗听铃声而不给它喂食物</a:t>
            </a:r>
            <a:endParaRPr lang="en-US" altLang="zh-CN" sz="1600" noProof="1">
              <a:latin typeface="+mn-ea"/>
              <a:cs typeface="微软雅黑" panose="020B0503020204020204" pitchFamily="34" charset="-122"/>
            </a:endParaRPr>
          </a:p>
        </p:txBody>
      </p:sp>
      <p:sp>
        <p:nvSpPr>
          <p:cNvPr id="25" name="矩形 24"/>
          <p:cNvSpPr/>
          <p:nvPr>
            <p:custDataLst>
              <p:tags r:id="rId11"/>
            </p:custDataLst>
          </p:nvPr>
        </p:nvSpPr>
        <p:spPr>
          <a:xfrm>
            <a:off x="2753893" y="4490331"/>
            <a:ext cx="1810631" cy="35086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fontAlgn="base"/>
            <a:r>
              <a:rPr lang="en-US" altLang="zh-CN" sz="1600" noProof="1">
                <a:latin typeface="+mn-ea"/>
                <a:cs typeface="微软雅黑" panose="020B0503020204020204" pitchFamily="34" charset="-122"/>
              </a:rPr>
              <a:t>铃声转化</a:t>
            </a:r>
            <a:r>
              <a:rPr lang="en-US" altLang="zh-CN" sz="1600" noProof="1">
                <a:solidFill>
                  <a:srgbClr val="C00000"/>
                </a:solidFill>
                <a:latin typeface="+mn-ea"/>
                <a:cs typeface="微软雅黑" panose="020B0503020204020204" pitchFamily="34" charset="-122"/>
              </a:rPr>
              <a:t>条件刺激</a:t>
            </a:r>
            <a:endParaRPr lang="en-US" altLang="zh-CN" sz="1600" noProof="1">
              <a:solidFill>
                <a:srgbClr val="C00000"/>
              </a:solidFill>
              <a:latin typeface="+mn-ea"/>
              <a:cs typeface="微软雅黑" panose="020B0503020204020204" pitchFamily="34" charset="-122"/>
            </a:endParaRPr>
          </a:p>
        </p:txBody>
      </p:sp>
      <p:grpSp>
        <p:nvGrpSpPr>
          <p:cNvPr id="16" name="组合 15"/>
          <p:cNvGrpSpPr/>
          <p:nvPr/>
        </p:nvGrpSpPr>
        <p:grpSpPr>
          <a:xfrm>
            <a:off x="1049542" y="955040"/>
            <a:ext cx="1059553" cy="5432187"/>
            <a:chOff x="1049542" y="955040"/>
            <a:chExt cx="1059553" cy="5432187"/>
          </a:xfrm>
        </p:grpSpPr>
        <p:sp>
          <p:nvSpPr>
            <p:cNvPr id="11" name="矩形: 圆角 10"/>
            <p:cNvSpPr/>
            <p:nvPr/>
          </p:nvSpPr>
          <p:spPr>
            <a:xfrm>
              <a:off x="1049542" y="955040"/>
              <a:ext cx="1059553" cy="5432187"/>
            </a:xfrm>
            <a:prstGeom prst="roundRect">
              <a:avLst>
                <a:gd name="adj" fmla="val 1089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1"/>
            <p:cNvSpPr txBox="1"/>
            <p:nvPr>
              <p:custDataLst>
                <p:tags r:id="rId12"/>
              </p:custDataLst>
            </p:nvPr>
          </p:nvSpPr>
          <p:spPr>
            <a:xfrm>
              <a:off x="1262682" y="1170109"/>
              <a:ext cx="765117" cy="5078313"/>
            </a:xfrm>
            <a:prstGeom prst="rect">
              <a:avLst/>
            </a:prstGeom>
            <a:noFill/>
            <a:ln w="9525">
              <a:noFill/>
            </a:ln>
          </p:spPr>
          <p:txBody>
            <a:bodyPr wrap="square" anchor="t">
              <a:spAutoFit/>
            </a:bodyPr>
            <a:lstStyle/>
            <a:p>
              <a:pPr eaLnBrk="0" hangingPunct="0"/>
              <a:r>
                <a:rPr lang="en-US" altLang="zh-CN" sz="3600" dirty="0">
                  <a:solidFill>
                    <a:srgbClr val="FFFF00"/>
                  </a:solidFill>
                  <a:effectLst/>
                  <a:latin typeface="Times New Roman" panose="02020603050405020304" pitchFamily="18" charset="0"/>
                  <a:ea typeface="微软雅黑" panose="020B0503020204020204" pitchFamily="34" charset="-122"/>
                  <a:cs typeface="Times New Roman" panose="02020603050405020304" pitchFamily="18" charset="0"/>
                </a:rPr>
                <a:t>条件反射的建立过程</a:t>
              </a:r>
              <a:endParaRPr lang="en-US" altLang="zh-CN" sz="3600" dirty="0">
                <a:solidFill>
                  <a:srgbClr val="FFFF00"/>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7" name="矩形 26"/>
          <p:cNvSpPr/>
          <p:nvPr>
            <p:custDataLst>
              <p:tags r:id="rId13"/>
            </p:custDataLst>
          </p:nvPr>
        </p:nvSpPr>
        <p:spPr>
          <a:xfrm>
            <a:off x="3246171" y="3059668"/>
            <a:ext cx="1343091" cy="369332"/>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fontAlgn="base"/>
            <a:r>
              <a:rPr lang="en-US" altLang="zh-CN" b="0" i="0" strike="noStrike" noProof="1">
                <a:solidFill>
                  <a:srgbClr val="0070C0"/>
                </a:solidFill>
                <a:effectLst/>
                <a:latin typeface="+mn-ea"/>
                <a:cs typeface="微软雅黑" panose="020B0503020204020204" pitchFamily="34" charset="-122"/>
              </a:rPr>
              <a:t>非条件反射</a:t>
            </a:r>
            <a:endParaRPr lang="en-US" altLang="zh-CN" b="0" i="0" strike="noStrike" noProof="1">
              <a:solidFill>
                <a:srgbClr val="0070C0"/>
              </a:solidFill>
              <a:effectLst/>
              <a:latin typeface="+mn-ea"/>
              <a:cs typeface="微软雅黑" panose="020B0503020204020204" pitchFamily="34" charset="-122"/>
            </a:endParaRPr>
          </a:p>
        </p:txBody>
      </p:sp>
      <p:sp>
        <p:nvSpPr>
          <p:cNvPr id="28" name="矩形 27"/>
          <p:cNvSpPr/>
          <p:nvPr>
            <p:custDataLst>
              <p:tags r:id="rId14"/>
            </p:custDataLst>
          </p:nvPr>
        </p:nvSpPr>
        <p:spPr>
          <a:xfrm>
            <a:off x="4589262" y="1735476"/>
            <a:ext cx="1421304" cy="338554"/>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fontAlgn="base"/>
            <a:r>
              <a:rPr lang="en-US" altLang="zh-CN" sz="1600" b="0" i="0" strike="noStrike" noProof="1">
                <a:effectLst/>
                <a:latin typeface="+mn-ea"/>
                <a:cs typeface="微软雅黑" panose="020B0503020204020204" pitchFamily="34" charset="-122"/>
              </a:rPr>
              <a:t>狗会分泌唾液</a:t>
            </a:r>
            <a:endParaRPr lang="en-US" altLang="zh-CN" sz="1600" b="0" i="0" strike="noStrike" noProof="1">
              <a:effectLst/>
              <a:latin typeface="+mn-ea"/>
              <a:cs typeface="微软雅黑" panose="020B0503020204020204" pitchFamily="34" charset="-122"/>
            </a:endParaRPr>
          </a:p>
        </p:txBody>
      </p:sp>
      <p:grpSp>
        <p:nvGrpSpPr>
          <p:cNvPr id="7" name="组合 6"/>
          <p:cNvGrpSpPr/>
          <p:nvPr/>
        </p:nvGrpSpPr>
        <p:grpSpPr>
          <a:xfrm>
            <a:off x="5294766" y="2301859"/>
            <a:ext cx="1339742" cy="584775"/>
            <a:chOff x="4077271" y="2452530"/>
            <a:chExt cx="1339742" cy="584775"/>
          </a:xfrm>
        </p:grpSpPr>
        <p:sp>
          <p:nvSpPr>
            <p:cNvPr id="29" name="矩形 28"/>
            <p:cNvSpPr/>
            <p:nvPr>
              <p:custDataLst>
                <p:tags r:id="rId15"/>
              </p:custDataLst>
            </p:nvPr>
          </p:nvSpPr>
          <p:spPr>
            <a:xfrm>
              <a:off x="4415745" y="2452530"/>
              <a:ext cx="1001268" cy="58477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fontAlgn="base"/>
              <a:r>
                <a:rPr lang="en-US" altLang="zh-CN" sz="1600" b="0" i="0" strike="noStrike" noProof="1">
                  <a:effectLst/>
                  <a:latin typeface="+mn-ea"/>
                  <a:cs typeface="微软雅黑" panose="020B0503020204020204" pitchFamily="34" charset="-122"/>
                </a:rPr>
                <a:t>食物是</a:t>
              </a:r>
              <a:r>
                <a:rPr lang="en-US" altLang="zh-CN" sz="1600" b="0" i="0" strike="noStrike" noProof="1">
                  <a:solidFill>
                    <a:srgbClr val="C00000"/>
                  </a:solidFill>
                  <a:effectLst/>
                  <a:latin typeface="+mn-ea"/>
                  <a:cs typeface="微软雅黑" panose="020B0503020204020204" pitchFamily="34" charset="-122"/>
                </a:rPr>
                <a:t>非条件刺激</a:t>
              </a:r>
              <a:endParaRPr lang="en-US" altLang="zh-CN" sz="1600" b="0" i="0" strike="noStrike" noProof="1">
                <a:solidFill>
                  <a:srgbClr val="C00000"/>
                </a:solidFill>
                <a:effectLst/>
                <a:latin typeface="+mn-ea"/>
                <a:cs typeface="微软雅黑" panose="020B0503020204020204" pitchFamily="34" charset="-122"/>
              </a:endParaRPr>
            </a:p>
          </p:txBody>
        </p:sp>
        <p:cxnSp>
          <p:nvCxnSpPr>
            <p:cNvPr id="5" name="直接连接符 4"/>
            <p:cNvCxnSpPr/>
            <p:nvPr/>
          </p:nvCxnSpPr>
          <p:spPr>
            <a:xfrm>
              <a:off x="4077271" y="2745506"/>
              <a:ext cx="4055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矩形 32"/>
          <p:cNvSpPr/>
          <p:nvPr>
            <p:custDataLst>
              <p:tags r:id="rId16"/>
            </p:custDataLst>
          </p:nvPr>
        </p:nvSpPr>
        <p:spPr>
          <a:xfrm>
            <a:off x="7008609" y="2177228"/>
            <a:ext cx="1609873" cy="338554"/>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fontAlgn="base"/>
            <a:r>
              <a:rPr lang="en-US" altLang="zh-CN" sz="1600" noProof="1">
                <a:latin typeface="+mn-ea"/>
                <a:cs typeface="微软雅黑" panose="020B0503020204020204" pitchFamily="34" charset="-122"/>
              </a:rPr>
              <a:t>狗不会分泌唾液</a:t>
            </a:r>
            <a:endParaRPr lang="en-US" altLang="zh-CN" sz="1600" noProof="1">
              <a:latin typeface="+mn-ea"/>
              <a:cs typeface="微软雅黑" panose="020B0503020204020204" pitchFamily="34" charset="-122"/>
            </a:endParaRPr>
          </a:p>
        </p:txBody>
      </p:sp>
      <p:sp>
        <p:nvSpPr>
          <p:cNvPr id="34" name="矩形 33"/>
          <p:cNvSpPr/>
          <p:nvPr>
            <p:custDataLst>
              <p:tags r:id="rId17"/>
            </p:custDataLst>
          </p:nvPr>
        </p:nvSpPr>
        <p:spPr>
          <a:xfrm>
            <a:off x="9237335" y="1646950"/>
            <a:ext cx="1822861" cy="58477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fontAlgn="base"/>
            <a:r>
              <a:rPr lang="en-US" altLang="zh-CN" sz="1600" noProof="1">
                <a:latin typeface="+mn-ea"/>
                <a:cs typeface="微软雅黑" panose="020B0503020204020204" pitchFamily="34" charset="-122"/>
              </a:rPr>
              <a:t>铃声与分泌唾液无关，属于</a:t>
            </a:r>
            <a:r>
              <a:rPr lang="en-US" altLang="zh-CN" sz="1600" noProof="1">
                <a:solidFill>
                  <a:srgbClr val="C00000"/>
                </a:solidFill>
                <a:latin typeface="+mn-ea"/>
                <a:cs typeface="微软雅黑" panose="020B0503020204020204" pitchFamily="34" charset="-122"/>
              </a:rPr>
              <a:t>无关刺激</a:t>
            </a:r>
            <a:endParaRPr lang="en-US" altLang="zh-CN" sz="1600" noProof="1">
              <a:solidFill>
                <a:srgbClr val="C00000"/>
              </a:solidFill>
              <a:latin typeface="+mn-ea"/>
              <a:cs typeface="微软雅黑" panose="020B0503020204020204" pitchFamily="34" charset="-122"/>
            </a:endParaRPr>
          </a:p>
        </p:txBody>
      </p:sp>
      <p:sp>
        <p:nvSpPr>
          <p:cNvPr id="38" name="矩形 37"/>
          <p:cNvSpPr/>
          <p:nvPr>
            <p:custDataLst>
              <p:tags r:id="rId18"/>
            </p:custDataLst>
          </p:nvPr>
        </p:nvSpPr>
        <p:spPr>
          <a:xfrm>
            <a:off x="8406653" y="4053314"/>
            <a:ext cx="1683873" cy="338554"/>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fontAlgn="base"/>
            <a:r>
              <a:rPr lang="en-US" altLang="zh-CN" sz="1600" noProof="1">
                <a:latin typeface="+mn-ea"/>
                <a:cs typeface="微软雅黑" panose="020B0503020204020204" pitchFamily="34" charset="-122"/>
              </a:rPr>
              <a:t>先让狗听到铃声</a:t>
            </a:r>
            <a:endParaRPr lang="en-US" altLang="zh-CN" sz="1600" noProof="1">
              <a:latin typeface="+mn-ea"/>
              <a:cs typeface="微软雅黑" panose="020B0503020204020204" pitchFamily="34" charset="-122"/>
            </a:endParaRPr>
          </a:p>
        </p:txBody>
      </p:sp>
      <p:sp>
        <p:nvSpPr>
          <p:cNvPr id="39" name="矩形 38"/>
          <p:cNvSpPr/>
          <p:nvPr>
            <p:custDataLst>
              <p:tags r:id="rId19"/>
            </p:custDataLst>
          </p:nvPr>
        </p:nvSpPr>
        <p:spPr>
          <a:xfrm>
            <a:off x="6956518" y="5852648"/>
            <a:ext cx="1062437" cy="338554"/>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fontAlgn="base"/>
            <a:r>
              <a:rPr lang="en-US" altLang="zh-CN" sz="1600" b="0" i="0" strike="noStrike" noProof="1">
                <a:effectLst/>
                <a:latin typeface="+mn-ea"/>
                <a:cs typeface="微软雅黑" panose="020B0503020204020204" pitchFamily="34" charset="-122"/>
              </a:rPr>
              <a:t>给狗喂食</a:t>
            </a:r>
            <a:endParaRPr lang="en-US" altLang="zh-CN" sz="1600" b="0" i="0" strike="noStrike" noProof="1">
              <a:effectLst/>
              <a:latin typeface="+mn-ea"/>
              <a:cs typeface="微软雅黑" panose="020B0503020204020204" pitchFamily="34" charset="-122"/>
            </a:endParaRPr>
          </a:p>
        </p:txBody>
      </p:sp>
      <p:grpSp>
        <p:nvGrpSpPr>
          <p:cNvPr id="17" name="组合 16"/>
          <p:cNvGrpSpPr/>
          <p:nvPr/>
        </p:nvGrpSpPr>
        <p:grpSpPr>
          <a:xfrm>
            <a:off x="4472562" y="3497963"/>
            <a:ext cx="4506576" cy="370838"/>
            <a:chOff x="4472562" y="3497963"/>
            <a:chExt cx="4506576" cy="370838"/>
          </a:xfrm>
        </p:grpSpPr>
        <p:sp>
          <p:nvSpPr>
            <p:cNvPr id="12" name="左中括号 11"/>
            <p:cNvSpPr/>
            <p:nvPr/>
          </p:nvSpPr>
          <p:spPr>
            <a:xfrm rot="16200000">
              <a:off x="6642791" y="1327734"/>
              <a:ext cx="166118" cy="4506576"/>
            </a:xfrm>
            <a:prstGeom prst="leftBracket">
              <a:avLst>
                <a:gd name="adj" fmla="val 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箭头: 下 12"/>
            <p:cNvSpPr/>
            <p:nvPr/>
          </p:nvSpPr>
          <p:spPr>
            <a:xfrm>
              <a:off x="7276206" y="3664081"/>
              <a:ext cx="742749" cy="204720"/>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箭头: 左 13"/>
          <p:cNvSpPr/>
          <p:nvPr/>
        </p:nvSpPr>
        <p:spPr>
          <a:xfrm>
            <a:off x="6535584" y="4795284"/>
            <a:ext cx="324064" cy="606056"/>
          </a:xfrm>
          <a:prstGeom prst="lef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custDataLst>
              <p:tags r:id="rId20"/>
            </p:custDataLst>
          </p:nvPr>
        </p:nvSpPr>
        <p:spPr>
          <a:xfrm>
            <a:off x="2349854" y="3956584"/>
            <a:ext cx="1309355" cy="338554"/>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fontAlgn="base"/>
            <a:r>
              <a:rPr lang="en-US" altLang="zh-CN" sz="1600" noProof="1">
                <a:latin typeface="+mn-ea"/>
                <a:cs typeface="微软雅黑" panose="020B0503020204020204" pitchFamily="34" charset="-122"/>
              </a:rPr>
              <a:t>一段时间后</a:t>
            </a:r>
            <a:endParaRPr lang="en-US" altLang="zh-CN" sz="1600" noProof="1">
              <a:latin typeface="+mn-ea"/>
              <a:cs typeface="微软雅黑" panose="020B0503020204020204" pitchFamily="34" charset="-122"/>
            </a:endParaRPr>
          </a:p>
        </p:txBody>
      </p:sp>
      <p:sp>
        <p:nvSpPr>
          <p:cNvPr id="24" name="矩形 23"/>
          <p:cNvSpPr/>
          <p:nvPr>
            <p:custDataLst>
              <p:tags r:id="rId21"/>
            </p:custDataLst>
          </p:nvPr>
        </p:nvSpPr>
        <p:spPr>
          <a:xfrm>
            <a:off x="10718349" y="4222591"/>
            <a:ext cx="324063" cy="1323439"/>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fontAlgn="base"/>
            <a:r>
              <a:rPr lang="en-US" altLang="zh-CN" sz="1600" noProof="1">
                <a:latin typeface="+mn-ea"/>
                <a:cs typeface="微软雅黑" panose="020B0503020204020204" pitchFamily="34" charset="-122"/>
              </a:rPr>
              <a:t>重复若干次</a:t>
            </a:r>
            <a:endParaRPr lang="en-US" altLang="zh-CN" sz="1600" noProof="1">
              <a:latin typeface="+mn-ea"/>
              <a:cs typeface="微软雅黑" panose="020B0503020204020204" pitchFamily="34" charset="-122"/>
            </a:endParaRPr>
          </a:p>
        </p:txBody>
      </p:sp>
      <p:sp>
        <p:nvSpPr>
          <p:cNvPr id="51" name="矩形 50"/>
          <p:cNvSpPr/>
          <p:nvPr>
            <p:custDataLst>
              <p:tags r:id="rId22"/>
            </p:custDataLst>
          </p:nvPr>
        </p:nvSpPr>
        <p:spPr>
          <a:xfrm>
            <a:off x="4383680" y="4045306"/>
            <a:ext cx="1411172" cy="338554"/>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fontAlgn="base"/>
            <a:r>
              <a:rPr lang="en-US" altLang="zh-CN" sz="1600" noProof="1">
                <a:latin typeface="+mn-ea"/>
                <a:cs typeface="微软雅黑" panose="020B0503020204020204" pitchFamily="34" charset="-122"/>
              </a:rPr>
              <a:t>铃声单独出现</a:t>
            </a:r>
            <a:endParaRPr lang="en-US" altLang="zh-CN" sz="1600" noProof="1">
              <a:latin typeface="+mn-ea"/>
              <a:cs typeface="微软雅黑" panose="020B0503020204020204" pitchFamily="34" charset="-122"/>
            </a:endParaRPr>
          </a:p>
        </p:txBody>
      </p:sp>
      <p:sp>
        <p:nvSpPr>
          <p:cNvPr id="52" name="矩形 51"/>
          <p:cNvSpPr/>
          <p:nvPr>
            <p:custDataLst>
              <p:tags r:id="rId23"/>
            </p:custDataLst>
          </p:nvPr>
        </p:nvSpPr>
        <p:spPr>
          <a:xfrm>
            <a:off x="4667032" y="5370442"/>
            <a:ext cx="1656265" cy="35117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fontAlgn="base"/>
            <a:r>
              <a:rPr lang="en-US" altLang="zh-CN" sz="1600" noProof="1">
                <a:latin typeface="+mn-ea"/>
                <a:cs typeface="微软雅黑" panose="020B0503020204020204" pitchFamily="34" charset="-122"/>
              </a:rPr>
              <a:t>狗也会分泌唾液</a:t>
            </a:r>
            <a:endParaRPr lang="en-US" altLang="zh-CN" sz="1600" noProof="1">
              <a:latin typeface="+mn-ea"/>
              <a:cs typeface="微软雅黑" panose="020B0503020204020204" pitchFamily="34" charset="-122"/>
            </a:endParaRPr>
          </a:p>
        </p:txBody>
      </p:sp>
      <p:sp>
        <p:nvSpPr>
          <p:cNvPr id="53" name="矩形 52"/>
          <p:cNvSpPr/>
          <p:nvPr>
            <p:custDataLst>
              <p:tags r:id="rId24"/>
            </p:custDataLst>
          </p:nvPr>
        </p:nvSpPr>
        <p:spPr>
          <a:xfrm>
            <a:off x="4811769" y="5879090"/>
            <a:ext cx="1684316" cy="369332"/>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fontAlgn="base"/>
            <a:r>
              <a:rPr lang="en-US" altLang="zh-CN" noProof="1">
                <a:solidFill>
                  <a:srgbClr val="0070C0"/>
                </a:solidFill>
                <a:latin typeface="+mn-ea"/>
                <a:cs typeface="微软雅黑" panose="020B0503020204020204" pitchFamily="34" charset="-122"/>
              </a:rPr>
              <a:t>条件反射建立</a:t>
            </a:r>
            <a:endParaRPr lang="en-US" altLang="zh-CN" noProof="1">
              <a:solidFill>
                <a:srgbClr val="0070C0"/>
              </a:solidFill>
              <a:latin typeface="+mn-ea"/>
              <a:cs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left)">
                                      <p:cBhvr>
                                        <p:cTn id="51" dur="5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p:cTn id="56" dur="500" fill="hold"/>
                                        <p:tgtEl>
                                          <p:spTgt spid="34"/>
                                        </p:tgtEl>
                                        <p:attrNameLst>
                                          <p:attrName>ppt_w</p:attrName>
                                        </p:attrNameLst>
                                      </p:cBhvr>
                                      <p:tavLst>
                                        <p:tav tm="0">
                                          <p:val>
                                            <p:fltVal val="0"/>
                                          </p:val>
                                        </p:tav>
                                        <p:tav tm="100000">
                                          <p:val>
                                            <p:strVal val="#ppt_w"/>
                                          </p:val>
                                        </p:tav>
                                      </p:tavLst>
                                    </p:anim>
                                    <p:anim calcmode="lin" valueType="num">
                                      <p:cBhvr>
                                        <p:cTn id="57" dur="500" fill="hold"/>
                                        <p:tgtEl>
                                          <p:spTgt spid="34"/>
                                        </p:tgtEl>
                                        <p:attrNameLst>
                                          <p:attrName>ppt_h</p:attrName>
                                        </p:attrNameLst>
                                      </p:cBhvr>
                                      <p:tavLst>
                                        <p:tav tm="0">
                                          <p:val>
                                            <p:fltVal val="0"/>
                                          </p:val>
                                        </p:tav>
                                        <p:tav tm="100000">
                                          <p:val>
                                            <p:strVal val="#ppt_h"/>
                                          </p:val>
                                        </p:tav>
                                      </p:tavLst>
                                    </p:anim>
                                    <p:animEffect transition="in" filter="fade">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up)">
                                      <p:cBhvr>
                                        <p:cTn id="63" dur="500"/>
                                        <p:tgtEl>
                                          <p:spTgt spid="17"/>
                                        </p:tgtEl>
                                      </p:cBhvr>
                                    </p:animEffect>
                                  </p:childTnLst>
                                </p:cTn>
                              </p:par>
                            </p:childTnLst>
                          </p:cTn>
                        </p:par>
                        <p:par>
                          <p:cTn id="64" fill="hold">
                            <p:stCondLst>
                              <p:cond delay="500"/>
                            </p:stCondLst>
                            <p:childTnLst>
                              <p:par>
                                <p:cTn id="65" presetID="53" presetClass="entr" presetSubtype="16"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left)">
                                      <p:cBhvr>
                                        <p:cTn id="73" dur="500"/>
                                        <p:tgtEl>
                                          <p:spTgt spid="3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wipe(left)">
                                      <p:cBhvr>
                                        <p:cTn id="78" dur="500"/>
                                        <p:tgtEl>
                                          <p:spTgt spid="39"/>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wipe(up)">
                                      <p:cBhvr>
                                        <p:cTn id="83" dur="500"/>
                                        <p:tgtEl>
                                          <p:spTgt spid="24"/>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2" fill="hold" grpId="0" nodeType="click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wipe(right)">
                                      <p:cBhvr>
                                        <p:cTn id="88" dur="500"/>
                                        <p:tgtEl>
                                          <p:spTgt spid="14"/>
                                        </p:tgtEl>
                                      </p:cBhvr>
                                    </p:animEffect>
                                  </p:childTnLst>
                                </p:cTn>
                              </p:par>
                            </p:childTnLst>
                          </p:cTn>
                        </p:par>
                        <p:par>
                          <p:cTn id="89" fill="hold">
                            <p:stCondLst>
                              <p:cond delay="500"/>
                            </p:stCondLst>
                            <p:childTnLst>
                              <p:par>
                                <p:cTn id="90" presetID="53" presetClass="entr" presetSubtype="16" fill="hold" nodeType="afterEffect">
                                  <p:stCondLst>
                                    <p:cond delay="0"/>
                                  </p:stCondLst>
                                  <p:childTnLst>
                                    <p:set>
                                      <p:cBhvr>
                                        <p:cTn id="91" dur="1" fill="hold">
                                          <p:stCondLst>
                                            <p:cond delay="0"/>
                                          </p:stCondLst>
                                        </p:cTn>
                                        <p:tgtEl>
                                          <p:spTgt spid="15"/>
                                        </p:tgtEl>
                                        <p:attrNameLst>
                                          <p:attrName>style.visibility</p:attrName>
                                        </p:attrNameLst>
                                      </p:cBhvr>
                                      <p:to>
                                        <p:strVal val="visible"/>
                                      </p:to>
                                    </p:set>
                                    <p:anim calcmode="lin" valueType="num">
                                      <p:cBhvr>
                                        <p:cTn id="92" dur="500" fill="hold"/>
                                        <p:tgtEl>
                                          <p:spTgt spid="15"/>
                                        </p:tgtEl>
                                        <p:attrNameLst>
                                          <p:attrName>ppt_w</p:attrName>
                                        </p:attrNameLst>
                                      </p:cBhvr>
                                      <p:tavLst>
                                        <p:tav tm="0">
                                          <p:val>
                                            <p:fltVal val="0"/>
                                          </p:val>
                                        </p:tav>
                                        <p:tav tm="100000">
                                          <p:val>
                                            <p:strVal val="#ppt_w"/>
                                          </p:val>
                                        </p:tav>
                                      </p:tavLst>
                                    </p:anim>
                                    <p:anim calcmode="lin" valueType="num">
                                      <p:cBhvr>
                                        <p:cTn id="93" dur="500" fill="hold"/>
                                        <p:tgtEl>
                                          <p:spTgt spid="15"/>
                                        </p:tgtEl>
                                        <p:attrNameLst>
                                          <p:attrName>ppt_h</p:attrName>
                                        </p:attrNameLst>
                                      </p:cBhvr>
                                      <p:tavLst>
                                        <p:tav tm="0">
                                          <p:val>
                                            <p:fltVal val="0"/>
                                          </p:val>
                                        </p:tav>
                                        <p:tav tm="100000">
                                          <p:val>
                                            <p:strVal val="#ppt_h"/>
                                          </p:val>
                                        </p:tav>
                                      </p:tavLst>
                                    </p:anim>
                                    <p:animEffect transition="in" filter="fade">
                                      <p:cBhvr>
                                        <p:cTn id="94" dur="500"/>
                                        <p:tgtEl>
                                          <p:spTgt spid="15"/>
                                        </p:tgtEl>
                                      </p:cBhvr>
                                    </p:animEffect>
                                  </p:childTnLst>
                                </p:cTn>
                              </p:par>
                            </p:childTnLst>
                          </p:cTn>
                        </p:par>
                        <p:par>
                          <p:cTn id="95" fill="hold">
                            <p:stCondLst>
                              <p:cond delay="1000"/>
                            </p:stCondLst>
                            <p:childTnLst>
                              <p:par>
                                <p:cTn id="96" presetID="22" presetClass="entr" presetSubtype="8" fill="hold" grpId="0" nodeType="after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wipe(left)">
                                      <p:cBhvr>
                                        <p:cTn id="98" dur="500"/>
                                        <p:tgtEl>
                                          <p:spTgt spid="50"/>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51"/>
                                        </p:tgtEl>
                                        <p:attrNameLst>
                                          <p:attrName>style.visibility</p:attrName>
                                        </p:attrNameLst>
                                      </p:cBhvr>
                                      <p:to>
                                        <p:strVal val="visible"/>
                                      </p:to>
                                    </p:set>
                                    <p:animEffect transition="in" filter="wipe(left)">
                                      <p:cBhvr>
                                        <p:cTn id="103" dur="500"/>
                                        <p:tgtEl>
                                          <p:spTgt spid="51"/>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52"/>
                                        </p:tgtEl>
                                        <p:attrNameLst>
                                          <p:attrName>style.visibility</p:attrName>
                                        </p:attrNameLst>
                                      </p:cBhvr>
                                      <p:to>
                                        <p:strVal val="visible"/>
                                      </p:to>
                                    </p:set>
                                    <p:animEffect transition="in" filter="wipe(left)">
                                      <p:cBhvr>
                                        <p:cTn id="108" dur="500"/>
                                        <p:tgtEl>
                                          <p:spTgt spid="52"/>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wipe(left)">
                                      <p:cBhvr>
                                        <p:cTn id="113" dur="500"/>
                                        <p:tgtEl>
                                          <p:spTgt spid="25"/>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ntr" presetSubtype="16" fill="hold" grpId="0" nodeType="clickEffect">
                                  <p:stCondLst>
                                    <p:cond delay="0"/>
                                  </p:stCondLst>
                                  <p:childTnLst>
                                    <p:set>
                                      <p:cBhvr>
                                        <p:cTn id="117" dur="1" fill="hold">
                                          <p:stCondLst>
                                            <p:cond delay="0"/>
                                          </p:stCondLst>
                                        </p:cTn>
                                        <p:tgtEl>
                                          <p:spTgt spid="53"/>
                                        </p:tgtEl>
                                        <p:attrNameLst>
                                          <p:attrName>style.visibility</p:attrName>
                                        </p:attrNameLst>
                                      </p:cBhvr>
                                      <p:to>
                                        <p:strVal val="visible"/>
                                      </p:to>
                                    </p:set>
                                    <p:anim calcmode="lin" valueType="num">
                                      <p:cBhvr>
                                        <p:cTn id="118" dur="500" fill="hold"/>
                                        <p:tgtEl>
                                          <p:spTgt spid="53"/>
                                        </p:tgtEl>
                                        <p:attrNameLst>
                                          <p:attrName>ppt_w</p:attrName>
                                        </p:attrNameLst>
                                      </p:cBhvr>
                                      <p:tavLst>
                                        <p:tav tm="0">
                                          <p:val>
                                            <p:fltVal val="0"/>
                                          </p:val>
                                        </p:tav>
                                        <p:tav tm="100000">
                                          <p:val>
                                            <p:strVal val="#ppt_w"/>
                                          </p:val>
                                        </p:tav>
                                      </p:tavLst>
                                    </p:anim>
                                    <p:anim calcmode="lin" valueType="num">
                                      <p:cBhvr>
                                        <p:cTn id="119" dur="500" fill="hold"/>
                                        <p:tgtEl>
                                          <p:spTgt spid="53"/>
                                        </p:tgtEl>
                                        <p:attrNameLst>
                                          <p:attrName>ppt_h</p:attrName>
                                        </p:attrNameLst>
                                      </p:cBhvr>
                                      <p:tavLst>
                                        <p:tav tm="0">
                                          <p:val>
                                            <p:fltVal val="0"/>
                                          </p:val>
                                        </p:tav>
                                        <p:tav tm="100000">
                                          <p:val>
                                            <p:strVal val="#ppt_h"/>
                                          </p:val>
                                        </p:tav>
                                      </p:tavLst>
                                    </p:anim>
                                    <p:animEffect transition="in" filter="fade">
                                      <p:cBhvr>
                                        <p:cTn id="12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7" grpId="0"/>
      <p:bldP spid="28" grpId="0"/>
      <p:bldP spid="33" grpId="0"/>
      <p:bldP spid="34" grpId="0"/>
      <p:bldP spid="38" grpId="0"/>
      <p:bldP spid="39" grpId="0"/>
      <p:bldP spid="14" grpId="0" animBg="1"/>
      <p:bldP spid="50" grpId="0"/>
      <p:bldP spid="24" grpId="0"/>
      <p:bldP spid="51" grpId="0"/>
      <p:bldP spid="52" grpId="0"/>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13"/>
          <p:cNvSpPr/>
          <p:nvPr/>
        </p:nvSpPr>
        <p:spPr>
          <a:xfrm>
            <a:off x="3514" y="205188"/>
            <a:ext cx="809237" cy="458810"/>
          </a:xfrm>
          <a:custGeom>
            <a:avLst/>
            <a:gdLst>
              <a:gd name="connsiteX0" fmla="*/ 0 w 2222628"/>
              <a:gd name="connsiteY0" fmla="*/ 964353 h 964353"/>
              <a:gd name="connsiteX1" fmla="*/ 505504 w 2222628"/>
              <a:gd name="connsiteY1" fmla="*/ 0 h 964353"/>
              <a:gd name="connsiteX2" fmla="*/ 2222628 w 2222628"/>
              <a:gd name="connsiteY2" fmla="*/ 0 h 964353"/>
              <a:gd name="connsiteX3" fmla="*/ 1717124 w 2222628"/>
              <a:gd name="connsiteY3" fmla="*/ 964353 h 964353"/>
              <a:gd name="connsiteX4" fmla="*/ 0 w 2222628"/>
              <a:gd name="connsiteY4" fmla="*/ 964353 h 964353"/>
              <a:gd name="connsiteX0-1" fmla="*/ 0 w 2222628"/>
              <a:gd name="connsiteY0-2" fmla="*/ 964353 h 964353"/>
              <a:gd name="connsiteX1-3" fmla="*/ 19729 w 2222628"/>
              <a:gd name="connsiteY1-4" fmla="*/ 0 h 964353"/>
              <a:gd name="connsiteX2-5" fmla="*/ 2222628 w 2222628"/>
              <a:gd name="connsiteY2-6" fmla="*/ 0 h 964353"/>
              <a:gd name="connsiteX3-7" fmla="*/ 1717124 w 2222628"/>
              <a:gd name="connsiteY3-8" fmla="*/ 964353 h 964353"/>
              <a:gd name="connsiteX4-9" fmla="*/ 0 w 2222628"/>
              <a:gd name="connsiteY4-10" fmla="*/ 964353 h 964353"/>
              <a:gd name="connsiteX0-11" fmla="*/ 0 w 2222628"/>
              <a:gd name="connsiteY0-12" fmla="*/ 964353 h 964353"/>
              <a:gd name="connsiteX1-13" fmla="*/ 679 w 2222628"/>
              <a:gd name="connsiteY1-14" fmla="*/ 0 h 964353"/>
              <a:gd name="connsiteX2-15" fmla="*/ 2222628 w 2222628"/>
              <a:gd name="connsiteY2-16" fmla="*/ 0 h 964353"/>
              <a:gd name="connsiteX3-17" fmla="*/ 1717124 w 2222628"/>
              <a:gd name="connsiteY3-18" fmla="*/ 964353 h 964353"/>
              <a:gd name="connsiteX4-19" fmla="*/ 0 w 2222628"/>
              <a:gd name="connsiteY4-20" fmla="*/ 964353 h 9643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22628" h="964353">
                <a:moveTo>
                  <a:pt x="0" y="964353"/>
                </a:moveTo>
                <a:cubicBezTo>
                  <a:pt x="226" y="642902"/>
                  <a:pt x="453" y="321451"/>
                  <a:pt x="679" y="0"/>
                </a:cubicBezTo>
                <a:lnTo>
                  <a:pt x="2222628" y="0"/>
                </a:lnTo>
                <a:lnTo>
                  <a:pt x="1717124" y="964353"/>
                </a:lnTo>
                <a:lnTo>
                  <a:pt x="0" y="964353"/>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4" name="矩形 3"/>
          <p:cNvSpPr/>
          <p:nvPr/>
        </p:nvSpPr>
        <p:spPr>
          <a:xfrm>
            <a:off x="744598" y="205187"/>
            <a:ext cx="1723549" cy="461665"/>
          </a:xfrm>
          <a:prstGeom prst="rect">
            <a:avLst/>
          </a:prstGeom>
          <a:effectLst/>
        </p:spPr>
        <p:txBody>
          <a:bodyPr vert="horz" wrap="none">
            <a:spAutoFit/>
          </a:bodyPr>
          <a:lstStyle/>
          <a:p>
            <a:r>
              <a:rPr lang="zh-CN" altLang="en-US" sz="2400" dirty="0">
                <a:solidFill>
                  <a:srgbClr val="0070C0"/>
                </a:solidFill>
                <a:latin typeface="+mj-lt"/>
                <a:ea typeface="微软雅黑" panose="020B0503020204020204" pitchFamily="34" charset="-122"/>
              </a:rPr>
              <a:t>反射的类型</a:t>
            </a:r>
            <a:endParaRPr lang="zh-CN" altLang="en-US" sz="2400" dirty="0">
              <a:solidFill>
                <a:srgbClr val="0070C0"/>
              </a:solidFill>
              <a:latin typeface="+mj-lt"/>
              <a:ea typeface="微软雅黑" panose="020B0503020204020204" pitchFamily="34" charset="-122"/>
            </a:endParaRPr>
          </a:p>
        </p:txBody>
      </p:sp>
      <p:sp>
        <p:nvSpPr>
          <p:cNvPr id="11" name="矩形: 圆角 10"/>
          <p:cNvSpPr/>
          <p:nvPr/>
        </p:nvSpPr>
        <p:spPr>
          <a:xfrm>
            <a:off x="1008220" y="1318507"/>
            <a:ext cx="10314710" cy="4873571"/>
          </a:xfrm>
          <a:prstGeom prst="roundRect">
            <a:avLst>
              <a:gd name="adj" fmla="val 3662"/>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p:cNvSpPr txBox="1"/>
          <p:nvPr/>
        </p:nvSpPr>
        <p:spPr>
          <a:xfrm>
            <a:off x="5264413" y="1026158"/>
            <a:ext cx="1663173" cy="523220"/>
          </a:xfrm>
          <a:prstGeom prst="rect">
            <a:avLst/>
          </a:prstGeom>
          <a:solidFill>
            <a:srgbClr val="DAE0EF"/>
          </a:solidFill>
          <a:ln>
            <a:noFill/>
          </a:ln>
        </p:spPr>
        <p:txBody>
          <a:bodyPr wrap="square" rtlCol="0">
            <a:spAutoFit/>
          </a:bodyPr>
          <a:lstStyle/>
          <a:p>
            <a:pPr algn="ctr"/>
            <a:r>
              <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条件反射</a:t>
            </a:r>
            <a:endPar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12"/>
          <p:cNvSpPr txBox="1"/>
          <p:nvPr/>
        </p:nvSpPr>
        <p:spPr>
          <a:xfrm>
            <a:off x="1341783" y="1613595"/>
            <a:ext cx="9730408" cy="4362028"/>
          </a:xfrm>
          <a:prstGeom prst="rect">
            <a:avLst/>
          </a:prstGeom>
          <a:noFill/>
        </p:spPr>
        <p:txBody>
          <a:bodyPr wrap="square" rtlCol="0">
            <a:spAutoFit/>
          </a:bodyPr>
          <a:lstStyle/>
          <a:p>
            <a:pPr marL="342900" indent="-342900" algn="just">
              <a:lnSpc>
                <a:spcPct val="140000"/>
              </a:lnSpc>
              <a:buFont typeface="Wingdings" panose="05000000000000000000" pitchFamily="2" charset="2"/>
              <a:buChar char="n"/>
            </a:pPr>
            <a:r>
              <a:rPr lang="zh-CN" altLang="en-US" sz="2000" dirty="0">
                <a:solidFill>
                  <a:srgbClr val="0070C0"/>
                </a:solidFill>
              </a:rPr>
              <a:t>特点：</a:t>
            </a:r>
            <a:endParaRPr lang="zh-CN" altLang="en-US" sz="2000" dirty="0">
              <a:solidFill>
                <a:srgbClr val="0070C0"/>
              </a:solidFill>
            </a:endParaRPr>
          </a:p>
          <a:p>
            <a:pPr marL="625475" lvl="1" indent="-268605" algn="just">
              <a:lnSpc>
                <a:spcPct val="140000"/>
              </a:lnSpc>
              <a:buFont typeface="Wingdings" panose="05000000000000000000" pitchFamily="2" charset="2"/>
              <a:buChar char="n"/>
            </a:pPr>
            <a:r>
              <a:rPr lang="zh-CN" altLang="en-US" sz="2000" dirty="0"/>
              <a:t>条件反射是在非条件反射的基础上，通过学习和训练而建立的。</a:t>
            </a:r>
            <a:endParaRPr lang="zh-CN" altLang="en-US" sz="2000" dirty="0"/>
          </a:p>
          <a:p>
            <a:pPr marL="625475" lvl="1" indent="-268605" algn="just">
              <a:lnSpc>
                <a:spcPct val="140000"/>
              </a:lnSpc>
              <a:buFont typeface="Wingdings" panose="05000000000000000000" pitchFamily="2" charset="2"/>
              <a:buChar char="n"/>
            </a:pPr>
            <a:r>
              <a:rPr lang="zh-CN" altLang="en-US" sz="2000" dirty="0"/>
              <a:t>条件反射建立后的维持，需非条件刺激的强化，否则会消退。机理是条件反射的消退不是条件反射的简单丧失，而是中枢把原先引起兴奋性效应的信号转变为产生抑制性效应的信号。</a:t>
            </a:r>
            <a:endParaRPr lang="zh-CN" altLang="en-US" sz="2000" dirty="0"/>
          </a:p>
          <a:p>
            <a:pPr marL="342900" indent="-342900" algn="just">
              <a:lnSpc>
                <a:spcPct val="140000"/>
              </a:lnSpc>
              <a:buFont typeface="Wingdings" panose="05000000000000000000" pitchFamily="2" charset="2"/>
              <a:buChar char="n"/>
            </a:pPr>
            <a:r>
              <a:rPr lang="zh-CN" altLang="en-US" sz="2000" dirty="0">
                <a:solidFill>
                  <a:srgbClr val="0070C0"/>
                </a:solidFill>
              </a:rPr>
              <a:t>实质：</a:t>
            </a:r>
            <a:r>
              <a:rPr lang="zh-CN" altLang="en-US" sz="2000" dirty="0"/>
              <a:t>使得动物获得两个刺激间新的联系，是一个新的学习过程，需要大脑皮层的参与。</a:t>
            </a:r>
            <a:endParaRPr lang="zh-CN" altLang="en-US" sz="2000" dirty="0"/>
          </a:p>
          <a:p>
            <a:pPr marL="342900" indent="-342900" algn="just">
              <a:lnSpc>
                <a:spcPct val="140000"/>
              </a:lnSpc>
              <a:buFont typeface="Wingdings" panose="05000000000000000000" pitchFamily="2" charset="2"/>
              <a:buChar char="n"/>
            </a:pPr>
            <a:r>
              <a:rPr lang="zh-CN" altLang="en-US" sz="2000" dirty="0">
                <a:solidFill>
                  <a:srgbClr val="0070C0"/>
                </a:solidFill>
              </a:rPr>
              <a:t>数量：</a:t>
            </a:r>
            <a:r>
              <a:rPr lang="zh-CN" altLang="en-US" sz="2000" dirty="0"/>
              <a:t>几乎是无限的。</a:t>
            </a:r>
            <a:endParaRPr lang="zh-CN" altLang="en-US" sz="2000" dirty="0"/>
          </a:p>
          <a:p>
            <a:pPr marL="342900" indent="-342900" algn="just">
              <a:lnSpc>
                <a:spcPct val="140000"/>
              </a:lnSpc>
              <a:buFont typeface="Wingdings" panose="05000000000000000000" pitchFamily="2" charset="2"/>
              <a:buChar char="n"/>
            </a:pPr>
            <a:r>
              <a:rPr lang="zh-CN" altLang="en-US" sz="2000" dirty="0">
                <a:solidFill>
                  <a:srgbClr val="0070C0"/>
                </a:solidFill>
              </a:rPr>
              <a:t>意义：</a:t>
            </a:r>
            <a:r>
              <a:rPr lang="zh-CN" altLang="en-US" sz="2000" dirty="0"/>
              <a:t>条件反射使机体具有更强的预见性、灵活性和适应性，大大提高了动物适应复杂环境变化的能力。</a:t>
            </a:r>
            <a:endParaRPr lang="zh-CN" altLang="en-US" sz="2000" dirty="0"/>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up)">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wipe(left)">
                                      <p:cBhvr>
                                        <p:cTn id="32"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p:txBody>
          <a:bodyPr/>
          <a:lstStyle/>
          <a:p>
            <a:r>
              <a:rPr lang="zh-CN" altLang="en-US" dirty="0"/>
              <a:t>预习：神经冲动的产生和传导</a:t>
            </a:r>
            <a:endParaRPr lang="zh-CN" altLang="en-US" dirty="0"/>
          </a:p>
          <a:p>
            <a:endParaRPr lang="zh-CN" altLang="en-US" dirty="0"/>
          </a:p>
        </p:txBody>
      </p:sp>
      <p:sp>
        <p:nvSpPr>
          <p:cNvPr id="3" name="标题 1"/>
          <p:cNvSpPr txBox="1"/>
          <p:nvPr/>
        </p:nvSpPr>
        <p:spPr>
          <a:xfrm>
            <a:off x="5057775" y="2236787"/>
            <a:ext cx="6710393" cy="1470025"/>
          </a:xfrm>
          <a:prstGeom prst="rect">
            <a:avLst/>
          </a:prstGeom>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defRPr/>
            </a:pPr>
            <a:r>
              <a:rPr lang="zh-CN" altLang="en-US" sz="7200" b="1" spc="50" dirty="0">
                <a:ln w="11430"/>
                <a:solidFill>
                  <a:schemeClr val="accent2">
                    <a:lumMod val="75000"/>
                  </a:schemeClr>
                </a:solidFill>
                <a:effectLst>
                  <a:outerShdw blurRad="76200" dist="50800" dir="5400000" algn="tl" rotWithShape="0">
                    <a:srgbClr val="000000">
                      <a:alpha val="65000"/>
                    </a:srgbClr>
                  </a:outerShdw>
                </a:effectLst>
                <a:latin typeface="方正粗倩简体" panose="03000509000000000000" pitchFamily="65" charset="-122"/>
                <a:ea typeface="方正粗倩简体" panose="03000509000000000000" pitchFamily="65" charset="-122"/>
              </a:rPr>
              <a:t>本课学习结束</a:t>
            </a:r>
            <a:endParaRPr lang="zh-CN" altLang="en-US" sz="7200" b="1" spc="50" dirty="0">
              <a:ln w="11430"/>
              <a:solidFill>
                <a:schemeClr val="accent2">
                  <a:lumMod val="75000"/>
                </a:schemeClr>
              </a:solidFill>
              <a:effectLst>
                <a:outerShdw blurRad="76200" dist="50800" dir="5400000" algn="tl" rotWithShape="0">
                  <a:srgbClr val="000000">
                    <a:alpha val="65000"/>
                  </a:srgbClr>
                </a:outerShdw>
              </a:effectLst>
              <a:latin typeface="方正粗倩简体" panose="03000509000000000000" pitchFamily="65" charset="-122"/>
              <a:ea typeface="方正粗倩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13"/>
          <p:cNvSpPr/>
          <p:nvPr/>
        </p:nvSpPr>
        <p:spPr>
          <a:xfrm>
            <a:off x="3514" y="205188"/>
            <a:ext cx="809237" cy="458810"/>
          </a:xfrm>
          <a:custGeom>
            <a:avLst/>
            <a:gdLst>
              <a:gd name="connsiteX0" fmla="*/ 0 w 2222628"/>
              <a:gd name="connsiteY0" fmla="*/ 964353 h 964353"/>
              <a:gd name="connsiteX1" fmla="*/ 505504 w 2222628"/>
              <a:gd name="connsiteY1" fmla="*/ 0 h 964353"/>
              <a:gd name="connsiteX2" fmla="*/ 2222628 w 2222628"/>
              <a:gd name="connsiteY2" fmla="*/ 0 h 964353"/>
              <a:gd name="connsiteX3" fmla="*/ 1717124 w 2222628"/>
              <a:gd name="connsiteY3" fmla="*/ 964353 h 964353"/>
              <a:gd name="connsiteX4" fmla="*/ 0 w 2222628"/>
              <a:gd name="connsiteY4" fmla="*/ 964353 h 964353"/>
              <a:gd name="connsiteX0-1" fmla="*/ 0 w 2222628"/>
              <a:gd name="connsiteY0-2" fmla="*/ 964353 h 964353"/>
              <a:gd name="connsiteX1-3" fmla="*/ 19729 w 2222628"/>
              <a:gd name="connsiteY1-4" fmla="*/ 0 h 964353"/>
              <a:gd name="connsiteX2-5" fmla="*/ 2222628 w 2222628"/>
              <a:gd name="connsiteY2-6" fmla="*/ 0 h 964353"/>
              <a:gd name="connsiteX3-7" fmla="*/ 1717124 w 2222628"/>
              <a:gd name="connsiteY3-8" fmla="*/ 964353 h 964353"/>
              <a:gd name="connsiteX4-9" fmla="*/ 0 w 2222628"/>
              <a:gd name="connsiteY4-10" fmla="*/ 964353 h 964353"/>
              <a:gd name="connsiteX0-11" fmla="*/ 0 w 2222628"/>
              <a:gd name="connsiteY0-12" fmla="*/ 964353 h 964353"/>
              <a:gd name="connsiteX1-13" fmla="*/ 679 w 2222628"/>
              <a:gd name="connsiteY1-14" fmla="*/ 0 h 964353"/>
              <a:gd name="connsiteX2-15" fmla="*/ 2222628 w 2222628"/>
              <a:gd name="connsiteY2-16" fmla="*/ 0 h 964353"/>
              <a:gd name="connsiteX3-17" fmla="*/ 1717124 w 2222628"/>
              <a:gd name="connsiteY3-18" fmla="*/ 964353 h 964353"/>
              <a:gd name="connsiteX4-19" fmla="*/ 0 w 2222628"/>
              <a:gd name="connsiteY4-20" fmla="*/ 964353 h 9643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22628" h="964353">
                <a:moveTo>
                  <a:pt x="0" y="964353"/>
                </a:moveTo>
                <a:cubicBezTo>
                  <a:pt x="226" y="642902"/>
                  <a:pt x="453" y="321451"/>
                  <a:pt x="679" y="0"/>
                </a:cubicBezTo>
                <a:lnTo>
                  <a:pt x="2222628" y="0"/>
                </a:lnTo>
                <a:lnTo>
                  <a:pt x="1717124" y="964353"/>
                </a:lnTo>
                <a:lnTo>
                  <a:pt x="0" y="964353"/>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4" name="矩形 3"/>
          <p:cNvSpPr/>
          <p:nvPr/>
        </p:nvSpPr>
        <p:spPr>
          <a:xfrm>
            <a:off x="744598" y="205187"/>
            <a:ext cx="1415772" cy="461665"/>
          </a:xfrm>
          <a:prstGeom prst="rect">
            <a:avLst/>
          </a:prstGeom>
          <a:effectLst/>
        </p:spPr>
        <p:txBody>
          <a:bodyPr vert="horz" wrap="none">
            <a:spAutoFit/>
          </a:bodyPr>
          <a:lstStyle/>
          <a:p>
            <a:r>
              <a:rPr lang="zh-CN" altLang="en-US" sz="2400" dirty="0">
                <a:solidFill>
                  <a:srgbClr val="0070C0"/>
                </a:solidFill>
                <a:latin typeface="+mj-lt"/>
                <a:ea typeface="微软雅黑" panose="020B0503020204020204" pitchFamily="34" charset="-122"/>
              </a:rPr>
              <a:t>问题探讨</a:t>
            </a:r>
            <a:endParaRPr lang="zh-CN" altLang="en-US" sz="2400" dirty="0">
              <a:solidFill>
                <a:srgbClr val="0070C0"/>
              </a:solidFill>
              <a:latin typeface="+mj-lt"/>
              <a:ea typeface="微软雅黑" panose="020B0503020204020204" pitchFamily="34" charset="-122"/>
            </a:endParaRPr>
          </a:p>
        </p:txBody>
      </p:sp>
      <p:sp>
        <p:nvSpPr>
          <p:cNvPr id="13" name="矩形: 圆角 12"/>
          <p:cNvSpPr/>
          <p:nvPr/>
        </p:nvSpPr>
        <p:spPr>
          <a:xfrm>
            <a:off x="908447" y="2663425"/>
            <a:ext cx="6752821" cy="1620190"/>
          </a:xfrm>
          <a:prstGeom prst="roundRect">
            <a:avLst>
              <a:gd name="adj" fmla="val 6667"/>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1008327" y="2676255"/>
            <a:ext cx="6571535" cy="1544012"/>
          </a:xfrm>
          <a:prstGeom prst="rect">
            <a:avLst/>
          </a:prstGeom>
          <a:noFill/>
        </p:spPr>
        <p:txBody>
          <a:bodyPr wrap="square">
            <a:spAutoFit/>
          </a:bodyPr>
          <a:lstStyle/>
          <a:p>
            <a:pPr algn="just">
              <a:lnSpc>
                <a:spcPct val="120000"/>
              </a:lnSpc>
            </a:pPr>
            <a:r>
              <a:rPr lang="zh-CN" altLang="en-US" sz="2000" dirty="0">
                <a:solidFill>
                  <a:schemeClr val="bg1"/>
                </a:solidFill>
                <a:latin typeface="Times New Roman" panose="02020603050405020304" pitchFamily="18" charset="0"/>
                <a:cs typeface="Times New Roman" panose="02020603050405020304" pitchFamily="18" charset="0"/>
              </a:rPr>
              <a:t>手指被刺扎，皮肤中的感受器接受到了刺激，产生的兴奋传导到脊髓中的中枢，中枢的反应通过传出神经传导到上肢的肌肉，肌肉的协同收缩与舒张，使手缩回。同时，脊髓将信号送到大脑皮层，产生疼痛的感觉并意识到手被扎。</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grpSp>
        <p:nvGrpSpPr>
          <p:cNvPr id="26" name="组合 25"/>
          <p:cNvGrpSpPr/>
          <p:nvPr/>
        </p:nvGrpSpPr>
        <p:grpSpPr>
          <a:xfrm>
            <a:off x="853679" y="1626090"/>
            <a:ext cx="6807590" cy="461665"/>
            <a:chOff x="6333409" y="1517248"/>
            <a:chExt cx="6807590" cy="461665"/>
          </a:xfrm>
        </p:grpSpPr>
        <p:sp>
          <p:nvSpPr>
            <p:cNvPr id="27" name="文本框 26"/>
            <p:cNvSpPr txBox="1"/>
            <p:nvPr/>
          </p:nvSpPr>
          <p:spPr>
            <a:xfrm>
              <a:off x="6333409" y="1517248"/>
              <a:ext cx="800219" cy="461665"/>
            </a:xfrm>
            <a:prstGeom prst="rect">
              <a:avLst/>
            </a:prstGeom>
            <a:noFill/>
          </p:spPr>
          <p:txBody>
            <a:bodyPr wrap="none" rtlCol="0" anchor="ctr">
              <a:spAutoFit/>
            </a:bodyPr>
            <a:lstStyle/>
            <a:p>
              <a:r>
                <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讨论</a:t>
              </a:r>
              <a:endPar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8" name="组合 27"/>
            <p:cNvGrpSpPr/>
            <p:nvPr/>
          </p:nvGrpSpPr>
          <p:grpSpPr>
            <a:xfrm>
              <a:off x="6351240" y="1974037"/>
              <a:ext cx="6789759" cy="0"/>
              <a:chOff x="7484784" y="1647059"/>
              <a:chExt cx="6789759" cy="0"/>
            </a:xfrm>
          </p:grpSpPr>
          <p:cxnSp>
            <p:nvCxnSpPr>
              <p:cNvPr id="30" name="直接连接符 29"/>
              <p:cNvCxnSpPr/>
              <p:nvPr/>
            </p:nvCxnSpPr>
            <p:spPr>
              <a:xfrm>
                <a:off x="7484784" y="1647059"/>
                <a:ext cx="7326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8217477" y="1647059"/>
                <a:ext cx="60570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3" name="矩形 32"/>
          <p:cNvSpPr/>
          <p:nvPr/>
        </p:nvSpPr>
        <p:spPr>
          <a:xfrm>
            <a:off x="837655" y="782468"/>
            <a:ext cx="6823614" cy="805349"/>
          </a:xfrm>
          <a:prstGeom prst="rect">
            <a:avLst/>
          </a:prstGeom>
        </p:spPr>
        <p:txBody>
          <a:bodyPr wrap="square">
            <a:spAutoFit/>
          </a:bodyPr>
          <a:lstStyle/>
          <a:p>
            <a:pPr algn="just">
              <a:lnSpc>
                <a:spcPct val="120000"/>
              </a:lnSpc>
            </a:pPr>
            <a:r>
              <a:rPr lang="zh-CN" altLang="en-US" sz="2000" dirty="0">
                <a:latin typeface="Times New Roman" panose="02020603050405020304" pitchFamily="18" charset="0"/>
                <a:cs typeface="Times New Roman" panose="02020603050405020304" pitchFamily="18" charset="0"/>
              </a:rPr>
              <a:t>如果你的手指被植株上尖锐的刺扎了一下，你迅速把手缩了回来，然后感觉到了疼痛，紧接着你意识到手被扎了。</a:t>
            </a:r>
            <a:endParaRPr lang="zh-CN" altLang="en-US" sz="2000" dirty="0">
              <a:latin typeface="Times New Roman" panose="02020603050405020304" pitchFamily="18" charset="0"/>
              <a:cs typeface="Times New Roman" panose="02020603050405020304" pitchFamily="18" charset="0"/>
            </a:endParaRPr>
          </a:p>
        </p:txBody>
      </p:sp>
      <p:sp>
        <p:nvSpPr>
          <p:cNvPr id="24" name="文本框 23"/>
          <p:cNvSpPr txBox="1"/>
          <p:nvPr/>
        </p:nvSpPr>
        <p:spPr>
          <a:xfrm>
            <a:off x="800719" y="2178732"/>
            <a:ext cx="6860550" cy="436017"/>
          </a:xfrm>
          <a:prstGeom prst="rect">
            <a:avLst/>
          </a:prstGeom>
          <a:noFill/>
        </p:spPr>
        <p:txBody>
          <a:bodyPr wrap="square" rtlCol="0">
            <a:spAutoFit/>
          </a:bodyPr>
          <a:lstStyle/>
          <a:p>
            <a:pPr marL="271780" indent="-271780" algn="just">
              <a:lnSpc>
                <a:spcPct val="120000"/>
              </a:lnSpc>
              <a:buFont typeface="+mj-lt"/>
              <a:buAutoNum type="arabicPeriod"/>
            </a:pPr>
            <a:r>
              <a:rPr lang="zh-CN" altLang="en-US" sz="2000" dirty="0">
                <a:latin typeface="Times New Roman" panose="02020603050405020304" pitchFamily="18" charset="0"/>
                <a:cs typeface="Times New Roman" panose="02020603050405020304" pitchFamily="18" charset="0"/>
              </a:rPr>
              <a:t>这一过程是如何发生的？分别涉及了神经系统的哪些结构？</a:t>
            </a:r>
            <a:endParaRPr lang="zh-CN" altLang="en-US" sz="2000" dirty="0">
              <a:latin typeface="Times New Roman" panose="02020603050405020304" pitchFamily="18" charset="0"/>
              <a:cs typeface="Times New Roman" panose="02020603050405020304" pitchFamily="18" charset="0"/>
            </a:endParaRPr>
          </a:p>
        </p:txBody>
      </p:sp>
      <p:sp>
        <p:nvSpPr>
          <p:cNvPr id="32" name="文本框 31"/>
          <p:cNvSpPr txBox="1"/>
          <p:nvPr/>
        </p:nvSpPr>
        <p:spPr>
          <a:xfrm>
            <a:off x="908448" y="4285602"/>
            <a:ext cx="6752821" cy="436017"/>
          </a:xfrm>
          <a:prstGeom prst="rect">
            <a:avLst/>
          </a:prstGeom>
          <a:noFill/>
        </p:spPr>
        <p:txBody>
          <a:bodyPr wrap="square" rtlCol="0">
            <a:spAutoFit/>
          </a:bodyPr>
          <a:lstStyle/>
          <a:p>
            <a:pPr marL="271780" indent="-271780" algn="just">
              <a:lnSpc>
                <a:spcPct val="120000"/>
              </a:lnSpc>
              <a:buFont typeface="+mj-lt"/>
              <a:buAutoNum type="arabicPeriod" startAt="2"/>
            </a:pPr>
            <a:r>
              <a:rPr lang="zh-CN" altLang="en-US" sz="2000" dirty="0">
                <a:latin typeface="Times New Roman" panose="02020603050405020304" pitchFamily="18" charset="0"/>
                <a:cs typeface="Times New Roman" panose="02020603050405020304" pitchFamily="18" charset="0"/>
              </a:rPr>
              <a:t>缩手动作在前、感觉到疼痛在后，这有什么适应意义？</a:t>
            </a:r>
            <a:endParaRPr lang="zh-CN" altLang="en-US" sz="2000" dirty="0">
              <a:latin typeface="Times New Roman" panose="02020603050405020304" pitchFamily="18" charset="0"/>
              <a:cs typeface="Times New Roman" panose="02020603050405020304" pitchFamily="18" charset="0"/>
            </a:endParaRPr>
          </a:p>
        </p:txBody>
      </p:sp>
      <p:grpSp>
        <p:nvGrpSpPr>
          <p:cNvPr id="34" name="组合 33"/>
          <p:cNvGrpSpPr/>
          <p:nvPr/>
        </p:nvGrpSpPr>
        <p:grpSpPr>
          <a:xfrm>
            <a:off x="908449" y="4723606"/>
            <a:ext cx="6752820" cy="1668866"/>
            <a:chOff x="1153708" y="3400603"/>
            <a:chExt cx="6752820" cy="1668866"/>
          </a:xfrm>
        </p:grpSpPr>
        <p:sp>
          <p:nvSpPr>
            <p:cNvPr id="35" name="矩形: 圆角 34"/>
            <p:cNvSpPr/>
            <p:nvPr/>
          </p:nvSpPr>
          <p:spPr>
            <a:xfrm>
              <a:off x="1153708" y="3400603"/>
              <a:ext cx="6752820" cy="1668866"/>
            </a:xfrm>
            <a:prstGeom prst="roundRect">
              <a:avLst>
                <a:gd name="adj" fmla="val 8453"/>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文本框 36"/>
            <p:cNvSpPr txBox="1"/>
            <p:nvPr/>
          </p:nvSpPr>
          <p:spPr>
            <a:xfrm>
              <a:off x="1253585" y="3442303"/>
              <a:ext cx="6571535" cy="1544012"/>
            </a:xfrm>
            <a:prstGeom prst="rect">
              <a:avLst/>
            </a:prstGeom>
            <a:noFill/>
          </p:spPr>
          <p:txBody>
            <a:bodyPr wrap="square">
              <a:spAutoFit/>
            </a:bodyPr>
            <a:lstStyle/>
            <a:p>
              <a:pPr>
                <a:lnSpc>
                  <a:spcPct val="120000"/>
                </a:lnSpc>
              </a:pPr>
              <a:r>
                <a:rPr lang="zh-CN" altLang="en-US" sz="2000" dirty="0">
                  <a:solidFill>
                    <a:schemeClr val="bg1"/>
                  </a:solidFill>
                  <a:latin typeface="Times New Roman" panose="02020603050405020304" pitchFamily="18" charset="0"/>
                  <a:cs typeface="Times New Roman" panose="02020603050405020304" pitchFamily="18" charset="0"/>
                </a:rPr>
                <a:t>缩手在前，可以使机体迅速避开有害刺激，避免机体受到伤害。之后产生感觉，有助于机体对刺激的利弊作出判断与识别，可以使机体更灵活、更有预见性地对环境变化作出应对，从而更好地适应环境。</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grpSp>
      <p:grpSp>
        <p:nvGrpSpPr>
          <p:cNvPr id="11" name="组合 10"/>
          <p:cNvGrpSpPr/>
          <p:nvPr/>
        </p:nvGrpSpPr>
        <p:grpSpPr>
          <a:xfrm>
            <a:off x="7995752" y="1086928"/>
            <a:ext cx="3086190" cy="5771070"/>
            <a:chOff x="8015631" y="1086929"/>
            <a:chExt cx="3086190" cy="5771070"/>
          </a:xfrm>
        </p:grpSpPr>
        <p:grpSp>
          <p:nvGrpSpPr>
            <p:cNvPr id="9" name="组合 8"/>
            <p:cNvGrpSpPr/>
            <p:nvPr/>
          </p:nvGrpSpPr>
          <p:grpSpPr>
            <a:xfrm>
              <a:off x="8015631" y="1086929"/>
              <a:ext cx="3086190" cy="5771070"/>
              <a:chOff x="8047529" y="1086930"/>
              <a:chExt cx="3086190" cy="5771070"/>
            </a:xfrm>
          </p:grpSpPr>
          <p:pic>
            <p:nvPicPr>
              <p:cNvPr id="1026" name="Picture 2"/>
              <p:cNvPicPr>
                <a:picLocks noChangeAspect="1" noChangeArrowheads="1"/>
              </p:cNvPicPr>
              <p:nvPr/>
            </p:nvPicPr>
            <p:blipFill>
              <a:blip r:embed="rId1">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425858" y="1086930"/>
                <a:ext cx="2707861" cy="5771070"/>
              </a:xfrm>
              <a:prstGeom prst="rect">
                <a:avLst/>
              </a:prstGeom>
              <a:noFill/>
              <a:extLst>
                <a:ext uri="{909E8E84-426E-40DD-AFC4-6F175D3DCCD1}">
                  <a14:hiddenFill xmlns:a14="http://schemas.microsoft.com/office/drawing/2010/main">
                    <a:solidFill>
                      <a:srgbClr val="FFFFFF"/>
                    </a:solidFill>
                  </a14:hiddenFill>
                </a:ext>
              </a:extLst>
            </p:spPr>
          </p:pic>
          <p:sp>
            <p:nvSpPr>
              <p:cNvPr id="29" name="任意多边形: 形状 28"/>
              <p:cNvSpPr/>
              <p:nvPr/>
            </p:nvSpPr>
            <p:spPr>
              <a:xfrm>
                <a:off x="8047529" y="5702626"/>
                <a:ext cx="1364828" cy="1155374"/>
              </a:xfrm>
              <a:custGeom>
                <a:avLst/>
                <a:gdLst>
                  <a:gd name="connsiteX0" fmla="*/ 259099 w 1364828"/>
                  <a:gd name="connsiteY0" fmla="*/ 183 h 1155374"/>
                  <a:gd name="connsiteX1" fmla="*/ 788358 w 1364828"/>
                  <a:gd name="connsiteY1" fmla="*/ 22313 h 1155374"/>
                  <a:gd name="connsiteX2" fmla="*/ 887749 w 1364828"/>
                  <a:gd name="connsiteY2" fmla="*/ 111765 h 1155374"/>
                  <a:gd name="connsiteX3" fmla="*/ 957323 w 1364828"/>
                  <a:gd name="connsiteY3" fmla="*/ 181339 h 1155374"/>
                  <a:gd name="connsiteX4" fmla="*/ 1096471 w 1364828"/>
                  <a:gd name="connsiteY4" fmla="*/ 280731 h 1155374"/>
                  <a:gd name="connsiteX5" fmla="*/ 1126288 w 1364828"/>
                  <a:gd name="connsiteY5" fmla="*/ 330426 h 1155374"/>
                  <a:gd name="connsiteX6" fmla="*/ 1175984 w 1364828"/>
                  <a:gd name="connsiteY6" fmla="*/ 360244 h 1155374"/>
                  <a:gd name="connsiteX7" fmla="*/ 1225680 w 1364828"/>
                  <a:gd name="connsiteY7" fmla="*/ 409939 h 1155374"/>
                  <a:gd name="connsiteX8" fmla="*/ 1255497 w 1364828"/>
                  <a:gd name="connsiteY8" fmla="*/ 429817 h 1155374"/>
                  <a:gd name="connsiteX9" fmla="*/ 1295254 w 1364828"/>
                  <a:gd name="connsiteY9" fmla="*/ 489452 h 1155374"/>
                  <a:gd name="connsiteX10" fmla="*/ 1315132 w 1364828"/>
                  <a:gd name="connsiteY10" fmla="*/ 509331 h 1155374"/>
                  <a:gd name="connsiteX11" fmla="*/ 1335010 w 1364828"/>
                  <a:gd name="connsiteY11" fmla="*/ 559026 h 1155374"/>
                  <a:gd name="connsiteX12" fmla="*/ 1364828 w 1364828"/>
                  <a:gd name="connsiteY12" fmla="*/ 618661 h 1155374"/>
                  <a:gd name="connsiteX13" fmla="*/ 1354888 w 1364828"/>
                  <a:gd name="connsiteY13" fmla="*/ 698174 h 1155374"/>
                  <a:gd name="connsiteX14" fmla="*/ 1335010 w 1364828"/>
                  <a:gd name="connsiteY14" fmla="*/ 737931 h 1155374"/>
                  <a:gd name="connsiteX15" fmla="*/ 1295254 w 1364828"/>
                  <a:gd name="connsiteY15" fmla="*/ 797565 h 1155374"/>
                  <a:gd name="connsiteX16" fmla="*/ 1275375 w 1364828"/>
                  <a:gd name="connsiteY16" fmla="*/ 827383 h 1155374"/>
                  <a:gd name="connsiteX17" fmla="*/ 1235619 w 1364828"/>
                  <a:gd name="connsiteY17" fmla="*/ 857200 h 1155374"/>
                  <a:gd name="connsiteX18" fmla="*/ 1195862 w 1364828"/>
                  <a:gd name="connsiteY18" fmla="*/ 877078 h 1155374"/>
                  <a:gd name="connsiteX19" fmla="*/ 1175984 w 1364828"/>
                  <a:gd name="connsiteY19" fmla="*/ 956591 h 1155374"/>
                  <a:gd name="connsiteX20" fmla="*/ 1166045 w 1364828"/>
                  <a:gd name="connsiteY20" fmla="*/ 986409 h 1155374"/>
                  <a:gd name="connsiteX21" fmla="*/ 1136228 w 1364828"/>
                  <a:gd name="connsiteY21" fmla="*/ 1016226 h 1155374"/>
                  <a:gd name="connsiteX22" fmla="*/ 1106410 w 1364828"/>
                  <a:gd name="connsiteY22" fmla="*/ 1095739 h 1155374"/>
                  <a:gd name="connsiteX23" fmla="*/ 1096471 w 1364828"/>
                  <a:gd name="connsiteY23" fmla="*/ 1135496 h 1155374"/>
                  <a:gd name="connsiteX24" fmla="*/ 1083837 w 1364828"/>
                  <a:gd name="connsiteY24" fmla="*/ 1149960 h 1155374"/>
                  <a:gd name="connsiteX25" fmla="*/ 1078506 w 1364828"/>
                  <a:gd name="connsiteY25" fmla="*/ 1155374 h 1155374"/>
                  <a:gd name="connsiteX26" fmla="*/ 161047 w 1364828"/>
                  <a:gd name="connsiteY26" fmla="*/ 1155374 h 1155374"/>
                  <a:gd name="connsiteX27" fmla="*/ 153303 w 1364828"/>
                  <a:gd name="connsiteY27" fmla="*/ 1148052 h 1155374"/>
                  <a:gd name="connsiteX28" fmla="*/ 72741 w 1364828"/>
                  <a:gd name="connsiteY28" fmla="*/ 1046044 h 1155374"/>
                  <a:gd name="connsiteX29" fmla="*/ 23045 w 1364828"/>
                  <a:gd name="connsiteY29" fmla="*/ 867139 h 1155374"/>
                  <a:gd name="connsiteX30" fmla="*/ 23045 w 1364828"/>
                  <a:gd name="connsiteY30" fmla="*/ 469574 h 1155374"/>
                  <a:gd name="connsiteX31" fmla="*/ 42923 w 1364828"/>
                  <a:gd name="connsiteY31" fmla="*/ 429817 h 1155374"/>
                  <a:gd name="connsiteX32" fmla="*/ 52862 w 1364828"/>
                  <a:gd name="connsiteY32" fmla="*/ 380122 h 1155374"/>
                  <a:gd name="connsiteX33" fmla="*/ 62801 w 1364828"/>
                  <a:gd name="connsiteY33" fmla="*/ 310548 h 1155374"/>
                  <a:gd name="connsiteX34" fmla="*/ 102558 w 1364828"/>
                  <a:gd name="connsiteY34" fmla="*/ 231035 h 1155374"/>
                  <a:gd name="connsiteX35" fmla="*/ 132375 w 1364828"/>
                  <a:gd name="connsiteY35" fmla="*/ 211157 h 1155374"/>
                  <a:gd name="connsiteX36" fmla="*/ 142314 w 1364828"/>
                  <a:gd name="connsiteY36" fmla="*/ 12374 h 1155374"/>
                  <a:gd name="connsiteX37" fmla="*/ 259099 w 1364828"/>
                  <a:gd name="connsiteY37" fmla="*/ 183 h 115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64828" h="1155374">
                    <a:moveTo>
                      <a:pt x="259099" y="183"/>
                    </a:moveTo>
                    <a:cubicBezTo>
                      <a:pt x="405701" y="-2224"/>
                      <a:pt x="626847" y="19829"/>
                      <a:pt x="788358" y="22313"/>
                    </a:cubicBezTo>
                    <a:cubicBezTo>
                      <a:pt x="821488" y="52130"/>
                      <a:pt x="855291" y="81217"/>
                      <a:pt x="887749" y="111765"/>
                    </a:cubicBezTo>
                    <a:cubicBezTo>
                      <a:pt x="911632" y="134243"/>
                      <a:pt x="931085" y="161660"/>
                      <a:pt x="957323" y="181339"/>
                    </a:cubicBezTo>
                    <a:cubicBezTo>
                      <a:pt x="1055949" y="255309"/>
                      <a:pt x="1009270" y="222596"/>
                      <a:pt x="1096471" y="280731"/>
                    </a:cubicBezTo>
                    <a:cubicBezTo>
                      <a:pt x="1106410" y="297296"/>
                      <a:pt x="1112628" y="316766"/>
                      <a:pt x="1126288" y="330426"/>
                    </a:cubicBezTo>
                    <a:cubicBezTo>
                      <a:pt x="1139948" y="344086"/>
                      <a:pt x="1160899" y="348176"/>
                      <a:pt x="1175984" y="360244"/>
                    </a:cubicBezTo>
                    <a:cubicBezTo>
                      <a:pt x="1194277" y="374878"/>
                      <a:pt x="1206188" y="396944"/>
                      <a:pt x="1225680" y="409939"/>
                    </a:cubicBezTo>
                    <a:cubicBezTo>
                      <a:pt x="1235619" y="416565"/>
                      <a:pt x="1246169" y="422355"/>
                      <a:pt x="1255497" y="429817"/>
                    </a:cubicBezTo>
                    <a:cubicBezTo>
                      <a:pt x="1288049" y="455860"/>
                      <a:pt x="1267709" y="448134"/>
                      <a:pt x="1295254" y="489452"/>
                    </a:cubicBezTo>
                    <a:cubicBezTo>
                      <a:pt x="1300452" y="497249"/>
                      <a:pt x="1308506" y="502705"/>
                      <a:pt x="1315132" y="509331"/>
                    </a:cubicBezTo>
                    <a:cubicBezTo>
                      <a:pt x="1321758" y="525896"/>
                      <a:pt x="1327031" y="543068"/>
                      <a:pt x="1335010" y="559026"/>
                    </a:cubicBezTo>
                    <a:cubicBezTo>
                      <a:pt x="1373548" y="636102"/>
                      <a:pt x="1339842" y="543710"/>
                      <a:pt x="1364828" y="618661"/>
                    </a:cubicBezTo>
                    <a:cubicBezTo>
                      <a:pt x="1361515" y="645165"/>
                      <a:pt x="1361366" y="672261"/>
                      <a:pt x="1354888" y="698174"/>
                    </a:cubicBezTo>
                    <a:cubicBezTo>
                      <a:pt x="1351294" y="712548"/>
                      <a:pt x="1342633" y="725226"/>
                      <a:pt x="1335010" y="737931"/>
                    </a:cubicBezTo>
                    <a:cubicBezTo>
                      <a:pt x="1322719" y="758417"/>
                      <a:pt x="1308506" y="777687"/>
                      <a:pt x="1295254" y="797565"/>
                    </a:cubicBezTo>
                    <a:cubicBezTo>
                      <a:pt x="1288628" y="807504"/>
                      <a:pt x="1284932" y="820216"/>
                      <a:pt x="1275375" y="827383"/>
                    </a:cubicBezTo>
                    <a:cubicBezTo>
                      <a:pt x="1262123" y="837322"/>
                      <a:pt x="1249666" y="848421"/>
                      <a:pt x="1235619" y="857200"/>
                    </a:cubicBezTo>
                    <a:cubicBezTo>
                      <a:pt x="1223055" y="865053"/>
                      <a:pt x="1209114" y="870452"/>
                      <a:pt x="1195862" y="877078"/>
                    </a:cubicBezTo>
                    <a:cubicBezTo>
                      <a:pt x="1189236" y="903582"/>
                      <a:pt x="1184623" y="930673"/>
                      <a:pt x="1175984" y="956591"/>
                    </a:cubicBezTo>
                    <a:cubicBezTo>
                      <a:pt x="1172671" y="966530"/>
                      <a:pt x="1171856" y="977692"/>
                      <a:pt x="1166045" y="986409"/>
                    </a:cubicBezTo>
                    <a:cubicBezTo>
                      <a:pt x="1158248" y="998104"/>
                      <a:pt x="1146167" y="1006287"/>
                      <a:pt x="1136228" y="1016226"/>
                    </a:cubicBezTo>
                    <a:cubicBezTo>
                      <a:pt x="1110711" y="1118287"/>
                      <a:pt x="1145394" y="991779"/>
                      <a:pt x="1106410" y="1095739"/>
                    </a:cubicBezTo>
                    <a:cubicBezTo>
                      <a:pt x="1101614" y="1108529"/>
                      <a:pt x="1104305" y="1124305"/>
                      <a:pt x="1096471" y="1135496"/>
                    </a:cubicBezTo>
                    <a:cubicBezTo>
                      <a:pt x="1095041" y="1137540"/>
                      <a:pt x="1090404" y="1142905"/>
                      <a:pt x="1083837" y="1149960"/>
                    </a:cubicBezTo>
                    <a:lnTo>
                      <a:pt x="1078506" y="1155374"/>
                    </a:lnTo>
                    <a:lnTo>
                      <a:pt x="161047" y="1155374"/>
                    </a:lnTo>
                    <a:lnTo>
                      <a:pt x="153303" y="1148052"/>
                    </a:lnTo>
                    <a:cubicBezTo>
                      <a:pt x="120337" y="1111533"/>
                      <a:pt x="79453" y="1054673"/>
                      <a:pt x="72741" y="1046044"/>
                    </a:cubicBezTo>
                    <a:cubicBezTo>
                      <a:pt x="37841" y="906446"/>
                      <a:pt x="55882" y="965651"/>
                      <a:pt x="23045" y="867139"/>
                    </a:cubicBezTo>
                    <a:cubicBezTo>
                      <a:pt x="-5944" y="678707"/>
                      <a:pt x="-9372" y="720809"/>
                      <a:pt x="23045" y="469574"/>
                    </a:cubicBezTo>
                    <a:cubicBezTo>
                      <a:pt x="24941" y="454879"/>
                      <a:pt x="36297" y="443069"/>
                      <a:pt x="42923" y="429817"/>
                    </a:cubicBezTo>
                    <a:cubicBezTo>
                      <a:pt x="46236" y="413252"/>
                      <a:pt x="50085" y="396785"/>
                      <a:pt x="52862" y="380122"/>
                    </a:cubicBezTo>
                    <a:cubicBezTo>
                      <a:pt x="56713" y="357014"/>
                      <a:pt x="55393" y="332773"/>
                      <a:pt x="62801" y="310548"/>
                    </a:cubicBezTo>
                    <a:cubicBezTo>
                      <a:pt x="72172" y="282436"/>
                      <a:pt x="77902" y="247472"/>
                      <a:pt x="102558" y="231035"/>
                    </a:cubicBezTo>
                    <a:lnTo>
                      <a:pt x="132375" y="211157"/>
                    </a:lnTo>
                    <a:cubicBezTo>
                      <a:pt x="181658" y="137233"/>
                      <a:pt x="32984" y="43848"/>
                      <a:pt x="142314" y="12374"/>
                    </a:cubicBezTo>
                    <a:cubicBezTo>
                      <a:pt x="169647" y="4506"/>
                      <a:pt x="210232" y="986"/>
                      <a:pt x="259099" y="183"/>
                    </a:cubicBezTo>
                    <a:close/>
                  </a:path>
                </a:pathLst>
              </a:custGeom>
              <a:solidFill>
                <a:srgbClr val="DAE0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10" name="文本框 9"/>
            <p:cNvSpPr txBox="1"/>
            <p:nvPr/>
          </p:nvSpPr>
          <p:spPr>
            <a:xfrm>
              <a:off x="8698045" y="5537312"/>
              <a:ext cx="894038" cy="646331"/>
            </a:xfrm>
            <a:prstGeom prst="rect">
              <a:avLst/>
            </a:prstGeom>
            <a:noFill/>
          </p:spPr>
          <p:txBody>
            <a:bodyPr wrap="square" rtlCol="0">
              <a:spAutoFit/>
            </a:bodyPr>
            <a:lstStyle/>
            <a:p>
              <a:pPr algn="ctr"/>
              <a:r>
                <a:rPr lang="zh-CN" altLang="en-US" dirty="0"/>
                <a:t>带刺的</a:t>
              </a:r>
              <a:endParaRPr lang="en-US" altLang="zh-CN" dirty="0"/>
            </a:p>
            <a:p>
              <a:pPr algn="ctr"/>
              <a:r>
                <a:rPr lang="en-US" altLang="zh-CN" dirty="0"/>
                <a:t>”</a:t>
              </a:r>
              <a:r>
                <a:rPr lang="zh-CN" altLang="en-US" dirty="0"/>
                <a:t>玫瑰</a:t>
              </a:r>
              <a:r>
                <a:rPr lang="en-US" altLang="zh-CN" dirty="0"/>
                <a:t>”</a:t>
              </a:r>
              <a:endParaRPr lang="zh-CN" altLang="en-US" dirty="0"/>
            </a:p>
          </p:txBody>
        </p:sp>
      </p:gr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wipe(left)">
                                      <p:cBhvr>
                                        <p:cTn id="21" dur="500"/>
                                        <p:tgtEl>
                                          <p:spTgt spid="2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5">
                                            <p:txEl>
                                              <p:pRg st="0" end="0"/>
                                            </p:txEl>
                                          </p:spTgt>
                                        </p:tgtEl>
                                        <p:attrNameLst>
                                          <p:attrName>style.visibility</p:attrName>
                                        </p:attrNameLst>
                                      </p:cBhvr>
                                      <p:to>
                                        <p:strVal val="visible"/>
                                      </p:to>
                                    </p:set>
                                    <p:animEffect transition="in" filter="wipe(left)">
                                      <p:cBhvr>
                                        <p:cTn id="30" dur="500"/>
                                        <p:tgtEl>
                                          <p:spTgt spid="2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2">
                                            <p:txEl>
                                              <p:pRg st="0" end="0"/>
                                            </p:txEl>
                                          </p:spTgt>
                                        </p:tgtEl>
                                        <p:attrNameLst>
                                          <p:attrName>style.visibility</p:attrName>
                                        </p:attrNameLst>
                                      </p:cBhvr>
                                      <p:to>
                                        <p:strVal val="visible"/>
                                      </p:to>
                                    </p:set>
                                    <p:animEffect transition="in" filter="wipe(left)">
                                      <p:cBhvr>
                                        <p:cTn id="35" dur="500"/>
                                        <p:tgtEl>
                                          <p:spTgt spid="3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left)">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build="p"/>
      <p:bldP spid="33" grpId="0"/>
      <p:bldP spid="24" grpId="0" uiExpand="1" build="p"/>
      <p:bldP spid="3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反射与反射弧</a:t>
            </a:r>
            <a:endParaRPr lang="zh-CN" altLang="en-US" dirty="0"/>
          </a:p>
        </p:txBody>
      </p:sp>
      <p:pic>
        <p:nvPicPr>
          <p:cNvPr id="6" name="图片 5" descr="图片包含 球, 摆动, 播放器, 女人&#10;&#10;描述已自动生成"/>
          <p:cNvPicPr>
            <a:picLocks noChangeAspect="1"/>
          </p:cNvPicPr>
          <p:nvPr/>
        </p:nvPicPr>
        <p:blipFill>
          <a:blip r:embed="rId1"/>
          <a:stretch>
            <a:fillRect/>
          </a:stretch>
        </p:blipFill>
        <p:spPr>
          <a:xfrm>
            <a:off x="7970207" y="3429000"/>
            <a:ext cx="2978823" cy="2224187"/>
          </a:xfrm>
          <a:prstGeom prst="rect">
            <a:avLst/>
          </a:prstGeom>
          <a:effectLst>
            <a:innerShdw blurRad="76200">
              <a:prstClr val="black"/>
            </a:innerShdw>
          </a:effectLst>
        </p:spPr>
      </p:pic>
      <p:grpSp>
        <p:nvGrpSpPr>
          <p:cNvPr id="8" name="组合 7"/>
          <p:cNvGrpSpPr/>
          <p:nvPr/>
        </p:nvGrpSpPr>
        <p:grpSpPr>
          <a:xfrm>
            <a:off x="925033" y="2695855"/>
            <a:ext cx="10302949" cy="3680349"/>
            <a:chOff x="-4610067" y="1089593"/>
            <a:chExt cx="10302949" cy="4571665"/>
          </a:xfrm>
        </p:grpSpPr>
        <p:sp>
          <p:nvSpPr>
            <p:cNvPr id="9" name="矩形: 圆角 8"/>
            <p:cNvSpPr/>
            <p:nvPr/>
          </p:nvSpPr>
          <p:spPr>
            <a:xfrm>
              <a:off x="-4610067" y="1414560"/>
              <a:ext cx="10302949" cy="4246698"/>
            </a:xfrm>
            <a:prstGeom prst="roundRect">
              <a:avLst>
                <a:gd name="adj" fmla="val 5160"/>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文本框 9"/>
            <p:cNvSpPr txBox="1"/>
            <p:nvPr/>
          </p:nvSpPr>
          <p:spPr>
            <a:xfrm>
              <a:off x="-484298" y="1089593"/>
              <a:ext cx="2047865" cy="649935"/>
            </a:xfrm>
            <a:prstGeom prst="rect">
              <a:avLst/>
            </a:prstGeom>
            <a:solidFill>
              <a:srgbClr val="DAE0EF"/>
            </a:solidFill>
            <a:ln>
              <a:noFill/>
            </a:ln>
          </p:spPr>
          <p:txBody>
            <a:bodyPr wrap="square" rtlCol="0">
              <a:spAutoFit/>
            </a:bodyPr>
            <a:lstStyle/>
            <a:p>
              <a:pPr algn="ctr"/>
              <a:r>
                <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反射的举例</a:t>
              </a:r>
              <a:endPar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1" name="图片 10" descr="小孩在微笑&#10;&#10;描述已自动生成"/>
          <p:cNvPicPr>
            <a:picLocks noChangeAspect="1"/>
          </p:cNvPicPr>
          <p:nvPr/>
        </p:nvPicPr>
        <p:blipFill rotWithShape="1">
          <a:blip r:embed="rId2"/>
          <a:srcRect l="18468" r="20739"/>
          <a:stretch>
            <a:fillRect/>
          </a:stretch>
        </p:blipFill>
        <p:spPr>
          <a:xfrm>
            <a:off x="5362353" y="3429000"/>
            <a:ext cx="2400052" cy="2224187"/>
          </a:xfrm>
          <a:prstGeom prst="rect">
            <a:avLst/>
          </a:prstGeom>
          <a:effectLst>
            <a:innerShdw blurRad="76200">
              <a:prstClr val="black"/>
            </a:innerShdw>
          </a:effectLst>
        </p:spPr>
      </p:pic>
      <p:pic>
        <p:nvPicPr>
          <p:cNvPr id="15" name="图片 14" descr="卡通人物&#10;&#10;低可信度描述已自动生成"/>
          <p:cNvPicPr>
            <a:picLocks noChangeAspect="1"/>
          </p:cNvPicPr>
          <p:nvPr/>
        </p:nvPicPr>
        <p:blipFill>
          <a:blip r:embed="rId3"/>
          <a:stretch>
            <a:fillRect/>
          </a:stretch>
        </p:blipFill>
        <p:spPr>
          <a:xfrm>
            <a:off x="1200440" y="3429002"/>
            <a:ext cx="3954112" cy="2224188"/>
          </a:xfrm>
          <a:prstGeom prst="rect">
            <a:avLst/>
          </a:prstGeom>
          <a:effectLst>
            <a:innerShdw blurRad="76200">
              <a:prstClr val="black"/>
            </a:innerShdw>
          </a:effectLst>
        </p:spPr>
      </p:pic>
      <p:sp>
        <p:nvSpPr>
          <p:cNvPr id="16" name="文本框 15"/>
          <p:cNvSpPr txBox="1"/>
          <p:nvPr/>
        </p:nvSpPr>
        <p:spPr>
          <a:xfrm>
            <a:off x="2623498" y="5785878"/>
            <a:ext cx="1107996" cy="369332"/>
          </a:xfrm>
          <a:prstGeom prst="rect">
            <a:avLst/>
          </a:prstGeom>
          <a:noFill/>
        </p:spPr>
        <p:txBody>
          <a:bodyPr wrap="none" rtlCol="0">
            <a:spAutoFit/>
          </a:bodyPr>
          <a:lstStyle/>
          <a:p>
            <a:r>
              <a:rPr lang="zh-CN" altLang="en-US" dirty="0"/>
              <a:t>缩手反射</a:t>
            </a:r>
            <a:endParaRPr lang="zh-CN" altLang="en-US" dirty="0"/>
          </a:p>
        </p:txBody>
      </p:sp>
      <p:sp>
        <p:nvSpPr>
          <p:cNvPr id="18" name="文本框 17"/>
          <p:cNvSpPr txBox="1"/>
          <p:nvPr/>
        </p:nvSpPr>
        <p:spPr>
          <a:xfrm>
            <a:off x="8905620" y="5785878"/>
            <a:ext cx="1107996" cy="369332"/>
          </a:xfrm>
          <a:prstGeom prst="rect">
            <a:avLst/>
          </a:prstGeom>
          <a:noFill/>
        </p:spPr>
        <p:txBody>
          <a:bodyPr wrap="none" rtlCol="0">
            <a:spAutoFit/>
          </a:bodyPr>
          <a:lstStyle/>
          <a:p>
            <a:r>
              <a:rPr lang="zh-CN" altLang="en-US" dirty="0"/>
              <a:t>膝跳反射</a:t>
            </a:r>
            <a:endParaRPr lang="zh-CN" altLang="en-US" dirty="0"/>
          </a:p>
        </p:txBody>
      </p:sp>
      <p:sp>
        <p:nvSpPr>
          <p:cNvPr id="19" name="文本框 18"/>
          <p:cNvSpPr txBox="1"/>
          <p:nvPr/>
        </p:nvSpPr>
        <p:spPr>
          <a:xfrm>
            <a:off x="5950231" y="5785878"/>
            <a:ext cx="1107996" cy="369332"/>
          </a:xfrm>
          <a:prstGeom prst="rect">
            <a:avLst/>
          </a:prstGeom>
          <a:noFill/>
        </p:spPr>
        <p:txBody>
          <a:bodyPr wrap="none" rtlCol="0">
            <a:spAutoFit/>
          </a:bodyPr>
          <a:lstStyle/>
          <a:p>
            <a:r>
              <a:rPr lang="zh-CN" altLang="en-US" dirty="0"/>
              <a:t>眨眼反射</a:t>
            </a:r>
            <a:endParaRPr lang="zh-CN" altLang="en-US" dirty="0"/>
          </a:p>
        </p:txBody>
      </p:sp>
      <p:grpSp>
        <p:nvGrpSpPr>
          <p:cNvPr id="20" name="组合 19"/>
          <p:cNvGrpSpPr/>
          <p:nvPr/>
        </p:nvGrpSpPr>
        <p:grpSpPr>
          <a:xfrm>
            <a:off x="925033" y="1100971"/>
            <a:ext cx="10302949" cy="1270089"/>
            <a:chOff x="-4610067" y="1089593"/>
            <a:chExt cx="10302949" cy="1577682"/>
          </a:xfrm>
        </p:grpSpPr>
        <p:sp>
          <p:nvSpPr>
            <p:cNvPr id="21" name="矩形: 圆角 20"/>
            <p:cNvSpPr/>
            <p:nvPr/>
          </p:nvSpPr>
          <p:spPr>
            <a:xfrm>
              <a:off x="-4610067" y="1414560"/>
              <a:ext cx="10302949" cy="1252715"/>
            </a:xfrm>
            <a:prstGeom prst="roundRect">
              <a:avLst>
                <a:gd name="adj" fmla="val 16826"/>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文本框 21"/>
            <p:cNvSpPr txBox="1"/>
            <p:nvPr/>
          </p:nvSpPr>
          <p:spPr>
            <a:xfrm>
              <a:off x="-484298" y="1089593"/>
              <a:ext cx="2047865" cy="649935"/>
            </a:xfrm>
            <a:prstGeom prst="rect">
              <a:avLst/>
            </a:prstGeom>
            <a:solidFill>
              <a:srgbClr val="DAE0EF"/>
            </a:solidFill>
            <a:ln>
              <a:noFill/>
            </a:ln>
          </p:spPr>
          <p:txBody>
            <a:bodyPr wrap="square" rtlCol="0">
              <a:spAutoFit/>
            </a:bodyPr>
            <a:lstStyle/>
            <a:p>
              <a:pPr algn="ctr"/>
              <a:r>
                <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反射的定义</a:t>
              </a:r>
              <a:endPar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3" name="文本框 22"/>
          <p:cNvSpPr txBox="1"/>
          <p:nvPr/>
        </p:nvSpPr>
        <p:spPr>
          <a:xfrm>
            <a:off x="1281291" y="1536662"/>
            <a:ext cx="9739423" cy="587853"/>
          </a:xfrm>
          <a:prstGeom prst="rect">
            <a:avLst/>
          </a:prstGeom>
          <a:noFill/>
        </p:spPr>
        <p:txBody>
          <a:bodyPr wrap="square" rtlCol="0">
            <a:spAutoFit/>
          </a:bodyPr>
          <a:lstStyle/>
          <a:p>
            <a:pPr algn="just">
              <a:lnSpc>
                <a:spcPct val="150000"/>
              </a:lnSpc>
            </a:pPr>
            <a:r>
              <a:rPr lang="zh-CN" altLang="en-US" sz="2400" dirty="0">
                <a:latin typeface="Times New Roman" panose="02020603050405020304" pitchFamily="18" charset="0"/>
                <a:cs typeface="Times New Roman" panose="02020603050405020304" pitchFamily="18" charset="0"/>
              </a:rPr>
              <a:t>在中枢神经系统的参与下，机体对内外刺激所产生的规律性应答反应。</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left)">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反射与反射弧</a:t>
            </a:r>
            <a:endParaRPr lang="zh-CN" altLang="en-US" dirty="0"/>
          </a:p>
        </p:txBody>
      </p:sp>
      <p:grpSp>
        <p:nvGrpSpPr>
          <p:cNvPr id="8" name="组合 7"/>
          <p:cNvGrpSpPr/>
          <p:nvPr/>
        </p:nvGrpSpPr>
        <p:grpSpPr>
          <a:xfrm>
            <a:off x="925033" y="2691278"/>
            <a:ext cx="10302949" cy="2827016"/>
            <a:chOff x="-4610067" y="1057491"/>
            <a:chExt cx="10302949" cy="3511670"/>
          </a:xfrm>
        </p:grpSpPr>
        <p:sp>
          <p:nvSpPr>
            <p:cNvPr id="9" name="矩形: 圆角 8"/>
            <p:cNvSpPr/>
            <p:nvPr/>
          </p:nvSpPr>
          <p:spPr>
            <a:xfrm>
              <a:off x="-4610067" y="1414561"/>
              <a:ext cx="10302949" cy="3154600"/>
            </a:xfrm>
            <a:prstGeom prst="roundRect">
              <a:avLst>
                <a:gd name="adj" fmla="val 5160"/>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文本框 9"/>
            <p:cNvSpPr txBox="1"/>
            <p:nvPr/>
          </p:nvSpPr>
          <p:spPr>
            <a:xfrm>
              <a:off x="-920069" y="1057491"/>
              <a:ext cx="2919405" cy="649935"/>
            </a:xfrm>
            <a:prstGeom prst="rect">
              <a:avLst/>
            </a:prstGeom>
            <a:solidFill>
              <a:srgbClr val="DAE0EF"/>
            </a:solidFill>
            <a:ln>
              <a:noFill/>
            </a:ln>
          </p:spPr>
          <p:txBody>
            <a:bodyPr wrap="square" rtlCol="0">
              <a:spAutoFit/>
            </a:bodyPr>
            <a:lstStyle/>
            <a:p>
              <a:pPr algn="ctr"/>
              <a:r>
                <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反射的结构基础</a:t>
              </a:r>
              <a:endPar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6" name="文本框 15"/>
          <p:cNvSpPr txBox="1"/>
          <p:nvPr/>
        </p:nvSpPr>
        <p:spPr>
          <a:xfrm>
            <a:off x="3791523" y="3409577"/>
            <a:ext cx="4608954" cy="1862048"/>
          </a:xfrm>
          <a:prstGeom prst="rect">
            <a:avLst/>
          </a:prstGeom>
          <a:noFill/>
        </p:spPr>
        <p:txBody>
          <a:bodyPr wrap="none" rtlCol="0">
            <a:spAutoFit/>
          </a:bodyPr>
          <a:lstStyle/>
          <a:p>
            <a:r>
              <a:rPr lang="zh-CN" altLang="en-US" sz="11500" dirty="0">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反射弧</a:t>
            </a:r>
            <a:endParaRPr lang="zh-CN" altLang="en-US" sz="11500" dirty="0">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0" name="组合 19"/>
          <p:cNvGrpSpPr/>
          <p:nvPr/>
        </p:nvGrpSpPr>
        <p:grpSpPr>
          <a:xfrm>
            <a:off x="925033" y="1100971"/>
            <a:ext cx="10302949" cy="1270089"/>
            <a:chOff x="-4610067" y="1089593"/>
            <a:chExt cx="10302949" cy="1577682"/>
          </a:xfrm>
        </p:grpSpPr>
        <p:sp>
          <p:nvSpPr>
            <p:cNvPr id="21" name="矩形: 圆角 20"/>
            <p:cNvSpPr/>
            <p:nvPr/>
          </p:nvSpPr>
          <p:spPr>
            <a:xfrm>
              <a:off x="-4610067" y="1414560"/>
              <a:ext cx="10302949" cy="1252715"/>
            </a:xfrm>
            <a:prstGeom prst="roundRect">
              <a:avLst>
                <a:gd name="adj" fmla="val 16826"/>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文本框 21"/>
            <p:cNvSpPr txBox="1"/>
            <p:nvPr/>
          </p:nvSpPr>
          <p:spPr>
            <a:xfrm>
              <a:off x="-484298" y="1089593"/>
              <a:ext cx="2047865" cy="649935"/>
            </a:xfrm>
            <a:prstGeom prst="rect">
              <a:avLst/>
            </a:prstGeom>
            <a:solidFill>
              <a:srgbClr val="DAE0EF"/>
            </a:solidFill>
            <a:ln>
              <a:noFill/>
            </a:ln>
          </p:spPr>
          <p:txBody>
            <a:bodyPr wrap="square" rtlCol="0">
              <a:spAutoFit/>
            </a:bodyPr>
            <a:lstStyle/>
            <a:p>
              <a:pPr algn="ctr"/>
              <a:r>
                <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反射的意义</a:t>
              </a:r>
              <a:endPar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3" name="文本框 22"/>
          <p:cNvSpPr txBox="1"/>
          <p:nvPr/>
        </p:nvSpPr>
        <p:spPr>
          <a:xfrm>
            <a:off x="1281291" y="1536662"/>
            <a:ext cx="9739423" cy="587853"/>
          </a:xfrm>
          <a:prstGeom prst="rect">
            <a:avLst/>
          </a:prstGeom>
          <a:noFill/>
        </p:spPr>
        <p:txBody>
          <a:bodyPr wrap="square" rtlCol="0">
            <a:spAutoFit/>
          </a:bodyPr>
          <a:lstStyle/>
          <a:p>
            <a:pPr algn="ctr">
              <a:lnSpc>
                <a:spcPct val="150000"/>
              </a:lnSpc>
            </a:pPr>
            <a:r>
              <a:rPr lang="zh-CN" altLang="en-US" sz="2400" dirty="0">
                <a:latin typeface="Times New Roman" panose="02020603050405020304" pitchFamily="18" charset="0"/>
                <a:cs typeface="Times New Roman" panose="02020603050405020304" pitchFamily="18" charset="0"/>
              </a:rPr>
              <a:t>反射是神经调节的基本方式。</a:t>
            </a:r>
            <a:endParaRPr lang="zh-CN" altLang="en-US" sz="2400" dirty="0">
              <a:latin typeface="Times New Roman" panose="02020603050405020304" pitchFamily="18" charset="0"/>
              <a:cs typeface="Times New Roman" panose="02020603050405020304" pitchFamily="18" charset="0"/>
            </a:endParaRPr>
          </a:p>
        </p:txBody>
      </p:sp>
      <p:sp>
        <p:nvSpPr>
          <p:cNvPr id="3" name="文本框 2"/>
          <p:cNvSpPr txBox="1"/>
          <p:nvPr/>
        </p:nvSpPr>
        <p:spPr>
          <a:xfrm>
            <a:off x="4083769" y="5702470"/>
            <a:ext cx="4134465" cy="523220"/>
          </a:xfrm>
          <a:prstGeom prst="rect">
            <a:avLst/>
          </a:prstGeom>
          <a:noFill/>
        </p:spPr>
        <p:txBody>
          <a:bodyPr wrap="none" rtlCol="0">
            <a:spAutoFit/>
          </a:bodyPr>
          <a:lstStyle/>
          <a:p>
            <a:r>
              <a:rPr lang="zh-CN" altLang="en-US" sz="2800" dirty="0"/>
              <a:t>反射弧包括哪些结构呢？</a:t>
            </a:r>
            <a:endParaRPr lang="zh-CN" altLang="en-US" sz="2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left)">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32"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strVal val="4*#ppt_w"/>
                                          </p:val>
                                        </p:tav>
                                        <p:tav tm="100000">
                                          <p:val>
                                            <p:strVal val="#ppt_w"/>
                                          </p:val>
                                        </p:tav>
                                      </p:tavLst>
                                    </p:anim>
                                    <p:anim calcmode="lin" valueType="num">
                                      <p:cBhvr>
                                        <p:cTn id="23" dur="500" fill="hold"/>
                                        <p:tgtEl>
                                          <p:spTgt spid="16"/>
                                        </p:tgtEl>
                                        <p:attrNameLst>
                                          <p:attrName>ppt_h</p:attrName>
                                        </p:attrNameLst>
                                      </p:cBhvr>
                                      <p:tavLst>
                                        <p:tav tm="0">
                                          <p:val>
                                            <p:strVal val="4*#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uiExpand="1" build="p"/>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C:\Users\Administrator\Desktop\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60178" y="1406787"/>
            <a:ext cx="10135906" cy="54512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795489" y="851168"/>
            <a:ext cx="10558311" cy="437877"/>
          </a:xfrm>
          <a:prstGeom prst="rect">
            <a:avLst/>
          </a:prstGeom>
          <a:noFill/>
        </p:spPr>
        <p:txBody>
          <a:bodyPr wrap="square" rtlCol="0">
            <a:spAutoFit/>
          </a:bodyPr>
          <a:lstStyle/>
          <a:p>
            <a:pPr>
              <a:lnSpc>
                <a:spcPct val="120000"/>
              </a:lnSpc>
            </a:pPr>
            <a:r>
              <a:rPr lang="zh-CN" altLang="en-US" sz="2000" dirty="0">
                <a:latin typeface="+mn-ea"/>
              </a:rPr>
              <a:t>仔细观察下列缩手反射和膝跳反射的示意图或观察相关动画演示，思考回答下列问题。</a:t>
            </a:r>
            <a:endParaRPr lang="zh-CN" altLang="en-US" sz="2000" dirty="0">
              <a:latin typeface="+mn-ea"/>
            </a:endParaRPr>
          </a:p>
        </p:txBody>
      </p:sp>
      <p:sp>
        <p:nvSpPr>
          <p:cNvPr id="2" name="标题 1"/>
          <p:cNvSpPr>
            <a:spLocks noGrp="1"/>
          </p:cNvSpPr>
          <p:nvPr>
            <p:ph type="title"/>
          </p:nvPr>
        </p:nvSpPr>
        <p:spPr>
          <a:xfrm>
            <a:off x="838200" y="191078"/>
            <a:ext cx="10515600" cy="542348"/>
          </a:xfrm>
        </p:spPr>
        <p:txBody>
          <a:bodyPr>
            <a:normAutofit/>
          </a:bodyPr>
          <a:lstStyle/>
          <a:p>
            <a:r>
              <a:rPr lang="en-US" altLang="zh-CN" dirty="0"/>
              <a:t>【</a:t>
            </a:r>
            <a:r>
              <a:rPr lang="zh-CN" altLang="en-US" dirty="0"/>
              <a:t>思考</a:t>
            </a:r>
            <a:r>
              <a:rPr lang="en-US" altLang="zh-CN" dirty="0"/>
              <a:t>·</a:t>
            </a:r>
            <a:r>
              <a:rPr lang="zh-CN" altLang="en-US" dirty="0"/>
              <a:t>讨论</a:t>
            </a:r>
            <a:r>
              <a:rPr lang="en-US" altLang="zh-CN" dirty="0"/>
              <a:t>】</a:t>
            </a:r>
            <a:r>
              <a:rPr lang="zh-CN" altLang="en-US" dirty="0"/>
              <a:t>反射弧的基本结构</a:t>
            </a:r>
            <a:endParaRPr lang="zh-CN" altLang="en-US" dirty="0"/>
          </a:p>
        </p:txBody>
      </p:sp>
      <p:pic>
        <p:nvPicPr>
          <p:cNvPr id="5" name="未命名项目">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rotWithShape="1">
          <a:blip r:embed="rId4"/>
          <a:srcRect l="1932" t="4934" r="6426" b="12483"/>
          <a:stretch>
            <a:fillRect/>
          </a:stretch>
        </p:blipFill>
        <p:spPr>
          <a:xfrm>
            <a:off x="2126512" y="1786270"/>
            <a:ext cx="8123275" cy="4220562"/>
          </a:xfrm>
          <a:prstGeom prst="rect">
            <a:avLst/>
          </a:prstGeom>
          <a:ln>
            <a:solidFill>
              <a:schemeClr val="bg1">
                <a:lumMod val="50000"/>
              </a:schemeClr>
            </a:solidFill>
          </a:ln>
          <a:effectLst/>
        </p:spPr>
      </p:pic>
      <p:sp>
        <p:nvSpPr>
          <p:cNvPr id="9" name="文本框 8"/>
          <p:cNvSpPr txBox="1"/>
          <p:nvPr/>
        </p:nvSpPr>
        <p:spPr>
          <a:xfrm>
            <a:off x="2349796" y="5345389"/>
            <a:ext cx="1620957" cy="523220"/>
          </a:xfrm>
          <a:prstGeom prst="rect">
            <a:avLst/>
          </a:prstGeom>
          <a:noFill/>
        </p:spPr>
        <p:txBody>
          <a:bodyPr wrap="none" rtlCol="0">
            <a:spAutoFit/>
          </a:bodyPr>
          <a:lstStyle/>
          <a:p>
            <a:r>
              <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缩手反射</a:t>
            </a:r>
            <a:endPar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文本框 5"/>
          <p:cNvSpPr txBox="1"/>
          <p:nvPr/>
        </p:nvSpPr>
        <p:spPr>
          <a:xfrm>
            <a:off x="2225748" y="1877609"/>
            <a:ext cx="1569660" cy="369332"/>
          </a:xfrm>
          <a:prstGeom prst="rect">
            <a:avLst/>
          </a:prstGeom>
          <a:noFill/>
        </p:spPr>
        <p:txBody>
          <a:bodyPr wrap="none" rtlCol="0">
            <a:spAutoFit/>
          </a:bodyPr>
          <a:lstStyle/>
          <a:p>
            <a:r>
              <a:rPr lang="zh-CN" altLang="en-US" dirty="0">
                <a:solidFill>
                  <a:srgbClr val="0070C0"/>
                </a:solidFill>
              </a:rPr>
              <a:t>点击播放动画</a:t>
            </a:r>
            <a:endParaRPr lang="zh-CN" altLang="en-US" dirty="0">
              <a:solidFill>
                <a:srgbClr val="0070C0"/>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C:\Users\Administrator\Desktop\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60178" y="1406787"/>
            <a:ext cx="10135906" cy="54512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795489" y="851168"/>
            <a:ext cx="10558311" cy="437877"/>
          </a:xfrm>
          <a:prstGeom prst="rect">
            <a:avLst/>
          </a:prstGeom>
          <a:noFill/>
        </p:spPr>
        <p:txBody>
          <a:bodyPr wrap="square" rtlCol="0">
            <a:spAutoFit/>
          </a:bodyPr>
          <a:lstStyle/>
          <a:p>
            <a:pPr>
              <a:lnSpc>
                <a:spcPct val="120000"/>
              </a:lnSpc>
            </a:pPr>
            <a:r>
              <a:rPr lang="zh-CN" altLang="en-US" sz="2000" dirty="0">
                <a:latin typeface="+mn-ea"/>
              </a:rPr>
              <a:t>仔细观察下列缩手反射和膝跳反射的示意图或观察相关动画演示，思考回答下列问题。</a:t>
            </a:r>
            <a:endParaRPr lang="zh-CN" altLang="en-US" sz="2000" dirty="0">
              <a:latin typeface="+mn-ea"/>
            </a:endParaRPr>
          </a:p>
        </p:txBody>
      </p:sp>
      <p:sp>
        <p:nvSpPr>
          <p:cNvPr id="2" name="标题 1"/>
          <p:cNvSpPr>
            <a:spLocks noGrp="1"/>
          </p:cNvSpPr>
          <p:nvPr>
            <p:ph type="title"/>
          </p:nvPr>
        </p:nvSpPr>
        <p:spPr/>
        <p:txBody>
          <a:bodyPr>
            <a:normAutofit/>
          </a:bodyPr>
          <a:lstStyle/>
          <a:p>
            <a:r>
              <a:rPr lang="en-US" altLang="zh-CN" dirty="0"/>
              <a:t>【</a:t>
            </a:r>
            <a:r>
              <a:rPr lang="zh-CN" altLang="en-US" dirty="0"/>
              <a:t>思考</a:t>
            </a:r>
            <a:r>
              <a:rPr lang="en-US" altLang="zh-CN" dirty="0"/>
              <a:t>·</a:t>
            </a:r>
            <a:r>
              <a:rPr lang="zh-CN" altLang="en-US" dirty="0"/>
              <a:t>讨论</a:t>
            </a:r>
            <a:r>
              <a:rPr lang="en-US" altLang="zh-CN" dirty="0"/>
              <a:t>】</a:t>
            </a:r>
            <a:r>
              <a:rPr lang="zh-CN" altLang="en-US" dirty="0"/>
              <a:t>反射弧的基本结构</a:t>
            </a:r>
            <a:endParaRPr lang="zh-CN" altLang="en-US" dirty="0"/>
          </a:p>
        </p:txBody>
      </p:sp>
      <p:pic>
        <p:nvPicPr>
          <p:cNvPr id="3" name="未命名项目">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rotWithShape="1">
          <a:blip r:embed="rId4"/>
          <a:srcRect l="8664" t="9352" r="3255" b="11575"/>
          <a:stretch>
            <a:fillRect/>
          </a:stretch>
        </p:blipFill>
        <p:spPr>
          <a:xfrm>
            <a:off x="2115880" y="1783480"/>
            <a:ext cx="8144540" cy="4234548"/>
          </a:xfrm>
          <a:prstGeom prst="rect">
            <a:avLst/>
          </a:prstGeom>
          <a:ln>
            <a:solidFill>
              <a:schemeClr val="bg1">
                <a:lumMod val="50000"/>
              </a:schemeClr>
            </a:solidFill>
          </a:ln>
          <a:effectLst/>
        </p:spPr>
      </p:pic>
      <p:sp>
        <p:nvSpPr>
          <p:cNvPr id="6" name="文本框 5"/>
          <p:cNvSpPr txBox="1"/>
          <p:nvPr/>
        </p:nvSpPr>
        <p:spPr>
          <a:xfrm>
            <a:off x="8601740" y="1911073"/>
            <a:ext cx="1620957" cy="523220"/>
          </a:xfrm>
          <a:prstGeom prst="rect">
            <a:avLst/>
          </a:prstGeom>
          <a:noFill/>
        </p:spPr>
        <p:txBody>
          <a:bodyPr wrap="none" rtlCol="0">
            <a:spAutoFit/>
          </a:bodyPr>
          <a:lstStyle/>
          <a:p>
            <a:r>
              <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膝跳反射</a:t>
            </a:r>
            <a:endPar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框 7"/>
          <p:cNvSpPr txBox="1"/>
          <p:nvPr/>
        </p:nvSpPr>
        <p:spPr>
          <a:xfrm>
            <a:off x="2300175" y="1911073"/>
            <a:ext cx="1569660" cy="369332"/>
          </a:xfrm>
          <a:prstGeom prst="rect">
            <a:avLst/>
          </a:prstGeom>
          <a:noFill/>
        </p:spPr>
        <p:txBody>
          <a:bodyPr wrap="none" rtlCol="0">
            <a:spAutoFit/>
          </a:bodyPr>
          <a:lstStyle/>
          <a:p>
            <a:r>
              <a:rPr lang="zh-CN" altLang="en-US" dirty="0">
                <a:solidFill>
                  <a:srgbClr val="0070C0"/>
                </a:solidFill>
              </a:rPr>
              <a:t>点击播放动画</a:t>
            </a:r>
            <a:endParaRPr lang="zh-CN" altLang="en-US" dirty="0">
              <a:solidFill>
                <a:srgbClr val="0070C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795489" y="744842"/>
            <a:ext cx="10685907" cy="437877"/>
          </a:xfrm>
          <a:prstGeom prst="rect">
            <a:avLst/>
          </a:prstGeom>
          <a:noFill/>
        </p:spPr>
        <p:txBody>
          <a:bodyPr wrap="square" rtlCol="0">
            <a:spAutoFit/>
          </a:bodyPr>
          <a:lstStyle/>
          <a:p>
            <a:pPr>
              <a:lnSpc>
                <a:spcPct val="120000"/>
              </a:lnSpc>
            </a:pPr>
            <a:r>
              <a:rPr lang="zh-CN" altLang="en-US" sz="2000" dirty="0">
                <a:latin typeface="+mn-ea"/>
              </a:rPr>
              <a:t>仔细观察下列缩手反射和膝跳反射的示意图或观察相关动画演示，思考回答下列问题。</a:t>
            </a:r>
            <a:endParaRPr lang="zh-CN" altLang="en-US" sz="2000" dirty="0">
              <a:latin typeface="+mn-ea"/>
            </a:endParaRPr>
          </a:p>
        </p:txBody>
      </p:sp>
      <p:sp>
        <p:nvSpPr>
          <p:cNvPr id="2" name="标题 1"/>
          <p:cNvSpPr>
            <a:spLocks noGrp="1"/>
          </p:cNvSpPr>
          <p:nvPr>
            <p:ph type="title"/>
          </p:nvPr>
        </p:nvSpPr>
        <p:spPr/>
        <p:txBody>
          <a:bodyPr>
            <a:normAutofit/>
          </a:bodyPr>
          <a:lstStyle/>
          <a:p>
            <a:r>
              <a:rPr lang="en-US" altLang="zh-CN" dirty="0"/>
              <a:t>【</a:t>
            </a:r>
            <a:r>
              <a:rPr lang="zh-CN" altLang="en-US" dirty="0"/>
              <a:t>思考</a:t>
            </a:r>
            <a:r>
              <a:rPr lang="en-US" altLang="zh-CN" dirty="0"/>
              <a:t>·</a:t>
            </a:r>
            <a:r>
              <a:rPr lang="zh-CN" altLang="en-US" dirty="0"/>
              <a:t>讨论</a:t>
            </a:r>
            <a:r>
              <a:rPr lang="en-US" altLang="zh-CN" dirty="0"/>
              <a:t>】</a:t>
            </a:r>
            <a:r>
              <a:rPr lang="zh-CN" altLang="en-US" dirty="0"/>
              <a:t>反射弧的基本结构</a:t>
            </a:r>
            <a:endParaRPr lang="zh-CN" altLang="en-US" dirty="0"/>
          </a:p>
        </p:txBody>
      </p:sp>
      <p:grpSp>
        <p:nvGrpSpPr>
          <p:cNvPr id="20" name="组合 19"/>
          <p:cNvGrpSpPr/>
          <p:nvPr/>
        </p:nvGrpSpPr>
        <p:grpSpPr>
          <a:xfrm>
            <a:off x="1175543" y="4372263"/>
            <a:ext cx="10056372" cy="416931"/>
            <a:chOff x="812750" y="3215344"/>
            <a:chExt cx="10056372" cy="416931"/>
          </a:xfrm>
        </p:grpSpPr>
        <p:sp>
          <p:nvSpPr>
            <p:cNvPr id="11" name="矩形: 圆角 10"/>
            <p:cNvSpPr/>
            <p:nvPr/>
          </p:nvSpPr>
          <p:spPr>
            <a:xfrm>
              <a:off x="812750" y="3230627"/>
              <a:ext cx="10056372" cy="401648"/>
            </a:xfrm>
            <a:prstGeom prst="roundRect">
              <a:avLst>
                <a:gd name="adj" fmla="val 6667"/>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880730" y="3215344"/>
              <a:ext cx="9956493" cy="401648"/>
            </a:xfrm>
            <a:prstGeom prst="rect">
              <a:avLst/>
            </a:prstGeom>
            <a:noFill/>
          </p:spPr>
          <p:txBody>
            <a:bodyPr wrap="square">
              <a:spAutoFit/>
            </a:bodyPr>
            <a:lstStyle/>
            <a:p>
              <a:pPr algn="just">
                <a:lnSpc>
                  <a:spcPct val="120000"/>
                </a:lnSpc>
              </a:pPr>
              <a:r>
                <a:rPr lang="zh-CN" altLang="en-US" dirty="0">
                  <a:solidFill>
                    <a:schemeClr val="bg1"/>
                  </a:solidFill>
                  <a:latin typeface="Times New Roman" panose="02020603050405020304" pitchFamily="18" charset="0"/>
                  <a:cs typeface="Times New Roman" panose="02020603050405020304" pitchFamily="18" charset="0"/>
                </a:rPr>
                <a:t>不能。完整的反射活动至少需要传入与传出两种神经元。大多数情况下还需要中间神经元的参与。</a:t>
              </a:r>
              <a:endParaRPr lang="zh-CN" altLang="en-US" dirty="0">
                <a:solidFill>
                  <a:schemeClr val="bg1"/>
                </a:solidFill>
                <a:latin typeface="Times New Roman" panose="02020603050405020304" pitchFamily="18" charset="0"/>
                <a:cs typeface="Times New Roman" panose="02020603050405020304" pitchFamily="18" charset="0"/>
              </a:endParaRPr>
            </a:p>
          </p:txBody>
        </p:sp>
      </p:grpSp>
      <p:grpSp>
        <p:nvGrpSpPr>
          <p:cNvPr id="13" name="组合 12"/>
          <p:cNvGrpSpPr/>
          <p:nvPr/>
        </p:nvGrpSpPr>
        <p:grpSpPr>
          <a:xfrm>
            <a:off x="1008734" y="3456808"/>
            <a:ext cx="10228103" cy="461665"/>
            <a:chOff x="6333409" y="1517248"/>
            <a:chExt cx="10228103" cy="461665"/>
          </a:xfrm>
        </p:grpSpPr>
        <p:sp>
          <p:nvSpPr>
            <p:cNvPr id="14" name="文本框 13"/>
            <p:cNvSpPr txBox="1"/>
            <p:nvPr/>
          </p:nvSpPr>
          <p:spPr>
            <a:xfrm>
              <a:off x="6333409" y="1517248"/>
              <a:ext cx="800219" cy="461665"/>
            </a:xfrm>
            <a:prstGeom prst="rect">
              <a:avLst/>
            </a:prstGeom>
            <a:noFill/>
          </p:spPr>
          <p:txBody>
            <a:bodyPr wrap="none" rtlCol="0" anchor="ctr">
              <a:spAutoFit/>
            </a:bodyPr>
            <a:lstStyle/>
            <a:p>
              <a:r>
                <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讨论</a:t>
              </a:r>
              <a:endPar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5" name="组合 14"/>
            <p:cNvGrpSpPr/>
            <p:nvPr/>
          </p:nvGrpSpPr>
          <p:grpSpPr>
            <a:xfrm>
              <a:off x="6351240" y="1945627"/>
              <a:ext cx="10210272" cy="28412"/>
              <a:chOff x="7484784" y="1618649"/>
              <a:chExt cx="10210272" cy="28412"/>
            </a:xfrm>
          </p:grpSpPr>
          <p:cxnSp>
            <p:nvCxnSpPr>
              <p:cNvPr id="16" name="直接连接符 15"/>
              <p:cNvCxnSpPr/>
              <p:nvPr/>
            </p:nvCxnSpPr>
            <p:spPr>
              <a:xfrm>
                <a:off x="7484784" y="1647059"/>
                <a:ext cx="7326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8217477" y="1618649"/>
                <a:ext cx="9477579" cy="284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8" name="文本框 17"/>
          <p:cNvSpPr txBox="1"/>
          <p:nvPr/>
        </p:nvSpPr>
        <p:spPr>
          <a:xfrm>
            <a:off x="1072736" y="3980959"/>
            <a:ext cx="5445022" cy="401648"/>
          </a:xfrm>
          <a:prstGeom prst="rect">
            <a:avLst/>
          </a:prstGeom>
          <a:noFill/>
        </p:spPr>
        <p:txBody>
          <a:bodyPr wrap="square" rtlCol="0">
            <a:spAutoFit/>
          </a:bodyPr>
          <a:lstStyle/>
          <a:p>
            <a:pPr marL="271780" indent="-271780" algn="just">
              <a:lnSpc>
                <a:spcPct val="120000"/>
              </a:lnSpc>
              <a:buFont typeface="+mj-lt"/>
              <a:buAutoNum type="arabicPeriod"/>
            </a:pPr>
            <a:r>
              <a:rPr lang="zh-CN" altLang="en-US" dirty="0">
                <a:latin typeface="Times New Roman" panose="02020603050405020304" pitchFamily="18" charset="0"/>
                <a:cs typeface="Times New Roman" panose="02020603050405020304" pitchFamily="18" charset="0"/>
              </a:rPr>
              <a:t>一个完整的反射活动仅靠一个神经元能完成吗？ </a:t>
            </a:r>
            <a:endParaRPr lang="zh-CN" altLang="en-US" dirty="0">
              <a:latin typeface="Times New Roman" panose="02020603050405020304" pitchFamily="18" charset="0"/>
              <a:cs typeface="Times New Roman" panose="02020603050405020304" pitchFamily="18" charset="0"/>
            </a:endParaRPr>
          </a:p>
        </p:txBody>
      </p:sp>
      <p:grpSp>
        <p:nvGrpSpPr>
          <p:cNvPr id="23" name="组合 22"/>
          <p:cNvGrpSpPr/>
          <p:nvPr/>
        </p:nvGrpSpPr>
        <p:grpSpPr>
          <a:xfrm>
            <a:off x="1175543" y="5208832"/>
            <a:ext cx="10056372" cy="421474"/>
            <a:chOff x="812750" y="3230627"/>
            <a:chExt cx="10056372" cy="421474"/>
          </a:xfrm>
        </p:grpSpPr>
        <p:sp>
          <p:nvSpPr>
            <p:cNvPr id="24" name="矩形: 圆角 23"/>
            <p:cNvSpPr/>
            <p:nvPr/>
          </p:nvSpPr>
          <p:spPr>
            <a:xfrm>
              <a:off x="812750" y="3230627"/>
              <a:ext cx="10056372" cy="421474"/>
            </a:xfrm>
            <a:prstGeom prst="roundRect">
              <a:avLst>
                <a:gd name="adj" fmla="val 6667"/>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912629" y="3232823"/>
              <a:ext cx="9741035" cy="401648"/>
            </a:xfrm>
            <a:prstGeom prst="rect">
              <a:avLst/>
            </a:prstGeom>
            <a:noFill/>
          </p:spPr>
          <p:txBody>
            <a:bodyPr wrap="square">
              <a:spAutoFit/>
            </a:bodyPr>
            <a:lstStyle/>
            <a:p>
              <a:pPr algn="just">
                <a:lnSpc>
                  <a:spcPct val="120000"/>
                </a:lnSpc>
              </a:pPr>
              <a:r>
                <a:rPr lang="zh-CN" altLang="en-US" dirty="0">
                  <a:solidFill>
                    <a:schemeClr val="bg1"/>
                  </a:solidFill>
                  <a:latin typeface="Times New Roman" panose="02020603050405020304" pitchFamily="18" charset="0"/>
                  <a:cs typeface="Times New Roman" panose="02020603050405020304" pitchFamily="18" charset="0"/>
                </a:rPr>
                <a:t>都是由感受器、传入神经、神经中枢、传出神经与效应器组成的。</a:t>
              </a:r>
              <a:endParaRPr lang="zh-CN" altLang="en-US" dirty="0">
                <a:solidFill>
                  <a:schemeClr val="bg1"/>
                </a:solidFill>
                <a:latin typeface="Times New Roman" panose="02020603050405020304" pitchFamily="18" charset="0"/>
                <a:cs typeface="Times New Roman" panose="02020603050405020304" pitchFamily="18" charset="0"/>
              </a:endParaRPr>
            </a:p>
          </p:txBody>
        </p:sp>
      </p:grpSp>
      <p:sp>
        <p:nvSpPr>
          <p:cNvPr id="26" name="文本框 25"/>
          <p:cNvSpPr txBox="1"/>
          <p:nvPr/>
        </p:nvSpPr>
        <p:spPr>
          <a:xfrm>
            <a:off x="1072736" y="4800049"/>
            <a:ext cx="6316892" cy="401648"/>
          </a:xfrm>
          <a:prstGeom prst="rect">
            <a:avLst/>
          </a:prstGeom>
          <a:noFill/>
        </p:spPr>
        <p:txBody>
          <a:bodyPr wrap="square" rtlCol="0">
            <a:spAutoFit/>
          </a:bodyPr>
          <a:lstStyle/>
          <a:p>
            <a:pPr marL="268605" indent="-268605" algn="just">
              <a:lnSpc>
                <a:spcPct val="120000"/>
              </a:lnSpc>
              <a:buFont typeface="+mj-lt"/>
              <a:buAutoNum type="arabicPeriod" startAt="2"/>
            </a:pPr>
            <a:r>
              <a:rPr lang="zh-CN" altLang="en-US" dirty="0">
                <a:latin typeface="Times New Roman" panose="02020603050405020304" pitchFamily="18" charset="0"/>
                <a:cs typeface="Times New Roman" panose="02020603050405020304" pitchFamily="18" charset="0"/>
              </a:rPr>
              <a:t>缩手反射与膝跳反射的反射弧都是由哪些部分构成的？</a:t>
            </a:r>
            <a:endParaRPr lang="zh-CN" altLang="en-US" dirty="0">
              <a:latin typeface="Times New Roman" panose="02020603050405020304" pitchFamily="18" charset="0"/>
              <a:cs typeface="Times New Roman" panose="02020603050405020304" pitchFamily="18" charset="0"/>
            </a:endParaRPr>
          </a:p>
        </p:txBody>
      </p:sp>
      <p:sp>
        <p:nvSpPr>
          <p:cNvPr id="21" name="文本框 20"/>
          <p:cNvSpPr txBox="1"/>
          <p:nvPr/>
        </p:nvSpPr>
        <p:spPr>
          <a:xfrm>
            <a:off x="1104430" y="5637441"/>
            <a:ext cx="9496233" cy="401648"/>
          </a:xfrm>
          <a:prstGeom prst="rect">
            <a:avLst/>
          </a:prstGeom>
          <a:noFill/>
        </p:spPr>
        <p:txBody>
          <a:bodyPr wrap="square" rtlCol="0">
            <a:spAutoFit/>
          </a:bodyPr>
          <a:lstStyle/>
          <a:p>
            <a:pPr marL="265430" indent="-265430" algn="just">
              <a:lnSpc>
                <a:spcPct val="120000"/>
              </a:lnSpc>
              <a:buFont typeface="+mj-lt"/>
              <a:buAutoNum type="arabicPeriod" startAt="3"/>
            </a:pPr>
            <a:r>
              <a:rPr lang="zh-CN" altLang="en-US" dirty="0">
                <a:latin typeface="Times New Roman" panose="02020603050405020304" pitchFamily="18" charset="0"/>
                <a:cs typeface="Times New Roman" panose="02020603050405020304" pitchFamily="18" charset="0"/>
              </a:rPr>
              <a:t>结合生活经验，你还能举出说明脊髓在反射中作用的其他实例吗？</a:t>
            </a:r>
            <a:endParaRPr lang="zh-CN" altLang="en-US" dirty="0">
              <a:latin typeface="Times New Roman" panose="02020603050405020304" pitchFamily="18" charset="0"/>
              <a:cs typeface="Times New Roman" panose="02020603050405020304" pitchFamily="18" charset="0"/>
            </a:endParaRPr>
          </a:p>
        </p:txBody>
      </p:sp>
      <p:pic>
        <p:nvPicPr>
          <p:cNvPr id="22" name="图片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969734" y="1281173"/>
            <a:ext cx="4384066" cy="2270101"/>
          </a:xfrm>
          <a:prstGeom prst="rect">
            <a:avLst/>
          </a:prstGeom>
        </p:spPr>
      </p:pic>
      <p:pic>
        <p:nvPicPr>
          <p:cNvPr id="27" name="图片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833" y="1230585"/>
            <a:ext cx="5551967" cy="2409126"/>
          </a:xfrm>
          <a:prstGeom prst="rect">
            <a:avLst/>
          </a:prstGeom>
        </p:spPr>
      </p:pic>
      <p:grpSp>
        <p:nvGrpSpPr>
          <p:cNvPr id="28" name="组合 27"/>
          <p:cNvGrpSpPr/>
          <p:nvPr/>
        </p:nvGrpSpPr>
        <p:grpSpPr>
          <a:xfrm>
            <a:off x="1175543" y="6048574"/>
            <a:ext cx="10056372" cy="429911"/>
            <a:chOff x="812750" y="3222190"/>
            <a:chExt cx="10056372" cy="429911"/>
          </a:xfrm>
        </p:grpSpPr>
        <p:sp>
          <p:nvSpPr>
            <p:cNvPr id="29" name="矩形: 圆角 28"/>
            <p:cNvSpPr/>
            <p:nvPr/>
          </p:nvSpPr>
          <p:spPr>
            <a:xfrm>
              <a:off x="812750" y="3230627"/>
              <a:ext cx="10056372" cy="421474"/>
            </a:xfrm>
            <a:prstGeom prst="roundRect">
              <a:avLst>
                <a:gd name="adj" fmla="val 6667"/>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912629" y="3222190"/>
              <a:ext cx="9741035" cy="401648"/>
            </a:xfrm>
            <a:prstGeom prst="rect">
              <a:avLst/>
            </a:prstGeom>
            <a:noFill/>
          </p:spPr>
          <p:txBody>
            <a:bodyPr wrap="square">
              <a:spAutoFit/>
            </a:bodyPr>
            <a:lstStyle/>
            <a:p>
              <a:pPr algn="just">
                <a:lnSpc>
                  <a:spcPct val="120000"/>
                </a:lnSpc>
              </a:pPr>
              <a:r>
                <a:rPr lang="zh-CN" altLang="en-US" dirty="0">
                  <a:solidFill>
                    <a:schemeClr val="bg1"/>
                  </a:solidFill>
                  <a:latin typeface="Times New Roman" panose="02020603050405020304" pitchFamily="18" charset="0"/>
                  <a:cs typeface="Times New Roman" panose="02020603050405020304" pitchFamily="18" charset="0"/>
                </a:rPr>
                <a:t>例如，排尿反射的低级中枢在脊髓。</a:t>
              </a:r>
              <a:endParaRPr lang="zh-CN" altLang="en-US" dirty="0">
                <a:solidFill>
                  <a:schemeClr val="bg1"/>
                </a:solidFill>
                <a:latin typeface="Times New Roman" panose="02020603050405020304" pitchFamily="18" charset="0"/>
                <a:cs typeface="Times New Roman" panose="02020603050405020304" pitchFamily="18"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wipe(left)">
                                      <p:cBhvr>
                                        <p:cTn id="23" dur="500"/>
                                        <p:tgtEl>
                                          <p:spTgt spid="1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6">
                                            <p:txEl>
                                              <p:pRg st="0" end="0"/>
                                            </p:txEl>
                                          </p:spTgt>
                                        </p:tgtEl>
                                        <p:attrNameLst>
                                          <p:attrName>style.visibility</p:attrName>
                                        </p:attrNameLst>
                                      </p:cBhvr>
                                      <p:to>
                                        <p:strVal val="visible"/>
                                      </p:to>
                                    </p:set>
                                    <p:animEffect transition="in" filter="wipe(left)">
                                      <p:cBhvr>
                                        <p:cTn id="33" dur="500"/>
                                        <p:tgtEl>
                                          <p:spTgt spid="2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animEffect transition="in" filter="wipe(left)">
                                      <p:cBhvr>
                                        <p:cTn id="43" dur="500"/>
                                        <p:tgtEl>
                                          <p:spTgt spid="2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P spid="26" grpId="0" uiExpand="1" build="p"/>
      <p:bldP spid="21"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游戏机&#10;&#10;描述已自动生成"/>
          <p:cNvPicPr>
            <a:picLocks noChangeAspect="1"/>
          </p:cNvPicPr>
          <p:nvPr/>
        </p:nvPicPr>
        <p:blipFill rotWithShape="1">
          <a:blip r:embed="rId1"/>
          <a:srcRect l="4079" t="2044" r="5793" b="5772"/>
          <a:stretch>
            <a:fillRect/>
          </a:stretch>
        </p:blipFill>
        <p:spPr>
          <a:xfrm>
            <a:off x="839965" y="1461316"/>
            <a:ext cx="7368364" cy="4453998"/>
          </a:xfrm>
          <a:prstGeom prst="rect">
            <a:avLst/>
          </a:prstGeom>
        </p:spPr>
      </p:pic>
      <p:sp>
        <p:nvSpPr>
          <p:cNvPr id="3" name="Parallelogram 13"/>
          <p:cNvSpPr/>
          <p:nvPr/>
        </p:nvSpPr>
        <p:spPr>
          <a:xfrm>
            <a:off x="3514" y="205188"/>
            <a:ext cx="809237" cy="458810"/>
          </a:xfrm>
          <a:custGeom>
            <a:avLst/>
            <a:gdLst>
              <a:gd name="connsiteX0" fmla="*/ 0 w 2222628"/>
              <a:gd name="connsiteY0" fmla="*/ 964353 h 964353"/>
              <a:gd name="connsiteX1" fmla="*/ 505504 w 2222628"/>
              <a:gd name="connsiteY1" fmla="*/ 0 h 964353"/>
              <a:gd name="connsiteX2" fmla="*/ 2222628 w 2222628"/>
              <a:gd name="connsiteY2" fmla="*/ 0 h 964353"/>
              <a:gd name="connsiteX3" fmla="*/ 1717124 w 2222628"/>
              <a:gd name="connsiteY3" fmla="*/ 964353 h 964353"/>
              <a:gd name="connsiteX4" fmla="*/ 0 w 2222628"/>
              <a:gd name="connsiteY4" fmla="*/ 964353 h 964353"/>
              <a:gd name="connsiteX0-1" fmla="*/ 0 w 2222628"/>
              <a:gd name="connsiteY0-2" fmla="*/ 964353 h 964353"/>
              <a:gd name="connsiteX1-3" fmla="*/ 19729 w 2222628"/>
              <a:gd name="connsiteY1-4" fmla="*/ 0 h 964353"/>
              <a:gd name="connsiteX2-5" fmla="*/ 2222628 w 2222628"/>
              <a:gd name="connsiteY2-6" fmla="*/ 0 h 964353"/>
              <a:gd name="connsiteX3-7" fmla="*/ 1717124 w 2222628"/>
              <a:gd name="connsiteY3-8" fmla="*/ 964353 h 964353"/>
              <a:gd name="connsiteX4-9" fmla="*/ 0 w 2222628"/>
              <a:gd name="connsiteY4-10" fmla="*/ 964353 h 964353"/>
              <a:gd name="connsiteX0-11" fmla="*/ 0 w 2222628"/>
              <a:gd name="connsiteY0-12" fmla="*/ 964353 h 964353"/>
              <a:gd name="connsiteX1-13" fmla="*/ 679 w 2222628"/>
              <a:gd name="connsiteY1-14" fmla="*/ 0 h 964353"/>
              <a:gd name="connsiteX2-15" fmla="*/ 2222628 w 2222628"/>
              <a:gd name="connsiteY2-16" fmla="*/ 0 h 964353"/>
              <a:gd name="connsiteX3-17" fmla="*/ 1717124 w 2222628"/>
              <a:gd name="connsiteY3-18" fmla="*/ 964353 h 964353"/>
              <a:gd name="connsiteX4-19" fmla="*/ 0 w 2222628"/>
              <a:gd name="connsiteY4-20" fmla="*/ 964353 h 9643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22628" h="964353">
                <a:moveTo>
                  <a:pt x="0" y="964353"/>
                </a:moveTo>
                <a:cubicBezTo>
                  <a:pt x="226" y="642902"/>
                  <a:pt x="453" y="321451"/>
                  <a:pt x="679" y="0"/>
                </a:cubicBezTo>
                <a:lnTo>
                  <a:pt x="2222628" y="0"/>
                </a:lnTo>
                <a:lnTo>
                  <a:pt x="1717124" y="964353"/>
                </a:lnTo>
                <a:lnTo>
                  <a:pt x="0" y="964353"/>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4" name="矩形 3"/>
          <p:cNvSpPr/>
          <p:nvPr/>
        </p:nvSpPr>
        <p:spPr>
          <a:xfrm>
            <a:off x="744598" y="205187"/>
            <a:ext cx="2039341" cy="461665"/>
          </a:xfrm>
          <a:prstGeom prst="rect">
            <a:avLst/>
          </a:prstGeom>
          <a:effectLst/>
        </p:spPr>
        <p:txBody>
          <a:bodyPr vert="horz" wrap="none">
            <a:spAutoFit/>
          </a:bodyPr>
          <a:lstStyle/>
          <a:p>
            <a:r>
              <a:rPr lang="zh-CN" altLang="en-US" sz="2400" dirty="0">
                <a:solidFill>
                  <a:srgbClr val="0070C0"/>
                </a:solidFill>
                <a:latin typeface="+mj-lt"/>
                <a:ea typeface="微软雅黑" panose="020B0503020204020204" pitchFamily="34" charset="-122"/>
              </a:rPr>
              <a:t>反射弧的组成</a:t>
            </a:r>
            <a:endParaRPr lang="zh-CN" altLang="en-US" sz="2400" dirty="0">
              <a:solidFill>
                <a:srgbClr val="0070C0"/>
              </a:solidFill>
              <a:latin typeface="+mj-lt"/>
              <a:ea typeface="微软雅黑" panose="020B0503020204020204" pitchFamily="34" charset="-122"/>
            </a:endParaRPr>
          </a:p>
        </p:txBody>
      </p:sp>
      <p:sp>
        <p:nvSpPr>
          <p:cNvPr id="26" name="TextBox 81"/>
          <p:cNvSpPr txBox="1"/>
          <p:nvPr/>
        </p:nvSpPr>
        <p:spPr>
          <a:xfrm>
            <a:off x="1731245" y="1091984"/>
            <a:ext cx="928694" cy="369332"/>
          </a:xfrm>
          <a:prstGeom prst="rect">
            <a:avLst/>
          </a:prstGeom>
          <a:noFill/>
        </p:spPr>
        <p:txBody>
          <a:bodyPr wrap="square" rtlCol="0">
            <a:spAutoFit/>
          </a:bodyPr>
          <a:lstStyle/>
          <a:p>
            <a:r>
              <a:rPr lang="zh-CN" altLang="en-US" dirty="0">
                <a:latin typeface="+mn-ea"/>
              </a:rPr>
              <a:t>感受器</a:t>
            </a:r>
            <a:endParaRPr lang="zh-CN" altLang="en-US" dirty="0">
              <a:latin typeface="+mn-ea"/>
            </a:endParaRPr>
          </a:p>
        </p:txBody>
      </p:sp>
      <p:sp>
        <p:nvSpPr>
          <p:cNvPr id="27" name="TextBox 82"/>
          <p:cNvSpPr txBox="1"/>
          <p:nvPr/>
        </p:nvSpPr>
        <p:spPr>
          <a:xfrm>
            <a:off x="2829954" y="3054879"/>
            <a:ext cx="1147770" cy="369332"/>
          </a:xfrm>
          <a:prstGeom prst="rect">
            <a:avLst/>
          </a:prstGeom>
          <a:noFill/>
        </p:spPr>
        <p:txBody>
          <a:bodyPr wrap="square" rtlCol="0">
            <a:spAutoFit/>
          </a:bodyPr>
          <a:lstStyle/>
          <a:p>
            <a:r>
              <a:rPr lang="zh-CN" altLang="en-US" dirty="0">
                <a:latin typeface="+mn-ea"/>
              </a:rPr>
              <a:t>传入神经</a:t>
            </a:r>
            <a:endParaRPr lang="zh-CN" altLang="en-US" dirty="0">
              <a:latin typeface="+mn-ea"/>
            </a:endParaRPr>
          </a:p>
        </p:txBody>
      </p:sp>
      <p:sp>
        <p:nvSpPr>
          <p:cNvPr id="28" name="TextBox 83"/>
          <p:cNvSpPr txBox="1"/>
          <p:nvPr/>
        </p:nvSpPr>
        <p:spPr>
          <a:xfrm>
            <a:off x="5522225" y="1855534"/>
            <a:ext cx="1147770" cy="369332"/>
          </a:xfrm>
          <a:prstGeom prst="rect">
            <a:avLst/>
          </a:prstGeom>
          <a:noFill/>
        </p:spPr>
        <p:txBody>
          <a:bodyPr wrap="square" rtlCol="0">
            <a:spAutoFit/>
          </a:bodyPr>
          <a:lstStyle/>
          <a:p>
            <a:r>
              <a:rPr lang="zh-CN" altLang="en-US" dirty="0">
                <a:latin typeface="+mn-ea"/>
              </a:rPr>
              <a:t>神经中枢</a:t>
            </a:r>
            <a:endParaRPr lang="zh-CN" altLang="en-US" dirty="0">
              <a:latin typeface="+mn-ea"/>
            </a:endParaRPr>
          </a:p>
        </p:txBody>
      </p:sp>
      <p:sp>
        <p:nvSpPr>
          <p:cNvPr id="29" name="TextBox 84"/>
          <p:cNvSpPr txBox="1"/>
          <p:nvPr/>
        </p:nvSpPr>
        <p:spPr>
          <a:xfrm>
            <a:off x="2829954" y="4255225"/>
            <a:ext cx="1147770" cy="369332"/>
          </a:xfrm>
          <a:prstGeom prst="rect">
            <a:avLst/>
          </a:prstGeom>
          <a:noFill/>
        </p:spPr>
        <p:txBody>
          <a:bodyPr wrap="square" rtlCol="0">
            <a:spAutoFit/>
          </a:bodyPr>
          <a:lstStyle/>
          <a:p>
            <a:r>
              <a:rPr lang="zh-CN" altLang="en-US" dirty="0">
                <a:latin typeface="+mn-ea"/>
              </a:rPr>
              <a:t>传出神经</a:t>
            </a:r>
            <a:endParaRPr lang="zh-CN" altLang="en-US" dirty="0">
              <a:latin typeface="+mn-ea"/>
            </a:endParaRPr>
          </a:p>
        </p:txBody>
      </p:sp>
      <p:sp>
        <p:nvSpPr>
          <p:cNvPr id="30" name="TextBox 85"/>
          <p:cNvSpPr txBox="1"/>
          <p:nvPr/>
        </p:nvSpPr>
        <p:spPr>
          <a:xfrm>
            <a:off x="3269330" y="5171812"/>
            <a:ext cx="928694" cy="369332"/>
          </a:xfrm>
          <a:prstGeom prst="rect">
            <a:avLst/>
          </a:prstGeom>
          <a:noFill/>
        </p:spPr>
        <p:txBody>
          <a:bodyPr wrap="square" rtlCol="0">
            <a:spAutoFit/>
          </a:bodyPr>
          <a:lstStyle/>
          <a:p>
            <a:r>
              <a:rPr lang="zh-CN" altLang="en-US" dirty="0">
                <a:latin typeface="+mn-ea"/>
              </a:rPr>
              <a:t>效应器</a:t>
            </a:r>
            <a:endParaRPr lang="zh-CN" altLang="en-US" dirty="0">
              <a:latin typeface="+mn-ea"/>
            </a:endParaRPr>
          </a:p>
        </p:txBody>
      </p:sp>
      <p:cxnSp>
        <p:nvCxnSpPr>
          <p:cNvPr id="31" name="直接连接符 30"/>
          <p:cNvCxnSpPr/>
          <p:nvPr/>
        </p:nvCxnSpPr>
        <p:spPr>
          <a:xfrm flipV="1">
            <a:off x="1968663" y="1442493"/>
            <a:ext cx="226929" cy="2839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rot="5400000" flipH="1" flipV="1">
            <a:off x="3126454" y="3495649"/>
            <a:ext cx="285752" cy="1428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6096110" y="2224866"/>
            <a:ext cx="0" cy="13131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rot="5400000">
            <a:off x="3465199" y="4016002"/>
            <a:ext cx="285752" cy="1428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2716011" y="5411972"/>
            <a:ext cx="611973" cy="1545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8659984" y="1639538"/>
            <a:ext cx="2523037" cy="4131196"/>
          </a:xfrm>
          <a:prstGeom prst="rect">
            <a:avLst/>
          </a:prstGeom>
          <a:noFill/>
        </p:spPr>
        <p:txBody>
          <a:bodyPr wrap="square" rtlCol="0">
            <a:spAutoFit/>
          </a:bodyPr>
          <a:lstStyle/>
          <a:p>
            <a:pPr algn="just">
              <a:lnSpc>
                <a:spcPct val="120000"/>
              </a:lnSpc>
            </a:pPr>
            <a:r>
              <a:rPr lang="zh-CN" altLang="en-US" sz="2000" dirty="0"/>
              <a:t>反射活动需要经过完整的反射弧来实现，如果反射弧中任何环节在结构、功能上受损，反射就不能完成。体检时医生敲击膝盖下方，如果你小腿正常抬起，不仅说明你下肢参与该反射的功能正常，也说明脊髓中相应中枢是完好的。</a:t>
            </a:r>
            <a:endParaRPr lang="zh-CN" altLang="en-US" sz="2000" dirty="0"/>
          </a:p>
        </p:txBody>
      </p:sp>
      <p:sp>
        <p:nvSpPr>
          <p:cNvPr id="9" name="文本框 8"/>
          <p:cNvSpPr txBox="1"/>
          <p:nvPr/>
        </p:nvSpPr>
        <p:spPr>
          <a:xfrm>
            <a:off x="3099202" y="5490398"/>
            <a:ext cx="4801314" cy="369332"/>
          </a:xfrm>
          <a:prstGeom prst="rect">
            <a:avLst/>
          </a:prstGeom>
          <a:noFill/>
        </p:spPr>
        <p:txBody>
          <a:bodyPr wrap="none" rtlCol="0">
            <a:spAutoFit/>
          </a:bodyPr>
          <a:lstStyle/>
          <a:p>
            <a:r>
              <a:rPr lang="zh-CN" altLang="en-US" dirty="0">
                <a:latin typeface="楷体" panose="02010609060101010101" pitchFamily="49" charset="-122"/>
                <a:ea typeface="楷体" panose="02010609060101010101" pitchFamily="49" charset="-122"/>
              </a:rPr>
              <a:t>（传出神经末梢和它所支配的肌肉或腺体等）</a:t>
            </a:r>
            <a:endParaRPr lang="zh-CN" altLang="en-US" dirty="0">
              <a:latin typeface="楷体" panose="02010609060101010101" pitchFamily="49" charset="-122"/>
              <a:ea typeface="楷体" panose="02010609060101010101" pitchFamily="49" charset="-122"/>
            </a:endParaRPr>
          </a:p>
        </p:txBody>
      </p:sp>
      <p:grpSp>
        <p:nvGrpSpPr>
          <p:cNvPr id="38" name="组合 37"/>
          <p:cNvGrpSpPr/>
          <p:nvPr/>
        </p:nvGrpSpPr>
        <p:grpSpPr>
          <a:xfrm>
            <a:off x="8543143" y="1094108"/>
            <a:ext cx="2770002" cy="4829426"/>
            <a:chOff x="3124885" y="1060173"/>
            <a:chExt cx="2770002" cy="5999027"/>
          </a:xfrm>
        </p:grpSpPr>
        <p:sp>
          <p:nvSpPr>
            <p:cNvPr id="39" name="矩形: 圆角 38"/>
            <p:cNvSpPr/>
            <p:nvPr/>
          </p:nvSpPr>
          <p:spPr>
            <a:xfrm>
              <a:off x="3124885" y="1414560"/>
              <a:ext cx="2770002" cy="5644640"/>
            </a:xfrm>
            <a:prstGeom prst="roundRect">
              <a:avLst>
                <a:gd name="adj" fmla="val 6724"/>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文本框 39"/>
            <p:cNvSpPr txBox="1"/>
            <p:nvPr/>
          </p:nvSpPr>
          <p:spPr>
            <a:xfrm>
              <a:off x="3977491" y="1060173"/>
              <a:ext cx="1064790" cy="649935"/>
            </a:xfrm>
            <a:prstGeom prst="rect">
              <a:avLst/>
            </a:prstGeom>
            <a:solidFill>
              <a:srgbClr val="DAE0EF"/>
            </a:solidFill>
            <a:ln>
              <a:noFill/>
            </a:ln>
          </p:spPr>
          <p:txBody>
            <a:bodyPr wrap="square" rtlCol="0">
              <a:spAutoFit/>
            </a:bodyPr>
            <a:lstStyle/>
            <a:p>
              <a:pPr algn="ctr"/>
              <a:r>
                <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说 明</a:t>
              </a:r>
              <a:endPar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ppt_w"/>
                                          </p:val>
                                        </p:tav>
                                        <p:tav tm="100000">
                                          <p:val>
                                            <p:strVal val="#ppt_w"/>
                                          </p:val>
                                        </p:tav>
                                      </p:tavLst>
                                    </p:anim>
                                    <p:anim calcmode="lin" valueType="num">
                                      <p:cBhvr>
                                        <p:cTn id="8" dur="500" fill="hold"/>
                                        <p:tgtEl>
                                          <p:spTgt spid="5"/>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down)">
                                      <p:cBhvr>
                                        <p:cTn id="31" dur="500"/>
                                        <p:tgtEl>
                                          <p:spTgt spid="33"/>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up)">
                                      <p:cBhvr>
                                        <p:cTn id="40" dur="500"/>
                                        <p:tgtEl>
                                          <p:spTgt spid="34"/>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down)">
                                      <p:cBhvr>
                                        <p:cTn id="49" dur="500"/>
                                        <p:tgtEl>
                                          <p:spTgt spid="35"/>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50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up)">
                                      <p:cBhvr>
                                        <p:cTn id="63" dur="500"/>
                                        <p:tgtEl>
                                          <p:spTgt spid="38"/>
                                        </p:tgtEl>
                                      </p:cBhvr>
                                    </p:animEffect>
                                  </p:childTnLst>
                                </p:cTn>
                              </p:par>
                            </p:childTnLst>
                          </p:cTn>
                        </p:par>
                        <p:par>
                          <p:cTn id="64" fill="hold">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up)">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圆角矩形 67"/>
          <p:cNvSpPr/>
          <p:nvPr/>
        </p:nvSpPr>
        <p:spPr>
          <a:xfrm>
            <a:off x="8038498" y="963610"/>
            <a:ext cx="3393439" cy="4037638"/>
          </a:xfrm>
          <a:prstGeom prst="roundRect">
            <a:avLst>
              <a:gd name="adj" fmla="val 3940"/>
            </a:avLst>
          </a:prstGeom>
          <a:solidFill>
            <a:srgbClr val="4F81BD">
              <a:alpha val="0"/>
            </a:srgb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Parallelogram 13"/>
          <p:cNvSpPr/>
          <p:nvPr/>
        </p:nvSpPr>
        <p:spPr>
          <a:xfrm>
            <a:off x="3514" y="205188"/>
            <a:ext cx="809237" cy="458810"/>
          </a:xfrm>
          <a:custGeom>
            <a:avLst/>
            <a:gdLst>
              <a:gd name="connsiteX0" fmla="*/ 0 w 2222628"/>
              <a:gd name="connsiteY0" fmla="*/ 964353 h 964353"/>
              <a:gd name="connsiteX1" fmla="*/ 505504 w 2222628"/>
              <a:gd name="connsiteY1" fmla="*/ 0 h 964353"/>
              <a:gd name="connsiteX2" fmla="*/ 2222628 w 2222628"/>
              <a:gd name="connsiteY2" fmla="*/ 0 h 964353"/>
              <a:gd name="connsiteX3" fmla="*/ 1717124 w 2222628"/>
              <a:gd name="connsiteY3" fmla="*/ 964353 h 964353"/>
              <a:gd name="connsiteX4" fmla="*/ 0 w 2222628"/>
              <a:gd name="connsiteY4" fmla="*/ 964353 h 964353"/>
              <a:gd name="connsiteX0-1" fmla="*/ 0 w 2222628"/>
              <a:gd name="connsiteY0-2" fmla="*/ 964353 h 964353"/>
              <a:gd name="connsiteX1-3" fmla="*/ 19729 w 2222628"/>
              <a:gd name="connsiteY1-4" fmla="*/ 0 h 964353"/>
              <a:gd name="connsiteX2-5" fmla="*/ 2222628 w 2222628"/>
              <a:gd name="connsiteY2-6" fmla="*/ 0 h 964353"/>
              <a:gd name="connsiteX3-7" fmla="*/ 1717124 w 2222628"/>
              <a:gd name="connsiteY3-8" fmla="*/ 964353 h 964353"/>
              <a:gd name="connsiteX4-9" fmla="*/ 0 w 2222628"/>
              <a:gd name="connsiteY4-10" fmla="*/ 964353 h 964353"/>
              <a:gd name="connsiteX0-11" fmla="*/ 0 w 2222628"/>
              <a:gd name="connsiteY0-12" fmla="*/ 964353 h 964353"/>
              <a:gd name="connsiteX1-13" fmla="*/ 679 w 2222628"/>
              <a:gd name="connsiteY1-14" fmla="*/ 0 h 964353"/>
              <a:gd name="connsiteX2-15" fmla="*/ 2222628 w 2222628"/>
              <a:gd name="connsiteY2-16" fmla="*/ 0 h 964353"/>
              <a:gd name="connsiteX3-17" fmla="*/ 1717124 w 2222628"/>
              <a:gd name="connsiteY3-18" fmla="*/ 964353 h 964353"/>
              <a:gd name="connsiteX4-19" fmla="*/ 0 w 2222628"/>
              <a:gd name="connsiteY4-20" fmla="*/ 964353 h 9643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22628" h="964353">
                <a:moveTo>
                  <a:pt x="0" y="964353"/>
                </a:moveTo>
                <a:cubicBezTo>
                  <a:pt x="226" y="642902"/>
                  <a:pt x="453" y="321451"/>
                  <a:pt x="679" y="0"/>
                </a:cubicBezTo>
                <a:lnTo>
                  <a:pt x="2222628" y="0"/>
                </a:lnTo>
                <a:lnTo>
                  <a:pt x="1717124" y="964353"/>
                </a:lnTo>
                <a:lnTo>
                  <a:pt x="0" y="964353"/>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4" name="矩形 3"/>
          <p:cNvSpPr/>
          <p:nvPr/>
        </p:nvSpPr>
        <p:spPr>
          <a:xfrm>
            <a:off x="744598" y="205187"/>
            <a:ext cx="1723549" cy="461665"/>
          </a:xfrm>
          <a:prstGeom prst="rect">
            <a:avLst/>
          </a:prstGeom>
          <a:effectLst/>
        </p:spPr>
        <p:txBody>
          <a:bodyPr vert="horz" wrap="none">
            <a:spAutoFit/>
          </a:bodyPr>
          <a:lstStyle/>
          <a:p>
            <a:r>
              <a:rPr lang="zh-CN" altLang="en-US" sz="2400" dirty="0">
                <a:solidFill>
                  <a:srgbClr val="0070C0"/>
                </a:solidFill>
                <a:latin typeface="+mj-lt"/>
                <a:ea typeface="微软雅黑" panose="020B0503020204020204" pitchFamily="34" charset="-122"/>
              </a:rPr>
              <a:t>反射的过程</a:t>
            </a:r>
            <a:endParaRPr lang="zh-CN" altLang="en-US" sz="2400" dirty="0">
              <a:solidFill>
                <a:srgbClr val="0070C0"/>
              </a:solidFill>
              <a:latin typeface="+mj-lt"/>
              <a:ea typeface="微软雅黑" panose="020B0503020204020204" pitchFamily="34" charset="-122"/>
            </a:endParaRPr>
          </a:p>
        </p:txBody>
      </p:sp>
      <p:sp>
        <p:nvSpPr>
          <p:cNvPr id="10" name="矩形: 圆角 9"/>
          <p:cNvSpPr/>
          <p:nvPr/>
        </p:nvSpPr>
        <p:spPr>
          <a:xfrm>
            <a:off x="8328992" y="1713950"/>
            <a:ext cx="1152939" cy="399558"/>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ysClr val="windowText" lastClr="000000"/>
                </a:solidFill>
              </a:rPr>
              <a:t>感受器</a:t>
            </a:r>
            <a:endParaRPr lang="zh-CN" altLang="en-US" dirty="0">
              <a:solidFill>
                <a:sysClr val="windowText" lastClr="000000"/>
              </a:solidFill>
            </a:endParaRPr>
          </a:p>
        </p:txBody>
      </p:sp>
      <p:sp>
        <p:nvSpPr>
          <p:cNvPr id="24" name="矩形: 圆角 23"/>
          <p:cNvSpPr/>
          <p:nvPr/>
        </p:nvSpPr>
        <p:spPr>
          <a:xfrm>
            <a:off x="8328992" y="2399213"/>
            <a:ext cx="1152939" cy="399558"/>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dirty="0">
                <a:solidFill>
                  <a:sysClr val="windowText" lastClr="000000"/>
                </a:solidFill>
              </a:rPr>
              <a:t>传入神经</a:t>
            </a:r>
            <a:endParaRPr lang="zh-CN" altLang="en-US" dirty="0">
              <a:solidFill>
                <a:sysClr val="windowText" lastClr="000000"/>
              </a:solidFill>
            </a:endParaRPr>
          </a:p>
        </p:txBody>
      </p:sp>
      <p:sp>
        <p:nvSpPr>
          <p:cNvPr id="25" name="矩形: 圆角 24"/>
          <p:cNvSpPr/>
          <p:nvPr/>
        </p:nvSpPr>
        <p:spPr>
          <a:xfrm>
            <a:off x="8328992" y="3088393"/>
            <a:ext cx="1152939" cy="399558"/>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dirty="0">
                <a:solidFill>
                  <a:sysClr val="windowText" lastClr="000000"/>
                </a:solidFill>
              </a:rPr>
              <a:t>神经中枢</a:t>
            </a:r>
            <a:endParaRPr lang="zh-CN" altLang="en-US" dirty="0">
              <a:solidFill>
                <a:sysClr val="windowText" lastClr="000000"/>
              </a:solidFill>
            </a:endParaRPr>
          </a:p>
        </p:txBody>
      </p:sp>
      <p:sp>
        <p:nvSpPr>
          <p:cNvPr id="36" name="矩形: 圆角 35"/>
          <p:cNvSpPr/>
          <p:nvPr/>
        </p:nvSpPr>
        <p:spPr>
          <a:xfrm>
            <a:off x="8328992" y="3777573"/>
            <a:ext cx="1152939" cy="399558"/>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dirty="0">
                <a:solidFill>
                  <a:sysClr val="windowText" lastClr="000000"/>
                </a:solidFill>
              </a:rPr>
              <a:t>传出神经</a:t>
            </a:r>
            <a:endParaRPr lang="zh-CN" altLang="en-US" dirty="0">
              <a:solidFill>
                <a:sysClr val="windowText" lastClr="000000"/>
              </a:solidFill>
            </a:endParaRPr>
          </a:p>
        </p:txBody>
      </p:sp>
      <p:sp>
        <p:nvSpPr>
          <p:cNvPr id="37" name="矩形: 圆角 36"/>
          <p:cNvSpPr/>
          <p:nvPr/>
        </p:nvSpPr>
        <p:spPr>
          <a:xfrm>
            <a:off x="8328992" y="4466755"/>
            <a:ext cx="1152939" cy="399558"/>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dirty="0">
                <a:solidFill>
                  <a:sysClr val="windowText" lastClr="000000"/>
                </a:solidFill>
              </a:rPr>
              <a:t>效应器</a:t>
            </a:r>
            <a:endParaRPr lang="zh-CN" altLang="en-US" dirty="0">
              <a:solidFill>
                <a:sysClr val="windowText" lastClr="000000"/>
              </a:solidFill>
            </a:endParaRPr>
          </a:p>
        </p:txBody>
      </p:sp>
      <p:sp>
        <p:nvSpPr>
          <p:cNvPr id="11" name="文本框 10"/>
          <p:cNvSpPr txBox="1"/>
          <p:nvPr/>
        </p:nvSpPr>
        <p:spPr>
          <a:xfrm>
            <a:off x="8584700" y="1051079"/>
            <a:ext cx="641522" cy="369332"/>
          </a:xfrm>
          <a:prstGeom prst="rect">
            <a:avLst/>
          </a:prstGeom>
          <a:noFill/>
        </p:spPr>
        <p:txBody>
          <a:bodyPr wrap="none" rtlCol="0">
            <a:spAutoFit/>
          </a:bodyPr>
          <a:lstStyle/>
          <a:p>
            <a:r>
              <a:rPr lang="zh-CN" altLang="en-US" dirty="0"/>
              <a:t>刺激</a:t>
            </a:r>
            <a:endParaRPr lang="zh-CN" altLang="en-US" dirty="0"/>
          </a:p>
        </p:txBody>
      </p:sp>
      <p:cxnSp>
        <p:nvCxnSpPr>
          <p:cNvPr id="14" name="直接箭头连接符 13"/>
          <p:cNvCxnSpPr>
            <a:stCxn id="10" idx="2"/>
            <a:endCxn id="24" idx="0"/>
          </p:cNvCxnSpPr>
          <p:nvPr/>
        </p:nvCxnSpPr>
        <p:spPr>
          <a:xfrm>
            <a:off x="8905462" y="2113508"/>
            <a:ext cx="0" cy="285705"/>
          </a:xfrm>
          <a:prstGeom prst="straightConnector1">
            <a:avLst/>
          </a:prstGeom>
          <a:ln w="190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a:stCxn id="24" idx="2"/>
            <a:endCxn id="25" idx="0"/>
          </p:cNvCxnSpPr>
          <p:nvPr/>
        </p:nvCxnSpPr>
        <p:spPr>
          <a:xfrm>
            <a:off x="8905462" y="2798771"/>
            <a:ext cx="0" cy="289622"/>
          </a:xfrm>
          <a:prstGeom prst="straightConnector1">
            <a:avLst/>
          </a:prstGeom>
          <a:ln w="190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a:stCxn id="25" idx="2"/>
            <a:endCxn id="36" idx="0"/>
          </p:cNvCxnSpPr>
          <p:nvPr/>
        </p:nvCxnSpPr>
        <p:spPr>
          <a:xfrm>
            <a:off x="8905462" y="3487951"/>
            <a:ext cx="0" cy="289622"/>
          </a:xfrm>
          <a:prstGeom prst="straightConnector1">
            <a:avLst/>
          </a:prstGeom>
          <a:ln w="190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a:stCxn id="36" idx="2"/>
            <a:endCxn id="37" idx="0"/>
          </p:cNvCxnSpPr>
          <p:nvPr/>
        </p:nvCxnSpPr>
        <p:spPr>
          <a:xfrm>
            <a:off x="8905462" y="4177131"/>
            <a:ext cx="0" cy="289624"/>
          </a:xfrm>
          <a:prstGeom prst="straightConnector1">
            <a:avLst/>
          </a:prstGeom>
          <a:ln w="190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a:stCxn id="11" idx="2"/>
            <a:endCxn id="10" idx="0"/>
          </p:cNvCxnSpPr>
          <p:nvPr/>
        </p:nvCxnSpPr>
        <p:spPr>
          <a:xfrm>
            <a:off x="8905461" y="1420411"/>
            <a:ext cx="1" cy="293539"/>
          </a:xfrm>
          <a:prstGeom prst="straightConnector1">
            <a:avLst/>
          </a:prstGeom>
          <a:ln w="190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81" name="组合 80"/>
          <p:cNvGrpSpPr/>
          <p:nvPr/>
        </p:nvGrpSpPr>
        <p:grpSpPr>
          <a:xfrm>
            <a:off x="9481931" y="4481868"/>
            <a:ext cx="1801026" cy="369332"/>
            <a:chOff x="9481931" y="4481868"/>
            <a:chExt cx="1801026" cy="369332"/>
          </a:xfrm>
        </p:grpSpPr>
        <p:sp>
          <p:nvSpPr>
            <p:cNvPr id="45" name="文本框 44"/>
            <p:cNvSpPr txBox="1"/>
            <p:nvPr/>
          </p:nvSpPr>
          <p:spPr>
            <a:xfrm>
              <a:off x="10174961" y="4481868"/>
              <a:ext cx="1107996" cy="369332"/>
            </a:xfrm>
            <a:prstGeom prst="rect">
              <a:avLst/>
            </a:prstGeom>
            <a:noFill/>
          </p:spPr>
          <p:txBody>
            <a:bodyPr wrap="none" rtlCol="0">
              <a:spAutoFit/>
            </a:bodyPr>
            <a:lstStyle/>
            <a:p>
              <a:r>
                <a:rPr lang="zh-CN" altLang="en-US" dirty="0">
                  <a:solidFill>
                    <a:srgbClr val="0070C0"/>
                  </a:solidFill>
                </a:rPr>
                <a:t>作出应答</a:t>
              </a:r>
              <a:endParaRPr lang="zh-CN" altLang="en-US" dirty="0">
                <a:solidFill>
                  <a:srgbClr val="0070C0"/>
                </a:solidFill>
              </a:endParaRPr>
            </a:p>
          </p:txBody>
        </p:sp>
        <p:cxnSp>
          <p:nvCxnSpPr>
            <p:cNvPr id="51" name="直接连接符 50"/>
            <p:cNvCxnSpPr>
              <a:stCxn id="37" idx="3"/>
              <a:endCxn id="45" idx="1"/>
            </p:cNvCxnSpPr>
            <p:nvPr/>
          </p:nvCxnSpPr>
          <p:spPr>
            <a:xfrm>
              <a:off x="9481931" y="4666534"/>
              <a:ext cx="6930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0" name="组合 79"/>
          <p:cNvGrpSpPr/>
          <p:nvPr/>
        </p:nvGrpSpPr>
        <p:grpSpPr>
          <a:xfrm>
            <a:off x="9481931" y="3792686"/>
            <a:ext cx="1801026" cy="369332"/>
            <a:chOff x="9481931" y="3792686"/>
            <a:chExt cx="1801026" cy="369332"/>
          </a:xfrm>
        </p:grpSpPr>
        <p:sp>
          <p:nvSpPr>
            <p:cNvPr id="44" name="文本框 43"/>
            <p:cNvSpPr txBox="1"/>
            <p:nvPr/>
          </p:nvSpPr>
          <p:spPr>
            <a:xfrm>
              <a:off x="10174961" y="3792686"/>
              <a:ext cx="1107996" cy="369332"/>
            </a:xfrm>
            <a:prstGeom prst="rect">
              <a:avLst/>
            </a:prstGeom>
            <a:noFill/>
          </p:spPr>
          <p:txBody>
            <a:bodyPr wrap="none" rtlCol="0">
              <a:spAutoFit/>
            </a:bodyPr>
            <a:lstStyle/>
            <a:p>
              <a:r>
                <a:rPr lang="zh-CN" altLang="en-US" dirty="0">
                  <a:solidFill>
                    <a:srgbClr val="0070C0"/>
                  </a:solidFill>
                </a:rPr>
                <a:t>传导兴奋</a:t>
              </a:r>
              <a:endParaRPr lang="zh-CN" altLang="en-US" dirty="0">
                <a:solidFill>
                  <a:srgbClr val="0070C0"/>
                </a:solidFill>
              </a:endParaRPr>
            </a:p>
          </p:txBody>
        </p:sp>
        <p:cxnSp>
          <p:nvCxnSpPr>
            <p:cNvPr id="53" name="直接连接符 52"/>
            <p:cNvCxnSpPr>
              <a:stCxn id="36" idx="3"/>
              <a:endCxn id="44" idx="1"/>
            </p:cNvCxnSpPr>
            <p:nvPr/>
          </p:nvCxnSpPr>
          <p:spPr>
            <a:xfrm>
              <a:off x="9481931" y="3977352"/>
              <a:ext cx="6930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组合 78"/>
          <p:cNvGrpSpPr/>
          <p:nvPr/>
        </p:nvGrpSpPr>
        <p:grpSpPr>
          <a:xfrm>
            <a:off x="9481931" y="3103506"/>
            <a:ext cx="1801026" cy="369332"/>
            <a:chOff x="9481931" y="3103506"/>
            <a:chExt cx="1801026" cy="369332"/>
          </a:xfrm>
        </p:grpSpPr>
        <p:sp>
          <p:nvSpPr>
            <p:cNvPr id="43" name="文本框 42"/>
            <p:cNvSpPr txBox="1"/>
            <p:nvPr/>
          </p:nvSpPr>
          <p:spPr>
            <a:xfrm>
              <a:off x="10174961" y="3103506"/>
              <a:ext cx="1107996" cy="369332"/>
            </a:xfrm>
            <a:prstGeom prst="rect">
              <a:avLst/>
            </a:prstGeom>
            <a:noFill/>
          </p:spPr>
          <p:txBody>
            <a:bodyPr wrap="none" rtlCol="0">
              <a:spAutoFit/>
            </a:bodyPr>
            <a:lstStyle/>
            <a:p>
              <a:r>
                <a:rPr lang="zh-CN" altLang="en-US" dirty="0">
                  <a:solidFill>
                    <a:srgbClr val="0070C0"/>
                  </a:solidFill>
                </a:rPr>
                <a:t>分析综合</a:t>
              </a:r>
              <a:endParaRPr lang="zh-CN" altLang="en-US" dirty="0">
                <a:solidFill>
                  <a:srgbClr val="0070C0"/>
                </a:solidFill>
              </a:endParaRPr>
            </a:p>
          </p:txBody>
        </p:sp>
        <p:cxnSp>
          <p:nvCxnSpPr>
            <p:cNvPr id="55" name="直接连接符 54"/>
            <p:cNvCxnSpPr/>
            <p:nvPr/>
          </p:nvCxnSpPr>
          <p:spPr>
            <a:xfrm>
              <a:off x="9481931" y="3284942"/>
              <a:ext cx="6930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8" name="组合 77"/>
          <p:cNvGrpSpPr/>
          <p:nvPr/>
        </p:nvGrpSpPr>
        <p:grpSpPr>
          <a:xfrm>
            <a:off x="9481931" y="2414324"/>
            <a:ext cx="1801026" cy="369332"/>
            <a:chOff x="9481931" y="2414324"/>
            <a:chExt cx="1801026" cy="369332"/>
          </a:xfrm>
        </p:grpSpPr>
        <p:sp>
          <p:nvSpPr>
            <p:cNvPr id="42" name="文本框 41"/>
            <p:cNvSpPr txBox="1"/>
            <p:nvPr/>
          </p:nvSpPr>
          <p:spPr>
            <a:xfrm>
              <a:off x="10174961" y="2414324"/>
              <a:ext cx="1107996" cy="369332"/>
            </a:xfrm>
            <a:prstGeom prst="rect">
              <a:avLst/>
            </a:prstGeom>
            <a:noFill/>
          </p:spPr>
          <p:txBody>
            <a:bodyPr wrap="none" rtlCol="0">
              <a:spAutoFit/>
            </a:bodyPr>
            <a:lstStyle/>
            <a:p>
              <a:r>
                <a:rPr lang="zh-CN" altLang="en-US" dirty="0">
                  <a:solidFill>
                    <a:srgbClr val="0070C0"/>
                  </a:solidFill>
                </a:rPr>
                <a:t>传导兴奋</a:t>
              </a:r>
              <a:endParaRPr lang="zh-CN" altLang="en-US" dirty="0">
                <a:solidFill>
                  <a:srgbClr val="0070C0"/>
                </a:solidFill>
              </a:endParaRPr>
            </a:p>
          </p:txBody>
        </p:sp>
        <p:cxnSp>
          <p:nvCxnSpPr>
            <p:cNvPr id="57" name="直接连接符 56"/>
            <p:cNvCxnSpPr>
              <a:stCxn id="24" idx="3"/>
              <a:endCxn id="42" idx="1"/>
            </p:cNvCxnSpPr>
            <p:nvPr/>
          </p:nvCxnSpPr>
          <p:spPr>
            <a:xfrm flipV="1">
              <a:off x="9481931" y="2598990"/>
              <a:ext cx="693030" cy="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7" name="组合 76"/>
          <p:cNvGrpSpPr/>
          <p:nvPr/>
        </p:nvGrpSpPr>
        <p:grpSpPr>
          <a:xfrm>
            <a:off x="9481931" y="1590564"/>
            <a:ext cx="1801026" cy="646331"/>
            <a:chOff x="9481931" y="1590564"/>
            <a:chExt cx="1801026" cy="646331"/>
          </a:xfrm>
        </p:grpSpPr>
        <p:sp>
          <p:nvSpPr>
            <p:cNvPr id="41" name="文本框 40"/>
            <p:cNvSpPr txBox="1"/>
            <p:nvPr/>
          </p:nvSpPr>
          <p:spPr>
            <a:xfrm>
              <a:off x="10174961" y="1590564"/>
              <a:ext cx="1107996" cy="646331"/>
            </a:xfrm>
            <a:prstGeom prst="rect">
              <a:avLst/>
            </a:prstGeom>
            <a:noFill/>
          </p:spPr>
          <p:txBody>
            <a:bodyPr wrap="none" rtlCol="0">
              <a:spAutoFit/>
            </a:bodyPr>
            <a:lstStyle/>
            <a:p>
              <a:r>
                <a:rPr lang="zh-CN" altLang="en-US" dirty="0">
                  <a:solidFill>
                    <a:srgbClr val="0070C0"/>
                  </a:solidFill>
                </a:rPr>
                <a:t>接受刺激</a:t>
              </a:r>
              <a:endParaRPr lang="en-US" altLang="zh-CN" dirty="0">
                <a:solidFill>
                  <a:srgbClr val="0070C0"/>
                </a:solidFill>
              </a:endParaRPr>
            </a:p>
            <a:p>
              <a:r>
                <a:rPr lang="zh-CN" altLang="en-US" dirty="0">
                  <a:solidFill>
                    <a:srgbClr val="0070C0"/>
                  </a:solidFill>
                </a:rPr>
                <a:t>产生兴奋</a:t>
              </a:r>
              <a:endParaRPr lang="zh-CN" altLang="en-US" dirty="0">
                <a:solidFill>
                  <a:srgbClr val="0070C0"/>
                </a:solidFill>
              </a:endParaRPr>
            </a:p>
          </p:txBody>
        </p:sp>
        <p:cxnSp>
          <p:nvCxnSpPr>
            <p:cNvPr id="59" name="直接连接符 58"/>
            <p:cNvCxnSpPr>
              <a:stCxn id="10" idx="3"/>
              <a:endCxn id="41" idx="1"/>
            </p:cNvCxnSpPr>
            <p:nvPr/>
          </p:nvCxnSpPr>
          <p:spPr>
            <a:xfrm>
              <a:off x="9481931" y="1913729"/>
              <a:ext cx="693030"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5" name="组合 64"/>
          <p:cNvGrpSpPr/>
          <p:nvPr/>
        </p:nvGrpSpPr>
        <p:grpSpPr>
          <a:xfrm>
            <a:off x="646043" y="5201220"/>
            <a:ext cx="10801359" cy="1256116"/>
            <a:chOff x="-4708622" y="1106950"/>
            <a:chExt cx="10801359" cy="1560325"/>
          </a:xfrm>
        </p:grpSpPr>
        <p:sp>
          <p:nvSpPr>
            <p:cNvPr id="66" name="矩形: 圆角 65"/>
            <p:cNvSpPr/>
            <p:nvPr/>
          </p:nvSpPr>
          <p:spPr>
            <a:xfrm>
              <a:off x="-4708622" y="1414560"/>
              <a:ext cx="10801359" cy="1252715"/>
            </a:xfrm>
            <a:prstGeom prst="roundRect">
              <a:avLst>
                <a:gd name="adj" fmla="val 14855"/>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7" name="文本框 66"/>
            <p:cNvSpPr txBox="1"/>
            <p:nvPr/>
          </p:nvSpPr>
          <p:spPr>
            <a:xfrm>
              <a:off x="-255891" y="1106950"/>
              <a:ext cx="1739945" cy="573472"/>
            </a:xfrm>
            <a:prstGeom prst="rect">
              <a:avLst/>
            </a:prstGeom>
            <a:solidFill>
              <a:srgbClr val="DAE0EF"/>
            </a:solidFill>
            <a:ln>
              <a:noFill/>
            </a:ln>
          </p:spPr>
          <p:txBody>
            <a:bodyPr wrap="square" rtlCol="0">
              <a:spAutoFit/>
            </a:bodyPr>
            <a:lstStyle/>
            <a:p>
              <a:pPr algn="ctr"/>
              <a:r>
                <a:rPr lang="zh-CN" altLang="en-US" sz="24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兴奋的定义</a:t>
              </a:r>
              <a:endParaRPr lang="zh-CN" altLang="en-US" sz="24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2" name="文本框 11"/>
          <p:cNvSpPr txBox="1"/>
          <p:nvPr/>
        </p:nvSpPr>
        <p:spPr>
          <a:xfrm>
            <a:off x="951897" y="5594800"/>
            <a:ext cx="10410572" cy="807209"/>
          </a:xfrm>
          <a:prstGeom prst="rect">
            <a:avLst/>
          </a:prstGeom>
          <a:noFill/>
        </p:spPr>
        <p:txBody>
          <a:bodyPr wrap="square" rtlCol="0">
            <a:spAutoFit/>
          </a:bodyPr>
          <a:lstStyle/>
          <a:p>
            <a:pPr>
              <a:lnSpc>
                <a:spcPct val="120000"/>
              </a:lnSpc>
            </a:pPr>
            <a:r>
              <a:rPr lang="zh-CN" altLang="en-US" sz="2000" dirty="0"/>
              <a:t>兴奋是指动物体或人体内的某些细胞或组织（如神经组织）感受外界刺激后，由相对静止状态变为显著活跃状态的过程。</a:t>
            </a:r>
            <a:endParaRPr lang="zh-CN" altLang="en-US" sz="2000" dirty="0"/>
          </a:p>
        </p:txBody>
      </p:sp>
      <p:grpSp>
        <p:nvGrpSpPr>
          <p:cNvPr id="83" name="组合 82"/>
          <p:cNvGrpSpPr/>
          <p:nvPr/>
        </p:nvGrpSpPr>
        <p:grpSpPr>
          <a:xfrm>
            <a:off x="646043" y="963610"/>
            <a:ext cx="7197449" cy="4037638"/>
            <a:chOff x="646043" y="963610"/>
            <a:chExt cx="7197449" cy="4037638"/>
          </a:xfrm>
        </p:grpSpPr>
        <p:grpSp>
          <p:nvGrpSpPr>
            <p:cNvPr id="76" name="组合 75"/>
            <p:cNvGrpSpPr/>
            <p:nvPr/>
          </p:nvGrpSpPr>
          <p:grpSpPr>
            <a:xfrm>
              <a:off x="646043" y="963610"/>
              <a:ext cx="7197449" cy="4037638"/>
              <a:chOff x="646043" y="963610"/>
              <a:chExt cx="7197449" cy="4037638"/>
            </a:xfrm>
          </p:grpSpPr>
          <p:sp>
            <p:nvSpPr>
              <p:cNvPr id="75" name="圆角矩形 67"/>
              <p:cNvSpPr/>
              <p:nvPr/>
            </p:nvSpPr>
            <p:spPr>
              <a:xfrm>
                <a:off x="646043" y="963610"/>
                <a:ext cx="7197449" cy="4037638"/>
              </a:xfrm>
              <a:prstGeom prst="roundRect">
                <a:avLst>
                  <a:gd name="adj" fmla="val 3694"/>
                </a:avLst>
              </a:prstGeom>
              <a:solidFill>
                <a:srgbClr val="4F81BD">
                  <a:alpha val="0"/>
                </a:srgb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3" name="组合 72"/>
              <p:cNvGrpSpPr/>
              <p:nvPr/>
            </p:nvGrpSpPr>
            <p:grpSpPr>
              <a:xfrm>
                <a:off x="719396" y="1010850"/>
                <a:ext cx="7023747" cy="3909020"/>
                <a:chOff x="719396" y="1010850"/>
                <a:chExt cx="7023747" cy="3909020"/>
              </a:xfrm>
            </p:grpSpPr>
            <p:pic>
              <p:nvPicPr>
                <p:cNvPr id="71" name="未命名项目">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rotWithShape="1">
                <a:blip r:embed="rId3"/>
                <a:srcRect b="3382"/>
                <a:stretch>
                  <a:fillRect/>
                </a:stretch>
              </p:blipFill>
              <p:spPr>
                <a:xfrm>
                  <a:off x="719396" y="1010850"/>
                  <a:ext cx="7013807" cy="3855464"/>
                </a:xfrm>
                <a:prstGeom prst="roundRect">
                  <a:avLst>
                    <a:gd name="adj" fmla="val 3217"/>
                  </a:avLst>
                </a:prstGeom>
              </p:spPr>
            </p:pic>
            <p:sp>
              <p:nvSpPr>
                <p:cNvPr id="72" name="矩形 71"/>
                <p:cNvSpPr/>
                <p:nvPr/>
              </p:nvSpPr>
              <p:spPr>
                <a:xfrm>
                  <a:off x="7494105" y="4567143"/>
                  <a:ext cx="249038" cy="352727"/>
                </a:xfrm>
                <a:prstGeom prst="rect">
                  <a:avLst/>
                </a:prstGeom>
                <a:solidFill>
                  <a:srgbClr val="DAE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82" name="文本框 81"/>
            <p:cNvSpPr txBox="1"/>
            <p:nvPr/>
          </p:nvSpPr>
          <p:spPr>
            <a:xfrm>
              <a:off x="6096000" y="4546381"/>
              <a:ext cx="1569660" cy="369332"/>
            </a:xfrm>
            <a:prstGeom prst="rect">
              <a:avLst/>
            </a:prstGeom>
            <a:noFill/>
          </p:spPr>
          <p:txBody>
            <a:bodyPr wrap="none" rtlCol="0">
              <a:spAutoFit/>
            </a:bodyPr>
            <a:lstStyle/>
            <a:p>
              <a:r>
                <a:rPr lang="zh-CN" altLang="en-US" dirty="0">
                  <a:solidFill>
                    <a:srgbClr val="0070C0"/>
                  </a:solidFill>
                </a:rPr>
                <a:t>点击播放动画</a:t>
              </a:r>
              <a:endParaRPr lang="zh-CN" altLang="en-US" dirty="0">
                <a:solidFill>
                  <a:srgbClr val="0070C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500" fill="hold"/>
                                        <p:tgtEl>
                                          <p:spTgt spid="83"/>
                                        </p:tgtEl>
                                        <p:attrNameLst>
                                          <p:attrName>ppt_w</p:attrName>
                                        </p:attrNameLst>
                                      </p:cBhvr>
                                      <p:tavLst>
                                        <p:tav tm="0">
                                          <p:val>
                                            <p:fltVal val="0"/>
                                          </p:val>
                                        </p:tav>
                                        <p:tav tm="100000">
                                          <p:val>
                                            <p:strVal val="#ppt_w"/>
                                          </p:val>
                                        </p:tav>
                                      </p:tavLst>
                                    </p:anim>
                                    <p:anim calcmode="lin" valueType="num">
                                      <p:cBhvr>
                                        <p:cTn id="8" dur="500" fill="hold"/>
                                        <p:tgtEl>
                                          <p:spTgt spid="83"/>
                                        </p:tgtEl>
                                        <p:attrNameLst>
                                          <p:attrName>ppt_h</p:attrName>
                                        </p:attrNameLst>
                                      </p:cBhvr>
                                      <p:tavLst>
                                        <p:tav tm="0">
                                          <p:val>
                                            <p:fltVal val="0"/>
                                          </p:val>
                                        </p:tav>
                                        <p:tav tm="100000">
                                          <p:val>
                                            <p:strVal val="#ppt_h"/>
                                          </p:val>
                                        </p:tav>
                                      </p:tavLst>
                                    </p:anim>
                                    <p:animEffect transition="in" filter="fade">
                                      <p:cBhvr>
                                        <p:cTn id="9" dur="500"/>
                                        <p:tgtEl>
                                          <p:spTgt spid="8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wipe(up)">
                                      <p:cBhvr>
                                        <p:cTn id="14" dur="500"/>
                                        <p:tgtEl>
                                          <p:spTgt spid="60"/>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up)">
                                      <p:cBhvr>
                                        <p:cTn id="25" dur="500"/>
                                        <p:tgtEl>
                                          <p:spTgt spid="49"/>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7"/>
                                        </p:tgtEl>
                                        <p:attrNameLst>
                                          <p:attrName>style.visibility</p:attrName>
                                        </p:attrNameLst>
                                      </p:cBhvr>
                                      <p:to>
                                        <p:strVal val="visible"/>
                                      </p:to>
                                    </p:set>
                                    <p:animEffect transition="in" filter="wipe(left)">
                                      <p:cBhvr>
                                        <p:cTn id="36" dur="500"/>
                                        <p:tgtEl>
                                          <p:spTgt spid="7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wipe(up)">
                                      <p:cBhvr>
                                        <p:cTn id="41" dur="500"/>
                                        <p:tgtEl>
                                          <p:spTgt spid="6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500"/>
                                        <p:tgtEl>
                                          <p:spTgt spid="14"/>
                                        </p:tgtEl>
                                      </p:cBhvr>
                                    </p:animEffect>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500" fill="hold"/>
                                        <p:tgtEl>
                                          <p:spTgt spid="24"/>
                                        </p:tgtEl>
                                        <p:attrNameLst>
                                          <p:attrName>ppt_w</p:attrName>
                                        </p:attrNameLst>
                                      </p:cBhvr>
                                      <p:tavLst>
                                        <p:tav tm="0">
                                          <p:val>
                                            <p:fltVal val="0"/>
                                          </p:val>
                                        </p:tav>
                                        <p:tav tm="100000">
                                          <p:val>
                                            <p:strVal val="#ppt_w"/>
                                          </p:val>
                                        </p:tav>
                                      </p:tavLst>
                                    </p:anim>
                                    <p:anim calcmode="lin" valueType="num">
                                      <p:cBhvr>
                                        <p:cTn id="56" dur="500" fill="hold"/>
                                        <p:tgtEl>
                                          <p:spTgt spid="24"/>
                                        </p:tgtEl>
                                        <p:attrNameLst>
                                          <p:attrName>ppt_h</p:attrName>
                                        </p:attrNameLst>
                                      </p:cBhvr>
                                      <p:tavLst>
                                        <p:tav tm="0">
                                          <p:val>
                                            <p:fltVal val="0"/>
                                          </p:val>
                                        </p:tav>
                                        <p:tav tm="100000">
                                          <p:val>
                                            <p:strVal val="#ppt_h"/>
                                          </p:val>
                                        </p:tav>
                                      </p:tavLst>
                                    </p:anim>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78"/>
                                        </p:tgtEl>
                                        <p:attrNameLst>
                                          <p:attrName>style.visibility</p:attrName>
                                        </p:attrNameLst>
                                      </p:cBhvr>
                                      <p:to>
                                        <p:strVal val="visible"/>
                                      </p:to>
                                    </p:set>
                                    <p:animEffect transition="in" filter="wipe(left)">
                                      <p:cBhvr>
                                        <p:cTn id="62" dur="500"/>
                                        <p:tgtEl>
                                          <p:spTgt spid="7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wipe(up)">
                                      <p:cBhvr>
                                        <p:cTn id="67" dur="500"/>
                                        <p:tgtEl>
                                          <p:spTgt spid="46"/>
                                        </p:tgtEl>
                                      </p:cBhvr>
                                    </p:animEffect>
                                  </p:childTnLst>
                                </p:cTn>
                              </p:par>
                            </p:childTnLst>
                          </p:cTn>
                        </p:par>
                        <p:par>
                          <p:cTn id="68" fill="hold">
                            <p:stCondLst>
                              <p:cond delay="500"/>
                            </p:stCondLst>
                            <p:childTnLst>
                              <p:par>
                                <p:cTn id="69" presetID="53" presetClass="entr" presetSubtype="16"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Effect transition="in" filter="fade">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wipe(left)">
                                      <p:cBhvr>
                                        <p:cTn id="78" dur="500"/>
                                        <p:tgtEl>
                                          <p:spTgt spid="79"/>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47"/>
                                        </p:tgtEl>
                                        <p:attrNameLst>
                                          <p:attrName>style.visibility</p:attrName>
                                        </p:attrNameLst>
                                      </p:cBhvr>
                                      <p:to>
                                        <p:strVal val="visible"/>
                                      </p:to>
                                    </p:set>
                                    <p:animEffect transition="in" filter="wipe(up)">
                                      <p:cBhvr>
                                        <p:cTn id="83" dur="500"/>
                                        <p:tgtEl>
                                          <p:spTgt spid="47"/>
                                        </p:tgtEl>
                                      </p:cBhvr>
                                    </p:animEffect>
                                  </p:childTnLst>
                                </p:cTn>
                              </p:par>
                            </p:childTnLst>
                          </p:cTn>
                        </p:par>
                        <p:par>
                          <p:cTn id="84" fill="hold">
                            <p:stCondLst>
                              <p:cond delay="500"/>
                            </p:stCondLst>
                            <p:childTnLst>
                              <p:par>
                                <p:cTn id="85" presetID="53" presetClass="entr" presetSubtype="16" fill="hold" grpId="0" nodeType="afterEffect">
                                  <p:stCondLst>
                                    <p:cond delay="0"/>
                                  </p:stCondLst>
                                  <p:childTnLst>
                                    <p:set>
                                      <p:cBhvr>
                                        <p:cTn id="86" dur="1" fill="hold">
                                          <p:stCondLst>
                                            <p:cond delay="0"/>
                                          </p:stCondLst>
                                        </p:cTn>
                                        <p:tgtEl>
                                          <p:spTgt spid="36"/>
                                        </p:tgtEl>
                                        <p:attrNameLst>
                                          <p:attrName>style.visibility</p:attrName>
                                        </p:attrNameLst>
                                      </p:cBhvr>
                                      <p:to>
                                        <p:strVal val="visible"/>
                                      </p:to>
                                    </p:set>
                                    <p:anim calcmode="lin" valueType="num">
                                      <p:cBhvr>
                                        <p:cTn id="87" dur="500" fill="hold"/>
                                        <p:tgtEl>
                                          <p:spTgt spid="36"/>
                                        </p:tgtEl>
                                        <p:attrNameLst>
                                          <p:attrName>ppt_w</p:attrName>
                                        </p:attrNameLst>
                                      </p:cBhvr>
                                      <p:tavLst>
                                        <p:tav tm="0">
                                          <p:val>
                                            <p:fltVal val="0"/>
                                          </p:val>
                                        </p:tav>
                                        <p:tav tm="100000">
                                          <p:val>
                                            <p:strVal val="#ppt_w"/>
                                          </p:val>
                                        </p:tav>
                                      </p:tavLst>
                                    </p:anim>
                                    <p:anim calcmode="lin" valueType="num">
                                      <p:cBhvr>
                                        <p:cTn id="88" dur="500" fill="hold"/>
                                        <p:tgtEl>
                                          <p:spTgt spid="36"/>
                                        </p:tgtEl>
                                        <p:attrNameLst>
                                          <p:attrName>ppt_h</p:attrName>
                                        </p:attrNameLst>
                                      </p:cBhvr>
                                      <p:tavLst>
                                        <p:tav tm="0">
                                          <p:val>
                                            <p:fltVal val="0"/>
                                          </p:val>
                                        </p:tav>
                                        <p:tav tm="100000">
                                          <p:val>
                                            <p:strVal val="#ppt_h"/>
                                          </p:val>
                                        </p:tav>
                                      </p:tavLst>
                                    </p:anim>
                                    <p:animEffect transition="in" filter="fade">
                                      <p:cBhvr>
                                        <p:cTn id="89" dur="500"/>
                                        <p:tgtEl>
                                          <p:spTgt spid="36"/>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80"/>
                                        </p:tgtEl>
                                        <p:attrNameLst>
                                          <p:attrName>style.visibility</p:attrName>
                                        </p:attrNameLst>
                                      </p:cBhvr>
                                      <p:to>
                                        <p:strVal val="visible"/>
                                      </p:to>
                                    </p:set>
                                    <p:animEffect transition="in" filter="wipe(left)">
                                      <p:cBhvr>
                                        <p:cTn id="94" dur="500"/>
                                        <p:tgtEl>
                                          <p:spTgt spid="80"/>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48"/>
                                        </p:tgtEl>
                                        <p:attrNameLst>
                                          <p:attrName>style.visibility</p:attrName>
                                        </p:attrNameLst>
                                      </p:cBhvr>
                                      <p:to>
                                        <p:strVal val="visible"/>
                                      </p:to>
                                    </p:set>
                                    <p:animEffect transition="in" filter="wipe(up)">
                                      <p:cBhvr>
                                        <p:cTn id="99" dur="500"/>
                                        <p:tgtEl>
                                          <p:spTgt spid="48"/>
                                        </p:tgtEl>
                                      </p:cBhvr>
                                    </p:animEffect>
                                  </p:childTnLst>
                                </p:cTn>
                              </p:par>
                            </p:childTnLst>
                          </p:cTn>
                        </p:par>
                        <p:par>
                          <p:cTn id="100" fill="hold">
                            <p:stCondLst>
                              <p:cond delay="500"/>
                            </p:stCondLst>
                            <p:childTnLst>
                              <p:par>
                                <p:cTn id="101" presetID="53" presetClass="entr" presetSubtype="16" fill="hold" grpId="0" nodeType="afterEffect">
                                  <p:stCondLst>
                                    <p:cond delay="0"/>
                                  </p:stCondLst>
                                  <p:childTnLst>
                                    <p:set>
                                      <p:cBhvr>
                                        <p:cTn id="102" dur="1" fill="hold">
                                          <p:stCondLst>
                                            <p:cond delay="0"/>
                                          </p:stCondLst>
                                        </p:cTn>
                                        <p:tgtEl>
                                          <p:spTgt spid="37"/>
                                        </p:tgtEl>
                                        <p:attrNameLst>
                                          <p:attrName>style.visibility</p:attrName>
                                        </p:attrNameLst>
                                      </p:cBhvr>
                                      <p:to>
                                        <p:strVal val="visible"/>
                                      </p:to>
                                    </p:set>
                                    <p:anim calcmode="lin" valueType="num">
                                      <p:cBhvr>
                                        <p:cTn id="103" dur="500" fill="hold"/>
                                        <p:tgtEl>
                                          <p:spTgt spid="37"/>
                                        </p:tgtEl>
                                        <p:attrNameLst>
                                          <p:attrName>ppt_w</p:attrName>
                                        </p:attrNameLst>
                                      </p:cBhvr>
                                      <p:tavLst>
                                        <p:tav tm="0">
                                          <p:val>
                                            <p:fltVal val="0"/>
                                          </p:val>
                                        </p:tav>
                                        <p:tav tm="100000">
                                          <p:val>
                                            <p:strVal val="#ppt_w"/>
                                          </p:val>
                                        </p:tav>
                                      </p:tavLst>
                                    </p:anim>
                                    <p:anim calcmode="lin" valueType="num">
                                      <p:cBhvr>
                                        <p:cTn id="104" dur="500" fill="hold"/>
                                        <p:tgtEl>
                                          <p:spTgt spid="37"/>
                                        </p:tgtEl>
                                        <p:attrNameLst>
                                          <p:attrName>ppt_h</p:attrName>
                                        </p:attrNameLst>
                                      </p:cBhvr>
                                      <p:tavLst>
                                        <p:tav tm="0">
                                          <p:val>
                                            <p:fltVal val="0"/>
                                          </p:val>
                                        </p:tav>
                                        <p:tav tm="100000">
                                          <p:val>
                                            <p:strVal val="#ppt_h"/>
                                          </p:val>
                                        </p:tav>
                                      </p:tavLst>
                                    </p:anim>
                                    <p:animEffect transition="in" filter="fade">
                                      <p:cBhvr>
                                        <p:cTn id="105" dur="500"/>
                                        <p:tgtEl>
                                          <p:spTgt spid="37"/>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81"/>
                                        </p:tgtEl>
                                        <p:attrNameLst>
                                          <p:attrName>style.visibility</p:attrName>
                                        </p:attrNameLst>
                                      </p:cBhvr>
                                      <p:to>
                                        <p:strVal val="visible"/>
                                      </p:to>
                                    </p:set>
                                    <p:animEffect transition="in" filter="wipe(left)">
                                      <p:cBhvr>
                                        <p:cTn id="110"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1" fill="hold" display="0">
                  <p:stCondLst>
                    <p:cond delay="indefinite"/>
                  </p:stCondLst>
                </p:cTn>
                <p:tgtEl>
                  <p:spTgt spid="71"/>
                </p:tgtEl>
              </p:cMediaNode>
            </p:video>
          </p:childTnLst>
        </p:cTn>
      </p:par>
    </p:tnLst>
    <p:bldLst>
      <p:bldP spid="60" grpId="0" animBg="1"/>
      <p:bldP spid="10" grpId="0" animBg="1"/>
      <p:bldP spid="24" grpId="0" animBg="1"/>
      <p:bldP spid="25" grpId="0" animBg="1"/>
      <p:bldP spid="36" grpId="0" animBg="1"/>
      <p:bldP spid="37" grpId="0" animBg="1"/>
      <p:bldP spid="11" grpId="0"/>
      <p:bldP spid="12"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AS_UNIQUEID" val="2612"/>
</p:tagLst>
</file>

<file path=ppt/tags/tag64.xml><?xml version="1.0" encoding="utf-8"?>
<p:tagLst xmlns:p="http://schemas.openxmlformats.org/presentationml/2006/main">
  <p:tag name="AS_UNIQUEID" val="1546"/>
</p:tagLst>
</file>

<file path=ppt/tags/tag65.xml><?xml version="1.0" encoding="utf-8"?>
<p:tagLst xmlns:p="http://schemas.openxmlformats.org/presentationml/2006/main">
  <p:tag name="AS_UNIQUEID" val="1544"/>
</p:tagLst>
</file>

<file path=ppt/tags/tag66.xml><?xml version="1.0" encoding="utf-8"?>
<p:tagLst xmlns:p="http://schemas.openxmlformats.org/presentationml/2006/main">
  <p:tag name="AS_UNIQUEID" val="1545"/>
</p:tagLst>
</file>

<file path=ppt/tags/tag67.xml><?xml version="1.0" encoding="utf-8"?>
<p:tagLst xmlns:p="http://schemas.openxmlformats.org/presentationml/2006/main">
  <p:tag name="AS_UNIQUEID" val="1546"/>
</p:tagLst>
</file>

<file path=ppt/tags/tag68.xml><?xml version="1.0" encoding="utf-8"?>
<p:tagLst xmlns:p="http://schemas.openxmlformats.org/presentationml/2006/main">
  <p:tag name="AS_UNIQUEID" val="1547"/>
</p:tagLst>
</file>

<file path=ppt/tags/tag69.xml><?xml version="1.0" encoding="utf-8"?>
<p:tagLst xmlns:p="http://schemas.openxmlformats.org/presentationml/2006/main">
  <p:tag name="AS_UNIQUEID" val="1548"/>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AS_UNIQUEID" val="1549"/>
</p:tagLst>
</file>

<file path=ppt/tags/tag71.xml><?xml version="1.0" encoding="utf-8"?>
<p:tagLst xmlns:p="http://schemas.openxmlformats.org/presentationml/2006/main">
  <p:tag name="AS_UNIQUEID" val="1551"/>
</p:tagLst>
</file>

<file path=ppt/tags/tag72.xml><?xml version="1.0" encoding="utf-8"?>
<p:tagLst xmlns:p="http://schemas.openxmlformats.org/presentationml/2006/main">
  <p:tag name="AS_UNIQUEID" val="1428"/>
</p:tagLst>
</file>

<file path=ppt/tags/tag73.xml><?xml version="1.0" encoding="utf-8"?>
<p:tagLst xmlns:p="http://schemas.openxmlformats.org/presentationml/2006/main">
  <p:tag name="AS_UNIQUEID" val="1548"/>
</p:tagLst>
</file>

<file path=ppt/tags/tag74.xml><?xml version="1.0" encoding="utf-8"?>
<p:tagLst xmlns:p="http://schemas.openxmlformats.org/presentationml/2006/main">
  <p:tag name="AS_UNIQUEID" val="1548"/>
</p:tagLst>
</file>

<file path=ppt/tags/tag75.xml><?xml version="1.0" encoding="utf-8"?>
<p:tagLst xmlns:p="http://schemas.openxmlformats.org/presentationml/2006/main">
  <p:tag name="AS_UNIQUEID" val="1548"/>
</p:tagLst>
</file>

<file path=ppt/tags/tag76.xml><?xml version="1.0" encoding="utf-8"?>
<p:tagLst xmlns:p="http://schemas.openxmlformats.org/presentationml/2006/main">
  <p:tag name="AS_UNIQUEID" val="1549"/>
</p:tagLst>
</file>

<file path=ppt/tags/tag77.xml><?xml version="1.0" encoding="utf-8"?>
<p:tagLst xmlns:p="http://schemas.openxmlformats.org/presentationml/2006/main">
  <p:tag name="AS_UNIQUEID" val="1549"/>
</p:tagLst>
</file>

<file path=ppt/tags/tag78.xml><?xml version="1.0" encoding="utf-8"?>
<p:tagLst xmlns:p="http://schemas.openxmlformats.org/presentationml/2006/main">
  <p:tag name="AS_UNIQUEID" val="1550"/>
</p:tagLst>
</file>

<file path=ppt/tags/tag79.xml><?xml version="1.0" encoding="utf-8"?>
<p:tagLst xmlns:p="http://schemas.openxmlformats.org/presentationml/2006/main">
  <p:tag name="AS_UNIQUEID" val="1548"/>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AS_UNIQUEID" val="1551"/>
</p:tagLst>
</file>

<file path=ppt/tags/tag81.xml><?xml version="1.0" encoding="utf-8"?>
<p:tagLst xmlns:p="http://schemas.openxmlformats.org/presentationml/2006/main">
  <p:tag name="AS_UNIQUEID" val="1550"/>
</p:tagLst>
</file>

<file path=ppt/tags/tag82.xml><?xml version="1.0" encoding="utf-8"?>
<p:tagLst xmlns:p="http://schemas.openxmlformats.org/presentationml/2006/main">
  <p:tag name="AS_UNIQUEID" val="1551"/>
</p:tagLst>
</file>

<file path=ppt/tags/tag83.xml><?xml version="1.0" encoding="utf-8"?>
<p:tagLst xmlns:p="http://schemas.openxmlformats.org/presentationml/2006/main">
  <p:tag name="AS_UNIQUEID" val="1551"/>
</p:tagLst>
</file>

<file path=ppt/tags/tag84.xml><?xml version="1.0" encoding="utf-8"?>
<p:tagLst xmlns:p="http://schemas.openxmlformats.org/presentationml/2006/main">
  <p:tag name="AS_UNIQUEID" val="1551"/>
</p:tagLst>
</file>

<file path=ppt/tags/tag85.xml><?xml version="1.0" encoding="utf-8"?>
<p:tagLst xmlns:p="http://schemas.openxmlformats.org/presentationml/2006/main">
  <p:tag name="commondata" val="eyJoZGlkIjoiMjhjYTEzZTliZTc5ZTc0ZDgwM2UwNWU0ZDAwNmNmMDcifQ=="/>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蓝色暖调">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1566</Words>
  <Application>WPS 演示</Application>
  <PresentationFormat>宽屏</PresentationFormat>
  <Paragraphs>205</Paragraphs>
  <Slides>14</Slides>
  <Notes>7</Notes>
  <HiddenSlides>0</HiddenSlides>
  <MMClips>3</MMClips>
  <ScaleCrop>false</ScaleCrop>
  <HeadingPairs>
    <vt:vector size="6" baseType="variant">
      <vt:variant>
        <vt:lpstr>已用的字体</vt:lpstr>
      </vt:variant>
      <vt:variant>
        <vt:i4>22</vt:i4>
      </vt:variant>
      <vt:variant>
        <vt:lpstr>主题</vt:lpstr>
      </vt:variant>
      <vt:variant>
        <vt:i4>2</vt:i4>
      </vt:variant>
      <vt:variant>
        <vt:lpstr>幻灯片标题</vt:lpstr>
      </vt:variant>
      <vt:variant>
        <vt:i4>14</vt:i4>
      </vt:variant>
    </vt:vector>
  </HeadingPairs>
  <TitlesOfParts>
    <vt:vector size="38" baseType="lpstr">
      <vt:lpstr>Arial</vt:lpstr>
      <vt:lpstr>宋体</vt:lpstr>
      <vt:lpstr>Wingdings</vt:lpstr>
      <vt:lpstr>微软雅黑</vt:lpstr>
      <vt:lpstr>方正小标宋简体</vt:lpstr>
      <vt:lpstr>方正细珊瑚简体</vt:lpstr>
      <vt:lpstr>Impact</vt:lpstr>
      <vt:lpstr>Arial Black</vt:lpstr>
      <vt:lpstr>华文新魏</vt:lpstr>
      <vt:lpstr>华文行楷</vt:lpstr>
      <vt:lpstr>Times New Roman</vt:lpstr>
      <vt:lpstr>方正粗倩简体</vt:lpstr>
      <vt:lpstr>方正大标宋简体</vt:lpstr>
      <vt:lpstr>楷体</vt:lpstr>
      <vt:lpstr>华文细黑</vt:lpstr>
      <vt:lpstr>Rockwell</vt:lpstr>
      <vt:lpstr>等线</vt:lpstr>
      <vt:lpstr>Arial Unicode MS</vt:lpstr>
      <vt:lpstr>等线 Light</vt:lpstr>
      <vt:lpstr>Bookman Old Style</vt:lpstr>
      <vt:lpstr>Calibri</vt:lpstr>
      <vt:lpstr>Wingdings</vt:lpstr>
      <vt:lpstr>Office 主题​​</vt:lpstr>
      <vt:lpstr>自定义设计方案</vt:lpstr>
      <vt:lpstr>PowerPoint 演示文稿</vt:lpstr>
      <vt:lpstr>PowerPoint 演示文稿</vt:lpstr>
      <vt:lpstr>反射与反射弧</vt:lpstr>
      <vt:lpstr>反射与反射弧</vt:lpstr>
      <vt:lpstr>【思考·讨论】反射弧的基本结构</vt:lpstr>
      <vt:lpstr>【思考·讨论】反射弧的基本结构</vt:lpstr>
      <vt:lpstr>【思考·讨论】反射弧的基本结构</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贵君</dc:creator>
  <cp:lastModifiedBy>强</cp:lastModifiedBy>
  <cp:revision>1350</cp:revision>
  <dcterms:created xsi:type="dcterms:W3CDTF">2021-10-17T01:42:00Z</dcterms:created>
  <dcterms:modified xsi:type="dcterms:W3CDTF">2024-08-30T23:45:55Z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932F99A1E00F4F539DF456A882F99A75_12</vt:lpwstr>
  </property>
  <property fmtid="{D5CDD505-2E9C-101B-9397-08002B2CF9AE}" pid="3" name="KSOProductBuildVer">
    <vt:lpwstr>2052-12.1.0.17827</vt:lpwstr>
  </property>
</Properties>
</file>