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3"/>
  </p:sldMasterIdLst>
  <p:notesMasterIdLst>
    <p:notesMasterId r:id="rId6"/>
  </p:notesMasterIdLst>
  <p:handoutMasterIdLst>
    <p:handoutMasterId r:id="rId34"/>
  </p:handoutMasterIdLst>
  <p:sldIdLst>
    <p:sldId id="267" r:id="rId4"/>
    <p:sldId id="522" r:id="rId5"/>
    <p:sldId id="651" r:id="rId7"/>
    <p:sldId id="652" r:id="rId8"/>
    <p:sldId id="653" r:id="rId9"/>
    <p:sldId id="659" r:id="rId10"/>
    <p:sldId id="654" r:id="rId11"/>
    <p:sldId id="656" r:id="rId12"/>
    <p:sldId id="657" r:id="rId13"/>
    <p:sldId id="658" r:id="rId14"/>
    <p:sldId id="663" r:id="rId15"/>
    <p:sldId id="662" r:id="rId16"/>
    <p:sldId id="666" r:id="rId17"/>
    <p:sldId id="668" r:id="rId18"/>
    <p:sldId id="667" r:id="rId19"/>
    <p:sldId id="669" r:id="rId20"/>
    <p:sldId id="670" r:id="rId21"/>
    <p:sldId id="676" r:id="rId22"/>
    <p:sldId id="677" r:id="rId23"/>
    <p:sldId id="678" r:id="rId24"/>
    <p:sldId id="679" r:id="rId25"/>
    <p:sldId id="680" r:id="rId26"/>
    <p:sldId id="682" r:id="rId27"/>
    <p:sldId id="684" r:id="rId28"/>
    <p:sldId id="685" r:id="rId29"/>
    <p:sldId id="683" r:id="rId30"/>
    <p:sldId id="687" r:id="rId31"/>
    <p:sldId id="688" r:id="rId32"/>
    <p:sldId id="334" r:id="rId33"/>
  </p:sldIdLst>
  <p:sldSz cx="12192000" cy="6858000"/>
  <p:notesSz cx="6858000" cy="9144000"/>
  <p:embeddedFontLst>
    <p:embeddedFont>
      <p:font typeface="微软雅黑" panose="020B0503020204020204" pitchFamily="34" charset="-122"/>
      <p:regular r:id="rId38"/>
    </p:embeddedFont>
    <p:embeddedFont>
      <p:font typeface="方正细珊瑚简体" panose="03000509000000000000" pitchFamily="65" charset="-122"/>
      <p:regular r:id="rId39"/>
    </p:embeddedFont>
    <p:embeddedFont>
      <p:font typeface="Impact" panose="020B0806030902050204" pitchFamily="34" charset="0"/>
      <p:regular r:id="rId40"/>
    </p:embeddedFont>
    <p:embeddedFont>
      <p:font typeface="华文行楷" panose="02010800040101010101" pitchFamily="2" charset="-122"/>
      <p:regular r:id="rId41"/>
    </p:embeddedFont>
    <p:embeddedFont>
      <p:font typeface="方正粗倩简体" panose="03000509000000000000" pitchFamily="65" charset="-122"/>
      <p:regular r:id="rId42"/>
    </p:embeddedFont>
    <p:embeddedFont>
      <p:font typeface="等线" panose="02010600030101010101" pitchFamily="2" charset="-122"/>
      <p:regular r:id="rId43"/>
    </p:embeddedFont>
    <p:embeddedFont>
      <p:font typeface="楷体" panose="02010609060101010101" pitchFamily="49" charset="-122"/>
      <p:regular r:id="rId44"/>
    </p:embeddedFont>
    <p:embeddedFont>
      <p:font typeface="等线 Light" panose="02010600030101010101" charset="-122"/>
      <p:regular r:id="rId45"/>
    </p:embeddedFont>
    <p:embeddedFont>
      <p:font typeface="Calibri" panose="020F0502020204030204" charset="0"/>
      <p:regular r:id="rId46"/>
      <p:bold r:id="rId47"/>
      <p:italic r:id="rId48"/>
      <p:boldItalic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8ED"/>
    <a:srgbClr val="DAE0EF"/>
    <a:srgbClr val="CF7D55"/>
    <a:srgbClr val="FBB7A6"/>
    <a:srgbClr val="FDB6AE"/>
    <a:srgbClr val="FAB2A5"/>
    <a:srgbClr val="EC8385"/>
    <a:srgbClr val="FCBCA4"/>
    <a:srgbClr val="F9645F"/>
    <a:srgbClr val="E16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849" autoAdjust="0"/>
  </p:normalViewPr>
  <p:slideViewPr>
    <p:cSldViewPr snapToGrid="0">
      <p:cViewPr varScale="1">
        <p:scale>
          <a:sx n="105" d="100"/>
          <a:sy n="105" d="100"/>
        </p:scale>
        <p:origin x="75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1"/>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0" Type="http://schemas.openxmlformats.org/officeDocument/2006/relationships/tags" Target="tags/tag63.xml"/><Relationship Id="rId5" Type="http://schemas.openxmlformats.org/officeDocument/2006/relationships/slide" Target="slides/slide2.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 Target="slides/slide1.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4EA0D-6645-4479-BA4C-AF2DCE1B41F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5488F-A3BC-46E6-B482-41B3E5554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AE5488F-A3BC-46E6-B482-41B3E5554A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E43019E-2C57-4E0C-8F61-630E0260AA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14F41D-EA3E-41E9-A8E5-275C2EDA39BD}" type="slidenum">
              <a:rPr lang="zh-CN" altLang="en-US" smtClean="0"/>
            </a:fld>
            <a:endParaRPr lang="zh-CN" altLang="en-US"/>
          </a:p>
        </p:txBody>
      </p:sp>
      <p:sp>
        <p:nvSpPr>
          <p:cNvPr id="7" name="矩形 7"/>
          <p:cNvSpPr/>
          <p:nvPr userDrawn="1"/>
        </p:nvSpPr>
        <p:spPr>
          <a:xfrm>
            <a:off x="0" y="3644900"/>
            <a:ext cx="12192000" cy="32131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 name="副标题 2"/>
          <p:cNvSpPr txBox="1"/>
          <p:nvPr userDrawn="1"/>
        </p:nvSpPr>
        <p:spPr>
          <a:xfrm>
            <a:off x="4986867" y="3813176"/>
            <a:ext cx="6614584" cy="6953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fontAlgn="auto">
              <a:spcAft>
                <a:spcPts val="0"/>
              </a:spcAft>
              <a:defRPr/>
            </a:pPr>
            <a:endParaRPr lang="zh-CN" altLang="en-US" sz="2800" dirty="0">
              <a:solidFill>
                <a:schemeClr val="bg1"/>
              </a:solidFill>
              <a:effectLst>
                <a:glow rad="63500">
                  <a:schemeClr val="accent2">
                    <a:satMod val="175000"/>
                    <a:alpha val="40000"/>
                  </a:schemeClr>
                </a:glow>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9" name="直接连接符 11"/>
          <p:cNvCxnSpPr/>
          <p:nvPr userDrawn="1"/>
        </p:nvCxnSpPr>
        <p:spPr>
          <a:xfrm>
            <a:off x="0" y="3589338"/>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副标题 2"/>
          <p:cNvSpPr>
            <a:spLocks noGrp="1"/>
          </p:cNvSpPr>
          <p:nvPr>
            <p:ph type="subTitle" idx="1"/>
          </p:nvPr>
        </p:nvSpPr>
        <p:spPr>
          <a:xfrm>
            <a:off x="3105773" y="3886200"/>
            <a:ext cx="8534400" cy="622478"/>
          </a:xfrm>
        </p:spPr>
        <p:txBody>
          <a:bodyPr/>
          <a:lstStyle>
            <a:lvl1pPr marL="0" indent="0" algn="r">
              <a:buNone/>
              <a:defRPr>
                <a:solidFill>
                  <a:schemeClr val="bg1"/>
                </a:solidFill>
                <a:effectLst>
                  <a:glow rad="63500">
                    <a:schemeClr val="accent2">
                      <a:satMod val="175000"/>
                      <a:alpha val="40000"/>
                    </a:schemeClr>
                  </a:glow>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zh-CN" altLang="en-US" dirty="0"/>
          </a:p>
        </p:txBody>
      </p:sp>
      <p:sp>
        <p:nvSpPr>
          <p:cNvPr id="11" name="矩形 10"/>
          <p:cNvSpPr/>
          <p:nvPr userDrawn="1"/>
        </p:nvSpPr>
        <p:spPr>
          <a:xfrm>
            <a:off x="0" y="6429420"/>
            <a:ext cx="12192000" cy="428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6"/>
          <p:cNvSpPr txBox="1">
            <a:spLocks noChangeArrowheads="1"/>
          </p:cNvSpPr>
          <p:nvPr userDrawn="1"/>
        </p:nvSpPr>
        <p:spPr bwMode="auto">
          <a:xfrm>
            <a:off x="8980158" y="5805264"/>
            <a:ext cx="2621280" cy="460375"/>
          </a:xfrm>
          <a:prstGeom prst="rect">
            <a:avLst/>
          </a:prstGeom>
          <a:solidFill>
            <a:srgbClr val="FFFFFF">
              <a:alpha val="0"/>
            </a:srgbClr>
          </a:solidFill>
          <a:ln w="9525">
            <a:noFill/>
            <a:miter lim="800000"/>
          </a:ln>
        </p:spPr>
        <p:txBody>
          <a:bodyPr wrap="none">
            <a:spAutoFit/>
          </a:bodyPr>
          <a:lstStyle/>
          <a:p>
            <a:r>
              <a:rPr lang="zh-CN" altLang="en-US" sz="2400" dirty="0">
                <a:solidFill>
                  <a:srgbClr val="FFFF00"/>
                </a:solidFill>
                <a:latin typeface="方正细珊瑚简体" panose="03000509000000000000" pitchFamily="65" charset="-122"/>
                <a:ea typeface="方正细珊瑚简体" panose="03000509000000000000" pitchFamily="65" charset="-122"/>
              </a:rPr>
              <a:t>四川省仪陇中学校</a:t>
            </a:r>
            <a:endParaRPr lang="zh-CN" altLang="en-US" sz="2400" dirty="0">
              <a:solidFill>
                <a:srgbClr val="FFFF00"/>
              </a:solidFill>
              <a:latin typeface="方正细珊瑚简体" panose="03000509000000000000" pitchFamily="65" charset="-122"/>
              <a:ea typeface="方正细珊瑚简体" panose="03000509000000000000" pitchFamily="65" charset="-122"/>
            </a:endParaRPr>
          </a:p>
        </p:txBody>
      </p:sp>
      <p:grpSp>
        <p:nvGrpSpPr>
          <p:cNvPr id="19" name="组合 18"/>
          <p:cNvGrpSpPr/>
          <p:nvPr userDrawn="1"/>
        </p:nvGrpSpPr>
        <p:grpSpPr bwMode="auto">
          <a:xfrm>
            <a:off x="0" y="3176"/>
            <a:ext cx="12192000" cy="3673475"/>
            <a:chOff x="-748" y="-27992"/>
            <a:chExt cx="9144753" cy="3673016"/>
          </a:xfrm>
          <a:gradFill>
            <a:gsLst>
              <a:gs pos="0">
                <a:schemeClr val="accent2">
                  <a:lumMod val="60000"/>
                  <a:lumOff val="40000"/>
                </a:schemeClr>
              </a:gs>
              <a:gs pos="100000">
                <a:schemeClr val="bg1"/>
              </a:gs>
            </a:gsLst>
            <a:lin ang="5400000" scaled="0"/>
          </a:gradFill>
        </p:grpSpPr>
        <p:sp>
          <p:nvSpPr>
            <p:cNvPr id="21" name="TextBox 10"/>
            <p:cNvSpPr txBox="1"/>
            <p:nvPr userDrawn="1"/>
          </p:nvSpPr>
          <p:spPr>
            <a:xfrm>
              <a:off x="139864" y="-24112"/>
              <a:ext cx="6815699" cy="2785378"/>
            </a:xfrm>
            <a:prstGeom prst="rect">
              <a:avLst/>
            </a:prstGeom>
            <a:grpFill/>
          </p:spPr>
          <p:txBody>
            <a:bodyPr wrap="square">
              <a:spAutoFit/>
            </a:bodyPr>
            <a:lstStyle/>
            <a:p>
              <a:pPr algn="ctr" fontAlgn="auto">
                <a:spcBef>
                  <a:spcPts val="0"/>
                </a:spcBef>
                <a:spcAft>
                  <a:spcPts val="0"/>
                </a:spcAft>
                <a:defRPr/>
              </a:pPr>
              <a:r>
                <a:rPr lang="en-US" altLang="zh-CN" sz="17500" dirty="0">
                  <a:gradFill>
                    <a:gsLst>
                      <a:gs pos="0">
                        <a:schemeClr val="accent6">
                          <a:lumMod val="60000"/>
                          <a:lumOff val="40000"/>
                        </a:schemeClr>
                      </a:gs>
                      <a:gs pos="100000">
                        <a:schemeClr val="bg1"/>
                      </a:gs>
                    </a:gsLst>
                    <a:lin ang="5400000" scaled="0"/>
                  </a:gradFill>
                  <a:latin typeface="Impact" panose="020B0806030902050204" pitchFamily="34" charset="0"/>
                  <a:ea typeface="+mn-ea"/>
                </a:rPr>
                <a:t>SHENGWU</a:t>
              </a:r>
              <a:endParaRPr lang="zh-CN" altLang="en-US" sz="17500" dirty="0">
                <a:gradFill>
                  <a:gsLst>
                    <a:gs pos="0">
                      <a:schemeClr val="accent6">
                        <a:lumMod val="60000"/>
                        <a:lumOff val="40000"/>
                      </a:schemeClr>
                    </a:gs>
                    <a:gs pos="100000">
                      <a:schemeClr val="bg1"/>
                    </a:gs>
                  </a:gsLst>
                  <a:lin ang="5400000" scaled="0"/>
                </a:gradFill>
                <a:latin typeface="Impact" panose="020B0806030902050204" pitchFamily="34" charset="0"/>
                <a:ea typeface="+mn-ea"/>
              </a:endParaRPr>
            </a:p>
          </p:txBody>
        </p:sp>
        <p:sp>
          <p:nvSpPr>
            <p:cNvPr id="20" name="矩形 6"/>
            <p:cNvSpPr/>
            <p:nvPr userDrawn="1"/>
          </p:nvSpPr>
          <p:spPr>
            <a:xfrm>
              <a:off x="-748" y="-27992"/>
              <a:ext cx="9144753" cy="36730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latin typeface="Arial Black" panose="020B0A04020102020204" pitchFamily="34" charset="0"/>
              </a:endParaRPr>
            </a:p>
          </p:txBody>
        </p:sp>
      </p:grpSp>
      <p:cxnSp>
        <p:nvCxnSpPr>
          <p:cNvPr id="22" name="直接连接符 11"/>
          <p:cNvCxnSpPr/>
          <p:nvPr userDrawn="1"/>
        </p:nvCxnSpPr>
        <p:spPr>
          <a:xfrm>
            <a:off x="0" y="3589338"/>
            <a:ext cx="121920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10"/>
          <p:cNvSpPr txBox="1"/>
          <p:nvPr userDrawn="1"/>
        </p:nvSpPr>
        <p:spPr bwMode="auto">
          <a:xfrm>
            <a:off x="-293910" y="-684740"/>
            <a:ext cx="12846225" cy="3970318"/>
          </a:xfrm>
          <a:prstGeom prst="rect">
            <a:avLst/>
          </a:prstGeom>
          <a:noFill/>
        </p:spPr>
        <p:txBody>
          <a:bodyPr wrap="square">
            <a:spAutoFit/>
          </a:bodyPr>
          <a:lstStyle/>
          <a:p>
            <a:pPr algn="ctr" fontAlgn="auto">
              <a:spcBef>
                <a:spcPts val="0"/>
              </a:spcBef>
              <a:spcAft>
                <a:spcPts val="0"/>
              </a:spcAft>
              <a:defRPr/>
            </a:pPr>
            <a:r>
              <a:rPr lang="en-US" altLang="zh-CN" sz="24700" dirty="0">
                <a:gradFill>
                  <a:gsLst>
                    <a:gs pos="0">
                      <a:schemeClr val="accent2">
                        <a:lumMod val="60000"/>
                        <a:lumOff val="40000"/>
                      </a:schemeClr>
                    </a:gs>
                    <a:gs pos="100000">
                      <a:srgbClr val="FFFFFF"/>
                    </a:gs>
                  </a:gsLst>
                  <a:lin ang="5400000" scaled="0"/>
                </a:gradFill>
                <a:latin typeface="Impact" panose="020B0806030902050204" pitchFamily="34" charset="0"/>
                <a:ea typeface="+mn-ea"/>
              </a:rPr>
              <a:t>SHENGWU</a:t>
            </a:r>
            <a:endParaRPr lang="zh-CN" altLang="en-US" sz="24700" dirty="0">
              <a:gradFill>
                <a:gsLst>
                  <a:gs pos="0">
                    <a:schemeClr val="accent2">
                      <a:lumMod val="60000"/>
                      <a:lumOff val="40000"/>
                    </a:schemeClr>
                  </a:gs>
                  <a:gs pos="100000">
                    <a:srgbClr val="FFFFFF"/>
                  </a:gs>
                </a:gsLst>
                <a:lin ang="5400000" scaled="0"/>
              </a:gradFill>
              <a:latin typeface="Impact" panose="020B0806030902050204" pitchFamily="34" charset="0"/>
              <a:ea typeface="+mn-ea"/>
            </a:endParaRPr>
          </a:p>
        </p:txBody>
      </p:sp>
      <p:sp>
        <p:nvSpPr>
          <p:cNvPr id="23" name="任意多边形 14"/>
          <p:cNvSpPr/>
          <p:nvPr userDrawn="1"/>
        </p:nvSpPr>
        <p:spPr bwMode="auto">
          <a:xfrm>
            <a:off x="2117" y="471137"/>
            <a:ext cx="6379635" cy="571504"/>
          </a:xfrm>
          <a:custGeom>
            <a:avLst/>
            <a:gdLst>
              <a:gd name="connsiteX0" fmla="*/ 0 w 2428892"/>
              <a:gd name="connsiteY0" fmla="*/ 119066 h 714380"/>
              <a:gd name="connsiteX1" fmla="*/ 34874 w 2428892"/>
              <a:gd name="connsiteY1" fmla="*/ 34874 h 714380"/>
              <a:gd name="connsiteX2" fmla="*/ 119066 w 2428892"/>
              <a:gd name="connsiteY2" fmla="*/ 0 h 714380"/>
              <a:gd name="connsiteX3" fmla="*/ 2309826 w 2428892"/>
              <a:gd name="connsiteY3" fmla="*/ 0 h 714380"/>
              <a:gd name="connsiteX4" fmla="*/ 2394018 w 2428892"/>
              <a:gd name="connsiteY4" fmla="*/ 34874 h 714380"/>
              <a:gd name="connsiteX5" fmla="*/ 2428892 w 2428892"/>
              <a:gd name="connsiteY5" fmla="*/ 119066 h 714380"/>
              <a:gd name="connsiteX6" fmla="*/ 2428892 w 2428892"/>
              <a:gd name="connsiteY6" fmla="*/ 595314 h 714380"/>
              <a:gd name="connsiteX7" fmla="*/ 2394018 w 2428892"/>
              <a:gd name="connsiteY7" fmla="*/ 679506 h 714380"/>
              <a:gd name="connsiteX8" fmla="*/ 2309826 w 2428892"/>
              <a:gd name="connsiteY8" fmla="*/ 714380 h 714380"/>
              <a:gd name="connsiteX9" fmla="*/ 119066 w 2428892"/>
              <a:gd name="connsiteY9" fmla="*/ 714380 h 714380"/>
              <a:gd name="connsiteX10" fmla="*/ 34874 w 2428892"/>
              <a:gd name="connsiteY10" fmla="*/ 679506 h 714380"/>
              <a:gd name="connsiteX11" fmla="*/ 0 w 2428892"/>
              <a:gd name="connsiteY11" fmla="*/ 595314 h 714380"/>
              <a:gd name="connsiteX12" fmla="*/ 0 w 2428892"/>
              <a:gd name="connsiteY12" fmla="*/ 119066 h 714380"/>
              <a:gd name="connsiteX0-1" fmla="*/ 265905 w 2694797"/>
              <a:gd name="connsiteY0-2" fmla="*/ 119066 h 714380"/>
              <a:gd name="connsiteX1-3" fmla="*/ 384971 w 2694797"/>
              <a:gd name="connsiteY1-4" fmla="*/ 0 h 714380"/>
              <a:gd name="connsiteX2-5" fmla="*/ 2575731 w 2694797"/>
              <a:gd name="connsiteY2-6" fmla="*/ 0 h 714380"/>
              <a:gd name="connsiteX3-7" fmla="*/ 2659923 w 2694797"/>
              <a:gd name="connsiteY3-8" fmla="*/ 34874 h 714380"/>
              <a:gd name="connsiteX4-9" fmla="*/ 2694797 w 2694797"/>
              <a:gd name="connsiteY4-10" fmla="*/ 119066 h 714380"/>
              <a:gd name="connsiteX5-11" fmla="*/ 2694797 w 2694797"/>
              <a:gd name="connsiteY5-12" fmla="*/ 595314 h 714380"/>
              <a:gd name="connsiteX6-13" fmla="*/ 2659923 w 2694797"/>
              <a:gd name="connsiteY6-14" fmla="*/ 679506 h 714380"/>
              <a:gd name="connsiteX7-15" fmla="*/ 2575731 w 2694797"/>
              <a:gd name="connsiteY7-16" fmla="*/ 714380 h 714380"/>
              <a:gd name="connsiteX8-17" fmla="*/ 384971 w 2694797"/>
              <a:gd name="connsiteY8-18" fmla="*/ 714380 h 714380"/>
              <a:gd name="connsiteX9-19" fmla="*/ 300779 w 2694797"/>
              <a:gd name="connsiteY9-20" fmla="*/ 679506 h 714380"/>
              <a:gd name="connsiteX10-21" fmla="*/ 265905 w 2694797"/>
              <a:gd name="connsiteY10-22" fmla="*/ 595314 h 714380"/>
              <a:gd name="connsiteX11-23" fmla="*/ 265905 w 2694797"/>
              <a:gd name="connsiteY11-24" fmla="*/ 119066 h 714380"/>
              <a:gd name="connsiteX0-25" fmla="*/ 0 w 2428892"/>
              <a:gd name="connsiteY0-26" fmla="*/ 595314 h 714380"/>
              <a:gd name="connsiteX1-27" fmla="*/ 119066 w 2428892"/>
              <a:gd name="connsiteY1-28" fmla="*/ 0 h 714380"/>
              <a:gd name="connsiteX2-29" fmla="*/ 2309826 w 2428892"/>
              <a:gd name="connsiteY2-30" fmla="*/ 0 h 714380"/>
              <a:gd name="connsiteX3-31" fmla="*/ 2394018 w 2428892"/>
              <a:gd name="connsiteY3-32" fmla="*/ 34874 h 714380"/>
              <a:gd name="connsiteX4-33" fmla="*/ 2428892 w 2428892"/>
              <a:gd name="connsiteY4-34" fmla="*/ 119066 h 714380"/>
              <a:gd name="connsiteX5-35" fmla="*/ 2428892 w 2428892"/>
              <a:gd name="connsiteY5-36" fmla="*/ 595314 h 714380"/>
              <a:gd name="connsiteX6-37" fmla="*/ 2394018 w 2428892"/>
              <a:gd name="connsiteY6-38" fmla="*/ 679506 h 714380"/>
              <a:gd name="connsiteX7-39" fmla="*/ 2309826 w 2428892"/>
              <a:gd name="connsiteY7-40" fmla="*/ 714380 h 714380"/>
              <a:gd name="connsiteX8-41" fmla="*/ 119066 w 2428892"/>
              <a:gd name="connsiteY8-42" fmla="*/ 714380 h 714380"/>
              <a:gd name="connsiteX9-43" fmla="*/ 34874 w 2428892"/>
              <a:gd name="connsiteY9-44" fmla="*/ 679506 h 714380"/>
              <a:gd name="connsiteX10-45" fmla="*/ 0 w 2428892"/>
              <a:gd name="connsiteY10-46" fmla="*/ 595314 h 714380"/>
              <a:gd name="connsiteX0-47" fmla="*/ 294967 w 2688985"/>
              <a:gd name="connsiteY0-48" fmla="*/ 679506 h 798569"/>
              <a:gd name="connsiteX1-49" fmla="*/ 379159 w 2688985"/>
              <a:gd name="connsiteY1-50" fmla="*/ 0 h 798569"/>
              <a:gd name="connsiteX2-51" fmla="*/ 2569919 w 2688985"/>
              <a:gd name="connsiteY2-52" fmla="*/ 0 h 798569"/>
              <a:gd name="connsiteX3-53" fmla="*/ 2654111 w 2688985"/>
              <a:gd name="connsiteY3-54" fmla="*/ 34874 h 798569"/>
              <a:gd name="connsiteX4-55" fmla="*/ 2688985 w 2688985"/>
              <a:gd name="connsiteY4-56" fmla="*/ 119066 h 798569"/>
              <a:gd name="connsiteX5-57" fmla="*/ 2688985 w 2688985"/>
              <a:gd name="connsiteY5-58" fmla="*/ 595314 h 798569"/>
              <a:gd name="connsiteX6-59" fmla="*/ 2654111 w 2688985"/>
              <a:gd name="connsiteY6-60" fmla="*/ 679506 h 798569"/>
              <a:gd name="connsiteX7-61" fmla="*/ 2569919 w 2688985"/>
              <a:gd name="connsiteY7-62" fmla="*/ 714380 h 798569"/>
              <a:gd name="connsiteX8-63" fmla="*/ 379159 w 2688985"/>
              <a:gd name="connsiteY8-64" fmla="*/ 714380 h 798569"/>
              <a:gd name="connsiteX9-65" fmla="*/ 294967 w 2688985"/>
              <a:gd name="connsiteY9-66" fmla="*/ 679506 h 798569"/>
              <a:gd name="connsiteX0-67" fmla="*/ 365127 w 2674953"/>
              <a:gd name="connsiteY0-68" fmla="*/ 714380 h 714380"/>
              <a:gd name="connsiteX1-69" fmla="*/ 365127 w 2674953"/>
              <a:gd name="connsiteY1-70" fmla="*/ 0 h 714380"/>
              <a:gd name="connsiteX2-71" fmla="*/ 2555887 w 2674953"/>
              <a:gd name="connsiteY2-72" fmla="*/ 0 h 714380"/>
              <a:gd name="connsiteX3-73" fmla="*/ 2640079 w 2674953"/>
              <a:gd name="connsiteY3-74" fmla="*/ 34874 h 714380"/>
              <a:gd name="connsiteX4-75" fmla="*/ 2674953 w 2674953"/>
              <a:gd name="connsiteY4-76" fmla="*/ 119066 h 714380"/>
              <a:gd name="connsiteX5-77" fmla="*/ 2674953 w 2674953"/>
              <a:gd name="connsiteY5-78" fmla="*/ 595314 h 714380"/>
              <a:gd name="connsiteX6-79" fmla="*/ 2640079 w 2674953"/>
              <a:gd name="connsiteY6-80" fmla="*/ 679506 h 714380"/>
              <a:gd name="connsiteX7-81" fmla="*/ 2555887 w 2674953"/>
              <a:gd name="connsiteY7-82" fmla="*/ 714380 h 714380"/>
              <a:gd name="connsiteX8-83" fmla="*/ 365127 w 2674953"/>
              <a:gd name="connsiteY8-84" fmla="*/ 714380 h 714380"/>
              <a:gd name="connsiteX0-85" fmla="*/ 365127 w 2674953"/>
              <a:gd name="connsiteY0-86" fmla="*/ 714380 h 714380"/>
              <a:gd name="connsiteX1-87" fmla="*/ 365127 w 2674953"/>
              <a:gd name="connsiteY1-88" fmla="*/ 0 h 714380"/>
              <a:gd name="connsiteX2-89" fmla="*/ 2555887 w 2674953"/>
              <a:gd name="connsiteY2-90" fmla="*/ 0 h 714380"/>
              <a:gd name="connsiteX3-91" fmla="*/ 2640079 w 2674953"/>
              <a:gd name="connsiteY3-92" fmla="*/ 34874 h 714380"/>
              <a:gd name="connsiteX4-93" fmla="*/ 2674953 w 2674953"/>
              <a:gd name="connsiteY4-94" fmla="*/ 119066 h 714380"/>
              <a:gd name="connsiteX5-95" fmla="*/ 2674953 w 2674953"/>
              <a:gd name="connsiteY5-96" fmla="*/ 595314 h 714380"/>
              <a:gd name="connsiteX6-97" fmla="*/ 2640079 w 2674953"/>
              <a:gd name="connsiteY6-98" fmla="*/ 679506 h 714380"/>
              <a:gd name="connsiteX7-99" fmla="*/ 2555887 w 2674953"/>
              <a:gd name="connsiteY7-100" fmla="*/ 714380 h 714380"/>
              <a:gd name="connsiteX8-101" fmla="*/ 365127 w 2674953"/>
              <a:gd name="connsiteY8-102" fmla="*/ 714380 h 714380"/>
              <a:gd name="connsiteX0-103" fmla="*/ 9038 w 2318864"/>
              <a:gd name="connsiteY0-104" fmla="*/ 714380 h 714380"/>
              <a:gd name="connsiteX1-105" fmla="*/ 9038 w 2318864"/>
              <a:gd name="connsiteY1-106" fmla="*/ 0 h 714380"/>
              <a:gd name="connsiteX2-107" fmla="*/ 2199798 w 2318864"/>
              <a:gd name="connsiteY2-108" fmla="*/ 0 h 714380"/>
              <a:gd name="connsiteX3-109" fmla="*/ 2283990 w 2318864"/>
              <a:gd name="connsiteY3-110" fmla="*/ 34874 h 714380"/>
              <a:gd name="connsiteX4-111" fmla="*/ 2318864 w 2318864"/>
              <a:gd name="connsiteY4-112" fmla="*/ 119066 h 714380"/>
              <a:gd name="connsiteX5-113" fmla="*/ 2318864 w 2318864"/>
              <a:gd name="connsiteY5-114" fmla="*/ 595314 h 714380"/>
              <a:gd name="connsiteX6-115" fmla="*/ 2283990 w 2318864"/>
              <a:gd name="connsiteY6-116" fmla="*/ 679506 h 714380"/>
              <a:gd name="connsiteX7-117" fmla="*/ 2199798 w 2318864"/>
              <a:gd name="connsiteY7-118" fmla="*/ 714380 h 714380"/>
              <a:gd name="connsiteX8-119" fmla="*/ 9038 w 2318864"/>
              <a:gd name="connsiteY8-120" fmla="*/ 714380 h 714380"/>
              <a:gd name="connsiteX0-121" fmla="*/ 1045 w 2310871"/>
              <a:gd name="connsiteY0-122" fmla="*/ 714380 h 714380"/>
              <a:gd name="connsiteX1-123" fmla="*/ 1045 w 2310871"/>
              <a:gd name="connsiteY1-124" fmla="*/ 0 h 714380"/>
              <a:gd name="connsiteX2-125" fmla="*/ 2191805 w 2310871"/>
              <a:gd name="connsiteY2-126" fmla="*/ 0 h 714380"/>
              <a:gd name="connsiteX3-127" fmla="*/ 2275997 w 2310871"/>
              <a:gd name="connsiteY3-128" fmla="*/ 34874 h 714380"/>
              <a:gd name="connsiteX4-129" fmla="*/ 2310871 w 2310871"/>
              <a:gd name="connsiteY4-130" fmla="*/ 119066 h 714380"/>
              <a:gd name="connsiteX5-131" fmla="*/ 2310871 w 2310871"/>
              <a:gd name="connsiteY5-132" fmla="*/ 595314 h 714380"/>
              <a:gd name="connsiteX6-133" fmla="*/ 2275997 w 2310871"/>
              <a:gd name="connsiteY6-134" fmla="*/ 679506 h 714380"/>
              <a:gd name="connsiteX7-135" fmla="*/ 2191805 w 2310871"/>
              <a:gd name="connsiteY7-136" fmla="*/ 714380 h 714380"/>
              <a:gd name="connsiteX8-137" fmla="*/ 1045 w 2310871"/>
              <a:gd name="connsiteY8-138" fmla="*/ 714380 h 714380"/>
              <a:gd name="connsiteX0-139" fmla="*/ 0 w 2309826"/>
              <a:gd name="connsiteY0-140" fmla="*/ 714380 h 714380"/>
              <a:gd name="connsiteX1-141" fmla="*/ 0 w 2309826"/>
              <a:gd name="connsiteY1-142" fmla="*/ 0 h 714380"/>
              <a:gd name="connsiteX2-143" fmla="*/ 2190760 w 2309826"/>
              <a:gd name="connsiteY2-144" fmla="*/ 0 h 714380"/>
              <a:gd name="connsiteX3-145" fmla="*/ 2274952 w 2309826"/>
              <a:gd name="connsiteY3-146" fmla="*/ 34874 h 714380"/>
              <a:gd name="connsiteX4-147" fmla="*/ 2309826 w 2309826"/>
              <a:gd name="connsiteY4-148" fmla="*/ 119066 h 714380"/>
              <a:gd name="connsiteX5-149" fmla="*/ 2309826 w 2309826"/>
              <a:gd name="connsiteY5-150" fmla="*/ 595314 h 714380"/>
              <a:gd name="connsiteX6-151" fmla="*/ 2274952 w 2309826"/>
              <a:gd name="connsiteY6-152" fmla="*/ 679506 h 714380"/>
              <a:gd name="connsiteX7-153" fmla="*/ 2190760 w 2309826"/>
              <a:gd name="connsiteY7-154" fmla="*/ 714380 h 714380"/>
              <a:gd name="connsiteX8-155" fmla="*/ 0 w 2309826"/>
              <a:gd name="connsiteY8-156" fmla="*/ 714380 h 714380"/>
              <a:gd name="connsiteX0-157" fmla="*/ 1045 w 2310871"/>
              <a:gd name="connsiteY0-158" fmla="*/ 714380 h 714380"/>
              <a:gd name="connsiteX1-159" fmla="*/ 1045 w 2310871"/>
              <a:gd name="connsiteY1-160" fmla="*/ 0 h 714380"/>
              <a:gd name="connsiteX2-161" fmla="*/ 2191805 w 2310871"/>
              <a:gd name="connsiteY2-162" fmla="*/ 0 h 714380"/>
              <a:gd name="connsiteX3-163" fmla="*/ 2275997 w 2310871"/>
              <a:gd name="connsiteY3-164" fmla="*/ 34874 h 714380"/>
              <a:gd name="connsiteX4-165" fmla="*/ 2310871 w 2310871"/>
              <a:gd name="connsiteY4-166" fmla="*/ 119066 h 714380"/>
              <a:gd name="connsiteX5-167" fmla="*/ 2310871 w 2310871"/>
              <a:gd name="connsiteY5-168" fmla="*/ 595314 h 714380"/>
              <a:gd name="connsiteX6-169" fmla="*/ 2275997 w 2310871"/>
              <a:gd name="connsiteY6-170" fmla="*/ 679506 h 714380"/>
              <a:gd name="connsiteX7-171" fmla="*/ 2191805 w 2310871"/>
              <a:gd name="connsiteY7-172" fmla="*/ 714380 h 714380"/>
              <a:gd name="connsiteX8-173" fmla="*/ 1045 w 2310871"/>
              <a:gd name="connsiteY8-174" fmla="*/ 714380 h 714380"/>
              <a:gd name="connsiteX0-175" fmla="*/ 0 w 2309826"/>
              <a:gd name="connsiteY0-176" fmla="*/ 714380 h 714380"/>
              <a:gd name="connsiteX1-177" fmla="*/ 0 w 2309826"/>
              <a:gd name="connsiteY1-178" fmla="*/ 0 h 714380"/>
              <a:gd name="connsiteX2-179" fmla="*/ 2190760 w 2309826"/>
              <a:gd name="connsiteY2-180" fmla="*/ 0 h 714380"/>
              <a:gd name="connsiteX3-181" fmla="*/ 2274952 w 2309826"/>
              <a:gd name="connsiteY3-182" fmla="*/ 34874 h 714380"/>
              <a:gd name="connsiteX4-183" fmla="*/ 2309826 w 2309826"/>
              <a:gd name="connsiteY4-184" fmla="*/ 119066 h 714380"/>
              <a:gd name="connsiteX5-185" fmla="*/ 2309826 w 2309826"/>
              <a:gd name="connsiteY5-186" fmla="*/ 595314 h 714380"/>
              <a:gd name="connsiteX6-187" fmla="*/ 2274952 w 2309826"/>
              <a:gd name="connsiteY6-188" fmla="*/ 679506 h 714380"/>
              <a:gd name="connsiteX7-189" fmla="*/ 2190760 w 2309826"/>
              <a:gd name="connsiteY7-190" fmla="*/ 714380 h 714380"/>
              <a:gd name="connsiteX8-191" fmla="*/ 0 w 2309826"/>
              <a:gd name="connsiteY8-192" fmla="*/ 714380 h 714380"/>
              <a:gd name="connsiteX0-193" fmla="*/ 0 w 2309826"/>
              <a:gd name="connsiteY0-194" fmla="*/ 714380 h 714380"/>
              <a:gd name="connsiteX1-195" fmla="*/ 0 w 2309826"/>
              <a:gd name="connsiteY1-196" fmla="*/ 0 h 714380"/>
              <a:gd name="connsiteX2-197" fmla="*/ 2190760 w 2309826"/>
              <a:gd name="connsiteY2-198" fmla="*/ 0 h 714380"/>
              <a:gd name="connsiteX3-199" fmla="*/ 2274952 w 2309826"/>
              <a:gd name="connsiteY3-200" fmla="*/ 34874 h 714380"/>
              <a:gd name="connsiteX4-201" fmla="*/ 2309826 w 2309826"/>
              <a:gd name="connsiteY4-202" fmla="*/ 119066 h 714380"/>
              <a:gd name="connsiteX5-203" fmla="*/ 2309826 w 2309826"/>
              <a:gd name="connsiteY5-204" fmla="*/ 595314 h 714380"/>
              <a:gd name="connsiteX6-205" fmla="*/ 2274952 w 2309826"/>
              <a:gd name="connsiteY6-206" fmla="*/ 679506 h 714380"/>
              <a:gd name="connsiteX7-207" fmla="*/ 2190760 w 2309826"/>
              <a:gd name="connsiteY7-208" fmla="*/ 714380 h 714380"/>
              <a:gd name="connsiteX8-209" fmla="*/ 0 w 2309826"/>
              <a:gd name="connsiteY8-210" fmla="*/ 714380 h 7143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309826" h="714380">
                <a:moveTo>
                  <a:pt x="0" y="714380"/>
                </a:moveTo>
                <a:cubicBezTo>
                  <a:pt x="1619" y="123413"/>
                  <a:pt x="1678" y="374559"/>
                  <a:pt x="0" y="0"/>
                </a:cubicBezTo>
                <a:lnTo>
                  <a:pt x="2190760" y="0"/>
                </a:lnTo>
                <a:cubicBezTo>
                  <a:pt x="2222338" y="0"/>
                  <a:pt x="2252623" y="12544"/>
                  <a:pt x="2274952" y="34874"/>
                </a:cubicBezTo>
                <a:cubicBezTo>
                  <a:pt x="2297281" y="57203"/>
                  <a:pt x="2309826" y="87488"/>
                  <a:pt x="2309826" y="119066"/>
                </a:cubicBezTo>
                <a:lnTo>
                  <a:pt x="2309826" y="595314"/>
                </a:lnTo>
                <a:cubicBezTo>
                  <a:pt x="2309826" y="626892"/>
                  <a:pt x="2297282" y="657177"/>
                  <a:pt x="2274952" y="679506"/>
                </a:cubicBezTo>
                <a:cubicBezTo>
                  <a:pt x="2252623" y="701835"/>
                  <a:pt x="2222338" y="714380"/>
                  <a:pt x="2190760" y="714380"/>
                </a:cubicBezTo>
                <a:lnTo>
                  <a:pt x="0" y="714380"/>
                </a:lnTo>
                <a:close/>
              </a:path>
            </a:pathLst>
          </a:custGeom>
          <a:solidFill>
            <a:schemeClr val="bg1">
              <a:alpha val="52000"/>
            </a:schemeClr>
          </a:solidFill>
          <a:ln>
            <a:noFill/>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TextBox 15"/>
          <p:cNvSpPr txBox="1"/>
          <p:nvPr userDrawn="1"/>
        </p:nvSpPr>
        <p:spPr bwMode="auto">
          <a:xfrm>
            <a:off x="983432" y="546472"/>
            <a:ext cx="5231752"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n-US" altLang="zh-CN"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2019</a:t>
            </a:r>
            <a:r>
              <a:rPr lang="zh-CN" altLang="en-US"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人教版高中生物选择性必修</a:t>
            </a:r>
            <a:r>
              <a:rPr lang="en-US" altLang="zh-CN"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1</a:t>
            </a:r>
            <a:r>
              <a:rPr lang="zh-CN" altLang="en-US"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rPr>
              <a:t>课件</a:t>
            </a:r>
            <a:endParaRPr lang="zh-CN" altLang="en-US" sz="2400" b="1" spc="50" dirty="0">
              <a:ln w="11430"/>
              <a:solidFill>
                <a:srgbClr val="FF0000"/>
              </a:solidFill>
              <a:effectLst>
                <a:outerShdw blurRad="76200" dist="50800" dir="5400000" algn="tl" rotWithShape="0">
                  <a:srgbClr val="000000">
                    <a:alpha val="65000"/>
                  </a:srgbClr>
                </a:outerShdw>
              </a:effectLst>
              <a:latin typeface="华文行楷" panose="02010800040101010101" pitchFamily="2" charset="-122"/>
              <a:ea typeface="华文行楷" panose="02010800040101010101" pitchFamily="2" charset="-122"/>
            </a:endParaRPr>
          </a:p>
        </p:txBody>
      </p:sp>
      <p:pic>
        <p:nvPicPr>
          <p:cNvPr id="2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8366" y="2044843"/>
            <a:ext cx="3748186" cy="2604143"/>
          </a:xfrm>
          <a:prstGeom prst="round2DiagRect">
            <a:avLst>
              <a:gd name="adj1" fmla="val 16667"/>
              <a:gd name="adj2" fmla="val 0"/>
            </a:avLst>
          </a:prstGeom>
          <a:ln w="79375" cap="sq">
            <a:solidFill>
              <a:schemeClr val="bg1"/>
            </a:solidFill>
            <a:miter lim="800000"/>
            <a:headEnd/>
            <a:tailEnd/>
          </a:ln>
          <a:effectLst>
            <a:innerShdw blurRad="50800">
              <a:prstClr val="black"/>
            </a:innerShdw>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191078"/>
            <a:ext cx="10515600" cy="542348"/>
          </a:xfrm>
        </p:spPr>
        <p:txBody>
          <a:bodyPr/>
          <a:lstStyle>
            <a:lvl1pPr>
              <a:defRPr>
                <a:latin typeface="Times New Roman" panose="02020603050405020304" pitchFamily="18" charset="0"/>
                <a:cs typeface="Times New Roman" panose="02020603050405020304" pitchFamily="18" charset="0"/>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FC1BBE8-3EC0-445E-BBE6-1FF2C76435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685AB-D4C8-4752-B2E8-70A26A4C0A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2199119"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占位符 1"/>
          <p:cNvSpPr>
            <a:spLocks noGrp="1"/>
          </p:cNvSpPr>
          <p:nvPr>
            <p:ph type="title"/>
          </p:nvPr>
        </p:nvSpPr>
        <p:spPr>
          <a:xfrm>
            <a:off x="870408" y="136525"/>
            <a:ext cx="10483392" cy="640714"/>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1BBE8-3EC0-445E-BBE6-1FF2C76435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85AB-D4C8-4752-B2E8-70A26A4C0A31}" type="slidenum">
              <a:rPr lang="zh-CN" altLang="en-US" smtClean="0"/>
            </a:fld>
            <a:endParaRPr lang="zh-CN" altLang="en-US"/>
          </a:p>
        </p:txBody>
      </p:sp>
      <p:sp>
        <p:nvSpPr>
          <p:cNvPr id="9" name="Parallelogram 13"/>
          <p:cNvSpPr/>
          <p:nvPr userDrawn="1"/>
        </p:nvSpPr>
        <p:spPr>
          <a:xfrm>
            <a:off x="3514" y="205188"/>
            <a:ext cx="809237" cy="458810"/>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cxnSp>
        <p:nvCxnSpPr>
          <p:cNvPr id="11" name="直接连接符 10"/>
          <p:cNvCxnSpPr/>
          <p:nvPr userDrawn="1"/>
        </p:nvCxnSpPr>
        <p:spPr>
          <a:xfrm>
            <a:off x="744598" y="663998"/>
            <a:ext cx="105769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noEditPoints="1"/>
          </p:cNvSpPr>
          <p:nvPr userDrawn="1"/>
        </p:nvSpPr>
        <p:spPr bwMode="auto">
          <a:xfrm>
            <a:off x="11337958" y="205188"/>
            <a:ext cx="398411" cy="450040"/>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9050"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a:endParaRPr lang="zh-CN" altLang="en-US" sz="1600">
              <a:solidFill>
                <a:prstClr val="black"/>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zh-CN" altLang="en-US" sz="2400" kern="1200" dirty="0">
          <a:solidFill>
            <a:srgbClr val="0070C0"/>
          </a:solidFill>
          <a:latin typeface="+mj-lt"/>
          <a:ea typeface="微软雅黑" panose="020B0503020204020204" pitchFamily="34" charset="-122"/>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jpe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5.wdp"/><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a:xfrm>
            <a:off x="3233768" y="3897086"/>
            <a:ext cx="8534400" cy="622478"/>
          </a:xfrm>
        </p:spPr>
        <p:txBody>
          <a:bodyPr/>
          <a:lstStyle/>
          <a:p>
            <a:r>
              <a:rPr lang="en-US" altLang="zh-CN" dirty="0"/>
              <a:t>§2-3 </a:t>
            </a:r>
            <a:r>
              <a:rPr lang="zh-CN" altLang="en-US" dirty="0"/>
              <a:t>神经冲动的产生和传导</a:t>
            </a:r>
            <a:endParaRPr lang="zh-CN" altLang="en-US" dirty="0"/>
          </a:p>
        </p:txBody>
      </p:sp>
      <p:sp>
        <p:nvSpPr>
          <p:cNvPr id="5" name="标题 1"/>
          <p:cNvSpPr txBox="1"/>
          <p:nvPr/>
        </p:nvSpPr>
        <p:spPr>
          <a:xfrm>
            <a:off x="4213781" y="2108252"/>
            <a:ext cx="7554387" cy="1470025"/>
          </a:xfrm>
          <a:prstGeom prst="rect">
            <a:avLst/>
          </a:prstGeom>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defRPr/>
            </a:pPr>
            <a:r>
              <a:rPr lang="zh-CN" altLang="en-US" sz="9600" b="1" spc="50" dirty="0">
                <a:ln w="11430"/>
                <a:solidFill>
                  <a:schemeClr val="accent2">
                    <a:lumMod val="75000"/>
                  </a:schemeClr>
                </a:solidFill>
                <a:effectLst>
                  <a:outerShdw blurRad="76200" dist="50800" dir="5400000" algn="tl" rotWithShape="0">
                    <a:srgbClr val="000000">
                      <a:alpha val="65000"/>
                    </a:srgbClr>
                  </a:outerShdw>
                </a:effectLst>
                <a:latin typeface="方正粗倩简体" panose="03000509000000000000" pitchFamily="65" charset="-122"/>
                <a:ea typeface="方正粗倩简体" panose="03000509000000000000" pitchFamily="65" charset="-122"/>
              </a:rPr>
              <a:t>神经调节</a:t>
            </a:r>
            <a:endParaRPr lang="zh-CN" altLang="en-US" sz="9600" b="1" spc="50" dirty="0">
              <a:ln w="11430"/>
              <a:solidFill>
                <a:schemeClr val="accent2">
                  <a:lumMod val="75000"/>
                </a:schemeClr>
              </a:solidFill>
              <a:effectLst>
                <a:outerShdw blurRad="76200" dist="50800" dir="5400000" algn="tl" rotWithShape="0">
                  <a:srgbClr val="000000">
                    <a:alpha val="65000"/>
                  </a:srgbClr>
                </a:outerShdw>
              </a:effectLst>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神经冲动的产生与传导</a:t>
            </a:r>
            <a:endParaRPr lang="zh-CN" altLang="en-US" dirty="0"/>
          </a:p>
        </p:txBody>
      </p:sp>
      <p:grpSp>
        <p:nvGrpSpPr>
          <p:cNvPr id="36" name="组合 35"/>
          <p:cNvGrpSpPr/>
          <p:nvPr/>
        </p:nvGrpSpPr>
        <p:grpSpPr>
          <a:xfrm>
            <a:off x="731870" y="1101104"/>
            <a:ext cx="3298099" cy="1726938"/>
            <a:chOff x="8158480" y="1101104"/>
            <a:chExt cx="3298099" cy="1726938"/>
          </a:xfrm>
        </p:grpSpPr>
        <p:sp>
          <p:nvSpPr>
            <p:cNvPr id="34" name="圆角矩形 67"/>
            <p:cNvSpPr/>
            <p:nvPr/>
          </p:nvSpPr>
          <p:spPr>
            <a:xfrm>
              <a:off x="8158480" y="1101104"/>
              <a:ext cx="3298099" cy="1726938"/>
            </a:xfrm>
            <a:prstGeom prst="roundRect">
              <a:avLst>
                <a:gd name="adj" fmla="val 9652"/>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8327858" y="1163424"/>
              <a:ext cx="3025941" cy="1545872"/>
            </a:xfrm>
            <a:prstGeom prst="rect">
              <a:avLst/>
            </a:prstGeom>
            <a:noFill/>
          </p:spPr>
          <p:txBody>
            <a:bodyPr wrap="square" rtlCol="0">
              <a:spAutoFit/>
            </a:bodyPr>
            <a:lstStyle/>
            <a:p>
              <a:pPr>
                <a:lnSpc>
                  <a:spcPct val="120000"/>
                </a:lnSpc>
              </a:pPr>
              <a:r>
                <a:rPr lang="zh-CN" altLang="en-US" sz="2000" dirty="0"/>
                <a:t>在完成一个反射的过程中，兴奋要经过多个神经元。一般情况下，相邻的两个神经元并不是直接接触的。</a:t>
              </a:r>
              <a:endParaRPr lang="zh-CN" altLang="en-US" sz="2000" dirty="0"/>
            </a:p>
          </p:txBody>
        </p:sp>
      </p:grpSp>
      <p:sp>
        <p:nvSpPr>
          <p:cNvPr id="18" name="文本框 17"/>
          <p:cNvSpPr txBox="1"/>
          <p:nvPr/>
        </p:nvSpPr>
        <p:spPr>
          <a:xfrm>
            <a:off x="828296" y="4293862"/>
            <a:ext cx="3171843" cy="1976888"/>
          </a:xfrm>
          <a:prstGeom prst="rect">
            <a:avLst/>
          </a:prstGeom>
          <a:noFill/>
        </p:spPr>
        <p:txBody>
          <a:bodyPr wrap="square" rtlCol="0">
            <a:spAutoFit/>
          </a:bodyPr>
          <a:lstStyle/>
          <a:p>
            <a:pPr algn="just">
              <a:lnSpc>
                <a:spcPct val="120000"/>
              </a:lnSpc>
            </a:pPr>
            <a:r>
              <a:rPr lang="zh-CN" altLang="en-US" sz="2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当兴奋传导到一个神经元的末端时，它又是如何传递到另一个神经元的呢？</a:t>
            </a:r>
            <a:endParaRPr lang="zh-CN" altLang="en-US" sz="2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 name="组合 2"/>
          <p:cNvGrpSpPr/>
          <p:nvPr/>
        </p:nvGrpSpPr>
        <p:grpSpPr>
          <a:xfrm>
            <a:off x="4199347" y="1101103"/>
            <a:ext cx="7238157" cy="5137136"/>
            <a:chOff x="4199347" y="1101103"/>
            <a:chExt cx="7238157" cy="5137136"/>
          </a:xfrm>
        </p:grpSpPr>
        <p:grpSp>
          <p:nvGrpSpPr>
            <p:cNvPr id="35" name="组合 34"/>
            <p:cNvGrpSpPr/>
            <p:nvPr/>
          </p:nvGrpSpPr>
          <p:grpSpPr>
            <a:xfrm>
              <a:off x="4199347" y="1101103"/>
              <a:ext cx="7238157" cy="5137136"/>
              <a:chOff x="696183" y="1101104"/>
              <a:chExt cx="7238157" cy="5137136"/>
            </a:xfrm>
          </p:grpSpPr>
          <p:sp>
            <p:nvSpPr>
              <p:cNvPr id="32" name="圆角矩形 67"/>
              <p:cNvSpPr/>
              <p:nvPr/>
            </p:nvSpPr>
            <p:spPr>
              <a:xfrm>
                <a:off x="696183" y="1101104"/>
                <a:ext cx="7238157" cy="5137136"/>
              </a:xfrm>
              <a:prstGeom prst="roundRect">
                <a:avLst>
                  <a:gd name="adj" fmla="val 3347"/>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descr="图片包含 游戏机&#10;&#10;描述已自动生成"/>
              <p:cNvPicPr>
                <a:picLocks noChangeAspect="1"/>
              </p:cNvPicPr>
              <p:nvPr/>
            </p:nvPicPr>
            <p:blipFill rotWithShape="1">
              <a:blip r:embed="rId1"/>
              <a:srcRect l="4079" t="2044" r="5793" b="5772"/>
              <a:stretch>
                <a:fillRect/>
              </a:stretch>
            </p:blipFill>
            <p:spPr>
              <a:xfrm>
                <a:off x="1089702" y="1830871"/>
                <a:ext cx="6451118" cy="3899545"/>
              </a:xfrm>
              <a:prstGeom prst="rect">
                <a:avLst/>
              </a:prstGeom>
            </p:spPr>
          </p:pic>
        </p:grpSp>
        <p:sp>
          <p:nvSpPr>
            <p:cNvPr id="20" name="TextBox 3"/>
            <p:cNvSpPr txBox="1"/>
            <p:nvPr/>
          </p:nvSpPr>
          <p:spPr>
            <a:xfrm>
              <a:off x="4222452" y="3628911"/>
              <a:ext cx="1569660" cy="646331"/>
            </a:xfrm>
            <a:prstGeom prst="rect">
              <a:avLst/>
            </a:prstGeom>
            <a:noFill/>
          </p:spPr>
          <p:txBody>
            <a:bodyPr wrap="none" rtlCol="0">
              <a:spAutoFit/>
            </a:bodyPr>
            <a:lstStyle/>
            <a:p>
              <a:pPr algn="ctr"/>
              <a:r>
                <a:rPr lang="zh-CN" altLang="zh-CN" dirty="0">
                  <a:latin typeface="+mn-ea"/>
                </a:rPr>
                <a:t>兴奋在神经</a:t>
              </a:r>
              <a:endParaRPr lang="en-US" altLang="zh-CN" dirty="0">
                <a:latin typeface="+mn-ea"/>
              </a:endParaRPr>
            </a:p>
            <a:p>
              <a:pPr algn="ctr"/>
              <a:r>
                <a:rPr lang="zh-CN" altLang="zh-CN" dirty="0">
                  <a:latin typeface="+mn-ea"/>
                </a:rPr>
                <a:t>纤维上的传导</a:t>
              </a:r>
              <a:endParaRPr lang="zh-CN" altLang="en-US" dirty="0">
                <a:latin typeface="+mn-ea"/>
              </a:endParaRPr>
            </a:p>
          </p:txBody>
        </p:sp>
        <p:sp>
          <p:nvSpPr>
            <p:cNvPr id="21" name="TextBox 4"/>
            <p:cNvSpPr txBox="1"/>
            <p:nvPr/>
          </p:nvSpPr>
          <p:spPr>
            <a:xfrm>
              <a:off x="8929750" y="1647814"/>
              <a:ext cx="1338828" cy="646331"/>
            </a:xfrm>
            <a:prstGeom prst="rect">
              <a:avLst/>
            </a:prstGeom>
            <a:noFill/>
          </p:spPr>
          <p:txBody>
            <a:bodyPr wrap="none" rtlCol="0">
              <a:spAutoFit/>
            </a:bodyPr>
            <a:lstStyle/>
            <a:p>
              <a:r>
                <a:rPr lang="zh-CN" altLang="zh-CN" dirty="0">
                  <a:latin typeface="+mn-ea"/>
                </a:rPr>
                <a:t>兴奋在神经</a:t>
              </a:r>
              <a:endParaRPr lang="en-US" altLang="zh-CN" dirty="0">
                <a:latin typeface="+mn-ea"/>
              </a:endParaRPr>
            </a:p>
            <a:p>
              <a:r>
                <a:rPr lang="zh-CN" altLang="zh-CN" dirty="0">
                  <a:latin typeface="+mn-ea"/>
                </a:rPr>
                <a:t>元间的传递</a:t>
              </a:r>
              <a:endParaRPr lang="zh-CN" altLang="en-US" dirty="0">
                <a:latin typeface="+mn-ea"/>
              </a:endParaRPr>
            </a:p>
          </p:txBody>
        </p:sp>
        <p:cxnSp>
          <p:nvCxnSpPr>
            <p:cNvPr id="22" name="直接箭头连接符 21"/>
            <p:cNvCxnSpPr>
              <a:endCxn id="20" idx="3"/>
            </p:cNvCxnSpPr>
            <p:nvPr/>
          </p:nvCxnSpPr>
          <p:spPr>
            <a:xfrm flipH="1">
              <a:off x="5792112" y="3568321"/>
              <a:ext cx="281534" cy="383756"/>
            </a:xfrm>
            <a:prstGeom prst="straightConnector1">
              <a:avLst/>
            </a:prstGeom>
            <a:ln w="19050">
              <a:tailEnd type="stealth" w="lg" len="lg"/>
            </a:ln>
          </p:spPr>
          <p:style>
            <a:lnRef idx="2">
              <a:schemeClr val="dk1"/>
            </a:lnRef>
            <a:fillRef idx="0">
              <a:schemeClr val="dk1"/>
            </a:fillRef>
            <a:effectRef idx="1">
              <a:schemeClr val="dk1"/>
            </a:effectRef>
            <a:fontRef idx="minor">
              <a:schemeClr val="tx1"/>
            </a:fontRef>
          </p:style>
        </p:cxnSp>
        <p:sp>
          <p:nvSpPr>
            <p:cNvPr id="23" name="椭圆 22"/>
            <p:cNvSpPr/>
            <p:nvPr/>
          </p:nvSpPr>
          <p:spPr>
            <a:xfrm>
              <a:off x="8508625" y="3089271"/>
              <a:ext cx="500066" cy="5000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23" idx="7"/>
              <a:endCxn id="21" idx="2"/>
            </p:cNvCxnSpPr>
            <p:nvPr/>
          </p:nvCxnSpPr>
          <p:spPr>
            <a:xfrm flipV="1">
              <a:off x="8935458" y="2294145"/>
              <a:ext cx="663706" cy="868359"/>
            </a:xfrm>
            <a:prstGeom prst="straightConnector1">
              <a:avLst/>
            </a:prstGeom>
            <a:ln w="19050">
              <a:tailEnd type="stealth" w="lg" len="lg"/>
            </a:ln>
          </p:spPr>
          <p:style>
            <a:lnRef idx="2">
              <a:schemeClr val="dk1"/>
            </a:lnRef>
            <a:fillRef idx="0">
              <a:schemeClr val="dk1"/>
            </a:fillRef>
            <a:effectRef idx="1">
              <a:schemeClr val="dk1"/>
            </a:effectRef>
            <a:fontRef idx="minor">
              <a:schemeClr val="tx1"/>
            </a:fontRef>
          </p:style>
        </p:cxnSp>
      </p:grpSp>
      <p:grpSp>
        <p:nvGrpSpPr>
          <p:cNvPr id="28" name="组合 27"/>
          <p:cNvGrpSpPr/>
          <p:nvPr/>
        </p:nvGrpSpPr>
        <p:grpSpPr>
          <a:xfrm>
            <a:off x="731870" y="3072984"/>
            <a:ext cx="1930724" cy="1126386"/>
            <a:chOff x="930630" y="3738535"/>
            <a:chExt cx="1930724" cy="1126386"/>
          </a:xfrm>
        </p:grpSpPr>
        <p:sp>
          <p:nvSpPr>
            <p:cNvPr id="29" name="文本框 28"/>
            <p:cNvSpPr txBox="1"/>
            <p:nvPr/>
          </p:nvSpPr>
          <p:spPr>
            <a:xfrm>
              <a:off x="1854758" y="4086220"/>
              <a:ext cx="1006596" cy="584775"/>
            </a:xfrm>
            <a:prstGeom prst="rect">
              <a:avLst/>
            </a:prstGeom>
            <a:noFill/>
          </p:spPr>
          <p:txBody>
            <a:bodyPr wrap="square" rtlCol="0">
              <a:spAutoFit/>
            </a:bodyPr>
            <a:lstStyle/>
            <a:p>
              <a:pPr algn="dist"/>
              <a:r>
                <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rPr>
                <a:t>思考</a:t>
              </a:r>
              <a:endPar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1845030" y="4526367"/>
              <a:ext cx="1006596" cy="338554"/>
            </a:xfrm>
            <a:prstGeom prst="rect">
              <a:avLst/>
            </a:prstGeom>
            <a:noFill/>
          </p:spPr>
          <p:txBody>
            <a:bodyPr wrap="square">
              <a:spAutoFit/>
            </a:bodyPr>
            <a:lstStyle/>
            <a:p>
              <a:r>
                <a:rPr lang="en-US" altLang="zh-CN"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rPr>
                <a:t>Thinking</a:t>
              </a:r>
              <a:endParaRPr lang="zh-CN" altLang="en-US"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4231" y1="85824" x2="64231" y2="86590"/>
                          <a14:foregroundMark x1="56923" y1="84291" x2="64615" y2="83908"/>
                          <a14:foregroundMark x1="67692" y1="83908" x2="69231" y2="83908"/>
                          <a14:foregroundMark x1="32692" y1="84674" x2="45385" y2="82759"/>
                          <a14:foregroundMark x1="38846" y1="66284" x2="38846" y2="66284"/>
                          <a14:backgroundMark x1="38846" y1="67050" x2="38846" y2="67050"/>
                          <a14:backgroundMark x1="38846" y1="66284" x2="38846" y2="66284"/>
                        </a14:backgroundRemoval>
                      </a14:imgEffect>
                    </a14:imgLayer>
                  </a14:imgProps>
                </a:ext>
                <a:ext uri="{28A0092B-C50C-407E-A947-70E740481C1C}">
                  <a14:useLocalDpi xmlns:a14="http://schemas.microsoft.com/office/drawing/2010/main" val="0"/>
                </a:ext>
              </a:extLst>
            </a:blip>
            <a:srcRect l="19772" t="19455" r="19500" b="9886"/>
            <a:stretch>
              <a:fillRect/>
            </a:stretch>
          </p:blipFill>
          <p:spPr bwMode="auto">
            <a:xfrm>
              <a:off x="930630" y="3738535"/>
              <a:ext cx="914400" cy="106801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srcRect/>
          <a:stretch>
            <a:fillRect/>
          </a:stretch>
        </p:blipFill>
        <p:spPr bwMode="auto">
          <a:xfrm>
            <a:off x="1160828" y="1216157"/>
            <a:ext cx="2974399" cy="5140675"/>
          </a:xfrm>
          <a:prstGeom prst="rect">
            <a:avLst/>
          </a:prstGeom>
          <a:noFill/>
        </p:spPr>
      </p:pic>
      <p:sp>
        <p:nvSpPr>
          <p:cNvPr id="2" name="标题 1"/>
          <p:cNvSpPr>
            <a:spLocks noGrp="1"/>
          </p:cNvSpPr>
          <p:nvPr>
            <p:ph type="title"/>
          </p:nvPr>
        </p:nvSpPr>
        <p:spPr/>
        <p:txBody>
          <a:bodyPr/>
          <a:lstStyle/>
          <a:p>
            <a:r>
              <a:rPr lang="zh-CN" altLang="en-US" dirty="0"/>
              <a:t>兴奋在神经元之间的传递</a:t>
            </a:r>
            <a:endParaRPr lang="zh-CN" altLang="en-US" dirty="0"/>
          </a:p>
        </p:txBody>
      </p:sp>
      <p:pic>
        <p:nvPicPr>
          <p:cNvPr id="6" name="图片 5" descr="图示&#10;&#10;低可信度描述已自动生成"/>
          <p:cNvPicPr>
            <a:picLocks noChangeAspect="1"/>
          </p:cNvPicPr>
          <p:nvPr/>
        </p:nvPicPr>
        <p:blipFill>
          <a:blip r:embed="rId2">
            <a:clrChange>
              <a:clrFrom>
                <a:srgbClr val="FFFFFF"/>
              </a:clrFrom>
              <a:clrTo>
                <a:srgbClr val="FFFFFF">
                  <a:alpha val="0"/>
                </a:srgbClr>
              </a:clrTo>
            </a:clrChange>
          </a:blip>
          <a:stretch>
            <a:fillRect/>
          </a:stretch>
        </p:blipFill>
        <p:spPr>
          <a:xfrm>
            <a:off x="5282800" y="999639"/>
            <a:ext cx="6413541" cy="5357193"/>
          </a:xfrm>
          <a:prstGeom prst="rect">
            <a:avLst/>
          </a:prstGeom>
        </p:spPr>
      </p:pic>
      <p:sp>
        <p:nvSpPr>
          <p:cNvPr id="9" name="任意多边形 13"/>
          <p:cNvSpPr/>
          <p:nvPr/>
        </p:nvSpPr>
        <p:spPr>
          <a:xfrm>
            <a:off x="3037292" y="4094174"/>
            <a:ext cx="1428760" cy="285750"/>
          </a:xfrm>
          <a:custGeom>
            <a:avLst/>
            <a:gdLst>
              <a:gd name="connsiteX0" fmla="*/ 0 w 904875"/>
              <a:gd name="connsiteY0" fmla="*/ 180975 h 285750"/>
              <a:gd name="connsiteX1" fmla="*/ 666750 w 904875"/>
              <a:gd name="connsiteY1" fmla="*/ 85725 h 285750"/>
              <a:gd name="connsiteX2" fmla="*/ 581025 w 904875"/>
              <a:gd name="connsiteY2" fmla="*/ 0 h 285750"/>
              <a:gd name="connsiteX3" fmla="*/ 904875 w 904875"/>
              <a:gd name="connsiteY3" fmla="*/ 114300 h 285750"/>
              <a:gd name="connsiteX4" fmla="*/ 609600 w 904875"/>
              <a:gd name="connsiteY4" fmla="*/ 285750 h 285750"/>
              <a:gd name="connsiteX5" fmla="*/ 657225 w 904875"/>
              <a:gd name="connsiteY5" fmla="*/ 209550 h 285750"/>
              <a:gd name="connsiteX6" fmla="*/ 0 w 904875"/>
              <a:gd name="connsiteY6" fmla="*/ 18097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75" h="285750">
                <a:moveTo>
                  <a:pt x="0" y="180975"/>
                </a:moveTo>
                <a:lnTo>
                  <a:pt x="666750" y="85725"/>
                </a:lnTo>
                <a:lnTo>
                  <a:pt x="581025" y="0"/>
                </a:lnTo>
                <a:lnTo>
                  <a:pt x="904875" y="114300"/>
                </a:lnTo>
                <a:lnTo>
                  <a:pt x="609600" y="285750"/>
                </a:lnTo>
                <a:lnTo>
                  <a:pt x="657225" y="209550"/>
                </a:lnTo>
                <a:lnTo>
                  <a:pt x="0" y="180975"/>
                </a:lnTo>
                <a:close/>
              </a:path>
            </a:pathLst>
          </a:cu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5"/>
          <p:cNvSpPr txBox="1"/>
          <p:nvPr/>
        </p:nvSpPr>
        <p:spPr>
          <a:xfrm>
            <a:off x="4565182" y="4783828"/>
            <a:ext cx="1114408" cy="369332"/>
          </a:xfrm>
          <a:prstGeom prst="rect">
            <a:avLst/>
          </a:prstGeom>
          <a:noFill/>
        </p:spPr>
        <p:txBody>
          <a:bodyPr wrap="none" rtlCol="0">
            <a:spAutoFit/>
          </a:bodyPr>
          <a:lstStyle/>
          <a:p>
            <a:r>
              <a:rPr lang="zh-CN" altLang="en-US" dirty="0">
                <a:latin typeface="+mn-ea"/>
              </a:rPr>
              <a:t>突触前膜</a:t>
            </a:r>
            <a:endParaRPr lang="zh-CN" altLang="en-US" dirty="0">
              <a:latin typeface="+mn-ea"/>
            </a:endParaRPr>
          </a:p>
        </p:txBody>
      </p:sp>
      <p:sp>
        <p:nvSpPr>
          <p:cNvPr id="10" name="TextBox 16"/>
          <p:cNvSpPr txBox="1"/>
          <p:nvPr/>
        </p:nvSpPr>
        <p:spPr>
          <a:xfrm>
            <a:off x="4572106" y="5306152"/>
            <a:ext cx="1107996" cy="369332"/>
          </a:xfrm>
          <a:prstGeom prst="rect">
            <a:avLst/>
          </a:prstGeom>
          <a:noFill/>
        </p:spPr>
        <p:txBody>
          <a:bodyPr wrap="none" rtlCol="0">
            <a:spAutoFit/>
          </a:bodyPr>
          <a:lstStyle/>
          <a:p>
            <a:r>
              <a:rPr lang="zh-CN" altLang="en-US" dirty="0">
                <a:latin typeface="+mn-ea"/>
              </a:rPr>
              <a:t>突触间隙</a:t>
            </a:r>
            <a:endParaRPr lang="zh-CN" altLang="en-US" dirty="0">
              <a:latin typeface="+mn-ea"/>
            </a:endParaRPr>
          </a:p>
        </p:txBody>
      </p:sp>
      <p:sp>
        <p:nvSpPr>
          <p:cNvPr id="11" name="TextBox 17"/>
          <p:cNvSpPr txBox="1"/>
          <p:nvPr/>
        </p:nvSpPr>
        <p:spPr>
          <a:xfrm>
            <a:off x="4572106" y="5909407"/>
            <a:ext cx="1107996" cy="369332"/>
          </a:xfrm>
          <a:prstGeom prst="rect">
            <a:avLst/>
          </a:prstGeom>
          <a:noFill/>
        </p:spPr>
        <p:txBody>
          <a:bodyPr wrap="none" rtlCol="0">
            <a:spAutoFit/>
          </a:bodyPr>
          <a:lstStyle/>
          <a:p>
            <a:r>
              <a:rPr lang="zh-CN" altLang="en-US" dirty="0">
                <a:latin typeface="+mn-ea"/>
              </a:rPr>
              <a:t>突触后膜</a:t>
            </a:r>
            <a:endParaRPr lang="zh-CN" altLang="en-US" dirty="0">
              <a:latin typeface="+mn-ea"/>
            </a:endParaRPr>
          </a:p>
        </p:txBody>
      </p:sp>
      <p:sp>
        <p:nvSpPr>
          <p:cNvPr id="15" name="TextBox 28"/>
          <p:cNvSpPr txBox="1"/>
          <p:nvPr/>
        </p:nvSpPr>
        <p:spPr>
          <a:xfrm>
            <a:off x="6849019" y="1437437"/>
            <a:ext cx="646331" cy="369332"/>
          </a:xfrm>
          <a:prstGeom prst="rect">
            <a:avLst/>
          </a:prstGeom>
          <a:noFill/>
        </p:spPr>
        <p:txBody>
          <a:bodyPr wrap="none" rtlCol="0">
            <a:spAutoFit/>
          </a:bodyPr>
          <a:lstStyle/>
          <a:p>
            <a:r>
              <a:rPr lang="zh-CN" altLang="en-US" dirty="0">
                <a:latin typeface="+mn-ea"/>
              </a:rPr>
              <a:t>轴突</a:t>
            </a:r>
            <a:endParaRPr lang="zh-CN" altLang="en-US" dirty="0">
              <a:latin typeface="+mn-ea"/>
            </a:endParaRPr>
          </a:p>
        </p:txBody>
      </p:sp>
      <p:cxnSp>
        <p:nvCxnSpPr>
          <p:cNvPr id="16" name="直接连接符 15"/>
          <p:cNvCxnSpPr/>
          <p:nvPr/>
        </p:nvCxnSpPr>
        <p:spPr>
          <a:xfrm rot="10800000">
            <a:off x="7423912" y="1651751"/>
            <a:ext cx="9286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1"/>
          <p:cNvSpPr txBox="1"/>
          <p:nvPr/>
        </p:nvSpPr>
        <p:spPr>
          <a:xfrm>
            <a:off x="5798189" y="2662481"/>
            <a:ext cx="877163" cy="369332"/>
          </a:xfrm>
          <a:prstGeom prst="rect">
            <a:avLst/>
          </a:prstGeom>
          <a:noFill/>
        </p:spPr>
        <p:txBody>
          <a:bodyPr wrap="none" rtlCol="0">
            <a:spAutoFit/>
          </a:bodyPr>
          <a:lstStyle/>
          <a:p>
            <a:r>
              <a:rPr lang="zh-CN" altLang="en-US" dirty="0">
                <a:latin typeface="+mn-ea"/>
              </a:rPr>
              <a:t>线粒体</a:t>
            </a:r>
            <a:endParaRPr lang="zh-CN" altLang="en-US" dirty="0">
              <a:latin typeface="+mn-ea"/>
            </a:endParaRPr>
          </a:p>
        </p:txBody>
      </p:sp>
      <p:cxnSp>
        <p:nvCxnSpPr>
          <p:cNvPr id="18" name="直接连接符 17"/>
          <p:cNvCxnSpPr/>
          <p:nvPr/>
        </p:nvCxnSpPr>
        <p:spPr>
          <a:xfrm flipH="1">
            <a:off x="6645144" y="2856572"/>
            <a:ext cx="14881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34"/>
          <p:cNvSpPr txBox="1"/>
          <p:nvPr/>
        </p:nvSpPr>
        <p:spPr>
          <a:xfrm>
            <a:off x="4573394" y="3740776"/>
            <a:ext cx="1107996" cy="369332"/>
          </a:xfrm>
          <a:prstGeom prst="rect">
            <a:avLst/>
          </a:prstGeom>
          <a:noFill/>
        </p:spPr>
        <p:txBody>
          <a:bodyPr wrap="none" rtlCol="0">
            <a:spAutoFit/>
          </a:bodyPr>
          <a:lstStyle/>
          <a:p>
            <a:r>
              <a:rPr lang="zh-CN" altLang="en-US" dirty="0">
                <a:latin typeface="+mn-ea"/>
              </a:rPr>
              <a:t>突触小泡</a:t>
            </a:r>
            <a:endParaRPr lang="zh-CN" altLang="en-US" dirty="0">
              <a:latin typeface="+mn-ea"/>
            </a:endParaRPr>
          </a:p>
        </p:txBody>
      </p:sp>
      <p:cxnSp>
        <p:nvCxnSpPr>
          <p:cNvPr id="21" name="直接连接符 20"/>
          <p:cNvCxnSpPr/>
          <p:nvPr/>
        </p:nvCxnSpPr>
        <p:spPr>
          <a:xfrm flipH="1">
            <a:off x="5626349" y="3925442"/>
            <a:ext cx="14881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5626350" y="4994136"/>
            <a:ext cx="10490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626350" y="5490818"/>
            <a:ext cx="13509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626350" y="6088552"/>
            <a:ext cx="22619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626351" y="4462155"/>
            <a:ext cx="10925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34"/>
          <p:cNvSpPr txBox="1"/>
          <p:nvPr/>
        </p:nvSpPr>
        <p:spPr>
          <a:xfrm>
            <a:off x="4573394" y="4266528"/>
            <a:ext cx="1107996" cy="369332"/>
          </a:xfrm>
          <a:prstGeom prst="rect">
            <a:avLst/>
          </a:prstGeom>
          <a:noFill/>
        </p:spPr>
        <p:txBody>
          <a:bodyPr wrap="none" rtlCol="0">
            <a:spAutoFit/>
          </a:bodyPr>
          <a:lstStyle/>
          <a:p>
            <a:r>
              <a:rPr lang="zh-CN" altLang="en-US" dirty="0">
                <a:latin typeface="+mn-ea"/>
              </a:rPr>
              <a:t>神经递质</a:t>
            </a:r>
            <a:endParaRPr lang="zh-CN" altLang="en-US" dirty="0">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right)">
                                      <p:cBhvr>
                                        <p:cTn id="24" dur="500"/>
                                        <p:tgtEl>
                                          <p:spTgt spid="1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
                                        <p:tgtEl>
                                          <p:spTgt spid="18"/>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right)">
                                      <p:cBhvr>
                                        <p:cTn id="68" dur="500"/>
                                        <p:tgtEl>
                                          <p:spTgt spid="22"/>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right)">
                                      <p:cBhvr>
                                        <p:cTn id="79" dur="500"/>
                                        <p:tgtEl>
                                          <p:spTgt spid="23"/>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right)">
                                      <p:cBhvr>
                                        <p:cTn id="90" dur="500"/>
                                        <p:tgtEl>
                                          <p:spTgt spid="24"/>
                                        </p:tgtEl>
                                      </p:cBhvr>
                                    </p:animEffec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ppt_w</p:attrName>
                                        </p:attrNameLst>
                                      </p:cBhvr>
                                      <p:tavLst>
                                        <p:tav tm="0">
                                          <p:val>
                                            <p:fltVal val="0"/>
                                          </p:val>
                                        </p:tav>
                                        <p:tav tm="100000">
                                          <p:val>
                                            <p:strVal val="#ppt_w"/>
                                          </p:val>
                                        </p:tav>
                                      </p:tavLst>
                                    </p:anim>
                                    <p:anim calcmode="lin" valueType="num">
                                      <p:cBhvr>
                                        <p:cTn id="95" dur="500" fill="hold"/>
                                        <p:tgtEl>
                                          <p:spTgt spid="11"/>
                                        </p:tgtEl>
                                        <p:attrNameLst>
                                          <p:attrName>ppt_h</p:attrName>
                                        </p:attrNameLst>
                                      </p:cBhvr>
                                      <p:tavLst>
                                        <p:tav tm="0">
                                          <p:val>
                                            <p:fltVal val="0"/>
                                          </p:val>
                                        </p:tav>
                                        <p:tav tm="100000">
                                          <p:val>
                                            <p:strVal val="#ppt_h"/>
                                          </p:val>
                                        </p:tav>
                                      </p:tavLst>
                                    </p:anim>
                                    <p:animEffect transition="in" filter="fade">
                                      <p:cBhvr>
                                        <p:cTn id="9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p:bldP spid="11" grpId="0"/>
      <p:bldP spid="15" grpId="0"/>
      <p:bldP spid="17" grpId="0"/>
      <p:bldP spid="19"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769165" y="844120"/>
            <a:ext cx="9584635" cy="5666152"/>
          </a:xfrm>
          <a:prstGeom prst="roundRect">
            <a:avLst>
              <a:gd name="adj" fmla="val 2194"/>
            </a:avLst>
          </a:prstGeom>
          <a:solidFill>
            <a:schemeClr val="accent2">
              <a:lumMod val="40000"/>
              <a:lumOff val="6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lstStyle/>
          <a:p>
            <a:r>
              <a:rPr lang="zh-CN" altLang="en-US" dirty="0"/>
              <a:t>兴奋在神经元之间的传递</a:t>
            </a:r>
            <a:endParaRPr lang="zh-CN" altLang="en-US" dirty="0"/>
          </a:p>
        </p:txBody>
      </p:sp>
      <p:pic>
        <p:nvPicPr>
          <p:cNvPr id="6" name="图片 5"/>
          <p:cNvPicPr>
            <a:picLocks noChangeAspect="1"/>
          </p:cNvPicPr>
          <p:nvPr/>
        </p:nvPicPr>
        <p:blipFill>
          <a:blip r:embed="rId1"/>
          <a:srcRect/>
          <a:stretch>
            <a:fillRect/>
          </a:stretch>
        </p:blipFill>
        <p:spPr>
          <a:xfrm>
            <a:off x="2206353" y="844120"/>
            <a:ext cx="6785393" cy="5666152"/>
          </a:xfrm>
          <a:prstGeom prst="rect">
            <a:avLst/>
          </a:prstGeom>
        </p:spPr>
      </p:pic>
      <p:sp>
        <p:nvSpPr>
          <p:cNvPr id="14" name="文本框 13"/>
          <p:cNvSpPr txBox="1"/>
          <p:nvPr/>
        </p:nvSpPr>
        <p:spPr>
          <a:xfrm>
            <a:off x="2184114" y="1218696"/>
            <a:ext cx="1195342" cy="1200329"/>
          </a:xfrm>
          <a:prstGeom prst="rect">
            <a:avLst/>
          </a:prstGeom>
          <a:noFill/>
          <a:ln>
            <a:noFill/>
          </a:ln>
        </p:spPr>
        <p:txBody>
          <a:bodyPr wrap="square" rtlCol="0">
            <a:spAutoFit/>
          </a:bodyPr>
          <a:lstStyle/>
          <a:p>
            <a:pPr algn="ct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递质释放</a:t>
            </a:r>
            <a:endPar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7" name="组合 16"/>
          <p:cNvGrpSpPr/>
          <p:nvPr/>
        </p:nvGrpSpPr>
        <p:grpSpPr>
          <a:xfrm>
            <a:off x="5251321" y="1074129"/>
            <a:ext cx="626024" cy="1092600"/>
            <a:chOff x="5748271" y="1074129"/>
            <a:chExt cx="626024" cy="1092600"/>
          </a:xfrm>
        </p:grpSpPr>
        <p:cxnSp>
          <p:nvCxnSpPr>
            <p:cNvPr id="15" name="直接箭头连接符 14"/>
            <p:cNvCxnSpPr/>
            <p:nvPr/>
          </p:nvCxnSpPr>
          <p:spPr>
            <a:xfrm>
              <a:off x="6334539" y="1074129"/>
              <a:ext cx="0" cy="1092600"/>
            </a:xfrm>
            <a:prstGeom prst="straightConnector1">
              <a:avLst/>
            </a:prstGeom>
            <a:ln w="19050">
              <a:solidFill>
                <a:schemeClr val="bg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748271" y="1232407"/>
              <a:ext cx="626024" cy="746679"/>
            </a:xfrm>
            <a:prstGeom prst="rect">
              <a:avLst/>
            </a:prstGeom>
            <a:noFill/>
          </p:spPr>
          <p:txBody>
            <a:bodyPr wrap="square" rtlCol="0">
              <a:spAutoFit/>
            </a:bodyPr>
            <a:lstStyle/>
            <a:p>
              <a:pPr>
                <a:lnSpc>
                  <a:spcPts val="1700"/>
                </a:lnSpc>
              </a:pPr>
              <a:r>
                <a:rPr lang="zh-CN" altLang="en-US" sz="1600" dirty="0">
                  <a:solidFill>
                    <a:schemeClr val="bg1"/>
                  </a:solidFill>
                </a:rPr>
                <a:t>兴奋传导方向</a:t>
              </a:r>
              <a:endParaRPr lang="zh-CN" altLang="en-US" sz="1600" dirty="0">
                <a:solidFill>
                  <a:schemeClr val="bg1"/>
                </a:solidFill>
              </a:endParaRPr>
            </a:p>
          </p:txBody>
        </p:sp>
      </p:grpSp>
      <p:pic>
        <p:nvPicPr>
          <p:cNvPr id="20" name="图片 19" descr="卡通人物&#10;&#10;低可信度描述已自动生成"/>
          <p:cNvPicPr>
            <a:picLocks noChangeAspect="1"/>
          </p:cNvPicPr>
          <p:nvPr/>
        </p:nvPicPr>
        <p:blipFill>
          <a:blip r:embed="rId2"/>
          <a:stretch>
            <a:fillRect/>
          </a:stretch>
        </p:blipFill>
        <p:spPr>
          <a:xfrm>
            <a:off x="5464943" y="4859037"/>
            <a:ext cx="435458" cy="388563"/>
          </a:xfrm>
          <a:prstGeom prst="rect">
            <a:avLst/>
          </a:prstGeom>
        </p:spPr>
      </p:pic>
      <p:pic>
        <p:nvPicPr>
          <p:cNvPr id="22" name="图片 21" descr="卡通人物&#10;&#10;中度可信度描述已自动生成"/>
          <p:cNvPicPr>
            <a:picLocks noChangeAspect="1"/>
          </p:cNvPicPr>
          <p:nvPr/>
        </p:nvPicPr>
        <p:blipFill rotWithShape="1">
          <a:blip r:embed="rId3"/>
          <a:srcRect l="4367" r="784" b="22208"/>
          <a:stretch>
            <a:fillRect/>
          </a:stretch>
        </p:blipFill>
        <p:spPr>
          <a:xfrm>
            <a:off x="4542509" y="5231219"/>
            <a:ext cx="2931724" cy="1244009"/>
          </a:xfrm>
          <a:prstGeom prst="rect">
            <a:avLst/>
          </a:prstGeom>
        </p:spPr>
      </p:pic>
      <p:grpSp>
        <p:nvGrpSpPr>
          <p:cNvPr id="5" name="组合 4"/>
          <p:cNvGrpSpPr/>
          <p:nvPr/>
        </p:nvGrpSpPr>
        <p:grpSpPr>
          <a:xfrm>
            <a:off x="6008371" y="1440954"/>
            <a:ext cx="3346221" cy="646331"/>
            <a:chOff x="6505321" y="1440954"/>
            <a:chExt cx="3346221" cy="646331"/>
          </a:xfrm>
        </p:grpSpPr>
        <p:sp>
          <p:nvSpPr>
            <p:cNvPr id="7" name="文本框 6"/>
            <p:cNvSpPr txBox="1"/>
            <p:nvPr/>
          </p:nvSpPr>
          <p:spPr>
            <a:xfrm>
              <a:off x="7532486" y="1440954"/>
              <a:ext cx="2319056" cy="646331"/>
            </a:xfrm>
            <a:prstGeom prst="rect">
              <a:avLst/>
            </a:prstGeom>
            <a:solidFill>
              <a:schemeClr val="accent2">
                <a:lumMod val="20000"/>
                <a:lumOff val="80000"/>
              </a:schemeClr>
            </a:solidFill>
          </p:spPr>
          <p:txBody>
            <a:bodyPr wrap="square" rtlCol="0">
              <a:spAutoFit/>
            </a:bodyPr>
            <a:lstStyle/>
            <a:p>
              <a:r>
                <a:rPr lang="zh-CN" altLang="en-US" dirty="0"/>
                <a:t>兴奋到达突触前膜所在神经元的轴突末梢</a:t>
              </a:r>
              <a:endParaRPr lang="zh-CN" altLang="en-US" dirty="0"/>
            </a:p>
          </p:txBody>
        </p:sp>
        <p:cxnSp>
          <p:nvCxnSpPr>
            <p:cNvPr id="4" name="直接连接符 3"/>
            <p:cNvCxnSpPr/>
            <p:nvPr/>
          </p:nvCxnSpPr>
          <p:spPr>
            <a:xfrm>
              <a:off x="6505321" y="1818861"/>
              <a:ext cx="1018601"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5764702" y="5018889"/>
            <a:ext cx="5098909" cy="646331"/>
            <a:chOff x="5764702" y="5018889"/>
            <a:chExt cx="5098909" cy="646331"/>
          </a:xfrm>
        </p:grpSpPr>
        <p:sp>
          <p:nvSpPr>
            <p:cNvPr id="18" name="文本框 17"/>
            <p:cNvSpPr txBox="1"/>
            <p:nvPr/>
          </p:nvSpPr>
          <p:spPr>
            <a:xfrm>
              <a:off x="8544555" y="5018889"/>
              <a:ext cx="2319056" cy="646331"/>
            </a:xfrm>
            <a:prstGeom prst="rect">
              <a:avLst/>
            </a:prstGeom>
            <a:solidFill>
              <a:schemeClr val="accent2">
                <a:lumMod val="20000"/>
                <a:lumOff val="80000"/>
              </a:schemeClr>
            </a:solidFill>
          </p:spPr>
          <p:txBody>
            <a:bodyPr wrap="square" rtlCol="0">
              <a:spAutoFit/>
            </a:bodyPr>
            <a:lstStyle/>
            <a:p>
              <a:r>
                <a:rPr lang="zh-CN" altLang="en-US" dirty="0"/>
                <a:t>引起突触小泡向突触前膜移动并与它融合</a:t>
              </a:r>
              <a:endParaRPr lang="zh-CN" altLang="en-US" dirty="0"/>
            </a:p>
          </p:txBody>
        </p:sp>
        <p:grpSp>
          <p:nvGrpSpPr>
            <p:cNvPr id="24" name="组合 23"/>
            <p:cNvGrpSpPr/>
            <p:nvPr/>
          </p:nvGrpSpPr>
          <p:grpSpPr>
            <a:xfrm>
              <a:off x="5764702" y="5347252"/>
              <a:ext cx="2779853" cy="268205"/>
              <a:chOff x="6261652" y="5347252"/>
              <a:chExt cx="2779853" cy="268205"/>
            </a:xfrm>
          </p:grpSpPr>
          <p:cxnSp>
            <p:nvCxnSpPr>
              <p:cNvPr id="9" name="直接连接符 8"/>
              <p:cNvCxnSpPr/>
              <p:nvPr/>
            </p:nvCxnSpPr>
            <p:spPr>
              <a:xfrm flipV="1">
                <a:off x="6261652" y="5347252"/>
                <a:ext cx="243669" cy="268205"/>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5382" y="5348355"/>
                <a:ext cx="2546123"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p:cNvGrpSpPr/>
          <p:nvPr/>
        </p:nvGrpSpPr>
        <p:grpSpPr>
          <a:xfrm>
            <a:off x="5715000" y="5801573"/>
            <a:ext cx="4154557" cy="448843"/>
            <a:chOff x="5715000" y="5801573"/>
            <a:chExt cx="4154557" cy="448843"/>
          </a:xfrm>
        </p:grpSpPr>
        <p:sp>
          <p:nvSpPr>
            <p:cNvPr id="19" name="文本框 18"/>
            <p:cNvSpPr txBox="1"/>
            <p:nvPr/>
          </p:nvSpPr>
          <p:spPr>
            <a:xfrm>
              <a:off x="8292925" y="5881084"/>
              <a:ext cx="1576632" cy="369332"/>
            </a:xfrm>
            <a:prstGeom prst="rect">
              <a:avLst/>
            </a:prstGeom>
            <a:solidFill>
              <a:schemeClr val="accent2">
                <a:lumMod val="20000"/>
                <a:lumOff val="80000"/>
              </a:schemeClr>
            </a:solidFill>
          </p:spPr>
          <p:txBody>
            <a:bodyPr wrap="square" rtlCol="0">
              <a:spAutoFit/>
            </a:bodyPr>
            <a:lstStyle/>
            <a:p>
              <a:pPr algn="ctr"/>
              <a:r>
                <a:rPr lang="zh-CN" altLang="en-US" dirty="0"/>
                <a:t>释放神经递质</a:t>
              </a:r>
              <a:endParaRPr lang="zh-CN" altLang="en-US" dirty="0"/>
            </a:p>
          </p:txBody>
        </p:sp>
        <p:cxnSp>
          <p:nvCxnSpPr>
            <p:cNvPr id="26" name="直接连接符 25"/>
            <p:cNvCxnSpPr/>
            <p:nvPr/>
          </p:nvCxnSpPr>
          <p:spPr>
            <a:xfrm>
              <a:off x="5715000" y="5801573"/>
              <a:ext cx="215871" cy="268205"/>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930871" y="6073514"/>
              <a:ext cx="2362054" cy="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768352" y="844120"/>
            <a:ext cx="929580" cy="5666152"/>
            <a:chOff x="718657" y="844120"/>
            <a:chExt cx="929580" cy="5666152"/>
          </a:xfrm>
        </p:grpSpPr>
        <p:sp>
          <p:nvSpPr>
            <p:cNvPr id="33" name="矩形: 圆角 32"/>
            <p:cNvSpPr/>
            <p:nvPr/>
          </p:nvSpPr>
          <p:spPr>
            <a:xfrm>
              <a:off x="718657" y="844120"/>
              <a:ext cx="929580" cy="5666152"/>
            </a:xfrm>
            <a:prstGeom prst="roundRect">
              <a:avLst>
                <a:gd name="adj" fmla="val 1603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51759" y="1590761"/>
              <a:ext cx="851448" cy="3897414"/>
            </a:xfrm>
            <a:prstGeom prst="rect">
              <a:avLst/>
            </a:prstGeom>
            <a:noFill/>
          </p:spPr>
          <p:txBody>
            <a:bodyPr wrap="square" rtlCol="0">
              <a:spAutoFit/>
            </a:bodyPr>
            <a:lstStyle/>
            <a:p>
              <a:pPr>
                <a:lnSpc>
                  <a:spcPct val="120000"/>
                </a:lnSpc>
              </a:pPr>
              <a:r>
                <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rPr>
                <a:t>神经元之间通过突触传递信息的过程</a:t>
              </a:r>
              <a:endPar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4.375E-6 4.44444E-6 L 0.0013 0.08078 " pathEditMode="relative" rAng="0" ptsTypes="AA">
                                      <p:cBhvr>
                                        <p:cTn id="15" dur="1500" fill="hold"/>
                                        <p:tgtEl>
                                          <p:spTgt spid="20"/>
                                        </p:tgtEl>
                                        <p:attrNameLst>
                                          <p:attrName>ppt_x</p:attrName>
                                          <p:attrName>ppt_y</p:attrName>
                                        </p:attrNameLst>
                                      </p:cBhvr>
                                      <p:rCtr x="65" y="4028"/>
                                    </p:animMotion>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1769165" y="844120"/>
            <a:ext cx="9584635" cy="5666152"/>
          </a:xfrm>
          <a:prstGeom prst="roundRect">
            <a:avLst>
              <a:gd name="adj" fmla="val 2194"/>
            </a:avLst>
          </a:prstGeom>
          <a:solidFill>
            <a:schemeClr val="accent2">
              <a:lumMod val="40000"/>
              <a:lumOff val="6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组合 18"/>
          <p:cNvGrpSpPr/>
          <p:nvPr/>
        </p:nvGrpSpPr>
        <p:grpSpPr>
          <a:xfrm>
            <a:off x="768352" y="844120"/>
            <a:ext cx="929580" cy="5666152"/>
            <a:chOff x="718657" y="844120"/>
            <a:chExt cx="929580" cy="5666152"/>
          </a:xfrm>
        </p:grpSpPr>
        <p:sp>
          <p:nvSpPr>
            <p:cNvPr id="20" name="矩形: 圆角 19"/>
            <p:cNvSpPr/>
            <p:nvPr/>
          </p:nvSpPr>
          <p:spPr>
            <a:xfrm>
              <a:off x="718657" y="844120"/>
              <a:ext cx="929580" cy="5666152"/>
            </a:xfrm>
            <a:prstGeom prst="roundRect">
              <a:avLst>
                <a:gd name="adj" fmla="val 1603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51759" y="1590761"/>
              <a:ext cx="851448" cy="3897414"/>
            </a:xfrm>
            <a:prstGeom prst="rect">
              <a:avLst/>
            </a:prstGeom>
            <a:noFill/>
          </p:spPr>
          <p:txBody>
            <a:bodyPr wrap="square" rtlCol="0">
              <a:spAutoFit/>
            </a:bodyPr>
            <a:lstStyle/>
            <a:p>
              <a:pPr>
                <a:lnSpc>
                  <a:spcPct val="120000"/>
                </a:lnSpc>
              </a:pPr>
              <a:r>
                <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rPr>
                <a:t>神经元之间通过突触传递信息的过程</a:t>
              </a:r>
              <a:endPar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 name="标题 1"/>
          <p:cNvSpPr>
            <a:spLocks noGrp="1"/>
          </p:cNvSpPr>
          <p:nvPr>
            <p:ph type="title"/>
          </p:nvPr>
        </p:nvSpPr>
        <p:spPr/>
        <p:txBody>
          <a:bodyPr/>
          <a:lstStyle/>
          <a:p>
            <a:r>
              <a:rPr lang="zh-CN" altLang="en-US" dirty="0"/>
              <a:t>兴奋在神经元之间的传递</a:t>
            </a:r>
            <a:endParaRPr lang="zh-CN" altLang="en-US" dirty="0"/>
          </a:p>
        </p:txBody>
      </p:sp>
      <p:pic>
        <p:nvPicPr>
          <p:cNvPr id="6" name="图片 5"/>
          <p:cNvPicPr>
            <a:picLocks noChangeAspect="1"/>
          </p:cNvPicPr>
          <p:nvPr/>
        </p:nvPicPr>
        <p:blipFill>
          <a:blip r:embed="rId1"/>
          <a:srcRect/>
          <a:stretch>
            <a:fillRect/>
          </a:stretch>
        </p:blipFill>
        <p:spPr>
          <a:xfrm>
            <a:off x="2206353" y="844120"/>
            <a:ext cx="6785393" cy="5666152"/>
          </a:xfrm>
          <a:prstGeom prst="rect">
            <a:avLst/>
          </a:prstGeom>
        </p:spPr>
      </p:pic>
      <p:grpSp>
        <p:nvGrpSpPr>
          <p:cNvPr id="17" name="组合 16"/>
          <p:cNvGrpSpPr/>
          <p:nvPr/>
        </p:nvGrpSpPr>
        <p:grpSpPr>
          <a:xfrm>
            <a:off x="5251321" y="1074129"/>
            <a:ext cx="626024" cy="1092600"/>
            <a:chOff x="5748271" y="1074129"/>
            <a:chExt cx="626024" cy="1092600"/>
          </a:xfrm>
        </p:grpSpPr>
        <p:cxnSp>
          <p:nvCxnSpPr>
            <p:cNvPr id="15" name="直接箭头连接符 14"/>
            <p:cNvCxnSpPr/>
            <p:nvPr/>
          </p:nvCxnSpPr>
          <p:spPr>
            <a:xfrm>
              <a:off x="6334539" y="1074129"/>
              <a:ext cx="0" cy="1092600"/>
            </a:xfrm>
            <a:prstGeom prst="straightConnector1">
              <a:avLst/>
            </a:prstGeom>
            <a:ln w="19050">
              <a:solidFill>
                <a:schemeClr val="bg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748271" y="1232407"/>
              <a:ext cx="626024" cy="746679"/>
            </a:xfrm>
            <a:prstGeom prst="rect">
              <a:avLst/>
            </a:prstGeom>
            <a:noFill/>
          </p:spPr>
          <p:txBody>
            <a:bodyPr wrap="square" rtlCol="0">
              <a:spAutoFit/>
            </a:bodyPr>
            <a:lstStyle/>
            <a:p>
              <a:pPr>
                <a:lnSpc>
                  <a:spcPts val="1700"/>
                </a:lnSpc>
              </a:pPr>
              <a:r>
                <a:rPr lang="zh-CN" altLang="en-US" sz="1600" dirty="0">
                  <a:solidFill>
                    <a:schemeClr val="bg1"/>
                  </a:solidFill>
                </a:rPr>
                <a:t>兴奋传导方向</a:t>
              </a:r>
              <a:endParaRPr lang="zh-CN" altLang="en-US" sz="1600" dirty="0">
                <a:solidFill>
                  <a:schemeClr val="bg1"/>
                </a:solidFill>
              </a:endParaRPr>
            </a:p>
          </p:txBody>
        </p:sp>
      </p:grpSp>
      <p:pic>
        <p:nvPicPr>
          <p:cNvPr id="22" name="图片 21" descr="卡通人物&#10;&#10;中度可信度描述已自动生成"/>
          <p:cNvPicPr>
            <a:picLocks noChangeAspect="1"/>
          </p:cNvPicPr>
          <p:nvPr/>
        </p:nvPicPr>
        <p:blipFill rotWithShape="1">
          <a:blip r:embed="rId2"/>
          <a:srcRect l="4367" r="784" b="22208"/>
          <a:stretch>
            <a:fillRect/>
          </a:stretch>
        </p:blipFill>
        <p:spPr>
          <a:xfrm>
            <a:off x="4542509" y="5231219"/>
            <a:ext cx="2931724" cy="1244009"/>
          </a:xfrm>
          <a:prstGeom prst="rect">
            <a:avLst/>
          </a:prstGeom>
        </p:spPr>
      </p:pic>
      <p:pic>
        <p:nvPicPr>
          <p:cNvPr id="26" name="图片 25" descr="卡通人物&#10;&#10;低可信度描述已自动生成"/>
          <p:cNvPicPr>
            <a:picLocks noChangeAspect="1"/>
          </p:cNvPicPr>
          <p:nvPr/>
        </p:nvPicPr>
        <p:blipFill rotWithShape="1">
          <a:blip r:embed="rId3"/>
          <a:srcRect b="20296"/>
          <a:stretch>
            <a:fillRect/>
          </a:stretch>
        </p:blipFill>
        <p:spPr>
          <a:xfrm>
            <a:off x="4377267" y="5219409"/>
            <a:ext cx="3132499" cy="1274382"/>
          </a:xfrm>
          <a:prstGeom prst="rect">
            <a:avLst/>
          </a:prstGeom>
        </p:spPr>
      </p:pic>
      <p:sp>
        <p:nvSpPr>
          <p:cNvPr id="23" name="文本框 22"/>
          <p:cNvSpPr txBox="1"/>
          <p:nvPr/>
        </p:nvSpPr>
        <p:spPr>
          <a:xfrm>
            <a:off x="9062979" y="1590761"/>
            <a:ext cx="1195342" cy="1200329"/>
          </a:xfrm>
          <a:prstGeom prst="rect">
            <a:avLst/>
          </a:prstGeom>
          <a:noFill/>
          <a:ln>
            <a:noFill/>
          </a:ln>
        </p:spPr>
        <p:txBody>
          <a:bodyPr wrap="square" rtlCol="0">
            <a:spAutoFit/>
          </a:bodyPr>
          <a:lstStyle/>
          <a:p>
            <a:pPr algn="ct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递质扩散</a:t>
            </a:r>
            <a:endPar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4" name="组合 23"/>
          <p:cNvGrpSpPr/>
          <p:nvPr/>
        </p:nvGrpSpPr>
        <p:grpSpPr>
          <a:xfrm>
            <a:off x="5744817" y="5273732"/>
            <a:ext cx="5009040" cy="923330"/>
            <a:chOff x="5744817" y="5273732"/>
            <a:chExt cx="5009040" cy="923330"/>
          </a:xfrm>
        </p:grpSpPr>
        <p:sp>
          <p:nvSpPr>
            <p:cNvPr id="7" name="文本框 6"/>
            <p:cNvSpPr txBox="1"/>
            <p:nvPr/>
          </p:nvSpPr>
          <p:spPr>
            <a:xfrm>
              <a:off x="8673374" y="5273732"/>
              <a:ext cx="2080483" cy="923330"/>
            </a:xfrm>
            <a:prstGeom prst="rect">
              <a:avLst/>
            </a:prstGeom>
            <a:solidFill>
              <a:schemeClr val="accent2">
                <a:lumMod val="20000"/>
                <a:lumOff val="80000"/>
              </a:schemeClr>
            </a:solidFill>
          </p:spPr>
          <p:txBody>
            <a:bodyPr wrap="square" rtlCol="0">
              <a:spAutoFit/>
            </a:bodyPr>
            <a:lstStyle/>
            <a:p>
              <a:pPr algn="ctr"/>
              <a:r>
                <a:rPr lang="zh-CN" altLang="en-US" dirty="0"/>
                <a:t>神经递质通过突触间隙扩散到突触后膜的受体附近</a:t>
              </a:r>
              <a:endParaRPr lang="zh-CN" altLang="en-US" dirty="0"/>
            </a:p>
          </p:txBody>
        </p:sp>
        <p:cxnSp>
          <p:nvCxnSpPr>
            <p:cNvPr id="5" name="直接连接符 4"/>
            <p:cNvCxnSpPr/>
            <p:nvPr/>
          </p:nvCxnSpPr>
          <p:spPr>
            <a:xfrm flipV="1">
              <a:off x="5744817" y="5744817"/>
              <a:ext cx="506896" cy="269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248404" y="5744115"/>
              <a:ext cx="24249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1769165" y="844120"/>
            <a:ext cx="9584635" cy="5666152"/>
          </a:xfrm>
          <a:prstGeom prst="roundRect">
            <a:avLst>
              <a:gd name="adj" fmla="val 2194"/>
            </a:avLst>
          </a:prstGeom>
          <a:solidFill>
            <a:schemeClr val="accent2">
              <a:lumMod val="40000"/>
              <a:lumOff val="6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8" name="组合 17"/>
          <p:cNvGrpSpPr/>
          <p:nvPr/>
        </p:nvGrpSpPr>
        <p:grpSpPr>
          <a:xfrm>
            <a:off x="768352" y="844120"/>
            <a:ext cx="929580" cy="5666152"/>
            <a:chOff x="718657" y="844120"/>
            <a:chExt cx="929580" cy="5666152"/>
          </a:xfrm>
        </p:grpSpPr>
        <p:sp>
          <p:nvSpPr>
            <p:cNvPr id="19" name="矩形: 圆角 18"/>
            <p:cNvSpPr/>
            <p:nvPr/>
          </p:nvSpPr>
          <p:spPr>
            <a:xfrm>
              <a:off x="718657" y="844120"/>
              <a:ext cx="929580" cy="5666152"/>
            </a:xfrm>
            <a:prstGeom prst="roundRect">
              <a:avLst>
                <a:gd name="adj" fmla="val 1603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51759" y="1590761"/>
              <a:ext cx="851448" cy="3897414"/>
            </a:xfrm>
            <a:prstGeom prst="rect">
              <a:avLst/>
            </a:prstGeom>
            <a:noFill/>
          </p:spPr>
          <p:txBody>
            <a:bodyPr wrap="square" rtlCol="0">
              <a:spAutoFit/>
            </a:bodyPr>
            <a:lstStyle/>
            <a:p>
              <a:pPr>
                <a:lnSpc>
                  <a:spcPct val="120000"/>
                </a:lnSpc>
              </a:pPr>
              <a:r>
                <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rPr>
                <a:t>神经元之间通过突触传递信息的过程</a:t>
              </a:r>
              <a:endPar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 name="标题 1"/>
          <p:cNvSpPr>
            <a:spLocks noGrp="1"/>
          </p:cNvSpPr>
          <p:nvPr>
            <p:ph type="title"/>
          </p:nvPr>
        </p:nvSpPr>
        <p:spPr/>
        <p:txBody>
          <a:bodyPr/>
          <a:lstStyle/>
          <a:p>
            <a:r>
              <a:rPr lang="zh-CN" altLang="en-US" dirty="0"/>
              <a:t>兴奋在神经元之间的传递</a:t>
            </a:r>
            <a:endParaRPr lang="zh-CN" altLang="en-US" dirty="0"/>
          </a:p>
        </p:txBody>
      </p:sp>
      <p:pic>
        <p:nvPicPr>
          <p:cNvPr id="6" name="图片 5"/>
          <p:cNvPicPr>
            <a:picLocks noChangeAspect="1"/>
          </p:cNvPicPr>
          <p:nvPr/>
        </p:nvPicPr>
        <p:blipFill>
          <a:blip r:embed="rId1"/>
          <a:srcRect/>
          <a:stretch>
            <a:fillRect/>
          </a:stretch>
        </p:blipFill>
        <p:spPr>
          <a:xfrm>
            <a:off x="2206353" y="844120"/>
            <a:ext cx="6785393" cy="5666152"/>
          </a:xfrm>
          <a:prstGeom prst="rect">
            <a:avLst/>
          </a:prstGeom>
        </p:spPr>
      </p:pic>
      <p:grpSp>
        <p:nvGrpSpPr>
          <p:cNvPr id="17" name="组合 16"/>
          <p:cNvGrpSpPr/>
          <p:nvPr/>
        </p:nvGrpSpPr>
        <p:grpSpPr>
          <a:xfrm>
            <a:off x="5251321" y="1074129"/>
            <a:ext cx="626024" cy="1092600"/>
            <a:chOff x="5748271" y="1074129"/>
            <a:chExt cx="626024" cy="1092600"/>
          </a:xfrm>
        </p:grpSpPr>
        <p:cxnSp>
          <p:nvCxnSpPr>
            <p:cNvPr id="15" name="直接箭头连接符 14"/>
            <p:cNvCxnSpPr/>
            <p:nvPr/>
          </p:nvCxnSpPr>
          <p:spPr>
            <a:xfrm>
              <a:off x="6334539" y="1074129"/>
              <a:ext cx="0" cy="1092600"/>
            </a:xfrm>
            <a:prstGeom prst="straightConnector1">
              <a:avLst/>
            </a:prstGeom>
            <a:ln w="19050">
              <a:solidFill>
                <a:schemeClr val="bg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748271" y="1232407"/>
              <a:ext cx="626024" cy="746679"/>
            </a:xfrm>
            <a:prstGeom prst="rect">
              <a:avLst/>
            </a:prstGeom>
            <a:noFill/>
          </p:spPr>
          <p:txBody>
            <a:bodyPr wrap="square" rtlCol="0">
              <a:spAutoFit/>
            </a:bodyPr>
            <a:lstStyle/>
            <a:p>
              <a:pPr>
                <a:lnSpc>
                  <a:spcPts val="1700"/>
                </a:lnSpc>
              </a:pPr>
              <a:r>
                <a:rPr lang="zh-CN" altLang="en-US" sz="1600" dirty="0">
                  <a:solidFill>
                    <a:schemeClr val="bg1"/>
                  </a:solidFill>
                </a:rPr>
                <a:t>兴奋传导方向</a:t>
              </a:r>
              <a:endParaRPr lang="zh-CN" altLang="en-US" sz="1600" dirty="0">
                <a:solidFill>
                  <a:schemeClr val="bg1"/>
                </a:solidFill>
              </a:endParaRPr>
            </a:p>
          </p:txBody>
        </p:sp>
      </p:grpSp>
      <p:pic>
        <p:nvPicPr>
          <p:cNvPr id="4" name="图片 3"/>
          <p:cNvPicPr>
            <a:picLocks noChangeAspect="1"/>
          </p:cNvPicPr>
          <p:nvPr/>
        </p:nvPicPr>
        <p:blipFill rotWithShape="1">
          <a:blip r:embed="rId2"/>
          <a:srcRect l="4361" t="5072" r="4156" b="28670"/>
          <a:stretch>
            <a:fillRect/>
          </a:stretch>
        </p:blipFill>
        <p:spPr>
          <a:xfrm>
            <a:off x="4439117" y="5273749"/>
            <a:ext cx="3035116" cy="1236523"/>
          </a:xfrm>
          <a:prstGeom prst="rect">
            <a:avLst/>
          </a:prstGeom>
        </p:spPr>
      </p:pic>
      <p:grpSp>
        <p:nvGrpSpPr>
          <p:cNvPr id="11" name="组合 10"/>
          <p:cNvGrpSpPr/>
          <p:nvPr/>
        </p:nvGrpSpPr>
        <p:grpSpPr>
          <a:xfrm>
            <a:off x="5762847" y="5089989"/>
            <a:ext cx="5220375" cy="1023732"/>
            <a:chOff x="5762847" y="5089989"/>
            <a:chExt cx="5220375" cy="1023732"/>
          </a:xfrm>
        </p:grpSpPr>
        <p:sp>
          <p:nvSpPr>
            <p:cNvPr id="23" name="文本框 22"/>
            <p:cNvSpPr txBox="1"/>
            <p:nvPr/>
          </p:nvSpPr>
          <p:spPr>
            <a:xfrm>
              <a:off x="8713921" y="5089989"/>
              <a:ext cx="2269301" cy="923330"/>
            </a:xfrm>
            <a:prstGeom prst="rect">
              <a:avLst/>
            </a:prstGeom>
            <a:solidFill>
              <a:schemeClr val="accent2">
                <a:lumMod val="20000"/>
                <a:lumOff val="80000"/>
              </a:schemeClr>
            </a:solidFill>
          </p:spPr>
          <p:txBody>
            <a:bodyPr wrap="square" rtlCol="0">
              <a:spAutoFit/>
            </a:bodyPr>
            <a:lstStyle/>
            <a:p>
              <a:pPr algn="ctr"/>
              <a:r>
                <a:rPr lang="zh-CN" altLang="en-US" dirty="0"/>
                <a:t>神经递质与突触后膜上的受体结合，形成递质</a:t>
              </a:r>
              <a:r>
                <a:rPr lang="en-US" altLang="zh-CN" dirty="0"/>
                <a:t>—</a:t>
              </a:r>
              <a:r>
                <a:rPr lang="zh-CN" altLang="en-US" dirty="0"/>
                <a:t>受体复合物</a:t>
              </a:r>
              <a:endParaRPr lang="zh-CN" altLang="en-US" dirty="0"/>
            </a:p>
          </p:txBody>
        </p:sp>
        <p:cxnSp>
          <p:nvCxnSpPr>
            <p:cNvPr id="7" name="直接连接符 6"/>
            <p:cNvCxnSpPr/>
            <p:nvPr/>
          </p:nvCxnSpPr>
          <p:spPr>
            <a:xfrm flipV="1">
              <a:off x="5762847" y="5555512"/>
              <a:ext cx="1467293" cy="55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230140" y="5555512"/>
              <a:ext cx="14784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8853256" y="1733731"/>
            <a:ext cx="1569579" cy="1200329"/>
          </a:xfrm>
          <a:prstGeom prst="rect">
            <a:avLst/>
          </a:prstGeom>
          <a:noFill/>
          <a:ln>
            <a:noFill/>
          </a:ln>
        </p:spPr>
        <p:txBody>
          <a:bodyPr wrap="square" rtlCol="0">
            <a:spAutoFit/>
          </a:bodyPr>
          <a:lstStyle/>
          <a:p>
            <a:pPr algn="ct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与受体结合</a:t>
            </a:r>
            <a:endPar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1769165" y="844120"/>
            <a:ext cx="9584635" cy="5666152"/>
          </a:xfrm>
          <a:prstGeom prst="roundRect">
            <a:avLst>
              <a:gd name="adj" fmla="val 2194"/>
            </a:avLst>
          </a:prstGeom>
          <a:solidFill>
            <a:schemeClr val="accent2">
              <a:lumMod val="40000"/>
              <a:lumOff val="6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3" name="组合 22"/>
          <p:cNvGrpSpPr/>
          <p:nvPr/>
        </p:nvGrpSpPr>
        <p:grpSpPr>
          <a:xfrm>
            <a:off x="768352" y="844120"/>
            <a:ext cx="929580" cy="5666152"/>
            <a:chOff x="718657" y="844120"/>
            <a:chExt cx="929580" cy="5666152"/>
          </a:xfrm>
        </p:grpSpPr>
        <p:sp>
          <p:nvSpPr>
            <p:cNvPr id="24" name="矩形: 圆角 23"/>
            <p:cNvSpPr/>
            <p:nvPr/>
          </p:nvSpPr>
          <p:spPr>
            <a:xfrm>
              <a:off x="718657" y="844120"/>
              <a:ext cx="929580" cy="5666152"/>
            </a:xfrm>
            <a:prstGeom prst="roundRect">
              <a:avLst>
                <a:gd name="adj" fmla="val 1603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51759" y="1590761"/>
              <a:ext cx="851448" cy="3897414"/>
            </a:xfrm>
            <a:prstGeom prst="rect">
              <a:avLst/>
            </a:prstGeom>
            <a:noFill/>
          </p:spPr>
          <p:txBody>
            <a:bodyPr wrap="square" rtlCol="0">
              <a:spAutoFit/>
            </a:bodyPr>
            <a:lstStyle/>
            <a:p>
              <a:pPr>
                <a:lnSpc>
                  <a:spcPct val="120000"/>
                </a:lnSpc>
              </a:pPr>
              <a:r>
                <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rPr>
                <a:t>神经元之间通过突触传递信息的过程</a:t>
              </a:r>
              <a:endPar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 name="标题 1"/>
          <p:cNvSpPr>
            <a:spLocks noGrp="1"/>
          </p:cNvSpPr>
          <p:nvPr>
            <p:ph type="title"/>
          </p:nvPr>
        </p:nvSpPr>
        <p:spPr/>
        <p:txBody>
          <a:bodyPr/>
          <a:lstStyle/>
          <a:p>
            <a:r>
              <a:rPr lang="zh-CN" altLang="en-US" dirty="0"/>
              <a:t>兴奋在神经元之间的传递</a:t>
            </a:r>
            <a:endParaRPr lang="zh-CN" altLang="en-US" dirty="0"/>
          </a:p>
        </p:txBody>
      </p:sp>
      <p:pic>
        <p:nvPicPr>
          <p:cNvPr id="6" name="图片 5"/>
          <p:cNvPicPr>
            <a:picLocks noChangeAspect="1"/>
          </p:cNvPicPr>
          <p:nvPr/>
        </p:nvPicPr>
        <p:blipFill>
          <a:blip r:embed="rId1"/>
          <a:srcRect/>
          <a:stretch>
            <a:fillRect/>
          </a:stretch>
        </p:blipFill>
        <p:spPr>
          <a:xfrm>
            <a:off x="2209361" y="844120"/>
            <a:ext cx="6785393" cy="5666152"/>
          </a:xfrm>
          <a:prstGeom prst="rect">
            <a:avLst/>
          </a:prstGeom>
        </p:spPr>
      </p:pic>
      <p:grpSp>
        <p:nvGrpSpPr>
          <p:cNvPr id="17" name="组合 16"/>
          <p:cNvGrpSpPr/>
          <p:nvPr/>
        </p:nvGrpSpPr>
        <p:grpSpPr>
          <a:xfrm>
            <a:off x="5254329" y="1074129"/>
            <a:ext cx="626024" cy="1092600"/>
            <a:chOff x="5748271" y="1074129"/>
            <a:chExt cx="626024" cy="1092600"/>
          </a:xfrm>
        </p:grpSpPr>
        <p:cxnSp>
          <p:nvCxnSpPr>
            <p:cNvPr id="15" name="直接箭头连接符 14"/>
            <p:cNvCxnSpPr/>
            <p:nvPr/>
          </p:nvCxnSpPr>
          <p:spPr>
            <a:xfrm>
              <a:off x="6334539" y="1074129"/>
              <a:ext cx="0" cy="1092600"/>
            </a:xfrm>
            <a:prstGeom prst="straightConnector1">
              <a:avLst/>
            </a:prstGeom>
            <a:ln w="19050">
              <a:solidFill>
                <a:schemeClr val="bg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748271" y="1232407"/>
              <a:ext cx="626024" cy="746679"/>
            </a:xfrm>
            <a:prstGeom prst="rect">
              <a:avLst/>
            </a:prstGeom>
            <a:noFill/>
          </p:spPr>
          <p:txBody>
            <a:bodyPr wrap="square" rtlCol="0">
              <a:spAutoFit/>
            </a:bodyPr>
            <a:lstStyle/>
            <a:p>
              <a:pPr>
                <a:lnSpc>
                  <a:spcPts val="1700"/>
                </a:lnSpc>
              </a:pPr>
              <a:r>
                <a:rPr lang="zh-CN" altLang="en-US" sz="1600" dirty="0">
                  <a:solidFill>
                    <a:schemeClr val="bg1"/>
                  </a:solidFill>
                </a:rPr>
                <a:t>兴奋传导方向</a:t>
              </a:r>
              <a:endParaRPr lang="zh-CN" altLang="en-US" sz="1600" dirty="0">
                <a:solidFill>
                  <a:schemeClr val="bg1"/>
                </a:solidFill>
              </a:endParaRPr>
            </a:p>
          </p:txBody>
        </p:sp>
      </p:grpSp>
      <p:pic>
        <p:nvPicPr>
          <p:cNvPr id="4" name="图片 3" descr="箭头&#10;&#10;低可信度描述已自动生成"/>
          <p:cNvPicPr>
            <a:picLocks noChangeAspect="1"/>
          </p:cNvPicPr>
          <p:nvPr/>
        </p:nvPicPr>
        <p:blipFill rotWithShape="1">
          <a:blip r:embed="rId2"/>
          <a:srcRect t="18440" b="20176"/>
          <a:stretch>
            <a:fillRect/>
          </a:stretch>
        </p:blipFill>
        <p:spPr>
          <a:xfrm>
            <a:off x="4451379" y="5548402"/>
            <a:ext cx="3025862" cy="961870"/>
          </a:xfrm>
          <a:prstGeom prst="rect">
            <a:avLst/>
          </a:prstGeom>
        </p:spPr>
      </p:pic>
      <p:pic>
        <p:nvPicPr>
          <p:cNvPr id="8" name="图片 7"/>
          <p:cNvPicPr>
            <a:picLocks noChangeAspect="1"/>
          </p:cNvPicPr>
          <p:nvPr/>
        </p:nvPicPr>
        <p:blipFill>
          <a:blip r:embed="rId3"/>
          <a:stretch>
            <a:fillRect/>
          </a:stretch>
        </p:blipFill>
        <p:spPr>
          <a:xfrm>
            <a:off x="5784325" y="6068446"/>
            <a:ext cx="68880" cy="75600"/>
          </a:xfrm>
          <a:prstGeom prst="rect">
            <a:avLst/>
          </a:prstGeom>
        </p:spPr>
      </p:pic>
      <p:cxnSp>
        <p:nvCxnSpPr>
          <p:cNvPr id="11" name="直接箭头连接符 10"/>
          <p:cNvCxnSpPr/>
          <p:nvPr/>
        </p:nvCxnSpPr>
        <p:spPr>
          <a:xfrm>
            <a:off x="5731160" y="6121611"/>
            <a:ext cx="0" cy="396000"/>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890964" y="1733731"/>
            <a:ext cx="1569579" cy="1200329"/>
          </a:xfrm>
          <a:prstGeom prst="rect">
            <a:avLst/>
          </a:prstGeom>
          <a:noFill/>
          <a:ln>
            <a:noFill/>
          </a:ln>
        </p:spPr>
        <p:txBody>
          <a:bodyPr wrap="square" rtlCol="0">
            <a:spAutoFit/>
          </a:bodyPr>
          <a:lstStyle/>
          <a:p>
            <a:pPr algn="ct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后膜电位变化</a:t>
            </a:r>
            <a:endPar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9" name="组合 28"/>
          <p:cNvGrpSpPr/>
          <p:nvPr/>
        </p:nvGrpSpPr>
        <p:grpSpPr>
          <a:xfrm>
            <a:off x="5853205" y="4677786"/>
            <a:ext cx="4767195" cy="1552893"/>
            <a:chOff x="5815497" y="4677786"/>
            <a:chExt cx="4767195" cy="1552893"/>
          </a:xfrm>
        </p:grpSpPr>
        <p:sp>
          <p:nvSpPr>
            <p:cNvPr id="7" name="文本框 6"/>
            <p:cNvSpPr txBox="1"/>
            <p:nvPr/>
          </p:nvSpPr>
          <p:spPr>
            <a:xfrm>
              <a:off x="8697433" y="4677786"/>
              <a:ext cx="1885259" cy="646331"/>
            </a:xfrm>
            <a:prstGeom prst="rect">
              <a:avLst/>
            </a:prstGeom>
            <a:solidFill>
              <a:schemeClr val="accent2">
                <a:lumMod val="20000"/>
                <a:lumOff val="80000"/>
              </a:schemeClr>
            </a:solidFill>
          </p:spPr>
          <p:txBody>
            <a:bodyPr wrap="square" rtlCol="0">
              <a:spAutoFit/>
            </a:bodyPr>
            <a:lstStyle/>
            <a:p>
              <a:pPr algn="ctr"/>
              <a:r>
                <a:rPr lang="zh-CN" altLang="en-US" dirty="0"/>
                <a:t>突触后膜上的离子通道发生变化</a:t>
              </a:r>
              <a:endParaRPr lang="zh-CN" altLang="en-US" dirty="0"/>
            </a:p>
          </p:txBody>
        </p:sp>
        <p:cxnSp>
          <p:nvCxnSpPr>
            <p:cNvPr id="5" name="直接连接符 4"/>
            <p:cNvCxnSpPr/>
            <p:nvPr/>
          </p:nvCxnSpPr>
          <p:spPr>
            <a:xfrm flipV="1">
              <a:off x="5815497" y="5007935"/>
              <a:ext cx="2233350" cy="12227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043203" y="5007935"/>
              <a:ext cx="6485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6286108" y="5916295"/>
            <a:ext cx="4027637" cy="369332"/>
            <a:chOff x="6248400" y="5916295"/>
            <a:chExt cx="4027637" cy="369332"/>
          </a:xfrm>
        </p:grpSpPr>
        <p:sp>
          <p:nvSpPr>
            <p:cNvPr id="26" name="文本框 25"/>
            <p:cNvSpPr txBox="1"/>
            <p:nvPr/>
          </p:nvSpPr>
          <p:spPr>
            <a:xfrm>
              <a:off x="8696986" y="5916295"/>
              <a:ext cx="1579051" cy="369332"/>
            </a:xfrm>
            <a:prstGeom prst="rect">
              <a:avLst/>
            </a:prstGeom>
            <a:solidFill>
              <a:schemeClr val="accent2">
                <a:lumMod val="20000"/>
                <a:lumOff val="80000"/>
              </a:schemeClr>
            </a:solidFill>
          </p:spPr>
          <p:txBody>
            <a:bodyPr wrap="square" rtlCol="0">
              <a:spAutoFit/>
            </a:bodyPr>
            <a:lstStyle/>
            <a:p>
              <a:pPr algn="ctr"/>
              <a:r>
                <a:rPr lang="zh-CN" altLang="en-US" dirty="0"/>
                <a:t>引发电位变化</a:t>
              </a:r>
              <a:endParaRPr lang="zh-CN" altLang="en-US" dirty="0"/>
            </a:p>
          </p:txBody>
        </p:sp>
        <p:cxnSp>
          <p:nvCxnSpPr>
            <p:cNvPr id="31" name="直接连接符 30"/>
            <p:cNvCxnSpPr/>
            <p:nvPr/>
          </p:nvCxnSpPr>
          <p:spPr>
            <a:xfrm>
              <a:off x="6248400" y="6247611"/>
              <a:ext cx="18513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26" idx="1"/>
            </p:cNvCxnSpPr>
            <p:nvPr/>
          </p:nvCxnSpPr>
          <p:spPr>
            <a:xfrm flipV="1">
              <a:off x="8099778" y="6100961"/>
              <a:ext cx="597208" cy="1466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1769165" y="844120"/>
            <a:ext cx="9584635" cy="5666152"/>
          </a:xfrm>
          <a:prstGeom prst="roundRect">
            <a:avLst>
              <a:gd name="adj" fmla="val 2194"/>
            </a:avLst>
          </a:prstGeom>
          <a:solidFill>
            <a:schemeClr val="accent2">
              <a:lumMod val="40000"/>
              <a:lumOff val="6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组合 18"/>
          <p:cNvGrpSpPr/>
          <p:nvPr/>
        </p:nvGrpSpPr>
        <p:grpSpPr>
          <a:xfrm>
            <a:off x="768352" y="844120"/>
            <a:ext cx="929580" cy="5666152"/>
            <a:chOff x="718657" y="844120"/>
            <a:chExt cx="929580" cy="5666152"/>
          </a:xfrm>
        </p:grpSpPr>
        <p:sp>
          <p:nvSpPr>
            <p:cNvPr id="20" name="矩形: 圆角 19"/>
            <p:cNvSpPr/>
            <p:nvPr/>
          </p:nvSpPr>
          <p:spPr>
            <a:xfrm>
              <a:off x="718657" y="844120"/>
              <a:ext cx="929580" cy="5666152"/>
            </a:xfrm>
            <a:prstGeom prst="roundRect">
              <a:avLst>
                <a:gd name="adj" fmla="val 1603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51759" y="1590761"/>
              <a:ext cx="851448" cy="3897414"/>
            </a:xfrm>
            <a:prstGeom prst="rect">
              <a:avLst/>
            </a:prstGeom>
            <a:noFill/>
          </p:spPr>
          <p:txBody>
            <a:bodyPr wrap="square" rtlCol="0">
              <a:spAutoFit/>
            </a:bodyPr>
            <a:lstStyle/>
            <a:p>
              <a:pPr>
                <a:lnSpc>
                  <a:spcPct val="120000"/>
                </a:lnSpc>
              </a:pPr>
              <a:r>
                <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rPr>
                <a:t>神经元之间通过突触传递信息的过程</a:t>
              </a:r>
              <a:endPar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 name="标题 1"/>
          <p:cNvSpPr>
            <a:spLocks noGrp="1"/>
          </p:cNvSpPr>
          <p:nvPr>
            <p:ph type="title"/>
          </p:nvPr>
        </p:nvSpPr>
        <p:spPr/>
        <p:txBody>
          <a:bodyPr/>
          <a:lstStyle/>
          <a:p>
            <a:r>
              <a:rPr lang="zh-CN" altLang="en-US" dirty="0"/>
              <a:t>兴奋在神经元之间的传递</a:t>
            </a:r>
            <a:endParaRPr lang="zh-CN" altLang="en-US" dirty="0"/>
          </a:p>
        </p:txBody>
      </p:sp>
      <p:pic>
        <p:nvPicPr>
          <p:cNvPr id="6" name="图片 5"/>
          <p:cNvPicPr>
            <a:picLocks noChangeAspect="1"/>
          </p:cNvPicPr>
          <p:nvPr/>
        </p:nvPicPr>
        <p:blipFill>
          <a:blip r:embed="rId1"/>
          <a:srcRect/>
          <a:stretch>
            <a:fillRect/>
          </a:stretch>
        </p:blipFill>
        <p:spPr>
          <a:xfrm>
            <a:off x="2203672" y="844120"/>
            <a:ext cx="6785393" cy="5666152"/>
          </a:xfrm>
          <a:prstGeom prst="rect">
            <a:avLst/>
          </a:prstGeom>
        </p:spPr>
      </p:pic>
      <p:sp>
        <p:nvSpPr>
          <p:cNvPr id="22" name="文本框 21"/>
          <p:cNvSpPr txBox="1"/>
          <p:nvPr/>
        </p:nvSpPr>
        <p:spPr>
          <a:xfrm>
            <a:off x="9060298" y="1733731"/>
            <a:ext cx="1158009" cy="1200329"/>
          </a:xfrm>
          <a:prstGeom prst="rect">
            <a:avLst/>
          </a:prstGeom>
          <a:noFill/>
          <a:ln>
            <a:noFill/>
          </a:ln>
        </p:spPr>
        <p:txBody>
          <a:bodyPr wrap="square" rtlCol="0">
            <a:spAutoFit/>
          </a:bodyPr>
          <a:lstStyle/>
          <a:p>
            <a:pPr algn="ct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递质分解</a:t>
            </a:r>
            <a:endPar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3" name="组合 22"/>
          <p:cNvGrpSpPr/>
          <p:nvPr/>
        </p:nvGrpSpPr>
        <p:grpSpPr>
          <a:xfrm>
            <a:off x="5254329" y="1074129"/>
            <a:ext cx="626024" cy="1092600"/>
            <a:chOff x="5748271" y="1074129"/>
            <a:chExt cx="626024" cy="1092600"/>
          </a:xfrm>
        </p:grpSpPr>
        <p:cxnSp>
          <p:nvCxnSpPr>
            <p:cNvPr id="24" name="直接箭头连接符 23"/>
            <p:cNvCxnSpPr/>
            <p:nvPr/>
          </p:nvCxnSpPr>
          <p:spPr>
            <a:xfrm>
              <a:off x="6334539" y="1074129"/>
              <a:ext cx="0" cy="1092600"/>
            </a:xfrm>
            <a:prstGeom prst="straightConnector1">
              <a:avLst/>
            </a:prstGeom>
            <a:ln w="19050">
              <a:solidFill>
                <a:schemeClr val="bg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748271" y="1232407"/>
              <a:ext cx="626024" cy="746679"/>
            </a:xfrm>
            <a:prstGeom prst="rect">
              <a:avLst/>
            </a:prstGeom>
            <a:noFill/>
          </p:spPr>
          <p:txBody>
            <a:bodyPr wrap="square" rtlCol="0">
              <a:spAutoFit/>
            </a:bodyPr>
            <a:lstStyle/>
            <a:p>
              <a:pPr>
                <a:lnSpc>
                  <a:spcPts val="1700"/>
                </a:lnSpc>
              </a:pPr>
              <a:r>
                <a:rPr lang="zh-CN" altLang="en-US" sz="1600" dirty="0">
                  <a:solidFill>
                    <a:schemeClr val="bg1"/>
                  </a:solidFill>
                </a:rPr>
                <a:t>兴奋传导方向</a:t>
              </a:r>
              <a:endParaRPr lang="zh-CN" altLang="en-US" sz="1600" dirty="0">
                <a:solidFill>
                  <a:schemeClr val="bg1"/>
                </a:solidFill>
              </a:endParaRPr>
            </a:p>
          </p:txBody>
        </p:sp>
      </p:grpSp>
      <p:grpSp>
        <p:nvGrpSpPr>
          <p:cNvPr id="26" name="组合 25"/>
          <p:cNvGrpSpPr/>
          <p:nvPr/>
        </p:nvGrpSpPr>
        <p:grpSpPr>
          <a:xfrm>
            <a:off x="5880353" y="5185143"/>
            <a:ext cx="5233848" cy="923330"/>
            <a:chOff x="5880353" y="5185143"/>
            <a:chExt cx="5233848" cy="923330"/>
          </a:xfrm>
        </p:grpSpPr>
        <p:sp>
          <p:nvSpPr>
            <p:cNvPr id="7" name="文本框 6"/>
            <p:cNvSpPr txBox="1"/>
            <p:nvPr/>
          </p:nvSpPr>
          <p:spPr>
            <a:xfrm>
              <a:off x="8627268" y="5185143"/>
              <a:ext cx="2486933" cy="923330"/>
            </a:xfrm>
            <a:prstGeom prst="rect">
              <a:avLst/>
            </a:prstGeom>
            <a:solidFill>
              <a:schemeClr val="accent2">
                <a:lumMod val="20000"/>
                <a:lumOff val="80000"/>
              </a:schemeClr>
            </a:solidFill>
          </p:spPr>
          <p:txBody>
            <a:bodyPr wrap="square" rtlCol="0">
              <a:spAutoFit/>
            </a:bodyPr>
            <a:lstStyle/>
            <a:p>
              <a:r>
                <a:rPr lang="zh-CN" altLang="en-US" dirty="0"/>
                <a:t>神经递质与受体分开，迅速降解或回收进细胞，以免持续发生作用。</a:t>
              </a:r>
              <a:endParaRPr lang="zh-CN" altLang="en-US" dirty="0"/>
            </a:p>
          </p:txBody>
        </p:sp>
        <p:cxnSp>
          <p:nvCxnSpPr>
            <p:cNvPr id="5" name="直接连接符 4"/>
            <p:cNvCxnSpPr/>
            <p:nvPr/>
          </p:nvCxnSpPr>
          <p:spPr>
            <a:xfrm flipV="1">
              <a:off x="5880353" y="5646656"/>
              <a:ext cx="1180323" cy="3672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060676" y="5644447"/>
              <a:ext cx="15571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兴奋在神经元之间的传递</a:t>
            </a:r>
            <a:endParaRPr lang="zh-CN" altLang="en-US" dirty="0"/>
          </a:p>
        </p:txBody>
      </p:sp>
      <p:pic>
        <p:nvPicPr>
          <p:cNvPr id="3" name="图片 2"/>
          <p:cNvPicPr>
            <a:picLocks noChangeAspect="1"/>
          </p:cNvPicPr>
          <p:nvPr/>
        </p:nvPicPr>
        <p:blipFill>
          <a:blip r:embed="rId1"/>
          <a:stretch>
            <a:fillRect/>
          </a:stretch>
        </p:blipFill>
        <p:spPr>
          <a:xfrm>
            <a:off x="730031" y="1213571"/>
            <a:ext cx="5976389" cy="4989266"/>
          </a:xfrm>
          <a:prstGeom prst="rect">
            <a:avLst/>
          </a:prstGeom>
        </p:spPr>
      </p:pic>
      <p:grpSp>
        <p:nvGrpSpPr>
          <p:cNvPr id="10" name="组合 9"/>
          <p:cNvGrpSpPr/>
          <p:nvPr/>
        </p:nvGrpSpPr>
        <p:grpSpPr>
          <a:xfrm>
            <a:off x="6579908" y="1347357"/>
            <a:ext cx="4637989" cy="2081644"/>
            <a:chOff x="6579908" y="1347357"/>
            <a:chExt cx="4637989" cy="2081644"/>
          </a:xfrm>
        </p:grpSpPr>
        <p:sp>
          <p:nvSpPr>
            <p:cNvPr id="9" name="圆角矩形 67"/>
            <p:cNvSpPr/>
            <p:nvPr/>
          </p:nvSpPr>
          <p:spPr>
            <a:xfrm>
              <a:off x="6579908" y="1347357"/>
              <a:ext cx="4637989" cy="2081644"/>
            </a:xfrm>
            <a:prstGeom prst="roundRect">
              <a:avLst>
                <a:gd name="adj" fmla="val 6077"/>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6857609" y="1489721"/>
              <a:ext cx="4082586" cy="1695849"/>
            </a:xfrm>
            <a:prstGeom prst="rect">
              <a:avLst/>
            </a:prstGeom>
            <a:noFill/>
          </p:spPr>
          <p:txBody>
            <a:bodyPr wrap="square" rtlCol="0">
              <a:spAutoFit/>
            </a:bodyPr>
            <a:lstStyle/>
            <a:p>
              <a:pPr algn="just">
                <a:lnSpc>
                  <a:spcPct val="150000"/>
                </a:lnSpc>
              </a:pPr>
              <a:r>
                <a:rPr lang="zh-CN" altLang="en-US" sz="2400" dirty="0">
                  <a:latin typeface="Times New Roman" panose="02020603050405020304" pitchFamily="18" charset="0"/>
                  <a:cs typeface="Times New Roman" panose="02020603050405020304" pitchFamily="18" charset="0"/>
                </a:rPr>
                <a:t>由于神经递质只存在于突触小泡中，只能由突触前膜释放，作用于突触后膜。</a:t>
              </a:r>
              <a:endParaRPr lang="zh-CN" altLang="en-US" sz="2400" dirty="0">
                <a:latin typeface="Times New Roman" panose="02020603050405020304" pitchFamily="18" charset="0"/>
                <a:cs typeface="Times New Roman" panose="02020603050405020304" pitchFamily="18" charset="0"/>
              </a:endParaRPr>
            </a:p>
          </p:txBody>
        </p:sp>
      </p:grpSp>
      <p:sp>
        <p:nvSpPr>
          <p:cNvPr id="8" name="文本框 7"/>
          <p:cNvSpPr txBox="1"/>
          <p:nvPr/>
        </p:nvSpPr>
        <p:spPr>
          <a:xfrm>
            <a:off x="7600247" y="4515439"/>
            <a:ext cx="2723823" cy="1107996"/>
          </a:xfrm>
          <a:prstGeom prst="rect">
            <a:avLst/>
          </a:prstGeom>
          <a:noFill/>
        </p:spPr>
        <p:txBody>
          <a:bodyPr wrap="none" rtlCol="0">
            <a:spAutoFit/>
          </a:bodyPr>
          <a:lstStyle/>
          <a:p>
            <a:r>
              <a:rPr lang="zh-CN" altLang="en-US" sz="6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单方向</a:t>
            </a:r>
            <a:endParaRPr lang="zh-CN" altLang="en-US" sz="6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兴奋在神经元之间的传递</a:t>
            </a:r>
            <a:endParaRPr lang="zh-CN" altLang="en-US" dirty="0"/>
          </a:p>
        </p:txBody>
      </p:sp>
      <p:sp>
        <p:nvSpPr>
          <p:cNvPr id="7" name="文本框 6"/>
          <p:cNvSpPr txBox="1"/>
          <p:nvPr/>
        </p:nvSpPr>
        <p:spPr>
          <a:xfrm>
            <a:off x="5050446" y="5007753"/>
            <a:ext cx="4482837" cy="1090555"/>
          </a:xfrm>
          <a:prstGeom prst="rect">
            <a:avLst/>
          </a:prstGeom>
          <a:noFill/>
        </p:spPr>
        <p:txBody>
          <a:bodyPr wrap="square" rtlCol="0">
            <a:spAutoFit/>
          </a:bodyPr>
          <a:lstStyle/>
          <a:p>
            <a:pPr algn="just">
              <a:lnSpc>
                <a:spcPct val="120000"/>
              </a:lnSpc>
            </a:pPr>
            <a:r>
              <a:rPr lang="zh-CN" altLang="en-US" sz="2800" dirty="0">
                <a:latin typeface="Times New Roman" panose="02020603050405020304" pitchFamily="18" charset="0"/>
                <a:cs typeface="Times New Roman" panose="02020603050405020304" pitchFamily="18" charset="0"/>
              </a:rPr>
              <a:t>从一个神经元的轴突传到下一个神经元的胞体或树突</a:t>
            </a:r>
            <a:endParaRPr lang="zh-CN" altLang="en-US" sz="28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88219" y="1081162"/>
            <a:ext cx="8815561" cy="3570135"/>
          </a:xfrm>
          <a:prstGeom prst="rect">
            <a:avLst/>
          </a:prstGeom>
        </p:spPr>
      </p:pic>
      <p:sp>
        <p:nvSpPr>
          <p:cNvPr id="12" name="文本框 11"/>
          <p:cNvSpPr txBox="1"/>
          <p:nvPr/>
        </p:nvSpPr>
        <p:spPr>
          <a:xfrm>
            <a:off x="2772301" y="4999033"/>
            <a:ext cx="1877437" cy="1107996"/>
          </a:xfrm>
          <a:prstGeom prst="rect">
            <a:avLst/>
          </a:prstGeom>
          <a:noFill/>
        </p:spPr>
        <p:txBody>
          <a:bodyPr wrap="none" rtlCol="0">
            <a:spAutoFit/>
          </a:bodyPr>
          <a:lstStyle/>
          <a:p>
            <a:r>
              <a:rPr lang="zh-CN" altLang="en-US" sz="6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方向</a:t>
            </a:r>
            <a:endParaRPr lang="zh-CN" altLang="en-US" sz="6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椭圆 3"/>
          <p:cNvSpPr/>
          <p:nvPr/>
        </p:nvSpPr>
        <p:spPr>
          <a:xfrm>
            <a:off x="7956222" y="3108489"/>
            <a:ext cx="320512" cy="3205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193411" y="2705977"/>
            <a:ext cx="431274" cy="43127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4845378" y="5090526"/>
            <a:ext cx="0" cy="925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1000"/>
                                        <p:tgtEl>
                                          <p:spTgt spid="13"/>
                                        </p:tgtEl>
                                      </p:cBhvr>
                                    </p:animEffect>
                                  </p:childTnLst>
                                </p:cTn>
                              </p:par>
                            </p:childTnLst>
                          </p:cTn>
                        </p:par>
                        <p:par>
                          <p:cTn id="21" fill="hold">
                            <p:stCondLst>
                              <p:cond delay="1000"/>
                            </p:stCondLst>
                            <p:childTnLst>
                              <p:par>
                                <p:cTn id="22" presetID="21"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4"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1"/>
          <a:stretch>
            <a:fillRect/>
          </a:stretch>
        </p:blipFill>
        <p:spPr>
          <a:xfrm>
            <a:off x="7896973" y="1120897"/>
            <a:ext cx="3485082" cy="2909449"/>
          </a:xfrm>
          <a:prstGeom prst="rect">
            <a:avLst/>
          </a:prstGeom>
        </p:spPr>
      </p:pic>
      <p:sp>
        <p:nvSpPr>
          <p:cNvPr id="2" name="标题 1"/>
          <p:cNvSpPr>
            <a:spLocks noGrp="1"/>
          </p:cNvSpPr>
          <p:nvPr>
            <p:ph type="title"/>
          </p:nvPr>
        </p:nvSpPr>
        <p:spPr/>
        <p:txBody>
          <a:bodyPr/>
          <a:lstStyle/>
          <a:p>
            <a:r>
              <a:rPr lang="zh-CN" altLang="en-US" dirty="0"/>
              <a:t>兴奋在神经元之间的传递</a:t>
            </a:r>
            <a:endParaRPr lang="zh-CN" altLang="en-US" dirty="0"/>
          </a:p>
        </p:txBody>
      </p:sp>
      <p:grpSp>
        <p:nvGrpSpPr>
          <p:cNvPr id="87" name="组合 86"/>
          <p:cNvGrpSpPr/>
          <p:nvPr/>
        </p:nvGrpSpPr>
        <p:grpSpPr>
          <a:xfrm>
            <a:off x="8038213" y="4327477"/>
            <a:ext cx="3200401" cy="967535"/>
            <a:chOff x="8038213" y="4380642"/>
            <a:chExt cx="3200401" cy="967535"/>
          </a:xfrm>
        </p:grpSpPr>
        <p:sp>
          <p:nvSpPr>
            <p:cNvPr id="85" name="圆角矩形 67"/>
            <p:cNvSpPr/>
            <p:nvPr/>
          </p:nvSpPr>
          <p:spPr>
            <a:xfrm>
              <a:off x="8038213" y="4380642"/>
              <a:ext cx="3200401" cy="967535"/>
            </a:xfrm>
            <a:prstGeom prst="roundRect">
              <a:avLst>
                <a:gd name="adj" fmla="val 9652"/>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8146574" y="4437533"/>
              <a:ext cx="2985879" cy="805349"/>
            </a:xfrm>
            <a:prstGeom prst="rect">
              <a:avLst/>
            </a:prstGeom>
            <a:noFill/>
          </p:spPr>
          <p:txBody>
            <a:bodyPr wrap="square" rtlCol="0">
              <a:spAutoFit/>
            </a:bodyPr>
            <a:lstStyle/>
            <a:p>
              <a:pPr algn="just">
                <a:lnSpc>
                  <a:spcPct val="120000"/>
                </a:lnSpc>
              </a:pPr>
              <a:r>
                <a:rPr lang="zh-CN" altLang="en-US" sz="2000" dirty="0">
                  <a:latin typeface="Times New Roman" panose="02020603050405020304" pitchFamily="18" charset="0"/>
                  <a:cs typeface="Times New Roman" panose="02020603050405020304" pitchFamily="18" charset="0"/>
                </a:rPr>
                <a:t>由于是突触处的兴奋传递需要通过</a:t>
              </a:r>
              <a:r>
                <a:rPr lang="zh-CN" altLang="en-US" sz="2000" dirty="0">
                  <a:solidFill>
                    <a:srgbClr val="C00000"/>
                  </a:solidFill>
                  <a:latin typeface="Times New Roman" panose="02020603050405020304" pitchFamily="18" charset="0"/>
                  <a:cs typeface="Times New Roman" panose="02020603050405020304" pitchFamily="18" charset="0"/>
                </a:rPr>
                <a:t>化学信号的转换</a:t>
              </a:r>
              <a:endParaRPr lang="zh-CN" altLang="en-US" sz="2000" dirty="0">
                <a:latin typeface="Times New Roman" panose="02020603050405020304" pitchFamily="18" charset="0"/>
                <a:cs typeface="Times New Roman" panose="02020603050405020304" pitchFamily="18" charset="0"/>
              </a:endParaRPr>
            </a:p>
          </p:txBody>
        </p:sp>
      </p:grpSp>
      <p:pic>
        <p:nvPicPr>
          <p:cNvPr id="22" name="图片 21" descr="图片包含 游戏机&#10;&#10;描述已自动生成"/>
          <p:cNvPicPr>
            <a:picLocks noChangeAspect="1"/>
          </p:cNvPicPr>
          <p:nvPr/>
        </p:nvPicPr>
        <p:blipFill rotWithShape="1">
          <a:blip r:embed="rId2"/>
          <a:srcRect l="4079" t="2044" r="5793" b="5772"/>
          <a:stretch>
            <a:fillRect/>
          </a:stretch>
        </p:blipFill>
        <p:spPr>
          <a:xfrm>
            <a:off x="850332" y="1934677"/>
            <a:ext cx="6988278" cy="4224245"/>
          </a:xfrm>
          <a:prstGeom prst="rect">
            <a:avLst/>
          </a:prstGeom>
        </p:spPr>
      </p:pic>
      <p:sp>
        <p:nvSpPr>
          <p:cNvPr id="23" name="TextBox 3"/>
          <p:cNvSpPr txBox="1"/>
          <p:nvPr/>
        </p:nvSpPr>
        <p:spPr>
          <a:xfrm>
            <a:off x="3094542" y="1418028"/>
            <a:ext cx="1415772" cy="584775"/>
          </a:xfrm>
          <a:prstGeom prst="rect">
            <a:avLst/>
          </a:prstGeom>
          <a:noFill/>
        </p:spPr>
        <p:txBody>
          <a:bodyPr wrap="none" rtlCol="0">
            <a:spAutoFit/>
          </a:bodyPr>
          <a:lstStyle/>
          <a:p>
            <a:pPr algn="ctr"/>
            <a:r>
              <a:rPr lang="zh-CN" altLang="zh-CN" sz="1600" dirty="0">
                <a:latin typeface="+mn-ea"/>
              </a:rPr>
              <a:t>兴奋在神经</a:t>
            </a:r>
            <a:endParaRPr lang="en-US" altLang="zh-CN" sz="1600" dirty="0">
              <a:latin typeface="+mn-ea"/>
            </a:endParaRPr>
          </a:p>
          <a:p>
            <a:pPr algn="ctr"/>
            <a:r>
              <a:rPr lang="zh-CN" altLang="zh-CN" sz="1600" dirty="0">
                <a:latin typeface="+mn-ea"/>
              </a:rPr>
              <a:t>纤维上的传导</a:t>
            </a:r>
            <a:endParaRPr lang="zh-CN" altLang="en-US" sz="1600" dirty="0">
              <a:latin typeface="+mn-ea"/>
            </a:endParaRPr>
          </a:p>
        </p:txBody>
      </p:sp>
      <p:sp>
        <p:nvSpPr>
          <p:cNvPr id="24" name="TextBox 4"/>
          <p:cNvSpPr txBox="1"/>
          <p:nvPr/>
        </p:nvSpPr>
        <p:spPr>
          <a:xfrm>
            <a:off x="7838610" y="1418028"/>
            <a:ext cx="1210588" cy="584775"/>
          </a:xfrm>
          <a:prstGeom prst="rect">
            <a:avLst/>
          </a:prstGeom>
          <a:noFill/>
        </p:spPr>
        <p:txBody>
          <a:bodyPr wrap="none" rtlCol="0">
            <a:spAutoFit/>
          </a:bodyPr>
          <a:lstStyle/>
          <a:p>
            <a:r>
              <a:rPr lang="zh-CN" altLang="zh-CN" sz="1600" dirty="0">
                <a:latin typeface="+mn-ea"/>
              </a:rPr>
              <a:t>兴奋在神经</a:t>
            </a:r>
            <a:endParaRPr lang="en-US" altLang="zh-CN" sz="1600" dirty="0">
              <a:latin typeface="+mn-ea"/>
            </a:endParaRPr>
          </a:p>
          <a:p>
            <a:r>
              <a:rPr lang="zh-CN" altLang="zh-CN" sz="1600" dirty="0">
                <a:latin typeface="+mn-ea"/>
              </a:rPr>
              <a:t>元间的传递</a:t>
            </a:r>
            <a:endParaRPr lang="zh-CN" altLang="en-US" sz="1600" dirty="0">
              <a:latin typeface="+mn-ea"/>
            </a:endParaRPr>
          </a:p>
        </p:txBody>
      </p:sp>
      <p:cxnSp>
        <p:nvCxnSpPr>
          <p:cNvPr id="25" name="直接箭头连接符 24"/>
          <p:cNvCxnSpPr>
            <a:endCxn id="23" idx="2"/>
          </p:cNvCxnSpPr>
          <p:nvPr/>
        </p:nvCxnSpPr>
        <p:spPr>
          <a:xfrm flipV="1">
            <a:off x="2702993" y="2002803"/>
            <a:ext cx="1099435" cy="1945533"/>
          </a:xfrm>
          <a:prstGeom prst="straightConnector1">
            <a:avLst/>
          </a:prstGeom>
          <a:ln w="19050">
            <a:tailEnd type="stealth" w="lg" len="lg"/>
          </a:ln>
        </p:spPr>
        <p:style>
          <a:lnRef idx="2">
            <a:schemeClr val="dk1"/>
          </a:lnRef>
          <a:fillRef idx="0">
            <a:schemeClr val="dk1"/>
          </a:fillRef>
          <a:effectRef idx="1">
            <a:schemeClr val="dk1"/>
          </a:effectRef>
          <a:fontRef idx="minor">
            <a:schemeClr val="tx1"/>
          </a:fontRef>
        </p:style>
      </p:cxnSp>
      <p:sp>
        <p:nvSpPr>
          <p:cNvPr id="26" name="椭圆 25"/>
          <p:cNvSpPr/>
          <p:nvPr/>
        </p:nvSpPr>
        <p:spPr>
          <a:xfrm>
            <a:off x="5112491" y="3341930"/>
            <a:ext cx="500066" cy="5000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a:stCxn id="26" idx="7"/>
            <a:endCxn id="24" idx="2"/>
          </p:cNvCxnSpPr>
          <p:nvPr/>
        </p:nvCxnSpPr>
        <p:spPr>
          <a:xfrm flipV="1">
            <a:off x="5539324" y="2002803"/>
            <a:ext cx="2904580" cy="1412360"/>
          </a:xfrm>
          <a:prstGeom prst="straightConnector1">
            <a:avLst/>
          </a:prstGeom>
          <a:ln w="19050">
            <a:tailEnd type="stealth" w="lg" len="lg"/>
          </a:ln>
        </p:spPr>
        <p:style>
          <a:lnRef idx="2">
            <a:schemeClr val="dk1"/>
          </a:lnRef>
          <a:fillRef idx="0">
            <a:schemeClr val="dk1"/>
          </a:fillRef>
          <a:effectRef idx="1">
            <a:schemeClr val="dk1"/>
          </a:effectRef>
          <a:fontRef idx="minor">
            <a:schemeClr val="tx1"/>
          </a:fontRef>
        </p:style>
      </p:cxnSp>
      <p:pic>
        <p:nvPicPr>
          <p:cNvPr id="5" name="图片 4"/>
          <p:cNvPicPr>
            <a:picLocks noChangeAspect="1"/>
          </p:cNvPicPr>
          <p:nvPr/>
        </p:nvPicPr>
        <p:blipFill>
          <a:blip r:embed="rId3"/>
          <a:stretch>
            <a:fillRect/>
          </a:stretch>
        </p:blipFill>
        <p:spPr>
          <a:xfrm>
            <a:off x="4510314" y="1170150"/>
            <a:ext cx="2701747" cy="1133728"/>
          </a:xfrm>
          <a:prstGeom prst="rect">
            <a:avLst/>
          </a:prstGeom>
        </p:spPr>
      </p:pic>
      <p:sp>
        <p:nvSpPr>
          <p:cNvPr id="86" name="文本框 85"/>
          <p:cNvSpPr txBox="1"/>
          <p:nvPr/>
        </p:nvSpPr>
        <p:spPr>
          <a:xfrm>
            <a:off x="5206420" y="5645308"/>
            <a:ext cx="6135248" cy="707373"/>
          </a:xfrm>
          <a:prstGeom prst="rect">
            <a:avLst/>
          </a:prstGeom>
          <a:noFill/>
        </p:spPr>
        <p:txBody>
          <a:bodyPr wrap="square" rtlCol="0">
            <a:spAutoFit/>
          </a:bodyPr>
          <a:lstStyle/>
          <a:p>
            <a:pPr algn="just">
              <a:lnSpc>
                <a:spcPct val="120000"/>
              </a:lnSpc>
            </a:pPr>
            <a:r>
              <a:rPr lang="zh-CN" altLang="en-US" sz="36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兴奋传递速度比神经纤维上</a:t>
            </a:r>
            <a:r>
              <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慢</a:t>
            </a:r>
            <a:endParaRPr lang="zh-CN" altLang="en-US" sz="36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75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wipe(up)">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p:cTn id="51" dur="500" fill="hold"/>
                                        <p:tgtEl>
                                          <p:spTgt spid="86"/>
                                        </p:tgtEl>
                                        <p:attrNameLst>
                                          <p:attrName>ppt_w</p:attrName>
                                        </p:attrNameLst>
                                      </p:cBhvr>
                                      <p:tavLst>
                                        <p:tav tm="0">
                                          <p:val>
                                            <p:fltVal val="0"/>
                                          </p:val>
                                        </p:tav>
                                        <p:tav tm="100000">
                                          <p:val>
                                            <p:strVal val="#ppt_w"/>
                                          </p:val>
                                        </p:tav>
                                      </p:tavLst>
                                    </p:anim>
                                    <p:anim calcmode="lin" valueType="num">
                                      <p:cBhvr>
                                        <p:cTn id="52" dur="500" fill="hold"/>
                                        <p:tgtEl>
                                          <p:spTgt spid="86"/>
                                        </p:tgtEl>
                                        <p:attrNameLst>
                                          <p:attrName>ppt_h</p:attrName>
                                        </p:attrNameLst>
                                      </p:cBhvr>
                                      <p:tavLst>
                                        <p:tav tm="0">
                                          <p:val>
                                            <p:fltVal val="0"/>
                                          </p:val>
                                        </p:tav>
                                        <p:tav tm="100000">
                                          <p:val>
                                            <p:strVal val="#ppt_h"/>
                                          </p:val>
                                        </p:tav>
                                      </p:tavLst>
                                    </p:anim>
                                    <p:animEffect transition="in" filter="fade">
                                      <p:cBhvr>
                                        <p:cTn id="5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3"/>
          <p:cNvSpPr/>
          <p:nvPr/>
        </p:nvSpPr>
        <p:spPr>
          <a:xfrm>
            <a:off x="3514" y="205188"/>
            <a:ext cx="809237" cy="458810"/>
          </a:xfrm>
          <a:custGeom>
            <a:avLst/>
            <a:gdLst>
              <a:gd name="connsiteX0" fmla="*/ 0 w 2222628"/>
              <a:gd name="connsiteY0" fmla="*/ 964353 h 964353"/>
              <a:gd name="connsiteX1" fmla="*/ 505504 w 2222628"/>
              <a:gd name="connsiteY1" fmla="*/ 0 h 964353"/>
              <a:gd name="connsiteX2" fmla="*/ 2222628 w 2222628"/>
              <a:gd name="connsiteY2" fmla="*/ 0 h 964353"/>
              <a:gd name="connsiteX3" fmla="*/ 1717124 w 2222628"/>
              <a:gd name="connsiteY3" fmla="*/ 964353 h 964353"/>
              <a:gd name="connsiteX4" fmla="*/ 0 w 2222628"/>
              <a:gd name="connsiteY4" fmla="*/ 964353 h 964353"/>
              <a:gd name="connsiteX0-1" fmla="*/ 0 w 2222628"/>
              <a:gd name="connsiteY0-2" fmla="*/ 964353 h 964353"/>
              <a:gd name="connsiteX1-3" fmla="*/ 19729 w 2222628"/>
              <a:gd name="connsiteY1-4" fmla="*/ 0 h 964353"/>
              <a:gd name="connsiteX2-5" fmla="*/ 2222628 w 2222628"/>
              <a:gd name="connsiteY2-6" fmla="*/ 0 h 964353"/>
              <a:gd name="connsiteX3-7" fmla="*/ 1717124 w 2222628"/>
              <a:gd name="connsiteY3-8" fmla="*/ 964353 h 964353"/>
              <a:gd name="connsiteX4-9" fmla="*/ 0 w 2222628"/>
              <a:gd name="connsiteY4-10" fmla="*/ 964353 h 964353"/>
              <a:gd name="connsiteX0-11" fmla="*/ 0 w 2222628"/>
              <a:gd name="connsiteY0-12" fmla="*/ 964353 h 964353"/>
              <a:gd name="connsiteX1-13" fmla="*/ 679 w 2222628"/>
              <a:gd name="connsiteY1-14" fmla="*/ 0 h 964353"/>
              <a:gd name="connsiteX2-15" fmla="*/ 2222628 w 2222628"/>
              <a:gd name="connsiteY2-16" fmla="*/ 0 h 964353"/>
              <a:gd name="connsiteX3-17" fmla="*/ 1717124 w 2222628"/>
              <a:gd name="connsiteY3-18" fmla="*/ 964353 h 964353"/>
              <a:gd name="connsiteX4-19" fmla="*/ 0 w 2222628"/>
              <a:gd name="connsiteY4-20" fmla="*/ 964353 h 9643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628" h="964353">
                <a:moveTo>
                  <a:pt x="0" y="964353"/>
                </a:moveTo>
                <a:cubicBezTo>
                  <a:pt x="226" y="642902"/>
                  <a:pt x="453" y="321451"/>
                  <a:pt x="679" y="0"/>
                </a:cubicBezTo>
                <a:lnTo>
                  <a:pt x="2222628" y="0"/>
                </a:lnTo>
                <a:lnTo>
                  <a:pt x="1717124" y="964353"/>
                </a:lnTo>
                <a:lnTo>
                  <a:pt x="0" y="96435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 name="矩形 3"/>
          <p:cNvSpPr/>
          <p:nvPr/>
        </p:nvSpPr>
        <p:spPr>
          <a:xfrm>
            <a:off x="744598" y="205187"/>
            <a:ext cx="1415772" cy="461665"/>
          </a:xfrm>
          <a:prstGeom prst="rect">
            <a:avLst/>
          </a:prstGeom>
          <a:effectLst/>
        </p:spPr>
        <p:txBody>
          <a:bodyPr vert="horz" wrap="none">
            <a:spAutoFit/>
          </a:bodyPr>
          <a:lstStyle/>
          <a:p>
            <a:r>
              <a:rPr lang="zh-CN" altLang="en-US" sz="2400" dirty="0">
                <a:solidFill>
                  <a:srgbClr val="0070C0"/>
                </a:solidFill>
                <a:latin typeface="+mj-lt"/>
                <a:ea typeface="微软雅黑" panose="020B0503020204020204" pitchFamily="34" charset="-122"/>
              </a:rPr>
              <a:t>问题探讨</a:t>
            </a:r>
            <a:endParaRPr lang="zh-CN" altLang="en-US" sz="2400" dirty="0">
              <a:solidFill>
                <a:srgbClr val="0070C0"/>
              </a:solidFill>
              <a:latin typeface="+mj-lt"/>
              <a:ea typeface="微软雅黑" panose="020B0503020204020204" pitchFamily="34" charset="-122"/>
            </a:endParaRPr>
          </a:p>
        </p:txBody>
      </p:sp>
      <p:sp>
        <p:nvSpPr>
          <p:cNvPr id="13" name="矩形: 圆角 12"/>
          <p:cNvSpPr/>
          <p:nvPr/>
        </p:nvSpPr>
        <p:spPr>
          <a:xfrm>
            <a:off x="891066" y="3484056"/>
            <a:ext cx="5927177" cy="1292907"/>
          </a:xfrm>
          <a:prstGeom prst="roundRect">
            <a:avLst>
              <a:gd name="adj" fmla="val 666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90947" y="3526703"/>
            <a:ext cx="5774532" cy="1174681"/>
          </a:xfrm>
          <a:prstGeom prst="rect">
            <a:avLst/>
          </a:prstGeom>
          <a:noFill/>
        </p:spPr>
        <p:txBody>
          <a:bodyPr wrap="square">
            <a:spAutoFit/>
          </a:bodyPr>
          <a:lstStyle/>
          <a:p>
            <a:pPr algn="just">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经过了耳（感受器）、传入神经（听觉神经）、神经中枢（大脑皮层</a:t>
            </a:r>
            <a:r>
              <a:rPr lang="en-US" altLang="zh-CN" sz="2000" dirty="0">
                <a:solidFill>
                  <a:schemeClr val="bg1"/>
                </a:solidFill>
                <a:latin typeface="Times New Roman" panose="02020603050405020304" pitchFamily="18" charset="0"/>
                <a:cs typeface="Times New Roman" panose="02020603050405020304" pitchFamily="18" charset="0"/>
              </a:rPr>
              <a:t>-</a:t>
            </a:r>
            <a:r>
              <a:rPr lang="zh-CN" altLang="en-US" sz="2000" dirty="0">
                <a:solidFill>
                  <a:schemeClr val="bg1"/>
                </a:solidFill>
                <a:latin typeface="Times New Roman" panose="02020603050405020304" pitchFamily="18" charset="0"/>
                <a:cs typeface="Times New Roman" panose="02020603050405020304" pitchFamily="18" charset="0"/>
              </a:rPr>
              <a:t>脊髓）、传出神经、效应器（肌肉）等结构。</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grpSp>
        <p:nvGrpSpPr>
          <p:cNvPr id="26" name="组合 25"/>
          <p:cNvGrpSpPr/>
          <p:nvPr/>
        </p:nvGrpSpPr>
        <p:grpSpPr>
          <a:xfrm>
            <a:off x="836298" y="2088915"/>
            <a:ext cx="5981945" cy="461665"/>
            <a:chOff x="6333409" y="1517248"/>
            <a:chExt cx="5981945" cy="461665"/>
          </a:xfrm>
        </p:grpSpPr>
        <p:sp>
          <p:nvSpPr>
            <p:cNvPr id="27" name="文本框 26"/>
            <p:cNvSpPr txBox="1"/>
            <p:nvPr/>
          </p:nvSpPr>
          <p:spPr>
            <a:xfrm>
              <a:off x="6333409" y="1517248"/>
              <a:ext cx="800219" cy="461665"/>
            </a:xfrm>
            <a:prstGeom prst="rect">
              <a:avLst/>
            </a:prstGeom>
            <a:noFill/>
          </p:spPr>
          <p:txBody>
            <a:bodyPr wrap="none" rtlCol="0" anchor="ctr">
              <a:spAutoFit/>
            </a:bodyPr>
            <a:lstStyle/>
            <a:p>
              <a:r>
                <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讨论</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8" name="组合 27"/>
            <p:cNvGrpSpPr/>
            <p:nvPr/>
          </p:nvGrpSpPr>
          <p:grpSpPr>
            <a:xfrm>
              <a:off x="6351240" y="1974037"/>
              <a:ext cx="5964114" cy="0"/>
              <a:chOff x="7484784" y="1647059"/>
              <a:chExt cx="5964114" cy="0"/>
            </a:xfrm>
          </p:grpSpPr>
          <p:cxnSp>
            <p:nvCxnSpPr>
              <p:cNvPr id="30" name="直接连接符 29"/>
              <p:cNvCxnSpPr/>
              <p:nvPr/>
            </p:nvCxnSpPr>
            <p:spPr>
              <a:xfrm>
                <a:off x="7484784" y="1647059"/>
                <a:ext cx="732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217477" y="1647059"/>
                <a:ext cx="52314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3" name="矩形 32"/>
          <p:cNvSpPr/>
          <p:nvPr/>
        </p:nvSpPr>
        <p:spPr>
          <a:xfrm>
            <a:off x="783338" y="868938"/>
            <a:ext cx="6034905" cy="1174681"/>
          </a:xfrm>
          <a:prstGeom prst="rect">
            <a:avLst/>
          </a:prstGeom>
        </p:spPr>
        <p:txBody>
          <a:bodyPr wrap="square">
            <a:spAutoFit/>
          </a:bodyPr>
          <a:lstStyle/>
          <a:p>
            <a:pPr algn="just">
              <a:lnSpc>
                <a:spcPct val="120000"/>
              </a:lnSpc>
            </a:pPr>
            <a:r>
              <a:rPr lang="zh-CN" altLang="en-US" sz="2000" dirty="0">
                <a:latin typeface="Times New Roman" panose="02020603050405020304" pitchFamily="18" charset="0"/>
                <a:cs typeface="Times New Roman" panose="02020603050405020304" pitchFamily="18" charset="0"/>
              </a:rPr>
              <a:t>短跑赛场上，发令枪一响，运动员会像离弦的箭一样冲出，现在世界短跑比赛规则规定，在枪响后</a:t>
            </a:r>
            <a:r>
              <a:rPr lang="en-US" altLang="zh-CN" sz="2000" dirty="0">
                <a:latin typeface="Times New Roman" panose="02020603050405020304" pitchFamily="18" charset="0"/>
                <a:cs typeface="Times New Roman" panose="02020603050405020304" pitchFamily="18" charset="0"/>
              </a:rPr>
              <a:t>0.1s</a:t>
            </a:r>
            <a:r>
              <a:rPr lang="zh-CN" altLang="en-US" sz="2000" dirty="0">
                <a:latin typeface="Times New Roman" panose="02020603050405020304" pitchFamily="18" charset="0"/>
                <a:cs typeface="Times New Roman" panose="02020603050405020304" pitchFamily="18" charset="0"/>
              </a:rPr>
              <a:t>内起跑被视为抢跑。</a:t>
            </a:r>
            <a:endParaRPr lang="zh-CN" altLang="en-US" sz="2000"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783338" y="2641557"/>
            <a:ext cx="6034905" cy="805349"/>
          </a:xfrm>
          <a:prstGeom prst="rect">
            <a:avLst/>
          </a:prstGeom>
          <a:noFill/>
        </p:spPr>
        <p:txBody>
          <a:bodyPr wrap="square" rtlCol="0">
            <a:spAutoFit/>
          </a:bodyPr>
          <a:lstStyle/>
          <a:p>
            <a:pPr marL="271780" indent="-271780" algn="just">
              <a:lnSpc>
                <a:spcPct val="120000"/>
              </a:lnSpc>
              <a:buFont typeface="+mj-lt"/>
              <a:buAutoNum type="arabicPeriod"/>
            </a:pPr>
            <a:r>
              <a:rPr lang="zh-CN" altLang="en-US" sz="2000" dirty="0">
                <a:latin typeface="Times New Roman" panose="02020603050405020304" pitchFamily="18" charset="0"/>
                <a:cs typeface="Times New Roman" panose="02020603050405020304" pitchFamily="18" charset="0"/>
              </a:rPr>
              <a:t>从运动员听到枪响到做出起跑的反应，信号的传导经过了哪些结构？</a:t>
            </a:r>
            <a:endParaRPr lang="zh-CN" altLang="en-US" sz="20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891068" y="4827939"/>
            <a:ext cx="6034904" cy="436017"/>
          </a:xfrm>
          <a:prstGeom prst="rect">
            <a:avLst/>
          </a:prstGeom>
          <a:noFill/>
        </p:spPr>
        <p:txBody>
          <a:bodyPr wrap="square" rtlCol="0">
            <a:spAutoFit/>
          </a:bodyPr>
          <a:lstStyle/>
          <a:p>
            <a:pPr marL="271780" indent="-271780" algn="just">
              <a:lnSpc>
                <a:spcPct val="120000"/>
              </a:lnSpc>
              <a:buFont typeface="+mj-lt"/>
              <a:buAutoNum type="arabicPeriod" startAt="2"/>
            </a:pPr>
            <a:r>
              <a:rPr lang="zh-CN" altLang="en-US" sz="2000" dirty="0">
                <a:latin typeface="Times New Roman" panose="02020603050405020304" pitchFamily="18" charset="0"/>
                <a:cs typeface="Times New Roman" panose="02020603050405020304" pitchFamily="18" charset="0"/>
              </a:rPr>
              <a:t>短跑比赛规则中关于“抢跑”规定的科学依据是什么？</a:t>
            </a:r>
            <a:endParaRPr lang="zh-CN" altLang="en-US" sz="2000" dirty="0">
              <a:latin typeface="Times New Roman" panose="02020603050405020304" pitchFamily="18" charset="0"/>
              <a:cs typeface="Times New Roman" panose="02020603050405020304" pitchFamily="18" charset="0"/>
            </a:endParaRPr>
          </a:p>
        </p:txBody>
      </p:sp>
      <p:grpSp>
        <p:nvGrpSpPr>
          <p:cNvPr id="34" name="组合 33"/>
          <p:cNvGrpSpPr/>
          <p:nvPr/>
        </p:nvGrpSpPr>
        <p:grpSpPr>
          <a:xfrm>
            <a:off x="891066" y="5293938"/>
            <a:ext cx="10517596" cy="963075"/>
            <a:chOff x="1153708" y="3400603"/>
            <a:chExt cx="10517596" cy="963075"/>
          </a:xfrm>
        </p:grpSpPr>
        <p:sp>
          <p:nvSpPr>
            <p:cNvPr id="35" name="矩形: 圆角 34"/>
            <p:cNvSpPr/>
            <p:nvPr/>
          </p:nvSpPr>
          <p:spPr>
            <a:xfrm>
              <a:off x="1153708" y="3400603"/>
              <a:ext cx="10517596" cy="963075"/>
            </a:xfrm>
            <a:prstGeom prst="roundRect">
              <a:avLst>
                <a:gd name="adj" fmla="val 845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36"/>
            <p:cNvSpPr txBox="1"/>
            <p:nvPr/>
          </p:nvSpPr>
          <p:spPr>
            <a:xfrm>
              <a:off x="1253586" y="3442303"/>
              <a:ext cx="10417718" cy="805349"/>
            </a:xfrm>
            <a:prstGeom prst="rect">
              <a:avLst/>
            </a:prstGeom>
            <a:noFill/>
          </p:spPr>
          <p:txBody>
            <a:bodyPr wrap="square">
              <a:spAutoFit/>
            </a:bodyPr>
            <a:lstStyle/>
            <a:p>
              <a:pPr>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人类从听到声音到作出反应起跑需要经过反射弧的各个结构，完成这一反射活动所需的时间至少需要</a:t>
              </a:r>
              <a:r>
                <a:rPr lang="en-US" altLang="zh-CN" sz="2000" dirty="0">
                  <a:solidFill>
                    <a:schemeClr val="bg1"/>
                  </a:solidFill>
                  <a:latin typeface="Times New Roman" panose="02020603050405020304" pitchFamily="18" charset="0"/>
                  <a:cs typeface="Times New Roman" panose="02020603050405020304" pitchFamily="18" charset="0"/>
                </a:rPr>
                <a:t>0.1 s</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8" name="组合 7"/>
          <p:cNvGrpSpPr/>
          <p:nvPr/>
        </p:nvGrpSpPr>
        <p:grpSpPr>
          <a:xfrm>
            <a:off x="7067829" y="1015289"/>
            <a:ext cx="4340833" cy="3303219"/>
            <a:chOff x="7067829" y="842569"/>
            <a:chExt cx="4340833" cy="3303219"/>
          </a:xfrm>
        </p:grpSpPr>
        <p:pic>
          <p:nvPicPr>
            <p:cNvPr id="1030"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67829" y="842569"/>
              <a:ext cx="4340833" cy="2889869"/>
            </a:xfrm>
            <a:prstGeom prst="roundRect">
              <a:avLst>
                <a:gd name="adj" fmla="val 5768"/>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8684247" y="3776456"/>
              <a:ext cx="1107996" cy="369332"/>
            </a:xfrm>
            <a:prstGeom prst="rect">
              <a:avLst/>
            </a:prstGeom>
            <a:noFill/>
          </p:spPr>
          <p:txBody>
            <a:bodyPr wrap="none" rtlCol="0">
              <a:spAutoFit/>
            </a:bodyPr>
            <a:lstStyle/>
            <a:p>
              <a:r>
                <a:rPr lang="zh-CN" altLang="en-US" dirty="0"/>
                <a:t>短跑赛场</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animEffect transition="in" filter="wipe(left)">
                                      <p:cBhvr>
                                        <p:cTn id="31" dur="500"/>
                                        <p:tgtEl>
                                          <p:spTgt spid="2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xEl>
                                              <p:pRg st="0" end="0"/>
                                            </p:txEl>
                                          </p:spTgt>
                                        </p:tgtEl>
                                        <p:attrNameLst>
                                          <p:attrName>style.visibility</p:attrName>
                                        </p:attrNameLst>
                                      </p:cBhvr>
                                      <p:to>
                                        <p:strVal val="visible"/>
                                      </p:to>
                                    </p:set>
                                    <p:animEffect transition="in" filter="wipe(left)">
                                      <p:cBhvr>
                                        <p:cTn id="36" dur="500"/>
                                        <p:tgtEl>
                                          <p:spTgt spid="3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build="p"/>
      <p:bldP spid="33" grpId="0"/>
      <p:bldP spid="24" grpId="0" uiExpand="1" build="p"/>
      <p:bldP spid="3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1"/>
          <a:stretch>
            <a:fillRect/>
          </a:stretch>
        </p:blipFill>
        <p:spPr>
          <a:xfrm>
            <a:off x="458212" y="2743200"/>
            <a:ext cx="4131511" cy="3449107"/>
          </a:xfrm>
          <a:prstGeom prst="rect">
            <a:avLst/>
          </a:prstGeom>
        </p:spPr>
      </p:pic>
      <p:sp>
        <p:nvSpPr>
          <p:cNvPr id="2" name="标题 1"/>
          <p:cNvSpPr>
            <a:spLocks noGrp="1"/>
          </p:cNvSpPr>
          <p:nvPr>
            <p:ph type="title"/>
          </p:nvPr>
        </p:nvSpPr>
        <p:spPr/>
        <p:txBody>
          <a:bodyPr/>
          <a:lstStyle/>
          <a:p>
            <a:r>
              <a:rPr lang="zh-CN" altLang="en-US" dirty="0"/>
              <a:t>兴奋在神经元之间的传递</a:t>
            </a:r>
            <a:endParaRPr lang="zh-CN" altLang="en-US" dirty="0"/>
          </a:p>
        </p:txBody>
      </p:sp>
      <p:grpSp>
        <p:nvGrpSpPr>
          <p:cNvPr id="87" name="组合 86"/>
          <p:cNvGrpSpPr/>
          <p:nvPr/>
        </p:nvGrpSpPr>
        <p:grpSpPr>
          <a:xfrm>
            <a:off x="4439853" y="5102540"/>
            <a:ext cx="2928512" cy="1089767"/>
            <a:chOff x="8038214" y="4380642"/>
            <a:chExt cx="2928512" cy="1089767"/>
          </a:xfrm>
        </p:grpSpPr>
        <p:sp>
          <p:nvSpPr>
            <p:cNvPr id="85" name="圆角矩形 67"/>
            <p:cNvSpPr/>
            <p:nvPr/>
          </p:nvSpPr>
          <p:spPr>
            <a:xfrm>
              <a:off x="8038214" y="4380642"/>
              <a:ext cx="2928512" cy="1089767"/>
            </a:xfrm>
            <a:prstGeom prst="roundRect">
              <a:avLst>
                <a:gd name="adj" fmla="val 9652"/>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8104043" y="4426900"/>
              <a:ext cx="2820150" cy="1015663"/>
            </a:xfrm>
            <a:prstGeom prst="rect">
              <a:avLst/>
            </a:prstGeom>
            <a:noFill/>
          </p:spPr>
          <p:txBody>
            <a:bodyPr wrap="square" rtlCol="0">
              <a:spAutoFit/>
            </a:bodyPr>
            <a:lstStyle/>
            <a:p>
              <a:pPr algn="just"/>
              <a:r>
                <a:rPr lang="zh-CN" altLang="en-US" sz="2000" dirty="0">
                  <a:latin typeface="Times New Roman" panose="02020603050405020304" pitchFamily="18" charset="0"/>
                  <a:cs typeface="Times New Roman" panose="02020603050405020304" pitchFamily="18" charset="0"/>
                </a:rPr>
                <a:t>神经元与效应器</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如肌肉细胞或某些腺体细胞</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之间也是通过突触联系的</a:t>
              </a:r>
              <a:endParaRPr lang="zh-CN" altLang="en-US" sz="2000" dirty="0">
                <a:latin typeface="Times New Roman" panose="02020603050405020304" pitchFamily="18" charset="0"/>
                <a:cs typeface="Times New Roman" panose="02020603050405020304" pitchFamily="18" charset="0"/>
              </a:endParaRPr>
            </a:p>
          </p:txBody>
        </p:sp>
      </p:grpSp>
      <p:pic>
        <p:nvPicPr>
          <p:cNvPr id="22" name="图片 21" descr="图片包含 游戏机&#10;&#10;描述已自动生成"/>
          <p:cNvPicPr>
            <a:picLocks noChangeAspect="1"/>
          </p:cNvPicPr>
          <p:nvPr/>
        </p:nvPicPr>
        <p:blipFill rotWithShape="1">
          <a:blip r:embed="rId2"/>
          <a:srcRect l="4079" t="2044" r="5793" b="5772"/>
          <a:stretch>
            <a:fillRect/>
          </a:stretch>
        </p:blipFill>
        <p:spPr>
          <a:xfrm>
            <a:off x="4153788" y="816898"/>
            <a:ext cx="6988278" cy="4224245"/>
          </a:xfrm>
          <a:prstGeom prst="rect">
            <a:avLst/>
          </a:prstGeom>
        </p:spPr>
      </p:pic>
      <p:sp>
        <p:nvSpPr>
          <p:cNvPr id="26" name="椭圆 25"/>
          <p:cNvSpPr/>
          <p:nvPr/>
        </p:nvSpPr>
        <p:spPr>
          <a:xfrm>
            <a:off x="5039429" y="4077444"/>
            <a:ext cx="500066" cy="5000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a:stCxn id="26" idx="3"/>
          </p:cNvCxnSpPr>
          <p:nvPr/>
        </p:nvCxnSpPr>
        <p:spPr>
          <a:xfrm flipH="1">
            <a:off x="4287530" y="4504277"/>
            <a:ext cx="825132" cy="453148"/>
          </a:xfrm>
          <a:prstGeom prst="straightConnector1">
            <a:avLst/>
          </a:prstGeom>
          <a:ln w="19050">
            <a:tailEnd type="stealth" w="lg" len="lg"/>
          </a:ln>
        </p:spPr>
        <p:style>
          <a:lnRef idx="2">
            <a:schemeClr val="dk1"/>
          </a:lnRef>
          <a:fillRef idx="0">
            <a:schemeClr val="dk1"/>
          </a:fillRef>
          <a:effectRef idx="1">
            <a:schemeClr val="dk1"/>
          </a:effectRef>
          <a:fontRef idx="minor">
            <a:schemeClr val="tx1"/>
          </a:fontRef>
        </p:style>
      </p:cxnSp>
      <p:sp>
        <p:nvSpPr>
          <p:cNvPr id="20" name="文本框 19"/>
          <p:cNvSpPr txBox="1"/>
          <p:nvPr/>
        </p:nvSpPr>
        <p:spPr>
          <a:xfrm>
            <a:off x="8084445" y="4924228"/>
            <a:ext cx="3057621" cy="1384995"/>
          </a:xfrm>
          <a:prstGeom prst="rect">
            <a:avLst/>
          </a:prstGeom>
          <a:noFill/>
        </p:spPr>
        <p:txBody>
          <a:bodyPr wrap="square" rtlCol="0">
            <a:spAutoFit/>
          </a:bodyPr>
          <a:lstStyle/>
          <a:p>
            <a:r>
              <a:rPr lang="zh-CN" altLang="en-US" sz="28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神经元释放的神经递质可引起肌肉的收缩或腺体的分泌</a:t>
            </a:r>
            <a:endParaRPr lang="zh-CN" altLang="en-US" sz="28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文本框 9"/>
          <p:cNvSpPr txBox="1"/>
          <p:nvPr/>
        </p:nvSpPr>
        <p:spPr>
          <a:xfrm>
            <a:off x="1548036" y="1010093"/>
            <a:ext cx="1723549" cy="1015663"/>
          </a:xfrm>
          <a:prstGeom prst="rect">
            <a:avLst/>
          </a:prstGeom>
          <a:noFill/>
        </p:spPr>
        <p:txBody>
          <a:bodyPr wrap="none" rtlCol="0">
            <a:spAutoFit/>
          </a:bodyPr>
          <a:lstStyle/>
          <a:p>
            <a:r>
              <a:rPr lang="zh-CN" altLang="en-US" sz="60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说明</a:t>
            </a:r>
            <a:endParaRPr lang="zh-CN" altLang="en-US" sz="60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heel(1)">
                                      <p:cBhvr>
                                        <p:cTn id="18" dur="750"/>
                                        <p:tgtEl>
                                          <p:spTgt spid="26"/>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p:cTn id="26" dur="500" fill="hold"/>
                                        <p:tgtEl>
                                          <p:spTgt spid="67"/>
                                        </p:tgtEl>
                                        <p:attrNameLst>
                                          <p:attrName>ppt_w</p:attrName>
                                        </p:attrNameLst>
                                      </p:cBhvr>
                                      <p:tavLst>
                                        <p:tav tm="0">
                                          <p:val>
                                            <p:fltVal val="0"/>
                                          </p:val>
                                        </p:tav>
                                        <p:tav tm="100000">
                                          <p:val>
                                            <p:strVal val="#ppt_w"/>
                                          </p:val>
                                        </p:tav>
                                      </p:tavLst>
                                    </p:anim>
                                    <p:anim calcmode="lin" valueType="num">
                                      <p:cBhvr>
                                        <p:cTn id="27" dur="500" fill="hold"/>
                                        <p:tgtEl>
                                          <p:spTgt spid="67"/>
                                        </p:tgtEl>
                                        <p:attrNameLst>
                                          <p:attrName>ppt_h</p:attrName>
                                        </p:attrNameLst>
                                      </p:cBhvr>
                                      <p:tavLst>
                                        <p:tav tm="0">
                                          <p:val>
                                            <p:fltVal val="0"/>
                                          </p:val>
                                        </p:tav>
                                        <p:tav tm="100000">
                                          <p:val>
                                            <p:strVal val="#ppt_h"/>
                                          </p:val>
                                        </p:tav>
                                      </p:tavLst>
                                    </p:anim>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wipe(up)">
                                      <p:cBhvr>
                                        <p:cTn id="33" dur="500"/>
                                        <p:tgtEl>
                                          <p:spTgt spid="8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1970202" y="1093509"/>
            <a:ext cx="9223342" cy="5231847"/>
          </a:xfrm>
          <a:prstGeom prst="roundRect">
            <a:avLst>
              <a:gd name="adj" fmla="val 2555"/>
            </a:avLst>
          </a:prstGeom>
          <a:solidFill>
            <a:schemeClr val="accent2">
              <a:lumMod val="40000"/>
              <a:lumOff val="60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p:cNvGrpSpPr/>
          <p:nvPr/>
        </p:nvGrpSpPr>
        <p:grpSpPr>
          <a:xfrm>
            <a:off x="985169" y="1102935"/>
            <a:ext cx="929580" cy="5222420"/>
            <a:chOff x="718657" y="1102935"/>
            <a:chExt cx="929580" cy="5222420"/>
          </a:xfrm>
        </p:grpSpPr>
        <p:sp>
          <p:nvSpPr>
            <p:cNvPr id="15" name="矩形: 圆角 14"/>
            <p:cNvSpPr/>
            <p:nvPr/>
          </p:nvSpPr>
          <p:spPr>
            <a:xfrm>
              <a:off x="718657" y="1102935"/>
              <a:ext cx="929580" cy="5222420"/>
            </a:xfrm>
            <a:prstGeom prst="roundRect">
              <a:avLst>
                <a:gd name="adj" fmla="val 140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53352" y="1860222"/>
              <a:ext cx="851448" cy="3417282"/>
            </a:xfrm>
            <a:prstGeom prst="rect">
              <a:avLst/>
            </a:prstGeom>
            <a:noFill/>
          </p:spPr>
          <p:txBody>
            <a:bodyPr wrap="square" rtlCol="0">
              <a:spAutoFit/>
            </a:bodyPr>
            <a:lstStyle/>
            <a:p>
              <a:pPr>
                <a:lnSpc>
                  <a:spcPct val="120000"/>
                </a:lnSpc>
              </a:pPr>
              <a:r>
                <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rPr>
                <a:t>某些化学物质对神经系统</a:t>
              </a:r>
              <a:r>
                <a:rPr lang="zh-CN" altLang="en-US" sz="2600" dirty="0">
                  <a:solidFill>
                    <a:srgbClr val="FFFF00"/>
                  </a:solidFill>
                  <a:latin typeface="Times New Roman" panose="02020603050405020304" pitchFamily="18" charset="0"/>
                  <a:ea typeface="微软雅黑" panose="020B0503020204020204" pitchFamily="34" charset="-122"/>
                  <a:cs typeface="Times New Roman" panose="02020603050405020304" pitchFamily="18" charset="0"/>
                </a:rPr>
                <a:t>的</a:t>
              </a:r>
              <a:r>
                <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rPr>
                <a:t>影响</a:t>
              </a:r>
              <a:endParaRPr lang="zh-CN" altLang="en-US" sz="2600" dirty="0">
                <a:solidFill>
                  <a:srgbClr val="FFFF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 name="标题 1"/>
          <p:cNvSpPr>
            <a:spLocks noGrp="1"/>
          </p:cNvSpPr>
          <p:nvPr>
            <p:ph type="title"/>
          </p:nvPr>
        </p:nvSpPr>
        <p:spPr/>
        <p:txBody>
          <a:bodyPr/>
          <a:lstStyle/>
          <a:p>
            <a:r>
              <a:rPr lang="zh-CN" altLang="en-US" dirty="0"/>
              <a:t>滥用兴奋剂、吸食毒品的危害</a:t>
            </a:r>
            <a:endParaRPr lang="zh-CN" altLang="en-US" dirty="0"/>
          </a:p>
        </p:txBody>
      </p:sp>
      <p:grpSp>
        <p:nvGrpSpPr>
          <p:cNvPr id="7" name="组合 6"/>
          <p:cNvGrpSpPr/>
          <p:nvPr/>
        </p:nvGrpSpPr>
        <p:grpSpPr>
          <a:xfrm>
            <a:off x="2084053" y="1108040"/>
            <a:ext cx="6236608" cy="5207888"/>
            <a:chOff x="2206353" y="844120"/>
            <a:chExt cx="6785393" cy="5666152"/>
          </a:xfrm>
        </p:grpSpPr>
        <p:pic>
          <p:nvPicPr>
            <p:cNvPr id="4" name="图片 3"/>
            <p:cNvPicPr>
              <a:picLocks noChangeAspect="1"/>
            </p:cNvPicPr>
            <p:nvPr/>
          </p:nvPicPr>
          <p:blipFill>
            <a:blip r:embed="rId1"/>
            <a:srcRect/>
            <a:stretch>
              <a:fillRect/>
            </a:stretch>
          </p:blipFill>
          <p:spPr>
            <a:xfrm>
              <a:off x="2206353" y="844120"/>
              <a:ext cx="6785393" cy="5666152"/>
            </a:xfrm>
            <a:prstGeom prst="rect">
              <a:avLst/>
            </a:prstGeom>
          </p:spPr>
        </p:pic>
        <p:pic>
          <p:nvPicPr>
            <p:cNvPr id="5" name="图片 4" descr="卡通人物&#10;&#10;中度可信度描述已自动生成"/>
            <p:cNvPicPr>
              <a:picLocks noChangeAspect="1"/>
            </p:cNvPicPr>
            <p:nvPr/>
          </p:nvPicPr>
          <p:blipFill rotWithShape="1">
            <a:blip r:embed="rId2"/>
            <a:srcRect l="4367" r="784" b="22208"/>
            <a:stretch>
              <a:fillRect/>
            </a:stretch>
          </p:blipFill>
          <p:spPr>
            <a:xfrm>
              <a:off x="4542509" y="5241476"/>
              <a:ext cx="2931724" cy="1244009"/>
            </a:xfrm>
            <a:prstGeom prst="rect">
              <a:avLst/>
            </a:prstGeom>
          </p:spPr>
        </p:pic>
        <p:pic>
          <p:nvPicPr>
            <p:cNvPr id="6" name="图片 5"/>
            <p:cNvPicPr>
              <a:picLocks noChangeAspect="1"/>
            </p:cNvPicPr>
            <p:nvPr/>
          </p:nvPicPr>
          <p:blipFill rotWithShape="1">
            <a:blip r:embed="rId3"/>
            <a:srcRect l="4361" t="39675" r="19104" b="28671"/>
            <a:stretch>
              <a:fillRect/>
            </a:stretch>
          </p:blipFill>
          <p:spPr>
            <a:xfrm>
              <a:off x="4439117" y="5919537"/>
              <a:ext cx="2539199" cy="590735"/>
            </a:xfrm>
            <a:prstGeom prst="rect">
              <a:avLst/>
            </a:prstGeom>
          </p:spPr>
        </p:pic>
      </p:grpSp>
      <p:grpSp>
        <p:nvGrpSpPr>
          <p:cNvPr id="28" name="组合 27"/>
          <p:cNvGrpSpPr/>
          <p:nvPr/>
        </p:nvGrpSpPr>
        <p:grpSpPr>
          <a:xfrm>
            <a:off x="5279010" y="3919954"/>
            <a:ext cx="4726748" cy="1670142"/>
            <a:chOff x="5439266" y="3919954"/>
            <a:chExt cx="4726748" cy="1670142"/>
          </a:xfrm>
        </p:grpSpPr>
        <p:sp>
          <p:nvSpPr>
            <p:cNvPr id="8" name="文本框 7"/>
            <p:cNvSpPr txBox="1"/>
            <p:nvPr/>
          </p:nvSpPr>
          <p:spPr>
            <a:xfrm>
              <a:off x="8366247" y="3919954"/>
              <a:ext cx="1799767" cy="646331"/>
            </a:xfrm>
            <a:prstGeom prst="rect">
              <a:avLst/>
            </a:prstGeom>
            <a:solidFill>
              <a:schemeClr val="accent2">
                <a:lumMod val="20000"/>
                <a:lumOff val="80000"/>
              </a:schemeClr>
            </a:solidFill>
          </p:spPr>
          <p:txBody>
            <a:bodyPr wrap="square" rtlCol="0">
              <a:spAutoFit/>
            </a:bodyPr>
            <a:lstStyle/>
            <a:p>
              <a:pPr algn="ctr"/>
              <a:r>
                <a:rPr lang="zh-CN" altLang="en-US" dirty="0"/>
                <a:t>促进神经递质的合成和释放速率</a:t>
              </a:r>
              <a:endParaRPr lang="zh-CN" altLang="en-US" dirty="0"/>
            </a:p>
          </p:txBody>
        </p:sp>
        <p:grpSp>
          <p:nvGrpSpPr>
            <p:cNvPr id="27" name="组合 26"/>
            <p:cNvGrpSpPr/>
            <p:nvPr/>
          </p:nvGrpSpPr>
          <p:grpSpPr>
            <a:xfrm>
              <a:off x="5439266" y="4251489"/>
              <a:ext cx="2912882" cy="1338607"/>
              <a:chOff x="5439266" y="4251489"/>
              <a:chExt cx="2912882" cy="1338607"/>
            </a:xfrm>
          </p:grpSpPr>
          <p:cxnSp>
            <p:nvCxnSpPr>
              <p:cNvPr id="18" name="直接连接符 17"/>
              <p:cNvCxnSpPr/>
              <p:nvPr/>
            </p:nvCxnSpPr>
            <p:spPr>
              <a:xfrm>
                <a:off x="7173798" y="4251489"/>
                <a:ext cx="117835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5439266" y="4251489"/>
                <a:ext cx="2535810" cy="1338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p:cNvGrpSpPr/>
          <p:nvPr/>
        </p:nvGrpSpPr>
        <p:grpSpPr>
          <a:xfrm>
            <a:off x="5354424" y="5596971"/>
            <a:ext cx="4651334" cy="646331"/>
            <a:chOff x="5514680" y="5606398"/>
            <a:chExt cx="4651334" cy="646331"/>
          </a:xfrm>
        </p:grpSpPr>
        <p:cxnSp>
          <p:nvCxnSpPr>
            <p:cNvPr id="30" name="直接连接符 29"/>
            <p:cNvCxnSpPr/>
            <p:nvPr/>
          </p:nvCxnSpPr>
          <p:spPr>
            <a:xfrm>
              <a:off x="5514680" y="5957740"/>
              <a:ext cx="28515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366247" y="5606398"/>
              <a:ext cx="1799767" cy="646331"/>
            </a:xfrm>
            <a:prstGeom prst="rect">
              <a:avLst/>
            </a:prstGeom>
            <a:solidFill>
              <a:schemeClr val="accent2">
                <a:lumMod val="20000"/>
                <a:lumOff val="80000"/>
              </a:schemeClr>
            </a:solidFill>
          </p:spPr>
          <p:txBody>
            <a:bodyPr wrap="square" rtlCol="0">
              <a:spAutoFit/>
            </a:bodyPr>
            <a:lstStyle/>
            <a:p>
              <a:pPr algn="ctr"/>
              <a:r>
                <a:rPr lang="zh-CN" altLang="en-US" dirty="0"/>
                <a:t>干扰神经递质与受体的结合</a:t>
              </a:r>
              <a:endParaRPr lang="zh-CN" altLang="en-US" dirty="0"/>
            </a:p>
          </p:txBody>
        </p:sp>
      </p:grpSp>
      <p:grpSp>
        <p:nvGrpSpPr>
          <p:cNvPr id="44" name="组合 43"/>
          <p:cNvGrpSpPr/>
          <p:nvPr/>
        </p:nvGrpSpPr>
        <p:grpSpPr>
          <a:xfrm>
            <a:off x="5524107" y="4763096"/>
            <a:ext cx="4481651" cy="1057010"/>
            <a:chOff x="5684363" y="4763096"/>
            <a:chExt cx="4481651" cy="1057010"/>
          </a:xfrm>
        </p:grpSpPr>
        <p:sp>
          <p:nvSpPr>
            <p:cNvPr id="10" name="文本框 9"/>
            <p:cNvSpPr txBox="1"/>
            <p:nvPr/>
          </p:nvSpPr>
          <p:spPr>
            <a:xfrm>
              <a:off x="8366247" y="4763096"/>
              <a:ext cx="1799767" cy="646331"/>
            </a:xfrm>
            <a:prstGeom prst="rect">
              <a:avLst/>
            </a:prstGeom>
            <a:solidFill>
              <a:schemeClr val="accent2">
                <a:lumMod val="20000"/>
                <a:lumOff val="80000"/>
              </a:schemeClr>
            </a:solidFill>
          </p:spPr>
          <p:txBody>
            <a:bodyPr wrap="square" rtlCol="0">
              <a:spAutoFit/>
            </a:bodyPr>
            <a:lstStyle/>
            <a:p>
              <a:pPr algn="ctr"/>
              <a:r>
                <a:rPr lang="zh-CN" altLang="en-US" dirty="0"/>
                <a:t>影响分解神经递质的酶的活性</a:t>
              </a:r>
              <a:endParaRPr lang="zh-CN" altLang="en-US" dirty="0"/>
            </a:p>
          </p:txBody>
        </p:sp>
        <p:cxnSp>
          <p:nvCxnSpPr>
            <p:cNvPr id="33" name="直接连接符 32"/>
            <p:cNvCxnSpPr/>
            <p:nvPr/>
          </p:nvCxnSpPr>
          <p:spPr>
            <a:xfrm flipV="1">
              <a:off x="5684363" y="5086261"/>
              <a:ext cx="1649691" cy="733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10" idx="1"/>
            </p:cNvCxnSpPr>
            <p:nvPr/>
          </p:nvCxnSpPr>
          <p:spPr>
            <a:xfrm>
              <a:off x="7334054" y="5086261"/>
              <a:ext cx="103219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10326268" y="4486096"/>
            <a:ext cx="392026" cy="1200329"/>
          </a:xfrm>
          <a:prstGeom prst="rect">
            <a:avLst/>
          </a:prstGeom>
          <a:noFill/>
        </p:spPr>
        <p:txBody>
          <a:bodyPr wrap="square" rtlCol="0">
            <a:spAutoFit/>
          </a:bodyPr>
          <a:lstStyle/>
          <a:p>
            <a:r>
              <a:rPr lang="zh-CN" altLang="en-US" dirty="0"/>
              <a:t>作用方式</a:t>
            </a:r>
            <a:endParaRPr lang="zh-CN" altLang="en-US" dirty="0"/>
          </a:p>
        </p:txBody>
      </p:sp>
      <p:sp>
        <p:nvSpPr>
          <p:cNvPr id="46" name="右大括号 45"/>
          <p:cNvSpPr/>
          <p:nvPr/>
        </p:nvSpPr>
        <p:spPr>
          <a:xfrm>
            <a:off x="10077251" y="4243119"/>
            <a:ext cx="249017" cy="1705194"/>
          </a:xfrm>
          <a:prstGeom prst="rightBrace">
            <a:avLst>
              <a:gd name="adj1" fmla="val 6803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7427864" y="2360810"/>
            <a:ext cx="734143" cy="369332"/>
          </a:xfrm>
          <a:prstGeom prst="rect">
            <a:avLst/>
          </a:prstGeom>
          <a:noFill/>
        </p:spPr>
        <p:txBody>
          <a:bodyPr wrap="square" rtlCol="0">
            <a:spAutoFit/>
          </a:bodyPr>
          <a:lstStyle/>
          <a:p>
            <a:r>
              <a:rPr lang="zh-CN" altLang="en-US" dirty="0"/>
              <a:t>说明：</a:t>
            </a:r>
            <a:endParaRPr lang="zh-CN" altLang="en-US" dirty="0"/>
          </a:p>
        </p:txBody>
      </p:sp>
      <p:sp>
        <p:nvSpPr>
          <p:cNvPr id="48" name="文本框 47"/>
          <p:cNvSpPr txBox="1"/>
          <p:nvPr/>
        </p:nvSpPr>
        <p:spPr>
          <a:xfrm>
            <a:off x="8144443" y="2348229"/>
            <a:ext cx="2325510" cy="646331"/>
          </a:xfrm>
          <a:prstGeom prst="rect">
            <a:avLst/>
          </a:prstGeom>
          <a:solidFill>
            <a:schemeClr val="accent2">
              <a:lumMod val="20000"/>
              <a:lumOff val="80000"/>
            </a:schemeClr>
          </a:solidFill>
        </p:spPr>
        <p:txBody>
          <a:bodyPr wrap="square" rtlCol="0">
            <a:spAutoFit/>
          </a:bodyPr>
          <a:lstStyle/>
          <a:p>
            <a:pPr algn="ctr"/>
            <a:r>
              <a:rPr lang="zh-CN" altLang="en-US" dirty="0"/>
              <a:t>兴奋剂和毒品也大多是通过突触起作用的</a:t>
            </a:r>
            <a:endParaRPr lang="zh-CN" altLang="en-US" dirty="0"/>
          </a:p>
        </p:txBody>
      </p:sp>
      <p:sp>
        <p:nvSpPr>
          <p:cNvPr id="49" name="文本框 48"/>
          <p:cNvSpPr txBox="1"/>
          <p:nvPr/>
        </p:nvSpPr>
        <p:spPr>
          <a:xfrm>
            <a:off x="7427864" y="1675556"/>
            <a:ext cx="1338828" cy="369332"/>
          </a:xfrm>
          <a:prstGeom prst="rect">
            <a:avLst/>
          </a:prstGeom>
          <a:noFill/>
        </p:spPr>
        <p:txBody>
          <a:bodyPr wrap="none" rtlCol="0">
            <a:spAutoFit/>
          </a:bodyPr>
          <a:lstStyle/>
          <a:p>
            <a:r>
              <a:rPr lang="zh-CN" altLang="en-US" dirty="0"/>
              <a:t>作用位点：</a:t>
            </a:r>
            <a:endParaRPr lang="zh-CN" altLang="en-US" dirty="0"/>
          </a:p>
        </p:txBody>
      </p:sp>
      <p:sp>
        <p:nvSpPr>
          <p:cNvPr id="50" name="文本框 49"/>
          <p:cNvSpPr txBox="1"/>
          <p:nvPr/>
        </p:nvSpPr>
        <p:spPr>
          <a:xfrm>
            <a:off x="8595505" y="1675556"/>
            <a:ext cx="646331" cy="369332"/>
          </a:xfrm>
          <a:prstGeom prst="rect">
            <a:avLst/>
          </a:prstGeom>
          <a:solidFill>
            <a:schemeClr val="accent2">
              <a:lumMod val="20000"/>
              <a:lumOff val="80000"/>
            </a:schemeClr>
          </a:solidFill>
        </p:spPr>
        <p:txBody>
          <a:bodyPr wrap="none" rtlCol="0">
            <a:spAutoFit/>
          </a:bodyPr>
          <a:lstStyle/>
          <a:p>
            <a:r>
              <a:rPr lang="zh-CN" altLang="en-US" dirty="0"/>
              <a:t>突触</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1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1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1000"/>
                                        <p:tgtEl>
                                          <p:spTgt spid="44"/>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up)">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animEffect transition="in" filter="fade">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5" grpId="0"/>
      <p:bldP spid="46" grpId="0" animBg="1"/>
      <p:bldP spid="12" grpId="0"/>
      <p:bldP spid="48" grpId="0" animBg="1"/>
      <p:bldP spid="49" grpId="0"/>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滥用兴奋剂、吸食毒品的危害</a:t>
            </a:r>
            <a:endParaRPr lang="zh-CN" altLang="en-US" dirty="0"/>
          </a:p>
        </p:txBody>
      </p:sp>
      <p:pic>
        <p:nvPicPr>
          <p:cNvPr id="17" name="图片 16" descr="图示&#10;&#10;描述已自动生成"/>
          <p:cNvPicPr>
            <a:picLocks noChangeAspect="1"/>
          </p:cNvPicPr>
          <p:nvPr/>
        </p:nvPicPr>
        <p:blipFill rotWithShape="1">
          <a:blip r:embed="rId1"/>
          <a:srcRect b="4733"/>
          <a:stretch>
            <a:fillRect/>
          </a:stretch>
        </p:blipFill>
        <p:spPr>
          <a:xfrm>
            <a:off x="1576649" y="2999723"/>
            <a:ext cx="5013113" cy="3375577"/>
          </a:xfrm>
          <a:prstGeom prst="rect">
            <a:avLst/>
          </a:prstGeom>
        </p:spPr>
      </p:pic>
      <p:sp>
        <p:nvSpPr>
          <p:cNvPr id="36" name="文本框 35"/>
          <p:cNvSpPr txBox="1"/>
          <p:nvPr/>
        </p:nvSpPr>
        <p:spPr>
          <a:xfrm>
            <a:off x="919249" y="1381342"/>
            <a:ext cx="6075440" cy="1400512"/>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dirty="0">
                <a:solidFill>
                  <a:srgbClr val="0070C0"/>
                </a:solidFill>
              </a:rPr>
              <a:t>含义：</a:t>
            </a:r>
            <a:r>
              <a:rPr lang="zh-CN" altLang="en-US" dirty="0"/>
              <a:t>原是指能提高中枢神经系统机能活动的一类药物，如今是运动禁用药物的统称。</a:t>
            </a:r>
            <a:endParaRPr lang="zh-CN" altLang="en-US" dirty="0"/>
          </a:p>
          <a:p>
            <a:pPr marL="285750" indent="-285750">
              <a:lnSpc>
                <a:spcPct val="120000"/>
              </a:lnSpc>
              <a:buFont typeface="Wingdings" panose="05000000000000000000" pitchFamily="2" charset="2"/>
              <a:buChar char="n"/>
            </a:pPr>
            <a:r>
              <a:rPr lang="zh-CN" altLang="en-US" dirty="0">
                <a:solidFill>
                  <a:srgbClr val="0070C0"/>
                </a:solidFill>
              </a:rPr>
              <a:t>作用：</a:t>
            </a:r>
            <a:r>
              <a:rPr lang="zh-CN" altLang="en-US" dirty="0"/>
              <a:t>具有增强人的兴奋程度、提高运动速度等作用。</a:t>
            </a:r>
            <a:endParaRPr lang="zh-CN" altLang="en-US" dirty="0"/>
          </a:p>
          <a:p>
            <a:pPr marL="285750" indent="-285750">
              <a:lnSpc>
                <a:spcPct val="120000"/>
              </a:lnSpc>
              <a:buFont typeface="Wingdings" panose="05000000000000000000" pitchFamily="2" charset="2"/>
              <a:buChar char="n"/>
            </a:pPr>
            <a:r>
              <a:rPr lang="zh-CN" altLang="en-US" dirty="0">
                <a:solidFill>
                  <a:srgbClr val="0070C0"/>
                </a:solidFill>
              </a:rPr>
              <a:t>法规：</a:t>
            </a:r>
            <a:r>
              <a:rPr lang="zh-CN" altLang="en-US" dirty="0"/>
              <a:t>为了保证公平、公正，运动比赛禁止使用兴奋剂。</a:t>
            </a:r>
            <a:endParaRPr lang="zh-CN" altLang="en-US" dirty="0"/>
          </a:p>
        </p:txBody>
      </p:sp>
      <p:grpSp>
        <p:nvGrpSpPr>
          <p:cNvPr id="37" name="组合 36"/>
          <p:cNvGrpSpPr/>
          <p:nvPr/>
        </p:nvGrpSpPr>
        <p:grpSpPr>
          <a:xfrm>
            <a:off x="838200" y="919142"/>
            <a:ext cx="6156489" cy="1976876"/>
            <a:chOff x="-340739" y="1133363"/>
            <a:chExt cx="6156489" cy="2275163"/>
          </a:xfrm>
        </p:grpSpPr>
        <p:sp>
          <p:nvSpPr>
            <p:cNvPr id="38" name="矩形: 圆角 37"/>
            <p:cNvSpPr/>
            <p:nvPr/>
          </p:nvSpPr>
          <p:spPr>
            <a:xfrm>
              <a:off x="-340739" y="1414560"/>
              <a:ext cx="6156489" cy="1993966"/>
            </a:xfrm>
            <a:prstGeom prst="roundRect">
              <a:avLst>
                <a:gd name="adj" fmla="val 7183"/>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2194076" y="1133363"/>
              <a:ext cx="1167908" cy="472265"/>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兴奋剂</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1" name="组合 20"/>
          <p:cNvGrpSpPr/>
          <p:nvPr/>
        </p:nvGrpSpPr>
        <p:grpSpPr>
          <a:xfrm>
            <a:off x="7569723" y="1096071"/>
            <a:ext cx="3703027" cy="5291437"/>
            <a:chOff x="7569723" y="1058363"/>
            <a:chExt cx="3703027" cy="5291437"/>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29"/>
            <a:stretch>
              <a:fillRect/>
            </a:stretch>
          </p:blipFill>
          <p:spPr bwMode="auto">
            <a:xfrm>
              <a:off x="7569723" y="1058363"/>
              <a:ext cx="3703027" cy="4849905"/>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8474697" y="5980468"/>
              <a:ext cx="1800493" cy="369332"/>
            </a:xfrm>
            <a:prstGeom prst="rect">
              <a:avLst/>
            </a:prstGeom>
            <a:noFill/>
          </p:spPr>
          <p:txBody>
            <a:bodyPr wrap="none" rtlCol="0">
              <a:spAutoFit/>
            </a:bodyPr>
            <a:lstStyle/>
            <a:p>
              <a:r>
                <a:rPr lang="zh-CN" altLang="en-US" dirty="0"/>
                <a:t>反兴奋剂宣传画</a:t>
              </a:r>
              <a:endParaRPr lang="zh-CN" altLang="en-US"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left)">
                                      <p:cBhvr>
                                        <p:cTn id="12" dur="500"/>
                                        <p:tgtEl>
                                          <p:spTgt spid="36">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xEl>
                                              <p:pRg st="1" end="1"/>
                                            </p:txEl>
                                          </p:spTgt>
                                        </p:tgtEl>
                                        <p:attrNameLst>
                                          <p:attrName>style.visibility</p:attrName>
                                        </p:attrNameLst>
                                      </p:cBhvr>
                                      <p:to>
                                        <p:strVal val="visible"/>
                                      </p:to>
                                    </p:set>
                                    <p:animEffect transition="in" filter="wipe(left)">
                                      <p:cBhvr>
                                        <p:cTn id="23" dur="500"/>
                                        <p:tgtEl>
                                          <p:spTgt spid="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xEl>
                                              <p:pRg st="2" end="2"/>
                                            </p:txEl>
                                          </p:spTgt>
                                        </p:tgtEl>
                                        <p:attrNameLst>
                                          <p:attrName>style.visibility</p:attrName>
                                        </p:attrNameLst>
                                      </p:cBhvr>
                                      <p:to>
                                        <p:strVal val="visible"/>
                                      </p:to>
                                    </p:set>
                                    <p:animEffect transition="in" filter="wipe(left)">
                                      <p:cBhvr>
                                        <p:cTn id="28" dur="500"/>
                                        <p:tgtEl>
                                          <p:spTgt spid="36">
                                            <p:txEl>
                                              <p:pRg st="2" end="2"/>
                                            </p:txEl>
                                          </p:spTgt>
                                        </p:tgtEl>
                                      </p:cBhvr>
                                    </p:animEffect>
                                  </p:childTnLst>
                                </p:cTn>
                              </p:par>
                            </p:childTnLst>
                          </p:cTn>
                        </p:par>
                        <p:par>
                          <p:cTn id="29" fill="hold">
                            <p:stCondLst>
                              <p:cond delay="500"/>
                            </p:stCondLst>
                            <p:childTnLst>
                              <p:par>
                                <p:cTn id="30" presetID="23" presetClass="entr" presetSubtype="3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strVal val="4*#ppt_w"/>
                                          </p:val>
                                        </p:tav>
                                        <p:tav tm="100000">
                                          <p:val>
                                            <p:strVal val="#ppt_w"/>
                                          </p:val>
                                        </p:tav>
                                      </p:tavLst>
                                    </p:anim>
                                    <p:anim calcmode="lin" valueType="num">
                                      <p:cBhvr>
                                        <p:cTn id="33" dur="500" fill="hold"/>
                                        <p:tgtEl>
                                          <p:spTgt spid="2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滥用兴奋剂、吸食毒品的危害</a:t>
            </a:r>
            <a:endParaRPr lang="zh-CN" altLang="en-US" dirty="0"/>
          </a:p>
        </p:txBody>
      </p:sp>
      <p:sp>
        <p:nvSpPr>
          <p:cNvPr id="36" name="文本框 35"/>
          <p:cNvSpPr txBox="1"/>
          <p:nvPr/>
        </p:nvSpPr>
        <p:spPr>
          <a:xfrm>
            <a:off x="1515001" y="1637366"/>
            <a:ext cx="4188433" cy="3357842"/>
          </a:xfrm>
          <a:prstGeom prst="rect">
            <a:avLst/>
          </a:prstGeom>
          <a:noFill/>
        </p:spPr>
        <p:txBody>
          <a:bodyPr wrap="square" rtlCol="0">
            <a:spAutoFit/>
          </a:bodyPr>
          <a:lstStyle/>
          <a:p>
            <a:pPr algn="just">
              <a:lnSpc>
                <a:spcPct val="150000"/>
              </a:lnSpc>
            </a:pP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中华人民共和国刑法</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第</a:t>
            </a:r>
            <a:r>
              <a:rPr lang="en-US" altLang="zh-CN" sz="2400" dirty="0">
                <a:latin typeface="Times New Roman" panose="02020603050405020304" pitchFamily="18" charset="0"/>
                <a:cs typeface="Times New Roman" panose="02020603050405020304" pitchFamily="18" charset="0"/>
              </a:rPr>
              <a:t>357</a:t>
            </a:r>
            <a:r>
              <a:rPr lang="zh-CN" altLang="en-US" sz="2400" dirty="0">
                <a:latin typeface="Times New Roman" panose="02020603050405020304" pitchFamily="18" charset="0"/>
                <a:cs typeface="Times New Roman" panose="02020603050405020304" pitchFamily="18" charset="0"/>
              </a:rPr>
              <a:t>条规定：毒品是指鸦片、海洛因、甲基苯丙胺（冰毒）、吗啡、大麻、可卡因以及国家规定管制的其他能够使人形成瘾癖的麻醉药品和精神药品。</a:t>
            </a:r>
            <a:endParaRPr lang="zh-CN" altLang="en-US" sz="2400" dirty="0">
              <a:latin typeface="Times New Roman" panose="02020603050405020304" pitchFamily="18" charset="0"/>
              <a:cs typeface="Times New Roman" panose="02020603050405020304" pitchFamily="18" charset="0"/>
            </a:endParaRPr>
          </a:p>
        </p:txBody>
      </p:sp>
      <p:grpSp>
        <p:nvGrpSpPr>
          <p:cNvPr id="37" name="组合 36"/>
          <p:cNvGrpSpPr/>
          <p:nvPr/>
        </p:nvGrpSpPr>
        <p:grpSpPr>
          <a:xfrm>
            <a:off x="1243553" y="1102675"/>
            <a:ext cx="9559565" cy="4104918"/>
            <a:chOff x="-340739" y="1064301"/>
            <a:chExt cx="9559565" cy="5195272"/>
          </a:xfrm>
        </p:grpSpPr>
        <p:sp>
          <p:nvSpPr>
            <p:cNvPr id="38" name="矩形: 圆角 37"/>
            <p:cNvSpPr/>
            <p:nvPr/>
          </p:nvSpPr>
          <p:spPr>
            <a:xfrm>
              <a:off x="-340739" y="1414559"/>
              <a:ext cx="9559565" cy="4845014"/>
            </a:xfrm>
            <a:prstGeom prst="roundRect">
              <a:avLst>
                <a:gd name="adj" fmla="val 4496"/>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3493953" y="1064301"/>
              <a:ext cx="2073218" cy="602168"/>
            </a:xfrm>
            <a:prstGeom prst="rect">
              <a:avLst/>
            </a:prstGeom>
            <a:solidFill>
              <a:srgbClr val="DAE0EF"/>
            </a:solidFill>
            <a:ln>
              <a:noFill/>
            </a:ln>
          </p:spPr>
          <p:txBody>
            <a:bodyPr wrap="square" rtlCol="0">
              <a:spAutoFit/>
            </a:bodyPr>
            <a:lstStyle/>
            <a:p>
              <a:pPr algn="ctr"/>
              <a:r>
                <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毒品的含义</a:t>
              </a:r>
              <a:endParaRPr lang="zh-CN" altLang="en-US" sz="2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054" name="Picture 6"/>
          <p:cNvPicPr>
            <a:picLocks noChangeAspect="1" noChangeArrowheads="1"/>
          </p:cNvPicPr>
          <p:nvPr/>
        </p:nvPicPr>
        <p:blipFill rotWithShape="1">
          <a:blip r:embed="rId1">
            <a:extLst>
              <a:ext uri="{28A0092B-C50C-407E-A947-70E740481C1C}">
                <a14:useLocalDpi xmlns:a14="http://schemas.microsoft.com/office/drawing/2010/main" val="0"/>
              </a:ext>
            </a:extLst>
          </a:blip>
          <a:srcRect l="27709" b="20142"/>
          <a:stretch>
            <a:fillRect/>
          </a:stretch>
        </p:blipFill>
        <p:spPr bwMode="auto">
          <a:xfrm>
            <a:off x="6298145" y="1720941"/>
            <a:ext cx="4098798" cy="3201350"/>
          </a:xfrm>
          <a:prstGeom prst="rect">
            <a:avLst/>
          </a:prstGeom>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1496147" y="5576842"/>
            <a:ext cx="9228842" cy="570669"/>
          </a:xfrm>
          <a:prstGeom prst="rect">
            <a:avLst/>
          </a:prstGeom>
          <a:noFill/>
        </p:spPr>
        <p:txBody>
          <a:bodyPr wrap="square" rtlCol="0">
            <a:spAutoFit/>
          </a:bodyPr>
          <a:lstStyle/>
          <a:p>
            <a:pPr>
              <a:lnSpc>
                <a:spcPct val="120000"/>
              </a:lnSpc>
            </a:pPr>
            <a:r>
              <a:rPr lang="zh-CN" altLang="en-US" sz="28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有些兴奋剂就是毒品，它们会对人体健康带来极大的危害。</a:t>
            </a:r>
            <a:endParaRPr lang="zh-CN" altLang="en-US" sz="28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up)">
                                      <p:cBhvr>
                                        <p:cTn id="12" dur="500"/>
                                        <p:tgtEl>
                                          <p:spTgt spid="36">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anim calcmode="lin" valueType="num">
                                      <p:cBhvr>
                                        <p:cTn id="16" dur="500" fill="hold"/>
                                        <p:tgtEl>
                                          <p:spTgt spid="2054"/>
                                        </p:tgtEl>
                                        <p:attrNameLst>
                                          <p:attrName>ppt_w</p:attrName>
                                        </p:attrNameLst>
                                      </p:cBhvr>
                                      <p:tavLst>
                                        <p:tav tm="0">
                                          <p:val>
                                            <p:fltVal val="0"/>
                                          </p:val>
                                        </p:tav>
                                        <p:tav tm="100000">
                                          <p:val>
                                            <p:strVal val="#ppt_w"/>
                                          </p:val>
                                        </p:tav>
                                      </p:tavLst>
                                    </p:anim>
                                    <p:anim calcmode="lin" valueType="num">
                                      <p:cBhvr>
                                        <p:cTn id="17" dur="500" fill="hold"/>
                                        <p:tgtEl>
                                          <p:spTgt spid="2054"/>
                                        </p:tgtEl>
                                        <p:attrNameLst>
                                          <p:attrName>ppt_h</p:attrName>
                                        </p:attrNameLst>
                                      </p:cBhvr>
                                      <p:tavLst>
                                        <p:tav tm="0">
                                          <p:val>
                                            <p:fltVal val="0"/>
                                          </p:val>
                                        </p:tav>
                                        <p:tav tm="100000">
                                          <p:val>
                                            <p:strVal val="#ppt_h"/>
                                          </p:val>
                                        </p:tav>
                                      </p:tavLst>
                                    </p:anim>
                                    <p:animEffect transition="in" filter="fade">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1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思考</a:t>
            </a:r>
            <a:r>
              <a:rPr lang="en-US" altLang="zh-CN" dirty="0"/>
              <a:t>·</a:t>
            </a:r>
            <a:r>
              <a:rPr lang="zh-CN" altLang="en-US" dirty="0"/>
              <a:t>讨论</a:t>
            </a:r>
            <a:r>
              <a:rPr lang="en-US" altLang="zh-CN" dirty="0"/>
              <a:t>】</a:t>
            </a:r>
            <a:r>
              <a:rPr lang="zh-CN" altLang="en-US" dirty="0"/>
              <a:t>分析滥用兴奋剂和吸食毒品的危害</a:t>
            </a:r>
            <a:endParaRPr lang="zh-CN" altLang="en-US" dirty="0"/>
          </a:p>
        </p:txBody>
      </p:sp>
      <p:grpSp>
        <p:nvGrpSpPr>
          <p:cNvPr id="6" name="组合 5"/>
          <p:cNvGrpSpPr/>
          <p:nvPr/>
        </p:nvGrpSpPr>
        <p:grpSpPr>
          <a:xfrm>
            <a:off x="783534" y="1447537"/>
            <a:ext cx="10660606" cy="461665"/>
            <a:chOff x="6333409" y="1517248"/>
            <a:chExt cx="10660606" cy="461665"/>
          </a:xfrm>
        </p:grpSpPr>
        <p:sp>
          <p:nvSpPr>
            <p:cNvPr id="7" name="文本框 6"/>
            <p:cNvSpPr txBox="1"/>
            <p:nvPr/>
          </p:nvSpPr>
          <p:spPr>
            <a:xfrm>
              <a:off x="6333409" y="1517248"/>
              <a:ext cx="800219" cy="461665"/>
            </a:xfrm>
            <a:prstGeom prst="rect">
              <a:avLst/>
            </a:prstGeom>
            <a:noFill/>
          </p:spPr>
          <p:txBody>
            <a:bodyPr wrap="none" rtlCol="0" anchor="ctr">
              <a:spAutoFit/>
            </a:bodyPr>
            <a:lstStyle/>
            <a:p>
              <a:r>
                <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讨论</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6351240" y="1974037"/>
              <a:ext cx="10642775" cy="0"/>
              <a:chOff x="7484784" y="1647059"/>
              <a:chExt cx="10642775" cy="0"/>
            </a:xfrm>
          </p:grpSpPr>
          <p:cxnSp>
            <p:nvCxnSpPr>
              <p:cNvPr id="9" name="直接连接符 8"/>
              <p:cNvCxnSpPr/>
              <p:nvPr/>
            </p:nvCxnSpPr>
            <p:spPr>
              <a:xfrm>
                <a:off x="7484784" y="1647059"/>
                <a:ext cx="732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217477" y="1647059"/>
                <a:ext cx="99100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 name="矩形 10"/>
          <p:cNvSpPr/>
          <p:nvPr/>
        </p:nvSpPr>
        <p:spPr>
          <a:xfrm>
            <a:off x="783338" y="868938"/>
            <a:ext cx="10570462" cy="436017"/>
          </a:xfrm>
          <a:prstGeom prst="rect">
            <a:avLst/>
          </a:prstGeom>
        </p:spPr>
        <p:txBody>
          <a:bodyPr wrap="square">
            <a:spAutoFit/>
          </a:bodyPr>
          <a:lstStyle/>
          <a:p>
            <a:pPr algn="just">
              <a:lnSpc>
                <a:spcPct val="120000"/>
              </a:lnSpc>
            </a:pPr>
            <a:r>
              <a:rPr lang="zh-CN" altLang="en-US" sz="2000" dirty="0">
                <a:latin typeface="Times New Roman" panose="02020603050405020304" pitchFamily="18" charset="0"/>
                <a:cs typeface="Times New Roman" panose="02020603050405020304" pitchFamily="18" charset="0"/>
              </a:rPr>
              <a:t>阅读教材</a:t>
            </a:r>
            <a:r>
              <a:rPr lang="en-US" altLang="zh-CN" sz="2000" dirty="0">
                <a:latin typeface="Times New Roman" panose="02020603050405020304" pitchFamily="18" charset="0"/>
                <a:cs typeface="Times New Roman" panose="02020603050405020304" pitchFamily="18" charset="0"/>
              </a:rPr>
              <a:t>P30</a:t>
            </a:r>
            <a:r>
              <a:rPr lang="zh-CN" altLang="en-US" sz="2000" dirty="0">
                <a:latin typeface="Times New Roman" panose="02020603050405020304" pitchFamily="18" charset="0"/>
                <a:cs typeface="Times New Roman" panose="02020603050405020304" pitchFamily="18" charset="0"/>
              </a:rPr>
              <a:t>页“</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思考</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讨论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分析滥用兴奋剂和吸食毒品的危害”相关内容，完成以下讨论：</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730574" y="2000179"/>
            <a:ext cx="6034905" cy="436017"/>
          </a:xfrm>
          <a:prstGeom prst="rect">
            <a:avLst/>
          </a:prstGeom>
          <a:noFill/>
        </p:spPr>
        <p:txBody>
          <a:bodyPr wrap="square" rtlCol="0">
            <a:spAutoFit/>
          </a:bodyPr>
          <a:lstStyle/>
          <a:p>
            <a:pPr marL="271780" indent="-271780" algn="just">
              <a:lnSpc>
                <a:spcPct val="120000"/>
              </a:lnSpc>
              <a:buFont typeface="+mj-lt"/>
              <a:buAutoNum type="arabicPeriod"/>
            </a:pPr>
            <a:r>
              <a:rPr lang="zh-CN" altLang="en-US" sz="2000" dirty="0">
                <a:latin typeface="Times New Roman" panose="02020603050405020304" pitchFamily="18" charset="0"/>
                <a:cs typeface="Times New Roman" panose="02020603050405020304" pitchFamily="18" charset="0"/>
              </a:rPr>
              <a:t>服用可卡因为什么会使人上瘾？</a:t>
            </a:r>
            <a:endParaRPr lang="zh-CN" altLang="en-US" sz="2000" dirty="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926544" y="2503698"/>
            <a:ext cx="10517596" cy="2064244"/>
            <a:chOff x="1153708" y="3400603"/>
            <a:chExt cx="10517596" cy="2064244"/>
          </a:xfrm>
        </p:grpSpPr>
        <p:sp>
          <p:nvSpPr>
            <p:cNvPr id="15" name="矩形: 圆角 14"/>
            <p:cNvSpPr/>
            <p:nvPr/>
          </p:nvSpPr>
          <p:spPr>
            <a:xfrm>
              <a:off x="1153708" y="3400603"/>
              <a:ext cx="10517596" cy="2064244"/>
            </a:xfrm>
            <a:prstGeom prst="roundRect">
              <a:avLst>
                <a:gd name="adj" fmla="val 845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253586" y="3442303"/>
              <a:ext cx="10417718" cy="1913344"/>
            </a:xfrm>
            <a:prstGeom prst="rect">
              <a:avLst/>
            </a:prstGeom>
            <a:noFill/>
          </p:spPr>
          <p:txBody>
            <a:bodyPr wrap="square">
              <a:spAutoFit/>
            </a:bodyPr>
            <a:lstStyle/>
            <a:p>
              <a:pPr>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可卡因会与突触间隙中的多巴胺转运蛋白结合，使多巴胺转运蛋白失去回收多巴胺的功能。多巴胺是一种会使大脑产生愉悦感的神经递质，正常情况下发挥作用后会被多巴胺转运蛋白回收。多巴胺在突触间隙持续发挥作用，会导致突触后膜多巴胺受体减少。当可卡因失效后，由于多巴胺受体已减少，机体正常的神经活动受到影响，服药者就必须通过服用可卡因来维持这些神经元的活动。</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grpSp>
      <p:sp>
        <p:nvSpPr>
          <p:cNvPr id="17" name="文本框 16"/>
          <p:cNvSpPr txBox="1"/>
          <p:nvPr/>
        </p:nvSpPr>
        <p:spPr>
          <a:xfrm>
            <a:off x="730574" y="4590878"/>
            <a:ext cx="10713566" cy="436017"/>
          </a:xfrm>
          <a:prstGeom prst="rect">
            <a:avLst/>
          </a:prstGeom>
          <a:noFill/>
        </p:spPr>
        <p:txBody>
          <a:bodyPr wrap="square" rtlCol="0">
            <a:spAutoFit/>
          </a:bodyPr>
          <a:lstStyle/>
          <a:p>
            <a:pPr marL="263525" indent="-263525" algn="just">
              <a:lnSpc>
                <a:spcPct val="120000"/>
              </a:lnSpc>
              <a:buFont typeface="+mj-lt"/>
              <a:buAutoNum type="arabicPeriod" startAt="2"/>
            </a:pPr>
            <a:r>
              <a:rPr lang="zh-CN" altLang="en-US" sz="2000" dirty="0">
                <a:latin typeface="Times New Roman" panose="02020603050405020304" pitchFamily="18" charset="0"/>
                <a:cs typeface="Times New Roman" panose="02020603050405020304" pitchFamily="18" charset="0"/>
              </a:rPr>
              <a:t>你还知道哪些毒品？如果有人劝你吸食毒品，你会以怎样的方式拒绝？</a:t>
            </a:r>
            <a:endParaRPr lang="zh-CN" altLang="en-US" sz="2000" dirty="0">
              <a:latin typeface="Times New Roman" panose="02020603050405020304" pitchFamily="18" charset="0"/>
              <a:cs typeface="Times New Roman" panose="02020603050405020304" pitchFamily="18" charset="0"/>
            </a:endParaRPr>
          </a:p>
        </p:txBody>
      </p:sp>
      <p:sp>
        <p:nvSpPr>
          <p:cNvPr id="19" name="矩形: 圆角 18"/>
          <p:cNvSpPr/>
          <p:nvPr/>
        </p:nvSpPr>
        <p:spPr>
          <a:xfrm>
            <a:off x="926544" y="5117332"/>
            <a:ext cx="10517596" cy="1315365"/>
          </a:xfrm>
          <a:prstGeom prst="roundRect">
            <a:avLst>
              <a:gd name="adj" fmla="val 845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1026422" y="5159033"/>
            <a:ext cx="10417718" cy="1174681"/>
          </a:xfrm>
          <a:prstGeom prst="rect">
            <a:avLst/>
          </a:prstGeom>
          <a:noFill/>
        </p:spPr>
        <p:txBody>
          <a:bodyPr wrap="square">
            <a:spAutoFit/>
          </a:bodyPr>
          <a:lstStyle/>
          <a:p>
            <a:pPr>
              <a:lnSpc>
                <a:spcPct val="120000"/>
              </a:lnSpc>
            </a:pPr>
            <a:r>
              <a:rPr lang="zh-CN" altLang="en-US" sz="2000" dirty="0">
                <a:solidFill>
                  <a:srgbClr val="FFFF00"/>
                </a:solidFill>
                <a:latin typeface="Times New Roman" panose="02020603050405020304" pitchFamily="18" charset="0"/>
                <a:cs typeface="Times New Roman" panose="02020603050405020304" pitchFamily="18" charset="0"/>
              </a:rPr>
              <a:t>提示：</a:t>
            </a:r>
            <a:r>
              <a:rPr lang="zh-CN" altLang="en-US" sz="2000" dirty="0">
                <a:solidFill>
                  <a:schemeClr val="bg1"/>
                </a:solidFill>
                <a:latin typeface="Times New Roman" panose="02020603050405020304" pitchFamily="18" charset="0"/>
                <a:cs typeface="Times New Roman" panose="02020603050405020304" pitchFamily="18" charset="0"/>
              </a:rPr>
              <a:t>主要的毒品还有鸦片、海洛因、甲基苯丙胺（冰毒）、吗啡、大麻等。</a:t>
            </a:r>
            <a:endParaRPr lang="en-US" altLang="zh-CN" sz="2000" dirty="0">
              <a:solidFill>
                <a:schemeClr val="bg1"/>
              </a:solidFill>
              <a:latin typeface="Times New Roman" panose="02020603050405020304" pitchFamily="18" charset="0"/>
              <a:cs typeface="Times New Roman" panose="02020603050405020304" pitchFamily="18" charset="0"/>
            </a:endParaRPr>
          </a:p>
          <a:p>
            <a:pPr>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如果有人劝吸食毒品，拒绝的方式可以是说明毒品对身心健康以及社会的危害，并指出吸食毒品是违法行为。</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left)">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left)">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xEl>
                                              <p:pRg st="1" end="1"/>
                                            </p:txEl>
                                          </p:spTgt>
                                        </p:tgtEl>
                                        <p:attrNameLst>
                                          <p:attrName>style.visibility</p:attrName>
                                        </p:attrNameLst>
                                      </p:cBhvr>
                                      <p:to>
                                        <p:strVal val="visible"/>
                                      </p:to>
                                    </p:set>
                                    <p:animEffect transition="in" filter="wipe(left)">
                                      <p:cBhvr>
                                        <p:cTn id="40"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P spid="17" grpId="0" uiExpand="1" build="p"/>
      <p:bldP spid="19" grpId="0" animBg="1"/>
      <p:bldP spid="2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思考</a:t>
            </a:r>
            <a:r>
              <a:rPr lang="en-US" altLang="zh-CN" dirty="0"/>
              <a:t>·</a:t>
            </a:r>
            <a:r>
              <a:rPr lang="zh-CN" altLang="en-US" dirty="0"/>
              <a:t>讨论</a:t>
            </a:r>
            <a:r>
              <a:rPr lang="en-US" altLang="zh-CN" dirty="0"/>
              <a:t>】</a:t>
            </a:r>
            <a:r>
              <a:rPr lang="zh-CN" altLang="en-US" dirty="0"/>
              <a:t>分析滥用兴奋剂和吸食毒品的危害</a:t>
            </a:r>
            <a:endParaRPr lang="zh-CN" altLang="en-US" dirty="0"/>
          </a:p>
        </p:txBody>
      </p:sp>
      <p:grpSp>
        <p:nvGrpSpPr>
          <p:cNvPr id="6" name="组合 5"/>
          <p:cNvGrpSpPr/>
          <p:nvPr/>
        </p:nvGrpSpPr>
        <p:grpSpPr>
          <a:xfrm>
            <a:off x="783534" y="1447537"/>
            <a:ext cx="10660606" cy="461665"/>
            <a:chOff x="6333409" y="1517248"/>
            <a:chExt cx="10660606" cy="461665"/>
          </a:xfrm>
        </p:grpSpPr>
        <p:sp>
          <p:nvSpPr>
            <p:cNvPr id="7" name="文本框 6"/>
            <p:cNvSpPr txBox="1"/>
            <p:nvPr/>
          </p:nvSpPr>
          <p:spPr>
            <a:xfrm>
              <a:off x="6333409" y="1517248"/>
              <a:ext cx="800219" cy="461665"/>
            </a:xfrm>
            <a:prstGeom prst="rect">
              <a:avLst/>
            </a:prstGeom>
            <a:noFill/>
          </p:spPr>
          <p:txBody>
            <a:bodyPr wrap="none" rtlCol="0" anchor="ctr">
              <a:spAutoFit/>
            </a:bodyPr>
            <a:lstStyle/>
            <a:p>
              <a:r>
                <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讨论</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6351240" y="1974037"/>
              <a:ext cx="10642775" cy="0"/>
              <a:chOff x="7484784" y="1647059"/>
              <a:chExt cx="10642775" cy="0"/>
            </a:xfrm>
          </p:grpSpPr>
          <p:cxnSp>
            <p:nvCxnSpPr>
              <p:cNvPr id="9" name="直接连接符 8"/>
              <p:cNvCxnSpPr/>
              <p:nvPr/>
            </p:nvCxnSpPr>
            <p:spPr>
              <a:xfrm>
                <a:off x="7484784" y="1647059"/>
                <a:ext cx="732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217477" y="1647059"/>
                <a:ext cx="99100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 name="矩形 10"/>
          <p:cNvSpPr/>
          <p:nvPr/>
        </p:nvSpPr>
        <p:spPr>
          <a:xfrm>
            <a:off x="783338" y="868938"/>
            <a:ext cx="10570462" cy="436017"/>
          </a:xfrm>
          <a:prstGeom prst="rect">
            <a:avLst/>
          </a:prstGeom>
        </p:spPr>
        <p:txBody>
          <a:bodyPr wrap="square">
            <a:spAutoFit/>
          </a:bodyPr>
          <a:lstStyle/>
          <a:p>
            <a:pPr algn="just">
              <a:lnSpc>
                <a:spcPct val="120000"/>
              </a:lnSpc>
            </a:pPr>
            <a:r>
              <a:rPr lang="zh-CN" altLang="en-US" sz="2000" dirty="0">
                <a:latin typeface="Times New Roman" panose="02020603050405020304" pitchFamily="18" charset="0"/>
                <a:cs typeface="Times New Roman" panose="02020603050405020304" pitchFamily="18" charset="0"/>
              </a:rPr>
              <a:t>阅读教材</a:t>
            </a:r>
            <a:r>
              <a:rPr lang="en-US" altLang="zh-CN" sz="2000" dirty="0">
                <a:latin typeface="Times New Roman" panose="02020603050405020304" pitchFamily="18" charset="0"/>
                <a:cs typeface="Times New Roman" panose="02020603050405020304" pitchFamily="18" charset="0"/>
              </a:rPr>
              <a:t>P30</a:t>
            </a:r>
            <a:r>
              <a:rPr lang="zh-CN" altLang="en-US" sz="2000" dirty="0">
                <a:latin typeface="Times New Roman" panose="02020603050405020304" pitchFamily="18" charset="0"/>
                <a:cs typeface="Times New Roman" panose="02020603050405020304" pitchFamily="18" charset="0"/>
              </a:rPr>
              <a:t>页“</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思考</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讨论</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分析滥用兴奋剂和吸食毒品的危害”相关内容，完成以下讨论：</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730574" y="2000179"/>
            <a:ext cx="10713566" cy="436017"/>
          </a:xfrm>
          <a:prstGeom prst="rect">
            <a:avLst/>
          </a:prstGeom>
          <a:noFill/>
        </p:spPr>
        <p:txBody>
          <a:bodyPr wrap="square" rtlCol="0">
            <a:spAutoFit/>
          </a:bodyPr>
          <a:lstStyle/>
          <a:p>
            <a:pPr marL="265430" indent="-265430" algn="just">
              <a:lnSpc>
                <a:spcPct val="120000"/>
              </a:lnSpc>
              <a:buFont typeface="+mj-lt"/>
              <a:buAutoNum type="arabicPeriod" startAt="3"/>
            </a:pPr>
            <a:r>
              <a:rPr lang="zh-CN" altLang="en-US" sz="2000" dirty="0">
                <a:latin typeface="Times New Roman" panose="02020603050405020304" pitchFamily="18" charset="0"/>
                <a:cs typeface="Times New Roman" panose="02020603050405020304" pitchFamily="18" charset="0"/>
              </a:rPr>
              <a:t>你听说过吸毒导致家破人亡的事例吗？你认为吸毒会对个人、家庭和社会造成哪些危害？</a:t>
            </a:r>
            <a:endParaRPr lang="zh-CN" altLang="en-US" sz="2000" dirty="0">
              <a:latin typeface="Times New Roman" panose="02020603050405020304" pitchFamily="18" charset="0"/>
              <a:cs typeface="Times New Roman" panose="02020603050405020304" pitchFamily="18" charset="0"/>
            </a:endParaRPr>
          </a:p>
        </p:txBody>
      </p:sp>
      <p:sp>
        <p:nvSpPr>
          <p:cNvPr id="15" name="矩形: 圆角 14"/>
          <p:cNvSpPr/>
          <p:nvPr/>
        </p:nvSpPr>
        <p:spPr>
          <a:xfrm>
            <a:off x="926544" y="2503697"/>
            <a:ext cx="10517596" cy="3886469"/>
          </a:xfrm>
          <a:prstGeom prst="roundRect">
            <a:avLst>
              <a:gd name="adj" fmla="val 61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1026422" y="2545398"/>
            <a:ext cx="10417718" cy="3760004"/>
          </a:xfrm>
          <a:prstGeom prst="rect">
            <a:avLst/>
          </a:prstGeom>
          <a:noFill/>
        </p:spPr>
        <p:txBody>
          <a:bodyPr wrap="square">
            <a:spAutoFit/>
          </a:bodyPr>
          <a:lstStyle/>
          <a:p>
            <a:pPr>
              <a:lnSpc>
                <a:spcPct val="120000"/>
              </a:lnSpc>
            </a:pPr>
            <a:r>
              <a:rPr lang="zh-CN" altLang="en-US" sz="2000" dirty="0">
                <a:solidFill>
                  <a:srgbClr val="FFFF00"/>
                </a:solidFill>
                <a:latin typeface="Times New Roman" panose="02020603050405020304" pitchFamily="18" charset="0"/>
                <a:cs typeface="Times New Roman" panose="02020603050405020304" pitchFamily="18" charset="0"/>
              </a:rPr>
              <a:t>提示：</a:t>
            </a:r>
            <a:endParaRPr lang="en-US" altLang="zh-CN" sz="2000" dirty="0">
              <a:solidFill>
                <a:srgbClr val="FFFF00"/>
              </a:solidFill>
              <a:latin typeface="Times New Roman" panose="02020603050405020304" pitchFamily="18" charset="0"/>
              <a:cs typeface="Times New Roman" panose="02020603050405020304" pitchFamily="18" charset="0"/>
            </a:endParaRPr>
          </a:p>
          <a:p>
            <a:pPr>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a:t>
            </a:r>
            <a:r>
              <a:rPr lang="en-US" altLang="zh-CN" sz="2000" dirty="0">
                <a:solidFill>
                  <a:schemeClr val="bg1"/>
                </a:solidFill>
                <a:latin typeface="Times New Roman" panose="02020603050405020304" pitchFamily="18" charset="0"/>
                <a:cs typeface="Times New Roman" panose="02020603050405020304" pitchFamily="18" charset="0"/>
              </a:rPr>
              <a:t>1</a:t>
            </a:r>
            <a:r>
              <a:rPr lang="zh-CN" altLang="en-US" sz="2000" dirty="0">
                <a:solidFill>
                  <a:schemeClr val="bg1"/>
                </a:solidFill>
                <a:latin typeface="Times New Roman" panose="02020603050405020304" pitchFamily="18" charset="0"/>
                <a:cs typeface="Times New Roman" panose="02020603050405020304" pitchFamily="18" charset="0"/>
              </a:rPr>
              <a:t>）毒品对个人身心的毒害：成瘾者身体因慢性中毒，会产生各种不适感，免疫力下降，诱发各类疾病，甚至精神错乱，中毒死亡。</a:t>
            </a:r>
            <a:endParaRPr lang="en-US" altLang="zh-CN" sz="2000" dirty="0">
              <a:solidFill>
                <a:schemeClr val="bg1"/>
              </a:solidFill>
              <a:latin typeface="Times New Roman" panose="02020603050405020304" pitchFamily="18" charset="0"/>
              <a:cs typeface="Times New Roman" panose="02020603050405020304" pitchFamily="18" charset="0"/>
            </a:endParaRPr>
          </a:p>
          <a:p>
            <a:pPr>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a:t>
            </a:r>
            <a:r>
              <a:rPr lang="en-US" altLang="zh-CN" sz="2000" dirty="0">
                <a:solidFill>
                  <a:schemeClr val="bg1"/>
                </a:solidFill>
                <a:latin typeface="Times New Roman" panose="02020603050405020304" pitchFamily="18" charset="0"/>
                <a:cs typeface="Times New Roman" panose="02020603050405020304" pitchFamily="18" charset="0"/>
              </a:rPr>
              <a:t>2</a:t>
            </a:r>
            <a:r>
              <a:rPr lang="zh-CN" altLang="en-US" sz="2000" dirty="0">
                <a:solidFill>
                  <a:schemeClr val="bg1"/>
                </a:solidFill>
                <a:latin typeface="Times New Roman" panose="02020603050405020304" pitchFamily="18" charset="0"/>
                <a:cs typeface="Times New Roman" panose="02020603050405020304" pitchFamily="18" charset="0"/>
              </a:rPr>
              <a:t>）对家庭的危害：成瘾性使吸毒人员戒毒困难，长期吸毒极大增大家庭开支；同时吸毒人员由于长期吸毒造成体内慢性中毒，体力衰弱，劳动力下降，甚至劳动力完全丧失，影响家庭收入，也影响了社会财富的创造和积累。</a:t>
            </a:r>
            <a:endParaRPr lang="en-US" altLang="zh-CN" sz="2000" dirty="0">
              <a:solidFill>
                <a:schemeClr val="bg1"/>
              </a:solidFill>
              <a:latin typeface="Times New Roman" panose="02020603050405020304" pitchFamily="18" charset="0"/>
              <a:cs typeface="Times New Roman" panose="02020603050405020304" pitchFamily="18" charset="0"/>
            </a:endParaRPr>
          </a:p>
          <a:p>
            <a:pPr>
              <a:lnSpc>
                <a:spcPct val="120000"/>
              </a:lnSpc>
            </a:pPr>
            <a:r>
              <a:rPr lang="zh-CN" altLang="en-US" sz="2000" dirty="0">
                <a:solidFill>
                  <a:schemeClr val="bg1"/>
                </a:solidFill>
                <a:latin typeface="Times New Roman" panose="02020603050405020304" pitchFamily="18" charset="0"/>
                <a:cs typeface="Times New Roman" panose="02020603050405020304" pitchFamily="18" charset="0"/>
              </a:rPr>
              <a:t>（</a:t>
            </a:r>
            <a:r>
              <a:rPr lang="en-US" altLang="zh-CN" sz="2000" dirty="0">
                <a:solidFill>
                  <a:schemeClr val="bg1"/>
                </a:solidFill>
                <a:latin typeface="Times New Roman" panose="02020603050405020304" pitchFamily="18" charset="0"/>
                <a:cs typeface="Times New Roman" panose="02020603050405020304" pitchFamily="18" charset="0"/>
              </a:rPr>
              <a:t>3</a:t>
            </a:r>
            <a:r>
              <a:rPr lang="zh-CN" altLang="en-US" sz="2000" dirty="0">
                <a:solidFill>
                  <a:schemeClr val="bg1"/>
                </a:solidFill>
                <a:latin typeface="Times New Roman" panose="02020603050405020304" pitchFamily="18" charset="0"/>
                <a:cs typeface="Times New Roman" panose="02020603050405020304" pitchFamily="18" charset="0"/>
              </a:rPr>
              <a:t>）对社会的影响：吸毒人员的自我评价下降，在社会经济生活方面的角色功能降低，从而影响社会财富的创造，给社会带来巨大的经济损失。由于吸毒者对毒品的依赖性，为了寻找毒品，吸毒人员常会丧失理智和思维能力，可能因此导致各种异常行为尤其是违法犯罪行为的发生。</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wipe(left)">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wipe(up)">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wipe(up)">
                                      <p:cBhvr>
                                        <p:cTn id="3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5" grpId="0" animBg="1"/>
      <p:bldP spid="1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滥用兴奋剂、吸食毒品的危害</a:t>
            </a:r>
            <a:endParaRPr lang="zh-CN" altLang="en-US" dirty="0"/>
          </a:p>
        </p:txBody>
      </p:sp>
      <p:sp>
        <p:nvSpPr>
          <p:cNvPr id="36" name="文本框 35"/>
          <p:cNvSpPr txBox="1"/>
          <p:nvPr/>
        </p:nvSpPr>
        <p:spPr>
          <a:xfrm>
            <a:off x="1130233" y="1434507"/>
            <a:ext cx="5876626" cy="734047"/>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dirty="0">
                <a:latin typeface="Times New Roman" panose="02020603050405020304" pitchFamily="18" charset="0"/>
                <a:cs typeface="Times New Roman" panose="02020603050405020304" pitchFamily="18" charset="0"/>
              </a:rPr>
              <a:t>名称：</a:t>
            </a:r>
            <a:r>
              <a:rPr lang="en-US" altLang="zh-CN" dirty="0">
                <a:latin typeface="Times New Roman" panose="02020603050405020304" pitchFamily="18" charset="0"/>
                <a:cs typeface="Times New Roman" panose="02020603050405020304" pitchFamily="18" charset="0"/>
              </a:rPr>
              <a:t>2008</a:t>
            </a:r>
            <a:r>
              <a:rPr lang="zh-CN" altLang="en-US" dirty="0">
                <a:latin typeface="Times New Roman" panose="02020603050405020304" pitchFamily="18" charset="0"/>
                <a:cs typeface="Times New Roman" panose="02020603050405020304" pitchFamily="18" charset="0"/>
              </a:rPr>
              <a:t>年，</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中华人民共和国禁毒法</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正式施行。</a:t>
            </a:r>
            <a:endParaRPr lang="zh-CN" altLang="en-US" dirty="0">
              <a:latin typeface="Times New Roman" panose="02020603050405020304" pitchFamily="18" charset="0"/>
              <a:cs typeface="Times New Roman" panose="02020603050405020304" pitchFamily="18" charset="0"/>
            </a:endParaRPr>
          </a:p>
          <a:p>
            <a:pPr marL="285750" indent="-285750">
              <a:lnSpc>
                <a:spcPct val="120000"/>
              </a:lnSpc>
              <a:buFont typeface="Wingdings" panose="05000000000000000000" pitchFamily="2" charset="2"/>
              <a:buChar char="n"/>
            </a:pPr>
            <a:r>
              <a:rPr lang="zh-CN" altLang="en-US" dirty="0">
                <a:latin typeface="Times New Roman" panose="02020603050405020304" pitchFamily="18" charset="0"/>
                <a:cs typeface="Times New Roman" panose="02020603050405020304" pitchFamily="18" charset="0"/>
              </a:rPr>
              <a:t>核心内容：该法明确指出，禁毒是全社会的共同责任。</a:t>
            </a:r>
            <a:endParaRPr lang="zh-CN" altLang="en-US" dirty="0">
              <a:latin typeface="Times New Roman" panose="02020603050405020304" pitchFamily="18" charset="0"/>
              <a:cs typeface="Times New Roman" panose="02020603050405020304" pitchFamily="18" charset="0"/>
            </a:endParaRPr>
          </a:p>
        </p:txBody>
      </p:sp>
      <p:grpSp>
        <p:nvGrpSpPr>
          <p:cNvPr id="37" name="组合 36"/>
          <p:cNvGrpSpPr/>
          <p:nvPr/>
        </p:nvGrpSpPr>
        <p:grpSpPr>
          <a:xfrm>
            <a:off x="912631" y="970079"/>
            <a:ext cx="6243084" cy="1366343"/>
            <a:chOff x="-340739" y="1130798"/>
            <a:chExt cx="6243084" cy="1572507"/>
          </a:xfrm>
        </p:grpSpPr>
        <p:sp>
          <p:nvSpPr>
            <p:cNvPr id="38" name="矩形: 圆角 37"/>
            <p:cNvSpPr/>
            <p:nvPr/>
          </p:nvSpPr>
          <p:spPr>
            <a:xfrm>
              <a:off x="-340739" y="1414560"/>
              <a:ext cx="6243084" cy="1288745"/>
            </a:xfrm>
            <a:prstGeom prst="roundRect">
              <a:avLst>
                <a:gd name="adj" fmla="val 7183"/>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2058516" y="1130798"/>
              <a:ext cx="1444573" cy="531326"/>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相关法律</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2" name="Picture 8"/>
          <p:cNvPicPr>
            <a:picLocks noChangeAspect="1" noChangeArrowheads="1"/>
          </p:cNvPicPr>
          <p:nvPr/>
        </p:nvPicPr>
        <p:blipFill rotWithShape="1">
          <a:blip r:embed="rId1">
            <a:extLst>
              <a:ext uri="{28A0092B-C50C-407E-A947-70E740481C1C}">
                <a14:useLocalDpi xmlns:a14="http://schemas.microsoft.com/office/drawing/2010/main" val="0"/>
              </a:ext>
            </a:extLst>
          </a:blip>
          <a:srcRect l="16249" r="16251"/>
          <a:stretch>
            <a:fillRect/>
          </a:stretch>
        </p:blipFill>
        <p:spPr bwMode="auto">
          <a:xfrm>
            <a:off x="7573545" y="1073885"/>
            <a:ext cx="3724484" cy="511426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912631" y="2819634"/>
            <a:ext cx="6243084" cy="1656318"/>
            <a:chOff x="-340739" y="1146889"/>
            <a:chExt cx="6243084" cy="1906236"/>
          </a:xfrm>
        </p:grpSpPr>
        <p:sp>
          <p:nvSpPr>
            <p:cNvPr id="14" name="矩形: 圆角 13"/>
            <p:cNvSpPr/>
            <p:nvPr/>
          </p:nvSpPr>
          <p:spPr>
            <a:xfrm>
              <a:off x="-340739" y="1414560"/>
              <a:ext cx="6243084" cy="1638565"/>
            </a:xfrm>
            <a:prstGeom prst="roundRect">
              <a:avLst>
                <a:gd name="adj" fmla="val 7183"/>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2167317" y="1146889"/>
              <a:ext cx="1444573" cy="531325"/>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禁毒措施</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6" name="文本框 15"/>
          <p:cNvSpPr txBox="1"/>
          <p:nvPr/>
        </p:nvSpPr>
        <p:spPr>
          <a:xfrm>
            <a:off x="1130233" y="3270081"/>
            <a:ext cx="6025482" cy="1066446"/>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dirty="0">
                <a:latin typeface="Times New Roman" panose="02020603050405020304" pitchFamily="18" charset="0"/>
                <a:cs typeface="Times New Roman" panose="02020603050405020304" pitchFamily="18" charset="0"/>
              </a:rPr>
              <a:t>禁毒工作实行以预防为主，综合治理，禁种、禁制、禁贩、禁吸并举的方针。</a:t>
            </a:r>
            <a:endParaRPr lang="zh-CN" altLang="en-US" dirty="0">
              <a:latin typeface="Times New Roman" panose="02020603050405020304" pitchFamily="18" charset="0"/>
              <a:cs typeface="Times New Roman" panose="02020603050405020304" pitchFamily="18" charset="0"/>
            </a:endParaRPr>
          </a:p>
          <a:p>
            <a:pPr marL="285750" indent="-285750">
              <a:lnSpc>
                <a:spcPct val="120000"/>
              </a:lnSpc>
              <a:buFont typeface="Wingdings" panose="05000000000000000000" pitchFamily="2" charset="2"/>
              <a:buChar char="n"/>
            </a:pPr>
            <a:r>
              <a:rPr lang="zh-CN" altLang="en-US" dirty="0">
                <a:latin typeface="Times New Roman" panose="02020603050405020304" pitchFamily="18" charset="0"/>
                <a:cs typeface="Times New Roman" panose="02020603050405020304" pitchFamily="18" charset="0"/>
              </a:rPr>
              <a:t>参与制毒、贩毒或引诱他人吸毒，都会受到法律的严惩。</a:t>
            </a:r>
            <a:endParaRPr lang="zh-CN" altLang="en-US"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912631" y="4904284"/>
            <a:ext cx="6243084" cy="1283861"/>
            <a:chOff x="-340739" y="1133979"/>
            <a:chExt cx="6243084" cy="1477580"/>
          </a:xfrm>
        </p:grpSpPr>
        <p:sp>
          <p:nvSpPr>
            <p:cNvPr id="18" name="矩形: 圆角 17"/>
            <p:cNvSpPr/>
            <p:nvPr/>
          </p:nvSpPr>
          <p:spPr>
            <a:xfrm>
              <a:off x="-340739" y="1414560"/>
              <a:ext cx="6243084" cy="1196999"/>
            </a:xfrm>
            <a:prstGeom prst="roundRect">
              <a:avLst>
                <a:gd name="adj" fmla="val 7183"/>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p:nvSpPr>
          <p:spPr>
            <a:xfrm>
              <a:off x="2367545" y="1133979"/>
              <a:ext cx="1015568" cy="531325"/>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倡  议</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0" name="文本框 19"/>
          <p:cNvSpPr txBox="1"/>
          <p:nvPr/>
        </p:nvSpPr>
        <p:spPr>
          <a:xfrm>
            <a:off x="1130233" y="5365949"/>
            <a:ext cx="6025482" cy="734047"/>
          </a:xfrm>
          <a:prstGeom prst="rect">
            <a:avLst/>
          </a:prstGeom>
          <a:noFill/>
        </p:spPr>
        <p:txBody>
          <a:bodyPr wrap="square" rtlCol="0">
            <a:spAutoFit/>
          </a:bodyPr>
          <a:lstStyle/>
          <a:p>
            <a:pPr>
              <a:lnSpc>
                <a:spcPct val="120000"/>
              </a:lnSpc>
            </a:pPr>
            <a:r>
              <a:rPr lang="zh-CN" altLang="en-US" dirty="0">
                <a:latin typeface="Times New Roman" panose="02020603050405020304" pitchFamily="18" charset="0"/>
                <a:cs typeface="Times New Roman" panose="02020603050405020304" pitchFamily="18" charset="0"/>
              </a:rPr>
              <a:t>珍爱生命，远离毒品，向社会宣传滥用兴奋剂和吸食毒品的危害，是我们每个人应尽的责任和义务。</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left)">
                                      <p:cBhvr>
                                        <p:cTn id="12" dur="500"/>
                                        <p:tgtEl>
                                          <p:spTgt spid="36">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6">
                                            <p:txEl>
                                              <p:pRg st="1" end="1"/>
                                            </p:txEl>
                                          </p:spTgt>
                                        </p:tgtEl>
                                        <p:attrNameLst>
                                          <p:attrName>style.visibility</p:attrName>
                                        </p:attrNameLst>
                                      </p:cBhvr>
                                      <p:to>
                                        <p:strVal val="visible"/>
                                      </p:to>
                                    </p:set>
                                    <p:animEffect transition="in" filter="wipe(left)">
                                      <p:cBhvr>
                                        <p:cTn id="23" dur="500"/>
                                        <p:tgtEl>
                                          <p:spTgt spid="3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ipe(left)">
                                      <p:cBhvr>
                                        <p:cTn id="33" dur="500"/>
                                        <p:tgtEl>
                                          <p:spTgt spid="1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left)">
                                      <p:cBhvr>
                                        <p:cTn id="38" dur="500"/>
                                        <p:tgtEl>
                                          <p:spTgt spid="1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wipe(left)">
                                      <p:cBhvr>
                                        <p:cTn id="48"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16" grpId="0" uiExpand="1" build="p"/>
      <p:bldP spid="2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思维训练</a:t>
            </a:r>
            <a:r>
              <a:rPr lang="en-US" altLang="zh-CN" dirty="0"/>
              <a:t>】</a:t>
            </a:r>
            <a:r>
              <a:rPr lang="zh-CN" altLang="en-US" dirty="0"/>
              <a:t>区别假说与预期</a:t>
            </a:r>
            <a:endParaRPr lang="zh-CN" altLang="en-US" dirty="0"/>
          </a:p>
        </p:txBody>
      </p:sp>
      <p:sp>
        <p:nvSpPr>
          <p:cNvPr id="36" name="文本框 35"/>
          <p:cNvSpPr txBox="1"/>
          <p:nvPr/>
        </p:nvSpPr>
        <p:spPr>
          <a:xfrm>
            <a:off x="1130232" y="1434507"/>
            <a:ext cx="9927627" cy="401648"/>
          </a:xfrm>
          <a:prstGeom prst="rect">
            <a:avLst/>
          </a:prstGeom>
          <a:noFill/>
        </p:spPr>
        <p:txBody>
          <a:bodyPr wrap="square" rtlCol="0">
            <a:spAutoFit/>
          </a:bodyPr>
          <a:lstStyle/>
          <a:p>
            <a:pPr algn="ctr">
              <a:lnSpc>
                <a:spcPct val="120000"/>
              </a:lnSpc>
            </a:pPr>
            <a:r>
              <a:rPr lang="zh-CN" altLang="en-US" dirty="0">
                <a:latin typeface="Times New Roman" panose="02020603050405020304" pitchFamily="18" charset="0"/>
                <a:cs typeface="Times New Roman" panose="02020603050405020304" pitchFamily="18" charset="0"/>
              </a:rPr>
              <a:t>当神经系统控制心脏活动时，在神经元与心肌细胞之间传递的信号是化学信号还是电信号呢？</a:t>
            </a:r>
            <a:endParaRPr lang="zh-CN" altLang="en-US" dirty="0">
              <a:latin typeface="Times New Roman" panose="02020603050405020304" pitchFamily="18" charset="0"/>
              <a:cs typeface="Times New Roman" panose="02020603050405020304" pitchFamily="18" charset="0"/>
            </a:endParaRPr>
          </a:p>
        </p:txBody>
      </p:sp>
      <p:grpSp>
        <p:nvGrpSpPr>
          <p:cNvPr id="37" name="组合 36"/>
          <p:cNvGrpSpPr/>
          <p:nvPr/>
        </p:nvGrpSpPr>
        <p:grpSpPr>
          <a:xfrm>
            <a:off x="912631" y="951295"/>
            <a:ext cx="10315350" cy="1133793"/>
            <a:chOff x="-340739" y="1109180"/>
            <a:chExt cx="10315350" cy="1304868"/>
          </a:xfrm>
        </p:grpSpPr>
        <p:sp>
          <p:nvSpPr>
            <p:cNvPr id="38" name="矩形: 圆角 37"/>
            <p:cNvSpPr/>
            <p:nvPr/>
          </p:nvSpPr>
          <p:spPr>
            <a:xfrm>
              <a:off x="-340739" y="1414560"/>
              <a:ext cx="10315350" cy="999488"/>
            </a:xfrm>
            <a:prstGeom prst="roundRect">
              <a:avLst>
                <a:gd name="adj" fmla="val 1208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文本框 38"/>
            <p:cNvSpPr txBox="1"/>
            <p:nvPr/>
          </p:nvSpPr>
          <p:spPr>
            <a:xfrm>
              <a:off x="4118388" y="1109180"/>
              <a:ext cx="1444573" cy="531326"/>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提出问题</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912631" y="2432263"/>
            <a:ext cx="10315350" cy="2340650"/>
            <a:chOff x="-340739" y="1127573"/>
            <a:chExt cx="10315350" cy="2693825"/>
          </a:xfrm>
        </p:grpSpPr>
        <p:sp>
          <p:nvSpPr>
            <p:cNvPr id="14" name="矩形: 圆角 13"/>
            <p:cNvSpPr/>
            <p:nvPr/>
          </p:nvSpPr>
          <p:spPr>
            <a:xfrm>
              <a:off x="-340739" y="1414559"/>
              <a:ext cx="10315350" cy="2406839"/>
            </a:xfrm>
            <a:prstGeom prst="roundRect">
              <a:avLst>
                <a:gd name="adj" fmla="val 7183"/>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4118388" y="1127573"/>
              <a:ext cx="1444573" cy="531325"/>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进行实验</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6" name="文本框 15"/>
          <p:cNvSpPr txBox="1"/>
          <p:nvPr/>
        </p:nvSpPr>
        <p:spPr>
          <a:xfrm>
            <a:off x="1130233" y="2899493"/>
            <a:ext cx="6717399" cy="1731243"/>
          </a:xfrm>
          <a:prstGeom prst="rect">
            <a:avLst/>
          </a:prstGeom>
          <a:noFill/>
        </p:spPr>
        <p:txBody>
          <a:bodyPr wrap="square" rtlCol="0">
            <a:spAutoFit/>
          </a:bodyPr>
          <a:lstStyle/>
          <a:p>
            <a:pPr marL="265430" indent="-265430">
              <a:lnSpc>
                <a:spcPct val="120000"/>
              </a:lnSpc>
              <a:buFont typeface="+mj-lt"/>
              <a:buAutoNum type="arabicPeriod"/>
            </a:pPr>
            <a:r>
              <a:rPr lang="zh-CN" altLang="en-US" dirty="0">
                <a:latin typeface="Times New Roman" panose="02020603050405020304" pitchFamily="18" charset="0"/>
                <a:cs typeface="Times New Roman" panose="02020603050405020304" pitchFamily="18" charset="0"/>
              </a:rPr>
              <a:t>取两个蛙的心脏（</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，保持活性）置于成分相同的营养液中，</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有某副交感神经支配，</a:t>
            </a:r>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没有该神经支配；</a:t>
            </a:r>
            <a:endParaRPr lang="zh-CN" altLang="en-US" dirty="0">
              <a:latin typeface="Times New Roman" panose="02020603050405020304" pitchFamily="18" charset="0"/>
              <a:cs typeface="Times New Roman" panose="02020603050405020304" pitchFamily="18" charset="0"/>
            </a:endParaRPr>
          </a:p>
          <a:p>
            <a:pPr marL="265430" indent="-265430">
              <a:lnSpc>
                <a:spcPct val="120000"/>
              </a:lnSpc>
              <a:buFont typeface="+mj-lt"/>
              <a:buAutoNum type="arabicPeriod"/>
            </a:pPr>
            <a:r>
              <a:rPr lang="zh-CN" altLang="en-US" dirty="0">
                <a:latin typeface="Times New Roman" panose="02020603050405020304" pitchFamily="18" charset="0"/>
                <a:cs typeface="Times New Roman" panose="02020603050405020304" pitchFamily="18" charset="0"/>
              </a:rPr>
              <a:t>刺激该神经，</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心脏的跳动减慢；</a:t>
            </a:r>
            <a:endParaRPr lang="zh-CN" altLang="en-US" dirty="0">
              <a:latin typeface="Times New Roman" panose="02020603050405020304" pitchFamily="18" charset="0"/>
              <a:cs typeface="Times New Roman" panose="02020603050405020304" pitchFamily="18" charset="0"/>
            </a:endParaRPr>
          </a:p>
          <a:p>
            <a:pPr marL="265430" indent="-265430">
              <a:lnSpc>
                <a:spcPct val="120000"/>
              </a:lnSpc>
              <a:buFont typeface="+mj-lt"/>
              <a:buAutoNum type="arabicPeriod"/>
            </a:pPr>
            <a:r>
              <a:rPr lang="zh-CN" altLang="en-US" dirty="0">
                <a:latin typeface="Times New Roman" panose="02020603050405020304" pitchFamily="18" charset="0"/>
                <a:cs typeface="Times New Roman" panose="02020603050405020304" pitchFamily="18" charset="0"/>
              </a:rPr>
              <a:t>从</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心脏的营养液中取一些液体注入</a:t>
            </a:r>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心脏的营养液中，</a:t>
            </a:r>
            <a:r>
              <a:rPr lang="en-US" altLang="zh-CN" dirty="0">
                <a:latin typeface="Times New Roman" panose="02020603050405020304" pitchFamily="18" charset="0"/>
                <a:cs typeface="Times New Roman" panose="02020603050405020304" pitchFamily="18" charset="0"/>
              </a:rPr>
              <a:t>B</a:t>
            </a:r>
            <a:r>
              <a:rPr lang="zh-CN" altLang="en-US" dirty="0">
                <a:latin typeface="Times New Roman" panose="02020603050405020304" pitchFamily="18" charset="0"/>
                <a:cs typeface="Times New Roman" panose="02020603050405020304" pitchFamily="18" charset="0"/>
              </a:rPr>
              <a:t>心脏跳动也减慢。</a:t>
            </a:r>
            <a:endParaRPr lang="zh-CN" altLang="en-US" dirty="0">
              <a:latin typeface="Times New Roman" panose="02020603050405020304" pitchFamily="18" charset="0"/>
              <a:cs typeface="Times New Roman" panose="02020603050405020304" pitchFamily="18" charset="0"/>
            </a:endParaRPr>
          </a:p>
        </p:txBody>
      </p:sp>
      <p:grpSp>
        <p:nvGrpSpPr>
          <p:cNvPr id="21" name="组合 20"/>
          <p:cNvGrpSpPr/>
          <p:nvPr/>
        </p:nvGrpSpPr>
        <p:grpSpPr>
          <a:xfrm>
            <a:off x="912631" y="5120454"/>
            <a:ext cx="10315350" cy="1041816"/>
            <a:chOff x="-340739" y="1127573"/>
            <a:chExt cx="10315350" cy="1199013"/>
          </a:xfrm>
        </p:grpSpPr>
        <p:sp>
          <p:nvSpPr>
            <p:cNvPr id="22" name="矩形: 圆角 21"/>
            <p:cNvSpPr/>
            <p:nvPr/>
          </p:nvSpPr>
          <p:spPr>
            <a:xfrm>
              <a:off x="-340739" y="1414559"/>
              <a:ext cx="10315350" cy="912027"/>
            </a:xfrm>
            <a:prstGeom prst="roundRect">
              <a:avLst>
                <a:gd name="adj" fmla="val 13892"/>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框 22"/>
            <p:cNvSpPr txBox="1"/>
            <p:nvPr/>
          </p:nvSpPr>
          <p:spPr>
            <a:xfrm>
              <a:off x="4118388" y="1127573"/>
              <a:ext cx="1444573" cy="531325"/>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得出结论</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4" name="文本框 23"/>
          <p:cNvSpPr txBox="1"/>
          <p:nvPr/>
        </p:nvSpPr>
        <p:spPr>
          <a:xfrm>
            <a:off x="1130233" y="5587684"/>
            <a:ext cx="9927626" cy="401648"/>
          </a:xfrm>
          <a:prstGeom prst="rect">
            <a:avLst/>
          </a:prstGeom>
          <a:noFill/>
        </p:spPr>
        <p:txBody>
          <a:bodyPr wrap="square" rtlCol="0">
            <a:spAutoFit/>
          </a:bodyPr>
          <a:lstStyle/>
          <a:p>
            <a:pPr algn="ctr">
              <a:lnSpc>
                <a:spcPct val="120000"/>
              </a:lnSpc>
            </a:pPr>
            <a:r>
              <a:rPr lang="zh-CN" altLang="en-US" dirty="0">
                <a:latin typeface="Times New Roman" panose="02020603050405020304" pitchFamily="18" charset="0"/>
                <a:cs typeface="Times New Roman" panose="02020603050405020304" pitchFamily="18" charset="0"/>
              </a:rPr>
              <a:t>该神经释放一种化学物质，这种物质可以使心跳变慢。</a:t>
            </a:r>
            <a:endParaRPr lang="zh-CN" altLang="en-US" dirty="0">
              <a:latin typeface="Times New Roman" panose="02020603050405020304" pitchFamily="18" charset="0"/>
              <a:cs typeface="Times New Roman" panose="02020603050405020304" pitchFamily="18" charset="0"/>
            </a:endParaRPr>
          </a:p>
        </p:txBody>
      </p:sp>
      <p:pic>
        <p:nvPicPr>
          <p:cNvPr id="4" name="图片 3" descr="图片包含 室内, 玩具, 桌子, 小&#10;&#10;描述已自动生成"/>
          <p:cNvPicPr>
            <a:picLocks noChangeAspect="1"/>
          </p:cNvPicPr>
          <p:nvPr/>
        </p:nvPicPr>
        <p:blipFill>
          <a:blip r:embed="rId1"/>
          <a:stretch>
            <a:fillRect/>
          </a:stretch>
        </p:blipFill>
        <p:spPr>
          <a:xfrm>
            <a:off x="8022210" y="2875464"/>
            <a:ext cx="3031193" cy="1755272"/>
          </a:xfrm>
          <a:prstGeom prst="rect">
            <a:avLst/>
          </a:prstGeom>
          <a:ln>
            <a:noFill/>
          </a:ln>
          <a:effectLst>
            <a:softEdge rad="63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left)">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left)">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6">
                                            <p:txEl>
                                              <p:pRg st="2" end="2"/>
                                            </p:txEl>
                                          </p:spTgt>
                                        </p:tgtEl>
                                        <p:attrNameLst>
                                          <p:attrName>style.visibility</p:attrName>
                                        </p:attrNameLst>
                                      </p:cBhvr>
                                      <p:to>
                                        <p:strVal val="visible"/>
                                      </p:to>
                                    </p:set>
                                    <p:animEffect transition="in" filter="wipe(left)">
                                      <p:cBhvr>
                                        <p:cTn id="38" dur="500"/>
                                        <p:tgtEl>
                                          <p:spTgt spid="1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wipe(left)">
                                      <p:cBhvr>
                                        <p:cTn id="4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16" grpId="0" uiExpand="1" build="p"/>
      <p:bldP spid="2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思维训练</a:t>
            </a:r>
            <a:r>
              <a:rPr lang="en-US" altLang="zh-CN" dirty="0"/>
              <a:t>】</a:t>
            </a:r>
            <a:r>
              <a:rPr lang="zh-CN" altLang="en-US" dirty="0"/>
              <a:t>区别假说与预期</a:t>
            </a:r>
            <a:endParaRPr lang="zh-CN" altLang="en-US" dirty="0"/>
          </a:p>
        </p:txBody>
      </p:sp>
      <p:grpSp>
        <p:nvGrpSpPr>
          <p:cNvPr id="17" name="组合 16"/>
          <p:cNvGrpSpPr/>
          <p:nvPr/>
        </p:nvGrpSpPr>
        <p:grpSpPr>
          <a:xfrm>
            <a:off x="772902" y="979704"/>
            <a:ext cx="10660606" cy="461665"/>
            <a:chOff x="6333409" y="1517248"/>
            <a:chExt cx="10660606" cy="461665"/>
          </a:xfrm>
        </p:grpSpPr>
        <p:sp>
          <p:nvSpPr>
            <p:cNvPr id="18" name="文本框 17"/>
            <p:cNvSpPr txBox="1"/>
            <p:nvPr/>
          </p:nvSpPr>
          <p:spPr>
            <a:xfrm>
              <a:off x="6333409" y="1517248"/>
              <a:ext cx="800219" cy="461665"/>
            </a:xfrm>
            <a:prstGeom prst="rect">
              <a:avLst/>
            </a:prstGeom>
            <a:noFill/>
          </p:spPr>
          <p:txBody>
            <a:bodyPr wrap="none" rtlCol="0" anchor="ctr">
              <a:spAutoFit/>
            </a:bodyPr>
            <a:lstStyle/>
            <a:p>
              <a:r>
                <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讨论</a:t>
              </a:r>
              <a:endParaRPr kumimoji="1"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9" name="组合 18"/>
            <p:cNvGrpSpPr/>
            <p:nvPr/>
          </p:nvGrpSpPr>
          <p:grpSpPr>
            <a:xfrm>
              <a:off x="6351240" y="1974037"/>
              <a:ext cx="10642775" cy="0"/>
              <a:chOff x="7484784" y="1647059"/>
              <a:chExt cx="10642775" cy="0"/>
            </a:xfrm>
          </p:grpSpPr>
          <p:cxnSp>
            <p:nvCxnSpPr>
              <p:cNvPr id="20" name="直接连接符 19"/>
              <p:cNvCxnSpPr/>
              <p:nvPr/>
            </p:nvCxnSpPr>
            <p:spPr>
              <a:xfrm>
                <a:off x="7484784" y="1647059"/>
                <a:ext cx="7326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217477" y="1647059"/>
                <a:ext cx="99100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 name="文本框 26"/>
          <p:cNvSpPr txBox="1"/>
          <p:nvPr/>
        </p:nvSpPr>
        <p:spPr>
          <a:xfrm>
            <a:off x="790733" y="1532346"/>
            <a:ext cx="10118272" cy="436017"/>
          </a:xfrm>
          <a:prstGeom prst="rect">
            <a:avLst/>
          </a:prstGeom>
          <a:noFill/>
        </p:spPr>
        <p:txBody>
          <a:bodyPr wrap="square" rtlCol="0">
            <a:spAutoFit/>
          </a:bodyPr>
          <a:lstStyle/>
          <a:p>
            <a:pPr algn="just">
              <a:lnSpc>
                <a:spcPct val="120000"/>
              </a:lnSpc>
            </a:pPr>
            <a:r>
              <a:rPr lang="zh-CN" altLang="en-US" sz="2000" dirty="0">
                <a:latin typeface="Times New Roman" panose="02020603050405020304" pitchFamily="18" charset="0"/>
                <a:cs typeface="Times New Roman" panose="02020603050405020304" pitchFamily="18" charset="0"/>
              </a:rPr>
              <a:t>在进行这个实验时，科学家基于的假说是什么？实验预期是什么？</a:t>
            </a:r>
            <a:endParaRPr lang="zh-CN" altLang="en-US" sz="2000" dirty="0">
              <a:latin typeface="Times New Roman" panose="02020603050405020304" pitchFamily="18" charset="0"/>
              <a:cs typeface="Times New Roman" panose="02020603050405020304" pitchFamily="18" charset="0"/>
            </a:endParaRPr>
          </a:p>
        </p:txBody>
      </p:sp>
      <p:sp>
        <p:nvSpPr>
          <p:cNvPr id="29" name="矩形: 圆角 28"/>
          <p:cNvSpPr/>
          <p:nvPr/>
        </p:nvSpPr>
        <p:spPr>
          <a:xfrm>
            <a:off x="915912" y="2035865"/>
            <a:ext cx="10517596" cy="1393133"/>
          </a:xfrm>
          <a:prstGeom prst="roundRect">
            <a:avLst>
              <a:gd name="adj" fmla="val 8453"/>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1015790" y="2120097"/>
            <a:ext cx="10417718" cy="1174681"/>
          </a:xfrm>
          <a:prstGeom prst="rect">
            <a:avLst/>
          </a:prstGeom>
          <a:noFill/>
        </p:spPr>
        <p:txBody>
          <a:bodyPr wrap="square">
            <a:spAutoFit/>
          </a:bodyPr>
          <a:lstStyle/>
          <a:p>
            <a:pPr marL="342900" indent="-342900">
              <a:lnSpc>
                <a:spcPct val="120000"/>
              </a:lnSpc>
              <a:buFont typeface="Wingdings" panose="05000000000000000000" pitchFamily="2" charset="2"/>
              <a:buChar char="n"/>
            </a:pPr>
            <a:r>
              <a:rPr lang="zh-CN" altLang="en-US" sz="2000" dirty="0">
                <a:solidFill>
                  <a:srgbClr val="FFFF00"/>
                </a:solidFill>
                <a:latin typeface="Times New Roman" panose="02020603050405020304" pitchFamily="18" charset="0"/>
                <a:cs typeface="Times New Roman" panose="02020603050405020304" pitchFamily="18" charset="0"/>
              </a:rPr>
              <a:t>假说：</a:t>
            </a:r>
            <a:r>
              <a:rPr lang="zh-CN" altLang="en-US" sz="2000" dirty="0">
                <a:solidFill>
                  <a:schemeClr val="bg1"/>
                </a:solidFill>
                <a:latin typeface="Times New Roman" panose="02020603050405020304" pitchFamily="18" charset="0"/>
                <a:cs typeface="Times New Roman" panose="02020603050405020304" pitchFamily="18" charset="0"/>
              </a:rPr>
              <a:t>支配心脏的副交感神经可能是释放了某种化学某种，该物质可以使心跳减慢。</a:t>
            </a:r>
            <a:endParaRPr lang="zh-CN" altLang="en-US" sz="2000" dirty="0">
              <a:solidFill>
                <a:schemeClr val="bg1"/>
              </a:solidFill>
              <a:latin typeface="Times New Roman" panose="02020603050405020304" pitchFamily="18" charset="0"/>
              <a:cs typeface="Times New Roman" panose="02020603050405020304" pitchFamily="18" charset="0"/>
            </a:endParaRPr>
          </a:p>
          <a:p>
            <a:pPr marL="342900" indent="-342900">
              <a:lnSpc>
                <a:spcPct val="120000"/>
              </a:lnSpc>
              <a:buFont typeface="Wingdings" panose="05000000000000000000" pitchFamily="2" charset="2"/>
              <a:buChar char="n"/>
            </a:pPr>
            <a:r>
              <a:rPr lang="zh-CN" altLang="en-US" sz="2000" dirty="0">
                <a:solidFill>
                  <a:srgbClr val="FFFF00"/>
                </a:solidFill>
                <a:latin typeface="Times New Roman" panose="02020603050405020304" pitchFamily="18" charset="0"/>
                <a:cs typeface="Times New Roman" panose="02020603050405020304" pitchFamily="18" charset="0"/>
              </a:rPr>
              <a:t>实验预期：</a:t>
            </a:r>
            <a:r>
              <a:rPr lang="zh-CN" altLang="en-US" sz="2000" dirty="0">
                <a:solidFill>
                  <a:schemeClr val="bg1"/>
                </a:solidFill>
                <a:latin typeface="Times New Roman" panose="02020603050405020304" pitchFamily="18" charset="0"/>
                <a:cs typeface="Times New Roman" panose="02020603050405020304" pitchFamily="18" charset="0"/>
              </a:rPr>
              <a:t>从</a:t>
            </a:r>
            <a:r>
              <a:rPr lang="en-US" altLang="zh-CN" sz="2000" dirty="0">
                <a:solidFill>
                  <a:schemeClr val="bg1"/>
                </a:solidFill>
                <a:latin typeface="Times New Roman" panose="02020603050405020304" pitchFamily="18" charset="0"/>
                <a:cs typeface="Times New Roman" panose="02020603050405020304" pitchFamily="18" charset="0"/>
              </a:rPr>
              <a:t>A</a:t>
            </a:r>
            <a:r>
              <a:rPr lang="zh-CN" altLang="en-US" sz="2000" dirty="0">
                <a:solidFill>
                  <a:schemeClr val="bg1"/>
                </a:solidFill>
                <a:latin typeface="Times New Roman" panose="02020603050405020304" pitchFamily="18" charset="0"/>
                <a:cs typeface="Times New Roman" panose="02020603050405020304" pitchFamily="18" charset="0"/>
              </a:rPr>
              <a:t>心脏的营养液中取一些液体注入</a:t>
            </a:r>
            <a:r>
              <a:rPr lang="en-US" altLang="zh-CN" sz="2000" dirty="0">
                <a:solidFill>
                  <a:schemeClr val="bg1"/>
                </a:solidFill>
                <a:latin typeface="Times New Roman" panose="02020603050405020304" pitchFamily="18" charset="0"/>
                <a:cs typeface="Times New Roman" panose="02020603050405020304" pitchFamily="18" charset="0"/>
              </a:rPr>
              <a:t>B</a:t>
            </a:r>
            <a:r>
              <a:rPr lang="zh-CN" altLang="en-US" sz="2000" dirty="0">
                <a:solidFill>
                  <a:schemeClr val="bg1"/>
                </a:solidFill>
                <a:latin typeface="Times New Roman" panose="02020603050405020304" pitchFamily="18" charset="0"/>
                <a:cs typeface="Times New Roman" panose="02020603050405020304" pitchFamily="18" charset="0"/>
              </a:rPr>
              <a:t>心脏的营养液中，</a:t>
            </a:r>
            <a:r>
              <a:rPr lang="en-US" altLang="zh-CN" sz="2000" dirty="0">
                <a:solidFill>
                  <a:schemeClr val="bg1"/>
                </a:solidFill>
                <a:latin typeface="Times New Roman" panose="02020603050405020304" pitchFamily="18" charset="0"/>
                <a:cs typeface="Times New Roman" panose="02020603050405020304" pitchFamily="18" charset="0"/>
              </a:rPr>
              <a:t>B</a:t>
            </a:r>
            <a:r>
              <a:rPr lang="zh-CN" altLang="en-US" sz="2000" dirty="0">
                <a:solidFill>
                  <a:schemeClr val="bg1"/>
                </a:solidFill>
                <a:latin typeface="Times New Roman" panose="02020603050405020304" pitchFamily="18" charset="0"/>
                <a:cs typeface="Times New Roman" panose="02020603050405020304" pitchFamily="18" charset="0"/>
              </a:rPr>
              <a:t>心脏的跳动也会减慢。</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wipe(left)">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wipe(left)">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animEffect transition="in" filter="wipe(left)">
                                      <p:cBhvr>
                                        <p:cTn id="25"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P spid="29" grpId="0" animBg="1"/>
      <p:bldP spid="30"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zh-CN" altLang="en-US" dirty="0"/>
              <a:t>预习：神经系统的分级调节</a:t>
            </a:r>
            <a:endParaRPr lang="zh-CN" altLang="en-US" dirty="0"/>
          </a:p>
          <a:p>
            <a:endParaRPr lang="zh-CN" altLang="en-US" dirty="0"/>
          </a:p>
        </p:txBody>
      </p:sp>
      <p:sp>
        <p:nvSpPr>
          <p:cNvPr id="3" name="标题 1"/>
          <p:cNvSpPr txBox="1"/>
          <p:nvPr/>
        </p:nvSpPr>
        <p:spPr>
          <a:xfrm>
            <a:off x="5057775" y="2236787"/>
            <a:ext cx="6710393" cy="1470025"/>
          </a:xfrm>
          <a:prstGeom prst="rect">
            <a:avLst/>
          </a:prstGeom>
          <a:effec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defRPr/>
            </a:pPr>
            <a:r>
              <a:rPr kumimoji="0" lang="zh-CN" altLang="en-US" sz="7200" b="1" i="0" u="none" strike="noStrike" kern="1200" cap="none" spc="50" normalizeH="0" baseline="0" noProof="0" dirty="0">
                <a:ln w="11430"/>
                <a:solidFill>
                  <a:srgbClr val="629DD1">
                    <a:lumMod val="75000"/>
                  </a:srgbClr>
                </a:solidFill>
                <a:effectLst>
                  <a:outerShdw blurRad="76200" dist="50800" dir="5400000" algn="tl" rotWithShape="0">
                    <a:srgbClr val="000000">
                      <a:alpha val="65000"/>
                    </a:srgbClr>
                  </a:outerShdw>
                </a:effectLst>
                <a:uLnTx/>
                <a:uFillTx/>
                <a:latin typeface="方正粗倩简体" panose="03000509000000000000" pitchFamily="65" charset="-122"/>
                <a:ea typeface="方正粗倩简体" panose="03000509000000000000" pitchFamily="65" charset="-122"/>
                <a:cs typeface="+mj-cs"/>
              </a:rPr>
              <a:t>本课学习结束</a:t>
            </a:r>
            <a:endParaRPr kumimoji="0" lang="zh-CN" altLang="en-US" sz="7200" b="1" i="0" u="none" strike="noStrike" kern="1200" cap="none" spc="50" normalizeH="0" baseline="0" noProof="0" dirty="0">
              <a:ln w="11430"/>
              <a:solidFill>
                <a:srgbClr val="629DD1">
                  <a:lumMod val="75000"/>
                </a:srgbClr>
              </a:solidFill>
              <a:effectLst>
                <a:outerShdw blurRad="76200" dist="50800" dir="5400000" algn="tl" rotWithShape="0">
                  <a:srgbClr val="000000">
                    <a:alpha val="65000"/>
                  </a:srgbClr>
                </a:outerShdw>
              </a:effectLst>
              <a:uLnTx/>
              <a:uFillTx/>
              <a:latin typeface="方正粗倩简体" panose="03000509000000000000" pitchFamily="65" charset="-122"/>
              <a:ea typeface="方正粗倩简体" panose="03000509000000000000" pitchFamily="65"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神经冲动的产生与传导</a:t>
            </a:r>
            <a:endParaRPr lang="zh-CN" altLang="en-US" dirty="0"/>
          </a:p>
        </p:txBody>
      </p:sp>
      <p:grpSp>
        <p:nvGrpSpPr>
          <p:cNvPr id="35" name="组合 34"/>
          <p:cNvGrpSpPr/>
          <p:nvPr/>
        </p:nvGrpSpPr>
        <p:grpSpPr>
          <a:xfrm>
            <a:off x="4199347" y="1101103"/>
            <a:ext cx="7238157" cy="5137136"/>
            <a:chOff x="696183" y="1101104"/>
            <a:chExt cx="7238157" cy="5137136"/>
          </a:xfrm>
        </p:grpSpPr>
        <p:sp>
          <p:nvSpPr>
            <p:cNvPr id="32" name="圆角矩形 67"/>
            <p:cNvSpPr/>
            <p:nvPr/>
          </p:nvSpPr>
          <p:spPr>
            <a:xfrm>
              <a:off x="696183" y="1101104"/>
              <a:ext cx="7238157" cy="5137136"/>
            </a:xfrm>
            <a:prstGeom prst="roundRect">
              <a:avLst>
                <a:gd name="adj" fmla="val 3347"/>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descr="图片包含 游戏机&#10;&#10;描述已自动生成"/>
            <p:cNvPicPr>
              <a:picLocks noChangeAspect="1"/>
            </p:cNvPicPr>
            <p:nvPr/>
          </p:nvPicPr>
          <p:blipFill rotWithShape="1">
            <a:blip r:embed="rId1"/>
            <a:srcRect l="4079" t="2044" r="5793" b="5772"/>
            <a:stretch>
              <a:fillRect/>
            </a:stretch>
          </p:blipFill>
          <p:spPr>
            <a:xfrm>
              <a:off x="1089702" y="1830871"/>
              <a:ext cx="6451118" cy="3899545"/>
            </a:xfrm>
            <a:prstGeom prst="rect">
              <a:avLst/>
            </a:prstGeom>
          </p:spPr>
        </p:pic>
      </p:grpSp>
      <p:grpSp>
        <p:nvGrpSpPr>
          <p:cNvPr id="36" name="组合 35"/>
          <p:cNvGrpSpPr/>
          <p:nvPr/>
        </p:nvGrpSpPr>
        <p:grpSpPr>
          <a:xfrm>
            <a:off x="731870" y="1101103"/>
            <a:ext cx="3298099" cy="2429773"/>
            <a:chOff x="8158480" y="1101103"/>
            <a:chExt cx="3298099" cy="2429773"/>
          </a:xfrm>
        </p:grpSpPr>
        <p:sp>
          <p:nvSpPr>
            <p:cNvPr id="34" name="圆角矩形 67"/>
            <p:cNvSpPr/>
            <p:nvPr/>
          </p:nvSpPr>
          <p:spPr>
            <a:xfrm>
              <a:off x="8158480" y="1101103"/>
              <a:ext cx="3298099" cy="2429773"/>
            </a:xfrm>
            <a:prstGeom prst="roundRect">
              <a:avLst>
                <a:gd name="adj" fmla="val 6122"/>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8327858" y="1163424"/>
              <a:ext cx="3025941" cy="2284536"/>
            </a:xfrm>
            <a:prstGeom prst="rect">
              <a:avLst/>
            </a:prstGeom>
            <a:noFill/>
          </p:spPr>
          <p:txBody>
            <a:bodyPr wrap="square" rtlCol="0">
              <a:spAutoFit/>
            </a:bodyPr>
            <a:lstStyle/>
            <a:p>
              <a:pPr>
                <a:lnSpc>
                  <a:spcPct val="120000"/>
                </a:lnSpc>
              </a:pPr>
              <a:r>
                <a:rPr lang="zh-CN" altLang="en-US" sz="2000" dirty="0"/>
                <a:t>运动员从听到枪响到做出起跑的反应，完成了一系列反射活动，运动员听到信号后神经产生兴奋，兴奋的传导经过了一系列结构。</a:t>
              </a:r>
              <a:endParaRPr lang="zh-CN" altLang="en-US" sz="2000" dirty="0"/>
            </a:p>
          </p:txBody>
        </p:sp>
      </p:grpSp>
      <p:sp>
        <p:nvSpPr>
          <p:cNvPr id="18" name="文本框 17"/>
          <p:cNvSpPr txBox="1"/>
          <p:nvPr/>
        </p:nvSpPr>
        <p:spPr>
          <a:xfrm>
            <a:off x="1222158" y="5130497"/>
            <a:ext cx="2803073" cy="1087734"/>
          </a:xfrm>
          <a:prstGeom prst="rect">
            <a:avLst/>
          </a:prstGeom>
          <a:noFill/>
        </p:spPr>
        <p:txBody>
          <a:bodyPr wrap="square" rtlCol="0">
            <a:spAutoFit/>
          </a:bodyPr>
          <a:lstStyle/>
          <a:p>
            <a:pPr>
              <a:lnSpc>
                <a:spcPct val="120000"/>
              </a:lnSpc>
            </a:pPr>
            <a:r>
              <a:rPr lang="zh-CN" altLang="en-US" sz="28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兴奋在反射弧中如何传导的呢？</a:t>
            </a:r>
            <a:endParaRPr lang="zh-CN" altLang="en-US" sz="28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TextBox 3"/>
          <p:cNvSpPr txBox="1"/>
          <p:nvPr/>
        </p:nvSpPr>
        <p:spPr>
          <a:xfrm>
            <a:off x="4222452" y="3628911"/>
            <a:ext cx="1569660" cy="646331"/>
          </a:xfrm>
          <a:prstGeom prst="rect">
            <a:avLst/>
          </a:prstGeom>
          <a:noFill/>
        </p:spPr>
        <p:txBody>
          <a:bodyPr wrap="none" rtlCol="0">
            <a:spAutoFit/>
          </a:bodyPr>
          <a:lstStyle/>
          <a:p>
            <a:pPr algn="ctr"/>
            <a:r>
              <a:rPr lang="zh-CN" altLang="zh-CN" dirty="0">
                <a:latin typeface="+mn-ea"/>
              </a:rPr>
              <a:t>兴奋在神经</a:t>
            </a:r>
            <a:endParaRPr lang="en-US" altLang="zh-CN" dirty="0">
              <a:latin typeface="+mn-ea"/>
            </a:endParaRPr>
          </a:p>
          <a:p>
            <a:pPr algn="ctr"/>
            <a:r>
              <a:rPr lang="zh-CN" altLang="zh-CN" dirty="0">
                <a:latin typeface="+mn-ea"/>
              </a:rPr>
              <a:t>纤维上的传导</a:t>
            </a:r>
            <a:endParaRPr lang="zh-CN" altLang="en-US" dirty="0">
              <a:latin typeface="+mn-ea"/>
            </a:endParaRPr>
          </a:p>
        </p:txBody>
      </p:sp>
      <p:sp>
        <p:nvSpPr>
          <p:cNvPr id="21" name="TextBox 4"/>
          <p:cNvSpPr txBox="1"/>
          <p:nvPr/>
        </p:nvSpPr>
        <p:spPr>
          <a:xfrm>
            <a:off x="8929750" y="1647814"/>
            <a:ext cx="1338828" cy="646331"/>
          </a:xfrm>
          <a:prstGeom prst="rect">
            <a:avLst/>
          </a:prstGeom>
          <a:noFill/>
        </p:spPr>
        <p:txBody>
          <a:bodyPr wrap="none" rtlCol="0">
            <a:spAutoFit/>
          </a:bodyPr>
          <a:lstStyle/>
          <a:p>
            <a:r>
              <a:rPr lang="zh-CN" altLang="zh-CN" dirty="0">
                <a:latin typeface="+mn-ea"/>
              </a:rPr>
              <a:t>兴奋在神经</a:t>
            </a:r>
            <a:endParaRPr lang="en-US" altLang="zh-CN" dirty="0">
              <a:latin typeface="+mn-ea"/>
            </a:endParaRPr>
          </a:p>
          <a:p>
            <a:r>
              <a:rPr lang="zh-CN" altLang="zh-CN" dirty="0">
                <a:latin typeface="+mn-ea"/>
              </a:rPr>
              <a:t>元间的传递</a:t>
            </a:r>
            <a:endParaRPr lang="zh-CN" altLang="en-US" dirty="0">
              <a:latin typeface="+mn-ea"/>
            </a:endParaRPr>
          </a:p>
        </p:txBody>
      </p:sp>
      <p:cxnSp>
        <p:nvCxnSpPr>
          <p:cNvPr id="22" name="直接箭头连接符 21"/>
          <p:cNvCxnSpPr>
            <a:endCxn id="20" idx="3"/>
          </p:cNvCxnSpPr>
          <p:nvPr/>
        </p:nvCxnSpPr>
        <p:spPr>
          <a:xfrm flipH="1">
            <a:off x="5792112" y="3568321"/>
            <a:ext cx="281534" cy="383756"/>
          </a:xfrm>
          <a:prstGeom prst="straightConnector1">
            <a:avLst/>
          </a:prstGeom>
          <a:ln w="19050">
            <a:tailEnd type="stealth" w="lg" len="lg"/>
          </a:ln>
        </p:spPr>
        <p:style>
          <a:lnRef idx="2">
            <a:schemeClr val="dk1"/>
          </a:lnRef>
          <a:fillRef idx="0">
            <a:schemeClr val="dk1"/>
          </a:fillRef>
          <a:effectRef idx="1">
            <a:schemeClr val="dk1"/>
          </a:effectRef>
          <a:fontRef idx="minor">
            <a:schemeClr val="tx1"/>
          </a:fontRef>
        </p:style>
      </p:cxnSp>
      <p:sp>
        <p:nvSpPr>
          <p:cNvPr id="23" name="椭圆 22"/>
          <p:cNvSpPr/>
          <p:nvPr/>
        </p:nvSpPr>
        <p:spPr>
          <a:xfrm>
            <a:off x="8508625" y="3089271"/>
            <a:ext cx="500066" cy="50006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23" idx="7"/>
            <a:endCxn id="21" idx="2"/>
          </p:cNvCxnSpPr>
          <p:nvPr/>
        </p:nvCxnSpPr>
        <p:spPr>
          <a:xfrm flipV="1">
            <a:off x="8935458" y="2294145"/>
            <a:ext cx="663706" cy="868359"/>
          </a:xfrm>
          <a:prstGeom prst="straightConnector1">
            <a:avLst/>
          </a:prstGeom>
          <a:ln w="19050">
            <a:tailEnd type="stealth" w="lg" len="lg"/>
          </a:ln>
        </p:spPr>
        <p:style>
          <a:lnRef idx="2">
            <a:schemeClr val="dk1"/>
          </a:lnRef>
          <a:fillRef idx="0">
            <a:schemeClr val="dk1"/>
          </a:fillRef>
          <a:effectRef idx="1">
            <a:schemeClr val="dk1"/>
          </a:effectRef>
          <a:fontRef idx="minor">
            <a:schemeClr val="tx1"/>
          </a:fontRef>
        </p:style>
      </p:cxnSp>
      <p:grpSp>
        <p:nvGrpSpPr>
          <p:cNvPr id="28" name="组合 27"/>
          <p:cNvGrpSpPr/>
          <p:nvPr/>
        </p:nvGrpSpPr>
        <p:grpSpPr>
          <a:xfrm>
            <a:off x="851538" y="3796678"/>
            <a:ext cx="1930724" cy="1126386"/>
            <a:chOff x="930630" y="3738535"/>
            <a:chExt cx="1930724" cy="1126386"/>
          </a:xfrm>
        </p:grpSpPr>
        <p:sp>
          <p:nvSpPr>
            <p:cNvPr id="29" name="文本框 28"/>
            <p:cNvSpPr txBox="1"/>
            <p:nvPr/>
          </p:nvSpPr>
          <p:spPr>
            <a:xfrm>
              <a:off x="1854758" y="4086220"/>
              <a:ext cx="1006596" cy="584775"/>
            </a:xfrm>
            <a:prstGeom prst="rect">
              <a:avLst/>
            </a:prstGeom>
            <a:noFill/>
          </p:spPr>
          <p:txBody>
            <a:bodyPr wrap="square" rtlCol="0">
              <a:spAutoFit/>
            </a:bodyPr>
            <a:lstStyle/>
            <a:p>
              <a:pPr algn="dist"/>
              <a:r>
                <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rPr>
                <a:t>思考</a:t>
              </a:r>
              <a:endPar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1845030" y="4526367"/>
              <a:ext cx="1006596" cy="338554"/>
            </a:xfrm>
            <a:prstGeom prst="rect">
              <a:avLst/>
            </a:prstGeom>
            <a:noFill/>
          </p:spPr>
          <p:txBody>
            <a:bodyPr wrap="square">
              <a:spAutoFit/>
            </a:bodyPr>
            <a:lstStyle/>
            <a:p>
              <a:r>
                <a:rPr lang="en-US" altLang="zh-CN"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rPr>
                <a:t>Thinking</a:t>
              </a:r>
              <a:endParaRPr lang="zh-CN" altLang="en-US"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1"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4231" y1="85824" x2="64231" y2="86590"/>
                          <a14:foregroundMark x1="56923" y1="84291" x2="64615" y2="83908"/>
                          <a14:foregroundMark x1="67692" y1="83908" x2="69231" y2="83908"/>
                          <a14:foregroundMark x1="32692" y1="84674" x2="45385" y2="82759"/>
                          <a14:foregroundMark x1="38846" y1="66284" x2="38846" y2="66284"/>
                          <a14:backgroundMark x1="38846" y1="67050" x2="38846" y2="67050"/>
                          <a14:backgroundMark x1="38846" y1="66284" x2="38846" y2="66284"/>
                        </a14:backgroundRemoval>
                      </a14:imgEffect>
                    </a14:imgLayer>
                  </a14:imgProps>
                </a:ext>
                <a:ext uri="{28A0092B-C50C-407E-A947-70E740481C1C}">
                  <a14:useLocalDpi xmlns:a14="http://schemas.microsoft.com/office/drawing/2010/main" val="0"/>
                </a:ext>
              </a:extLst>
            </a:blip>
            <a:srcRect l="19772" t="19455" r="19500" b="9886"/>
            <a:stretch>
              <a:fillRect/>
            </a:stretch>
          </p:blipFill>
          <p:spPr bwMode="auto">
            <a:xfrm>
              <a:off x="930630" y="3738535"/>
              <a:ext cx="914400" cy="106801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heel(1)">
                                      <p:cBhvr>
                                        <p:cTn id="42" dur="1000"/>
                                        <p:tgtEl>
                                          <p:spTgt spid="23"/>
                                        </p:tgtEl>
                                      </p:cBhvr>
                                    </p:animEffect>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childTnLst>
                          </p:cTn>
                        </p:par>
                        <p:par>
                          <p:cTn id="47" fill="hold">
                            <p:stCondLst>
                              <p:cond delay="1500"/>
                            </p:stCondLst>
                            <p:childTnLst>
                              <p:par>
                                <p:cTn id="48" presetID="23" presetClass="entr" presetSubtype="1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兴奋在神经纤维上的传导</a:t>
            </a:r>
            <a:endParaRPr lang="zh-CN" altLang="en-US" dirty="0"/>
          </a:p>
        </p:txBody>
      </p:sp>
      <p:sp>
        <p:nvSpPr>
          <p:cNvPr id="17" name="文本框 16"/>
          <p:cNvSpPr txBox="1"/>
          <p:nvPr/>
        </p:nvSpPr>
        <p:spPr>
          <a:xfrm>
            <a:off x="838200" y="918442"/>
            <a:ext cx="10211548" cy="437877"/>
          </a:xfrm>
          <a:prstGeom prst="rect">
            <a:avLst/>
          </a:prstGeom>
          <a:noFill/>
        </p:spPr>
        <p:txBody>
          <a:bodyPr wrap="square" rtlCol="0">
            <a:spAutoFit/>
          </a:bodyPr>
          <a:lstStyle/>
          <a:p>
            <a:pPr>
              <a:lnSpc>
                <a:spcPct val="120000"/>
              </a:lnSpc>
            </a:pPr>
            <a:r>
              <a:rPr lang="zh-CN" altLang="en-US" sz="2000" dirty="0"/>
              <a:t>有人做过如下实验：在蛙的坐骨神经上放置两个微电极，并将它们连接到一个电表上。</a:t>
            </a:r>
            <a:endParaRPr lang="zh-CN" altLang="en-US" sz="2000" dirty="0"/>
          </a:p>
        </p:txBody>
      </p:sp>
      <p:sp>
        <p:nvSpPr>
          <p:cNvPr id="116" name="文本框 115"/>
          <p:cNvSpPr txBox="1"/>
          <p:nvPr/>
        </p:nvSpPr>
        <p:spPr>
          <a:xfrm>
            <a:off x="6448943" y="2688885"/>
            <a:ext cx="30025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7" name="文本框 116"/>
          <p:cNvSpPr txBox="1"/>
          <p:nvPr/>
        </p:nvSpPr>
        <p:spPr>
          <a:xfrm>
            <a:off x="8397161" y="2688884"/>
            <a:ext cx="300251"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0" name="文本框 109"/>
          <p:cNvSpPr txBox="1"/>
          <p:nvPr/>
        </p:nvSpPr>
        <p:spPr>
          <a:xfrm>
            <a:off x="10891389" y="2688884"/>
            <a:ext cx="30025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4" name="组合 3"/>
          <p:cNvGrpSpPr/>
          <p:nvPr/>
        </p:nvGrpSpPr>
        <p:grpSpPr>
          <a:xfrm>
            <a:off x="1044029" y="2257673"/>
            <a:ext cx="2308582" cy="1459012"/>
            <a:chOff x="1122487" y="3839546"/>
            <a:chExt cx="2308582" cy="1459012"/>
          </a:xfrm>
        </p:grpSpPr>
        <p:sp>
          <p:nvSpPr>
            <p:cNvPr id="125" name="圆柱体 124"/>
            <p:cNvSpPr/>
            <p:nvPr/>
          </p:nvSpPr>
          <p:spPr>
            <a:xfrm rot="5400000">
              <a:off x="2123597" y="3658542"/>
              <a:ext cx="283438" cy="2211280"/>
            </a:xfrm>
            <a:prstGeom prst="can">
              <a:avLst/>
            </a:prstGeom>
            <a:gradFill>
              <a:gsLst>
                <a:gs pos="0">
                  <a:srgbClr val="92D050"/>
                </a:gs>
                <a:gs pos="24000">
                  <a:schemeClr val="bg1"/>
                </a:gs>
                <a:gs pos="64000">
                  <a:srgbClr val="92D050"/>
                </a:gs>
              </a:gsLst>
              <a:lin ang="0" scaled="0"/>
            </a:gradFill>
            <a:ln w="12700" cap="flat" cmpd="sng" algn="ctr">
              <a:solidFill>
                <a:srgbClr val="A093A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126" name="直接箭头连接符 125"/>
            <p:cNvCxnSpPr/>
            <p:nvPr/>
          </p:nvCxnSpPr>
          <p:spPr>
            <a:xfrm flipH="1">
              <a:off x="1422738" y="4023791"/>
              <a:ext cx="0" cy="598672"/>
            </a:xfrm>
            <a:prstGeom prst="straightConnector1">
              <a:avLst/>
            </a:prstGeom>
            <a:noFill/>
            <a:ln w="22225" cap="flat" cmpd="sng" algn="ctr">
              <a:solidFill>
                <a:srgbClr val="4472C4"/>
              </a:solidFill>
              <a:prstDash val="solid"/>
              <a:miter lim="800000"/>
              <a:tailEnd type="triangle"/>
            </a:ln>
            <a:effectLst/>
          </p:spPr>
        </p:cxnSp>
        <p:cxnSp>
          <p:nvCxnSpPr>
            <p:cNvPr id="127" name="直接箭头连接符 126"/>
            <p:cNvCxnSpPr/>
            <p:nvPr/>
          </p:nvCxnSpPr>
          <p:spPr>
            <a:xfrm flipH="1">
              <a:off x="3094589" y="4023791"/>
              <a:ext cx="0" cy="598672"/>
            </a:xfrm>
            <a:prstGeom prst="straightConnector1">
              <a:avLst/>
            </a:prstGeom>
            <a:noFill/>
            <a:ln w="22225" cap="flat" cmpd="sng" algn="ctr">
              <a:solidFill>
                <a:srgbClr val="4472C4"/>
              </a:solidFill>
              <a:prstDash val="solid"/>
              <a:miter lim="800000"/>
              <a:tailEnd type="triangle"/>
            </a:ln>
            <a:effectLst/>
          </p:spPr>
        </p:cxnSp>
        <p:cxnSp>
          <p:nvCxnSpPr>
            <p:cNvPr id="128" name="直接连接符 127"/>
            <p:cNvCxnSpPr/>
            <p:nvPr/>
          </p:nvCxnSpPr>
          <p:spPr>
            <a:xfrm>
              <a:off x="1422738" y="4023791"/>
              <a:ext cx="1671851" cy="0"/>
            </a:xfrm>
            <a:prstGeom prst="line">
              <a:avLst/>
            </a:prstGeom>
            <a:noFill/>
            <a:ln w="19050" cap="flat" cmpd="sng" algn="ctr">
              <a:solidFill>
                <a:srgbClr val="4472C4"/>
              </a:solidFill>
              <a:prstDash val="solid"/>
              <a:miter lim="800000"/>
            </a:ln>
            <a:effectLst/>
          </p:spPr>
        </p:cxnSp>
        <p:sp>
          <p:nvSpPr>
            <p:cNvPr id="129" name="椭圆 128"/>
            <p:cNvSpPr/>
            <p:nvPr/>
          </p:nvSpPr>
          <p:spPr>
            <a:xfrm>
              <a:off x="2081071" y="3839546"/>
              <a:ext cx="368489" cy="36848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0" name="文本框 129"/>
            <p:cNvSpPr txBox="1"/>
            <p:nvPr/>
          </p:nvSpPr>
          <p:spPr>
            <a:xfrm>
              <a:off x="1122487" y="4283697"/>
              <a:ext cx="30025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1" name="文本框 130"/>
            <p:cNvSpPr txBox="1"/>
            <p:nvPr/>
          </p:nvSpPr>
          <p:spPr>
            <a:xfrm>
              <a:off x="3070705" y="4283696"/>
              <a:ext cx="30025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87" name="直接箭头连接符 86"/>
            <p:cNvCxnSpPr/>
            <p:nvPr/>
          </p:nvCxnSpPr>
          <p:spPr>
            <a:xfrm flipH="1" flipV="1">
              <a:off x="2269296" y="3897790"/>
              <a:ext cx="0" cy="252000"/>
            </a:xfrm>
            <a:prstGeom prst="straightConnector1">
              <a:avLst/>
            </a:prstGeom>
            <a:noFill/>
            <a:ln w="25400" cap="flat" cmpd="sng" algn="ctr">
              <a:solidFill>
                <a:sysClr val="windowText" lastClr="000000"/>
              </a:solidFill>
              <a:prstDash val="solid"/>
              <a:miter lim="800000"/>
              <a:tailEnd type="triangle"/>
            </a:ln>
            <a:effectLst/>
          </p:spPr>
        </p:cxnSp>
        <p:sp>
          <p:nvSpPr>
            <p:cNvPr id="95" name="文本框 94"/>
            <p:cNvSpPr txBox="1"/>
            <p:nvPr/>
          </p:nvSpPr>
          <p:spPr>
            <a:xfrm>
              <a:off x="1270537" y="4861275"/>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6" name="文本框 95"/>
            <p:cNvSpPr txBox="1"/>
            <p:nvPr/>
          </p:nvSpPr>
          <p:spPr>
            <a:xfrm>
              <a:off x="2938399" y="4867671"/>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928388" y="3811270"/>
            <a:ext cx="2572009" cy="369332"/>
          </a:xfrm>
          <a:prstGeom prst="rect">
            <a:avLst/>
          </a:prstGeom>
          <a:noFill/>
        </p:spPr>
        <p:txBody>
          <a:bodyPr wrap="square" rtlCol="0">
            <a:spAutoFit/>
          </a:bodyPr>
          <a:lstStyle/>
          <a:p>
            <a:pPr algn="ctr"/>
            <a:r>
              <a:rPr lang="zh-CN" altLang="en-US" dirty="0"/>
              <a:t>电表没有测出电位变化</a:t>
            </a:r>
            <a:endParaRPr lang="zh-CN" altLang="en-US" dirty="0"/>
          </a:p>
        </p:txBody>
      </p:sp>
      <p:sp>
        <p:nvSpPr>
          <p:cNvPr id="133" name="文本框 132"/>
          <p:cNvSpPr txBox="1"/>
          <p:nvPr/>
        </p:nvSpPr>
        <p:spPr>
          <a:xfrm>
            <a:off x="944427" y="4654848"/>
            <a:ext cx="2471556" cy="646331"/>
          </a:xfrm>
          <a:prstGeom prst="rect">
            <a:avLst/>
          </a:prstGeom>
          <a:noFill/>
        </p:spPr>
        <p:txBody>
          <a:bodyPr wrap="square" rtlCol="0">
            <a:spAutoFit/>
          </a:bodyPr>
          <a:lstStyle/>
          <a:p>
            <a:r>
              <a:rPr lang="zh-CN" altLang="en-US" dirty="0"/>
              <a:t>说明神经表面各处电位相等</a:t>
            </a:r>
            <a:endParaRPr lang="zh-CN" altLang="en-US" dirty="0"/>
          </a:p>
        </p:txBody>
      </p:sp>
      <p:sp>
        <p:nvSpPr>
          <p:cNvPr id="135" name="文本框 134"/>
          <p:cNvSpPr txBox="1"/>
          <p:nvPr/>
        </p:nvSpPr>
        <p:spPr>
          <a:xfrm>
            <a:off x="4083858" y="3821891"/>
            <a:ext cx="7192845" cy="369332"/>
          </a:xfrm>
          <a:prstGeom prst="rect">
            <a:avLst/>
          </a:prstGeom>
          <a:noFill/>
        </p:spPr>
        <p:txBody>
          <a:bodyPr wrap="square" rtlCol="0">
            <a:spAutoFit/>
          </a:bodyPr>
          <a:lstStyle/>
          <a:p>
            <a:r>
              <a:rPr lang="zh-CN" altLang="en-US" dirty="0"/>
              <a:t>靠近刺激端的电极处（</a:t>
            </a:r>
            <a:r>
              <a:rPr lang="en-US" altLang="zh-CN" dirty="0"/>
              <a:t>a</a:t>
            </a:r>
            <a:r>
              <a:rPr lang="zh-CN" altLang="en-US" dirty="0"/>
              <a:t>处）先变为负电位，接着恢复正电位。</a:t>
            </a:r>
            <a:endParaRPr lang="zh-CN" altLang="en-US" dirty="0"/>
          </a:p>
        </p:txBody>
      </p:sp>
      <p:sp>
        <p:nvSpPr>
          <p:cNvPr id="136" name="文本框 135"/>
          <p:cNvSpPr txBox="1"/>
          <p:nvPr/>
        </p:nvSpPr>
        <p:spPr>
          <a:xfrm>
            <a:off x="4067493" y="4183662"/>
            <a:ext cx="7267268" cy="369332"/>
          </a:xfrm>
          <a:prstGeom prst="rect">
            <a:avLst/>
          </a:prstGeom>
          <a:noFill/>
        </p:spPr>
        <p:txBody>
          <a:bodyPr wrap="square" rtlCol="0">
            <a:spAutoFit/>
          </a:bodyPr>
          <a:lstStyle/>
          <a:p>
            <a:r>
              <a:rPr lang="zh-CN" altLang="en-US" dirty="0"/>
              <a:t>另一电极处（</a:t>
            </a:r>
            <a:r>
              <a:rPr lang="en-US" altLang="zh-CN" dirty="0"/>
              <a:t>b</a:t>
            </a:r>
            <a:r>
              <a:rPr lang="zh-CN" altLang="en-US" dirty="0"/>
              <a:t>处）变为负电位，接着又恢复为正电位。</a:t>
            </a:r>
            <a:endParaRPr lang="zh-CN" altLang="en-US" dirty="0"/>
          </a:p>
        </p:txBody>
      </p:sp>
      <p:sp>
        <p:nvSpPr>
          <p:cNvPr id="123" name="文本框 122"/>
          <p:cNvSpPr txBox="1"/>
          <p:nvPr/>
        </p:nvSpPr>
        <p:spPr>
          <a:xfrm>
            <a:off x="3971796" y="2688886"/>
            <a:ext cx="300251"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200" b="1" kern="0" dirty="0">
                <a:solidFill>
                  <a:srgbClr val="FF0000"/>
                </a:solidFill>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0" name="文本框 139"/>
          <p:cNvSpPr txBox="1"/>
          <p:nvPr/>
        </p:nvSpPr>
        <p:spPr>
          <a:xfrm>
            <a:off x="4059078" y="4656699"/>
            <a:ext cx="7217625" cy="369332"/>
          </a:xfrm>
          <a:prstGeom prst="rect">
            <a:avLst/>
          </a:prstGeom>
          <a:noFill/>
        </p:spPr>
        <p:txBody>
          <a:bodyPr wrap="square" rtlCol="0">
            <a:spAutoFit/>
          </a:bodyPr>
          <a:lstStyle/>
          <a:p>
            <a:r>
              <a:rPr lang="zh-CN" altLang="en-US" dirty="0"/>
              <a:t>说明在神经系统中，兴奋是以</a:t>
            </a:r>
            <a:r>
              <a:rPr lang="zh-CN" altLang="en-US" dirty="0">
                <a:solidFill>
                  <a:srgbClr val="C00000"/>
                </a:solidFill>
              </a:rPr>
              <a:t>电信号</a:t>
            </a:r>
            <a:r>
              <a:rPr lang="zh-CN" altLang="en-US" dirty="0"/>
              <a:t>的形式沿着神经纤维传导的。</a:t>
            </a:r>
            <a:endParaRPr lang="zh-CN" altLang="en-US" dirty="0"/>
          </a:p>
        </p:txBody>
      </p:sp>
      <p:sp>
        <p:nvSpPr>
          <p:cNvPr id="141" name="文本框 140"/>
          <p:cNvSpPr txBox="1"/>
          <p:nvPr/>
        </p:nvSpPr>
        <p:spPr>
          <a:xfrm>
            <a:off x="3529834" y="5726844"/>
            <a:ext cx="5023433" cy="584775"/>
          </a:xfrm>
          <a:prstGeom prst="rect">
            <a:avLst/>
          </a:prstGeom>
          <a:noFill/>
        </p:spPr>
        <p:txBody>
          <a:bodyPr wrap="square" rtlCol="0">
            <a:spAutoFit/>
          </a:bodyPr>
          <a:lstStyle/>
          <a:p>
            <a:pPr algn="ctr"/>
            <a:r>
              <a:rPr lang="zh-CN" altLang="en-US" sz="32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这种电信号也叫</a:t>
            </a:r>
            <a:r>
              <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神经冲动</a:t>
            </a:r>
            <a:endParaRPr lang="zh-CN" altLang="en-US" sz="32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42" name="组合 141"/>
          <p:cNvGrpSpPr/>
          <p:nvPr/>
        </p:nvGrpSpPr>
        <p:grpSpPr>
          <a:xfrm>
            <a:off x="853603" y="1599240"/>
            <a:ext cx="2676231" cy="3864935"/>
            <a:chOff x="-4610067" y="1126187"/>
            <a:chExt cx="2676231" cy="4800952"/>
          </a:xfrm>
        </p:grpSpPr>
        <p:sp>
          <p:nvSpPr>
            <p:cNvPr id="143" name="矩形: 圆角 142"/>
            <p:cNvSpPr/>
            <p:nvPr/>
          </p:nvSpPr>
          <p:spPr>
            <a:xfrm>
              <a:off x="-4610067" y="1414561"/>
              <a:ext cx="2676231" cy="4512578"/>
            </a:xfrm>
            <a:prstGeom prst="roundRect">
              <a:avLst>
                <a:gd name="adj" fmla="val 558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4" name="文本框 143"/>
            <p:cNvSpPr txBox="1"/>
            <p:nvPr/>
          </p:nvSpPr>
          <p:spPr>
            <a:xfrm>
              <a:off x="-3799660" y="1126187"/>
              <a:ext cx="1098987" cy="573472"/>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静息时</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5" name="组合 144"/>
          <p:cNvGrpSpPr/>
          <p:nvPr/>
        </p:nvGrpSpPr>
        <p:grpSpPr>
          <a:xfrm>
            <a:off x="3778055" y="1612690"/>
            <a:ext cx="7651945" cy="3851485"/>
            <a:chOff x="-4610067" y="1142894"/>
            <a:chExt cx="7651945" cy="4784245"/>
          </a:xfrm>
        </p:grpSpPr>
        <p:sp>
          <p:nvSpPr>
            <p:cNvPr id="146" name="矩形: 圆角 145"/>
            <p:cNvSpPr/>
            <p:nvPr/>
          </p:nvSpPr>
          <p:spPr>
            <a:xfrm>
              <a:off x="-4610067" y="1414561"/>
              <a:ext cx="7651945" cy="4512578"/>
            </a:xfrm>
            <a:prstGeom prst="roundRect">
              <a:avLst>
                <a:gd name="adj" fmla="val 4124"/>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文本框 146"/>
            <p:cNvSpPr txBox="1"/>
            <p:nvPr/>
          </p:nvSpPr>
          <p:spPr>
            <a:xfrm>
              <a:off x="-2837071" y="1142894"/>
              <a:ext cx="3880145" cy="573472"/>
            </a:xfrm>
            <a:prstGeom prst="rect">
              <a:avLst/>
            </a:prstGeom>
            <a:solidFill>
              <a:srgbClr val="DAE0EF"/>
            </a:solidFill>
            <a:ln>
              <a:noFill/>
            </a:ln>
          </p:spPr>
          <p:txBody>
            <a:bodyPr wrap="square" rtlCol="0">
              <a:spAutoFit/>
            </a:bodyPr>
            <a:lstStyle/>
            <a:p>
              <a:pPr algn="ctr"/>
              <a:r>
                <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在神经的左侧一端给予刺激</a:t>
              </a:r>
              <a:endParaRPr lang="zh-CN" altLang="en-US" sz="24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2" name="箭头: 右 11"/>
          <p:cNvSpPr/>
          <p:nvPr/>
        </p:nvSpPr>
        <p:spPr>
          <a:xfrm>
            <a:off x="3561733" y="2987425"/>
            <a:ext cx="189641" cy="3884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09797" y="2244734"/>
            <a:ext cx="7229267" cy="1482093"/>
            <a:chOff x="4009797" y="2244734"/>
            <a:chExt cx="7229267" cy="1482093"/>
          </a:xfrm>
        </p:grpSpPr>
        <p:grpSp>
          <p:nvGrpSpPr>
            <p:cNvPr id="13" name="组合 12"/>
            <p:cNvGrpSpPr/>
            <p:nvPr/>
          </p:nvGrpSpPr>
          <p:grpSpPr>
            <a:xfrm>
              <a:off x="4009797" y="2244734"/>
              <a:ext cx="7229267" cy="1482093"/>
              <a:chOff x="4009797" y="2244734"/>
              <a:chExt cx="7229267" cy="1482093"/>
            </a:xfrm>
          </p:grpSpPr>
          <p:grpSp>
            <p:nvGrpSpPr>
              <p:cNvPr id="9" name="组合 8"/>
              <p:cNvGrpSpPr/>
              <p:nvPr/>
            </p:nvGrpSpPr>
            <p:grpSpPr>
              <a:xfrm>
                <a:off x="4009797" y="2244735"/>
                <a:ext cx="2276309" cy="1482092"/>
                <a:chOff x="3743979" y="2202203"/>
                <a:chExt cx="2276309" cy="1482092"/>
              </a:xfrm>
            </p:grpSpPr>
            <p:sp>
              <p:nvSpPr>
                <p:cNvPr id="124" name="文本框 123"/>
                <p:cNvSpPr txBox="1"/>
                <p:nvPr/>
              </p:nvSpPr>
              <p:spPr>
                <a:xfrm>
                  <a:off x="5654196" y="2646353"/>
                  <a:ext cx="30025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7" name="组合 6"/>
                <p:cNvGrpSpPr/>
                <p:nvPr/>
              </p:nvGrpSpPr>
              <p:grpSpPr>
                <a:xfrm>
                  <a:off x="3743979" y="2202203"/>
                  <a:ext cx="2276309" cy="1482092"/>
                  <a:chOff x="3743979" y="2202203"/>
                  <a:chExt cx="2276309" cy="1482092"/>
                </a:xfrm>
              </p:grpSpPr>
              <p:cxnSp>
                <p:nvCxnSpPr>
                  <p:cNvPr id="119" name="直接箭头连接符 118"/>
                  <p:cNvCxnSpPr/>
                  <p:nvPr/>
                </p:nvCxnSpPr>
                <p:spPr>
                  <a:xfrm flipH="1">
                    <a:off x="4006229" y="2386448"/>
                    <a:ext cx="0" cy="598672"/>
                  </a:xfrm>
                  <a:prstGeom prst="straightConnector1">
                    <a:avLst/>
                  </a:prstGeom>
                  <a:noFill/>
                  <a:ln w="22225" cap="flat" cmpd="sng" algn="ctr">
                    <a:solidFill>
                      <a:srgbClr val="4472C4"/>
                    </a:solidFill>
                    <a:prstDash val="solid"/>
                    <a:miter lim="800000"/>
                    <a:tailEnd type="triangle"/>
                  </a:ln>
                  <a:effectLst/>
                </p:spPr>
              </p:cxnSp>
              <p:cxnSp>
                <p:nvCxnSpPr>
                  <p:cNvPr id="120" name="直接箭头连接符 119"/>
                  <p:cNvCxnSpPr/>
                  <p:nvPr/>
                </p:nvCxnSpPr>
                <p:spPr>
                  <a:xfrm flipH="1">
                    <a:off x="5678080" y="2386448"/>
                    <a:ext cx="0" cy="598672"/>
                  </a:xfrm>
                  <a:prstGeom prst="straightConnector1">
                    <a:avLst/>
                  </a:prstGeom>
                  <a:noFill/>
                  <a:ln w="22225" cap="flat" cmpd="sng" algn="ctr">
                    <a:solidFill>
                      <a:srgbClr val="4472C4"/>
                    </a:solidFill>
                    <a:prstDash val="solid"/>
                    <a:miter lim="800000"/>
                    <a:tailEnd type="triangle"/>
                  </a:ln>
                  <a:effectLst/>
                </p:spPr>
              </p:cxnSp>
              <p:cxnSp>
                <p:nvCxnSpPr>
                  <p:cNvPr id="121" name="直接连接符 120"/>
                  <p:cNvCxnSpPr/>
                  <p:nvPr/>
                </p:nvCxnSpPr>
                <p:spPr>
                  <a:xfrm>
                    <a:off x="4006229" y="2386448"/>
                    <a:ext cx="1671851" cy="0"/>
                  </a:xfrm>
                  <a:prstGeom prst="line">
                    <a:avLst/>
                  </a:prstGeom>
                  <a:noFill/>
                  <a:ln w="19050" cap="flat" cmpd="sng" algn="ctr">
                    <a:solidFill>
                      <a:srgbClr val="4472C4"/>
                    </a:solidFill>
                    <a:prstDash val="solid"/>
                    <a:miter lim="800000"/>
                  </a:ln>
                  <a:effectLst/>
                </p:spPr>
              </p:cxnSp>
              <p:sp>
                <p:nvSpPr>
                  <p:cNvPr id="122" name="椭圆 121"/>
                  <p:cNvSpPr/>
                  <p:nvPr/>
                </p:nvSpPr>
                <p:spPr>
                  <a:xfrm>
                    <a:off x="4664562" y="2202203"/>
                    <a:ext cx="368489" cy="36848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90" name="直接箭头连接符 89"/>
                  <p:cNvCxnSpPr/>
                  <p:nvPr/>
                </p:nvCxnSpPr>
                <p:spPr>
                  <a:xfrm rot="19620000" flipH="1" flipV="1">
                    <a:off x="4834076" y="2249778"/>
                    <a:ext cx="0" cy="252000"/>
                  </a:xfrm>
                  <a:prstGeom prst="straightConnector1">
                    <a:avLst/>
                  </a:prstGeom>
                  <a:noFill/>
                  <a:ln w="25400" cap="flat" cmpd="sng" algn="ctr">
                    <a:solidFill>
                      <a:sysClr val="windowText" lastClr="000000"/>
                    </a:solidFill>
                    <a:prstDash val="solid"/>
                    <a:miter lim="800000"/>
                    <a:tailEnd type="triangle"/>
                  </a:ln>
                  <a:effectLst/>
                </p:spPr>
              </p:cxnSp>
              <p:sp>
                <p:nvSpPr>
                  <p:cNvPr id="97" name="文本框 96"/>
                  <p:cNvSpPr txBox="1"/>
                  <p:nvPr/>
                </p:nvSpPr>
                <p:spPr>
                  <a:xfrm>
                    <a:off x="3859756" y="3212176"/>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8" name="文本框 97"/>
                  <p:cNvSpPr txBox="1"/>
                  <p:nvPr/>
                </p:nvSpPr>
                <p:spPr>
                  <a:xfrm>
                    <a:off x="5527618" y="3253408"/>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7" name="圆柱体 136"/>
                  <p:cNvSpPr/>
                  <p:nvPr/>
                </p:nvSpPr>
                <p:spPr>
                  <a:xfrm rot="5400000">
                    <a:off x="4707900" y="2021199"/>
                    <a:ext cx="283438" cy="2211280"/>
                  </a:xfrm>
                  <a:prstGeom prst="can">
                    <a:avLst/>
                  </a:prstGeom>
                  <a:gradFill>
                    <a:gsLst>
                      <a:gs pos="0">
                        <a:srgbClr val="92D050"/>
                      </a:gs>
                      <a:gs pos="24000">
                        <a:schemeClr val="bg1"/>
                      </a:gs>
                      <a:gs pos="64000">
                        <a:srgbClr val="92D050"/>
                      </a:gs>
                    </a:gsLst>
                    <a:lin ang="0" scaled="0"/>
                  </a:gradFill>
                  <a:ln w="12700" cap="flat" cmpd="sng" algn="ctr">
                    <a:solidFill>
                      <a:srgbClr val="A093A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grpSp>
            <p:nvGrpSpPr>
              <p:cNvPr id="11" name="组合 10"/>
              <p:cNvGrpSpPr/>
              <p:nvPr/>
            </p:nvGrpSpPr>
            <p:grpSpPr>
              <a:xfrm>
                <a:off x="6481734" y="2244734"/>
                <a:ext cx="2368311" cy="1446437"/>
                <a:chOff x="6481734" y="2244734"/>
                <a:chExt cx="2368311" cy="1446437"/>
              </a:xfrm>
            </p:grpSpPr>
            <p:sp>
              <p:nvSpPr>
                <p:cNvPr id="100" name="文本框 99"/>
                <p:cNvSpPr txBox="1"/>
                <p:nvPr/>
              </p:nvSpPr>
              <p:spPr>
                <a:xfrm>
                  <a:off x="8357375" y="3260284"/>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zh-CN" altLang="en-US"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8" name="组合 7"/>
                <p:cNvGrpSpPr/>
                <p:nvPr/>
              </p:nvGrpSpPr>
              <p:grpSpPr>
                <a:xfrm>
                  <a:off x="6481734" y="2244734"/>
                  <a:ext cx="2211280" cy="1440041"/>
                  <a:chOff x="6276372" y="3839546"/>
                  <a:chExt cx="2211280" cy="1440041"/>
                </a:xfrm>
              </p:grpSpPr>
              <p:cxnSp>
                <p:nvCxnSpPr>
                  <p:cNvPr id="112" name="直接箭头连接符 111"/>
                  <p:cNvCxnSpPr/>
                  <p:nvPr/>
                </p:nvCxnSpPr>
                <p:spPr>
                  <a:xfrm flipH="1">
                    <a:off x="6543832" y="4023791"/>
                    <a:ext cx="0" cy="598672"/>
                  </a:xfrm>
                  <a:prstGeom prst="straightConnector1">
                    <a:avLst/>
                  </a:prstGeom>
                  <a:noFill/>
                  <a:ln w="22225" cap="flat" cmpd="sng" algn="ctr">
                    <a:solidFill>
                      <a:srgbClr val="4472C4"/>
                    </a:solidFill>
                    <a:prstDash val="solid"/>
                    <a:miter lim="800000"/>
                    <a:tailEnd type="triangle"/>
                  </a:ln>
                  <a:effectLst/>
                </p:spPr>
              </p:cxnSp>
              <p:cxnSp>
                <p:nvCxnSpPr>
                  <p:cNvPr id="113" name="直接箭头连接符 112"/>
                  <p:cNvCxnSpPr/>
                  <p:nvPr/>
                </p:nvCxnSpPr>
                <p:spPr>
                  <a:xfrm flipH="1">
                    <a:off x="8215683" y="4023791"/>
                    <a:ext cx="0" cy="598672"/>
                  </a:xfrm>
                  <a:prstGeom prst="straightConnector1">
                    <a:avLst/>
                  </a:prstGeom>
                  <a:noFill/>
                  <a:ln w="22225" cap="flat" cmpd="sng" algn="ctr">
                    <a:solidFill>
                      <a:srgbClr val="4472C4"/>
                    </a:solidFill>
                    <a:prstDash val="solid"/>
                    <a:miter lim="800000"/>
                    <a:tailEnd type="triangle"/>
                  </a:ln>
                  <a:effectLst/>
                </p:spPr>
              </p:cxnSp>
              <p:cxnSp>
                <p:nvCxnSpPr>
                  <p:cNvPr id="114" name="直接连接符 113"/>
                  <p:cNvCxnSpPr/>
                  <p:nvPr/>
                </p:nvCxnSpPr>
                <p:spPr>
                  <a:xfrm>
                    <a:off x="6543832" y="4023791"/>
                    <a:ext cx="1671851" cy="0"/>
                  </a:xfrm>
                  <a:prstGeom prst="line">
                    <a:avLst/>
                  </a:prstGeom>
                  <a:noFill/>
                  <a:ln w="19050" cap="flat" cmpd="sng" algn="ctr">
                    <a:solidFill>
                      <a:srgbClr val="4472C4"/>
                    </a:solidFill>
                    <a:prstDash val="solid"/>
                    <a:miter lim="800000"/>
                  </a:ln>
                  <a:effectLst/>
                </p:spPr>
              </p:cxnSp>
              <p:sp>
                <p:nvSpPr>
                  <p:cNvPr id="115" name="椭圆 114"/>
                  <p:cNvSpPr/>
                  <p:nvPr/>
                </p:nvSpPr>
                <p:spPr>
                  <a:xfrm>
                    <a:off x="7202165" y="3839546"/>
                    <a:ext cx="368489" cy="36848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cxnSp>
                <p:nvCxnSpPr>
                  <p:cNvPr id="89" name="直接箭头连接符 88"/>
                  <p:cNvCxnSpPr/>
                  <p:nvPr/>
                </p:nvCxnSpPr>
                <p:spPr>
                  <a:xfrm rot="1980000" flipH="1" flipV="1">
                    <a:off x="7386286" y="3897789"/>
                    <a:ext cx="0" cy="252000"/>
                  </a:xfrm>
                  <a:prstGeom prst="straightConnector1">
                    <a:avLst/>
                  </a:prstGeom>
                  <a:noFill/>
                  <a:ln w="25400" cap="flat" cmpd="sng" algn="ctr">
                    <a:solidFill>
                      <a:sysClr val="windowText" lastClr="000000"/>
                    </a:solidFill>
                    <a:prstDash val="solid"/>
                    <a:miter lim="800000"/>
                    <a:tailEnd type="triangle"/>
                  </a:ln>
                  <a:effectLst/>
                </p:spPr>
              </p:cxnSp>
              <p:sp>
                <p:nvSpPr>
                  <p:cNvPr id="99" name="文本框 98"/>
                  <p:cNvSpPr txBox="1"/>
                  <p:nvPr/>
                </p:nvSpPr>
                <p:spPr>
                  <a:xfrm>
                    <a:off x="6484151" y="4848700"/>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8" name="圆柱体 137"/>
                  <p:cNvSpPr/>
                  <p:nvPr/>
                </p:nvSpPr>
                <p:spPr>
                  <a:xfrm rot="5400000">
                    <a:off x="7240293" y="3658542"/>
                    <a:ext cx="283438" cy="2211280"/>
                  </a:xfrm>
                  <a:prstGeom prst="can">
                    <a:avLst/>
                  </a:prstGeom>
                  <a:gradFill>
                    <a:gsLst>
                      <a:gs pos="0">
                        <a:srgbClr val="92D050"/>
                      </a:gs>
                      <a:gs pos="24000">
                        <a:schemeClr val="bg1"/>
                      </a:gs>
                      <a:gs pos="64000">
                        <a:srgbClr val="92D050"/>
                      </a:gs>
                    </a:gsLst>
                    <a:lin ang="0" scaled="0"/>
                  </a:gradFill>
                  <a:ln w="12700" cap="flat" cmpd="sng" algn="ctr">
                    <a:solidFill>
                      <a:srgbClr val="A093A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grpSp>
            <p:nvGrpSpPr>
              <p:cNvPr id="10" name="组合 9"/>
              <p:cNvGrpSpPr/>
              <p:nvPr/>
            </p:nvGrpSpPr>
            <p:grpSpPr>
              <a:xfrm>
                <a:off x="8943171" y="2244734"/>
                <a:ext cx="2295893" cy="1438364"/>
                <a:chOff x="8677353" y="2202202"/>
                <a:chExt cx="2295893" cy="1438364"/>
              </a:xfrm>
            </p:grpSpPr>
            <p:cxnSp>
              <p:nvCxnSpPr>
                <p:cNvPr id="105" name="直接箭头连接符 104"/>
                <p:cNvCxnSpPr/>
                <p:nvPr/>
              </p:nvCxnSpPr>
              <p:spPr>
                <a:xfrm flipH="1">
                  <a:off x="8977604" y="2386447"/>
                  <a:ext cx="0" cy="598672"/>
                </a:xfrm>
                <a:prstGeom prst="straightConnector1">
                  <a:avLst/>
                </a:prstGeom>
                <a:noFill/>
                <a:ln w="22225" cap="flat" cmpd="sng" algn="ctr">
                  <a:solidFill>
                    <a:srgbClr val="4472C4"/>
                  </a:solidFill>
                  <a:prstDash val="solid"/>
                  <a:miter lim="800000"/>
                  <a:tailEnd type="triangle"/>
                </a:ln>
                <a:effectLst/>
              </p:spPr>
            </p:cxnSp>
            <p:cxnSp>
              <p:nvCxnSpPr>
                <p:cNvPr id="106" name="直接箭头连接符 105"/>
                <p:cNvCxnSpPr/>
                <p:nvPr/>
              </p:nvCxnSpPr>
              <p:spPr>
                <a:xfrm flipH="1">
                  <a:off x="10649455" y="2386447"/>
                  <a:ext cx="0" cy="598672"/>
                </a:xfrm>
                <a:prstGeom prst="straightConnector1">
                  <a:avLst/>
                </a:prstGeom>
                <a:noFill/>
                <a:ln w="22225" cap="flat" cmpd="sng" algn="ctr">
                  <a:solidFill>
                    <a:srgbClr val="4472C4"/>
                  </a:solidFill>
                  <a:prstDash val="solid"/>
                  <a:miter lim="800000"/>
                  <a:tailEnd type="triangle"/>
                </a:ln>
                <a:effectLst/>
              </p:spPr>
            </p:cxnSp>
            <p:cxnSp>
              <p:nvCxnSpPr>
                <p:cNvPr id="107" name="直接连接符 106"/>
                <p:cNvCxnSpPr/>
                <p:nvPr/>
              </p:nvCxnSpPr>
              <p:spPr>
                <a:xfrm>
                  <a:off x="8977604" y="2386447"/>
                  <a:ext cx="1671851" cy="0"/>
                </a:xfrm>
                <a:prstGeom prst="line">
                  <a:avLst/>
                </a:prstGeom>
                <a:noFill/>
                <a:ln w="19050" cap="flat" cmpd="sng" algn="ctr">
                  <a:solidFill>
                    <a:srgbClr val="4472C4"/>
                  </a:solidFill>
                  <a:prstDash val="solid"/>
                  <a:miter lim="800000"/>
                </a:ln>
                <a:effectLst/>
              </p:spPr>
            </p:cxnSp>
            <p:sp>
              <p:nvSpPr>
                <p:cNvPr id="108" name="椭圆 107"/>
                <p:cNvSpPr/>
                <p:nvPr/>
              </p:nvSpPr>
              <p:spPr>
                <a:xfrm>
                  <a:off x="9635937" y="2202202"/>
                  <a:ext cx="368489" cy="368489"/>
                </a:xfrm>
                <a:prstGeom prst="ellipse">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09" name="文本框 108"/>
                <p:cNvSpPr txBox="1"/>
                <p:nvPr/>
              </p:nvSpPr>
              <p:spPr>
                <a:xfrm>
                  <a:off x="8677353" y="2646353"/>
                  <a:ext cx="300251"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88" name="直接箭头连接符 87"/>
                <p:cNvCxnSpPr/>
                <p:nvPr/>
              </p:nvCxnSpPr>
              <p:spPr>
                <a:xfrm flipH="1" flipV="1">
                  <a:off x="9813529" y="2263599"/>
                  <a:ext cx="0" cy="252000"/>
                </a:xfrm>
                <a:prstGeom prst="straightConnector1">
                  <a:avLst/>
                </a:prstGeom>
                <a:noFill/>
                <a:ln w="25400" cap="flat" cmpd="sng" algn="ctr">
                  <a:solidFill>
                    <a:sysClr val="windowText" lastClr="000000"/>
                  </a:solidFill>
                  <a:prstDash val="solid"/>
                  <a:miter lim="800000"/>
                  <a:tailEnd type="triangle"/>
                </a:ln>
                <a:effectLst/>
              </p:spPr>
            </p:cxnSp>
            <p:sp>
              <p:nvSpPr>
                <p:cNvPr id="101" name="文本框 100"/>
                <p:cNvSpPr txBox="1"/>
                <p:nvPr/>
              </p:nvSpPr>
              <p:spPr>
                <a:xfrm>
                  <a:off x="8812714" y="3203283"/>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a:t>
                  </a:r>
                  <a:endParaRPr kumimoji="0" lang="zh-CN" altLang="en-US" sz="22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2" name="文本框 101"/>
                <p:cNvSpPr txBox="1"/>
                <p:nvPr/>
              </p:nvSpPr>
              <p:spPr>
                <a:xfrm>
                  <a:off x="10480576" y="3209679"/>
                  <a:ext cx="492670"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endParaRPr kumimoji="0" lang="zh-CN" altLang="en-US" sz="22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9" name="圆柱体 138"/>
                <p:cNvSpPr/>
                <p:nvPr/>
              </p:nvSpPr>
              <p:spPr>
                <a:xfrm rot="5400000">
                  <a:off x="9681439" y="2021198"/>
                  <a:ext cx="283438" cy="2211280"/>
                </a:xfrm>
                <a:prstGeom prst="can">
                  <a:avLst/>
                </a:prstGeom>
                <a:gradFill>
                  <a:gsLst>
                    <a:gs pos="0">
                      <a:srgbClr val="92D050"/>
                    </a:gs>
                    <a:gs pos="24000">
                      <a:schemeClr val="bg1"/>
                    </a:gs>
                    <a:gs pos="64000">
                      <a:srgbClr val="92D050"/>
                    </a:gs>
                  </a:gsLst>
                  <a:lin ang="0" scaled="0"/>
                </a:gradFill>
                <a:ln w="12700" cap="flat" cmpd="sng" algn="ctr">
                  <a:solidFill>
                    <a:srgbClr val="A093A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grpSp>
        </p:grpSp>
        <p:sp>
          <p:nvSpPr>
            <p:cNvPr id="148" name="箭头: 右 147"/>
            <p:cNvSpPr/>
            <p:nvPr/>
          </p:nvSpPr>
          <p:spPr>
            <a:xfrm>
              <a:off x="6252842" y="2966159"/>
              <a:ext cx="189641" cy="3884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箭头: 右 148"/>
            <p:cNvSpPr/>
            <p:nvPr/>
          </p:nvSpPr>
          <p:spPr>
            <a:xfrm>
              <a:off x="8763232" y="2966159"/>
              <a:ext cx="189641" cy="3884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wipe(up)">
                                      <p:cBhvr>
                                        <p:cTn id="18" dur="500"/>
                                        <p:tgtEl>
                                          <p:spTgt spid="14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wipe(left)">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145"/>
                                        </p:tgtEl>
                                        <p:attrNameLst>
                                          <p:attrName>style.visibility</p:attrName>
                                        </p:attrNameLst>
                                      </p:cBhvr>
                                      <p:to>
                                        <p:strVal val="visible"/>
                                      </p:to>
                                    </p:set>
                                    <p:animEffect transition="in" filter="wipe(up)">
                                      <p:cBhvr>
                                        <p:cTn id="36" dur="500"/>
                                        <p:tgtEl>
                                          <p:spTgt spid="145"/>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3"/>
                                        </p:tgtEl>
                                        <p:attrNameLst>
                                          <p:attrName>style.visibility</p:attrName>
                                        </p:attrNameLst>
                                      </p:cBhvr>
                                      <p:to>
                                        <p:strVal val="visible"/>
                                      </p:to>
                                    </p:set>
                                    <p:anim calcmode="lin" valueType="num">
                                      <p:cBhvr>
                                        <p:cTn id="45" dur="500" fill="hold"/>
                                        <p:tgtEl>
                                          <p:spTgt spid="123"/>
                                        </p:tgtEl>
                                        <p:attrNameLst>
                                          <p:attrName>ppt_w</p:attrName>
                                        </p:attrNameLst>
                                      </p:cBhvr>
                                      <p:tavLst>
                                        <p:tav tm="0">
                                          <p:val>
                                            <p:fltVal val="0"/>
                                          </p:val>
                                        </p:tav>
                                        <p:tav tm="100000">
                                          <p:val>
                                            <p:strVal val="#ppt_w"/>
                                          </p:val>
                                        </p:tav>
                                      </p:tavLst>
                                    </p:anim>
                                    <p:anim calcmode="lin" valueType="num">
                                      <p:cBhvr>
                                        <p:cTn id="46" dur="500" fill="hold"/>
                                        <p:tgtEl>
                                          <p:spTgt spid="123"/>
                                        </p:tgtEl>
                                        <p:attrNameLst>
                                          <p:attrName>ppt_h</p:attrName>
                                        </p:attrNameLst>
                                      </p:cBhvr>
                                      <p:tavLst>
                                        <p:tav tm="0">
                                          <p:val>
                                            <p:fltVal val="0"/>
                                          </p:val>
                                        </p:tav>
                                        <p:tav tm="100000">
                                          <p:val>
                                            <p:strVal val="#ppt_h"/>
                                          </p:val>
                                        </p:tav>
                                      </p:tavLst>
                                    </p:anim>
                                    <p:animEffect transition="in" filter="fade">
                                      <p:cBhvr>
                                        <p:cTn id="47" dur="500"/>
                                        <p:tgtEl>
                                          <p:spTgt spid="123"/>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wipe(left)">
                                      <p:cBhvr>
                                        <p:cTn id="58" dur="500"/>
                                        <p:tgtEl>
                                          <p:spTgt spid="13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7"/>
                                        </p:tgtEl>
                                        <p:attrNameLst>
                                          <p:attrName>style.visibility</p:attrName>
                                        </p:attrNameLst>
                                      </p:cBhvr>
                                      <p:to>
                                        <p:strVal val="visible"/>
                                      </p:to>
                                    </p:set>
                                    <p:anim calcmode="lin" valueType="num">
                                      <p:cBhvr>
                                        <p:cTn id="63" dur="500" fill="hold"/>
                                        <p:tgtEl>
                                          <p:spTgt spid="117"/>
                                        </p:tgtEl>
                                        <p:attrNameLst>
                                          <p:attrName>ppt_w</p:attrName>
                                        </p:attrNameLst>
                                      </p:cBhvr>
                                      <p:tavLst>
                                        <p:tav tm="0">
                                          <p:val>
                                            <p:fltVal val="0"/>
                                          </p:val>
                                        </p:tav>
                                        <p:tav tm="100000">
                                          <p:val>
                                            <p:strVal val="#ppt_w"/>
                                          </p:val>
                                        </p:tav>
                                      </p:tavLst>
                                    </p:anim>
                                    <p:anim calcmode="lin" valueType="num">
                                      <p:cBhvr>
                                        <p:cTn id="64" dur="500" fill="hold"/>
                                        <p:tgtEl>
                                          <p:spTgt spid="117"/>
                                        </p:tgtEl>
                                        <p:attrNameLst>
                                          <p:attrName>ppt_h</p:attrName>
                                        </p:attrNameLst>
                                      </p:cBhvr>
                                      <p:tavLst>
                                        <p:tav tm="0">
                                          <p:val>
                                            <p:fltVal val="0"/>
                                          </p:val>
                                        </p:tav>
                                        <p:tav tm="100000">
                                          <p:val>
                                            <p:strVal val="#ppt_h"/>
                                          </p:val>
                                        </p:tav>
                                      </p:tavLst>
                                    </p:anim>
                                    <p:animEffect transition="in" filter="fade">
                                      <p:cBhvr>
                                        <p:cTn id="65" dur="500"/>
                                        <p:tgtEl>
                                          <p:spTgt spid="117"/>
                                        </p:tgtEl>
                                      </p:cBhvr>
                                    </p:animEffect>
                                  </p:childTnLst>
                                </p:cTn>
                              </p:par>
                            </p:childTnLst>
                          </p:cTn>
                        </p:par>
                        <p:par>
                          <p:cTn id="66" fill="hold">
                            <p:stCondLst>
                              <p:cond delay="500"/>
                            </p:stCondLst>
                            <p:childTnLst>
                              <p:par>
                                <p:cTn id="67" presetID="53" presetClass="entr" presetSubtype="16" fill="hold" grpId="0"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p:cTn id="69" dur="500" fill="hold"/>
                                        <p:tgtEl>
                                          <p:spTgt spid="110"/>
                                        </p:tgtEl>
                                        <p:attrNameLst>
                                          <p:attrName>ppt_w</p:attrName>
                                        </p:attrNameLst>
                                      </p:cBhvr>
                                      <p:tavLst>
                                        <p:tav tm="0">
                                          <p:val>
                                            <p:fltVal val="0"/>
                                          </p:val>
                                        </p:tav>
                                        <p:tav tm="100000">
                                          <p:val>
                                            <p:strVal val="#ppt_w"/>
                                          </p:val>
                                        </p:tav>
                                      </p:tavLst>
                                    </p:anim>
                                    <p:anim calcmode="lin" valueType="num">
                                      <p:cBhvr>
                                        <p:cTn id="70" dur="500" fill="hold"/>
                                        <p:tgtEl>
                                          <p:spTgt spid="110"/>
                                        </p:tgtEl>
                                        <p:attrNameLst>
                                          <p:attrName>ppt_h</p:attrName>
                                        </p:attrNameLst>
                                      </p:cBhvr>
                                      <p:tavLst>
                                        <p:tav tm="0">
                                          <p:val>
                                            <p:fltVal val="0"/>
                                          </p:val>
                                        </p:tav>
                                        <p:tav tm="100000">
                                          <p:val>
                                            <p:strVal val="#ppt_h"/>
                                          </p:val>
                                        </p:tav>
                                      </p:tavLst>
                                    </p:anim>
                                    <p:animEffect transition="in" filter="fade">
                                      <p:cBhvr>
                                        <p:cTn id="71" dur="500"/>
                                        <p:tgtEl>
                                          <p:spTgt spid="11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wipe(left)">
                                      <p:cBhvr>
                                        <p:cTn id="76" dur="500"/>
                                        <p:tgtEl>
                                          <p:spTgt spid="13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left)">
                                      <p:cBhvr>
                                        <p:cTn id="81" dur="500"/>
                                        <p:tgtEl>
                                          <p:spTgt spid="14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41"/>
                                        </p:tgtEl>
                                        <p:attrNameLst>
                                          <p:attrName>style.visibility</p:attrName>
                                        </p:attrNameLst>
                                      </p:cBhvr>
                                      <p:to>
                                        <p:strVal val="visible"/>
                                      </p:to>
                                    </p:set>
                                    <p:animEffect transition="in" filter="wipe(left)">
                                      <p:cBhvr>
                                        <p:cTn id="86"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6" grpId="0"/>
      <p:bldP spid="117" grpId="0"/>
      <p:bldP spid="110" grpId="0"/>
      <p:bldP spid="3" grpId="0"/>
      <p:bldP spid="133" grpId="0"/>
      <p:bldP spid="135" grpId="0"/>
      <p:bldP spid="136" grpId="0"/>
      <p:bldP spid="123" grpId="0"/>
      <p:bldP spid="140" grpId="0"/>
      <p:bldP spid="14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兴奋在神经纤维上的传导</a:t>
            </a:r>
            <a:endParaRPr lang="zh-CN" altLang="en-US" dirty="0"/>
          </a:p>
        </p:txBody>
      </p:sp>
      <p:sp>
        <p:nvSpPr>
          <p:cNvPr id="67" name="文本框 66"/>
          <p:cNvSpPr txBox="1"/>
          <p:nvPr/>
        </p:nvSpPr>
        <p:spPr>
          <a:xfrm>
            <a:off x="2301134" y="2703860"/>
            <a:ext cx="7877693" cy="1837491"/>
          </a:xfrm>
          <a:prstGeom prst="rect">
            <a:avLst/>
          </a:prstGeom>
          <a:noFill/>
        </p:spPr>
        <p:txBody>
          <a:bodyPr wrap="square" rtlCol="0">
            <a:spAutoFit/>
          </a:bodyPr>
          <a:lstStyle/>
          <a:p>
            <a:pPr>
              <a:lnSpc>
                <a:spcPct val="150000"/>
              </a:lnSpc>
            </a:pPr>
            <a:r>
              <a:rPr lang="zh-CN" altLang="en-US" sz="40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        神经冲动在神经纤维上是怎样产生和传导的呢？</a:t>
            </a:r>
            <a:endParaRPr lang="zh-CN" altLang="en-US" sz="4000" dirty="0">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8" name="组合 67"/>
          <p:cNvGrpSpPr/>
          <p:nvPr/>
        </p:nvGrpSpPr>
        <p:grpSpPr>
          <a:xfrm>
            <a:off x="1074822" y="1190264"/>
            <a:ext cx="1930724" cy="1126386"/>
            <a:chOff x="930630" y="3738535"/>
            <a:chExt cx="1930724" cy="1126386"/>
          </a:xfrm>
        </p:grpSpPr>
        <p:sp>
          <p:nvSpPr>
            <p:cNvPr id="69" name="文本框 68"/>
            <p:cNvSpPr txBox="1"/>
            <p:nvPr/>
          </p:nvSpPr>
          <p:spPr>
            <a:xfrm>
              <a:off x="1854758" y="4086220"/>
              <a:ext cx="1006596" cy="584775"/>
            </a:xfrm>
            <a:prstGeom prst="rect">
              <a:avLst/>
            </a:prstGeom>
            <a:noFill/>
          </p:spPr>
          <p:txBody>
            <a:bodyPr wrap="square" rtlCol="0">
              <a:spAutoFit/>
            </a:bodyPr>
            <a:lstStyle/>
            <a:p>
              <a:pPr algn="dist"/>
              <a:r>
                <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rPr>
                <a:t>思考</a:t>
              </a:r>
              <a:endParaRPr lang="zh-CN" altLang="en-US" sz="3200" dirty="0">
                <a:solidFill>
                  <a:srgbClr val="7030A0"/>
                </a:solidFill>
                <a:effectLst>
                  <a:glow rad="38100">
                    <a:schemeClr val="bg1"/>
                  </a:glow>
                </a:effectLst>
                <a:latin typeface="微软雅黑" panose="020B0503020204020204" pitchFamily="34" charset="-122"/>
                <a:ea typeface="微软雅黑" panose="020B0503020204020204" pitchFamily="34" charset="-122"/>
              </a:endParaRPr>
            </a:p>
          </p:txBody>
        </p:sp>
        <p:sp>
          <p:nvSpPr>
            <p:cNvPr id="70" name="文本框 69"/>
            <p:cNvSpPr txBox="1"/>
            <p:nvPr/>
          </p:nvSpPr>
          <p:spPr>
            <a:xfrm>
              <a:off x="1845030" y="4526367"/>
              <a:ext cx="1006596" cy="338554"/>
            </a:xfrm>
            <a:prstGeom prst="rect">
              <a:avLst/>
            </a:prstGeom>
            <a:noFill/>
          </p:spPr>
          <p:txBody>
            <a:bodyPr wrap="square">
              <a:spAutoFit/>
            </a:bodyPr>
            <a:lstStyle/>
            <a:p>
              <a:r>
                <a:rPr lang="en-US" altLang="zh-CN"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rPr>
                <a:t>Thinking</a:t>
              </a:r>
              <a:endParaRPr lang="zh-CN" altLang="en-US" sz="1600" b="1" dirty="0">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1"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backgroundRemoval t="10000" b="90000" l="10000" r="90000">
                          <a14:foregroundMark x1="34231" y1="85824" x2="64231" y2="86590"/>
                          <a14:foregroundMark x1="56923" y1="84291" x2="64615" y2="83908"/>
                          <a14:foregroundMark x1="67692" y1="83908" x2="69231" y2="83908"/>
                          <a14:foregroundMark x1="32692" y1="84674" x2="45385" y2="82759"/>
                          <a14:foregroundMark x1="38846" y1="66284" x2="38846" y2="66284"/>
                          <a14:backgroundMark x1="38846" y1="67050" x2="38846" y2="67050"/>
                          <a14:backgroundMark x1="38846" y1="66284" x2="38846" y2="66284"/>
                        </a14:backgroundRemoval>
                      </a14:imgEffect>
                    </a14:imgLayer>
                  </a14:imgProps>
                </a:ext>
                <a:ext uri="{28A0092B-C50C-407E-A947-70E740481C1C}">
                  <a14:useLocalDpi xmlns:a14="http://schemas.microsoft.com/office/drawing/2010/main" val="0"/>
                </a:ext>
              </a:extLst>
            </a:blip>
            <a:srcRect l="19772" t="19455" r="19500" b="9886"/>
            <a:stretch>
              <a:fillRect/>
            </a:stretch>
          </p:blipFill>
          <p:spPr bwMode="auto">
            <a:xfrm>
              <a:off x="930630" y="3738535"/>
              <a:ext cx="914400" cy="106801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兴奋在神经纤维上的传导</a:t>
            </a:r>
            <a:endParaRPr lang="zh-CN" altLang="en-US" dirty="0"/>
          </a:p>
        </p:txBody>
      </p:sp>
      <p:graphicFrame>
        <p:nvGraphicFramePr>
          <p:cNvPr id="3" name="表格 3"/>
          <p:cNvGraphicFramePr>
            <a:graphicFrameLocks noGrp="1"/>
          </p:cNvGraphicFramePr>
          <p:nvPr/>
        </p:nvGraphicFramePr>
        <p:xfrm>
          <a:off x="899816" y="1550170"/>
          <a:ext cx="10402824" cy="2692647"/>
        </p:xfrm>
        <a:graphic>
          <a:graphicData uri="http://schemas.openxmlformats.org/drawingml/2006/table">
            <a:tbl>
              <a:tblPr firstRow="1" bandRow="1">
                <a:tableStyleId>{5C22544A-7EE6-4342-B048-85BDC9FD1C3A}</a:tableStyleId>
              </a:tblPr>
              <a:tblGrid>
                <a:gridCol w="2738752"/>
                <a:gridCol w="1916018"/>
                <a:gridCol w="1916018"/>
                <a:gridCol w="1916018"/>
                <a:gridCol w="1916018"/>
              </a:tblGrid>
              <a:tr h="561593">
                <a:tc rowSpan="2">
                  <a:txBody>
                    <a:bodyPr/>
                    <a:lstStyle/>
                    <a:p>
                      <a:pPr algn="ctr"/>
                      <a:r>
                        <a:rPr lang="zh-CN" altLang="en-US" sz="2200" dirty="0">
                          <a:latin typeface="Times New Roman" panose="02020603050405020304" pitchFamily="18" charset="0"/>
                          <a:cs typeface="Times New Roman" panose="02020603050405020304" pitchFamily="18" charset="0"/>
                        </a:rPr>
                        <a:t>细胞类型</a:t>
                      </a:r>
                      <a:endParaRPr lang="zh-CN" altLang="en-US" sz="2200" dirty="0">
                        <a:latin typeface="Times New Roman" panose="02020603050405020304" pitchFamily="18" charset="0"/>
                        <a:cs typeface="Times New Roman" panose="02020603050405020304" pitchFamily="18" charset="0"/>
                      </a:endParaRPr>
                    </a:p>
                  </a:txBody>
                  <a:tcPr anchor="ctr"/>
                </a:tc>
                <a:tc gridSpan="2">
                  <a:txBody>
                    <a:bodyPr/>
                    <a:lstStyle/>
                    <a:p>
                      <a:pPr algn="ctr"/>
                      <a:r>
                        <a:rPr lang="zh-CN" altLang="en-US" sz="2200" dirty="0">
                          <a:latin typeface="Times New Roman" panose="02020603050405020304" pitchFamily="18" charset="0"/>
                          <a:cs typeface="Times New Roman" panose="02020603050405020304" pitchFamily="18" charset="0"/>
                        </a:rPr>
                        <a:t>细胞内浓度（</a:t>
                      </a:r>
                      <a:r>
                        <a:rPr lang="en-US" altLang="zh-CN" sz="2200" dirty="0">
                          <a:latin typeface="Times New Roman" panose="02020603050405020304" pitchFamily="18" charset="0"/>
                          <a:cs typeface="Times New Roman" panose="02020603050405020304" pitchFamily="18" charset="0"/>
                        </a:rPr>
                        <a:t>mmol/L</a:t>
                      </a:r>
                      <a:r>
                        <a:rPr lang="zh-CN" altLang="en-US" sz="2200" dirty="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cs typeface="Times New Roman" panose="02020603050405020304" pitchFamily="18" charset="0"/>
                      </a:endParaRPr>
                    </a:p>
                  </a:txBody>
                  <a:tcPr anchor="ctr"/>
                </a:tc>
                <a:tc hMerge="1">
                  <a:tcPr/>
                </a:tc>
                <a:tc gridSpan="2">
                  <a:txBody>
                    <a:bodyPr/>
                    <a:lstStyle/>
                    <a:p>
                      <a:pPr algn="ctr"/>
                      <a:r>
                        <a:rPr lang="zh-CN" altLang="en-US" sz="2200" dirty="0">
                          <a:latin typeface="Times New Roman" panose="02020603050405020304" pitchFamily="18" charset="0"/>
                          <a:cs typeface="Times New Roman" panose="02020603050405020304" pitchFamily="18" charset="0"/>
                        </a:rPr>
                        <a:t>细胞外浓度（</a:t>
                      </a:r>
                      <a:r>
                        <a:rPr lang="en-US" altLang="zh-CN" sz="2200" dirty="0">
                          <a:latin typeface="Times New Roman" panose="02020603050405020304" pitchFamily="18" charset="0"/>
                          <a:cs typeface="Times New Roman" panose="02020603050405020304" pitchFamily="18" charset="0"/>
                        </a:rPr>
                        <a:t>mmol/L</a:t>
                      </a:r>
                      <a:r>
                        <a:rPr lang="zh-CN" altLang="en-US" sz="2200" dirty="0">
                          <a:latin typeface="Times New Roman" panose="02020603050405020304" pitchFamily="18" charset="0"/>
                          <a:cs typeface="Times New Roman" panose="02020603050405020304" pitchFamily="18" charset="0"/>
                        </a:rPr>
                        <a:t>）</a:t>
                      </a:r>
                      <a:endParaRPr lang="zh-CN" altLang="en-US" sz="2200" dirty="0">
                        <a:latin typeface="Times New Roman" panose="02020603050405020304" pitchFamily="18" charset="0"/>
                        <a:cs typeface="Times New Roman" panose="02020603050405020304" pitchFamily="18" charset="0"/>
                      </a:endParaRPr>
                    </a:p>
                  </a:txBody>
                  <a:tcPr anchor="ctr"/>
                </a:tc>
                <a:tc hMerge="1">
                  <a:tcPr/>
                </a:tc>
              </a:tr>
              <a:tr h="491801">
                <a:tc vMerge="1">
                  <a:tcPr/>
                </a:tc>
                <a:tc>
                  <a:txBody>
                    <a:bodyPr/>
                    <a:lstStyle/>
                    <a:p>
                      <a:pPr algn="ctr"/>
                      <a:r>
                        <a:rPr lang="en-US" altLang="zh-CN" sz="2200" dirty="0">
                          <a:latin typeface="Times New Roman" panose="02020603050405020304" pitchFamily="18" charset="0"/>
                          <a:cs typeface="Times New Roman" panose="02020603050405020304" pitchFamily="18" charset="0"/>
                        </a:rPr>
                        <a:t>Na</a:t>
                      </a:r>
                      <a:r>
                        <a:rPr lang="en-US" altLang="zh-CN" sz="2200" baseline="30000" dirty="0">
                          <a:latin typeface="Times New Roman" panose="02020603050405020304" pitchFamily="18" charset="0"/>
                          <a:cs typeface="Times New Roman" panose="02020603050405020304" pitchFamily="18" charset="0"/>
                        </a:rPr>
                        <a:t>+</a:t>
                      </a:r>
                      <a:endParaRPr lang="zh-CN" altLang="en-US" sz="2200" baseline="300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K</a:t>
                      </a:r>
                      <a:r>
                        <a:rPr lang="en-US" altLang="zh-CN" sz="2200" baseline="30000" dirty="0">
                          <a:latin typeface="Times New Roman" panose="02020603050405020304" pitchFamily="18" charset="0"/>
                          <a:cs typeface="Times New Roman" panose="02020603050405020304" pitchFamily="18" charset="0"/>
                        </a:rPr>
                        <a:t>+</a:t>
                      </a:r>
                      <a:endParaRPr lang="zh-CN" altLang="en-US" sz="2200" baseline="300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Na</a:t>
                      </a:r>
                      <a:r>
                        <a:rPr lang="en-US" altLang="zh-CN" sz="2200" baseline="30000" dirty="0">
                          <a:latin typeface="Times New Roman" panose="02020603050405020304" pitchFamily="18" charset="0"/>
                          <a:cs typeface="Times New Roman" panose="02020603050405020304" pitchFamily="18" charset="0"/>
                        </a:rPr>
                        <a:t>+</a:t>
                      </a:r>
                      <a:endParaRPr lang="zh-CN" altLang="en-US" sz="2200" baseline="300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K</a:t>
                      </a:r>
                      <a:r>
                        <a:rPr lang="en-US" altLang="zh-CN" sz="2200" baseline="30000" dirty="0">
                          <a:latin typeface="Times New Roman" panose="02020603050405020304" pitchFamily="18" charset="0"/>
                          <a:cs typeface="Times New Roman" panose="02020603050405020304" pitchFamily="18" charset="0"/>
                        </a:rPr>
                        <a:t>+</a:t>
                      </a:r>
                      <a:endParaRPr lang="zh-CN" altLang="en-US" sz="2200" baseline="30000" dirty="0">
                        <a:latin typeface="Times New Roman" panose="02020603050405020304" pitchFamily="18" charset="0"/>
                        <a:cs typeface="Times New Roman" panose="02020603050405020304" pitchFamily="18" charset="0"/>
                      </a:endParaRPr>
                    </a:p>
                  </a:txBody>
                  <a:tcPr anchor="ctr"/>
                </a:tc>
              </a:tr>
              <a:tr h="532298">
                <a:tc>
                  <a:txBody>
                    <a:bodyPr/>
                    <a:lstStyle/>
                    <a:p>
                      <a:pPr algn="ctr"/>
                      <a:r>
                        <a:rPr lang="zh-CN" altLang="en-US" sz="2200" dirty="0">
                          <a:latin typeface="Times New Roman" panose="02020603050405020304" pitchFamily="18" charset="0"/>
                          <a:cs typeface="Times New Roman" panose="02020603050405020304" pitchFamily="18" charset="0"/>
                        </a:rPr>
                        <a:t>枪乌贼神经元轴突</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50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400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460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10</a:t>
                      </a:r>
                      <a:endParaRPr lang="zh-CN" altLang="en-US" sz="2200" dirty="0">
                        <a:latin typeface="Times New Roman" panose="02020603050405020304" pitchFamily="18" charset="0"/>
                        <a:cs typeface="Times New Roman" panose="02020603050405020304" pitchFamily="18" charset="0"/>
                      </a:endParaRPr>
                    </a:p>
                  </a:txBody>
                  <a:tcPr anchor="ctr"/>
                </a:tc>
              </a:tr>
              <a:tr h="566640">
                <a:tc>
                  <a:txBody>
                    <a:bodyPr/>
                    <a:lstStyle/>
                    <a:p>
                      <a:pPr algn="ctr"/>
                      <a:r>
                        <a:rPr lang="zh-CN" altLang="en-US" sz="2200" dirty="0">
                          <a:latin typeface="Times New Roman" panose="02020603050405020304" pitchFamily="18" charset="0"/>
                          <a:cs typeface="Times New Roman" panose="02020603050405020304" pitchFamily="18" charset="0"/>
                        </a:rPr>
                        <a:t>蛙神经元</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15</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120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120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1.5</a:t>
                      </a:r>
                      <a:endParaRPr lang="zh-CN" altLang="en-US" sz="2200" dirty="0">
                        <a:latin typeface="Times New Roman" panose="02020603050405020304" pitchFamily="18" charset="0"/>
                        <a:cs typeface="Times New Roman" panose="02020603050405020304" pitchFamily="18" charset="0"/>
                      </a:endParaRPr>
                    </a:p>
                  </a:txBody>
                  <a:tcPr anchor="ctr"/>
                </a:tc>
              </a:tr>
              <a:tr h="540315">
                <a:tc>
                  <a:txBody>
                    <a:bodyPr/>
                    <a:lstStyle/>
                    <a:p>
                      <a:pPr algn="ctr"/>
                      <a:r>
                        <a:rPr lang="zh-CN" altLang="en-US" sz="2200" dirty="0">
                          <a:latin typeface="Times New Roman" panose="02020603050405020304" pitchFamily="18" charset="0"/>
                          <a:cs typeface="Times New Roman" panose="02020603050405020304" pitchFamily="18" charset="0"/>
                        </a:rPr>
                        <a:t>哺乳动物肌肉细胞</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140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150</a:t>
                      </a:r>
                      <a:endParaRPr lang="zh-CN" alt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200" dirty="0">
                          <a:latin typeface="Times New Roman" panose="02020603050405020304" pitchFamily="18" charset="0"/>
                          <a:cs typeface="Times New Roman" panose="02020603050405020304" pitchFamily="18" charset="0"/>
                        </a:rPr>
                        <a:t>4</a:t>
                      </a:r>
                      <a:endParaRPr lang="zh-CN" altLang="en-US" sz="2200" dirty="0">
                        <a:latin typeface="Times New Roman" panose="02020603050405020304" pitchFamily="18" charset="0"/>
                        <a:cs typeface="Times New Roman" panose="02020603050405020304" pitchFamily="18" charset="0"/>
                      </a:endParaRPr>
                    </a:p>
                  </a:txBody>
                  <a:tcPr anchor="ctr"/>
                </a:tc>
              </a:tr>
            </a:tbl>
          </a:graphicData>
        </a:graphic>
      </p:graphicFrame>
      <p:sp>
        <p:nvSpPr>
          <p:cNvPr id="4" name="文本框 3"/>
          <p:cNvSpPr txBox="1"/>
          <p:nvPr/>
        </p:nvSpPr>
        <p:spPr>
          <a:xfrm>
            <a:off x="2572512" y="990213"/>
            <a:ext cx="6955750" cy="461665"/>
          </a:xfrm>
          <a:prstGeom prst="rect">
            <a:avLst/>
          </a:prstGeom>
          <a:noFill/>
        </p:spPr>
        <p:txBody>
          <a:bodyPr wrap="none" rtlCol="0">
            <a:spAutoFit/>
          </a:bodyPr>
          <a:lstStyle/>
          <a:p>
            <a:r>
              <a:rPr lang="zh-CN" altLang="en-US" sz="2400" dirty="0"/>
              <a:t>静息时神经元和肌肉细胞膜内、外某些离子的浓度</a:t>
            </a:r>
            <a:endParaRPr lang="zh-CN" altLang="en-US" sz="2400" dirty="0"/>
          </a:p>
        </p:txBody>
      </p:sp>
      <p:sp>
        <p:nvSpPr>
          <p:cNvPr id="5" name="文本框 4"/>
          <p:cNvSpPr txBox="1"/>
          <p:nvPr/>
        </p:nvSpPr>
        <p:spPr>
          <a:xfrm>
            <a:off x="2572512" y="5412949"/>
            <a:ext cx="2577950" cy="523220"/>
          </a:xfrm>
          <a:prstGeom prst="rect">
            <a:avLst/>
          </a:prstGeom>
          <a:noFill/>
        </p:spPr>
        <p:txBody>
          <a:bodyPr wrap="none" rtlCol="0">
            <a:spAutoFit/>
          </a:bodyPr>
          <a:lstStyle/>
          <a:p>
            <a:r>
              <a:rPr lang="zh-CN" altLang="en-US" sz="2800" dirty="0"/>
              <a:t>细胞外</a:t>
            </a:r>
            <a:r>
              <a:rPr lang="en-US" altLang="zh-CN" sz="2800" dirty="0"/>
              <a:t>&gt;</a:t>
            </a:r>
            <a:r>
              <a:rPr lang="zh-CN" altLang="en-US" sz="2800" dirty="0"/>
              <a:t>细胞内</a:t>
            </a:r>
            <a:endParaRPr lang="zh-CN" altLang="en-US" sz="2800" dirty="0"/>
          </a:p>
        </p:txBody>
      </p:sp>
      <p:sp>
        <p:nvSpPr>
          <p:cNvPr id="6" name="文本框 5"/>
          <p:cNvSpPr txBox="1"/>
          <p:nvPr/>
        </p:nvSpPr>
        <p:spPr>
          <a:xfrm>
            <a:off x="1267394" y="5320616"/>
            <a:ext cx="1007007" cy="707886"/>
          </a:xfrm>
          <a:prstGeom prst="rect">
            <a:avLst/>
          </a:prstGeom>
          <a:noFill/>
        </p:spPr>
        <p:txBody>
          <a:bodyPr wrap="none" rtlCol="0">
            <a:spAutoFit/>
          </a:bodyPr>
          <a:lstStyle/>
          <a:p>
            <a:r>
              <a:rPr lang="en-US" altLang="zh-CN" sz="4000" b="1" dirty="0">
                <a:solidFill>
                  <a:srgbClr val="0070C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000" b="1" baseline="30000" dirty="0">
                <a:solidFill>
                  <a:srgbClr val="0070C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baseline="30000" dirty="0">
              <a:solidFill>
                <a:srgbClr val="0070C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p:cNvSpPr txBox="1"/>
          <p:nvPr/>
        </p:nvSpPr>
        <p:spPr>
          <a:xfrm>
            <a:off x="7778496" y="5411020"/>
            <a:ext cx="2577950" cy="523220"/>
          </a:xfrm>
          <a:prstGeom prst="rect">
            <a:avLst/>
          </a:prstGeom>
          <a:noFill/>
        </p:spPr>
        <p:txBody>
          <a:bodyPr wrap="none" rtlCol="0">
            <a:spAutoFit/>
          </a:bodyPr>
          <a:lstStyle/>
          <a:p>
            <a:r>
              <a:rPr lang="zh-CN" altLang="en-US" sz="2800" dirty="0"/>
              <a:t>细胞内</a:t>
            </a:r>
            <a:r>
              <a:rPr lang="en-US" altLang="zh-CN" sz="2800" dirty="0"/>
              <a:t>&gt;</a:t>
            </a:r>
            <a:r>
              <a:rPr lang="zh-CN" altLang="en-US" sz="2800" dirty="0"/>
              <a:t>细胞外</a:t>
            </a:r>
            <a:endParaRPr lang="zh-CN" altLang="en-US" sz="2800" dirty="0"/>
          </a:p>
        </p:txBody>
      </p:sp>
      <p:sp>
        <p:nvSpPr>
          <p:cNvPr id="7" name="文本框 6"/>
          <p:cNvSpPr txBox="1"/>
          <p:nvPr/>
        </p:nvSpPr>
        <p:spPr>
          <a:xfrm>
            <a:off x="1154636" y="4498395"/>
            <a:ext cx="8537915" cy="461665"/>
          </a:xfrm>
          <a:prstGeom prst="rect">
            <a:avLst/>
          </a:prstGeom>
          <a:noFill/>
        </p:spPr>
        <p:txBody>
          <a:bodyPr wrap="none" rtlCol="0">
            <a:spAutoFit/>
          </a:bodyPr>
          <a:lstStyle/>
          <a:p>
            <a:r>
              <a:rPr lang="zh-CN" altLang="en-US" sz="2400" dirty="0">
                <a:solidFill>
                  <a:srgbClr val="C00000"/>
                </a:solidFill>
                <a:latin typeface="Times New Roman" panose="02020603050405020304" pitchFamily="18" charset="0"/>
                <a:cs typeface="Times New Roman" panose="02020603050405020304" pitchFamily="18" charset="0"/>
              </a:rPr>
              <a:t>比较：</a:t>
            </a:r>
            <a:r>
              <a:rPr lang="zh-CN" altLang="en-US" sz="2400" dirty="0">
                <a:latin typeface="Times New Roman" panose="02020603050405020304" pitchFamily="18" charset="0"/>
                <a:cs typeface="Times New Roman" panose="02020603050405020304" pitchFamily="18" charset="0"/>
              </a:rPr>
              <a:t>细胞内、外的</a:t>
            </a:r>
            <a:r>
              <a:rPr lang="en-US" altLang="zh-CN" sz="2400" dirty="0">
                <a:latin typeface="Times New Roman" panose="02020603050405020304" pitchFamily="18" charset="0"/>
                <a:cs typeface="Times New Roman" panose="02020603050405020304" pitchFamily="18" charset="0"/>
              </a:rPr>
              <a:t>Na</a:t>
            </a:r>
            <a:r>
              <a:rPr lang="en-US" altLang="zh-CN" sz="2400" baseline="300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和</a:t>
            </a:r>
            <a:r>
              <a:rPr lang="en-US" altLang="zh-CN" sz="2400" dirty="0">
                <a:latin typeface="Times New Roman" panose="02020603050405020304" pitchFamily="18" charset="0"/>
                <a:cs typeface="Times New Roman" panose="02020603050405020304" pitchFamily="18" charset="0"/>
              </a:rPr>
              <a:t>K</a:t>
            </a:r>
            <a:r>
              <a:rPr lang="en-US" altLang="zh-CN" sz="2400" baseline="300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的浓度，它们的分布什么特点？</a:t>
            </a:r>
            <a:endParaRPr lang="zh-CN" altLang="en-US" sz="2400"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6680642" y="5318687"/>
            <a:ext cx="779381" cy="707886"/>
          </a:xfrm>
          <a:prstGeom prst="rect">
            <a:avLst/>
          </a:prstGeom>
          <a:noFill/>
        </p:spPr>
        <p:txBody>
          <a:bodyPr wrap="none" rtlCol="0">
            <a:spAutoFit/>
          </a:bodyPr>
          <a:lstStyle/>
          <a:p>
            <a:r>
              <a:rPr lang="en-US" altLang="zh-CN" sz="4000" b="1"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000" b="1" baseline="300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baseline="300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p:cTn id="3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组合 213"/>
          <p:cNvGrpSpPr/>
          <p:nvPr/>
        </p:nvGrpSpPr>
        <p:grpSpPr>
          <a:xfrm>
            <a:off x="6626315" y="3059220"/>
            <a:ext cx="4697548" cy="3305633"/>
            <a:chOff x="6626315" y="3059220"/>
            <a:chExt cx="4697548" cy="3305633"/>
          </a:xfrm>
        </p:grpSpPr>
        <p:pic>
          <p:nvPicPr>
            <p:cNvPr id="196" name="图片 195"/>
            <p:cNvPicPr>
              <a:picLocks noChangeAspect="1"/>
            </p:cNvPicPr>
            <p:nvPr/>
          </p:nvPicPr>
          <p:blipFill>
            <a:blip r:embed="rId1"/>
            <a:srcRect t="3" b="3"/>
            <a:stretch>
              <a:fillRect/>
            </a:stretch>
          </p:blipFill>
          <p:spPr>
            <a:xfrm>
              <a:off x="6626315" y="3059220"/>
              <a:ext cx="4697548" cy="3305633"/>
            </a:xfrm>
            <a:prstGeom prst="roundRect">
              <a:avLst>
                <a:gd name="adj" fmla="val 4039"/>
              </a:avLst>
            </a:prstGeom>
            <a:ln w="12700">
              <a:solidFill>
                <a:schemeClr val="bg1">
                  <a:lumMod val="50000"/>
                </a:schemeClr>
              </a:solidFill>
            </a:ln>
          </p:spPr>
        </p:pic>
        <p:sp>
          <p:nvSpPr>
            <p:cNvPr id="212" name="文本框 211"/>
            <p:cNvSpPr txBox="1"/>
            <p:nvPr/>
          </p:nvSpPr>
          <p:spPr>
            <a:xfrm>
              <a:off x="6662483" y="5969201"/>
              <a:ext cx="800219" cy="338554"/>
            </a:xfrm>
            <a:prstGeom prst="rect">
              <a:avLst/>
            </a:prstGeom>
            <a:noFill/>
          </p:spPr>
          <p:txBody>
            <a:bodyPr wrap="none" rtlCol="0">
              <a:spAutoFit/>
            </a:bodyPr>
            <a:lstStyle/>
            <a:p>
              <a:r>
                <a:rPr lang="zh-CN" altLang="en-US" sz="1600" dirty="0">
                  <a:latin typeface="楷体" panose="02010609060101010101" pitchFamily="49" charset="-122"/>
                  <a:ea typeface="楷体" panose="02010609060101010101" pitchFamily="49" charset="-122"/>
                </a:rPr>
                <a:t>细胞内</a:t>
              </a:r>
              <a:endParaRPr lang="zh-CN" altLang="en-US" sz="1600" dirty="0">
                <a:latin typeface="楷体" panose="02010609060101010101" pitchFamily="49" charset="-122"/>
                <a:ea typeface="楷体" panose="02010609060101010101" pitchFamily="49" charset="-122"/>
              </a:endParaRPr>
            </a:p>
          </p:txBody>
        </p:sp>
        <p:sp>
          <p:nvSpPr>
            <p:cNvPr id="213" name="文本框 212"/>
            <p:cNvSpPr txBox="1"/>
            <p:nvPr/>
          </p:nvSpPr>
          <p:spPr>
            <a:xfrm>
              <a:off x="6662483" y="3062147"/>
              <a:ext cx="800219" cy="338554"/>
            </a:xfrm>
            <a:prstGeom prst="rect">
              <a:avLst/>
            </a:prstGeom>
            <a:noFill/>
          </p:spPr>
          <p:txBody>
            <a:bodyPr wrap="none" rtlCol="0">
              <a:spAutoFit/>
            </a:bodyPr>
            <a:lstStyle/>
            <a:p>
              <a:r>
                <a:rPr lang="zh-CN" altLang="en-US" sz="1600" dirty="0">
                  <a:latin typeface="楷体" panose="02010609060101010101" pitchFamily="49" charset="-122"/>
                  <a:ea typeface="楷体" panose="02010609060101010101" pitchFamily="49" charset="-122"/>
                </a:rPr>
                <a:t>细胞外</a:t>
              </a:r>
              <a:endParaRPr lang="zh-CN" altLang="en-US" sz="1600" dirty="0">
                <a:latin typeface="楷体" panose="02010609060101010101" pitchFamily="49" charset="-122"/>
                <a:ea typeface="楷体" panose="02010609060101010101" pitchFamily="49" charset="-122"/>
              </a:endParaRPr>
            </a:p>
          </p:txBody>
        </p:sp>
      </p:grpSp>
      <p:sp>
        <p:nvSpPr>
          <p:cNvPr id="211" name="圆角矩形 67"/>
          <p:cNvSpPr/>
          <p:nvPr/>
        </p:nvSpPr>
        <p:spPr>
          <a:xfrm>
            <a:off x="6626315" y="1003971"/>
            <a:ext cx="4697549" cy="1884850"/>
          </a:xfrm>
          <a:prstGeom prst="roundRect">
            <a:avLst>
              <a:gd name="adj" fmla="val 6122"/>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lstStyle/>
          <a:p>
            <a:r>
              <a:rPr lang="zh-CN" altLang="en-US" dirty="0"/>
              <a:t>兴奋在神经纤维上的传导</a:t>
            </a:r>
            <a:endParaRPr lang="zh-CN" altLang="en-US" dirty="0"/>
          </a:p>
        </p:txBody>
      </p:sp>
      <p:pic>
        <p:nvPicPr>
          <p:cNvPr id="9" name="图片 8" descr="卡通人物&#10;&#10;低可信度描述已自动生成"/>
          <p:cNvPicPr>
            <a:picLocks noChangeAspect="1"/>
          </p:cNvPicPr>
          <p:nvPr/>
        </p:nvPicPr>
        <p:blipFill rotWithShape="1">
          <a:blip r:embed="rId2"/>
          <a:srcRect t="20559" r="12892" b="12475"/>
          <a:stretch>
            <a:fillRect/>
          </a:stretch>
        </p:blipFill>
        <p:spPr>
          <a:xfrm>
            <a:off x="751982" y="964277"/>
            <a:ext cx="5278560" cy="2013479"/>
          </a:xfrm>
          <a:prstGeom prst="rect">
            <a:avLst/>
          </a:prstGeom>
        </p:spPr>
      </p:pic>
      <p:sp>
        <p:nvSpPr>
          <p:cNvPr id="5" name="圆: 空心 4"/>
          <p:cNvSpPr/>
          <p:nvPr/>
        </p:nvSpPr>
        <p:spPr>
          <a:xfrm>
            <a:off x="1513503"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3556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文本框 2"/>
          <p:cNvSpPr txBox="1"/>
          <p:nvPr/>
        </p:nvSpPr>
        <p:spPr>
          <a:xfrm>
            <a:off x="6738109" y="1091979"/>
            <a:ext cx="4458212" cy="1731243"/>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条件：</a:t>
            </a:r>
            <a:r>
              <a:rPr lang="zh-CN" altLang="en-US" dirty="0">
                <a:latin typeface="Times New Roman" panose="02020603050405020304" pitchFamily="18" charset="0"/>
                <a:cs typeface="Times New Roman" panose="02020603050405020304" pitchFamily="18" charset="0"/>
              </a:rPr>
              <a:t>静息状态</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神经纤维未受到刺激时</a:t>
            </a:r>
            <a:r>
              <a:rPr lang="en-US" altLang="zh-CN"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原因：</a:t>
            </a:r>
            <a:r>
              <a:rPr lang="zh-CN" altLang="en-US" dirty="0">
                <a:latin typeface="Times New Roman" panose="02020603050405020304" pitchFamily="18" charset="0"/>
                <a:cs typeface="Times New Roman" panose="02020603050405020304" pitchFamily="18" charset="0"/>
              </a:rPr>
              <a:t>膜主要对</a:t>
            </a:r>
            <a:r>
              <a:rPr lang="en-US" altLang="zh-CN" dirty="0">
                <a:latin typeface="Times New Roman" panose="02020603050405020304" pitchFamily="18" charset="0"/>
                <a:cs typeface="Times New Roman" panose="02020603050405020304" pitchFamily="18" charset="0"/>
              </a:rPr>
              <a:t>K</a:t>
            </a:r>
            <a:r>
              <a:rPr lang="zh-CN" altLang="en-US" baseline="30000"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有通透性，造成</a:t>
            </a:r>
            <a:r>
              <a:rPr lang="en-US" altLang="zh-CN" dirty="0">
                <a:solidFill>
                  <a:srgbClr val="C00000"/>
                </a:solidFill>
                <a:latin typeface="Times New Roman" panose="02020603050405020304" pitchFamily="18" charset="0"/>
                <a:cs typeface="Times New Roman" panose="02020603050405020304" pitchFamily="18" charset="0"/>
              </a:rPr>
              <a:t>K</a:t>
            </a:r>
            <a:r>
              <a:rPr lang="zh-CN" altLang="en-US" baseline="30000" dirty="0">
                <a:solidFill>
                  <a:srgbClr val="C00000"/>
                </a:solidFill>
                <a:latin typeface="Times New Roman" panose="02020603050405020304" pitchFamily="18" charset="0"/>
                <a:cs typeface="Times New Roman" panose="02020603050405020304" pitchFamily="18" charset="0"/>
              </a:rPr>
              <a:t>＋</a:t>
            </a:r>
            <a:r>
              <a:rPr lang="zh-CN" altLang="en-US" dirty="0">
                <a:solidFill>
                  <a:srgbClr val="C00000"/>
                </a:solidFill>
                <a:latin typeface="Times New Roman" panose="02020603050405020304" pitchFamily="18" charset="0"/>
                <a:cs typeface="Times New Roman" panose="02020603050405020304" pitchFamily="18" charset="0"/>
              </a:rPr>
              <a:t>外流</a:t>
            </a:r>
            <a:r>
              <a:rPr lang="zh-CN" altLang="en-US" dirty="0">
                <a:latin typeface="Times New Roman" panose="02020603050405020304" pitchFamily="18" charset="0"/>
                <a:cs typeface="Times New Roman" panose="02020603050405020304" pitchFamily="18" charset="0"/>
              </a:rPr>
              <a:t>，使膜外阳离子浓度高于膜内。</a:t>
            </a:r>
            <a:endParaRPr lang="en-US" altLang="zh-CN"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电荷分布：</a:t>
            </a:r>
            <a:r>
              <a:rPr lang="zh-CN" altLang="en-US" dirty="0">
                <a:latin typeface="Times New Roman" panose="02020603050405020304" pitchFamily="18" charset="0"/>
                <a:cs typeface="Times New Roman" panose="02020603050405020304" pitchFamily="18" charset="0"/>
              </a:rPr>
              <a:t>神经纤维细胞膜两侧的电位表现为</a:t>
            </a:r>
            <a:r>
              <a:rPr lang="zh-CN" altLang="en-US" dirty="0">
                <a:solidFill>
                  <a:srgbClr val="C00000"/>
                </a:solidFill>
                <a:latin typeface="Times New Roman" panose="02020603050405020304" pitchFamily="18" charset="0"/>
                <a:cs typeface="Times New Roman" panose="02020603050405020304" pitchFamily="18" charset="0"/>
              </a:rPr>
              <a:t>内负外正</a:t>
            </a:r>
            <a:endParaRPr lang="zh-CN" altLang="en-US" dirty="0">
              <a:solidFill>
                <a:srgbClr val="C00000"/>
              </a:solidFill>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1941253" y="3720830"/>
            <a:ext cx="3262432" cy="630645"/>
            <a:chOff x="1941253" y="3720830"/>
            <a:chExt cx="3262432" cy="630645"/>
          </a:xfrm>
        </p:grpSpPr>
        <p:sp>
          <p:nvSpPr>
            <p:cNvPr id="4" name="文本框 3"/>
            <p:cNvSpPr txBox="1"/>
            <p:nvPr/>
          </p:nvSpPr>
          <p:spPr>
            <a:xfrm>
              <a:off x="1941253" y="3720830"/>
              <a:ext cx="3262432" cy="400110"/>
            </a:xfrm>
            <a:prstGeom prst="rect">
              <a:avLst/>
            </a:prstGeom>
            <a:noFill/>
          </p:spPr>
          <p:txBody>
            <a:bodyPr wrap="none" rtlCol="0">
              <a:spAutoFit/>
            </a:bodyPr>
            <a:lstStyle/>
            <a:p>
              <a:r>
                <a:rPr lang="zh-CN" altLang="en-US" sz="2000" dirty="0"/>
                <a:t>＋＋＋＋＋＋＋＋＋＋＋＋</a:t>
              </a:r>
              <a:endParaRPr lang="zh-CN" altLang="en-US" sz="2000" dirty="0"/>
            </a:p>
          </p:txBody>
        </p:sp>
        <p:sp>
          <p:nvSpPr>
            <p:cNvPr id="198" name="文本框 197"/>
            <p:cNvSpPr txBox="1"/>
            <p:nvPr/>
          </p:nvSpPr>
          <p:spPr>
            <a:xfrm>
              <a:off x="1941253" y="3951365"/>
              <a:ext cx="3262432" cy="400110"/>
            </a:xfrm>
            <a:prstGeom prst="rect">
              <a:avLst/>
            </a:prstGeom>
            <a:noFill/>
          </p:spPr>
          <p:txBody>
            <a:bodyPr wrap="none" rtlCol="0">
              <a:spAutoFit/>
            </a:bodyPr>
            <a:lstStyle/>
            <a:p>
              <a:r>
                <a:rPr lang="zh-CN" altLang="en-US" sz="2000" dirty="0"/>
                <a:t>－－－－－－－－－－－－</a:t>
              </a:r>
              <a:endParaRPr lang="zh-CN" altLang="en-US" sz="2000" dirty="0"/>
            </a:p>
          </p:txBody>
        </p:sp>
      </p:grpSp>
      <p:grpSp>
        <p:nvGrpSpPr>
          <p:cNvPr id="13" name="组合 12"/>
          <p:cNvGrpSpPr/>
          <p:nvPr/>
        </p:nvGrpSpPr>
        <p:grpSpPr>
          <a:xfrm>
            <a:off x="1941253" y="4498266"/>
            <a:ext cx="3262432" cy="596295"/>
            <a:chOff x="1941253" y="4498266"/>
            <a:chExt cx="3262432" cy="596295"/>
          </a:xfrm>
        </p:grpSpPr>
        <p:sp>
          <p:nvSpPr>
            <p:cNvPr id="199" name="文本框 198"/>
            <p:cNvSpPr txBox="1"/>
            <p:nvPr/>
          </p:nvSpPr>
          <p:spPr>
            <a:xfrm>
              <a:off x="1941253" y="4694451"/>
              <a:ext cx="3262432" cy="400110"/>
            </a:xfrm>
            <a:prstGeom prst="rect">
              <a:avLst/>
            </a:prstGeom>
            <a:noFill/>
          </p:spPr>
          <p:txBody>
            <a:bodyPr wrap="none" rtlCol="0">
              <a:spAutoFit/>
            </a:bodyPr>
            <a:lstStyle/>
            <a:p>
              <a:r>
                <a:rPr lang="zh-CN" altLang="en-US" sz="2000" dirty="0"/>
                <a:t>＋＋＋＋＋＋＋＋＋＋＋＋</a:t>
              </a:r>
              <a:endParaRPr lang="zh-CN" altLang="en-US" sz="2000" dirty="0"/>
            </a:p>
          </p:txBody>
        </p:sp>
        <p:sp>
          <p:nvSpPr>
            <p:cNvPr id="200" name="文本框 199"/>
            <p:cNvSpPr txBox="1"/>
            <p:nvPr/>
          </p:nvSpPr>
          <p:spPr>
            <a:xfrm>
              <a:off x="1941253" y="4498266"/>
              <a:ext cx="3262432" cy="400110"/>
            </a:xfrm>
            <a:prstGeom prst="rect">
              <a:avLst/>
            </a:prstGeom>
            <a:noFill/>
          </p:spPr>
          <p:txBody>
            <a:bodyPr wrap="none" rtlCol="0">
              <a:spAutoFit/>
            </a:bodyPr>
            <a:lstStyle/>
            <a:p>
              <a:r>
                <a:rPr lang="zh-CN" altLang="en-US" sz="2000" dirty="0"/>
                <a:t>－－－－－－－－－－－－</a:t>
              </a:r>
              <a:endParaRPr lang="zh-CN" altLang="en-US" sz="2000" dirty="0"/>
            </a:p>
          </p:txBody>
        </p:sp>
      </p:grpSp>
      <p:grpSp>
        <p:nvGrpSpPr>
          <p:cNvPr id="6" name="组合 5"/>
          <p:cNvGrpSpPr/>
          <p:nvPr/>
        </p:nvGrpSpPr>
        <p:grpSpPr>
          <a:xfrm>
            <a:off x="6513253" y="4004775"/>
            <a:ext cx="954107" cy="1449256"/>
            <a:chOff x="6513253" y="4004775"/>
            <a:chExt cx="954107" cy="1449256"/>
          </a:xfrm>
        </p:grpSpPr>
        <p:sp>
          <p:nvSpPr>
            <p:cNvPr id="201" name="文本框 200"/>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2" name="文本框 201"/>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grpSp>
        <p:nvGrpSpPr>
          <p:cNvPr id="203" name="组合 202"/>
          <p:cNvGrpSpPr/>
          <p:nvPr/>
        </p:nvGrpSpPr>
        <p:grpSpPr>
          <a:xfrm>
            <a:off x="8498035" y="4004775"/>
            <a:ext cx="954107" cy="1449256"/>
            <a:chOff x="6513253" y="4004775"/>
            <a:chExt cx="954107" cy="1449256"/>
          </a:xfrm>
        </p:grpSpPr>
        <p:sp>
          <p:nvSpPr>
            <p:cNvPr id="204" name="文本框 203"/>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5" name="文本框 204"/>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grpSp>
        <p:nvGrpSpPr>
          <p:cNvPr id="206" name="组合 205"/>
          <p:cNvGrpSpPr/>
          <p:nvPr/>
        </p:nvGrpSpPr>
        <p:grpSpPr>
          <a:xfrm>
            <a:off x="10444909" y="4004775"/>
            <a:ext cx="954107" cy="1449256"/>
            <a:chOff x="6513253" y="4004775"/>
            <a:chExt cx="954107" cy="1449256"/>
          </a:xfrm>
        </p:grpSpPr>
        <p:sp>
          <p:nvSpPr>
            <p:cNvPr id="207" name="文本框 206"/>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8" name="文本框 207"/>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cxnSp>
        <p:nvCxnSpPr>
          <p:cNvPr id="10" name="直接箭头连接符 9"/>
          <p:cNvCxnSpPr/>
          <p:nvPr/>
        </p:nvCxnSpPr>
        <p:spPr>
          <a:xfrm flipV="1">
            <a:off x="9997440" y="3951365"/>
            <a:ext cx="0" cy="1502666"/>
          </a:xfrm>
          <a:prstGeom prst="straightConnector1">
            <a:avLst/>
          </a:prstGeom>
          <a:ln w="7620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318000" y="3830320"/>
            <a:ext cx="487104" cy="40011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箭头连接符 66"/>
          <p:cNvCxnSpPr/>
          <p:nvPr/>
        </p:nvCxnSpPr>
        <p:spPr>
          <a:xfrm>
            <a:off x="4805104" y="3991375"/>
            <a:ext cx="1821211" cy="0"/>
          </a:xfrm>
          <a:prstGeom prst="straightConnector1">
            <a:avLst/>
          </a:prstGeom>
          <a:ln w="1905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9" name="矩形 208"/>
          <p:cNvSpPr/>
          <p:nvPr/>
        </p:nvSpPr>
        <p:spPr>
          <a:xfrm>
            <a:off x="3328917" y="2346960"/>
            <a:ext cx="487104" cy="40011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0" name="直接箭头连接符 209"/>
          <p:cNvCxnSpPr>
            <a:stCxn id="209" idx="2"/>
            <a:endCxn id="198" idx="0"/>
          </p:cNvCxnSpPr>
          <p:nvPr/>
        </p:nvCxnSpPr>
        <p:spPr>
          <a:xfrm>
            <a:off x="3572469" y="2747070"/>
            <a:ext cx="0" cy="1204295"/>
          </a:xfrm>
          <a:prstGeom prst="straightConnector1">
            <a:avLst/>
          </a:prstGeom>
          <a:ln w="1905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2005478" y="5478224"/>
            <a:ext cx="2646878" cy="830997"/>
          </a:xfrm>
          <a:prstGeom prst="rect">
            <a:avLst/>
          </a:prstGeom>
          <a:noFill/>
        </p:spPr>
        <p:txBody>
          <a:bodyPr wrap="none" rtlCol="0">
            <a:spAutoFit/>
          </a:bodyPr>
          <a:lstStyle/>
          <a:p>
            <a:r>
              <a:rPr lang="zh-CN" altLang="en-US" sz="4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静息电位</a:t>
            </a:r>
            <a:endParaRPr lang="zh-CN" altLang="en-US" sz="4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wheel(1)">
                                      <p:cBhvr>
                                        <p:cTn id="12" dur="1000"/>
                                        <p:tgtEl>
                                          <p:spTgt spid="209"/>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wipe(up)">
                                      <p:cBhvr>
                                        <p:cTn id="16" dur="500"/>
                                        <p:tgtEl>
                                          <p:spTgt spid="21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1000"/>
                                        <p:tgtEl>
                                          <p:spTgt spid="14"/>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214"/>
                                        </p:tgtEl>
                                        <p:attrNameLst>
                                          <p:attrName>style.visibility</p:attrName>
                                        </p:attrNameLst>
                                      </p:cBhvr>
                                      <p:to>
                                        <p:strVal val="visible"/>
                                      </p:to>
                                    </p:set>
                                    <p:anim calcmode="lin" valueType="num">
                                      <p:cBhvr>
                                        <p:cTn id="35" dur="500" fill="hold"/>
                                        <p:tgtEl>
                                          <p:spTgt spid="214"/>
                                        </p:tgtEl>
                                        <p:attrNameLst>
                                          <p:attrName>ppt_w</p:attrName>
                                        </p:attrNameLst>
                                      </p:cBhvr>
                                      <p:tavLst>
                                        <p:tav tm="0">
                                          <p:val>
                                            <p:fltVal val="0"/>
                                          </p:val>
                                        </p:tav>
                                        <p:tav tm="100000">
                                          <p:val>
                                            <p:strVal val="#ppt_w"/>
                                          </p:val>
                                        </p:tav>
                                      </p:tavLst>
                                    </p:anim>
                                    <p:anim calcmode="lin" valueType="num">
                                      <p:cBhvr>
                                        <p:cTn id="36" dur="500" fill="hold"/>
                                        <p:tgtEl>
                                          <p:spTgt spid="214"/>
                                        </p:tgtEl>
                                        <p:attrNameLst>
                                          <p:attrName>ppt_h</p:attrName>
                                        </p:attrNameLst>
                                      </p:cBhvr>
                                      <p:tavLst>
                                        <p:tav tm="0">
                                          <p:val>
                                            <p:fltVal val="0"/>
                                          </p:val>
                                        </p:tav>
                                        <p:tav tm="100000">
                                          <p:val>
                                            <p:strVal val="#ppt_h"/>
                                          </p:val>
                                        </p:tav>
                                      </p:tavLst>
                                    </p:anim>
                                    <p:animEffect transition="in" filter="fade">
                                      <p:cBhvr>
                                        <p:cTn id="37" dur="500"/>
                                        <p:tgtEl>
                                          <p:spTgt spid="2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wipe(up)">
                                      <p:cBhvr>
                                        <p:cTn id="42" dur="500"/>
                                        <p:tgtEl>
                                          <p:spTgt spid="21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wipe(left)">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wipe(left)">
                                      <p:cBhvr>
                                        <p:cTn id="56" dur="500"/>
                                        <p:tgtEl>
                                          <p:spTgt spid="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par>
                                <p:cTn id="62" presetID="22" presetClass="entr" presetSubtype="8" fill="hold" nodeType="withEffect">
                                  <p:stCondLst>
                                    <p:cond delay="0"/>
                                  </p:stCondLst>
                                  <p:childTnLst>
                                    <p:set>
                                      <p:cBhvr>
                                        <p:cTn id="63" dur="1" fill="hold">
                                          <p:stCondLst>
                                            <p:cond delay="0"/>
                                          </p:stCondLst>
                                        </p:cTn>
                                        <p:tgtEl>
                                          <p:spTgt spid="203"/>
                                        </p:tgtEl>
                                        <p:attrNameLst>
                                          <p:attrName>style.visibility</p:attrName>
                                        </p:attrNameLst>
                                      </p:cBhvr>
                                      <p:to>
                                        <p:strVal val="visible"/>
                                      </p:to>
                                    </p:set>
                                    <p:animEffect transition="in" filter="wipe(left)">
                                      <p:cBhvr>
                                        <p:cTn id="64" dur="500"/>
                                        <p:tgtEl>
                                          <p:spTgt spid="203"/>
                                        </p:tgtEl>
                                      </p:cBhvr>
                                    </p:animEffect>
                                  </p:childTnLst>
                                </p:cTn>
                              </p:par>
                              <p:par>
                                <p:cTn id="65" presetID="22" presetClass="entr" presetSubtype="8" fill="hold" nodeType="withEffect">
                                  <p:stCondLst>
                                    <p:cond delay="0"/>
                                  </p:stCondLst>
                                  <p:childTnLst>
                                    <p:set>
                                      <p:cBhvr>
                                        <p:cTn id="66" dur="1" fill="hold">
                                          <p:stCondLst>
                                            <p:cond delay="0"/>
                                          </p:stCondLst>
                                        </p:cTn>
                                        <p:tgtEl>
                                          <p:spTgt spid="206"/>
                                        </p:tgtEl>
                                        <p:attrNameLst>
                                          <p:attrName>style.visibility</p:attrName>
                                        </p:attrNameLst>
                                      </p:cBhvr>
                                      <p:to>
                                        <p:strVal val="visible"/>
                                      </p:to>
                                    </p:set>
                                    <p:animEffect transition="in" filter="wipe(left)">
                                      <p:cBhvr>
                                        <p:cTn id="67" dur="500"/>
                                        <p:tgtEl>
                                          <p:spTgt spid="20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left)">
                                      <p:cBhvr>
                                        <p:cTn id="72" dur="500"/>
                                        <p:tgtEl>
                                          <p:spTgt spid="12"/>
                                        </p:tgtEl>
                                      </p:cBhvr>
                                    </p:animEffect>
                                  </p:childTnLst>
                                </p:cTn>
                              </p:par>
                              <p:par>
                                <p:cTn id="73" presetID="22" presetClass="entr" presetSubtype="8"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
                                            <p:txEl>
                                              <p:pRg st="2" end="2"/>
                                            </p:txEl>
                                          </p:spTgt>
                                        </p:tgtEl>
                                        <p:attrNameLst>
                                          <p:attrName>style.visibility</p:attrName>
                                        </p:attrNameLst>
                                      </p:cBhvr>
                                      <p:to>
                                        <p:strVal val="visible"/>
                                      </p:to>
                                    </p:set>
                                    <p:animEffect transition="in" filter="wipe(left)">
                                      <p:cBhvr>
                                        <p:cTn id="80" dur="500"/>
                                        <p:tgtEl>
                                          <p:spTgt spid="3">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71"/>
                                        </p:tgtEl>
                                        <p:attrNameLst>
                                          <p:attrName>style.visibility</p:attrName>
                                        </p:attrNameLst>
                                      </p:cBhvr>
                                      <p:to>
                                        <p:strVal val="visible"/>
                                      </p:to>
                                    </p:set>
                                    <p:anim calcmode="lin" valueType="num">
                                      <p:cBhvr>
                                        <p:cTn id="85" dur="500" fill="hold"/>
                                        <p:tgtEl>
                                          <p:spTgt spid="71"/>
                                        </p:tgtEl>
                                        <p:attrNameLst>
                                          <p:attrName>ppt_w</p:attrName>
                                        </p:attrNameLst>
                                      </p:cBhvr>
                                      <p:tavLst>
                                        <p:tav tm="0">
                                          <p:val>
                                            <p:fltVal val="0"/>
                                          </p:val>
                                        </p:tav>
                                        <p:tav tm="100000">
                                          <p:val>
                                            <p:strVal val="#ppt_w"/>
                                          </p:val>
                                        </p:tav>
                                      </p:tavLst>
                                    </p:anim>
                                    <p:anim calcmode="lin" valueType="num">
                                      <p:cBhvr>
                                        <p:cTn id="86" dur="500" fill="hold"/>
                                        <p:tgtEl>
                                          <p:spTgt spid="71"/>
                                        </p:tgtEl>
                                        <p:attrNameLst>
                                          <p:attrName>ppt_h</p:attrName>
                                        </p:attrNameLst>
                                      </p:cBhvr>
                                      <p:tavLst>
                                        <p:tav tm="0">
                                          <p:val>
                                            <p:fltVal val="0"/>
                                          </p:val>
                                        </p:tav>
                                        <p:tav tm="100000">
                                          <p:val>
                                            <p:strVal val="#ppt_h"/>
                                          </p:val>
                                        </p:tav>
                                      </p:tavLst>
                                    </p:anim>
                                    <p:animEffect transition="in" filter="fade">
                                      <p:cBhvr>
                                        <p:cTn id="8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5" grpId="0" animBg="1"/>
      <p:bldP spid="3" grpId="0" uiExpand="1" build="p"/>
      <p:bldP spid="14" grpId="0" animBg="1"/>
      <p:bldP spid="209" grpId="0" animBg="1"/>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 空心 41"/>
          <p:cNvSpPr/>
          <p:nvPr/>
        </p:nvSpPr>
        <p:spPr>
          <a:xfrm>
            <a:off x="1513503"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3556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1521252" y="4032015"/>
            <a:ext cx="1381044" cy="761521"/>
            <a:chOff x="1521252" y="4032015"/>
            <a:chExt cx="1381044" cy="761521"/>
          </a:xfrm>
        </p:grpSpPr>
        <p:sp>
          <p:nvSpPr>
            <p:cNvPr id="33" name="圆: 空心 32"/>
            <p:cNvSpPr/>
            <p:nvPr/>
          </p:nvSpPr>
          <p:spPr>
            <a:xfrm>
              <a:off x="2140775"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28321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圆: 空心 31"/>
            <p:cNvSpPr/>
            <p:nvPr/>
          </p:nvSpPr>
          <p:spPr>
            <a:xfrm>
              <a:off x="1532169" y="4032015"/>
              <a:ext cx="761521" cy="761521"/>
            </a:xfrm>
            <a:prstGeom prst="donut">
              <a:avLst>
                <a:gd name="adj" fmla="val 5256"/>
              </a:avLst>
            </a:prstGeom>
            <a:solidFill>
              <a:schemeClr val="accent3">
                <a:lumMod val="60000"/>
                <a:lumOff val="40000"/>
              </a:schemeClr>
            </a:solidFill>
            <a:ln>
              <a:noFill/>
            </a:ln>
            <a:scene3d>
              <a:camera prst="orthographicFront">
                <a:rot lat="0" lon="3600000" rev="0"/>
              </a:camera>
              <a:lightRig rig="morning" dir="t">
                <a:rot lat="0" lon="0" rev="0"/>
              </a:lightRig>
            </a:scene3d>
            <a:sp3d extrusionH="6985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1521252"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4" name="组合 213"/>
          <p:cNvGrpSpPr/>
          <p:nvPr/>
        </p:nvGrpSpPr>
        <p:grpSpPr>
          <a:xfrm>
            <a:off x="6626315" y="3059220"/>
            <a:ext cx="4697548" cy="3305633"/>
            <a:chOff x="6626315" y="3059220"/>
            <a:chExt cx="4697548" cy="3305633"/>
          </a:xfrm>
        </p:grpSpPr>
        <p:pic>
          <p:nvPicPr>
            <p:cNvPr id="196" name="图片 195"/>
            <p:cNvPicPr>
              <a:picLocks noChangeAspect="1"/>
            </p:cNvPicPr>
            <p:nvPr/>
          </p:nvPicPr>
          <p:blipFill>
            <a:blip r:embed="rId1"/>
            <a:srcRect l="574" r="574"/>
            <a:stretch>
              <a:fillRect/>
            </a:stretch>
          </p:blipFill>
          <p:spPr>
            <a:xfrm>
              <a:off x="6626315" y="3059220"/>
              <a:ext cx="4697548" cy="3305633"/>
            </a:xfrm>
            <a:prstGeom prst="roundRect">
              <a:avLst>
                <a:gd name="adj" fmla="val 4039"/>
              </a:avLst>
            </a:prstGeom>
            <a:ln w="12700">
              <a:solidFill>
                <a:schemeClr val="bg1">
                  <a:lumMod val="50000"/>
                </a:schemeClr>
              </a:solidFill>
            </a:ln>
          </p:spPr>
        </p:pic>
        <p:sp>
          <p:nvSpPr>
            <p:cNvPr id="212" name="文本框 211"/>
            <p:cNvSpPr txBox="1"/>
            <p:nvPr/>
          </p:nvSpPr>
          <p:spPr>
            <a:xfrm>
              <a:off x="6662483" y="5969201"/>
              <a:ext cx="800219" cy="338554"/>
            </a:xfrm>
            <a:prstGeom prst="rect">
              <a:avLst/>
            </a:prstGeom>
            <a:noFill/>
          </p:spPr>
          <p:txBody>
            <a:bodyPr wrap="none" rtlCol="0">
              <a:spAutoFit/>
            </a:bodyPr>
            <a:lstStyle/>
            <a:p>
              <a:r>
                <a:rPr lang="zh-CN" altLang="en-US" sz="1600" dirty="0">
                  <a:latin typeface="楷体" panose="02010609060101010101" pitchFamily="49" charset="-122"/>
                  <a:ea typeface="楷体" panose="02010609060101010101" pitchFamily="49" charset="-122"/>
                </a:rPr>
                <a:t>细胞内</a:t>
              </a:r>
              <a:endParaRPr lang="zh-CN" altLang="en-US" sz="1600" dirty="0">
                <a:latin typeface="楷体" panose="02010609060101010101" pitchFamily="49" charset="-122"/>
                <a:ea typeface="楷体" panose="02010609060101010101" pitchFamily="49" charset="-122"/>
              </a:endParaRPr>
            </a:p>
          </p:txBody>
        </p:sp>
        <p:sp>
          <p:nvSpPr>
            <p:cNvPr id="213" name="文本框 212"/>
            <p:cNvSpPr txBox="1"/>
            <p:nvPr/>
          </p:nvSpPr>
          <p:spPr>
            <a:xfrm>
              <a:off x="6662483" y="3062147"/>
              <a:ext cx="800219" cy="338554"/>
            </a:xfrm>
            <a:prstGeom prst="rect">
              <a:avLst/>
            </a:prstGeom>
            <a:noFill/>
          </p:spPr>
          <p:txBody>
            <a:bodyPr wrap="none" rtlCol="0">
              <a:spAutoFit/>
            </a:bodyPr>
            <a:lstStyle/>
            <a:p>
              <a:r>
                <a:rPr lang="zh-CN" altLang="en-US" sz="1600" dirty="0">
                  <a:latin typeface="楷体" panose="02010609060101010101" pitchFamily="49" charset="-122"/>
                  <a:ea typeface="楷体" panose="02010609060101010101" pitchFamily="49" charset="-122"/>
                </a:rPr>
                <a:t>细胞外</a:t>
              </a:r>
              <a:endParaRPr lang="zh-CN" altLang="en-US" sz="1600" dirty="0">
                <a:latin typeface="楷体" panose="02010609060101010101" pitchFamily="49" charset="-122"/>
                <a:ea typeface="楷体" panose="02010609060101010101" pitchFamily="49" charset="-122"/>
              </a:endParaRPr>
            </a:p>
          </p:txBody>
        </p:sp>
      </p:grpSp>
      <p:sp>
        <p:nvSpPr>
          <p:cNvPr id="211" name="圆角矩形 67"/>
          <p:cNvSpPr/>
          <p:nvPr/>
        </p:nvSpPr>
        <p:spPr>
          <a:xfrm>
            <a:off x="6626315" y="1003971"/>
            <a:ext cx="4697549" cy="1884850"/>
          </a:xfrm>
          <a:prstGeom prst="roundRect">
            <a:avLst>
              <a:gd name="adj" fmla="val 6122"/>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lstStyle/>
          <a:p>
            <a:r>
              <a:rPr lang="zh-CN" altLang="en-US" dirty="0"/>
              <a:t>兴奋在神经纤维上的传导</a:t>
            </a:r>
            <a:endParaRPr lang="zh-CN" altLang="en-US" dirty="0"/>
          </a:p>
        </p:txBody>
      </p:sp>
      <p:pic>
        <p:nvPicPr>
          <p:cNvPr id="9" name="图片 8" descr="卡通人物&#10;&#10;低可信度描述已自动生成"/>
          <p:cNvPicPr>
            <a:picLocks noChangeAspect="1"/>
          </p:cNvPicPr>
          <p:nvPr/>
        </p:nvPicPr>
        <p:blipFill rotWithShape="1">
          <a:blip r:embed="rId2"/>
          <a:srcRect t="20559" r="12892" b="12475"/>
          <a:stretch>
            <a:fillRect/>
          </a:stretch>
        </p:blipFill>
        <p:spPr>
          <a:xfrm>
            <a:off x="751982" y="964277"/>
            <a:ext cx="5278560" cy="2013479"/>
          </a:xfrm>
          <a:prstGeom prst="rect">
            <a:avLst/>
          </a:prstGeom>
        </p:spPr>
      </p:pic>
      <p:sp>
        <p:nvSpPr>
          <p:cNvPr id="3" name="文本框 2"/>
          <p:cNvSpPr txBox="1"/>
          <p:nvPr/>
        </p:nvSpPr>
        <p:spPr>
          <a:xfrm>
            <a:off x="6738108" y="1091979"/>
            <a:ext cx="4512987" cy="1731243"/>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条件：</a:t>
            </a:r>
            <a:r>
              <a:rPr lang="zh-CN" altLang="en-US" dirty="0">
                <a:latin typeface="Times New Roman" panose="02020603050405020304" pitchFamily="18" charset="0"/>
                <a:cs typeface="Times New Roman" panose="02020603050405020304" pitchFamily="18" charset="0"/>
              </a:rPr>
              <a:t>兴奋部位</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神经纤维受刺激的部位</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原因：</a:t>
            </a:r>
            <a:r>
              <a:rPr lang="zh-CN" altLang="en-US" dirty="0">
                <a:latin typeface="Times New Roman" panose="02020603050405020304" pitchFamily="18" charset="0"/>
                <a:cs typeface="Times New Roman" panose="02020603050405020304" pitchFamily="18" charset="0"/>
              </a:rPr>
              <a:t>细胞膜对</a:t>
            </a:r>
            <a:r>
              <a:rPr lang="en-US" altLang="zh-CN" dirty="0">
                <a:latin typeface="Times New Roman" panose="02020603050405020304" pitchFamily="18" charset="0"/>
                <a:cs typeface="Times New Roman" panose="02020603050405020304" pitchFamily="18" charset="0"/>
              </a:rPr>
              <a:t>Na</a:t>
            </a:r>
            <a:r>
              <a:rPr lang="zh-CN" altLang="en-US" baseline="30000"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的通透性增加，</a:t>
            </a:r>
            <a:r>
              <a:rPr lang="en-US" altLang="zh-CN" dirty="0">
                <a:solidFill>
                  <a:srgbClr val="C00000"/>
                </a:solidFill>
                <a:latin typeface="Times New Roman" panose="02020603050405020304" pitchFamily="18" charset="0"/>
                <a:cs typeface="Times New Roman" panose="02020603050405020304" pitchFamily="18" charset="0"/>
              </a:rPr>
              <a:t>Na</a:t>
            </a:r>
            <a:r>
              <a:rPr lang="zh-CN" altLang="en-US" baseline="30000" dirty="0">
                <a:solidFill>
                  <a:srgbClr val="C00000"/>
                </a:solidFill>
                <a:latin typeface="Times New Roman" panose="02020603050405020304" pitchFamily="18" charset="0"/>
                <a:cs typeface="Times New Roman" panose="02020603050405020304" pitchFamily="18" charset="0"/>
              </a:rPr>
              <a:t>＋</a:t>
            </a:r>
            <a:r>
              <a:rPr lang="zh-CN" altLang="en-US" dirty="0">
                <a:solidFill>
                  <a:srgbClr val="C00000"/>
                </a:solidFill>
                <a:latin typeface="Times New Roman" panose="02020603050405020304" pitchFamily="18" charset="0"/>
                <a:cs typeface="Times New Roman" panose="02020603050405020304" pitchFamily="18" charset="0"/>
              </a:rPr>
              <a:t>内流</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电荷分布：</a:t>
            </a:r>
            <a:r>
              <a:rPr lang="zh-CN" altLang="en-US" dirty="0">
                <a:latin typeface="Times New Roman" panose="02020603050405020304" pitchFamily="18" charset="0"/>
                <a:cs typeface="Times New Roman" panose="02020603050405020304" pitchFamily="18" charset="0"/>
              </a:rPr>
              <a:t>神经纤维细胞膜两侧的电位表现为</a:t>
            </a:r>
            <a:r>
              <a:rPr lang="zh-CN" altLang="en-US" dirty="0">
                <a:solidFill>
                  <a:srgbClr val="C00000"/>
                </a:solidFill>
                <a:latin typeface="Times New Roman" panose="02020603050405020304" pitchFamily="18" charset="0"/>
                <a:cs typeface="Times New Roman" panose="02020603050405020304" pitchFamily="18" charset="0"/>
              </a:rPr>
              <a:t>内正外负</a:t>
            </a:r>
            <a:endParaRPr lang="zh-CN" altLang="en-US" dirty="0">
              <a:solidFill>
                <a:srgbClr val="C00000"/>
              </a:solidFill>
              <a:latin typeface="Times New Roman" panose="02020603050405020304" pitchFamily="18" charset="0"/>
              <a:cs typeface="Times New Roman" panose="02020603050405020304" pitchFamily="18" charset="0"/>
            </a:endParaRPr>
          </a:p>
        </p:txBody>
      </p:sp>
      <p:grpSp>
        <p:nvGrpSpPr>
          <p:cNvPr id="12" name="组合 11"/>
          <p:cNvGrpSpPr/>
          <p:nvPr/>
        </p:nvGrpSpPr>
        <p:grpSpPr>
          <a:xfrm>
            <a:off x="1941253" y="3720830"/>
            <a:ext cx="3262432" cy="630645"/>
            <a:chOff x="1941253" y="3720830"/>
            <a:chExt cx="3262432" cy="630645"/>
          </a:xfrm>
        </p:grpSpPr>
        <p:sp>
          <p:nvSpPr>
            <p:cNvPr id="4" name="文本框 3"/>
            <p:cNvSpPr txBox="1"/>
            <p:nvPr/>
          </p:nvSpPr>
          <p:spPr>
            <a:xfrm>
              <a:off x="1941253" y="3720830"/>
              <a:ext cx="3262432" cy="400110"/>
            </a:xfrm>
            <a:prstGeom prst="rect">
              <a:avLst/>
            </a:prstGeom>
            <a:noFill/>
          </p:spPr>
          <p:txBody>
            <a:bodyPr wrap="none" rtlCol="0">
              <a:spAutoFit/>
            </a:bodyPr>
            <a:lstStyle/>
            <a:p>
              <a:r>
                <a:rPr lang="zh-CN" altLang="en-US" sz="2000" dirty="0"/>
                <a:t>＋＋＋＋＋＋＋＋＋＋＋＋</a:t>
              </a:r>
              <a:endParaRPr lang="zh-CN" altLang="en-US" sz="2000" dirty="0"/>
            </a:p>
          </p:txBody>
        </p:sp>
        <p:sp>
          <p:nvSpPr>
            <p:cNvPr id="198" name="文本框 197"/>
            <p:cNvSpPr txBox="1"/>
            <p:nvPr/>
          </p:nvSpPr>
          <p:spPr>
            <a:xfrm>
              <a:off x="1941253" y="3951365"/>
              <a:ext cx="3262432" cy="400110"/>
            </a:xfrm>
            <a:prstGeom prst="rect">
              <a:avLst/>
            </a:prstGeom>
            <a:noFill/>
          </p:spPr>
          <p:txBody>
            <a:bodyPr wrap="none" rtlCol="0">
              <a:spAutoFit/>
            </a:bodyPr>
            <a:lstStyle/>
            <a:p>
              <a:r>
                <a:rPr lang="zh-CN" altLang="en-US" sz="2000" dirty="0"/>
                <a:t>－－－－－－－－－－－－</a:t>
              </a:r>
              <a:endParaRPr lang="zh-CN" altLang="en-US" sz="2000" dirty="0"/>
            </a:p>
          </p:txBody>
        </p:sp>
      </p:grpSp>
      <p:grpSp>
        <p:nvGrpSpPr>
          <p:cNvPr id="13" name="组合 12"/>
          <p:cNvGrpSpPr/>
          <p:nvPr/>
        </p:nvGrpSpPr>
        <p:grpSpPr>
          <a:xfrm>
            <a:off x="1941253" y="4498266"/>
            <a:ext cx="3262432" cy="596295"/>
            <a:chOff x="1941253" y="4498266"/>
            <a:chExt cx="3262432" cy="596295"/>
          </a:xfrm>
        </p:grpSpPr>
        <p:sp>
          <p:nvSpPr>
            <p:cNvPr id="199" name="文本框 198"/>
            <p:cNvSpPr txBox="1"/>
            <p:nvPr/>
          </p:nvSpPr>
          <p:spPr>
            <a:xfrm>
              <a:off x="1941253" y="4694451"/>
              <a:ext cx="3262432" cy="400110"/>
            </a:xfrm>
            <a:prstGeom prst="rect">
              <a:avLst/>
            </a:prstGeom>
            <a:noFill/>
          </p:spPr>
          <p:txBody>
            <a:bodyPr wrap="none" rtlCol="0">
              <a:spAutoFit/>
            </a:bodyPr>
            <a:lstStyle/>
            <a:p>
              <a:r>
                <a:rPr lang="zh-CN" altLang="en-US" sz="2000" dirty="0"/>
                <a:t>＋＋＋＋＋＋＋＋＋＋＋＋</a:t>
              </a:r>
              <a:endParaRPr lang="zh-CN" altLang="en-US" sz="2000" dirty="0"/>
            </a:p>
          </p:txBody>
        </p:sp>
        <p:sp>
          <p:nvSpPr>
            <p:cNvPr id="200" name="文本框 199"/>
            <p:cNvSpPr txBox="1"/>
            <p:nvPr/>
          </p:nvSpPr>
          <p:spPr>
            <a:xfrm>
              <a:off x="1941253" y="4498266"/>
              <a:ext cx="3262432" cy="400110"/>
            </a:xfrm>
            <a:prstGeom prst="rect">
              <a:avLst/>
            </a:prstGeom>
            <a:noFill/>
          </p:spPr>
          <p:txBody>
            <a:bodyPr wrap="none" rtlCol="0">
              <a:spAutoFit/>
            </a:bodyPr>
            <a:lstStyle/>
            <a:p>
              <a:r>
                <a:rPr lang="zh-CN" altLang="en-US" sz="2000" dirty="0"/>
                <a:t>－－－－－－－－－－－－</a:t>
              </a:r>
              <a:endParaRPr lang="zh-CN" altLang="en-US" sz="2000" dirty="0"/>
            </a:p>
          </p:txBody>
        </p:sp>
      </p:grpSp>
      <p:grpSp>
        <p:nvGrpSpPr>
          <p:cNvPr id="6" name="组合 5"/>
          <p:cNvGrpSpPr/>
          <p:nvPr/>
        </p:nvGrpSpPr>
        <p:grpSpPr>
          <a:xfrm>
            <a:off x="6513253" y="4004775"/>
            <a:ext cx="954107" cy="1449256"/>
            <a:chOff x="6513253" y="4004775"/>
            <a:chExt cx="954107" cy="1449256"/>
          </a:xfrm>
        </p:grpSpPr>
        <p:sp>
          <p:nvSpPr>
            <p:cNvPr id="201" name="文本框 200"/>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2" name="文本框 201"/>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grpSp>
        <p:nvGrpSpPr>
          <p:cNvPr id="203" name="组合 202"/>
          <p:cNvGrpSpPr/>
          <p:nvPr/>
        </p:nvGrpSpPr>
        <p:grpSpPr>
          <a:xfrm>
            <a:off x="8498035" y="4004775"/>
            <a:ext cx="954107" cy="1449256"/>
            <a:chOff x="6513253" y="4004775"/>
            <a:chExt cx="954107" cy="1449256"/>
          </a:xfrm>
        </p:grpSpPr>
        <p:sp>
          <p:nvSpPr>
            <p:cNvPr id="204" name="文本框 203"/>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5" name="文本框 204"/>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grpSp>
        <p:nvGrpSpPr>
          <p:cNvPr id="206" name="组合 205"/>
          <p:cNvGrpSpPr/>
          <p:nvPr/>
        </p:nvGrpSpPr>
        <p:grpSpPr>
          <a:xfrm>
            <a:off x="10335580" y="4004775"/>
            <a:ext cx="954107" cy="1449256"/>
            <a:chOff x="6513253" y="4004775"/>
            <a:chExt cx="954107" cy="1449256"/>
          </a:xfrm>
        </p:grpSpPr>
        <p:sp>
          <p:nvSpPr>
            <p:cNvPr id="207" name="文本框 206"/>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8" name="文本框 207"/>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cxnSp>
        <p:nvCxnSpPr>
          <p:cNvPr id="10" name="直接箭头连接符 9"/>
          <p:cNvCxnSpPr/>
          <p:nvPr/>
        </p:nvCxnSpPr>
        <p:spPr>
          <a:xfrm>
            <a:off x="7910223" y="3943118"/>
            <a:ext cx="0" cy="1502666"/>
          </a:xfrm>
          <a:prstGeom prst="straightConnector1">
            <a:avLst/>
          </a:prstGeom>
          <a:ln w="7620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318000" y="3830320"/>
            <a:ext cx="487104" cy="40011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7" name="直接箭头连接符 66"/>
          <p:cNvCxnSpPr/>
          <p:nvPr/>
        </p:nvCxnSpPr>
        <p:spPr>
          <a:xfrm>
            <a:off x="4805104" y="3991375"/>
            <a:ext cx="1821211" cy="0"/>
          </a:xfrm>
          <a:prstGeom prst="straightConnector1">
            <a:avLst/>
          </a:prstGeom>
          <a:ln w="1905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9" name="矩形 208"/>
          <p:cNvSpPr/>
          <p:nvPr/>
        </p:nvSpPr>
        <p:spPr>
          <a:xfrm>
            <a:off x="3328917" y="2346960"/>
            <a:ext cx="487104" cy="40011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0" name="直接箭头连接符 209"/>
          <p:cNvCxnSpPr>
            <a:stCxn id="209" idx="2"/>
            <a:endCxn id="198" idx="0"/>
          </p:cNvCxnSpPr>
          <p:nvPr/>
        </p:nvCxnSpPr>
        <p:spPr>
          <a:xfrm>
            <a:off x="3572469" y="2747070"/>
            <a:ext cx="0" cy="1204295"/>
          </a:xfrm>
          <a:prstGeom prst="straightConnector1">
            <a:avLst/>
          </a:prstGeom>
          <a:ln w="1905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2005478" y="5478224"/>
            <a:ext cx="2646878" cy="830997"/>
          </a:xfrm>
          <a:prstGeom prst="rect">
            <a:avLst/>
          </a:prstGeom>
          <a:noFill/>
        </p:spPr>
        <p:txBody>
          <a:bodyPr wrap="none" rtlCol="0">
            <a:spAutoFit/>
          </a:bodyPr>
          <a:lstStyle/>
          <a:p>
            <a:r>
              <a:rPr lang="zh-CN" altLang="en-US" sz="4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动作电位</a:t>
            </a:r>
            <a:endParaRPr lang="zh-CN" altLang="en-US" sz="4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6" name="组合 15"/>
          <p:cNvGrpSpPr/>
          <p:nvPr/>
        </p:nvGrpSpPr>
        <p:grpSpPr>
          <a:xfrm>
            <a:off x="1942271" y="3716814"/>
            <a:ext cx="3262432" cy="1373731"/>
            <a:chOff x="2093653" y="3873230"/>
            <a:chExt cx="3262432" cy="1373731"/>
          </a:xfrm>
        </p:grpSpPr>
        <p:grpSp>
          <p:nvGrpSpPr>
            <p:cNvPr id="43" name="组合 42"/>
            <p:cNvGrpSpPr/>
            <p:nvPr/>
          </p:nvGrpSpPr>
          <p:grpSpPr>
            <a:xfrm>
              <a:off x="2093653" y="3873230"/>
              <a:ext cx="3262432" cy="630645"/>
              <a:chOff x="1941253" y="3720830"/>
              <a:chExt cx="3262432" cy="630645"/>
            </a:xfrm>
          </p:grpSpPr>
          <p:sp>
            <p:nvSpPr>
              <p:cNvPr id="44" name="文本框 43"/>
              <p:cNvSpPr txBox="1"/>
              <p:nvPr/>
            </p:nvSpPr>
            <p:spPr>
              <a:xfrm>
                <a:off x="1941253" y="3720830"/>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sp>
            <p:nvSpPr>
              <p:cNvPr id="45" name="文本框 44"/>
              <p:cNvSpPr txBox="1"/>
              <p:nvPr/>
            </p:nvSpPr>
            <p:spPr>
              <a:xfrm>
                <a:off x="1941253" y="3951365"/>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grpSp>
        <p:grpSp>
          <p:nvGrpSpPr>
            <p:cNvPr id="46" name="组合 45"/>
            <p:cNvGrpSpPr/>
            <p:nvPr/>
          </p:nvGrpSpPr>
          <p:grpSpPr>
            <a:xfrm>
              <a:off x="2093653" y="4650666"/>
              <a:ext cx="3262432" cy="596295"/>
              <a:chOff x="1941253" y="4498266"/>
              <a:chExt cx="3262432" cy="596295"/>
            </a:xfrm>
          </p:grpSpPr>
          <p:sp>
            <p:nvSpPr>
              <p:cNvPr id="47" name="文本框 46"/>
              <p:cNvSpPr txBox="1"/>
              <p:nvPr/>
            </p:nvSpPr>
            <p:spPr>
              <a:xfrm>
                <a:off x="1941253" y="4694451"/>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sp>
            <p:nvSpPr>
              <p:cNvPr id="48" name="文本框 47"/>
              <p:cNvSpPr txBox="1"/>
              <p:nvPr/>
            </p:nvSpPr>
            <p:spPr>
              <a:xfrm>
                <a:off x="1941253" y="4498266"/>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nodeType="withEffect">
                                  <p:stCondLst>
                                    <p:cond delay="0"/>
                                  </p:stCondLst>
                                  <p:childTnLst>
                                    <p:set>
                                      <p:cBhvr>
                                        <p:cTn id="23" dur="1" fill="hold">
                                          <p:stCondLst>
                                            <p:cond delay="0"/>
                                          </p:stCondLst>
                                        </p:cTn>
                                        <p:tgtEl>
                                          <p:spTgt spid="203"/>
                                        </p:tgtEl>
                                        <p:attrNameLst>
                                          <p:attrName>style.visibility</p:attrName>
                                        </p:attrNameLst>
                                      </p:cBhvr>
                                      <p:to>
                                        <p:strVal val="visible"/>
                                      </p:to>
                                    </p:set>
                                    <p:animEffect transition="in" filter="wipe(left)">
                                      <p:cBhvr>
                                        <p:cTn id="24" dur="500"/>
                                        <p:tgtEl>
                                          <p:spTgt spid="203"/>
                                        </p:tgtEl>
                                      </p:cBhvr>
                                    </p:animEffect>
                                  </p:childTnLst>
                                </p:cTn>
                              </p:par>
                              <p:par>
                                <p:cTn id="25" presetID="22" presetClass="entr" presetSubtype="8" fill="hold" nodeType="with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wipe(left)">
                                      <p:cBhvr>
                                        <p:cTn id="27" dur="500"/>
                                        <p:tgtEl>
                                          <p:spTgt spid="20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22" presetClass="exit" presetSubtype="8" fill="hold" nodeType="afterEffect">
                                  <p:stCondLst>
                                    <p:cond delay="0"/>
                                  </p:stCondLst>
                                  <p:childTnLst>
                                    <p:animEffect transition="out" filter="wipe(left)">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22" presetClass="exit" presetSubtype="8" fill="hold" nodeType="withEffect">
                                  <p:stCondLst>
                                    <p:cond delay="0"/>
                                  </p:stCondLst>
                                  <p:childTnLst>
                                    <p:animEffect transition="out" filter="wipe(left)">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par>
                                <p:cTn id="41" presetID="22" presetClass="entr" presetSubtype="8"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left)">
                                      <p:cBhvr>
                                        <p:cTn id="48" dur="5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animEffect transition="in" filter="fade">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uiExpand="1"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521252" y="4032015"/>
            <a:ext cx="1381044" cy="761521"/>
            <a:chOff x="1521252" y="4032015"/>
            <a:chExt cx="1381044" cy="761521"/>
          </a:xfrm>
        </p:grpSpPr>
        <p:sp>
          <p:nvSpPr>
            <p:cNvPr id="33" name="圆: 空心 32"/>
            <p:cNvSpPr/>
            <p:nvPr/>
          </p:nvSpPr>
          <p:spPr>
            <a:xfrm>
              <a:off x="2140775"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28321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圆: 空心 31"/>
            <p:cNvSpPr/>
            <p:nvPr/>
          </p:nvSpPr>
          <p:spPr>
            <a:xfrm>
              <a:off x="1532169" y="4032015"/>
              <a:ext cx="761521" cy="761521"/>
            </a:xfrm>
            <a:prstGeom prst="donut">
              <a:avLst>
                <a:gd name="adj" fmla="val 5256"/>
              </a:avLst>
            </a:prstGeom>
            <a:solidFill>
              <a:schemeClr val="accent3">
                <a:lumMod val="60000"/>
                <a:lumOff val="40000"/>
              </a:schemeClr>
            </a:solidFill>
            <a:ln>
              <a:noFill/>
            </a:ln>
            <a:scene3d>
              <a:camera prst="orthographicFront">
                <a:rot lat="0" lon="3600000" rev="0"/>
              </a:camera>
              <a:lightRig rig="morning" dir="t">
                <a:rot lat="0" lon="0" rev="0"/>
              </a:lightRig>
            </a:scene3d>
            <a:sp3d extrusionH="6985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 空心 4"/>
            <p:cNvSpPr/>
            <p:nvPr/>
          </p:nvSpPr>
          <p:spPr>
            <a:xfrm>
              <a:off x="1521252"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14" name="组合 213"/>
          <p:cNvGrpSpPr/>
          <p:nvPr/>
        </p:nvGrpSpPr>
        <p:grpSpPr>
          <a:xfrm>
            <a:off x="6626315" y="3059220"/>
            <a:ext cx="4697548" cy="3305633"/>
            <a:chOff x="6626315" y="3059220"/>
            <a:chExt cx="4697548" cy="3305633"/>
          </a:xfrm>
        </p:grpSpPr>
        <p:pic>
          <p:nvPicPr>
            <p:cNvPr id="196" name="图片 195"/>
            <p:cNvPicPr>
              <a:picLocks noChangeAspect="1"/>
            </p:cNvPicPr>
            <p:nvPr/>
          </p:nvPicPr>
          <p:blipFill>
            <a:blip r:embed="rId1"/>
            <a:srcRect l="574" r="574"/>
            <a:stretch>
              <a:fillRect/>
            </a:stretch>
          </p:blipFill>
          <p:spPr>
            <a:xfrm>
              <a:off x="6626315" y="3059220"/>
              <a:ext cx="4697548" cy="3305633"/>
            </a:xfrm>
            <a:prstGeom prst="roundRect">
              <a:avLst>
                <a:gd name="adj" fmla="val 4039"/>
              </a:avLst>
            </a:prstGeom>
            <a:ln w="12700">
              <a:solidFill>
                <a:schemeClr val="bg1">
                  <a:lumMod val="50000"/>
                </a:schemeClr>
              </a:solidFill>
            </a:ln>
          </p:spPr>
        </p:pic>
        <p:sp>
          <p:nvSpPr>
            <p:cNvPr id="212" name="文本框 211"/>
            <p:cNvSpPr txBox="1"/>
            <p:nvPr/>
          </p:nvSpPr>
          <p:spPr>
            <a:xfrm>
              <a:off x="6662483" y="5969201"/>
              <a:ext cx="800219" cy="338554"/>
            </a:xfrm>
            <a:prstGeom prst="rect">
              <a:avLst/>
            </a:prstGeom>
            <a:noFill/>
          </p:spPr>
          <p:txBody>
            <a:bodyPr wrap="none" rtlCol="0">
              <a:spAutoFit/>
            </a:bodyPr>
            <a:lstStyle/>
            <a:p>
              <a:r>
                <a:rPr lang="zh-CN" altLang="en-US" sz="1600" dirty="0">
                  <a:latin typeface="楷体" panose="02010609060101010101" pitchFamily="49" charset="-122"/>
                  <a:ea typeface="楷体" panose="02010609060101010101" pitchFamily="49" charset="-122"/>
                </a:rPr>
                <a:t>细胞内</a:t>
              </a:r>
              <a:endParaRPr lang="zh-CN" altLang="en-US" sz="1600" dirty="0">
                <a:latin typeface="楷体" panose="02010609060101010101" pitchFamily="49" charset="-122"/>
                <a:ea typeface="楷体" panose="02010609060101010101" pitchFamily="49" charset="-122"/>
              </a:endParaRPr>
            </a:p>
          </p:txBody>
        </p:sp>
        <p:sp>
          <p:nvSpPr>
            <p:cNvPr id="213" name="文本框 212"/>
            <p:cNvSpPr txBox="1"/>
            <p:nvPr/>
          </p:nvSpPr>
          <p:spPr>
            <a:xfrm>
              <a:off x="6662483" y="3062147"/>
              <a:ext cx="800219" cy="338554"/>
            </a:xfrm>
            <a:prstGeom prst="rect">
              <a:avLst/>
            </a:prstGeom>
            <a:noFill/>
          </p:spPr>
          <p:txBody>
            <a:bodyPr wrap="none" rtlCol="0">
              <a:spAutoFit/>
            </a:bodyPr>
            <a:lstStyle/>
            <a:p>
              <a:r>
                <a:rPr lang="zh-CN" altLang="en-US" sz="1600" dirty="0">
                  <a:latin typeface="楷体" panose="02010609060101010101" pitchFamily="49" charset="-122"/>
                  <a:ea typeface="楷体" panose="02010609060101010101" pitchFamily="49" charset="-122"/>
                </a:rPr>
                <a:t>细胞外</a:t>
              </a:r>
              <a:endParaRPr lang="zh-CN" altLang="en-US" sz="1600" dirty="0">
                <a:latin typeface="楷体" panose="02010609060101010101" pitchFamily="49" charset="-122"/>
                <a:ea typeface="楷体" panose="02010609060101010101" pitchFamily="49" charset="-122"/>
              </a:endParaRPr>
            </a:p>
          </p:txBody>
        </p:sp>
      </p:grpSp>
      <p:sp>
        <p:nvSpPr>
          <p:cNvPr id="211" name="圆角矩形 67"/>
          <p:cNvSpPr/>
          <p:nvPr/>
        </p:nvSpPr>
        <p:spPr>
          <a:xfrm>
            <a:off x="6626315" y="1003971"/>
            <a:ext cx="4697549" cy="1884850"/>
          </a:xfrm>
          <a:prstGeom prst="roundRect">
            <a:avLst>
              <a:gd name="adj" fmla="val 6122"/>
            </a:avLst>
          </a:prstGeom>
          <a:solidFill>
            <a:srgbClr val="4F81BD">
              <a:alpha val="0"/>
            </a:srgb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lstStyle/>
          <a:p>
            <a:r>
              <a:rPr lang="zh-CN" altLang="en-US" dirty="0"/>
              <a:t>兴奋在神经纤维上的传导</a:t>
            </a:r>
            <a:endParaRPr lang="zh-CN" altLang="en-US" dirty="0"/>
          </a:p>
        </p:txBody>
      </p:sp>
      <p:pic>
        <p:nvPicPr>
          <p:cNvPr id="9" name="图片 8" descr="卡通人物&#10;&#10;低可信度描述已自动生成"/>
          <p:cNvPicPr>
            <a:picLocks noChangeAspect="1"/>
          </p:cNvPicPr>
          <p:nvPr/>
        </p:nvPicPr>
        <p:blipFill rotWithShape="1">
          <a:blip r:embed="rId2"/>
          <a:srcRect t="20559" r="12892" b="12475"/>
          <a:stretch>
            <a:fillRect/>
          </a:stretch>
        </p:blipFill>
        <p:spPr>
          <a:xfrm>
            <a:off x="751982" y="964277"/>
            <a:ext cx="5278560" cy="2013479"/>
          </a:xfrm>
          <a:prstGeom prst="rect">
            <a:avLst/>
          </a:prstGeom>
        </p:spPr>
      </p:pic>
      <p:sp>
        <p:nvSpPr>
          <p:cNvPr id="3" name="文本框 2"/>
          <p:cNvSpPr txBox="1"/>
          <p:nvPr/>
        </p:nvSpPr>
        <p:spPr>
          <a:xfrm>
            <a:off x="6738108" y="1091979"/>
            <a:ext cx="4512987" cy="1731243"/>
          </a:xfrm>
          <a:prstGeom prst="rect">
            <a:avLst/>
          </a:prstGeom>
          <a:noFill/>
        </p:spPr>
        <p:txBody>
          <a:bodyPr wrap="square" rtlCol="0">
            <a:spAutoFit/>
          </a:bodyPr>
          <a:lstStyle/>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兴奋部位和未兴奋部位之间存在电位差而发生电荷移动，形成了</a:t>
            </a:r>
            <a:r>
              <a:rPr lang="zh-CN" altLang="en-US" dirty="0">
                <a:solidFill>
                  <a:srgbClr val="C00000"/>
                </a:solidFill>
                <a:latin typeface="Times New Roman" panose="02020603050405020304" pitchFamily="18" charset="0"/>
                <a:cs typeface="Times New Roman" panose="02020603050405020304" pitchFamily="18" charset="0"/>
              </a:rPr>
              <a:t>局部电流</a:t>
            </a:r>
            <a:r>
              <a:rPr lang="zh-CN" altLang="en-US" dirty="0">
                <a:solidFill>
                  <a:srgbClr val="0070C0"/>
                </a:solidFill>
                <a:latin typeface="Times New Roman" panose="02020603050405020304" pitchFamily="18" charset="0"/>
                <a:cs typeface="Times New Roman" panose="02020603050405020304" pitchFamily="18" charset="0"/>
              </a:rPr>
              <a:t>。</a:t>
            </a:r>
            <a:endParaRPr lang="en-US" altLang="zh-CN" dirty="0">
              <a:solidFill>
                <a:srgbClr val="0070C0"/>
              </a:solidFill>
              <a:latin typeface="Times New Roman" panose="02020603050405020304" pitchFamily="18" charset="0"/>
              <a:cs typeface="Times New Roman" panose="02020603050405020304" pitchFamily="18" charset="0"/>
            </a:endParaRPr>
          </a:p>
          <a:p>
            <a:pPr marL="285750" indent="-285750" algn="just">
              <a:lnSpc>
                <a:spcPct val="120000"/>
              </a:lnSpc>
              <a:buFont typeface="Wingdings" panose="05000000000000000000" pitchFamily="2" charset="2"/>
              <a:buChar char="n"/>
            </a:pPr>
            <a:r>
              <a:rPr lang="zh-CN" altLang="en-US" dirty="0">
                <a:solidFill>
                  <a:srgbClr val="0070C0"/>
                </a:solidFill>
                <a:latin typeface="Times New Roman" panose="02020603050405020304" pitchFamily="18" charset="0"/>
                <a:cs typeface="Times New Roman" panose="02020603050405020304" pitchFamily="18" charset="0"/>
              </a:rPr>
              <a:t>局部电流又刺激相近的未兴奋部位发生同样的电位变化，如此进行下去，将兴奋向前传导，后方又恢复为静息电位。</a:t>
            </a:r>
            <a:endParaRPr lang="zh-CN" altLang="en-US" dirty="0">
              <a:solidFill>
                <a:srgbClr val="0070C0"/>
              </a:solidFill>
              <a:latin typeface="Times New Roman" panose="02020603050405020304" pitchFamily="18" charset="0"/>
              <a:cs typeface="Times New Roman" panose="02020603050405020304" pitchFamily="18" charset="0"/>
            </a:endParaRPr>
          </a:p>
        </p:txBody>
      </p:sp>
      <p:grpSp>
        <p:nvGrpSpPr>
          <p:cNvPr id="6" name="组合 5"/>
          <p:cNvGrpSpPr/>
          <p:nvPr/>
        </p:nvGrpSpPr>
        <p:grpSpPr>
          <a:xfrm>
            <a:off x="6513253" y="4004775"/>
            <a:ext cx="954107" cy="1449256"/>
            <a:chOff x="6513253" y="4004775"/>
            <a:chExt cx="954107" cy="1449256"/>
          </a:xfrm>
        </p:grpSpPr>
        <p:sp>
          <p:nvSpPr>
            <p:cNvPr id="201" name="文本框 200"/>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2" name="文本框 201"/>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grpSp>
        <p:nvGrpSpPr>
          <p:cNvPr id="203" name="组合 202"/>
          <p:cNvGrpSpPr/>
          <p:nvPr/>
        </p:nvGrpSpPr>
        <p:grpSpPr>
          <a:xfrm>
            <a:off x="8498035" y="4004775"/>
            <a:ext cx="954107" cy="1449256"/>
            <a:chOff x="6513253" y="4004775"/>
            <a:chExt cx="954107" cy="1449256"/>
          </a:xfrm>
        </p:grpSpPr>
        <p:sp>
          <p:nvSpPr>
            <p:cNvPr id="204" name="文本框 203"/>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5" name="文本框 204"/>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grpSp>
        <p:nvGrpSpPr>
          <p:cNvPr id="206" name="组合 205"/>
          <p:cNvGrpSpPr/>
          <p:nvPr/>
        </p:nvGrpSpPr>
        <p:grpSpPr>
          <a:xfrm>
            <a:off x="10335580" y="4004775"/>
            <a:ext cx="954107" cy="1449256"/>
            <a:chOff x="6513253" y="4004775"/>
            <a:chExt cx="954107" cy="1449256"/>
          </a:xfrm>
        </p:grpSpPr>
        <p:sp>
          <p:nvSpPr>
            <p:cNvPr id="207" name="文本框 206"/>
            <p:cNvSpPr txBox="1"/>
            <p:nvPr/>
          </p:nvSpPr>
          <p:spPr>
            <a:xfrm>
              <a:off x="6513253" y="4004775"/>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sp>
          <p:nvSpPr>
            <p:cNvPr id="208" name="文本框 207"/>
            <p:cNvSpPr txBox="1"/>
            <p:nvPr/>
          </p:nvSpPr>
          <p:spPr>
            <a:xfrm>
              <a:off x="6513253" y="5053921"/>
              <a:ext cx="954107" cy="400110"/>
            </a:xfrm>
            <a:prstGeom prst="rect">
              <a:avLst/>
            </a:prstGeom>
            <a:noFill/>
          </p:spPr>
          <p:txBody>
            <a:bodyPr wrap="none" rtlCol="0">
              <a:spAutoFit/>
            </a:bodyPr>
            <a:lstStyle/>
            <a:p>
              <a:r>
                <a:rPr lang="zh-CN" altLang="en-US" sz="2000" b="1" dirty="0">
                  <a:solidFill>
                    <a:srgbClr val="FF0000"/>
                  </a:solidFill>
                </a:rPr>
                <a:t>＋＋＋</a:t>
              </a:r>
              <a:endParaRPr lang="zh-CN" altLang="en-US" sz="2000" b="1" dirty="0">
                <a:solidFill>
                  <a:srgbClr val="FF0000"/>
                </a:solidFill>
              </a:endParaRPr>
            </a:p>
          </p:txBody>
        </p:sp>
      </p:grpSp>
      <p:cxnSp>
        <p:nvCxnSpPr>
          <p:cNvPr id="10" name="直接箭头连接符 9"/>
          <p:cNvCxnSpPr/>
          <p:nvPr/>
        </p:nvCxnSpPr>
        <p:spPr>
          <a:xfrm>
            <a:off x="7910223" y="3943118"/>
            <a:ext cx="0" cy="1502666"/>
          </a:xfrm>
          <a:prstGeom prst="straightConnector1">
            <a:avLst/>
          </a:prstGeom>
          <a:ln w="76200">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a:off x="4805104" y="3991375"/>
            <a:ext cx="1821211" cy="0"/>
          </a:xfrm>
          <a:prstGeom prst="straightConnector1">
            <a:avLst/>
          </a:prstGeom>
          <a:ln w="1905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9" name="矩形 208"/>
          <p:cNvSpPr/>
          <p:nvPr/>
        </p:nvSpPr>
        <p:spPr>
          <a:xfrm>
            <a:off x="3328917" y="2346960"/>
            <a:ext cx="487104" cy="40011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0" name="直接箭头连接符 209"/>
          <p:cNvCxnSpPr>
            <a:stCxn id="209" idx="2"/>
          </p:cNvCxnSpPr>
          <p:nvPr/>
        </p:nvCxnSpPr>
        <p:spPr>
          <a:xfrm>
            <a:off x="3572469" y="2747070"/>
            <a:ext cx="0" cy="1204295"/>
          </a:xfrm>
          <a:prstGeom prst="straightConnector1">
            <a:avLst/>
          </a:prstGeom>
          <a:ln w="1905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1389924" y="5478224"/>
            <a:ext cx="3877985" cy="830997"/>
          </a:xfrm>
          <a:prstGeom prst="rect">
            <a:avLst/>
          </a:prstGeom>
          <a:noFill/>
        </p:spPr>
        <p:txBody>
          <a:bodyPr wrap="none" rtlCol="0">
            <a:spAutoFit/>
          </a:bodyPr>
          <a:lstStyle/>
          <a:p>
            <a:r>
              <a:rPr lang="zh-CN" altLang="en-US" sz="4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rPr>
              <a:t>局部电流传导</a:t>
            </a:r>
            <a:endParaRPr lang="zh-CN" altLang="en-US" sz="4800" dirty="0">
              <a:solidFill>
                <a:srgbClr val="C00000"/>
              </a:solidFill>
              <a:effectLst>
                <a:glow rad="76200">
                  <a:schemeClr val="bg1">
                    <a:alpha val="85000"/>
                  </a:schemeClr>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2" name="组合 51"/>
          <p:cNvGrpSpPr/>
          <p:nvPr/>
        </p:nvGrpSpPr>
        <p:grpSpPr>
          <a:xfrm>
            <a:off x="1515608" y="4032015"/>
            <a:ext cx="1381044" cy="761521"/>
            <a:chOff x="1521252" y="4032015"/>
            <a:chExt cx="1381044" cy="761521"/>
          </a:xfrm>
        </p:grpSpPr>
        <p:sp>
          <p:nvSpPr>
            <p:cNvPr id="53" name="圆: 空心 52"/>
            <p:cNvSpPr/>
            <p:nvPr/>
          </p:nvSpPr>
          <p:spPr>
            <a:xfrm>
              <a:off x="2140775"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28321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圆: 空心 53"/>
            <p:cNvSpPr/>
            <p:nvPr/>
          </p:nvSpPr>
          <p:spPr>
            <a:xfrm>
              <a:off x="1532169" y="4032015"/>
              <a:ext cx="761521" cy="761521"/>
            </a:xfrm>
            <a:prstGeom prst="donut">
              <a:avLst>
                <a:gd name="adj" fmla="val 5256"/>
              </a:avLst>
            </a:prstGeom>
            <a:solidFill>
              <a:schemeClr val="accent3">
                <a:lumMod val="60000"/>
                <a:lumOff val="40000"/>
              </a:schemeClr>
            </a:solidFill>
            <a:ln>
              <a:noFill/>
            </a:ln>
            <a:scene3d>
              <a:camera prst="orthographicFront">
                <a:rot lat="0" lon="3600000" rev="0"/>
              </a:camera>
              <a:lightRig rig="morning" dir="t">
                <a:rot lat="0" lon="0" rev="0"/>
              </a:lightRig>
            </a:scene3d>
            <a:sp3d extrusionH="6985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圆: 空心 54"/>
            <p:cNvSpPr/>
            <p:nvPr/>
          </p:nvSpPr>
          <p:spPr>
            <a:xfrm>
              <a:off x="1521252"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3" name="组合 62"/>
          <p:cNvGrpSpPr/>
          <p:nvPr/>
        </p:nvGrpSpPr>
        <p:grpSpPr>
          <a:xfrm>
            <a:off x="1512107" y="4034608"/>
            <a:ext cx="1381044" cy="761521"/>
            <a:chOff x="1521252" y="4032015"/>
            <a:chExt cx="1381044" cy="761521"/>
          </a:xfrm>
        </p:grpSpPr>
        <p:sp>
          <p:nvSpPr>
            <p:cNvPr id="64" name="圆: 空心 63"/>
            <p:cNvSpPr/>
            <p:nvPr/>
          </p:nvSpPr>
          <p:spPr>
            <a:xfrm>
              <a:off x="2140775"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28321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圆: 空心 64"/>
            <p:cNvSpPr/>
            <p:nvPr/>
          </p:nvSpPr>
          <p:spPr>
            <a:xfrm>
              <a:off x="2070893" y="4032015"/>
              <a:ext cx="761521" cy="761521"/>
            </a:xfrm>
            <a:prstGeom prst="donut">
              <a:avLst>
                <a:gd name="adj" fmla="val 5256"/>
              </a:avLst>
            </a:prstGeom>
            <a:solidFill>
              <a:schemeClr val="accent3">
                <a:lumMod val="60000"/>
                <a:lumOff val="40000"/>
              </a:schemeClr>
            </a:solidFill>
            <a:ln>
              <a:noFill/>
            </a:ln>
            <a:scene3d>
              <a:camera prst="orthographicFront">
                <a:rot lat="0" lon="3600000" rev="0"/>
              </a:camera>
              <a:lightRig rig="morning" dir="t">
                <a:rot lat="0" lon="0" rev="0"/>
              </a:lightRig>
            </a:scene3d>
            <a:sp3d extrusionH="6985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6" name="圆: 空心 65"/>
            <p:cNvSpPr/>
            <p:nvPr/>
          </p:nvSpPr>
          <p:spPr>
            <a:xfrm>
              <a:off x="1521252" y="4032015"/>
              <a:ext cx="761521" cy="761521"/>
            </a:xfrm>
            <a:prstGeom prst="donut">
              <a:avLst>
                <a:gd name="adj" fmla="val 5256"/>
              </a:avLst>
            </a:prstGeom>
            <a:solidFill>
              <a:srgbClr val="FBB7A6"/>
            </a:solidFill>
            <a:ln>
              <a:noFill/>
            </a:ln>
            <a:scene3d>
              <a:camera prst="orthographicFront">
                <a:rot lat="0" lon="3600000" rev="0"/>
              </a:camera>
              <a:lightRig rig="morning" dir="t">
                <a:rot lat="0" lon="0" rev="0"/>
              </a:lightRig>
            </a:scene3d>
            <a:sp3d extrusionH="63500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6"/>
          <p:cNvGrpSpPr/>
          <p:nvPr/>
        </p:nvGrpSpPr>
        <p:grpSpPr>
          <a:xfrm>
            <a:off x="2269294" y="4198214"/>
            <a:ext cx="592093" cy="429623"/>
            <a:chOff x="2243210" y="4198214"/>
            <a:chExt cx="592093" cy="429623"/>
          </a:xfrm>
        </p:grpSpPr>
        <p:sp>
          <p:nvSpPr>
            <p:cNvPr id="50" name="箭头: 上弧形 49"/>
            <p:cNvSpPr/>
            <p:nvPr/>
          </p:nvSpPr>
          <p:spPr>
            <a:xfrm>
              <a:off x="2243210" y="4443756"/>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箭头: 上弧形 48"/>
            <p:cNvSpPr/>
            <p:nvPr/>
          </p:nvSpPr>
          <p:spPr>
            <a:xfrm rot="10800000" flipH="1">
              <a:off x="2251105" y="4198214"/>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11"/>
          <p:cNvGrpSpPr/>
          <p:nvPr/>
        </p:nvGrpSpPr>
        <p:grpSpPr>
          <a:xfrm>
            <a:off x="2249416" y="3709607"/>
            <a:ext cx="592093" cy="1406837"/>
            <a:chOff x="2223332" y="3709607"/>
            <a:chExt cx="592093" cy="1406837"/>
          </a:xfrm>
        </p:grpSpPr>
        <p:sp>
          <p:nvSpPr>
            <p:cNvPr id="8" name="箭头: 上弧形 7"/>
            <p:cNvSpPr/>
            <p:nvPr/>
          </p:nvSpPr>
          <p:spPr>
            <a:xfrm flipH="1">
              <a:off x="2223332" y="3709607"/>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箭头: 上弧形 50"/>
            <p:cNvSpPr/>
            <p:nvPr/>
          </p:nvSpPr>
          <p:spPr>
            <a:xfrm rot="10800000">
              <a:off x="2231227" y="4932363"/>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a:off x="1946382" y="3714507"/>
            <a:ext cx="3262432" cy="1373731"/>
            <a:chOff x="2093653" y="3873230"/>
            <a:chExt cx="3262432" cy="1373731"/>
          </a:xfrm>
        </p:grpSpPr>
        <p:grpSp>
          <p:nvGrpSpPr>
            <p:cNvPr id="43" name="组合 42"/>
            <p:cNvGrpSpPr/>
            <p:nvPr/>
          </p:nvGrpSpPr>
          <p:grpSpPr>
            <a:xfrm>
              <a:off x="2093653" y="3873230"/>
              <a:ext cx="3262432" cy="630645"/>
              <a:chOff x="1941253" y="3720830"/>
              <a:chExt cx="3262432" cy="630645"/>
            </a:xfrm>
          </p:grpSpPr>
          <p:sp>
            <p:nvSpPr>
              <p:cNvPr id="44" name="文本框 43"/>
              <p:cNvSpPr txBox="1"/>
              <p:nvPr/>
            </p:nvSpPr>
            <p:spPr>
              <a:xfrm>
                <a:off x="1941253" y="3720830"/>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sp>
            <p:nvSpPr>
              <p:cNvPr id="45" name="文本框 44"/>
              <p:cNvSpPr txBox="1"/>
              <p:nvPr/>
            </p:nvSpPr>
            <p:spPr>
              <a:xfrm>
                <a:off x="1941253" y="3951365"/>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grpSp>
        <p:grpSp>
          <p:nvGrpSpPr>
            <p:cNvPr id="46" name="组合 45"/>
            <p:cNvGrpSpPr/>
            <p:nvPr/>
          </p:nvGrpSpPr>
          <p:grpSpPr>
            <a:xfrm>
              <a:off x="2093653" y="4650666"/>
              <a:ext cx="3262432" cy="596295"/>
              <a:chOff x="1941253" y="4498266"/>
              <a:chExt cx="3262432" cy="596295"/>
            </a:xfrm>
          </p:grpSpPr>
          <p:sp>
            <p:nvSpPr>
              <p:cNvPr id="47" name="文本框 46"/>
              <p:cNvSpPr txBox="1"/>
              <p:nvPr/>
            </p:nvSpPr>
            <p:spPr>
              <a:xfrm>
                <a:off x="1941253" y="4694451"/>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sp>
            <p:nvSpPr>
              <p:cNvPr id="48" name="文本框 47"/>
              <p:cNvSpPr txBox="1"/>
              <p:nvPr/>
            </p:nvSpPr>
            <p:spPr>
              <a:xfrm>
                <a:off x="1941253" y="4498266"/>
                <a:ext cx="3262432" cy="400110"/>
              </a:xfrm>
              <a:prstGeom prst="rect">
                <a:avLst/>
              </a:prstGeom>
              <a:noFill/>
            </p:spPr>
            <p:txBody>
              <a:bodyPr wrap="none" rtlCol="0">
                <a:spAutoFit/>
              </a:bodyPr>
              <a:lstStyle/>
              <a:p>
                <a:r>
                  <a:rPr lang="zh-CN" altLang="en-US" sz="2000" dirty="0">
                    <a:solidFill>
                      <a:srgbClr val="FF0000"/>
                    </a:solidFill>
                  </a:rPr>
                  <a:t>＋＋</a:t>
                </a:r>
                <a:r>
                  <a:rPr lang="zh-CN" altLang="en-US" sz="2000" dirty="0"/>
                  <a:t>－－－－－－－－－－</a:t>
                </a:r>
                <a:endParaRPr lang="zh-CN" altLang="en-US" sz="2000" dirty="0"/>
              </a:p>
            </p:txBody>
          </p:sp>
        </p:grpSp>
      </p:grpSp>
      <p:grpSp>
        <p:nvGrpSpPr>
          <p:cNvPr id="56" name="组合 55"/>
          <p:cNvGrpSpPr/>
          <p:nvPr/>
        </p:nvGrpSpPr>
        <p:grpSpPr>
          <a:xfrm>
            <a:off x="1946382" y="3717661"/>
            <a:ext cx="3262432" cy="1373731"/>
            <a:chOff x="2093653" y="3873230"/>
            <a:chExt cx="3262432" cy="1373731"/>
          </a:xfrm>
        </p:grpSpPr>
        <p:grpSp>
          <p:nvGrpSpPr>
            <p:cNvPr id="57" name="组合 56"/>
            <p:cNvGrpSpPr/>
            <p:nvPr/>
          </p:nvGrpSpPr>
          <p:grpSpPr>
            <a:xfrm>
              <a:off x="2093653" y="3873230"/>
              <a:ext cx="3262432" cy="630645"/>
              <a:chOff x="1941253" y="3720830"/>
              <a:chExt cx="3262432" cy="630645"/>
            </a:xfrm>
          </p:grpSpPr>
          <p:sp>
            <p:nvSpPr>
              <p:cNvPr id="61" name="文本框 60"/>
              <p:cNvSpPr txBox="1"/>
              <p:nvPr/>
            </p:nvSpPr>
            <p:spPr>
              <a:xfrm>
                <a:off x="1941253" y="3720830"/>
                <a:ext cx="3262432" cy="400110"/>
              </a:xfrm>
              <a:prstGeom prst="rect">
                <a:avLst/>
              </a:prstGeom>
              <a:noFill/>
            </p:spPr>
            <p:txBody>
              <a:bodyPr wrap="none" rtlCol="0">
                <a:spAutoFit/>
              </a:bodyPr>
              <a:lstStyle/>
              <a:p>
                <a:r>
                  <a:rPr lang="zh-CN" altLang="en-US" sz="2000" dirty="0"/>
                  <a:t>＋＋</a:t>
                </a:r>
                <a:r>
                  <a:rPr lang="zh-CN" altLang="en-US" sz="2000" dirty="0">
                    <a:solidFill>
                      <a:srgbClr val="FF0000"/>
                    </a:solidFill>
                  </a:rPr>
                  <a:t>－－</a:t>
                </a:r>
                <a:r>
                  <a:rPr lang="zh-CN" altLang="en-US" sz="2000" dirty="0"/>
                  <a:t>＋＋＋＋＋＋＋＋</a:t>
                </a:r>
                <a:endParaRPr lang="zh-CN" altLang="en-US" sz="2000" dirty="0"/>
              </a:p>
            </p:txBody>
          </p:sp>
          <p:sp>
            <p:nvSpPr>
              <p:cNvPr id="62" name="文本框 61"/>
              <p:cNvSpPr txBox="1"/>
              <p:nvPr/>
            </p:nvSpPr>
            <p:spPr>
              <a:xfrm>
                <a:off x="1941253" y="3951365"/>
                <a:ext cx="3262432" cy="400110"/>
              </a:xfrm>
              <a:prstGeom prst="rect">
                <a:avLst/>
              </a:prstGeom>
              <a:noFill/>
            </p:spPr>
            <p:txBody>
              <a:bodyPr wrap="none" rtlCol="0">
                <a:spAutoFit/>
              </a:bodyPr>
              <a:lstStyle/>
              <a:p>
                <a:r>
                  <a:rPr lang="zh-CN" altLang="en-US" sz="2000" dirty="0"/>
                  <a:t>－－</a:t>
                </a:r>
                <a:r>
                  <a:rPr lang="zh-CN" altLang="en-US" sz="2000" dirty="0">
                    <a:solidFill>
                      <a:srgbClr val="FF0000"/>
                    </a:solidFill>
                  </a:rPr>
                  <a:t>＋＋</a:t>
                </a:r>
                <a:r>
                  <a:rPr lang="zh-CN" altLang="en-US" sz="2000" dirty="0"/>
                  <a:t>－－－－－－－－</a:t>
                </a:r>
                <a:endParaRPr lang="zh-CN" altLang="en-US" sz="2000" dirty="0"/>
              </a:p>
            </p:txBody>
          </p:sp>
        </p:grpSp>
        <p:grpSp>
          <p:nvGrpSpPr>
            <p:cNvPr id="58" name="组合 57"/>
            <p:cNvGrpSpPr/>
            <p:nvPr/>
          </p:nvGrpSpPr>
          <p:grpSpPr>
            <a:xfrm>
              <a:off x="2093653" y="4650666"/>
              <a:ext cx="3262432" cy="596295"/>
              <a:chOff x="1941253" y="4498266"/>
              <a:chExt cx="3262432" cy="596295"/>
            </a:xfrm>
          </p:grpSpPr>
          <p:sp>
            <p:nvSpPr>
              <p:cNvPr id="59" name="文本框 58"/>
              <p:cNvSpPr txBox="1"/>
              <p:nvPr/>
            </p:nvSpPr>
            <p:spPr>
              <a:xfrm>
                <a:off x="1941253" y="4694451"/>
                <a:ext cx="3262432" cy="400110"/>
              </a:xfrm>
              <a:prstGeom prst="rect">
                <a:avLst/>
              </a:prstGeom>
              <a:noFill/>
            </p:spPr>
            <p:txBody>
              <a:bodyPr wrap="none" rtlCol="0">
                <a:spAutoFit/>
              </a:bodyPr>
              <a:lstStyle/>
              <a:p>
                <a:r>
                  <a:rPr lang="zh-CN" altLang="en-US" sz="2000" dirty="0"/>
                  <a:t>＋＋</a:t>
                </a:r>
                <a:r>
                  <a:rPr lang="zh-CN" altLang="en-US" sz="2000" dirty="0">
                    <a:solidFill>
                      <a:srgbClr val="FF0000"/>
                    </a:solidFill>
                  </a:rPr>
                  <a:t>－－</a:t>
                </a:r>
                <a:r>
                  <a:rPr lang="zh-CN" altLang="en-US" sz="2000" dirty="0"/>
                  <a:t>＋＋＋＋＋＋＋＋</a:t>
                </a:r>
                <a:endParaRPr lang="zh-CN" altLang="en-US" sz="2000" dirty="0"/>
              </a:p>
            </p:txBody>
          </p:sp>
          <p:sp>
            <p:nvSpPr>
              <p:cNvPr id="60" name="文本框 59"/>
              <p:cNvSpPr txBox="1"/>
              <p:nvPr/>
            </p:nvSpPr>
            <p:spPr>
              <a:xfrm>
                <a:off x="1941253" y="4498266"/>
                <a:ext cx="3262432" cy="400110"/>
              </a:xfrm>
              <a:prstGeom prst="rect">
                <a:avLst/>
              </a:prstGeom>
              <a:noFill/>
            </p:spPr>
            <p:txBody>
              <a:bodyPr wrap="none" rtlCol="0">
                <a:spAutoFit/>
              </a:bodyPr>
              <a:lstStyle/>
              <a:p>
                <a:r>
                  <a:rPr lang="zh-CN" altLang="en-US" sz="2000" dirty="0"/>
                  <a:t>－－</a:t>
                </a:r>
                <a:r>
                  <a:rPr lang="zh-CN" altLang="en-US" sz="2000" dirty="0">
                    <a:solidFill>
                      <a:srgbClr val="FF0000"/>
                    </a:solidFill>
                  </a:rPr>
                  <a:t>＋＋</a:t>
                </a:r>
                <a:r>
                  <a:rPr lang="zh-CN" altLang="en-US" sz="2000" dirty="0"/>
                  <a:t>－－－－－－－－</a:t>
                </a:r>
                <a:endParaRPr lang="zh-CN" altLang="en-US" sz="2000" dirty="0"/>
              </a:p>
            </p:txBody>
          </p:sp>
        </p:grpSp>
      </p:grpSp>
      <p:grpSp>
        <p:nvGrpSpPr>
          <p:cNvPr id="75" name="组合 74"/>
          <p:cNvGrpSpPr/>
          <p:nvPr/>
        </p:nvGrpSpPr>
        <p:grpSpPr>
          <a:xfrm>
            <a:off x="2771451" y="3709607"/>
            <a:ext cx="592093" cy="1406837"/>
            <a:chOff x="2223332" y="3709607"/>
            <a:chExt cx="592093" cy="1406837"/>
          </a:xfrm>
        </p:grpSpPr>
        <p:sp>
          <p:nvSpPr>
            <p:cNvPr id="76" name="箭头: 上弧形 75"/>
            <p:cNvSpPr/>
            <p:nvPr/>
          </p:nvSpPr>
          <p:spPr>
            <a:xfrm flipH="1">
              <a:off x="2223332" y="3709607"/>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箭头: 上弧形 76"/>
            <p:cNvSpPr/>
            <p:nvPr/>
          </p:nvSpPr>
          <p:spPr>
            <a:xfrm rot="10800000">
              <a:off x="2231227" y="4932363"/>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8" name="组合 77"/>
          <p:cNvGrpSpPr/>
          <p:nvPr/>
        </p:nvGrpSpPr>
        <p:grpSpPr>
          <a:xfrm>
            <a:off x="2803223" y="4198214"/>
            <a:ext cx="592093" cy="429623"/>
            <a:chOff x="2243210" y="4198214"/>
            <a:chExt cx="592093" cy="429623"/>
          </a:xfrm>
        </p:grpSpPr>
        <p:sp>
          <p:nvSpPr>
            <p:cNvPr id="79" name="箭头: 上弧形 78"/>
            <p:cNvSpPr/>
            <p:nvPr/>
          </p:nvSpPr>
          <p:spPr>
            <a:xfrm>
              <a:off x="2243210" y="4443756"/>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箭头: 上弧形 79"/>
            <p:cNvSpPr/>
            <p:nvPr/>
          </p:nvSpPr>
          <p:spPr>
            <a:xfrm rot="10800000" flipH="1">
              <a:off x="2251105" y="4198214"/>
              <a:ext cx="584198" cy="184081"/>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 name="矩形 13"/>
          <p:cNvSpPr/>
          <p:nvPr/>
        </p:nvSpPr>
        <p:spPr>
          <a:xfrm>
            <a:off x="4318000" y="3830320"/>
            <a:ext cx="487104" cy="400110"/>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nodeType="clickEffect">
                                  <p:stCondLst>
                                    <p:cond delay="0"/>
                                  </p:stCondLst>
                                  <p:childTnLst>
                                    <p:animEffect transition="out" filter="wipe(left)">
                                      <p:cBhvr>
                                        <p:cTn id="19" dur="1000"/>
                                        <p:tgtEl>
                                          <p:spTgt spid="16"/>
                                        </p:tgtEl>
                                      </p:cBhvr>
                                    </p:animEffect>
                                    <p:set>
                                      <p:cBhvr>
                                        <p:cTn id="20" dur="1" fill="hold">
                                          <p:stCondLst>
                                            <p:cond delay="999"/>
                                          </p:stCondLst>
                                        </p:cTn>
                                        <p:tgtEl>
                                          <p:spTgt spid="16"/>
                                        </p:tgtEl>
                                        <p:attrNameLst>
                                          <p:attrName>style.visibility</p:attrName>
                                        </p:attrNameLst>
                                      </p:cBhvr>
                                      <p:to>
                                        <p:strVal val="hidden"/>
                                      </p:to>
                                    </p:set>
                                  </p:childTnLst>
                                </p:cTn>
                              </p:par>
                              <p:par>
                                <p:cTn id="21" presetID="22" presetClass="entr" presetSubtype="8"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1" presetClass="exit" presetSubtype="0" fill="hold" nodeType="withEffect">
                                  <p:stCondLst>
                                    <p:cond delay="0"/>
                                  </p:stCondLst>
                                  <p:childTnLst>
                                    <p:set>
                                      <p:cBhvr>
                                        <p:cTn id="25" dur="1" fill="hold">
                                          <p:stCondLst>
                                            <p:cond delay="0"/>
                                          </p:stCondLst>
                                        </p:cTn>
                                        <p:tgtEl>
                                          <p:spTgt spid="52"/>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500"/>
                                        <p:tgtEl>
                                          <p:spTgt spid="78"/>
                                        </p:tgtEl>
                                      </p:cBhvr>
                                    </p:animEffect>
                                  </p:childTnLst>
                                </p:cTn>
                              </p:par>
                              <p:par>
                                <p:cTn id="37" presetID="22" presetClass="entr" presetSubtype="2"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right)">
                                      <p:cBhvr>
                                        <p:cTn id="39" dur="500"/>
                                        <p:tgtEl>
                                          <p:spTgt spid="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wipe(left)">
                                      <p:cBhvr>
                                        <p:cTn id="44" dur="5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commondata" val="eyJoZGlkIjoiMjhjYTEzZTliZTc5ZTc0ZDgwM2UwNWU0ZDAwNmNmMDc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3692</Words>
  <Application>WPS 演示</Application>
  <PresentationFormat>宽屏</PresentationFormat>
  <Paragraphs>503</Paragraphs>
  <Slides>29</Slides>
  <Notes>1</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29</vt:i4>
      </vt:variant>
    </vt:vector>
  </HeadingPairs>
  <TitlesOfParts>
    <vt:vector size="53" baseType="lpstr">
      <vt:lpstr>Arial</vt:lpstr>
      <vt:lpstr>宋体</vt:lpstr>
      <vt:lpstr>Wingdings</vt:lpstr>
      <vt:lpstr>微软雅黑</vt:lpstr>
      <vt:lpstr>方正小标宋简体</vt:lpstr>
      <vt:lpstr>方正细珊瑚简体</vt:lpstr>
      <vt:lpstr>Impact</vt:lpstr>
      <vt:lpstr>Arial Black</vt:lpstr>
      <vt:lpstr>华文新魏</vt:lpstr>
      <vt:lpstr>华文行楷</vt:lpstr>
      <vt:lpstr>Times New Roman</vt:lpstr>
      <vt:lpstr>方正粗倩简体</vt:lpstr>
      <vt:lpstr>方正大标宋简体</vt:lpstr>
      <vt:lpstr>等线</vt:lpstr>
      <vt:lpstr>楷体</vt:lpstr>
      <vt:lpstr>Arial Unicode MS</vt:lpstr>
      <vt:lpstr>等线 Light</vt:lpstr>
      <vt:lpstr>华文细黑</vt:lpstr>
      <vt:lpstr>Rockwell</vt:lpstr>
      <vt:lpstr>Bookman Old Style</vt:lpstr>
      <vt:lpstr>Calibri</vt:lpstr>
      <vt:lpstr>Wingdings</vt:lpstr>
      <vt:lpstr>Office 主题​​</vt:lpstr>
      <vt:lpstr>自定义设计方案</vt:lpstr>
      <vt:lpstr>PowerPoint 演示文稿</vt:lpstr>
      <vt:lpstr>PowerPoint 演示文稿</vt:lpstr>
      <vt:lpstr>神经冲动的产生与传导</vt:lpstr>
      <vt:lpstr>兴奋在神经纤维上的传导</vt:lpstr>
      <vt:lpstr>兴奋在神经纤维上的传导</vt:lpstr>
      <vt:lpstr>兴奋在神经纤维上的传导</vt:lpstr>
      <vt:lpstr>兴奋在神经纤维上的传导</vt:lpstr>
      <vt:lpstr>兴奋在神经纤维上的传导</vt:lpstr>
      <vt:lpstr>兴奋在神经纤维上的传导</vt:lpstr>
      <vt:lpstr>神经冲动的产生与传导</vt:lpstr>
      <vt:lpstr>兴奋在神经元之间的传递</vt:lpstr>
      <vt:lpstr>兴奋在神经元之间的传递</vt:lpstr>
      <vt:lpstr>兴奋在神经元之间的传递</vt:lpstr>
      <vt:lpstr>兴奋在神经元之间的传递</vt:lpstr>
      <vt:lpstr>兴奋在神经元之间的传递</vt:lpstr>
      <vt:lpstr>兴奋在神经元之间的传递</vt:lpstr>
      <vt:lpstr>兴奋在神经元之间的传递</vt:lpstr>
      <vt:lpstr>兴奋在神经元之间的传递</vt:lpstr>
      <vt:lpstr>兴奋在神经元之间的传递</vt:lpstr>
      <vt:lpstr>兴奋在神经元之间的传递</vt:lpstr>
      <vt:lpstr>滥用兴奋剂、吸食毒品的危害</vt:lpstr>
      <vt:lpstr>滥用兴奋剂、吸食毒品的危害</vt:lpstr>
      <vt:lpstr>滥用兴奋剂、吸食毒品的危害</vt:lpstr>
      <vt:lpstr>【思考·讨论】分析滥用兴奋剂和吸食毒品的危害</vt:lpstr>
      <vt:lpstr>【思考·讨论】分析滥用兴奋剂和吸食毒品的危害</vt:lpstr>
      <vt:lpstr>滥用兴奋剂、吸食毒品的危害</vt:lpstr>
      <vt:lpstr>【思维训练】区别假说与预期</vt:lpstr>
      <vt:lpstr>【思维训练】区别假说与预期</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贵君</dc:creator>
  <cp:lastModifiedBy>强</cp:lastModifiedBy>
  <cp:revision>1519</cp:revision>
  <dcterms:created xsi:type="dcterms:W3CDTF">2021-10-17T01:42:00Z</dcterms:created>
  <dcterms:modified xsi:type="dcterms:W3CDTF">2024-08-30T23:47:14Z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48291ACFE2B1486590D480F797B1F785_12</vt:lpwstr>
  </property>
  <property fmtid="{D5CDD505-2E9C-101B-9397-08002B2CF9AE}" pid="3" name="KSOProductBuildVer">
    <vt:lpwstr>2052-12.1.0.17827</vt:lpwstr>
  </property>
</Properties>
</file>