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handoutMasterIdLst>
    <p:handoutMasterId r:id="rId30"/>
  </p:handoutMasterIdLst>
  <p:sldIdLst>
    <p:sldId id="267" r:id="rId5"/>
    <p:sldId id="522" r:id="rId6"/>
    <p:sldId id="689" r:id="rId8"/>
    <p:sldId id="694" r:id="rId9"/>
    <p:sldId id="712" r:id="rId10"/>
    <p:sldId id="690" r:id="rId11"/>
    <p:sldId id="699" r:id="rId12"/>
    <p:sldId id="700" r:id="rId13"/>
    <p:sldId id="695" r:id="rId14"/>
    <p:sldId id="696" r:id="rId15"/>
    <p:sldId id="701" r:id="rId16"/>
    <p:sldId id="697" r:id="rId17"/>
    <p:sldId id="698" r:id="rId18"/>
    <p:sldId id="702" r:id="rId19"/>
    <p:sldId id="713" r:id="rId20"/>
    <p:sldId id="703" r:id="rId21"/>
    <p:sldId id="704" r:id="rId22"/>
    <p:sldId id="708" r:id="rId23"/>
    <p:sldId id="711" r:id="rId24"/>
    <p:sldId id="705" r:id="rId25"/>
    <p:sldId id="706" r:id="rId26"/>
    <p:sldId id="707" r:id="rId27"/>
    <p:sldId id="334" r:id="rId28"/>
    <p:sldId id="714" r:id="rId29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</p:embeddedFont>
    <p:embeddedFont>
      <p:font typeface="方正细珊瑚简体" panose="03000509000000000000" pitchFamily="65" charset="-122"/>
      <p:regular r:id="rId35"/>
    </p:embeddedFont>
    <p:embeddedFont>
      <p:font typeface="Impact" panose="020B0806030902050204" pitchFamily="34" charset="0"/>
      <p:regular r:id="rId36"/>
    </p:embeddedFont>
    <p:embeddedFont>
      <p:font typeface="华文行楷" panose="02010800040101010101" pitchFamily="2" charset="-122"/>
      <p:regular r:id="rId37"/>
    </p:embeddedFont>
    <p:embeddedFont>
      <p:font typeface="方正粗倩简体" panose="03000509000000000000" pitchFamily="65" charset="-122"/>
      <p:regular r:id="rId38"/>
    </p:embeddedFont>
    <p:embeddedFont>
      <p:font typeface="华文楷体" panose="02010600040101010101" pitchFamily="2" charset="-122"/>
      <p:regular r:id="rId39"/>
    </p:embeddedFont>
    <p:embeddedFont>
      <p:font typeface="楷体" panose="02010609060101010101" pitchFamily="49" charset="-122"/>
      <p:regular r:id="rId40"/>
    </p:embeddedFont>
    <p:embeddedFont>
      <p:font typeface="等线" panose="02010600030101010101" charset="-122"/>
      <p:regular r:id="rId41"/>
    </p:embeddedFont>
    <p:embeddedFont>
      <p:font typeface="等线 Light" panose="02010600030101010101" charset="-122"/>
      <p:regular r:id="rId42"/>
    </p:embeddedFont>
    <p:embeddedFont>
      <p:font typeface="华文细黑" panose="02010600040101010101" pitchFamily="2" charset="-122"/>
      <p:regular r:id="rId43"/>
    </p:embeddedFont>
    <p:embeddedFont>
      <p:font typeface="Rockwell" panose="02060603020205020403"/>
      <p:regular r:id="rId44"/>
      <p:bold r:id="rId45"/>
      <p:italic r:id="rId46"/>
      <p:boldItalic r:id="rId47"/>
    </p:embeddedFont>
    <p:embeddedFont>
      <p:font typeface="Bookman Old Style" panose="02050604050505020204" charset="0"/>
      <p:regular r:id="rId48"/>
      <p:bold r:id="rId49"/>
      <p:italic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49D"/>
    <a:srgbClr val="DAE0EF"/>
    <a:srgbClr val="CF7D55"/>
    <a:srgbClr val="FDB6AE"/>
    <a:srgbClr val="C0D8ED"/>
    <a:srgbClr val="FCBCA4"/>
    <a:srgbClr val="F9645F"/>
    <a:srgbClr val="E16167"/>
    <a:srgbClr val="FBB7A6"/>
    <a:srgbClr val="FA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849" autoAdjust="0"/>
  </p:normalViewPr>
  <p:slideViewPr>
    <p:cSldViewPr snapToGrid="0">
      <p:cViewPr varScale="1">
        <p:scale>
          <a:sx n="90" d="100"/>
          <a:sy n="90" d="100"/>
        </p:scale>
        <p:origin x="763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5" Type="http://schemas.openxmlformats.org/officeDocument/2006/relationships/tags" Target="tags/tag63.xml"/><Relationship Id="rId54" Type="http://schemas.openxmlformats.org/officeDocument/2006/relationships/font" Target="fonts/font21.fntdata"/><Relationship Id="rId53" Type="http://schemas.openxmlformats.org/officeDocument/2006/relationships/font" Target="fonts/font20.fntdata"/><Relationship Id="rId52" Type="http://schemas.openxmlformats.org/officeDocument/2006/relationships/font" Target="fonts/font19.fntdata"/><Relationship Id="rId51" Type="http://schemas.openxmlformats.org/officeDocument/2006/relationships/font" Target="fonts/font18.fntdata"/><Relationship Id="rId50" Type="http://schemas.openxmlformats.org/officeDocument/2006/relationships/font" Target="fonts/font17.fntdata"/><Relationship Id="rId5" Type="http://schemas.openxmlformats.org/officeDocument/2006/relationships/slide" Target="slides/slide1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8732508" y="5805264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4266"/>
          <a:stretch>
            <a:fillRect/>
          </a:stretch>
        </p:blipFill>
        <p:spPr bwMode="auto">
          <a:xfrm>
            <a:off x="917439" y="1990753"/>
            <a:ext cx="3813453" cy="2671209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508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985D5-5DAA-48E5-89E4-B423251407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F57F-4880-44FF-ADA3-4B5DF75024A4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§2-4 </a:t>
            </a:r>
            <a:r>
              <a:rPr lang="zh-CN" altLang="en-US" dirty="0"/>
              <a:t>神经系统的分级调节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08252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96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神经调节</a:t>
            </a:r>
            <a:endParaRPr lang="zh-CN" altLang="en-US" sz="9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793574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大脑皮层与躯体运动的关系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7027789" cy="50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右图是大脑皮层第一运动区与躯体各部分关系示意图。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97560" y="1534992"/>
            <a:ext cx="6429785" cy="461665"/>
            <a:chOff x="6333409" y="1517248"/>
            <a:chExt cx="6429785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6411954" cy="0"/>
              <a:chOff x="7484784" y="1647059"/>
              <a:chExt cx="6411954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56792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44600" y="2087634"/>
            <a:ext cx="6362473" cy="96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躯体各部分的运动调控在大脑皮层有没有对应的区域？如果有，它们的位置关系有什么特点？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1023608" y="3170500"/>
            <a:ext cx="5337682" cy="2099083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134554" y="3227330"/>
            <a:ext cx="5171816" cy="189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从图中可以看出，躯体各部分的运动调控在大脑皮层是有对应区的。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皮层代表区的位置与躯体各部分的位置关系是倒置的。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图片包含 蛋糕, 桌子, 巧克力, 生日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6721" y="791282"/>
            <a:ext cx="1930172" cy="16624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79372" y="2208921"/>
            <a:ext cx="2465308" cy="374571"/>
          </a:xfrm>
          <a:prstGeom prst="round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第一运动区（中央前回）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9010820" y="1278264"/>
            <a:ext cx="10558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endCxn id="10" idx="0"/>
          </p:cNvCxnSpPr>
          <p:nvPr/>
        </p:nvCxnSpPr>
        <p:spPr>
          <a:xfrm>
            <a:off x="9012026" y="1278264"/>
            <a:ext cx="0" cy="9306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6683606" y="2978459"/>
            <a:ext cx="4901162" cy="3411296"/>
            <a:chOff x="7126665" y="2927208"/>
            <a:chExt cx="4901162" cy="3411296"/>
          </a:xfrm>
        </p:grpSpPr>
        <p:pic>
          <p:nvPicPr>
            <p:cNvPr id="8" name="图片 7" descr="图示&#10;&#10;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0132" y="3119250"/>
              <a:ext cx="4104228" cy="321925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126665" y="57409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吞咽</a:t>
              </a:r>
              <a:endParaRPr lang="zh-CN" altLang="en-US" sz="14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249216" y="531261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咀嚼</a:t>
              </a:r>
              <a:endParaRPr lang="zh-CN" altLang="en-US" sz="140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249216" y="507551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发声</a:t>
              </a:r>
              <a:endParaRPr lang="zh-CN" altLang="en-US" sz="1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249216" y="483841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流涎</a:t>
              </a:r>
              <a:endParaRPr lang="zh-CN" altLang="en-US" sz="14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239045" y="434597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面部表情</a:t>
              </a:r>
              <a:endParaRPr lang="zh-CN" altLang="en-US" sz="14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483910" y="312122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手</a:t>
              </a:r>
              <a:endParaRPr lang="zh-CN" altLang="en-US" sz="1400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601517" y="307657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前臂</a:t>
              </a:r>
              <a:endParaRPr lang="zh-CN" altLang="en-US" sz="1400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325134" y="292720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臂</a:t>
              </a:r>
              <a:endParaRPr lang="zh-CN" altLang="en-US" sz="14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824862" y="29272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躯干</a:t>
              </a:r>
              <a:endParaRPr lang="zh-CN" altLang="en-US" sz="14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269729" y="30395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骨盆</a:t>
              </a:r>
              <a:endParaRPr lang="zh-CN" altLang="en-US" sz="140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368601" y="338543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大腿</a:t>
              </a:r>
              <a:endParaRPr lang="zh-CN" altLang="en-US" sz="14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484088" y="378614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小腿</a:t>
              </a:r>
              <a:endParaRPr lang="zh-CN" altLang="en-US" sz="14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462045" y="431444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足</a:t>
              </a:r>
              <a:endParaRPr lang="zh-CN" alt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uiExpand="1" build="p"/>
      <p:bldP spid="39" grpId="0" animBg="1"/>
      <p:bldP spid="40" grpId="0" uiExpand="1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神经系统对躯体运动的分级调节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949818" y="3643707"/>
            <a:ext cx="4711118" cy="2799686"/>
            <a:chOff x="797148" y="3643707"/>
            <a:chExt cx="4711118" cy="2799686"/>
          </a:xfrm>
        </p:grpSpPr>
        <p:pic>
          <p:nvPicPr>
            <p:cNvPr id="109" name="图片 108"/>
            <p:cNvPicPr>
              <a:picLocks noChangeAspect="1"/>
            </p:cNvPicPr>
            <p:nvPr/>
          </p:nvPicPr>
          <p:blipFill rotWithShape="1">
            <a:blip r:embed="rId1"/>
            <a:srcRect l="13364" r="10352" b="11736"/>
            <a:stretch>
              <a:fillRect/>
            </a:stretch>
          </p:blipFill>
          <p:spPr>
            <a:xfrm>
              <a:off x="1916176" y="3643707"/>
              <a:ext cx="3592090" cy="2799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0" name="矩形 109"/>
            <p:cNvSpPr/>
            <p:nvPr/>
          </p:nvSpPr>
          <p:spPr>
            <a:xfrm>
              <a:off x="797148" y="4166387"/>
              <a:ext cx="118863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  <a:latin typeface="+mn-ea"/>
                </a:rPr>
                <a:t>脑外科手术时对清醒患者做轻微刺激以观测脑的功能区</a:t>
              </a:r>
              <a:endParaRPr lang="zh-CN" altLang="en-US" dirty="0">
                <a:solidFill>
                  <a:prstClr val="black"/>
                </a:solidFill>
                <a:latin typeface="+mn-ea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979030" y="1194864"/>
            <a:ext cx="3592090" cy="2065309"/>
          </a:xfrm>
          <a:prstGeom prst="rect">
            <a:avLst/>
          </a:prstGeom>
          <a:solidFill>
            <a:srgbClr val="C0D8ED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刺激大脑皮层中央前回的顶部，会引起下肢的运动；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刺激大脑中央前回的下部，则会引起头部器官的运动；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刺激中央前回的其他部位，则会引起其他相应器官的运动。</a:t>
            </a:r>
            <a:endParaRPr lang="zh-CN" altLang="en-US" dirty="0"/>
          </a:p>
        </p:txBody>
      </p:sp>
      <p:grpSp>
        <p:nvGrpSpPr>
          <p:cNvPr id="137" name="组合 136"/>
          <p:cNvGrpSpPr/>
          <p:nvPr/>
        </p:nvGrpSpPr>
        <p:grpSpPr>
          <a:xfrm>
            <a:off x="7835928" y="920489"/>
            <a:ext cx="3537521" cy="1792210"/>
            <a:chOff x="7901917" y="920489"/>
            <a:chExt cx="3537521" cy="1792210"/>
          </a:xfrm>
        </p:grpSpPr>
        <p:pic>
          <p:nvPicPr>
            <p:cNvPr id="112" name="图片 111" descr="图片包含 蛋糕, 桌子, 巧克力, 生日&#10;&#10;描述已自动生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9266" y="920489"/>
              <a:ext cx="1930172" cy="1662414"/>
            </a:xfrm>
            <a:prstGeom prst="rect">
              <a:avLst/>
            </a:prstGeom>
          </p:spPr>
        </p:pic>
        <p:sp>
          <p:nvSpPr>
            <p:cNvPr id="113" name="文本框 112"/>
            <p:cNvSpPr txBox="1"/>
            <p:nvPr/>
          </p:nvSpPr>
          <p:spPr>
            <a:xfrm>
              <a:off x="7901917" y="2338128"/>
              <a:ext cx="2465308" cy="374571"/>
            </a:xfrm>
            <a:prstGeom prst="round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第一运动区（中央前回）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 flipH="1">
              <a:off x="9143998" y="1407471"/>
              <a:ext cx="10558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>
              <a:endCxn id="113" idx="0"/>
            </p:cNvCxnSpPr>
            <p:nvPr/>
          </p:nvCxnSpPr>
          <p:spPr>
            <a:xfrm>
              <a:off x="9134571" y="1407471"/>
              <a:ext cx="0" cy="9306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115"/>
          <p:cNvGrpSpPr/>
          <p:nvPr/>
        </p:nvGrpSpPr>
        <p:grpSpPr>
          <a:xfrm>
            <a:off x="6466785" y="3048032"/>
            <a:ext cx="4901162" cy="3411296"/>
            <a:chOff x="7126665" y="2927208"/>
            <a:chExt cx="4901162" cy="3411296"/>
          </a:xfrm>
        </p:grpSpPr>
        <p:pic>
          <p:nvPicPr>
            <p:cNvPr id="117" name="图片 116" descr="图示&#10;&#10;描述已自动生成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0132" y="3119250"/>
              <a:ext cx="4104228" cy="3219254"/>
            </a:xfrm>
            <a:prstGeom prst="rect">
              <a:avLst/>
            </a:prstGeom>
          </p:spPr>
        </p:pic>
        <p:sp>
          <p:nvSpPr>
            <p:cNvPr id="118" name="文本框 117"/>
            <p:cNvSpPr txBox="1"/>
            <p:nvPr/>
          </p:nvSpPr>
          <p:spPr>
            <a:xfrm>
              <a:off x="7126665" y="57409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吞咽</a:t>
              </a:r>
              <a:endParaRPr lang="zh-CN" altLang="en-US" sz="1400" dirty="0"/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7249216" y="531261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咀嚼</a:t>
              </a:r>
              <a:endParaRPr lang="zh-CN" altLang="en-US" sz="1400" dirty="0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7249216" y="507551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发声</a:t>
              </a:r>
              <a:endParaRPr lang="zh-CN" altLang="en-US" sz="1400" dirty="0"/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7249216" y="483841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流涎</a:t>
              </a:r>
              <a:endParaRPr lang="zh-CN" altLang="en-US" sz="1400" dirty="0"/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7239045" y="434597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面部表情</a:t>
              </a:r>
              <a:endParaRPr lang="zh-CN" altLang="en-US" sz="1400" dirty="0"/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8483910" y="312122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手</a:t>
              </a:r>
              <a:endParaRPr lang="zh-CN" altLang="en-US" sz="1400" dirty="0"/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9601517" y="307657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前臂</a:t>
              </a:r>
              <a:endParaRPr lang="zh-CN" altLang="en-US" sz="1400" dirty="0"/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10325134" y="292720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臂</a:t>
              </a:r>
              <a:endParaRPr lang="zh-CN" altLang="en-US" sz="1400" dirty="0"/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0824862" y="29272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躯干</a:t>
              </a:r>
              <a:endParaRPr lang="zh-CN" altLang="en-US" sz="1400" dirty="0"/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11269729" y="30395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骨盆</a:t>
              </a:r>
              <a:endParaRPr lang="zh-CN" altLang="en-US" sz="1400" dirty="0"/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11368601" y="338543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大腿</a:t>
              </a:r>
              <a:endParaRPr lang="zh-CN" altLang="en-US" sz="1400" dirty="0"/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11484088" y="378614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小腿</a:t>
              </a:r>
              <a:endParaRPr lang="zh-CN" altLang="en-US" sz="1400" dirty="0"/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11462045" y="431444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足</a:t>
              </a:r>
              <a:endParaRPr lang="zh-CN" altLang="en-US" sz="1400" dirty="0"/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4936388" y="1199707"/>
            <a:ext cx="2561187" cy="2065309"/>
          </a:xfrm>
          <a:prstGeom prst="rect">
            <a:avLst/>
          </a:prstGeom>
          <a:solidFill>
            <a:srgbClr val="E3B49D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躯体各部分的运动机能在皮层的第一运动区内都有它的代表区。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皮层代表区的位置与躯体各部分的关系是倒置的。</a:t>
            </a:r>
            <a:endParaRPr lang="zh-CN" altLang="en-US" dirty="0"/>
          </a:p>
        </p:txBody>
      </p:sp>
      <p:sp>
        <p:nvSpPr>
          <p:cNvPr id="132" name="箭头: 右 131"/>
          <p:cNvSpPr/>
          <p:nvPr/>
        </p:nvSpPr>
        <p:spPr>
          <a:xfrm>
            <a:off x="5872802" y="4560226"/>
            <a:ext cx="452486" cy="9666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箭头: 上 132"/>
          <p:cNvSpPr/>
          <p:nvPr/>
        </p:nvSpPr>
        <p:spPr>
          <a:xfrm>
            <a:off x="8689361" y="2756332"/>
            <a:ext cx="815950" cy="28239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: 圆角 134"/>
          <p:cNvSpPr/>
          <p:nvPr/>
        </p:nvSpPr>
        <p:spPr>
          <a:xfrm>
            <a:off x="678609" y="920489"/>
            <a:ext cx="10859949" cy="5672704"/>
          </a:xfrm>
          <a:prstGeom prst="roundRect">
            <a:avLst>
              <a:gd name="adj" fmla="val 3161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6" name="箭头: 右 135"/>
          <p:cNvSpPr/>
          <p:nvPr/>
        </p:nvSpPr>
        <p:spPr>
          <a:xfrm>
            <a:off x="4571120" y="1864251"/>
            <a:ext cx="365268" cy="728591"/>
          </a:xfrm>
          <a:prstGeom prst="rightArrow">
            <a:avLst/>
          </a:prstGeom>
          <a:gradFill flip="none" rotWithShape="1">
            <a:gsLst>
              <a:gs pos="0">
                <a:srgbClr val="C0D8ED"/>
              </a:gs>
              <a:gs pos="100000">
                <a:srgbClr val="E3B49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 uiExpand="1" build="p"/>
      <p:bldP spid="131" grpId="0" animBg="1" uiExpand="1" build="p"/>
      <p:bldP spid="132" grpId="0" animBg="1"/>
      <p:bldP spid="133" grpId="0" animBg="1"/>
      <p:bldP spid="135" grpId="0" animBg="1"/>
      <p:bldP spid="1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793574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大脑皮层与躯体运动的关系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7027789" cy="50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右图是大脑皮层第一运动区与躯体各部分关系示意图。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97560" y="1534992"/>
            <a:ext cx="5640947" cy="461665"/>
            <a:chOff x="6333409" y="1517248"/>
            <a:chExt cx="5640947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5623116" cy="0"/>
              <a:chOff x="7484784" y="1647059"/>
              <a:chExt cx="5623116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48904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44600" y="2087634"/>
            <a:ext cx="5693907" cy="142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大脑皮层运动代表区范围的大小，是与躯体中相应部位的大小相关还是与躯体运动的精细程度相关？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97501" y="3702965"/>
            <a:ext cx="5337682" cy="2528153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155582" y="3759795"/>
            <a:ext cx="5171816" cy="235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脑皮层运动代表区范围的大小与躯体运动的精细程度相关，运动越精细，大脑皮层代表区的范围越大。例如，人手指的运动很精细复复杂，代表区的面积就大；人面积会形成复杂的表情，代表区的面积也就越大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655325" y="1009777"/>
            <a:ext cx="4901162" cy="3411296"/>
            <a:chOff x="7126665" y="2927208"/>
            <a:chExt cx="4901162" cy="3411296"/>
          </a:xfrm>
        </p:grpSpPr>
        <p:pic>
          <p:nvPicPr>
            <p:cNvPr id="8" name="图片 7" descr="图示&#10;&#10;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50132" y="3119250"/>
              <a:ext cx="4104228" cy="321925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126665" y="57409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吞咽</a:t>
              </a:r>
              <a:endParaRPr lang="zh-CN" altLang="en-US" sz="14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249216" y="531261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咀嚼</a:t>
              </a:r>
              <a:endParaRPr lang="zh-CN" altLang="en-US" sz="140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249216" y="507551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发声</a:t>
              </a:r>
              <a:endParaRPr lang="zh-CN" altLang="en-US" sz="1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249216" y="483841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流涎</a:t>
              </a:r>
              <a:endParaRPr lang="zh-CN" altLang="en-US" sz="14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239045" y="434597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面部表情</a:t>
              </a:r>
              <a:endParaRPr lang="zh-CN" altLang="en-US" sz="14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483910" y="312122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手</a:t>
              </a:r>
              <a:endParaRPr lang="zh-CN" altLang="en-US" sz="1400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601517" y="307657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前臂</a:t>
              </a:r>
              <a:endParaRPr lang="zh-CN" altLang="en-US" sz="1400" dirty="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325134" y="292720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臂</a:t>
              </a:r>
              <a:endParaRPr lang="zh-CN" altLang="en-US" sz="14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824862" y="29272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躯干</a:t>
              </a:r>
              <a:endParaRPr lang="zh-CN" altLang="en-US" sz="14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269729" y="30395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骨盆</a:t>
              </a:r>
              <a:endParaRPr lang="zh-CN" altLang="en-US" sz="140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368601" y="338543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大腿</a:t>
              </a:r>
              <a:endParaRPr lang="zh-CN" altLang="en-US" sz="14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1484088" y="378614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小腿</a:t>
              </a:r>
              <a:endParaRPr lang="zh-CN" altLang="en-US" sz="14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1462045" y="431444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足</a:t>
              </a:r>
              <a:endParaRPr lang="zh-CN" altLang="en-US" sz="1400" dirty="0"/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344" t="18465"/>
          <a:stretch>
            <a:fillRect/>
          </a:stretch>
        </p:blipFill>
        <p:spPr>
          <a:xfrm>
            <a:off x="8376772" y="4290271"/>
            <a:ext cx="1912982" cy="229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9" grpId="0" animBg="1"/>
      <p:bldP spid="4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793574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大脑皮层与躯体运动的关系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71079" y="977569"/>
            <a:ext cx="10522232" cy="461665"/>
            <a:chOff x="6333409" y="1517248"/>
            <a:chExt cx="10522232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10504401" cy="0"/>
              <a:chOff x="7484784" y="1647059"/>
              <a:chExt cx="10504401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97717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71079" y="1491189"/>
            <a:ext cx="9771708" cy="50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50000"/>
              </a:lnSpc>
              <a:buFont typeface="+mj-lt"/>
              <a:buAutoNum type="arabicPeriod" startAt="4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分析缩手反射如何受大脑皮层相应区域的调控，推测这种调控的途径是怎样的。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1054063" y="2145036"/>
            <a:ext cx="6543163" cy="3501620"/>
          </a:xfrm>
          <a:prstGeom prst="roundRect">
            <a:avLst>
              <a:gd name="adj" fmla="val 553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212143" y="2201865"/>
            <a:ext cx="6385083" cy="327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缩手反射的中枢在脊髓，但脊髓缩手反射中枢受大脑皮层相应代表区的调控。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在接受刺激后，产生的信号传至脊髓；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脊髓将信号继续传向大脑皮层；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大脑作出综合分析后将是否缩手的信号传至脊髓；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脊髓通过传出神经将信号传至上肢相应肌肉，作出反应。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53817" y="3546754"/>
            <a:ext cx="641522" cy="369332"/>
          </a:xfrm>
          <a:prstGeom prst="rect">
            <a:avLst/>
          </a:prstGeom>
          <a:solidFill>
            <a:srgbClr val="FBB7A6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刺激</a:t>
            </a: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9575638" y="3546754"/>
            <a:ext cx="646331" cy="369332"/>
          </a:xfrm>
          <a:prstGeom prst="rect">
            <a:avLst/>
          </a:prstGeom>
          <a:solidFill>
            <a:srgbClr val="C0D8ED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脊髓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9348819" y="2417624"/>
            <a:ext cx="1107996" cy="369332"/>
          </a:xfrm>
          <a:prstGeom prst="rect">
            <a:avLst/>
          </a:prstGeom>
          <a:solidFill>
            <a:srgbClr val="F9645F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大脑皮层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9046647" y="4676879"/>
            <a:ext cx="170431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肌肉</a:t>
            </a:r>
            <a:r>
              <a:rPr lang="en-US" altLang="zh-CN" dirty="0"/>
              <a:t>(</a:t>
            </a:r>
            <a:r>
              <a:rPr lang="zh-CN" altLang="en-US" dirty="0"/>
              <a:t>作出反应</a:t>
            </a:r>
            <a:r>
              <a:rPr lang="en-US" altLang="zh-CN" dirty="0"/>
              <a:t>)</a:t>
            </a:r>
            <a:endParaRPr lang="zh-CN" altLang="en-US" dirty="0"/>
          </a:p>
        </p:txBody>
      </p:sp>
      <p:cxnSp>
        <p:nvCxnSpPr>
          <p:cNvPr id="9" name="直接箭头连接符 8"/>
          <p:cNvCxnSpPr>
            <a:stCxn id="6" idx="3"/>
            <a:endCxn id="49" idx="1"/>
          </p:cNvCxnSpPr>
          <p:nvPr/>
        </p:nvCxnSpPr>
        <p:spPr>
          <a:xfrm>
            <a:off x="8595339" y="3731420"/>
            <a:ext cx="980299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9728462" y="2786956"/>
            <a:ext cx="0" cy="75979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0048973" y="2786956"/>
            <a:ext cx="0" cy="75979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49" idx="2"/>
            <a:endCxn id="51" idx="0"/>
          </p:cNvCxnSpPr>
          <p:nvPr/>
        </p:nvCxnSpPr>
        <p:spPr>
          <a:xfrm>
            <a:off x="9898804" y="3916086"/>
            <a:ext cx="0" cy="76079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9" grpId="0" animBg="1"/>
      <p:bldP spid="40" grpId="0" uiExpand="1" build="p"/>
      <p:bldP spid="6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: 圆角 64"/>
          <p:cNvSpPr/>
          <p:nvPr/>
        </p:nvSpPr>
        <p:spPr>
          <a:xfrm>
            <a:off x="968460" y="1052627"/>
            <a:ext cx="10344582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神经系统对躯体运动的分级调节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图片 12" descr="卡通人物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453" y="1140355"/>
            <a:ext cx="3323226" cy="5174737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3468083" y="4481316"/>
            <a:ext cx="3554076" cy="408623"/>
            <a:chOff x="3892290" y="4481316"/>
            <a:chExt cx="3554076" cy="408623"/>
          </a:xfrm>
        </p:grpSpPr>
        <p:sp>
          <p:nvSpPr>
            <p:cNvPr id="54" name="文本框 53"/>
            <p:cNvSpPr txBox="1"/>
            <p:nvPr/>
          </p:nvSpPr>
          <p:spPr>
            <a:xfrm>
              <a:off x="5474540" y="4481316"/>
              <a:ext cx="1971826" cy="408623"/>
            </a:xfrm>
            <a:prstGeom prst="roundRect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+mn-ea"/>
                </a:defRPr>
              </a:lvl1pPr>
            </a:lstStyle>
            <a:p>
              <a:r>
                <a:rPr lang="zh-CN" altLang="en-US" dirty="0"/>
                <a:t>脊       髓</a:t>
              </a:r>
              <a:endParaRPr lang="zh-CN" altLang="en-US" dirty="0"/>
            </a:p>
          </p:txBody>
        </p:sp>
        <p:cxnSp>
          <p:nvCxnSpPr>
            <p:cNvPr id="57" name="直接连接符 56"/>
            <p:cNvCxnSpPr>
              <a:stCxn id="54" idx="1"/>
            </p:cNvCxnSpPr>
            <p:nvPr/>
          </p:nvCxnSpPr>
          <p:spPr>
            <a:xfrm flipH="1">
              <a:off x="3892290" y="4685628"/>
              <a:ext cx="15822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/>
          <p:cNvGrpSpPr/>
          <p:nvPr/>
        </p:nvGrpSpPr>
        <p:grpSpPr>
          <a:xfrm>
            <a:off x="3819266" y="1632079"/>
            <a:ext cx="3205194" cy="408623"/>
            <a:chOff x="4243473" y="1632079"/>
            <a:chExt cx="3205194" cy="408623"/>
          </a:xfrm>
        </p:grpSpPr>
        <p:sp>
          <p:nvSpPr>
            <p:cNvPr id="67" name="文本框 66"/>
            <p:cNvSpPr txBox="1"/>
            <p:nvPr/>
          </p:nvSpPr>
          <p:spPr>
            <a:xfrm>
              <a:off x="5474539" y="1632079"/>
              <a:ext cx="1974128" cy="408623"/>
            </a:xfrm>
            <a:prstGeom prst="roundRect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+mn-ea"/>
                </a:rPr>
                <a:t>大脑皮层</a:t>
              </a:r>
              <a:r>
                <a:rPr lang="en-US" altLang="zh-CN" dirty="0">
                  <a:latin typeface="+mn-ea"/>
                </a:rPr>
                <a:t>(</a:t>
              </a:r>
              <a:r>
                <a:rPr lang="zh-CN" altLang="en-US" dirty="0">
                  <a:latin typeface="+mn-ea"/>
                </a:rPr>
                <a:t>运动区</a:t>
              </a:r>
              <a:r>
                <a:rPr lang="en-US" altLang="zh-CN" dirty="0">
                  <a:latin typeface="+mn-ea"/>
                </a:rPr>
                <a:t>)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68" name="直接连接符 67"/>
            <p:cNvCxnSpPr>
              <a:endCxn id="67" idx="1"/>
            </p:cNvCxnSpPr>
            <p:nvPr/>
          </p:nvCxnSpPr>
          <p:spPr>
            <a:xfrm>
              <a:off x="4243473" y="1835599"/>
              <a:ext cx="1231066" cy="7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5118586" y="5511423"/>
            <a:ext cx="1835319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肌肉收缩等运动</a:t>
            </a:r>
            <a:endParaRPr lang="zh-CN" altLang="en-US" dirty="0"/>
          </a:p>
        </p:txBody>
      </p:sp>
      <p:grpSp>
        <p:nvGrpSpPr>
          <p:cNvPr id="91" name="组合 90"/>
          <p:cNvGrpSpPr/>
          <p:nvPr/>
        </p:nvGrpSpPr>
        <p:grpSpPr>
          <a:xfrm>
            <a:off x="3205520" y="2947319"/>
            <a:ext cx="2679526" cy="933943"/>
            <a:chOff x="3629727" y="2947319"/>
            <a:chExt cx="2679526" cy="933943"/>
          </a:xfrm>
        </p:grpSpPr>
        <p:grpSp>
          <p:nvGrpSpPr>
            <p:cNvPr id="60" name="组合 59"/>
            <p:cNvGrpSpPr/>
            <p:nvPr/>
          </p:nvGrpSpPr>
          <p:grpSpPr>
            <a:xfrm>
              <a:off x="4399748" y="2947319"/>
              <a:ext cx="1909505" cy="306467"/>
              <a:chOff x="8897173" y="2985106"/>
              <a:chExt cx="1909505" cy="306467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0106714" y="2985106"/>
                <a:ext cx="699964" cy="306467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+mn-ea"/>
                  </a:rPr>
                  <a:t>小脑</a:t>
                </a:r>
                <a:endParaRPr lang="zh-CN" altLang="en-US" dirty="0">
                  <a:latin typeface="+mn-ea"/>
                </a:endParaRPr>
              </a:p>
            </p:txBody>
          </p:sp>
          <p:cxnSp>
            <p:nvCxnSpPr>
              <p:cNvPr id="55" name="直接连接符 54"/>
              <p:cNvCxnSpPr>
                <a:endCxn id="52" idx="1"/>
              </p:cNvCxnSpPr>
              <p:nvPr/>
            </p:nvCxnSpPr>
            <p:spPr>
              <a:xfrm>
                <a:off x="8897173" y="3138340"/>
                <a:ext cx="120954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/>
            <p:cNvGrpSpPr/>
            <p:nvPr/>
          </p:nvGrpSpPr>
          <p:grpSpPr>
            <a:xfrm>
              <a:off x="3629727" y="3574795"/>
              <a:ext cx="2679526" cy="306467"/>
              <a:chOff x="3629727" y="3574795"/>
              <a:chExt cx="2679526" cy="306467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5609288" y="3574795"/>
                <a:ext cx="699965" cy="306467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+mn-ea"/>
                  </a:rPr>
                  <a:t>脑干</a:t>
                </a:r>
                <a:endParaRPr lang="zh-CN" altLang="en-US" dirty="0">
                  <a:latin typeface="+mn-ea"/>
                </a:endParaRPr>
              </a:p>
            </p:txBody>
          </p:sp>
          <p:cxnSp>
            <p:nvCxnSpPr>
              <p:cNvPr id="56" name="直接连接符 55"/>
              <p:cNvCxnSpPr>
                <a:stCxn id="53" idx="1"/>
              </p:cNvCxnSpPr>
              <p:nvPr/>
            </p:nvCxnSpPr>
            <p:spPr>
              <a:xfrm flipH="1">
                <a:off x="3629727" y="3728029"/>
                <a:ext cx="197956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5755864" y="3234543"/>
              <a:ext cx="406472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+mn-ea"/>
                </a:defRPr>
              </a:lvl1pPr>
            </a:lstStyle>
            <a:p>
              <a:r>
                <a:rPr lang="zh-CN" altLang="en-US" dirty="0"/>
                <a:t>和</a:t>
              </a:r>
              <a:endParaRPr lang="zh-CN" altLang="en-US" dirty="0"/>
            </a:p>
          </p:txBody>
        </p:sp>
      </p:grpSp>
      <p:cxnSp>
        <p:nvCxnSpPr>
          <p:cNvPr id="49" name="直接箭头连接符 48"/>
          <p:cNvCxnSpPr/>
          <p:nvPr/>
        </p:nvCxnSpPr>
        <p:spPr>
          <a:xfrm>
            <a:off x="6555112" y="2049931"/>
            <a:ext cx="0" cy="244061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endCxn id="52" idx="0"/>
          </p:cNvCxnSpPr>
          <p:nvPr/>
        </p:nvCxnSpPr>
        <p:spPr>
          <a:xfrm>
            <a:off x="5534893" y="2040702"/>
            <a:ext cx="171" cy="90661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>
            <a:off x="5534893" y="3890120"/>
            <a:ext cx="0" cy="61005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54" idx="2"/>
            <a:endCxn id="21" idx="0"/>
          </p:cNvCxnSpPr>
          <p:nvPr/>
        </p:nvCxnSpPr>
        <p:spPr>
          <a:xfrm>
            <a:off x="6036246" y="4889939"/>
            <a:ext cx="0" cy="62148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7024460" y="1651724"/>
            <a:ext cx="1788513" cy="369332"/>
            <a:chOff x="7448667" y="1651724"/>
            <a:chExt cx="1788513" cy="369332"/>
          </a:xfrm>
        </p:grpSpPr>
        <p:sp>
          <p:nvSpPr>
            <p:cNvPr id="64" name="文本框 63"/>
            <p:cNvSpPr txBox="1"/>
            <p:nvPr/>
          </p:nvSpPr>
          <p:spPr>
            <a:xfrm>
              <a:off x="7898352" y="165172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最高级中枢</a:t>
              </a:r>
              <a:endParaRPr lang="zh-CN" altLang="en-US" dirty="0"/>
            </a:p>
          </p:txBody>
        </p:sp>
        <p:cxnSp>
          <p:nvCxnSpPr>
            <p:cNvPr id="81" name="直接连接符 80"/>
            <p:cNvCxnSpPr/>
            <p:nvPr/>
          </p:nvCxnSpPr>
          <p:spPr>
            <a:xfrm flipV="1">
              <a:off x="7448667" y="1835994"/>
              <a:ext cx="449685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>
            <a:off x="7022159" y="4500566"/>
            <a:ext cx="1675399" cy="369332"/>
            <a:chOff x="7022159" y="4500566"/>
            <a:chExt cx="1675399" cy="369332"/>
          </a:xfrm>
        </p:grpSpPr>
        <p:sp>
          <p:nvSpPr>
            <p:cNvPr id="76" name="文本框 75"/>
            <p:cNvSpPr txBox="1"/>
            <p:nvPr/>
          </p:nvSpPr>
          <p:spPr>
            <a:xfrm>
              <a:off x="7589562" y="45005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低级中枢</a:t>
              </a:r>
              <a:endParaRPr lang="zh-CN" altLang="en-US" dirty="0"/>
            </a:p>
          </p:txBody>
        </p:sp>
        <p:cxnSp>
          <p:nvCxnSpPr>
            <p:cNvPr id="83" name="直接连接符 82"/>
            <p:cNvCxnSpPr>
              <a:stCxn id="54" idx="3"/>
              <a:endCxn id="76" idx="1"/>
            </p:cNvCxnSpPr>
            <p:nvPr/>
          </p:nvCxnSpPr>
          <p:spPr>
            <a:xfrm flipV="1">
              <a:off x="7022159" y="4685232"/>
              <a:ext cx="567403" cy="39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文本框 86"/>
          <p:cNvSpPr txBox="1"/>
          <p:nvPr/>
        </p:nvSpPr>
        <p:spPr>
          <a:xfrm>
            <a:off x="9917562" y="2785005"/>
            <a:ext cx="958741" cy="201400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机体运动更加有条不紊</a:t>
            </a:r>
            <a:endParaRPr lang="zh-CN" altLang="en-US" sz="2400" dirty="0"/>
          </a:p>
        </p:txBody>
      </p:sp>
      <p:sp>
        <p:nvSpPr>
          <p:cNvPr id="88" name="箭头: 右 87"/>
          <p:cNvSpPr/>
          <p:nvPr/>
        </p:nvSpPr>
        <p:spPr>
          <a:xfrm>
            <a:off x="9550547" y="3345376"/>
            <a:ext cx="310018" cy="84976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8" name="直接连接符 97"/>
          <p:cNvCxnSpPr>
            <a:stCxn id="64" idx="2"/>
            <a:endCxn id="76" idx="0"/>
          </p:cNvCxnSpPr>
          <p:nvPr/>
        </p:nvCxnSpPr>
        <p:spPr>
          <a:xfrm>
            <a:off x="8143559" y="2021056"/>
            <a:ext cx="1" cy="2479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64" idx="2"/>
            <a:endCxn id="76" idx="0"/>
          </p:cNvCxnSpPr>
          <p:nvPr/>
        </p:nvCxnSpPr>
        <p:spPr>
          <a:xfrm>
            <a:off x="8143559" y="2021056"/>
            <a:ext cx="1" cy="247951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/>
          <p:cNvSpPr txBox="1"/>
          <p:nvPr/>
        </p:nvSpPr>
        <p:spPr>
          <a:xfrm>
            <a:off x="9163608" y="2614457"/>
            <a:ext cx="423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发出指令不断调整</a:t>
            </a:r>
            <a:endParaRPr lang="zh-CN" altLang="en-US" dirty="0">
              <a:latin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5885046" y="3401652"/>
            <a:ext cx="2461414" cy="646331"/>
            <a:chOff x="5885046" y="3401652"/>
            <a:chExt cx="2461414" cy="646331"/>
          </a:xfrm>
        </p:grpSpPr>
        <p:sp>
          <p:nvSpPr>
            <p:cNvPr id="75" name="文本框 74"/>
            <p:cNvSpPr txBox="1"/>
            <p:nvPr/>
          </p:nvSpPr>
          <p:spPr>
            <a:xfrm>
              <a:off x="7930962" y="3401652"/>
              <a:ext cx="415498" cy="646331"/>
            </a:xfrm>
            <a:prstGeom prst="rect">
              <a:avLst/>
            </a:prstGeom>
            <a:solidFill>
              <a:srgbClr val="DAE0EF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dirty="0"/>
                <a:t>连</a:t>
              </a:r>
              <a:endParaRPr lang="en-US" altLang="zh-CN" dirty="0"/>
            </a:p>
            <a:p>
              <a:pPr algn="r"/>
              <a:r>
                <a:rPr lang="zh-CN" altLang="en-US" dirty="0"/>
                <a:t>接</a:t>
              </a:r>
              <a:endParaRPr lang="zh-CN" altLang="en-US" dirty="0"/>
            </a:p>
          </p:txBody>
        </p:sp>
        <p:cxnSp>
          <p:nvCxnSpPr>
            <p:cNvPr id="85" name="直接连接符 84"/>
            <p:cNvCxnSpPr>
              <a:stCxn id="53" idx="3"/>
              <a:endCxn id="75" idx="1"/>
            </p:cNvCxnSpPr>
            <p:nvPr/>
          </p:nvCxnSpPr>
          <p:spPr>
            <a:xfrm flipV="1">
              <a:off x="5885046" y="3724818"/>
              <a:ext cx="2045916" cy="321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直接连接符 99"/>
          <p:cNvCxnSpPr/>
          <p:nvPr/>
        </p:nvCxnSpPr>
        <p:spPr>
          <a:xfrm>
            <a:off x="8143563" y="4869898"/>
            <a:ext cx="0" cy="84113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/>
          <p:nvPr/>
        </p:nvCxnSpPr>
        <p:spPr>
          <a:xfrm flipH="1" flipV="1">
            <a:off x="6953905" y="5711037"/>
            <a:ext cx="1194235" cy="4698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右大括号 107"/>
          <p:cNvSpPr/>
          <p:nvPr/>
        </p:nvSpPr>
        <p:spPr>
          <a:xfrm>
            <a:off x="8776049" y="1835599"/>
            <a:ext cx="300413" cy="3866041"/>
          </a:xfrm>
          <a:prstGeom prst="rightBrace">
            <a:avLst>
              <a:gd name="adj1" fmla="val 533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1" grpId="0" animBg="1"/>
      <p:bldP spid="87" grpId="0" animBg="1"/>
      <p:bldP spid="88" grpId="0" animBg="1"/>
      <p:bldP spid="86" grpId="0"/>
      <p:bldP spid="1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r="28934"/>
          <a:stretch>
            <a:fillRect/>
          </a:stretch>
        </p:blipFill>
        <p:spPr bwMode="auto">
          <a:xfrm>
            <a:off x="6443330" y="1042817"/>
            <a:ext cx="3902149" cy="54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神经系统的分级调节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544169" y="1416974"/>
            <a:ext cx="4204502" cy="201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神经系统对</a:t>
            </a:r>
            <a:r>
              <a:rPr lang="zh-CN" altLang="en-US" sz="4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内脏活动</a:t>
            </a: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的分级调节</a:t>
            </a:r>
            <a:endParaRPr lang="zh-CN" altLang="en-US" sz="44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神经系统对内脏活动的分级调节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968460" y="1052627"/>
            <a:ext cx="10344582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6403388" y="1140355"/>
            <a:ext cx="4367393" cy="5174737"/>
            <a:chOff x="1395453" y="1140355"/>
            <a:chExt cx="4367393" cy="5174737"/>
          </a:xfrm>
        </p:grpSpPr>
        <p:pic>
          <p:nvPicPr>
            <p:cNvPr id="6" name="图片 5" descr="卡通人物&#10;&#10;低可信度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95453" y="1140355"/>
              <a:ext cx="3323226" cy="517473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866091" y="4485242"/>
              <a:ext cx="699965" cy="408623"/>
            </a:xfrm>
            <a:prstGeom prst="round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+mn-ea"/>
                </a:defRPr>
              </a:lvl1pPr>
            </a:lstStyle>
            <a:p>
              <a:r>
                <a:rPr lang="zh-CN" altLang="en-US" dirty="0"/>
                <a:t>脊髓</a:t>
              </a:r>
              <a:endParaRPr lang="zh-CN" altLang="en-US" dirty="0"/>
            </a:p>
          </p:txBody>
        </p:sp>
        <p:cxnSp>
          <p:nvCxnSpPr>
            <p:cNvPr id="9" name="直接连接符 8"/>
            <p:cNvCxnSpPr>
              <a:stCxn id="8" idx="1"/>
            </p:cNvCxnSpPr>
            <p:nvPr/>
          </p:nvCxnSpPr>
          <p:spPr>
            <a:xfrm flipH="1">
              <a:off x="3359888" y="4689554"/>
              <a:ext cx="150620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4866090" y="1632079"/>
              <a:ext cx="699965" cy="408623"/>
            </a:xfrm>
            <a:prstGeom prst="round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+mn-ea"/>
                </a:rPr>
                <a:t>大脑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12" name="直接连接符 11"/>
            <p:cNvCxnSpPr>
              <a:endCxn id="11" idx="1"/>
            </p:cNvCxnSpPr>
            <p:nvPr/>
          </p:nvCxnSpPr>
          <p:spPr>
            <a:xfrm>
              <a:off x="3500276" y="1835599"/>
              <a:ext cx="1365814" cy="7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4795984" y="2552733"/>
              <a:ext cx="966862" cy="30646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zh-CN" altLang="en-US" dirty="0">
                  <a:latin typeface="+mn-ea"/>
                </a:rPr>
                <a:t>下丘脑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21" name="直接连接符 20"/>
            <p:cNvCxnSpPr>
              <a:endCxn id="20" idx="1"/>
            </p:cNvCxnSpPr>
            <p:nvPr/>
          </p:nvCxnSpPr>
          <p:spPr>
            <a:xfrm flipV="1">
              <a:off x="2796363" y="2699149"/>
              <a:ext cx="1999621" cy="6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4866091" y="3574795"/>
              <a:ext cx="699965" cy="30646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zh-CN" altLang="en-US" dirty="0">
                  <a:latin typeface="+mn-ea"/>
                </a:rPr>
                <a:t>脑干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19" name="直接连接符 18"/>
            <p:cNvCxnSpPr>
              <a:stCxn id="18" idx="1"/>
            </p:cNvCxnSpPr>
            <p:nvPr/>
          </p:nvCxnSpPr>
          <p:spPr>
            <a:xfrm flipH="1">
              <a:off x="3189767" y="3728029"/>
              <a:ext cx="16763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2845857" y="154370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调节方式</a:t>
            </a:r>
            <a:endParaRPr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2230304" y="2127160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反射</a:t>
            </a:r>
            <a:endParaRPr lang="zh-CN" altLang="en-US" sz="96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793329" y="4417685"/>
            <a:ext cx="3785190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/>
              <a:t>在中枢神经系统的不同部位（如脊髓、脑干、下丘脑和大脑），都存在着调节内脏活动的中枢。</a:t>
            </a:r>
            <a:endParaRPr lang="en-US" altLang="zh-CN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02468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神经系统不同中枢对排尿反射的控制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10323640" cy="228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尿在肾中不断生成，经输尿管流入膀胱暂时储存。当膀胱储尿达到一定程度时，引起尿意。控制排尿的低级中枢在脊髓。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一般成年人可以有意识地控制排尿，你也可以＂憋尿＂。例如，上课的时候如果你有了尿意但不是很急， 你可以憋到下课再去上厕所；课间，即使你没有尿意，但为了避免上课时去厕所，你可能会选择去排一次尿。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婴儿常尿床。有些人由于外伤等使意识丧失，出现像婴儿那样尿床的情况。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2177" y="3174270"/>
            <a:ext cx="10660606" cy="461665"/>
            <a:chOff x="6333409" y="1517248"/>
            <a:chExt cx="10660606" cy="461665"/>
          </a:xfrm>
        </p:grpSpPr>
        <p:sp>
          <p:nvSpPr>
            <p:cNvPr id="7" name="文本框 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文本框 10"/>
          <p:cNvSpPr txBox="1"/>
          <p:nvPr/>
        </p:nvSpPr>
        <p:spPr>
          <a:xfrm>
            <a:off x="810008" y="3729001"/>
            <a:ext cx="1032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成人可以有意识地控制排尿，婴儿却不能，二者控制排尿的神经中枢的功能有什么差别？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35187" y="4222177"/>
            <a:ext cx="10517596" cy="1283077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5065" y="4263877"/>
            <a:ext cx="10417718" cy="1174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脊髓对膀胱扩大和缩小的控制是由自主神经系统支配的。成年人之所以能有意识地控制排尿，是因为大脑皮层对脊髓进行着调控；而婴儿大脑皮层发育不完善，还不能对脊髓排尿反射中枢进行有效的控制。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  <p:bldP spid="12" grpId="0" animBg="1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8875048" y="3652471"/>
            <a:ext cx="1366058" cy="2400564"/>
            <a:chOff x="8190899" y="3528638"/>
            <a:chExt cx="1366058" cy="2400564"/>
          </a:xfrm>
        </p:grpSpPr>
        <p:sp>
          <p:nvSpPr>
            <p:cNvPr id="60" name="任意多边形: 形状 59"/>
            <p:cNvSpPr/>
            <p:nvPr/>
          </p:nvSpPr>
          <p:spPr>
            <a:xfrm>
              <a:off x="8190899" y="3528638"/>
              <a:ext cx="663754" cy="2400564"/>
            </a:xfrm>
            <a:custGeom>
              <a:avLst/>
              <a:gdLst>
                <a:gd name="connsiteX0" fmla="*/ 0 w 936753"/>
                <a:gd name="connsiteY0" fmla="*/ 0 h 2841615"/>
                <a:gd name="connsiteX1" fmla="*/ 936000 w 936753"/>
                <a:gd name="connsiteY1" fmla="*/ 0 h 2841615"/>
                <a:gd name="connsiteX2" fmla="*/ 936000 w 936753"/>
                <a:gd name="connsiteY2" fmla="*/ 1988157 h 2841615"/>
                <a:gd name="connsiteX3" fmla="*/ 936753 w 936753"/>
                <a:gd name="connsiteY3" fmla="*/ 2001565 h 2841615"/>
                <a:gd name="connsiteX4" fmla="*/ 936000 w 936753"/>
                <a:gd name="connsiteY4" fmla="*/ 2014973 h 2841615"/>
                <a:gd name="connsiteX5" fmla="*/ 936000 w 936753"/>
                <a:gd name="connsiteY5" fmla="*/ 2029150 h 2841615"/>
                <a:gd name="connsiteX6" fmla="*/ 935204 w 936753"/>
                <a:gd name="connsiteY6" fmla="*/ 2029150 h 2841615"/>
                <a:gd name="connsiteX7" fmla="*/ 927245 w 936753"/>
                <a:gd name="connsiteY7" fmla="*/ 2170865 h 2841615"/>
                <a:gd name="connsiteX8" fmla="*/ 468753 w 936753"/>
                <a:gd name="connsiteY8" fmla="*/ 2841615 h 2841615"/>
                <a:gd name="connsiteX9" fmla="*/ 10261 w 936753"/>
                <a:gd name="connsiteY9" fmla="*/ 2170865 h 2841615"/>
                <a:gd name="connsiteX10" fmla="*/ 2302 w 936753"/>
                <a:gd name="connsiteY10" fmla="*/ 2029150 h 2841615"/>
                <a:gd name="connsiteX11" fmla="*/ 0 w 936753"/>
                <a:gd name="connsiteY11" fmla="*/ 2029150 h 284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6753" h="2841615">
                  <a:moveTo>
                    <a:pt x="0" y="0"/>
                  </a:moveTo>
                  <a:lnTo>
                    <a:pt x="936000" y="0"/>
                  </a:lnTo>
                  <a:lnTo>
                    <a:pt x="936000" y="1988157"/>
                  </a:lnTo>
                  <a:lnTo>
                    <a:pt x="936753" y="2001565"/>
                  </a:lnTo>
                  <a:lnTo>
                    <a:pt x="936000" y="2014973"/>
                  </a:lnTo>
                  <a:lnTo>
                    <a:pt x="936000" y="2029150"/>
                  </a:lnTo>
                  <a:lnTo>
                    <a:pt x="935204" y="2029150"/>
                  </a:lnTo>
                  <a:lnTo>
                    <a:pt x="927245" y="2170865"/>
                  </a:lnTo>
                  <a:cubicBezTo>
                    <a:pt x="883606" y="2553661"/>
                    <a:pt x="694913" y="2841615"/>
                    <a:pt x="468753" y="2841615"/>
                  </a:cubicBezTo>
                  <a:cubicBezTo>
                    <a:pt x="242593" y="2841615"/>
                    <a:pt x="53900" y="2553661"/>
                    <a:pt x="10261" y="2170865"/>
                  </a:cubicBezTo>
                  <a:lnTo>
                    <a:pt x="2302" y="2029150"/>
                  </a:lnTo>
                  <a:lnTo>
                    <a:pt x="0" y="2029150"/>
                  </a:lnTo>
                  <a:close/>
                </a:path>
              </a:pathLst>
            </a:custGeom>
            <a:solidFill>
              <a:srgbClr val="E3B4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859330" y="445506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脊髓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1" name="矩形: 圆角 100"/>
          <p:cNvSpPr/>
          <p:nvPr/>
        </p:nvSpPr>
        <p:spPr>
          <a:xfrm>
            <a:off x="1158950" y="1081954"/>
            <a:ext cx="9944672" cy="5318114"/>
          </a:xfrm>
          <a:prstGeom prst="roundRect">
            <a:avLst>
              <a:gd name="adj" fmla="val 3788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2337266" y="3966822"/>
            <a:ext cx="1890913" cy="2433246"/>
            <a:chOff x="1695649" y="3842989"/>
            <a:chExt cx="1890913" cy="2433246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"/>
            <a:srcRect t="103" b="103"/>
            <a:stretch>
              <a:fillRect/>
            </a:stretch>
          </p:blipFill>
          <p:spPr bwMode="auto">
            <a:xfrm>
              <a:off x="1695649" y="3842989"/>
              <a:ext cx="1890913" cy="2433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文本框 92"/>
            <p:cNvSpPr txBox="1"/>
            <p:nvPr/>
          </p:nvSpPr>
          <p:spPr>
            <a:xfrm>
              <a:off x="2311970" y="449915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膀胱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759291" y="1142635"/>
            <a:ext cx="2733394" cy="2125133"/>
            <a:chOff x="7117674" y="1018802"/>
            <a:chExt cx="2733394" cy="212513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7117674" y="1018802"/>
              <a:ext cx="2733394" cy="2125133"/>
            </a:xfrm>
            <a:prstGeom prst="rect">
              <a:avLst/>
            </a:prstGeom>
          </p:spPr>
        </p:pic>
        <p:sp>
          <p:nvSpPr>
            <p:cNvPr id="92" name="文本框 91"/>
            <p:cNvSpPr txBox="1"/>
            <p:nvPr/>
          </p:nvSpPr>
          <p:spPr>
            <a:xfrm>
              <a:off x="7333886" y="251172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大脑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神经系统对内脏活动的分级调节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3853026" y="5136849"/>
            <a:ext cx="1046376" cy="338554"/>
            <a:chOff x="3502145" y="5136849"/>
            <a:chExt cx="1046376" cy="338554"/>
          </a:xfrm>
        </p:grpSpPr>
        <p:sp>
          <p:nvSpPr>
            <p:cNvPr id="36" name="文本框 35"/>
            <p:cNvSpPr txBox="1"/>
            <p:nvPr/>
          </p:nvSpPr>
          <p:spPr>
            <a:xfrm>
              <a:off x="3748302" y="5136849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+mn-ea"/>
                </a:rPr>
                <a:t>逼尿肌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502145" y="5315788"/>
              <a:ext cx="3123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/>
          <p:cNvGrpSpPr/>
          <p:nvPr/>
        </p:nvGrpSpPr>
        <p:grpSpPr>
          <a:xfrm>
            <a:off x="3377068" y="5714473"/>
            <a:ext cx="1529525" cy="338554"/>
            <a:chOff x="3026187" y="5714473"/>
            <a:chExt cx="1529525" cy="338554"/>
          </a:xfrm>
        </p:grpSpPr>
        <p:sp>
          <p:nvSpPr>
            <p:cNvPr id="37" name="文本框 36"/>
            <p:cNvSpPr txBox="1"/>
            <p:nvPr/>
          </p:nvSpPr>
          <p:spPr>
            <a:xfrm>
              <a:off x="3345124" y="5714473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+mn-ea"/>
                </a:rPr>
                <a:t>尿道括约肌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3026187" y="5868412"/>
              <a:ext cx="3498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6992403" y="51832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副交感神经</a:t>
            </a:r>
            <a:endParaRPr lang="zh-CN" altLang="en-US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9045978" y="4604276"/>
            <a:ext cx="176129" cy="882216"/>
            <a:chOff x="8404361" y="4480443"/>
            <a:chExt cx="176129" cy="882216"/>
          </a:xfrm>
        </p:grpSpPr>
        <p:cxnSp>
          <p:nvCxnSpPr>
            <p:cNvPr id="55" name="直接连接符 54"/>
            <p:cNvCxnSpPr/>
            <p:nvPr/>
          </p:nvCxnSpPr>
          <p:spPr>
            <a:xfrm flipV="1">
              <a:off x="8495958" y="4480443"/>
              <a:ext cx="0" cy="825901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/>
            <p:cNvGrpSpPr/>
            <p:nvPr/>
          </p:nvGrpSpPr>
          <p:grpSpPr>
            <a:xfrm rot="5400000">
              <a:off x="8452900" y="5235068"/>
              <a:ext cx="79052" cy="176129"/>
              <a:chOff x="8335112" y="4344351"/>
              <a:chExt cx="107139" cy="241518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组合 94"/>
          <p:cNvGrpSpPr/>
          <p:nvPr/>
        </p:nvGrpSpPr>
        <p:grpSpPr>
          <a:xfrm>
            <a:off x="4102264" y="4241110"/>
            <a:ext cx="1373378" cy="707886"/>
            <a:chOff x="3751383" y="4241110"/>
            <a:chExt cx="1373378" cy="707886"/>
          </a:xfrm>
        </p:grpSpPr>
        <p:sp>
          <p:nvSpPr>
            <p:cNvPr id="38" name="文本框 37"/>
            <p:cNvSpPr txBox="1"/>
            <p:nvPr/>
          </p:nvSpPr>
          <p:spPr>
            <a:xfrm>
              <a:off x="3963690" y="4241110"/>
              <a:ext cx="1161071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n-ea"/>
                </a:rPr>
                <a:t>牵张</a:t>
              </a:r>
              <a:endParaRPr lang="en-US" altLang="zh-CN" sz="2000" dirty="0">
                <a:latin typeface="+mn-ea"/>
              </a:endParaRPr>
            </a:p>
            <a:p>
              <a:pPr algn="ctr"/>
              <a:r>
                <a:rPr lang="zh-CN" altLang="en-US" sz="2000" dirty="0">
                  <a:latin typeface="+mn-ea"/>
                </a:rPr>
                <a:t>感受器</a:t>
              </a:r>
              <a:endParaRPr lang="zh-CN" altLang="en-US" sz="2000" dirty="0">
                <a:latin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751383" y="4553560"/>
              <a:ext cx="215964" cy="93693"/>
              <a:chOff x="3460647" y="4429727"/>
              <a:chExt cx="215964" cy="93693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3529803" y="4467457"/>
                <a:ext cx="1468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椭圆 1"/>
              <p:cNvSpPr/>
              <p:nvPr/>
            </p:nvSpPr>
            <p:spPr>
              <a:xfrm>
                <a:off x="3460647" y="4429727"/>
                <a:ext cx="93693" cy="936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+mn-ea"/>
                </a:endParaRPr>
              </a:p>
            </p:txBody>
          </p:sp>
        </p:grpSp>
      </p:grpSp>
      <p:sp>
        <p:nvSpPr>
          <p:cNvPr id="21" name="右大括号 20"/>
          <p:cNvSpPr/>
          <p:nvPr/>
        </p:nvSpPr>
        <p:spPr>
          <a:xfrm>
            <a:off x="4841474" y="5299371"/>
            <a:ext cx="427577" cy="569042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275043" y="5375687"/>
            <a:ext cx="1036110" cy="400110"/>
          </a:xfrm>
          <a:prstGeom prst="rect">
            <a:avLst/>
          </a:prstGeom>
          <a:solidFill>
            <a:srgbClr val="FDB6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</a:rPr>
              <a:t>效应器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271969" y="5462577"/>
            <a:ext cx="2864036" cy="241518"/>
            <a:chOff x="5630352" y="5338744"/>
            <a:chExt cx="2864036" cy="241518"/>
          </a:xfrm>
        </p:grpSpPr>
        <p:cxnSp>
          <p:nvCxnSpPr>
            <p:cNvPr id="50" name="直接箭头连接符 49"/>
            <p:cNvCxnSpPr/>
            <p:nvPr/>
          </p:nvCxnSpPr>
          <p:spPr>
            <a:xfrm>
              <a:off x="5736491" y="5459503"/>
              <a:ext cx="275789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合 79"/>
            <p:cNvGrpSpPr/>
            <p:nvPr/>
          </p:nvGrpSpPr>
          <p:grpSpPr>
            <a:xfrm rot="10800000">
              <a:off x="5630352" y="5338744"/>
              <a:ext cx="107139" cy="241518"/>
              <a:chOff x="8335112" y="4344351"/>
              <a:chExt cx="107139" cy="241518"/>
            </a:xfrm>
          </p:grpSpPr>
          <p:cxnSp>
            <p:nvCxnSpPr>
              <p:cNvPr id="81" name="直接连接符 80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组合 95"/>
          <p:cNvGrpSpPr/>
          <p:nvPr/>
        </p:nvGrpSpPr>
        <p:grpSpPr>
          <a:xfrm>
            <a:off x="5484736" y="4208212"/>
            <a:ext cx="3572796" cy="480072"/>
            <a:chOff x="5133855" y="4208212"/>
            <a:chExt cx="3572796" cy="480072"/>
          </a:xfrm>
        </p:grpSpPr>
        <p:sp>
          <p:nvSpPr>
            <p:cNvPr id="44" name="文本框 43"/>
            <p:cNvSpPr txBox="1"/>
            <p:nvPr/>
          </p:nvSpPr>
          <p:spPr>
            <a:xfrm>
              <a:off x="6096228" y="4208212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传入神经</a:t>
              </a:r>
              <a:endParaRPr lang="zh-CN" altLang="en-US" sz="2000" dirty="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133855" y="4512155"/>
              <a:ext cx="3572796" cy="176129"/>
              <a:chOff x="4843119" y="4388322"/>
              <a:chExt cx="3572796" cy="176129"/>
            </a:xfrm>
          </p:grpSpPr>
          <p:cxnSp>
            <p:nvCxnSpPr>
              <p:cNvPr id="43" name="直接箭头连接符 42"/>
              <p:cNvCxnSpPr/>
              <p:nvPr/>
            </p:nvCxnSpPr>
            <p:spPr>
              <a:xfrm>
                <a:off x="4843119" y="4476621"/>
                <a:ext cx="3509116" cy="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oval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组合 85"/>
              <p:cNvGrpSpPr/>
              <p:nvPr/>
            </p:nvGrpSpPr>
            <p:grpSpPr>
              <a:xfrm>
                <a:off x="8336863" y="4388322"/>
                <a:ext cx="79052" cy="176129"/>
                <a:chOff x="8335112" y="4344351"/>
                <a:chExt cx="107139" cy="241518"/>
              </a:xfrm>
            </p:grpSpPr>
            <p:cxnSp>
              <p:nvCxnSpPr>
                <p:cNvPr id="90" name="直接连接符 89"/>
                <p:cNvCxnSpPr/>
                <p:nvPr/>
              </p:nvCxnSpPr>
              <p:spPr>
                <a:xfrm flipV="1">
                  <a:off x="8336112" y="4344351"/>
                  <a:ext cx="106139" cy="12521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8335112" y="4460650"/>
                  <a:ext cx="106139" cy="12521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4" name="文本框 93"/>
          <p:cNvSpPr txBox="1"/>
          <p:nvPr/>
        </p:nvSpPr>
        <p:spPr>
          <a:xfrm>
            <a:off x="6992403" y="5588302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(</a:t>
            </a:r>
            <a:r>
              <a:rPr lang="zh-CN" altLang="en-US" sz="2000" dirty="0"/>
              <a:t>交感神经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1881418" y="1960248"/>
            <a:ext cx="5017366" cy="154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/>
              <a:t>脊髓对膀胱扩大和缩小的控制是由自主神经系统支配的：</a:t>
            </a:r>
            <a:endParaRPr lang="zh-CN" altLang="en-US" sz="20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副交感神经兴奋，会使膀胱缩小；</a:t>
            </a:r>
            <a:endParaRPr lang="zh-CN" altLang="en-US" sz="20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交感神经兴奋，不会导致膀胱缩小。</a:t>
            </a:r>
            <a:endParaRPr lang="zh-CN" altLang="en-US" sz="2000" dirty="0"/>
          </a:p>
        </p:txBody>
      </p:sp>
      <p:sp>
        <p:nvSpPr>
          <p:cNvPr id="99" name="文本框 98"/>
          <p:cNvSpPr txBox="1"/>
          <p:nvPr/>
        </p:nvSpPr>
        <p:spPr>
          <a:xfrm>
            <a:off x="2301878" y="1367478"/>
            <a:ext cx="4134466" cy="523220"/>
          </a:xfrm>
          <a:prstGeom prst="rect">
            <a:avLst/>
          </a:prstGeom>
          <a:solidFill>
            <a:srgbClr val="DAE0EF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脊髓控制完成的排尿反射</a:t>
            </a:r>
            <a:endParaRPr lang="zh-CN" altLang="en-US" sz="28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51" grpId="0"/>
      <p:bldP spid="21" grpId="0" animBg="1"/>
      <p:bldP spid="49" grpId="0" animBg="1"/>
      <p:bldP spid="94" grpId="0"/>
      <p:bldP spid="100" grpId="0" uiExpand="1" build="p"/>
      <p:bldP spid="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8875048" y="3652471"/>
            <a:ext cx="1366058" cy="2400564"/>
            <a:chOff x="8190899" y="3528638"/>
            <a:chExt cx="1366058" cy="2400564"/>
          </a:xfrm>
        </p:grpSpPr>
        <p:sp>
          <p:nvSpPr>
            <p:cNvPr id="60" name="任意多边形: 形状 59"/>
            <p:cNvSpPr/>
            <p:nvPr/>
          </p:nvSpPr>
          <p:spPr>
            <a:xfrm>
              <a:off x="8190899" y="3528638"/>
              <a:ext cx="663754" cy="2400564"/>
            </a:xfrm>
            <a:custGeom>
              <a:avLst/>
              <a:gdLst>
                <a:gd name="connsiteX0" fmla="*/ 0 w 936753"/>
                <a:gd name="connsiteY0" fmla="*/ 0 h 2841615"/>
                <a:gd name="connsiteX1" fmla="*/ 936000 w 936753"/>
                <a:gd name="connsiteY1" fmla="*/ 0 h 2841615"/>
                <a:gd name="connsiteX2" fmla="*/ 936000 w 936753"/>
                <a:gd name="connsiteY2" fmla="*/ 1988157 h 2841615"/>
                <a:gd name="connsiteX3" fmla="*/ 936753 w 936753"/>
                <a:gd name="connsiteY3" fmla="*/ 2001565 h 2841615"/>
                <a:gd name="connsiteX4" fmla="*/ 936000 w 936753"/>
                <a:gd name="connsiteY4" fmla="*/ 2014973 h 2841615"/>
                <a:gd name="connsiteX5" fmla="*/ 936000 w 936753"/>
                <a:gd name="connsiteY5" fmla="*/ 2029150 h 2841615"/>
                <a:gd name="connsiteX6" fmla="*/ 935204 w 936753"/>
                <a:gd name="connsiteY6" fmla="*/ 2029150 h 2841615"/>
                <a:gd name="connsiteX7" fmla="*/ 927245 w 936753"/>
                <a:gd name="connsiteY7" fmla="*/ 2170865 h 2841615"/>
                <a:gd name="connsiteX8" fmla="*/ 468753 w 936753"/>
                <a:gd name="connsiteY8" fmla="*/ 2841615 h 2841615"/>
                <a:gd name="connsiteX9" fmla="*/ 10261 w 936753"/>
                <a:gd name="connsiteY9" fmla="*/ 2170865 h 2841615"/>
                <a:gd name="connsiteX10" fmla="*/ 2302 w 936753"/>
                <a:gd name="connsiteY10" fmla="*/ 2029150 h 2841615"/>
                <a:gd name="connsiteX11" fmla="*/ 0 w 936753"/>
                <a:gd name="connsiteY11" fmla="*/ 2029150 h 284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6753" h="2841615">
                  <a:moveTo>
                    <a:pt x="0" y="0"/>
                  </a:moveTo>
                  <a:lnTo>
                    <a:pt x="936000" y="0"/>
                  </a:lnTo>
                  <a:lnTo>
                    <a:pt x="936000" y="1988157"/>
                  </a:lnTo>
                  <a:lnTo>
                    <a:pt x="936753" y="2001565"/>
                  </a:lnTo>
                  <a:lnTo>
                    <a:pt x="936000" y="2014973"/>
                  </a:lnTo>
                  <a:lnTo>
                    <a:pt x="936000" y="2029150"/>
                  </a:lnTo>
                  <a:lnTo>
                    <a:pt x="935204" y="2029150"/>
                  </a:lnTo>
                  <a:lnTo>
                    <a:pt x="927245" y="2170865"/>
                  </a:lnTo>
                  <a:cubicBezTo>
                    <a:pt x="883606" y="2553661"/>
                    <a:pt x="694913" y="2841615"/>
                    <a:pt x="468753" y="2841615"/>
                  </a:cubicBezTo>
                  <a:cubicBezTo>
                    <a:pt x="242593" y="2841615"/>
                    <a:pt x="53900" y="2553661"/>
                    <a:pt x="10261" y="2170865"/>
                  </a:cubicBezTo>
                  <a:lnTo>
                    <a:pt x="2302" y="2029150"/>
                  </a:lnTo>
                  <a:lnTo>
                    <a:pt x="0" y="2029150"/>
                  </a:lnTo>
                  <a:close/>
                </a:path>
              </a:pathLst>
            </a:custGeom>
            <a:solidFill>
              <a:srgbClr val="E3B4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859330" y="445506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脊髓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1" name="矩形: 圆角 100"/>
          <p:cNvSpPr/>
          <p:nvPr/>
        </p:nvSpPr>
        <p:spPr>
          <a:xfrm>
            <a:off x="1158950" y="1081954"/>
            <a:ext cx="9944672" cy="5318114"/>
          </a:xfrm>
          <a:prstGeom prst="roundRect">
            <a:avLst>
              <a:gd name="adj" fmla="val 3788"/>
            </a:avLst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2337266" y="3966822"/>
            <a:ext cx="1890913" cy="2433246"/>
            <a:chOff x="1695649" y="3842989"/>
            <a:chExt cx="1890913" cy="2433246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"/>
            <a:srcRect t="103" b="103"/>
            <a:stretch>
              <a:fillRect/>
            </a:stretch>
          </p:blipFill>
          <p:spPr bwMode="auto">
            <a:xfrm>
              <a:off x="1695649" y="3842989"/>
              <a:ext cx="1890913" cy="2433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文本框 92"/>
            <p:cNvSpPr txBox="1"/>
            <p:nvPr/>
          </p:nvSpPr>
          <p:spPr>
            <a:xfrm>
              <a:off x="2311970" y="449915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膀胱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759291" y="1142635"/>
            <a:ext cx="2733394" cy="2125133"/>
            <a:chOff x="7117674" y="1018802"/>
            <a:chExt cx="2733394" cy="212513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7117674" y="1018802"/>
              <a:ext cx="2733394" cy="2125133"/>
            </a:xfrm>
            <a:prstGeom prst="rect">
              <a:avLst/>
            </a:prstGeom>
          </p:spPr>
        </p:pic>
        <p:sp>
          <p:nvSpPr>
            <p:cNvPr id="92" name="文本框 91"/>
            <p:cNvSpPr txBox="1"/>
            <p:nvPr/>
          </p:nvSpPr>
          <p:spPr>
            <a:xfrm>
              <a:off x="7333886" y="251172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大脑</a:t>
              </a:r>
              <a:endPara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神经系统对内脏活动的分级调节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3853026" y="5136849"/>
            <a:ext cx="1046376" cy="338554"/>
            <a:chOff x="3502145" y="5136849"/>
            <a:chExt cx="1046376" cy="338554"/>
          </a:xfrm>
        </p:grpSpPr>
        <p:sp>
          <p:nvSpPr>
            <p:cNvPr id="36" name="文本框 35"/>
            <p:cNvSpPr txBox="1"/>
            <p:nvPr/>
          </p:nvSpPr>
          <p:spPr>
            <a:xfrm>
              <a:off x="3748302" y="5136849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+mn-ea"/>
                </a:rPr>
                <a:t>逼尿肌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502145" y="5315788"/>
              <a:ext cx="3123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/>
          <p:cNvGrpSpPr/>
          <p:nvPr/>
        </p:nvGrpSpPr>
        <p:grpSpPr>
          <a:xfrm>
            <a:off x="3377068" y="5714473"/>
            <a:ext cx="1529525" cy="338554"/>
            <a:chOff x="3026187" y="5714473"/>
            <a:chExt cx="1529525" cy="338554"/>
          </a:xfrm>
        </p:grpSpPr>
        <p:sp>
          <p:nvSpPr>
            <p:cNvPr id="37" name="文本框 36"/>
            <p:cNvSpPr txBox="1"/>
            <p:nvPr/>
          </p:nvSpPr>
          <p:spPr>
            <a:xfrm>
              <a:off x="3345124" y="5714473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+mn-ea"/>
                </a:rPr>
                <a:t>尿道括约肌</a:t>
              </a:r>
              <a:endParaRPr lang="zh-CN" altLang="en-US" sz="1600" dirty="0">
                <a:latin typeface="+mn-ea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3026187" y="5868412"/>
              <a:ext cx="3498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6992403" y="51832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副交感神经</a:t>
            </a:r>
            <a:endParaRPr lang="zh-CN" altLang="en-US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9045978" y="4604276"/>
            <a:ext cx="176129" cy="882216"/>
            <a:chOff x="8404361" y="4480443"/>
            <a:chExt cx="176129" cy="882216"/>
          </a:xfrm>
        </p:grpSpPr>
        <p:cxnSp>
          <p:nvCxnSpPr>
            <p:cNvPr id="55" name="直接连接符 54"/>
            <p:cNvCxnSpPr/>
            <p:nvPr/>
          </p:nvCxnSpPr>
          <p:spPr>
            <a:xfrm flipV="1">
              <a:off x="8495958" y="4480443"/>
              <a:ext cx="0" cy="825901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/>
            <p:cNvGrpSpPr/>
            <p:nvPr/>
          </p:nvGrpSpPr>
          <p:grpSpPr>
            <a:xfrm rot="5400000">
              <a:off x="8452900" y="5235068"/>
              <a:ext cx="79052" cy="176129"/>
              <a:chOff x="8335112" y="4344351"/>
              <a:chExt cx="107139" cy="241518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8703157" y="4146945"/>
            <a:ext cx="386167" cy="453507"/>
            <a:chOff x="8061540" y="4026970"/>
            <a:chExt cx="386167" cy="453507"/>
          </a:xfrm>
        </p:grpSpPr>
        <p:sp>
          <p:nvSpPr>
            <p:cNvPr id="74" name="任意多边形: 形状 73"/>
            <p:cNvSpPr/>
            <p:nvPr/>
          </p:nvSpPr>
          <p:spPr>
            <a:xfrm>
              <a:off x="8061540" y="4095348"/>
              <a:ext cx="298289" cy="385129"/>
            </a:xfrm>
            <a:custGeom>
              <a:avLst/>
              <a:gdLst>
                <a:gd name="connsiteX0" fmla="*/ 0 w 297711"/>
                <a:gd name="connsiteY0" fmla="*/ 411126 h 411126"/>
                <a:gd name="connsiteX1" fmla="*/ 241004 w 297711"/>
                <a:gd name="connsiteY1" fmla="*/ 233917 h 411126"/>
                <a:gd name="connsiteX2" fmla="*/ 297711 w 297711"/>
                <a:gd name="connsiteY2" fmla="*/ 0 h 411126"/>
                <a:gd name="connsiteX3" fmla="*/ 297711 w 297711"/>
                <a:gd name="connsiteY3" fmla="*/ 0 h 411126"/>
                <a:gd name="connsiteX4" fmla="*/ 297711 w 297711"/>
                <a:gd name="connsiteY4" fmla="*/ 0 h 411126"/>
                <a:gd name="connsiteX0-1" fmla="*/ 0 w 297711"/>
                <a:gd name="connsiteY0-2" fmla="*/ 411126 h 411126"/>
                <a:gd name="connsiteX1-3" fmla="*/ 241004 w 297711"/>
                <a:gd name="connsiteY1-4" fmla="*/ 233917 h 411126"/>
                <a:gd name="connsiteX2-5" fmla="*/ 297711 w 297711"/>
                <a:gd name="connsiteY2-6" fmla="*/ 0 h 411126"/>
                <a:gd name="connsiteX3-7" fmla="*/ 297711 w 297711"/>
                <a:gd name="connsiteY3-8" fmla="*/ 0 h 411126"/>
                <a:gd name="connsiteX4-9" fmla="*/ 297711 w 297711"/>
                <a:gd name="connsiteY4-10" fmla="*/ 0 h 411126"/>
                <a:gd name="connsiteX0-11" fmla="*/ 0 w 302241"/>
                <a:gd name="connsiteY0-12" fmla="*/ 411126 h 411126"/>
                <a:gd name="connsiteX1-13" fmla="*/ 269358 w 302241"/>
                <a:gd name="connsiteY1-14" fmla="*/ 269359 h 411126"/>
                <a:gd name="connsiteX2-15" fmla="*/ 297711 w 302241"/>
                <a:gd name="connsiteY2-16" fmla="*/ 0 h 411126"/>
                <a:gd name="connsiteX3-17" fmla="*/ 297711 w 302241"/>
                <a:gd name="connsiteY3-18" fmla="*/ 0 h 411126"/>
                <a:gd name="connsiteX4-19" fmla="*/ 297711 w 302241"/>
                <a:gd name="connsiteY4-20" fmla="*/ 0 h 411126"/>
                <a:gd name="connsiteX0-21" fmla="*/ 0 w 298289"/>
                <a:gd name="connsiteY0-22" fmla="*/ 411126 h 411126"/>
                <a:gd name="connsiteX1-23" fmla="*/ 269358 w 298289"/>
                <a:gd name="connsiteY1-24" fmla="*/ 269359 h 411126"/>
                <a:gd name="connsiteX2-25" fmla="*/ 297711 w 298289"/>
                <a:gd name="connsiteY2-26" fmla="*/ 0 h 411126"/>
                <a:gd name="connsiteX3-27" fmla="*/ 297711 w 298289"/>
                <a:gd name="connsiteY3-28" fmla="*/ 0 h 411126"/>
                <a:gd name="connsiteX4-29" fmla="*/ 297711 w 298289"/>
                <a:gd name="connsiteY4-30" fmla="*/ 0 h 4111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8289" h="411126">
                  <a:moveTo>
                    <a:pt x="0" y="411126"/>
                  </a:moveTo>
                  <a:cubicBezTo>
                    <a:pt x="187841" y="399312"/>
                    <a:pt x="233916" y="337880"/>
                    <a:pt x="269358" y="269359"/>
                  </a:cubicBezTo>
                  <a:cubicBezTo>
                    <a:pt x="304800" y="200838"/>
                    <a:pt x="297711" y="0"/>
                    <a:pt x="297711" y="0"/>
                  </a:cubicBezTo>
                  <a:lnTo>
                    <a:pt x="297711" y="0"/>
                  </a:lnTo>
                  <a:lnTo>
                    <a:pt x="297711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 rot="16200000">
              <a:off x="8320117" y="3978431"/>
              <a:ext cx="79052" cy="176129"/>
              <a:chOff x="8335112" y="4344351"/>
              <a:chExt cx="107139" cy="241518"/>
            </a:xfrm>
          </p:grpSpPr>
          <p:cxnSp>
            <p:nvCxnSpPr>
              <p:cNvPr id="61" name="直接连接符 60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组合 46"/>
          <p:cNvGrpSpPr/>
          <p:nvPr/>
        </p:nvGrpSpPr>
        <p:grpSpPr>
          <a:xfrm>
            <a:off x="9232662" y="1569861"/>
            <a:ext cx="174418" cy="4114014"/>
            <a:chOff x="8591045" y="1446028"/>
            <a:chExt cx="174418" cy="4114014"/>
          </a:xfrm>
        </p:grpSpPr>
        <p:sp>
          <p:nvSpPr>
            <p:cNvPr id="83" name="任意多边形: 形状 82"/>
            <p:cNvSpPr/>
            <p:nvPr/>
          </p:nvSpPr>
          <p:spPr>
            <a:xfrm>
              <a:off x="8657424" y="5343504"/>
              <a:ext cx="104954" cy="125221"/>
            </a:xfrm>
            <a:custGeom>
              <a:avLst/>
              <a:gdLst>
                <a:gd name="connsiteX0" fmla="*/ 0 w 297711"/>
                <a:gd name="connsiteY0" fmla="*/ 411126 h 411126"/>
                <a:gd name="connsiteX1" fmla="*/ 241004 w 297711"/>
                <a:gd name="connsiteY1" fmla="*/ 233917 h 411126"/>
                <a:gd name="connsiteX2" fmla="*/ 297711 w 297711"/>
                <a:gd name="connsiteY2" fmla="*/ 0 h 411126"/>
                <a:gd name="connsiteX3" fmla="*/ 297711 w 297711"/>
                <a:gd name="connsiteY3" fmla="*/ 0 h 411126"/>
                <a:gd name="connsiteX4" fmla="*/ 297711 w 297711"/>
                <a:gd name="connsiteY4" fmla="*/ 0 h 411126"/>
                <a:gd name="connsiteX0-1" fmla="*/ 0 w 297711"/>
                <a:gd name="connsiteY0-2" fmla="*/ 411126 h 411126"/>
                <a:gd name="connsiteX1-3" fmla="*/ 241004 w 297711"/>
                <a:gd name="connsiteY1-4" fmla="*/ 233917 h 411126"/>
                <a:gd name="connsiteX2-5" fmla="*/ 297711 w 297711"/>
                <a:gd name="connsiteY2-6" fmla="*/ 0 h 411126"/>
                <a:gd name="connsiteX3-7" fmla="*/ 297711 w 297711"/>
                <a:gd name="connsiteY3-8" fmla="*/ 0 h 411126"/>
                <a:gd name="connsiteX4-9" fmla="*/ 297711 w 297711"/>
                <a:gd name="connsiteY4-10" fmla="*/ 0 h 411126"/>
                <a:gd name="connsiteX0-11" fmla="*/ 0 w 302241"/>
                <a:gd name="connsiteY0-12" fmla="*/ 411126 h 411126"/>
                <a:gd name="connsiteX1-13" fmla="*/ 269358 w 302241"/>
                <a:gd name="connsiteY1-14" fmla="*/ 269359 h 411126"/>
                <a:gd name="connsiteX2-15" fmla="*/ 297711 w 302241"/>
                <a:gd name="connsiteY2-16" fmla="*/ 0 h 411126"/>
                <a:gd name="connsiteX3-17" fmla="*/ 297711 w 302241"/>
                <a:gd name="connsiteY3-18" fmla="*/ 0 h 411126"/>
                <a:gd name="connsiteX4-19" fmla="*/ 297711 w 302241"/>
                <a:gd name="connsiteY4-20" fmla="*/ 0 h 411126"/>
                <a:gd name="connsiteX0-21" fmla="*/ 0 w 298289"/>
                <a:gd name="connsiteY0-22" fmla="*/ 411126 h 411126"/>
                <a:gd name="connsiteX1-23" fmla="*/ 269358 w 298289"/>
                <a:gd name="connsiteY1-24" fmla="*/ 269359 h 411126"/>
                <a:gd name="connsiteX2-25" fmla="*/ 297711 w 298289"/>
                <a:gd name="connsiteY2-26" fmla="*/ 0 h 411126"/>
                <a:gd name="connsiteX3-27" fmla="*/ 297711 w 298289"/>
                <a:gd name="connsiteY3-28" fmla="*/ 0 h 411126"/>
                <a:gd name="connsiteX4-29" fmla="*/ 297711 w 298289"/>
                <a:gd name="connsiteY4-30" fmla="*/ 0 h 4111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98289" h="411126">
                  <a:moveTo>
                    <a:pt x="0" y="411126"/>
                  </a:moveTo>
                  <a:cubicBezTo>
                    <a:pt x="187841" y="399312"/>
                    <a:pt x="233916" y="337880"/>
                    <a:pt x="269358" y="269359"/>
                  </a:cubicBezTo>
                  <a:cubicBezTo>
                    <a:pt x="304800" y="200838"/>
                    <a:pt x="297711" y="0"/>
                    <a:pt x="297711" y="0"/>
                  </a:cubicBezTo>
                  <a:lnTo>
                    <a:pt x="297711" y="0"/>
                  </a:lnTo>
                  <a:lnTo>
                    <a:pt x="297711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52" name="直接连接符 51"/>
            <p:cNvCxnSpPr/>
            <p:nvPr/>
          </p:nvCxnSpPr>
          <p:spPr>
            <a:xfrm flipV="1">
              <a:off x="8765463" y="1446028"/>
              <a:ext cx="0" cy="3925223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组合 63"/>
            <p:cNvGrpSpPr/>
            <p:nvPr/>
          </p:nvGrpSpPr>
          <p:grpSpPr>
            <a:xfrm rot="10800000">
              <a:off x="8591045" y="5383913"/>
              <a:ext cx="79052" cy="176129"/>
              <a:chOff x="8335112" y="4344351"/>
              <a:chExt cx="107139" cy="241518"/>
            </a:xfrm>
          </p:grpSpPr>
          <p:cxnSp>
            <p:nvCxnSpPr>
              <p:cNvPr id="65" name="直接连接符 64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/>
          <p:cNvGrpSpPr/>
          <p:nvPr/>
        </p:nvGrpSpPr>
        <p:grpSpPr>
          <a:xfrm>
            <a:off x="8910449" y="1533363"/>
            <a:ext cx="176129" cy="2534260"/>
            <a:chOff x="8268832" y="1409530"/>
            <a:chExt cx="176129" cy="2534260"/>
          </a:xfrm>
        </p:grpSpPr>
        <p:cxnSp>
          <p:nvCxnSpPr>
            <p:cNvPr id="85" name="直接连接符 84"/>
            <p:cNvCxnSpPr/>
            <p:nvPr/>
          </p:nvCxnSpPr>
          <p:spPr>
            <a:xfrm>
              <a:off x="8366324" y="1494059"/>
              <a:ext cx="0" cy="2449731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组合 69"/>
            <p:cNvGrpSpPr/>
            <p:nvPr/>
          </p:nvGrpSpPr>
          <p:grpSpPr>
            <a:xfrm rot="16200000">
              <a:off x="8317371" y="1360991"/>
              <a:ext cx="79052" cy="176129"/>
              <a:chOff x="8335112" y="4344351"/>
              <a:chExt cx="107139" cy="241518"/>
            </a:xfrm>
          </p:grpSpPr>
          <p:cxnSp>
            <p:nvCxnSpPr>
              <p:cNvPr id="71" name="直接连接符 70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组合 94"/>
          <p:cNvGrpSpPr/>
          <p:nvPr/>
        </p:nvGrpSpPr>
        <p:grpSpPr>
          <a:xfrm>
            <a:off x="4102264" y="4241110"/>
            <a:ext cx="1373378" cy="707886"/>
            <a:chOff x="3751383" y="4241110"/>
            <a:chExt cx="1373378" cy="707886"/>
          </a:xfrm>
        </p:grpSpPr>
        <p:sp>
          <p:nvSpPr>
            <p:cNvPr id="38" name="文本框 37"/>
            <p:cNvSpPr txBox="1"/>
            <p:nvPr/>
          </p:nvSpPr>
          <p:spPr>
            <a:xfrm>
              <a:off x="3963690" y="4241110"/>
              <a:ext cx="1161071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+mn-ea"/>
                </a:rPr>
                <a:t>牵张</a:t>
              </a:r>
              <a:endParaRPr lang="en-US" altLang="zh-CN" sz="2000" dirty="0">
                <a:latin typeface="+mn-ea"/>
              </a:endParaRPr>
            </a:p>
            <a:p>
              <a:pPr algn="ctr"/>
              <a:r>
                <a:rPr lang="zh-CN" altLang="en-US" sz="2000" dirty="0">
                  <a:latin typeface="+mn-ea"/>
                </a:rPr>
                <a:t>感受器</a:t>
              </a:r>
              <a:endParaRPr lang="zh-CN" altLang="en-US" sz="2000" dirty="0">
                <a:latin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751383" y="4553560"/>
              <a:ext cx="215964" cy="93693"/>
              <a:chOff x="3460647" y="4429727"/>
              <a:chExt cx="215964" cy="93693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3529803" y="4467457"/>
                <a:ext cx="1468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椭圆 1"/>
              <p:cNvSpPr/>
              <p:nvPr/>
            </p:nvSpPr>
            <p:spPr>
              <a:xfrm>
                <a:off x="3460647" y="4429727"/>
                <a:ext cx="93693" cy="936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+mn-ea"/>
                </a:endParaRPr>
              </a:p>
            </p:txBody>
          </p:sp>
        </p:grpSp>
      </p:grpSp>
      <p:sp>
        <p:nvSpPr>
          <p:cNvPr id="21" name="右大括号 20"/>
          <p:cNvSpPr/>
          <p:nvPr/>
        </p:nvSpPr>
        <p:spPr>
          <a:xfrm>
            <a:off x="4841474" y="5299371"/>
            <a:ext cx="427577" cy="569042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275043" y="5375687"/>
            <a:ext cx="1036110" cy="400110"/>
          </a:xfrm>
          <a:prstGeom prst="rect">
            <a:avLst/>
          </a:prstGeom>
          <a:solidFill>
            <a:srgbClr val="FDB6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+mn-ea"/>
              </a:rPr>
              <a:t>效应器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271969" y="5462577"/>
            <a:ext cx="2864036" cy="241518"/>
            <a:chOff x="5630352" y="5338744"/>
            <a:chExt cx="2864036" cy="241518"/>
          </a:xfrm>
        </p:grpSpPr>
        <p:cxnSp>
          <p:nvCxnSpPr>
            <p:cNvPr id="50" name="直接箭头连接符 49"/>
            <p:cNvCxnSpPr/>
            <p:nvPr/>
          </p:nvCxnSpPr>
          <p:spPr>
            <a:xfrm>
              <a:off x="5736491" y="5459503"/>
              <a:ext cx="275789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合 79"/>
            <p:cNvGrpSpPr/>
            <p:nvPr/>
          </p:nvGrpSpPr>
          <p:grpSpPr>
            <a:xfrm rot="10800000">
              <a:off x="5630352" y="5338744"/>
              <a:ext cx="107139" cy="241518"/>
              <a:chOff x="8335112" y="4344351"/>
              <a:chExt cx="107139" cy="241518"/>
            </a:xfrm>
          </p:grpSpPr>
          <p:cxnSp>
            <p:nvCxnSpPr>
              <p:cNvPr id="81" name="直接连接符 80"/>
              <p:cNvCxnSpPr/>
              <p:nvPr/>
            </p:nvCxnSpPr>
            <p:spPr>
              <a:xfrm flipV="1">
                <a:off x="8336112" y="4344351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8335112" y="4460650"/>
                <a:ext cx="106139" cy="12521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组合 95"/>
          <p:cNvGrpSpPr/>
          <p:nvPr/>
        </p:nvGrpSpPr>
        <p:grpSpPr>
          <a:xfrm>
            <a:off x="5484736" y="4208212"/>
            <a:ext cx="3572796" cy="480072"/>
            <a:chOff x="5133855" y="4208212"/>
            <a:chExt cx="3572796" cy="480072"/>
          </a:xfrm>
        </p:grpSpPr>
        <p:sp>
          <p:nvSpPr>
            <p:cNvPr id="44" name="文本框 43"/>
            <p:cNvSpPr txBox="1"/>
            <p:nvPr/>
          </p:nvSpPr>
          <p:spPr>
            <a:xfrm>
              <a:off x="6096228" y="4208212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传入神经</a:t>
              </a:r>
              <a:endParaRPr lang="zh-CN" altLang="en-US" sz="2000" dirty="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133855" y="4512155"/>
              <a:ext cx="3572796" cy="176129"/>
              <a:chOff x="4843119" y="4388322"/>
              <a:chExt cx="3572796" cy="176129"/>
            </a:xfrm>
          </p:grpSpPr>
          <p:cxnSp>
            <p:nvCxnSpPr>
              <p:cNvPr id="43" name="直接箭头连接符 42"/>
              <p:cNvCxnSpPr/>
              <p:nvPr/>
            </p:nvCxnSpPr>
            <p:spPr>
              <a:xfrm>
                <a:off x="4843119" y="4476621"/>
                <a:ext cx="3509116" cy="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oval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组合 85"/>
              <p:cNvGrpSpPr/>
              <p:nvPr/>
            </p:nvGrpSpPr>
            <p:grpSpPr>
              <a:xfrm>
                <a:off x="8336863" y="4388322"/>
                <a:ext cx="79052" cy="176129"/>
                <a:chOff x="8335112" y="4344351"/>
                <a:chExt cx="107139" cy="241518"/>
              </a:xfrm>
            </p:grpSpPr>
            <p:cxnSp>
              <p:nvCxnSpPr>
                <p:cNvPr id="90" name="直接连接符 89"/>
                <p:cNvCxnSpPr/>
                <p:nvPr/>
              </p:nvCxnSpPr>
              <p:spPr>
                <a:xfrm flipV="1">
                  <a:off x="8336112" y="4344351"/>
                  <a:ext cx="106139" cy="12521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8335112" y="4460650"/>
                  <a:ext cx="106139" cy="12521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4" name="文本框 93"/>
          <p:cNvSpPr txBox="1"/>
          <p:nvPr/>
        </p:nvSpPr>
        <p:spPr>
          <a:xfrm>
            <a:off x="6992403" y="5588302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(</a:t>
            </a:r>
            <a:r>
              <a:rPr lang="zh-CN" altLang="en-US" sz="2000" dirty="0"/>
              <a:t>交感神经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100" name="文本框 99"/>
          <p:cNvSpPr txBox="1"/>
          <p:nvPr/>
        </p:nvSpPr>
        <p:spPr>
          <a:xfrm>
            <a:off x="1881418" y="1960248"/>
            <a:ext cx="5017366" cy="807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/>
              <a:t>人之所以能有意识地控制排尿，是因为大脑皮层对脊髓进行调控。</a:t>
            </a:r>
            <a:endParaRPr lang="zh-CN" altLang="en-US" sz="2000" dirty="0"/>
          </a:p>
        </p:txBody>
      </p:sp>
      <p:sp>
        <p:nvSpPr>
          <p:cNvPr id="99" name="文本框 98"/>
          <p:cNvSpPr txBox="1"/>
          <p:nvPr/>
        </p:nvSpPr>
        <p:spPr>
          <a:xfrm>
            <a:off x="2301878" y="1367478"/>
            <a:ext cx="4134466" cy="523220"/>
          </a:xfrm>
          <a:prstGeom prst="rect">
            <a:avLst/>
          </a:prstGeom>
          <a:solidFill>
            <a:srgbClr val="DAE0EF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大脑皮层对脊髓进行调控</a:t>
            </a:r>
            <a:endParaRPr lang="zh-CN" altLang="en-US" sz="28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uiExpand="1" build="p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91066" y="3182395"/>
            <a:ext cx="5927177" cy="963075"/>
          </a:xfrm>
          <a:prstGeom prst="roundRect">
            <a:avLst>
              <a:gd name="adj" fmla="val 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90947" y="3225042"/>
            <a:ext cx="5774532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因为这一反射活动不需要大脑皮层参与，是一种保护性的非条件反射。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36298" y="1787254"/>
            <a:ext cx="5981945" cy="461665"/>
            <a:chOff x="6333409" y="1517248"/>
            <a:chExt cx="5981945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5964114" cy="0"/>
              <a:chOff x="7484784" y="1647059"/>
              <a:chExt cx="5964114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523142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83338" y="868938"/>
            <a:ext cx="6034905" cy="80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当一位同学在你面前挥一下手，你会不自觉地眨眼；而经过训练的人，却能做到不为所动。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3338" y="2339896"/>
            <a:ext cx="603490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为什么眼前有东西飞来时，眼睛会不受控制地眨一下？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7204" y="4251255"/>
            <a:ext cx="7137872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为什么有些人可以练成长时间不眨眼，这说明了什么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91066" y="4718008"/>
            <a:ext cx="10517596" cy="534226"/>
            <a:chOff x="1153708" y="3400604"/>
            <a:chExt cx="10517596" cy="534226"/>
          </a:xfrm>
        </p:grpSpPr>
        <p:sp>
          <p:nvSpPr>
            <p:cNvPr id="35" name="矩形: 圆角 34"/>
            <p:cNvSpPr/>
            <p:nvPr/>
          </p:nvSpPr>
          <p:spPr>
            <a:xfrm>
              <a:off x="1153708" y="3400604"/>
              <a:ext cx="10517596" cy="534226"/>
            </a:xfrm>
            <a:prstGeom prst="roundRect">
              <a:avLst>
                <a:gd name="adj" fmla="val 1727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53586" y="3414022"/>
              <a:ext cx="10417718" cy="436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说明眨眼反射是可以受大脑皮层控制的。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135924" y="868938"/>
            <a:ext cx="4204642" cy="3261571"/>
            <a:chOff x="7135924" y="868938"/>
            <a:chExt cx="4204642" cy="3261571"/>
          </a:xfrm>
        </p:grpSpPr>
        <p:sp>
          <p:nvSpPr>
            <p:cNvPr id="7" name="文本框 6"/>
            <p:cNvSpPr txBox="1"/>
            <p:nvPr/>
          </p:nvSpPr>
          <p:spPr>
            <a:xfrm>
              <a:off x="7774543" y="3761177"/>
              <a:ext cx="2927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战士可以练成长时间不眨眼</a:t>
              </a:r>
              <a:endParaRPr lang="zh-CN" altLang="en-US" dirty="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4374" r="3428" b="13676"/>
            <a:stretch>
              <a:fillRect/>
            </a:stretch>
          </p:blipFill>
          <p:spPr>
            <a:xfrm>
              <a:off x="7135924" y="868938"/>
              <a:ext cx="4204642" cy="281256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build="p"/>
      <p:bldP spid="33" grpId="0"/>
      <p:bldP spid="24" grpId="0" uiExpand="1" build="p"/>
      <p:bldP spid="3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02468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神经系统不同中枢对排尿反射的控制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10323640" cy="228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尿在肾中不断生成，经输尿管流入膀胱暂时储存。当膀胱储尿达到一定程度时，引起尿意。控制排尿的低级中枢在脊髓。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一般成年人可以有意识地控制排尿，你也可以＂憋尿＂。例如，上课的时候如果你有了尿意但不是很急， 你可以憋到下课再去上厕所；课间，即使你没有尿意，但为了避免上课时去厕所，你可能会选择去排一次尿。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婴儿常尿床。有些人由于外伤等使意识丧失，出现像婴儿那样尿床的情况。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2177" y="3174270"/>
            <a:ext cx="10660606" cy="461665"/>
            <a:chOff x="6333409" y="1517248"/>
            <a:chExt cx="10660606" cy="461665"/>
          </a:xfrm>
        </p:grpSpPr>
        <p:sp>
          <p:nvSpPr>
            <p:cNvPr id="7" name="文本框 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文本框 10"/>
          <p:cNvSpPr txBox="1"/>
          <p:nvPr/>
        </p:nvSpPr>
        <p:spPr>
          <a:xfrm>
            <a:off x="810008" y="3729001"/>
            <a:ext cx="1032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有些成人患者出现资料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所提到的不受意识支配的排尿情况，是哪里出现了问题？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35187" y="4222177"/>
            <a:ext cx="10517596" cy="1283077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5065" y="4263877"/>
            <a:ext cx="10417718" cy="1174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成年人出现不受意识支配的排尿，说明大脑皮层对脊髓排尿反射中枢不能进行有效的调控，可能是大脑皮层相应中枢出现损伤，也可能是大脑皮层与脊髓反射中枢的神经联系出现了损伤。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  <p:bldP spid="1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02468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神经系统不同中枢对排尿反射的控制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10323640" cy="228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尿在肾中不断生成，经输尿管流入膀胱暂时储存。当膀胱储尿达到一定程度时，引起尿意。控制排尿的低级中枢在脊髓。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一般成年人可以有意识地控制排尿，你也可以＂憋尿＂。例如，上课的时候如果你有了尿意但不是很急， 你可以憋到下课再去上厕所；课间，即使你没有尿意，但为了避免上课时去厕所，你可能会选择去排一次尿。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婴儿常尿床。有些人由于外伤等使意识丧失，出现像婴儿那样尿床的情况。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2177" y="3174270"/>
            <a:ext cx="10660606" cy="461665"/>
            <a:chOff x="6333409" y="1517248"/>
            <a:chExt cx="10660606" cy="461665"/>
          </a:xfrm>
        </p:grpSpPr>
        <p:sp>
          <p:nvSpPr>
            <p:cNvPr id="7" name="文本框 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文本框 10"/>
          <p:cNvSpPr txBox="1"/>
          <p:nvPr/>
        </p:nvSpPr>
        <p:spPr>
          <a:xfrm>
            <a:off x="810008" y="3729001"/>
            <a:ext cx="1032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buFont typeface="+mj-lt"/>
              <a:buAutoNum type="arabicPeriod" startAt="3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这些例子说明神经中枢之间有什么联系？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35187" y="4222178"/>
            <a:ext cx="10517596" cy="981418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5065" y="4263877"/>
            <a:ext cx="10417718" cy="80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这些例子说明调节同一反射活动的中枢既有大脑皮层，也有皮层以下的中枢，这些中枢之间是有联系的，而且大脑皮层是高级中枢，对低级中枢有着调控作用。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神经系统对内脏活动的分级调节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47" name="直接箭头连接符 46"/>
          <p:cNvCxnSpPr>
            <a:endCxn id="2" idx="0"/>
          </p:cNvCxnSpPr>
          <p:nvPr/>
        </p:nvCxnSpPr>
        <p:spPr>
          <a:xfrm>
            <a:off x="2755291" y="1989804"/>
            <a:ext cx="3" cy="65963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1329533" y="2649442"/>
            <a:ext cx="3014990" cy="2770401"/>
            <a:chOff x="1452084" y="2706005"/>
            <a:chExt cx="3014990" cy="2770401"/>
          </a:xfrm>
        </p:grpSpPr>
        <p:sp>
          <p:nvSpPr>
            <p:cNvPr id="2" name="文本框 1"/>
            <p:cNvSpPr txBox="1"/>
            <p:nvPr/>
          </p:nvSpPr>
          <p:spPr>
            <a:xfrm>
              <a:off x="2009206" y="2706005"/>
              <a:ext cx="1737278" cy="408623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脊髓</a:t>
              </a:r>
              <a:r>
                <a:rPr lang="en-US" altLang="zh-CN" dirty="0"/>
                <a:t>(</a:t>
              </a:r>
              <a:r>
                <a:rPr lang="zh-CN" altLang="en-US" dirty="0"/>
                <a:t>低级中枢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2077277" y="3882001"/>
              <a:ext cx="1594405" cy="15944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dirty="0"/>
                <a:t>排尿、排便、血管舒缩等</a:t>
              </a:r>
              <a:endParaRPr lang="zh-CN" altLang="en-US" dirty="0"/>
            </a:p>
          </p:txBody>
        </p:sp>
        <p:sp>
          <p:nvSpPr>
            <p:cNvPr id="39" name="任意多边形: 形状 38"/>
            <p:cNvSpPr/>
            <p:nvPr/>
          </p:nvSpPr>
          <p:spPr>
            <a:xfrm flipH="1">
              <a:off x="2894437" y="3107902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3643338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838738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967946" y="3109793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452084" y="3407318"/>
              <a:ext cx="673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交感神经</a:t>
              </a:r>
              <a:endParaRPr lang="zh-CN" altLang="en-US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593315" y="3407317"/>
              <a:ext cx="873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副交感神经</a:t>
              </a:r>
              <a:endParaRPr lang="zh-CN" altLang="en-US" dirty="0"/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5263778" y="1785492"/>
            <a:ext cx="1737278" cy="408623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大脑</a:t>
            </a:r>
            <a:r>
              <a:rPr lang="en-US" altLang="zh-CN" dirty="0"/>
              <a:t>(</a:t>
            </a:r>
            <a:r>
              <a:rPr lang="zh-CN" altLang="en-US" dirty="0"/>
              <a:t>高级中枢</a:t>
            </a:r>
            <a:r>
              <a:rPr lang="en-US" altLang="zh-CN" dirty="0"/>
              <a:t>)</a:t>
            </a:r>
            <a:endParaRPr lang="zh-CN" altLang="en-US" dirty="0"/>
          </a:p>
        </p:txBody>
      </p:sp>
      <p:cxnSp>
        <p:nvCxnSpPr>
          <p:cNvPr id="59" name="直接箭头连接符 58"/>
          <p:cNvCxnSpPr>
            <a:endCxn id="52" idx="0"/>
          </p:cNvCxnSpPr>
          <p:nvPr/>
        </p:nvCxnSpPr>
        <p:spPr>
          <a:xfrm>
            <a:off x="6132413" y="2194115"/>
            <a:ext cx="4" cy="45532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4706655" y="2649442"/>
            <a:ext cx="3014990" cy="2770401"/>
            <a:chOff x="4829206" y="2706005"/>
            <a:chExt cx="3014990" cy="2770401"/>
          </a:xfrm>
        </p:grpSpPr>
        <p:sp>
          <p:nvSpPr>
            <p:cNvPr id="52" name="文本框 51"/>
            <p:cNvSpPr txBox="1"/>
            <p:nvPr/>
          </p:nvSpPr>
          <p:spPr>
            <a:xfrm>
              <a:off x="5386329" y="2706005"/>
              <a:ext cx="1737278" cy="408623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脑干</a:t>
              </a:r>
              <a:r>
                <a:rPr lang="en-US" altLang="zh-CN" dirty="0"/>
                <a:t>(</a:t>
              </a:r>
              <a:r>
                <a:rPr lang="zh-CN" altLang="en-US" dirty="0"/>
                <a:t>基本中枢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  <p:sp>
          <p:nvSpPr>
            <p:cNvPr id="53" name="椭圆 52"/>
            <p:cNvSpPr/>
            <p:nvPr/>
          </p:nvSpPr>
          <p:spPr>
            <a:xfrm>
              <a:off x="5454399" y="3882001"/>
              <a:ext cx="1594405" cy="15944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dirty="0"/>
                <a:t>呼吸运动</a:t>
              </a:r>
              <a:endParaRPr lang="en-US" altLang="zh-CN" dirty="0"/>
            </a:p>
            <a:p>
              <a:pPr algn="ctr"/>
              <a:r>
                <a:rPr lang="zh-CN" altLang="en-US" dirty="0"/>
                <a:t>心血管运动等</a:t>
              </a:r>
              <a:endParaRPr lang="zh-CN" altLang="en-US" dirty="0"/>
            </a:p>
          </p:txBody>
        </p:sp>
        <p:sp>
          <p:nvSpPr>
            <p:cNvPr id="54" name="任意多边形: 形状 53"/>
            <p:cNvSpPr/>
            <p:nvPr/>
          </p:nvSpPr>
          <p:spPr>
            <a:xfrm flipH="1">
              <a:off x="6271559" y="3107902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7020460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5215860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5345068" y="3109793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4829206" y="3407318"/>
              <a:ext cx="673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交感神经</a:t>
              </a:r>
              <a:endParaRPr lang="zh-CN" altLang="en-US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970437" y="3407317"/>
              <a:ext cx="873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副交感神经</a:t>
              </a:r>
              <a:endParaRPr lang="zh-CN" altLang="en-US" dirty="0"/>
            </a:p>
          </p:txBody>
        </p:sp>
      </p:grpSp>
      <p:cxnSp>
        <p:nvCxnSpPr>
          <p:cNvPr id="69" name="直接箭头连接符 68"/>
          <p:cNvCxnSpPr>
            <a:endCxn id="62" idx="0"/>
          </p:cNvCxnSpPr>
          <p:nvPr/>
        </p:nvCxnSpPr>
        <p:spPr>
          <a:xfrm>
            <a:off x="9510527" y="1989804"/>
            <a:ext cx="5" cy="65963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/>
          <p:cNvGrpSpPr/>
          <p:nvPr/>
        </p:nvGrpSpPr>
        <p:grpSpPr>
          <a:xfrm>
            <a:off x="8084769" y="2649442"/>
            <a:ext cx="3014990" cy="2770401"/>
            <a:chOff x="8207320" y="2706005"/>
            <a:chExt cx="3014990" cy="2770401"/>
          </a:xfrm>
        </p:grpSpPr>
        <p:sp>
          <p:nvSpPr>
            <p:cNvPr id="62" name="文本框 61"/>
            <p:cNvSpPr txBox="1"/>
            <p:nvPr/>
          </p:nvSpPr>
          <p:spPr>
            <a:xfrm>
              <a:off x="8539620" y="2706005"/>
              <a:ext cx="2186925" cy="408623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下丘脑</a:t>
              </a:r>
              <a:r>
                <a:rPr lang="en-US" altLang="zh-CN" dirty="0"/>
                <a:t>(</a:t>
              </a:r>
              <a:r>
                <a:rPr lang="zh-CN" altLang="en-US" dirty="0"/>
                <a:t>较高级中枢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  <p:sp>
          <p:nvSpPr>
            <p:cNvPr id="63" name="椭圆 62"/>
            <p:cNvSpPr/>
            <p:nvPr/>
          </p:nvSpPr>
          <p:spPr>
            <a:xfrm>
              <a:off x="8832513" y="3882001"/>
              <a:ext cx="1594405" cy="15944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dirty="0"/>
                <a:t>体温、水平衡、摄食等</a:t>
              </a:r>
              <a:endParaRPr lang="zh-CN" altLang="en-US" dirty="0"/>
            </a:p>
          </p:txBody>
        </p:sp>
        <p:sp>
          <p:nvSpPr>
            <p:cNvPr id="64" name="任意多边形: 形状 63"/>
            <p:cNvSpPr/>
            <p:nvPr/>
          </p:nvSpPr>
          <p:spPr>
            <a:xfrm flipH="1">
              <a:off x="9649673" y="3107902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10398574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8593974" y="4416292"/>
              <a:ext cx="258417" cy="37430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8723182" y="3109793"/>
              <a:ext cx="873760" cy="1305072"/>
            </a:xfrm>
            <a:custGeom>
              <a:avLst/>
              <a:gdLst>
                <a:gd name="connsiteX0" fmla="*/ 1004894 w 1004894"/>
                <a:gd name="connsiteY0" fmla="*/ 0 h 1453896"/>
                <a:gd name="connsiteX1" fmla="*/ 145358 w 1004894"/>
                <a:gd name="connsiteY1" fmla="*/ 630936 h 1453896"/>
                <a:gd name="connsiteX2" fmla="*/ 8198 w 1004894"/>
                <a:gd name="connsiteY2" fmla="*/ 1453896 h 1453896"/>
                <a:gd name="connsiteX0-1" fmla="*/ 1012448 w 1012448"/>
                <a:gd name="connsiteY0-2" fmla="*/ 0 h 1527048"/>
                <a:gd name="connsiteX1-3" fmla="*/ 152912 w 1012448"/>
                <a:gd name="connsiteY1-4" fmla="*/ 630936 h 1527048"/>
                <a:gd name="connsiteX2-5" fmla="*/ 6608 w 1012448"/>
                <a:gd name="connsiteY2-6" fmla="*/ 1527048 h 1527048"/>
                <a:gd name="connsiteX0-7" fmla="*/ 1012448 w 1012448"/>
                <a:gd name="connsiteY0-8" fmla="*/ 0 h 1527048"/>
                <a:gd name="connsiteX1-9" fmla="*/ 152912 w 1012448"/>
                <a:gd name="connsiteY1-10" fmla="*/ 630936 h 1527048"/>
                <a:gd name="connsiteX2-11" fmla="*/ 6608 w 1012448"/>
                <a:gd name="connsiteY2-12" fmla="*/ 1527048 h 1527048"/>
                <a:gd name="connsiteX0-13" fmla="*/ 1007677 w 1007677"/>
                <a:gd name="connsiteY0-14" fmla="*/ 0 h 1527048"/>
                <a:gd name="connsiteX1-15" fmla="*/ 224341 w 1007677"/>
                <a:gd name="connsiteY1-16" fmla="*/ 637286 h 1527048"/>
                <a:gd name="connsiteX2-17" fmla="*/ 1837 w 1007677"/>
                <a:gd name="connsiteY2-18" fmla="*/ 1527048 h 1527048"/>
                <a:gd name="connsiteX0-19" fmla="*/ 1007677 w 1007677"/>
                <a:gd name="connsiteY0-20" fmla="*/ 0 h 1527048"/>
                <a:gd name="connsiteX1-21" fmla="*/ 224341 w 1007677"/>
                <a:gd name="connsiteY1-22" fmla="*/ 637286 h 1527048"/>
                <a:gd name="connsiteX2-23" fmla="*/ 1837 w 1007677"/>
                <a:gd name="connsiteY2-24" fmla="*/ 1527048 h 1527048"/>
                <a:gd name="connsiteX0-25" fmla="*/ 1006911 w 1006911"/>
                <a:gd name="connsiteY0-26" fmla="*/ 0 h 1527048"/>
                <a:gd name="connsiteX1-27" fmla="*/ 287075 w 1006911"/>
                <a:gd name="connsiteY1-28" fmla="*/ 643636 h 1527048"/>
                <a:gd name="connsiteX2-29" fmla="*/ 1071 w 1006911"/>
                <a:gd name="connsiteY2-30" fmla="*/ 1527048 h 1527048"/>
                <a:gd name="connsiteX0-31" fmla="*/ 1005840 w 1005840"/>
                <a:gd name="connsiteY0-32" fmla="*/ 0 h 1527048"/>
                <a:gd name="connsiteX1-33" fmla="*/ 286004 w 1005840"/>
                <a:gd name="connsiteY1-34" fmla="*/ 643636 h 1527048"/>
                <a:gd name="connsiteX2-35" fmla="*/ 0 w 1005840"/>
                <a:gd name="connsiteY2-36" fmla="*/ 1527048 h 1527048"/>
                <a:gd name="connsiteX0-37" fmla="*/ 1005840 w 1005840"/>
                <a:gd name="connsiteY0-38" fmla="*/ 0 h 1527048"/>
                <a:gd name="connsiteX1-39" fmla="*/ 286004 w 1005840"/>
                <a:gd name="connsiteY1-40" fmla="*/ 643636 h 1527048"/>
                <a:gd name="connsiteX2-41" fmla="*/ 0 w 1005840"/>
                <a:gd name="connsiteY2-42" fmla="*/ 1527048 h 1527048"/>
                <a:gd name="connsiteX0-43" fmla="*/ 1005840 w 1005840"/>
                <a:gd name="connsiteY0-44" fmla="*/ 0 h 1527048"/>
                <a:gd name="connsiteX1-45" fmla="*/ 286004 w 1005840"/>
                <a:gd name="connsiteY1-46" fmla="*/ 643636 h 1527048"/>
                <a:gd name="connsiteX2-47" fmla="*/ 0 w 1005840"/>
                <a:gd name="connsiteY2-48" fmla="*/ 1527048 h 1527048"/>
                <a:gd name="connsiteX0-49" fmla="*/ 1005840 w 1005840"/>
                <a:gd name="connsiteY0-50" fmla="*/ 0 h 1527048"/>
                <a:gd name="connsiteX1-51" fmla="*/ 286004 w 1005840"/>
                <a:gd name="connsiteY1-52" fmla="*/ 643636 h 1527048"/>
                <a:gd name="connsiteX2-53" fmla="*/ 0 w 1005840"/>
                <a:gd name="connsiteY2-54" fmla="*/ 1527048 h 15270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5840" h="1527048">
                  <a:moveTo>
                    <a:pt x="1005840" y="0"/>
                  </a:moveTo>
                  <a:cubicBezTo>
                    <a:pt x="659130" y="194310"/>
                    <a:pt x="464820" y="369570"/>
                    <a:pt x="286004" y="643636"/>
                  </a:cubicBezTo>
                  <a:cubicBezTo>
                    <a:pt x="119888" y="885952"/>
                    <a:pt x="36322" y="1217676"/>
                    <a:pt x="0" y="1527048"/>
                  </a:cubicBez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8207320" y="3407318"/>
              <a:ext cx="673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交感神经</a:t>
              </a:r>
              <a:endParaRPr lang="zh-CN" altLang="en-US" dirty="0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0348551" y="3407317"/>
              <a:ext cx="873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副交感神经</a:t>
              </a:r>
              <a:endParaRPr lang="zh-CN" altLang="en-US" dirty="0"/>
            </a:p>
          </p:txBody>
        </p:sp>
      </p:grpSp>
      <p:cxnSp>
        <p:nvCxnSpPr>
          <p:cNvPr id="50" name="直接连接符 49"/>
          <p:cNvCxnSpPr>
            <a:stCxn id="58" idx="1"/>
          </p:cNvCxnSpPr>
          <p:nvPr/>
        </p:nvCxnSpPr>
        <p:spPr>
          <a:xfrm flipH="1">
            <a:off x="2755311" y="1989804"/>
            <a:ext cx="250846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endCxn id="58" idx="3"/>
          </p:cNvCxnSpPr>
          <p:nvPr/>
        </p:nvCxnSpPr>
        <p:spPr>
          <a:xfrm flipH="1">
            <a:off x="7001056" y="1989804"/>
            <a:ext cx="2508478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/>
          <p:cNvSpPr txBox="1"/>
          <p:nvPr/>
        </p:nvSpPr>
        <p:spPr>
          <a:xfrm>
            <a:off x="2719155" y="1364230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大脑对各级中枢的活动起调整作用，使自主神经系统不完全自主。</a:t>
            </a:r>
            <a:endParaRPr lang="zh-CN" altLang="en-US" dirty="0"/>
          </a:p>
        </p:txBody>
      </p:sp>
      <p:sp>
        <p:nvSpPr>
          <p:cNvPr id="80" name="文本框 79"/>
          <p:cNvSpPr txBox="1"/>
          <p:nvPr/>
        </p:nvSpPr>
        <p:spPr>
          <a:xfrm>
            <a:off x="1150488" y="5449979"/>
            <a:ext cx="319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脊髓完成的是简单的内脏反射活动。调节是初级的，不能很好适应正常生理活动的需要。</a:t>
            </a:r>
            <a:endParaRPr lang="zh-CN" altLang="en-US" dirty="0"/>
          </a:p>
        </p:txBody>
      </p:sp>
      <p:sp>
        <p:nvSpPr>
          <p:cNvPr id="86" name="文本框 85"/>
          <p:cNvSpPr txBox="1"/>
          <p:nvPr/>
        </p:nvSpPr>
        <p:spPr>
          <a:xfrm>
            <a:off x="4901375" y="5449586"/>
            <a:ext cx="249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/>
              <a:t>脑干一旦受到损伤，各种生理活动即失调，严重时呼吸或心跳会停止。</a:t>
            </a:r>
            <a:endParaRPr lang="zh-CN" altLang="en-US" dirty="0"/>
          </a:p>
        </p:txBody>
      </p:sp>
      <p:sp>
        <p:nvSpPr>
          <p:cNvPr id="87" name="文本框 86"/>
          <p:cNvSpPr txBox="1"/>
          <p:nvPr/>
        </p:nvSpPr>
        <p:spPr>
          <a:xfrm>
            <a:off x="8477659" y="5450078"/>
            <a:ext cx="226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/>
              <a:t>下丘脑使内脏活动和其他生理活动相联系。</a:t>
            </a:r>
            <a:endParaRPr lang="zh-CN" altLang="en-US" dirty="0"/>
          </a:p>
        </p:txBody>
      </p:sp>
      <p:grpSp>
        <p:nvGrpSpPr>
          <p:cNvPr id="88" name="组合 87"/>
          <p:cNvGrpSpPr/>
          <p:nvPr/>
        </p:nvGrpSpPr>
        <p:grpSpPr>
          <a:xfrm>
            <a:off x="812752" y="888032"/>
            <a:ext cx="10593682" cy="5569333"/>
            <a:chOff x="-7575370" y="8537"/>
            <a:chExt cx="10593682" cy="6918125"/>
          </a:xfrm>
        </p:grpSpPr>
        <p:sp>
          <p:nvSpPr>
            <p:cNvPr id="89" name="矩形: 圆角 88"/>
            <p:cNvSpPr/>
            <p:nvPr/>
          </p:nvSpPr>
          <p:spPr>
            <a:xfrm>
              <a:off x="-7575370" y="310617"/>
              <a:ext cx="10593682" cy="6616045"/>
            </a:xfrm>
            <a:prstGeom prst="roundRect">
              <a:avLst>
                <a:gd name="adj" fmla="val 41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-4065555" y="8537"/>
              <a:ext cx="3574052" cy="573472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其他内脏活动的分级调节</a:t>
              </a:r>
              <a:endParaRPr lang="zh-CN" altLang="en-US" sz="2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9" grpId="0"/>
      <p:bldP spid="80" grpId="0"/>
      <p:bldP spid="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预习：人脑的高级功能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07410" y="425891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羽佳生物教学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微店店铺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4" y="1904710"/>
            <a:ext cx="2107019" cy="210701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004847" y="4258909"/>
            <a:ext cx="2031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羽佳生物教学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微信公众号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36993" y="58942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更多精彩请关注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1573" y="5560686"/>
            <a:ext cx="9848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6030" marR="0" lvl="0" indent="-12560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/>
                <a:ea typeface="宋体" panose="02010600030101010101" pitchFamily="2" charset="-122"/>
                <a:cs typeface="+mn-cs"/>
              </a:rPr>
              <a:t>温馨提示：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宋体" panose="02010600030101010101" pitchFamily="2" charset="-122"/>
                <a:cs typeface="+mn-cs"/>
              </a:rPr>
              <a:t>本课件的版权归原作者所有，购买本课件的老师可把本课件用于课堂教学中，但禁止本课件在网络传播或把本课件用于商业用途，违者追究法律责任！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QR 代码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877" y="1904709"/>
            <a:ext cx="2107018" cy="2107019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87673" y="4121519"/>
            <a:ext cx="3177959" cy="212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那么这些中枢是如何分工、合作，从而协调地进行调节的呢？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81811" y="971899"/>
            <a:ext cx="5383822" cy="2830080"/>
            <a:chOff x="5981811" y="971899"/>
            <a:chExt cx="5383822" cy="2830080"/>
          </a:xfrm>
        </p:grpSpPr>
        <p:sp>
          <p:nvSpPr>
            <p:cNvPr id="38" name="圆角矩形 67"/>
            <p:cNvSpPr/>
            <p:nvPr/>
          </p:nvSpPr>
          <p:spPr>
            <a:xfrm>
              <a:off x="5981811" y="971899"/>
              <a:ext cx="5383822" cy="2830080"/>
            </a:xfrm>
            <a:prstGeom prst="roundRect">
              <a:avLst>
                <a:gd name="adj" fmla="val 6122"/>
              </a:avLst>
            </a:prstGeom>
            <a:solidFill>
              <a:srgbClr val="4F81BD">
                <a:alpha val="0"/>
              </a:srgb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4374" r="3428" b="13676"/>
            <a:stretch>
              <a:fillRect/>
            </a:stretch>
          </p:blipFill>
          <p:spPr>
            <a:xfrm>
              <a:off x="6198088" y="1249046"/>
              <a:ext cx="3392205" cy="225599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22" name="矩形 21"/>
            <p:cNvSpPr/>
            <p:nvPr/>
          </p:nvSpPr>
          <p:spPr>
            <a:xfrm>
              <a:off x="9732464" y="1222362"/>
              <a:ext cx="1490997" cy="2282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战士练成长时间不眨眼，是因为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大脑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也可以参与这个反射活动。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0194" y="981524"/>
            <a:ext cx="4885339" cy="2830080"/>
            <a:chOff x="880194" y="981524"/>
            <a:chExt cx="4885339" cy="2830080"/>
          </a:xfrm>
        </p:grpSpPr>
        <p:sp>
          <p:nvSpPr>
            <p:cNvPr id="36" name="圆角矩形 67"/>
            <p:cNvSpPr/>
            <p:nvPr/>
          </p:nvSpPr>
          <p:spPr>
            <a:xfrm>
              <a:off x="880194" y="981524"/>
              <a:ext cx="4885339" cy="2830080"/>
            </a:xfrm>
            <a:prstGeom prst="roundRect">
              <a:avLst>
                <a:gd name="adj" fmla="val 6122"/>
              </a:avLst>
            </a:prstGeom>
            <a:solidFill>
              <a:srgbClr val="4F81BD">
                <a:alpha val="0"/>
              </a:srgb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3624120" y="1060663"/>
              <a:ext cx="1969707" cy="2652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物体在眼前突然出现，你迅速眨眼，这是一个由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脑干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参与的眨眼反射，不需要位于大脑中的中枢参与也能够完成。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2" descr="小孩在微笑&#10;&#10;描述已自动生成"/>
            <p:cNvPicPr>
              <a:picLocks noChangeAspect="1"/>
            </p:cNvPicPr>
            <p:nvPr/>
          </p:nvPicPr>
          <p:blipFill rotWithShape="1">
            <a:blip r:embed="rId2"/>
            <a:srcRect l="18468" r="20739"/>
            <a:stretch>
              <a:fillRect/>
            </a:stretch>
          </p:blipFill>
          <p:spPr>
            <a:xfrm>
              <a:off x="1096472" y="1258671"/>
              <a:ext cx="2434372" cy="2255992"/>
            </a:xfrm>
            <a:prstGeom prst="rect">
              <a:avLst/>
            </a:prstGeom>
            <a:effectLst>
              <a:innerShdw blurRad="76200">
                <a:prstClr val="black"/>
              </a:innerShdw>
            </a:effectLst>
          </p:spPr>
        </p:pic>
      </p:grpSp>
      <p:sp>
        <p:nvSpPr>
          <p:cNvPr id="5" name="文本框 4"/>
          <p:cNvSpPr txBox="1"/>
          <p:nvPr/>
        </p:nvSpPr>
        <p:spPr>
          <a:xfrm>
            <a:off x="3168939" y="4166839"/>
            <a:ext cx="2327811" cy="108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以上现象说明了什么？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11565" y="4048254"/>
            <a:ext cx="1930724" cy="1126386"/>
            <a:chOff x="930630" y="3738535"/>
            <a:chExt cx="1930724" cy="1126386"/>
          </a:xfrm>
        </p:grpSpPr>
        <p:sp>
          <p:nvSpPr>
            <p:cNvPr id="40" name="文本框 39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矩形 42"/>
          <p:cNvSpPr/>
          <p:nvPr/>
        </p:nvSpPr>
        <p:spPr>
          <a:xfrm>
            <a:off x="999610" y="5462037"/>
            <a:ext cx="4651064" cy="80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说明了中枢神经系统的不同部位，存在着控制同一生理活动的中枢。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096000" y="4048254"/>
            <a:ext cx="1930724" cy="1126386"/>
            <a:chOff x="930630" y="3738535"/>
            <a:chExt cx="1930724" cy="1126386"/>
          </a:xfrm>
        </p:grpSpPr>
        <p:sp>
          <p:nvSpPr>
            <p:cNvPr id="45" name="文本框 44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神经系统的分级调节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399160" y="1016002"/>
            <a:ext cx="4331369" cy="5494270"/>
            <a:chOff x="1399160" y="1016002"/>
            <a:chExt cx="4331369" cy="5494270"/>
          </a:xfrm>
        </p:grpSpPr>
        <p:grpSp>
          <p:nvGrpSpPr>
            <p:cNvPr id="3" name="组合 2"/>
            <p:cNvGrpSpPr/>
            <p:nvPr/>
          </p:nvGrpSpPr>
          <p:grpSpPr>
            <a:xfrm>
              <a:off x="1399160" y="1016002"/>
              <a:ext cx="4331369" cy="5494270"/>
              <a:chOff x="1399160" y="1016002"/>
              <a:chExt cx="4331369" cy="549427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399160" y="1016002"/>
                <a:ext cx="4331369" cy="5494270"/>
              </a:xfrm>
              <a:prstGeom prst="roundRect">
                <a:avLst>
                  <a:gd name="adj" fmla="val 219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 rotWithShape="1"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0" t="14671" r="15418" b="11594"/>
              <a:stretch>
                <a:fillRect/>
              </a:stretch>
            </p:blipFill>
            <p:spPr bwMode="auto">
              <a:xfrm>
                <a:off x="2070771" y="1242079"/>
                <a:ext cx="2988147" cy="4075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2232550" y="5386725"/>
              <a:ext cx="27298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神经系统对</a:t>
              </a:r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躯体运动</a:t>
              </a:r>
              <a:r>
                <a:rPr lang="zh-CN" altLang="en-US" sz="28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的分级调节</a:t>
              </a:r>
              <a:endPara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63919" y="1016002"/>
            <a:ext cx="4331369" cy="5494270"/>
            <a:chOff x="6563919" y="1016002"/>
            <a:chExt cx="4331369" cy="5494270"/>
          </a:xfrm>
        </p:grpSpPr>
        <p:grpSp>
          <p:nvGrpSpPr>
            <p:cNvPr id="5" name="组合 4"/>
            <p:cNvGrpSpPr/>
            <p:nvPr/>
          </p:nvGrpSpPr>
          <p:grpSpPr>
            <a:xfrm>
              <a:off x="6563919" y="1016002"/>
              <a:ext cx="4331369" cy="5494270"/>
              <a:chOff x="6563919" y="1016002"/>
              <a:chExt cx="4331369" cy="5494270"/>
            </a:xfrm>
          </p:grpSpPr>
          <p:sp>
            <p:nvSpPr>
              <p:cNvPr id="11" name="矩形: 圆角 10"/>
              <p:cNvSpPr/>
              <p:nvPr/>
            </p:nvSpPr>
            <p:spPr>
              <a:xfrm>
                <a:off x="6563919" y="1016002"/>
                <a:ext cx="4331369" cy="5494270"/>
              </a:xfrm>
              <a:prstGeom prst="roundRect">
                <a:avLst>
                  <a:gd name="adj" fmla="val 219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32" r="28934"/>
              <a:stretch>
                <a:fillRect/>
              </a:stretch>
            </p:blipFill>
            <p:spPr bwMode="auto">
              <a:xfrm>
                <a:off x="7318615" y="1269724"/>
                <a:ext cx="2989296" cy="4183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文本框 5"/>
            <p:cNvSpPr txBox="1"/>
            <p:nvPr/>
          </p:nvSpPr>
          <p:spPr>
            <a:xfrm>
              <a:off x="7491311" y="5386725"/>
              <a:ext cx="27298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神经系统对</a:t>
              </a:r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内脏活动</a:t>
              </a:r>
              <a:r>
                <a:rPr lang="zh-CN" altLang="en-US" sz="28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的分级调节</a:t>
              </a:r>
              <a:endPara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神经系统的分级调节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443330" y="1411658"/>
            <a:ext cx="4204502" cy="201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神经系统对</a:t>
            </a:r>
            <a:r>
              <a:rPr lang="zh-CN" altLang="en-US" sz="4400" dirty="0">
                <a:solidFill>
                  <a:srgbClr val="FF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躯体运动</a:t>
            </a: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的分级调节</a:t>
            </a:r>
            <a:endParaRPr lang="zh-CN" altLang="en-US" sz="44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4671" r="15418" b="11594"/>
          <a:stretch>
            <a:fillRect/>
          </a:stretch>
        </p:blipFill>
        <p:spPr bwMode="auto">
          <a:xfrm>
            <a:off x="1846521" y="1042817"/>
            <a:ext cx="3902149" cy="53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/>
          <p:cNvSpPr/>
          <p:nvPr/>
        </p:nvSpPr>
        <p:spPr>
          <a:xfrm>
            <a:off x="812751" y="1154225"/>
            <a:ext cx="10547674" cy="3091069"/>
          </a:xfrm>
          <a:prstGeom prst="roundRect">
            <a:avLst>
              <a:gd name="adj" fmla="val 5088"/>
            </a:avLst>
          </a:prstGeom>
          <a:solidFill>
            <a:srgbClr val="C0D8ED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神经系统对躯体运动的分级调节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32954" y="4823934"/>
            <a:ext cx="4283857" cy="1229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大脑中的神经中枢是如何控制躯体运动的呢？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60643" y="4854262"/>
            <a:ext cx="1930724" cy="1126386"/>
            <a:chOff x="930630" y="3738535"/>
            <a:chExt cx="1930724" cy="1126386"/>
          </a:xfrm>
        </p:grpSpPr>
        <p:sp>
          <p:nvSpPr>
            <p:cNvPr id="45" name="文本框 44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图片 23" descr="图片包含 球, 摆动, 播放器, 女人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639" y="1409455"/>
            <a:ext cx="2978823" cy="2224187"/>
          </a:xfrm>
          <a:prstGeom prst="rect">
            <a:avLst/>
          </a:prstGeom>
          <a:effectLst>
            <a:innerShdw blurRad="76200">
              <a:prstClr val="black"/>
            </a:innerShdw>
          </a:effectLst>
        </p:spPr>
      </p:pic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21" y="1409455"/>
            <a:ext cx="3954112" cy="2224188"/>
          </a:xfrm>
          <a:prstGeom prst="rect">
            <a:avLst/>
          </a:prstGeom>
          <a:effectLst>
            <a:innerShdw blurRad="76200">
              <a:prstClr val="black"/>
            </a:innerShdw>
          </a:effectLst>
        </p:spPr>
      </p:pic>
      <p:sp>
        <p:nvSpPr>
          <p:cNvPr id="26" name="文本框 25"/>
          <p:cNvSpPr txBox="1"/>
          <p:nvPr/>
        </p:nvSpPr>
        <p:spPr>
          <a:xfrm>
            <a:off x="2422667" y="37663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缩手反射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9215332" y="37663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膝跳反射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938886" y="171925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脊髓</a:t>
            </a:r>
            <a:endParaRPr lang="zh-CN" altLang="en-US" sz="4000" dirty="0">
              <a:solidFill>
                <a:srgbClr val="0070C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213525" y="1580060"/>
            <a:ext cx="803470" cy="653396"/>
            <a:chOff x="7213525" y="1580060"/>
            <a:chExt cx="803470" cy="653396"/>
          </a:xfrm>
        </p:grpSpPr>
        <p:sp>
          <p:nvSpPr>
            <p:cNvPr id="7" name="箭头: 右 6"/>
            <p:cNvSpPr/>
            <p:nvPr/>
          </p:nvSpPr>
          <p:spPr>
            <a:xfrm>
              <a:off x="7213525" y="1912944"/>
              <a:ext cx="803470" cy="320512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213525" y="158006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控制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35416" y="1580060"/>
            <a:ext cx="803470" cy="653396"/>
            <a:chOff x="5135416" y="1580060"/>
            <a:chExt cx="803470" cy="653396"/>
          </a:xfrm>
        </p:grpSpPr>
        <p:sp>
          <p:nvSpPr>
            <p:cNvPr id="29" name="箭头: 右 28"/>
            <p:cNvSpPr/>
            <p:nvPr/>
          </p:nvSpPr>
          <p:spPr>
            <a:xfrm flipH="1">
              <a:off x="5135416" y="1912944"/>
              <a:ext cx="803470" cy="320512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273792" y="158006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控制</a:t>
              </a:r>
              <a:endParaRPr lang="zh-CN" altLang="en-US" dirty="0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920123" y="300578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</a:t>
            </a:r>
            <a:endParaRPr lang="zh-CN" altLang="en-US" sz="40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箭头: 上 9"/>
          <p:cNvSpPr/>
          <p:nvPr/>
        </p:nvSpPr>
        <p:spPr>
          <a:xfrm>
            <a:off x="6065621" y="2427143"/>
            <a:ext cx="975156" cy="557338"/>
          </a:xfrm>
          <a:prstGeom prst="upArrow">
            <a:avLst>
              <a:gd name="adj1" fmla="val 61573"/>
              <a:gd name="adj2" fmla="val 393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dirty="0"/>
              <a:t>调节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596827" y="4823934"/>
            <a:ext cx="2345006" cy="122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effectLst/>
                <a:latin typeface="+mn-ea"/>
                <a:cs typeface="Times New Roman" panose="02020603050405020304" pitchFamily="18" charset="0"/>
              </a:rPr>
              <a:t>这要从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大脑的结构</a:t>
            </a:r>
            <a:r>
              <a:rPr lang="zh-CN" altLang="en-US" sz="3200" dirty="0">
                <a:effectLst/>
                <a:latin typeface="+mn-ea"/>
                <a:cs typeface="Times New Roman" panose="02020603050405020304" pitchFamily="18" charset="0"/>
              </a:rPr>
              <a:t>说起</a:t>
            </a:r>
            <a:endParaRPr lang="zh-CN" altLang="en-US" sz="32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1" grpId="0"/>
      <p:bldP spid="26" grpId="0"/>
      <p:bldP spid="27" grpId="0"/>
      <p:bldP spid="2" grpId="0"/>
      <p:bldP spid="32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/>
          <p:cNvSpPr/>
          <p:nvPr/>
        </p:nvSpPr>
        <p:spPr>
          <a:xfrm>
            <a:off x="996927" y="907826"/>
            <a:ext cx="10286958" cy="3547215"/>
          </a:xfrm>
          <a:prstGeom prst="roundRect">
            <a:avLst>
              <a:gd name="adj" fmla="val 5088"/>
            </a:avLst>
          </a:prstGeom>
          <a:solidFill>
            <a:srgbClr val="C0D8ED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神经系统对躯体运动的分级调节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29316" y="1110655"/>
            <a:ext cx="4714695" cy="3121231"/>
            <a:chOff x="1114916" y="1046910"/>
            <a:chExt cx="4714695" cy="3121231"/>
          </a:xfrm>
        </p:grpSpPr>
        <p:pic>
          <p:nvPicPr>
            <p:cNvPr id="6" name="图片 5" descr="卡通人物&#10;&#10;中度可信度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14916" y="1046910"/>
              <a:ext cx="2181225" cy="1411158"/>
            </a:xfrm>
            <a:prstGeom prst="rect">
              <a:avLst/>
            </a:prstGeom>
          </p:spPr>
        </p:pic>
        <p:pic>
          <p:nvPicPr>
            <p:cNvPr id="14" name="图片 13" descr="图片包含 食物, 水果&#10;&#10;描述已自动生成"/>
            <p:cNvPicPr>
              <a:picLocks noChangeAspect="1"/>
            </p:cNvPicPr>
            <p:nvPr/>
          </p:nvPicPr>
          <p:blipFill rotWithShape="1">
            <a:blip r:embed="rId2"/>
            <a:srcRect l="15082" r="13787"/>
            <a:stretch>
              <a:fillRect/>
            </a:stretch>
          </p:blipFill>
          <p:spPr>
            <a:xfrm>
              <a:off x="2656815" y="1670514"/>
              <a:ext cx="3172796" cy="2497627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8792648" y="1814120"/>
            <a:ext cx="135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神经元胞体</a:t>
            </a:r>
            <a:endParaRPr lang="zh-CN" altLang="en-US" dirty="0"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0338" y="34655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沟回丰富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809205" y="4675689"/>
            <a:ext cx="8474680" cy="106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一个成年人大脑皮层的总面积有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2200cm</a:t>
            </a:r>
            <a:r>
              <a:rPr lang="en-US" altLang="zh-CN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，用直尺测量本教材的长和宽，然后计算面积，再与大脑皮层展开后的总面积进行比较，你有什么发现？大脑皮层如何拥有这么大的表面积，意义是什么？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09206" y="5750774"/>
            <a:ext cx="5759760" cy="73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/>
              <a:t>大脑皮层表面积</a:t>
            </a:r>
            <a:r>
              <a:rPr lang="en-US" altLang="zh-CN" sz="1800" dirty="0"/>
              <a:t>=3.5</a:t>
            </a:r>
            <a:r>
              <a:rPr lang="zh-CN" altLang="en-US" sz="1800" dirty="0"/>
              <a:t>个教材页面面积。</a:t>
            </a:r>
            <a:endParaRPr lang="en-US" altLang="zh-CN" sz="18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/>
              <a:t>使得大脑在有限体积的颅腔内具有更大的表面积。</a:t>
            </a:r>
            <a:endParaRPr lang="zh-CN" altLang="en-US" sz="18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881101" y="4560867"/>
            <a:ext cx="1620957" cy="1912527"/>
            <a:chOff x="881101" y="4560867"/>
            <a:chExt cx="1620957" cy="1912527"/>
          </a:xfrm>
        </p:grpSpPr>
        <p:pic>
          <p:nvPicPr>
            <p:cNvPr id="8" name="图片 7" descr="文本&#10;&#10;描述已自动生成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927" y="4560867"/>
              <a:ext cx="1389307" cy="138930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81101" y="595017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7030A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课堂活动</a:t>
              </a:r>
              <a:endParaRPr lang="zh-CN" altLang="en-US" sz="2800" dirty="0">
                <a:solidFill>
                  <a:srgbClr val="7030A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25386" y="2063078"/>
            <a:ext cx="1615176" cy="369332"/>
            <a:chOff x="5410986" y="1999333"/>
            <a:chExt cx="1615176" cy="369332"/>
          </a:xfrm>
        </p:grpSpPr>
        <p:sp>
          <p:nvSpPr>
            <p:cNvPr id="15" name="文本框 14"/>
            <p:cNvSpPr txBox="1"/>
            <p:nvPr/>
          </p:nvSpPr>
          <p:spPr>
            <a:xfrm>
              <a:off x="5918166" y="199933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大脑皮层</a:t>
              </a:r>
              <a:endParaRPr lang="zh-CN" altLang="en-US" dirty="0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5410986" y="2182311"/>
              <a:ext cx="5071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8805701" y="2279718"/>
            <a:ext cx="66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树突</a:t>
            </a:r>
            <a:endParaRPr lang="zh-CN" altLang="en-US" dirty="0">
              <a:latin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896346" y="1899678"/>
            <a:ext cx="915638" cy="646331"/>
            <a:chOff x="6981946" y="1835933"/>
            <a:chExt cx="915638" cy="646331"/>
          </a:xfrm>
        </p:grpSpPr>
        <p:cxnSp>
          <p:nvCxnSpPr>
            <p:cNvPr id="25" name="直接箭头连接符 24"/>
            <p:cNvCxnSpPr/>
            <p:nvPr/>
          </p:nvCxnSpPr>
          <p:spPr>
            <a:xfrm flipH="1">
              <a:off x="6981946" y="2173903"/>
              <a:ext cx="77925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7069632" y="1835933"/>
              <a:ext cx="653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主要</a:t>
              </a:r>
              <a:endParaRPr lang="en-US" altLang="zh-CN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组成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左中括号 26"/>
            <p:cNvSpPr/>
            <p:nvPr/>
          </p:nvSpPr>
          <p:spPr>
            <a:xfrm>
              <a:off x="7768604" y="1932810"/>
              <a:ext cx="128980" cy="470805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603486" y="3279978"/>
            <a:ext cx="2079518" cy="369332"/>
            <a:chOff x="5689086" y="3216233"/>
            <a:chExt cx="2079518" cy="369332"/>
          </a:xfrm>
        </p:grpSpPr>
        <p:sp>
          <p:nvSpPr>
            <p:cNvPr id="17" name="文本框 16"/>
            <p:cNvSpPr txBox="1"/>
            <p:nvPr/>
          </p:nvSpPr>
          <p:spPr>
            <a:xfrm>
              <a:off x="5968111" y="321623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沟（凹陷部分）</a:t>
              </a:r>
              <a:endParaRPr lang="zh-CN" altLang="en-US" dirty="0"/>
            </a:p>
          </p:txBody>
        </p:sp>
        <p:cxnSp>
          <p:nvCxnSpPr>
            <p:cNvPr id="31" name="直接连接符 30"/>
            <p:cNvCxnSpPr>
              <a:endCxn id="17" idx="1"/>
            </p:cNvCxnSpPr>
            <p:nvPr/>
          </p:nvCxnSpPr>
          <p:spPr>
            <a:xfrm>
              <a:off x="5689086" y="3400899"/>
              <a:ext cx="2790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6463775" y="3649310"/>
            <a:ext cx="2219229" cy="369332"/>
            <a:chOff x="6463775" y="3649310"/>
            <a:chExt cx="2219229" cy="369332"/>
          </a:xfrm>
        </p:grpSpPr>
        <p:sp>
          <p:nvSpPr>
            <p:cNvPr id="33" name="文本框 32"/>
            <p:cNvSpPr txBox="1"/>
            <p:nvPr/>
          </p:nvSpPr>
          <p:spPr>
            <a:xfrm>
              <a:off x="6882511" y="3649310"/>
              <a:ext cx="1800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回（隆起部分）</a:t>
              </a:r>
              <a:endParaRPr lang="zh-CN" altLang="en-US" dirty="0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463775" y="3797181"/>
              <a:ext cx="4048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右大括号 35"/>
          <p:cNvSpPr/>
          <p:nvPr/>
        </p:nvSpPr>
        <p:spPr>
          <a:xfrm>
            <a:off x="8475669" y="3466052"/>
            <a:ext cx="414669" cy="387569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连接符: 肘形 37"/>
          <p:cNvCxnSpPr>
            <a:stCxn id="15" idx="2"/>
            <a:endCxn id="2" idx="0"/>
          </p:cNvCxnSpPr>
          <p:nvPr/>
        </p:nvCxnSpPr>
        <p:spPr>
          <a:xfrm rot="16200000" flipH="1">
            <a:off x="7898890" y="1920084"/>
            <a:ext cx="1033121" cy="2057772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255485" y="142179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大脑表面、薄层结构</a:t>
            </a:r>
            <a:endParaRPr lang="zh-CN" altLang="en-US" dirty="0"/>
          </a:p>
        </p:txBody>
      </p:sp>
      <p:cxnSp>
        <p:nvCxnSpPr>
          <p:cNvPr id="45" name="直接连接符 44"/>
          <p:cNvCxnSpPr>
            <a:stCxn id="15" idx="0"/>
          </p:cNvCxnSpPr>
          <p:nvPr/>
        </p:nvCxnSpPr>
        <p:spPr>
          <a:xfrm flipV="1">
            <a:off x="7386564" y="1816234"/>
            <a:ext cx="0" cy="2468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6" grpId="0"/>
      <p:bldP spid="12" grpId="0"/>
      <p:bldP spid="18" grpId="0" build="p"/>
      <p:bldP spid="24" grpId="0"/>
      <p:bldP spid="36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: 圆角 64"/>
          <p:cNvSpPr/>
          <p:nvPr/>
        </p:nvSpPr>
        <p:spPr>
          <a:xfrm>
            <a:off x="968460" y="1052627"/>
            <a:ext cx="10344582" cy="5262465"/>
          </a:xfrm>
          <a:prstGeom prst="roundRect">
            <a:avLst>
              <a:gd name="adj" fmla="val 5088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49353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神经系统对躯体运动的分级调节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40390" y="1769911"/>
            <a:ext cx="2802580" cy="122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大脑通过脑干与脊髓相连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802231" y="3668324"/>
            <a:ext cx="2682776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大脑发出的指令，可通过脑干传到脊髓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 descr="卡通人物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687" y="1168935"/>
            <a:ext cx="3323226" cy="5174737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9579934" y="3031273"/>
            <a:ext cx="1643606" cy="369332"/>
            <a:chOff x="9229060" y="2946210"/>
            <a:chExt cx="1643606" cy="369332"/>
          </a:xfrm>
        </p:grpSpPr>
        <p:sp>
          <p:nvSpPr>
            <p:cNvPr id="52" name="文本框 51"/>
            <p:cNvSpPr txBox="1"/>
            <p:nvPr/>
          </p:nvSpPr>
          <p:spPr>
            <a:xfrm>
              <a:off x="10172703" y="2946210"/>
              <a:ext cx="699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小脑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55" name="直接连接符 54"/>
            <p:cNvCxnSpPr>
              <a:endCxn id="52" idx="1"/>
            </p:cNvCxnSpPr>
            <p:nvPr/>
          </p:nvCxnSpPr>
          <p:spPr>
            <a:xfrm>
              <a:off x="9229060" y="3130876"/>
              <a:ext cx="9436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6203669" y="3546323"/>
            <a:ext cx="2557559" cy="369332"/>
            <a:chOff x="6203669" y="3514424"/>
            <a:chExt cx="2557559" cy="369332"/>
          </a:xfrm>
        </p:grpSpPr>
        <p:sp>
          <p:nvSpPr>
            <p:cNvPr id="53" name="文本框 52"/>
            <p:cNvSpPr txBox="1"/>
            <p:nvPr/>
          </p:nvSpPr>
          <p:spPr>
            <a:xfrm>
              <a:off x="6203669" y="3514424"/>
              <a:ext cx="699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脑干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56" name="直接连接符 55"/>
            <p:cNvCxnSpPr>
              <a:stCxn id="53" idx="3"/>
            </p:cNvCxnSpPr>
            <p:nvPr/>
          </p:nvCxnSpPr>
          <p:spPr>
            <a:xfrm>
              <a:off x="6903632" y="3699090"/>
              <a:ext cx="18575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6203669" y="4620216"/>
            <a:ext cx="2706411" cy="369332"/>
            <a:chOff x="6203669" y="4535152"/>
            <a:chExt cx="2706411" cy="369332"/>
          </a:xfrm>
        </p:grpSpPr>
        <p:sp>
          <p:nvSpPr>
            <p:cNvPr id="54" name="文本框 53"/>
            <p:cNvSpPr txBox="1"/>
            <p:nvPr/>
          </p:nvSpPr>
          <p:spPr>
            <a:xfrm>
              <a:off x="6203669" y="4535152"/>
              <a:ext cx="699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脊髓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57" name="直接连接符 56"/>
            <p:cNvCxnSpPr>
              <a:stCxn id="54" idx="3"/>
            </p:cNvCxnSpPr>
            <p:nvPr/>
          </p:nvCxnSpPr>
          <p:spPr>
            <a:xfrm>
              <a:off x="6903632" y="4719818"/>
              <a:ext cx="20064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直接箭头连接符 62"/>
          <p:cNvCxnSpPr/>
          <p:nvPr/>
        </p:nvCxnSpPr>
        <p:spPr>
          <a:xfrm>
            <a:off x="6001386" y="2070898"/>
            <a:ext cx="0" cy="2538730"/>
          </a:xfrm>
          <a:prstGeom prst="straightConnector1">
            <a:avLst/>
          </a:prstGeom>
          <a:ln w="762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/>
          <p:cNvGrpSpPr/>
          <p:nvPr/>
        </p:nvGrpSpPr>
        <p:grpSpPr>
          <a:xfrm>
            <a:off x="6203669" y="1585245"/>
            <a:ext cx="1906766" cy="369332"/>
            <a:chOff x="6203669" y="1500181"/>
            <a:chExt cx="1906766" cy="369332"/>
          </a:xfrm>
        </p:grpSpPr>
        <p:sp>
          <p:nvSpPr>
            <p:cNvPr id="67" name="文本框 66"/>
            <p:cNvSpPr txBox="1"/>
            <p:nvPr/>
          </p:nvSpPr>
          <p:spPr>
            <a:xfrm>
              <a:off x="6203669" y="1500181"/>
              <a:ext cx="699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+mn-ea"/>
                </a:rPr>
                <a:t>大脑</a:t>
              </a:r>
              <a:endParaRPr lang="zh-CN" altLang="en-US" dirty="0">
                <a:latin typeface="+mn-ea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6813263" y="1684847"/>
              <a:ext cx="12971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直接连接符 71"/>
          <p:cNvCxnSpPr>
            <a:stCxn id="67" idx="2"/>
            <a:endCxn id="53" idx="0"/>
          </p:cNvCxnSpPr>
          <p:nvPr/>
        </p:nvCxnSpPr>
        <p:spPr>
          <a:xfrm>
            <a:off x="6553651" y="1954577"/>
            <a:ext cx="0" cy="159174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53" idx="2"/>
            <a:endCxn id="54" idx="0"/>
          </p:cNvCxnSpPr>
          <p:nvPr/>
        </p:nvCxnSpPr>
        <p:spPr>
          <a:xfrm>
            <a:off x="6553651" y="3915655"/>
            <a:ext cx="0" cy="70456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5793574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大脑皮层与躯体运动的关系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4598" y="848413"/>
            <a:ext cx="10323640" cy="142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资料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位老人突然出现脸部、手臂及腿部麻木等症状，随后上下肢都不能运动。后经医生检查，发现他的脊髓、脊神经等正常，四肢也都没有任何损伤，但是脑部有血管阻塞，使得大脑某区出现了损伤。这类现象称为脑卒中，在我国非常普遍 。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97558" y="2550433"/>
            <a:ext cx="10660606" cy="461665"/>
            <a:chOff x="6333409" y="1517248"/>
            <a:chExt cx="10660606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文本框 36"/>
          <p:cNvSpPr txBox="1"/>
          <p:nvPr/>
        </p:nvSpPr>
        <p:spPr>
          <a:xfrm>
            <a:off x="744598" y="3103075"/>
            <a:ext cx="10713566" cy="96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在资料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中老人的上肢、下肢和脊髓都没有受伤，为什么不能运动呢？这说明大脑与脊髓之间有什么关系？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940568" y="4160983"/>
            <a:ext cx="10517596" cy="1598794"/>
          </a:xfrm>
          <a:prstGeom prst="roundRect">
            <a:avLst>
              <a:gd name="adj" fmla="val 845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040446" y="4202683"/>
            <a:ext cx="10417718" cy="142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老人上肢、下肢和脊髓都没有受伤，但大脑某区受损，肢体失去了大脑的控制，所以不能运动。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这说明脊髓控制的运动受到大脑的调控。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uiExpand="1" build="p"/>
      <p:bldP spid="39" grpId="0" animBg="1"/>
      <p:bldP spid="40" grpId="0" uiExpan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hjYTEzZTliZTc5ZTc0ZDgwM2UwNWU0ZDAwNmNmMD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3544</Words>
  <Application>WPS 演示</Application>
  <PresentationFormat>宽屏</PresentationFormat>
  <Paragraphs>450</Paragraphs>
  <Slides>24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华文楷体</vt:lpstr>
      <vt:lpstr>楷体</vt:lpstr>
      <vt:lpstr>等线</vt:lpstr>
      <vt:lpstr>Arial Unicode MS</vt:lpstr>
      <vt:lpstr>等线 Light</vt:lpstr>
      <vt:lpstr>华文细黑</vt:lpstr>
      <vt:lpstr>Rockwell</vt:lpstr>
      <vt:lpstr>Bookman Old Style</vt:lpstr>
      <vt:lpstr>Calibri</vt:lpstr>
      <vt:lpstr>Wingdings</vt:lpstr>
      <vt:lpstr>Office 主题​​</vt:lpstr>
      <vt:lpstr>自定义设计方案</vt:lpstr>
      <vt:lpstr>Damask</vt:lpstr>
      <vt:lpstr>PowerPoint 演示文稿</vt:lpstr>
      <vt:lpstr>PowerPoint 演示文稿</vt:lpstr>
      <vt:lpstr>PowerPoint 演示文稿</vt:lpstr>
      <vt:lpstr>神经系统的分级调节</vt:lpstr>
      <vt:lpstr>神经系统的分级调节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神经系统的分级调节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1647</cp:revision>
  <dcterms:created xsi:type="dcterms:W3CDTF">2021-10-17T01:42:00Z</dcterms:created>
  <dcterms:modified xsi:type="dcterms:W3CDTF">2024-08-30T23:48:22Z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46B7F37772D3429399622AF5C3DE2A64_12</vt:lpwstr>
  </property>
  <property fmtid="{D5CDD505-2E9C-101B-9397-08002B2CF9AE}" pid="3" name="KSOProductBuildVer">
    <vt:lpwstr>2052-12.1.0.17827</vt:lpwstr>
  </property>
</Properties>
</file>