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3"/>
  </p:sldMasterIdLst>
  <p:notesMasterIdLst>
    <p:notesMasterId r:id="rId6"/>
  </p:notesMasterIdLst>
  <p:handoutMasterIdLst>
    <p:handoutMasterId r:id="rId20"/>
  </p:handoutMasterIdLst>
  <p:sldIdLst>
    <p:sldId id="267" r:id="rId4"/>
    <p:sldId id="522" r:id="rId5"/>
    <p:sldId id="714" r:id="rId7"/>
    <p:sldId id="715" r:id="rId8"/>
    <p:sldId id="695" r:id="rId9"/>
    <p:sldId id="717" r:id="rId10"/>
    <p:sldId id="718" r:id="rId11"/>
    <p:sldId id="720" r:id="rId12"/>
    <p:sldId id="721" r:id="rId13"/>
    <p:sldId id="723" r:id="rId14"/>
    <p:sldId id="722" r:id="rId15"/>
    <p:sldId id="724" r:id="rId16"/>
    <p:sldId id="725" r:id="rId17"/>
    <p:sldId id="726" r:id="rId18"/>
    <p:sldId id="334" r:id="rId19"/>
  </p:sldIdLst>
  <p:sldSz cx="12192000" cy="6858000"/>
  <p:notesSz cx="6858000" cy="9144000"/>
  <p:embeddedFontLst>
    <p:embeddedFont>
      <p:font typeface="微软雅黑" panose="020B0503020204020204" pitchFamily="34" charset="-122"/>
      <p:regular r:id="rId24"/>
    </p:embeddedFont>
    <p:embeddedFont>
      <p:font typeface="方正细珊瑚简体" panose="03000509000000000000" pitchFamily="65" charset="-122"/>
      <p:regular r:id="rId25"/>
    </p:embeddedFont>
    <p:embeddedFont>
      <p:font typeface="Impact" panose="020B0806030902050204" pitchFamily="34" charset="0"/>
      <p:regular r:id="rId26"/>
    </p:embeddedFont>
    <p:embeddedFont>
      <p:font typeface="华文行楷" panose="02010800040101010101" pitchFamily="2" charset="-122"/>
      <p:regular r:id="rId27"/>
    </p:embeddedFont>
    <p:embeddedFont>
      <p:font typeface="方正粗倩简体" panose="03000509000000000000" pitchFamily="65" charset="-122"/>
      <p:regular r:id="rId28"/>
    </p:embeddedFont>
    <p:embeddedFont>
      <p:font typeface="楷体" panose="02010609060101010101" pitchFamily="49" charset="-122"/>
      <p:regular r:id="rId29"/>
    </p:embeddedFont>
    <p:embeddedFont>
      <p:font typeface="等线" panose="02010600030101010101" charset="-122"/>
      <p:regular r:id="rId30"/>
    </p:embeddedFont>
    <p:embeddedFont>
      <p:font typeface="等线 Light" panose="02010600030101010101" charset="-122"/>
      <p:regular r:id="rId31"/>
    </p:embeddedFont>
    <p:embeddedFont>
      <p:font typeface="Calibri" panose="020F0502020204030204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6AE"/>
    <a:srgbClr val="FFC000"/>
    <a:srgbClr val="009AE1"/>
    <a:srgbClr val="DAE0EF"/>
    <a:srgbClr val="E3B49D"/>
    <a:srgbClr val="CF7D55"/>
    <a:srgbClr val="C0D8ED"/>
    <a:srgbClr val="FCBCA4"/>
    <a:srgbClr val="F9645F"/>
    <a:srgbClr val="E161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849" autoAdjust="0"/>
  </p:normalViewPr>
  <p:slideViewPr>
    <p:cSldViewPr snapToGrid="0">
      <p:cViewPr varScale="1">
        <p:scale>
          <a:sx n="90" d="100"/>
          <a:sy n="90" d="100"/>
        </p:scale>
        <p:origin x="763" y="7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6" Type="http://schemas.openxmlformats.org/officeDocument/2006/relationships/tags" Target="tags/tag63.xml"/><Relationship Id="rId35" Type="http://schemas.openxmlformats.org/officeDocument/2006/relationships/font" Target="fonts/font12.fntdata"/><Relationship Id="rId34" Type="http://schemas.openxmlformats.org/officeDocument/2006/relationships/font" Target="fonts/font11.fntdata"/><Relationship Id="rId33" Type="http://schemas.openxmlformats.org/officeDocument/2006/relationships/font" Target="fonts/font10.fntdata"/><Relationship Id="rId32" Type="http://schemas.openxmlformats.org/officeDocument/2006/relationships/font" Target="fonts/font9.fntdata"/><Relationship Id="rId31" Type="http://schemas.openxmlformats.org/officeDocument/2006/relationships/font" Target="fonts/font8.fntdata"/><Relationship Id="rId30" Type="http://schemas.openxmlformats.org/officeDocument/2006/relationships/font" Target="fonts/font7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D4EA0D-6645-4479-BA4C-AF2DCE1B41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3019E-2C57-4E0C-8F61-630E0260AA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4F41D-EA3E-41E9-A8E5-275C2EDA39BD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7"/>
          <p:cNvSpPr/>
          <p:nvPr userDrawn="1"/>
        </p:nvSpPr>
        <p:spPr>
          <a:xfrm>
            <a:off x="0" y="3644900"/>
            <a:ext cx="12192000" cy="32131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8" name="副标题 2"/>
          <p:cNvSpPr txBox="1"/>
          <p:nvPr userDrawn="1"/>
        </p:nvSpPr>
        <p:spPr>
          <a:xfrm>
            <a:off x="4986867" y="3813176"/>
            <a:ext cx="6614584" cy="6953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endParaRPr lang="zh-CN" altLang="en-US" sz="2800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11"/>
          <p:cNvCxnSpPr/>
          <p:nvPr userDrawn="1"/>
        </p:nvCxnSpPr>
        <p:spPr>
          <a:xfrm>
            <a:off x="0" y="3589338"/>
            <a:ext cx="12192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副标题 2"/>
          <p:cNvSpPr>
            <a:spLocks noGrp="1"/>
          </p:cNvSpPr>
          <p:nvPr>
            <p:ph type="subTitle" idx="1"/>
          </p:nvPr>
        </p:nvSpPr>
        <p:spPr>
          <a:xfrm>
            <a:off x="3105773" y="3886200"/>
            <a:ext cx="8534400" cy="62247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1" name="矩形 10"/>
          <p:cNvSpPr/>
          <p:nvPr userDrawn="1"/>
        </p:nvSpPr>
        <p:spPr>
          <a:xfrm>
            <a:off x="0" y="6429420"/>
            <a:ext cx="12192000" cy="4286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6"/>
          <p:cNvSpPr txBox="1">
            <a:spLocks noChangeArrowheads="1"/>
          </p:cNvSpPr>
          <p:nvPr userDrawn="1"/>
        </p:nvSpPr>
        <p:spPr bwMode="auto">
          <a:xfrm>
            <a:off x="8879193" y="5704299"/>
            <a:ext cx="2621280" cy="46037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FFFF00"/>
                </a:solidFill>
                <a:latin typeface="方正细珊瑚简体" panose="03000509000000000000" pitchFamily="65" charset="-122"/>
                <a:ea typeface="方正细珊瑚简体" panose="03000509000000000000" pitchFamily="65" charset="-122"/>
              </a:rPr>
              <a:t>四川省仪陇中学校</a:t>
            </a:r>
            <a:endParaRPr lang="zh-CN" altLang="en-US" sz="2400" dirty="0">
              <a:solidFill>
                <a:srgbClr val="FFFF00"/>
              </a:solidFill>
              <a:latin typeface="方正细珊瑚简体" panose="03000509000000000000" pitchFamily="65" charset="-122"/>
              <a:ea typeface="方正细珊瑚简体" panose="03000509000000000000" pitchFamily="65" charset="-122"/>
            </a:endParaRPr>
          </a:p>
        </p:txBody>
      </p:sp>
      <p:grpSp>
        <p:nvGrpSpPr>
          <p:cNvPr id="19" name="组合 18"/>
          <p:cNvGrpSpPr/>
          <p:nvPr userDrawn="1"/>
        </p:nvGrpSpPr>
        <p:grpSpPr bwMode="auto">
          <a:xfrm>
            <a:off x="0" y="3176"/>
            <a:ext cx="12192000" cy="3673475"/>
            <a:chOff x="-748" y="-27992"/>
            <a:chExt cx="9144753" cy="3673016"/>
          </a:xfr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0"/>
          </a:gradFill>
        </p:grpSpPr>
        <p:sp>
          <p:nvSpPr>
            <p:cNvPr id="21" name="TextBox 10"/>
            <p:cNvSpPr txBox="1"/>
            <p:nvPr userDrawn="1"/>
          </p:nvSpPr>
          <p:spPr>
            <a:xfrm>
              <a:off x="139864" y="-24112"/>
              <a:ext cx="6815699" cy="278537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7500" dirty="0">
                  <a:gradFill>
                    <a:gsLst>
                      <a:gs pos="0">
                        <a:schemeClr val="accent6">
                          <a:lumMod val="60000"/>
                          <a:lumOff val="40000"/>
                        </a:schemeClr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latin typeface="Impact" panose="020B0806030902050204" pitchFamily="34" charset="0"/>
                  <a:ea typeface="+mn-ea"/>
                </a:rPr>
                <a:t>SHENGWU</a:t>
              </a:r>
              <a:endParaRPr lang="zh-CN" altLang="en-US" sz="17500" dirty="0">
                <a:gradFill>
                  <a:gsLst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Impact" panose="020B0806030902050204" pitchFamily="34" charset="0"/>
                <a:ea typeface="+mn-ea"/>
              </a:endParaRPr>
            </a:p>
          </p:txBody>
        </p:sp>
        <p:sp>
          <p:nvSpPr>
            <p:cNvPr id="20" name="矩形 6"/>
            <p:cNvSpPr/>
            <p:nvPr userDrawn="1"/>
          </p:nvSpPr>
          <p:spPr>
            <a:xfrm>
              <a:off x="-748" y="-27992"/>
              <a:ext cx="9144753" cy="3673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9600" dirty="0">
                <a:latin typeface="Arial Black" panose="020B0A04020102020204" pitchFamily="34" charset="0"/>
              </a:endParaRPr>
            </a:p>
          </p:txBody>
        </p:sp>
      </p:grpSp>
      <p:cxnSp>
        <p:nvCxnSpPr>
          <p:cNvPr id="22" name="直接连接符 11"/>
          <p:cNvCxnSpPr/>
          <p:nvPr userDrawn="1"/>
        </p:nvCxnSpPr>
        <p:spPr>
          <a:xfrm>
            <a:off x="0" y="3589338"/>
            <a:ext cx="1219200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0"/>
          <p:cNvSpPr txBox="1"/>
          <p:nvPr userDrawn="1"/>
        </p:nvSpPr>
        <p:spPr bwMode="auto">
          <a:xfrm>
            <a:off x="-293910" y="-684740"/>
            <a:ext cx="1284622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700" dirty="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Impact" panose="020B0806030902050204" pitchFamily="34" charset="0"/>
                <a:ea typeface="+mn-ea"/>
              </a:rPr>
              <a:t>SHENGWU</a:t>
            </a:r>
            <a:endParaRPr lang="zh-CN" altLang="en-US" sz="24700" dirty="0"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rgbClr val="FFFFFF"/>
                  </a:gs>
                </a:gsLst>
                <a:lin ang="5400000" scaled="0"/>
              </a:gradFill>
              <a:latin typeface="Impact" panose="020B0806030902050204" pitchFamily="34" charset="0"/>
              <a:ea typeface="+mn-ea"/>
            </a:endParaRPr>
          </a:p>
        </p:txBody>
      </p:sp>
      <p:sp>
        <p:nvSpPr>
          <p:cNvPr id="23" name="任意多边形 14"/>
          <p:cNvSpPr/>
          <p:nvPr userDrawn="1"/>
        </p:nvSpPr>
        <p:spPr bwMode="auto">
          <a:xfrm>
            <a:off x="2117" y="471137"/>
            <a:ext cx="6379635" cy="571504"/>
          </a:xfrm>
          <a:custGeom>
            <a:avLst/>
            <a:gdLst>
              <a:gd name="connsiteX0" fmla="*/ 0 w 2428892"/>
              <a:gd name="connsiteY0" fmla="*/ 119066 h 714380"/>
              <a:gd name="connsiteX1" fmla="*/ 34874 w 2428892"/>
              <a:gd name="connsiteY1" fmla="*/ 34874 h 714380"/>
              <a:gd name="connsiteX2" fmla="*/ 119066 w 2428892"/>
              <a:gd name="connsiteY2" fmla="*/ 0 h 714380"/>
              <a:gd name="connsiteX3" fmla="*/ 2309826 w 2428892"/>
              <a:gd name="connsiteY3" fmla="*/ 0 h 714380"/>
              <a:gd name="connsiteX4" fmla="*/ 2394018 w 2428892"/>
              <a:gd name="connsiteY4" fmla="*/ 34874 h 714380"/>
              <a:gd name="connsiteX5" fmla="*/ 2428892 w 2428892"/>
              <a:gd name="connsiteY5" fmla="*/ 119066 h 714380"/>
              <a:gd name="connsiteX6" fmla="*/ 2428892 w 2428892"/>
              <a:gd name="connsiteY6" fmla="*/ 595314 h 714380"/>
              <a:gd name="connsiteX7" fmla="*/ 2394018 w 2428892"/>
              <a:gd name="connsiteY7" fmla="*/ 679506 h 714380"/>
              <a:gd name="connsiteX8" fmla="*/ 2309826 w 2428892"/>
              <a:gd name="connsiteY8" fmla="*/ 714380 h 714380"/>
              <a:gd name="connsiteX9" fmla="*/ 119066 w 2428892"/>
              <a:gd name="connsiteY9" fmla="*/ 714380 h 714380"/>
              <a:gd name="connsiteX10" fmla="*/ 34874 w 2428892"/>
              <a:gd name="connsiteY10" fmla="*/ 679506 h 714380"/>
              <a:gd name="connsiteX11" fmla="*/ 0 w 2428892"/>
              <a:gd name="connsiteY11" fmla="*/ 595314 h 714380"/>
              <a:gd name="connsiteX12" fmla="*/ 0 w 2428892"/>
              <a:gd name="connsiteY12" fmla="*/ 119066 h 714380"/>
              <a:gd name="connsiteX0-1" fmla="*/ 265905 w 2694797"/>
              <a:gd name="connsiteY0-2" fmla="*/ 119066 h 714380"/>
              <a:gd name="connsiteX1-3" fmla="*/ 384971 w 2694797"/>
              <a:gd name="connsiteY1-4" fmla="*/ 0 h 714380"/>
              <a:gd name="connsiteX2-5" fmla="*/ 2575731 w 2694797"/>
              <a:gd name="connsiteY2-6" fmla="*/ 0 h 714380"/>
              <a:gd name="connsiteX3-7" fmla="*/ 2659923 w 2694797"/>
              <a:gd name="connsiteY3-8" fmla="*/ 34874 h 714380"/>
              <a:gd name="connsiteX4-9" fmla="*/ 2694797 w 2694797"/>
              <a:gd name="connsiteY4-10" fmla="*/ 119066 h 714380"/>
              <a:gd name="connsiteX5-11" fmla="*/ 2694797 w 2694797"/>
              <a:gd name="connsiteY5-12" fmla="*/ 595314 h 714380"/>
              <a:gd name="connsiteX6-13" fmla="*/ 2659923 w 2694797"/>
              <a:gd name="connsiteY6-14" fmla="*/ 679506 h 714380"/>
              <a:gd name="connsiteX7-15" fmla="*/ 2575731 w 2694797"/>
              <a:gd name="connsiteY7-16" fmla="*/ 714380 h 714380"/>
              <a:gd name="connsiteX8-17" fmla="*/ 384971 w 2694797"/>
              <a:gd name="connsiteY8-18" fmla="*/ 714380 h 714380"/>
              <a:gd name="connsiteX9-19" fmla="*/ 300779 w 2694797"/>
              <a:gd name="connsiteY9-20" fmla="*/ 679506 h 714380"/>
              <a:gd name="connsiteX10-21" fmla="*/ 265905 w 2694797"/>
              <a:gd name="connsiteY10-22" fmla="*/ 595314 h 714380"/>
              <a:gd name="connsiteX11-23" fmla="*/ 265905 w 2694797"/>
              <a:gd name="connsiteY11-24" fmla="*/ 119066 h 714380"/>
              <a:gd name="connsiteX0-25" fmla="*/ 0 w 2428892"/>
              <a:gd name="connsiteY0-26" fmla="*/ 595314 h 714380"/>
              <a:gd name="connsiteX1-27" fmla="*/ 119066 w 2428892"/>
              <a:gd name="connsiteY1-28" fmla="*/ 0 h 714380"/>
              <a:gd name="connsiteX2-29" fmla="*/ 2309826 w 2428892"/>
              <a:gd name="connsiteY2-30" fmla="*/ 0 h 714380"/>
              <a:gd name="connsiteX3-31" fmla="*/ 2394018 w 2428892"/>
              <a:gd name="connsiteY3-32" fmla="*/ 34874 h 714380"/>
              <a:gd name="connsiteX4-33" fmla="*/ 2428892 w 2428892"/>
              <a:gd name="connsiteY4-34" fmla="*/ 119066 h 714380"/>
              <a:gd name="connsiteX5-35" fmla="*/ 2428892 w 2428892"/>
              <a:gd name="connsiteY5-36" fmla="*/ 595314 h 714380"/>
              <a:gd name="connsiteX6-37" fmla="*/ 2394018 w 2428892"/>
              <a:gd name="connsiteY6-38" fmla="*/ 679506 h 714380"/>
              <a:gd name="connsiteX7-39" fmla="*/ 2309826 w 2428892"/>
              <a:gd name="connsiteY7-40" fmla="*/ 714380 h 714380"/>
              <a:gd name="connsiteX8-41" fmla="*/ 119066 w 2428892"/>
              <a:gd name="connsiteY8-42" fmla="*/ 714380 h 714380"/>
              <a:gd name="connsiteX9-43" fmla="*/ 34874 w 2428892"/>
              <a:gd name="connsiteY9-44" fmla="*/ 679506 h 714380"/>
              <a:gd name="connsiteX10-45" fmla="*/ 0 w 2428892"/>
              <a:gd name="connsiteY10-46" fmla="*/ 595314 h 714380"/>
              <a:gd name="connsiteX0-47" fmla="*/ 294967 w 2688985"/>
              <a:gd name="connsiteY0-48" fmla="*/ 679506 h 798569"/>
              <a:gd name="connsiteX1-49" fmla="*/ 379159 w 2688985"/>
              <a:gd name="connsiteY1-50" fmla="*/ 0 h 798569"/>
              <a:gd name="connsiteX2-51" fmla="*/ 2569919 w 2688985"/>
              <a:gd name="connsiteY2-52" fmla="*/ 0 h 798569"/>
              <a:gd name="connsiteX3-53" fmla="*/ 2654111 w 2688985"/>
              <a:gd name="connsiteY3-54" fmla="*/ 34874 h 798569"/>
              <a:gd name="connsiteX4-55" fmla="*/ 2688985 w 2688985"/>
              <a:gd name="connsiteY4-56" fmla="*/ 119066 h 798569"/>
              <a:gd name="connsiteX5-57" fmla="*/ 2688985 w 2688985"/>
              <a:gd name="connsiteY5-58" fmla="*/ 595314 h 798569"/>
              <a:gd name="connsiteX6-59" fmla="*/ 2654111 w 2688985"/>
              <a:gd name="connsiteY6-60" fmla="*/ 679506 h 798569"/>
              <a:gd name="connsiteX7-61" fmla="*/ 2569919 w 2688985"/>
              <a:gd name="connsiteY7-62" fmla="*/ 714380 h 798569"/>
              <a:gd name="connsiteX8-63" fmla="*/ 379159 w 2688985"/>
              <a:gd name="connsiteY8-64" fmla="*/ 714380 h 798569"/>
              <a:gd name="connsiteX9-65" fmla="*/ 294967 w 2688985"/>
              <a:gd name="connsiteY9-66" fmla="*/ 679506 h 798569"/>
              <a:gd name="connsiteX0-67" fmla="*/ 365127 w 2674953"/>
              <a:gd name="connsiteY0-68" fmla="*/ 714380 h 714380"/>
              <a:gd name="connsiteX1-69" fmla="*/ 365127 w 2674953"/>
              <a:gd name="connsiteY1-70" fmla="*/ 0 h 714380"/>
              <a:gd name="connsiteX2-71" fmla="*/ 2555887 w 2674953"/>
              <a:gd name="connsiteY2-72" fmla="*/ 0 h 714380"/>
              <a:gd name="connsiteX3-73" fmla="*/ 2640079 w 2674953"/>
              <a:gd name="connsiteY3-74" fmla="*/ 34874 h 714380"/>
              <a:gd name="connsiteX4-75" fmla="*/ 2674953 w 2674953"/>
              <a:gd name="connsiteY4-76" fmla="*/ 119066 h 714380"/>
              <a:gd name="connsiteX5-77" fmla="*/ 2674953 w 2674953"/>
              <a:gd name="connsiteY5-78" fmla="*/ 595314 h 714380"/>
              <a:gd name="connsiteX6-79" fmla="*/ 2640079 w 2674953"/>
              <a:gd name="connsiteY6-80" fmla="*/ 679506 h 714380"/>
              <a:gd name="connsiteX7-81" fmla="*/ 2555887 w 2674953"/>
              <a:gd name="connsiteY7-82" fmla="*/ 714380 h 714380"/>
              <a:gd name="connsiteX8-83" fmla="*/ 365127 w 2674953"/>
              <a:gd name="connsiteY8-84" fmla="*/ 714380 h 714380"/>
              <a:gd name="connsiteX0-85" fmla="*/ 365127 w 2674953"/>
              <a:gd name="connsiteY0-86" fmla="*/ 714380 h 714380"/>
              <a:gd name="connsiteX1-87" fmla="*/ 365127 w 2674953"/>
              <a:gd name="connsiteY1-88" fmla="*/ 0 h 714380"/>
              <a:gd name="connsiteX2-89" fmla="*/ 2555887 w 2674953"/>
              <a:gd name="connsiteY2-90" fmla="*/ 0 h 714380"/>
              <a:gd name="connsiteX3-91" fmla="*/ 2640079 w 2674953"/>
              <a:gd name="connsiteY3-92" fmla="*/ 34874 h 714380"/>
              <a:gd name="connsiteX4-93" fmla="*/ 2674953 w 2674953"/>
              <a:gd name="connsiteY4-94" fmla="*/ 119066 h 714380"/>
              <a:gd name="connsiteX5-95" fmla="*/ 2674953 w 2674953"/>
              <a:gd name="connsiteY5-96" fmla="*/ 595314 h 714380"/>
              <a:gd name="connsiteX6-97" fmla="*/ 2640079 w 2674953"/>
              <a:gd name="connsiteY6-98" fmla="*/ 679506 h 714380"/>
              <a:gd name="connsiteX7-99" fmla="*/ 2555887 w 2674953"/>
              <a:gd name="connsiteY7-100" fmla="*/ 714380 h 714380"/>
              <a:gd name="connsiteX8-101" fmla="*/ 365127 w 2674953"/>
              <a:gd name="connsiteY8-102" fmla="*/ 714380 h 714380"/>
              <a:gd name="connsiteX0-103" fmla="*/ 9038 w 2318864"/>
              <a:gd name="connsiteY0-104" fmla="*/ 714380 h 714380"/>
              <a:gd name="connsiteX1-105" fmla="*/ 9038 w 2318864"/>
              <a:gd name="connsiteY1-106" fmla="*/ 0 h 714380"/>
              <a:gd name="connsiteX2-107" fmla="*/ 2199798 w 2318864"/>
              <a:gd name="connsiteY2-108" fmla="*/ 0 h 714380"/>
              <a:gd name="connsiteX3-109" fmla="*/ 2283990 w 2318864"/>
              <a:gd name="connsiteY3-110" fmla="*/ 34874 h 714380"/>
              <a:gd name="connsiteX4-111" fmla="*/ 2318864 w 2318864"/>
              <a:gd name="connsiteY4-112" fmla="*/ 119066 h 714380"/>
              <a:gd name="connsiteX5-113" fmla="*/ 2318864 w 2318864"/>
              <a:gd name="connsiteY5-114" fmla="*/ 595314 h 714380"/>
              <a:gd name="connsiteX6-115" fmla="*/ 2283990 w 2318864"/>
              <a:gd name="connsiteY6-116" fmla="*/ 679506 h 714380"/>
              <a:gd name="connsiteX7-117" fmla="*/ 2199798 w 2318864"/>
              <a:gd name="connsiteY7-118" fmla="*/ 714380 h 714380"/>
              <a:gd name="connsiteX8-119" fmla="*/ 9038 w 2318864"/>
              <a:gd name="connsiteY8-120" fmla="*/ 714380 h 714380"/>
              <a:gd name="connsiteX0-121" fmla="*/ 1045 w 2310871"/>
              <a:gd name="connsiteY0-122" fmla="*/ 714380 h 714380"/>
              <a:gd name="connsiteX1-123" fmla="*/ 1045 w 2310871"/>
              <a:gd name="connsiteY1-124" fmla="*/ 0 h 714380"/>
              <a:gd name="connsiteX2-125" fmla="*/ 2191805 w 2310871"/>
              <a:gd name="connsiteY2-126" fmla="*/ 0 h 714380"/>
              <a:gd name="connsiteX3-127" fmla="*/ 2275997 w 2310871"/>
              <a:gd name="connsiteY3-128" fmla="*/ 34874 h 714380"/>
              <a:gd name="connsiteX4-129" fmla="*/ 2310871 w 2310871"/>
              <a:gd name="connsiteY4-130" fmla="*/ 119066 h 714380"/>
              <a:gd name="connsiteX5-131" fmla="*/ 2310871 w 2310871"/>
              <a:gd name="connsiteY5-132" fmla="*/ 595314 h 714380"/>
              <a:gd name="connsiteX6-133" fmla="*/ 2275997 w 2310871"/>
              <a:gd name="connsiteY6-134" fmla="*/ 679506 h 714380"/>
              <a:gd name="connsiteX7-135" fmla="*/ 2191805 w 2310871"/>
              <a:gd name="connsiteY7-136" fmla="*/ 714380 h 714380"/>
              <a:gd name="connsiteX8-137" fmla="*/ 1045 w 2310871"/>
              <a:gd name="connsiteY8-138" fmla="*/ 714380 h 714380"/>
              <a:gd name="connsiteX0-139" fmla="*/ 0 w 2309826"/>
              <a:gd name="connsiteY0-140" fmla="*/ 714380 h 714380"/>
              <a:gd name="connsiteX1-141" fmla="*/ 0 w 2309826"/>
              <a:gd name="connsiteY1-142" fmla="*/ 0 h 714380"/>
              <a:gd name="connsiteX2-143" fmla="*/ 2190760 w 2309826"/>
              <a:gd name="connsiteY2-144" fmla="*/ 0 h 714380"/>
              <a:gd name="connsiteX3-145" fmla="*/ 2274952 w 2309826"/>
              <a:gd name="connsiteY3-146" fmla="*/ 34874 h 714380"/>
              <a:gd name="connsiteX4-147" fmla="*/ 2309826 w 2309826"/>
              <a:gd name="connsiteY4-148" fmla="*/ 119066 h 714380"/>
              <a:gd name="connsiteX5-149" fmla="*/ 2309826 w 2309826"/>
              <a:gd name="connsiteY5-150" fmla="*/ 595314 h 714380"/>
              <a:gd name="connsiteX6-151" fmla="*/ 2274952 w 2309826"/>
              <a:gd name="connsiteY6-152" fmla="*/ 679506 h 714380"/>
              <a:gd name="connsiteX7-153" fmla="*/ 2190760 w 2309826"/>
              <a:gd name="connsiteY7-154" fmla="*/ 714380 h 714380"/>
              <a:gd name="connsiteX8-155" fmla="*/ 0 w 2309826"/>
              <a:gd name="connsiteY8-156" fmla="*/ 714380 h 714380"/>
              <a:gd name="connsiteX0-157" fmla="*/ 1045 w 2310871"/>
              <a:gd name="connsiteY0-158" fmla="*/ 714380 h 714380"/>
              <a:gd name="connsiteX1-159" fmla="*/ 1045 w 2310871"/>
              <a:gd name="connsiteY1-160" fmla="*/ 0 h 714380"/>
              <a:gd name="connsiteX2-161" fmla="*/ 2191805 w 2310871"/>
              <a:gd name="connsiteY2-162" fmla="*/ 0 h 714380"/>
              <a:gd name="connsiteX3-163" fmla="*/ 2275997 w 2310871"/>
              <a:gd name="connsiteY3-164" fmla="*/ 34874 h 714380"/>
              <a:gd name="connsiteX4-165" fmla="*/ 2310871 w 2310871"/>
              <a:gd name="connsiteY4-166" fmla="*/ 119066 h 714380"/>
              <a:gd name="connsiteX5-167" fmla="*/ 2310871 w 2310871"/>
              <a:gd name="connsiteY5-168" fmla="*/ 595314 h 714380"/>
              <a:gd name="connsiteX6-169" fmla="*/ 2275997 w 2310871"/>
              <a:gd name="connsiteY6-170" fmla="*/ 679506 h 714380"/>
              <a:gd name="connsiteX7-171" fmla="*/ 2191805 w 2310871"/>
              <a:gd name="connsiteY7-172" fmla="*/ 714380 h 714380"/>
              <a:gd name="connsiteX8-173" fmla="*/ 1045 w 2310871"/>
              <a:gd name="connsiteY8-174" fmla="*/ 714380 h 714380"/>
              <a:gd name="connsiteX0-175" fmla="*/ 0 w 2309826"/>
              <a:gd name="connsiteY0-176" fmla="*/ 714380 h 714380"/>
              <a:gd name="connsiteX1-177" fmla="*/ 0 w 2309826"/>
              <a:gd name="connsiteY1-178" fmla="*/ 0 h 714380"/>
              <a:gd name="connsiteX2-179" fmla="*/ 2190760 w 2309826"/>
              <a:gd name="connsiteY2-180" fmla="*/ 0 h 714380"/>
              <a:gd name="connsiteX3-181" fmla="*/ 2274952 w 2309826"/>
              <a:gd name="connsiteY3-182" fmla="*/ 34874 h 714380"/>
              <a:gd name="connsiteX4-183" fmla="*/ 2309826 w 2309826"/>
              <a:gd name="connsiteY4-184" fmla="*/ 119066 h 714380"/>
              <a:gd name="connsiteX5-185" fmla="*/ 2309826 w 2309826"/>
              <a:gd name="connsiteY5-186" fmla="*/ 595314 h 714380"/>
              <a:gd name="connsiteX6-187" fmla="*/ 2274952 w 2309826"/>
              <a:gd name="connsiteY6-188" fmla="*/ 679506 h 714380"/>
              <a:gd name="connsiteX7-189" fmla="*/ 2190760 w 2309826"/>
              <a:gd name="connsiteY7-190" fmla="*/ 714380 h 714380"/>
              <a:gd name="connsiteX8-191" fmla="*/ 0 w 2309826"/>
              <a:gd name="connsiteY8-192" fmla="*/ 714380 h 714380"/>
              <a:gd name="connsiteX0-193" fmla="*/ 0 w 2309826"/>
              <a:gd name="connsiteY0-194" fmla="*/ 714380 h 714380"/>
              <a:gd name="connsiteX1-195" fmla="*/ 0 w 2309826"/>
              <a:gd name="connsiteY1-196" fmla="*/ 0 h 714380"/>
              <a:gd name="connsiteX2-197" fmla="*/ 2190760 w 2309826"/>
              <a:gd name="connsiteY2-198" fmla="*/ 0 h 714380"/>
              <a:gd name="connsiteX3-199" fmla="*/ 2274952 w 2309826"/>
              <a:gd name="connsiteY3-200" fmla="*/ 34874 h 714380"/>
              <a:gd name="connsiteX4-201" fmla="*/ 2309826 w 2309826"/>
              <a:gd name="connsiteY4-202" fmla="*/ 119066 h 714380"/>
              <a:gd name="connsiteX5-203" fmla="*/ 2309826 w 2309826"/>
              <a:gd name="connsiteY5-204" fmla="*/ 595314 h 714380"/>
              <a:gd name="connsiteX6-205" fmla="*/ 2274952 w 2309826"/>
              <a:gd name="connsiteY6-206" fmla="*/ 679506 h 714380"/>
              <a:gd name="connsiteX7-207" fmla="*/ 2190760 w 2309826"/>
              <a:gd name="connsiteY7-208" fmla="*/ 714380 h 714380"/>
              <a:gd name="connsiteX8-209" fmla="*/ 0 w 2309826"/>
              <a:gd name="connsiteY8-210" fmla="*/ 714380 h 7143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2309826" h="714380">
                <a:moveTo>
                  <a:pt x="0" y="714380"/>
                </a:moveTo>
                <a:cubicBezTo>
                  <a:pt x="1619" y="123413"/>
                  <a:pt x="1678" y="374559"/>
                  <a:pt x="0" y="0"/>
                </a:cubicBezTo>
                <a:lnTo>
                  <a:pt x="2190760" y="0"/>
                </a:lnTo>
                <a:cubicBezTo>
                  <a:pt x="2222338" y="0"/>
                  <a:pt x="2252623" y="12544"/>
                  <a:pt x="2274952" y="34874"/>
                </a:cubicBezTo>
                <a:cubicBezTo>
                  <a:pt x="2297281" y="57203"/>
                  <a:pt x="2309826" y="87488"/>
                  <a:pt x="2309826" y="119066"/>
                </a:cubicBezTo>
                <a:lnTo>
                  <a:pt x="2309826" y="595314"/>
                </a:lnTo>
                <a:cubicBezTo>
                  <a:pt x="2309826" y="626892"/>
                  <a:pt x="2297282" y="657177"/>
                  <a:pt x="2274952" y="679506"/>
                </a:cubicBezTo>
                <a:cubicBezTo>
                  <a:pt x="2252623" y="701835"/>
                  <a:pt x="2222338" y="714380"/>
                  <a:pt x="2190760" y="714380"/>
                </a:cubicBezTo>
                <a:lnTo>
                  <a:pt x="0" y="714380"/>
                </a:lnTo>
                <a:close/>
              </a:path>
            </a:pathLst>
          </a:custGeom>
          <a:solidFill>
            <a:schemeClr val="bg1">
              <a:alpha val="52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TextBox 15"/>
          <p:cNvSpPr txBox="1"/>
          <p:nvPr userDrawn="1"/>
        </p:nvSpPr>
        <p:spPr bwMode="auto">
          <a:xfrm>
            <a:off x="983432" y="546472"/>
            <a:ext cx="5231752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2019</a:t>
            </a:r>
            <a:r>
              <a:rPr lang="zh-CN" alt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人教版高中生物选择性必修</a:t>
            </a:r>
            <a:r>
              <a:rPr lang="en-US" altLang="zh-CN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1</a:t>
            </a:r>
            <a:r>
              <a:rPr lang="zh-CN" alt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课件</a:t>
            </a:r>
            <a:endParaRPr lang="zh-CN" altLang="en-US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29" name="Picture 4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9" b="3086"/>
          <a:stretch>
            <a:fillRect/>
          </a:stretch>
        </p:blipFill>
        <p:spPr bwMode="auto">
          <a:xfrm>
            <a:off x="917439" y="1981686"/>
            <a:ext cx="3637148" cy="2680275"/>
          </a:xfrm>
          <a:prstGeom prst="round2DiagRect">
            <a:avLst>
              <a:gd name="adj1" fmla="val 16667"/>
              <a:gd name="adj2" fmla="val 0"/>
            </a:avLst>
          </a:prstGeom>
          <a:ln w="79375" cap="sq">
            <a:solidFill>
              <a:schemeClr val="bg1"/>
            </a:solidFill>
            <a:miter lim="800000"/>
            <a:headEnd/>
            <a:tailEnd/>
          </a:ln>
          <a:effectLst>
            <a:innerShdw blurRad="50800">
              <a:prstClr val="black"/>
            </a:inn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1078"/>
            <a:ext cx="10515600" cy="54234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9119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0408" y="136525"/>
            <a:ext cx="10483392" cy="640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  <p:sp>
        <p:nvSpPr>
          <p:cNvPr id="9" name="Parallelogram 13"/>
          <p:cNvSpPr/>
          <p:nvPr userDrawn="1"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744598" y="663998"/>
            <a:ext cx="10576994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6"/>
          <p:cNvSpPr>
            <a:spLocks noEditPoints="1"/>
          </p:cNvSpPr>
          <p:nvPr userDrawn="1"/>
        </p:nvSpPr>
        <p:spPr bwMode="auto">
          <a:xfrm>
            <a:off x="11337958" y="205188"/>
            <a:ext cx="398411" cy="450040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9050" cap="rnd">
            <a:solidFill>
              <a:srgbClr val="0070C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defTabSz="685800"/>
            <a:endParaRPr lang="zh-CN" altLang="en-US" sz="160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CN" altLang="en-US" sz="2400" kern="1200" dirty="0">
          <a:solidFill>
            <a:srgbClr val="0070C0"/>
          </a:solidFill>
          <a:latin typeface="+mj-lt"/>
          <a:ea typeface="微软雅黑" panose="020B0503020204020204" pitchFamily="34" charset="-122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3"/>
          <p:cNvSpPr>
            <a:spLocks noGrp="1"/>
          </p:cNvSpPr>
          <p:nvPr>
            <p:ph type="subTitle" idx="1"/>
          </p:nvPr>
        </p:nvSpPr>
        <p:spPr>
          <a:xfrm>
            <a:off x="3233768" y="3897086"/>
            <a:ext cx="8534400" cy="622478"/>
          </a:xfrm>
        </p:spPr>
        <p:txBody>
          <a:bodyPr/>
          <a:lstStyle/>
          <a:p>
            <a:r>
              <a:rPr lang="en-US" altLang="zh-CN" dirty="0"/>
              <a:t>§2-5 </a:t>
            </a:r>
            <a:r>
              <a:rPr lang="zh-CN" altLang="en-US" dirty="0"/>
              <a:t>人脑的高级功能</a:t>
            </a:r>
            <a:endParaRPr lang="zh-CN" alt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4213781" y="2108252"/>
            <a:ext cx="7554387" cy="1470025"/>
          </a:xfrm>
          <a:prstGeom prst="rect">
            <a:avLst/>
          </a:prstGeom>
          <a:effectLst/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zh-CN" altLang="en-US" sz="96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神经调节</a:t>
            </a:r>
            <a:endParaRPr lang="zh-CN" altLang="en-US" sz="96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学习与记忆</a:t>
            </a:r>
            <a:endParaRPr lang="zh-CN" altLang="en-US" dirty="0"/>
          </a:p>
        </p:txBody>
      </p:sp>
      <p:sp>
        <p:nvSpPr>
          <p:cNvPr id="30" name="文本框 29"/>
          <p:cNvSpPr txBox="1"/>
          <p:nvPr/>
        </p:nvSpPr>
        <p:spPr>
          <a:xfrm>
            <a:off x="1116003" y="3848721"/>
            <a:ext cx="9959992" cy="2461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/>
              <a:t>如果对于某一信息加以</a:t>
            </a:r>
            <a:r>
              <a:rPr lang="zh-CN" altLang="en-US" sz="2000" dirty="0">
                <a:solidFill>
                  <a:srgbClr val="C00000"/>
                </a:solidFill>
              </a:rPr>
              <a:t>注意</a:t>
            </a:r>
            <a:r>
              <a:rPr lang="zh-CN" altLang="en-US" sz="2000" dirty="0"/>
              <a:t>，如老师讲话的听觉刺激，或书本上文字的视觉刺激，则可以将这个瞬时记忆转入第一级记忆。</a:t>
            </a:r>
            <a:endParaRPr lang="zh-CN" altLang="en-US" sz="2000" dirty="0"/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/>
              <a:t>第一级记忆中的小部分信息经过</a:t>
            </a:r>
            <a:r>
              <a:rPr lang="zh-CN" altLang="en-US" sz="2000" dirty="0">
                <a:solidFill>
                  <a:srgbClr val="C00000"/>
                </a:solidFill>
              </a:rPr>
              <a:t>反复运用、强化</a:t>
            </a:r>
            <a:r>
              <a:rPr lang="zh-CN" altLang="en-US" sz="2000" dirty="0"/>
              <a:t>，在第一级记忆中停留的时间延长，这样就很容易转入第二级记忆。</a:t>
            </a:r>
            <a:endParaRPr lang="zh-CN" altLang="en-US" sz="2000" dirty="0"/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/>
              <a:t>第二级记忆经</a:t>
            </a:r>
            <a:r>
              <a:rPr lang="zh-CN" altLang="en-US" sz="2000" dirty="0">
                <a:solidFill>
                  <a:srgbClr val="C00000"/>
                </a:solidFill>
              </a:rPr>
              <a:t>反复重复</a:t>
            </a:r>
            <a:r>
              <a:rPr lang="zh-CN" altLang="en-US" sz="2000" dirty="0"/>
              <a:t>，并将新信息与已有的</a:t>
            </a:r>
            <a:r>
              <a:rPr lang="zh-CN" altLang="en-US" sz="2000" dirty="0">
                <a:solidFill>
                  <a:srgbClr val="C00000"/>
                </a:solidFill>
              </a:rPr>
              <a:t>信息整合</a:t>
            </a:r>
            <a:r>
              <a:rPr lang="zh-CN" altLang="en-US" sz="2000" dirty="0"/>
              <a:t>，就储存在第三级记忆中，成为永久记忆。</a:t>
            </a:r>
            <a:endParaRPr lang="zh-CN" altLang="en-US" sz="2000" dirty="0"/>
          </a:p>
        </p:txBody>
      </p:sp>
      <p:grpSp>
        <p:nvGrpSpPr>
          <p:cNvPr id="5" name="组合 4"/>
          <p:cNvGrpSpPr/>
          <p:nvPr/>
        </p:nvGrpSpPr>
        <p:grpSpPr>
          <a:xfrm>
            <a:off x="838200" y="921280"/>
            <a:ext cx="10515600" cy="5598391"/>
            <a:chOff x="-5775551" y="776780"/>
            <a:chExt cx="10515600" cy="6954220"/>
          </a:xfrm>
        </p:grpSpPr>
        <p:sp>
          <p:nvSpPr>
            <p:cNvPr id="7" name="矩形: 圆角 6"/>
            <p:cNvSpPr/>
            <p:nvPr/>
          </p:nvSpPr>
          <p:spPr>
            <a:xfrm>
              <a:off x="-5775551" y="1101747"/>
              <a:ext cx="10515600" cy="6629253"/>
            </a:xfrm>
            <a:prstGeom prst="roundRect">
              <a:avLst>
                <a:gd name="adj" fmla="val 4124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615091" y="776780"/>
              <a:ext cx="4194679" cy="649934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人类记忆过程的四个阶段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2569464" y="1897613"/>
            <a:ext cx="1292543" cy="919401"/>
          </a:xfrm>
          <a:prstGeom prst="roundRect">
            <a:avLst>
              <a:gd name="adj" fmla="val 10700"/>
            </a:avLst>
          </a:prstGeom>
          <a:solidFill>
            <a:srgbClr val="FDB6AE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感觉性记忆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持续时间：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&lt;1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秒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83292" y="1897613"/>
            <a:ext cx="1503036" cy="879217"/>
          </a:xfrm>
          <a:prstGeom prst="roundRect">
            <a:avLst>
              <a:gd name="adj" fmla="val 10700"/>
            </a:avLst>
          </a:prstGeom>
          <a:solidFill>
            <a:srgbClr val="FDB6AE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第一级记忆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持续时间：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数秒至数分钟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76075" y="1897613"/>
            <a:ext cx="1456849" cy="879217"/>
          </a:xfrm>
          <a:prstGeom prst="roundRect">
            <a:avLst>
              <a:gd name="adj" fmla="val 10700"/>
            </a:avLst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第二级记忆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持续时间：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数分钟至数年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150894" y="1897613"/>
            <a:ext cx="1257419" cy="879217"/>
          </a:xfrm>
          <a:prstGeom prst="roundRect">
            <a:avLst>
              <a:gd name="adj" fmla="val 10700"/>
            </a:avLst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第三级记忆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持续时间：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可能永久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13033" y="3086553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/>
              <a:t>遗忘</a:t>
            </a:r>
            <a:endParaRPr lang="en-US" altLang="zh-CN" sz="1600" dirty="0"/>
          </a:p>
          <a:p>
            <a:pPr algn="ctr"/>
            <a:r>
              <a:rPr lang="zh-CN" altLang="en-US" sz="1600" dirty="0"/>
              <a:t>信息丢失</a:t>
            </a:r>
            <a:endParaRPr lang="zh-CN" altLang="en-US" sz="1600" dirty="0"/>
          </a:p>
        </p:txBody>
      </p:sp>
      <p:sp>
        <p:nvSpPr>
          <p:cNvPr id="14" name="文本框 13"/>
          <p:cNvSpPr txBox="1"/>
          <p:nvPr/>
        </p:nvSpPr>
        <p:spPr>
          <a:xfrm>
            <a:off x="4937292" y="308655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/>
              <a:t>遗忘</a:t>
            </a:r>
            <a:endParaRPr lang="en-US" altLang="zh-CN" sz="1600" dirty="0"/>
          </a:p>
        </p:txBody>
      </p:sp>
      <p:sp>
        <p:nvSpPr>
          <p:cNvPr id="15" name="文本框 14"/>
          <p:cNvSpPr txBox="1"/>
          <p:nvPr/>
        </p:nvSpPr>
        <p:spPr>
          <a:xfrm>
            <a:off x="7506981" y="308655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/>
              <a:t>遗忘</a:t>
            </a:r>
            <a:endParaRPr lang="en-US" altLang="zh-CN" sz="1600" dirty="0"/>
          </a:p>
        </p:txBody>
      </p:sp>
      <p:sp>
        <p:nvSpPr>
          <p:cNvPr id="16" name="文本框 15"/>
          <p:cNvSpPr txBox="1"/>
          <p:nvPr/>
        </p:nvSpPr>
        <p:spPr>
          <a:xfrm>
            <a:off x="9174310" y="3086553"/>
            <a:ext cx="1210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/>
              <a:t>可能不遗忘</a:t>
            </a:r>
            <a:endParaRPr lang="en-US" altLang="zh-CN" sz="1600" dirty="0"/>
          </a:p>
        </p:txBody>
      </p:sp>
      <p:sp>
        <p:nvSpPr>
          <p:cNvPr id="9" name="箭头: 下 8"/>
          <p:cNvSpPr/>
          <p:nvPr/>
        </p:nvSpPr>
        <p:spPr>
          <a:xfrm>
            <a:off x="3017520" y="2839445"/>
            <a:ext cx="411480" cy="297389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箭头: 下 17"/>
          <p:cNvSpPr/>
          <p:nvPr/>
        </p:nvSpPr>
        <p:spPr>
          <a:xfrm>
            <a:off x="5029069" y="2839445"/>
            <a:ext cx="411480" cy="297389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箭头: 下 18"/>
          <p:cNvSpPr/>
          <p:nvPr/>
        </p:nvSpPr>
        <p:spPr>
          <a:xfrm>
            <a:off x="7598758" y="2839445"/>
            <a:ext cx="411480" cy="297389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箭头: 下 19"/>
          <p:cNvSpPr/>
          <p:nvPr/>
        </p:nvSpPr>
        <p:spPr>
          <a:xfrm>
            <a:off x="9573863" y="2839445"/>
            <a:ext cx="411480" cy="297389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509197" y="1625199"/>
            <a:ext cx="1033442" cy="894206"/>
            <a:chOff x="1509197" y="1625199"/>
            <a:chExt cx="1033442" cy="894206"/>
          </a:xfrm>
        </p:grpSpPr>
        <p:sp>
          <p:nvSpPr>
            <p:cNvPr id="13" name="箭头: 右 12"/>
            <p:cNvSpPr/>
            <p:nvPr/>
          </p:nvSpPr>
          <p:spPr>
            <a:xfrm>
              <a:off x="1554915" y="2159223"/>
              <a:ext cx="987724" cy="360182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509197" y="1625199"/>
              <a:ext cx="10054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/>
                <a:t>外界</a:t>
              </a:r>
              <a:endParaRPr lang="en-US" altLang="zh-CN" sz="1600" dirty="0"/>
            </a:p>
            <a:p>
              <a:pPr algn="ctr"/>
              <a:r>
                <a:rPr lang="zh-CN" altLang="en-US" sz="1600" dirty="0"/>
                <a:t>信息输入</a:t>
              </a:r>
              <a:endParaRPr lang="zh-CN" altLang="en-US" sz="1600" dirty="0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870701" y="1820669"/>
            <a:ext cx="595035" cy="698736"/>
            <a:chOff x="3870701" y="1820669"/>
            <a:chExt cx="595035" cy="698736"/>
          </a:xfrm>
        </p:grpSpPr>
        <p:sp>
          <p:nvSpPr>
            <p:cNvPr id="23" name="箭头: 右 22"/>
            <p:cNvSpPr/>
            <p:nvPr/>
          </p:nvSpPr>
          <p:spPr>
            <a:xfrm>
              <a:off x="3916871" y="2159223"/>
              <a:ext cx="518960" cy="360182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870701" y="1820669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/>
                <a:t>注意</a:t>
              </a:r>
              <a:endParaRPr lang="zh-CN" altLang="en-US" sz="1600" dirty="0"/>
            </a:p>
          </p:txBody>
        </p:sp>
      </p:grpSp>
      <p:sp>
        <p:nvSpPr>
          <p:cNvPr id="26" name="箭头: 右 25"/>
          <p:cNvSpPr/>
          <p:nvPr/>
        </p:nvSpPr>
        <p:spPr>
          <a:xfrm>
            <a:off x="8586531" y="2159223"/>
            <a:ext cx="518960" cy="360182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箭头: 右 24"/>
          <p:cNvSpPr/>
          <p:nvPr/>
        </p:nvSpPr>
        <p:spPr>
          <a:xfrm>
            <a:off x="6058555" y="2189536"/>
            <a:ext cx="987724" cy="360182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6156241" y="1624973"/>
            <a:ext cx="595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/>
              <a:t>运用</a:t>
            </a:r>
            <a:endParaRPr lang="zh-CN" altLang="en-US" sz="1600" dirty="0"/>
          </a:p>
        </p:txBody>
      </p:sp>
      <p:sp>
        <p:nvSpPr>
          <p:cNvPr id="31" name="矩形 30"/>
          <p:cNvSpPr/>
          <p:nvPr/>
        </p:nvSpPr>
        <p:spPr>
          <a:xfrm>
            <a:off x="6054463" y="2279519"/>
            <a:ext cx="574329" cy="18021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6453759" y="2063590"/>
            <a:ext cx="175033" cy="26777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箭头: 右 35"/>
          <p:cNvSpPr/>
          <p:nvPr/>
        </p:nvSpPr>
        <p:spPr>
          <a:xfrm flipH="1">
            <a:off x="6049666" y="1852824"/>
            <a:ext cx="579563" cy="360182"/>
          </a:xfrm>
          <a:prstGeom prst="rightArrow">
            <a:avLst>
              <a:gd name="adj1" fmla="val 55077"/>
              <a:gd name="adj2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  <p:bldP spid="3" grpId="0" animBg="1"/>
      <p:bldP spid="10" grpId="0" animBg="1"/>
      <p:bldP spid="11" grpId="0" animBg="1"/>
      <p:bldP spid="12" grpId="0" animBg="1"/>
      <p:bldP spid="4" grpId="0"/>
      <p:bldP spid="14" grpId="0"/>
      <p:bldP spid="16" grpId="0"/>
      <p:bldP spid="9" grpId="0" animBg="1"/>
      <p:bldP spid="18" grpId="0" animBg="1"/>
      <p:bldP spid="19" grpId="0" animBg="1"/>
      <p:bldP spid="20" grpId="0" animBg="1"/>
      <p:bldP spid="26" grpId="0" animBg="1"/>
      <p:bldP spid="25" grpId="0" animBg="1"/>
      <p:bldP spid="29" grpId="0"/>
      <p:bldP spid="31" grpId="0" animBg="1"/>
      <p:bldP spid="33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学习与记忆</a:t>
            </a:r>
            <a:endParaRPr lang="zh-CN" altLang="en-US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838200" y="1635610"/>
          <a:ext cx="10515601" cy="42256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7960"/>
                <a:gridCol w="1325749"/>
                <a:gridCol w="2208889"/>
                <a:gridCol w="736643"/>
                <a:gridCol w="3093068"/>
                <a:gridCol w="1713292"/>
              </a:tblGrid>
              <a:tr h="505577">
                <a:tc>
                  <a:txBody>
                    <a:bodyPr/>
                    <a:lstStyle/>
                    <a:p>
                      <a:pPr algn="ctr"/>
                      <a:r>
                        <a:rPr lang="zh-CN" sz="200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阶段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00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持续时间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00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特点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00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类型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sz="20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形成原因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cPr/>
                </a:tc>
              </a:tr>
              <a:tr h="1101693">
                <a:tc>
                  <a:txBody>
                    <a:bodyPr/>
                    <a:lstStyle/>
                    <a:p>
                      <a:pPr algn="ctr"/>
                      <a:r>
                        <a:rPr lang="zh-CN" sz="20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感觉性记忆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0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不超过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1s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200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信息大部分迅速消退并不构成真正的记忆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sz="20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短时记忆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zh-CN" sz="200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可能与神经元之间即时的信息交流有关，尤其是与大脑皮层下一个形状像海马的脑区有关。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4">
                  <a:txBody>
                    <a:bodyPr/>
                    <a:lstStyle/>
                    <a:p>
                      <a:pPr algn="just"/>
                      <a:r>
                        <a:rPr lang="zh-CN" sz="20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涉及脑内神经递质的作用以及某些种类蛋白质的合成。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zh-CN" sz="20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更深层次的奥秘有待探索。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011154">
                <a:tc>
                  <a:txBody>
                    <a:bodyPr/>
                    <a:lstStyle/>
                    <a:p>
                      <a:pPr algn="ctr"/>
                      <a:r>
                        <a:rPr lang="zh-CN" sz="200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第一级记忆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200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从数秒到数分钟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200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遗忘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1101693">
                <a:tc>
                  <a:txBody>
                    <a:bodyPr/>
                    <a:lstStyle/>
                    <a:p>
                      <a:pPr algn="ctr"/>
                      <a:r>
                        <a:rPr lang="zh-CN" sz="200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第二级记忆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20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从数分钟到数年不等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200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可因之前或后来的信息干扰而遗忘。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sz="20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长时记忆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zh-CN" sz="200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可能与突触形态及功能的改变以及新突触的建立有关。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cPr/>
                </a:tc>
              </a:tr>
              <a:tr h="505577">
                <a:tc>
                  <a:txBody>
                    <a:bodyPr/>
                    <a:lstStyle/>
                    <a:p>
                      <a:pPr algn="ctr"/>
                      <a:r>
                        <a:rPr lang="zh-CN" sz="200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第三级记忆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0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可能永久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20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可能不遗忘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760724" y="1081652"/>
            <a:ext cx="39019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i="0" u="none" strike="noStrike" normalizeH="0" baseline="0" dirty="0">
                <a:latin typeface="+mn-ea"/>
                <a:cs typeface="Times New Roman" panose="02020603050405020304" pitchFamily="18" charset="0"/>
              </a:rPr>
              <a:t>人类的记忆过程的四个阶段</a:t>
            </a:r>
            <a:endParaRPr kumimoji="0" lang="zh-CN" altLang="zh-CN" sz="4800" i="0" u="none" strike="noStrike" normalizeH="0" baseline="0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情绪</a:t>
            </a:r>
            <a:endParaRPr lang="zh-CN" altLang="en-US" dirty="0"/>
          </a:p>
        </p:txBody>
      </p:sp>
      <p:sp>
        <p:nvSpPr>
          <p:cNvPr id="30" name="文本框 29"/>
          <p:cNvSpPr txBox="1"/>
          <p:nvPr/>
        </p:nvSpPr>
        <p:spPr>
          <a:xfrm>
            <a:off x="1120576" y="1195266"/>
            <a:ext cx="9950848" cy="3009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/>
              <a:t>含义：是人对环境所作出的反应。</a:t>
            </a:r>
            <a:endParaRPr lang="zh-CN" altLang="en-US" sz="2400" dirty="0"/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/>
              <a:t>表现：</a:t>
            </a:r>
            <a:endParaRPr lang="zh-CN" altLang="en-US" sz="2400" dirty="0"/>
          </a:p>
          <a:p>
            <a:pPr marL="607695" lvl="1" indent="-34290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/>
              <a:t>积极情绪：开心、兴奋、对生活充满信心；</a:t>
            </a:r>
            <a:endParaRPr lang="zh-CN" altLang="en-US" sz="2400" dirty="0"/>
          </a:p>
          <a:p>
            <a:pPr marL="607695" lvl="1" indent="-34290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/>
              <a:t>消极情绪：失落、沮丧、对事物失去兴趣。</a:t>
            </a:r>
            <a:endParaRPr lang="zh-CN" altLang="en-US" sz="2400" dirty="0"/>
          </a:p>
          <a:p>
            <a:pPr marL="882650" lvl="2" indent="-342900"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/>
              <a:t>产生：遇到精神压力、生活挫折、疾病、死亡等情况时。</a:t>
            </a:r>
            <a:endParaRPr lang="zh-CN" altLang="en-US" sz="2400" dirty="0"/>
          </a:p>
          <a:p>
            <a:pPr marL="882650" lvl="2" indent="-342900"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/>
              <a:t>后果：达到一定程度会产生抑郁。</a:t>
            </a:r>
            <a:endParaRPr lang="zh-CN" altLang="en-US" sz="2400" dirty="0"/>
          </a:p>
        </p:txBody>
      </p:sp>
      <p:sp>
        <p:nvSpPr>
          <p:cNvPr id="34" name="矩形: 圆角 33"/>
          <p:cNvSpPr/>
          <p:nvPr/>
        </p:nvSpPr>
        <p:spPr>
          <a:xfrm>
            <a:off x="797442" y="1052627"/>
            <a:ext cx="10556358" cy="5262465"/>
          </a:xfrm>
          <a:prstGeom prst="roundRect">
            <a:avLst>
              <a:gd name="adj" fmla="val 5088"/>
            </a:avLst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" t="10379" r="13744" b="60185"/>
          <a:stretch>
            <a:fillRect/>
          </a:stretch>
        </p:blipFill>
        <p:spPr bwMode="auto">
          <a:xfrm>
            <a:off x="4664836" y="-1541265"/>
            <a:ext cx="3157871" cy="141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t="57755" r="10388" b="12035"/>
          <a:stretch>
            <a:fillRect/>
          </a:stretch>
        </p:blipFill>
        <p:spPr bwMode="auto">
          <a:xfrm>
            <a:off x="8262926" y="-1559836"/>
            <a:ext cx="3402419" cy="145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1229760" y="4374502"/>
            <a:ext cx="9688451" cy="1567351"/>
            <a:chOff x="1297173" y="4238022"/>
            <a:chExt cx="10147890" cy="1657811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 rotWithShape="1">
            <a:blip r:embed="rId2"/>
            <a:srcRect t="35" b="55586"/>
            <a:stretch>
              <a:fillRect/>
            </a:stretch>
          </p:blipFill>
          <p:spPr bwMode="auto">
            <a:xfrm>
              <a:off x="1297173" y="4238022"/>
              <a:ext cx="5890436" cy="1657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 rotWithShape="1">
            <a:blip r:embed="rId2"/>
            <a:srcRect l="17328" t="55586" r="15042" b="35"/>
            <a:stretch>
              <a:fillRect/>
            </a:stretch>
          </p:blipFill>
          <p:spPr bwMode="auto">
            <a:xfrm>
              <a:off x="7461398" y="4238022"/>
              <a:ext cx="3983665" cy="1657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情绪</a:t>
            </a:r>
            <a:endParaRPr lang="zh-CN" altLang="en-US" dirty="0"/>
          </a:p>
        </p:txBody>
      </p:sp>
      <p:sp>
        <p:nvSpPr>
          <p:cNvPr id="30" name="文本框 29"/>
          <p:cNvSpPr txBox="1"/>
          <p:nvPr/>
        </p:nvSpPr>
        <p:spPr>
          <a:xfrm>
            <a:off x="1116003" y="1511757"/>
            <a:ext cx="5294321" cy="4899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2200" dirty="0">
                <a:solidFill>
                  <a:srgbClr val="0070C0"/>
                </a:solidFill>
              </a:rPr>
              <a:t>抑郁的特点：</a:t>
            </a:r>
            <a:endParaRPr lang="zh-CN" altLang="en-US" sz="2200" dirty="0">
              <a:solidFill>
                <a:srgbClr val="0070C0"/>
              </a:solidFill>
            </a:endParaRPr>
          </a:p>
          <a:p>
            <a:pPr marL="609600" lvl="1" indent="-34290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2200" dirty="0"/>
              <a:t>通常是短期的，一般不超过两周。可以通过自我调适、身边人的支持以及心理咨询好转。</a:t>
            </a:r>
            <a:endParaRPr lang="zh-CN" altLang="en-US" sz="2200" dirty="0"/>
          </a:p>
          <a:p>
            <a:pPr marL="609600" lvl="1" indent="-34290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2200" dirty="0"/>
              <a:t>当抑郁持续下去（两周以上）而得不到缓解时，就可能形成抑郁症。（应咨询精神心理科医生确定）</a:t>
            </a:r>
            <a:endParaRPr lang="zh-CN" altLang="en-US" sz="2200" dirty="0"/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2200" dirty="0">
                <a:solidFill>
                  <a:srgbClr val="0070C0"/>
                </a:solidFill>
              </a:rPr>
              <a:t>抑郁症的影响：</a:t>
            </a:r>
            <a:r>
              <a:rPr lang="zh-CN" altLang="en-US" sz="2200" dirty="0"/>
              <a:t>会影响患者的工作、学习和生活，严重时甚至使患者产生自残或自杀等消极行为，因此患者必须到医院去接受专业治疗。</a:t>
            </a:r>
            <a:endParaRPr lang="zh-CN" altLang="en-US" sz="2200" dirty="0"/>
          </a:p>
        </p:txBody>
      </p:sp>
      <p:grpSp>
        <p:nvGrpSpPr>
          <p:cNvPr id="5" name="组合 4"/>
          <p:cNvGrpSpPr/>
          <p:nvPr/>
        </p:nvGrpSpPr>
        <p:grpSpPr>
          <a:xfrm>
            <a:off x="838200" y="903639"/>
            <a:ext cx="10515600" cy="5616032"/>
            <a:chOff x="-5775551" y="754867"/>
            <a:chExt cx="10515600" cy="6976133"/>
          </a:xfrm>
        </p:grpSpPr>
        <p:sp>
          <p:nvSpPr>
            <p:cNvPr id="7" name="矩形: 圆角 6"/>
            <p:cNvSpPr/>
            <p:nvPr/>
          </p:nvSpPr>
          <p:spPr>
            <a:xfrm>
              <a:off x="-5775551" y="1101747"/>
              <a:ext cx="10515600" cy="6629253"/>
            </a:xfrm>
            <a:prstGeom prst="roundRect">
              <a:avLst>
                <a:gd name="adj" fmla="val 4124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1791635" y="754867"/>
              <a:ext cx="2455099" cy="649934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抑郁和抑郁症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Texturizer/>
                    </a14:imgEffect>
                    <a14:imgEffect>
                      <a14:sharpenSoften amount="13000"/>
                    </a14:imgEffect>
                  </a14:imgLayer>
                </a14:imgProps>
              </a:ext>
            </a:extLst>
          </a:blip>
          <a:srcRect l="18545" r="4850"/>
          <a:stretch>
            <a:fillRect/>
          </a:stretch>
        </p:blipFill>
        <p:spPr bwMode="auto">
          <a:xfrm>
            <a:off x="6688126" y="1426859"/>
            <a:ext cx="4387871" cy="488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情绪</a:t>
            </a:r>
            <a:endParaRPr lang="zh-CN" altLang="en-US" dirty="0"/>
          </a:p>
        </p:txBody>
      </p:sp>
      <p:sp>
        <p:nvSpPr>
          <p:cNvPr id="30" name="文本框 29"/>
          <p:cNvSpPr txBox="1"/>
          <p:nvPr/>
        </p:nvSpPr>
        <p:spPr>
          <a:xfrm>
            <a:off x="6450002" y="1550101"/>
            <a:ext cx="4465647" cy="4375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/>
              <a:t>积极建立和维系良好的人际关系、适量运动和调节压力都可以帮助我们减少和更好地应对情绪波动。</a:t>
            </a:r>
            <a:endParaRPr lang="en-US" altLang="zh-CN" sz="2400" dirty="0"/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/>
              <a:t>当情绪波动超出自己能够调节的程度时，应向专业人士咨询，这样可以使我们更快地恢复情绪平稳，享受美好的、充满意义的生活。</a:t>
            </a:r>
            <a:endParaRPr lang="zh-CN" altLang="en-US" sz="2400" dirty="0"/>
          </a:p>
        </p:txBody>
      </p:sp>
      <p:grpSp>
        <p:nvGrpSpPr>
          <p:cNvPr id="5" name="组合 4"/>
          <p:cNvGrpSpPr/>
          <p:nvPr/>
        </p:nvGrpSpPr>
        <p:grpSpPr>
          <a:xfrm>
            <a:off x="838200" y="903639"/>
            <a:ext cx="10515600" cy="5249512"/>
            <a:chOff x="-5775551" y="754867"/>
            <a:chExt cx="10515600" cy="6520849"/>
          </a:xfrm>
        </p:grpSpPr>
        <p:sp>
          <p:nvSpPr>
            <p:cNvPr id="7" name="矩形: 圆角 6"/>
            <p:cNvSpPr/>
            <p:nvPr/>
          </p:nvSpPr>
          <p:spPr>
            <a:xfrm>
              <a:off x="-5775551" y="1101749"/>
              <a:ext cx="10515600" cy="6173967"/>
            </a:xfrm>
            <a:prstGeom prst="roundRect">
              <a:avLst>
                <a:gd name="adj" fmla="val 4124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1530931" y="754867"/>
              <a:ext cx="2026359" cy="649934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情绪的调节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Texturizer/>
                    </a14:imgEffect>
                    <a14:imgEffect>
                      <a14:brightnessContrast contrast="4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74" b="74"/>
          <a:stretch>
            <a:fillRect/>
          </a:stretch>
        </p:blipFill>
        <p:spPr bwMode="auto">
          <a:xfrm>
            <a:off x="1372389" y="1576198"/>
            <a:ext cx="4543424" cy="442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预习：激素与内分泌系统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3" name="标题 1"/>
          <p:cNvSpPr txBox="1"/>
          <p:nvPr/>
        </p:nvSpPr>
        <p:spPr>
          <a:xfrm>
            <a:off x="5057775" y="2236787"/>
            <a:ext cx="6710393" cy="1470025"/>
          </a:xfrm>
          <a:prstGeom prst="rect">
            <a:avLst/>
          </a:prstGeom>
          <a:effectLst/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50" normalizeH="0" baseline="0" noProof="0" dirty="0">
                <a:ln w="11430"/>
                <a:solidFill>
                  <a:srgbClr val="629DD1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方正粗倩简体" panose="03000509000000000000" pitchFamily="65" charset="-122"/>
                <a:ea typeface="方正粗倩简体" panose="03000509000000000000" pitchFamily="65" charset="-122"/>
                <a:cs typeface="+mj-cs"/>
              </a:rPr>
              <a:t>本课学习结束</a:t>
            </a:r>
            <a:endParaRPr kumimoji="0" lang="zh-CN" altLang="en-US" sz="7200" b="1" i="0" u="none" strike="noStrike" kern="1200" cap="none" spc="50" normalizeH="0" baseline="0" noProof="0" dirty="0">
              <a:ln w="11430"/>
              <a:solidFill>
                <a:srgbClr val="629DD1">
                  <a:lumMod val="75000"/>
                </a:srgb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方正粗倩简体" panose="03000509000000000000" pitchFamily="65" charset="-122"/>
              <a:ea typeface="方正粗倩简体" panose="03000509000000000000" pitchFamily="65" charset="-122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1415772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问题探讨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935357" y="3599403"/>
            <a:ext cx="7313293" cy="504890"/>
          </a:xfrm>
          <a:prstGeom prst="roundRect">
            <a:avLst>
              <a:gd name="adj" fmla="val 21759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1073338" y="3623097"/>
            <a:ext cx="5774532" cy="436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人脑具有记忆、语言、思维、情绪等功能。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812751" y="2514632"/>
            <a:ext cx="7435899" cy="461665"/>
            <a:chOff x="6333409" y="1517248"/>
            <a:chExt cx="7435899" cy="461665"/>
          </a:xfrm>
        </p:grpSpPr>
        <p:sp>
          <p:nvSpPr>
            <p:cNvPr id="27" name="文本框 26"/>
            <p:cNvSpPr txBox="1"/>
            <p:nvPr/>
          </p:nvSpPr>
          <p:spPr>
            <a:xfrm>
              <a:off x="6333409" y="1517248"/>
              <a:ext cx="80021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讨论</a:t>
              </a:r>
              <a:endParaRPr kumimoji="1"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6351240" y="1974037"/>
              <a:ext cx="7418068" cy="0"/>
              <a:chOff x="7484784" y="1647059"/>
              <a:chExt cx="7418068" cy="0"/>
            </a:xfrm>
          </p:grpSpPr>
          <p:cxnSp>
            <p:nvCxnSpPr>
              <p:cNvPr id="30" name="直接连接符 29"/>
              <p:cNvCxnSpPr/>
              <p:nvPr/>
            </p:nvCxnSpPr>
            <p:spPr>
              <a:xfrm>
                <a:off x="7484784" y="1647059"/>
                <a:ext cx="73269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8217477" y="1647059"/>
                <a:ext cx="668537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矩形 32"/>
          <p:cNvSpPr/>
          <p:nvPr/>
        </p:nvSpPr>
        <p:spPr>
          <a:xfrm>
            <a:off x="783338" y="868938"/>
            <a:ext cx="7465312" cy="1544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阿尔茨海默病是老年人常见的一种疾病，该病主要表现为患者逐渐丧失记忆和语言功能、计算和推理等思维能力受损（如迷路）、情绪不稳定。研究发现，该病是由患者大脑内某些特定区域的神经元大量死亡造成的。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59791" y="3081736"/>
            <a:ext cx="7069759" cy="436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780" indent="-271780" algn="just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上述资料可以说明人的大脑有哪些区别于脊髓的高级功能？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12751" y="4201514"/>
            <a:ext cx="6034905" cy="436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780" indent="-271780" algn="just">
              <a:lnSpc>
                <a:spcPct val="120000"/>
              </a:lnSpc>
              <a:buFont typeface="+mj-lt"/>
              <a:buAutoNum type="arabicPeriod" startAt="2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人的大脑有哪些区别于动物大脑的高级功能？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949513" y="4734752"/>
            <a:ext cx="10517596" cy="1323148"/>
            <a:chOff x="1153708" y="3400604"/>
            <a:chExt cx="10517596" cy="1323148"/>
          </a:xfrm>
        </p:grpSpPr>
        <p:sp>
          <p:nvSpPr>
            <p:cNvPr id="35" name="矩形: 圆角 34"/>
            <p:cNvSpPr/>
            <p:nvPr/>
          </p:nvSpPr>
          <p:spPr>
            <a:xfrm>
              <a:off x="1153708" y="3400604"/>
              <a:ext cx="10517596" cy="1323148"/>
            </a:xfrm>
            <a:prstGeom prst="roundRect">
              <a:avLst>
                <a:gd name="adj" fmla="val 8638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253586" y="3452122"/>
              <a:ext cx="10417718" cy="1174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人脑大脑皮层具有言语区，具有语言功能。利用语言功能，人类能够进行抽象思维，具有意识。有些动物也能对语言刺激做出反应，那是人类训练的结果，是简单的模仿和强化记忆的结果。</a:t>
              </a:r>
              <a:endPara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705119" y="907039"/>
            <a:ext cx="2553432" cy="3741036"/>
            <a:chOff x="8705119" y="868939"/>
            <a:chExt cx="2553432" cy="3741036"/>
          </a:xfrm>
        </p:grpSpPr>
        <p:sp>
          <p:nvSpPr>
            <p:cNvPr id="7" name="文本框 6"/>
            <p:cNvSpPr txBox="1"/>
            <p:nvPr/>
          </p:nvSpPr>
          <p:spPr>
            <a:xfrm>
              <a:off x="9658669" y="424064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迷路</a:t>
              </a:r>
              <a:endParaRPr lang="zh-CN" altLang="en-US" dirty="0"/>
            </a:p>
          </p:txBody>
        </p:sp>
        <p:pic>
          <p:nvPicPr>
            <p:cNvPr id="6" name="图片 5" descr="图片包含 游戏机, 街道, 女人, 标志&#10;&#10;描述已自动生成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9000"/>
                      </a14:imgEffect>
                    </a14:imgLayer>
                  </a14:imgProps>
                </a:ext>
              </a:extLst>
            </a:blip>
            <a:srcRect l="1" r="1942"/>
            <a:stretch>
              <a:fillRect/>
            </a:stretch>
          </p:blipFill>
          <p:spPr>
            <a:xfrm>
              <a:off x="8705119" y="868939"/>
              <a:ext cx="2553432" cy="3358286"/>
            </a:xfrm>
            <a:prstGeom prst="roundRect">
              <a:avLst>
                <a:gd name="adj" fmla="val 7353"/>
              </a:avLst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build="p"/>
      <p:bldP spid="33" grpId="0"/>
      <p:bldP spid="24" grpId="0" uiExpand="1" build="p"/>
      <p:bldP spid="3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: 圆角 60"/>
          <p:cNvSpPr/>
          <p:nvPr/>
        </p:nvSpPr>
        <p:spPr>
          <a:xfrm>
            <a:off x="797730" y="1169891"/>
            <a:ext cx="10596540" cy="5051800"/>
          </a:xfrm>
          <a:prstGeom prst="roundRect">
            <a:avLst>
              <a:gd name="adj" fmla="val 3873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960291" y="2201531"/>
            <a:ext cx="4034135" cy="29430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440108" y="3322568"/>
            <a:ext cx="1107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对外部世界的感知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人脑的高级功能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10816101" y="2157284"/>
            <a:ext cx="452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</a:rPr>
              <a:t>基本功能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67305" y="3385589"/>
            <a:ext cx="437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</a:rPr>
              <a:t>高级功能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846359" y="4414556"/>
            <a:ext cx="645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语言功能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51323" y="376470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学习与记忆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846359" y="304912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情绪</a:t>
            </a:r>
            <a:endParaRPr lang="zh-CN" altLang="en-US" dirty="0">
              <a:solidFill>
                <a:srgbClr val="0070C0"/>
              </a:solidFill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6328465" y="1682884"/>
            <a:ext cx="2798884" cy="881776"/>
            <a:chOff x="6328465" y="1682884"/>
            <a:chExt cx="2798884" cy="881776"/>
          </a:xfrm>
        </p:grpSpPr>
        <p:sp>
          <p:nvSpPr>
            <p:cNvPr id="13" name="文本框 12"/>
            <p:cNvSpPr txBox="1"/>
            <p:nvPr/>
          </p:nvSpPr>
          <p:spPr>
            <a:xfrm>
              <a:off x="7557689" y="1682884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躯体运动中枢</a:t>
              </a:r>
              <a:endParaRPr lang="zh-CN" altLang="en-US" dirty="0"/>
            </a:p>
          </p:txBody>
        </p:sp>
        <p:cxnSp>
          <p:nvCxnSpPr>
            <p:cNvPr id="16" name="直接连接符 15"/>
            <p:cNvCxnSpPr>
              <a:endCxn id="13" idx="1"/>
            </p:cNvCxnSpPr>
            <p:nvPr/>
          </p:nvCxnSpPr>
          <p:spPr>
            <a:xfrm flipV="1">
              <a:off x="6328465" y="1867550"/>
              <a:ext cx="1229224" cy="69711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组合 62"/>
          <p:cNvGrpSpPr/>
          <p:nvPr/>
        </p:nvGrpSpPr>
        <p:grpSpPr>
          <a:xfrm>
            <a:off x="6731483" y="2388117"/>
            <a:ext cx="2407880" cy="369332"/>
            <a:chOff x="6731483" y="2388117"/>
            <a:chExt cx="2407880" cy="369332"/>
          </a:xfrm>
        </p:grpSpPr>
        <p:sp>
          <p:nvSpPr>
            <p:cNvPr id="14" name="文本框 13"/>
            <p:cNvSpPr txBox="1"/>
            <p:nvPr/>
          </p:nvSpPr>
          <p:spPr>
            <a:xfrm>
              <a:off x="7580923" y="2388117"/>
              <a:ext cx="1558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躯体感觉中枢</a:t>
              </a:r>
              <a:endParaRPr lang="zh-CN" altLang="en-US" dirty="0"/>
            </a:p>
          </p:txBody>
        </p:sp>
        <p:cxnSp>
          <p:nvCxnSpPr>
            <p:cNvPr id="18" name="直接连接符 17"/>
            <p:cNvCxnSpPr>
              <a:endCxn id="14" idx="1"/>
            </p:cNvCxnSpPr>
            <p:nvPr/>
          </p:nvCxnSpPr>
          <p:spPr>
            <a:xfrm flipV="1">
              <a:off x="6731483" y="2572783"/>
              <a:ext cx="849440" cy="12109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组合 65"/>
          <p:cNvGrpSpPr/>
          <p:nvPr/>
        </p:nvGrpSpPr>
        <p:grpSpPr>
          <a:xfrm>
            <a:off x="7804503" y="4515564"/>
            <a:ext cx="1334860" cy="369332"/>
            <a:chOff x="7804503" y="4515564"/>
            <a:chExt cx="1334860" cy="369332"/>
          </a:xfrm>
        </p:grpSpPr>
        <p:sp>
          <p:nvSpPr>
            <p:cNvPr id="20" name="文本框 19"/>
            <p:cNvSpPr txBox="1"/>
            <p:nvPr/>
          </p:nvSpPr>
          <p:spPr>
            <a:xfrm>
              <a:off x="8031367" y="451556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视觉中枢</a:t>
              </a:r>
              <a:endParaRPr lang="zh-CN" altLang="en-US" dirty="0"/>
            </a:p>
          </p:txBody>
        </p:sp>
        <p:cxnSp>
          <p:nvCxnSpPr>
            <p:cNvPr id="23" name="直接连接符 22"/>
            <p:cNvCxnSpPr>
              <a:endCxn id="20" idx="1"/>
            </p:cNvCxnSpPr>
            <p:nvPr/>
          </p:nvCxnSpPr>
          <p:spPr>
            <a:xfrm>
              <a:off x="7804503" y="4700230"/>
              <a:ext cx="22686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组合 64"/>
          <p:cNvGrpSpPr/>
          <p:nvPr/>
        </p:nvGrpSpPr>
        <p:grpSpPr>
          <a:xfrm>
            <a:off x="6143654" y="3847601"/>
            <a:ext cx="2995709" cy="369332"/>
            <a:chOff x="6143654" y="3847601"/>
            <a:chExt cx="2995709" cy="369332"/>
          </a:xfrm>
        </p:grpSpPr>
        <p:sp>
          <p:nvSpPr>
            <p:cNvPr id="21" name="文本框 20"/>
            <p:cNvSpPr txBox="1"/>
            <p:nvPr/>
          </p:nvSpPr>
          <p:spPr>
            <a:xfrm>
              <a:off x="8031367" y="384760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听觉中枢</a:t>
              </a:r>
              <a:endParaRPr lang="zh-CN" altLang="en-US" dirty="0"/>
            </a:p>
          </p:txBody>
        </p:sp>
        <p:cxnSp>
          <p:nvCxnSpPr>
            <p:cNvPr id="26" name="直接连接符 25"/>
            <p:cNvCxnSpPr>
              <a:endCxn id="21" idx="1"/>
            </p:cNvCxnSpPr>
            <p:nvPr/>
          </p:nvCxnSpPr>
          <p:spPr>
            <a:xfrm>
              <a:off x="6143654" y="4032267"/>
              <a:ext cx="18877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右大括号 29"/>
          <p:cNvSpPr/>
          <p:nvPr/>
        </p:nvSpPr>
        <p:spPr>
          <a:xfrm>
            <a:off x="9096062" y="2572783"/>
            <a:ext cx="300880" cy="2127447"/>
          </a:xfrm>
          <a:prstGeom prst="rightBrace">
            <a:avLst>
              <a:gd name="adj1" fmla="val 44239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4" name="组合 63"/>
          <p:cNvGrpSpPr/>
          <p:nvPr/>
        </p:nvGrpSpPr>
        <p:grpSpPr>
          <a:xfrm>
            <a:off x="9127349" y="1544384"/>
            <a:ext cx="1420755" cy="646331"/>
            <a:chOff x="9127349" y="1544384"/>
            <a:chExt cx="1420755" cy="646331"/>
          </a:xfrm>
        </p:grpSpPr>
        <p:sp>
          <p:nvSpPr>
            <p:cNvPr id="7" name="文本框 6"/>
            <p:cNvSpPr txBox="1"/>
            <p:nvPr/>
          </p:nvSpPr>
          <p:spPr>
            <a:xfrm>
              <a:off x="9440108" y="1544384"/>
              <a:ext cx="11079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0070C0"/>
                  </a:solidFill>
                </a:rPr>
                <a:t>控制机体反射活动</a:t>
              </a:r>
              <a:endParaRPr lang="zh-CN" alt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32" name="直接连接符 31"/>
            <p:cNvCxnSpPr>
              <a:stCxn id="13" idx="3"/>
              <a:endCxn id="7" idx="1"/>
            </p:cNvCxnSpPr>
            <p:nvPr/>
          </p:nvCxnSpPr>
          <p:spPr>
            <a:xfrm>
              <a:off x="9127349" y="1867550"/>
              <a:ext cx="31275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右大括号 32"/>
          <p:cNvSpPr/>
          <p:nvPr/>
        </p:nvSpPr>
        <p:spPr>
          <a:xfrm>
            <a:off x="10498578" y="1867549"/>
            <a:ext cx="300880" cy="1800824"/>
          </a:xfrm>
          <a:prstGeom prst="rightBrace">
            <a:avLst>
              <a:gd name="adj1" fmla="val 41209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2705788" y="4553056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言语区</a:t>
            </a:r>
            <a:endParaRPr lang="zh-CN" altLang="en-US" dirty="0"/>
          </a:p>
        </p:txBody>
      </p:sp>
      <p:grpSp>
        <p:nvGrpSpPr>
          <p:cNvPr id="46" name="组合 45"/>
          <p:cNvGrpSpPr/>
          <p:nvPr/>
        </p:nvGrpSpPr>
        <p:grpSpPr>
          <a:xfrm>
            <a:off x="3494422" y="3043222"/>
            <a:ext cx="3593088" cy="1657008"/>
            <a:chOff x="3359682" y="2901820"/>
            <a:chExt cx="3593088" cy="1657008"/>
          </a:xfrm>
        </p:grpSpPr>
        <p:cxnSp>
          <p:nvCxnSpPr>
            <p:cNvPr id="36" name="直接连接符 35"/>
            <p:cNvCxnSpPr/>
            <p:nvPr/>
          </p:nvCxnSpPr>
          <p:spPr>
            <a:xfrm flipH="1">
              <a:off x="3359682" y="3429000"/>
              <a:ext cx="1790816" cy="112982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H="1">
              <a:off x="3377682" y="3526971"/>
              <a:ext cx="3575088" cy="10318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H="1">
              <a:off x="3381426" y="3429000"/>
              <a:ext cx="3117899" cy="112982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H="1">
              <a:off x="3377682" y="2901820"/>
              <a:ext cx="1670180" cy="16421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直接连接符 47"/>
          <p:cNvCxnSpPr>
            <a:stCxn id="34" idx="1"/>
            <a:endCxn id="10" idx="3"/>
          </p:cNvCxnSpPr>
          <p:nvPr/>
        </p:nvCxnSpPr>
        <p:spPr>
          <a:xfrm flipH="1">
            <a:off x="2491422" y="4737722"/>
            <a:ext cx="21436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左大括号 48"/>
          <p:cNvSpPr/>
          <p:nvPr/>
        </p:nvSpPr>
        <p:spPr>
          <a:xfrm>
            <a:off x="1595249" y="3233786"/>
            <a:ext cx="282592" cy="1503936"/>
          </a:xfrm>
          <a:prstGeom prst="leftBrace">
            <a:avLst>
              <a:gd name="adj1" fmla="val 41351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/>
          <p:cNvSpPr txBox="1"/>
          <p:nvPr/>
        </p:nvSpPr>
        <p:spPr>
          <a:xfrm>
            <a:off x="1064141" y="5601581"/>
            <a:ext cx="5476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使人类能够主动适应环境，创造出灿烂的人类文明。</a:t>
            </a:r>
            <a:endParaRPr lang="zh-CN" altLang="en-US" dirty="0"/>
          </a:p>
        </p:txBody>
      </p:sp>
      <p:sp>
        <p:nvSpPr>
          <p:cNvPr id="51" name="文本框 50"/>
          <p:cNvSpPr txBox="1"/>
          <p:nvPr/>
        </p:nvSpPr>
        <p:spPr>
          <a:xfrm>
            <a:off x="1060409" y="1410881"/>
            <a:ext cx="3190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大脑皮层有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140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多亿个神经元，组成了许多个神经中枢，是整个神经系统中最高级的部位。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1341467" y="2292646"/>
            <a:ext cx="646331" cy="1092943"/>
            <a:chOff x="1206727" y="2292646"/>
            <a:chExt cx="646331" cy="1092943"/>
          </a:xfrm>
        </p:grpSpPr>
        <p:cxnSp>
          <p:nvCxnSpPr>
            <p:cNvPr id="53" name="直接箭头连接符 52"/>
            <p:cNvCxnSpPr/>
            <p:nvPr/>
          </p:nvCxnSpPr>
          <p:spPr>
            <a:xfrm flipV="1">
              <a:off x="1255247" y="2292646"/>
              <a:ext cx="0" cy="109294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1206727" y="2557311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原因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352973" y="4585918"/>
            <a:ext cx="646331" cy="1004177"/>
            <a:chOff x="1218233" y="4585918"/>
            <a:chExt cx="646331" cy="1004177"/>
          </a:xfrm>
        </p:grpSpPr>
        <p:cxnSp>
          <p:nvCxnSpPr>
            <p:cNvPr id="58" name="直接箭头连接符 57"/>
            <p:cNvCxnSpPr/>
            <p:nvPr/>
          </p:nvCxnSpPr>
          <p:spPr>
            <a:xfrm flipH="1">
              <a:off x="1255246" y="4585918"/>
              <a:ext cx="1" cy="100417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文本框 58"/>
            <p:cNvSpPr txBox="1"/>
            <p:nvPr/>
          </p:nvSpPr>
          <p:spPr>
            <a:xfrm>
              <a:off x="1218233" y="487684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意义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5" grpId="0"/>
      <p:bldP spid="8" grpId="0"/>
      <p:bldP spid="9" grpId="0"/>
      <p:bldP spid="10" grpId="0"/>
      <p:bldP spid="11" grpId="0"/>
      <p:bldP spid="12" grpId="0"/>
      <p:bldP spid="30" grpId="0" animBg="1"/>
      <p:bldP spid="33" grpId="0" animBg="1"/>
      <p:bldP spid="34" grpId="0"/>
      <p:bldP spid="49" grpId="0" animBg="1"/>
      <p:bldP spid="50" grpId="0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语言功能</a:t>
            </a:r>
            <a:endParaRPr lang="zh-CN" alt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887616" y="2003688"/>
            <a:ext cx="5037423" cy="426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组合 51"/>
          <p:cNvGrpSpPr/>
          <p:nvPr/>
        </p:nvGrpSpPr>
        <p:grpSpPr>
          <a:xfrm>
            <a:off x="838200" y="1100595"/>
            <a:ext cx="10515600" cy="5163914"/>
            <a:chOff x="-5775551" y="1101748"/>
            <a:chExt cx="10515600" cy="6414521"/>
          </a:xfrm>
        </p:grpSpPr>
        <p:sp>
          <p:nvSpPr>
            <p:cNvPr id="54" name="矩形: 圆角 53"/>
            <p:cNvSpPr/>
            <p:nvPr/>
          </p:nvSpPr>
          <p:spPr>
            <a:xfrm>
              <a:off x="-5775551" y="1414562"/>
              <a:ext cx="10515600" cy="6101707"/>
            </a:xfrm>
            <a:prstGeom prst="roundRect">
              <a:avLst>
                <a:gd name="adj" fmla="val 4124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-1537058" y="1101748"/>
              <a:ext cx="1621846" cy="649934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语言功能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186544" y="1981200"/>
            <a:ext cx="4272311" cy="3895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</a:rPr>
              <a:t>语言文字的作用：</a:t>
            </a:r>
            <a:r>
              <a:rPr lang="zh-CN" altLang="en-US" sz="2400" dirty="0"/>
              <a:t>是人类社会信息传递的主要形式，也是人类进行思维的主要工具。</a:t>
            </a:r>
            <a:endParaRPr lang="zh-CN" altLang="en-US" sz="2400" dirty="0"/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</a:rPr>
              <a:t>特点：</a:t>
            </a:r>
            <a:r>
              <a:rPr lang="zh-CN" altLang="en-US" sz="2400" dirty="0"/>
              <a:t>语言功能是人脑特有的高级功能。</a:t>
            </a:r>
            <a:endParaRPr lang="zh-CN" altLang="en-US" sz="2400" dirty="0"/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</a:rPr>
              <a:t>内涵：</a:t>
            </a:r>
            <a:r>
              <a:rPr lang="zh-CN" altLang="en-US" sz="2400" dirty="0"/>
              <a:t>包括与语言、文字相关的全部智能活动，涉及人类的</a:t>
            </a:r>
            <a:r>
              <a:rPr lang="zh-CN" altLang="en-US" sz="2400" dirty="0">
                <a:solidFill>
                  <a:srgbClr val="C00000"/>
                </a:solidFill>
              </a:rPr>
              <a:t>听</a:t>
            </a:r>
            <a:r>
              <a:rPr lang="zh-CN" altLang="en-US" sz="2400" dirty="0"/>
              <a:t>、</a:t>
            </a:r>
            <a:r>
              <a:rPr lang="zh-CN" altLang="en-US" sz="2400" dirty="0">
                <a:solidFill>
                  <a:srgbClr val="C00000"/>
                </a:solidFill>
              </a:rPr>
              <a:t>说</a:t>
            </a:r>
            <a:r>
              <a:rPr lang="zh-CN" altLang="en-US" sz="2400" dirty="0"/>
              <a:t>、</a:t>
            </a:r>
            <a:r>
              <a:rPr lang="zh-CN" altLang="en-US" sz="2400" dirty="0">
                <a:solidFill>
                  <a:srgbClr val="C00000"/>
                </a:solidFill>
              </a:rPr>
              <a:t>读</a:t>
            </a:r>
            <a:r>
              <a:rPr lang="zh-CN" altLang="en-US" sz="2400" dirty="0"/>
              <a:t>、</a:t>
            </a:r>
            <a:r>
              <a:rPr lang="zh-CN" altLang="en-US" sz="2400" dirty="0">
                <a:solidFill>
                  <a:srgbClr val="C00000"/>
                </a:solidFill>
              </a:rPr>
              <a:t>写</a:t>
            </a:r>
            <a:r>
              <a:rPr lang="zh-CN" altLang="en-US" sz="2400" dirty="0"/>
              <a:t>。</a:t>
            </a:r>
            <a:endParaRPr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5485797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【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思考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·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讨论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】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大脑皮层的语言功能特点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44598" y="848413"/>
            <a:ext cx="6579746" cy="2728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资料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一位病人能听懂别人讲话，能用面部表情和手势同别人交流思想，可是说话非常困难。经检查发现，病人与讲话有关的肌肉和发声器官完全正常。病人死后，经解剖发现，他的大脑左半球的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区发生了病变。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资料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一位病人能主动说话，听觉也正常。但他听不懂别人说话，连自己的话也听不懂。病人死后，研究者发现他的大脑左半球的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区有病变。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结合上面的资料及右图，讨论以下问题。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786796" y="3576852"/>
            <a:ext cx="10660606" cy="461665"/>
            <a:chOff x="6333409" y="1517248"/>
            <a:chExt cx="10660606" cy="461665"/>
          </a:xfrm>
        </p:grpSpPr>
        <p:sp>
          <p:nvSpPr>
            <p:cNvPr id="30" name="文本框 29"/>
            <p:cNvSpPr txBox="1"/>
            <p:nvPr/>
          </p:nvSpPr>
          <p:spPr>
            <a:xfrm>
              <a:off x="6333409" y="1517248"/>
              <a:ext cx="80021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讨论</a:t>
              </a:r>
              <a:endParaRPr kumimoji="1"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6351240" y="1974037"/>
              <a:ext cx="10642775" cy="0"/>
              <a:chOff x="7484784" y="1647059"/>
              <a:chExt cx="10642775" cy="0"/>
            </a:xfrm>
          </p:grpSpPr>
          <p:cxnSp>
            <p:nvCxnSpPr>
              <p:cNvPr id="35" name="直接连接符 34"/>
              <p:cNvCxnSpPr/>
              <p:nvPr/>
            </p:nvCxnSpPr>
            <p:spPr>
              <a:xfrm>
                <a:off x="7484784" y="1647059"/>
                <a:ext cx="73269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8217477" y="1647059"/>
                <a:ext cx="991008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文本框 36"/>
          <p:cNvSpPr txBox="1"/>
          <p:nvPr/>
        </p:nvSpPr>
        <p:spPr>
          <a:xfrm>
            <a:off x="733836" y="4129494"/>
            <a:ext cx="10713566" cy="401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780" indent="-271780" algn="just">
              <a:lnSpc>
                <a:spcPct val="120000"/>
              </a:lnSpc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区与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区接近躯体的运动中枢，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区接近视觉中枢，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区接近听觉中枢，这样的分布能给你什么联想？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矩形: 圆角 38"/>
          <p:cNvSpPr/>
          <p:nvPr/>
        </p:nvSpPr>
        <p:spPr>
          <a:xfrm>
            <a:off x="929806" y="4556158"/>
            <a:ext cx="10517596" cy="1844642"/>
          </a:xfrm>
          <a:prstGeom prst="roundRect">
            <a:avLst>
              <a:gd name="adj" fmla="val 6114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文本框 39"/>
          <p:cNvSpPr txBox="1"/>
          <p:nvPr/>
        </p:nvSpPr>
        <p:spPr>
          <a:xfrm>
            <a:off x="1029684" y="4597858"/>
            <a:ext cx="10417718" cy="1731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言语区中的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区与书写有关，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区与讲话相关，这两个区都与运动中枢接近；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区与看懂文字相关，它接近视觉中枢；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区与听懂话语相关，它接近听觉中枢。</a:t>
            </a:r>
            <a:endParaRPr lang="en-US" altLang="zh-CN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“写”与“讲”是两种不同的语言表达方式，属于“运动”性的。这使人联想到，这两个言语区可能是从运动中枢演化而来的。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区的看懂与视觉相关，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区的听懂与听觉相关，这两个区使人联想到，它们可能分别是由视觉中枢与听觉中枢演化而来的。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7324344" y="835987"/>
            <a:ext cx="4151376" cy="3113152"/>
            <a:chOff x="7324344" y="835987"/>
            <a:chExt cx="4151376" cy="3113152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8170164" y="1349833"/>
              <a:ext cx="2320459" cy="1692840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7324344" y="835987"/>
              <a:ext cx="16276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区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此区发生障碍，不能写字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660636" y="835987"/>
              <a:ext cx="18150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区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此区发生障碍，不能看懂文字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324344" y="2969769"/>
              <a:ext cx="16276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区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此区发生障碍，不能讲话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9848088" y="2969769"/>
              <a:ext cx="16276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区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此区发生障碍，不能听懂话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8750639" y="1673477"/>
              <a:ext cx="3786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8750639" y="2012031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9561418" y="1951915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833313" y="2099016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" name="直接连接符 7"/>
            <p:cNvCxnSpPr>
              <a:endCxn id="2" idx="2"/>
            </p:cNvCxnSpPr>
            <p:nvPr/>
          </p:nvCxnSpPr>
          <p:spPr>
            <a:xfrm flipH="1" flipV="1">
              <a:off x="8138160" y="1420762"/>
              <a:ext cx="687995" cy="32364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>
              <a:endCxn id="16" idx="0"/>
            </p:cNvCxnSpPr>
            <p:nvPr/>
          </p:nvCxnSpPr>
          <p:spPr>
            <a:xfrm flipH="1">
              <a:off x="8138160" y="2296929"/>
              <a:ext cx="687995" cy="6728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>
              <a:endCxn id="15" idx="2"/>
            </p:cNvCxnSpPr>
            <p:nvPr/>
          </p:nvCxnSpPr>
          <p:spPr>
            <a:xfrm flipV="1">
              <a:off x="10008528" y="1420762"/>
              <a:ext cx="559650" cy="7605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>
              <a:endCxn id="17" idx="0"/>
            </p:cNvCxnSpPr>
            <p:nvPr/>
          </p:nvCxnSpPr>
          <p:spPr>
            <a:xfrm>
              <a:off x="9797796" y="2206324"/>
              <a:ext cx="864108" cy="7634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/>
            <p:cNvSpPr txBox="1"/>
            <p:nvPr/>
          </p:nvSpPr>
          <p:spPr>
            <a:xfrm>
              <a:off x="7536562" y="3579807"/>
              <a:ext cx="3781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人类大脑皮层</a:t>
              </a:r>
              <a:r>
                <a:rPr lang="en-US" altLang="zh-CN" dirty="0"/>
                <a:t>(</a:t>
              </a:r>
              <a:r>
                <a:rPr lang="zh-CN" altLang="en-US" dirty="0"/>
                <a:t>左半球侧面</a:t>
              </a:r>
              <a:r>
                <a:rPr lang="en-US" altLang="zh-CN" dirty="0"/>
                <a:t>)</a:t>
              </a:r>
              <a:r>
                <a:rPr lang="zh-CN" altLang="en-US" dirty="0"/>
                <a:t>的言语区</a:t>
              </a:r>
              <a:endParaRPr lang="zh-CN" altLang="en-US" dirty="0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 uiExpand="1" build="p"/>
      <p:bldP spid="39" grpId="0" animBg="1"/>
      <p:bldP spid="40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5485797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【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思考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·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讨论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】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大脑皮层的语言功能特点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44598" y="848413"/>
            <a:ext cx="6579746" cy="2728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资料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一位病人能听懂别人讲话，能用面部表情和手势同别人交流思想，可是说话非常困难。经检查发现，病人与讲话有关的肌肉和发声器官完全正常。病人死后，经解剖发现，他的大脑左半球的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区发生了病变。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资料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一位病人能主动说话，听觉也正常。但他听不懂别人说话，连自己的话也听不懂。病人死后，研究者发现他的大脑左半球的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区有病变。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结合上面的资料及右图，讨论以下问题。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786796" y="3576852"/>
            <a:ext cx="10660606" cy="461665"/>
            <a:chOff x="6333409" y="1517248"/>
            <a:chExt cx="10660606" cy="461665"/>
          </a:xfrm>
        </p:grpSpPr>
        <p:sp>
          <p:nvSpPr>
            <p:cNvPr id="30" name="文本框 29"/>
            <p:cNvSpPr txBox="1"/>
            <p:nvPr/>
          </p:nvSpPr>
          <p:spPr>
            <a:xfrm>
              <a:off x="6333409" y="1517248"/>
              <a:ext cx="80021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讨论</a:t>
              </a:r>
              <a:endParaRPr kumimoji="1"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6351240" y="1974037"/>
              <a:ext cx="10642775" cy="0"/>
              <a:chOff x="7484784" y="1647059"/>
              <a:chExt cx="10642775" cy="0"/>
            </a:xfrm>
          </p:grpSpPr>
          <p:cxnSp>
            <p:nvCxnSpPr>
              <p:cNvPr id="35" name="直接连接符 34"/>
              <p:cNvCxnSpPr/>
              <p:nvPr/>
            </p:nvCxnSpPr>
            <p:spPr>
              <a:xfrm>
                <a:off x="7484784" y="1647059"/>
                <a:ext cx="73269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8217477" y="1647059"/>
                <a:ext cx="991008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文本框 36"/>
          <p:cNvSpPr txBox="1"/>
          <p:nvPr/>
        </p:nvSpPr>
        <p:spPr>
          <a:xfrm>
            <a:off x="733836" y="4129494"/>
            <a:ext cx="10713566" cy="401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430" indent="-265430" algn="just">
              <a:lnSpc>
                <a:spcPct val="120000"/>
              </a:lnSpc>
              <a:buFont typeface="+mj-lt"/>
              <a:buAutoNum type="arabicPeriod" startAt="2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大脑皮层的语言中枢有什么特点？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矩形: 圆角 38"/>
          <p:cNvSpPr/>
          <p:nvPr/>
        </p:nvSpPr>
        <p:spPr>
          <a:xfrm>
            <a:off x="929806" y="4556158"/>
            <a:ext cx="10517596" cy="881080"/>
          </a:xfrm>
          <a:prstGeom prst="roundRect">
            <a:avLst>
              <a:gd name="adj" fmla="val 10265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文本框 39"/>
          <p:cNvSpPr txBox="1"/>
          <p:nvPr/>
        </p:nvSpPr>
        <p:spPr>
          <a:xfrm>
            <a:off x="1029684" y="4597858"/>
            <a:ext cx="10417718" cy="734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大脑皮层的语言中枢分布在大脑皮层的不同区域，不同的区域既有分工，也有联系，共同负责人类复杂的语言功能。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7324344" y="835987"/>
            <a:ext cx="4151376" cy="3113152"/>
            <a:chOff x="7324344" y="835987"/>
            <a:chExt cx="4151376" cy="3113152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8170164" y="1349833"/>
              <a:ext cx="2320459" cy="1692840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7324344" y="835987"/>
              <a:ext cx="16276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区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此区发生障碍，不能写字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660636" y="835987"/>
              <a:ext cx="18150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区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此区发生障碍，不能看懂文字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324344" y="2969769"/>
              <a:ext cx="16276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区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此区发生障碍，不能讲话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9848088" y="2969769"/>
              <a:ext cx="16276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区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此区发生障碍，不能听懂话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8750639" y="1673477"/>
              <a:ext cx="3786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8750639" y="2012031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9561418" y="1951915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833313" y="2099016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" name="直接连接符 7"/>
            <p:cNvCxnSpPr>
              <a:endCxn id="2" idx="2"/>
            </p:cNvCxnSpPr>
            <p:nvPr/>
          </p:nvCxnSpPr>
          <p:spPr>
            <a:xfrm flipH="1" flipV="1">
              <a:off x="8138160" y="1420762"/>
              <a:ext cx="687995" cy="32364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>
              <a:endCxn id="16" idx="0"/>
            </p:cNvCxnSpPr>
            <p:nvPr/>
          </p:nvCxnSpPr>
          <p:spPr>
            <a:xfrm flipH="1">
              <a:off x="8138160" y="2296929"/>
              <a:ext cx="687995" cy="6728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>
              <a:endCxn id="15" idx="2"/>
            </p:cNvCxnSpPr>
            <p:nvPr/>
          </p:nvCxnSpPr>
          <p:spPr>
            <a:xfrm flipV="1">
              <a:off x="10008528" y="1420762"/>
              <a:ext cx="559650" cy="7605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>
              <a:endCxn id="17" idx="0"/>
            </p:cNvCxnSpPr>
            <p:nvPr/>
          </p:nvCxnSpPr>
          <p:spPr>
            <a:xfrm>
              <a:off x="9797796" y="2206324"/>
              <a:ext cx="864108" cy="7634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/>
            <p:cNvSpPr txBox="1"/>
            <p:nvPr/>
          </p:nvSpPr>
          <p:spPr>
            <a:xfrm>
              <a:off x="7536562" y="3579807"/>
              <a:ext cx="3781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人类大脑皮层</a:t>
              </a:r>
              <a:r>
                <a:rPr lang="en-US" altLang="zh-CN" dirty="0"/>
                <a:t>(</a:t>
              </a:r>
              <a:r>
                <a:rPr lang="zh-CN" altLang="en-US" dirty="0"/>
                <a:t>左半球侧面</a:t>
              </a:r>
              <a:r>
                <a:rPr lang="en-US" altLang="zh-CN" dirty="0"/>
                <a:t>)</a:t>
              </a:r>
              <a:r>
                <a:rPr lang="zh-CN" altLang="en-US" dirty="0"/>
                <a:t>的言语区</a:t>
              </a:r>
              <a:endParaRPr lang="zh-CN" altLang="en-US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/>
      <p:bldP spid="39" grpId="0" animBg="1"/>
      <p:bldP spid="40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: 圆角 50"/>
          <p:cNvSpPr/>
          <p:nvPr/>
        </p:nvSpPr>
        <p:spPr>
          <a:xfrm>
            <a:off x="797442" y="1052627"/>
            <a:ext cx="10556358" cy="5262465"/>
          </a:xfrm>
          <a:prstGeom prst="roundRect">
            <a:avLst>
              <a:gd name="adj" fmla="val 5088"/>
            </a:avLst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语言功能</a:t>
            </a:r>
            <a:endParaRPr lang="zh-CN" altLang="en-US" dirty="0"/>
          </a:p>
        </p:txBody>
      </p:sp>
      <p:grpSp>
        <p:nvGrpSpPr>
          <p:cNvPr id="48" name="组合 47"/>
          <p:cNvGrpSpPr/>
          <p:nvPr/>
        </p:nvGrpSpPr>
        <p:grpSpPr>
          <a:xfrm>
            <a:off x="5164755" y="1406908"/>
            <a:ext cx="5799465" cy="4553902"/>
            <a:chOff x="4880727" y="1579816"/>
            <a:chExt cx="5799465" cy="455390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6094352" y="2124256"/>
              <a:ext cx="3724664" cy="2717247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4880727" y="1579816"/>
              <a:ext cx="1986417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区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此区发生障碍，不能写字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8297409" y="1579816"/>
              <a:ext cx="2227335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区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此区发生障碍，不能看懂文字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880727" y="4733744"/>
              <a:ext cx="19864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区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此区发生障碍，不能讲话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8574479" y="4733744"/>
              <a:ext cx="21057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区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此区发生障碍，不能听懂话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7067838" y="2722488"/>
              <a:ext cx="4267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7192665" y="3211566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8369210" y="310828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8842030" y="3364547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8" name="直接连接符 37"/>
            <p:cNvCxnSpPr>
              <a:stCxn id="34" idx="1"/>
              <a:endCxn id="30" idx="2"/>
            </p:cNvCxnSpPr>
            <p:nvPr/>
          </p:nvCxnSpPr>
          <p:spPr>
            <a:xfrm flipH="1" flipV="1">
              <a:off x="5873936" y="2287701"/>
              <a:ext cx="1193902" cy="6348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>
              <a:endCxn id="32" idx="0"/>
            </p:cNvCxnSpPr>
            <p:nvPr/>
          </p:nvCxnSpPr>
          <p:spPr>
            <a:xfrm flipH="1">
              <a:off x="5873936" y="3564602"/>
              <a:ext cx="1388463" cy="11691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>
              <a:stCxn id="37" idx="0"/>
              <a:endCxn id="31" idx="2"/>
            </p:cNvCxnSpPr>
            <p:nvPr/>
          </p:nvCxnSpPr>
          <p:spPr>
            <a:xfrm flipV="1">
              <a:off x="9027337" y="2287701"/>
              <a:ext cx="383740" cy="10768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>
              <a:endCxn id="33" idx="0"/>
            </p:cNvCxnSpPr>
            <p:nvPr/>
          </p:nvCxnSpPr>
          <p:spPr>
            <a:xfrm>
              <a:off x="8648932" y="3482879"/>
              <a:ext cx="978404" cy="125086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文本框 41"/>
            <p:cNvSpPr txBox="1"/>
            <p:nvPr/>
          </p:nvSpPr>
          <p:spPr>
            <a:xfrm>
              <a:off x="5358997" y="5672053"/>
              <a:ext cx="49808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/>
                <a:t>人类大脑皮层</a:t>
              </a:r>
              <a:r>
                <a:rPr lang="en-US" altLang="zh-CN" sz="2400" dirty="0"/>
                <a:t>(</a:t>
              </a:r>
              <a:r>
                <a:rPr lang="zh-CN" altLang="en-US" sz="2400" dirty="0"/>
                <a:t>左半球侧面</a:t>
              </a:r>
              <a:r>
                <a:rPr lang="en-US" altLang="zh-CN" sz="2400" dirty="0"/>
                <a:t>)</a:t>
              </a:r>
              <a:r>
                <a:rPr lang="zh-CN" altLang="en-US" sz="2400" dirty="0"/>
                <a:t>的言语区</a:t>
              </a:r>
              <a:endParaRPr lang="zh-CN" altLang="en-US" sz="2400" dirty="0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326793" y="1469886"/>
            <a:ext cx="3397210" cy="1976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6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人类的语言功能是与大脑皮层某些特定区域相关的，这些特定区域叫</a:t>
            </a:r>
            <a:r>
              <a:rPr lang="zh-CN" altLang="en-US" sz="26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言语区</a:t>
            </a:r>
            <a:r>
              <a:rPr lang="zh-CN" altLang="en-US" sz="26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en-US" altLang="zh-CN" sz="2600" dirty="0"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300733" y="4045724"/>
            <a:ext cx="3449330" cy="1496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6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大脑皮层的言语区损伤会导致特有的各种言语活动功能障碍。</a:t>
            </a:r>
            <a:endParaRPr lang="en-US" altLang="zh-CN" sz="2600" dirty="0"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838200" y="913490"/>
            <a:ext cx="10515600" cy="5606181"/>
            <a:chOff x="-5775551" y="767103"/>
            <a:chExt cx="10515600" cy="6963897"/>
          </a:xfrm>
        </p:grpSpPr>
        <p:sp>
          <p:nvSpPr>
            <p:cNvPr id="32" name="矩形: 圆角 31"/>
            <p:cNvSpPr/>
            <p:nvPr/>
          </p:nvSpPr>
          <p:spPr>
            <a:xfrm>
              <a:off x="-5775551" y="1101747"/>
              <a:ext cx="10515600" cy="6629253"/>
            </a:xfrm>
            <a:prstGeom prst="roundRect">
              <a:avLst>
                <a:gd name="adj" fmla="val 4124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-2972022" y="767103"/>
              <a:ext cx="4908542" cy="649934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大脑两半球分工（大多数人）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语言功能</a:t>
            </a:r>
            <a:endParaRPr lang="zh-CN" altLang="en-US" dirty="0"/>
          </a:p>
        </p:txBody>
      </p:sp>
      <p:sp>
        <p:nvSpPr>
          <p:cNvPr id="14" name="矩形: 圆角 13"/>
          <p:cNvSpPr/>
          <p:nvPr/>
        </p:nvSpPr>
        <p:spPr>
          <a:xfrm>
            <a:off x="2740856" y="2075599"/>
            <a:ext cx="900748" cy="447110"/>
          </a:xfrm>
          <a:prstGeom prst="roundRect">
            <a:avLst>
              <a:gd name="adj" fmla="val 16990"/>
            </a:avLst>
          </a:prstGeom>
          <a:solidFill>
            <a:srgbClr val="009AE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rgbClr val="FFFF00"/>
                </a:solidFill>
                <a:latin typeface="+mn-ea"/>
              </a:rPr>
              <a:t>逻辑</a:t>
            </a:r>
            <a:endParaRPr lang="zh-CN" altLang="en-US" sz="2000" dirty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15" name="矩形: 圆角 14"/>
          <p:cNvSpPr/>
          <p:nvPr/>
        </p:nvSpPr>
        <p:spPr>
          <a:xfrm>
            <a:off x="2410263" y="2681129"/>
            <a:ext cx="900748" cy="447110"/>
          </a:xfrm>
          <a:prstGeom prst="roundRect">
            <a:avLst>
              <a:gd name="adj" fmla="val 19035"/>
            </a:avLst>
          </a:prstGeom>
          <a:solidFill>
            <a:srgbClr val="009AE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rgbClr val="FFFF00"/>
                </a:solidFill>
                <a:latin typeface="+mn-ea"/>
              </a:rPr>
              <a:t>数学</a:t>
            </a:r>
            <a:endParaRPr lang="zh-CN" altLang="en-US" sz="2000" dirty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16" name="矩形: 圆角 15"/>
          <p:cNvSpPr/>
          <p:nvPr/>
        </p:nvSpPr>
        <p:spPr>
          <a:xfrm>
            <a:off x="2214768" y="3286659"/>
            <a:ext cx="900748" cy="447110"/>
          </a:xfrm>
          <a:prstGeom prst="roundRect">
            <a:avLst>
              <a:gd name="adj" fmla="val 19035"/>
            </a:avLst>
          </a:prstGeom>
          <a:solidFill>
            <a:srgbClr val="009AE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rgbClr val="FFFF00"/>
                </a:solidFill>
                <a:latin typeface="+mn-ea"/>
              </a:rPr>
              <a:t>语言</a:t>
            </a:r>
            <a:endParaRPr lang="zh-CN" altLang="en-US" sz="2000" dirty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17" name="矩形: 圆角 16"/>
          <p:cNvSpPr/>
          <p:nvPr/>
        </p:nvSpPr>
        <p:spPr>
          <a:xfrm>
            <a:off x="2209364" y="3892189"/>
            <a:ext cx="900748" cy="447110"/>
          </a:xfrm>
          <a:prstGeom prst="roundRect">
            <a:avLst>
              <a:gd name="adj" fmla="val 23125"/>
            </a:avLst>
          </a:prstGeom>
          <a:solidFill>
            <a:srgbClr val="009AE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rgbClr val="FFFF00"/>
                </a:solidFill>
                <a:latin typeface="+mn-ea"/>
              </a:rPr>
              <a:t>文字</a:t>
            </a:r>
            <a:endParaRPr lang="zh-CN" altLang="en-US" sz="2000" dirty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2481560" y="4497719"/>
            <a:ext cx="900748" cy="447110"/>
          </a:xfrm>
          <a:prstGeom prst="roundRect">
            <a:avLst>
              <a:gd name="adj" fmla="val 21080"/>
            </a:avLst>
          </a:prstGeom>
          <a:solidFill>
            <a:srgbClr val="009AE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rgbClr val="FFFF00"/>
                </a:solidFill>
                <a:latin typeface="+mn-ea"/>
              </a:rPr>
              <a:t>推理</a:t>
            </a:r>
            <a:endParaRPr lang="zh-CN" altLang="en-US" sz="2000" dirty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19" name="矩形: 圆角 18"/>
          <p:cNvSpPr/>
          <p:nvPr/>
        </p:nvSpPr>
        <p:spPr>
          <a:xfrm>
            <a:off x="2744514" y="5121267"/>
            <a:ext cx="900748" cy="447110"/>
          </a:xfrm>
          <a:prstGeom prst="roundRect">
            <a:avLst>
              <a:gd name="adj" fmla="val 16990"/>
            </a:avLst>
          </a:prstGeom>
          <a:solidFill>
            <a:srgbClr val="009AE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rgbClr val="FFFF00"/>
                </a:solidFill>
                <a:latin typeface="+mn-ea"/>
              </a:rPr>
              <a:t>分析</a:t>
            </a:r>
            <a:endParaRPr lang="zh-CN" altLang="en-US" sz="2000" dirty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20" name="矩形: 圆角 19"/>
          <p:cNvSpPr/>
          <p:nvPr/>
        </p:nvSpPr>
        <p:spPr>
          <a:xfrm>
            <a:off x="8640140" y="2075599"/>
            <a:ext cx="900748" cy="447110"/>
          </a:xfrm>
          <a:prstGeom prst="roundRect">
            <a:avLst>
              <a:gd name="adj" fmla="val 14945"/>
            </a:avLst>
          </a:prstGeom>
          <a:solidFill>
            <a:srgbClr val="FFC0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  <a:latin typeface="+mn-ea"/>
              </a:rPr>
              <a:t>绘画</a:t>
            </a:r>
            <a:endParaRPr lang="zh-CN" altLang="en-US" sz="20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1" name="矩形: 圆角 20"/>
          <p:cNvSpPr/>
          <p:nvPr/>
        </p:nvSpPr>
        <p:spPr>
          <a:xfrm>
            <a:off x="8869230" y="2681129"/>
            <a:ext cx="900748" cy="447110"/>
          </a:xfrm>
          <a:prstGeom prst="roundRect">
            <a:avLst>
              <a:gd name="adj" fmla="val 14945"/>
            </a:avLst>
          </a:prstGeom>
          <a:solidFill>
            <a:srgbClr val="FFC0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  <a:latin typeface="+mn-ea"/>
              </a:rPr>
              <a:t>音乐</a:t>
            </a:r>
            <a:endParaRPr lang="zh-CN" altLang="en-US" sz="20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2" name="矩形: 圆角 21"/>
          <p:cNvSpPr/>
          <p:nvPr/>
        </p:nvSpPr>
        <p:spPr>
          <a:xfrm>
            <a:off x="9086812" y="3286659"/>
            <a:ext cx="900748" cy="447110"/>
          </a:xfrm>
          <a:prstGeom prst="roundRect">
            <a:avLst>
              <a:gd name="adj" fmla="val 19035"/>
            </a:avLst>
          </a:prstGeom>
          <a:solidFill>
            <a:srgbClr val="FFC0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  <a:latin typeface="+mn-ea"/>
              </a:rPr>
              <a:t>空间</a:t>
            </a:r>
            <a:endParaRPr lang="zh-CN" altLang="en-US" sz="20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3" name="矩形: 圆角 22"/>
          <p:cNvSpPr/>
          <p:nvPr/>
        </p:nvSpPr>
        <p:spPr>
          <a:xfrm>
            <a:off x="9146722" y="3892189"/>
            <a:ext cx="900748" cy="447110"/>
          </a:xfrm>
          <a:prstGeom prst="roundRect">
            <a:avLst>
              <a:gd name="adj" fmla="val 23125"/>
            </a:avLst>
          </a:prstGeom>
          <a:solidFill>
            <a:srgbClr val="FFC0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  <a:latin typeface="+mn-ea"/>
              </a:rPr>
              <a:t>情感</a:t>
            </a:r>
            <a:endParaRPr lang="zh-CN" altLang="en-US" sz="20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4" name="矩形: 圆角 23"/>
          <p:cNvSpPr/>
          <p:nvPr/>
        </p:nvSpPr>
        <p:spPr>
          <a:xfrm>
            <a:off x="8925276" y="4497719"/>
            <a:ext cx="900748" cy="447110"/>
          </a:xfrm>
          <a:prstGeom prst="roundRect">
            <a:avLst>
              <a:gd name="adj" fmla="val 19035"/>
            </a:avLst>
          </a:prstGeom>
          <a:solidFill>
            <a:srgbClr val="FFC0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  <a:latin typeface="+mn-ea"/>
              </a:rPr>
              <a:t>想象</a:t>
            </a:r>
            <a:endParaRPr lang="zh-CN" altLang="en-US" sz="20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5" name="矩形: 圆角 24"/>
          <p:cNvSpPr/>
          <p:nvPr/>
        </p:nvSpPr>
        <p:spPr>
          <a:xfrm>
            <a:off x="8747789" y="5103249"/>
            <a:ext cx="900748" cy="447110"/>
          </a:xfrm>
          <a:prstGeom prst="roundRect">
            <a:avLst>
              <a:gd name="adj" fmla="val 21080"/>
            </a:avLst>
          </a:prstGeom>
          <a:solidFill>
            <a:srgbClr val="FFC0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  <a:latin typeface="+mn-ea"/>
              </a:rPr>
              <a:t>创造</a:t>
            </a:r>
            <a:endParaRPr lang="zh-CN" altLang="en-US" sz="2000" dirty="0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556439" y="1589170"/>
            <a:ext cx="5079122" cy="4798246"/>
            <a:chOff x="3556439" y="1342282"/>
            <a:chExt cx="5079122" cy="4798246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1"/>
            <a:srcRect l="28" r="28"/>
            <a:stretch>
              <a:fillRect/>
            </a:stretch>
          </p:blipFill>
          <p:spPr bwMode="auto">
            <a:xfrm>
              <a:off x="3556439" y="1342282"/>
              <a:ext cx="5079122" cy="4174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文本框 25"/>
            <p:cNvSpPr txBox="1"/>
            <p:nvPr/>
          </p:nvSpPr>
          <p:spPr>
            <a:xfrm>
              <a:off x="4684776" y="5617308"/>
              <a:ext cx="9083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7030A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左脑</a:t>
              </a:r>
              <a:endParaRPr lang="zh-CN" altLang="en-US" sz="2800" dirty="0">
                <a:solidFill>
                  <a:srgbClr val="7030A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598921" y="5617308"/>
              <a:ext cx="9083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7030A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右脑</a:t>
              </a:r>
              <a:endParaRPr lang="zh-CN" altLang="en-US" sz="2800" dirty="0">
                <a:solidFill>
                  <a:srgbClr val="7030A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1443451" y="2782281"/>
            <a:ext cx="5669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0070C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逻辑思维</a:t>
            </a:r>
            <a:endParaRPr lang="zh-CN" altLang="en-US" sz="3200" dirty="0">
              <a:solidFill>
                <a:srgbClr val="0070C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0215060" y="2782281"/>
            <a:ext cx="5673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形象思维</a:t>
            </a:r>
            <a:endParaRPr lang="zh-CN" altLang="en-US" sz="32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学习与记忆</a:t>
            </a:r>
            <a:endParaRPr lang="zh-CN" altLang="en-US" dirty="0"/>
          </a:p>
        </p:txBody>
      </p:sp>
      <p:sp>
        <p:nvSpPr>
          <p:cNvPr id="30" name="文本框 29"/>
          <p:cNvSpPr txBox="1"/>
          <p:nvPr/>
        </p:nvSpPr>
        <p:spPr>
          <a:xfrm>
            <a:off x="1186544" y="1395984"/>
            <a:ext cx="4724832" cy="4375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/>
              <a:t>含义：是指神经系统不断地接受刺激，获得新的行为、习惯和积累经验的过程。</a:t>
            </a:r>
            <a:endParaRPr lang="zh-CN" altLang="en-US" sz="2400" dirty="0"/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/>
              <a:t>条件反射的建立也就是动物学习的过程。</a:t>
            </a:r>
            <a:endParaRPr lang="zh-CN" altLang="en-US" sz="2400" dirty="0"/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/>
              <a:t>特点：学习和记忆不是由单一脑区控制，而是由多个脑区和神经通路参与。</a:t>
            </a:r>
            <a:endParaRPr lang="en-US" altLang="zh-CN" sz="2400" dirty="0"/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/>
              <a:t>人类的记忆过程包括四个阶段</a:t>
            </a:r>
            <a:endParaRPr lang="zh-CN" altLang="en-US" sz="2400" dirty="0"/>
          </a:p>
        </p:txBody>
      </p:sp>
      <p:sp>
        <p:nvSpPr>
          <p:cNvPr id="34" name="矩形: 圆角 33"/>
          <p:cNvSpPr/>
          <p:nvPr/>
        </p:nvSpPr>
        <p:spPr>
          <a:xfrm>
            <a:off x="797442" y="1052627"/>
            <a:ext cx="10556358" cy="5262465"/>
          </a:xfrm>
          <a:prstGeom prst="roundRect">
            <a:avLst>
              <a:gd name="adj" fmla="val 5088"/>
            </a:avLst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911376" y="1432745"/>
            <a:ext cx="5208160" cy="43726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  <p:bldP spid="34" grpId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commondata" val="eyJoZGlkIjoiMjhjYTEzZTliZTc5ZTc0ZDgwM2UwNWU0ZDAwNmNmMDc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2755</Words>
  <Application>WPS 演示</Application>
  <PresentationFormat>宽屏</PresentationFormat>
  <Paragraphs>328</Paragraphs>
  <Slides>15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方正小标宋简体</vt:lpstr>
      <vt:lpstr>方正细珊瑚简体</vt:lpstr>
      <vt:lpstr>Impact</vt:lpstr>
      <vt:lpstr>Arial Black</vt:lpstr>
      <vt:lpstr>华文新魏</vt:lpstr>
      <vt:lpstr>华文行楷</vt:lpstr>
      <vt:lpstr>Times New Roman</vt:lpstr>
      <vt:lpstr>方正粗倩简体</vt:lpstr>
      <vt:lpstr>楷体</vt:lpstr>
      <vt:lpstr>方正大标宋简体</vt:lpstr>
      <vt:lpstr>华文细黑</vt:lpstr>
      <vt:lpstr>Rockwell</vt:lpstr>
      <vt:lpstr>等线</vt:lpstr>
      <vt:lpstr>Arial Unicode MS</vt:lpstr>
      <vt:lpstr>等线 Light</vt:lpstr>
      <vt:lpstr>Bookman Old Style</vt:lpstr>
      <vt:lpstr>Calibri</vt:lpstr>
      <vt:lpstr>Wingdings</vt:lpstr>
      <vt:lpstr>Office 主题​​</vt:lpstr>
      <vt:lpstr>自定义设计方案</vt:lpstr>
      <vt:lpstr>PowerPoint 演示文稿</vt:lpstr>
      <vt:lpstr>PowerPoint 演示文稿</vt:lpstr>
      <vt:lpstr>人脑的高级功能</vt:lpstr>
      <vt:lpstr>语言功能</vt:lpstr>
      <vt:lpstr>PowerPoint 演示文稿</vt:lpstr>
      <vt:lpstr>PowerPoint 演示文稿</vt:lpstr>
      <vt:lpstr>语言功能</vt:lpstr>
      <vt:lpstr>语言功能</vt:lpstr>
      <vt:lpstr>学习与记忆</vt:lpstr>
      <vt:lpstr>学习与记忆</vt:lpstr>
      <vt:lpstr>学习与记忆</vt:lpstr>
      <vt:lpstr>情绪</vt:lpstr>
      <vt:lpstr>情绪</vt:lpstr>
      <vt:lpstr>情绪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贵君</dc:creator>
  <cp:lastModifiedBy>强</cp:lastModifiedBy>
  <cp:revision>1726</cp:revision>
  <dcterms:created xsi:type="dcterms:W3CDTF">2021-10-17T01:42:00Z</dcterms:created>
  <dcterms:modified xsi:type="dcterms:W3CDTF">2024-08-30T23:50:11Z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C3EF7E559377472FBDE46F1CC6FC8583_12</vt:lpwstr>
  </property>
  <property fmtid="{D5CDD505-2E9C-101B-9397-08002B2CF9AE}" pid="3" name="KSOProductBuildVer">
    <vt:lpwstr>2052-12.1.0.17827</vt:lpwstr>
  </property>
</Properties>
</file>