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3"/>
  </p:sldMasterIdLst>
  <p:notesMasterIdLst>
    <p:notesMasterId r:id="rId6"/>
  </p:notesMasterIdLst>
  <p:handoutMasterIdLst>
    <p:handoutMasterId r:id="rId31"/>
  </p:handoutMasterIdLst>
  <p:sldIdLst>
    <p:sldId id="267" r:id="rId4"/>
    <p:sldId id="522" r:id="rId5"/>
    <p:sldId id="651" r:id="rId7"/>
    <p:sldId id="690" r:id="rId8"/>
    <p:sldId id="653" r:id="rId9"/>
    <p:sldId id="541" r:id="rId10"/>
    <p:sldId id="700" r:id="rId11"/>
    <p:sldId id="691" r:id="rId12"/>
    <p:sldId id="709" r:id="rId13"/>
    <p:sldId id="710" r:id="rId14"/>
    <p:sldId id="702" r:id="rId15"/>
    <p:sldId id="708" r:id="rId16"/>
    <p:sldId id="705" r:id="rId17"/>
    <p:sldId id="704" r:id="rId18"/>
    <p:sldId id="701" r:id="rId19"/>
    <p:sldId id="706" r:id="rId20"/>
    <p:sldId id="707" r:id="rId21"/>
    <p:sldId id="692" r:id="rId22"/>
    <p:sldId id="712" r:id="rId23"/>
    <p:sldId id="693" r:id="rId24"/>
    <p:sldId id="694" r:id="rId25"/>
    <p:sldId id="695" r:id="rId26"/>
    <p:sldId id="696" r:id="rId27"/>
    <p:sldId id="697" r:id="rId28"/>
    <p:sldId id="698" r:id="rId29"/>
    <p:sldId id="334" r:id="rId30"/>
  </p:sldIdLst>
  <p:sldSz cx="12192000" cy="6858000"/>
  <p:notesSz cx="6858000" cy="9144000"/>
  <p:embeddedFontLst>
    <p:embeddedFont>
      <p:font typeface="微软雅黑" panose="020B0503020204020204" pitchFamily="34" charset="-122"/>
      <p:regular r:id="rId35"/>
    </p:embeddedFont>
    <p:embeddedFont>
      <p:font typeface="方正细珊瑚简体" panose="03000509000000000000" pitchFamily="65" charset="-122"/>
      <p:regular r:id="rId36"/>
    </p:embeddedFont>
    <p:embeddedFont>
      <p:font typeface="Impact" panose="020B0806030902050204" pitchFamily="34" charset="0"/>
      <p:regular r:id="rId37"/>
    </p:embeddedFont>
    <p:embeddedFont>
      <p:font typeface="华文行楷" panose="02010800040101010101" pitchFamily="2" charset="-122"/>
      <p:regular r:id="rId38"/>
    </p:embeddedFont>
    <p:embeddedFont>
      <p:font typeface="方正粗倩简体" panose="03000509000000000000" pitchFamily="65" charset="-122"/>
      <p:regular r:id="rId39"/>
    </p:embeddedFont>
    <p:embeddedFont>
      <p:font typeface="楷体" panose="02010609060101010101" pitchFamily="49" charset="-122"/>
      <p:regular r:id="rId40"/>
    </p:embeddedFont>
    <p:embeddedFont>
      <p:font typeface="等线" panose="02010600030101010101" charset="-122"/>
      <p:regular r:id="rId41"/>
    </p:embeddedFont>
    <p:embeddedFont>
      <p:font typeface="等线 Light" panose="02010600030101010101" charset="-122"/>
      <p:regular r:id="rId42"/>
    </p:embeddedFont>
    <p:embeddedFont>
      <p:font typeface="Calibri" panose="020F0502020204030204" charset="0"/>
      <p:regular r:id="rId43"/>
      <p:bold r:id="rId44"/>
      <p:italic r:id="rId45"/>
      <p:boldItalic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66AC"/>
    <a:srgbClr val="996600"/>
    <a:srgbClr val="C0D8ED"/>
    <a:srgbClr val="DAE0EF"/>
    <a:srgbClr val="CF7D55"/>
    <a:srgbClr val="FBB7A6"/>
    <a:srgbClr val="FDB6AE"/>
    <a:srgbClr val="FAB2A5"/>
    <a:srgbClr val="EC8385"/>
    <a:srgbClr val="FCBC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849" autoAdjust="0"/>
  </p:normalViewPr>
  <p:slideViewPr>
    <p:cSldViewPr snapToGrid="0">
      <p:cViewPr varScale="1">
        <p:scale>
          <a:sx n="105" d="100"/>
          <a:sy n="105" d="100"/>
        </p:scale>
        <p:origin x="750"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51"/>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7" Type="http://schemas.openxmlformats.org/officeDocument/2006/relationships/tags" Target="tags/tag74.xml"/><Relationship Id="rId46" Type="http://schemas.openxmlformats.org/officeDocument/2006/relationships/font" Target="fonts/font12.fntdata"/><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 Target="slides/slide1.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D4EA0D-6645-4479-BA4C-AF2DCE1B41F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E5488F-A3BC-46E6-B482-41B3E5554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E5488F-A3BC-46E6-B482-41B3E5554AF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E43019E-2C57-4E0C-8F61-630E0260AA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14F41D-EA3E-41E9-A8E5-275C2EDA39BD}" type="slidenum">
              <a:rPr lang="zh-CN" altLang="en-US" smtClean="0"/>
            </a:fld>
            <a:endParaRPr lang="zh-CN" altLang="en-US"/>
          </a:p>
        </p:txBody>
      </p:sp>
      <p:sp>
        <p:nvSpPr>
          <p:cNvPr id="7" name="矩形 7"/>
          <p:cNvSpPr/>
          <p:nvPr userDrawn="1"/>
        </p:nvSpPr>
        <p:spPr>
          <a:xfrm>
            <a:off x="0" y="3644900"/>
            <a:ext cx="12192000" cy="3213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8" name="副标题 2"/>
          <p:cNvSpPr txBox="1"/>
          <p:nvPr userDrawn="1"/>
        </p:nvSpPr>
        <p:spPr>
          <a:xfrm>
            <a:off x="4986867" y="3813176"/>
            <a:ext cx="6614584" cy="69532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fontAlgn="auto">
              <a:spcAft>
                <a:spcPts val="0"/>
              </a:spcAft>
              <a:defRPr/>
            </a:pPr>
            <a:endParaRPr lang="zh-CN" altLang="en-US" sz="2800" dirty="0">
              <a:solidFill>
                <a:schemeClr val="bg1"/>
              </a:solidFill>
              <a:effectLst>
                <a:glow rad="63500">
                  <a:schemeClr val="accent2">
                    <a:satMod val="175000"/>
                    <a:alpha val="40000"/>
                  </a:schemeClr>
                </a:glow>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p:txBody>
      </p:sp>
      <p:cxnSp>
        <p:nvCxnSpPr>
          <p:cNvPr id="9" name="直接连接符 11"/>
          <p:cNvCxnSpPr/>
          <p:nvPr userDrawn="1"/>
        </p:nvCxnSpPr>
        <p:spPr>
          <a:xfrm>
            <a:off x="0" y="358933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副标题 2"/>
          <p:cNvSpPr>
            <a:spLocks noGrp="1"/>
          </p:cNvSpPr>
          <p:nvPr>
            <p:ph type="subTitle" idx="1"/>
          </p:nvPr>
        </p:nvSpPr>
        <p:spPr>
          <a:xfrm>
            <a:off x="3105773" y="3886200"/>
            <a:ext cx="8534400" cy="622478"/>
          </a:xfrm>
        </p:spPr>
        <p:txBody>
          <a:bodyPr/>
          <a:lstStyle>
            <a:lvl1pPr marL="0" indent="0" algn="r">
              <a:buNone/>
              <a:defRPr>
                <a:solidFill>
                  <a:schemeClr val="bg1"/>
                </a:solidFill>
                <a:effectLst>
                  <a:glow rad="63500">
                    <a:schemeClr val="accent2">
                      <a:satMod val="175000"/>
                      <a:alpha val="40000"/>
                    </a:schemeClr>
                  </a:glow>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11" name="矩形 10"/>
          <p:cNvSpPr/>
          <p:nvPr userDrawn="1"/>
        </p:nvSpPr>
        <p:spPr>
          <a:xfrm>
            <a:off x="0" y="6429420"/>
            <a:ext cx="12192000" cy="4286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6"/>
          <p:cNvSpPr txBox="1">
            <a:spLocks noChangeArrowheads="1"/>
          </p:cNvSpPr>
          <p:nvPr userDrawn="1"/>
        </p:nvSpPr>
        <p:spPr bwMode="auto">
          <a:xfrm>
            <a:off x="8980158" y="5805264"/>
            <a:ext cx="2621280" cy="460375"/>
          </a:xfrm>
          <a:prstGeom prst="rect">
            <a:avLst/>
          </a:prstGeom>
          <a:solidFill>
            <a:srgbClr val="FFFFFF">
              <a:alpha val="0"/>
            </a:srgbClr>
          </a:solidFill>
          <a:ln w="9525">
            <a:noFill/>
            <a:miter lim="800000"/>
          </a:ln>
        </p:spPr>
        <p:txBody>
          <a:bodyPr wrap="none">
            <a:spAutoFit/>
          </a:bodyPr>
          <a:lstStyle/>
          <a:p>
            <a:r>
              <a:rPr lang="zh-CN" altLang="en-US" sz="2400" dirty="0">
                <a:solidFill>
                  <a:srgbClr val="FFFF00"/>
                </a:solidFill>
                <a:latin typeface="方正细珊瑚简体" panose="03000509000000000000" pitchFamily="65" charset="-122"/>
                <a:ea typeface="方正细珊瑚简体" panose="03000509000000000000" pitchFamily="65" charset="-122"/>
              </a:rPr>
              <a:t>四川省仪陇中学校</a:t>
            </a:r>
            <a:endParaRPr lang="zh-CN" altLang="en-US" sz="2400" dirty="0">
              <a:solidFill>
                <a:srgbClr val="FFFF00"/>
              </a:solidFill>
              <a:latin typeface="方正细珊瑚简体" panose="03000509000000000000" pitchFamily="65" charset="-122"/>
              <a:ea typeface="方正细珊瑚简体" panose="03000509000000000000" pitchFamily="65" charset="-122"/>
            </a:endParaRPr>
          </a:p>
        </p:txBody>
      </p:sp>
      <p:grpSp>
        <p:nvGrpSpPr>
          <p:cNvPr id="19" name="组合 18"/>
          <p:cNvGrpSpPr/>
          <p:nvPr userDrawn="1"/>
        </p:nvGrpSpPr>
        <p:grpSpPr bwMode="auto">
          <a:xfrm>
            <a:off x="0" y="3176"/>
            <a:ext cx="12192000" cy="3673475"/>
            <a:chOff x="-748" y="-27992"/>
            <a:chExt cx="9144753" cy="3673016"/>
          </a:xfrm>
          <a:gradFill>
            <a:gsLst>
              <a:gs pos="0">
                <a:schemeClr val="accent2">
                  <a:lumMod val="60000"/>
                  <a:lumOff val="40000"/>
                </a:schemeClr>
              </a:gs>
              <a:gs pos="100000">
                <a:schemeClr val="bg1"/>
              </a:gs>
            </a:gsLst>
            <a:lin ang="5400000" scaled="0"/>
          </a:gradFill>
        </p:grpSpPr>
        <p:sp>
          <p:nvSpPr>
            <p:cNvPr id="21" name="TextBox 10"/>
            <p:cNvSpPr txBox="1"/>
            <p:nvPr userDrawn="1"/>
          </p:nvSpPr>
          <p:spPr>
            <a:xfrm>
              <a:off x="139864" y="-24112"/>
              <a:ext cx="6815699" cy="2785378"/>
            </a:xfrm>
            <a:prstGeom prst="rect">
              <a:avLst/>
            </a:prstGeom>
            <a:grpFill/>
          </p:spPr>
          <p:txBody>
            <a:bodyPr wrap="square">
              <a:spAutoFit/>
            </a:bodyPr>
            <a:lstStyle/>
            <a:p>
              <a:pPr algn="ctr" fontAlgn="auto">
                <a:spcBef>
                  <a:spcPts val="0"/>
                </a:spcBef>
                <a:spcAft>
                  <a:spcPts val="0"/>
                </a:spcAft>
                <a:defRPr/>
              </a:pPr>
              <a:r>
                <a:rPr lang="en-US" altLang="zh-CN" sz="17500" dirty="0">
                  <a:gradFill>
                    <a:gsLst>
                      <a:gs pos="0">
                        <a:schemeClr val="accent6">
                          <a:lumMod val="60000"/>
                          <a:lumOff val="40000"/>
                        </a:schemeClr>
                      </a:gs>
                      <a:gs pos="100000">
                        <a:schemeClr val="bg1"/>
                      </a:gs>
                    </a:gsLst>
                    <a:lin ang="5400000" scaled="0"/>
                  </a:gradFill>
                  <a:latin typeface="Impact" panose="020B0806030902050204" pitchFamily="34" charset="0"/>
                  <a:ea typeface="+mn-ea"/>
                </a:rPr>
                <a:t>SHENGWU</a:t>
              </a:r>
              <a:endParaRPr lang="zh-CN" altLang="en-US" sz="17500" dirty="0">
                <a:gradFill>
                  <a:gsLst>
                    <a:gs pos="0">
                      <a:schemeClr val="accent6">
                        <a:lumMod val="60000"/>
                        <a:lumOff val="40000"/>
                      </a:schemeClr>
                    </a:gs>
                    <a:gs pos="100000">
                      <a:schemeClr val="bg1"/>
                    </a:gs>
                  </a:gsLst>
                  <a:lin ang="5400000" scaled="0"/>
                </a:gradFill>
                <a:latin typeface="Impact" panose="020B0806030902050204" pitchFamily="34" charset="0"/>
                <a:ea typeface="+mn-ea"/>
              </a:endParaRPr>
            </a:p>
          </p:txBody>
        </p:sp>
        <p:sp>
          <p:nvSpPr>
            <p:cNvPr id="20" name="矩形 6"/>
            <p:cNvSpPr/>
            <p:nvPr userDrawn="1"/>
          </p:nvSpPr>
          <p:spPr>
            <a:xfrm>
              <a:off x="-748" y="-27992"/>
              <a:ext cx="9144753" cy="3673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600" dirty="0">
                <a:latin typeface="Arial Black" panose="020B0A04020102020204" pitchFamily="34" charset="0"/>
              </a:endParaRPr>
            </a:p>
          </p:txBody>
        </p:sp>
      </p:grpSp>
      <p:cxnSp>
        <p:nvCxnSpPr>
          <p:cNvPr id="22" name="直接连接符 11"/>
          <p:cNvCxnSpPr/>
          <p:nvPr userDrawn="1"/>
        </p:nvCxnSpPr>
        <p:spPr>
          <a:xfrm>
            <a:off x="0" y="3589338"/>
            <a:ext cx="12192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10"/>
          <p:cNvSpPr txBox="1"/>
          <p:nvPr userDrawn="1"/>
        </p:nvSpPr>
        <p:spPr bwMode="auto">
          <a:xfrm>
            <a:off x="-293910" y="-684740"/>
            <a:ext cx="12846225" cy="3970318"/>
          </a:xfrm>
          <a:prstGeom prst="rect">
            <a:avLst/>
          </a:prstGeom>
          <a:noFill/>
        </p:spPr>
        <p:txBody>
          <a:bodyPr wrap="square">
            <a:spAutoFit/>
          </a:bodyPr>
          <a:lstStyle/>
          <a:p>
            <a:pPr algn="ctr" fontAlgn="auto">
              <a:spcBef>
                <a:spcPts val="0"/>
              </a:spcBef>
              <a:spcAft>
                <a:spcPts val="0"/>
              </a:spcAft>
              <a:defRPr/>
            </a:pPr>
            <a:r>
              <a:rPr lang="en-US" altLang="zh-CN" sz="24700" dirty="0">
                <a:gradFill>
                  <a:gsLst>
                    <a:gs pos="0">
                      <a:schemeClr val="accent2">
                        <a:lumMod val="60000"/>
                        <a:lumOff val="40000"/>
                      </a:schemeClr>
                    </a:gs>
                    <a:gs pos="100000">
                      <a:srgbClr val="FFFFFF"/>
                    </a:gs>
                  </a:gsLst>
                  <a:lin ang="5400000" scaled="0"/>
                </a:gradFill>
                <a:latin typeface="Impact" panose="020B0806030902050204" pitchFamily="34" charset="0"/>
                <a:ea typeface="+mn-ea"/>
              </a:rPr>
              <a:t>SHENGWU</a:t>
            </a:r>
            <a:endParaRPr lang="zh-CN" altLang="en-US" sz="24700" dirty="0">
              <a:gradFill>
                <a:gsLst>
                  <a:gs pos="0">
                    <a:schemeClr val="accent2">
                      <a:lumMod val="60000"/>
                      <a:lumOff val="40000"/>
                    </a:schemeClr>
                  </a:gs>
                  <a:gs pos="100000">
                    <a:srgbClr val="FFFFFF"/>
                  </a:gs>
                </a:gsLst>
                <a:lin ang="5400000" scaled="0"/>
              </a:gradFill>
              <a:latin typeface="Impact" panose="020B0806030902050204" pitchFamily="34" charset="0"/>
              <a:ea typeface="+mn-ea"/>
            </a:endParaRPr>
          </a:p>
        </p:txBody>
      </p:sp>
      <p:sp>
        <p:nvSpPr>
          <p:cNvPr id="23" name="任意多边形 14"/>
          <p:cNvSpPr/>
          <p:nvPr userDrawn="1"/>
        </p:nvSpPr>
        <p:spPr bwMode="auto">
          <a:xfrm>
            <a:off x="2117" y="471137"/>
            <a:ext cx="6379635" cy="571504"/>
          </a:xfrm>
          <a:custGeom>
            <a:avLst/>
            <a:gdLst>
              <a:gd name="connsiteX0" fmla="*/ 0 w 2428892"/>
              <a:gd name="connsiteY0" fmla="*/ 119066 h 714380"/>
              <a:gd name="connsiteX1" fmla="*/ 34874 w 2428892"/>
              <a:gd name="connsiteY1" fmla="*/ 34874 h 714380"/>
              <a:gd name="connsiteX2" fmla="*/ 119066 w 2428892"/>
              <a:gd name="connsiteY2" fmla="*/ 0 h 714380"/>
              <a:gd name="connsiteX3" fmla="*/ 2309826 w 2428892"/>
              <a:gd name="connsiteY3" fmla="*/ 0 h 714380"/>
              <a:gd name="connsiteX4" fmla="*/ 2394018 w 2428892"/>
              <a:gd name="connsiteY4" fmla="*/ 34874 h 714380"/>
              <a:gd name="connsiteX5" fmla="*/ 2428892 w 2428892"/>
              <a:gd name="connsiteY5" fmla="*/ 119066 h 714380"/>
              <a:gd name="connsiteX6" fmla="*/ 2428892 w 2428892"/>
              <a:gd name="connsiteY6" fmla="*/ 595314 h 714380"/>
              <a:gd name="connsiteX7" fmla="*/ 2394018 w 2428892"/>
              <a:gd name="connsiteY7" fmla="*/ 679506 h 714380"/>
              <a:gd name="connsiteX8" fmla="*/ 2309826 w 2428892"/>
              <a:gd name="connsiteY8" fmla="*/ 714380 h 714380"/>
              <a:gd name="connsiteX9" fmla="*/ 119066 w 2428892"/>
              <a:gd name="connsiteY9" fmla="*/ 714380 h 714380"/>
              <a:gd name="connsiteX10" fmla="*/ 34874 w 2428892"/>
              <a:gd name="connsiteY10" fmla="*/ 679506 h 714380"/>
              <a:gd name="connsiteX11" fmla="*/ 0 w 2428892"/>
              <a:gd name="connsiteY11" fmla="*/ 595314 h 714380"/>
              <a:gd name="connsiteX12" fmla="*/ 0 w 2428892"/>
              <a:gd name="connsiteY12" fmla="*/ 119066 h 714380"/>
              <a:gd name="connsiteX0-1" fmla="*/ 265905 w 2694797"/>
              <a:gd name="connsiteY0-2" fmla="*/ 119066 h 714380"/>
              <a:gd name="connsiteX1-3" fmla="*/ 384971 w 2694797"/>
              <a:gd name="connsiteY1-4" fmla="*/ 0 h 714380"/>
              <a:gd name="connsiteX2-5" fmla="*/ 2575731 w 2694797"/>
              <a:gd name="connsiteY2-6" fmla="*/ 0 h 714380"/>
              <a:gd name="connsiteX3-7" fmla="*/ 2659923 w 2694797"/>
              <a:gd name="connsiteY3-8" fmla="*/ 34874 h 714380"/>
              <a:gd name="connsiteX4-9" fmla="*/ 2694797 w 2694797"/>
              <a:gd name="connsiteY4-10" fmla="*/ 119066 h 714380"/>
              <a:gd name="connsiteX5-11" fmla="*/ 2694797 w 2694797"/>
              <a:gd name="connsiteY5-12" fmla="*/ 595314 h 714380"/>
              <a:gd name="connsiteX6-13" fmla="*/ 2659923 w 2694797"/>
              <a:gd name="connsiteY6-14" fmla="*/ 679506 h 714380"/>
              <a:gd name="connsiteX7-15" fmla="*/ 2575731 w 2694797"/>
              <a:gd name="connsiteY7-16" fmla="*/ 714380 h 714380"/>
              <a:gd name="connsiteX8-17" fmla="*/ 384971 w 2694797"/>
              <a:gd name="connsiteY8-18" fmla="*/ 714380 h 714380"/>
              <a:gd name="connsiteX9-19" fmla="*/ 300779 w 2694797"/>
              <a:gd name="connsiteY9-20" fmla="*/ 679506 h 714380"/>
              <a:gd name="connsiteX10-21" fmla="*/ 265905 w 2694797"/>
              <a:gd name="connsiteY10-22" fmla="*/ 595314 h 714380"/>
              <a:gd name="connsiteX11-23" fmla="*/ 265905 w 2694797"/>
              <a:gd name="connsiteY11-24" fmla="*/ 119066 h 714380"/>
              <a:gd name="connsiteX0-25" fmla="*/ 0 w 2428892"/>
              <a:gd name="connsiteY0-26" fmla="*/ 595314 h 714380"/>
              <a:gd name="connsiteX1-27" fmla="*/ 119066 w 2428892"/>
              <a:gd name="connsiteY1-28" fmla="*/ 0 h 714380"/>
              <a:gd name="connsiteX2-29" fmla="*/ 2309826 w 2428892"/>
              <a:gd name="connsiteY2-30" fmla="*/ 0 h 714380"/>
              <a:gd name="connsiteX3-31" fmla="*/ 2394018 w 2428892"/>
              <a:gd name="connsiteY3-32" fmla="*/ 34874 h 714380"/>
              <a:gd name="connsiteX4-33" fmla="*/ 2428892 w 2428892"/>
              <a:gd name="connsiteY4-34" fmla="*/ 119066 h 714380"/>
              <a:gd name="connsiteX5-35" fmla="*/ 2428892 w 2428892"/>
              <a:gd name="connsiteY5-36" fmla="*/ 595314 h 714380"/>
              <a:gd name="connsiteX6-37" fmla="*/ 2394018 w 2428892"/>
              <a:gd name="connsiteY6-38" fmla="*/ 679506 h 714380"/>
              <a:gd name="connsiteX7-39" fmla="*/ 2309826 w 2428892"/>
              <a:gd name="connsiteY7-40" fmla="*/ 714380 h 714380"/>
              <a:gd name="connsiteX8-41" fmla="*/ 119066 w 2428892"/>
              <a:gd name="connsiteY8-42" fmla="*/ 714380 h 714380"/>
              <a:gd name="connsiteX9-43" fmla="*/ 34874 w 2428892"/>
              <a:gd name="connsiteY9-44" fmla="*/ 679506 h 714380"/>
              <a:gd name="connsiteX10-45" fmla="*/ 0 w 2428892"/>
              <a:gd name="connsiteY10-46" fmla="*/ 595314 h 714380"/>
              <a:gd name="connsiteX0-47" fmla="*/ 294967 w 2688985"/>
              <a:gd name="connsiteY0-48" fmla="*/ 679506 h 798569"/>
              <a:gd name="connsiteX1-49" fmla="*/ 379159 w 2688985"/>
              <a:gd name="connsiteY1-50" fmla="*/ 0 h 798569"/>
              <a:gd name="connsiteX2-51" fmla="*/ 2569919 w 2688985"/>
              <a:gd name="connsiteY2-52" fmla="*/ 0 h 798569"/>
              <a:gd name="connsiteX3-53" fmla="*/ 2654111 w 2688985"/>
              <a:gd name="connsiteY3-54" fmla="*/ 34874 h 798569"/>
              <a:gd name="connsiteX4-55" fmla="*/ 2688985 w 2688985"/>
              <a:gd name="connsiteY4-56" fmla="*/ 119066 h 798569"/>
              <a:gd name="connsiteX5-57" fmla="*/ 2688985 w 2688985"/>
              <a:gd name="connsiteY5-58" fmla="*/ 595314 h 798569"/>
              <a:gd name="connsiteX6-59" fmla="*/ 2654111 w 2688985"/>
              <a:gd name="connsiteY6-60" fmla="*/ 679506 h 798569"/>
              <a:gd name="connsiteX7-61" fmla="*/ 2569919 w 2688985"/>
              <a:gd name="connsiteY7-62" fmla="*/ 714380 h 798569"/>
              <a:gd name="connsiteX8-63" fmla="*/ 379159 w 2688985"/>
              <a:gd name="connsiteY8-64" fmla="*/ 714380 h 798569"/>
              <a:gd name="connsiteX9-65" fmla="*/ 294967 w 2688985"/>
              <a:gd name="connsiteY9-66" fmla="*/ 679506 h 798569"/>
              <a:gd name="connsiteX0-67" fmla="*/ 365127 w 2674953"/>
              <a:gd name="connsiteY0-68" fmla="*/ 714380 h 714380"/>
              <a:gd name="connsiteX1-69" fmla="*/ 365127 w 2674953"/>
              <a:gd name="connsiteY1-70" fmla="*/ 0 h 714380"/>
              <a:gd name="connsiteX2-71" fmla="*/ 2555887 w 2674953"/>
              <a:gd name="connsiteY2-72" fmla="*/ 0 h 714380"/>
              <a:gd name="connsiteX3-73" fmla="*/ 2640079 w 2674953"/>
              <a:gd name="connsiteY3-74" fmla="*/ 34874 h 714380"/>
              <a:gd name="connsiteX4-75" fmla="*/ 2674953 w 2674953"/>
              <a:gd name="connsiteY4-76" fmla="*/ 119066 h 714380"/>
              <a:gd name="connsiteX5-77" fmla="*/ 2674953 w 2674953"/>
              <a:gd name="connsiteY5-78" fmla="*/ 595314 h 714380"/>
              <a:gd name="connsiteX6-79" fmla="*/ 2640079 w 2674953"/>
              <a:gd name="connsiteY6-80" fmla="*/ 679506 h 714380"/>
              <a:gd name="connsiteX7-81" fmla="*/ 2555887 w 2674953"/>
              <a:gd name="connsiteY7-82" fmla="*/ 714380 h 714380"/>
              <a:gd name="connsiteX8-83" fmla="*/ 365127 w 2674953"/>
              <a:gd name="connsiteY8-84" fmla="*/ 714380 h 714380"/>
              <a:gd name="connsiteX0-85" fmla="*/ 365127 w 2674953"/>
              <a:gd name="connsiteY0-86" fmla="*/ 714380 h 714380"/>
              <a:gd name="connsiteX1-87" fmla="*/ 365127 w 2674953"/>
              <a:gd name="connsiteY1-88" fmla="*/ 0 h 714380"/>
              <a:gd name="connsiteX2-89" fmla="*/ 2555887 w 2674953"/>
              <a:gd name="connsiteY2-90" fmla="*/ 0 h 714380"/>
              <a:gd name="connsiteX3-91" fmla="*/ 2640079 w 2674953"/>
              <a:gd name="connsiteY3-92" fmla="*/ 34874 h 714380"/>
              <a:gd name="connsiteX4-93" fmla="*/ 2674953 w 2674953"/>
              <a:gd name="connsiteY4-94" fmla="*/ 119066 h 714380"/>
              <a:gd name="connsiteX5-95" fmla="*/ 2674953 w 2674953"/>
              <a:gd name="connsiteY5-96" fmla="*/ 595314 h 714380"/>
              <a:gd name="connsiteX6-97" fmla="*/ 2640079 w 2674953"/>
              <a:gd name="connsiteY6-98" fmla="*/ 679506 h 714380"/>
              <a:gd name="connsiteX7-99" fmla="*/ 2555887 w 2674953"/>
              <a:gd name="connsiteY7-100" fmla="*/ 714380 h 714380"/>
              <a:gd name="connsiteX8-101" fmla="*/ 365127 w 2674953"/>
              <a:gd name="connsiteY8-102" fmla="*/ 714380 h 714380"/>
              <a:gd name="connsiteX0-103" fmla="*/ 9038 w 2318864"/>
              <a:gd name="connsiteY0-104" fmla="*/ 714380 h 714380"/>
              <a:gd name="connsiteX1-105" fmla="*/ 9038 w 2318864"/>
              <a:gd name="connsiteY1-106" fmla="*/ 0 h 714380"/>
              <a:gd name="connsiteX2-107" fmla="*/ 2199798 w 2318864"/>
              <a:gd name="connsiteY2-108" fmla="*/ 0 h 714380"/>
              <a:gd name="connsiteX3-109" fmla="*/ 2283990 w 2318864"/>
              <a:gd name="connsiteY3-110" fmla="*/ 34874 h 714380"/>
              <a:gd name="connsiteX4-111" fmla="*/ 2318864 w 2318864"/>
              <a:gd name="connsiteY4-112" fmla="*/ 119066 h 714380"/>
              <a:gd name="connsiteX5-113" fmla="*/ 2318864 w 2318864"/>
              <a:gd name="connsiteY5-114" fmla="*/ 595314 h 714380"/>
              <a:gd name="connsiteX6-115" fmla="*/ 2283990 w 2318864"/>
              <a:gd name="connsiteY6-116" fmla="*/ 679506 h 714380"/>
              <a:gd name="connsiteX7-117" fmla="*/ 2199798 w 2318864"/>
              <a:gd name="connsiteY7-118" fmla="*/ 714380 h 714380"/>
              <a:gd name="connsiteX8-119" fmla="*/ 9038 w 2318864"/>
              <a:gd name="connsiteY8-120" fmla="*/ 714380 h 714380"/>
              <a:gd name="connsiteX0-121" fmla="*/ 1045 w 2310871"/>
              <a:gd name="connsiteY0-122" fmla="*/ 714380 h 714380"/>
              <a:gd name="connsiteX1-123" fmla="*/ 1045 w 2310871"/>
              <a:gd name="connsiteY1-124" fmla="*/ 0 h 714380"/>
              <a:gd name="connsiteX2-125" fmla="*/ 2191805 w 2310871"/>
              <a:gd name="connsiteY2-126" fmla="*/ 0 h 714380"/>
              <a:gd name="connsiteX3-127" fmla="*/ 2275997 w 2310871"/>
              <a:gd name="connsiteY3-128" fmla="*/ 34874 h 714380"/>
              <a:gd name="connsiteX4-129" fmla="*/ 2310871 w 2310871"/>
              <a:gd name="connsiteY4-130" fmla="*/ 119066 h 714380"/>
              <a:gd name="connsiteX5-131" fmla="*/ 2310871 w 2310871"/>
              <a:gd name="connsiteY5-132" fmla="*/ 595314 h 714380"/>
              <a:gd name="connsiteX6-133" fmla="*/ 2275997 w 2310871"/>
              <a:gd name="connsiteY6-134" fmla="*/ 679506 h 714380"/>
              <a:gd name="connsiteX7-135" fmla="*/ 2191805 w 2310871"/>
              <a:gd name="connsiteY7-136" fmla="*/ 714380 h 714380"/>
              <a:gd name="connsiteX8-137" fmla="*/ 1045 w 2310871"/>
              <a:gd name="connsiteY8-138" fmla="*/ 714380 h 714380"/>
              <a:gd name="connsiteX0-139" fmla="*/ 0 w 2309826"/>
              <a:gd name="connsiteY0-140" fmla="*/ 714380 h 714380"/>
              <a:gd name="connsiteX1-141" fmla="*/ 0 w 2309826"/>
              <a:gd name="connsiteY1-142" fmla="*/ 0 h 714380"/>
              <a:gd name="connsiteX2-143" fmla="*/ 2190760 w 2309826"/>
              <a:gd name="connsiteY2-144" fmla="*/ 0 h 714380"/>
              <a:gd name="connsiteX3-145" fmla="*/ 2274952 w 2309826"/>
              <a:gd name="connsiteY3-146" fmla="*/ 34874 h 714380"/>
              <a:gd name="connsiteX4-147" fmla="*/ 2309826 w 2309826"/>
              <a:gd name="connsiteY4-148" fmla="*/ 119066 h 714380"/>
              <a:gd name="connsiteX5-149" fmla="*/ 2309826 w 2309826"/>
              <a:gd name="connsiteY5-150" fmla="*/ 595314 h 714380"/>
              <a:gd name="connsiteX6-151" fmla="*/ 2274952 w 2309826"/>
              <a:gd name="connsiteY6-152" fmla="*/ 679506 h 714380"/>
              <a:gd name="connsiteX7-153" fmla="*/ 2190760 w 2309826"/>
              <a:gd name="connsiteY7-154" fmla="*/ 714380 h 714380"/>
              <a:gd name="connsiteX8-155" fmla="*/ 0 w 2309826"/>
              <a:gd name="connsiteY8-156" fmla="*/ 714380 h 714380"/>
              <a:gd name="connsiteX0-157" fmla="*/ 1045 w 2310871"/>
              <a:gd name="connsiteY0-158" fmla="*/ 714380 h 714380"/>
              <a:gd name="connsiteX1-159" fmla="*/ 1045 w 2310871"/>
              <a:gd name="connsiteY1-160" fmla="*/ 0 h 714380"/>
              <a:gd name="connsiteX2-161" fmla="*/ 2191805 w 2310871"/>
              <a:gd name="connsiteY2-162" fmla="*/ 0 h 714380"/>
              <a:gd name="connsiteX3-163" fmla="*/ 2275997 w 2310871"/>
              <a:gd name="connsiteY3-164" fmla="*/ 34874 h 714380"/>
              <a:gd name="connsiteX4-165" fmla="*/ 2310871 w 2310871"/>
              <a:gd name="connsiteY4-166" fmla="*/ 119066 h 714380"/>
              <a:gd name="connsiteX5-167" fmla="*/ 2310871 w 2310871"/>
              <a:gd name="connsiteY5-168" fmla="*/ 595314 h 714380"/>
              <a:gd name="connsiteX6-169" fmla="*/ 2275997 w 2310871"/>
              <a:gd name="connsiteY6-170" fmla="*/ 679506 h 714380"/>
              <a:gd name="connsiteX7-171" fmla="*/ 2191805 w 2310871"/>
              <a:gd name="connsiteY7-172" fmla="*/ 714380 h 714380"/>
              <a:gd name="connsiteX8-173" fmla="*/ 1045 w 2310871"/>
              <a:gd name="connsiteY8-174" fmla="*/ 714380 h 714380"/>
              <a:gd name="connsiteX0-175" fmla="*/ 0 w 2309826"/>
              <a:gd name="connsiteY0-176" fmla="*/ 714380 h 714380"/>
              <a:gd name="connsiteX1-177" fmla="*/ 0 w 2309826"/>
              <a:gd name="connsiteY1-178" fmla="*/ 0 h 714380"/>
              <a:gd name="connsiteX2-179" fmla="*/ 2190760 w 2309826"/>
              <a:gd name="connsiteY2-180" fmla="*/ 0 h 714380"/>
              <a:gd name="connsiteX3-181" fmla="*/ 2274952 w 2309826"/>
              <a:gd name="connsiteY3-182" fmla="*/ 34874 h 714380"/>
              <a:gd name="connsiteX4-183" fmla="*/ 2309826 w 2309826"/>
              <a:gd name="connsiteY4-184" fmla="*/ 119066 h 714380"/>
              <a:gd name="connsiteX5-185" fmla="*/ 2309826 w 2309826"/>
              <a:gd name="connsiteY5-186" fmla="*/ 595314 h 714380"/>
              <a:gd name="connsiteX6-187" fmla="*/ 2274952 w 2309826"/>
              <a:gd name="connsiteY6-188" fmla="*/ 679506 h 714380"/>
              <a:gd name="connsiteX7-189" fmla="*/ 2190760 w 2309826"/>
              <a:gd name="connsiteY7-190" fmla="*/ 714380 h 714380"/>
              <a:gd name="connsiteX8-191" fmla="*/ 0 w 2309826"/>
              <a:gd name="connsiteY8-192" fmla="*/ 714380 h 714380"/>
              <a:gd name="connsiteX0-193" fmla="*/ 0 w 2309826"/>
              <a:gd name="connsiteY0-194" fmla="*/ 714380 h 714380"/>
              <a:gd name="connsiteX1-195" fmla="*/ 0 w 2309826"/>
              <a:gd name="connsiteY1-196" fmla="*/ 0 h 714380"/>
              <a:gd name="connsiteX2-197" fmla="*/ 2190760 w 2309826"/>
              <a:gd name="connsiteY2-198" fmla="*/ 0 h 714380"/>
              <a:gd name="connsiteX3-199" fmla="*/ 2274952 w 2309826"/>
              <a:gd name="connsiteY3-200" fmla="*/ 34874 h 714380"/>
              <a:gd name="connsiteX4-201" fmla="*/ 2309826 w 2309826"/>
              <a:gd name="connsiteY4-202" fmla="*/ 119066 h 714380"/>
              <a:gd name="connsiteX5-203" fmla="*/ 2309826 w 2309826"/>
              <a:gd name="connsiteY5-204" fmla="*/ 595314 h 714380"/>
              <a:gd name="connsiteX6-205" fmla="*/ 2274952 w 2309826"/>
              <a:gd name="connsiteY6-206" fmla="*/ 679506 h 714380"/>
              <a:gd name="connsiteX7-207" fmla="*/ 2190760 w 2309826"/>
              <a:gd name="connsiteY7-208" fmla="*/ 714380 h 714380"/>
              <a:gd name="connsiteX8-209" fmla="*/ 0 w 2309826"/>
              <a:gd name="connsiteY8-210" fmla="*/ 714380 h 7143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309826" h="714380">
                <a:moveTo>
                  <a:pt x="0" y="714380"/>
                </a:moveTo>
                <a:cubicBezTo>
                  <a:pt x="1619" y="123413"/>
                  <a:pt x="1678" y="374559"/>
                  <a:pt x="0" y="0"/>
                </a:cubicBezTo>
                <a:lnTo>
                  <a:pt x="2190760" y="0"/>
                </a:lnTo>
                <a:cubicBezTo>
                  <a:pt x="2222338" y="0"/>
                  <a:pt x="2252623" y="12544"/>
                  <a:pt x="2274952" y="34874"/>
                </a:cubicBezTo>
                <a:cubicBezTo>
                  <a:pt x="2297281" y="57203"/>
                  <a:pt x="2309826" y="87488"/>
                  <a:pt x="2309826" y="119066"/>
                </a:cubicBezTo>
                <a:lnTo>
                  <a:pt x="2309826" y="595314"/>
                </a:lnTo>
                <a:cubicBezTo>
                  <a:pt x="2309826" y="626892"/>
                  <a:pt x="2297282" y="657177"/>
                  <a:pt x="2274952" y="679506"/>
                </a:cubicBezTo>
                <a:cubicBezTo>
                  <a:pt x="2252623" y="701835"/>
                  <a:pt x="2222338" y="714380"/>
                  <a:pt x="2190760" y="714380"/>
                </a:cubicBezTo>
                <a:lnTo>
                  <a:pt x="0" y="714380"/>
                </a:lnTo>
                <a:close/>
              </a:path>
            </a:pathLst>
          </a:custGeom>
          <a:solidFill>
            <a:schemeClr val="bg1">
              <a:alpha val="52000"/>
            </a:schemeClr>
          </a:solidFill>
          <a:ln>
            <a:noFill/>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4" name="TextBox 15"/>
          <p:cNvSpPr txBox="1"/>
          <p:nvPr userDrawn="1"/>
        </p:nvSpPr>
        <p:spPr bwMode="auto">
          <a:xfrm>
            <a:off x="983432" y="546472"/>
            <a:ext cx="5231752" cy="46166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altLang="zh-CN"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2019</a:t>
            </a:r>
            <a:r>
              <a:rPr lang="zh-CN" altLang="en-US"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人教版高中生物选择性必修</a:t>
            </a:r>
            <a:r>
              <a:rPr lang="en-US" altLang="zh-CN"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1</a:t>
            </a:r>
            <a:r>
              <a:rPr lang="zh-CN" altLang="en-US"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课件</a:t>
            </a:r>
            <a:endParaRPr lang="zh-CN" altLang="en-US"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endParaRPr>
          </a:p>
        </p:txBody>
      </p:sp>
      <p:pic>
        <p:nvPicPr>
          <p:cNvPr id="2"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807" t="19057" r="1293"/>
          <a:stretch>
            <a:fillRect/>
          </a:stretch>
        </p:blipFill>
        <p:spPr bwMode="auto">
          <a:xfrm>
            <a:off x="902488" y="2083350"/>
            <a:ext cx="3956539" cy="2660352"/>
          </a:xfrm>
          <a:prstGeom prst="round2DiagRect">
            <a:avLst>
              <a:gd name="adj1" fmla="val 16667"/>
              <a:gd name="adj2" fmla="val 0"/>
            </a:avLst>
          </a:prstGeom>
          <a:ln w="79375" cap="sq">
            <a:solidFill>
              <a:schemeClr val="bg1"/>
            </a:solidFill>
            <a:miter lim="800000"/>
            <a:headEnd/>
            <a:tailEnd/>
          </a:ln>
          <a:effectLst>
            <a:innerShdw blurRad="25400">
              <a:prstClr val="black"/>
            </a:innerShdw>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191078"/>
            <a:ext cx="10515600" cy="542348"/>
          </a:xfrm>
        </p:spPr>
        <p:txBody>
          <a:bodyPr/>
          <a:lstStyle>
            <a:lvl1pPr>
              <a:defRPr>
                <a:latin typeface="Times New Roman" panose="02020603050405020304" pitchFamily="18" charset="0"/>
                <a:cs typeface="Times New Roman" panose="02020603050405020304" pitchFamily="18" charset="0"/>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0"/>
            <a:ext cx="12199119"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占位符 1"/>
          <p:cNvSpPr>
            <a:spLocks noGrp="1"/>
          </p:cNvSpPr>
          <p:nvPr>
            <p:ph type="title"/>
          </p:nvPr>
        </p:nvSpPr>
        <p:spPr>
          <a:xfrm>
            <a:off x="870408" y="136525"/>
            <a:ext cx="10483392" cy="640714"/>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C1BBE8-3EC0-445E-BBE6-1FF2C76435F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685AB-D4C8-4752-B2E8-70A26A4C0A31}" type="slidenum">
              <a:rPr lang="zh-CN" altLang="en-US" smtClean="0"/>
            </a:fld>
            <a:endParaRPr lang="zh-CN" altLang="en-US"/>
          </a:p>
        </p:txBody>
      </p:sp>
      <p:sp>
        <p:nvSpPr>
          <p:cNvPr id="9" name="Parallelogram 13"/>
          <p:cNvSpPr/>
          <p:nvPr userDrawn="1"/>
        </p:nvSpPr>
        <p:spPr>
          <a:xfrm>
            <a:off x="3514" y="205188"/>
            <a:ext cx="809237" cy="458810"/>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1" fmla="*/ 0 w 2222628"/>
              <a:gd name="connsiteY0-2" fmla="*/ 964353 h 964353"/>
              <a:gd name="connsiteX1-3" fmla="*/ 19729 w 2222628"/>
              <a:gd name="connsiteY1-4" fmla="*/ 0 h 964353"/>
              <a:gd name="connsiteX2-5" fmla="*/ 2222628 w 2222628"/>
              <a:gd name="connsiteY2-6" fmla="*/ 0 h 964353"/>
              <a:gd name="connsiteX3-7" fmla="*/ 1717124 w 2222628"/>
              <a:gd name="connsiteY3-8" fmla="*/ 964353 h 964353"/>
              <a:gd name="connsiteX4-9" fmla="*/ 0 w 2222628"/>
              <a:gd name="connsiteY4-10" fmla="*/ 964353 h 964353"/>
              <a:gd name="connsiteX0-11" fmla="*/ 0 w 2222628"/>
              <a:gd name="connsiteY0-12" fmla="*/ 964353 h 964353"/>
              <a:gd name="connsiteX1-13" fmla="*/ 679 w 2222628"/>
              <a:gd name="connsiteY1-14" fmla="*/ 0 h 964353"/>
              <a:gd name="connsiteX2-15" fmla="*/ 2222628 w 2222628"/>
              <a:gd name="connsiteY2-16" fmla="*/ 0 h 964353"/>
              <a:gd name="connsiteX3-17" fmla="*/ 1717124 w 2222628"/>
              <a:gd name="connsiteY3-18" fmla="*/ 964353 h 964353"/>
              <a:gd name="connsiteX4-19" fmla="*/ 0 w 2222628"/>
              <a:gd name="connsiteY4-20" fmla="*/ 964353 h 9643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cxnSp>
        <p:nvCxnSpPr>
          <p:cNvPr id="11" name="直接连接符 10"/>
          <p:cNvCxnSpPr/>
          <p:nvPr userDrawn="1"/>
        </p:nvCxnSpPr>
        <p:spPr>
          <a:xfrm>
            <a:off x="744598" y="663998"/>
            <a:ext cx="1057699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noEditPoints="1"/>
          </p:cNvSpPr>
          <p:nvPr userDrawn="1"/>
        </p:nvSpPr>
        <p:spPr bwMode="auto">
          <a:xfrm>
            <a:off x="11337958" y="205188"/>
            <a:ext cx="398411" cy="450040"/>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9050" cap="rnd">
            <a:solidFill>
              <a:srgbClr val="0070C0"/>
            </a:solidFill>
            <a:prstDash val="solid"/>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pPr defTabSz="685800"/>
            <a:endParaRPr lang="zh-CN" altLang="en-US" sz="1600">
              <a:solidFill>
                <a:prstClr val="black"/>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lang="zh-CN" altLang="en-US" sz="2400" kern="1200" dirty="0">
          <a:solidFill>
            <a:srgbClr val="0070C0"/>
          </a:solidFill>
          <a:latin typeface="+mj-lt"/>
          <a:ea typeface="微软雅黑" panose="020B0503020204020204" pitchFamily="34" charset="-122"/>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9.wdp"/><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tags" Target="../tags/tag72.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tags" Target="../tags/tag7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5.png"/><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6.png"/><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microsoft.com/office/2007/relationships/hdphoto" Target="../media/image3.wdp"/><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7.png"/><Relationship Id="rId3" Type="http://schemas.openxmlformats.org/officeDocument/2006/relationships/image" Target="../media/image22.png"/><Relationship Id="rId2" Type="http://schemas.microsoft.com/office/2007/relationships/hdphoto" Target="../media/image24.wdp"/><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1.png"/><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5.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GIF"/><Relationship Id="rId1"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9.wdp"/><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jpeg"/><Relationship Id="rId1" Type="http://schemas.openxmlformats.org/officeDocument/2006/relationships/tags" Target="../tags/tag6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9.wdp"/><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0" Type="http://schemas.openxmlformats.org/officeDocument/2006/relationships/slideLayout" Target="../slideLayouts/slideLayout6.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3"/>
          <p:cNvSpPr>
            <a:spLocks noGrp="1"/>
          </p:cNvSpPr>
          <p:nvPr>
            <p:ph type="subTitle" idx="1"/>
          </p:nvPr>
        </p:nvSpPr>
        <p:spPr>
          <a:xfrm>
            <a:off x="3233768" y="3897086"/>
            <a:ext cx="8534400" cy="622478"/>
          </a:xfrm>
        </p:spPr>
        <p:txBody>
          <a:bodyPr/>
          <a:lstStyle/>
          <a:p>
            <a:r>
              <a:rPr lang="en-US" altLang="zh-CN" dirty="0"/>
              <a:t>§3-1 </a:t>
            </a:r>
            <a:r>
              <a:rPr lang="zh-CN" altLang="en-US" dirty="0"/>
              <a:t>激素与内分泌系统</a:t>
            </a:r>
            <a:endParaRPr lang="zh-CN" altLang="en-US" dirty="0"/>
          </a:p>
        </p:txBody>
      </p:sp>
      <p:sp>
        <p:nvSpPr>
          <p:cNvPr id="5" name="标题 1"/>
          <p:cNvSpPr txBox="1"/>
          <p:nvPr/>
        </p:nvSpPr>
        <p:spPr>
          <a:xfrm>
            <a:off x="4213781" y="2108252"/>
            <a:ext cx="7554387" cy="1470025"/>
          </a:xfrm>
          <a:prstGeom prst="rect">
            <a:avLst/>
          </a:prstGeom>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defRPr/>
            </a:pPr>
            <a:r>
              <a:rPr lang="zh-CN" altLang="en-US" sz="9600" b="1" spc="50" dirty="0">
                <a:ln w="11430"/>
                <a:solidFill>
                  <a:schemeClr val="accent2">
                    <a:lumMod val="75000"/>
                  </a:schemeClr>
                </a:solidFill>
                <a:effectLst>
                  <a:outerShdw blurRad="76200" dist="50800" dir="5400000" algn="tl" rotWithShape="0">
                    <a:srgbClr val="000000">
                      <a:alpha val="65000"/>
                    </a:srgbClr>
                  </a:outerShdw>
                </a:effectLst>
                <a:latin typeface="方正粗倩简体" panose="03000509000000000000" pitchFamily="65" charset="-122"/>
                <a:ea typeface="方正粗倩简体" panose="03000509000000000000" pitchFamily="65" charset="-122"/>
              </a:rPr>
              <a:t>体液调节</a:t>
            </a:r>
            <a:endParaRPr lang="zh-CN" altLang="en-US" sz="9600" b="1" spc="50" dirty="0">
              <a:ln w="11430"/>
              <a:solidFill>
                <a:schemeClr val="accent2">
                  <a:lumMod val="75000"/>
                </a:schemeClr>
              </a:solidFill>
              <a:effectLst>
                <a:outerShdw blurRad="76200" dist="50800" dir="5400000" algn="tl" rotWithShape="0">
                  <a:srgbClr val="000000">
                    <a:alpha val="65000"/>
                  </a:srgbClr>
                </a:outerShdw>
              </a:effectLst>
              <a:latin typeface="方正粗倩简体" panose="03000509000000000000" pitchFamily="65" charset="-122"/>
              <a:ea typeface="方正粗倩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促胰液素的发现</a:t>
            </a:r>
            <a:endParaRPr lang="zh-CN" altLang="en-US" dirty="0"/>
          </a:p>
        </p:txBody>
      </p:sp>
      <p:grpSp>
        <p:nvGrpSpPr>
          <p:cNvPr id="5" name="组合 4"/>
          <p:cNvGrpSpPr/>
          <p:nvPr/>
        </p:nvGrpSpPr>
        <p:grpSpPr>
          <a:xfrm>
            <a:off x="765697" y="962914"/>
            <a:ext cx="10660606" cy="461665"/>
            <a:chOff x="6333409" y="1517248"/>
            <a:chExt cx="10660606" cy="461665"/>
          </a:xfrm>
        </p:grpSpPr>
        <p:sp>
          <p:nvSpPr>
            <p:cNvPr id="6" name="文本框 5"/>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6351240" y="1974037"/>
              <a:ext cx="10642775" cy="0"/>
              <a:chOff x="7484784" y="1647059"/>
              <a:chExt cx="10642775" cy="0"/>
            </a:xfrm>
          </p:grpSpPr>
          <p:cxnSp>
            <p:nvCxnSpPr>
              <p:cNvPr id="8" name="直接连接符 7"/>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217477" y="1647059"/>
                <a:ext cx="99100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 name="文本框 9"/>
          <p:cNvSpPr txBox="1"/>
          <p:nvPr/>
        </p:nvSpPr>
        <p:spPr>
          <a:xfrm>
            <a:off x="712737" y="1515556"/>
            <a:ext cx="10713566" cy="436017"/>
          </a:xfrm>
          <a:prstGeom prst="rect">
            <a:avLst/>
          </a:prstGeom>
          <a:noFill/>
        </p:spPr>
        <p:txBody>
          <a:bodyPr wrap="square" rtlCol="0">
            <a:spAutoFit/>
          </a:bodyPr>
          <a:lstStyle/>
          <a:p>
            <a:pPr marL="271780" indent="-271780" algn="just">
              <a:lnSpc>
                <a:spcPct val="120000"/>
              </a:lnSpc>
              <a:buFont typeface="+mj-lt"/>
              <a:buAutoNum type="arabicPeriod"/>
            </a:pPr>
            <a:r>
              <a:rPr lang="zh-CN" altLang="en-US" sz="2000" dirty="0">
                <a:latin typeface="Times New Roman" panose="02020603050405020304" pitchFamily="18" charset="0"/>
                <a:cs typeface="Times New Roman" panose="02020603050405020304" pitchFamily="18" charset="0"/>
              </a:rPr>
              <a:t>斯他林和贝利斯的实验比沃泰默实验的巧妙之处在哪里？</a:t>
            </a:r>
            <a:endParaRPr lang="zh-CN" altLang="en-US" sz="2000" dirty="0">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908707" y="2019075"/>
            <a:ext cx="10517596" cy="564637"/>
            <a:chOff x="1153708" y="3400603"/>
            <a:chExt cx="10517596" cy="564637"/>
          </a:xfrm>
        </p:grpSpPr>
        <p:sp>
          <p:nvSpPr>
            <p:cNvPr id="12" name="矩形: 圆角 11"/>
            <p:cNvSpPr/>
            <p:nvPr/>
          </p:nvSpPr>
          <p:spPr>
            <a:xfrm>
              <a:off x="1153708" y="3400603"/>
              <a:ext cx="10517596" cy="564637"/>
            </a:xfrm>
            <a:prstGeom prst="roundRect">
              <a:avLst>
                <a:gd name="adj" fmla="val 845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p:cNvSpPr txBox="1"/>
            <p:nvPr/>
          </p:nvSpPr>
          <p:spPr>
            <a:xfrm>
              <a:off x="1253586" y="3442303"/>
              <a:ext cx="10417718" cy="436017"/>
            </a:xfrm>
            <a:prstGeom prst="rect">
              <a:avLst/>
            </a:prstGeom>
            <a:noFill/>
          </p:spPr>
          <p:txBody>
            <a:bodyPr wrap="square">
              <a:spAutoFit/>
            </a:bodyPr>
            <a:lstStyle/>
            <a:p>
              <a:pPr>
                <a:lnSpc>
                  <a:spcPct val="120000"/>
                </a:lnSpc>
              </a:pPr>
              <a:r>
                <a:rPr lang="zh-CN" altLang="en-US" sz="2000" dirty="0">
                  <a:solidFill>
                    <a:schemeClr val="bg1"/>
                  </a:solidFill>
                  <a:latin typeface="Times New Roman" panose="02020603050405020304" pitchFamily="18" charset="0"/>
                  <a:cs typeface="Times New Roman" panose="02020603050405020304" pitchFamily="18" charset="0"/>
                </a:rPr>
                <a:t>彻底排除了神经调节对实验结果的干扰。</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grpSp>
      <p:sp>
        <p:nvSpPr>
          <p:cNvPr id="14" name="文本框 13"/>
          <p:cNvSpPr txBox="1"/>
          <p:nvPr/>
        </p:nvSpPr>
        <p:spPr>
          <a:xfrm>
            <a:off x="783528" y="2789164"/>
            <a:ext cx="10713566" cy="436017"/>
          </a:xfrm>
          <a:prstGeom prst="rect">
            <a:avLst/>
          </a:prstGeom>
          <a:noFill/>
        </p:spPr>
        <p:txBody>
          <a:bodyPr wrap="square" rtlCol="0">
            <a:spAutoFit/>
          </a:bodyPr>
          <a:lstStyle/>
          <a:p>
            <a:pPr marL="265430" indent="-265430" algn="just">
              <a:lnSpc>
                <a:spcPct val="120000"/>
              </a:lnSpc>
              <a:buFont typeface="+mj-lt"/>
              <a:buAutoNum type="arabicPeriod" startAt="2"/>
            </a:pPr>
            <a:r>
              <a:rPr lang="zh-CN" altLang="en-US" sz="2000" dirty="0">
                <a:latin typeface="Times New Roman" panose="02020603050405020304" pitchFamily="18" charset="0"/>
                <a:cs typeface="Times New Roman" panose="02020603050405020304" pitchFamily="18" charset="0"/>
              </a:rPr>
              <a:t>促胰液素调节胰液分泌的方式与神经调节的方式有哪些不同？</a:t>
            </a:r>
            <a:endParaRPr lang="zh-CN" altLang="en-US" sz="2000" dirty="0">
              <a:latin typeface="Times New Roman" panose="02020603050405020304" pitchFamily="18" charset="0"/>
              <a:cs typeface="Times New Roman" panose="02020603050405020304" pitchFamily="18" charset="0"/>
            </a:endParaRPr>
          </a:p>
        </p:txBody>
      </p:sp>
      <p:grpSp>
        <p:nvGrpSpPr>
          <p:cNvPr id="15" name="组合 14"/>
          <p:cNvGrpSpPr/>
          <p:nvPr/>
        </p:nvGrpSpPr>
        <p:grpSpPr>
          <a:xfrm>
            <a:off x="979498" y="3292683"/>
            <a:ext cx="10517596" cy="956251"/>
            <a:chOff x="1153708" y="3400603"/>
            <a:chExt cx="10517596" cy="956251"/>
          </a:xfrm>
        </p:grpSpPr>
        <p:sp>
          <p:nvSpPr>
            <p:cNvPr id="16" name="矩形: 圆角 15"/>
            <p:cNvSpPr/>
            <p:nvPr/>
          </p:nvSpPr>
          <p:spPr>
            <a:xfrm>
              <a:off x="1153708" y="3400603"/>
              <a:ext cx="10517596" cy="956251"/>
            </a:xfrm>
            <a:prstGeom prst="roundRect">
              <a:avLst>
                <a:gd name="adj" fmla="val 845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1253586" y="3442303"/>
              <a:ext cx="10417718" cy="805349"/>
            </a:xfrm>
            <a:prstGeom prst="rect">
              <a:avLst/>
            </a:prstGeom>
            <a:noFill/>
          </p:spPr>
          <p:txBody>
            <a:bodyPr wrap="square">
              <a:spAutoFit/>
            </a:bodyPr>
            <a:lstStyle/>
            <a:p>
              <a:pPr>
                <a:lnSpc>
                  <a:spcPct val="120000"/>
                </a:lnSpc>
              </a:pPr>
              <a:r>
                <a:rPr lang="zh-CN" altLang="en-US" sz="2000" dirty="0">
                  <a:solidFill>
                    <a:schemeClr val="bg1"/>
                  </a:solidFill>
                  <a:latin typeface="Times New Roman" panose="02020603050405020304" pitchFamily="18" charset="0"/>
                  <a:cs typeface="Times New Roman" panose="02020603050405020304" pitchFamily="18" charset="0"/>
                </a:rPr>
                <a:t>神经调节通过反射弧实现，在促胰液素调节胰液分泌时，促胰液素通过血液运输到达胰腺，引起胰腺分泌。</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grpSp>
      <p:sp>
        <p:nvSpPr>
          <p:cNvPr id="18" name="文本框 17"/>
          <p:cNvSpPr txBox="1"/>
          <p:nvPr/>
        </p:nvSpPr>
        <p:spPr>
          <a:xfrm>
            <a:off x="783528" y="4415950"/>
            <a:ext cx="10713566" cy="436017"/>
          </a:xfrm>
          <a:prstGeom prst="rect">
            <a:avLst/>
          </a:prstGeom>
          <a:noFill/>
        </p:spPr>
        <p:txBody>
          <a:bodyPr wrap="square" rtlCol="0">
            <a:spAutoFit/>
          </a:bodyPr>
          <a:lstStyle/>
          <a:p>
            <a:pPr marL="265430" indent="-265430" algn="just">
              <a:lnSpc>
                <a:spcPct val="120000"/>
              </a:lnSpc>
              <a:buFont typeface="+mj-lt"/>
              <a:buAutoNum type="arabicPeriod" startAt="3"/>
            </a:pPr>
            <a:r>
              <a:rPr lang="zh-CN" altLang="en-US" sz="2000" dirty="0">
                <a:latin typeface="Times New Roman" panose="02020603050405020304" pitchFamily="18" charset="0"/>
                <a:cs typeface="Times New Roman" panose="02020603050405020304" pitchFamily="18" charset="0"/>
              </a:rPr>
              <a:t>“机遇只偏爱那种有准备的头脑”。是什么因素使斯他林和贝利斯抓住了成功的机遇呢？</a:t>
            </a:r>
            <a:endParaRPr lang="zh-CN" altLang="en-US" sz="2000" dirty="0">
              <a:latin typeface="Times New Roman" panose="02020603050405020304" pitchFamily="18" charset="0"/>
              <a:cs typeface="Times New Roman" panose="02020603050405020304" pitchFamily="18" charset="0"/>
            </a:endParaRPr>
          </a:p>
        </p:txBody>
      </p:sp>
      <p:grpSp>
        <p:nvGrpSpPr>
          <p:cNvPr id="19" name="组合 18"/>
          <p:cNvGrpSpPr/>
          <p:nvPr/>
        </p:nvGrpSpPr>
        <p:grpSpPr>
          <a:xfrm>
            <a:off x="979498" y="4919469"/>
            <a:ext cx="10517596" cy="556309"/>
            <a:chOff x="1153708" y="3400603"/>
            <a:chExt cx="10517596" cy="556309"/>
          </a:xfrm>
        </p:grpSpPr>
        <p:sp>
          <p:nvSpPr>
            <p:cNvPr id="20" name="矩形: 圆角 19"/>
            <p:cNvSpPr/>
            <p:nvPr/>
          </p:nvSpPr>
          <p:spPr>
            <a:xfrm>
              <a:off x="1153708" y="3400603"/>
              <a:ext cx="10517596" cy="556309"/>
            </a:xfrm>
            <a:prstGeom prst="roundRect">
              <a:avLst>
                <a:gd name="adj" fmla="val 845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p:cNvSpPr txBox="1"/>
            <p:nvPr/>
          </p:nvSpPr>
          <p:spPr>
            <a:xfrm>
              <a:off x="1253586" y="3442303"/>
              <a:ext cx="10417718" cy="436017"/>
            </a:xfrm>
            <a:prstGeom prst="rect">
              <a:avLst/>
            </a:prstGeom>
            <a:noFill/>
          </p:spPr>
          <p:txBody>
            <a:bodyPr wrap="square">
              <a:spAutoFit/>
            </a:bodyPr>
            <a:lstStyle/>
            <a:p>
              <a:pPr>
                <a:lnSpc>
                  <a:spcPct val="120000"/>
                </a:lnSpc>
              </a:pPr>
              <a:r>
                <a:rPr lang="zh-CN" altLang="en-US" sz="2000" dirty="0">
                  <a:solidFill>
                    <a:schemeClr val="bg1"/>
                  </a:solidFill>
                  <a:latin typeface="Times New Roman" panose="02020603050405020304" pitchFamily="18" charset="0"/>
                  <a:cs typeface="Times New Roman" panose="02020603050405020304" pitchFamily="18" charset="0"/>
                </a:rPr>
                <a:t>敢于质疑，大胆提出新假设，巧妙设计实验验证假设。</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wipe(left)">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left)">
                                      <p:cBhvr>
                                        <p:cTn id="31" dur="500"/>
                                        <p:tgtEl>
                                          <p:spTgt spid="1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4" grpId="0" uiExpand="1" build="p"/>
      <p:bldP spid="1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激素的发现</a:t>
            </a:r>
            <a:endParaRPr lang="zh-CN" altLang="en-US" dirty="0"/>
          </a:p>
        </p:txBody>
      </p:sp>
      <p:grpSp>
        <p:nvGrpSpPr>
          <p:cNvPr id="5" name="组合 4"/>
          <p:cNvGrpSpPr/>
          <p:nvPr/>
        </p:nvGrpSpPr>
        <p:grpSpPr>
          <a:xfrm>
            <a:off x="955577" y="1016187"/>
            <a:ext cx="10280845" cy="3050751"/>
            <a:chOff x="-4610067" y="1089592"/>
            <a:chExt cx="10280845" cy="3789588"/>
          </a:xfrm>
        </p:grpSpPr>
        <p:sp>
          <p:nvSpPr>
            <p:cNvPr id="6" name="矩形: 圆角 5"/>
            <p:cNvSpPr/>
            <p:nvPr/>
          </p:nvSpPr>
          <p:spPr>
            <a:xfrm>
              <a:off x="-4610067" y="1414560"/>
              <a:ext cx="10280845" cy="3464620"/>
            </a:xfrm>
            <a:prstGeom prst="roundRect">
              <a:avLst>
                <a:gd name="adj" fmla="val 4124"/>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p:nvSpPr>
          <p:spPr>
            <a:xfrm>
              <a:off x="-1176100" y="1089592"/>
              <a:ext cx="3412901" cy="649934"/>
            </a:xfrm>
            <a:prstGeom prst="rect">
              <a:avLst/>
            </a:prstGeom>
            <a:solidFill>
              <a:srgbClr val="DAE0EF"/>
            </a:solidFill>
            <a:ln>
              <a:noFill/>
            </a:ln>
          </p:spPr>
          <p:txBody>
            <a:bodyPr wrap="square" rtlCol="0">
              <a:spAutoFit/>
            </a:bodyPr>
            <a:lstStyle/>
            <a:p>
              <a:pPr algn="ctr"/>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促胰液素发现的意义</a:t>
              </a:r>
              <a:endPar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 name="文本框 7"/>
          <p:cNvSpPr txBox="1"/>
          <p:nvPr/>
        </p:nvSpPr>
        <p:spPr>
          <a:xfrm>
            <a:off x="1274532" y="1581449"/>
            <a:ext cx="9642927" cy="1144031"/>
          </a:xfrm>
          <a:prstGeom prst="rect">
            <a:avLst/>
          </a:prstGeom>
          <a:noFill/>
        </p:spPr>
        <p:txBody>
          <a:bodyPr wrap="square" rtlCol="0">
            <a:spAutoFit/>
          </a:bodyPr>
          <a:lstStyle/>
          <a:p>
            <a:pPr algn="just">
              <a:lnSpc>
                <a:spcPct val="150000"/>
              </a:lnSpc>
            </a:pPr>
            <a:r>
              <a:rPr lang="zh-CN" altLang="en-US" sz="2400" dirty="0"/>
              <a:t>        促胰液素的发现不仅</a:t>
            </a:r>
            <a:r>
              <a:rPr lang="zh-CN" altLang="en-US" sz="2400"/>
              <a:t>使人类认识到一</a:t>
            </a:r>
            <a:r>
              <a:rPr lang="zh-CN" altLang="en-US" sz="2400" dirty="0"/>
              <a:t>种新的化学物质，更重要的是</a:t>
            </a:r>
            <a:r>
              <a:rPr lang="zh-CN" altLang="en-US" sz="2400"/>
              <a:t>，这人们</a:t>
            </a:r>
            <a:r>
              <a:rPr lang="zh-CN" altLang="en-US" sz="2400" dirty="0"/>
              <a:t>认识到，机体除了神经调节，还存在：</a:t>
            </a:r>
            <a:endParaRPr lang="zh-CN" altLang="en-US" sz="2400" dirty="0"/>
          </a:p>
        </p:txBody>
      </p:sp>
      <p:sp>
        <p:nvSpPr>
          <p:cNvPr id="9" name="文本框 8"/>
          <p:cNvSpPr txBox="1"/>
          <p:nvPr/>
        </p:nvSpPr>
        <p:spPr>
          <a:xfrm>
            <a:off x="4875147" y="3011488"/>
            <a:ext cx="2441694" cy="769441"/>
          </a:xfrm>
          <a:prstGeom prst="rect">
            <a:avLst/>
          </a:prstGeom>
          <a:noFill/>
        </p:spPr>
        <p:txBody>
          <a:bodyPr wrap="none" rtlCol="0">
            <a:spAutoFit/>
          </a:bodyPr>
          <a:lstStyle/>
          <a:p>
            <a:r>
              <a:rPr lang="zh-CN" altLang="en-US" sz="4400" dirty="0">
                <a:solidFill>
                  <a:srgbClr val="0070C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激素调节</a:t>
            </a:r>
            <a:endParaRPr lang="zh-CN" altLang="en-US" sz="4400" dirty="0">
              <a:solidFill>
                <a:srgbClr val="0070C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 name="组合 9"/>
          <p:cNvGrpSpPr/>
          <p:nvPr/>
        </p:nvGrpSpPr>
        <p:grpSpPr>
          <a:xfrm>
            <a:off x="955577" y="4417756"/>
            <a:ext cx="10280845" cy="1553276"/>
            <a:chOff x="-4610067" y="1089593"/>
            <a:chExt cx="10280845" cy="1929451"/>
          </a:xfrm>
        </p:grpSpPr>
        <p:sp>
          <p:nvSpPr>
            <p:cNvPr id="11" name="矩形: 圆角 10"/>
            <p:cNvSpPr/>
            <p:nvPr/>
          </p:nvSpPr>
          <p:spPr>
            <a:xfrm>
              <a:off x="-4610067" y="1414560"/>
              <a:ext cx="10280845" cy="1604484"/>
            </a:xfrm>
            <a:prstGeom prst="roundRect">
              <a:avLst>
                <a:gd name="adj" fmla="val 9079"/>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891330" y="1089593"/>
              <a:ext cx="2843360" cy="649934"/>
            </a:xfrm>
            <a:prstGeom prst="rect">
              <a:avLst/>
            </a:prstGeom>
            <a:solidFill>
              <a:srgbClr val="DAE0EF"/>
            </a:solidFill>
            <a:ln>
              <a:noFill/>
            </a:ln>
          </p:spPr>
          <p:txBody>
            <a:bodyPr wrap="square" rtlCol="0">
              <a:spAutoFit/>
            </a:bodyPr>
            <a:lstStyle/>
            <a:p>
              <a:pPr algn="ctr"/>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激素调节的定义</a:t>
              </a:r>
              <a:endPar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3" name="文本框 12"/>
          <p:cNvSpPr txBox="1"/>
          <p:nvPr/>
        </p:nvSpPr>
        <p:spPr>
          <a:xfrm>
            <a:off x="1457412" y="5030182"/>
            <a:ext cx="9642927" cy="590033"/>
          </a:xfrm>
          <a:prstGeom prst="rect">
            <a:avLst/>
          </a:prstGeom>
          <a:noFill/>
        </p:spPr>
        <p:txBody>
          <a:bodyPr wrap="square" rtlCol="0">
            <a:spAutoFit/>
          </a:bodyPr>
          <a:lstStyle/>
          <a:p>
            <a:pPr>
              <a:lnSpc>
                <a:spcPct val="150000"/>
              </a:lnSpc>
            </a:pPr>
            <a:r>
              <a:rPr lang="zh-CN" altLang="en-US" sz="2400" dirty="0"/>
              <a:t>机体由内分泌器官或细胞分泌的化学物质</a:t>
            </a:r>
            <a:r>
              <a:rPr lang="en-US" altLang="zh-CN" sz="2400" dirty="0"/>
              <a:t>——</a:t>
            </a:r>
            <a:r>
              <a:rPr lang="zh-CN" altLang="en-US" sz="2400" dirty="0"/>
              <a:t>激素进行调节的方式。</a:t>
            </a:r>
            <a:endParaRPr lang="zh-CN" altLang="en-US"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激素研究的实例</a:t>
            </a:r>
            <a:endParaRPr lang="zh-CN" altLang="en-US" dirty="0"/>
          </a:p>
        </p:txBody>
      </p:sp>
      <p:sp>
        <p:nvSpPr>
          <p:cNvPr id="67" name="文本框 66"/>
          <p:cNvSpPr txBox="1"/>
          <p:nvPr/>
        </p:nvSpPr>
        <p:spPr>
          <a:xfrm>
            <a:off x="2904328" y="2826035"/>
            <a:ext cx="6383343" cy="2494016"/>
          </a:xfrm>
          <a:prstGeom prst="rect">
            <a:avLst/>
          </a:prstGeom>
          <a:noFill/>
        </p:spPr>
        <p:txBody>
          <a:bodyPr wrap="square" rtlCol="0">
            <a:spAutoFit/>
          </a:bodyPr>
          <a:lstStyle/>
          <a:p>
            <a:pPr marL="571500" indent="-571500">
              <a:lnSpc>
                <a:spcPct val="150000"/>
              </a:lnSpc>
              <a:buFont typeface="Wingdings" panose="05000000000000000000" pitchFamily="2" charset="2"/>
              <a:buChar char="n"/>
            </a:pPr>
            <a:r>
              <a:rPr lang="zh-CN" altLang="en-US" sz="36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人们是如何</a:t>
            </a:r>
            <a:r>
              <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寻找激素</a:t>
            </a:r>
            <a:r>
              <a:rPr lang="zh-CN" altLang="en-US" sz="36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的呢？</a:t>
            </a:r>
            <a:endParaRPr lang="en-US" altLang="zh-CN" sz="36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a:p>
            <a:pPr marL="571500" indent="-571500">
              <a:lnSpc>
                <a:spcPct val="150000"/>
              </a:lnSpc>
              <a:buFont typeface="Wingdings" panose="05000000000000000000" pitchFamily="2" charset="2"/>
              <a:buChar char="n"/>
            </a:pPr>
            <a:r>
              <a:rPr lang="zh-CN" altLang="en-US" sz="36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如何确定它的</a:t>
            </a:r>
            <a:r>
              <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分泌部位</a:t>
            </a:r>
            <a:r>
              <a:rPr lang="zh-CN" altLang="en-US" sz="36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的？</a:t>
            </a:r>
            <a:endParaRPr lang="en-US" altLang="zh-CN" sz="36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a:p>
            <a:pPr marL="571500" indent="-571500">
              <a:lnSpc>
                <a:spcPct val="150000"/>
              </a:lnSpc>
              <a:buFont typeface="Wingdings" panose="05000000000000000000" pitchFamily="2" charset="2"/>
              <a:buChar char="n"/>
            </a:pPr>
            <a:r>
              <a:rPr lang="zh-CN" altLang="en-US" sz="36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如何确定它的</a:t>
            </a:r>
            <a:r>
              <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调节作用</a:t>
            </a:r>
            <a:r>
              <a:rPr lang="zh-CN" altLang="en-US" sz="36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呢？</a:t>
            </a:r>
            <a:endParaRPr lang="zh-CN" altLang="en-US" sz="36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8" name="组合 67"/>
          <p:cNvGrpSpPr/>
          <p:nvPr/>
        </p:nvGrpSpPr>
        <p:grpSpPr>
          <a:xfrm>
            <a:off x="1074822" y="1190264"/>
            <a:ext cx="1930724" cy="1126386"/>
            <a:chOff x="930630" y="3738535"/>
            <a:chExt cx="1930724" cy="1126386"/>
          </a:xfrm>
        </p:grpSpPr>
        <p:sp>
          <p:nvSpPr>
            <p:cNvPr id="69" name="文本框 68"/>
            <p:cNvSpPr txBox="1"/>
            <p:nvPr/>
          </p:nvSpPr>
          <p:spPr>
            <a:xfrm>
              <a:off x="1854758" y="4086220"/>
              <a:ext cx="1006596" cy="584775"/>
            </a:xfrm>
            <a:prstGeom prst="rect">
              <a:avLst/>
            </a:prstGeom>
            <a:noFill/>
          </p:spPr>
          <p:txBody>
            <a:bodyPr wrap="square" rtlCol="0">
              <a:spAutoFit/>
            </a:bodyPr>
            <a:lstStyle/>
            <a:p>
              <a:pPr algn="dist"/>
              <a:r>
                <a:rPr lang="zh-CN" altLang="en-US" sz="3200" dirty="0">
                  <a:solidFill>
                    <a:srgbClr val="7030A0"/>
                  </a:solidFill>
                  <a:effectLst>
                    <a:glow rad="38100">
                      <a:schemeClr val="bg1"/>
                    </a:glow>
                  </a:effectLst>
                  <a:latin typeface="微软雅黑" panose="020B0503020204020204" pitchFamily="34" charset="-122"/>
                  <a:ea typeface="微软雅黑" panose="020B0503020204020204" pitchFamily="34" charset="-122"/>
                </a:rPr>
                <a:t>思考</a:t>
              </a:r>
              <a:endParaRPr lang="zh-CN" altLang="en-US" sz="3200" dirty="0">
                <a:solidFill>
                  <a:srgbClr val="7030A0"/>
                </a:solidFill>
                <a:effectLst>
                  <a:glow rad="38100">
                    <a:schemeClr val="bg1"/>
                  </a:glow>
                </a:effectLst>
                <a:latin typeface="微软雅黑" panose="020B0503020204020204" pitchFamily="34" charset="-122"/>
                <a:ea typeface="微软雅黑" panose="020B0503020204020204" pitchFamily="34" charset="-122"/>
              </a:endParaRPr>
            </a:p>
          </p:txBody>
        </p:sp>
        <p:sp>
          <p:nvSpPr>
            <p:cNvPr id="70" name="文本框 69"/>
            <p:cNvSpPr txBox="1"/>
            <p:nvPr/>
          </p:nvSpPr>
          <p:spPr>
            <a:xfrm>
              <a:off x="1845030" y="4526367"/>
              <a:ext cx="1006596" cy="338554"/>
            </a:xfrm>
            <a:prstGeom prst="rect">
              <a:avLst/>
            </a:prstGeom>
            <a:noFill/>
          </p:spPr>
          <p:txBody>
            <a:bodyPr wrap="square">
              <a:spAutoFit/>
            </a:bodyPr>
            <a:lstStyle/>
            <a:p>
              <a:r>
                <a:rPr lang="en-US" altLang="zh-CN" sz="1600" b="1" dirty="0">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Thinking</a:t>
              </a:r>
              <a:endParaRPr lang="zh-CN" altLang="en-US" sz="1600" b="1" dirty="0">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1"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34231" y1="85824" x2="64231" y2="86590"/>
                          <a14:foregroundMark x1="56923" y1="84291" x2="64615" y2="83908"/>
                          <a14:foregroundMark x1="67692" y1="83908" x2="69231" y2="83908"/>
                          <a14:foregroundMark x1="32692" y1="84674" x2="45385" y2="82759"/>
                          <a14:foregroundMark x1="38846" y1="66284" x2="38846" y2="66284"/>
                          <a14:backgroundMark x1="38846" y1="67050" x2="38846" y2="67050"/>
                          <a14:backgroundMark x1="38846" y1="66284" x2="38846" y2="66284"/>
                        </a14:backgroundRemoval>
                      </a14:imgEffect>
                    </a14:imgLayer>
                  </a14:imgProps>
                </a:ext>
                <a:ext uri="{28A0092B-C50C-407E-A947-70E740481C1C}">
                  <a14:useLocalDpi xmlns:a14="http://schemas.microsoft.com/office/drawing/2010/main" val="0"/>
                </a:ext>
              </a:extLst>
            </a:blip>
            <a:srcRect l="19772" t="19455" r="19500" b="9886"/>
            <a:stretch>
              <a:fillRect/>
            </a:stretch>
          </p:blipFill>
          <p:spPr bwMode="auto">
            <a:xfrm>
              <a:off x="930630" y="3738535"/>
              <a:ext cx="914400" cy="106801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3" name="文本框 2"/>
          <p:cNvSpPr txBox="1"/>
          <p:nvPr/>
        </p:nvSpPr>
        <p:spPr>
          <a:xfrm>
            <a:off x="3361944" y="1283776"/>
            <a:ext cx="7563210" cy="1093120"/>
          </a:xfrm>
          <a:prstGeom prst="rect">
            <a:avLst/>
          </a:prstGeom>
          <a:noFill/>
        </p:spPr>
        <p:txBody>
          <a:bodyPr wrap="square" rtlCol="0">
            <a:spAutoFit/>
          </a:bodyPr>
          <a:lstStyle/>
          <a:p>
            <a:pPr>
              <a:lnSpc>
                <a:spcPct val="120000"/>
              </a:lnSpc>
            </a:pPr>
            <a:r>
              <a:rPr lang="zh-CN" altLang="en-US" sz="2800" dirty="0"/>
              <a:t>激素的分泌悄无声息，它直接进入血液周游全身，难以收集和分离。</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7">
                                            <p:txEl>
                                              <p:pRg st="0" end="0"/>
                                            </p:txEl>
                                          </p:spTgt>
                                        </p:tgtEl>
                                        <p:attrNameLst>
                                          <p:attrName>style.visibility</p:attrName>
                                        </p:attrNameLst>
                                      </p:cBhvr>
                                      <p:to>
                                        <p:strVal val="visible"/>
                                      </p:to>
                                    </p:set>
                                    <p:animEffect transition="in" filter="wipe(left)">
                                      <p:cBhvr>
                                        <p:cTn id="18" dur="500"/>
                                        <p:tgtEl>
                                          <p:spTgt spid="6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7">
                                            <p:txEl>
                                              <p:pRg st="1" end="1"/>
                                            </p:txEl>
                                          </p:spTgt>
                                        </p:tgtEl>
                                        <p:attrNameLst>
                                          <p:attrName>style.visibility</p:attrName>
                                        </p:attrNameLst>
                                      </p:cBhvr>
                                      <p:to>
                                        <p:strVal val="visible"/>
                                      </p:to>
                                    </p:set>
                                    <p:animEffect transition="in" filter="wipe(left)">
                                      <p:cBhvr>
                                        <p:cTn id="23" dur="500"/>
                                        <p:tgtEl>
                                          <p:spTgt spid="6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7">
                                            <p:txEl>
                                              <p:pRg st="2" end="2"/>
                                            </p:txEl>
                                          </p:spTgt>
                                        </p:tgtEl>
                                        <p:attrNameLst>
                                          <p:attrName>style.visibility</p:attrName>
                                        </p:attrNameLst>
                                      </p:cBhvr>
                                      <p:to>
                                        <p:strVal val="visible"/>
                                      </p:to>
                                    </p:set>
                                    <p:animEffect transition="in" filter="wipe(left)">
                                      <p:cBhvr>
                                        <p:cTn id="28" dur="500"/>
                                        <p:tgtEl>
                                          <p:spTgt spid="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uiExpand="1" build="p"/>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A-图片 2"/>
          <p:cNvPicPr>
            <a:picLocks noSelect="1" noRot="1" noChangeAspect="1" noMove="1" noResize="1" noChangeArrowheads="1"/>
          </p:cNvPicPr>
          <p:nvPr>
            <p:custDataLst>
              <p:tags r:id="rId1"/>
            </p:custDataLst>
          </p:nvPr>
        </p:nvPicPr>
        <p:blipFill rotWithShape="1">
          <a:blip r:embed="rId2">
            <a:extLst>
              <a:ext uri="{28A0092B-C50C-407E-A947-70E740481C1C}">
                <a14:useLocalDpi xmlns:a14="http://schemas.microsoft.com/office/drawing/2010/main" val="0"/>
              </a:ext>
            </a:extLst>
          </a:blip>
          <a:srcRect b="370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接连接符 2"/>
          <p:cNvCxnSpPr/>
          <p:nvPr/>
        </p:nvCxnSpPr>
        <p:spPr>
          <a:xfrm>
            <a:off x="2326100" y="1234440"/>
            <a:ext cx="0" cy="5623560"/>
          </a:xfrm>
          <a:prstGeom prst="line">
            <a:avLst/>
          </a:prstGeom>
          <a:ln w="57150">
            <a:solidFill>
              <a:srgbClr val="996600"/>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2215356" y="1813667"/>
            <a:ext cx="203200" cy="203200"/>
          </a:xfrm>
          <a:prstGeom prst="ellipse">
            <a:avLst/>
          </a:prstGeom>
          <a:solidFill>
            <a:schemeClr val="bg1"/>
          </a:solidFill>
          <a:ln w="2857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205135" y="1736640"/>
            <a:ext cx="954107" cy="400110"/>
          </a:xfrm>
          <a:prstGeom prst="rect">
            <a:avLst/>
          </a:prstGeom>
          <a:noFill/>
        </p:spPr>
        <p:txBody>
          <a:bodyPr wrap="none" rtlCol="0">
            <a:spAutoFit/>
          </a:bodyPr>
          <a:lstStyle/>
          <a:p>
            <a:pPr algn="ctr"/>
            <a:r>
              <a:rPr lang="en-US" altLang="zh-CN" sz="2000" dirty="0">
                <a:latin typeface="Times New Roman" panose="02020603050405020304" pitchFamily="18" charset="0"/>
                <a:cs typeface="Times New Roman" panose="02020603050405020304" pitchFamily="18" charset="0"/>
              </a:rPr>
              <a:t>1869</a:t>
            </a:r>
            <a:r>
              <a:rPr lang="zh-CN" altLang="en-US" sz="2000" dirty="0">
                <a:latin typeface="Times New Roman" panose="02020603050405020304" pitchFamily="18" charset="0"/>
                <a:cs typeface="Times New Roman" panose="02020603050405020304" pitchFamily="18" charset="0"/>
              </a:rPr>
              <a:t>年</a:t>
            </a:r>
            <a:endParaRPr lang="zh-CN" altLang="en-US" sz="2000" dirty="0">
              <a:latin typeface="Times New Roman" panose="02020603050405020304" pitchFamily="18" charset="0"/>
              <a:cs typeface="Times New Roman" panose="02020603050405020304" pitchFamily="18" charset="0"/>
            </a:endParaRPr>
          </a:p>
        </p:txBody>
      </p:sp>
      <p:sp>
        <p:nvSpPr>
          <p:cNvPr id="9" name="椭圆 8"/>
          <p:cNvSpPr/>
          <p:nvPr/>
        </p:nvSpPr>
        <p:spPr>
          <a:xfrm>
            <a:off x="2208615" y="3095014"/>
            <a:ext cx="203200" cy="203200"/>
          </a:xfrm>
          <a:prstGeom prst="ellipse">
            <a:avLst/>
          </a:prstGeom>
          <a:solidFill>
            <a:schemeClr val="bg1"/>
          </a:solidFill>
          <a:ln w="2857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90497" y="2989993"/>
            <a:ext cx="954107" cy="400110"/>
          </a:xfrm>
          <a:prstGeom prst="rect">
            <a:avLst/>
          </a:prstGeom>
          <a:noFill/>
        </p:spPr>
        <p:txBody>
          <a:bodyPr wrap="none" rtlCol="0">
            <a:spAutoFit/>
          </a:bodyPr>
          <a:lstStyle/>
          <a:p>
            <a:pPr algn="ctr"/>
            <a:r>
              <a:rPr lang="en-US" altLang="zh-CN" sz="2000" dirty="0">
                <a:latin typeface="Times New Roman" panose="02020603050405020304" pitchFamily="18" charset="0"/>
                <a:cs typeface="Times New Roman" panose="02020603050405020304" pitchFamily="18" charset="0"/>
              </a:rPr>
              <a:t>1889</a:t>
            </a:r>
            <a:r>
              <a:rPr lang="zh-CN" altLang="en-US" sz="2000" dirty="0">
                <a:latin typeface="Times New Roman" panose="02020603050405020304" pitchFamily="18" charset="0"/>
                <a:cs typeface="Times New Roman" panose="02020603050405020304" pitchFamily="18" charset="0"/>
              </a:rPr>
              <a:t>年</a:t>
            </a:r>
            <a:endParaRPr lang="zh-CN" altLang="en-US" sz="2000" dirty="0">
              <a:latin typeface="Times New Roman" panose="02020603050405020304" pitchFamily="18" charset="0"/>
              <a:cs typeface="Times New Roman" panose="02020603050405020304" pitchFamily="18" charset="0"/>
            </a:endParaRPr>
          </a:p>
        </p:txBody>
      </p:sp>
      <p:grpSp>
        <p:nvGrpSpPr>
          <p:cNvPr id="30" name="组合 29"/>
          <p:cNvGrpSpPr/>
          <p:nvPr/>
        </p:nvGrpSpPr>
        <p:grpSpPr>
          <a:xfrm>
            <a:off x="2418556" y="1355376"/>
            <a:ext cx="2930685" cy="1128217"/>
            <a:chOff x="2418556" y="2008713"/>
            <a:chExt cx="2930685" cy="1128217"/>
          </a:xfrm>
        </p:grpSpPr>
        <p:grpSp>
          <p:nvGrpSpPr>
            <p:cNvPr id="13" name="组合 12"/>
            <p:cNvGrpSpPr/>
            <p:nvPr/>
          </p:nvGrpSpPr>
          <p:grpSpPr>
            <a:xfrm>
              <a:off x="2646335" y="2008713"/>
              <a:ext cx="2702906" cy="1128217"/>
              <a:chOff x="2646335" y="1536763"/>
              <a:chExt cx="2702906" cy="1128217"/>
            </a:xfrm>
          </p:grpSpPr>
          <p:sp>
            <p:nvSpPr>
              <p:cNvPr id="16" name="圆角矩形 67"/>
              <p:cNvSpPr/>
              <p:nvPr/>
            </p:nvSpPr>
            <p:spPr>
              <a:xfrm>
                <a:off x="2646335" y="1536763"/>
                <a:ext cx="2702906" cy="1128217"/>
              </a:xfrm>
              <a:prstGeom prst="roundRect">
                <a:avLst>
                  <a:gd name="adj" fmla="val 7198"/>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2729433" y="1570981"/>
                <a:ext cx="2500935" cy="1066446"/>
              </a:xfrm>
              <a:prstGeom prst="rect">
                <a:avLst/>
              </a:prstGeom>
              <a:noFill/>
            </p:spPr>
            <p:txBody>
              <a:bodyPr wrap="square" rtlCol="0">
                <a:spAutoFit/>
              </a:bodyPr>
              <a:lstStyle/>
              <a:p>
                <a:pPr>
                  <a:lnSpc>
                    <a:spcPct val="120000"/>
                  </a:lnSpc>
                </a:pPr>
                <a:r>
                  <a:rPr lang="zh-CN" altLang="en-US" dirty="0"/>
                  <a:t>研究者在显微观察胰腺组织时，发现其中有一些聚集成岛状的细胞堆。</a:t>
                </a:r>
                <a:endParaRPr lang="zh-CN" altLang="en-US" dirty="0"/>
              </a:p>
            </p:txBody>
          </p:sp>
        </p:grpSp>
        <p:cxnSp>
          <p:nvCxnSpPr>
            <p:cNvPr id="19" name="直接连接符 18"/>
            <p:cNvCxnSpPr>
              <a:stCxn id="5" idx="6"/>
              <a:endCxn id="16" idx="1"/>
            </p:cNvCxnSpPr>
            <p:nvPr/>
          </p:nvCxnSpPr>
          <p:spPr>
            <a:xfrm>
              <a:off x="2418556" y="2568604"/>
              <a:ext cx="227779" cy="4218"/>
            </a:xfrm>
            <a:prstGeom prst="line">
              <a:avLst/>
            </a:prstGeom>
            <a:ln w="19050">
              <a:solidFill>
                <a:srgbClr val="996600"/>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2411815" y="2787561"/>
            <a:ext cx="3446441" cy="818944"/>
            <a:chOff x="2431934" y="4700663"/>
            <a:chExt cx="3446441" cy="818944"/>
          </a:xfrm>
        </p:grpSpPr>
        <p:grpSp>
          <p:nvGrpSpPr>
            <p:cNvPr id="25" name="组合 24"/>
            <p:cNvGrpSpPr/>
            <p:nvPr/>
          </p:nvGrpSpPr>
          <p:grpSpPr>
            <a:xfrm>
              <a:off x="2662046" y="4700663"/>
              <a:ext cx="3216329" cy="818944"/>
              <a:chOff x="2662046" y="4395864"/>
              <a:chExt cx="3216329" cy="818944"/>
            </a:xfrm>
          </p:grpSpPr>
          <p:sp>
            <p:nvSpPr>
              <p:cNvPr id="17" name="圆角矩形 67"/>
              <p:cNvSpPr/>
              <p:nvPr/>
            </p:nvSpPr>
            <p:spPr>
              <a:xfrm>
                <a:off x="2662046" y="4395864"/>
                <a:ext cx="3186396" cy="818944"/>
              </a:xfrm>
              <a:prstGeom prst="roundRect">
                <a:avLst>
                  <a:gd name="adj" fmla="val 10548"/>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2691979" y="4433326"/>
                <a:ext cx="3186396" cy="735714"/>
              </a:xfrm>
              <a:prstGeom prst="rect">
                <a:avLst/>
              </a:prstGeom>
              <a:noFill/>
            </p:spPr>
            <p:txBody>
              <a:bodyPr wrap="square" rtlCol="0">
                <a:spAutoFit/>
              </a:bodyPr>
              <a:lstStyle/>
              <a:p>
                <a:pPr>
                  <a:lnSpc>
                    <a:spcPct val="120000"/>
                  </a:lnSpc>
                </a:pPr>
                <a:r>
                  <a:rPr lang="zh-CN" altLang="en-US" dirty="0"/>
                  <a:t>科学家发现切除胰腺的狗会患上与人的糖尿病类似的疾病。</a:t>
                </a:r>
                <a:endParaRPr lang="zh-CN" altLang="en-US" dirty="0"/>
              </a:p>
            </p:txBody>
          </p:sp>
        </p:grpSp>
        <p:cxnSp>
          <p:nvCxnSpPr>
            <p:cNvPr id="21" name="直接连接符 20"/>
            <p:cNvCxnSpPr>
              <a:stCxn id="9" idx="6"/>
              <a:endCxn id="17" idx="1"/>
            </p:cNvCxnSpPr>
            <p:nvPr/>
          </p:nvCxnSpPr>
          <p:spPr>
            <a:xfrm>
              <a:off x="2431934" y="5109716"/>
              <a:ext cx="230112" cy="419"/>
            </a:xfrm>
            <a:prstGeom prst="line">
              <a:avLst/>
            </a:prstGeom>
            <a:ln w="19050">
              <a:solidFill>
                <a:srgbClr val="996600"/>
              </a:solidFill>
            </a:ln>
          </p:spPr>
          <p:style>
            <a:lnRef idx="1">
              <a:schemeClr val="accent1"/>
            </a:lnRef>
            <a:fillRef idx="0">
              <a:schemeClr val="accent1"/>
            </a:fillRef>
            <a:effectRef idx="0">
              <a:schemeClr val="accent1"/>
            </a:effectRef>
            <a:fontRef idx="minor">
              <a:schemeClr val="tx1"/>
            </a:fontRef>
          </p:style>
        </p:cxnSp>
      </p:grpSp>
      <p:sp>
        <p:nvSpPr>
          <p:cNvPr id="37" name="矩形 36"/>
          <p:cNvSpPr/>
          <p:nvPr/>
        </p:nvSpPr>
        <p:spPr>
          <a:xfrm>
            <a:off x="4023484" y="929519"/>
            <a:ext cx="4284055" cy="147574"/>
          </a:xfrm>
          <a:prstGeom prst="rect">
            <a:avLst/>
          </a:prstGeom>
          <a:gradFill flip="none" rotWithShape="1">
            <a:gsLst>
              <a:gs pos="23000">
                <a:srgbClr val="996600">
                  <a:alpha val="0"/>
                </a:srgbClr>
              </a:gs>
              <a:gs pos="75000">
                <a:srgbClr val="9966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023484" y="457270"/>
            <a:ext cx="4284055" cy="584775"/>
          </a:xfrm>
          <a:prstGeom prst="rect">
            <a:avLst/>
          </a:prstGeom>
          <a:noFill/>
        </p:spPr>
        <p:txBody>
          <a:bodyPr wrap="square">
            <a:spAutoFit/>
          </a:bodyPr>
          <a:lstStyle/>
          <a:p>
            <a:pPr algn="ctr"/>
            <a:r>
              <a:rPr lang="zh-CN" altLang="en-US" sz="3200" b="1" dirty="0">
                <a:solidFill>
                  <a:srgbClr val="765A00"/>
                </a:solidFill>
                <a:effectLst>
                  <a:glow rad="101600">
                    <a:schemeClr val="bg1">
                      <a:alpha val="60000"/>
                    </a:schemeClr>
                  </a:glow>
                </a:effectLst>
                <a:latin typeface="微软雅黑" panose="020B0503020204020204" pitchFamily="34" charset="-122"/>
                <a:ea typeface="微软雅黑" panose="020B0503020204020204" pitchFamily="34" charset="-122"/>
              </a:rPr>
              <a:t>实例</a:t>
            </a:r>
            <a:r>
              <a:rPr lang="en-US" altLang="zh-CN" sz="3200" b="1" dirty="0">
                <a:solidFill>
                  <a:srgbClr val="765A00"/>
                </a:solidFill>
                <a:effectLst>
                  <a:glow rad="101600">
                    <a:schemeClr val="bg1">
                      <a:alpha val="60000"/>
                    </a:schemeClr>
                  </a:glow>
                </a:effectLst>
                <a:latin typeface="微软雅黑" panose="020B0503020204020204" pitchFamily="34" charset="-122"/>
                <a:ea typeface="微软雅黑" panose="020B0503020204020204" pitchFamily="34" charset="-122"/>
              </a:rPr>
              <a:t>1 </a:t>
            </a:r>
            <a:r>
              <a:rPr lang="zh-CN" altLang="en-US" sz="3200" b="1" dirty="0">
                <a:solidFill>
                  <a:srgbClr val="765A00"/>
                </a:solidFill>
                <a:effectLst>
                  <a:glow rad="101600">
                    <a:schemeClr val="bg1">
                      <a:alpha val="60000"/>
                    </a:schemeClr>
                  </a:glow>
                </a:effectLst>
                <a:latin typeface="微软雅黑" panose="020B0503020204020204" pitchFamily="34" charset="-122"/>
                <a:ea typeface="微软雅黑" panose="020B0503020204020204" pitchFamily="34" charset="-122"/>
              </a:rPr>
              <a:t>胰岛素的发现</a:t>
            </a:r>
            <a:endParaRPr lang="zh-CN" altLang="en-US" sz="3200" b="1" dirty="0">
              <a:solidFill>
                <a:srgbClr val="765A00"/>
              </a:solidFill>
              <a:effectLst>
                <a:glow rad="101600">
                  <a:schemeClr val="bg1">
                    <a:alpha val="60000"/>
                  </a:schemeClr>
                </a:glow>
              </a:effectLst>
              <a:latin typeface="微软雅黑" panose="020B0503020204020204" pitchFamily="34" charset="-122"/>
              <a:ea typeface="微软雅黑" panose="020B0503020204020204" pitchFamily="34" charset="-122"/>
            </a:endParaRPr>
          </a:p>
        </p:txBody>
      </p:sp>
      <p:sp>
        <p:nvSpPr>
          <p:cNvPr id="45" name="椭圆 44"/>
          <p:cNvSpPr/>
          <p:nvPr/>
        </p:nvSpPr>
        <p:spPr>
          <a:xfrm>
            <a:off x="2208615" y="4339815"/>
            <a:ext cx="203200" cy="203200"/>
          </a:xfrm>
          <a:prstGeom prst="ellipse">
            <a:avLst/>
          </a:prstGeom>
          <a:solidFill>
            <a:schemeClr val="bg1"/>
          </a:solidFill>
          <a:ln w="2857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1200337" y="4241360"/>
            <a:ext cx="954107" cy="400110"/>
          </a:xfrm>
          <a:prstGeom prst="rect">
            <a:avLst/>
          </a:prstGeom>
          <a:noFill/>
        </p:spPr>
        <p:txBody>
          <a:bodyPr wrap="none" rtlCol="0">
            <a:spAutoFit/>
          </a:bodyPr>
          <a:lstStyle/>
          <a:p>
            <a:pPr algn="ctr"/>
            <a:r>
              <a:rPr lang="en-US" altLang="zh-CN" sz="2000" dirty="0">
                <a:latin typeface="Times New Roman" panose="02020603050405020304" pitchFamily="18" charset="0"/>
                <a:cs typeface="Times New Roman" panose="02020603050405020304" pitchFamily="18" charset="0"/>
              </a:rPr>
              <a:t>1916</a:t>
            </a:r>
            <a:r>
              <a:rPr lang="zh-CN" altLang="en-US" sz="2000" dirty="0">
                <a:latin typeface="Times New Roman" panose="02020603050405020304" pitchFamily="18" charset="0"/>
                <a:cs typeface="Times New Roman" panose="02020603050405020304" pitchFamily="18" charset="0"/>
              </a:rPr>
              <a:t>年</a:t>
            </a:r>
            <a:endParaRPr lang="zh-CN" altLang="en-US" sz="2000" dirty="0">
              <a:latin typeface="Times New Roman" panose="02020603050405020304" pitchFamily="18" charset="0"/>
              <a:cs typeface="Times New Roman" panose="02020603050405020304" pitchFamily="18" charset="0"/>
            </a:endParaRPr>
          </a:p>
        </p:txBody>
      </p:sp>
      <p:grpSp>
        <p:nvGrpSpPr>
          <p:cNvPr id="47" name="组合 46"/>
          <p:cNvGrpSpPr/>
          <p:nvPr/>
        </p:nvGrpSpPr>
        <p:grpSpPr>
          <a:xfrm>
            <a:off x="2411815" y="4032361"/>
            <a:ext cx="3753697" cy="819783"/>
            <a:chOff x="2431934" y="4700662"/>
            <a:chExt cx="3753697" cy="819783"/>
          </a:xfrm>
        </p:grpSpPr>
        <p:grpSp>
          <p:nvGrpSpPr>
            <p:cNvPr id="48" name="组合 47"/>
            <p:cNvGrpSpPr/>
            <p:nvPr/>
          </p:nvGrpSpPr>
          <p:grpSpPr>
            <a:xfrm>
              <a:off x="2681451" y="4700662"/>
              <a:ext cx="3504180" cy="819783"/>
              <a:chOff x="2681451" y="4395863"/>
              <a:chExt cx="3504180" cy="819783"/>
            </a:xfrm>
          </p:grpSpPr>
          <p:sp>
            <p:nvSpPr>
              <p:cNvPr id="50" name="圆角矩形 67"/>
              <p:cNvSpPr/>
              <p:nvPr/>
            </p:nvSpPr>
            <p:spPr>
              <a:xfrm>
                <a:off x="2681451" y="4395863"/>
                <a:ext cx="3504180" cy="819783"/>
              </a:xfrm>
              <a:prstGeom prst="roundRect">
                <a:avLst>
                  <a:gd name="adj" fmla="val 10544"/>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文本框 50"/>
              <p:cNvSpPr txBox="1"/>
              <p:nvPr/>
            </p:nvSpPr>
            <p:spPr>
              <a:xfrm>
                <a:off x="2767386" y="4433326"/>
                <a:ext cx="3418245" cy="735714"/>
              </a:xfrm>
              <a:prstGeom prst="rect">
                <a:avLst/>
              </a:prstGeom>
              <a:noFill/>
            </p:spPr>
            <p:txBody>
              <a:bodyPr wrap="square" rtlCol="0">
                <a:spAutoFit/>
              </a:bodyPr>
              <a:lstStyle/>
              <a:p>
                <a:pPr>
                  <a:lnSpc>
                    <a:spcPct val="120000"/>
                  </a:lnSpc>
                </a:pPr>
                <a:r>
                  <a:rPr lang="zh-CN" altLang="en-US" dirty="0"/>
                  <a:t>科学家将胰岛产生的、可能与糖尿病有关的物质命名为胰岛素。</a:t>
                </a:r>
                <a:endParaRPr lang="zh-CN" altLang="en-US" dirty="0"/>
              </a:p>
            </p:txBody>
          </p:sp>
        </p:grpSp>
        <p:cxnSp>
          <p:nvCxnSpPr>
            <p:cNvPr id="49" name="直接连接符 48"/>
            <p:cNvCxnSpPr>
              <a:stCxn id="45" idx="6"/>
              <a:endCxn id="50" idx="1"/>
            </p:cNvCxnSpPr>
            <p:nvPr/>
          </p:nvCxnSpPr>
          <p:spPr>
            <a:xfrm>
              <a:off x="2431934" y="5109716"/>
              <a:ext cx="249517" cy="838"/>
            </a:xfrm>
            <a:prstGeom prst="line">
              <a:avLst/>
            </a:prstGeom>
            <a:ln w="19050">
              <a:solidFill>
                <a:srgbClr val="996600"/>
              </a:solidFill>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6144149" y="2787560"/>
            <a:ext cx="2528964" cy="818944"/>
            <a:chOff x="6381893" y="2833280"/>
            <a:chExt cx="2528964" cy="818944"/>
          </a:xfrm>
        </p:grpSpPr>
        <p:sp>
          <p:nvSpPr>
            <p:cNvPr id="39" name="圆角矩形 67"/>
            <p:cNvSpPr/>
            <p:nvPr/>
          </p:nvSpPr>
          <p:spPr>
            <a:xfrm>
              <a:off x="6381893" y="2833280"/>
              <a:ext cx="2528964" cy="818944"/>
            </a:xfrm>
            <a:prstGeom prst="roundRect">
              <a:avLst>
                <a:gd name="adj" fmla="val 7198"/>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文本框 42"/>
            <p:cNvSpPr txBox="1"/>
            <p:nvPr/>
          </p:nvSpPr>
          <p:spPr>
            <a:xfrm>
              <a:off x="6439832" y="2867072"/>
              <a:ext cx="2471025" cy="735714"/>
            </a:xfrm>
            <a:prstGeom prst="rect">
              <a:avLst/>
            </a:prstGeom>
            <a:noFill/>
          </p:spPr>
          <p:txBody>
            <a:bodyPr wrap="square" rtlCol="0">
              <a:spAutoFit/>
            </a:bodyPr>
            <a:lstStyle/>
            <a:p>
              <a:pPr>
                <a:lnSpc>
                  <a:spcPct val="120000"/>
                </a:lnSpc>
              </a:pPr>
              <a:r>
                <a:rPr lang="zh-CN" altLang="en-US" dirty="0"/>
                <a:t>提出胰腺能分泌某种抗糖尿病的物质的假说。</a:t>
              </a:r>
              <a:endParaRPr lang="zh-CN" altLang="en-US" dirty="0"/>
            </a:p>
          </p:txBody>
        </p:sp>
      </p:grpSp>
      <p:sp>
        <p:nvSpPr>
          <p:cNvPr id="15" name="箭头: 右 14"/>
          <p:cNvSpPr/>
          <p:nvPr/>
        </p:nvSpPr>
        <p:spPr>
          <a:xfrm>
            <a:off x="5862130" y="3003267"/>
            <a:ext cx="269172" cy="375974"/>
          </a:xfrm>
          <a:prstGeom prst="rightArrow">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5665531" y="1360372"/>
            <a:ext cx="1704365" cy="1128216"/>
            <a:chOff x="5912419" y="1442668"/>
            <a:chExt cx="1704365" cy="1128216"/>
          </a:xfrm>
        </p:grpSpPr>
        <p:sp>
          <p:nvSpPr>
            <p:cNvPr id="33" name="圆角矩形 67"/>
            <p:cNvSpPr/>
            <p:nvPr/>
          </p:nvSpPr>
          <p:spPr>
            <a:xfrm>
              <a:off x="5912419" y="1442668"/>
              <a:ext cx="1704365" cy="1128216"/>
            </a:xfrm>
            <a:prstGeom prst="roundRect">
              <a:avLst>
                <a:gd name="adj" fmla="val 7198"/>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文本框 34"/>
            <p:cNvSpPr txBox="1"/>
            <p:nvPr/>
          </p:nvSpPr>
          <p:spPr>
            <a:xfrm>
              <a:off x="5954995" y="1467306"/>
              <a:ext cx="1646427" cy="1068113"/>
            </a:xfrm>
            <a:prstGeom prst="rect">
              <a:avLst/>
            </a:prstGeom>
            <a:noFill/>
          </p:spPr>
          <p:txBody>
            <a:bodyPr wrap="square" rtlCol="0">
              <a:spAutoFit/>
            </a:bodyPr>
            <a:lstStyle/>
            <a:p>
              <a:pPr>
                <a:lnSpc>
                  <a:spcPct val="120000"/>
                </a:lnSpc>
              </a:pPr>
              <a:r>
                <a:rPr lang="zh-CN" altLang="en-US" dirty="0"/>
                <a:t>将其命名为“胰岛”，但对它的作用一无所知。</a:t>
              </a:r>
              <a:endParaRPr lang="zh-CN" altLang="en-US" dirty="0"/>
            </a:p>
          </p:txBody>
        </p:sp>
      </p:grpSp>
      <p:sp>
        <p:nvSpPr>
          <p:cNvPr id="36" name="箭头: 右 35"/>
          <p:cNvSpPr/>
          <p:nvPr/>
        </p:nvSpPr>
        <p:spPr>
          <a:xfrm>
            <a:off x="5386684" y="1674769"/>
            <a:ext cx="269172" cy="375974"/>
          </a:xfrm>
          <a:prstGeom prst="rightArrow">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2" name="组合 61"/>
          <p:cNvGrpSpPr/>
          <p:nvPr/>
        </p:nvGrpSpPr>
        <p:grpSpPr>
          <a:xfrm>
            <a:off x="6494745" y="4032361"/>
            <a:ext cx="1881160" cy="819783"/>
            <a:chOff x="6723345" y="4032361"/>
            <a:chExt cx="1881160" cy="819783"/>
          </a:xfrm>
        </p:grpSpPr>
        <p:sp>
          <p:nvSpPr>
            <p:cNvPr id="38" name="圆角矩形 67"/>
            <p:cNvSpPr/>
            <p:nvPr/>
          </p:nvSpPr>
          <p:spPr>
            <a:xfrm>
              <a:off x="6723345" y="4032361"/>
              <a:ext cx="1881157" cy="819783"/>
            </a:xfrm>
            <a:prstGeom prst="roundRect">
              <a:avLst>
                <a:gd name="adj" fmla="val 7198"/>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文本框 39"/>
            <p:cNvSpPr txBox="1"/>
            <p:nvPr/>
          </p:nvSpPr>
          <p:spPr>
            <a:xfrm>
              <a:off x="6781285" y="4064514"/>
              <a:ext cx="1823220" cy="735714"/>
            </a:xfrm>
            <a:prstGeom prst="rect">
              <a:avLst/>
            </a:prstGeom>
            <a:noFill/>
          </p:spPr>
          <p:txBody>
            <a:bodyPr wrap="square" rtlCol="0">
              <a:spAutoFit/>
            </a:bodyPr>
            <a:lstStyle/>
            <a:p>
              <a:pPr>
                <a:lnSpc>
                  <a:spcPct val="120000"/>
                </a:lnSpc>
              </a:pPr>
              <a:r>
                <a:rPr lang="zh-CN" altLang="en-US" dirty="0"/>
                <a:t>没有人能精确地证实它的存在。</a:t>
              </a:r>
              <a:endParaRPr lang="zh-CN" altLang="en-US" dirty="0"/>
            </a:p>
          </p:txBody>
        </p:sp>
      </p:grpSp>
      <p:sp>
        <p:nvSpPr>
          <p:cNvPr id="41" name="箭头: 右 40"/>
          <p:cNvSpPr/>
          <p:nvPr/>
        </p:nvSpPr>
        <p:spPr>
          <a:xfrm>
            <a:off x="6212726" y="4255573"/>
            <a:ext cx="269172" cy="375974"/>
          </a:xfrm>
          <a:prstGeom prst="rightArrow">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2747267" y="5187978"/>
            <a:ext cx="7695178" cy="1173847"/>
          </a:xfrm>
          <a:prstGeom prst="rect">
            <a:avLst/>
          </a:prstGeom>
          <a:noFill/>
        </p:spPr>
        <p:txBody>
          <a:bodyPr wrap="square" rtlCol="0">
            <a:spAutoFit/>
          </a:bodyPr>
          <a:lstStyle/>
          <a:p>
            <a:pPr algn="just">
              <a:lnSpc>
                <a:spcPct val="120000"/>
              </a:lnSpc>
            </a:pPr>
            <a:r>
              <a:rPr lang="en-US" altLang="zh-CN" sz="2000" dirty="0">
                <a:effectLst>
                  <a:glow rad="76200">
                    <a:schemeClr val="bg1"/>
                  </a:glow>
                </a:effectLst>
                <a:latin typeface="微软雅黑" panose="020B0503020204020204" pitchFamily="34" charset="-122"/>
                <a:ea typeface="微软雅黑" panose="020B0503020204020204" pitchFamily="34" charset="-122"/>
              </a:rPr>
              <a:t>      1889</a:t>
            </a:r>
            <a:r>
              <a:rPr lang="zh-CN" altLang="en-US" sz="2000" dirty="0">
                <a:effectLst>
                  <a:glow rad="76200">
                    <a:schemeClr val="bg1"/>
                  </a:glow>
                </a:effectLst>
                <a:latin typeface="微软雅黑" panose="020B0503020204020204" pitchFamily="34" charset="-122"/>
                <a:ea typeface="微软雅黑" panose="020B0503020204020204" pitchFamily="34" charset="-122"/>
              </a:rPr>
              <a:t>年到</a:t>
            </a:r>
            <a:r>
              <a:rPr lang="en-US" altLang="zh-CN" sz="2000" dirty="0">
                <a:effectLst>
                  <a:glow rad="76200">
                    <a:schemeClr val="bg1"/>
                  </a:glow>
                </a:effectLst>
                <a:latin typeface="微软雅黑" panose="020B0503020204020204" pitchFamily="34" charset="-122"/>
                <a:ea typeface="微软雅黑" panose="020B0503020204020204" pitchFamily="34" charset="-122"/>
              </a:rPr>
              <a:t>1920</a:t>
            </a:r>
            <a:r>
              <a:rPr lang="zh-CN" altLang="en-US" sz="2000" dirty="0">
                <a:effectLst>
                  <a:glow rad="76200">
                    <a:schemeClr val="bg1"/>
                  </a:glow>
                </a:effectLst>
                <a:latin typeface="微软雅黑" panose="020B0503020204020204" pitchFamily="34" charset="-122"/>
                <a:ea typeface="微软雅黑" panose="020B0503020204020204" pitchFamily="34" charset="-122"/>
              </a:rPr>
              <a:t>年，科学家用制备胰腺提取物注射给由胰腺受损诱发糖尿病的狗或糖尿病患者的方法，证明胰腺中内分泌物的存在，收效甚微。</a:t>
            </a:r>
            <a:endParaRPr lang="zh-CN" altLang="en-US" sz="2000" dirty="0">
              <a:effectLst>
                <a:glow rad="76200">
                  <a:schemeClr val="bg1"/>
                </a:glow>
              </a:effectLst>
              <a:latin typeface="微软雅黑" panose="020B0503020204020204" pitchFamily="34" charset="-122"/>
              <a:ea typeface="微软雅黑" panose="020B0503020204020204" pitchFamily="34" charset="-122"/>
            </a:endParaRPr>
          </a:p>
        </p:txBody>
      </p:sp>
      <p:grpSp>
        <p:nvGrpSpPr>
          <p:cNvPr id="6" name="组合 5"/>
          <p:cNvGrpSpPr/>
          <p:nvPr/>
        </p:nvGrpSpPr>
        <p:grpSpPr>
          <a:xfrm>
            <a:off x="8859272" y="1845841"/>
            <a:ext cx="2516957" cy="2344336"/>
            <a:chOff x="8859272" y="1845841"/>
            <a:chExt cx="2516957" cy="2344336"/>
          </a:xfrm>
        </p:grpSpPr>
        <p:pic>
          <p:nvPicPr>
            <p:cNvPr id="64" name="图片 63"/>
            <p:cNvPicPr>
              <a:picLocks noChangeAspect="1"/>
            </p:cNvPicPr>
            <p:nvPr/>
          </p:nvPicPr>
          <p:blipFill>
            <a:blip r:embed="rId3"/>
            <a:stretch>
              <a:fillRect/>
            </a:stretch>
          </p:blipFill>
          <p:spPr>
            <a:xfrm>
              <a:off x="8859272" y="1845841"/>
              <a:ext cx="2516957" cy="2014210"/>
            </a:xfrm>
            <a:prstGeom prst="rect">
              <a:avLst/>
            </a:prstGeom>
            <a:ln>
              <a:noFill/>
            </a:ln>
            <a:effectLst>
              <a:softEdge rad="112500"/>
            </a:effectLst>
          </p:spPr>
        </p:pic>
        <p:sp>
          <p:nvSpPr>
            <p:cNvPr id="2" name="文本框 1"/>
            <p:cNvSpPr txBox="1"/>
            <p:nvPr/>
          </p:nvSpPr>
          <p:spPr>
            <a:xfrm>
              <a:off x="9409864" y="3851623"/>
              <a:ext cx="1415772" cy="338554"/>
            </a:xfrm>
            <a:prstGeom prst="rect">
              <a:avLst/>
            </a:prstGeom>
            <a:noFill/>
          </p:spPr>
          <p:txBody>
            <a:bodyPr wrap="none" rtlCol="0">
              <a:spAutoFit/>
            </a:bodyPr>
            <a:lstStyle/>
            <a:p>
              <a:r>
                <a:rPr lang="zh-CN" altLang="en-US" sz="1600" dirty="0"/>
                <a:t>胰腺中的胰岛</a:t>
              </a:r>
              <a:endParaRPr lang="zh-CN" altLang="en-US" sz="1600" dirty="0"/>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outVertic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left)">
                                      <p:cBhvr>
                                        <p:cTn id="44" dur="500"/>
                                        <p:tgtEl>
                                          <p:spTgt spid="36"/>
                                        </p:tgtEl>
                                      </p:cBhvr>
                                    </p:animEffect>
                                  </p:childTnLst>
                                </p:cTn>
                              </p:par>
                            </p:childTnLst>
                          </p:cTn>
                        </p:par>
                        <p:par>
                          <p:cTn id="45" fill="hold">
                            <p:stCondLst>
                              <p:cond delay="500"/>
                            </p:stCondLst>
                            <p:childTnLst>
                              <p:par>
                                <p:cTn id="46" presetID="53" presetClass="entr" presetSubtype="16"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p:cTn id="48" dur="500" fill="hold"/>
                                        <p:tgtEl>
                                          <p:spTgt spid="42"/>
                                        </p:tgtEl>
                                        <p:attrNameLst>
                                          <p:attrName>ppt_w</p:attrName>
                                        </p:attrNameLst>
                                      </p:cBhvr>
                                      <p:tavLst>
                                        <p:tav tm="0">
                                          <p:val>
                                            <p:fltVal val="0"/>
                                          </p:val>
                                        </p:tav>
                                        <p:tav tm="100000">
                                          <p:val>
                                            <p:strVal val="#ppt_w"/>
                                          </p:val>
                                        </p:tav>
                                      </p:tavLst>
                                    </p:anim>
                                    <p:anim calcmode="lin" valueType="num">
                                      <p:cBhvr>
                                        <p:cTn id="49" dur="500" fill="hold"/>
                                        <p:tgtEl>
                                          <p:spTgt spid="42"/>
                                        </p:tgtEl>
                                        <p:attrNameLst>
                                          <p:attrName>ppt_h</p:attrName>
                                        </p:attrNameLst>
                                      </p:cBhvr>
                                      <p:tavLst>
                                        <p:tav tm="0">
                                          <p:val>
                                            <p:fltVal val="0"/>
                                          </p:val>
                                        </p:tav>
                                        <p:tav tm="100000">
                                          <p:val>
                                            <p:strVal val="#ppt_h"/>
                                          </p:val>
                                        </p:tav>
                                      </p:tavLst>
                                    </p:anim>
                                    <p:animEffect transition="in" filter="fade">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left)">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childTnLst>
                          </p:cTn>
                        </p:par>
                        <p:par>
                          <p:cTn id="72" fill="hold">
                            <p:stCondLst>
                              <p:cond delay="500"/>
                            </p:stCondLst>
                            <p:childTnLst>
                              <p:par>
                                <p:cTn id="73" presetID="53" presetClass="entr" presetSubtype="16" fill="hold" nodeType="afterEffect">
                                  <p:stCondLst>
                                    <p:cond delay="0"/>
                                  </p:stCondLst>
                                  <p:childTnLst>
                                    <p:set>
                                      <p:cBhvr>
                                        <p:cTn id="74" dur="1" fill="hold">
                                          <p:stCondLst>
                                            <p:cond delay="0"/>
                                          </p:stCondLst>
                                        </p:cTn>
                                        <p:tgtEl>
                                          <p:spTgt spid="44"/>
                                        </p:tgtEl>
                                        <p:attrNameLst>
                                          <p:attrName>style.visibility</p:attrName>
                                        </p:attrNameLst>
                                      </p:cBhvr>
                                      <p:to>
                                        <p:strVal val="visible"/>
                                      </p:to>
                                    </p:set>
                                    <p:anim calcmode="lin" valueType="num">
                                      <p:cBhvr>
                                        <p:cTn id="75" dur="500" fill="hold"/>
                                        <p:tgtEl>
                                          <p:spTgt spid="44"/>
                                        </p:tgtEl>
                                        <p:attrNameLst>
                                          <p:attrName>ppt_w</p:attrName>
                                        </p:attrNameLst>
                                      </p:cBhvr>
                                      <p:tavLst>
                                        <p:tav tm="0">
                                          <p:val>
                                            <p:fltVal val="0"/>
                                          </p:val>
                                        </p:tav>
                                        <p:tav tm="100000">
                                          <p:val>
                                            <p:strVal val="#ppt_w"/>
                                          </p:val>
                                        </p:tav>
                                      </p:tavLst>
                                    </p:anim>
                                    <p:anim calcmode="lin" valueType="num">
                                      <p:cBhvr>
                                        <p:cTn id="76" dur="500" fill="hold"/>
                                        <p:tgtEl>
                                          <p:spTgt spid="44"/>
                                        </p:tgtEl>
                                        <p:attrNameLst>
                                          <p:attrName>ppt_h</p:attrName>
                                        </p:attrNameLst>
                                      </p:cBhvr>
                                      <p:tavLst>
                                        <p:tav tm="0">
                                          <p:val>
                                            <p:fltVal val="0"/>
                                          </p:val>
                                        </p:tav>
                                        <p:tav tm="100000">
                                          <p:val>
                                            <p:strVal val="#ppt_h"/>
                                          </p:val>
                                        </p:tav>
                                      </p:tavLst>
                                    </p:anim>
                                    <p:animEffect transition="in" filter="fade">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p:cTn id="82" dur="500" fill="hold"/>
                                        <p:tgtEl>
                                          <p:spTgt spid="45"/>
                                        </p:tgtEl>
                                        <p:attrNameLst>
                                          <p:attrName>ppt_w</p:attrName>
                                        </p:attrNameLst>
                                      </p:cBhvr>
                                      <p:tavLst>
                                        <p:tav tm="0">
                                          <p:val>
                                            <p:fltVal val="0"/>
                                          </p:val>
                                        </p:tav>
                                        <p:tav tm="100000">
                                          <p:val>
                                            <p:strVal val="#ppt_w"/>
                                          </p:val>
                                        </p:tav>
                                      </p:tavLst>
                                    </p:anim>
                                    <p:anim calcmode="lin" valueType="num">
                                      <p:cBhvr>
                                        <p:cTn id="83" dur="500" fill="hold"/>
                                        <p:tgtEl>
                                          <p:spTgt spid="45"/>
                                        </p:tgtEl>
                                        <p:attrNameLst>
                                          <p:attrName>ppt_h</p:attrName>
                                        </p:attrNameLst>
                                      </p:cBhvr>
                                      <p:tavLst>
                                        <p:tav tm="0">
                                          <p:val>
                                            <p:fltVal val="0"/>
                                          </p:val>
                                        </p:tav>
                                        <p:tav tm="100000">
                                          <p:val>
                                            <p:strVal val="#ppt_h"/>
                                          </p:val>
                                        </p:tav>
                                      </p:tavLst>
                                    </p:anim>
                                    <p:animEffect transition="in" filter="fade">
                                      <p:cBhvr>
                                        <p:cTn id="84" dur="500"/>
                                        <p:tgtEl>
                                          <p:spTgt spid="45"/>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wipe(left)">
                                      <p:cBhvr>
                                        <p:cTn id="88" dur="500"/>
                                        <p:tgtEl>
                                          <p:spTgt spid="4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wipe(left)">
                                      <p:cBhvr>
                                        <p:cTn id="93" dur="500"/>
                                        <p:tgtEl>
                                          <p:spTgt spid="47"/>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wipe(left)">
                                      <p:cBhvr>
                                        <p:cTn id="98" dur="500"/>
                                        <p:tgtEl>
                                          <p:spTgt spid="41"/>
                                        </p:tgtEl>
                                      </p:cBhvr>
                                    </p:animEffect>
                                  </p:childTnLst>
                                </p:cTn>
                              </p:par>
                            </p:childTnLst>
                          </p:cTn>
                        </p:par>
                        <p:par>
                          <p:cTn id="99" fill="hold">
                            <p:stCondLst>
                              <p:cond delay="500"/>
                            </p:stCondLst>
                            <p:childTnLst>
                              <p:par>
                                <p:cTn id="100" presetID="53" presetClass="entr" presetSubtype="16" fill="hold" nodeType="afterEffect">
                                  <p:stCondLst>
                                    <p:cond delay="0"/>
                                  </p:stCondLst>
                                  <p:childTnLst>
                                    <p:set>
                                      <p:cBhvr>
                                        <p:cTn id="101" dur="1" fill="hold">
                                          <p:stCondLst>
                                            <p:cond delay="0"/>
                                          </p:stCondLst>
                                        </p:cTn>
                                        <p:tgtEl>
                                          <p:spTgt spid="62"/>
                                        </p:tgtEl>
                                        <p:attrNameLst>
                                          <p:attrName>style.visibility</p:attrName>
                                        </p:attrNameLst>
                                      </p:cBhvr>
                                      <p:to>
                                        <p:strVal val="visible"/>
                                      </p:to>
                                    </p:set>
                                    <p:anim calcmode="lin" valueType="num">
                                      <p:cBhvr>
                                        <p:cTn id="102" dur="500" fill="hold"/>
                                        <p:tgtEl>
                                          <p:spTgt spid="62"/>
                                        </p:tgtEl>
                                        <p:attrNameLst>
                                          <p:attrName>ppt_w</p:attrName>
                                        </p:attrNameLst>
                                      </p:cBhvr>
                                      <p:tavLst>
                                        <p:tav tm="0">
                                          <p:val>
                                            <p:fltVal val="0"/>
                                          </p:val>
                                        </p:tav>
                                        <p:tav tm="100000">
                                          <p:val>
                                            <p:strVal val="#ppt_w"/>
                                          </p:val>
                                        </p:tav>
                                      </p:tavLst>
                                    </p:anim>
                                    <p:anim calcmode="lin" valueType="num">
                                      <p:cBhvr>
                                        <p:cTn id="103" dur="500" fill="hold"/>
                                        <p:tgtEl>
                                          <p:spTgt spid="62"/>
                                        </p:tgtEl>
                                        <p:attrNameLst>
                                          <p:attrName>ppt_h</p:attrName>
                                        </p:attrNameLst>
                                      </p:cBhvr>
                                      <p:tavLst>
                                        <p:tav tm="0">
                                          <p:val>
                                            <p:fltVal val="0"/>
                                          </p:val>
                                        </p:tav>
                                        <p:tav tm="100000">
                                          <p:val>
                                            <p:strVal val="#ppt_h"/>
                                          </p:val>
                                        </p:tav>
                                      </p:tavLst>
                                    </p:anim>
                                    <p:animEffect transition="in" filter="fade">
                                      <p:cBhvr>
                                        <p:cTn id="104" dur="500"/>
                                        <p:tgtEl>
                                          <p:spTgt spid="62"/>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32"/>
                                        </p:tgtEl>
                                        <p:attrNameLst>
                                          <p:attrName>style.visibility</p:attrName>
                                        </p:attrNameLst>
                                      </p:cBhvr>
                                      <p:to>
                                        <p:strVal val="visible"/>
                                      </p:to>
                                    </p:set>
                                    <p:anim calcmode="lin" valueType="num">
                                      <p:cBhvr>
                                        <p:cTn id="109" dur="500" fill="hold"/>
                                        <p:tgtEl>
                                          <p:spTgt spid="32"/>
                                        </p:tgtEl>
                                        <p:attrNameLst>
                                          <p:attrName>ppt_w</p:attrName>
                                        </p:attrNameLst>
                                      </p:cBhvr>
                                      <p:tavLst>
                                        <p:tav tm="0">
                                          <p:val>
                                            <p:fltVal val="0"/>
                                          </p:val>
                                        </p:tav>
                                        <p:tav tm="100000">
                                          <p:val>
                                            <p:strVal val="#ppt_w"/>
                                          </p:val>
                                        </p:tav>
                                      </p:tavLst>
                                    </p:anim>
                                    <p:anim calcmode="lin" valueType="num">
                                      <p:cBhvr>
                                        <p:cTn id="110" dur="500" fill="hold"/>
                                        <p:tgtEl>
                                          <p:spTgt spid="32"/>
                                        </p:tgtEl>
                                        <p:attrNameLst>
                                          <p:attrName>ppt_h</p:attrName>
                                        </p:attrNameLst>
                                      </p:cBhvr>
                                      <p:tavLst>
                                        <p:tav tm="0">
                                          <p:val>
                                            <p:fltVal val="0"/>
                                          </p:val>
                                        </p:tav>
                                        <p:tav tm="100000">
                                          <p:val>
                                            <p:strVal val="#ppt_h"/>
                                          </p:val>
                                        </p:tav>
                                      </p:tavLst>
                                    </p:anim>
                                    <p:animEffect transition="in" filter="fade">
                                      <p:cBhvr>
                                        <p:cTn id="1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animBg="1"/>
      <p:bldP spid="10" grpId="0"/>
      <p:bldP spid="37" grpId="0" animBg="1"/>
      <p:bldP spid="4" grpId="0"/>
      <p:bldP spid="45" grpId="0" animBg="1"/>
      <p:bldP spid="46" grpId="0"/>
      <p:bldP spid="15" grpId="0" animBg="1"/>
      <p:bldP spid="36" grpId="0" animBg="1"/>
      <p:bldP spid="41" grpId="0" animBg="1"/>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A-图片 2"/>
          <p:cNvPicPr>
            <a:picLocks noSelect="1" noRot="1" noChangeAspect="1" noMove="1" noResize="1" noChangeArrowheads="1"/>
          </p:cNvPicPr>
          <p:nvPr>
            <p:custDataLst>
              <p:tags r:id="rId1"/>
            </p:custDataLst>
          </p:nvPr>
        </p:nvPicPr>
        <p:blipFill rotWithShape="1">
          <a:blip r:embed="rId2">
            <a:extLst>
              <a:ext uri="{28A0092B-C50C-407E-A947-70E740481C1C}">
                <a14:useLocalDpi xmlns:a14="http://schemas.microsoft.com/office/drawing/2010/main" val="0"/>
              </a:ext>
            </a:extLst>
          </a:blip>
          <a:srcRect b="370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接连接符 2"/>
          <p:cNvCxnSpPr/>
          <p:nvPr/>
        </p:nvCxnSpPr>
        <p:spPr>
          <a:xfrm>
            <a:off x="2326100" y="0"/>
            <a:ext cx="0" cy="6858000"/>
          </a:xfrm>
          <a:prstGeom prst="line">
            <a:avLst/>
          </a:prstGeom>
          <a:ln w="57150">
            <a:solidFill>
              <a:srgbClr val="996600"/>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2208615" y="3621345"/>
            <a:ext cx="203200" cy="203200"/>
          </a:xfrm>
          <a:prstGeom prst="ellipse">
            <a:avLst/>
          </a:prstGeom>
          <a:solidFill>
            <a:schemeClr val="bg1"/>
          </a:solidFill>
          <a:ln w="2857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98394" y="3544318"/>
            <a:ext cx="954107" cy="400110"/>
          </a:xfrm>
          <a:prstGeom prst="rect">
            <a:avLst/>
          </a:prstGeom>
          <a:noFill/>
        </p:spPr>
        <p:txBody>
          <a:bodyPr wrap="none" rtlCol="0">
            <a:spAutoFit/>
          </a:bodyPr>
          <a:lstStyle/>
          <a:p>
            <a:pPr algn="ctr"/>
            <a:r>
              <a:rPr lang="en-US" altLang="zh-CN" sz="2000" dirty="0">
                <a:latin typeface="Times New Roman" panose="02020603050405020304" pitchFamily="18" charset="0"/>
                <a:cs typeface="Times New Roman" panose="02020603050405020304" pitchFamily="18" charset="0"/>
              </a:rPr>
              <a:t>1921</a:t>
            </a:r>
            <a:r>
              <a:rPr lang="zh-CN" altLang="en-US" sz="2000" dirty="0">
                <a:latin typeface="Times New Roman" panose="02020603050405020304" pitchFamily="18" charset="0"/>
                <a:cs typeface="Times New Roman" panose="02020603050405020304" pitchFamily="18" charset="0"/>
              </a:rPr>
              <a:t>年</a:t>
            </a:r>
            <a:endParaRPr lang="zh-CN" altLang="en-US" sz="2000" dirty="0">
              <a:latin typeface="Times New Roman" panose="02020603050405020304" pitchFamily="18" charset="0"/>
              <a:cs typeface="Times New Roman" panose="02020603050405020304" pitchFamily="18" charset="0"/>
            </a:endParaRPr>
          </a:p>
        </p:txBody>
      </p:sp>
      <p:sp>
        <p:nvSpPr>
          <p:cNvPr id="9" name="椭圆 8"/>
          <p:cNvSpPr/>
          <p:nvPr/>
        </p:nvSpPr>
        <p:spPr>
          <a:xfrm>
            <a:off x="2208615" y="5446345"/>
            <a:ext cx="203200" cy="203200"/>
          </a:xfrm>
          <a:prstGeom prst="ellipse">
            <a:avLst/>
          </a:prstGeom>
          <a:solidFill>
            <a:schemeClr val="bg1"/>
          </a:solidFill>
          <a:ln w="2857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415062" y="5342186"/>
            <a:ext cx="697627" cy="400110"/>
          </a:xfrm>
          <a:prstGeom prst="rect">
            <a:avLst/>
          </a:prstGeom>
          <a:noFill/>
        </p:spPr>
        <p:txBody>
          <a:bodyPr wrap="none" rtlCol="0">
            <a:spAutoFit/>
          </a:bodyPr>
          <a:lstStyle/>
          <a:p>
            <a:pPr algn="ctr"/>
            <a:r>
              <a:rPr lang="zh-CN" altLang="en-US" sz="2000" dirty="0">
                <a:latin typeface="Times New Roman" panose="02020603050405020304" pitchFamily="18" charset="0"/>
                <a:cs typeface="Times New Roman" panose="02020603050405020304" pitchFamily="18" charset="0"/>
              </a:rPr>
              <a:t>随后</a:t>
            </a:r>
            <a:endParaRPr lang="zh-CN" altLang="en-US" sz="2000" dirty="0">
              <a:latin typeface="Times New Roman" panose="02020603050405020304" pitchFamily="18" charset="0"/>
              <a:cs typeface="Times New Roman" panose="02020603050405020304" pitchFamily="18" charset="0"/>
            </a:endParaRPr>
          </a:p>
        </p:txBody>
      </p:sp>
      <p:grpSp>
        <p:nvGrpSpPr>
          <p:cNvPr id="30" name="组合 29"/>
          <p:cNvGrpSpPr/>
          <p:nvPr/>
        </p:nvGrpSpPr>
        <p:grpSpPr>
          <a:xfrm>
            <a:off x="2411815" y="2980174"/>
            <a:ext cx="4254162" cy="1482098"/>
            <a:chOff x="2411815" y="1825833"/>
            <a:chExt cx="4254162" cy="1482098"/>
          </a:xfrm>
        </p:grpSpPr>
        <p:grpSp>
          <p:nvGrpSpPr>
            <p:cNvPr id="13" name="组合 12"/>
            <p:cNvGrpSpPr/>
            <p:nvPr/>
          </p:nvGrpSpPr>
          <p:grpSpPr>
            <a:xfrm>
              <a:off x="2646335" y="1825833"/>
              <a:ext cx="4019642" cy="1482098"/>
              <a:chOff x="2646335" y="1353883"/>
              <a:chExt cx="4019642" cy="1482098"/>
            </a:xfrm>
          </p:grpSpPr>
          <p:sp>
            <p:nvSpPr>
              <p:cNvPr id="16" name="圆角矩形 67"/>
              <p:cNvSpPr/>
              <p:nvPr/>
            </p:nvSpPr>
            <p:spPr>
              <a:xfrm>
                <a:off x="2646335" y="1353883"/>
                <a:ext cx="4019642" cy="1482098"/>
              </a:xfrm>
              <a:prstGeom prst="roundRect">
                <a:avLst>
                  <a:gd name="adj" fmla="val 7198"/>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2729433" y="1388101"/>
                <a:ext cx="3936543" cy="1400512"/>
              </a:xfrm>
              <a:prstGeom prst="rect">
                <a:avLst/>
              </a:prstGeom>
              <a:noFill/>
            </p:spPr>
            <p:txBody>
              <a:bodyPr wrap="square" rtlCol="0">
                <a:spAutoFit/>
              </a:bodyPr>
              <a:lstStyle/>
              <a:p>
                <a:pPr>
                  <a:lnSpc>
                    <a:spcPct val="120000"/>
                  </a:lnSpc>
                </a:pPr>
                <a:r>
                  <a:rPr lang="zh-CN" altLang="en-US" dirty="0"/>
                  <a:t>班廷和助手贝斯特将狗的胰管结扎，使胰腺萎缩，做成提取液→摘除了另一只健康狗的胰腺，造成实验性糖尿病→把提取液注入患糖尿病的狗身上。</a:t>
                </a:r>
                <a:endParaRPr lang="zh-CN" altLang="en-US" dirty="0"/>
              </a:p>
            </p:txBody>
          </p:sp>
        </p:grpSp>
        <p:cxnSp>
          <p:nvCxnSpPr>
            <p:cNvPr id="19" name="直接连接符 18"/>
            <p:cNvCxnSpPr>
              <a:stCxn id="5" idx="6"/>
              <a:endCxn id="16" idx="1"/>
            </p:cNvCxnSpPr>
            <p:nvPr/>
          </p:nvCxnSpPr>
          <p:spPr>
            <a:xfrm flipV="1">
              <a:off x="2411815" y="2566882"/>
              <a:ext cx="234520" cy="1722"/>
            </a:xfrm>
            <a:prstGeom prst="line">
              <a:avLst/>
            </a:prstGeom>
            <a:ln w="19050">
              <a:solidFill>
                <a:srgbClr val="996600"/>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2411815" y="4989596"/>
            <a:ext cx="4420146" cy="1123998"/>
            <a:chOff x="2431934" y="4700663"/>
            <a:chExt cx="4420146" cy="1123998"/>
          </a:xfrm>
        </p:grpSpPr>
        <p:grpSp>
          <p:nvGrpSpPr>
            <p:cNvPr id="25" name="组合 24"/>
            <p:cNvGrpSpPr/>
            <p:nvPr/>
          </p:nvGrpSpPr>
          <p:grpSpPr>
            <a:xfrm>
              <a:off x="2662045" y="4700663"/>
              <a:ext cx="4190035" cy="1123998"/>
              <a:chOff x="2662045" y="4395864"/>
              <a:chExt cx="4190035" cy="1123998"/>
            </a:xfrm>
          </p:grpSpPr>
          <p:sp>
            <p:nvSpPr>
              <p:cNvPr id="17" name="圆角矩形 67"/>
              <p:cNvSpPr/>
              <p:nvPr/>
            </p:nvSpPr>
            <p:spPr>
              <a:xfrm>
                <a:off x="2662045" y="4395864"/>
                <a:ext cx="4190035" cy="1123998"/>
              </a:xfrm>
              <a:prstGeom prst="roundRect">
                <a:avLst>
                  <a:gd name="adj" fmla="val 10548"/>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2691979" y="4433326"/>
                <a:ext cx="4092834" cy="1068113"/>
              </a:xfrm>
              <a:prstGeom prst="rect">
                <a:avLst/>
              </a:prstGeom>
              <a:noFill/>
            </p:spPr>
            <p:txBody>
              <a:bodyPr wrap="square" rtlCol="0">
                <a:spAutoFit/>
              </a:bodyPr>
              <a:lstStyle/>
              <a:p>
                <a:pPr>
                  <a:lnSpc>
                    <a:spcPct val="120000"/>
                  </a:lnSpc>
                </a:pPr>
                <a:r>
                  <a:rPr lang="zh-CN" altLang="en-US" dirty="0"/>
                  <a:t>与生化学家合作，抑制胰蛋白酶的活性，可直接提取正常胰腺中的胰岛素。将提取的胰岛素用于对糖尿病患者的治疗。</a:t>
                </a:r>
                <a:endParaRPr lang="zh-CN" altLang="en-US" dirty="0"/>
              </a:p>
            </p:txBody>
          </p:sp>
        </p:grpSp>
        <p:cxnSp>
          <p:nvCxnSpPr>
            <p:cNvPr id="21" name="直接连接符 20"/>
            <p:cNvCxnSpPr>
              <a:stCxn id="9" idx="6"/>
              <a:endCxn id="17" idx="1"/>
            </p:cNvCxnSpPr>
            <p:nvPr/>
          </p:nvCxnSpPr>
          <p:spPr>
            <a:xfrm>
              <a:off x="2431934" y="5259012"/>
              <a:ext cx="230111" cy="3650"/>
            </a:xfrm>
            <a:prstGeom prst="line">
              <a:avLst/>
            </a:prstGeom>
            <a:ln w="19050">
              <a:solidFill>
                <a:srgbClr val="996600"/>
              </a:solidFill>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7178971" y="5138473"/>
            <a:ext cx="1271284" cy="818944"/>
            <a:chOff x="6381893" y="2833280"/>
            <a:chExt cx="1271284" cy="818944"/>
          </a:xfrm>
        </p:grpSpPr>
        <p:sp>
          <p:nvSpPr>
            <p:cNvPr id="39" name="圆角矩形 67"/>
            <p:cNvSpPr/>
            <p:nvPr/>
          </p:nvSpPr>
          <p:spPr>
            <a:xfrm>
              <a:off x="6381893" y="2833280"/>
              <a:ext cx="1271284" cy="818944"/>
            </a:xfrm>
            <a:prstGeom prst="roundRect">
              <a:avLst>
                <a:gd name="adj" fmla="val 7198"/>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文本框 42"/>
            <p:cNvSpPr txBox="1"/>
            <p:nvPr/>
          </p:nvSpPr>
          <p:spPr>
            <a:xfrm>
              <a:off x="6439833" y="2867072"/>
              <a:ext cx="1213344" cy="735714"/>
            </a:xfrm>
            <a:prstGeom prst="rect">
              <a:avLst/>
            </a:prstGeom>
            <a:noFill/>
          </p:spPr>
          <p:txBody>
            <a:bodyPr wrap="square" rtlCol="0">
              <a:spAutoFit/>
            </a:bodyPr>
            <a:lstStyle/>
            <a:p>
              <a:pPr>
                <a:lnSpc>
                  <a:spcPct val="120000"/>
                </a:lnSpc>
              </a:pPr>
              <a:r>
                <a:rPr lang="zh-CN" altLang="en-US" dirty="0"/>
                <a:t>取得了很好的效果。</a:t>
              </a:r>
              <a:endParaRPr lang="zh-CN" altLang="en-US" dirty="0"/>
            </a:p>
          </p:txBody>
        </p:sp>
      </p:grpSp>
      <p:sp>
        <p:nvSpPr>
          <p:cNvPr id="15" name="箭头: 右 14"/>
          <p:cNvSpPr/>
          <p:nvPr/>
        </p:nvSpPr>
        <p:spPr>
          <a:xfrm>
            <a:off x="6880478" y="5371302"/>
            <a:ext cx="269172" cy="375974"/>
          </a:xfrm>
          <a:prstGeom prst="rightArrow">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7004723" y="2980174"/>
            <a:ext cx="1416902" cy="1482098"/>
            <a:chOff x="5912420" y="1439463"/>
            <a:chExt cx="1416902" cy="1482098"/>
          </a:xfrm>
        </p:grpSpPr>
        <p:sp>
          <p:nvSpPr>
            <p:cNvPr id="33" name="圆角矩形 67"/>
            <p:cNvSpPr/>
            <p:nvPr/>
          </p:nvSpPr>
          <p:spPr>
            <a:xfrm>
              <a:off x="5912420" y="1439463"/>
              <a:ext cx="1416902" cy="1482098"/>
            </a:xfrm>
            <a:prstGeom prst="roundRect">
              <a:avLst>
                <a:gd name="adj" fmla="val 7198"/>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文本框 34"/>
            <p:cNvSpPr txBox="1"/>
            <p:nvPr/>
          </p:nvSpPr>
          <p:spPr>
            <a:xfrm>
              <a:off x="5954996" y="1467306"/>
              <a:ext cx="1337750" cy="1400512"/>
            </a:xfrm>
            <a:prstGeom prst="rect">
              <a:avLst/>
            </a:prstGeom>
            <a:noFill/>
          </p:spPr>
          <p:txBody>
            <a:bodyPr wrap="square" rtlCol="0">
              <a:spAutoFit/>
            </a:bodyPr>
            <a:lstStyle/>
            <a:p>
              <a:pPr>
                <a:lnSpc>
                  <a:spcPct val="120000"/>
                </a:lnSpc>
              </a:pPr>
              <a:r>
                <a:rPr lang="zh-CN" altLang="en-US" dirty="0"/>
                <a:t>患病狗的血糖迅速下降，几天后恢复正常。</a:t>
              </a:r>
              <a:endParaRPr lang="zh-CN" altLang="en-US" dirty="0"/>
            </a:p>
          </p:txBody>
        </p:sp>
      </p:grpSp>
      <p:sp>
        <p:nvSpPr>
          <p:cNvPr id="36" name="箭头: 右 35"/>
          <p:cNvSpPr/>
          <p:nvPr/>
        </p:nvSpPr>
        <p:spPr>
          <a:xfrm>
            <a:off x="6712755" y="3556386"/>
            <a:ext cx="269172" cy="375974"/>
          </a:xfrm>
          <a:prstGeom prst="rightArrow">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2208615" y="1715411"/>
            <a:ext cx="203200" cy="203200"/>
          </a:xfrm>
          <a:prstGeom prst="ellipse">
            <a:avLst/>
          </a:prstGeom>
          <a:solidFill>
            <a:schemeClr val="bg1"/>
          </a:solidFill>
          <a:ln w="2857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p:cNvSpPr txBox="1"/>
          <p:nvPr/>
        </p:nvSpPr>
        <p:spPr>
          <a:xfrm>
            <a:off x="1200337" y="1616956"/>
            <a:ext cx="954107" cy="400110"/>
          </a:xfrm>
          <a:prstGeom prst="rect">
            <a:avLst/>
          </a:prstGeom>
          <a:noFill/>
        </p:spPr>
        <p:txBody>
          <a:bodyPr wrap="none" rtlCol="0">
            <a:spAutoFit/>
          </a:bodyPr>
          <a:lstStyle/>
          <a:p>
            <a:pPr algn="ctr"/>
            <a:r>
              <a:rPr lang="en-US" altLang="zh-CN" sz="2000" dirty="0">
                <a:latin typeface="Times New Roman" panose="02020603050405020304" pitchFamily="18" charset="0"/>
                <a:cs typeface="Times New Roman" panose="02020603050405020304" pitchFamily="18" charset="0"/>
              </a:rPr>
              <a:t>1920</a:t>
            </a:r>
            <a:r>
              <a:rPr lang="zh-CN" altLang="en-US" sz="2000" dirty="0">
                <a:latin typeface="Times New Roman" panose="02020603050405020304" pitchFamily="18" charset="0"/>
                <a:cs typeface="Times New Roman" panose="02020603050405020304" pitchFamily="18" charset="0"/>
              </a:rPr>
              <a:t>年</a:t>
            </a:r>
            <a:endParaRPr lang="zh-CN" altLang="en-US" sz="2000" dirty="0">
              <a:latin typeface="Times New Roman" panose="02020603050405020304" pitchFamily="18" charset="0"/>
              <a:cs typeface="Times New Roman" panose="02020603050405020304" pitchFamily="18" charset="0"/>
            </a:endParaRPr>
          </a:p>
        </p:txBody>
      </p:sp>
      <p:grpSp>
        <p:nvGrpSpPr>
          <p:cNvPr id="66" name="组合 65"/>
          <p:cNvGrpSpPr/>
          <p:nvPr/>
        </p:nvGrpSpPr>
        <p:grpSpPr>
          <a:xfrm>
            <a:off x="2411815" y="1270797"/>
            <a:ext cx="4644525" cy="1096432"/>
            <a:chOff x="2431934" y="4682374"/>
            <a:chExt cx="4644525" cy="1096432"/>
          </a:xfrm>
        </p:grpSpPr>
        <p:grpSp>
          <p:nvGrpSpPr>
            <p:cNvPr id="67" name="组合 66"/>
            <p:cNvGrpSpPr/>
            <p:nvPr/>
          </p:nvGrpSpPr>
          <p:grpSpPr>
            <a:xfrm>
              <a:off x="2690594" y="4682374"/>
              <a:ext cx="4385865" cy="1096432"/>
              <a:chOff x="2690594" y="4377575"/>
              <a:chExt cx="4385865" cy="1096432"/>
            </a:xfrm>
          </p:grpSpPr>
          <p:sp>
            <p:nvSpPr>
              <p:cNvPr id="69" name="圆角矩形 67"/>
              <p:cNvSpPr/>
              <p:nvPr/>
            </p:nvSpPr>
            <p:spPr>
              <a:xfrm>
                <a:off x="2690594" y="4377575"/>
                <a:ext cx="4385865" cy="1096432"/>
              </a:xfrm>
              <a:prstGeom prst="roundRect">
                <a:avLst>
                  <a:gd name="adj" fmla="val 7198"/>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文本框 69"/>
              <p:cNvSpPr txBox="1"/>
              <p:nvPr/>
            </p:nvSpPr>
            <p:spPr>
              <a:xfrm>
                <a:off x="2703377" y="4405894"/>
                <a:ext cx="4371343" cy="1068113"/>
              </a:xfrm>
              <a:prstGeom prst="rect">
                <a:avLst/>
              </a:prstGeom>
              <a:noFill/>
            </p:spPr>
            <p:txBody>
              <a:bodyPr wrap="square" rtlCol="0">
                <a:spAutoFit/>
              </a:bodyPr>
              <a:lstStyle/>
              <a:p>
                <a:pPr algn="just">
                  <a:lnSpc>
                    <a:spcPct val="120000"/>
                  </a:lnSpc>
                </a:pPr>
                <a:r>
                  <a:rPr lang="zh-CN" altLang="en-US" dirty="0"/>
                  <a:t>班廷查阅资料发现</a:t>
                </a:r>
                <a:r>
                  <a:rPr lang="en-US" altLang="zh-CN" dirty="0"/>
                  <a:t>,</a:t>
                </a:r>
                <a:r>
                  <a:rPr lang="zh-CN" altLang="en-US" dirty="0"/>
                  <a:t>以实验方法结扎胰管或因胆结石阻塞胰管都会引起胰腺萎缩，而胰岛却保持完好，这样机体不会患糖尿病。</a:t>
                </a:r>
                <a:endParaRPr lang="zh-CN" altLang="en-US" dirty="0"/>
              </a:p>
            </p:txBody>
          </p:sp>
        </p:grpSp>
        <p:cxnSp>
          <p:nvCxnSpPr>
            <p:cNvPr id="68" name="直接连接符 67"/>
            <p:cNvCxnSpPr>
              <a:stCxn id="64" idx="6"/>
              <a:endCxn id="69" idx="1"/>
            </p:cNvCxnSpPr>
            <p:nvPr/>
          </p:nvCxnSpPr>
          <p:spPr>
            <a:xfrm>
              <a:off x="2431934" y="5228588"/>
              <a:ext cx="258660" cy="2002"/>
            </a:xfrm>
            <a:prstGeom prst="line">
              <a:avLst/>
            </a:prstGeom>
            <a:ln w="19050">
              <a:solidFill>
                <a:srgbClr val="996600"/>
              </a:solidFill>
            </a:ln>
          </p:spPr>
          <p:style>
            <a:lnRef idx="1">
              <a:schemeClr val="accent1"/>
            </a:lnRef>
            <a:fillRef idx="0">
              <a:schemeClr val="accent1"/>
            </a:fillRef>
            <a:effectRef idx="0">
              <a:schemeClr val="accent1"/>
            </a:effectRef>
            <a:fontRef idx="minor">
              <a:schemeClr val="tx1"/>
            </a:fontRef>
          </p:style>
        </p:cxnSp>
      </p:grpSp>
      <p:grpSp>
        <p:nvGrpSpPr>
          <p:cNvPr id="71" name="组合 70"/>
          <p:cNvGrpSpPr/>
          <p:nvPr/>
        </p:nvGrpSpPr>
        <p:grpSpPr>
          <a:xfrm>
            <a:off x="7390857" y="1265069"/>
            <a:ext cx="3305251" cy="1101905"/>
            <a:chOff x="7665177" y="5169557"/>
            <a:chExt cx="3305251" cy="1101905"/>
          </a:xfrm>
        </p:grpSpPr>
        <p:sp>
          <p:nvSpPr>
            <p:cNvPr id="72" name="圆角矩形 67"/>
            <p:cNvSpPr/>
            <p:nvPr/>
          </p:nvSpPr>
          <p:spPr>
            <a:xfrm>
              <a:off x="7665177" y="5169557"/>
              <a:ext cx="3305251" cy="1096432"/>
            </a:xfrm>
            <a:prstGeom prst="roundRect">
              <a:avLst>
                <a:gd name="adj" fmla="val 7198"/>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文本框 72"/>
            <p:cNvSpPr txBox="1"/>
            <p:nvPr/>
          </p:nvSpPr>
          <p:spPr>
            <a:xfrm>
              <a:off x="7723116" y="5203349"/>
              <a:ext cx="3176529" cy="1068113"/>
            </a:xfrm>
            <a:prstGeom prst="rect">
              <a:avLst/>
            </a:prstGeom>
            <a:noFill/>
          </p:spPr>
          <p:txBody>
            <a:bodyPr wrap="square" rtlCol="0">
              <a:spAutoFit/>
            </a:bodyPr>
            <a:lstStyle/>
            <a:p>
              <a:pPr>
                <a:lnSpc>
                  <a:spcPct val="120000"/>
                </a:lnSpc>
              </a:pPr>
              <a:r>
                <a:rPr lang="zh-CN" altLang="en-US" dirty="0"/>
                <a:t>给了他获取胰岛素方法的启示：结扎狗的胰管，使胰腺萎缩，用提取液来治疗糖尿病。</a:t>
              </a:r>
              <a:endParaRPr lang="zh-CN" altLang="en-US" dirty="0"/>
            </a:p>
          </p:txBody>
        </p:sp>
      </p:grpSp>
      <p:sp>
        <p:nvSpPr>
          <p:cNvPr id="74" name="箭头: 右 73"/>
          <p:cNvSpPr/>
          <p:nvPr/>
        </p:nvSpPr>
        <p:spPr>
          <a:xfrm>
            <a:off x="7095991" y="1654835"/>
            <a:ext cx="269172" cy="375974"/>
          </a:xfrm>
          <a:prstGeom prst="rightArrow">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8717421" y="2602933"/>
            <a:ext cx="1978687" cy="3513218"/>
            <a:chOff x="8717421" y="2602933"/>
            <a:chExt cx="1978687" cy="3513218"/>
          </a:xfrm>
        </p:grpSpPr>
        <p:pic>
          <p:nvPicPr>
            <p:cNvPr id="4" name="图片 3" descr="人和狗的照片&#10;&#10;描述已自动生成"/>
            <p:cNvPicPr>
              <a:picLocks noChangeAspect="1"/>
            </p:cNvPicPr>
            <p:nvPr/>
          </p:nvPicPr>
          <p:blipFill>
            <a:blip r:embed="rId3"/>
            <a:stretch>
              <a:fillRect/>
            </a:stretch>
          </p:blipFill>
          <p:spPr>
            <a:xfrm>
              <a:off x="8717421" y="2602933"/>
              <a:ext cx="1978687" cy="2956206"/>
            </a:xfrm>
            <a:prstGeom prst="rect">
              <a:avLst/>
            </a:prstGeom>
          </p:spPr>
        </p:pic>
        <p:sp>
          <p:nvSpPr>
            <p:cNvPr id="18" name="文本框 17"/>
            <p:cNvSpPr txBox="1"/>
            <p:nvPr/>
          </p:nvSpPr>
          <p:spPr>
            <a:xfrm>
              <a:off x="8878705" y="5592931"/>
              <a:ext cx="1656117" cy="523220"/>
            </a:xfrm>
            <a:prstGeom prst="rect">
              <a:avLst/>
            </a:prstGeom>
            <a:noFill/>
          </p:spPr>
          <p:txBody>
            <a:bodyPr wrap="square" rtlCol="0">
              <a:spAutoFit/>
            </a:bodyPr>
            <a:lstStyle/>
            <a:p>
              <a:pPr algn="ctr"/>
              <a:r>
                <a:rPr lang="zh-CN" altLang="en-US" sz="1400" dirty="0"/>
                <a:t>班廷和贝斯特和他们用来做实验的狗</a:t>
              </a:r>
              <a:endParaRPr lang="zh-CN" altLang="en-US" sz="1400" dirty="0"/>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left)">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left)">
                                      <p:cBhvr>
                                        <p:cTn id="18" dur="5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left)">
                                      <p:cBhvr>
                                        <p:cTn id="23" dur="500"/>
                                        <p:tgtEl>
                                          <p:spTgt spid="74"/>
                                        </p:tgtEl>
                                      </p:cBhvr>
                                    </p:animEffect>
                                  </p:childTnLst>
                                </p:cTn>
                              </p:par>
                            </p:childTnLst>
                          </p:cTn>
                        </p:par>
                        <p:par>
                          <p:cTn id="24" fill="hold">
                            <p:stCondLst>
                              <p:cond delay="500"/>
                            </p:stCondLst>
                            <p:childTnLst>
                              <p:par>
                                <p:cTn id="25" presetID="53" presetClass="entr" presetSubtype="16"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p:cTn id="27" dur="500" fill="hold"/>
                                        <p:tgtEl>
                                          <p:spTgt spid="71"/>
                                        </p:tgtEl>
                                        <p:attrNameLst>
                                          <p:attrName>ppt_w</p:attrName>
                                        </p:attrNameLst>
                                      </p:cBhvr>
                                      <p:tavLst>
                                        <p:tav tm="0">
                                          <p:val>
                                            <p:fltVal val="0"/>
                                          </p:val>
                                        </p:tav>
                                        <p:tav tm="100000">
                                          <p:val>
                                            <p:strVal val="#ppt_w"/>
                                          </p:val>
                                        </p:tav>
                                      </p:tavLst>
                                    </p:anim>
                                    <p:anim calcmode="lin" valueType="num">
                                      <p:cBhvr>
                                        <p:cTn id="28" dur="500" fill="hold"/>
                                        <p:tgtEl>
                                          <p:spTgt spid="71"/>
                                        </p:tgtEl>
                                        <p:attrNameLst>
                                          <p:attrName>ppt_h</p:attrName>
                                        </p:attrNameLst>
                                      </p:cBhvr>
                                      <p:tavLst>
                                        <p:tav tm="0">
                                          <p:val>
                                            <p:fltVal val="0"/>
                                          </p:val>
                                        </p:tav>
                                        <p:tav tm="100000">
                                          <p:val>
                                            <p:strVal val="#ppt_h"/>
                                          </p:val>
                                        </p:tav>
                                      </p:tavLst>
                                    </p:anim>
                                    <p:animEffect transition="in" filter="fade">
                                      <p:cBhvr>
                                        <p:cTn id="29" dur="500"/>
                                        <p:tgtEl>
                                          <p:spTgt spid="71"/>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left)">
                                      <p:cBhvr>
                                        <p:cTn id="56" dur="500"/>
                                        <p:tgtEl>
                                          <p:spTgt spid="36"/>
                                        </p:tgtEl>
                                      </p:cBhvr>
                                    </p:animEffect>
                                  </p:childTnLst>
                                </p:cTn>
                              </p:par>
                            </p:childTnLst>
                          </p:cTn>
                        </p:par>
                        <p:par>
                          <p:cTn id="57" fill="hold">
                            <p:stCondLst>
                              <p:cond delay="500"/>
                            </p:stCondLst>
                            <p:childTnLst>
                              <p:par>
                                <p:cTn id="58" presetID="53" presetClass="entr" presetSubtype="16" fill="hold" nodeType="after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Effect transition="in" filter="fade">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left)">
                                      <p:cBhvr>
                                        <p:cTn id="78" dur="500"/>
                                        <p:tgtEl>
                                          <p:spTgt spid="3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wipe(left)">
                                      <p:cBhvr>
                                        <p:cTn id="83" dur="500"/>
                                        <p:tgtEl>
                                          <p:spTgt spid="15"/>
                                        </p:tgtEl>
                                      </p:cBhvr>
                                    </p:animEffect>
                                  </p:childTnLst>
                                </p:cTn>
                              </p:par>
                            </p:childTnLst>
                          </p:cTn>
                        </p:par>
                        <p:par>
                          <p:cTn id="84" fill="hold">
                            <p:stCondLst>
                              <p:cond delay="500"/>
                            </p:stCondLst>
                            <p:childTnLst>
                              <p:par>
                                <p:cTn id="85" presetID="53" presetClass="entr" presetSubtype="16" fill="hold" nodeType="afterEffect">
                                  <p:stCondLst>
                                    <p:cond delay="0"/>
                                  </p:stCondLst>
                                  <p:childTnLst>
                                    <p:set>
                                      <p:cBhvr>
                                        <p:cTn id="86" dur="1" fill="hold">
                                          <p:stCondLst>
                                            <p:cond delay="0"/>
                                          </p:stCondLst>
                                        </p:cTn>
                                        <p:tgtEl>
                                          <p:spTgt spid="44"/>
                                        </p:tgtEl>
                                        <p:attrNameLst>
                                          <p:attrName>style.visibility</p:attrName>
                                        </p:attrNameLst>
                                      </p:cBhvr>
                                      <p:to>
                                        <p:strVal val="visible"/>
                                      </p:to>
                                    </p:set>
                                    <p:anim calcmode="lin" valueType="num">
                                      <p:cBhvr>
                                        <p:cTn id="87" dur="500" fill="hold"/>
                                        <p:tgtEl>
                                          <p:spTgt spid="44"/>
                                        </p:tgtEl>
                                        <p:attrNameLst>
                                          <p:attrName>ppt_w</p:attrName>
                                        </p:attrNameLst>
                                      </p:cBhvr>
                                      <p:tavLst>
                                        <p:tav tm="0">
                                          <p:val>
                                            <p:fltVal val="0"/>
                                          </p:val>
                                        </p:tav>
                                        <p:tav tm="100000">
                                          <p:val>
                                            <p:strVal val="#ppt_w"/>
                                          </p:val>
                                        </p:tav>
                                      </p:tavLst>
                                    </p:anim>
                                    <p:anim calcmode="lin" valueType="num">
                                      <p:cBhvr>
                                        <p:cTn id="88" dur="500" fill="hold"/>
                                        <p:tgtEl>
                                          <p:spTgt spid="44"/>
                                        </p:tgtEl>
                                        <p:attrNameLst>
                                          <p:attrName>ppt_h</p:attrName>
                                        </p:attrNameLst>
                                      </p:cBhvr>
                                      <p:tavLst>
                                        <p:tav tm="0">
                                          <p:val>
                                            <p:fltVal val="0"/>
                                          </p:val>
                                        </p:tav>
                                        <p:tav tm="100000">
                                          <p:val>
                                            <p:strVal val="#ppt_h"/>
                                          </p:val>
                                        </p:tav>
                                      </p:tavLst>
                                    </p:anim>
                                    <p:animEffect transition="in" filter="fade">
                                      <p:cBhvr>
                                        <p:cTn id="8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animBg="1"/>
      <p:bldP spid="10" grpId="0"/>
      <p:bldP spid="15" grpId="0" animBg="1"/>
      <p:bldP spid="36" grpId="0" animBg="1"/>
      <p:bldP spid="64" grpId="0" animBg="1"/>
      <p:bldP spid="65" grpId="0"/>
      <p:bldP spid="7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研究激素的方法</a:t>
            </a:r>
            <a:endParaRPr lang="zh-CN" altLang="en-US" dirty="0"/>
          </a:p>
        </p:txBody>
      </p:sp>
      <p:grpSp>
        <p:nvGrpSpPr>
          <p:cNvPr id="5" name="组合 4"/>
          <p:cNvGrpSpPr/>
          <p:nvPr/>
        </p:nvGrpSpPr>
        <p:grpSpPr>
          <a:xfrm>
            <a:off x="765697" y="962914"/>
            <a:ext cx="10660606" cy="461665"/>
            <a:chOff x="6333409" y="1517248"/>
            <a:chExt cx="10660606" cy="461665"/>
          </a:xfrm>
        </p:grpSpPr>
        <p:sp>
          <p:nvSpPr>
            <p:cNvPr id="6" name="文本框 5"/>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6351240" y="1974037"/>
              <a:ext cx="10642775" cy="0"/>
              <a:chOff x="7484784" y="1647059"/>
              <a:chExt cx="10642775" cy="0"/>
            </a:xfrm>
          </p:grpSpPr>
          <p:cxnSp>
            <p:nvCxnSpPr>
              <p:cNvPr id="8" name="直接连接符 7"/>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217477" y="1647059"/>
                <a:ext cx="99100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 name="文本框 9"/>
          <p:cNvSpPr txBox="1"/>
          <p:nvPr/>
        </p:nvSpPr>
        <p:spPr>
          <a:xfrm>
            <a:off x="712737" y="1515556"/>
            <a:ext cx="10713566" cy="436017"/>
          </a:xfrm>
          <a:prstGeom prst="rect">
            <a:avLst/>
          </a:prstGeom>
          <a:noFill/>
        </p:spPr>
        <p:txBody>
          <a:bodyPr wrap="square" rtlCol="0">
            <a:spAutoFit/>
          </a:bodyPr>
          <a:lstStyle/>
          <a:p>
            <a:pPr marL="271780" indent="-271780" algn="just">
              <a:lnSpc>
                <a:spcPct val="120000"/>
              </a:lnSpc>
              <a:buFont typeface="+mj-lt"/>
              <a:buAutoNum type="arabicPeriod"/>
            </a:pPr>
            <a:r>
              <a:rPr lang="zh-CN" altLang="en-US" sz="2000" dirty="0">
                <a:latin typeface="Times New Roman" panose="02020603050405020304" pitchFamily="18" charset="0"/>
                <a:cs typeface="Times New Roman" panose="02020603050405020304" pitchFamily="18" charset="0"/>
              </a:rPr>
              <a:t>在班廷之前，科学家试图通过实验证明胰腺中分泌物的存在，为什么都收效甚微呢？</a:t>
            </a:r>
            <a:endParaRPr lang="zh-CN" altLang="en-US" sz="2000" dirty="0">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908707" y="2019075"/>
            <a:ext cx="10517596" cy="956251"/>
            <a:chOff x="1153708" y="3400603"/>
            <a:chExt cx="10517596" cy="956251"/>
          </a:xfrm>
        </p:grpSpPr>
        <p:sp>
          <p:nvSpPr>
            <p:cNvPr id="12" name="矩形: 圆角 11"/>
            <p:cNvSpPr/>
            <p:nvPr/>
          </p:nvSpPr>
          <p:spPr>
            <a:xfrm>
              <a:off x="1153708" y="3400603"/>
              <a:ext cx="10517596" cy="956251"/>
            </a:xfrm>
            <a:prstGeom prst="roundRect">
              <a:avLst>
                <a:gd name="adj" fmla="val 845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p:cNvSpPr txBox="1"/>
            <p:nvPr/>
          </p:nvSpPr>
          <p:spPr>
            <a:xfrm>
              <a:off x="1253586" y="3442303"/>
              <a:ext cx="10417718" cy="805349"/>
            </a:xfrm>
            <a:prstGeom prst="rect">
              <a:avLst/>
            </a:prstGeom>
            <a:noFill/>
          </p:spPr>
          <p:txBody>
            <a:bodyPr wrap="square">
              <a:spAutoFit/>
            </a:bodyPr>
            <a:lstStyle/>
            <a:p>
              <a:pPr>
                <a:lnSpc>
                  <a:spcPct val="120000"/>
                </a:lnSpc>
              </a:pPr>
              <a:r>
                <a:rPr lang="zh-CN" altLang="en-US" sz="2000" dirty="0">
                  <a:solidFill>
                    <a:schemeClr val="bg1"/>
                  </a:solidFill>
                  <a:latin typeface="Times New Roman" panose="02020603050405020304" pitchFamily="18" charset="0"/>
                  <a:cs typeface="Times New Roman" panose="02020603050405020304" pitchFamily="18" charset="0"/>
                </a:rPr>
                <a:t>胰岛素属蛋白质类激素，在班廷之前大多数实验用胰腺提取物注射给实验性糖尿病的狗或糖尿病患者，因胰岛素被胰腺分泌的胰蛋白酶分解，故难以获得预期结果。</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grpSp>
      <p:sp>
        <p:nvSpPr>
          <p:cNvPr id="14" name="文本框 13"/>
          <p:cNvSpPr txBox="1"/>
          <p:nvPr/>
        </p:nvSpPr>
        <p:spPr>
          <a:xfrm>
            <a:off x="712737" y="3207196"/>
            <a:ext cx="10713566" cy="436017"/>
          </a:xfrm>
          <a:prstGeom prst="rect">
            <a:avLst/>
          </a:prstGeom>
          <a:noFill/>
        </p:spPr>
        <p:txBody>
          <a:bodyPr wrap="square" rtlCol="0">
            <a:spAutoFit/>
          </a:bodyPr>
          <a:lstStyle/>
          <a:p>
            <a:pPr marL="265430" indent="-265430" algn="just">
              <a:lnSpc>
                <a:spcPct val="120000"/>
              </a:lnSpc>
              <a:buFont typeface="+mj-lt"/>
              <a:buAutoNum type="arabicPeriod" startAt="2"/>
            </a:pPr>
            <a:r>
              <a:rPr lang="zh-CN" altLang="en-US" sz="2000" dirty="0">
                <a:latin typeface="Times New Roman" panose="02020603050405020304" pitchFamily="18" charset="0"/>
                <a:cs typeface="Times New Roman" panose="02020603050405020304" pitchFamily="18" charset="0"/>
              </a:rPr>
              <a:t>班廷是如何证实胰岛素是由胰腺中的胰岛分泌的？</a:t>
            </a:r>
            <a:endParaRPr lang="zh-CN" altLang="en-US" sz="2000" dirty="0">
              <a:latin typeface="Times New Roman" panose="02020603050405020304" pitchFamily="18" charset="0"/>
              <a:cs typeface="Times New Roman" panose="02020603050405020304" pitchFamily="18" charset="0"/>
            </a:endParaRPr>
          </a:p>
        </p:txBody>
      </p:sp>
      <p:grpSp>
        <p:nvGrpSpPr>
          <p:cNvPr id="15" name="组合 14"/>
          <p:cNvGrpSpPr/>
          <p:nvPr/>
        </p:nvGrpSpPr>
        <p:grpSpPr>
          <a:xfrm>
            <a:off x="908707" y="3710715"/>
            <a:ext cx="10517596" cy="956251"/>
            <a:chOff x="1153708" y="3400603"/>
            <a:chExt cx="10517596" cy="956251"/>
          </a:xfrm>
        </p:grpSpPr>
        <p:sp>
          <p:nvSpPr>
            <p:cNvPr id="16" name="矩形: 圆角 15"/>
            <p:cNvSpPr/>
            <p:nvPr/>
          </p:nvSpPr>
          <p:spPr>
            <a:xfrm>
              <a:off x="1153708" y="3400603"/>
              <a:ext cx="10517596" cy="956251"/>
            </a:xfrm>
            <a:prstGeom prst="roundRect">
              <a:avLst>
                <a:gd name="adj" fmla="val 845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1253586" y="3442303"/>
              <a:ext cx="10417718" cy="805349"/>
            </a:xfrm>
            <a:prstGeom prst="rect">
              <a:avLst/>
            </a:prstGeom>
            <a:noFill/>
          </p:spPr>
          <p:txBody>
            <a:bodyPr wrap="square">
              <a:spAutoFit/>
            </a:bodyPr>
            <a:lstStyle/>
            <a:p>
              <a:pPr>
                <a:lnSpc>
                  <a:spcPct val="120000"/>
                </a:lnSpc>
              </a:pPr>
              <a:r>
                <a:rPr lang="zh-CN" altLang="en-US" sz="2000" dirty="0">
                  <a:solidFill>
                    <a:schemeClr val="bg1"/>
                  </a:solidFill>
                  <a:latin typeface="Times New Roman" panose="02020603050405020304" pitchFamily="18" charset="0"/>
                  <a:cs typeface="Times New Roman" panose="02020603050405020304" pitchFamily="18" charset="0"/>
                </a:rPr>
                <a:t>通过结扎胰腺导管，使胰腺萎缩丧失分泌胰蛋白酶的功能，但胰岛仍正常，由此证明胰岛素是由胰岛分泌的。</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wipe(left)">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研究激素的方法</a:t>
            </a:r>
            <a:endParaRPr lang="zh-CN" altLang="en-US" dirty="0"/>
          </a:p>
        </p:txBody>
      </p:sp>
      <p:sp>
        <p:nvSpPr>
          <p:cNvPr id="10" name="文本框 9"/>
          <p:cNvSpPr txBox="1"/>
          <p:nvPr/>
        </p:nvSpPr>
        <p:spPr>
          <a:xfrm>
            <a:off x="935898" y="1583650"/>
            <a:ext cx="7178750" cy="4573560"/>
          </a:xfrm>
          <a:prstGeom prst="rect">
            <a:avLst/>
          </a:prstGeom>
          <a:noFill/>
        </p:spPr>
        <p:txBody>
          <a:bodyPr wrap="square" rtlCol="0">
            <a:spAutoFit/>
          </a:bodyPr>
          <a:lstStyle/>
          <a:p>
            <a:pPr marL="342900" indent="-342900" algn="just">
              <a:lnSpc>
                <a:spcPct val="140000"/>
              </a:lnSpc>
              <a:buFont typeface="Wingdings" panose="05000000000000000000" pitchFamily="2" charset="2"/>
              <a:buChar char="n"/>
            </a:pPr>
            <a:r>
              <a:rPr lang="zh-CN" altLang="en-US" sz="2100" dirty="0">
                <a:latin typeface="Times New Roman" panose="02020603050405020304" pitchFamily="18" charset="0"/>
                <a:cs typeface="Times New Roman" panose="02020603050405020304" pitchFamily="18" charset="0"/>
              </a:rPr>
              <a:t>对雄性家禽、家畜实行阄割在我国已有一千多年的历史；</a:t>
            </a:r>
            <a:endParaRPr lang="en-US" altLang="zh-CN" sz="2100" dirty="0">
              <a:latin typeface="Times New Roman" panose="02020603050405020304" pitchFamily="18" charset="0"/>
              <a:cs typeface="Times New Roman" panose="02020603050405020304" pitchFamily="18" charset="0"/>
            </a:endParaRPr>
          </a:p>
          <a:p>
            <a:pPr marL="342900" indent="-342900" algn="just">
              <a:lnSpc>
                <a:spcPct val="140000"/>
              </a:lnSpc>
              <a:buFont typeface="Wingdings" panose="05000000000000000000" pitchFamily="2" charset="2"/>
              <a:buChar char="n"/>
            </a:pPr>
            <a:r>
              <a:rPr lang="en-US" altLang="zh-CN" sz="2100" dirty="0">
                <a:latin typeface="Times New Roman" panose="02020603050405020304" pitchFamily="18" charset="0"/>
                <a:cs typeface="Times New Roman" panose="02020603050405020304" pitchFamily="18" charset="0"/>
              </a:rPr>
              <a:t>18</a:t>
            </a:r>
            <a:r>
              <a:rPr lang="zh-CN" altLang="en-US" sz="2100" dirty="0">
                <a:latin typeface="Times New Roman" panose="02020603050405020304" pitchFamily="18" charset="0"/>
                <a:cs typeface="Times New Roman" panose="02020603050405020304" pitchFamily="18" charset="0"/>
              </a:rPr>
              <a:t>世纪，英国也有学者进行了一系列令人感兴趣的性腺移植实验。</a:t>
            </a:r>
            <a:endParaRPr lang="en-US" altLang="zh-CN" sz="2100" dirty="0">
              <a:latin typeface="Times New Roman" panose="02020603050405020304" pitchFamily="18" charset="0"/>
              <a:cs typeface="Times New Roman" panose="02020603050405020304" pitchFamily="18" charset="0"/>
            </a:endParaRPr>
          </a:p>
          <a:p>
            <a:pPr marL="342900" indent="-342900" algn="just">
              <a:lnSpc>
                <a:spcPct val="140000"/>
              </a:lnSpc>
              <a:buFont typeface="Wingdings" panose="05000000000000000000" pitchFamily="2" charset="2"/>
              <a:buChar char="n"/>
            </a:pPr>
            <a:r>
              <a:rPr lang="zh-CN" altLang="en-US" sz="2100" dirty="0">
                <a:latin typeface="Times New Roman" panose="02020603050405020304" pitchFamily="18" charset="0"/>
                <a:cs typeface="Times New Roman" panose="02020603050405020304" pitchFamily="18" charset="0"/>
              </a:rPr>
              <a:t>对性腺生理功能进行真正科学研究，是</a:t>
            </a:r>
            <a:r>
              <a:rPr lang="en-US" altLang="zh-CN" sz="2100" dirty="0">
                <a:latin typeface="Times New Roman" panose="02020603050405020304" pitchFamily="18" charset="0"/>
                <a:cs typeface="Times New Roman" panose="02020603050405020304" pitchFamily="18" charset="0"/>
              </a:rPr>
              <a:t>19</a:t>
            </a:r>
            <a:r>
              <a:rPr lang="zh-CN" altLang="en-US" sz="2100" dirty="0">
                <a:latin typeface="Times New Roman" panose="02020603050405020304" pitchFamily="18" charset="0"/>
                <a:cs typeface="Times New Roman" panose="02020603050405020304" pitchFamily="18" charset="0"/>
              </a:rPr>
              <a:t>世纪的事情。</a:t>
            </a:r>
            <a:endParaRPr lang="en-US" altLang="zh-CN" sz="2100" dirty="0">
              <a:latin typeface="Times New Roman" panose="02020603050405020304" pitchFamily="18" charset="0"/>
              <a:cs typeface="Times New Roman" panose="02020603050405020304" pitchFamily="18" charset="0"/>
            </a:endParaRPr>
          </a:p>
          <a:p>
            <a:pPr marL="342900" indent="-342900" algn="just">
              <a:lnSpc>
                <a:spcPct val="140000"/>
              </a:lnSpc>
              <a:buFont typeface="Wingdings" panose="05000000000000000000" pitchFamily="2" charset="2"/>
              <a:buChar char="n"/>
            </a:pPr>
            <a:r>
              <a:rPr lang="en-US" altLang="zh-CN" sz="2100" dirty="0">
                <a:latin typeface="Times New Roman" panose="02020603050405020304" pitchFamily="18" charset="0"/>
                <a:cs typeface="Times New Roman" panose="02020603050405020304" pitchFamily="18" charset="0"/>
              </a:rPr>
              <a:t>1849</a:t>
            </a:r>
            <a:r>
              <a:rPr lang="zh-CN" altLang="en-US" sz="2100" dirty="0">
                <a:latin typeface="Times New Roman" panose="02020603050405020304" pitchFamily="18" charset="0"/>
                <a:cs typeface="Times New Roman" panose="02020603050405020304" pitchFamily="18" charset="0"/>
              </a:rPr>
              <a:t>年，德国研究者发现：</a:t>
            </a:r>
            <a:endParaRPr lang="en-US" altLang="zh-CN" sz="2100" dirty="0">
              <a:latin typeface="Times New Roman" panose="02020603050405020304" pitchFamily="18" charset="0"/>
              <a:cs typeface="Times New Roman" panose="02020603050405020304" pitchFamily="18" charset="0"/>
            </a:endParaRPr>
          </a:p>
          <a:p>
            <a:pPr marL="701675" lvl="1" indent="-342900" algn="just">
              <a:lnSpc>
                <a:spcPct val="140000"/>
              </a:lnSpc>
              <a:buFont typeface="Wingdings" panose="05000000000000000000" pitchFamily="2" charset="2"/>
              <a:buChar char="l"/>
            </a:pPr>
            <a:r>
              <a:rPr lang="zh-CN" altLang="en-US" sz="2100" dirty="0">
                <a:latin typeface="Times New Roman" panose="02020603050405020304" pitchFamily="18" charset="0"/>
                <a:cs typeface="Times New Roman" panose="02020603050405020304" pitchFamily="18" charset="0"/>
              </a:rPr>
              <a:t>公鸡被摘除睾丸后，其雄性性征明显消失：鲜红突出的鸡冠逐渐萎缩、不再啼鸣、求偶行为也慢慢消失。</a:t>
            </a:r>
            <a:endParaRPr lang="en-US" altLang="zh-CN" sz="2100" dirty="0">
              <a:latin typeface="Times New Roman" panose="02020603050405020304" pitchFamily="18" charset="0"/>
              <a:cs typeface="Times New Roman" panose="02020603050405020304" pitchFamily="18" charset="0"/>
            </a:endParaRPr>
          </a:p>
          <a:p>
            <a:pPr marL="701675" lvl="1" indent="-342900" algn="just">
              <a:lnSpc>
                <a:spcPct val="140000"/>
              </a:lnSpc>
              <a:buFont typeface="Wingdings" panose="05000000000000000000" pitchFamily="2" charset="2"/>
              <a:buChar char="l"/>
            </a:pPr>
            <a:r>
              <a:rPr lang="zh-CN" altLang="en-US" sz="2100" dirty="0">
                <a:latin typeface="Times New Roman" panose="02020603050405020304" pitchFamily="18" charset="0"/>
                <a:cs typeface="Times New Roman" panose="02020603050405020304" pitchFamily="18" charset="0"/>
              </a:rPr>
              <a:t>如果将睾丸重新移植回去，公鸡的特征又会逐步恢复。</a:t>
            </a:r>
            <a:endParaRPr lang="en-US" altLang="zh-CN" sz="2100" dirty="0">
              <a:latin typeface="Times New Roman" panose="02020603050405020304" pitchFamily="18" charset="0"/>
              <a:cs typeface="Times New Roman" panose="02020603050405020304" pitchFamily="18" charset="0"/>
            </a:endParaRPr>
          </a:p>
          <a:p>
            <a:pPr marL="342900" indent="-342900" algn="just">
              <a:lnSpc>
                <a:spcPct val="140000"/>
              </a:lnSpc>
              <a:buFont typeface="Wingdings" panose="05000000000000000000" pitchFamily="2" charset="2"/>
              <a:buChar char="n"/>
            </a:pPr>
            <a:r>
              <a:rPr lang="zh-CN" altLang="en-US" sz="2100" dirty="0">
                <a:latin typeface="Times New Roman" panose="02020603050405020304" pitchFamily="18" charset="0"/>
                <a:cs typeface="Times New Roman" panose="02020603050405020304" pitchFamily="18" charset="0"/>
              </a:rPr>
              <a:t>经过不断的实验，科学家从动物睾丸中提取出睾酮，经证实，睾酮就是睾丸分泌的雄激素。</a:t>
            </a:r>
            <a:endParaRPr lang="zh-CN" altLang="en-US" sz="2100" dirty="0">
              <a:latin typeface="Times New Roman" panose="02020603050405020304" pitchFamily="18" charset="0"/>
              <a:cs typeface="Times New Roman" panose="02020603050405020304" pitchFamily="18" charset="0"/>
            </a:endParaRPr>
          </a:p>
        </p:txBody>
      </p:sp>
      <p:grpSp>
        <p:nvGrpSpPr>
          <p:cNvPr id="23" name="组合 22"/>
          <p:cNvGrpSpPr/>
          <p:nvPr/>
        </p:nvGrpSpPr>
        <p:grpSpPr>
          <a:xfrm>
            <a:off x="8489683" y="1564722"/>
            <a:ext cx="2616679" cy="2326974"/>
            <a:chOff x="8366590" y="873618"/>
            <a:chExt cx="2616679" cy="2326974"/>
          </a:xfrm>
        </p:grpSpPr>
        <p:pic>
          <p:nvPicPr>
            <p:cNvPr id="4" name="图片 3" descr="鸡站在地上&#10;&#10;描述已自动生成"/>
            <p:cNvPicPr>
              <a:picLocks noChangeAspect="1"/>
            </p:cNvPicPr>
            <p:nvPr/>
          </p:nvPicPr>
          <p:blipFill>
            <a:blip r:embed="rId1"/>
            <a:stretch>
              <a:fillRect/>
            </a:stretch>
          </p:blipFill>
          <p:spPr>
            <a:xfrm>
              <a:off x="8366590" y="873618"/>
              <a:ext cx="2616679" cy="1956279"/>
            </a:xfrm>
            <a:prstGeom prst="rect">
              <a:avLst/>
            </a:prstGeom>
          </p:spPr>
        </p:pic>
        <p:sp>
          <p:nvSpPr>
            <p:cNvPr id="20" name="文本框 19"/>
            <p:cNvSpPr txBox="1"/>
            <p:nvPr/>
          </p:nvSpPr>
          <p:spPr>
            <a:xfrm>
              <a:off x="9069635" y="2862038"/>
              <a:ext cx="1210588" cy="338554"/>
            </a:xfrm>
            <a:prstGeom prst="rect">
              <a:avLst/>
            </a:prstGeom>
            <a:noFill/>
          </p:spPr>
          <p:txBody>
            <a:bodyPr wrap="none" rtlCol="0">
              <a:spAutoFit/>
            </a:bodyPr>
            <a:lstStyle/>
            <a:p>
              <a:pPr algn="ctr"/>
              <a:r>
                <a:rPr lang="zh-CN" altLang="en-US" sz="1600" dirty="0"/>
                <a:t>正常的公鸡</a:t>
              </a:r>
              <a:endParaRPr lang="zh-CN" altLang="en-US" sz="1600" dirty="0"/>
            </a:p>
          </p:txBody>
        </p:sp>
      </p:grpSp>
      <p:grpSp>
        <p:nvGrpSpPr>
          <p:cNvPr id="22" name="组合 21"/>
          <p:cNvGrpSpPr/>
          <p:nvPr/>
        </p:nvGrpSpPr>
        <p:grpSpPr>
          <a:xfrm>
            <a:off x="8489682" y="3909521"/>
            <a:ext cx="2616679" cy="2326399"/>
            <a:chOff x="8302958" y="3805916"/>
            <a:chExt cx="2616679" cy="2326399"/>
          </a:xfrm>
        </p:grpSpPr>
        <p:pic>
          <p:nvPicPr>
            <p:cNvPr id="19" name="图片 18" descr="鸡站在草地上&#10;&#10;描述已自动生成"/>
            <p:cNvPicPr>
              <a:picLocks noChangeAspect="1"/>
            </p:cNvPicPr>
            <p:nvPr/>
          </p:nvPicPr>
          <p:blipFill>
            <a:blip r:embed="rId2"/>
            <a:stretch>
              <a:fillRect/>
            </a:stretch>
          </p:blipFill>
          <p:spPr>
            <a:xfrm>
              <a:off x="8302958" y="3805916"/>
              <a:ext cx="2616679" cy="1970278"/>
            </a:xfrm>
            <a:prstGeom prst="rect">
              <a:avLst/>
            </a:prstGeom>
          </p:spPr>
        </p:pic>
        <p:sp>
          <p:nvSpPr>
            <p:cNvPr id="21" name="文本框 20"/>
            <p:cNvSpPr txBox="1"/>
            <p:nvPr/>
          </p:nvSpPr>
          <p:spPr>
            <a:xfrm>
              <a:off x="9006003" y="5793761"/>
              <a:ext cx="1210588" cy="338554"/>
            </a:xfrm>
            <a:prstGeom prst="rect">
              <a:avLst/>
            </a:prstGeom>
            <a:noFill/>
          </p:spPr>
          <p:txBody>
            <a:bodyPr wrap="none" rtlCol="0">
              <a:spAutoFit/>
            </a:bodyPr>
            <a:lstStyle/>
            <a:p>
              <a:pPr algn="ctr"/>
              <a:r>
                <a:rPr lang="zh-CN" altLang="en-US" sz="1600" dirty="0"/>
                <a:t>公鸡阉割后</a:t>
              </a:r>
              <a:endParaRPr lang="zh-CN" altLang="en-US" sz="1600" dirty="0"/>
            </a:p>
          </p:txBody>
        </p:sp>
      </p:grpSp>
      <p:grpSp>
        <p:nvGrpSpPr>
          <p:cNvPr id="11" name="组合 10"/>
          <p:cNvGrpSpPr/>
          <p:nvPr/>
        </p:nvGrpSpPr>
        <p:grpSpPr>
          <a:xfrm>
            <a:off x="767831" y="1009361"/>
            <a:ext cx="10713566" cy="5276624"/>
            <a:chOff x="-4925409" y="988657"/>
            <a:chExt cx="10713566" cy="6554526"/>
          </a:xfrm>
        </p:grpSpPr>
        <p:sp>
          <p:nvSpPr>
            <p:cNvPr id="12" name="矩形: 圆角 11"/>
            <p:cNvSpPr/>
            <p:nvPr/>
          </p:nvSpPr>
          <p:spPr>
            <a:xfrm>
              <a:off x="-4925409" y="1332966"/>
              <a:ext cx="10713566" cy="6210217"/>
            </a:xfrm>
            <a:prstGeom prst="roundRect">
              <a:avLst>
                <a:gd name="adj" fmla="val 4124"/>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p:cNvSpPr txBox="1"/>
            <p:nvPr/>
          </p:nvSpPr>
          <p:spPr>
            <a:xfrm>
              <a:off x="-2337231" y="988657"/>
              <a:ext cx="5133673" cy="649934"/>
            </a:xfrm>
            <a:prstGeom prst="rect">
              <a:avLst/>
            </a:prstGeom>
            <a:solidFill>
              <a:srgbClr val="DAE0EF"/>
            </a:solidFill>
            <a:ln>
              <a:noFill/>
            </a:ln>
          </p:spPr>
          <p:txBody>
            <a:bodyPr wrap="square" rtlCol="0">
              <a:spAutoFit/>
            </a:bodyPr>
            <a:lstStyle/>
            <a:p>
              <a:pPr algn="ctr"/>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实例</a:t>
              </a:r>
              <a:r>
                <a:rPr lang="en-US" altLang="zh-CN"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：睾丸分泌雄激素的研究</a:t>
              </a:r>
              <a:endPar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0">
                                            <p:txEl>
                                              <p:pRg st="5" end="5"/>
                                            </p:txEl>
                                          </p:spTgt>
                                        </p:tgtEl>
                                        <p:attrNameLst>
                                          <p:attrName>style.visibility</p:attrName>
                                        </p:attrNameLst>
                                      </p:cBhvr>
                                      <p:to>
                                        <p:strVal val="visible"/>
                                      </p:to>
                                    </p:set>
                                    <p:animEffect transition="in" filter="wipe(left)">
                                      <p:cBhvr>
                                        <p:cTn id="49" dur="500"/>
                                        <p:tgtEl>
                                          <p:spTgt spid="10">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txEl>
                                              <p:pRg st="6" end="6"/>
                                            </p:txEl>
                                          </p:spTgt>
                                        </p:tgtEl>
                                        <p:attrNameLst>
                                          <p:attrName>style.visibility</p:attrName>
                                        </p:attrNameLst>
                                      </p:cBhvr>
                                      <p:to>
                                        <p:strVal val="visible"/>
                                      </p:to>
                                    </p:set>
                                    <p:animEffect transition="in" filter="wipe(left)">
                                      <p:cBhvr>
                                        <p:cTn id="54"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研究激素的方法</a:t>
            </a:r>
            <a:endParaRPr lang="zh-CN" altLang="en-US" dirty="0"/>
          </a:p>
        </p:txBody>
      </p:sp>
      <p:grpSp>
        <p:nvGrpSpPr>
          <p:cNvPr id="5" name="组合 4"/>
          <p:cNvGrpSpPr/>
          <p:nvPr/>
        </p:nvGrpSpPr>
        <p:grpSpPr>
          <a:xfrm>
            <a:off x="765697" y="962914"/>
            <a:ext cx="10660606" cy="461665"/>
            <a:chOff x="6333409" y="1517248"/>
            <a:chExt cx="10660606" cy="461665"/>
          </a:xfrm>
        </p:grpSpPr>
        <p:sp>
          <p:nvSpPr>
            <p:cNvPr id="6" name="文本框 5"/>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6351240" y="1974037"/>
              <a:ext cx="10642775" cy="0"/>
              <a:chOff x="7484784" y="1647059"/>
              <a:chExt cx="10642775" cy="0"/>
            </a:xfrm>
          </p:grpSpPr>
          <p:cxnSp>
            <p:nvCxnSpPr>
              <p:cNvPr id="8" name="直接连接符 7"/>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217477" y="1647059"/>
                <a:ext cx="99100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 name="文本框 9"/>
          <p:cNvSpPr txBox="1"/>
          <p:nvPr/>
        </p:nvSpPr>
        <p:spPr>
          <a:xfrm>
            <a:off x="712737" y="1515556"/>
            <a:ext cx="10713566" cy="436017"/>
          </a:xfrm>
          <a:prstGeom prst="rect">
            <a:avLst/>
          </a:prstGeom>
          <a:noFill/>
        </p:spPr>
        <p:txBody>
          <a:bodyPr wrap="square" rtlCol="0">
            <a:spAutoFit/>
          </a:bodyPr>
          <a:lstStyle/>
          <a:p>
            <a:pPr marL="265430" indent="-265430" algn="just">
              <a:lnSpc>
                <a:spcPct val="120000"/>
              </a:lnSpc>
              <a:buFont typeface="+mj-lt"/>
              <a:buAutoNum type="arabicPeriod" startAt="3"/>
            </a:pPr>
            <a:r>
              <a:rPr lang="zh-CN" altLang="en-US" sz="2000" dirty="0">
                <a:latin typeface="Times New Roman" panose="02020603050405020304" pitchFamily="18" charset="0"/>
                <a:cs typeface="Times New Roman" panose="02020603050405020304" pitchFamily="18" charset="0"/>
              </a:rPr>
              <a:t>从以上实例，你能归纳出研究一种内分泌腺及其分泌激素功能的方法吗？</a:t>
            </a:r>
            <a:endParaRPr lang="zh-CN" altLang="en-US" sz="2000" dirty="0">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908707" y="2019075"/>
            <a:ext cx="10517596" cy="1263621"/>
            <a:chOff x="1153708" y="3400603"/>
            <a:chExt cx="10517596" cy="1263621"/>
          </a:xfrm>
        </p:grpSpPr>
        <p:sp>
          <p:nvSpPr>
            <p:cNvPr id="12" name="矩形: 圆角 11"/>
            <p:cNvSpPr/>
            <p:nvPr/>
          </p:nvSpPr>
          <p:spPr>
            <a:xfrm>
              <a:off x="1153708" y="3400603"/>
              <a:ext cx="10517596" cy="1263621"/>
            </a:xfrm>
            <a:prstGeom prst="roundRect">
              <a:avLst>
                <a:gd name="adj" fmla="val 845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p:cNvSpPr txBox="1"/>
            <p:nvPr/>
          </p:nvSpPr>
          <p:spPr>
            <a:xfrm>
              <a:off x="1253586" y="3442303"/>
              <a:ext cx="10417718" cy="1174681"/>
            </a:xfrm>
            <a:prstGeom prst="rect">
              <a:avLst/>
            </a:prstGeom>
            <a:noFill/>
          </p:spPr>
          <p:txBody>
            <a:bodyPr wrap="square">
              <a:spAutoFit/>
            </a:bodyPr>
            <a:lstStyle/>
            <a:p>
              <a:pPr>
                <a:lnSpc>
                  <a:spcPct val="120000"/>
                </a:lnSpc>
              </a:pPr>
              <a:r>
                <a:rPr lang="zh-CN" altLang="en-US" sz="2000" dirty="0">
                  <a:solidFill>
                    <a:schemeClr val="bg1"/>
                  </a:solidFill>
                  <a:latin typeface="Times New Roman" panose="02020603050405020304" pitchFamily="18" charset="0"/>
                  <a:cs typeface="Times New Roman" panose="02020603050405020304" pitchFamily="18" charset="0"/>
                </a:rPr>
                <a:t>摘除法和移植法。摘除所研究的内分泌腺，观察实验动物出现的特异性症状，将已摘除的腺体重新移植回去或注射摘除腺体的提取物，观察相关症状是否恢复，由此判断该内分泌腺的功能。</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grpSp>
      <p:sp>
        <p:nvSpPr>
          <p:cNvPr id="14" name="文本框 13"/>
          <p:cNvSpPr txBox="1"/>
          <p:nvPr/>
        </p:nvSpPr>
        <p:spPr>
          <a:xfrm>
            <a:off x="712737" y="3426652"/>
            <a:ext cx="10713566" cy="436017"/>
          </a:xfrm>
          <a:prstGeom prst="rect">
            <a:avLst/>
          </a:prstGeom>
          <a:noFill/>
        </p:spPr>
        <p:txBody>
          <a:bodyPr wrap="square" rtlCol="0">
            <a:spAutoFit/>
          </a:bodyPr>
          <a:lstStyle/>
          <a:p>
            <a:pPr marL="265430" indent="-265430" algn="just">
              <a:lnSpc>
                <a:spcPct val="120000"/>
              </a:lnSpc>
              <a:buFont typeface="+mj-lt"/>
              <a:buAutoNum type="arabicPeriod" startAt="4"/>
            </a:pPr>
            <a:r>
              <a:rPr lang="zh-CN" altLang="en-US" sz="2000" dirty="0">
                <a:latin typeface="Times New Roman" panose="02020603050405020304" pitchFamily="18" charset="0"/>
                <a:cs typeface="Times New Roman" panose="02020603050405020304" pitchFamily="18" charset="0"/>
              </a:rPr>
              <a:t>联系必修学到的内容，具体分析以上两个实例哪些实验用到了“减法原理”或“加法原理”。</a:t>
            </a:r>
            <a:endParaRPr lang="zh-CN" altLang="en-US" sz="2000" dirty="0">
              <a:latin typeface="Times New Roman" panose="02020603050405020304" pitchFamily="18" charset="0"/>
              <a:cs typeface="Times New Roman" panose="02020603050405020304" pitchFamily="18" charset="0"/>
            </a:endParaRPr>
          </a:p>
        </p:txBody>
      </p:sp>
      <p:sp>
        <p:nvSpPr>
          <p:cNvPr id="16" name="矩形: 圆角 15"/>
          <p:cNvSpPr/>
          <p:nvPr/>
        </p:nvSpPr>
        <p:spPr>
          <a:xfrm>
            <a:off x="908707" y="3930171"/>
            <a:ext cx="10517596" cy="2031717"/>
          </a:xfrm>
          <a:prstGeom prst="roundRect">
            <a:avLst>
              <a:gd name="adj" fmla="val 620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1008585" y="3971871"/>
            <a:ext cx="10417718" cy="1913344"/>
          </a:xfrm>
          <a:prstGeom prst="rect">
            <a:avLst/>
          </a:prstGeom>
          <a:noFill/>
        </p:spPr>
        <p:txBody>
          <a:bodyPr wrap="square">
            <a:spAutoFit/>
          </a:bodyPr>
          <a:lstStyle/>
          <a:p>
            <a:pPr>
              <a:lnSpc>
                <a:spcPct val="120000"/>
              </a:lnSpc>
            </a:pPr>
            <a:r>
              <a:rPr lang="zh-CN" altLang="en-US" sz="2000" dirty="0">
                <a:solidFill>
                  <a:schemeClr val="bg1"/>
                </a:solidFill>
                <a:latin typeface="Times New Roman" panose="02020603050405020304" pitchFamily="18" charset="0"/>
                <a:cs typeface="Times New Roman" panose="02020603050405020304" pitchFamily="18" charset="0"/>
              </a:rPr>
              <a:t>上述两个实验都分别用到了“加法原理” 和“减法原理”。</a:t>
            </a:r>
            <a:endParaRPr lang="en-US" altLang="zh-CN" sz="2000" dirty="0">
              <a:solidFill>
                <a:schemeClr val="bg1"/>
              </a:solidFill>
              <a:latin typeface="Times New Roman" panose="02020603050405020304" pitchFamily="18" charset="0"/>
              <a:cs typeface="Times New Roman" panose="02020603050405020304" pitchFamily="18" charset="0"/>
            </a:endParaRPr>
          </a:p>
          <a:p>
            <a:pPr marL="342900" indent="-342900">
              <a:lnSpc>
                <a:spcPct val="120000"/>
              </a:lnSpc>
              <a:buFont typeface="Wingdings" panose="05000000000000000000" pitchFamily="2" charset="2"/>
              <a:buChar char="n"/>
            </a:pPr>
            <a:r>
              <a:rPr lang="zh-CN" altLang="en-US" sz="2000" dirty="0">
                <a:solidFill>
                  <a:schemeClr val="bg1"/>
                </a:solidFill>
                <a:latin typeface="Times New Roman" panose="02020603050405020304" pitchFamily="18" charset="0"/>
                <a:cs typeface="Times New Roman" panose="02020603050405020304" pitchFamily="18" charset="0"/>
              </a:rPr>
              <a:t>班廷和助手们通过摘除健康狗的胰腺造成实验性糖尿病，然后再给予注射从萎缩胰腺中提取的提取物，前者运用了“减法原理”，后者运用了“加法原理”；</a:t>
            </a:r>
            <a:endParaRPr lang="en-US" altLang="zh-CN" sz="2000" dirty="0">
              <a:solidFill>
                <a:schemeClr val="bg1"/>
              </a:solidFill>
              <a:latin typeface="Times New Roman" panose="02020603050405020304" pitchFamily="18" charset="0"/>
              <a:cs typeface="Times New Roman" panose="02020603050405020304" pitchFamily="18" charset="0"/>
            </a:endParaRPr>
          </a:p>
          <a:p>
            <a:pPr marL="342900" indent="-342900">
              <a:lnSpc>
                <a:spcPct val="120000"/>
              </a:lnSpc>
              <a:buFont typeface="Wingdings" panose="05000000000000000000" pitchFamily="2" charset="2"/>
              <a:buChar char="n"/>
            </a:pPr>
            <a:r>
              <a:rPr lang="zh-CN" altLang="en-US" sz="2000" dirty="0">
                <a:solidFill>
                  <a:schemeClr val="bg1"/>
                </a:solidFill>
                <a:latin typeface="Times New Roman" panose="02020603050405020304" pitchFamily="18" charset="0"/>
                <a:cs typeface="Times New Roman" panose="02020603050405020304" pitchFamily="18" charset="0"/>
              </a:rPr>
              <a:t>在睾丸分泌雄性激素的研究中，摘除睾丸和移植睾丸实验，同样分别运用了“减法原理”和“加法原理”。</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wipe(left)">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wipe(left)">
                                      <p:cBhvr>
                                        <p:cTn id="35" dur="500"/>
                                        <p:tgtEl>
                                          <p:spTgt spid="1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7">
                                            <p:txEl>
                                              <p:pRg st="2" end="2"/>
                                            </p:txEl>
                                          </p:spTgt>
                                        </p:tgtEl>
                                        <p:attrNameLst>
                                          <p:attrName>style.visibility</p:attrName>
                                        </p:attrNameLst>
                                      </p:cBhvr>
                                      <p:to>
                                        <p:strVal val="visible"/>
                                      </p:to>
                                    </p:set>
                                    <p:animEffect transition="in" filter="wipe(left)">
                                      <p:cBhvr>
                                        <p:cTn id="4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4" grpId="0" uiExpand="1" build="p"/>
      <p:bldP spid="16" grpId="0" animBg="1"/>
      <p:bldP spid="1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内分泌系统的组成</a:t>
            </a:r>
            <a:endParaRPr lang="zh-CN" altLang="en-US" dirty="0"/>
          </a:p>
        </p:txBody>
      </p:sp>
      <p:pic>
        <p:nvPicPr>
          <p:cNvPr id="12" name="图片 11"/>
          <p:cNvPicPr>
            <a:picLocks noChangeAspect="1"/>
          </p:cNvPicPr>
          <p:nvPr/>
        </p:nvPicPr>
        <p:blipFill rotWithShape="1">
          <a:blip r:embed="rId1"/>
          <a:srcRect l="24634" r="26173" b="29429"/>
          <a:stretch>
            <a:fillRect/>
          </a:stretch>
        </p:blipFill>
        <p:spPr>
          <a:xfrm>
            <a:off x="9012444" y="3827696"/>
            <a:ext cx="1862348" cy="2562413"/>
          </a:xfrm>
          <a:prstGeom prst="rect">
            <a:avLst/>
          </a:prstGeom>
        </p:spPr>
      </p:pic>
      <p:grpSp>
        <p:nvGrpSpPr>
          <p:cNvPr id="3" name="组合 2"/>
          <p:cNvGrpSpPr/>
          <p:nvPr/>
        </p:nvGrpSpPr>
        <p:grpSpPr>
          <a:xfrm>
            <a:off x="838200" y="932250"/>
            <a:ext cx="10515600" cy="2223026"/>
            <a:chOff x="-4610066" y="1127823"/>
            <a:chExt cx="10515600" cy="2761404"/>
          </a:xfrm>
        </p:grpSpPr>
        <p:sp>
          <p:nvSpPr>
            <p:cNvPr id="4" name="矩形: 圆角 3"/>
            <p:cNvSpPr/>
            <p:nvPr/>
          </p:nvSpPr>
          <p:spPr>
            <a:xfrm>
              <a:off x="-4610066" y="1414560"/>
              <a:ext cx="10515600" cy="2474667"/>
            </a:xfrm>
            <a:prstGeom prst="roundRect">
              <a:avLst>
                <a:gd name="adj" fmla="val 6419"/>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p:cNvSpPr txBox="1"/>
            <p:nvPr/>
          </p:nvSpPr>
          <p:spPr>
            <a:xfrm>
              <a:off x="-828710" y="1127823"/>
              <a:ext cx="2952887" cy="573472"/>
            </a:xfrm>
            <a:prstGeom prst="rect">
              <a:avLst/>
            </a:prstGeom>
            <a:solidFill>
              <a:srgbClr val="DAE0EF"/>
            </a:solidFill>
            <a:ln>
              <a:noFill/>
            </a:ln>
          </p:spPr>
          <p:txBody>
            <a:bodyPr wrap="square" rtlCol="0">
              <a:spAutoFit/>
            </a:bodyPr>
            <a:lstStyle/>
            <a:p>
              <a:pPr algn="ctr"/>
              <a:r>
                <a:rPr lang="zh-CN" altLang="en-US" sz="2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相对独立的内分泌腺</a:t>
              </a:r>
              <a:endParaRPr lang="zh-CN" altLang="en-US" sz="2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6" name="文本框 5"/>
          <p:cNvSpPr txBox="1"/>
          <p:nvPr/>
        </p:nvSpPr>
        <p:spPr>
          <a:xfrm>
            <a:off x="1163169" y="1480743"/>
            <a:ext cx="2137815" cy="1174681"/>
          </a:xfrm>
          <a:prstGeom prst="rect">
            <a:avLst/>
          </a:prstGeom>
          <a:noFill/>
        </p:spPr>
        <p:txBody>
          <a:bodyPr wrap="square" rtlCol="0">
            <a:spAutoFit/>
          </a:bodyPr>
          <a:lstStyle/>
          <a:p>
            <a:pPr>
              <a:lnSpc>
                <a:spcPct val="120000"/>
              </a:lnSpc>
            </a:pPr>
            <a:r>
              <a:rPr lang="zh-CN" altLang="en-US" sz="2000" dirty="0"/>
              <a:t>有的内分泌细胞聚集在一起成为内分泌腺体。</a:t>
            </a:r>
            <a:endParaRPr lang="zh-CN" altLang="en-US" sz="2000" dirty="0">
              <a:latin typeface="Times New Roman" panose="02020603050405020304" pitchFamily="18" charset="0"/>
              <a:cs typeface="Times New Roman" panose="02020603050405020304" pitchFamily="18" charset="0"/>
            </a:endParaRPr>
          </a:p>
        </p:txBody>
      </p:sp>
      <p:grpSp>
        <p:nvGrpSpPr>
          <p:cNvPr id="7" name="组合 6"/>
          <p:cNvGrpSpPr/>
          <p:nvPr/>
        </p:nvGrpSpPr>
        <p:grpSpPr>
          <a:xfrm>
            <a:off x="838199" y="3428770"/>
            <a:ext cx="10515599" cy="2947966"/>
            <a:chOff x="-4610067" y="1127537"/>
            <a:chExt cx="10515599" cy="3661912"/>
          </a:xfrm>
        </p:grpSpPr>
        <p:sp>
          <p:nvSpPr>
            <p:cNvPr id="8" name="矩形: 圆角 7"/>
            <p:cNvSpPr/>
            <p:nvPr/>
          </p:nvSpPr>
          <p:spPr>
            <a:xfrm>
              <a:off x="-4610067" y="1414559"/>
              <a:ext cx="10515599" cy="3374890"/>
            </a:xfrm>
            <a:prstGeom prst="roundRect">
              <a:avLst>
                <a:gd name="adj" fmla="val 5895"/>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p:cNvSpPr txBox="1"/>
            <p:nvPr/>
          </p:nvSpPr>
          <p:spPr>
            <a:xfrm>
              <a:off x="-982637" y="1127537"/>
              <a:ext cx="3260735" cy="573472"/>
            </a:xfrm>
            <a:prstGeom prst="rect">
              <a:avLst/>
            </a:prstGeom>
            <a:solidFill>
              <a:srgbClr val="DAE0EF"/>
            </a:solidFill>
            <a:ln>
              <a:noFill/>
            </a:ln>
          </p:spPr>
          <p:txBody>
            <a:bodyPr wrap="square" rtlCol="0">
              <a:spAutoFit/>
            </a:bodyPr>
            <a:lstStyle/>
            <a:p>
              <a:pPr algn="ctr"/>
              <a:r>
                <a:rPr lang="zh-CN" altLang="en-US" sz="2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兼有内分泌功能的细胞</a:t>
              </a:r>
              <a:endParaRPr lang="zh-CN" altLang="en-US" sz="2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文本框 9"/>
          <p:cNvSpPr txBox="1"/>
          <p:nvPr/>
        </p:nvSpPr>
        <p:spPr>
          <a:xfrm>
            <a:off x="1163170" y="4055281"/>
            <a:ext cx="1965042" cy="1174681"/>
          </a:xfrm>
          <a:prstGeom prst="rect">
            <a:avLst/>
          </a:prstGeom>
          <a:noFill/>
        </p:spPr>
        <p:txBody>
          <a:bodyPr wrap="square" rtlCol="0">
            <a:spAutoFit/>
          </a:bodyPr>
          <a:lstStyle/>
          <a:p>
            <a:pPr>
              <a:lnSpc>
                <a:spcPct val="120000"/>
              </a:lnSpc>
            </a:pPr>
            <a:r>
              <a:rPr lang="zh-CN" altLang="en-US" sz="2000" dirty="0"/>
              <a:t>有的内分泌细胞分散在一些器官、组织内。</a:t>
            </a:r>
            <a:endParaRPr lang="zh-CN" altLang="en-US" sz="2000" dirty="0">
              <a:latin typeface="Times New Roman" panose="02020603050405020304" pitchFamily="18" charset="0"/>
              <a:cs typeface="Times New Roman" panose="02020603050405020304" pitchFamily="18" charset="0"/>
            </a:endParaRPr>
          </a:p>
        </p:txBody>
      </p:sp>
      <p:pic>
        <p:nvPicPr>
          <p:cNvPr id="14" name="图片 13"/>
          <p:cNvPicPr>
            <a:picLocks noChangeAspect="1"/>
          </p:cNvPicPr>
          <p:nvPr/>
        </p:nvPicPr>
        <p:blipFill>
          <a:blip r:embed="rId2"/>
          <a:srcRect t="18" b="18"/>
          <a:stretch>
            <a:fillRect/>
          </a:stretch>
        </p:blipFill>
        <p:spPr>
          <a:xfrm>
            <a:off x="3944114" y="1549847"/>
            <a:ext cx="1705305" cy="1387955"/>
          </a:xfrm>
          <a:prstGeom prst="rect">
            <a:avLst/>
          </a:prstGeom>
        </p:spPr>
      </p:pic>
      <p:pic>
        <p:nvPicPr>
          <p:cNvPr id="16" name="图片 15"/>
          <p:cNvPicPr>
            <a:picLocks noChangeAspect="1"/>
          </p:cNvPicPr>
          <p:nvPr/>
        </p:nvPicPr>
        <p:blipFill>
          <a:blip r:embed="rId3"/>
          <a:stretch>
            <a:fillRect/>
          </a:stretch>
        </p:blipFill>
        <p:spPr>
          <a:xfrm>
            <a:off x="3300984" y="3827696"/>
            <a:ext cx="5374239" cy="2504323"/>
          </a:xfrm>
          <a:prstGeom prst="rect">
            <a:avLst/>
          </a:prstGeom>
        </p:spPr>
      </p:pic>
      <p:pic>
        <p:nvPicPr>
          <p:cNvPr id="18" name="Picture 2"/>
          <p:cNvPicPr>
            <a:picLocks noChangeAspect="1" noChangeArrowheads="1"/>
          </p:cNvPicPr>
          <p:nvPr/>
        </p:nvPicPr>
        <p:blipFill>
          <a:blip r:embed="rId4"/>
          <a:srcRect/>
          <a:stretch>
            <a:fillRect/>
          </a:stretch>
        </p:blipFill>
        <p:spPr bwMode="auto">
          <a:xfrm>
            <a:off x="5775723" y="1433609"/>
            <a:ext cx="2363773" cy="16204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p:cNvPicPr>
            <a:picLocks noChangeAspect="1" noChangeArrowheads="1"/>
          </p:cNvPicPr>
          <p:nvPr/>
        </p:nvPicPr>
        <p:blipFill rotWithShape="1">
          <a:blip r:embed="rId5"/>
          <a:srcRect l="22098" r="26979"/>
          <a:stretch>
            <a:fillRect/>
          </a:stretch>
        </p:blipFill>
        <p:spPr bwMode="auto">
          <a:xfrm>
            <a:off x="8151450" y="1433228"/>
            <a:ext cx="907352" cy="15045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6"/>
          <a:srcRect l="63" r="63"/>
          <a:stretch>
            <a:fillRect/>
          </a:stretch>
        </p:blipFill>
        <p:spPr bwMode="auto">
          <a:xfrm>
            <a:off x="9650969" y="1549464"/>
            <a:ext cx="1039990" cy="1504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par>
                          <p:cTn id="31" fill="hold">
                            <p:stCondLst>
                              <p:cond delay="2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wipe(up)">
                                      <p:cBhvr>
                                        <p:cTn id="44" dur="500"/>
                                        <p:tgtEl>
                                          <p:spTgt spid="10">
                                            <p:txEl>
                                              <p:pRg st="0" end="0"/>
                                            </p:txEl>
                                          </p:spTgt>
                                        </p:tgtEl>
                                      </p:cBhvr>
                                    </p:animEffect>
                                  </p:childTnLst>
                                </p:cTn>
                              </p:par>
                            </p:childTnLst>
                          </p:cTn>
                        </p:par>
                        <p:par>
                          <p:cTn id="45" fill="hold">
                            <p:stCondLst>
                              <p:cond delay="500"/>
                            </p:stCondLst>
                            <p:childTnLst>
                              <p:par>
                                <p:cTn id="46" presetID="53" presetClass="entr" presetSubtype="16"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par>
                          <p:cTn id="51" fill="hold">
                            <p:stCondLst>
                              <p:cond delay="1000"/>
                            </p:stCondLst>
                            <p:childTnLst>
                              <p:par>
                                <p:cTn id="52" presetID="53" presetClass="entr" presetSubtype="16"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人体内主要内分泌腺及其分泌的激素</a:t>
            </a:r>
            <a:endParaRPr lang="zh-CN" altLang="en-US" dirty="0"/>
          </a:p>
        </p:txBody>
      </p:sp>
      <p:pic>
        <p:nvPicPr>
          <p:cNvPr id="11" name="图片 10" descr="卡通人物&#10;&#10;描述已自动生成"/>
          <p:cNvPicPr>
            <a:picLocks noChangeAspect="1"/>
          </p:cNvPicPr>
          <p:nvPr/>
        </p:nvPicPr>
        <p:blipFill rotWithShape="1">
          <a:blip r:embed="rId1"/>
          <a:srcRect l="19367" t="7973" r="18531" b="6392"/>
          <a:stretch>
            <a:fillRect/>
          </a:stretch>
        </p:blipFill>
        <p:spPr>
          <a:xfrm>
            <a:off x="1029093" y="982558"/>
            <a:ext cx="3693297" cy="5465376"/>
          </a:xfrm>
          <a:prstGeom prst="rect">
            <a:avLst/>
          </a:prstGeom>
        </p:spPr>
      </p:pic>
      <p:pic>
        <p:nvPicPr>
          <p:cNvPr id="12" name="图片 11"/>
          <p:cNvPicPr>
            <a:picLocks noChangeAspect="1"/>
          </p:cNvPicPr>
          <p:nvPr/>
        </p:nvPicPr>
        <p:blipFill rotWithShape="1">
          <a:blip r:embed="rId2"/>
          <a:srcRect l="24634" r="26173" b="29429"/>
          <a:stretch>
            <a:fillRect/>
          </a:stretch>
        </p:blipFill>
        <p:spPr>
          <a:xfrm>
            <a:off x="4550652" y="982558"/>
            <a:ext cx="2467841" cy="3395513"/>
          </a:xfrm>
          <a:prstGeom prst="rect">
            <a:avLst/>
          </a:prstGeom>
        </p:spPr>
      </p:pic>
      <p:sp>
        <p:nvSpPr>
          <p:cNvPr id="13" name="矩形 12"/>
          <p:cNvSpPr/>
          <p:nvPr/>
        </p:nvSpPr>
        <p:spPr>
          <a:xfrm>
            <a:off x="2667000" y="1377950"/>
            <a:ext cx="127000" cy="190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p:cNvCxnSpPr>
            <a:stCxn id="13" idx="3"/>
          </p:cNvCxnSpPr>
          <p:nvPr/>
        </p:nvCxnSpPr>
        <p:spPr>
          <a:xfrm>
            <a:off x="2794000" y="1473200"/>
            <a:ext cx="1756652" cy="0"/>
          </a:xfrm>
          <a:prstGeom prst="straightConnector1">
            <a:avLst/>
          </a:prstGeom>
          <a:ln w="127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6262575" y="1135033"/>
            <a:ext cx="2647971" cy="461665"/>
            <a:chOff x="6262575" y="1135033"/>
            <a:chExt cx="2647971" cy="461665"/>
          </a:xfrm>
        </p:grpSpPr>
        <p:cxnSp>
          <p:nvCxnSpPr>
            <p:cNvPr id="17" name="直接连接符 16"/>
            <p:cNvCxnSpPr/>
            <p:nvPr/>
          </p:nvCxnSpPr>
          <p:spPr>
            <a:xfrm>
              <a:off x="6262575" y="1377950"/>
              <a:ext cx="1031358" cy="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7186997" y="1135033"/>
              <a:ext cx="1723549" cy="461665"/>
            </a:xfrm>
            <a:prstGeom prst="rect">
              <a:avLst/>
            </a:prstGeom>
            <a:noFill/>
          </p:spPr>
          <p:txBody>
            <a:bodyPr wrap="none" rtlCol="0">
              <a:spAutoFit/>
            </a:bodyPr>
            <a:lstStyle/>
            <a:p>
              <a:r>
                <a:rPr lang="zh-CN" altLang="en-US" sz="2400" b="1" dirty="0">
                  <a:solidFill>
                    <a:schemeClr val="accent5">
                      <a:lumMod val="75000"/>
                    </a:schemeClr>
                  </a:solidFill>
                </a:rPr>
                <a:t>〡下丘脑〡</a:t>
              </a:r>
              <a:endParaRPr lang="zh-CN" altLang="en-US" sz="2400" b="1" dirty="0">
                <a:solidFill>
                  <a:schemeClr val="accent5">
                    <a:lumMod val="75000"/>
                  </a:schemeClr>
                </a:solidFill>
              </a:endParaRPr>
            </a:p>
          </p:txBody>
        </p:sp>
      </p:grpSp>
      <p:sp>
        <p:nvSpPr>
          <p:cNvPr id="20" name="文本框 19"/>
          <p:cNvSpPr txBox="1"/>
          <p:nvPr/>
        </p:nvSpPr>
        <p:spPr>
          <a:xfrm>
            <a:off x="7310809" y="1566218"/>
            <a:ext cx="4042991" cy="1400512"/>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n"/>
            </a:pPr>
            <a:r>
              <a:rPr lang="zh-CN" altLang="en-US" dirty="0">
                <a:solidFill>
                  <a:srgbClr val="FF0000"/>
                </a:solidFill>
              </a:rPr>
              <a:t>分泌的激素：</a:t>
            </a:r>
            <a:r>
              <a:rPr lang="zh-CN" altLang="en-US" dirty="0"/>
              <a:t>促（甲状腺、性腺、肾上腺皮质）激素释放激素等。</a:t>
            </a:r>
            <a:endParaRPr lang="en-US" altLang="zh-CN" dirty="0"/>
          </a:p>
          <a:p>
            <a:pPr marL="285750" indent="-285750" algn="just">
              <a:lnSpc>
                <a:spcPct val="120000"/>
              </a:lnSpc>
              <a:buFont typeface="Wingdings" panose="05000000000000000000" pitchFamily="2" charset="2"/>
              <a:buChar char="n"/>
            </a:pPr>
            <a:r>
              <a:rPr lang="zh-CN" altLang="en-US" dirty="0">
                <a:solidFill>
                  <a:srgbClr val="FF0000"/>
                </a:solidFill>
              </a:rPr>
              <a:t>作用：</a:t>
            </a:r>
            <a:r>
              <a:rPr lang="zh-CN" altLang="en-US" dirty="0"/>
              <a:t>作用于垂体，调控垂体分泌释放相应的激素。</a:t>
            </a:r>
            <a:endParaRPr lang="zh-CN" altLang="en-US" dirty="0"/>
          </a:p>
        </p:txBody>
      </p:sp>
      <p:grpSp>
        <p:nvGrpSpPr>
          <p:cNvPr id="28" name="组合 27"/>
          <p:cNvGrpSpPr/>
          <p:nvPr/>
        </p:nvGrpSpPr>
        <p:grpSpPr>
          <a:xfrm>
            <a:off x="6216445" y="3253759"/>
            <a:ext cx="2386324" cy="461665"/>
            <a:chOff x="6216445" y="3253759"/>
            <a:chExt cx="2386324" cy="461665"/>
          </a:xfrm>
        </p:grpSpPr>
        <p:cxnSp>
          <p:nvCxnSpPr>
            <p:cNvPr id="22" name="直接连接符 21"/>
            <p:cNvCxnSpPr/>
            <p:nvPr/>
          </p:nvCxnSpPr>
          <p:spPr>
            <a:xfrm>
              <a:off x="6216445" y="3496676"/>
              <a:ext cx="1077488" cy="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7186997" y="3253759"/>
              <a:ext cx="1415772" cy="461665"/>
            </a:xfrm>
            <a:prstGeom prst="rect">
              <a:avLst/>
            </a:prstGeom>
            <a:noFill/>
          </p:spPr>
          <p:txBody>
            <a:bodyPr wrap="none" rtlCol="0">
              <a:spAutoFit/>
            </a:bodyPr>
            <a:lstStyle/>
            <a:p>
              <a:r>
                <a:rPr lang="zh-CN" altLang="en-US" sz="2400" b="1" dirty="0">
                  <a:solidFill>
                    <a:schemeClr val="accent5">
                      <a:lumMod val="75000"/>
                    </a:schemeClr>
                  </a:solidFill>
                </a:rPr>
                <a:t>〡垂体〡</a:t>
              </a:r>
              <a:endParaRPr lang="zh-CN" altLang="en-US" sz="2400" b="1" dirty="0">
                <a:solidFill>
                  <a:schemeClr val="accent5">
                    <a:lumMod val="75000"/>
                  </a:schemeClr>
                </a:solidFill>
              </a:endParaRPr>
            </a:p>
          </p:txBody>
        </p:sp>
      </p:grpSp>
      <p:sp>
        <p:nvSpPr>
          <p:cNvPr id="24" name="文本框 23"/>
          <p:cNvSpPr txBox="1"/>
          <p:nvPr/>
        </p:nvSpPr>
        <p:spPr>
          <a:xfrm>
            <a:off x="7310809" y="3684944"/>
            <a:ext cx="4042991" cy="2585323"/>
          </a:xfrm>
          <a:prstGeom prst="rect">
            <a:avLst/>
          </a:prstGeom>
          <a:noFill/>
        </p:spPr>
        <p:txBody>
          <a:bodyPr wrap="square" rtlCol="0">
            <a:spAutoFit/>
          </a:bodyPr>
          <a:lstStyle/>
          <a:p>
            <a:pPr marL="285750" indent="-285750" algn="just">
              <a:buFont typeface="Wingdings" panose="05000000000000000000" pitchFamily="2" charset="2"/>
              <a:buChar char="n"/>
            </a:pPr>
            <a:r>
              <a:rPr lang="zh-CN" altLang="en-US" dirty="0">
                <a:solidFill>
                  <a:srgbClr val="FF0000"/>
                </a:solidFill>
              </a:rPr>
              <a:t>分泌的激素：</a:t>
            </a:r>
            <a:endParaRPr lang="en-US" altLang="zh-CN" dirty="0">
              <a:solidFill>
                <a:srgbClr val="FF0000"/>
              </a:solidFill>
            </a:endParaRPr>
          </a:p>
          <a:p>
            <a:pPr marL="550545" lvl="1" indent="-285750" algn="just">
              <a:buFont typeface="Wingdings" panose="05000000000000000000" pitchFamily="2" charset="2"/>
              <a:buChar char="l"/>
            </a:pPr>
            <a:r>
              <a:rPr lang="zh-CN" altLang="en-US" dirty="0"/>
              <a:t>接受下丘脑分泌的激素的调节，从而分泌促（甲状腺、性腺激素、肾上腺皮质）激素等。</a:t>
            </a:r>
            <a:endParaRPr lang="en-US" altLang="zh-CN" dirty="0"/>
          </a:p>
          <a:p>
            <a:pPr marL="550545" lvl="1" indent="-285750" algn="just">
              <a:buFont typeface="Wingdings" panose="05000000000000000000" pitchFamily="2" charset="2"/>
              <a:buChar char="l"/>
            </a:pPr>
            <a:r>
              <a:rPr lang="zh-CN" altLang="en-US" dirty="0"/>
              <a:t>分泌生长激素。</a:t>
            </a:r>
            <a:endParaRPr lang="en-US" altLang="zh-CN" dirty="0"/>
          </a:p>
          <a:p>
            <a:pPr marL="285750" indent="-285750" algn="just">
              <a:buFont typeface="Wingdings" panose="05000000000000000000" pitchFamily="2" charset="2"/>
              <a:buChar char="n"/>
            </a:pPr>
            <a:r>
              <a:rPr lang="zh-CN" altLang="en-US" dirty="0">
                <a:solidFill>
                  <a:srgbClr val="FF0000"/>
                </a:solidFill>
              </a:rPr>
              <a:t>作用：</a:t>
            </a:r>
            <a:endParaRPr lang="en-US" altLang="zh-CN" dirty="0">
              <a:solidFill>
                <a:srgbClr val="FF0000"/>
              </a:solidFill>
            </a:endParaRPr>
          </a:p>
          <a:p>
            <a:pPr marL="550545" lvl="1" indent="-285750" algn="just">
              <a:buFont typeface="Wingdings" panose="05000000000000000000" pitchFamily="2" charset="2"/>
              <a:buChar char="l"/>
            </a:pPr>
            <a:r>
              <a:rPr lang="zh-CN" altLang="en-US" dirty="0"/>
              <a:t>分别调节相应的内分泌腺的分泌活动。</a:t>
            </a:r>
            <a:endParaRPr lang="en-US" altLang="zh-CN" dirty="0"/>
          </a:p>
          <a:p>
            <a:pPr marL="550545" lvl="1" indent="-285750" algn="just">
              <a:buFont typeface="Wingdings" panose="05000000000000000000" pitchFamily="2" charset="2"/>
              <a:buChar char="l"/>
            </a:pPr>
            <a:r>
              <a:rPr lang="zh-CN" altLang="en-US" dirty="0"/>
              <a:t>调节生长发育等。</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1000"/>
                                        <p:tgtEl>
                                          <p:spTgt spid="13"/>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wipe(left)">
                                      <p:cBhvr>
                                        <p:cTn id="34" dur="500"/>
                                        <p:tgtEl>
                                          <p:spTgt spid="2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xEl>
                                              <p:pRg st="1" end="1"/>
                                            </p:txEl>
                                          </p:spTgt>
                                        </p:tgtEl>
                                        <p:attrNameLst>
                                          <p:attrName>style.visibility</p:attrName>
                                        </p:attrNameLst>
                                      </p:cBhvr>
                                      <p:to>
                                        <p:strVal val="visible"/>
                                      </p:to>
                                    </p:set>
                                    <p:animEffect transition="in" filter="wipe(left)">
                                      <p:cBhvr>
                                        <p:cTn id="39" dur="500"/>
                                        <p:tgtEl>
                                          <p:spTgt spid="20">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animEffect transition="in" filter="wipe(left)">
                                      <p:cBhvr>
                                        <p:cTn id="49" dur="500"/>
                                        <p:tgtEl>
                                          <p:spTgt spid="2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4">
                                            <p:txEl>
                                              <p:pRg st="1" end="1"/>
                                            </p:txEl>
                                          </p:spTgt>
                                        </p:tgtEl>
                                        <p:attrNameLst>
                                          <p:attrName>style.visibility</p:attrName>
                                        </p:attrNameLst>
                                      </p:cBhvr>
                                      <p:to>
                                        <p:strVal val="visible"/>
                                      </p:to>
                                    </p:set>
                                    <p:animEffect transition="in" filter="wipe(left)">
                                      <p:cBhvr>
                                        <p:cTn id="54" dur="500"/>
                                        <p:tgtEl>
                                          <p:spTgt spid="24">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4">
                                            <p:txEl>
                                              <p:pRg st="3" end="3"/>
                                            </p:txEl>
                                          </p:spTgt>
                                        </p:tgtEl>
                                        <p:attrNameLst>
                                          <p:attrName>style.visibility</p:attrName>
                                        </p:attrNameLst>
                                      </p:cBhvr>
                                      <p:to>
                                        <p:strVal val="visible"/>
                                      </p:to>
                                    </p:set>
                                    <p:animEffect transition="in" filter="wipe(left)">
                                      <p:cBhvr>
                                        <p:cTn id="59" dur="500"/>
                                        <p:tgtEl>
                                          <p:spTgt spid="24">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4">
                                            <p:txEl>
                                              <p:pRg st="4" end="4"/>
                                            </p:txEl>
                                          </p:spTgt>
                                        </p:tgtEl>
                                        <p:attrNameLst>
                                          <p:attrName>style.visibility</p:attrName>
                                        </p:attrNameLst>
                                      </p:cBhvr>
                                      <p:to>
                                        <p:strVal val="visible"/>
                                      </p:to>
                                    </p:set>
                                    <p:animEffect transition="in" filter="wipe(left)">
                                      <p:cBhvr>
                                        <p:cTn id="64" dur="500"/>
                                        <p:tgtEl>
                                          <p:spTgt spid="24">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4">
                                            <p:txEl>
                                              <p:pRg st="2" end="2"/>
                                            </p:txEl>
                                          </p:spTgt>
                                        </p:tgtEl>
                                        <p:attrNameLst>
                                          <p:attrName>style.visibility</p:attrName>
                                        </p:attrNameLst>
                                      </p:cBhvr>
                                      <p:to>
                                        <p:strVal val="visible"/>
                                      </p:to>
                                    </p:set>
                                    <p:animEffect transition="in" filter="wipe(left)">
                                      <p:cBhvr>
                                        <p:cTn id="69" dur="500"/>
                                        <p:tgtEl>
                                          <p:spTgt spid="24">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4">
                                            <p:txEl>
                                              <p:pRg st="5" end="5"/>
                                            </p:txEl>
                                          </p:spTgt>
                                        </p:tgtEl>
                                        <p:attrNameLst>
                                          <p:attrName>style.visibility</p:attrName>
                                        </p:attrNameLst>
                                      </p:cBhvr>
                                      <p:to>
                                        <p:strVal val="visible"/>
                                      </p:to>
                                    </p:set>
                                    <p:animEffect transition="in" filter="wipe(left)">
                                      <p:cBhvr>
                                        <p:cTn id="74"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uiExpand="1" build="p"/>
      <p:bldP spid="24" grpId="0" bldLvl="2"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13"/>
          <p:cNvSpPr/>
          <p:nvPr/>
        </p:nvSpPr>
        <p:spPr>
          <a:xfrm>
            <a:off x="3514" y="205188"/>
            <a:ext cx="809237" cy="458810"/>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1" fmla="*/ 0 w 2222628"/>
              <a:gd name="connsiteY0-2" fmla="*/ 964353 h 964353"/>
              <a:gd name="connsiteX1-3" fmla="*/ 19729 w 2222628"/>
              <a:gd name="connsiteY1-4" fmla="*/ 0 h 964353"/>
              <a:gd name="connsiteX2-5" fmla="*/ 2222628 w 2222628"/>
              <a:gd name="connsiteY2-6" fmla="*/ 0 h 964353"/>
              <a:gd name="connsiteX3-7" fmla="*/ 1717124 w 2222628"/>
              <a:gd name="connsiteY3-8" fmla="*/ 964353 h 964353"/>
              <a:gd name="connsiteX4-9" fmla="*/ 0 w 2222628"/>
              <a:gd name="connsiteY4-10" fmla="*/ 964353 h 964353"/>
              <a:gd name="connsiteX0-11" fmla="*/ 0 w 2222628"/>
              <a:gd name="connsiteY0-12" fmla="*/ 964353 h 964353"/>
              <a:gd name="connsiteX1-13" fmla="*/ 679 w 2222628"/>
              <a:gd name="connsiteY1-14" fmla="*/ 0 h 964353"/>
              <a:gd name="connsiteX2-15" fmla="*/ 2222628 w 2222628"/>
              <a:gd name="connsiteY2-16" fmla="*/ 0 h 964353"/>
              <a:gd name="connsiteX3-17" fmla="*/ 1717124 w 2222628"/>
              <a:gd name="connsiteY3-18" fmla="*/ 964353 h 964353"/>
              <a:gd name="connsiteX4-19" fmla="*/ 0 w 2222628"/>
              <a:gd name="connsiteY4-20" fmla="*/ 964353 h 9643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4" name="矩形 3"/>
          <p:cNvSpPr/>
          <p:nvPr/>
        </p:nvSpPr>
        <p:spPr>
          <a:xfrm>
            <a:off x="744598" y="205187"/>
            <a:ext cx="1415772" cy="461665"/>
          </a:xfrm>
          <a:prstGeom prst="rect">
            <a:avLst/>
          </a:prstGeom>
          <a:effectLst/>
        </p:spPr>
        <p:txBody>
          <a:bodyPr vert="horz" wrap="none">
            <a:spAutoFit/>
          </a:bodyPr>
          <a:lstStyle/>
          <a:p>
            <a:r>
              <a:rPr lang="zh-CN" altLang="en-US" sz="2400" dirty="0">
                <a:solidFill>
                  <a:srgbClr val="0070C0"/>
                </a:solidFill>
                <a:latin typeface="+mj-lt"/>
                <a:ea typeface="微软雅黑" panose="020B0503020204020204" pitchFamily="34" charset="-122"/>
              </a:rPr>
              <a:t>问题探讨</a:t>
            </a:r>
            <a:endParaRPr lang="zh-CN" altLang="en-US" sz="2400" dirty="0">
              <a:solidFill>
                <a:srgbClr val="0070C0"/>
              </a:solidFill>
              <a:latin typeface="+mj-lt"/>
              <a:ea typeface="微软雅黑" panose="020B0503020204020204" pitchFamily="34" charset="-122"/>
            </a:endParaRPr>
          </a:p>
        </p:txBody>
      </p:sp>
      <p:sp>
        <p:nvSpPr>
          <p:cNvPr id="13" name="矩形: 圆角 12"/>
          <p:cNvSpPr/>
          <p:nvPr/>
        </p:nvSpPr>
        <p:spPr>
          <a:xfrm>
            <a:off x="891066" y="3117194"/>
            <a:ext cx="7228805" cy="1275543"/>
          </a:xfrm>
          <a:prstGeom prst="roundRect">
            <a:avLst>
              <a:gd name="adj" fmla="val 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990947" y="3159841"/>
            <a:ext cx="7019198" cy="1174681"/>
          </a:xfrm>
          <a:prstGeom prst="rect">
            <a:avLst/>
          </a:prstGeom>
          <a:noFill/>
        </p:spPr>
        <p:txBody>
          <a:bodyPr wrap="square">
            <a:spAutoFit/>
          </a:bodyPr>
          <a:lstStyle/>
          <a:p>
            <a:pPr algn="just">
              <a:lnSpc>
                <a:spcPct val="120000"/>
              </a:lnSpc>
            </a:pPr>
            <a:r>
              <a:rPr lang="zh-CN" altLang="en-US" sz="2000" dirty="0">
                <a:solidFill>
                  <a:schemeClr val="bg1"/>
                </a:solidFill>
                <a:latin typeface="Times New Roman" panose="02020603050405020304" pitchFamily="18" charset="0"/>
                <a:cs typeface="Times New Roman" panose="02020603050405020304" pitchFamily="18" charset="0"/>
              </a:rPr>
              <a:t>不能。生长激素促进身高生长主要在儿童期和青少年时期，成年人骨干和骨端之间的软骨组织已经生成骨组织，骨不再长长，此后注射生长激素对长高已无作用。</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grpSp>
        <p:nvGrpSpPr>
          <p:cNvPr id="26" name="组合 25"/>
          <p:cNvGrpSpPr/>
          <p:nvPr/>
        </p:nvGrpSpPr>
        <p:grpSpPr>
          <a:xfrm>
            <a:off x="836298" y="1722053"/>
            <a:ext cx="7283574" cy="461665"/>
            <a:chOff x="6333409" y="1517248"/>
            <a:chExt cx="7283574" cy="461665"/>
          </a:xfrm>
        </p:grpSpPr>
        <p:sp>
          <p:nvSpPr>
            <p:cNvPr id="27" name="文本框 26"/>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8" name="组合 27"/>
            <p:cNvGrpSpPr/>
            <p:nvPr/>
          </p:nvGrpSpPr>
          <p:grpSpPr>
            <a:xfrm>
              <a:off x="6351240" y="1974037"/>
              <a:ext cx="7265743" cy="0"/>
              <a:chOff x="7484784" y="1647059"/>
              <a:chExt cx="7265743" cy="0"/>
            </a:xfrm>
          </p:grpSpPr>
          <p:cxnSp>
            <p:nvCxnSpPr>
              <p:cNvPr id="30" name="直接连接符 29"/>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217477" y="1647059"/>
                <a:ext cx="65330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3" name="矩形 32"/>
          <p:cNvSpPr/>
          <p:nvPr/>
        </p:nvSpPr>
        <p:spPr>
          <a:xfrm>
            <a:off x="783338" y="868938"/>
            <a:ext cx="7409686" cy="805349"/>
          </a:xfrm>
          <a:prstGeom prst="rect">
            <a:avLst/>
          </a:prstGeom>
        </p:spPr>
        <p:txBody>
          <a:bodyPr wrap="square">
            <a:spAutoFit/>
          </a:bodyPr>
          <a:lstStyle/>
          <a:p>
            <a:pPr algn="just">
              <a:lnSpc>
                <a:spcPct val="120000"/>
              </a:lnSpc>
            </a:pPr>
            <a:r>
              <a:rPr lang="zh-CN" altLang="en-US" sz="2000" dirty="0">
                <a:latin typeface="Times New Roman" panose="02020603050405020304" pitchFamily="18" charset="0"/>
                <a:cs typeface="Times New Roman" panose="02020603050405020304" pitchFamily="18" charset="0"/>
              </a:rPr>
              <a:t>侏儒症患者的症状是生长迟缓，身材矮小，病因是患者幼年时生长激素分泌不足。</a:t>
            </a:r>
            <a:endParaRPr lang="zh-CN" altLang="en-US" sz="2000"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783338" y="2274695"/>
            <a:ext cx="7336534" cy="805349"/>
          </a:xfrm>
          <a:prstGeom prst="rect">
            <a:avLst/>
          </a:prstGeom>
          <a:noFill/>
        </p:spPr>
        <p:txBody>
          <a:bodyPr wrap="square" rtlCol="0">
            <a:spAutoFit/>
          </a:bodyPr>
          <a:lstStyle/>
          <a:p>
            <a:pPr marL="271780" indent="-271780" algn="just">
              <a:lnSpc>
                <a:spcPct val="120000"/>
              </a:lnSpc>
              <a:buFont typeface="+mj-lt"/>
              <a:buAutoNum type="arabicPeriod"/>
            </a:pPr>
            <a:r>
              <a:rPr lang="zh-CN" altLang="en-US" sz="2000" dirty="0">
                <a:latin typeface="Times New Roman" panose="02020603050405020304" pitchFamily="18" charset="0"/>
                <a:cs typeface="Times New Roman" panose="02020603050405020304" pitchFamily="18" charset="0"/>
              </a:rPr>
              <a:t>如果在侏儒症患者成年时给他们注射生长激素，他们的症状能缓解吗？为什么？</a:t>
            </a:r>
            <a:endParaRPr lang="zh-CN" altLang="en-US" sz="2000" dirty="0">
              <a:latin typeface="Times New Roman" panose="02020603050405020304" pitchFamily="18" charset="0"/>
              <a:cs typeface="Times New Roman" panose="02020603050405020304" pitchFamily="18" charset="0"/>
            </a:endParaRPr>
          </a:p>
        </p:txBody>
      </p:sp>
      <p:sp>
        <p:nvSpPr>
          <p:cNvPr id="32" name="文本框 31"/>
          <p:cNvSpPr txBox="1"/>
          <p:nvPr/>
        </p:nvSpPr>
        <p:spPr>
          <a:xfrm>
            <a:off x="891068" y="4487236"/>
            <a:ext cx="7228803" cy="805349"/>
          </a:xfrm>
          <a:prstGeom prst="rect">
            <a:avLst/>
          </a:prstGeom>
          <a:noFill/>
        </p:spPr>
        <p:txBody>
          <a:bodyPr wrap="square" rtlCol="0">
            <a:spAutoFit/>
          </a:bodyPr>
          <a:lstStyle/>
          <a:p>
            <a:pPr marL="271780" indent="-271780" algn="just">
              <a:lnSpc>
                <a:spcPct val="120000"/>
              </a:lnSpc>
              <a:buFont typeface="+mj-lt"/>
              <a:buAutoNum type="arabicPeriod" startAt="2"/>
            </a:pPr>
            <a:r>
              <a:rPr lang="zh-CN" altLang="en-US" sz="2000" dirty="0">
                <a:latin typeface="Times New Roman" panose="02020603050405020304" pitchFamily="18" charset="0"/>
                <a:cs typeface="Times New Roman" panose="02020603050405020304" pitchFamily="18" charset="0"/>
              </a:rPr>
              <a:t>有的青少年觉得自己长得不够高，想去注射生长激素。你赞同这种想法吗？说出你的理由。</a:t>
            </a:r>
            <a:endParaRPr lang="zh-CN" altLang="en-US" sz="2000" dirty="0">
              <a:latin typeface="Times New Roman" panose="02020603050405020304" pitchFamily="18" charset="0"/>
              <a:cs typeface="Times New Roman" panose="02020603050405020304" pitchFamily="18" charset="0"/>
            </a:endParaRPr>
          </a:p>
        </p:txBody>
      </p:sp>
      <p:grpSp>
        <p:nvGrpSpPr>
          <p:cNvPr id="34" name="组合 33"/>
          <p:cNvGrpSpPr/>
          <p:nvPr/>
        </p:nvGrpSpPr>
        <p:grpSpPr>
          <a:xfrm>
            <a:off x="891066" y="5293938"/>
            <a:ext cx="10517596" cy="1262310"/>
            <a:chOff x="1153708" y="3400603"/>
            <a:chExt cx="10517596" cy="1262310"/>
          </a:xfrm>
        </p:grpSpPr>
        <p:sp>
          <p:nvSpPr>
            <p:cNvPr id="35" name="矩形: 圆角 34"/>
            <p:cNvSpPr/>
            <p:nvPr/>
          </p:nvSpPr>
          <p:spPr>
            <a:xfrm>
              <a:off x="1153708" y="3400603"/>
              <a:ext cx="10517596" cy="1262310"/>
            </a:xfrm>
            <a:prstGeom prst="roundRect">
              <a:avLst>
                <a:gd name="adj" fmla="val 845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文本框 36"/>
            <p:cNvSpPr txBox="1"/>
            <p:nvPr/>
          </p:nvSpPr>
          <p:spPr>
            <a:xfrm>
              <a:off x="1253586" y="3442303"/>
              <a:ext cx="10417718" cy="1174681"/>
            </a:xfrm>
            <a:prstGeom prst="rect">
              <a:avLst/>
            </a:prstGeom>
            <a:noFill/>
          </p:spPr>
          <p:txBody>
            <a:bodyPr wrap="square">
              <a:spAutoFit/>
            </a:bodyPr>
            <a:lstStyle/>
            <a:p>
              <a:pPr>
                <a:lnSpc>
                  <a:spcPct val="120000"/>
                </a:lnSpc>
              </a:pPr>
              <a:r>
                <a:rPr lang="zh-CN" altLang="en-US" sz="2000" dirty="0">
                  <a:solidFill>
                    <a:schemeClr val="bg1"/>
                  </a:solidFill>
                  <a:latin typeface="Times New Roman" panose="02020603050405020304" pitchFamily="18" charset="0"/>
                  <a:cs typeface="Times New Roman" panose="02020603050405020304" pitchFamily="18" charset="0"/>
                </a:rPr>
                <a:t>不赞同。人的身高生长受多种因素影响，如遗传、营养、运动和激素调节等。青少年身高不理想的原因，需通过医生严格全面检查和分析才能确定，是否需要注射生长激素治疗应听从医生的建议。</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grpSp>
      <p:grpSp>
        <p:nvGrpSpPr>
          <p:cNvPr id="9" name="组合 8"/>
          <p:cNvGrpSpPr/>
          <p:nvPr/>
        </p:nvGrpSpPr>
        <p:grpSpPr>
          <a:xfrm>
            <a:off x="8742839" y="709279"/>
            <a:ext cx="2558096" cy="4538730"/>
            <a:chOff x="8742839" y="709279"/>
            <a:chExt cx="2558096" cy="4538730"/>
          </a:xfrm>
        </p:grpSpPr>
        <p:sp>
          <p:nvSpPr>
            <p:cNvPr id="7" name="文本框 6"/>
            <p:cNvSpPr txBox="1"/>
            <p:nvPr/>
          </p:nvSpPr>
          <p:spPr>
            <a:xfrm>
              <a:off x="8875267" y="4878677"/>
              <a:ext cx="2425665" cy="369332"/>
            </a:xfrm>
            <a:prstGeom prst="rect">
              <a:avLst/>
            </a:prstGeom>
            <a:noFill/>
          </p:spPr>
          <p:txBody>
            <a:bodyPr wrap="none" rtlCol="0">
              <a:spAutoFit/>
            </a:bodyPr>
            <a:lstStyle/>
            <a:p>
              <a:pPr algn="ctr"/>
              <a:r>
                <a:rPr lang="zh-CN" altLang="en-US" dirty="0"/>
                <a:t>“我想打点生长激素！”</a:t>
              </a:r>
              <a:endParaRPr lang="zh-CN" altLang="en-US" dirty="0"/>
            </a:p>
          </p:txBody>
        </p:sp>
        <p:pic>
          <p:nvPicPr>
            <p:cNvPr id="5" name="图片 4" descr="图片包含 桌子, 室内, 照片, 小&#10;&#10;描述已自动生成"/>
            <p:cNvPicPr>
              <a:picLocks noChangeAspect="1"/>
            </p:cNvPicPr>
            <p:nvPr/>
          </p:nvPicPr>
          <p:blipFill>
            <a:blip r:embed="rId1">
              <a:extLst>
                <a:ext uri="{BEBA8EAE-BF5A-486C-A8C5-ECC9F3942E4B}">
                  <a14:imgProps xmlns:a14="http://schemas.microsoft.com/office/drawing/2010/main">
                    <a14:imgLayer r:embed="rId2">
                      <a14:imgEffect>
                        <a14:brightnessContrast contrast="10000"/>
                      </a14:imgEffect>
                      <a14:imgEffect>
                        <a14:colorTemperature colorTemp="8800"/>
                      </a14:imgEffect>
                      <a14:imgEffect>
                        <a14:sharpenSoften amount="15000"/>
                      </a14:imgEffect>
                    </a14:imgLayer>
                  </a14:imgProps>
                </a:ext>
              </a:extLst>
            </a:blip>
            <a:stretch>
              <a:fillRect/>
            </a:stretch>
          </p:blipFill>
          <p:spPr>
            <a:xfrm>
              <a:off x="8742839" y="709279"/>
              <a:ext cx="2558096" cy="416851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wipe(left)">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animEffect transition="in" filter="wipe(left)">
                                      <p:cBhvr>
                                        <p:cTn id="31" dur="500"/>
                                        <p:tgtEl>
                                          <p:spTgt spid="2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wipe(left)">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build="p"/>
      <p:bldP spid="33" grpId="0"/>
      <p:bldP spid="24" grpId="0" uiExpand="1" build="p"/>
      <p:bldP spid="3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4214571" y="3123443"/>
            <a:ext cx="3981708" cy="1619949"/>
          </a:xfrm>
          <a:prstGeom prst="rect">
            <a:avLst/>
          </a:prstGeom>
        </p:spPr>
      </p:pic>
      <p:sp>
        <p:nvSpPr>
          <p:cNvPr id="2" name="标题 1"/>
          <p:cNvSpPr>
            <a:spLocks noGrp="1"/>
          </p:cNvSpPr>
          <p:nvPr>
            <p:ph type="title"/>
          </p:nvPr>
        </p:nvSpPr>
        <p:spPr/>
        <p:txBody>
          <a:bodyPr/>
          <a:lstStyle/>
          <a:p>
            <a:r>
              <a:rPr lang="zh-CN" altLang="en-US" dirty="0"/>
              <a:t>人体内主要内分泌腺及其分泌的激素</a:t>
            </a:r>
            <a:endParaRPr lang="zh-CN" altLang="en-US" dirty="0"/>
          </a:p>
        </p:txBody>
      </p:sp>
      <p:pic>
        <p:nvPicPr>
          <p:cNvPr id="11" name="图片 10" descr="卡通人物&#10;&#10;描述已自动生成"/>
          <p:cNvPicPr>
            <a:picLocks noChangeAspect="1"/>
          </p:cNvPicPr>
          <p:nvPr/>
        </p:nvPicPr>
        <p:blipFill rotWithShape="1">
          <a:blip r:embed="rId3"/>
          <a:srcRect l="19367" t="7973" r="18531" b="6392"/>
          <a:stretch>
            <a:fillRect/>
          </a:stretch>
        </p:blipFill>
        <p:spPr>
          <a:xfrm>
            <a:off x="1029093" y="982558"/>
            <a:ext cx="3693297" cy="5465376"/>
          </a:xfrm>
          <a:prstGeom prst="rect">
            <a:avLst/>
          </a:prstGeom>
        </p:spPr>
      </p:pic>
      <p:cxnSp>
        <p:nvCxnSpPr>
          <p:cNvPr id="15" name="直接箭头连接符 14"/>
          <p:cNvCxnSpPr/>
          <p:nvPr/>
        </p:nvCxnSpPr>
        <p:spPr>
          <a:xfrm>
            <a:off x="3648075" y="1596698"/>
            <a:ext cx="954050" cy="0"/>
          </a:xfrm>
          <a:prstGeom prst="straightConnector1">
            <a:avLst/>
          </a:prstGeom>
          <a:ln w="127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288380" y="1135033"/>
            <a:ext cx="1723549" cy="461665"/>
          </a:xfrm>
          <a:prstGeom prst="rect">
            <a:avLst/>
          </a:prstGeom>
          <a:noFill/>
        </p:spPr>
        <p:txBody>
          <a:bodyPr wrap="none" rtlCol="0">
            <a:spAutoFit/>
          </a:bodyPr>
          <a:lstStyle/>
          <a:p>
            <a:r>
              <a:rPr lang="zh-CN" altLang="en-US" sz="2400" b="1" dirty="0">
                <a:solidFill>
                  <a:schemeClr val="accent5">
                    <a:lumMod val="75000"/>
                  </a:schemeClr>
                </a:solidFill>
              </a:rPr>
              <a:t>〡甲状腺〡</a:t>
            </a:r>
            <a:endParaRPr lang="zh-CN" altLang="en-US" sz="2400" b="1" dirty="0">
              <a:solidFill>
                <a:schemeClr val="accent5">
                  <a:lumMod val="75000"/>
                </a:schemeClr>
              </a:solidFill>
            </a:endParaRPr>
          </a:p>
        </p:txBody>
      </p:sp>
      <p:sp>
        <p:nvSpPr>
          <p:cNvPr id="20" name="文本框 19"/>
          <p:cNvSpPr txBox="1"/>
          <p:nvPr/>
        </p:nvSpPr>
        <p:spPr>
          <a:xfrm>
            <a:off x="6412192" y="1566218"/>
            <a:ext cx="4865408" cy="1289712"/>
          </a:xfrm>
          <a:prstGeom prst="rect">
            <a:avLst/>
          </a:prstGeom>
          <a:noFill/>
        </p:spPr>
        <p:txBody>
          <a:bodyPr wrap="square" rtlCol="0">
            <a:spAutoFit/>
          </a:bodyPr>
          <a:lstStyle/>
          <a:p>
            <a:pPr marL="285750" indent="-285750" algn="just">
              <a:buFont typeface="Wingdings" panose="05000000000000000000" pitchFamily="2" charset="2"/>
              <a:buChar char="n"/>
            </a:pPr>
            <a:r>
              <a:rPr lang="zh-CN" altLang="en-US" dirty="0">
                <a:solidFill>
                  <a:srgbClr val="FF0000"/>
                </a:solidFill>
              </a:rPr>
              <a:t>分泌的激素：</a:t>
            </a:r>
            <a:r>
              <a:rPr lang="zh-CN" altLang="en-US" dirty="0"/>
              <a:t>接受垂体分泌的激素的调节，分泌甲状腺激素等。</a:t>
            </a:r>
            <a:endParaRPr lang="en-US" altLang="zh-CN" dirty="0"/>
          </a:p>
          <a:p>
            <a:pPr marL="285750" indent="-285750" algn="just">
              <a:lnSpc>
                <a:spcPct val="120000"/>
              </a:lnSpc>
              <a:buFont typeface="Wingdings" panose="05000000000000000000" pitchFamily="2" charset="2"/>
              <a:buChar char="n"/>
            </a:pPr>
            <a:r>
              <a:rPr lang="zh-CN" altLang="en-US" dirty="0">
                <a:solidFill>
                  <a:srgbClr val="FF0000"/>
                </a:solidFill>
              </a:rPr>
              <a:t>作用：</a:t>
            </a:r>
            <a:r>
              <a:rPr lang="zh-CN" altLang="en-US" dirty="0"/>
              <a:t>调节体内的有机物代谢、促进生长和发育、提高神经的兴奋性等作用。</a:t>
            </a:r>
            <a:endParaRPr lang="zh-CN" altLang="en-US" dirty="0"/>
          </a:p>
        </p:txBody>
      </p:sp>
      <p:sp>
        <p:nvSpPr>
          <p:cNvPr id="23" name="文本框 22"/>
          <p:cNvSpPr txBox="1"/>
          <p:nvPr/>
        </p:nvSpPr>
        <p:spPr>
          <a:xfrm>
            <a:off x="6288380" y="4188200"/>
            <a:ext cx="1415772" cy="461665"/>
          </a:xfrm>
          <a:prstGeom prst="rect">
            <a:avLst/>
          </a:prstGeom>
          <a:noFill/>
        </p:spPr>
        <p:txBody>
          <a:bodyPr wrap="none" rtlCol="0">
            <a:spAutoFit/>
          </a:bodyPr>
          <a:lstStyle/>
          <a:p>
            <a:r>
              <a:rPr lang="zh-CN" altLang="en-US" sz="2400" b="1" dirty="0">
                <a:solidFill>
                  <a:schemeClr val="accent5">
                    <a:lumMod val="75000"/>
                  </a:schemeClr>
                </a:solidFill>
              </a:rPr>
              <a:t>〡胰腺〡</a:t>
            </a:r>
            <a:endParaRPr lang="zh-CN" altLang="en-US" sz="2400" b="1" dirty="0">
              <a:solidFill>
                <a:schemeClr val="accent5">
                  <a:lumMod val="75000"/>
                </a:schemeClr>
              </a:solidFill>
            </a:endParaRPr>
          </a:p>
        </p:txBody>
      </p:sp>
      <p:sp>
        <p:nvSpPr>
          <p:cNvPr id="24" name="文本框 23"/>
          <p:cNvSpPr txBox="1"/>
          <p:nvPr/>
        </p:nvSpPr>
        <p:spPr>
          <a:xfrm>
            <a:off x="6412192" y="4619385"/>
            <a:ext cx="4865408" cy="1643527"/>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n"/>
            </a:pPr>
            <a:r>
              <a:rPr lang="zh-CN" altLang="en-US" dirty="0">
                <a:solidFill>
                  <a:srgbClr val="FF0000"/>
                </a:solidFill>
              </a:rPr>
              <a:t>分泌的激素：</a:t>
            </a:r>
            <a:r>
              <a:rPr lang="zh-CN" altLang="en-US" dirty="0"/>
              <a:t>其中胰岛内有多种分泌细胞，胰岛</a:t>
            </a:r>
            <a:r>
              <a:rPr lang="en-US" altLang="zh-CN" dirty="0"/>
              <a:t>B</a:t>
            </a:r>
            <a:r>
              <a:rPr lang="zh-CN" altLang="en-US" dirty="0"/>
              <a:t>细胞分泌胰岛素胰岛</a:t>
            </a:r>
            <a:r>
              <a:rPr lang="en-US" altLang="zh-CN" dirty="0"/>
              <a:t>A</a:t>
            </a:r>
            <a:r>
              <a:rPr lang="zh-CN" altLang="en-US" dirty="0"/>
              <a:t>细胞分泌胰高血糖素。</a:t>
            </a:r>
            <a:endParaRPr lang="en-US" altLang="zh-CN" dirty="0"/>
          </a:p>
          <a:p>
            <a:pPr marL="285750" indent="-285750" algn="just">
              <a:buFont typeface="Wingdings" panose="05000000000000000000" pitchFamily="2" charset="2"/>
              <a:buChar char="n"/>
            </a:pPr>
            <a:r>
              <a:rPr lang="zh-CN" altLang="en-US" dirty="0">
                <a:solidFill>
                  <a:srgbClr val="FF0000"/>
                </a:solidFill>
              </a:rPr>
              <a:t>作用：</a:t>
            </a:r>
            <a:r>
              <a:rPr lang="zh-CN" altLang="en-US" dirty="0"/>
              <a:t>这两种激素在糖代谢中发挥重要的调节作用。</a:t>
            </a:r>
            <a:endParaRPr lang="zh-CN" altLang="en-US" dirty="0"/>
          </a:p>
        </p:txBody>
      </p:sp>
      <p:pic>
        <p:nvPicPr>
          <p:cNvPr id="16" name="图片 15"/>
          <p:cNvPicPr>
            <a:picLocks noChangeAspect="1"/>
          </p:cNvPicPr>
          <p:nvPr/>
        </p:nvPicPr>
        <p:blipFill>
          <a:blip r:embed="rId4"/>
          <a:srcRect t="18" b="18"/>
          <a:stretch>
            <a:fillRect/>
          </a:stretch>
        </p:blipFill>
        <p:spPr>
          <a:xfrm>
            <a:off x="4583075" y="976343"/>
            <a:ext cx="1705305" cy="1387955"/>
          </a:xfrm>
          <a:prstGeom prst="rect">
            <a:avLst/>
          </a:prstGeom>
        </p:spPr>
      </p:pic>
      <p:cxnSp>
        <p:nvCxnSpPr>
          <p:cNvPr id="5" name="直接连接符 4"/>
          <p:cNvCxnSpPr/>
          <p:nvPr/>
        </p:nvCxnSpPr>
        <p:spPr>
          <a:xfrm flipV="1">
            <a:off x="2875741" y="1596698"/>
            <a:ext cx="772334" cy="7081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2990850" y="3882290"/>
            <a:ext cx="1592225" cy="0"/>
          </a:xfrm>
          <a:prstGeom prst="straightConnector1">
            <a:avLst/>
          </a:prstGeom>
          <a:ln w="127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wipe(left)">
                                      <p:cBhvr>
                                        <p:cTn id="26" dur="500"/>
                                        <p:tgtEl>
                                          <p:spTgt spid="2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animEffect transition="in" filter="wipe(left)">
                                      <p:cBhvr>
                                        <p:cTn id="31" dur="500"/>
                                        <p:tgtEl>
                                          <p:spTgt spid="2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4">
                                            <p:txEl>
                                              <p:pRg st="0" end="0"/>
                                            </p:txEl>
                                          </p:spTgt>
                                        </p:tgtEl>
                                        <p:attrNameLst>
                                          <p:attrName>style.visibility</p:attrName>
                                        </p:attrNameLst>
                                      </p:cBhvr>
                                      <p:to>
                                        <p:strVal val="visible"/>
                                      </p:to>
                                    </p:set>
                                    <p:animEffect transition="in" filter="wipe(left)">
                                      <p:cBhvr>
                                        <p:cTn id="51" dur="500"/>
                                        <p:tgtEl>
                                          <p:spTgt spid="24">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4">
                                            <p:txEl>
                                              <p:pRg st="1" end="1"/>
                                            </p:txEl>
                                          </p:spTgt>
                                        </p:tgtEl>
                                        <p:attrNameLst>
                                          <p:attrName>style.visibility</p:attrName>
                                        </p:attrNameLst>
                                      </p:cBhvr>
                                      <p:to>
                                        <p:strVal val="visible"/>
                                      </p:to>
                                    </p:set>
                                    <p:animEffect transition="in" filter="wipe(left)">
                                      <p:cBhvr>
                                        <p:cTn id="56"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bldP spid="23" grpId="0"/>
      <p:bldP spid="24" grpId="0" bldLvl="2"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人体内主要内分泌腺及其分泌的激素</a:t>
            </a:r>
            <a:endParaRPr lang="zh-CN" altLang="en-US" dirty="0"/>
          </a:p>
        </p:txBody>
      </p:sp>
      <p:pic>
        <p:nvPicPr>
          <p:cNvPr id="11" name="图片 10" descr="卡通人物&#10;&#10;描述已自动生成"/>
          <p:cNvPicPr>
            <a:picLocks noChangeAspect="1"/>
          </p:cNvPicPr>
          <p:nvPr/>
        </p:nvPicPr>
        <p:blipFill rotWithShape="1">
          <a:blip r:embed="rId1"/>
          <a:srcRect l="19367" t="7973" r="18531" b="6392"/>
          <a:stretch>
            <a:fillRect/>
          </a:stretch>
        </p:blipFill>
        <p:spPr>
          <a:xfrm>
            <a:off x="1029093" y="982558"/>
            <a:ext cx="3693297" cy="5465376"/>
          </a:xfrm>
          <a:prstGeom prst="rect">
            <a:avLst/>
          </a:prstGeom>
        </p:spPr>
      </p:pic>
      <p:cxnSp>
        <p:nvCxnSpPr>
          <p:cNvPr id="15" name="直接箭头连接符 14"/>
          <p:cNvCxnSpPr/>
          <p:nvPr/>
        </p:nvCxnSpPr>
        <p:spPr>
          <a:xfrm>
            <a:off x="3808469" y="3008233"/>
            <a:ext cx="954050" cy="0"/>
          </a:xfrm>
          <a:prstGeom prst="straightConnector1">
            <a:avLst/>
          </a:prstGeom>
          <a:ln w="127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362930" y="2549483"/>
            <a:ext cx="1723549" cy="461665"/>
          </a:xfrm>
          <a:prstGeom prst="rect">
            <a:avLst/>
          </a:prstGeom>
          <a:noFill/>
        </p:spPr>
        <p:txBody>
          <a:bodyPr wrap="none" rtlCol="0">
            <a:spAutoFit/>
          </a:bodyPr>
          <a:lstStyle/>
          <a:p>
            <a:r>
              <a:rPr lang="zh-CN" altLang="en-US" sz="2400" b="1" dirty="0">
                <a:solidFill>
                  <a:schemeClr val="accent5">
                    <a:lumMod val="75000"/>
                  </a:schemeClr>
                </a:solidFill>
              </a:rPr>
              <a:t>〡肾上腺〡</a:t>
            </a:r>
            <a:endParaRPr lang="zh-CN" altLang="en-US" sz="2400" b="1" dirty="0">
              <a:solidFill>
                <a:schemeClr val="accent5">
                  <a:lumMod val="75000"/>
                </a:schemeClr>
              </a:solidFill>
            </a:endParaRPr>
          </a:p>
        </p:txBody>
      </p:sp>
      <p:sp>
        <p:nvSpPr>
          <p:cNvPr id="20" name="文本框 19"/>
          <p:cNvSpPr txBox="1"/>
          <p:nvPr/>
        </p:nvSpPr>
        <p:spPr>
          <a:xfrm>
            <a:off x="7730237" y="1287498"/>
            <a:ext cx="3689452" cy="1400512"/>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n"/>
            </a:pPr>
            <a:r>
              <a:rPr lang="zh-CN" altLang="en-US" dirty="0">
                <a:solidFill>
                  <a:srgbClr val="FF0000"/>
                </a:solidFill>
              </a:rPr>
              <a:t>分泌的激素：</a:t>
            </a:r>
            <a:r>
              <a:rPr lang="zh-CN" altLang="en-US" dirty="0"/>
              <a:t>主要分泌醛固酮、皮质醇等</a:t>
            </a:r>
            <a:endParaRPr lang="en-US" altLang="zh-CN" dirty="0"/>
          </a:p>
          <a:p>
            <a:pPr marL="285750" indent="-285750" algn="just">
              <a:lnSpc>
                <a:spcPct val="120000"/>
              </a:lnSpc>
              <a:buFont typeface="Wingdings" panose="05000000000000000000" pitchFamily="2" charset="2"/>
              <a:buChar char="n"/>
            </a:pPr>
            <a:r>
              <a:rPr lang="zh-CN" altLang="en-US" dirty="0">
                <a:solidFill>
                  <a:srgbClr val="FF0000"/>
                </a:solidFill>
              </a:rPr>
              <a:t>作用：</a:t>
            </a:r>
            <a:r>
              <a:rPr lang="zh-CN" altLang="en-US" dirty="0"/>
              <a:t>调节水盐代谢和有机物代谢。</a:t>
            </a:r>
            <a:endParaRPr lang="zh-CN" altLang="en-US" dirty="0"/>
          </a:p>
        </p:txBody>
      </p:sp>
      <p:cxnSp>
        <p:nvCxnSpPr>
          <p:cNvPr id="5" name="直接连接符 4"/>
          <p:cNvCxnSpPr/>
          <p:nvPr/>
        </p:nvCxnSpPr>
        <p:spPr>
          <a:xfrm flipV="1">
            <a:off x="3036135" y="3008233"/>
            <a:ext cx="772334" cy="7081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srcRect l="63" r="63"/>
          <a:stretch>
            <a:fillRect/>
          </a:stretch>
        </p:blipFill>
        <p:spPr bwMode="auto">
          <a:xfrm>
            <a:off x="4571278" y="2429490"/>
            <a:ext cx="2330261" cy="3371235"/>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p:cNvSpPr txBox="1"/>
          <p:nvPr/>
        </p:nvSpPr>
        <p:spPr>
          <a:xfrm>
            <a:off x="7730237" y="3244334"/>
            <a:ext cx="3432670" cy="735714"/>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n"/>
            </a:pPr>
            <a:r>
              <a:rPr lang="zh-CN" altLang="en-US" dirty="0">
                <a:solidFill>
                  <a:srgbClr val="FF0000"/>
                </a:solidFill>
              </a:rPr>
              <a:t>分泌的激素：</a:t>
            </a:r>
            <a:r>
              <a:rPr lang="zh-CN" altLang="en-US" dirty="0"/>
              <a:t>分泌肾上腺素</a:t>
            </a:r>
            <a:endParaRPr lang="en-US" altLang="zh-CN" dirty="0"/>
          </a:p>
          <a:p>
            <a:pPr marL="285750" indent="-285750" algn="just">
              <a:lnSpc>
                <a:spcPct val="120000"/>
              </a:lnSpc>
              <a:buFont typeface="Wingdings" panose="05000000000000000000" pitchFamily="2" charset="2"/>
              <a:buChar char="n"/>
            </a:pPr>
            <a:r>
              <a:rPr lang="zh-CN" altLang="en-US" dirty="0">
                <a:solidFill>
                  <a:srgbClr val="FF0000"/>
                </a:solidFill>
              </a:rPr>
              <a:t>作用：</a:t>
            </a:r>
            <a:r>
              <a:rPr lang="zh-CN" altLang="en-US" dirty="0"/>
              <a:t>提高机体的应激能力。</a:t>
            </a:r>
            <a:endParaRPr lang="zh-CN" altLang="en-US" dirty="0"/>
          </a:p>
        </p:txBody>
      </p:sp>
      <p:sp>
        <p:nvSpPr>
          <p:cNvPr id="3" name="文本框 2"/>
          <p:cNvSpPr txBox="1"/>
          <p:nvPr/>
        </p:nvSpPr>
        <p:spPr>
          <a:xfrm>
            <a:off x="6901538" y="1618724"/>
            <a:ext cx="646331" cy="369332"/>
          </a:xfrm>
          <a:prstGeom prst="rect">
            <a:avLst/>
          </a:prstGeom>
          <a:noFill/>
        </p:spPr>
        <p:txBody>
          <a:bodyPr wrap="none" rtlCol="0">
            <a:spAutoFit/>
          </a:bodyPr>
          <a:lstStyle/>
          <a:p>
            <a:r>
              <a:rPr lang="zh-CN" altLang="en-US" dirty="0"/>
              <a:t>皮质</a:t>
            </a:r>
            <a:endParaRPr lang="zh-CN" altLang="en-US" dirty="0"/>
          </a:p>
        </p:txBody>
      </p:sp>
      <p:sp>
        <p:nvSpPr>
          <p:cNvPr id="17" name="文本框 16"/>
          <p:cNvSpPr txBox="1"/>
          <p:nvPr/>
        </p:nvSpPr>
        <p:spPr>
          <a:xfrm>
            <a:off x="6901539" y="3427525"/>
            <a:ext cx="646331" cy="369332"/>
          </a:xfrm>
          <a:prstGeom prst="rect">
            <a:avLst/>
          </a:prstGeom>
          <a:noFill/>
        </p:spPr>
        <p:txBody>
          <a:bodyPr wrap="none" rtlCol="0">
            <a:spAutoFit/>
          </a:bodyPr>
          <a:lstStyle/>
          <a:p>
            <a:r>
              <a:rPr lang="zh-CN" altLang="en-US" dirty="0"/>
              <a:t>髓质</a:t>
            </a:r>
            <a:endParaRPr lang="zh-CN" altLang="en-US" dirty="0"/>
          </a:p>
        </p:txBody>
      </p:sp>
      <p:cxnSp>
        <p:nvCxnSpPr>
          <p:cNvPr id="6" name="直接连接符 5"/>
          <p:cNvCxnSpPr>
            <a:stCxn id="19" idx="0"/>
            <a:endCxn id="3" idx="2"/>
          </p:cNvCxnSpPr>
          <p:nvPr/>
        </p:nvCxnSpPr>
        <p:spPr>
          <a:xfrm flipH="1" flipV="1">
            <a:off x="7224704" y="1988056"/>
            <a:ext cx="1" cy="561427"/>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17" idx="0"/>
            <a:endCxn id="19" idx="2"/>
          </p:cNvCxnSpPr>
          <p:nvPr/>
        </p:nvCxnSpPr>
        <p:spPr>
          <a:xfrm flipV="1">
            <a:off x="7224705" y="3011148"/>
            <a:ext cx="0" cy="416377"/>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endCxn id="3" idx="1"/>
          </p:cNvCxnSpPr>
          <p:nvPr/>
        </p:nvCxnSpPr>
        <p:spPr>
          <a:xfrm flipV="1">
            <a:off x="5344543" y="1803390"/>
            <a:ext cx="1556995" cy="8159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endCxn id="17" idx="1"/>
          </p:cNvCxnSpPr>
          <p:nvPr/>
        </p:nvCxnSpPr>
        <p:spPr>
          <a:xfrm>
            <a:off x="5267325" y="3008233"/>
            <a:ext cx="1634214" cy="603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左大括号 30"/>
          <p:cNvSpPr/>
          <p:nvPr/>
        </p:nvSpPr>
        <p:spPr>
          <a:xfrm>
            <a:off x="7507712" y="1466313"/>
            <a:ext cx="260625" cy="676318"/>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左大括号 32"/>
          <p:cNvSpPr/>
          <p:nvPr/>
        </p:nvSpPr>
        <p:spPr>
          <a:xfrm>
            <a:off x="7507712" y="3458698"/>
            <a:ext cx="260625" cy="338159"/>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up)">
                                      <p:cBhvr>
                                        <p:cTn id="15" dur="500"/>
                                        <p:tgtEl>
                                          <p:spTgt spid="102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par>
                                <p:cTn id="36" presetID="22" presetClass="entr" presetSubtype="1"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wipe(left)">
                                      <p:cBhvr>
                                        <p:cTn id="51" dur="500"/>
                                        <p:tgtEl>
                                          <p:spTgt spid="20">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0">
                                            <p:txEl>
                                              <p:pRg st="1" end="1"/>
                                            </p:txEl>
                                          </p:spTgt>
                                        </p:tgtEl>
                                        <p:attrNameLst>
                                          <p:attrName>style.visibility</p:attrName>
                                        </p:attrNameLst>
                                      </p:cBhvr>
                                      <p:to>
                                        <p:strVal val="visible"/>
                                      </p:to>
                                    </p:set>
                                    <p:animEffect transition="in" filter="wipe(left)">
                                      <p:cBhvr>
                                        <p:cTn id="56" dur="500"/>
                                        <p:tgtEl>
                                          <p:spTgt spid="20">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left)">
                                      <p:cBhvr>
                                        <p:cTn id="61" dur="500"/>
                                        <p:tgtEl>
                                          <p:spTgt spid="33"/>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4">
                                            <p:txEl>
                                              <p:pRg st="0" end="0"/>
                                            </p:txEl>
                                          </p:spTgt>
                                        </p:tgtEl>
                                        <p:attrNameLst>
                                          <p:attrName>style.visibility</p:attrName>
                                        </p:attrNameLst>
                                      </p:cBhvr>
                                      <p:to>
                                        <p:strVal val="visible"/>
                                      </p:to>
                                    </p:set>
                                    <p:animEffect transition="in" filter="wipe(left)">
                                      <p:cBhvr>
                                        <p:cTn id="65" dur="500"/>
                                        <p:tgtEl>
                                          <p:spTgt spid="14">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4">
                                            <p:txEl>
                                              <p:pRg st="1" end="1"/>
                                            </p:txEl>
                                          </p:spTgt>
                                        </p:tgtEl>
                                        <p:attrNameLst>
                                          <p:attrName>style.visibility</p:attrName>
                                        </p:attrNameLst>
                                      </p:cBhvr>
                                      <p:to>
                                        <p:strVal val="visible"/>
                                      </p:to>
                                    </p:set>
                                    <p:animEffect transition="in" filter="wipe(left)">
                                      <p:cBhvr>
                                        <p:cTn id="7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uiExpand="1" build="p"/>
      <p:bldP spid="14" grpId="0" uiExpand="1" build="p"/>
      <p:bldP spid="3" grpId="0"/>
      <p:bldP spid="17" grpId="0"/>
      <p:bldP spid="31"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人体内主要内分泌腺及其分泌的激素</a:t>
            </a:r>
            <a:endParaRPr lang="zh-CN" altLang="en-US" dirty="0"/>
          </a:p>
        </p:txBody>
      </p:sp>
      <p:pic>
        <p:nvPicPr>
          <p:cNvPr id="11" name="图片 10" descr="卡通人物&#10;&#10;描述已自动生成"/>
          <p:cNvPicPr>
            <a:picLocks noChangeAspect="1"/>
          </p:cNvPicPr>
          <p:nvPr/>
        </p:nvPicPr>
        <p:blipFill rotWithShape="1">
          <a:blip r:embed="rId1"/>
          <a:srcRect l="19367" t="7973" r="18531" b="6392"/>
          <a:stretch>
            <a:fillRect/>
          </a:stretch>
        </p:blipFill>
        <p:spPr>
          <a:xfrm>
            <a:off x="1029093" y="982558"/>
            <a:ext cx="3693297" cy="5465376"/>
          </a:xfrm>
          <a:prstGeom prst="rect">
            <a:avLst/>
          </a:prstGeom>
        </p:spPr>
      </p:pic>
      <p:cxnSp>
        <p:nvCxnSpPr>
          <p:cNvPr id="15" name="直接箭头连接符 14"/>
          <p:cNvCxnSpPr/>
          <p:nvPr/>
        </p:nvCxnSpPr>
        <p:spPr>
          <a:xfrm>
            <a:off x="4130309" y="3013502"/>
            <a:ext cx="954050" cy="0"/>
          </a:xfrm>
          <a:prstGeom prst="straightConnector1">
            <a:avLst/>
          </a:prstGeom>
          <a:ln w="127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703375" y="1208254"/>
            <a:ext cx="1415772" cy="461665"/>
          </a:xfrm>
          <a:prstGeom prst="rect">
            <a:avLst/>
          </a:prstGeom>
          <a:noFill/>
        </p:spPr>
        <p:txBody>
          <a:bodyPr wrap="none" rtlCol="0">
            <a:spAutoFit/>
          </a:bodyPr>
          <a:lstStyle/>
          <a:p>
            <a:r>
              <a:rPr lang="zh-CN" altLang="en-US" sz="2400" b="1" dirty="0">
                <a:solidFill>
                  <a:schemeClr val="accent5">
                    <a:lumMod val="75000"/>
                  </a:schemeClr>
                </a:solidFill>
              </a:rPr>
              <a:t>〡卵巢〡</a:t>
            </a:r>
            <a:endParaRPr lang="zh-CN" altLang="en-US" sz="2400" b="1" dirty="0">
              <a:solidFill>
                <a:schemeClr val="accent5">
                  <a:lumMod val="75000"/>
                </a:schemeClr>
              </a:solidFill>
            </a:endParaRPr>
          </a:p>
        </p:txBody>
      </p:sp>
      <p:sp>
        <p:nvSpPr>
          <p:cNvPr id="20" name="文本框 19"/>
          <p:cNvSpPr txBox="1"/>
          <p:nvPr/>
        </p:nvSpPr>
        <p:spPr>
          <a:xfrm>
            <a:off x="7025386" y="1612990"/>
            <a:ext cx="4328413" cy="1732910"/>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n"/>
            </a:pPr>
            <a:r>
              <a:rPr lang="zh-CN" altLang="en-US" dirty="0">
                <a:solidFill>
                  <a:srgbClr val="FF0000"/>
                </a:solidFill>
              </a:rPr>
              <a:t>分泌的激素：</a:t>
            </a:r>
            <a:r>
              <a:rPr lang="zh-CN" altLang="en-US" dirty="0"/>
              <a:t>接受垂体分泌的激素的调节，分泌雌激素和孕激素等</a:t>
            </a:r>
            <a:endParaRPr lang="en-US" altLang="zh-CN" dirty="0"/>
          </a:p>
          <a:p>
            <a:pPr marL="285750" indent="-285750" algn="just">
              <a:lnSpc>
                <a:spcPct val="120000"/>
              </a:lnSpc>
              <a:buFont typeface="Wingdings" panose="05000000000000000000" pitchFamily="2" charset="2"/>
              <a:buChar char="n"/>
            </a:pPr>
            <a:r>
              <a:rPr lang="zh-CN" altLang="en-US" dirty="0">
                <a:solidFill>
                  <a:srgbClr val="FF0000"/>
                </a:solidFill>
              </a:rPr>
              <a:t>作用：</a:t>
            </a:r>
            <a:r>
              <a:rPr lang="zh-CN" altLang="en-US" dirty="0"/>
              <a:t>促进女性生殖器官的发育、卵细胞的生成和女性第二性征的出现等作用。</a:t>
            </a:r>
            <a:endParaRPr lang="zh-CN" altLang="en-US" dirty="0"/>
          </a:p>
        </p:txBody>
      </p:sp>
      <p:cxnSp>
        <p:nvCxnSpPr>
          <p:cNvPr id="5" name="直接连接符 4"/>
          <p:cNvCxnSpPr/>
          <p:nvPr/>
        </p:nvCxnSpPr>
        <p:spPr>
          <a:xfrm flipV="1">
            <a:off x="3179010" y="3013502"/>
            <a:ext cx="951299" cy="167473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6511166" y="4541634"/>
            <a:ext cx="4842634" cy="1400512"/>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n"/>
            </a:pPr>
            <a:r>
              <a:rPr lang="zh-CN" altLang="en-US" dirty="0">
                <a:solidFill>
                  <a:srgbClr val="FF0000"/>
                </a:solidFill>
              </a:rPr>
              <a:t>分泌的激素：</a:t>
            </a:r>
            <a:r>
              <a:rPr lang="zh-CN" altLang="en-US" dirty="0"/>
              <a:t>接受垂体分泌的激素的调节；分泌雄激素（主要是睾酮）</a:t>
            </a:r>
            <a:endParaRPr lang="en-US" altLang="zh-CN" dirty="0"/>
          </a:p>
          <a:p>
            <a:pPr marL="285750" indent="-285750" algn="just">
              <a:lnSpc>
                <a:spcPct val="120000"/>
              </a:lnSpc>
              <a:buFont typeface="Wingdings" panose="05000000000000000000" pitchFamily="2" charset="2"/>
              <a:buChar char="n"/>
            </a:pPr>
            <a:r>
              <a:rPr lang="zh-CN" altLang="en-US" dirty="0">
                <a:solidFill>
                  <a:srgbClr val="FF0000"/>
                </a:solidFill>
              </a:rPr>
              <a:t>作用：</a:t>
            </a:r>
            <a:r>
              <a:rPr lang="zh-CN" altLang="en-US" dirty="0"/>
              <a:t>促进男性生殖器官的发育、精子细胞的生成和男性第二性征的出现等作用。</a:t>
            </a:r>
            <a:endParaRPr lang="zh-CN" altLang="en-US" dirty="0"/>
          </a:p>
        </p:txBody>
      </p:sp>
      <p:pic>
        <p:nvPicPr>
          <p:cNvPr id="4098" name="Picture 2"/>
          <p:cNvPicPr>
            <a:picLocks noChangeAspect="1" noChangeArrowheads="1"/>
          </p:cNvPicPr>
          <p:nvPr/>
        </p:nvPicPr>
        <p:blipFill>
          <a:blip r:embed="rId2"/>
          <a:srcRect/>
          <a:stretch>
            <a:fillRect/>
          </a:stretch>
        </p:blipFill>
        <p:spPr bwMode="auto">
          <a:xfrm>
            <a:off x="4405547" y="1491866"/>
            <a:ext cx="3005714" cy="20604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rotWithShape="1">
          <a:blip r:embed="rId3"/>
          <a:srcRect l="22098" r="26979"/>
          <a:stretch>
            <a:fillRect/>
          </a:stretch>
        </p:blipFill>
        <p:spPr bwMode="auto">
          <a:xfrm>
            <a:off x="5032161" y="4061670"/>
            <a:ext cx="1479005" cy="2452491"/>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直接箭头连接符 25"/>
          <p:cNvCxnSpPr/>
          <p:nvPr/>
        </p:nvCxnSpPr>
        <p:spPr>
          <a:xfrm>
            <a:off x="3400425" y="6194852"/>
            <a:ext cx="1674409" cy="0"/>
          </a:xfrm>
          <a:prstGeom prst="straightConnector1">
            <a:avLst/>
          </a:prstGeom>
          <a:ln w="127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6378671" y="4079969"/>
            <a:ext cx="1415772" cy="461665"/>
          </a:xfrm>
          <a:prstGeom prst="rect">
            <a:avLst/>
          </a:prstGeom>
          <a:noFill/>
        </p:spPr>
        <p:txBody>
          <a:bodyPr wrap="none" rtlCol="0">
            <a:spAutoFit/>
          </a:bodyPr>
          <a:lstStyle/>
          <a:p>
            <a:r>
              <a:rPr lang="zh-CN" altLang="en-US" sz="2400" b="1" dirty="0">
                <a:solidFill>
                  <a:schemeClr val="accent5">
                    <a:lumMod val="75000"/>
                  </a:schemeClr>
                </a:solidFill>
              </a:rPr>
              <a:t>〡睾丸〡</a:t>
            </a:r>
            <a:endParaRPr lang="zh-CN" altLang="en-US" sz="2400" b="1" dirty="0">
              <a:solidFill>
                <a:schemeClr val="accent5">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p:cTn id="15" dur="500" fill="hold"/>
                                        <p:tgtEl>
                                          <p:spTgt spid="4098"/>
                                        </p:tgtEl>
                                        <p:attrNameLst>
                                          <p:attrName>ppt_w</p:attrName>
                                        </p:attrNameLst>
                                      </p:cBhvr>
                                      <p:tavLst>
                                        <p:tav tm="0">
                                          <p:val>
                                            <p:fltVal val="0"/>
                                          </p:val>
                                        </p:tav>
                                        <p:tav tm="100000">
                                          <p:val>
                                            <p:strVal val="#ppt_w"/>
                                          </p:val>
                                        </p:tav>
                                      </p:tavLst>
                                    </p:anim>
                                    <p:anim calcmode="lin" valueType="num">
                                      <p:cBhvr>
                                        <p:cTn id="16" dur="500" fill="hold"/>
                                        <p:tgtEl>
                                          <p:spTgt spid="4098"/>
                                        </p:tgtEl>
                                        <p:attrNameLst>
                                          <p:attrName>ppt_h</p:attrName>
                                        </p:attrNameLst>
                                      </p:cBhvr>
                                      <p:tavLst>
                                        <p:tav tm="0">
                                          <p:val>
                                            <p:fltVal val="0"/>
                                          </p:val>
                                        </p:tav>
                                        <p:tav tm="100000">
                                          <p:val>
                                            <p:strVal val="#ppt_h"/>
                                          </p:val>
                                        </p:tav>
                                      </p:tavLst>
                                    </p:anim>
                                    <p:animEffect transition="in" filter="fade">
                                      <p:cBhvr>
                                        <p:cTn id="17" dur="500"/>
                                        <p:tgtEl>
                                          <p:spTgt spid="4098"/>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wipe(left)">
                                      <p:cBhvr>
                                        <p:cTn id="26" dur="500"/>
                                        <p:tgtEl>
                                          <p:spTgt spid="2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animEffect transition="in" filter="wipe(left)">
                                      <p:cBhvr>
                                        <p:cTn id="31" dur="500"/>
                                        <p:tgtEl>
                                          <p:spTgt spid="2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4100"/>
                                        </p:tgtEl>
                                        <p:attrNameLst>
                                          <p:attrName>style.visibility</p:attrName>
                                        </p:attrNameLst>
                                      </p:cBhvr>
                                      <p:to>
                                        <p:strVal val="visible"/>
                                      </p:to>
                                    </p:set>
                                    <p:anim calcmode="lin" valueType="num">
                                      <p:cBhvr>
                                        <p:cTn id="40" dur="500" fill="hold"/>
                                        <p:tgtEl>
                                          <p:spTgt spid="4100"/>
                                        </p:tgtEl>
                                        <p:attrNameLst>
                                          <p:attrName>ppt_w</p:attrName>
                                        </p:attrNameLst>
                                      </p:cBhvr>
                                      <p:tavLst>
                                        <p:tav tm="0">
                                          <p:val>
                                            <p:fltVal val="0"/>
                                          </p:val>
                                        </p:tav>
                                        <p:tav tm="100000">
                                          <p:val>
                                            <p:strVal val="#ppt_w"/>
                                          </p:val>
                                        </p:tav>
                                      </p:tavLst>
                                    </p:anim>
                                    <p:anim calcmode="lin" valueType="num">
                                      <p:cBhvr>
                                        <p:cTn id="41" dur="500" fill="hold"/>
                                        <p:tgtEl>
                                          <p:spTgt spid="4100"/>
                                        </p:tgtEl>
                                        <p:attrNameLst>
                                          <p:attrName>ppt_h</p:attrName>
                                        </p:attrNameLst>
                                      </p:cBhvr>
                                      <p:tavLst>
                                        <p:tav tm="0">
                                          <p:val>
                                            <p:fltVal val="0"/>
                                          </p:val>
                                        </p:tav>
                                        <p:tav tm="100000">
                                          <p:val>
                                            <p:strVal val="#ppt_h"/>
                                          </p:val>
                                        </p:tav>
                                      </p:tavLst>
                                    </p:anim>
                                    <p:animEffect transition="in" filter="fade">
                                      <p:cBhvr>
                                        <p:cTn id="42" dur="500"/>
                                        <p:tgtEl>
                                          <p:spTgt spid="4100"/>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wipe(left)">
                                      <p:cBhvr>
                                        <p:cTn id="51" dur="500"/>
                                        <p:tgtEl>
                                          <p:spTgt spid="14">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4">
                                            <p:txEl>
                                              <p:pRg st="1" end="1"/>
                                            </p:txEl>
                                          </p:spTgt>
                                        </p:tgtEl>
                                        <p:attrNameLst>
                                          <p:attrName>style.visibility</p:attrName>
                                        </p:attrNameLst>
                                      </p:cBhvr>
                                      <p:to>
                                        <p:strVal val="visible"/>
                                      </p:to>
                                    </p:set>
                                    <p:animEffect transition="in" filter="wipe(left)">
                                      <p:cBhvr>
                                        <p:cTn id="5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uiExpand="1" build="p"/>
      <p:bldP spid="14" grpId="0" uiExpand="1" build="p"/>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内分泌系统的功能</a:t>
            </a:r>
            <a:endParaRPr lang="zh-CN" altLang="en-US" dirty="0"/>
          </a:p>
        </p:txBody>
      </p:sp>
      <p:grpSp>
        <p:nvGrpSpPr>
          <p:cNvPr id="13" name="组合 12"/>
          <p:cNvGrpSpPr/>
          <p:nvPr/>
        </p:nvGrpSpPr>
        <p:grpSpPr>
          <a:xfrm>
            <a:off x="977705" y="1217356"/>
            <a:ext cx="10280845" cy="3894394"/>
            <a:chOff x="-4610067" y="1089593"/>
            <a:chExt cx="10280845" cy="4837546"/>
          </a:xfrm>
        </p:grpSpPr>
        <p:sp>
          <p:nvSpPr>
            <p:cNvPr id="16" name="矩形: 圆角 15"/>
            <p:cNvSpPr/>
            <p:nvPr/>
          </p:nvSpPr>
          <p:spPr>
            <a:xfrm>
              <a:off x="-4610067" y="1414560"/>
              <a:ext cx="10280845" cy="4512579"/>
            </a:xfrm>
            <a:prstGeom prst="roundRect">
              <a:avLst>
                <a:gd name="adj" fmla="val 4124"/>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1059841" y="1089593"/>
              <a:ext cx="3180387" cy="649934"/>
            </a:xfrm>
            <a:prstGeom prst="rect">
              <a:avLst/>
            </a:prstGeom>
            <a:solidFill>
              <a:srgbClr val="DAE0EF"/>
            </a:solidFill>
            <a:ln>
              <a:noFill/>
            </a:ln>
          </p:spPr>
          <p:txBody>
            <a:bodyPr wrap="square" rtlCol="0">
              <a:spAutoFit/>
            </a:bodyPr>
            <a:lstStyle/>
            <a:p>
              <a:pPr algn="ctr"/>
              <a:r>
                <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内分泌系统的功能</a:t>
              </a:r>
              <a:endParaRPr lang="zh-CN" altLang="en-US" sz="28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8" name="文本框 17"/>
          <p:cNvSpPr txBox="1"/>
          <p:nvPr/>
        </p:nvSpPr>
        <p:spPr>
          <a:xfrm>
            <a:off x="1296660" y="1892345"/>
            <a:ext cx="9642927" cy="2806025"/>
          </a:xfrm>
          <a:prstGeom prst="rect">
            <a:avLst/>
          </a:prstGeom>
          <a:noFill/>
        </p:spPr>
        <p:txBody>
          <a:bodyPr wrap="square" rtlCol="0">
            <a:spAutoFit/>
          </a:bodyPr>
          <a:lstStyle/>
          <a:p>
            <a:pPr>
              <a:lnSpc>
                <a:spcPct val="150000"/>
              </a:lnSpc>
            </a:pPr>
            <a:r>
              <a:rPr lang="zh-CN" altLang="en-US" sz="2400" dirty="0"/>
              <a:t>　　内分泌系统是机体整体功能的重要调节系统。各种内分泌腺间具有复杂的功能联系，共同调节机体活动，包括：</a:t>
            </a:r>
            <a:endParaRPr lang="en-US" altLang="zh-CN" sz="2400" dirty="0"/>
          </a:p>
          <a:p>
            <a:pPr marL="800100" lvl="1" indent="-342900">
              <a:lnSpc>
                <a:spcPct val="150000"/>
              </a:lnSpc>
              <a:buFont typeface="Wingdings" panose="05000000000000000000" pitchFamily="2" charset="2"/>
              <a:buChar char="n"/>
            </a:pPr>
            <a:r>
              <a:rPr lang="zh-CN" altLang="en-US" sz="2400" dirty="0"/>
              <a:t>维持内环境稳定；</a:t>
            </a:r>
            <a:endParaRPr lang="en-US" altLang="zh-CN" sz="2400" dirty="0"/>
          </a:p>
          <a:p>
            <a:pPr marL="800100" lvl="1" indent="-342900">
              <a:lnSpc>
                <a:spcPct val="150000"/>
              </a:lnSpc>
              <a:buFont typeface="Wingdings" panose="05000000000000000000" pitchFamily="2" charset="2"/>
              <a:buChar char="n"/>
            </a:pPr>
            <a:r>
              <a:rPr lang="zh-CN" altLang="en-US" sz="2400" dirty="0"/>
              <a:t>调节物质和能量代谢；</a:t>
            </a:r>
            <a:endParaRPr lang="en-US" altLang="zh-CN" sz="2400" dirty="0"/>
          </a:p>
          <a:p>
            <a:pPr marL="800100" lvl="1" indent="-342900">
              <a:lnSpc>
                <a:spcPct val="150000"/>
              </a:lnSpc>
              <a:buFont typeface="Wingdings" panose="05000000000000000000" pitchFamily="2" charset="2"/>
              <a:buChar char="n"/>
            </a:pPr>
            <a:r>
              <a:rPr lang="zh-CN" altLang="en-US" sz="2400" dirty="0"/>
              <a:t>调控生长发育和生殖等。</a:t>
            </a:r>
            <a:endParaRPr lang="zh-CN" altLang="en-US"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ipe(left)">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wipe(left)">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wipe(left)">
                                      <p:cBhvr>
                                        <p:cTn id="27"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思维训练</a:t>
            </a:r>
            <a:r>
              <a:rPr lang="en-US" altLang="zh-CN" dirty="0"/>
              <a:t>】</a:t>
            </a:r>
            <a:r>
              <a:rPr lang="zh-CN" altLang="en-US" dirty="0"/>
              <a:t>验证假说，预测结果</a:t>
            </a:r>
            <a:endParaRPr lang="zh-CN" altLang="en-US" dirty="0"/>
          </a:p>
        </p:txBody>
      </p:sp>
      <p:sp>
        <p:nvSpPr>
          <p:cNvPr id="7" name="矩形 6"/>
          <p:cNvSpPr/>
          <p:nvPr/>
        </p:nvSpPr>
        <p:spPr>
          <a:xfrm>
            <a:off x="695097" y="868938"/>
            <a:ext cx="10713566" cy="1913344"/>
          </a:xfrm>
          <a:prstGeom prst="rect">
            <a:avLst/>
          </a:prstGeom>
        </p:spPr>
        <p:txBody>
          <a:bodyPr wrap="square">
            <a:spAutoFit/>
          </a:bodyPr>
          <a:lstStyle/>
          <a:p>
            <a:pPr algn="just">
              <a:lnSpc>
                <a:spcPct val="120000"/>
              </a:lnSpc>
            </a:pPr>
            <a:r>
              <a:rPr lang="zh-CN" altLang="en-US" sz="2000" dirty="0">
                <a:latin typeface="Times New Roman" panose="02020603050405020304" pitchFamily="18" charset="0"/>
                <a:cs typeface="Times New Roman" panose="02020603050405020304" pitchFamily="18" charset="0"/>
              </a:rPr>
              <a:t>        某科学家为了研究性激素在胚胎系统发育中所起的作用，提出了如下假说。</a:t>
            </a:r>
            <a:endParaRPr lang="zh-CN" altLang="en-US" sz="2000" dirty="0">
              <a:latin typeface="Times New Roman" panose="02020603050405020304" pitchFamily="18" charset="0"/>
              <a:cs typeface="Times New Roman" panose="02020603050405020304" pitchFamily="18" charset="0"/>
            </a:endParaRPr>
          </a:p>
          <a:p>
            <a:pPr algn="just">
              <a:lnSpc>
                <a:spcPct val="120000"/>
              </a:lnSpc>
            </a:pPr>
            <a:r>
              <a:rPr lang="zh-CN" altLang="en-US" sz="2000" b="1" dirty="0">
                <a:solidFill>
                  <a:srgbClr val="C00000"/>
                </a:solidFill>
                <a:latin typeface="Times New Roman" panose="02020603050405020304" pitchFamily="18" charset="0"/>
                <a:cs typeface="Times New Roman" panose="02020603050405020304" pitchFamily="18" charset="0"/>
              </a:rPr>
              <a:t>        假说</a:t>
            </a:r>
            <a:r>
              <a:rPr lang="en-US" altLang="zh-CN" sz="2000" b="1" dirty="0">
                <a:solidFill>
                  <a:srgbClr val="C00000"/>
                </a:solidFill>
                <a:latin typeface="Times New Roman" panose="02020603050405020304" pitchFamily="18" charset="0"/>
                <a:cs typeface="Times New Roman" panose="02020603050405020304" pitchFamily="18" charset="0"/>
              </a:rPr>
              <a:t>1</a:t>
            </a:r>
            <a:r>
              <a:rPr lang="zh-CN" altLang="en-US" sz="2000" b="1" dirty="0">
                <a:solidFill>
                  <a:srgbClr val="C00000"/>
                </a:solidFill>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发育出雄性器官需要来自睾丸提供的激素信号，当这一信号缺失时，胚胎发育出雌性器官。</a:t>
            </a:r>
            <a:endParaRPr lang="zh-CN" altLang="en-US" sz="2000" dirty="0">
              <a:latin typeface="Times New Roman" panose="02020603050405020304" pitchFamily="18" charset="0"/>
              <a:cs typeface="Times New Roman" panose="02020603050405020304" pitchFamily="18" charset="0"/>
            </a:endParaRPr>
          </a:p>
          <a:p>
            <a:pPr algn="just">
              <a:lnSpc>
                <a:spcPct val="120000"/>
              </a:lnSpc>
            </a:pPr>
            <a:r>
              <a:rPr lang="zh-CN" altLang="en-US" sz="2000" b="1" dirty="0">
                <a:solidFill>
                  <a:srgbClr val="C00000"/>
                </a:solidFill>
                <a:latin typeface="Times New Roman" panose="02020603050405020304" pitchFamily="18" charset="0"/>
                <a:cs typeface="Times New Roman" panose="02020603050405020304" pitchFamily="18" charset="0"/>
              </a:rPr>
              <a:t>        假说</a:t>
            </a:r>
            <a:r>
              <a:rPr lang="en-US" altLang="zh-CN" sz="2000" b="1" dirty="0">
                <a:solidFill>
                  <a:srgbClr val="C00000"/>
                </a:solidFill>
                <a:latin typeface="Times New Roman" panose="02020603050405020304" pitchFamily="18" charset="0"/>
                <a:cs typeface="Times New Roman" panose="02020603050405020304" pitchFamily="18" charset="0"/>
              </a:rPr>
              <a:t>2</a:t>
            </a:r>
            <a:r>
              <a:rPr lang="zh-CN" altLang="en-US" sz="2000" b="1" dirty="0">
                <a:solidFill>
                  <a:srgbClr val="C00000"/>
                </a:solidFill>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发育出雌性器官需要来自卵巢提供的激素信号，当这一信号缺失时，胚胎发育出雄性器官。</a:t>
            </a:r>
            <a:endParaRPr lang="zh-CN" altLang="en-US" sz="2000" dirty="0">
              <a:latin typeface="Times New Roman" panose="02020603050405020304" pitchFamily="18" charset="0"/>
              <a:cs typeface="Times New Roman" panose="02020603050405020304" pitchFamily="18" charset="0"/>
            </a:endParaRPr>
          </a:p>
        </p:txBody>
      </p:sp>
      <p:graphicFrame>
        <p:nvGraphicFramePr>
          <p:cNvPr id="3" name="表格 2"/>
          <p:cNvGraphicFramePr>
            <a:graphicFrameLocks noGrp="1"/>
          </p:cNvGraphicFramePr>
          <p:nvPr/>
        </p:nvGraphicFramePr>
        <p:xfrm>
          <a:off x="6978966" y="2840419"/>
          <a:ext cx="4279584" cy="1279636"/>
        </p:xfrm>
        <a:graphic>
          <a:graphicData uri="http://schemas.openxmlformats.org/drawingml/2006/table">
            <a:tbl>
              <a:tblPr firstRow="1" firstCol="1" bandRow="1">
                <a:tableStyleId>{5940675A-B579-460E-94D1-54222C63F5DA}</a:tableStyleId>
              </a:tblPr>
              <a:tblGrid>
                <a:gridCol w="1812373"/>
                <a:gridCol w="1336406"/>
                <a:gridCol w="1130805"/>
              </a:tblGrid>
              <a:tr h="319909">
                <a:tc rowSpan="2">
                  <a:txBody>
                    <a:bodyPr/>
                    <a:lstStyle/>
                    <a:p>
                      <a:pPr algn="ctr"/>
                      <a:r>
                        <a:rPr lang="zh-CN" sz="1800" kern="100" dirty="0">
                          <a:effectLst/>
                          <a:latin typeface="Times New Roman" panose="02020603050405020304" pitchFamily="18" charset="0"/>
                          <a:cs typeface="Times New Roman" panose="02020603050405020304" pitchFamily="18" charset="0"/>
                        </a:rPr>
                        <a:t>性染色体组成</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CN" sz="1800" kern="100" dirty="0">
                          <a:effectLst/>
                          <a:latin typeface="Times New Roman" panose="02020603050405020304" pitchFamily="18" charset="0"/>
                          <a:cs typeface="Times New Roman" panose="02020603050405020304" pitchFamily="18" charset="0"/>
                        </a:rPr>
                        <a:t>外生殖器表现</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r>
              <a:tr h="319909">
                <a:tc vMerge="1">
                  <a:tcPr/>
                </a:tc>
                <a:tc>
                  <a:txBody>
                    <a:bodyPr/>
                    <a:lstStyle/>
                    <a:p>
                      <a:pPr algn="ctr"/>
                      <a:r>
                        <a:rPr lang="zh-CN" sz="1800" kern="100">
                          <a:effectLst/>
                          <a:latin typeface="Times New Roman" panose="02020603050405020304" pitchFamily="18" charset="0"/>
                          <a:cs typeface="Times New Roman" panose="02020603050405020304" pitchFamily="18" charset="0"/>
                        </a:rPr>
                        <a:t>未做手术</a:t>
                      </a:r>
                      <a:endParaRPr lang="zh-CN" sz="1800" kern="10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sz="1800" kern="100" dirty="0">
                          <a:effectLst/>
                          <a:latin typeface="Times New Roman" panose="02020603050405020304" pitchFamily="18" charset="0"/>
                          <a:cs typeface="Times New Roman" panose="02020603050405020304" pitchFamily="18" charset="0"/>
                        </a:rPr>
                        <a:t>手术后</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9909">
                <a:tc>
                  <a:txBody>
                    <a:bodyPr/>
                    <a:lstStyle/>
                    <a:p>
                      <a:pPr algn="ctr"/>
                      <a:r>
                        <a:rPr lang="en-US" sz="1800" kern="100" dirty="0">
                          <a:effectLst/>
                          <a:latin typeface="Times New Roman" panose="02020603050405020304" pitchFamily="18" charset="0"/>
                          <a:cs typeface="Times New Roman" panose="02020603050405020304" pitchFamily="18" charset="0"/>
                        </a:rPr>
                        <a:t>XY</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sz="1800" kern="100">
                          <a:effectLst/>
                          <a:latin typeface="Times New Roman" panose="02020603050405020304" pitchFamily="18" charset="0"/>
                          <a:cs typeface="Times New Roman" panose="02020603050405020304" pitchFamily="18" charset="0"/>
                        </a:rPr>
                        <a:t>雄性</a:t>
                      </a:r>
                      <a:endParaRPr lang="zh-CN" sz="1800" kern="10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sz="1800" kern="100" dirty="0">
                          <a:effectLst/>
                          <a:latin typeface="Times New Roman" panose="02020603050405020304" pitchFamily="18" charset="0"/>
                          <a:cs typeface="Times New Roman" panose="02020603050405020304" pitchFamily="18" charset="0"/>
                        </a:rPr>
                        <a:t>雌性</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9909">
                <a:tc>
                  <a:txBody>
                    <a:bodyPr/>
                    <a:lstStyle/>
                    <a:p>
                      <a:pPr algn="ctr"/>
                      <a:r>
                        <a:rPr lang="en-US" sz="1800" kern="100" dirty="0">
                          <a:effectLst/>
                          <a:latin typeface="Times New Roman" panose="02020603050405020304" pitchFamily="18" charset="0"/>
                          <a:cs typeface="Times New Roman" panose="02020603050405020304" pitchFamily="18" charset="0"/>
                        </a:rPr>
                        <a:t>XX</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sz="1800" kern="100" dirty="0">
                          <a:effectLst/>
                          <a:latin typeface="Times New Roman" panose="02020603050405020304" pitchFamily="18" charset="0"/>
                          <a:cs typeface="Times New Roman" panose="02020603050405020304" pitchFamily="18" charset="0"/>
                        </a:rPr>
                        <a:t>雌性</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sz="1800" kern="100" dirty="0">
                          <a:effectLst/>
                          <a:latin typeface="Times New Roman" panose="02020603050405020304" pitchFamily="18" charset="0"/>
                          <a:cs typeface="Times New Roman" panose="02020603050405020304" pitchFamily="18" charset="0"/>
                        </a:rPr>
                        <a:t>雌性</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矩形 8"/>
          <p:cNvSpPr/>
          <p:nvPr/>
        </p:nvSpPr>
        <p:spPr>
          <a:xfrm>
            <a:off x="695096" y="2689181"/>
            <a:ext cx="5981930" cy="1544012"/>
          </a:xfrm>
          <a:prstGeom prst="rect">
            <a:avLst/>
          </a:prstGeom>
        </p:spPr>
        <p:txBody>
          <a:bodyPr wrap="square">
            <a:spAutoFit/>
          </a:bodyPr>
          <a:lstStyle/>
          <a:p>
            <a:pPr algn="just">
              <a:lnSpc>
                <a:spcPct val="120000"/>
              </a:lnSpc>
            </a:pPr>
            <a:r>
              <a:rPr lang="zh-CN" altLang="en-US" sz="2000" dirty="0">
                <a:latin typeface="Times New Roman" panose="02020603050405020304" pitchFamily="18" charset="0"/>
                <a:cs typeface="Times New Roman" panose="02020603050405020304" pitchFamily="18" charset="0"/>
              </a:rPr>
              <a:t>        为此，他设计了如下实验：在家兔胚胎生殖系统分化之前，通过手术摘除即将发育为卵巢或睾丸的组织。当</a:t>
            </a:r>
            <a:r>
              <a:rPr lang="zh-CN" altLang="en-US" sz="2000">
                <a:latin typeface="Times New Roman" panose="02020603050405020304" pitchFamily="18" charset="0"/>
                <a:cs typeface="Times New Roman" panose="02020603050405020304" pitchFamily="18" charset="0"/>
              </a:rPr>
              <a:t>幼兔生</a:t>
            </a:r>
            <a:r>
              <a:rPr lang="zh-CN" altLang="en-US" sz="2000" dirty="0">
                <a:latin typeface="Times New Roman" panose="02020603050405020304" pitchFamily="18" charset="0"/>
                <a:cs typeface="Times New Roman" panose="02020603050405020304" pitchFamily="18" charset="0"/>
              </a:rPr>
              <a:t>下来之后，观察它们的性染色体组成及外生殖器的表现。实验结果如右表</a:t>
            </a:r>
            <a:r>
              <a:rPr lang="en-US"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grpSp>
        <p:nvGrpSpPr>
          <p:cNvPr id="10" name="组合 9"/>
          <p:cNvGrpSpPr/>
          <p:nvPr/>
        </p:nvGrpSpPr>
        <p:grpSpPr>
          <a:xfrm>
            <a:off x="748056" y="4291330"/>
            <a:ext cx="10660606" cy="461665"/>
            <a:chOff x="6333409" y="1517248"/>
            <a:chExt cx="10660606" cy="461665"/>
          </a:xfrm>
        </p:grpSpPr>
        <p:sp>
          <p:nvSpPr>
            <p:cNvPr id="11" name="文本框 10"/>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2" name="组合 11"/>
            <p:cNvGrpSpPr/>
            <p:nvPr/>
          </p:nvGrpSpPr>
          <p:grpSpPr>
            <a:xfrm>
              <a:off x="6351240" y="1974037"/>
              <a:ext cx="10642775" cy="0"/>
              <a:chOff x="7484784" y="1647059"/>
              <a:chExt cx="10642775" cy="0"/>
            </a:xfrm>
          </p:grpSpPr>
          <p:cxnSp>
            <p:nvCxnSpPr>
              <p:cNvPr id="14" name="直接连接符 13"/>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217477" y="1647059"/>
                <a:ext cx="99100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 name="文本框 18"/>
          <p:cNvSpPr txBox="1"/>
          <p:nvPr/>
        </p:nvSpPr>
        <p:spPr>
          <a:xfrm>
            <a:off x="695096" y="4843972"/>
            <a:ext cx="8487004" cy="436017"/>
          </a:xfrm>
          <a:prstGeom prst="rect">
            <a:avLst/>
          </a:prstGeom>
          <a:noFill/>
        </p:spPr>
        <p:txBody>
          <a:bodyPr wrap="square" rtlCol="0">
            <a:spAutoFit/>
          </a:bodyPr>
          <a:lstStyle/>
          <a:p>
            <a:pPr marL="271780" indent="-271780" algn="just">
              <a:lnSpc>
                <a:spcPct val="120000"/>
              </a:lnSpc>
              <a:buFont typeface="+mj-lt"/>
              <a:buAutoNum type="arabicPeriod"/>
            </a:pPr>
            <a:r>
              <a:rPr lang="zh-CN" altLang="en-US" sz="2000" dirty="0">
                <a:latin typeface="Times New Roman" panose="02020603050405020304" pitchFamily="18" charset="0"/>
                <a:cs typeface="Times New Roman" panose="02020603050405020304" pitchFamily="18" charset="0"/>
              </a:rPr>
              <a:t>实验结果验证了哪一种假说，如果另一种假设成立，请预测相应结果。</a:t>
            </a:r>
            <a:endParaRPr lang="zh-CN" altLang="en-US" sz="2000" dirty="0">
              <a:latin typeface="Times New Roman" panose="02020603050405020304" pitchFamily="18" charset="0"/>
              <a:cs typeface="Times New Roman" panose="02020603050405020304" pitchFamily="18" charset="0"/>
            </a:endParaRPr>
          </a:p>
        </p:txBody>
      </p:sp>
      <p:grpSp>
        <p:nvGrpSpPr>
          <p:cNvPr id="20" name="组合 19"/>
          <p:cNvGrpSpPr/>
          <p:nvPr/>
        </p:nvGrpSpPr>
        <p:grpSpPr>
          <a:xfrm>
            <a:off x="891066" y="5347491"/>
            <a:ext cx="10517596" cy="956251"/>
            <a:chOff x="1153708" y="3400603"/>
            <a:chExt cx="10517596" cy="956251"/>
          </a:xfrm>
        </p:grpSpPr>
        <p:sp>
          <p:nvSpPr>
            <p:cNvPr id="21" name="矩形: 圆角 20"/>
            <p:cNvSpPr/>
            <p:nvPr/>
          </p:nvSpPr>
          <p:spPr>
            <a:xfrm>
              <a:off x="1153708" y="3400603"/>
              <a:ext cx="10517596" cy="956251"/>
            </a:xfrm>
            <a:prstGeom prst="roundRect">
              <a:avLst>
                <a:gd name="adj" fmla="val 845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p:cNvSpPr txBox="1"/>
            <p:nvPr/>
          </p:nvSpPr>
          <p:spPr>
            <a:xfrm>
              <a:off x="1253586" y="3442303"/>
              <a:ext cx="10417718" cy="805349"/>
            </a:xfrm>
            <a:prstGeom prst="rect">
              <a:avLst/>
            </a:prstGeom>
            <a:noFill/>
          </p:spPr>
          <p:txBody>
            <a:bodyPr wrap="square">
              <a:spAutoFit/>
            </a:bodyPr>
            <a:lstStyle/>
            <a:p>
              <a:pPr marL="342900" indent="-342900">
                <a:lnSpc>
                  <a:spcPct val="120000"/>
                </a:lnSpc>
                <a:buFont typeface="Wingdings" panose="05000000000000000000" pitchFamily="2" charset="2"/>
                <a:buChar char="n"/>
              </a:pPr>
              <a:r>
                <a:rPr lang="zh-CN" altLang="en-US" sz="2000" dirty="0">
                  <a:solidFill>
                    <a:schemeClr val="bg1"/>
                  </a:solidFill>
                  <a:latin typeface="Times New Roman" panose="02020603050405020304" pitchFamily="18" charset="0"/>
                  <a:cs typeface="Times New Roman" panose="02020603050405020304" pitchFamily="18" charset="0"/>
                </a:rPr>
                <a:t>验证了假说</a:t>
              </a:r>
              <a:r>
                <a:rPr lang="en-US" altLang="zh-CN" sz="2000" dirty="0">
                  <a:solidFill>
                    <a:schemeClr val="bg1"/>
                  </a:solidFill>
                  <a:latin typeface="Times New Roman" panose="02020603050405020304" pitchFamily="18" charset="0"/>
                  <a:cs typeface="Times New Roman" panose="02020603050405020304" pitchFamily="18" charset="0"/>
                </a:rPr>
                <a:t>1</a:t>
              </a:r>
              <a:r>
                <a:rPr lang="zh-CN" altLang="en-US" sz="2000" dirty="0">
                  <a:solidFill>
                    <a:schemeClr val="bg1"/>
                  </a:solidFill>
                  <a:latin typeface="Times New Roman" panose="02020603050405020304" pitchFamily="18" charset="0"/>
                  <a:cs typeface="Times New Roman" panose="02020603050405020304" pitchFamily="18" charset="0"/>
                </a:rPr>
                <a:t>。</a:t>
              </a:r>
              <a:endParaRPr lang="en-US" altLang="zh-CN" sz="2000" dirty="0">
                <a:solidFill>
                  <a:schemeClr val="bg1"/>
                </a:solidFill>
                <a:latin typeface="Times New Roman" panose="02020603050405020304" pitchFamily="18" charset="0"/>
                <a:cs typeface="Times New Roman" panose="02020603050405020304" pitchFamily="18" charset="0"/>
              </a:endParaRPr>
            </a:p>
            <a:p>
              <a:pPr marL="342900" indent="-342900">
                <a:lnSpc>
                  <a:spcPct val="120000"/>
                </a:lnSpc>
                <a:buFont typeface="Wingdings" panose="05000000000000000000" pitchFamily="2" charset="2"/>
                <a:buChar char="n"/>
              </a:pPr>
              <a:r>
                <a:rPr lang="zh-CN" altLang="en-US" sz="2000" dirty="0">
                  <a:solidFill>
                    <a:schemeClr val="bg1"/>
                  </a:solidFill>
                  <a:latin typeface="Times New Roman" panose="02020603050405020304" pitchFamily="18" charset="0"/>
                  <a:cs typeface="Times New Roman" panose="02020603050405020304" pitchFamily="18" charset="0"/>
                </a:rPr>
                <a:t>如果假说</a:t>
              </a:r>
              <a:r>
                <a:rPr lang="en-US" altLang="zh-CN" sz="2000" dirty="0">
                  <a:solidFill>
                    <a:schemeClr val="bg1"/>
                  </a:solidFill>
                  <a:latin typeface="Times New Roman" panose="02020603050405020304" pitchFamily="18" charset="0"/>
                  <a:cs typeface="Times New Roman" panose="02020603050405020304" pitchFamily="18" charset="0"/>
                </a:rPr>
                <a:t>2</a:t>
              </a:r>
              <a:r>
                <a:rPr lang="zh-CN" altLang="en-US" sz="2000" dirty="0">
                  <a:solidFill>
                    <a:schemeClr val="bg1"/>
                  </a:solidFill>
                  <a:latin typeface="Times New Roman" panose="02020603050405020304" pitchFamily="18" charset="0"/>
                  <a:cs typeface="Times New Roman" panose="02020603050405020304" pitchFamily="18" charset="0"/>
                </a:rPr>
                <a:t>成立，性染色体为</a:t>
              </a:r>
              <a:r>
                <a:rPr lang="en-US" altLang="zh-CN" sz="2000" dirty="0">
                  <a:solidFill>
                    <a:schemeClr val="bg1"/>
                  </a:solidFill>
                  <a:latin typeface="Times New Roman" panose="02020603050405020304" pitchFamily="18" charset="0"/>
                  <a:cs typeface="Times New Roman" panose="02020603050405020304" pitchFamily="18" charset="0"/>
                </a:rPr>
                <a:t>XX</a:t>
              </a:r>
              <a:r>
                <a:rPr lang="zh-CN" altLang="en-US" sz="2000" dirty="0">
                  <a:solidFill>
                    <a:schemeClr val="bg1"/>
                  </a:solidFill>
                  <a:latin typeface="Times New Roman" panose="02020603050405020304" pitchFamily="18" charset="0"/>
                  <a:cs typeface="Times New Roman" panose="02020603050405020304" pitchFamily="18" charset="0"/>
                </a:rPr>
                <a:t>的家兔胚胎，手术后应发育出雄兔。</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wipe(left)">
                                      <p:cBhvr>
                                        <p:cTn id="11" dur="500"/>
                                        <p:tgtEl>
                                          <p:spTgt spid="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思维训练</a:t>
            </a:r>
            <a:r>
              <a:rPr lang="en-US" altLang="zh-CN" dirty="0"/>
              <a:t>】</a:t>
            </a:r>
            <a:r>
              <a:rPr lang="zh-CN" altLang="en-US" dirty="0"/>
              <a:t>验证假说，预测结果</a:t>
            </a:r>
            <a:endParaRPr lang="zh-CN" altLang="en-US" dirty="0"/>
          </a:p>
        </p:txBody>
      </p:sp>
      <p:sp>
        <p:nvSpPr>
          <p:cNvPr id="7" name="矩形 6"/>
          <p:cNvSpPr/>
          <p:nvPr/>
        </p:nvSpPr>
        <p:spPr>
          <a:xfrm>
            <a:off x="695097" y="868938"/>
            <a:ext cx="10713566" cy="1913344"/>
          </a:xfrm>
          <a:prstGeom prst="rect">
            <a:avLst/>
          </a:prstGeom>
        </p:spPr>
        <p:txBody>
          <a:bodyPr wrap="square">
            <a:spAutoFit/>
          </a:bodyPr>
          <a:lstStyle/>
          <a:p>
            <a:pPr algn="just">
              <a:lnSpc>
                <a:spcPct val="120000"/>
              </a:lnSpc>
            </a:pPr>
            <a:r>
              <a:rPr lang="zh-CN" altLang="en-US" sz="2000" dirty="0">
                <a:latin typeface="Times New Roman" panose="02020603050405020304" pitchFamily="18" charset="0"/>
                <a:cs typeface="Times New Roman" panose="02020603050405020304" pitchFamily="18" charset="0"/>
              </a:rPr>
              <a:t>        某科学家为了研究性激素在胚胎系统发育中所起的作用，提出了如下假说。</a:t>
            </a:r>
            <a:endParaRPr lang="zh-CN" altLang="en-US" sz="2000" dirty="0">
              <a:latin typeface="Times New Roman" panose="02020603050405020304" pitchFamily="18" charset="0"/>
              <a:cs typeface="Times New Roman" panose="02020603050405020304" pitchFamily="18" charset="0"/>
            </a:endParaRPr>
          </a:p>
          <a:p>
            <a:pPr algn="just">
              <a:lnSpc>
                <a:spcPct val="120000"/>
              </a:lnSpc>
            </a:pPr>
            <a:r>
              <a:rPr lang="zh-CN" altLang="en-US" sz="2000" b="1" dirty="0">
                <a:solidFill>
                  <a:srgbClr val="C00000"/>
                </a:solidFill>
                <a:latin typeface="Times New Roman" panose="02020603050405020304" pitchFamily="18" charset="0"/>
                <a:cs typeface="Times New Roman" panose="02020603050405020304" pitchFamily="18" charset="0"/>
              </a:rPr>
              <a:t>        假说</a:t>
            </a:r>
            <a:r>
              <a:rPr lang="en-US" altLang="zh-CN" sz="2000" b="1" dirty="0">
                <a:solidFill>
                  <a:srgbClr val="C00000"/>
                </a:solidFill>
                <a:latin typeface="Times New Roman" panose="02020603050405020304" pitchFamily="18" charset="0"/>
                <a:cs typeface="Times New Roman" panose="02020603050405020304" pitchFamily="18" charset="0"/>
              </a:rPr>
              <a:t>1</a:t>
            </a:r>
            <a:r>
              <a:rPr lang="zh-CN" altLang="en-US" sz="2000" b="1" dirty="0">
                <a:solidFill>
                  <a:srgbClr val="C00000"/>
                </a:solidFill>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发育出雄性器官需要来自睾丸提供的激素信号，当这一信号缺失时，胚胎发育出雌性器官。</a:t>
            </a:r>
            <a:endParaRPr lang="zh-CN" altLang="en-US" sz="2000" dirty="0">
              <a:latin typeface="Times New Roman" panose="02020603050405020304" pitchFamily="18" charset="0"/>
              <a:cs typeface="Times New Roman" panose="02020603050405020304" pitchFamily="18" charset="0"/>
            </a:endParaRPr>
          </a:p>
          <a:p>
            <a:pPr algn="just">
              <a:lnSpc>
                <a:spcPct val="120000"/>
              </a:lnSpc>
            </a:pPr>
            <a:r>
              <a:rPr lang="zh-CN" altLang="en-US" sz="2000" b="1" dirty="0">
                <a:solidFill>
                  <a:srgbClr val="C00000"/>
                </a:solidFill>
                <a:latin typeface="Times New Roman" panose="02020603050405020304" pitchFamily="18" charset="0"/>
                <a:cs typeface="Times New Roman" panose="02020603050405020304" pitchFamily="18" charset="0"/>
              </a:rPr>
              <a:t>        假说</a:t>
            </a:r>
            <a:r>
              <a:rPr lang="en-US" altLang="zh-CN" sz="2000" b="1" dirty="0">
                <a:solidFill>
                  <a:srgbClr val="C00000"/>
                </a:solidFill>
                <a:latin typeface="Times New Roman" panose="02020603050405020304" pitchFamily="18" charset="0"/>
                <a:cs typeface="Times New Roman" panose="02020603050405020304" pitchFamily="18" charset="0"/>
              </a:rPr>
              <a:t>2</a:t>
            </a:r>
            <a:r>
              <a:rPr lang="zh-CN" altLang="en-US" sz="2000" b="1" dirty="0">
                <a:solidFill>
                  <a:srgbClr val="C00000"/>
                </a:solidFill>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发育出雌性器官需要来自卵巢提供的激素信号，当这一信号缺失时，胚胎发育出雄性器官。</a:t>
            </a:r>
            <a:endParaRPr lang="zh-CN" altLang="en-US" sz="2000" dirty="0">
              <a:latin typeface="Times New Roman" panose="02020603050405020304" pitchFamily="18" charset="0"/>
              <a:cs typeface="Times New Roman" panose="02020603050405020304" pitchFamily="18" charset="0"/>
            </a:endParaRPr>
          </a:p>
        </p:txBody>
      </p:sp>
      <p:graphicFrame>
        <p:nvGraphicFramePr>
          <p:cNvPr id="3" name="表格 2"/>
          <p:cNvGraphicFramePr>
            <a:graphicFrameLocks noGrp="1"/>
          </p:cNvGraphicFramePr>
          <p:nvPr/>
        </p:nvGraphicFramePr>
        <p:xfrm>
          <a:off x="6978966" y="2840419"/>
          <a:ext cx="4279584" cy="1279636"/>
        </p:xfrm>
        <a:graphic>
          <a:graphicData uri="http://schemas.openxmlformats.org/drawingml/2006/table">
            <a:tbl>
              <a:tblPr firstRow="1" firstCol="1" bandRow="1">
                <a:tableStyleId>{5940675A-B579-460E-94D1-54222C63F5DA}</a:tableStyleId>
              </a:tblPr>
              <a:tblGrid>
                <a:gridCol w="1812373"/>
                <a:gridCol w="1336406"/>
                <a:gridCol w="1130805"/>
              </a:tblGrid>
              <a:tr h="319909">
                <a:tc rowSpan="2">
                  <a:txBody>
                    <a:bodyPr/>
                    <a:lstStyle/>
                    <a:p>
                      <a:pPr algn="ctr"/>
                      <a:r>
                        <a:rPr lang="zh-CN" sz="1800" kern="100" dirty="0">
                          <a:effectLst/>
                          <a:latin typeface="Times New Roman" panose="02020603050405020304" pitchFamily="18" charset="0"/>
                          <a:cs typeface="Times New Roman" panose="02020603050405020304" pitchFamily="18" charset="0"/>
                        </a:rPr>
                        <a:t>性染色体组成</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CN" sz="1800" kern="100" dirty="0">
                          <a:effectLst/>
                          <a:latin typeface="Times New Roman" panose="02020603050405020304" pitchFamily="18" charset="0"/>
                          <a:cs typeface="Times New Roman" panose="02020603050405020304" pitchFamily="18" charset="0"/>
                        </a:rPr>
                        <a:t>外生殖器表现</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r>
              <a:tr h="319909">
                <a:tc vMerge="1">
                  <a:tcPr/>
                </a:tc>
                <a:tc>
                  <a:txBody>
                    <a:bodyPr/>
                    <a:lstStyle/>
                    <a:p>
                      <a:pPr algn="ctr"/>
                      <a:r>
                        <a:rPr lang="zh-CN" sz="1800" kern="100">
                          <a:effectLst/>
                          <a:latin typeface="Times New Roman" panose="02020603050405020304" pitchFamily="18" charset="0"/>
                          <a:cs typeface="Times New Roman" panose="02020603050405020304" pitchFamily="18" charset="0"/>
                        </a:rPr>
                        <a:t>未做手术</a:t>
                      </a:r>
                      <a:endParaRPr lang="zh-CN" sz="1800" kern="10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sz="1800" kern="100" dirty="0">
                          <a:effectLst/>
                          <a:latin typeface="Times New Roman" panose="02020603050405020304" pitchFamily="18" charset="0"/>
                          <a:cs typeface="Times New Roman" panose="02020603050405020304" pitchFamily="18" charset="0"/>
                        </a:rPr>
                        <a:t>手术后</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9909">
                <a:tc>
                  <a:txBody>
                    <a:bodyPr/>
                    <a:lstStyle/>
                    <a:p>
                      <a:pPr algn="ctr"/>
                      <a:r>
                        <a:rPr lang="en-US" sz="1800" kern="100" dirty="0">
                          <a:effectLst/>
                          <a:latin typeface="Times New Roman" panose="02020603050405020304" pitchFamily="18" charset="0"/>
                          <a:cs typeface="Times New Roman" panose="02020603050405020304" pitchFamily="18" charset="0"/>
                        </a:rPr>
                        <a:t>XY</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sz="1800" kern="100">
                          <a:effectLst/>
                          <a:latin typeface="Times New Roman" panose="02020603050405020304" pitchFamily="18" charset="0"/>
                          <a:cs typeface="Times New Roman" panose="02020603050405020304" pitchFamily="18" charset="0"/>
                        </a:rPr>
                        <a:t>雄性</a:t>
                      </a:r>
                      <a:endParaRPr lang="zh-CN" sz="1800" kern="10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sz="1800" kern="100" dirty="0">
                          <a:effectLst/>
                          <a:latin typeface="Times New Roman" panose="02020603050405020304" pitchFamily="18" charset="0"/>
                          <a:cs typeface="Times New Roman" panose="02020603050405020304" pitchFamily="18" charset="0"/>
                        </a:rPr>
                        <a:t>雌性</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9909">
                <a:tc>
                  <a:txBody>
                    <a:bodyPr/>
                    <a:lstStyle/>
                    <a:p>
                      <a:pPr algn="ctr"/>
                      <a:r>
                        <a:rPr lang="en-US" sz="1800" kern="100" dirty="0">
                          <a:effectLst/>
                          <a:latin typeface="Times New Roman" panose="02020603050405020304" pitchFamily="18" charset="0"/>
                          <a:cs typeface="Times New Roman" panose="02020603050405020304" pitchFamily="18" charset="0"/>
                        </a:rPr>
                        <a:t>XX</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sz="1800" kern="100" dirty="0">
                          <a:effectLst/>
                          <a:latin typeface="Times New Roman" panose="02020603050405020304" pitchFamily="18" charset="0"/>
                          <a:cs typeface="Times New Roman" panose="02020603050405020304" pitchFamily="18" charset="0"/>
                        </a:rPr>
                        <a:t>雌性</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sz="1800" kern="100" dirty="0">
                          <a:effectLst/>
                          <a:latin typeface="Times New Roman" panose="02020603050405020304" pitchFamily="18" charset="0"/>
                          <a:cs typeface="Times New Roman" panose="02020603050405020304" pitchFamily="18" charset="0"/>
                        </a:rPr>
                        <a:t>雌性</a:t>
                      </a:r>
                      <a:endParaRPr lang="zh-CN" sz="1800" kern="100" dirty="0">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矩形 8"/>
          <p:cNvSpPr/>
          <p:nvPr/>
        </p:nvSpPr>
        <p:spPr>
          <a:xfrm>
            <a:off x="695096" y="2689181"/>
            <a:ext cx="5981930" cy="1544012"/>
          </a:xfrm>
          <a:prstGeom prst="rect">
            <a:avLst/>
          </a:prstGeom>
        </p:spPr>
        <p:txBody>
          <a:bodyPr wrap="square">
            <a:spAutoFit/>
          </a:bodyPr>
          <a:lstStyle/>
          <a:p>
            <a:pPr algn="just">
              <a:lnSpc>
                <a:spcPct val="120000"/>
              </a:lnSpc>
            </a:pPr>
            <a:r>
              <a:rPr lang="zh-CN" altLang="en-US" sz="2000" dirty="0">
                <a:latin typeface="Times New Roman" panose="02020603050405020304" pitchFamily="18" charset="0"/>
                <a:cs typeface="Times New Roman" panose="02020603050405020304" pitchFamily="18" charset="0"/>
              </a:rPr>
              <a:t>        为此，他设计了如下实验：在家兔胚胎生殖系统分化之前，通过手术摘除即将发育未卵巢或睾丸的组织。当幼兔兔生下来之后，观察它们的性染色体组成及外生殖器的表现。实验结果如右表</a:t>
            </a:r>
            <a:r>
              <a:rPr lang="en-US"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grpSp>
        <p:nvGrpSpPr>
          <p:cNvPr id="10" name="组合 9"/>
          <p:cNvGrpSpPr/>
          <p:nvPr/>
        </p:nvGrpSpPr>
        <p:grpSpPr>
          <a:xfrm>
            <a:off x="748056" y="4291330"/>
            <a:ext cx="10660606" cy="461665"/>
            <a:chOff x="6333409" y="1517248"/>
            <a:chExt cx="10660606" cy="461665"/>
          </a:xfrm>
        </p:grpSpPr>
        <p:sp>
          <p:nvSpPr>
            <p:cNvPr id="11" name="文本框 10"/>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2" name="组合 11"/>
            <p:cNvGrpSpPr/>
            <p:nvPr/>
          </p:nvGrpSpPr>
          <p:grpSpPr>
            <a:xfrm>
              <a:off x="6351240" y="1974037"/>
              <a:ext cx="10642775" cy="0"/>
              <a:chOff x="7484784" y="1647059"/>
              <a:chExt cx="10642775" cy="0"/>
            </a:xfrm>
          </p:grpSpPr>
          <p:cxnSp>
            <p:nvCxnSpPr>
              <p:cNvPr id="14" name="直接连接符 13"/>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217477" y="1647059"/>
                <a:ext cx="99100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 name="文本框 18"/>
          <p:cNvSpPr txBox="1"/>
          <p:nvPr/>
        </p:nvSpPr>
        <p:spPr>
          <a:xfrm>
            <a:off x="695096" y="4843972"/>
            <a:ext cx="10713566" cy="805349"/>
          </a:xfrm>
          <a:prstGeom prst="rect">
            <a:avLst/>
          </a:prstGeom>
          <a:noFill/>
        </p:spPr>
        <p:txBody>
          <a:bodyPr wrap="square" rtlCol="0">
            <a:spAutoFit/>
          </a:bodyPr>
          <a:lstStyle/>
          <a:p>
            <a:pPr marL="266700" indent="-266700" algn="just">
              <a:lnSpc>
                <a:spcPct val="120000"/>
              </a:lnSpc>
              <a:buFont typeface="+mj-lt"/>
              <a:buAutoNum type="arabicPeriod" startAt="2"/>
            </a:pPr>
            <a:r>
              <a:rPr lang="zh-CN" altLang="en-US" sz="2000" dirty="0">
                <a:latin typeface="Times New Roman" panose="02020603050405020304" pitchFamily="18" charset="0"/>
                <a:cs typeface="Times New Roman" panose="02020603050405020304" pitchFamily="18" charset="0"/>
              </a:rPr>
              <a:t>为了进一步证实他的假说，在摘除即将发育为卵巢或睾丸的组织的同时，给予一定量的睾酮刺激。请你预测，性染色体组成为</a:t>
            </a:r>
            <a:r>
              <a:rPr lang="en-US" altLang="zh-CN" sz="2000" dirty="0">
                <a:latin typeface="Times New Roman" panose="02020603050405020304" pitchFamily="18" charset="0"/>
                <a:cs typeface="Times New Roman" panose="02020603050405020304" pitchFamily="18" charset="0"/>
              </a:rPr>
              <a:t>XX</a:t>
            </a:r>
            <a:r>
              <a:rPr lang="zh-CN" altLang="en-US" sz="2000" dirty="0">
                <a:latin typeface="Times New Roman" panose="02020603050405020304" pitchFamily="18" charset="0"/>
                <a:cs typeface="Times New Roman" panose="02020603050405020304" pitchFamily="18" charset="0"/>
              </a:rPr>
              <a:t>或</a:t>
            </a:r>
            <a:r>
              <a:rPr lang="en-US" altLang="zh-CN" sz="2000" dirty="0">
                <a:latin typeface="Times New Roman" panose="02020603050405020304" pitchFamily="18" charset="0"/>
                <a:cs typeface="Times New Roman" panose="02020603050405020304" pitchFamily="18" charset="0"/>
              </a:rPr>
              <a:t>XY</a:t>
            </a:r>
            <a:r>
              <a:rPr lang="zh-CN" altLang="en-US" sz="2000" dirty="0">
                <a:latin typeface="Times New Roman" panose="02020603050405020304" pitchFamily="18" charset="0"/>
                <a:cs typeface="Times New Roman" panose="02020603050405020304" pitchFamily="18" charset="0"/>
              </a:rPr>
              <a:t>的胚胎将分别发育出哪种性器官？</a:t>
            </a:r>
            <a:endParaRPr lang="zh-CN" altLang="en-US" sz="2000" dirty="0">
              <a:latin typeface="Times New Roman" panose="02020603050405020304" pitchFamily="18" charset="0"/>
              <a:cs typeface="Times New Roman" panose="02020603050405020304" pitchFamily="18" charset="0"/>
            </a:endParaRPr>
          </a:p>
        </p:txBody>
      </p:sp>
      <p:sp>
        <p:nvSpPr>
          <p:cNvPr id="21" name="矩形: 圆角 20"/>
          <p:cNvSpPr/>
          <p:nvPr/>
        </p:nvSpPr>
        <p:spPr>
          <a:xfrm>
            <a:off x="838200" y="5696946"/>
            <a:ext cx="10517596" cy="549709"/>
          </a:xfrm>
          <a:prstGeom prst="roundRect">
            <a:avLst>
              <a:gd name="adj" fmla="val 845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p:cNvSpPr txBox="1"/>
          <p:nvPr/>
        </p:nvSpPr>
        <p:spPr>
          <a:xfrm>
            <a:off x="976178" y="5738646"/>
            <a:ext cx="9934231" cy="436017"/>
          </a:xfrm>
          <a:prstGeom prst="rect">
            <a:avLst/>
          </a:prstGeom>
          <a:noFill/>
        </p:spPr>
        <p:txBody>
          <a:bodyPr wrap="square">
            <a:spAutoFit/>
          </a:bodyPr>
          <a:lstStyle/>
          <a:p>
            <a:pPr>
              <a:lnSpc>
                <a:spcPct val="120000"/>
              </a:lnSpc>
            </a:pPr>
            <a:r>
              <a:rPr lang="zh-CN" altLang="en-US" sz="2000" dirty="0">
                <a:solidFill>
                  <a:schemeClr val="bg1"/>
                </a:solidFill>
                <a:latin typeface="Times New Roman" panose="02020603050405020304" pitchFamily="18" charset="0"/>
                <a:cs typeface="Times New Roman" panose="02020603050405020304" pitchFamily="18" charset="0"/>
              </a:rPr>
              <a:t> 两者都将发育出雄性器官。</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wipe(left)">
                                      <p:cBhvr>
                                        <p:cTn id="16"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21" grpId="0" animBg="1"/>
      <p:bldP spid="2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r>
              <a:rPr lang="zh-CN" altLang="en-US" dirty="0"/>
              <a:t>预习：激素调节的过程</a:t>
            </a:r>
            <a:endParaRPr lang="zh-CN" altLang="en-US" dirty="0"/>
          </a:p>
          <a:p>
            <a:endParaRPr lang="zh-CN" altLang="en-US" dirty="0"/>
          </a:p>
        </p:txBody>
      </p:sp>
      <p:sp>
        <p:nvSpPr>
          <p:cNvPr id="3" name="标题 1"/>
          <p:cNvSpPr txBox="1"/>
          <p:nvPr/>
        </p:nvSpPr>
        <p:spPr>
          <a:xfrm>
            <a:off x="5057775" y="2236787"/>
            <a:ext cx="6710393" cy="1470025"/>
          </a:xfrm>
          <a:prstGeom prst="rect">
            <a:avLst/>
          </a:prstGeom>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defRPr/>
            </a:pPr>
            <a:r>
              <a:rPr kumimoji="0" lang="zh-CN" altLang="en-US" sz="7200" b="1" i="0" u="none" strike="noStrike" kern="1200" cap="none" spc="50" normalizeH="0" baseline="0" noProof="0" dirty="0">
                <a:ln w="11430"/>
                <a:solidFill>
                  <a:srgbClr val="629DD1">
                    <a:lumMod val="75000"/>
                  </a:srgbClr>
                </a:solidFill>
                <a:effectLst>
                  <a:outerShdw blurRad="76200" dist="50800" dir="5400000" algn="tl" rotWithShape="0">
                    <a:srgbClr val="000000">
                      <a:alpha val="65000"/>
                    </a:srgbClr>
                  </a:outerShdw>
                </a:effectLst>
                <a:uLnTx/>
                <a:uFillTx/>
                <a:latin typeface="方正粗倩简体" panose="03000509000000000000" pitchFamily="65" charset="-122"/>
                <a:ea typeface="方正粗倩简体" panose="03000509000000000000" pitchFamily="65" charset="-122"/>
                <a:cs typeface="+mj-cs"/>
              </a:rPr>
              <a:t>本课学习结束</a:t>
            </a:r>
            <a:endParaRPr kumimoji="0" lang="zh-CN" altLang="en-US" sz="7200" b="1" i="0" u="none" strike="noStrike" kern="1200" cap="none" spc="50" normalizeH="0" baseline="0" noProof="0" dirty="0">
              <a:ln w="11430"/>
              <a:solidFill>
                <a:srgbClr val="629DD1">
                  <a:lumMod val="75000"/>
                </a:srgbClr>
              </a:solidFill>
              <a:effectLst>
                <a:outerShdw blurRad="76200" dist="50800" dir="5400000" algn="tl" rotWithShape="0">
                  <a:srgbClr val="000000">
                    <a:alpha val="65000"/>
                  </a:srgbClr>
                </a:outerShdw>
              </a:effectLst>
              <a:uLnTx/>
              <a:uFillTx/>
              <a:latin typeface="方正粗倩简体" panose="03000509000000000000" pitchFamily="65" charset="-122"/>
              <a:ea typeface="方正粗倩简体" panose="03000509000000000000" pitchFamily="65"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腺体的种类</a:t>
            </a:r>
            <a:endParaRPr lang="zh-CN" altLang="en-US" dirty="0"/>
          </a:p>
        </p:txBody>
      </p:sp>
      <p:pic>
        <p:nvPicPr>
          <p:cNvPr id="19"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8122" t="1694" r="9262" b="3428"/>
          <a:stretch>
            <a:fillRect/>
          </a:stretch>
        </p:blipFill>
        <p:spPr bwMode="auto">
          <a:xfrm>
            <a:off x="1649633" y="935008"/>
            <a:ext cx="9023365" cy="5820357"/>
          </a:xfrm>
          <a:prstGeom prst="rect">
            <a:avLst/>
          </a:prstGeom>
          <a:noFill/>
          <a:extLst>
            <a:ext uri="{909E8E84-426E-40DD-AFC4-6F175D3DCCD1}">
              <a14:hiddenFill xmlns:a14="http://schemas.microsoft.com/office/drawing/2010/main">
                <a:solidFill>
                  <a:srgbClr val="FFFFFF"/>
                </a:solidFill>
              </a14:hiddenFill>
            </a:ext>
          </a:extLst>
        </p:spPr>
      </p:pic>
      <p:pic>
        <p:nvPicPr>
          <p:cNvPr id="3" name="【生物】外分泌腺与内分泌腺的区别">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901953" y="1200720"/>
            <a:ext cx="8531352" cy="4834320"/>
          </a:xfrm>
          <a:prstGeom prst="rect">
            <a:avLst/>
          </a:prstGeom>
          <a:ln>
            <a:solidFill>
              <a:schemeClr val="bg1">
                <a:lumMod val="65000"/>
              </a:schemeClr>
            </a:solid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腺体的种类</a:t>
            </a:r>
            <a:endParaRPr lang="zh-CN" altLang="en-US" dirty="0"/>
          </a:p>
        </p:txBody>
      </p:sp>
      <p:graphicFrame>
        <p:nvGraphicFramePr>
          <p:cNvPr id="5" name="表格 5"/>
          <p:cNvGraphicFramePr>
            <a:graphicFrameLocks noGrp="1"/>
          </p:cNvGraphicFramePr>
          <p:nvPr/>
        </p:nvGraphicFramePr>
        <p:xfrm>
          <a:off x="909828" y="1496906"/>
          <a:ext cx="10372344" cy="4860474"/>
        </p:xfrm>
        <a:graphic>
          <a:graphicData uri="http://schemas.openxmlformats.org/drawingml/2006/table">
            <a:tbl>
              <a:tblPr firstRow="1" bandRow="1">
                <a:tableStyleId>{5C22544A-7EE6-4342-B048-85BDC9FD1C3A}</a:tableStyleId>
              </a:tblPr>
              <a:tblGrid>
                <a:gridCol w="1504188"/>
                <a:gridCol w="3917188"/>
                <a:gridCol w="4950968"/>
              </a:tblGrid>
              <a:tr h="391636">
                <a:tc>
                  <a:txBody>
                    <a:bodyPr/>
                    <a:lstStyle/>
                    <a:p>
                      <a:pPr algn="ctr"/>
                      <a:r>
                        <a:rPr lang="zh-CN" altLang="en-US" sz="2000" dirty="0"/>
                        <a:t>腺体的种类</a:t>
                      </a:r>
                      <a:endParaRPr lang="zh-CN" altLang="en-US" sz="2000" dirty="0"/>
                    </a:p>
                  </a:txBody>
                  <a:tcPr/>
                </a:tc>
                <a:tc>
                  <a:txBody>
                    <a:bodyPr/>
                    <a:lstStyle/>
                    <a:p>
                      <a:pPr algn="ctr"/>
                      <a:r>
                        <a:rPr lang="zh-CN" altLang="en-US" sz="2000" dirty="0"/>
                        <a:t>外分泌腺</a:t>
                      </a:r>
                      <a:endParaRPr lang="zh-CN" altLang="en-US" sz="2000" dirty="0"/>
                    </a:p>
                  </a:txBody>
                  <a:tcPr/>
                </a:tc>
                <a:tc>
                  <a:txBody>
                    <a:bodyPr/>
                    <a:lstStyle/>
                    <a:p>
                      <a:pPr algn="ctr"/>
                      <a:r>
                        <a:rPr lang="zh-CN" altLang="en-US" sz="2000" dirty="0"/>
                        <a:t>内分泌腺</a:t>
                      </a:r>
                      <a:endParaRPr lang="zh-CN" altLang="en-US" sz="2000" dirty="0"/>
                    </a:p>
                  </a:txBody>
                  <a:tcPr/>
                </a:tc>
              </a:tr>
              <a:tr h="391636">
                <a:tc>
                  <a:txBody>
                    <a:bodyPr/>
                    <a:lstStyle/>
                    <a:p>
                      <a:pPr algn="ctr"/>
                      <a:r>
                        <a:rPr lang="zh-CN" altLang="en-US" sz="2000" dirty="0"/>
                        <a:t>有无导管</a:t>
                      </a:r>
                      <a:endParaRPr lang="zh-CN" altLang="en-US" sz="2000" dirty="0"/>
                    </a:p>
                  </a:txBody>
                  <a:tcPr anchor="ctr"/>
                </a:tc>
                <a:tc>
                  <a:txBody>
                    <a:bodyPr/>
                    <a:lstStyle/>
                    <a:p>
                      <a:r>
                        <a:rPr lang="zh-CN" altLang="en-US" sz="2000" dirty="0"/>
                        <a:t>有</a:t>
                      </a:r>
                      <a:endParaRPr lang="zh-CN" altLang="en-US" sz="2000" dirty="0"/>
                    </a:p>
                  </a:txBody>
                  <a:tcPr anchor="ctr"/>
                </a:tc>
                <a:tc>
                  <a:txBody>
                    <a:bodyPr/>
                    <a:lstStyle/>
                    <a:p>
                      <a:r>
                        <a:rPr lang="zh-CN" altLang="en-US" sz="2000" dirty="0"/>
                        <a:t>无</a:t>
                      </a:r>
                      <a:endParaRPr lang="zh-CN" altLang="en-US" sz="2000" dirty="0"/>
                    </a:p>
                  </a:txBody>
                  <a:tcPr anchor="ctr"/>
                </a:tc>
              </a:tr>
              <a:tr h="675975">
                <a:tc>
                  <a:txBody>
                    <a:bodyPr/>
                    <a:lstStyle/>
                    <a:p>
                      <a:pPr algn="ctr"/>
                      <a:r>
                        <a:rPr lang="zh-CN" altLang="en-US" sz="2000" dirty="0"/>
                        <a:t>分泌物去向</a:t>
                      </a:r>
                      <a:endParaRPr lang="zh-CN" altLang="en-US" sz="2000" dirty="0"/>
                    </a:p>
                  </a:txBody>
                  <a:tcPr anchor="ctr"/>
                </a:tc>
                <a:tc>
                  <a:txBody>
                    <a:bodyPr/>
                    <a:lstStyle/>
                    <a:p>
                      <a:r>
                        <a:rPr lang="zh-CN" altLang="en-US" sz="2000" dirty="0"/>
                        <a:t>分泌物经由</a:t>
                      </a:r>
                      <a:r>
                        <a:rPr lang="zh-CN" altLang="en-US" sz="2000" dirty="0">
                          <a:solidFill>
                            <a:srgbClr val="C00000"/>
                          </a:solidFill>
                        </a:rPr>
                        <a:t>导管</a:t>
                      </a:r>
                      <a:r>
                        <a:rPr lang="zh-CN" altLang="en-US" sz="2000" dirty="0"/>
                        <a:t>而</a:t>
                      </a:r>
                      <a:r>
                        <a:rPr lang="zh-CN" altLang="en-US" sz="2000" dirty="0">
                          <a:solidFill>
                            <a:srgbClr val="C00000"/>
                          </a:solidFill>
                        </a:rPr>
                        <a:t>流出体外</a:t>
                      </a:r>
                      <a:r>
                        <a:rPr lang="zh-CN" altLang="en-US" sz="2000" dirty="0"/>
                        <a:t>或</a:t>
                      </a:r>
                      <a:r>
                        <a:rPr lang="zh-CN" altLang="en-US" sz="2000" dirty="0">
                          <a:solidFill>
                            <a:srgbClr val="C00000"/>
                          </a:solidFill>
                        </a:rPr>
                        <a:t>流到消化腔</a:t>
                      </a:r>
                      <a:r>
                        <a:rPr lang="zh-CN" altLang="en-US" sz="2000" dirty="0"/>
                        <a:t>。</a:t>
                      </a:r>
                      <a:endParaRPr lang="zh-CN" altLang="en-US" sz="2000" dirty="0"/>
                    </a:p>
                  </a:txBody>
                  <a:tcPr anchor="ctr"/>
                </a:tc>
                <a:tc>
                  <a:txBody>
                    <a:bodyPr/>
                    <a:lstStyle/>
                    <a:p>
                      <a:r>
                        <a:rPr lang="zh-CN" altLang="en-US" sz="2000" dirty="0"/>
                        <a:t>分泌物</a:t>
                      </a:r>
                      <a:r>
                        <a:rPr lang="en-US" altLang="zh-CN" sz="2000" dirty="0"/>
                        <a:t>——</a:t>
                      </a:r>
                      <a:r>
                        <a:rPr lang="zh-CN" altLang="en-US" sz="2000" dirty="0"/>
                        <a:t>激素</a:t>
                      </a:r>
                      <a:r>
                        <a:rPr lang="zh-CN" altLang="en-US" sz="2000" dirty="0">
                          <a:solidFill>
                            <a:srgbClr val="C00000"/>
                          </a:solidFill>
                        </a:rPr>
                        <a:t>直接</a:t>
                      </a:r>
                      <a:r>
                        <a:rPr lang="zh-CN" altLang="en-US" sz="2000" dirty="0"/>
                        <a:t>进入腺体内的毛细血管，并随血液循环输送到全身各处。</a:t>
                      </a:r>
                      <a:endParaRPr lang="zh-CN" altLang="en-US" sz="2000" dirty="0"/>
                    </a:p>
                  </a:txBody>
                  <a:tcPr anchor="ctr"/>
                </a:tc>
              </a:tr>
              <a:tr h="391636">
                <a:tc>
                  <a:txBody>
                    <a:bodyPr/>
                    <a:lstStyle/>
                    <a:p>
                      <a:pPr algn="ctr"/>
                      <a:r>
                        <a:rPr lang="zh-CN" altLang="en-US" sz="2000" dirty="0"/>
                        <a:t>举例</a:t>
                      </a:r>
                      <a:endParaRPr lang="zh-CN" altLang="en-US" sz="2000" dirty="0"/>
                    </a:p>
                  </a:txBody>
                  <a:tcPr anchor="ctr"/>
                </a:tc>
                <a:tc>
                  <a:txBody>
                    <a:bodyPr/>
                    <a:lstStyle/>
                    <a:p>
                      <a:r>
                        <a:rPr lang="zh-CN" altLang="en-US" sz="2000" dirty="0"/>
                        <a:t>汗腺、唾液腺、胃腺等</a:t>
                      </a:r>
                      <a:endParaRPr lang="zh-CN" altLang="en-US" sz="2000" dirty="0"/>
                    </a:p>
                  </a:txBody>
                  <a:tcPr anchor="ctr"/>
                </a:tc>
                <a:tc>
                  <a:txBody>
                    <a:bodyPr/>
                    <a:lstStyle/>
                    <a:p>
                      <a:r>
                        <a:rPr lang="zh-CN" altLang="en-US" sz="2000" dirty="0"/>
                        <a:t>垂体、甲状腺、肾上腺等</a:t>
                      </a:r>
                      <a:endParaRPr lang="zh-CN" altLang="en-US" sz="2000" dirty="0"/>
                    </a:p>
                  </a:txBody>
                  <a:tcPr/>
                </a:tc>
              </a:tr>
              <a:tr h="2970714">
                <a:tc>
                  <a:txBody>
                    <a:bodyPr/>
                    <a:lstStyle/>
                    <a:p>
                      <a:pPr algn="ctr"/>
                      <a:r>
                        <a:rPr lang="zh-CN" altLang="en-US" sz="2000" dirty="0"/>
                        <a:t>图示</a:t>
                      </a:r>
                      <a:endParaRPr lang="zh-CN" altLang="en-US" sz="2000" dirty="0"/>
                    </a:p>
                  </a:txBody>
                  <a:tcPr anchor="ctr"/>
                </a:tc>
                <a:tc>
                  <a:txBody>
                    <a:bodyPr/>
                    <a:lstStyle/>
                    <a:p>
                      <a:endParaRPr lang="zh-CN" altLang="en-US" dirty="0"/>
                    </a:p>
                  </a:txBody>
                  <a:tcPr/>
                </a:tc>
                <a:tc>
                  <a:txBody>
                    <a:bodyPr/>
                    <a:lstStyle/>
                    <a:p>
                      <a:endParaRPr lang="zh-CN" altLang="en-US" dirty="0"/>
                    </a:p>
                  </a:txBody>
                  <a:tcPr/>
                </a:tc>
              </a:tr>
            </a:tbl>
          </a:graphicData>
        </a:graphic>
      </p:graphicFrame>
      <p:sp>
        <p:nvSpPr>
          <p:cNvPr id="6" name="文本框 5"/>
          <p:cNvSpPr txBox="1"/>
          <p:nvPr/>
        </p:nvSpPr>
        <p:spPr>
          <a:xfrm>
            <a:off x="4157007" y="884333"/>
            <a:ext cx="3877985" cy="461665"/>
          </a:xfrm>
          <a:prstGeom prst="rect">
            <a:avLst/>
          </a:prstGeom>
          <a:noFill/>
        </p:spPr>
        <p:txBody>
          <a:bodyPr wrap="none" rtlCol="0">
            <a:spAutoFit/>
          </a:bodyPr>
          <a:lstStyle/>
          <a:p>
            <a:pPr algn="ctr"/>
            <a:r>
              <a:rPr lang="zh-CN" altLang="en-US" sz="2400" dirty="0"/>
              <a:t>外分泌腺与内分泌腺的比较</a:t>
            </a:r>
            <a:endParaRPr lang="zh-CN" altLang="en-US" sz="2400" dirty="0"/>
          </a:p>
        </p:txBody>
      </p:sp>
      <p:pic>
        <p:nvPicPr>
          <p:cNvPr id="8" name="图片 7" descr="图示&#10;&#10;低可信度描述已自动生成"/>
          <p:cNvPicPr>
            <a:picLocks noChangeAspect="1"/>
          </p:cNvPicPr>
          <p:nvPr/>
        </p:nvPicPr>
        <p:blipFill rotWithShape="1">
          <a:blip r:embed="rId1"/>
          <a:srcRect l="3865" t="6012" r="21497" b="17855"/>
          <a:stretch>
            <a:fillRect/>
          </a:stretch>
        </p:blipFill>
        <p:spPr>
          <a:xfrm>
            <a:off x="2523744" y="3611880"/>
            <a:ext cx="3649472" cy="2093976"/>
          </a:xfrm>
          <a:prstGeom prst="rect">
            <a:avLst/>
          </a:prstGeom>
        </p:spPr>
      </p:pic>
      <p:sp>
        <p:nvSpPr>
          <p:cNvPr id="9" name="文本框 8"/>
          <p:cNvSpPr txBox="1"/>
          <p:nvPr/>
        </p:nvSpPr>
        <p:spPr>
          <a:xfrm>
            <a:off x="3445829" y="5787215"/>
            <a:ext cx="1805302" cy="369332"/>
          </a:xfrm>
          <a:prstGeom prst="rect">
            <a:avLst/>
          </a:prstGeom>
          <a:noFill/>
        </p:spPr>
        <p:txBody>
          <a:bodyPr wrap="none" rtlCol="0">
            <a:spAutoFit/>
          </a:bodyPr>
          <a:lstStyle/>
          <a:p>
            <a:r>
              <a:rPr lang="zh-CN" altLang="en-US" dirty="0"/>
              <a:t>胰腺的外分泌部</a:t>
            </a:r>
            <a:endParaRPr lang="zh-CN" altLang="en-US" dirty="0"/>
          </a:p>
        </p:txBody>
      </p:sp>
      <p:sp>
        <p:nvSpPr>
          <p:cNvPr id="11" name="文本框 10"/>
          <p:cNvSpPr txBox="1"/>
          <p:nvPr/>
        </p:nvSpPr>
        <p:spPr>
          <a:xfrm>
            <a:off x="8044136" y="5787215"/>
            <a:ext cx="1800493" cy="369332"/>
          </a:xfrm>
          <a:prstGeom prst="rect">
            <a:avLst/>
          </a:prstGeom>
          <a:noFill/>
        </p:spPr>
        <p:txBody>
          <a:bodyPr wrap="none" rtlCol="0">
            <a:spAutoFit/>
          </a:bodyPr>
          <a:lstStyle/>
          <a:p>
            <a:r>
              <a:rPr lang="zh-CN" altLang="en-US" dirty="0"/>
              <a:t>胰腺的内分泌部</a:t>
            </a:r>
            <a:endParaRPr lang="zh-CN" altLang="en-US" dirty="0"/>
          </a:p>
        </p:txBody>
      </p:sp>
      <p:pic>
        <p:nvPicPr>
          <p:cNvPr id="12" name="图片 11" descr="图示&#10;&#10;描述已自动生成"/>
          <p:cNvPicPr>
            <a:picLocks noChangeAspect="1"/>
          </p:cNvPicPr>
          <p:nvPr/>
        </p:nvPicPr>
        <p:blipFill rotWithShape="1">
          <a:blip r:embed="rId2"/>
          <a:srcRect l="17911" t="6466" b="21163"/>
          <a:stretch>
            <a:fillRect/>
          </a:stretch>
        </p:blipFill>
        <p:spPr>
          <a:xfrm>
            <a:off x="6698726" y="3611880"/>
            <a:ext cx="4222528" cy="209397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内分泌腺的分泌物</a:t>
            </a:r>
            <a:r>
              <a:rPr lang="en-US" altLang="zh-CN" dirty="0"/>
              <a:t>——</a:t>
            </a:r>
            <a:r>
              <a:rPr lang="zh-CN" altLang="en-US" dirty="0"/>
              <a:t>激素</a:t>
            </a:r>
            <a:endParaRPr lang="zh-CN" altLang="en-US" dirty="0"/>
          </a:p>
        </p:txBody>
      </p:sp>
      <p:sp>
        <p:nvSpPr>
          <p:cNvPr id="67" name="文本框 66"/>
          <p:cNvSpPr txBox="1"/>
          <p:nvPr/>
        </p:nvSpPr>
        <p:spPr>
          <a:xfrm>
            <a:off x="2301134" y="2703860"/>
            <a:ext cx="7877693" cy="1828386"/>
          </a:xfrm>
          <a:prstGeom prst="rect">
            <a:avLst/>
          </a:prstGeom>
          <a:noFill/>
        </p:spPr>
        <p:txBody>
          <a:bodyPr wrap="square" rtlCol="0">
            <a:spAutoFit/>
          </a:bodyPr>
          <a:lstStyle/>
          <a:p>
            <a:pPr>
              <a:lnSpc>
                <a:spcPct val="150000"/>
              </a:lnSpc>
            </a:pPr>
            <a:r>
              <a:rPr lang="zh-CN" altLang="en-US" sz="40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        激素是内分泌腺的分泌物，那么激素是如何发现的呢？</a:t>
            </a:r>
            <a:endParaRPr lang="zh-CN" altLang="en-US" sz="40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8" name="组合 67"/>
          <p:cNvGrpSpPr/>
          <p:nvPr/>
        </p:nvGrpSpPr>
        <p:grpSpPr>
          <a:xfrm>
            <a:off x="1074822" y="1190264"/>
            <a:ext cx="1930724" cy="1126386"/>
            <a:chOff x="930630" y="3738535"/>
            <a:chExt cx="1930724" cy="1126386"/>
          </a:xfrm>
        </p:grpSpPr>
        <p:sp>
          <p:nvSpPr>
            <p:cNvPr id="69" name="文本框 68"/>
            <p:cNvSpPr txBox="1"/>
            <p:nvPr/>
          </p:nvSpPr>
          <p:spPr>
            <a:xfrm>
              <a:off x="1854758" y="4086220"/>
              <a:ext cx="1006596" cy="584775"/>
            </a:xfrm>
            <a:prstGeom prst="rect">
              <a:avLst/>
            </a:prstGeom>
            <a:noFill/>
          </p:spPr>
          <p:txBody>
            <a:bodyPr wrap="square" rtlCol="0">
              <a:spAutoFit/>
            </a:bodyPr>
            <a:lstStyle/>
            <a:p>
              <a:pPr algn="dist"/>
              <a:r>
                <a:rPr lang="zh-CN" altLang="en-US" sz="3200" dirty="0">
                  <a:solidFill>
                    <a:srgbClr val="7030A0"/>
                  </a:solidFill>
                  <a:effectLst>
                    <a:glow rad="38100">
                      <a:schemeClr val="bg1"/>
                    </a:glow>
                  </a:effectLst>
                  <a:latin typeface="微软雅黑" panose="020B0503020204020204" pitchFamily="34" charset="-122"/>
                  <a:ea typeface="微软雅黑" panose="020B0503020204020204" pitchFamily="34" charset="-122"/>
                </a:rPr>
                <a:t>思考</a:t>
              </a:r>
              <a:endParaRPr lang="zh-CN" altLang="en-US" sz="3200" dirty="0">
                <a:solidFill>
                  <a:srgbClr val="7030A0"/>
                </a:solidFill>
                <a:effectLst>
                  <a:glow rad="38100">
                    <a:schemeClr val="bg1"/>
                  </a:glow>
                </a:effectLst>
                <a:latin typeface="微软雅黑" panose="020B0503020204020204" pitchFamily="34" charset="-122"/>
                <a:ea typeface="微软雅黑" panose="020B0503020204020204" pitchFamily="34" charset="-122"/>
              </a:endParaRPr>
            </a:p>
          </p:txBody>
        </p:sp>
        <p:sp>
          <p:nvSpPr>
            <p:cNvPr id="70" name="文本框 69"/>
            <p:cNvSpPr txBox="1"/>
            <p:nvPr/>
          </p:nvSpPr>
          <p:spPr>
            <a:xfrm>
              <a:off x="1845030" y="4526367"/>
              <a:ext cx="1006596" cy="338554"/>
            </a:xfrm>
            <a:prstGeom prst="rect">
              <a:avLst/>
            </a:prstGeom>
            <a:noFill/>
          </p:spPr>
          <p:txBody>
            <a:bodyPr wrap="square">
              <a:spAutoFit/>
            </a:bodyPr>
            <a:lstStyle/>
            <a:p>
              <a:r>
                <a:rPr lang="en-US" altLang="zh-CN" sz="1600" b="1" dirty="0">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Thinking</a:t>
              </a:r>
              <a:endParaRPr lang="zh-CN" altLang="en-US" sz="1600" b="1" dirty="0">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1"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34231" y1="85824" x2="64231" y2="86590"/>
                          <a14:foregroundMark x1="56923" y1="84291" x2="64615" y2="83908"/>
                          <a14:foregroundMark x1="67692" y1="83908" x2="69231" y2="83908"/>
                          <a14:foregroundMark x1="32692" y1="84674" x2="45385" y2="82759"/>
                          <a14:foregroundMark x1="38846" y1="66284" x2="38846" y2="66284"/>
                          <a14:backgroundMark x1="38846" y1="67050" x2="38846" y2="67050"/>
                          <a14:backgroundMark x1="38846" y1="66284" x2="38846" y2="66284"/>
                        </a14:backgroundRemoval>
                      </a14:imgEffect>
                    </a14:imgLayer>
                  </a14:imgProps>
                </a:ext>
                <a:ext uri="{28A0092B-C50C-407E-A947-70E740481C1C}">
                  <a14:useLocalDpi xmlns:a14="http://schemas.microsoft.com/office/drawing/2010/main" val="0"/>
                </a:ext>
              </a:extLst>
            </a:blip>
            <a:srcRect l="19772" t="19455" r="19500" b="9886"/>
            <a:stretch>
              <a:fillRect/>
            </a:stretch>
          </p:blipFill>
          <p:spPr bwMode="auto">
            <a:xfrm>
              <a:off x="930630" y="3738535"/>
              <a:ext cx="914400" cy="106801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p:cTn id="13" dur="500" fill="hold"/>
                                        <p:tgtEl>
                                          <p:spTgt spid="67"/>
                                        </p:tgtEl>
                                        <p:attrNameLst>
                                          <p:attrName>ppt_w</p:attrName>
                                        </p:attrNameLst>
                                      </p:cBhvr>
                                      <p:tavLst>
                                        <p:tav tm="0">
                                          <p:val>
                                            <p:fltVal val="0"/>
                                          </p:val>
                                        </p:tav>
                                        <p:tav tm="100000">
                                          <p:val>
                                            <p:strVal val="#ppt_w"/>
                                          </p:val>
                                        </p:tav>
                                      </p:tavLst>
                                    </p:anim>
                                    <p:anim calcmode="lin" valueType="num">
                                      <p:cBhvr>
                                        <p:cTn id="14" dur="500" fill="hold"/>
                                        <p:tgtEl>
                                          <p:spTgt spid="67"/>
                                        </p:tgtEl>
                                        <p:attrNameLst>
                                          <p:attrName>ppt_h</p:attrName>
                                        </p:attrNameLst>
                                      </p:cBhvr>
                                      <p:tavLst>
                                        <p:tav tm="0">
                                          <p:val>
                                            <p:fltVal val="0"/>
                                          </p:val>
                                        </p:tav>
                                        <p:tav tm="100000">
                                          <p:val>
                                            <p:strVal val="#ppt_h"/>
                                          </p:val>
                                        </p:tav>
                                      </p:tavLst>
                                    </p:anim>
                                    <p:animEffect transition="in" filter="fade">
                                      <p:cBhvr>
                                        <p:cTn id="1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A-图片 2"/>
          <p:cNvPicPr>
            <a:picLocks noSelect="1" noRot="1" noChangeAspect="1" noMove="1" noResize="1" noChangeArrowheads="1"/>
          </p:cNvPicPr>
          <p:nvPr>
            <p:custDataLst>
              <p:tags r:id="rId1"/>
            </p:custDataLst>
          </p:nvPr>
        </p:nvPicPr>
        <p:blipFill rotWithShape="1">
          <a:blip r:embed="rId2">
            <a:extLst>
              <a:ext uri="{28A0092B-C50C-407E-A947-70E740481C1C}">
                <a14:useLocalDpi xmlns:a14="http://schemas.microsoft.com/office/drawing/2010/main" val="0"/>
              </a:ext>
            </a:extLst>
          </a:blip>
          <a:srcRect b="370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接连接符 2"/>
          <p:cNvCxnSpPr/>
          <p:nvPr/>
        </p:nvCxnSpPr>
        <p:spPr>
          <a:xfrm>
            <a:off x="2563844" y="1446245"/>
            <a:ext cx="0" cy="3797559"/>
          </a:xfrm>
          <a:prstGeom prst="line">
            <a:avLst/>
          </a:prstGeom>
          <a:ln w="57150">
            <a:solidFill>
              <a:srgbClr val="996600"/>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2462244" y="1813667"/>
            <a:ext cx="203200" cy="203200"/>
          </a:xfrm>
          <a:prstGeom prst="ellipse">
            <a:avLst/>
          </a:prstGeom>
          <a:solidFill>
            <a:schemeClr val="bg1"/>
          </a:solidFill>
          <a:ln w="2857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291883" y="1736640"/>
            <a:ext cx="1210589" cy="400110"/>
          </a:xfrm>
          <a:prstGeom prst="rect">
            <a:avLst/>
          </a:prstGeom>
          <a:noFill/>
        </p:spPr>
        <p:txBody>
          <a:bodyPr wrap="none" rtlCol="0">
            <a:spAutoFit/>
          </a:bodyPr>
          <a:lstStyle/>
          <a:p>
            <a:pPr algn="ctr"/>
            <a:r>
              <a:rPr lang="en-US" altLang="zh-CN" sz="2000" dirty="0">
                <a:latin typeface="Times New Roman" panose="02020603050405020304" pitchFamily="18" charset="0"/>
                <a:cs typeface="Times New Roman" panose="02020603050405020304" pitchFamily="18" charset="0"/>
              </a:rPr>
              <a:t>19</a:t>
            </a:r>
            <a:r>
              <a:rPr lang="zh-CN" altLang="en-US" sz="2000" dirty="0">
                <a:latin typeface="Times New Roman" panose="02020603050405020304" pitchFamily="18" charset="0"/>
                <a:cs typeface="Times New Roman" panose="02020603050405020304" pitchFamily="18" charset="0"/>
              </a:rPr>
              <a:t>世纪前</a:t>
            </a:r>
            <a:endParaRPr lang="zh-CN" altLang="en-US" sz="2000" dirty="0">
              <a:latin typeface="Times New Roman" panose="02020603050405020304" pitchFamily="18" charset="0"/>
              <a:cs typeface="Times New Roman" panose="02020603050405020304" pitchFamily="18" charset="0"/>
            </a:endParaRPr>
          </a:p>
        </p:txBody>
      </p:sp>
      <p:sp>
        <p:nvSpPr>
          <p:cNvPr id="9" name="椭圆 8"/>
          <p:cNvSpPr/>
          <p:nvPr/>
        </p:nvSpPr>
        <p:spPr>
          <a:xfrm>
            <a:off x="2455503" y="3095014"/>
            <a:ext cx="203200" cy="203200"/>
          </a:xfrm>
          <a:prstGeom prst="ellipse">
            <a:avLst/>
          </a:prstGeom>
          <a:solidFill>
            <a:schemeClr val="bg1"/>
          </a:solidFill>
          <a:ln w="2857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437385" y="2989993"/>
            <a:ext cx="954107" cy="400110"/>
          </a:xfrm>
          <a:prstGeom prst="rect">
            <a:avLst/>
          </a:prstGeom>
          <a:noFill/>
        </p:spPr>
        <p:txBody>
          <a:bodyPr wrap="none" rtlCol="0">
            <a:spAutoFit/>
          </a:bodyPr>
          <a:lstStyle/>
          <a:p>
            <a:pPr algn="ctr"/>
            <a:r>
              <a:rPr lang="en-US" altLang="zh-CN" sz="2000" dirty="0">
                <a:latin typeface="Times New Roman" panose="02020603050405020304" pitchFamily="18" charset="0"/>
                <a:cs typeface="Times New Roman" panose="02020603050405020304" pitchFamily="18" charset="0"/>
              </a:rPr>
              <a:t>19</a:t>
            </a:r>
            <a:r>
              <a:rPr lang="zh-CN" altLang="en-US" sz="2000" dirty="0">
                <a:latin typeface="Times New Roman" panose="02020603050405020304" pitchFamily="18" charset="0"/>
                <a:cs typeface="Times New Roman" panose="02020603050405020304" pitchFamily="18" charset="0"/>
              </a:rPr>
              <a:t>世纪</a:t>
            </a:r>
            <a:endParaRPr lang="zh-CN" altLang="en-US" sz="2000" dirty="0">
              <a:latin typeface="Times New Roman" panose="02020603050405020304" pitchFamily="18" charset="0"/>
              <a:cs typeface="Times New Roman" panose="02020603050405020304" pitchFamily="18" charset="0"/>
            </a:endParaRPr>
          </a:p>
        </p:txBody>
      </p:sp>
      <p:grpSp>
        <p:nvGrpSpPr>
          <p:cNvPr id="30" name="组合 29"/>
          <p:cNvGrpSpPr/>
          <p:nvPr/>
        </p:nvGrpSpPr>
        <p:grpSpPr>
          <a:xfrm>
            <a:off x="2665444" y="1693706"/>
            <a:ext cx="6226629" cy="434310"/>
            <a:chOff x="2665444" y="2347043"/>
            <a:chExt cx="6226629" cy="434310"/>
          </a:xfrm>
        </p:grpSpPr>
        <p:grpSp>
          <p:nvGrpSpPr>
            <p:cNvPr id="13" name="组合 12"/>
            <p:cNvGrpSpPr/>
            <p:nvPr/>
          </p:nvGrpSpPr>
          <p:grpSpPr>
            <a:xfrm>
              <a:off x="2884078" y="2347043"/>
              <a:ext cx="6007995" cy="434310"/>
              <a:chOff x="2884078" y="1875093"/>
              <a:chExt cx="6007995" cy="434310"/>
            </a:xfrm>
          </p:grpSpPr>
          <p:sp>
            <p:nvSpPr>
              <p:cNvPr id="16" name="圆角矩形 67"/>
              <p:cNvSpPr/>
              <p:nvPr/>
            </p:nvSpPr>
            <p:spPr>
              <a:xfrm>
                <a:off x="2884078" y="1875093"/>
                <a:ext cx="5924016" cy="434310"/>
              </a:xfrm>
              <a:prstGeom prst="roundRect">
                <a:avLst>
                  <a:gd name="adj" fmla="val 7198"/>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3022041" y="1909309"/>
                <a:ext cx="5870032" cy="369332"/>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相当长的时间内，人们对这些内分泌腺的机能并不了解。</a:t>
                </a:r>
                <a:endParaRPr lang="zh-CN" altLang="en-US" dirty="0">
                  <a:latin typeface="Times New Roman" panose="02020603050405020304" pitchFamily="18" charset="0"/>
                  <a:cs typeface="Times New Roman" panose="02020603050405020304" pitchFamily="18" charset="0"/>
                </a:endParaRPr>
              </a:p>
            </p:txBody>
          </p:sp>
        </p:grpSp>
        <p:cxnSp>
          <p:nvCxnSpPr>
            <p:cNvPr id="19" name="直接连接符 18"/>
            <p:cNvCxnSpPr>
              <a:stCxn id="5" idx="6"/>
              <a:endCxn id="16" idx="1"/>
            </p:cNvCxnSpPr>
            <p:nvPr/>
          </p:nvCxnSpPr>
          <p:spPr>
            <a:xfrm flipV="1">
              <a:off x="2665444" y="2564198"/>
              <a:ext cx="218634" cy="4406"/>
            </a:xfrm>
            <a:prstGeom prst="line">
              <a:avLst/>
            </a:prstGeom>
            <a:ln w="19050">
              <a:solidFill>
                <a:srgbClr val="996600"/>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2658703" y="2833281"/>
            <a:ext cx="3909116" cy="733616"/>
            <a:chOff x="2678822" y="4746383"/>
            <a:chExt cx="3909116" cy="733616"/>
          </a:xfrm>
        </p:grpSpPr>
        <p:grpSp>
          <p:nvGrpSpPr>
            <p:cNvPr id="25" name="组合 24"/>
            <p:cNvGrpSpPr/>
            <p:nvPr/>
          </p:nvGrpSpPr>
          <p:grpSpPr>
            <a:xfrm>
              <a:off x="2899790" y="4746383"/>
              <a:ext cx="3688148" cy="733616"/>
              <a:chOff x="2899790" y="4441584"/>
              <a:chExt cx="3688148" cy="733616"/>
            </a:xfrm>
          </p:grpSpPr>
          <p:sp>
            <p:nvSpPr>
              <p:cNvPr id="17" name="圆角矩形 67"/>
              <p:cNvSpPr/>
              <p:nvPr/>
            </p:nvSpPr>
            <p:spPr>
              <a:xfrm>
                <a:off x="2899790" y="4441584"/>
                <a:ext cx="3688148" cy="733616"/>
              </a:xfrm>
              <a:prstGeom prst="roundRect">
                <a:avLst>
                  <a:gd name="adj" fmla="val 7198"/>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2929723" y="4488190"/>
                <a:ext cx="3630208" cy="646331"/>
              </a:xfrm>
              <a:prstGeom prst="rect">
                <a:avLst/>
              </a:prstGeom>
              <a:noFill/>
            </p:spPr>
            <p:txBody>
              <a:bodyPr wrap="square" rtlCol="0">
                <a:spAutoFit/>
              </a:bodyPr>
              <a:lstStyle/>
              <a:p>
                <a:r>
                  <a:rPr lang="zh-CN" altLang="en-US" dirty="0">
                    <a:solidFill>
                      <a:srgbClr val="C00000"/>
                    </a:solidFill>
                  </a:rPr>
                  <a:t>现象：</a:t>
                </a:r>
                <a:r>
                  <a:rPr lang="zh-CN" altLang="en-US" dirty="0"/>
                  <a:t>大量的动物实验和临床研究表明，许多疾病与内分泌腺有关。</a:t>
                </a:r>
                <a:endParaRPr lang="zh-CN" altLang="en-US" dirty="0"/>
              </a:p>
            </p:txBody>
          </p:sp>
        </p:grpSp>
        <p:cxnSp>
          <p:nvCxnSpPr>
            <p:cNvPr id="21" name="直接连接符 20"/>
            <p:cNvCxnSpPr>
              <a:stCxn id="9" idx="6"/>
              <a:endCxn id="17" idx="1"/>
            </p:cNvCxnSpPr>
            <p:nvPr/>
          </p:nvCxnSpPr>
          <p:spPr>
            <a:xfrm>
              <a:off x="2678822" y="5109716"/>
              <a:ext cx="220968" cy="3475"/>
            </a:xfrm>
            <a:prstGeom prst="line">
              <a:avLst/>
            </a:prstGeom>
            <a:ln w="19050">
              <a:solidFill>
                <a:srgbClr val="996600"/>
              </a:solidFill>
            </a:ln>
          </p:spPr>
          <p:style>
            <a:lnRef idx="1">
              <a:schemeClr val="accent1"/>
            </a:lnRef>
            <a:fillRef idx="0">
              <a:schemeClr val="accent1"/>
            </a:fillRef>
            <a:effectRef idx="0">
              <a:schemeClr val="accent1"/>
            </a:effectRef>
            <a:fontRef idx="minor">
              <a:schemeClr val="tx1"/>
            </a:fontRef>
          </p:style>
        </p:cxnSp>
      </p:grpSp>
      <p:sp>
        <p:nvSpPr>
          <p:cNvPr id="37" name="矩形 36"/>
          <p:cNvSpPr/>
          <p:nvPr/>
        </p:nvSpPr>
        <p:spPr>
          <a:xfrm>
            <a:off x="4962560" y="951696"/>
            <a:ext cx="2266878" cy="92834"/>
          </a:xfrm>
          <a:prstGeom prst="rect">
            <a:avLst/>
          </a:prstGeom>
          <a:gradFill flip="none" rotWithShape="1">
            <a:gsLst>
              <a:gs pos="23000">
                <a:srgbClr val="996600">
                  <a:alpha val="0"/>
                </a:srgbClr>
              </a:gs>
              <a:gs pos="75000">
                <a:srgbClr val="9966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977714" y="443854"/>
            <a:ext cx="2307449" cy="584775"/>
          </a:xfrm>
          <a:prstGeom prst="rect">
            <a:avLst/>
          </a:prstGeom>
          <a:noFill/>
        </p:spPr>
        <p:txBody>
          <a:bodyPr wrap="square">
            <a:spAutoFit/>
          </a:bodyPr>
          <a:lstStyle/>
          <a:p>
            <a:pPr algn="ctr"/>
            <a:r>
              <a:rPr lang="zh-CN" altLang="en-US" sz="3200" b="1" dirty="0">
                <a:solidFill>
                  <a:srgbClr val="765A00"/>
                </a:solidFill>
                <a:effectLst>
                  <a:glow rad="101600">
                    <a:schemeClr val="bg1">
                      <a:alpha val="60000"/>
                    </a:schemeClr>
                  </a:glow>
                </a:effectLst>
                <a:latin typeface="微软雅黑" panose="020B0503020204020204" pitchFamily="34" charset="-122"/>
                <a:ea typeface="微软雅黑" panose="020B0503020204020204" pitchFamily="34" charset="-122"/>
              </a:rPr>
              <a:t>激素的发现</a:t>
            </a:r>
            <a:endParaRPr lang="zh-CN" altLang="en-US" sz="3200" b="1" dirty="0">
              <a:solidFill>
                <a:srgbClr val="765A00"/>
              </a:solidFill>
              <a:effectLst>
                <a:glow rad="101600">
                  <a:schemeClr val="bg1">
                    <a:alpha val="60000"/>
                  </a:schemeClr>
                </a:glow>
              </a:effectLst>
              <a:latin typeface="微软雅黑" panose="020B0503020204020204" pitchFamily="34" charset="-122"/>
              <a:ea typeface="微软雅黑" panose="020B0503020204020204" pitchFamily="34" charset="-122"/>
            </a:endParaRPr>
          </a:p>
        </p:txBody>
      </p:sp>
      <p:sp>
        <p:nvSpPr>
          <p:cNvPr id="45" name="椭圆 44"/>
          <p:cNvSpPr/>
          <p:nvPr/>
        </p:nvSpPr>
        <p:spPr>
          <a:xfrm>
            <a:off x="2455503" y="4513551"/>
            <a:ext cx="203200" cy="203200"/>
          </a:xfrm>
          <a:prstGeom prst="ellipse">
            <a:avLst/>
          </a:prstGeom>
          <a:solidFill>
            <a:schemeClr val="bg1"/>
          </a:solidFill>
          <a:ln w="2857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1021410" y="4408530"/>
            <a:ext cx="1467068" cy="400110"/>
          </a:xfrm>
          <a:prstGeom prst="rect">
            <a:avLst/>
          </a:prstGeom>
          <a:noFill/>
        </p:spPr>
        <p:txBody>
          <a:bodyPr wrap="none" rtlCol="0">
            <a:spAutoFit/>
          </a:bodyPr>
          <a:lstStyle/>
          <a:p>
            <a:pPr algn="ctr"/>
            <a:r>
              <a:rPr lang="en-US" altLang="zh-CN" sz="2000" dirty="0">
                <a:latin typeface="Times New Roman" panose="02020603050405020304" pitchFamily="18" charset="0"/>
                <a:cs typeface="Times New Roman" panose="02020603050405020304" pitchFamily="18" charset="0"/>
              </a:rPr>
              <a:t>20</a:t>
            </a:r>
            <a:r>
              <a:rPr lang="zh-CN" altLang="en-US" sz="2000" dirty="0">
                <a:latin typeface="Times New Roman" panose="02020603050405020304" pitchFamily="18" charset="0"/>
                <a:cs typeface="Times New Roman" panose="02020603050405020304" pitchFamily="18" charset="0"/>
              </a:rPr>
              <a:t>世纪之前</a:t>
            </a:r>
            <a:endParaRPr lang="zh-CN" altLang="en-US" sz="2000" dirty="0">
              <a:latin typeface="Times New Roman" panose="02020603050405020304" pitchFamily="18" charset="0"/>
              <a:cs typeface="Times New Roman" panose="02020603050405020304" pitchFamily="18" charset="0"/>
            </a:endParaRPr>
          </a:p>
        </p:txBody>
      </p:sp>
      <p:grpSp>
        <p:nvGrpSpPr>
          <p:cNvPr id="47" name="组合 46"/>
          <p:cNvGrpSpPr/>
          <p:nvPr/>
        </p:nvGrpSpPr>
        <p:grpSpPr>
          <a:xfrm>
            <a:off x="2658703" y="4251818"/>
            <a:ext cx="7951879" cy="733616"/>
            <a:chOff x="2678822" y="4746383"/>
            <a:chExt cx="7951879" cy="733616"/>
          </a:xfrm>
        </p:grpSpPr>
        <p:grpSp>
          <p:nvGrpSpPr>
            <p:cNvPr id="48" name="组合 47"/>
            <p:cNvGrpSpPr/>
            <p:nvPr/>
          </p:nvGrpSpPr>
          <p:grpSpPr>
            <a:xfrm>
              <a:off x="2955771" y="4746383"/>
              <a:ext cx="7674930" cy="733616"/>
              <a:chOff x="2955771" y="4441584"/>
              <a:chExt cx="7674930" cy="733616"/>
            </a:xfrm>
          </p:grpSpPr>
          <p:sp>
            <p:nvSpPr>
              <p:cNvPr id="50" name="圆角矩形 67"/>
              <p:cNvSpPr/>
              <p:nvPr/>
            </p:nvSpPr>
            <p:spPr>
              <a:xfrm>
                <a:off x="2955771" y="4441584"/>
                <a:ext cx="7674930" cy="733616"/>
              </a:xfrm>
              <a:prstGeom prst="roundRect">
                <a:avLst>
                  <a:gd name="adj" fmla="val 7198"/>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文本框 50"/>
              <p:cNvSpPr txBox="1"/>
              <p:nvPr/>
            </p:nvSpPr>
            <p:spPr>
              <a:xfrm>
                <a:off x="3041706" y="4497334"/>
                <a:ext cx="7498119" cy="646331"/>
              </a:xfrm>
              <a:prstGeom prst="rect">
                <a:avLst/>
              </a:prstGeom>
              <a:noFill/>
            </p:spPr>
            <p:txBody>
              <a:bodyPr wrap="square" rtlCol="0">
                <a:spAutoFit/>
              </a:bodyPr>
              <a:lstStyle/>
              <a:p>
                <a:r>
                  <a:rPr lang="zh-CN" altLang="en-US" dirty="0"/>
                  <a:t>激素这一概念还没有提出，学术界普遍认为，人和动物体的一切生理活动都是由神经系统调节的。</a:t>
                </a:r>
                <a:endParaRPr lang="zh-CN" altLang="en-US" dirty="0"/>
              </a:p>
            </p:txBody>
          </p:sp>
        </p:grpSp>
        <p:cxnSp>
          <p:nvCxnSpPr>
            <p:cNvPr id="49" name="直接连接符 48"/>
            <p:cNvCxnSpPr>
              <a:stCxn id="45" idx="6"/>
              <a:endCxn id="50" idx="1"/>
            </p:cNvCxnSpPr>
            <p:nvPr/>
          </p:nvCxnSpPr>
          <p:spPr>
            <a:xfrm>
              <a:off x="2678822" y="5109716"/>
              <a:ext cx="276949" cy="3475"/>
            </a:xfrm>
            <a:prstGeom prst="line">
              <a:avLst/>
            </a:prstGeom>
            <a:ln w="19050">
              <a:solidFill>
                <a:srgbClr val="996600"/>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6889355" y="2719559"/>
            <a:ext cx="4222093" cy="979080"/>
            <a:chOff x="6889355" y="2719559"/>
            <a:chExt cx="4222093" cy="979080"/>
          </a:xfrm>
        </p:grpSpPr>
        <p:sp>
          <p:nvSpPr>
            <p:cNvPr id="39" name="圆角矩形 67"/>
            <p:cNvSpPr/>
            <p:nvPr/>
          </p:nvSpPr>
          <p:spPr>
            <a:xfrm>
              <a:off x="6889355" y="2719559"/>
              <a:ext cx="4164149" cy="979080"/>
            </a:xfrm>
            <a:prstGeom prst="roundRect">
              <a:avLst>
                <a:gd name="adj" fmla="val 7198"/>
              </a:avLst>
            </a:prstGeom>
            <a:solidFill>
              <a:srgbClr val="996600">
                <a:alpha val="9000"/>
              </a:srgbClr>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文本框 42"/>
            <p:cNvSpPr txBox="1"/>
            <p:nvPr/>
          </p:nvSpPr>
          <p:spPr>
            <a:xfrm>
              <a:off x="6947295" y="2775309"/>
              <a:ext cx="4164153" cy="923330"/>
            </a:xfrm>
            <a:prstGeom prst="rect">
              <a:avLst/>
            </a:prstGeom>
            <a:noFill/>
          </p:spPr>
          <p:txBody>
            <a:bodyPr wrap="square" rtlCol="0">
              <a:spAutoFit/>
            </a:bodyPr>
            <a:lstStyle/>
            <a:p>
              <a:r>
                <a:rPr lang="zh-CN" altLang="en-US" dirty="0">
                  <a:solidFill>
                    <a:srgbClr val="C00000"/>
                  </a:solidFill>
                </a:rPr>
                <a:t>结论：</a:t>
              </a:r>
              <a:r>
                <a:rPr lang="zh-CN" altLang="en-US" dirty="0"/>
                <a:t>有人提出内分泌腺可以不断地向血液中释放某些物质，这些物质具有调节生长发育和维持机体正常机能的作用。</a:t>
              </a:r>
              <a:endParaRPr lang="zh-CN" altLang="en-US" dirty="0"/>
            </a:p>
          </p:txBody>
        </p:sp>
      </p:grpSp>
      <p:sp>
        <p:nvSpPr>
          <p:cNvPr id="15" name="箭头: 右 14"/>
          <p:cNvSpPr/>
          <p:nvPr/>
        </p:nvSpPr>
        <p:spPr>
          <a:xfrm>
            <a:off x="6610509" y="3036631"/>
            <a:ext cx="269172" cy="375974"/>
          </a:xfrm>
          <a:prstGeom prst="rightArrow">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2137171" y="5348767"/>
            <a:ext cx="8212470" cy="1089401"/>
          </a:xfrm>
          <a:prstGeom prst="rect">
            <a:avLst/>
          </a:prstGeom>
          <a:noFill/>
        </p:spPr>
        <p:txBody>
          <a:bodyPr wrap="square" rtlCol="0">
            <a:spAutoFit/>
          </a:bodyPr>
          <a:lstStyle/>
          <a:p>
            <a:pPr>
              <a:lnSpc>
                <a:spcPct val="120000"/>
              </a:lnSpc>
            </a:pPr>
            <a:r>
              <a:rPr lang="zh-CN" altLang="en-US" sz="2800" dirty="0">
                <a:solidFill>
                  <a:srgbClr val="C00000"/>
                </a:solidFill>
                <a:effectLst>
                  <a:glow rad="76200">
                    <a:schemeClr val="bg1"/>
                  </a:glow>
                </a:effectLst>
                <a:latin typeface="微软雅黑" panose="020B0503020204020204" pitchFamily="34" charset="-122"/>
                <a:ea typeface="微软雅黑" panose="020B0503020204020204" pitchFamily="34" charset="-122"/>
              </a:rPr>
              <a:t>在这种情况下，探寻其他的调节方式就意味着向权威观点提出挑战，这需要有勇于探索和创新的精神。</a:t>
            </a:r>
            <a:endParaRPr lang="zh-CN" altLang="en-US" sz="2800" dirty="0">
              <a:solidFill>
                <a:srgbClr val="C00000"/>
              </a:solidFill>
              <a:effectLst>
                <a:glow rad="76200">
                  <a:schemeClr val="bg1"/>
                </a:glo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outVertic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par>
                          <p:cTn id="55" fill="hold">
                            <p:stCondLst>
                              <p:cond delay="500"/>
                            </p:stCondLst>
                            <p:childTnLst>
                              <p:par>
                                <p:cTn id="56" presetID="53" presetClass="entr" presetSubtype="16" fill="hold" nodeType="after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p:cTn id="65" dur="500" fill="hold"/>
                                        <p:tgtEl>
                                          <p:spTgt spid="45"/>
                                        </p:tgtEl>
                                        <p:attrNameLst>
                                          <p:attrName>ppt_w</p:attrName>
                                        </p:attrNameLst>
                                      </p:cBhvr>
                                      <p:tavLst>
                                        <p:tav tm="0">
                                          <p:val>
                                            <p:fltVal val="0"/>
                                          </p:val>
                                        </p:tav>
                                        <p:tav tm="100000">
                                          <p:val>
                                            <p:strVal val="#ppt_w"/>
                                          </p:val>
                                        </p:tav>
                                      </p:tavLst>
                                    </p:anim>
                                    <p:anim calcmode="lin" valueType="num">
                                      <p:cBhvr>
                                        <p:cTn id="66" dur="500" fill="hold"/>
                                        <p:tgtEl>
                                          <p:spTgt spid="45"/>
                                        </p:tgtEl>
                                        <p:attrNameLst>
                                          <p:attrName>ppt_h</p:attrName>
                                        </p:attrNameLst>
                                      </p:cBhvr>
                                      <p:tavLst>
                                        <p:tav tm="0">
                                          <p:val>
                                            <p:fltVal val="0"/>
                                          </p:val>
                                        </p:tav>
                                        <p:tav tm="100000">
                                          <p:val>
                                            <p:strVal val="#ppt_h"/>
                                          </p:val>
                                        </p:tav>
                                      </p:tavLst>
                                    </p:anim>
                                    <p:animEffect transition="in" filter="fade">
                                      <p:cBhvr>
                                        <p:cTn id="67" dur="500"/>
                                        <p:tgtEl>
                                          <p:spTgt spid="45"/>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wipe(left)">
                                      <p:cBhvr>
                                        <p:cTn id="71" dur="500"/>
                                        <p:tgtEl>
                                          <p:spTgt spid="4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wipe(left)">
                                      <p:cBhvr>
                                        <p:cTn id="76" dur="500"/>
                                        <p:tgtEl>
                                          <p:spTgt spid="47"/>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animBg="1"/>
      <p:bldP spid="10" grpId="0"/>
      <p:bldP spid="37" grpId="0" animBg="1"/>
      <p:bldP spid="4" grpId="0"/>
      <p:bldP spid="45" grpId="0" animBg="1"/>
      <p:bldP spid="46" grpId="0"/>
      <p:bldP spid="15"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激素的发现</a:t>
            </a:r>
            <a:endParaRPr lang="zh-CN" altLang="en-US" dirty="0"/>
          </a:p>
        </p:txBody>
      </p:sp>
      <p:sp>
        <p:nvSpPr>
          <p:cNvPr id="67" name="文本框 66"/>
          <p:cNvSpPr txBox="1"/>
          <p:nvPr/>
        </p:nvSpPr>
        <p:spPr>
          <a:xfrm>
            <a:off x="2518989" y="3181419"/>
            <a:ext cx="7154022" cy="996363"/>
          </a:xfrm>
          <a:prstGeom prst="rect">
            <a:avLst/>
          </a:prstGeom>
          <a:noFill/>
        </p:spPr>
        <p:txBody>
          <a:bodyPr wrap="square" rtlCol="0">
            <a:spAutoFit/>
          </a:bodyPr>
          <a:lstStyle/>
          <a:p>
            <a:pPr>
              <a:lnSpc>
                <a:spcPct val="150000"/>
              </a:lnSpc>
            </a:pPr>
            <a:r>
              <a:rPr lang="zh-CN" altLang="en-US" sz="44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胰液的分泌是如何调节的呢？</a:t>
            </a:r>
            <a:endParaRPr lang="zh-CN" altLang="en-US" sz="44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8" name="组合 67"/>
          <p:cNvGrpSpPr/>
          <p:nvPr/>
        </p:nvGrpSpPr>
        <p:grpSpPr>
          <a:xfrm>
            <a:off x="1074822" y="1190264"/>
            <a:ext cx="1930724" cy="1126386"/>
            <a:chOff x="930630" y="3738535"/>
            <a:chExt cx="1930724" cy="1126386"/>
          </a:xfrm>
        </p:grpSpPr>
        <p:sp>
          <p:nvSpPr>
            <p:cNvPr id="69" name="文本框 68"/>
            <p:cNvSpPr txBox="1"/>
            <p:nvPr/>
          </p:nvSpPr>
          <p:spPr>
            <a:xfrm>
              <a:off x="1854758" y="4086220"/>
              <a:ext cx="1006596" cy="584775"/>
            </a:xfrm>
            <a:prstGeom prst="rect">
              <a:avLst/>
            </a:prstGeom>
            <a:noFill/>
          </p:spPr>
          <p:txBody>
            <a:bodyPr wrap="square" rtlCol="0">
              <a:spAutoFit/>
            </a:bodyPr>
            <a:lstStyle/>
            <a:p>
              <a:pPr algn="dist"/>
              <a:r>
                <a:rPr lang="zh-CN" altLang="en-US" sz="3200" dirty="0">
                  <a:solidFill>
                    <a:srgbClr val="7030A0"/>
                  </a:solidFill>
                  <a:effectLst>
                    <a:glow rad="38100">
                      <a:schemeClr val="bg1"/>
                    </a:glow>
                  </a:effectLst>
                  <a:latin typeface="微软雅黑" panose="020B0503020204020204" pitchFamily="34" charset="-122"/>
                  <a:ea typeface="微软雅黑" panose="020B0503020204020204" pitchFamily="34" charset="-122"/>
                </a:rPr>
                <a:t>思考</a:t>
              </a:r>
              <a:endParaRPr lang="zh-CN" altLang="en-US" sz="3200" dirty="0">
                <a:solidFill>
                  <a:srgbClr val="7030A0"/>
                </a:solidFill>
                <a:effectLst>
                  <a:glow rad="38100">
                    <a:schemeClr val="bg1"/>
                  </a:glow>
                </a:effectLst>
                <a:latin typeface="微软雅黑" panose="020B0503020204020204" pitchFamily="34" charset="-122"/>
                <a:ea typeface="微软雅黑" panose="020B0503020204020204" pitchFamily="34" charset="-122"/>
              </a:endParaRPr>
            </a:p>
          </p:txBody>
        </p:sp>
        <p:sp>
          <p:nvSpPr>
            <p:cNvPr id="70" name="文本框 69"/>
            <p:cNvSpPr txBox="1"/>
            <p:nvPr/>
          </p:nvSpPr>
          <p:spPr>
            <a:xfrm>
              <a:off x="1845030" y="4526367"/>
              <a:ext cx="1006596" cy="338554"/>
            </a:xfrm>
            <a:prstGeom prst="rect">
              <a:avLst/>
            </a:prstGeom>
            <a:noFill/>
          </p:spPr>
          <p:txBody>
            <a:bodyPr wrap="square">
              <a:spAutoFit/>
            </a:bodyPr>
            <a:lstStyle/>
            <a:p>
              <a:r>
                <a:rPr lang="en-US" altLang="zh-CN" sz="1600" b="1" dirty="0">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Thinking</a:t>
              </a:r>
              <a:endParaRPr lang="zh-CN" altLang="en-US" sz="1600" b="1" dirty="0">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1"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34231" y1="85824" x2="64231" y2="86590"/>
                          <a14:foregroundMark x1="56923" y1="84291" x2="64615" y2="83908"/>
                          <a14:foregroundMark x1="67692" y1="83908" x2="69231" y2="83908"/>
                          <a14:foregroundMark x1="32692" y1="84674" x2="45385" y2="82759"/>
                          <a14:foregroundMark x1="38846" y1="66284" x2="38846" y2="66284"/>
                          <a14:backgroundMark x1="38846" y1="67050" x2="38846" y2="67050"/>
                          <a14:backgroundMark x1="38846" y1="66284" x2="38846" y2="66284"/>
                        </a14:backgroundRemoval>
                      </a14:imgEffect>
                    </a14:imgLayer>
                  </a14:imgProps>
                </a:ext>
                <a:ext uri="{28A0092B-C50C-407E-A947-70E740481C1C}">
                  <a14:useLocalDpi xmlns:a14="http://schemas.microsoft.com/office/drawing/2010/main" val="0"/>
                </a:ext>
              </a:extLst>
            </a:blip>
            <a:srcRect l="19772" t="19455" r="19500" b="9886"/>
            <a:stretch>
              <a:fillRect/>
            </a:stretch>
          </p:blipFill>
          <p:spPr bwMode="auto">
            <a:xfrm>
              <a:off x="930630" y="3738535"/>
              <a:ext cx="914400" cy="106801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3" name="文本框 2"/>
          <p:cNvSpPr txBox="1"/>
          <p:nvPr/>
        </p:nvSpPr>
        <p:spPr>
          <a:xfrm>
            <a:off x="3489960" y="1283776"/>
            <a:ext cx="7720584" cy="1093120"/>
          </a:xfrm>
          <a:prstGeom prst="rect">
            <a:avLst/>
          </a:prstGeom>
          <a:noFill/>
        </p:spPr>
        <p:txBody>
          <a:bodyPr wrap="square" rtlCol="0">
            <a:spAutoFit/>
          </a:bodyPr>
          <a:lstStyle/>
          <a:p>
            <a:pPr>
              <a:lnSpc>
                <a:spcPct val="120000"/>
              </a:lnSpc>
            </a:pPr>
            <a:r>
              <a:rPr lang="zh-CN" altLang="en-US" sz="2800" dirty="0"/>
              <a:t>胰腺能分泌胰液。胰液通过导管注入小肠，其中的酶用来消化食物。</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7">
                                            <p:txEl>
                                              <p:pRg st="0" end="0"/>
                                            </p:txEl>
                                          </p:spTgt>
                                        </p:tgtEl>
                                        <p:attrNameLst>
                                          <p:attrName>style.visibility</p:attrName>
                                        </p:attrNameLst>
                                      </p:cBhvr>
                                      <p:to>
                                        <p:strVal val="visible"/>
                                      </p:to>
                                    </p:set>
                                    <p:animEffect transition="in" filter="wipe(left)">
                                      <p:cBhvr>
                                        <p:cTn id="18" dur="500"/>
                                        <p:tgtEl>
                                          <p:spTgt spid="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uiExpand="1" build="p"/>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7545674" y="1058395"/>
            <a:ext cx="3667992" cy="5191152"/>
            <a:chOff x="7545674" y="1058395"/>
            <a:chExt cx="3667992" cy="5191152"/>
          </a:xfrm>
        </p:grpSpPr>
        <p:pic>
          <p:nvPicPr>
            <p:cNvPr id="4" name="图片 3" descr="纹身的人&#10;&#10;低可信度描述已自动生成"/>
            <p:cNvPicPr>
              <a:picLocks noChangeAspect="1"/>
            </p:cNvPicPr>
            <p:nvPr/>
          </p:nvPicPr>
          <p:blipFill>
            <a:blip r:embed="rId1"/>
            <a:stretch>
              <a:fillRect/>
            </a:stretch>
          </p:blipFill>
          <p:spPr>
            <a:xfrm>
              <a:off x="7701035" y="1058395"/>
              <a:ext cx="3273777" cy="4880492"/>
            </a:xfrm>
            <a:prstGeom prst="rect">
              <a:avLst/>
            </a:prstGeom>
          </p:spPr>
        </p:pic>
        <p:sp>
          <p:nvSpPr>
            <p:cNvPr id="24" name="文本框 23"/>
            <p:cNvSpPr txBox="1"/>
            <p:nvPr/>
          </p:nvSpPr>
          <p:spPr>
            <a:xfrm>
              <a:off x="7545674" y="5880215"/>
              <a:ext cx="3667992" cy="369332"/>
            </a:xfrm>
            <a:prstGeom prst="rect">
              <a:avLst/>
            </a:prstGeom>
            <a:noFill/>
          </p:spPr>
          <p:txBody>
            <a:bodyPr wrap="none" rtlCol="0">
              <a:spAutoFit/>
            </a:bodyPr>
            <a:lstStyle/>
            <a:p>
              <a:r>
                <a:rPr lang="zh-CN" altLang="en-US" dirty="0"/>
                <a:t>狗的胃、小肠和胰腺的位置示意图</a:t>
              </a:r>
              <a:endParaRPr lang="zh-CN" altLang="en-US" dirty="0"/>
            </a:p>
          </p:txBody>
        </p:sp>
      </p:grpSp>
      <p:sp>
        <p:nvSpPr>
          <p:cNvPr id="2" name="标题 1"/>
          <p:cNvSpPr>
            <a:spLocks noGrp="1"/>
          </p:cNvSpPr>
          <p:nvPr>
            <p:ph type="title"/>
          </p:nvPr>
        </p:nvSpPr>
        <p:spPr/>
        <p:txBody>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促胰液素的发现</a:t>
            </a:r>
            <a:endParaRPr lang="zh-CN" altLang="en-US" dirty="0"/>
          </a:p>
        </p:txBody>
      </p:sp>
      <p:grpSp>
        <p:nvGrpSpPr>
          <p:cNvPr id="5" name="组合 4"/>
          <p:cNvGrpSpPr/>
          <p:nvPr/>
        </p:nvGrpSpPr>
        <p:grpSpPr>
          <a:xfrm>
            <a:off x="838200" y="942808"/>
            <a:ext cx="6222476" cy="1395039"/>
            <a:chOff x="-4610066" y="1113549"/>
            <a:chExt cx="6222476" cy="1732893"/>
          </a:xfrm>
        </p:grpSpPr>
        <p:sp>
          <p:nvSpPr>
            <p:cNvPr id="6" name="矩形: 圆角 5"/>
            <p:cNvSpPr/>
            <p:nvPr/>
          </p:nvSpPr>
          <p:spPr>
            <a:xfrm>
              <a:off x="-4610066" y="1414561"/>
              <a:ext cx="6222476" cy="1431881"/>
            </a:xfrm>
            <a:prstGeom prst="roundRect">
              <a:avLst>
                <a:gd name="adj" fmla="val 11484"/>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p:nvSpPr>
          <p:spPr>
            <a:xfrm>
              <a:off x="-2359552" y="1113549"/>
              <a:ext cx="1721446" cy="573472"/>
            </a:xfrm>
            <a:prstGeom prst="rect">
              <a:avLst/>
            </a:prstGeom>
            <a:solidFill>
              <a:srgbClr val="DAE0EF"/>
            </a:solidFill>
            <a:ln>
              <a:noFill/>
            </a:ln>
          </p:spPr>
          <p:txBody>
            <a:bodyPr wrap="square" rtlCol="0">
              <a:spAutoFit/>
            </a:bodyPr>
            <a:lstStyle/>
            <a:p>
              <a:pPr algn="ctr"/>
              <a:r>
                <a:rPr lang="en-US" altLang="zh-CN" sz="2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19</a:t>
              </a:r>
              <a:r>
                <a:rPr lang="zh-CN" altLang="en-US" sz="2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世纪认识</a:t>
              </a:r>
              <a:endParaRPr lang="zh-CN" altLang="en-US" sz="2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 name="文本框 7"/>
          <p:cNvSpPr txBox="1"/>
          <p:nvPr/>
        </p:nvSpPr>
        <p:spPr>
          <a:xfrm>
            <a:off x="1046375" y="1387899"/>
            <a:ext cx="5872899" cy="807209"/>
          </a:xfrm>
          <a:prstGeom prst="rect">
            <a:avLst/>
          </a:prstGeom>
          <a:noFill/>
        </p:spPr>
        <p:txBody>
          <a:bodyPr wrap="square" rtlCol="0">
            <a:spAutoFit/>
          </a:bodyPr>
          <a:lstStyle/>
          <a:p>
            <a:pPr>
              <a:lnSpc>
                <a:spcPct val="120000"/>
              </a:lnSpc>
            </a:pPr>
            <a:r>
              <a:rPr lang="zh-CN" altLang="en-US" sz="2000" dirty="0"/>
              <a:t>学术界普遍认为，胃酸（主要成分是盐酸）刺激小肠神经，神经将兴奋传递给胰腺，使胰腺分泌胰液。</a:t>
            </a:r>
            <a:endParaRPr lang="zh-CN" altLang="en-US" sz="2000" dirty="0"/>
          </a:p>
        </p:txBody>
      </p:sp>
      <p:grpSp>
        <p:nvGrpSpPr>
          <p:cNvPr id="9" name="组合 8"/>
          <p:cNvGrpSpPr/>
          <p:nvPr/>
        </p:nvGrpSpPr>
        <p:grpSpPr>
          <a:xfrm>
            <a:off x="838200" y="2573113"/>
            <a:ext cx="6222476" cy="3660811"/>
            <a:chOff x="-4610066" y="1101178"/>
            <a:chExt cx="6222476" cy="4547395"/>
          </a:xfrm>
        </p:grpSpPr>
        <p:sp>
          <p:nvSpPr>
            <p:cNvPr id="11" name="矩形: 圆角 10"/>
            <p:cNvSpPr/>
            <p:nvPr/>
          </p:nvSpPr>
          <p:spPr>
            <a:xfrm>
              <a:off x="-4610066" y="1414560"/>
              <a:ext cx="6222476" cy="4234013"/>
            </a:xfrm>
            <a:prstGeom prst="roundRect">
              <a:avLst>
                <a:gd name="adj" fmla="val 4124"/>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2843142" y="1101178"/>
              <a:ext cx="2688627" cy="573472"/>
            </a:xfrm>
            <a:prstGeom prst="rect">
              <a:avLst/>
            </a:prstGeom>
            <a:solidFill>
              <a:srgbClr val="DAE0EF"/>
            </a:solidFill>
            <a:ln>
              <a:noFill/>
            </a:ln>
          </p:spPr>
          <p:txBody>
            <a:bodyPr wrap="square" rtlCol="0">
              <a:spAutoFit/>
            </a:bodyPr>
            <a:lstStyle/>
            <a:p>
              <a:pPr algn="ctr"/>
              <a:r>
                <a:rPr lang="zh-CN" altLang="en-US" sz="2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囿于定论的沃泰默</a:t>
              </a:r>
              <a:endParaRPr lang="zh-CN" altLang="en-US" sz="2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3" name="文本框 12"/>
          <p:cNvSpPr txBox="1"/>
          <p:nvPr/>
        </p:nvSpPr>
        <p:spPr>
          <a:xfrm>
            <a:off x="1046375" y="3034778"/>
            <a:ext cx="5872899" cy="3021340"/>
          </a:xfrm>
          <a:prstGeom prst="rect">
            <a:avLst/>
          </a:prstGeom>
          <a:noFill/>
        </p:spPr>
        <p:txBody>
          <a:bodyPr wrap="square" rtlCol="0">
            <a:spAutoFit/>
          </a:bodyPr>
          <a:lstStyle/>
          <a:p>
            <a:pPr>
              <a:lnSpc>
                <a:spcPct val="120000"/>
              </a:lnSpc>
            </a:pPr>
            <a:r>
              <a:rPr lang="zh-CN" altLang="en-US" sz="2000" b="1" dirty="0">
                <a:solidFill>
                  <a:srgbClr val="0070C0"/>
                </a:solidFill>
              </a:rPr>
              <a:t>实验：</a:t>
            </a:r>
            <a:endParaRPr lang="en-US" altLang="zh-CN" sz="2000" b="1" dirty="0">
              <a:solidFill>
                <a:srgbClr val="0070C0"/>
              </a:solidFill>
            </a:endParaRPr>
          </a:p>
          <a:p>
            <a:pPr marL="263525" indent="-263525">
              <a:lnSpc>
                <a:spcPct val="120000"/>
              </a:lnSpc>
              <a:buFont typeface="+mj-lt"/>
              <a:buAutoNum type="arabicPeriod"/>
            </a:pPr>
            <a:r>
              <a:rPr lang="zh-CN" altLang="en-US" sz="2000" dirty="0">
                <a:latin typeface="Times New Roman" panose="02020603050405020304" pitchFamily="18" charset="0"/>
                <a:cs typeface="Times New Roman" panose="02020603050405020304" pitchFamily="18" charset="0"/>
              </a:rPr>
              <a:t>把稀盐酸注入狗的上段小肠肠腔内→引起胰腺分泌胰液；</a:t>
            </a:r>
            <a:endParaRPr lang="en-US" altLang="zh-CN" sz="2000" dirty="0">
              <a:latin typeface="Times New Roman" panose="02020603050405020304" pitchFamily="18" charset="0"/>
              <a:cs typeface="Times New Roman" panose="02020603050405020304" pitchFamily="18" charset="0"/>
            </a:endParaRPr>
          </a:p>
          <a:p>
            <a:pPr marL="263525" indent="-263525">
              <a:lnSpc>
                <a:spcPct val="120000"/>
              </a:lnSpc>
              <a:buFont typeface="+mj-lt"/>
              <a:buAutoNum type="arabicPeriod"/>
            </a:pPr>
            <a:r>
              <a:rPr lang="zh-CN" altLang="en-US" sz="2000" dirty="0">
                <a:latin typeface="Times New Roman" panose="02020603050405020304" pitchFamily="18" charset="0"/>
                <a:cs typeface="Times New Roman" panose="02020603050405020304" pitchFamily="18" charset="0"/>
              </a:rPr>
              <a:t>直接将盐酸注入狗的血液→不会引起胰液分泌；</a:t>
            </a:r>
            <a:endParaRPr lang="en-US" altLang="zh-CN" sz="2000" dirty="0">
              <a:latin typeface="Times New Roman" panose="02020603050405020304" pitchFamily="18" charset="0"/>
              <a:cs typeface="Times New Roman" panose="02020603050405020304" pitchFamily="18" charset="0"/>
            </a:endParaRPr>
          </a:p>
          <a:p>
            <a:pPr marL="263525" indent="-263525">
              <a:lnSpc>
                <a:spcPct val="120000"/>
              </a:lnSpc>
              <a:buFont typeface="+mj-lt"/>
              <a:buAutoNum type="arabicPeriod"/>
            </a:pPr>
            <a:r>
              <a:rPr lang="zh-CN" altLang="en-US" sz="2000" dirty="0">
                <a:latin typeface="Times New Roman" panose="02020603050405020304" pitchFamily="18" charset="0"/>
                <a:cs typeface="Times New Roman" panose="02020603050405020304" pitchFamily="18" charset="0"/>
              </a:rPr>
              <a:t>切除通向该段小肠的神经，留下血管，再向小肠内注入稀盐酸→仍能促进胰液分泌。</a:t>
            </a:r>
            <a:endParaRPr lang="en-US" altLang="zh-CN" sz="2000" dirty="0">
              <a:latin typeface="Times New Roman" panose="02020603050405020304" pitchFamily="18" charset="0"/>
              <a:cs typeface="Times New Roman" panose="02020603050405020304" pitchFamily="18" charset="0"/>
            </a:endParaRPr>
          </a:p>
          <a:p>
            <a:pPr>
              <a:lnSpc>
                <a:spcPct val="120000"/>
              </a:lnSpc>
            </a:pPr>
            <a:r>
              <a:rPr lang="zh-CN" altLang="en-US" sz="2000" b="1" dirty="0">
                <a:solidFill>
                  <a:srgbClr val="0070C0"/>
                </a:solidFill>
                <a:latin typeface="Times New Roman" panose="02020603050405020304" pitchFamily="18" charset="0"/>
                <a:cs typeface="Times New Roman" panose="02020603050405020304" pitchFamily="18" charset="0"/>
              </a:rPr>
              <a:t>解释：</a:t>
            </a:r>
            <a:r>
              <a:rPr lang="zh-CN" altLang="en-US" sz="2000" dirty="0">
                <a:latin typeface="Times New Roman" panose="02020603050405020304" pitchFamily="18" charset="0"/>
                <a:cs typeface="Times New Roman" panose="02020603050405020304" pitchFamily="18" charset="0"/>
              </a:rPr>
              <a:t>沃泰默认为，这是一个十分顽固的反射，小肠上微小的神经难以剔除干净。</a:t>
            </a:r>
            <a:endParaRPr lang="zh-CN" altLang="en-US" sz="2000" dirty="0">
              <a:latin typeface="Times New Roman" panose="02020603050405020304" pitchFamily="18" charset="0"/>
              <a:cs typeface="Times New Roman" panose="02020603050405020304" pitchFamily="18" charset="0"/>
            </a:endParaRPr>
          </a:p>
        </p:txBody>
      </p:sp>
      <p:grpSp>
        <p:nvGrpSpPr>
          <p:cNvPr id="23" name="组合 22"/>
          <p:cNvGrpSpPr/>
          <p:nvPr/>
        </p:nvGrpSpPr>
        <p:grpSpPr>
          <a:xfrm>
            <a:off x="9605913" y="1786161"/>
            <a:ext cx="1308879" cy="369332"/>
            <a:chOff x="9605913" y="1927566"/>
            <a:chExt cx="1308879" cy="369332"/>
          </a:xfrm>
        </p:grpSpPr>
        <p:sp>
          <p:nvSpPr>
            <p:cNvPr id="3" name="文本框 2"/>
            <p:cNvSpPr txBox="1"/>
            <p:nvPr/>
          </p:nvSpPr>
          <p:spPr>
            <a:xfrm>
              <a:off x="10499294" y="1927566"/>
              <a:ext cx="415498" cy="369332"/>
            </a:xfrm>
            <a:prstGeom prst="rect">
              <a:avLst/>
            </a:prstGeom>
            <a:noFill/>
          </p:spPr>
          <p:txBody>
            <a:bodyPr wrap="none" rtlCol="0">
              <a:spAutoFit/>
            </a:bodyPr>
            <a:lstStyle/>
            <a:p>
              <a:r>
                <a:rPr lang="zh-CN" altLang="en-US" dirty="0"/>
                <a:t>胃</a:t>
              </a:r>
              <a:endParaRPr lang="zh-CN" altLang="en-US" dirty="0"/>
            </a:p>
          </p:txBody>
        </p:sp>
        <p:cxnSp>
          <p:nvCxnSpPr>
            <p:cNvPr id="17" name="直接连接符 16"/>
            <p:cNvCxnSpPr/>
            <p:nvPr/>
          </p:nvCxnSpPr>
          <p:spPr>
            <a:xfrm>
              <a:off x="9605913" y="2121031"/>
              <a:ext cx="8933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9379670" y="2128337"/>
            <a:ext cx="1765955" cy="369332"/>
            <a:chOff x="9379670" y="2269742"/>
            <a:chExt cx="1765955" cy="369332"/>
          </a:xfrm>
        </p:grpSpPr>
        <p:sp>
          <p:nvSpPr>
            <p:cNvPr id="14" name="文本框 13"/>
            <p:cNvSpPr txBox="1"/>
            <p:nvPr/>
          </p:nvSpPr>
          <p:spPr>
            <a:xfrm>
              <a:off x="10499294" y="2269742"/>
              <a:ext cx="646331" cy="369332"/>
            </a:xfrm>
            <a:prstGeom prst="rect">
              <a:avLst/>
            </a:prstGeom>
            <a:noFill/>
          </p:spPr>
          <p:txBody>
            <a:bodyPr wrap="square" rtlCol="0">
              <a:spAutoFit/>
            </a:bodyPr>
            <a:lstStyle/>
            <a:p>
              <a:r>
                <a:rPr lang="zh-CN" altLang="en-US" dirty="0"/>
                <a:t>胰腺</a:t>
              </a:r>
              <a:endParaRPr lang="zh-CN" altLang="en-US" dirty="0"/>
            </a:p>
          </p:txBody>
        </p:sp>
        <p:cxnSp>
          <p:nvCxnSpPr>
            <p:cNvPr id="18" name="直接连接符 17"/>
            <p:cNvCxnSpPr/>
            <p:nvPr/>
          </p:nvCxnSpPr>
          <p:spPr>
            <a:xfrm>
              <a:off x="9379670" y="2458282"/>
              <a:ext cx="11196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9379670" y="3911281"/>
            <a:ext cx="1765955" cy="369332"/>
            <a:chOff x="9379670" y="3911281"/>
            <a:chExt cx="1765955" cy="369332"/>
          </a:xfrm>
        </p:grpSpPr>
        <p:sp>
          <p:nvSpPr>
            <p:cNvPr id="15" name="文本框 14"/>
            <p:cNvSpPr txBox="1"/>
            <p:nvPr/>
          </p:nvSpPr>
          <p:spPr>
            <a:xfrm>
              <a:off x="10499294" y="3911281"/>
              <a:ext cx="646331" cy="369332"/>
            </a:xfrm>
            <a:prstGeom prst="rect">
              <a:avLst/>
            </a:prstGeom>
            <a:noFill/>
          </p:spPr>
          <p:txBody>
            <a:bodyPr wrap="square" rtlCol="0">
              <a:spAutoFit/>
            </a:bodyPr>
            <a:lstStyle/>
            <a:p>
              <a:r>
                <a:rPr lang="zh-CN" altLang="en-US" dirty="0"/>
                <a:t>小肠</a:t>
              </a:r>
              <a:endParaRPr lang="zh-CN" altLang="en-US" dirty="0"/>
            </a:p>
          </p:txBody>
        </p:sp>
        <p:cxnSp>
          <p:nvCxnSpPr>
            <p:cNvPr id="20" name="直接连接符 19"/>
            <p:cNvCxnSpPr/>
            <p:nvPr/>
          </p:nvCxnSpPr>
          <p:spPr>
            <a:xfrm>
              <a:off x="9379670" y="4098546"/>
              <a:ext cx="11196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wipe(left)">
                                      <p:cBhvr>
                                        <p:cTn id="44" dur="500"/>
                                        <p:tgtEl>
                                          <p:spTgt spid="13">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xEl>
                                              <p:pRg st="1" end="1"/>
                                            </p:txEl>
                                          </p:spTgt>
                                        </p:tgtEl>
                                        <p:attrNameLst>
                                          <p:attrName>style.visibility</p:attrName>
                                        </p:attrNameLst>
                                      </p:cBhvr>
                                      <p:to>
                                        <p:strVal val="visible"/>
                                      </p:to>
                                    </p:set>
                                    <p:animEffect transition="in" filter="wipe(left)">
                                      <p:cBhvr>
                                        <p:cTn id="49" dur="500"/>
                                        <p:tgtEl>
                                          <p:spTgt spid="13">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3">
                                            <p:txEl>
                                              <p:pRg st="2" end="2"/>
                                            </p:txEl>
                                          </p:spTgt>
                                        </p:tgtEl>
                                        <p:attrNameLst>
                                          <p:attrName>style.visibility</p:attrName>
                                        </p:attrNameLst>
                                      </p:cBhvr>
                                      <p:to>
                                        <p:strVal val="visible"/>
                                      </p:to>
                                    </p:set>
                                    <p:animEffect transition="in" filter="wipe(left)">
                                      <p:cBhvr>
                                        <p:cTn id="54" dur="500"/>
                                        <p:tgtEl>
                                          <p:spTgt spid="13">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xEl>
                                              <p:pRg st="3" end="3"/>
                                            </p:txEl>
                                          </p:spTgt>
                                        </p:tgtEl>
                                        <p:attrNameLst>
                                          <p:attrName>style.visibility</p:attrName>
                                        </p:attrNameLst>
                                      </p:cBhvr>
                                      <p:to>
                                        <p:strVal val="visible"/>
                                      </p:to>
                                    </p:set>
                                    <p:animEffect transition="in" filter="wipe(left)">
                                      <p:cBhvr>
                                        <p:cTn id="59" dur="500"/>
                                        <p:tgtEl>
                                          <p:spTgt spid="13">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3">
                                            <p:txEl>
                                              <p:pRg st="4" end="4"/>
                                            </p:txEl>
                                          </p:spTgt>
                                        </p:tgtEl>
                                        <p:attrNameLst>
                                          <p:attrName>style.visibility</p:attrName>
                                        </p:attrNameLst>
                                      </p:cBhvr>
                                      <p:to>
                                        <p:strVal val="visible"/>
                                      </p:to>
                                    </p:set>
                                    <p:animEffect transition="in" filter="wipe(left)">
                                      <p:cBhvr>
                                        <p:cTn id="64"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7545674" y="1058395"/>
            <a:ext cx="3667992" cy="5191152"/>
            <a:chOff x="7545674" y="1058395"/>
            <a:chExt cx="3667992" cy="5191152"/>
          </a:xfrm>
        </p:grpSpPr>
        <p:pic>
          <p:nvPicPr>
            <p:cNvPr id="4" name="图片 3" descr="纹身的人&#10;&#10;低可信度描述已自动生成"/>
            <p:cNvPicPr>
              <a:picLocks noChangeAspect="1"/>
            </p:cNvPicPr>
            <p:nvPr/>
          </p:nvPicPr>
          <p:blipFill>
            <a:blip r:embed="rId1"/>
            <a:stretch>
              <a:fillRect/>
            </a:stretch>
          </p:blipFill>
          <p:spPr>
            <a:xfrm>
              <a:off x="7701035" y="1058395"/>
              <a:ext cx="3273777" cy="4880492"/>
            </a:xfrm>
            <a:prstGeom prst="rect">
              <a:avLst/>
            </a:prstGeom>
          </p:spPr>
        </p:pic>
        <p:sp>
          <p:nvSpPr>
            <p:cNvPr id="24" name="文本框 23"/>
            <p:cNvSpPr txBox="1"/>
            <p:nvPr/>
          </p:nvSpPr>
          <p:spPr>
            <a:xfrm>
              <a:off x="7545674" y="5880215"/>
              <a:ext cx="3667992" cy="369332"/>
            </a:xfrm>
            <a:prstGeom prst="rect">
              <a:avLst/>
            </a:prstGeom>
            <a:noFill/>
          </p:spPr>
          <p:txBody>
            <a:bodyPr wrap="none" rtlCol="0">
              <a:spAutoFit/>
            </a:bodyPr>
            <a:lstStyle/>
            <a:p>
              <a:r>
                <a:rPr lang="zh-CN" altLang="en-US" dirty="0"/>
                <a:t>狗的胃、小肠和胰腺的位置示意图</a:t>
              </a:r>
              <a:endParaRPr lang="zh-CN" altLang="en-US" dirty="0"/>
            </a:p>
          </p:txBody>
        </p:sp>
      </p:grpSp>
      <p:sp>
        <p:nvSpPr>
          <p:cNvPr id="2" name="标题 1"/>
          <p:cNvSpPr>
            <a:spLocks noGrp="1"/>
          </p:cNvSpPr>
          <p:nvPr>
            <p:ph type="title"/>
          </p:nvPr>
        </p:nvSpPr>
        <p:spPr/>
        <p:txBody>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促胰液素的发现</a:t>
            </a:r>
            <a:endParaRPr lang="zh-CN" altLang="en-US" dirty="0"/>
          </a:p>
        </p:txBody>
      </p:sp>
      <p:grpSp>
        <p:nvGrpSpPr>
          <p:cNvPr id="9" name="组合 8"/>
          <p:cNvGrpSpPr/>
          <p:nvPr/>
        </p:nvGrpSpPr>
        <p:grpSpPr>
          <a:xfrm>
            <a:off x="838200" y="970557"/>
            <a:ext cx="6222476" cy="3571626"/>
            <a:chOff x="-4610066" y="1101178"/>
            <a:chExt cx="6222476" cy="4436611"/>
          </a:xfrm>
        </p:grpSpPr>
        <p:sp>
          <p:nvSpPr>
            <p:cNvPr id="11" name="矩形: 圆角 10"/>
            <p:cNvSpPr/>
            <p:nvPr/>
          </p:nvSpPr>
          <p:spPr>
            <a:xfrm>
              <a:off x="-4610066" y="1414560"/>
              <a:ext cx="6222476" cy="4123229"/>
            </a:xfrm>
            <a:prstGeom prst="roundRect">
              <a:avLst>
                <a:gd name="adj" fmla="val 4124"/>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3424947" y="1101178"/>
              <a:ext cx="3852237" cy="573472"/>
            </a:xfrm>
            <a:prstGeom prst="rect">
              <a:avLst/>
            </a:prstGeom>
            <a:solidFill>
              <a:srgbClr val="DAE0EF"/>
            </a:solidFill>
            <a:ln>
              <a:noFill/>
            </a:ln>
          </p:spPr>
          <p:txBody>
            <a:bodyPr wrap="square" rtlCol="0">
              <a:spAutoFit/>
            </a:bodyPr>
            <a:lstStyle/>
            <a:p>
              <a:pPr algn="ctr"/>
              <a:r>
                <a:rPr lang="zh-CN" altLang="en-US" sz="2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另辟路径的斯他林和贝利斯</a:t>
              </a:r>
              <a:endParaRPr lang="zh-CN" altLang="en-US" sz="2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3" name="文本框 12"/>
          <p:cNvSpPr txBox="1"/>
          <p:nvPr/>
        </p:nvSpPr>
        <p:spPr>
          <a:xfrm>
            <a:off x="1046375" y="1432222"/>
            <a:ext cx="5872899" cy="3014736"/>
          </a:xfrm>
          <a:prstGeom prst="rect">
            <a:avLst/>
          </a:prstGeom>
          <a:noFill/>
        </p:spPr>
        <p:txBody>
          <a:bodyPr wrap="square" rtlCol="0">
            <a:spAutoFit/>
          </a:bodyPr>
          <a:lstStyle/>
          <a:p>
            <a:pPr>
              <a:lnSpc>
                <a:spcPct val="120000"/>
              </a:lnSpc>
            </a:pPr>
            <a:r>
              <a:rPr lang="zh-CN" altLang="en-US" sz="2000" b="1" dirty="0">
                <a:solidFill>
                  <a:srgbClr val="0070C0"/>
                </a:solidFill>
              </a:rPr>
              <a:t>解释（假说）：</a:t>
            </a:r>
            <a:r>
              <a:rPr lang="zh-CN" altLang="en-US" sz="2000" dirty="0">
                <a:latin typeface="Times New Roman" panose="02020603050405020304" pitchFamily="18" charset="0"/>
                <a:cs typeface="Times New Roman" panose="02020603050405020304" pitchFamily="18" charset="0"/>
              </a:rPr>
              <a:t>这不是神经调节而是化学调节：</a:t>
            </a:r>
            <a:endParaRPr lang="en-US" altLang="zh-CN" sz="2000" dirty="0">
              <a:latin typeface="Times New Roman" panose="02020603050405020304" pitchFamily="18" charset="0"/>
              <a:cs typeface="Times New Roman" panose="02020603050405020304" pitchFamily="18" charset="0"/>
            </a:endParaRPr>
          </a:p>
          <a:p>
            <a:pPr>
              <a:lnSpc>
                <a:spcPct val="120000"/>
              </a:lnSpc>
            </a:pPr>
            <a:endParaRPr lang="en-US" altLang="zh-CN" sz="2000" dirty="0">
              <a:latin typeface="Times New Roman" panose="02020603050405020304" pitchFamily="18" charset="0"/>
              <a:cs typeface="Times New Roman" panose="02020603050405020304" pitchFamily="18" charset="0"/>
            </a:endParaRPr>
          </a:p>
          <a:p>
            <a:pPr>
              <a:lnSpc>
                <a:spcPct val="120000"/>
              </a:lnSpc>
            </a:pPr>
            <a:endParaRPr lang="en-US" altLang="zh-CN" sz="2000" dirty="0">
              <a:latin typeface="Times New Roman" panose="02020603050405020304" pitchFamily="18" charset="0"/>
              <a:cs typeface="Times New Roman" panose="02020603050405020304" pitchFamily="18" charset="0"/>
            </a:endParaRPr>
          </a:p>
          <a:p>
            <a:pPr>
              <a:lnSpc>
                <a:spcPct val="120000"/>
              </a:lnSpc>
            </a:pPr>
            <a:r>
              <a:rPr lang="zh-CN" altLang="en-US" sz="2000" b="1" dirty="0">
                <a:solidFill>
                  <a:srgbClr val="0070C0"/>
                </a:solidFill>
                <a:latin typeface="Times New Roman" panose="02020603050405020304" pitchFamily="18" charset="0"/>
                <a:cs typeface="Times New Roman" panose="02020603050405020304" pitchFamily="18" charset="0"/>
              </a:rPr>
              <a:t>证明：</a:t>
            </a:r>
            <a:r>
              <a:rPr lang="zh-CN" altLang="en-US" sz="2000" dirty="0">
                <a:latin typeface="Times New Roman" panose="02020603050405020304" pitchFamily="18" charset="0"/>
                <a:cs typeface="Times New Roman" panose="02020603050405020304" pitchFamily="18" charset="0"/>
              </a:rPr>
              <a:t>把狗的一段小肠剪下，刮下黏膜，与稀盐酸混合加入砂子磨碎，制成提取液，注射到同一条狗的静脉。</a:t>
            </a:r>
            <a:endParaRPr lang="en-US" altLang="zh-CN" sz="2000" dirty="0">
              <a:latin typeface="Times New Roman" panose="02020603050405020304" pitchFamily="18" charset="0"/>
              <a:cs typeface="Times New Roman" panose="02020603050405020304" pitchFamily="18" charset="0"/>
            </a:endParaRPr>
          </a:p>
          <a:p>
            <a:pPr>
              <a:lnSpc>
                <a:spcPct val="120000"/>
              </a:lnSpc>
            </a:pPr>
            <a:r>
              <a:rPr lang="zh-CN" altLang="en-US" sz="2000" b="1" dirty="0">
                <a:solidFill>
                  <a:srgbClr val="0070C0"/>
                </a:solidFill>
                <a:latin typeface="Times New Roman" panose="02020603050405020304" pitchFamily="18" charset="0"/>
                <a:cs typeface="Times New Roman" panose="02020603050405020304" pitchFamily="18" charset="0"/>
              </a:rPr>
              <a:t>现象：</a:t>
            </a:r>
            <a:r>
              <a:rPr lang="zh-CN" altLang="en-US" sz="2000" dirty="0">
                <a:latin typeface="Times New Roman" panose="02020603050405020304" pitchFamily="18" charset="0"/>
                <a:cs typeface="Times New Roman" panose="02020603050405020304" pitchFamily="18" charset="0"/>
              </a:rPr>
              <a:t>促进胰腺分泌胰液。</a:t>
            </a:r>
            <a:endParaRPr lang="en-US" altLang="zh-CN" sz="2000" dirty="0">
              <a:latin typeface="Times New Roman" panose="02020603050405020304" pitchFamily="18" charset="0"/>
              <a:cs typeface="Times New Roman" panose="02020603050405020304" pitchFamily="18" charset="0"/>
            </a:endParaRPr>
          </a:p>
          <a:p>
            <a:pPr>
              <a:lnSpc>
                <a:spcPct val="120000"/>
              </a:lnSpc>
            </a:pPr>
            <a:r>
              <a:rPr lang="zh-CN" altLang="en-US" sz="2000" b="1" dirty="0">
                <a:solidFill>
                  <a:srgbClr val="0070C0"/>
                </a:solidFill>
                <a:latin typeface="Times New Roman" panose="02020603050405020304" pitchFamily="18" charset="0"/>
                <a:cs typeface="Times New Roman" panose="02020603050405020304" pitchFamily="18" charset="0"/>
              </a:rPr>
              <a:t>结论：</a:t>
            </a:r>
            <a:r>
              <a:rPr lang="zh-CN" altLang="en-US" sz="2000" dirty="0">
                <a:latin typeface="Times New Roman" panose="02020603050405020304" pitchFamily="18" charset="0"/>
                <a:cs typeface="Times New Roman" panose="02020603050405020304" pitchFamily="18" charset="0"/>
              </a:rPr>
              <a:t>以上假设正确。</a:t>
            </a:r>
            <a:endParaRPr lang="zh-CN" altLang="en-US" sz="2000" dirty="0">
              <a:latin typeface="Times New Roman" panose="02020603050405020304" pitchFamily="18" charset="0"/>
              <a:cs typeface="Times New Roman" panose="02020603050405020304" pitchFamily="18" charset="0"/>
            </a:endParaRPr>
          </a:p>
        </p:txBody>
      </p:sp>
      <p:grpSp>
        <p:nvGrpSpPr>
          <p:cNvPr id="23" name="组合 22"/>
          <p:cNvGrpSpPr/>
          <p:nvPr/>
        </p:nvGrpSpPr>
        <p:grpSpPr>
          <a:xfrm>
            <a:off x="9605913" y="1786161"/>
            <a:ext cx="1308879" cy="369332"/>
            <a:chOff x="9605913" y="1927566"/>
            <a:chExt cx="1308879" cy="369332"/>
          </a:xfrm>
        </p:grpSpPr>
        <p:sp>
          <p:nvSpPr>
            <p:cNvPr id="3" name="文本框 2"/>
            <p:cNvSpPr txBox="1"/>
            <p:nvPr/>
          </p:nvSpPr>
          <p:spPr>
            <a:xfrm>
              <a:off x="10499294" y="1927566"/>
              <a:ext cx="415498" cy="369332"/>
            </a:xfrm>
            <a:prstGeom prst="rect">
              <a:avLst/>
            </a:prstGeom>
            <a:noFill/>
          </p:spPr>
          <p:txBody>
            <a:bodyPr wrap="none" rtlCol="0">
              <a:spAutoFit/>
            </a:bodyPr>
            <a:lstStyle/>
            <a:p>
              <a:r>
                <a:rPr lang="zh-CN" altLang="en-US" dirty="0"/>
                <a:t>胃</a:t>
              </a:r>
              <a:endParaRPr lang="zh-CN" altLang="en-US" dirty="0"/>
            </a:p>
          </p:txBody>
        </p:sp>
        <p:cxnSp>
          <p:nvCxnSpPr>
            <p:cNvPr id="17" name="直接连接符 16"/>
            <p:cNvCxnSpPr/>
            <p:nvPr/>
          </p:nvCxnSpPr>
          <p:spPr>
            <a:xfrm>
              <a:off x="9605913" y="2121031"/>
              <a:ext cx="8933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9379670" y="2128337"/>
            <a:ext cx="1765955" cy="369332"/>
            <a:chOff x="9379670" y="2269742"/>
            <a:chExt cx="1765955" cy="369332"/>
          </a:xfrm>
        </p:grpSpPr>
        <p:sp>
          <p:nvSpPr>
            <p:cNvPr id="14" name="文本框 13"/>
            <p:cNvSpPr txBox="1"/>
            <p:nvPr/>
          </p:nvSpPr>
          <p:spPr>
            <a:xfrm>
              <a:off x="10499294" y="2269742"/>
              <a:ext cx="646331" cy="369332"/>
            </a:xfrm>
            <a:prstGeom prst="rect">
              <a:avLst/>
            </a:prstGeom>
            <a:noFill/>
          </p:spPr>
          <p:txBody>
            <a:bodyPr wrap="square" rtlCol="0">
              <a:spAutoFit/>
            </a:bodyPr>
            <a:lstStyle/>
            <a:p>
              <a:r>
                <a:rPr lang="zh-CN" altLang="en-US" dirty="0"/>
                <a:t>胰腺</a:t>
              </a:r>
              <a:endParaRPr lang="zh-CN" altLang="en-US" dirty="0"/>
            </a:p>
          </p:txBody>
        </p:sp>
        <p:cxnSp>
          <p:nvCxnSpPr>
            <p:cNvPr id="18" name="直接连接符 17"/>
            <p:cNvCxnSpPr/>
            <p:nvPr/>
          </p:nvCxnSpPr>
          <p:spPr>
            <a:xfrm>
              <a:off x="9379670" y="2458282"/>
              <a:ext cx="11196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9379670" y="3911281"/>
            <a:ext cx="1765955" cy="369332"/>
            <a:chOff x="9379670" y="3911281"/>
            <a:chExt cx="1765955" cy="369332"/>
          </a:xfrm>
        </p:grpSpPr>
        <p:sp>
          <p:nvSpPr>
            <p:cNvPr id="15" name="文本框 14"/>
            <p:cNvSpPr txBox="1"/>
            <p:nvPr/>
          </p:nvSpPr>
          <p:spPr>
            <a:xfrm>
              <a:off x="10499294" y="3911281"/>
              <a:ext cx="646331" cy="369332"/>
            </a:xfrm>
            <a:prstGeom prst="rect">
              <a:avLst/>
            </a:prstGeom>
            <a:noFill/>
          </p:spPr>
          <p:txBody>
            <a:bodyPr wrap="square" rtlCol="0">
              <a:spAutoFit/>
            </a:bodyPr>
            <a:lstStyle/>
            <a:p>
              <a:r>
                <a:rPr lang="zh-CN" altLang="en-US" dirty="0"/>
                <a:t>小肠</a:t>
              </a:r>
              <a:endParaRPr lang="zh-CN" altLang="en-US" dirty="0"/>
            </a:p>
          </p:txBody>
        </p:sp>
        <p:cxnSp>
          <p:nvCxnSpPr>
            <p:cNvPr id="20" name="直接连接符 19"/>
            <p:cNvCxnSpPr/>
            <p:nvPr/>
          </p:nvCxnSpPr>
          <p:spPr>
            <a:xfrm>
              <a:off x="9379670" y="4098546"/>
              <a:ext cx="11196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1144963" y="1849798"/>
            <a:ext cx="5675722" cy="557077"/>
            <a:chOff x="838200" y="5119546"/>
            <a:chExt cx="5675722" cy="557077"/>
          </a:xfrm>
        </p:grpSpPr>
        <p:sp>
          <p:nvSpPr>
            <p:cNvPr id="10" name="文本框 9"/>
            <p:cNvSpPr txBox="1"/>
            <p:nvPr/>
          </p:nvSpPr>
          <p:spPr>
            <a:xfrm>
              <a:off x="838200" y="5307291"/>
              <a:ext cx="5675722" cy="369332"/>
            </a:xfrm>
            <a:prstGeom prst="rect">
              <a:avLst/>
            </a:prstGeom>
            <a:noFill/>
          </p:spPr>
          <p:txBody>
            <a:bodyPr wrap="square" rtlCol="0">
              <a:spAutoFit/>
            </a:bodyPr>
            <a:lstStyle/>
            <a:p>
              <a:r>
                <a:rPr lang="zh-CN" altLang="en-US" dirty="0"/>
                <a:t>盐酸         小肠黏膜         化学物质          胰腺         胰液</a:t>
              </a:r>
              <a:endParaRPr lang="zh-CN" altLang="en-US" dirty="0"/>
            </a:p>
          </p:txBody>
        </p:sp>
        <p:cxnSp>
          <p:nvCxnSpPr>
            <p:cNvPr id="26" name="直接箭头连接符 25"/>
            <p:cNvCxnSpPr/>
            <p:nvPr>
              <p:custDataLst>
                <p:tags r:id="rId2"/>
              </p:custDataLst>
            </p:nvPr>
          </p:nvCxnSpPr>
          <p:spPr>
            <a:xfrm>
              <a:off x="1388274" y="5503223"/>
              <a:ext cx="545245"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TextBox 64"/>
            <p:cNvSpPr txBox="1"/>
            <p:nvPr>
              <p:custDataLst>
                <p:tags r:id="rId3"/>
              </p:custDataLst>
            </p:nvPr>
          </p:nvSpPr>
          <p:spPr>
            <a:xfrm>
              <a:off x="1278181" y="5119546"/>
              <a:ext cx="715321" cy="369332"/>
            </a:xfrm>
            <a:prstGeom prst="rect">
              <a:avLst/>
            </a:prstGeom>
            <a:noFill/>
            <a:ln w="9525">
              <a:noFill/>
            </a:ln>
          </p:spPr>
          <p:txBody>
            <a:bodyPr wrap="square" anchor="t">
              <a:spAutoFit/>
            </a:bodyPr>
            <a:lstStyle/>
            <a:p>
              <a:pPr algn="ctr" eaLnBrk="0" hangingPunct="0"/>
              <a:r>
                <a:rPr lang="zh-CN" altLang="en-US" dirty="0">
                  <a:latin typeface="楷体" panose="02010609060101010101" pitchFamily="49" charset="-122"/>
                  <a:ea typeface="楷体" panose="02010609060101010101" pitchFamily="49" charset="-122"/>
                </a:rPr>
                <a:t>作用</a:t>
              </a:r>
              <a:endParaRPr lang="zh-CN" altLang="en-US" dirty="0">
                <a:latin typeface="楷体" panose="02010609060101010101" pitchFamily="49" charset="-122"/>
                <a:ea typeface="楷体" panose="02010609060101010101" pitchFamily="49" charset="-122"/>
              </a:endParaRPr>
            </a:p>
          </p:txBody>
        </p:sp>
        <p:cxnSp>
          <p:nvCxnSpPr>
            <p:cNvPr id="34" name="直接箭头连接符 33"/>
            <p:cNvCxnSpPr/>
            <p:nvPr>
              <p:custDataLst>
                <p:tags r:id="rId4"/>
              </p:custDataLst>
            </p:nvPr>
          </p:nvCxnSpPr>
          <p:spPr>
            <a:xfrm>
              <a:off x="2863339" y="5503223"/>
              <a:ext cx="545245"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custDataLst>
                <p:tags r:id="rId5"/>
              </p:custDataLst>
            </p:nvPr>
          </p:nvCxnSpPr>
          <p:spPr>
            <a:xfrm>
              <a:off x="4374086" y="5503223"/>
              <a:ext cx="545245"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custDataLst>
                <p:tags r:id="rId6"/>
              </p:custDataLst>
            </p:nvPr>
          </p:nvCxnSpPr>
          <p:spPr>
            <a:xfrm>
              <a:off x="5426354" y="5503223"/>
              <a:ext cx="545245"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7" name="TextBox 64"/>
            <p:cNvSpPr txBox="1"/>
            <p:nvPr>
              <p:custDataLst>
                <p:tags r:id="rId7"/>
              </p:custDataLst>
            </p:nvPr>
          </p:nvSpPr>
          <p:spPr>
            <a:xfrm>
              <a:off x="2763682" y="5119546"/>
              <a:ext cx="715321" cy="369332"/>
            </a:xfrm>
            <a:prstGeom prst="rect">
              <a:avLst/>
            </a:prstGeom>
            <a:noFill/>
            <a:ln w="9525">
              <a:noFill/>
            </a:ln>
          </p:spPr>
          <p:txBody>
            <a:bodyPr wrap="square" anchor="t">
              <a:spAutoFit/>
            </a:bodyPr>
            <a:lstStyle/>
            <a:p>
              <a:pPr algn="ctr" eaLnBrk="0" hangingPunct="0"/>
              <a:r>
                <a:rPr lang="zh-CN" altLang="en-US" dirty="0">
                  <a:latin typeface="楷体" panose="02010609060101010101" pitchFamily="49" charset="-122"/>
                  <a:ea typeface="楷体" panose="02010609060101010101" pitchFamily="49" charset="-122"/>
                </a:rPr>
                <a:t>产生</a:t>
              </a:r>
              <a:endParaRPr lang="zh-CN" altLang="en-US" dirty="0">
                <a:latin typeface="楷体" panose="02010609060101010101" pitchFamily="49" charset="-122"/>
                <a:ea typeface="楷体" panose="02010609060101010101" pitchFamily="49" charset="-122"/>
              </a:endParaRPr>
            </a:p>
          </p:txBody>
        </p:sp>
        <p:sp>
          <p:nvSpPr>
            <p:cNvPr id="38" name="TextBox 64"/>
            <p:cNvSpPr txBox="1"/>
            <p:nvPr>
              <p:custDataLst>
                <p:tags r:id="rId8"/>
              </p:custDataLst>
            </p:nvPr>
          </p:nvSpPr>
          <p:spPr>
            <a:xfrm>
              <a:off x="4249183" y="5119546"/>
              <a:ext cx="715321" cy="369332"/>
            </a:xfrm>
            <a:prstGeom prst="rect">
              <a:avLst/>
            </a:prstGeom>
            <a:noFill/>
            <a:ln w="9525">
              <a:noFill/>
            </a:ln>
          </p:spPr>
          <p:txBody>
            <a:bodyPr wrap="square" anchor="t">
              <a:spAutoFit/>
            </a:bodyPr>
            <a:lstStyle/>
            <a:p>
              <a:pPr algn="ctr" eaLnBrk="0" hangingPunct="0"/>
              <a:r>
                <a:rPr lang="zh-CN" altLang="en-US" dirty="0">
                  <a:latin typeface="楷体" panose="02010609060101010101" pitchFamily="49" charset="-122"/>
                  <a:ea typeface="楷体" panose="02010609060101010101" pitchFamily="49" charset="-122"/>
                </a:rPr>
                <a:t>血流</a:t>
              </a:r>
              <a:endParaRPr lang="zh-CN" altLang="en-US" dirty="0">
                <a:latin typeface="楷体" panose="02010609060101010101" pitchFamily="49" charset="-122"/>
                <a:ea typeface="楷体" panose="02010609060101010101" pitchFamily="49" charset="-122"/>
              </a:endParaRPr>
            </a:p>
          </p:txBody>
        </p:sp>
        <p:sp>
          <p:nvSpPr>
            <p:cNvPr id="39" name="TextBox 64"/>
            <p:cNvSpPr txBox="1"/>
            <p:nvPr>
              <p:custDataLst>
                <p:tags r:id="rId9"/>
              </p:custDataLst>
            </p:nvPr>
          </p:nvSpPr>
          <p:spPr>
            <a:xfrm>
              <a:off x="5304482" y="5119546"/>
              <a:ext cx="715321" cy="369332"/>
            </a:xfrm>
            <a:prstGeom prst="rect">
              <a:avLst/>
            </a:prstGeom>
            <a:noFill/>
            <a:ln w="9525">
              <a:noFill/>
            </a:ln>
          </p:spPr>
          <p:txBody>
            <a:bodyPr wrap="square" anchor="t">
              <a:spAutoFit/>
            </a:bodyPr>
            <a:lstStyle/>
            <a:p>
              <a:pPr algn="ctr" eaLnBrk="0" hangingPunct="0"/>
              <a:r>
                <a:rPr lang="zh-CN" altLang="en-US" dirty="0">
                  <a:latin typeface="楷体" panose="02010609060101010101" pitchFamily="49" charset="-122"/>
                  <a:ea typeface="楷体" panose="02010609060101010101" pitchFamily="49" charset="-122"/>
                </a:rPr>
                <a:t>分泌</a:t>
              </a:r>
              <a:endParaRPr lang="zh-CN" altLang="en-US" dirty="0">
                <a:latin typeface="楷体" panose="02010609060101010101" pitchFamily="49" charset="-122"/>
                <a:ea typeface="楷体" panose="02010609060101010101" pitchFamily="49" charset="-122"/>
              </a:endParaRPr>
            </a:p>
          </p:txBody>
        </p:sp>
      </p:grpSp>
      <p:grpSp>
        <p:nvGrpSpPr>
          <p:cNvPr id="40" name="组合 39"/>
          <p:cNvGrpSpPr/>
          <p:nvPr/>
        </p:nvGrpSpPr>
        <p:grpSpPr>
          <a:xfrm>
            <a:off x="838200" y="4651513"/>
            <a:ext cx="6222476" cy="1777862"/>
            <a:chOff x="-4610066" y="1101178"/>
            <a:chExt cx="6222476" cy="2208429"/>
          </a:xfrm>
        </p:grpSpPr>
        <p:sp>
          <p:nvSpPr>
            <p:cNvPr id="41" name="矩形: 圆角 40"/>
            <p:cNvSpPr/>
            <p:nvPr/>
          </p:nvSpPr>
          <p:spPr>
            <a:xfrm>
              <a:off x="-4610066" y="1414560"/>
              <a:ext cx="6222476" cy="1895047"/>
            </a:xfrm>
            <a:prstGeom prst="roundRect">
              <a:avLst>
                <a:gd name="adj" fmla="val 9743"/>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文本框 41"/>
            <p:cNvSpPr txBox="1"/>
            <p:nvPr/>
          </p:nvSpPr>
          <p:spPr>
            <a:xfrm>
              <a:off x="-2732653" y="1101178"/>
              <a:ext cx="2467647" cy="573472"/>
            </a:xfrm>
            <a:prstGeom prst="rect">
              <a:avLst/>
            </a:prstGeom>
            <a:solidFill>
              <a:srgbClr val="DAE0EF"/>
            </a:solidFill>
            <a:ln>
              <a:noFill/>
            </a:ln>
          </p:spPr>
          <p:txBody>
            <a:bodyPr wrap="square" rtlCol="0">
              <a:spAutoFit/>
            </a:bodyPr>
            <a:lstStyle/>
            <a:p>
              <a:pPr algn="ctr"/>
              <a:r>
                <a:rPr lang="zh-CN" altLang="en-US" sz="2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巴甫洛夫的感慨</a:t>
              </a:r>
              <a:endParaRPr lang="zh-CN" altLang="en-US" sz="2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43" name="文本框 42"/>
          <p:cNvSpPr txBox="1"/>
          <p:nvPr/>
        </p:nvSpPr>
        <p:spPr>
          <a:xfrm>
            <a:off x="1046375" y="5113178"/>
            <a:ext cx="5872899" cy="1168077"/>
          </a:xfrm>
          <a:prstGeom prst="rect">
            <a:avLst/>
          </a:prstGeom>
          <a:noFill/>
        </p:spPr>
        <p:txBody>
          <a:bodyPr wrap="square" rtlCol="0">
            <a:spAutoFit/>
          </a:bodyPr>
          <a:lstStyle/>
          <a:p>
            <a:pPr>
              <a:lnSpc>
                <a:spcPct val="120000"/>
              </a:lnSpc>
            </a:pPr>
            <a:r>
              <a:rPr lang="zh-CN" altLang="en-US" sz="2000" b="1" dirty="0">
                <a:solidFill>
                  <a:srgbClr val="0070C0"/>
                </a:solidFill>
              </a:rPr>
              <a:t>观点：</a:t>
            </a:r>
            <a:r>
              <a:rPr lang="zh-CN" altLang="en-US" sz="2000" dirty="0"/>
              <a:t>也曾认为小肠中盐酸导致胰液分泌属于反射。</a:t>
            </a:r>
            <a:endParaRPr lang="en-US" altLang="zh-CN" sz="2000" dirty="0"/>
          </a:p>
          <a:p>
            <a:pPr>
              <a:lnSpc>
                <a:spcPct val="120000"/>
              </a:lnSpc>
            </a:pPr>
            <a:r>
              <a:rPr lang="zh-CN" altLang="en-US" sz="2000" b="1" dirty="0">
                <a:solidFill>
                  <a:srgbClr val="0070C0"/>
                </a:solidFill>
              </a:rPr>
              <a:t>实验：</a:t>
            </a:r>
            <a:r>
              <a:rPr lang="zh-CN" altLang="en-US" sz="2000" dirty="0"/>
              <a:t>重复实验与斯他林和贝利斯的一模一样。</a:t>
            </a:r>
            <a:endParaRPr lang="en-US" altLang="zh-CN" sz="2000" dirty="0"/>
          </a:p>
          <a:p>
            <a:pPr>
              <a:lnSpc>
                <a:spcPct val="120000"/>
              </a:lnSpc>
            </a:pPr>
            <a:r>
              <a:rPr lang="zh-CN" altLang="en-US" sz="2000" b="1" dirty="0">
                <a:solidFill>
                  <a:srgbClr val="0070C0"/>
                </a:solidFill>
                <a:latin typeface="Times New Roman" panose="02020603050405020304" pitchFamily="18" charset="0"/>
                <a:cs typeface="Times New Roman" panose="02020603050405020304" pitchFamily="18" charset="0"/>
              </a:rPr>
              <a:t>感慨：</a:t>
            </a:r>
            <a:r>
              <a:rPr lang="zh-CN" altLang="en-US" sz="2000" dirty="0">
                <a:latin typeface="Times New Roman" panose="02020603050405020304" pitchFamily="18" charset="0"/>
                <a:cs typeface="Times New Roman" panose="02020603050405020304" pitchFamily="18" charset="0"/>
              </a:rPr>
              <a:t>我们失去了一个发现真理的机会！</a:t>
            </a:r>
            <a:endParaRPr lang="zh-CN" altLang="en-US" sz="20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wipe(left)">
                                      <p:cBhvr>
                                        <p:cTn id="32" dur="5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up)">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
                                            <p:txEl>
                                              <p:pRg st="0" end="0"/>
                                            </p:txEl>
                                          </p:spTgt>
                                        </p:tgtEl>
                                        <p:attrNameLst>
                                          <p:attrName>style.visibility</p:attrName>
                                        </p:attrNameLst>
                                      </p:cBhvr>
                                      <p:to>
                                        <p:strVal val="visible"/>
                                      </p:to>
                                    </p:set>
                                    <p:animEffect transition="in" filter="wipe(left)">
                                      <p:cBhvr>
                                        <p:cTn id="42" dur="500"/>
                                        <p:tgtEl>
                                          <p:spTgt spid="4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3">
                                            <p:txEl>
                                              <p:pRg st="1" end="1"/>
                                            </p:txEl>
                                          </p:spTgt>
                                        </p:tgtEl>
                                        <p:attrNameLst>
                                          <p:attrName>style.visibility</p:attrName>
                                        </p:attrNameLst>
                                      </p:cBhvr>
                                      <p:to>
                                        <p:strVal val="visible"/>
                                      </p:to>
                                    </p:set>
                                    <p:animEffect transition="in" filter="wipe(left)">
                                      <p:cBhvr>
                                        <p:cTn id="47" dur="500"/>
                                        <p:tgtEl>
                                          <p:spTgt spid="4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3">
                                            <p:txEl>
                                              <p:pRg st="2" end="2"/>
                                            </p:txEl>
                                          </p:spTgt>
                                        </p:tgtEl>
                                        <p:attrNameLst>
                                          <p:attrName>style.visibility</p:attrName>
                                        </p:attrNameLst>
                                      </p:cBhvr>
                                      <p:to>
                                        <p:strVal val="visible"/>
                                      </p:to>
                                    </p:set>
                                    <p:animEffect transition="in" filter="wipe(left)">
                                      <p:cBhvr>
                                        <p:cTn id="52"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43" grpId="0" build="p"/>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PA" val="v5.2.11"/>
</p:tagLst>
</file>

<file path=ppt/tags/tag64.xml><?xml version="1.0" encoding="utf-8"?>
<p:tagLst xmlns:p="http://schemas.openxmlformats.org/presentationml/2006/main">
  <p:tag name="AS_UNIQUEID" val="622"/>
</p:tagLst>
</file>

<file path=ppt/tags/tag65.xml><?xml version="1.0" encoding="utf-8"?>
<p:tagLst xmlns:p="http://schemas.openxmlformats.org/presentationml/2006/main">
  <p:tag name="AS_UNIQUEID" val="623"/>
</p:tagLst>
</file>

<file path=ppt/tags/tag66.xml><?xml version="1.0" encoding="utf-8"?>
<p:tagLst xmlns:p="http://schemas.openxmlformats.org/presentationml/2006/main">
  <p:tag name="AS_UNIQUEID" val="622"/>
</p:tagLst>
</file>

<file path=ppt/tags/tag67.xml><?xml version="1.0" encoding="utf-8"?>
<p:tagLst xmlns:p="http://schemas.openxmlformats.org/presentationml/2006/main">
  <p:tag name="AS_UNIQUEID" val="622"/>
</p:tagLst>
</file>

<file path=ppt/tags/tag68.xml><?xml version="1.0" encoding="utf-8"?>
<p:tagLst xmlns:p="http://schemas.openxmlformats.org/presentationml/2006/main">
  <p:tag name="AS_UNIQUEID" val="622"/>
</p:tagLst>
</file>

<file path=ppt/tags/tag69.xml><?xml version="1.0" encoding="utf-8"?>
<p:tagLst xmlns:p="http://schemas.openxmlformats.org/presentationml/2006/main">
  <p:tag name="AS_UNIQUEID" val="623"/>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623"/>
</p:tagLst>
</file>

<file path=ppt/tags/tag71.xml><?xml version="1.0" encoding="utf-8"?>
<p:tagLst xmlns:p="http://schemas.openxmlformats.org/presentationml/2006/main">
  <p:tag name="AS_UNIQUEID" val="623"/>
</p:tagLst>
</file>

<file path=ppt/tags/tag72.xml><?xml version="1.0" encoding="utf-8"?>
<p:tagLst xmlns:p="http://schemas.openxmlformats.org/presentationml/2006/main">
  <p:tag name="PA" val="v5.2.11"/>
</p:tagLst>
</file>

<file path=ppt/tags/tag73.xml><?xml version="1.0" encoding="utf-8"?>
<p:tagLst xmlns:p="http://schemas.openxmlformats.org/presentationml/2006/main">
  <p:tag name="PA" val="v5.2.11"/>
</p:tagLst>
</file>

<file path=ppt/tags/tag74.xml><?xml version="1.0" encoding="utf-8"?>
<p:tagLst xmlns:p="http://schemas.openxmlformats.org/presentationml/2006/main">
  <p:tag name="commondata" val="eyJoZGlkIjoiMjhjYTEzZTliZTc5ZTc0ZDgwM2UwNWU0ZDAwNmNmMDcifQ=="/>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4377</Words>
  <Application>WPS 演示</Application>
  <PresentationFormat>宽屏</PresentationFormat>
  <Paragraphs>430</Paragraphs>
  <Slides>26</Slides>
  <Notes>1</Notes>
  <HiddenSlides>0</HiddenSlides>
  <MMClips>1</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26</vt:i4>
      </vt:variant>
    </vt:vector>
  </HeadingPairs>
  <TitlesOfParts>
    <vt:vector size="50" baseType="lpstr">
      <vt:lpstr>Arial</vt:lpstr>
      <vt:lpstr>宋体</vt:lpstr>
      <vt:lpstr>Wingdings</vt:lpstr>
      <vt:lpstr>微软雅黑</vt:lpstr>
      <vt:lpstr>方正小标宋简体</vt:lpstr>
      <vt:lpstr>方正细珊瑚简体</vt:lpstr>
      <vt:lpstr>Impact</vt:lpstr>
      <vt:lpstr>Arial Black</vt:lpstr>
      <vt:lpstr>华文新魏</vt:lpstr>
      <vt:lpstr>华文行楷</vt:lpstr>
      <vt:lpstr>Times New Roman</vt:lpstr>
      <vt:lpstr>方正粗倩简体</vt:lpstr>
      <vt:lpstr>方正大标宋简体</vt:lpstr>
      <vt:lpstr>楷体</vt:lpstr>
      <vt:lpstr>等线</vt:lpstr>
      <vt:lpstr>Arial Unicode MS</vt:lpstr>
      <vt:lpstr>等线 Light</vt:lpstr>
      <vt:lpstr>华文细黑</vt:lpstr>
      <vt:lpstr>Rockwell</vt:lpstr>
      <vt:lpstr>Bookman Old Style</vt:lpstr>
      <vt:lpstr>Calibri</vt:lpstr>
      <vt:lpstr>Wingdings</vt:lpstr>
      <vt:lpstr>Office 主题​​</vt:lpstr>
      <vt:lpstr>自定义设计方案</vt:lpstr>
      <vt:lpstr>PowerPoint 演示文稿</vt:lpstr>
      <vt:lpstr>PowerPoint 演示文稿</vt:lpstr>
      <vt:lpstr>腺体的种类</vt:lpstr>
      <vt:lpstr>腺体的种类</vt:lpstr>
      <vt:lpstr>内分泌腺的分泌物——激素</vt:lpstr>
      <vt:lpstr>PowerPoint 演示文稿</vt:lpstr>
      <vt:lpstr>激素的发现</vt:lpstr>
      <vt:lpstr>【思考·讨论】促胰液素的发现</vt:lpstr>
      <vt:lpstr>【思考·讨论】促胰液素的发现</vt:lpstr>
      <vt:lpstr>【思考·讨论】促胰液素的发现</vt:lpstr>
      <vt:lpstr>激素的发现</vt:lpstr>
      <vt:lpstr>激素研究的实例</vt:lpstr>
      <vt:lpstr>PowerPoint 演示文稿</vt:lpstr>
      <vt:lpstr>PowerPoint 演示文稿</vt:lpstr>
      <vt:lpstr>【思考·讨论】研究激素的方法</vt:lpstr>
      <vt:lpstr>【思考·讨论】研究激素的方法</vt:lpstr>
      <vt:lpstr>【思考·讨论】研究激素的方法</vt:lpstr>
      <vt:lpstr>内分泌系统的组成</vt:lpstr>
      <vt:lpstr>人体内主要内分泌腺及其分泌的激素</vt:lpstr>
      <vt:lpstr>人体内主要内分泌腺及其分泌的激素</vt:lpstr>
      <vt:lpstr>人体内主要内分泌腺及其分泌的激素</vt:lpstr>
      <vt:lpstr>人体内主要内分泌腺及其分泌的激素</vt:lpstr>
      <vt:lpstr>内分泌系统的功能</vt:lpstr>
      <vt:lpstr>【思维训练】验证假说，预测结果</vt:lpstr>
      <vt:lpstr>【思维训练】验证假说，预测结果</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贵君</dc:creator>
  <cp:lastModifiedBy>强</cp:lastModifiedBy>
  <cp:revision>1627</cp:revision>
  <dcterms:created xsi:type="dcterms:W3CDTF">2021-10-17T01:42:00Z</dcterms:created>
  <dcterms:modified xsi:type="dcterms:W3CDTF">2024-08-30T23:43:12Z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EC9B3A11B30242D69075EA956E1998E6_12</vt:lpwstr>
  </property>
  <property fmtid="{D5CDD505-2E9C-101B-9397-08002B2CF9AE}" pid="3" name="KSOProductBuildVer">
    <vt:lpwstr>2052-12.1.0.17827</vt:lpwstr>
  </property>
</Properties>
</file>