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3"/>
  </p:sldMasterIdLst>
  <p:notesMasterIdLst>
    <p:notesMasterId r:id="rId6"/>
  </p:notesMasterIdLst>
  <p:handoutMasterIdLst>
    <p:handoutMasterId r:id="rId27"/>
  </p:handoutMasterIdLst>
  <p:sldIdLst>
    <p:sldId id="267" r:id="rId4"/>
    <p:sldId id="522" r:id="rId5"/>
    <p:sldId id="700" r:id="rId7"/>
    <p:sldId id="651" r:id="rId8"/>
    <p:sldId id="712" r:id="rId9"/>
    <p:sldId id="713" r:id="rId10"/>
    <p:sldId id="716" r:id="rId11"/>
    <p:sldId id="714" r:id="rId12"/>
    <p:sldId id="718" r:id="rId13"/>
    <p:sldId id="720" r:id="rId14"/>
    <p:sldId id="721" r:id="rId15"/>
    <p:sldId id="722" r:id="rId16"/>
    <p:sldId id="701" r:id="rId17"/>
    <p:sldId id="711" r:id="rId18"/>
    <p:sldId id="723" r:id="rId19"/>
    <p:sldId id="724" r:id="rId20"/>
    <p:sldId id="726" r:id="rId21"/>
    <p:sldId id="727" r:id="rId22"/>
    <p:sldId id="728" r:id="rId23"/>
    <p:sldId id="729" r:id="rId24"/>
    <p:sldId id="730" r:id="rId25"/>
    <p:sldId id="334" r:id="rId26"/>
  </p:sldIdLst>
  <p:sldSz cx="12192000" cy="6858000"/>
  <p:notesSz cx="6858000" cy="9144000"/>
  <p:embeddedFontLst>
    <p:embeddedFont>
      <p:font typeface="微软雅黑" panose="020B0503020204020204" pitchFamily="34" charset="-122"/>
      <p:regular r:id="rId31"/>
    </p:embeddedFont>
    <p:embeddedFont>
      <p:font typeface="方正细珊瑚简体" panose="03000509000000000000" pitchFamily="65" charset="-122"/>
      <p:regular r:id="rId32"/>
    </p:embeddedFont>
    <p:embeddedFont>
      <p:font typeface="Impact" panose="020B0806030902050204" pitchFamily="34" charset="0"/>
      <p:regular r:id="rId33"/>
    </p:embeddedFont>
    <p:embeddedFont>
      <p:font typeface="华文行楷" panose="02010800040101010101" pitchFamily="2" charset="-122"/>
      <p:regular r:id="rId34"/>
    </p:embeddedFont>
    <p:embeddedFont>
      <p:font typeface="方正粗倩简体" panose="03000509000000000000" pitchFamily="65" charset="-122"/>
      <p:regular r:id="rId35"/>
    </p:embeddedFont>
    <p:embeddedFont>
      <p:font typeface="楷体" panose="02010609060101010101" pitchFamily="49" charset="-122"/>
      <p:regular r:id="rId36"/>
    </p:embeddedFont>
    <p:embeddedFont>
      <p:font typeface="等线" panose="02010600030101010101" charset="-122"/>
      <p:regular r:id="rId37"/>
    </p:embeddedFont>
    <p:embeddedFont>
      <p:font typeface="等线 Light" panose="02010600030101010101" charset="-122"/>
      <p:regular r:id="rId38"/>
    </p:embeddedFont>
    <p:embeddedFont>
      <p:font typeface="Calibri" panose="020F0502020204030204" charset="0"/>
      <p:regular r:id="rId39"/>
      <p:bold r:id="rId40"/>
      <p:italic r:id="rId41"/>
      <p:boldItalic r:id="rId42"/>
    </p:embeddedFont>
  </p:embeddedFontLst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0EF"/>
    <a:srgbClr val="B48900"/>
    <a:srgbClr val="FFB7B7"/>
    <a:srgbClr val="FFE699"/>
    <a:srgbClr val="C5E0B4"/>
    <a:srgbClr val="C4BDDF"/>
    <a:srgbClr val="C0D8ED"/>
    <a:srgbClr val="FFCC29"/>
    <a:srgbClr val="D1B2E8"/>
    <a:srgbClr val="C39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849" autoAdjust="0"/>
  </p:normalViewPr>
  <p:slideViewPr>
    <p:cSldViewPr snapToGrid="0">
      <p:cViewPr varScale="1">
        <p:scale>
          <a:sx n="105" d="100"/>
          <a:sy n="105" d="100"/>
        </p:scale>
        <p:origin x="75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3" Type="http://schemas.openxmlformats.org/officeDocument/2006/relationships/tags" Target="tags/tag63.xml"/><Relationship Id="rId42" Type="http://schemas.openxmlformats.org/officeDocument/2006/relationships/font" Target="fonts/font12.fntdata"/><Relationship Id="rId41" Type="http://schemas.openxmlformats.org/officeDocument/2006/relationships/font" Target="fonts/font11.fntdata"/><Relationship Id="rId40" Type="http://schemas.openxmlformats.org/officeDocument/2006/relationships/font" Target="fonts/font10.fntdata"/><Relationship Id="rId4" Type="http://schemas.openxmlformats.org/officeDocument/2006/relationships/slide" Target="slides/slide1.xml"/><Relationship Id="rId39" Type="http://schemas.openxmlformats.org/officeDocument/2006/relationships/font" Target="fonts/font9.fntdata"/><Relationship Id="rId38" Type="http://schemas.openxmlformats.org/officeDocument/2006/relationships/font" Target="fonts/font8.fntdata"/><Relationship Id="rId37" Type="http://schemas.openxmlformats.org/officeDocument/2006/relationships/font" Target="fonts/font7.fntdata"/><Relationship Id="rId36" Type="http://schemas.openxmlformats.org/officeDocument/2006/relationships/font" Target="fonts/font6.fntdata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4EA0D-6645-4479-BA4C-AF2DCE1B41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5488F-A3BC-46E6-B482-41B3E5554A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5488F-A3BC-46E6-B482-41B3E5554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5488F-A3BC-46E6-B482-41B3E5554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5488F-A3BC-46E6-B482-41B3E5554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5488F-A3BC-46E6-B482-41B3E5554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5488F-A3BC-46E6-B482-41B3E5554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019E-2C57-4E0C-8F61-630E0260AA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F41D-EA3E-41E9-A8E5-275C2EDA39BD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7"/>
          <p:cNvSpPr/>
          <p:nvPr userDrawn="1"/>
        </p:nvSpPr>
        <p:spPr>
          <a:xfrm>
            <a:off x="0" y="3644900"/>
            <a:ext cx="12192000" cy="32131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8" name="副标题 2"/>
          <p:cNvSpPr txBox="1"/>
          <p:nvPr userDrawn="1"/>
        </p:nvSpPr>
        <p:spPr>
          <a:xfrm>
            <a:off x="4986867" y="3813176"/>
            <a:ext cx="6614584" cy="6953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zh-CN" altLang="en-US" sz="28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11"/>
          <p:cNvCxnSpPr/>
          <p:nvPr userDrawn="1"/>
        </p:nvCxnSpPr>
        <p:spPr>
          <a:xfrm>
            <a:off x="0" y="3589338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3105773" y="3886200"/>
            <a:ext cx="8534400" cy="622478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1" name="矩形 10"/>
          <p:cNvSpPr/>
          <p:nvPr userDrawn="1"/>
        </p:nvSpPr>
        <p:spPr>
          <a:xfrm>
            <a:off x="0" y="6429420"/>
            <a:ext cx="12192000" cy="4286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6"/>
          <p:cNvSpPr txBox="1">
            <a:spLocks noChangeArrowheads="1"/>
          </p:cNvSpPr>
          <p:nvPr userDrawn="1"/>
        </p:nvSpPr>
        <p:spPr bwMode="auto">
          <a:xfrm>
            <a:off x="8849348" y="5805264"/>
            <a:ext cx="2621280" cy="4603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FF00"/>
                </a:solidFill>
                <a:latin typeface="方正细珊瑚简体" panose="03000509000000000000" pitchFamily="65" charset="-122"/>
                <a:ea typeface="方正细珊瑚简体" panose="03000509000000000000" pitchFamily="65" charset="-122"/>
              </a:rPr>
              <a:t>四川省仪陇中学校</a:t>
            </a:r>
            <a:endParaRPr lang="zh-CN" altLang="en-US" sz="2400" dirty="0">
              <a:solidFill>
                <a:srgbClr val="FFFF00"/>
              </a:solidFill>
              <a:latin typeface="方正细珊瑚简体" panose="03000509000000000000" pitchFamily="65" charset="-122"/>
              <a:ea typeface="方正细珊瑚简体" panose="03000509000000000000" pitchFamily="65" charset="-122"/>
            </a:endParaRPr>
          </a:p>
        </p:txBody>
      </p:sp>
      <p:grpSp>
        <p:nvGrpSpPr>
          <p:cNvPr id="19" name="组合 18"/>
          <p:cNvGrpSpPr/>
          <p:nvPr userDrawn="1"/>
        </p:nvGrpSpPr>
        <p:grpSpPr bwMode="auto">
          <a:xfrm>
            <a:off x="0" y="3176"/>
            <a:ext cx="12192000" cy="3673475"/>
            <a:chOff x="-748" y="-27992"/>
            <a:chExt cx="9144753" cy="3673016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</a:gradFill>
        </p:grpSpPr>
        <p:sp>
          <p:nvSpPr>
            <p:cNvPr id="21" name="TextBox 10"/>
            <p:cNvSpPr txBox="1"/>
            <p:nvPr userDrawn="1"/>
          </p:nvSpPr>
          <p:spPr>
            <a:xfrm>
              <a:off x="139864" y="-24112"/>
              <a:ext cx="6815699" cy="278537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7500" dirty="0">
                  <a:gradFill>
                    <a:gsLst>
                      <a:gs pos="0">
                        <a:schemeClr val="accent6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Impact" panose="020B0806030902050204" pitchFamily="34" charset="0"/>
                  <a:ea typeface="+mn-ea"/>
                </a:rPr>
                <a:t>SHENGWU</a:t>
              </a:r>
              <a:endParaRPr lang="zh-CN" altLang="en-US" sz="17500" dirty="0"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Impact" panose="020B0806030902050204" pitchFamily="34" charset="0"/>
                <a:ea typeface="+mn-ea"/>
              </a:endParaRPr>
            </a:p>
          </p:txBody>
        </p:sp>
        <p:sp>
          <p:nvSpPr>
            <p:cNvPr id="20" name="矩形 6"/>
            <p:cNvSpPr/>
            <p:nvPr userDrawn="1"/>
          </p:nvSpPr>
          <p:spPr>
            <a:xfrm>
              <a:off x="-748" y="-27992"/>
              <a:ext cx="9144753" cy="36730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600" dirty="0">
                <a:latin typeface="Arial Black" panose="020B0A04020102020204" pitchFamily="34" charset="0"/>
              </a:endParaRPr>
            </a:p>
          </p:txBody>
        </p:sp>
      </p:grpSp>
      <p:cxnSp>
        <p:nvCxnSpPr>
          <p:cNvPr id="22" name="直接连接符 11"/>
          <p:cNvCxnSpPr/>
          <p:nvPr userDrawn="1"/>
        </p:nvCxnSpPr>
        <p:spPr>
          <a:xfrm>
            <a:off x="0" y="3589338"/>
            <a:ext cx="12192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0"/>
          <p:cNvSpPr txBox="1"/>
          <p:nvPr userDrawn="1"/>
        </p:nvSpPr>
        <p:spPr bwMode="auto">
          <a:xfrm>
            <a:off x="-293910" y="-684740"/>
            <a:ext cx="1284622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700" dirty="0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Impact" panose="020B0806030902050204" pitchFamily="34" charset="0"/>
                <a:ea typeface="+mn-ea"/>
              </a:rPr>
              <a:t>SHENGWU</a:t>
            </a:r>
            <a:endParaRPr lang="zh-CN" altLang="en-US" sz="24700" dirty="0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rgbClr val="FFFFFF"/>
                  </a:gs>
                </a:gsLst>
                <a:lin ang="5400000" scaled="0"/>
              </a:gra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23" name="任意多边形 14"/>
          <p:cNvSpPr/>
          <p:nvPr userDrawn="1"/>
        </p:nvSpPr>
        <p:spPr bwMode="auto">
          <a:xfrm>
            <a:off x="2117" y="471137"/>
            <a:ext cx="6379635" cy="571504"/>
          </a:xfrm>
          <a:custGeom>
            <a:avLst/>
            <a:gdLst>
              <a:gd name="connsiteX0" fmla="*/ 0 w 2428892"/>
              <a:gd name="connsiteY0" fmla="*/ 119066 h 714380"/>
              <a:gd name="connsiteX1" fmla="*/ 34874 w 2428892"/>
              <a:gd name="connsiteY1" fmla="*/ 34874 h 714380"/>
              <a:gd name="connsiteX2" fmla="*/ 119066 w 2428892"/>
              <a:gd name="connsiteY2" fmla="*/ 0 h 714380"/>
              <a:gd name="connsiteX3" fmla="*/ 2309826 w 2428892"/>
              <a:gd name="connsiteY3" fmla="*/ 0 h 714380"/>
              <a:gd name="connsiteX4" fmla="*/ 2394018 w 2428892"/>
              <a:gd name="connsiteY4" fmla="*/ 34874 h 714380"/>
              <a:gd name="connsiteX5" fmla="*/ 2428892 w 2428892"/>
              <a:gd name="connsiteY5" fmla="*/ 119066 h 714380"/>
              <a:gd name="connsiteX6" fmla="*/ 2428892 w 2428892"/>
              <a:gd name="connsiteY6" fmla="*/ 595314 h 714380"/>
              <a:gd name="connsiteX7" fmla="*/ 2394018 w 2428892"/>
              <a:gd name="connsiteY7" fmla="*/ 679506 h 714380"/>
              <a:gd name="connsiteX8" fmla="*/ 2309826 w 2428892"/>
              <a:gd name="connsiteY8" fmla="*/ 714380 h 714380"/>
              <a:gd name="connsiteX9" fmla="*/ 119066 w 2428892"/>
              <a:gd name="connsiteY9" fmla="*/ 714380 h 714380"/>
              <a:gd name="connsiteX10" fmla="*/ 34874 w 2428892"/>
              <a:gd name="connsiteY10" fmla="*/ 679506 h 714380"/>
              <a:gd name="connsiteX11" fmla="*/ 0 w 2428892"/>
              <a:gd name="connsiteY11" fmla="*/ 595314 h 714380"/>
              <a:gd name="connsiteX12" fmla="*/ 0 w 2428892"/>
              <a:gd name="connsiteY12" fmla="*/ 119066 h 714380"/>
              <a:gd name="connsiteX0-1" fmla="*/ 265905 w 2694797"/>
              <a:gd name="connsiteY0-2" fmla="*/ 119066 h 714380"/>
              <a:gd name="connsiteX1-3" fmla="*/ 384971 w 2694797"/>
              <a:gd name="connsiteY1-4" fmla="*/ 0 h 714380"/>
              <a:gd name="connsiteX2-5" fmla="*/ 2575731 w 2694797"/>
              <a:gd name="connsiteY2-6" fmla="*/ 0 h 714380"/>
              <a:gd name="connsiteX3-7" fmla="*/ 2659923 w 2694797"/>
              <a:gd name="connsiteY3-8" fmla="*/ 34874 h 714380"/>
              <a:gd name="connsiteX4-9" fmla="*/ 2694797 w 2694797"/>
              <a:gd name="connsiteY4-10" fmla="*/ 119066 h 714380"/>
              <a:gd name="connsiteX5-11" fmla="*/ 2694797 w 2694797"/>
              <a:gd name="connsiteY5-12" fmla="*/ 595314 h 714380"/>
              <a:gd name="connsiteX6-13" fmla="*/ 2659923 w 2694797"/>
              <a:gd name="connsiteY6-14" fmla="*/ 679506 h 714380"/>
              <a:gd name="connsiteX7-15" fmla="*/ 2575731 w 2694797"/>
              <a:gd name="connsiteY7-16" fmla="*/ 714380 h 714380"/>
              <a:gd name="connsiteX8-17" fmla="*/ 384971 w 2694797"/>
              <a:gd name="connsiteY8-18" fmla="*/ 714380 h 714380"/>
              <a:gd name="connsiteX9-19" fmla="*/ 300779 w 2694797"/>
              <a:gd name="connsiteY9-20" fmla="*/ 679506 h 714380"/>
              <a:gd name="connsiteX10-21" fmla="*/ 265905 w 2694797"/>
              <a:gd name="connsiteY10-22" fmla="*/ 595314 h 714380"/>
              <a:gd name="connsiteX11-23" fmla="*/ 265905 w 2694797"/>
              <a:gd name="connsiteY11-24" fmla="*/ 119066 h 714380"/>
              <a:gd name="connsiteX0-25" fmla="*/ 0 w 2428892"/>
              <a:gd name="connsiteY0-26" fmla="*/ 595314 h 714380"/>
              <a:gd name="connsiteX1-27" fmla="*/ 119066 w 2428892"/>
              <a:gd name="connsiteY1-28" fmla="*/ 0 h 714380"/>
              <a:gd name="connsiteX2-29" fmla="*/ 2309826 w 2428892"/>
              <a:gd name="connsiteY2-30" fmla="*/ 0 h 714380"/>
              <a:gd name="connsiteX3-31" fmla="*/ 2394018 w 2428892"/>
              <a:gd name="connsiteY3-32" fmla="*/ 34874 h 714380"/>
              <a:gd name="connsiteX4-33" fmla="*/ 2428892 w 2428892"/>
              <a:gd name="connsiteY4-34" fmla="*/ 119066 h 714380"/>
              <a:gd name="connsiteX5-35" fmla="*/ 2428892 w 2428892"/>
              <a:gd name="connsiteY5-36" fmla="*/ 595314 h 714380"/>
              <a:gd name="connsiteX6-37" fmla="*/ 2394018 w 2428892"/>
              <a:gd name="connsiteY6-38" fmla="*/ 679506 h 714380"/>
              <a:gd name="connsiteX7-39" fmla="*/ 2309826 w 2428892"/>
              <a:gd name="connsiteY7-40" fmla="*/ 714380 h 714380"/>
              <a:gd name="connsiteX8-41" fmla="*/ 119066 w 2428892"/>
              <a:gd name="connsiteY8-42" fmla="*/ 714380 h 714380"/>
              <a:gd name="connsiteX9-43" fmla="*/ 34874 w 2428892"/>
              <a:gd name="connsiteY9-44" fmla="*/ 679506 h 714380"/>
              <a:gd name="connsiteX10-45" fmla="*/ 0 w 2428892"/>
              <a:gd name="connsiteY10-46" fmla="*/ 595314 h 714380"/>
              <a:gd name="connsiteX0-47" fmla="*/ 294967 w 2688985"/>
              <a:gd name="connsiteY0-48" fmla="*/ 679506 h 798569"/>
              <a:gd name="connsiteX1-49" fmla="*/ 379159 w 2688985"/>
              <a:gd name="connsiteY1-50" fmla="*/ 0 h 798569"/>
              <a:gd name="connsiteX2-51" fmla="*/ 2569919 w 2688985"/>
              <a:gd name="connsiteY2-52" fmla="*/ 0 h 798569"/>
              <a:gd name="connsiteX3-53" fmla="*/ 2654111 w 2688985"/>
              <a:gd name="connsiteY3-54" fmla="*/ 34874 h 798569"/>
              <a:gd name="connsiteX4-55" fmla="*/ 2688985 w 2688985"/>
              <a:gd name="connsiteY4-56" fmla="*/ 119066 h 798569"/>
              <a:gd name="connsiteX5-57" fmla="*/ 2688985 w 2688985"/>
              <a:gd name="connsiteY5-58" fmla="*/ 595314 h 798569"/>
              <a:gd name="connsiteX6-59" fmla="*/ 2654111 w 2688985"/>
              <a:gd name="connsiteY6-60" fmla="*/ 679506 h 798569"/>
              <a:gd name="connsiteX7-61" fmla="*/ 2569919 w 2688985"/>
              <a:gd name="connsiteY7-62" fmla="*/ 714380 h 798569"/>
              <a:gd name="connsiteX8-63" fmla="*/ 379159 w 2688985"/>
              <a:gd name="connsiteY8-64" fmla="*/ 714380 h 798569"/>
              <a:gd name="connsiteX9-65" fmla="*/ 294967 w 2688985"/>
              <a:gd name="connsiteY9-66" fmla="*/ 679506 h 798569"/>
              <a:gd name="connsiteX0-67" fmla="*/ 365127 w 2674953"/>
              <a:gd name="connsiteY0-68" fmla="*/ 714380 h 714380"/>
              <a:gd name="connsiteX1-69" fmla="*/ 365127 w 2674953"/>
              <a:gd name="connsiteY1-70" fmla="*/ 0 h 714380"/>
              <a:gd name="connsiteX2-71" fmla="*/ 2555887 w 2674953"/>
              <a:gd name="connsiteY2-72" fmla="*/ 0 h 714380"/>
              <a:gd name="connsiteX3-73" fmla="*/ 2640079 w 2674953"/>
              <a:gd name="connsiteY3-74" fmla="*/ 34874 h 714380"/>
              <a:gd name="connsiteX4-75" fmla="*/ 2674953 w 2674953"/>
              <a:gd name="connsiteY4-76" fmla="*/ 119066 h 714380"/>
              <a:gd name="connsiteX5-77" fmla="*/ 2674953 w 2674953"/>
              <a:gd name="connsiteY5-78" fmla="*/ 595314 h 714380"/>
              <a:gd name="connsiteX6-79" fmla="*/ 2640079 w 2674953"/>
              <a:gd name="connsiteY6-80" fmla="*/ 679506 h 714380"/>
              <a:gd name="connsiteX7-81" fmla="*/ 2555887 w 2674953"/>
              <a:gd name="connsiteY7-82" fmla="*/ 714380 h 714380"/>
              <a:gd name="connsiteX8-83" fmla="*/ 365127 w 2674953"/>
              <a:gd name="connsiteY8-84" fmla="*/ 714380 h 714380"/>
              <a:gd name="connsiteX0-85" fmla="*/ 365127 w 2674953"/>
              <a:gd name="connsiteY0-86" fmla="*/ 714380 h 714380"/>
              <a:gd name="connsiteX1-87" fmla="*/ 365127 w 2674953"/>
              <a:gd name="connsiteY1-88" fmla="*/ 0 h 714380"/>
              <a:gd name="connsiteX2-89" fmla="*/ 2555887 w 2674953"/>
              <a:gd name="connsiteY2-90" fmla="*/ 0 h 714380"/>
              <a:gd name="connsiteX3-91" fmla="*/ 2640079 w 2674953"/>
              <a:gd name="connsiteY3-92" fmla="*/ 34874 h 714380"/>
              <a:gd name="connsiteX4-93" fmla="*/ 2674953 w 2674953"/>
              <a:gd name="connsiteY4-94" fmla="*/ 119066 h 714380"/>
              <a:gd name="connsiteX5-95" fmla="*/ 2674953 w 2674953"/>
              <a:gd name="connsiteY5-96" fmla="*/ 595314 h 714380"/>
              <a:gd name="connsiteX6-97" fmla="*/ 2640079 w 2674953"/>
              <a:gd name="connsiteY6-98" fmla="*/ 679506 h 714380"/>
              <a:gd name="connsiteX7-99" fmla="*/ 2555887 w 2674953"/>
              <a:gd name="connsiteY7-100" fmla="*/ 714380 h 714380"/>
              <a:gd name="connsiteX8-101" fmla="*/ 365127 w 2674953"/>
              <a:gd name="connsiteY8-102" fmla="*/ 714380 h 714380"/>
              <a:gd name="connsiteX0-103" fmla="*/ 9038 w 2318864"/>
              <a:gd name="connsiteY0-104" fmla="*/ 714380 h 714380"/>
              <a:gd name="connsiteX1-105" fmla="*/ 9038 w 2318864"/>
              <a:gd name="connsiteY1-106" fmla="*/ 0 h 714380"/>
              <a:gd name="connsiteX2-107" fmla="*/ 2199798 w 2318864"/>
              <a:gd name="connsiteY2-108" fmla="*/ 0 h 714380"/>
              <a:gd name="connsiteX3-109" fmla="*/ 2283990 w 2318864"/>
              <a:gd name="connsiteY3-110" fmla="*/ 34874 h 714380"/>
              <a:gd name="connsiteX4-111" fmla="*/ 2318864 w 2318864"/>
              <a:gd name="connsiteY4-112" fmla="*/ 119066 h 714380"/>
              <a:gd name="connsiteX5-113" fmla="*/ 2318864 w 2318864"/>
              <a:gd name="connsiteY5-114" fmla="*/ 595314 h 714380"/>
              <a:gd name="connsiteX6-115" fmla="*/ 2283990 w 2318864"/>
              <a:gd name="connsiteY6-116" fmla="*/ 679506 h 714380"/>
              <a:gd name="connsiteX7-117" fmla="*/ 2199798 w 2318864"/>
              <a:gd name="connsiteY7-118" fmla="*/ 714380 h 714380"/>
              <a:gd name="connsiteX8-119" fmla="*/ 9038 w 2318864"/>
              <a:gd name="connsiteY8-120" fmla="*/ 714380 h 714380"/>
              <a:gd name="connsiteX0-121" fmla="*/ 1045 w 2310871"/>
              <a:gd name="connsiteY0-122" fmla="*/ 714380 h 714380"/>
              <a:gd name="connsiteX1-123" fmla="*/ 1045 w 2310871"/>
              <a:gd name="connsiteY1-124" fmla="*/ 0 h 714380"/>
              <a:gd name="connsiteX2-125" fmla="*/ 2191805 w 2310871"/>
              <a:gd name="connsiteY2-126" fmla="*/ 0 h 714380"/>
              <a:gd name="connsiteX3-127" fmla="*/ 2275997 w 2310871"/>
              <a:gd name="connsiteY3-128" fmla="*/ 34874 h 714380"/>
              <a:gd name="connsiteX4-129" fmla="*/ 2310871 w 2310871"/>
              <a:gd name="connsiteY4-130" fmla="*/ 119066 h 714380"/>
              <a:gd name="connsiteX5-131" fmla="*/ 2310871 w 2310871"/>
              <a:gd name="connsiteY5-132" fmla="*/ 595314 h 714380"/>
              <a:gd name="connsiteX6-133" fmla="*/ 2275997 w 2310871"/>
              <a:gd name="connsiteY6-134" fmla="*/ 679506 h 714380"/>
              <a:gd name="connsiteX7-135" fmla="*/ 2191805 w 2310871"/>
              <a:gd name="connsiteY7-136" fmla="*/ 714380 h 714380"/>
              <a:gd name="connsiteX8-137" fmla="*/ 1045 w 2310871"/>
              <a:gd name="connsiteY8-138" fmla="*/ 714380 h 714380"/>
              <a:gd name="connsiteX0-139" fmla="*/ 0 w 2309826"/>
              <a:gd name="connsiteY0-140" fmla="*/ 714380 h 714380"/>
              <a:gd name="connsiteX1-141" fmla="*/ 0 w 2309826"/>
              <a:gd name="connsiteY1-142" fmla="*/ 0 h 714380"/>
              <a:gd name="connsiteX2-143" fmla="*/ 2190760 w 2309826"/>
              <a:gd name="connsiteY2-144" fmla="*/ 0 h 714380"/>
              <a:gd name="connsiteX3-145" fmla="*/ 2274952 w 2309826"/>
              <a:gd name="connsiteY3-146" fmla="*/ 34874 h 714380"/>
              <a:gd name="connsiteX4-147" fmla="*/ 2309826 w 2309826"/>
              <a:gd name="connsiteY4-148" fmla="*/ 119066 h 714380"/>
              <a:gd name="connsiteX5-149" fmla="*/ 2309826 w 2309826"/>
              <a:gd name="connsiteY5-150" fmla="*/ 595314 h 714380"/>
              <a:gd name="connsiteX6-151" fmla="*/ 2274952 w 2309826"/>
              <a:gd name="connsiteY6-152" fmla="*/ 679506 h 714380"/>
              <a:gd name="connsiteX7-153" fmla="*/ 2190760 w 2309826"/>
              <a:gd name="connsiteY7-154" fmla="*/ 714380 h 714380"/>
              <a:gd name="connsiteX8-155" fmla="*/ 0 w 2309826"/>
              <a:gd name="connsiteY8-156" fmla="*/ 714380 h 714380"/>
              <a:gd name="connsiteX0-157" fmla="*/ 1045 w 2310871"/>
              <a:gd name="connsiteY0-158" fmla="*/ 714380 h 714380"/>
              <a:gd name="connsiteX1-159" fmla="*/ 1045 w 2310871"/>
              <a:gd name="connsiteY1-160" fmla="*/ 0 h 714380"/>
              <a:gd name="connsiteX2-161" fmla="*/ 2191805 w 2310871"/>
              <a:gd name="connsiteY2-162" fmla="*/ 0 h 714380"/>
              <a:gd name="connsiteX3-163" fmla="*/ 2275997 w 2310871"/>
              <a:gd name="connsiteY3-164" fmla="*/ 34874 h 714380"/>
              <a:gd name="connsiteX4-165" fmla="*/ 2310871 w 2310871"/>
              <a:gd name="connsiteY4-166" fmla="*/ 119066 h 714380"/>
              <a:gd name="connsiteX5-167" fmla="*/ 2310871 w 2310871"/>
              <a:gd name="connsiteY5-168" fmla="*/ 595314 h 714380"/>
              <a:gd name="connsiteX6-169" fmla="*/ 2275997 w 2310871"/>
              <a:gd name="connsiteY6-170" fmla="*/ 679506 h 714380"/>
              <a:gd name="connsiteX7-171" fmla="*/ 2191805 w 2310871"/>
              <a:gd name="connsiteY7-172" fmla="*/ 714380 h 714380"/>
              <a:gd name="connsiteX8-173" fmla="*/ 1045 w 2310871"/>
              <a:gd name="connsiteY8-174" fmla="*/ 714380 h 714380"/>
              <a:gd name="connsiteX0-175" fmla="*/ 0 w 2309826"/>
              <a:gd name="connsiteY0-176" fmla="*/ 714380 h 714380"/>
              <a:gd name="connsiteX1-177" fmla="*/ 0 w 2309826"/>
              <a:gd name="connsiteY1-178" fmla="*/ 0 h 714380"/>
              <a:gd name="connsiteX2-179" fmla="*/ 2190760 w 2309826"/>
              <a:gd name="connsiteY2-180" fmla="*/ 0 h 714380"/>
              <a:gd name="connsiteX3-181" fmla="*/ 2274952 w 2309826"/>
              <a:gd name="connsiteY3-182" fmla="*/ 34874 h 714380"/>
              <a:gd name="connsiteX4-183" fmla="*/ 2309826 w 2309826"/>
              <a:gd name="connsiteY4-184" fmla="*/ 119066 h 714380"/>
              <a:gd name="connsiteX5-185" fmla="*/ 2309826 w 2309826"/>
              <a:gd name="connsiteY5-186" fmla="*/ 595314 h 714380"/>
              <a:gd name="connsiteX6-187" fmla="*/ 2274952 w 2309826"/>
              <a:gd name="connsiteY6-188" fmla="*/ 679506 h 714380"/>
              <a:gd name="connsiteX7-189" fmla="*/ 2190760 w 2309826"/>
              <a:gd name="connsiteY7-190" fmla="*/ 714380 h 714380"/>
              <a:gd name="connsiteX8-191" fmla="*/ 0 w 2309826"/>
              <a:gd name="connsiteY8-192" fmla="*/ 714380 h 714380"/>
              <a:gd name="connsiteX0-193" fmla="*/ 0 w 2309826"/>
              <a:gd name="connsiteY0-194" fmla="*/ 714380 h 714380"/>
              <a:gd name="connsiteX1-195" fmla="*/ 0 w 2309826"/>
              <a:gd name="connsiteY1-196" fmla="*/ 0 h 714380"/>
              <a:gd name="connsiteX2-197" fmla="*/ 2190760 w 2309826"/>
              <a:gd name="connsiteY2-198" fmla="*/ 0 h 714380"/>
              <a:gd name="connsiteX3-199" fmla="*/ 2274952 w 2309826"/>
              <a:gd name="connsiteY3-200" fmla="*/ 34874 h 714380"/>
              <a:gd name="connsiteX4-201" fmla="*/ 2309826 w 2309826"/>
              <a:gd name="connsiteY4-202" fmla="*/ 119066 h 714380"/>
              <a:gd name="connsiteX5-203" fmla="*/ 2309826 w 2309826"/>
              <a:gd name="connsiteY5-204" fmla="*/ 595314 h 714380"/>
              <a:gd name="connsiteX6-205" fmla="*/ 2274952 w 2309826"/>
              <a:gd name="connsiteY6-206" fmla="*/ 679506 h 714380"/>
              <a:gd name="connsiteX7-207" fmla="*/ 2190760 w 2309826"/>
              <a:gd name="connsiteY7-208" fmla="*/ 714380 h 714380"/>
              <a:gd name="connsiteX8-209" fmla="*/ 0 w 2309826"/>
              <a:gd name="connsiteY8-210" fmla="*/ 714380 h 7143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309826" h="714380">
                <a:moveTo>
                  <a:pt x="0" y="714380"/>
                </a:moveTo>
                <a:cubicBezTo>
                  <a:pt x="1619" y="123413"/>
                  <a:pt x="1678" y="374559"/>
                  <a:pt x="0" y="0"/>
                </a:cubicBezTo>
                <a:lnTo>
                  <a:pt x="2190760" y="0"/>
                </a:lnTo>
                <a:cubicBezTo>
                  <a:pt x="2222338" y="0"/>
                  <a:pt x="2252623" y="12544"/>
                  <a:pt x="2274952" y="34874"/>
                </a:cubicBezTo>
                <a:cubicBezTo>
                  <a:pt x="2297281" y="57203"/>
                  <a:pt x="2309826" y="87488"/>
                  <a:pt x="2309826" y="119066"/>
                </a:cubicBezTo>
                <a:lnTo>
                  <a:pt x="2309826" y="595314"/>
                </a:lnTo>
                <a:cubicBezTo>
                  <a:pt x="2309826" y="626892"/>
                  <a:pt x="2297282" y="657177"/>
                  <a:pt x="2274952" y="679506"/>
                </a:cubicBezTo>
                <a:cubicBezTo>
                  <a:pt x="2252623" y="701835"/>
                  <a:pt x="2222338" y="714380"/>
                  <a:pt x="2190760" y="714380"/>
                </a:cubicBezTo>
                <a:lnTo>
                  <a:pt x="0" y="714380"/>
                </a:lnTo>
                <a:close/>
              </a:path>
            </a:pathLst>
          </a:custGeom>
          <a:solidFill>
            <a:schemeClr val="bg1">
              <a:alpha val="52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TextBox 15"/>
          <p:cNvSpPr txBox="1"/>
          <p:nvPr userDrawn="1"/>
        </p:nvSpPr>
        <p:spPr bwMode="auto">
          <a:xfrm>
            <a:off x="983432" y="546472"/>
            <a:ext cx="5231752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2019</a:t>
            </a:r>
            <a:r>
              <a:rPr lang="zh-CN" alt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人教版高中生物选择性必修</a:t>
            </a:r>
            <a:r>
              <a:rPr lang="en-US" altLang="zh-CN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1</a:t>
            </a:r>
            <a:r>
              <a:rPr lang="zh-CN" alt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课件</a:t>
            </a:r>
            <a:endParaRPr lang="zh-CN" alt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29" name="图片 28" descr="图示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8000"/>
                    </a14:imgEffect>
                    <a14:imgEffect>
                      <a14:colorTemperature colorTemp="7200"/>
                    </a14:imgEffect>
                    <a14:imgEffect>
                      <a14:saturation sat="30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337" y="2013400"/>
            <a:ext cx="3670242" cy="2729627"/>
          </a:xfrm>
          <a:prstGeom prst="round2DiagRect">
            <a:avLst>
              <a:gd name="adj1" fmla="val 16667"/>
              <a:gd name="adj2" fmla="val 0"/>
            </a:avLst>
          </a:prstGeom>
          <a:ln w="79375" cap="sq">
            <a:solidFill>
              <a:schemeClr val="bg1"/>
            </a:solidFill>
            <a:miter lim="800000"/>
            <a:headEnd/>
            <a:tailEnd/>
          </a:ln>
          <a:effectLst>
            <a:innerShdw blurRad="25400">
              <a:prstClr val="black"/>
            </a:innerShdw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BBE8-3EC0-445E-BBE6-1FF2C7643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85AB-D4C8-4752-B2E8-70A26A4C0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BBE8-3EC0-445E-BBE6-1FF2C7643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85AB-D4C8-4752-B2E8-70A26A4C0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BBE8-3EC0-445E-BBE6-1FF2C7643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85AB-D4C8-4752-B2E8-70A26A4C0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BBE8-3EC0-445E-BBE6-1FF2C7643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85AB-D4C8-4752-B2E8-70A26A4C0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BBE8-3EC0-445E-BBE6-1FF2C7643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85AB-D4C8-4752-B2E8-70A26A4C0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BBE8-3EC0-445E-BBE6-1FF2C7643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85AB-D4C8-4752-B2E8-70A26A4C0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1078"/>
            <a:ext cx="10515600" cy="54234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BBE8-3EC0-445E-BBE6-1FF2C7643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85AB-D4C8-4752-B2E8-70A26A4C0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BBE8-3EC0-445E-BBE6-1FF2C7643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85AB-D4C8-4752-B2E8-70A26A4C0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BBE8-3EC0-445E-BBE6-1FF2C7643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85AB-D4C8-4752-B2E8-70A26A4C0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BBE8-3EC0-445E-BBE6-1FF2C7643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85AB-D4C8-4752-B2E8-70A26A4C0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9119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70408" y="136525"/>
            <a:ext cx="10483392" cy="64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1BBE8-3EC0-445E-BBE6-1FF2C7643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685AB-D4C8-4752-B2E8-70A26A4C0A31}" type="slidenum">
              <a:rPr lang="zh-CN" altLang="en-US" smtClean="0"/>
            </a:fld>
            <a:endParaRPr lang="zh-CN" altLang="en-US"/>
          </a:p>
        </p:txBody>
      </p:sp>
      <p:sp>
        <p:nvSpPr>
          <p:cNvPr id="9" name="Parallelogram 13"/>
          <p:cNvSpPr/>
          <p:nvPr userDrawn="1"/>
        </p:nvSpPr>
        <p:spPr>
          <a:xfrm>
            <a:off x="3514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744598" y="663998"/>
            <a:ext cx="10576994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"/>
          <p:cNvSpPr>
            <a:spLocks noEditPoints="1"/>
          </p:cNvSpPr>
          <p:nvPr userDrawn="1"/>
        </p:nvSpPr>
        <p:spPr bwMode="auto">
          <a:xfrm>
            <a:off x="11337958" y="205188"/>
            <a:ext cx="398411" cy="450040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9050" cap="rnd">
            <a:solidFill>
              <a:srgbClr val="0070C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60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400" kern="1200" dirty="0">
          <a:solidFill>
            <a:srgbClr val="0070C0"/>
          </a:solidFill>
          <a:latin typeface="+mj-lt"/>
          <a:ea typeface="微软雅黑" panose="020B0503020204020204" pitchFamily="34" charset="-122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3.png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3233768" y="3897086"/>
            <a:ext cx="8534400" cy="622478"/>
          </a:xfrm>
        </p:spPr>
        <p:txBody>
          <a:bodyPr/>
          <a:lstStyle/>
          <a:p>
            <a:r>
              <a:rPr lang="en-US" altLang="zh-CN" dirty="0"/>
              <a:t>§3-2 </a:t>
            </a:r>
            <a:r>
              <a:rPr lang="zh-CN" altLang="en-US" dirty="0"/>
              <a:t>激素调节的过程</a:t>
            </a:r>
            <a:endParaRPr lang="zh-CN" altLang="en-US" dirty="0"/>
          </a:p>
        </p:txBody>
      </p:sp>
      <p:sp>
        <p:nvSpPr>
          <p:cNvPr id="5" name="标题 1"/>
          <p:cNvSpPr txBox="1"/>
          <p:nvPr/>
        </p:nvSpPr>
        <p:spPr>
          <a:xfrm>
            <a:off x="4213781" y="2108252"/>
            <a:ext cx="7554387" cy="1470025"/>
          </a:xfrm>
          <a:prstGeom prst="rect">
            <a:avLst/>
          </a:prstGeom>
          <a:effectLst/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96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粗倩简体" panose="03000509000000000000" pitchFamily="65" charset="-122"/>
                <a:ea typeface="方正粗倩简体" panose="03000509000000000000" pitchFamily="65" charset="-122"/>
              </a:rPr>
              <a:t>体液调节</a:t>
            </a:r>
            <a:endParaRPr lang="zh-CN" altLang="en-US" sz="96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疾病</a:t>
            </a:r>
            <a:r>
              <a:rPr lang="en-US" altLang="zh-CN" dirty="0"/>
              <a:t>—</a:t>
            </a:r>
            <a:r>
              <a:rPr lang="zh-CN" altLang="en-US" dirty="0"/>
              <a:t>糖尿病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012833" y="1086687"/>
            <a:ext cx="10271051" cy="5191565"/>
            <a:chOff x="1012833" y="1086687"/>
            <a:chExt cx="10271051" cy="5191565"/>
          </a:xfrm>
        </p:grpSpPr>
        <p:sp>
          <p:nvSpPr>
            <p:cNvPr id="131" name="矩形: 圆角 130"/>
            <p:cNvSpPr/>
            <p:nvPr/>
          </p:nvSpPr>
          <p:spPr>
            <a:xfrm>
              <a:off x="1012833" y="1373626"/>
              <a:ext cx="10271051" cy="4904626"/>
            </a:xfrm>
            <a:prstGeom prst="roundRect">
              <a:avLst>
                <a:gd name="adj" fmla="val 4441"/>
              </a:avLst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5582076" y="1086687"/>
              <a:ext cx="1151416" cy="523220"/>
            </a:xfrm>
            <a:prstGeom prst="rect">
              <a:avLst/>
            </a:prstGeom>
            <a:solidFill>
              <a:srgbClr val="DAE0E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C00000"/>
                  </a:solidFill>
                  <a:effectLst>
                    <a:glow rad="76200">
                      <a:schemeClr val="bg1">
                        <a:alpha val="85000"/>
                      </a:schemeClr>
                    </a:glo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类  型</a:t>
              </a:r>
              <a:endParaRPr lang="zh-CN" altLang="en-US" sz="28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3" name="文本框 132"/>
          <p:cNvSpPr txBox="1"/>
          <p:nvPr/>
        </p:nvSpPr>
        <p:spPr>
          <a:xfrm>
            <a:off x="1352196" y="1628195"/>
            <a:ext cx="961117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型糖尿病：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lvl="1" indent="-27305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机理：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由胰岛功能减退、分泌胰岛素减少所致。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lvl="1" indent="-27305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特点：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通常在青少年时期发病，我国的发病率约为十万分之一。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型糖尿病：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lvl="1" indent="-27305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机理：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与遗传、环境、生活方式等密切相关，但确切发病机理目前仍不明确。能量摄入过多、运动量过少、肥胖是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型糖尿病最常见的危险因素。（青少年要注意控制饮食，多运动。）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lvl="1" indent="-27305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特点：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很常见，进入工业化社会以来，世界各国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型糖尿病的发病率都急剧升高。目前，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型糖尿病的发病年龄也在降低，青年患者人数逐渐增加，甚至有几岁的儿童被诊断出患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型糖尿病。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bldLvl="2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甲状腺激素分泌的分级调节</a:t>
            </a:r>
            <a:endParaRPr lang="zh-CN" altLang="en-US" dirty="0"/>
          </a:p>
        </p:txBody>
      </p:sp>
      <p:pic>
        <p:nvPicPr>
          <p:cNvPr id="5" name="图片 4" descr="卡通人物&#10;&#10;中度可信度描述已自动生成"/>
          <p:cNvPicPr>
            <a:picLocks noChangeAspect="1"/>
          </p:cNvPicPr>
          <p:nvPr/>
        </p:nvPicPr>
        <p:blipFill rotWithShape="1">
          <a:blip r:embed="rId1"/>
          <a:srcRect l="11180" t="7286" r="11019" b="12165"/>
          <a:stretch>
            <a:fillRect/>
          </a:stretch>
        </p:blipFill>
        <p:spPr>
          <a:xfrm>
            <a:off x="6356384" y="846939"/>
            <a:ext cx="5335572" cy="552410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72907" y="1111110"/>
            <a:ext cx="727487" cy="71508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寒冷环境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840718" y="1111110"/>
            <a:ext cx="727487" cy="715089"/>
          </a:xfrm>
          <a:prstGeom prst="roundRect">
            <a:avLst/>
          </a:prstGeom>
          <a:solidFill>
            <a:srgbClr val="FFE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神经冲动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574028" y="1111110"/>
            <a:ext cx="1412294" cy="71508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甲状腺分泌甲状腺激素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479760" y="2410752"/>
            <a:ext cx="1600830" cy="40862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几乎所有细胞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048051" y="2257520"/>
            <a:ext cx="1697688" cy="715089"/>
          </a:xfrm>
          <a:prstGeom prst="roundRect">
            <a:avLst/>
          </a:prstGeom>
          <a:solidFill>
            <a:srgbClr val="FFB7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提高代谢速率</a:t>
            </a:r>
            <a:endParaRPr lang="en-US" altLang="zh-CN" dirty="0"/>
          </a:p>
          <a:p>
            <a:pPr algn="ctr"/>
            <a:r>
              <a:rPr lang="zh-CN" altLang="en-US" dirty="0"/>
              <a:t>产生更多热量</a:t>
            </a:r>
            <a:endParaRPr lang="zh-CN" altLang="en-US" dirty="0"/>
          </a:p>
        </p:txBody>
      </p:sp>
      <p:grpSp>
        <p:nvGrpSpPr>
          <p:cNvPr id="25" name="组合 24"/>
          <p:cNvGrpSpPr/>
          <p:nvPr/>
        </p:nvGrpSpPr>
        <p:grpSpPr>
          <a:xfrm>
            <a:off x="1782935" y="1111110"/>
            <a:ext cx="1107996" cy="369332"/>
            <a:chOff x="1632231" y="1400479"/>
            <a:chExt cx="1107996" cy="369332"/>
          </a:xfrm>
        </p:grpSpPr>
        <p:sp>
          <p:nvSpPr>
            <p:cNvPr id="16" name="文本框 15"/>
            <p:cNvSpPr txBox="1"/>
            <p:nvPr/>
          </p:nvSpPr>
          <p:spPr>
            <a:xfrm>
              <a:off x="1632231" y="140047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机体产生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2" name="直接箭头连接符 11"/>
            <p:cNvCxnSpPr/>
            <p:nvPr/>
          </p:nvCxnSpPr>
          <p:spPr>
            <a:xfrm>
              <a:off x="1659117" y="1758529"/>
              <a:ext cx="10403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3568205" y="1111110"/>
            <a:ext cx="1005823" cy="369332"/>
            <a:chOff x="3426928" y="1400479"/>
            <a:chExt cx="1005823" cy="369332"/>
          </a:xfrm>
        </p:grpSpPr>
        <p:sp>
          <p:nvSpPr>
            <p:cNvPr id="17" name="文本框 16"/>
            <p:cNvSpPr txBox="1"/>
            <p:nvPr/>
          </p:nvSpPr>
          <p:spPr>
            <a:xfrm>
              <a:off x="3465247" y="1400479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作用于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>
              <a:off x="3426928" y="1758530"/>
              <a:ext cx="100582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4165400" y="1826199"/>
            <a:ext cx="1930600" cy="584553"/>
            <a:chOff x="4014696" y="2115568"/>
            <a:chExt cx="1930600" cy="584553"/>
          </a:xfrm>
        </p:grpSpPr>
        <p:cxnSp>
          <p:nvCxnSpPr>
            <p:cNvPr id="19" name="直接箭头连接符 18"/>
            <p:cNvCxnSpPr/>
            <p:nvPr/>
          </p:nvCxnSpPr>
          <p:spPr>
            <a:xfrm>
              <a:off x="5126508" y="2115568"/>
              <a:ext cx="0" cy="58455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5068133" y="2177557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作用于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014696" y="2177557"/>
              <a:ext cx="110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血液运输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745739" y="2257520"/>
            <a:ext cx="1734021" cy="369332"/>
            <a:chOff x="2604462" y="2546889"/>
            <a:chExt cx="1734021" cy="369332"/>
          </a:xfrm>
        </p:grpSpPr>
        <p:cxnSp>
          <p:nvCxnSpPr>
            <p:cNvPr id="23" name="直接箭头连接符 22"/>
            <p:cNvCxnSpPr/>
            <p:nvPr/>
          </p:nvCxnSpPr>
          <p:spPr>
            <a:xfrm flipH="1">
              <a:off x="2604462" y="2904938"/>
              <a:ext cx="1734021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3130636" y="2546889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导致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556379" y="4815706"/>
            <a:ext cx="3959762" cy="1372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甲状腺激素的分泌是如何调节的呢？</a:t>
            </a:r>
            <a:endParaRPr lang="zh-CN" altLang="en-US" sz="3600" dirty="0">
              <a:effectLst>
                <a:glow rad="76200">
                  <a:schemeClr val="bg1">
                    <a:alpha val="85000"/>
                  </a:schemeClr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38200" y="3418202"/>
            <a:ext cx="1930724" cy="1126386"/>
            <a:chOff x="930630" y="3738535"/>
            <a:chExt cx="1930724" cy="1126386"/>
          </a:xfrm>
        </p:grpSpPr>
        <p:sp>
          <p:nvSpPr>
            <p:cNvPr id="31" name="文本框 30"/>
            <p:cNvSpPr txBox="1"/>
            <p:nvPr/>
          </p:nvSpPr>
          <p:spPr>
            <a:xfrm>
              <a:off x="1854758" y="4086220"/>
              <a:ext cx="10065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7030A0"/>
                  </a:solidFill>
                  <a:effectLst>
                    <a:glow rad="381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思考</a:t>
              </a:r>
              <a:endParaRPr lang="zh-CN" altLang="en-US" sz="3200" dirty="0">
                <a:solidFill>
                  <a:srgbClr val="7030A0"/>
                </a:solidFill>
                <a:effectLst>
                  <a:glow rad="381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845030" y="4526367"/>
              <a:ext cx="100659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effectLst>
                    <a:glow rad="127000">
                      <a:schemeClr val="bg1"/>
                    </a:glo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Thinking</a:t>
              </a:r>
              <a:endParaRPr lang="zh-CN" altLang="en-US" sz="1600" b="1" dirty="0"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34231" y1="85824" x2="64231" y2="86590"/>
                          <a14:foregroundMark x1="56923" y1="84291" x2="64615" y2="83908"/>
                          <a14:foregroundMark x1="67692" y1="83908" x2="69231" y2="83908"/>
                          <a14:foregroundMark x1="32692" y1="84674" x2="45385" y2="82759"/>
                          <a14:foregroundMark x1="38846" y1="66284" x2="38846" y2="66284"/>
                          <a14:backgroundMark x1="38846" y1="67050" x2="38846" y2="67050"/>
                          <a14:backgroundMark x1="38846" y1="66284" x2="38846" y2="662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72" t="19455" r="19500" b="9886"/>
            <a:stretch>
              <a:fillRect/>
            </a:stretch>
          </p:blipFill>
          <p:spPr bwMode="auto">
            <a:xfrm>
              <a:off x="930630" y="3738535"/>
              <a:ext cx="914400" cy="106801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思考</a:t>
            </a:r>
            <a:r>
              <a:rPr lang="en-US" altLang="zh-CN" dirty="0"/>
              <a:t>·</a:t>
            </a:r>
            <a:r>
              <a:rPr lang="zh-CN" altLang="en-US" dirty="0"/>
              <a:t>讨论</a:t>
            </a:r>
            <a:r>
              <a:rPr lang="en-US" altLang="zh-CN" dirty="0"/>
              <a:t>】</a:t>
            </a:r>
            <a:r>
              <a:rPr lang="zh-CN" altLang="en-US" dirty="0"/>
              <a:t>分析甲状腺激素分泌的调节</a:t>
            </a:r>
            <a:endParaRPr lang="zh-CN" altLang="en-US" dirty="0"/>
          </a:p>
        </p:txBody>
      </p:sp>
      <p:graphicFrame>
        <p:nvGraphicFramePr>
          <p:cNvPr id="3" name="表格 3"/>
          <p:cNvGraphicFramePr>
            <a:graphicFrameLocks noGrp="1"/>
          </p:cNvGraphicFramePr>
          <p:nvPr/>
        </p:nvGraphicFramePr>
        <p:xfrm>
          <a:off x="838200" y="1450985"/>
          <a:ext cx="10445684" cy="3956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942"/>
                <a:gridCol w="3289955"/>
                <a:gridCol w="3242821"/>
                <a:gridCol w="3223966"/>
              </a:tblGrid>
              <a:tr h="39904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组别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实验处理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实验结果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实验结论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82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摘除大鼠的垂体。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甲状腺将萎缩，甲状腺激素显著减少。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80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给该大鼠注射垂体的提取物。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可部分地恢复甲状腺的大小。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cPr anchor="ctr"/>
                </a:tc>
              </a:tr>
              <a:tr h="782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向动物静脉注射下丘脑分泌的促甲状腺激素释放激素（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TRH</a:t>
                      </a:r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可增加垂体分泌促甲状腺激素（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TSH</a:t>
                      </a:r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）的量。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82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将实验动物下丘脑中分泌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TRH</a:t>
                      </a:r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的区域损毁。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血液中的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TSH</a:t>
                      </a:r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水平会明显降低。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cPr anchor="ctr"/>
                </a:tc>
              </a:tr>
              <a:tr h="782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向该动物的垂体中注射微量的甲状腺激素。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血液中的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TSH</a:t>
                      </a:r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水平会明显降低。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8097625" y="1919060"/>
            <a:ext cx="3186259" cy="106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/>
              <a:t>垂体中的某些物质可以维持甲状腺的形态，促进甲状腺分泌甲状腺激素。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8097625" y="3135114"/>
            <a:ext cx="3186259" cy="735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下丘脑分泌的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TRH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可以促进垂体分泌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TSH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097625" y="4639431"/>
            <a:ext cx="3186259" cy="735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甲状腺激素可以抑制垂体分泌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TSH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50564" y="91390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实验分析</a:t>
            </a:r>
            <a:endParaRPr lang="zh-CN" altLang="en-US" sz="2800" dirty="0">
              <a:effectLst>
                <a:glow rad="76200">
                  <a:schemeClr val="bg1">
                    <a:alpha val="85000"/>
                  </a:schemeClr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思考</a:t>
            </a:r>
            <a:r>
              <a:rPr lang="en-US" altLang="zh-CN" dirty="0"/>
              <a:t>·</a:t>
            </a:r>
            <a:r>
              <a:rPr lang="zh-CN" altLang="en-US" dirty="0"/>
              <a:t>讨论</a:t>
            </a:r>
            <a:r>
              <a:rPr lang="en-US" altLang="zh-CN" dirty="0"/>
              <a:t>】</a:t>
            </a:r>
            <a:r>
              <a:rPr lang="zh-CN" altLang="en-US" dirty="0"/>
              <a:t>分析甲状腺激素分泌的调节</a:t>
            </a:r>
            <a:endParaRPr lang="zh-CN" altLang="en-US" dirty="0"/>
          </a:p>
        </p:txBody>
      </p:sp>
      <p:graphicFrame>
        <p:nvGraphicFramePr>
          <p:cNvPr id="3" name="表格 3"/>
          <p:cNvGraphicFramePr>
            <a:graphicFrameLocks noGrp="1"/>
          </p:cNvGraphicFramePr>
          <p:nvPr/>
        </p:nvGraphicFramePr>
        <p:xfrm>
          <a:off x="838200" y="1446551"/>
          <a:ext cx="10445684" cy="1513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942"/>
                <a:gridCol w="2422689"/>
                <a:gridCol w="5024487"/>
                <a:gridCol w="2309566"/>
              </a:tblGrid>
              <a:tr h="48151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组别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症  状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结      果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结  论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494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甲状腺机能亢进时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血液中甲状腺激素水平升高，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TSH</a:t>
                      </a:r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的水平降低。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9700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甲状腺功能减退时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血液中甲状腺激素水平下降，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TSH</a:t>
                      </a:r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的水平升高。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cPr anchor="ctr"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9219415" y="2079316"/>
            <a:ext cx="1894787" cy="735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甲状腺激素能够降低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TSH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的分泌。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40946" y="895050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临床现象</a:t>
            </a:r>
            <a:endParaRPr lang="zh-CN" altLang="en-US" sz="2800" dirty="0">
              <a:effectLst>
                <a:glow rad="76200">
                  <a:schemeClr val="bg1">
                    <a:alpha val="85000"/>
                  </a:schemeClr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94315" y="3081680"/>
            <a:ext cx="10660606" cy="461665"/>
            <a:chOff x="6333409" y="1517248"/>
            <a:chExt cx="10660606" cy="461665"/>
          </a:xfrm>
        </p:grpSpPr>
        <p:sp>
          <p:nvSpPr>
            <p:cNvPr id="22" name="文本框 21"/>
            <p:cNvSpPr txBox="1"/>
            <p:nvPr/>
          </p:nvSpPr>
          <p:spPr>
            <a:xfrm>
              <a:off x="6333409" y="1517248"/>
              <a:ext cx="800219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kumimoji="1"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讨论</a:t>
              </a:r>
              <a:endParaRPr kumimoji="1"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351240" y="1974037"/>
              <a:ext cx="10642775" cy="0"/>
              <a:chOff x="7484784" y="1647059"/>
              <a:chExt cx="10642775" cy="0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7484784" y="1647059"/>
                <a:ext cx="732693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8217477" y="1647059"/>
                <a:ext cx="991008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文本框 25"/>
          <p:cNvSpPr txBox="1"/>
          <p:nvPr/>
        </p:nvSpPr>
        <p:spPr>
          <a:xfrm>
            <a:off x="641355" y="3558906"/>
            <a:ext cx="10713566" cy="436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780" indent="-271780" algn="just">
              <a:lnSpc>
                <a:spcPct val="120000"/>
              </a:lnSpc>
              <a:buFont typeface="+mj-lt"/>
              <a:buAutoNum type="arabicPeriod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在甲状腺激素的分泌中，下丘脑、垂体和甲状腺之间有何关系？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37325" y="4015290"/>
            <a:ext cx="10517596" cy="847049"/>
            <a:chOff x="1153708" y="3400603"/>
            <a:chExt cx="10517596" cy="847049"/>
          </a:xfrm>
        </p:grpSpPr>
        <p:sp>
          <p:nvSpPr>
            <p:cNvPr id="28" name="矩形: 圆角 27"/>
            <p:cNvSpPr/>
            <p:nvPr/>
          </p:nvSpPr>
          <p:spPr>
            <a:xfrm>
              <a:off x="1153708" y="3400603"/>
              <a:ext cx="10517596" cy="847049"/>
            </a:xfrm>
            <a:prstGeom prst="roundRect">
              <a:avLst>
                <a:gd name="adj" fmla="val 8453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253586" y="3414022"/>
              <a:ext cx="10417718" cy="8053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下丘脑分泌的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TRH</a:t>
              </a:r>
              <a:r>
                <a:rPr lang="zh-CN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，可以促进垂体分泌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TSH</a:t>
              </a:r>
              <a:r>
                <a:rPr lang="zh-CN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。垂体分泌的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TSH</a:t>
              </a:r>
              <a:r>
                <a:rPr lang="zh-CN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可影响甲状腺的正常生长和分泌甲状腺激素。甲状腺分泌的甲状腺激素增加到一定浓度时，又会抑制下丘脑和垂体的分泌。</a:t>
              </a:r>
              <a:endPara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712146" y="4898503"/>
            <a:ext cx="10713566" cy="436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430" indent="-265430" algn="just">
              <a:lnSpc>
                <a:spcPct val="120000"/>
              </a:lnSpc>
              <a:buFont typeface="+mj-lt"/>
              <a:buAutoNum type="arabicPeriod" startAt="2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在正常情况下，血液中的甲状腺激素的水平总维持在一定范围内，这是如何实现的呢？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36204" y="5335213"/>
            <a:ext cx="10517596" cy="1255473"/>
            <a:chOff x="1153708" y="3400603"/>
            <a:chExt cx="10517596" cy="1255473"/>
          </a:xfrm>
        </p:grpSpPr>
        <p:sp>
          <p:nvSpPr>
            <p:cNvPr id="32" name="矩形: 圆角 31"/>
            <p:cNvSpPr/>
            <p:nvPr/>
          </p:nvSpPr>
          <p:spPr>
            <a:xfrm>
              <a:off x="1153708" y="3400603"/>
              <a:ext cx="10517596" cy="1255473"/>
            </a:xfrm>
            <a:prstGeom prst="roundRect">
              <a:avLst>
                <a:gd name="adj" fmla="val 8453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253586" y="3423449"/>
              <a:ext cx="10417718" cy="11746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这是通过分级调节和反馈调节实现的。当血液中甲状腺激素水平升高时，会反馈抑制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TSH</a:t>
              </a:r>
              <a:r>
                <a:rPr lang="zh-CN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和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TRH</a:t>
              </a:r>
              <a:r>
                <a:rPr lang="zh-CN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的分泌，降低甲状腺激素水平；当甲状腺激素水平降低时，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TSH</a:t>
              </a:r>
              <a:r>
                <a:rPr lang="zh-CN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的分泌量增加，促进甲状腺分泌甲状腺激素，使甲状腺激素浓度升高恢复到正常水平。</a:t>
              </a:r>
              <a:endPara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6" grpId="0" uiExpand="1" build="p"/>
      <p:bldP spid="3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甲状腺激素分泌的分级调节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262203" y="5015775"/>
            <a:ext cx="3423683" cy="139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/>
              <a:t>甲状腺激素分泌的调节，是通过</a:t>
            </a:r>
            <a:r>
              <a:rPr lang="zh-CN" altLang="en-US" sz="2400" dirty="0">
                <a:solidFill>
                  <a:srgbClr val="C00000"/>
                </a:solidFill>
              </a:rPr>
              <a:t>下丘脑</a:t>
            </a:r>
            <a:r>
              <a:rPr lang="en-US" altLang="zh-CN" sz="2400" dirty="0">
                <a:solidFill>
                  <a:srgbClr val="C00000"/>
                </a:solidFill>
              </a:rPr>
              <a:t>—</a:t>
            </a:r>
            <a:r>
              <a:rPr lang="zh-CN" altLang="en-US" sz="2400" dirty="0">
                <a:solidFill>
                  <a:srgbClr val="C00000"/>
                </a:solidFill>
              </a:rPr>
              <a:t>垂体</a:t>
            </a:r>
            <a:r>
              <a:rPr lang="en-US" altLang="zh-CN" sz="2400" dirty="0">
                <a:solidFill>
                  <a:srgbClr val="C00000"/>
                </a:solidFill>
              </a:rPr>
              <a:t>—</a:t>
            </a:r>
            <a:r>
              <a:rPr lang="zh-CN" altLang="en-US" sz="2400" dirty="0">
                <a:solidFill>
                  <a:srgbClr val="C00000"/>
                </a:solidFill>
              </a:rPr>
              <a:t>甲状腺轴</a:t>
            </a:r>
            <a:r>
              <a:rPr lang="zh-CN" altLang="en-US" sz="2400" dirty="0"/>
              <a:t>来进行的。</a:t>
            </a:r>
            <a:endParaRPr lang="zh-CN" altLang="en-US" sz="2400" dirty="0"/>
          </a:p>
        </p:txBody>
      </p:sp>
      <p:sp>
        <p:nvSpPr>
          <p:cNvPr id="5" name="矩形: 圆角 4"/>
          <p:cNvSpPr/>
          <p:nvPr/>
        </p:nvSpPr>
        <p:spPr>
          <a:xfrm>
            <a:off x="5214728" y="1385258"/>
            <a:ext cx="1423447" cy="45559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ysClr val="windowText" lastClr="000000"/>
                </a:solidFill>
              </a:rPr>
              <a:t>下丘脑</a:t>
            </a:r>
            <a:endParaRPr lang="zh-CN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5214728" y="2855840"/>
            <a:ext cx="1423447" cy="45559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ysClr val="windowText" lastClr="000000"/>
                </a:solidFill>
              </a:rPr>
              <a:t>垂体</a:t>
            </a:r>
            <a:endParaRPr lang="zh-CN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5214728" y="4326422"/>
            <a:ext cx="1423447" cy="45559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ysClr val="windowText" lastClr="000000"/>
                </a:solidFill>
              </a:rPr>
              <a:t>甲状腺</a:t>
            </a:r>
            <a:endParaRPr lang="zh-CN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5214728" y="5797004"/>
            <a:ext cx="1423447" cy="45559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ysClr val="windowText" lastClr="000000"/>
                </a:solidFill>
              </a:rPr>
              <a:t>细胞代谢</a:t>
            </a:r>
            <a:endParaRPr lang="zh-CN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03284" y="363426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TSH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57038" y="510484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甲状腺激素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箭头连接符 12"/>
          <p:cNvCxnSpPr>
            <a:stCxn id="9" idx="2"/>
            <a:endCxn id="6" idx="0"/>
          </p:cNvCxnSpPr>
          <p:nvPr/>
        </p:nvCxnSpPr>
        <p:spPr>
          <a:xfrm flipH="1">
            <a:off x="5926452" y="2533013"/>
            <a:ext cx="6" cy="322827"/>
          </a:xfrm>
          <a:prstGeom prst="straightConnector1">
            <a:avLst/>
          </a:prstGeom>
          <a:ln w="19050">
            <a:solidFill>
              <a:srgbClr val="B489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584056" y="216368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TRH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接箭头连接符 14"/>
          <p:cNvCxnSpPr>
            <a:stCxn id="5" idx="2"/>
            <a:endCxn id="9" idx="0"/>
          </p:cNvCxnSpPr>
          <p:nvPr/>
        </p:nvCxnSpPr>
        <p:spPr>
          <a:xfrm>
            <a:off x="5926452" y="1840855"/>
            <a:ext cx="6" cy="322826"/>
          </a:xfrm>
          <a:prstGeom prst="straightConnector1">
            <a:avLst/>
          </a:prstGeom>
          <a:ln w="19050">
            <a:solidFill>
              <a:srgbClr val="B489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6" idx="2"/>
            <a:endCxn id="10" idx="0"/>
          </p:cNvCxnSpPr>
          <p:nvPr/>
        </p:nvCxnSpPr>
        <p:spPr>
          <a:xfrm flipH="1">
            <a:off x="5926450" y="3311437"/>
            <a:ext cx="2" cy="322826"/>
          </a:xfrm>
          <a:prstGeom prst="straightConnector1">
            <a:avLst/>
          </a:prstGeom>
          <a:ln w="19050">
            <a:solidFill>
              <a:srgbClr val="B489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7" idx="2"/>
            <a:endCxn id="11" idx="0"/>
          </p:cNvCxnSpPr>
          <p:nvPr/>
        </p:nvCxnSpPr>
        <p:spPr>
          <a:xfrm>
            <a:off x="5926452" y="4782019"/>
            <a:ext cx="0" cy="322826"/>
          </a:xfrm>
          <a:prstGeom prst="straightConnector1">
            <a:avLst/>
          </a:prstGeom>
          <a:ln w="19050">
            <a:solidFill>
              <a:srgbClr val="B489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10" idx="2"/>
            <a:endCxn id="7" idx="0"/>
          </p:cNvCxnSpPr>
          <p:nvPr/>
        </p:nvCxnSpPr>
        <p:spPr>
          <a:xfrm>
            <a:off x="5926450" y="4003595"/>
            <a:ext cx="2" cy="322827"/>
          </a:xfrm>
          <a:prstGeom prst="straightConnector1">
            <a:avLst/>
          </a:prstGeom>
          <a:ln w="19050">
            <a:solidFill>
              <a:srgbClr val="B489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11" idx="2"/>
            <a:endCxn id="8" idx="0"/>
          </p:cNvCxnSpPr>
          <p:nvPr/>
        </p:nvCxnSpPr>
        <p:spPr>
          <a:xfrm>
            <a:off x="5926452" y="5474177"/>
            <a:ext cx="0" cy="322827"/>
          </a:xfrm>
          <a:prstGeom prst="straightConnector1">
            <a:avLst/>
          </a:prstGeom>
          <a:ln w="19050">
            <a:solidFill>
              <a:srgbClr val="B489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6595866" y="5286730"/>
            <a:ext cx="11742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6626434" y="1230762"/>
            <a:ext cx="1143714" cy="377104"/>
            <a:chOff x="7902341" y="1124437"/>
            <a:chExt cx="1143714" cy="377104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7902341" y="1501541"/>
              <a:ext cx="1143714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8056794" y="1124437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（－）</a:t>
              </a:r>
              <a:endParaRPr lang="zh-CN" altLang="en-US" dirty="0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626434" y="2693908"/>
            <a:ext cx="1143714" cy="386623"/>
            <a:chOff x="7902341" y="2587583"/>
            <a:chExt cx="1143714" cy="386623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7902341" y="2974206"/>
              <a:ext cx="1143714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>
              <a:off x="8056794" y="2587583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（－）</a:t>
              </a:r>
              <a:endParaRPr lang="zh-CN" altLang="en-US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385737" y="1603315"/>
            <a:ext cx="404122" cy="3690000"/>
            <a:chOff x="8661644" y="1496990"/>
            <a:chExt cx="404122" cy="3690000"/>
          </a:xfrm>
        </p:grpSpPr>
        <p:cxnSp>
          <p:nvCxnSpPr>
            <p:cNvPr id="43" name="直接连接符 42"/>
            <p:cNvCxnSpPr/>
            <p:nvPr/>
          </p:nvCxnSpPr>
          <p:spPr>
            <a:xfrm flipV="1">
              <a:off x="9046055" y="1496990"/>
              <a:ext cx="0" cy="36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文本框 48"/>
            <p:cNvSpPr txBox="1"/>
            <p:nvPr/>
          </p:nvSpPr>
          <p:spPr>
            <a:xfrm>
              <a:off x="8661644" y="3800540"/>
              <a:ext cx="4041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反馈</a:t>
              </a:r>
              <a:endParaRPr lang="zh-CN" altLang="en-US" dirty="0"/>
            </a:p>
          </p:txBody>
        </p:sp>
      </p:grpSp>
      <p:pic>
        <p:nvPicPr>
          <p:cNvPr id="735" name="图片 734"/>
          <p:cNvPicPr>
            <a:picLocks noChangeAspect="1"/>
          </p:cNvPicPr>
          <p:nvPr/>
        </p:nvPicPr>
        <p:blipFill rotWithShape="1">
          <a:blip r:embed="rId1"/>
          <a:srcRect l="24634" r="26173" b="29429"/>
          <a:stretch>
            <a:fillRect/>
          </a:stretch>
        </p:blipFill>
        <p:spPr>
          <a:xfrm>
            <a:off x="1722317" y="1029937"/>
            <a:ext cx="2027025" cy="2788992"/>
          </a:xfrm>
          <a:prstGeom prst="rect">
            <a:avLst/>
          </a:prstGeom>
        </p:spPr>
      </p:pic>
      <p:pic>
        <p:nvPicPr>
          <p:cNvPr id="736" name="图片 735"/>
          <p:cNvPicPr>
            <a:picLocks noChangeAspect="1"/>
          </p:cNvPicPr>
          <p:nvPr/>
        </p:nvPicPr>
        <p:blipFill>
          <a:blip r:embed="rId2"/>
          <a:srcRect t="18" b="18"/>
          <a:stretch>
            <a:fillRect/>
          </a:stretch>
        </p:blipFill>
        <p:spPr>
          <a:xfrm>
            <a:off x="2242338" y="4001088"/>
            <a:ext cx="1148234" cy="934553"/>
          </a:xfrm>
          <a:prstGeom prst="rect">
            <a:avLst/>
          </a:prstGeom>
        </p:spPr>
      </p:pic>
      <p:cxnSp>
        <p:nvCxnSpPr>
          <p:cNvPr id="738" name="直接连接符 737"/>
          <p:cNvCxnSpPr/>
          <p:nvPr/>
        </p:nvCxnSpPr>
        <p:spPr>
          <a:xfrm>
            <a:off x="3147237" y="1600094"/>
            <a:ext cx="2067491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0" name="直接连接符 739"/>
          <p:cNvCxnSpPr/>
          <p:nvPr/>
        </p:nvCxnSpPr>
        <p:spPr>
          <a:xfrm>
            <a:off x="3285460" y="3080531"/>
            <a:ext cx="1929268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1" name="直接连接符 740"/>
          <p:cNvCxnSpPr/>
          <p:nvPr/>
        </p:nvCxnSpPr>
        <p:spPr>
          <a:xfrm>
            <a:off x="3136605" y="4553196"/>
            <a:ext cx="2078123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2" name="文本框 741"/>
          <p:cNvSpPr txBox="1"/>
          <p:nvPr/>
        </p:nvSpPr>
        <p:spPr>
          <a:xfrm>
            <a:off x="8481865" y="1673814"/>
            <a:ext cx="249299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C00000"/>
                </a:solidFill>
                <a:effectLst>
                  <a:glow rad="38100">
                    <a:schemeClr val="bg1"/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TRH</a:t>
            </a:r>
            <a:endParaRPr lang="en-US" altLang="zh-CN" sz="4400" b="1" dirty="0">
              <a:solidFill>
                <a:srgbClr val="C00000"/>
              </a:solidFill>
              <a:effectLst>
                <a:glow rad="38100">
                  <a:schemeClr val="bg1"/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促甲状腺激素释放激素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3" name="文本框 742"/>
          <p:cNvSpPr txBox="1"/>
          <p:nvPr/>
        </p:nvSpPr>
        <p:spPr>
          <a:xfrm>
            <a:off x="8712697" y="4025478"/>
            <a:ext cx="203132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C00000"/>
                </a:solidFill>
                <a:effectLst>
                  <a:glow rad="38100">
                    <a:schemeClr val="bg1"/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TSH</a:t>
            </a:r>
            <a:endParaRPr lang="en-US" altLang="zh-CN" sz="4400" b="1" dirty="0">
              <a:solidFill>
                <a:srgbClr val="C00000"/>
              </a:solidFill>
              <a:effectLst>
                <a:glow rad="38100">
                  <a:schemeClr val="bg1"/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促甲状腺激素激素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4" name="箭头: 下 743"/>
          <p:cNvSpPr/>
          <p:nvPr/>
        </p:nvSpPr>
        <p:spPr>
          <a:xfrm>
            <a:off x="2726227" y="1710186"/>
            <a:ext cx="247817" cy="1219918"/>
          </a:xfrm>
          <a:prstGeom prst="downArrow">
            <a:avLst>
              <a:gd name="adj1" fmla="val 50000"/>
              <a:gd name="adj2" fmla="val 60345"/>
            </a:avLst>
          </a:prstGeom>
          <a:solidFill>
            <a:srgbClr val="7030A0"/>
          </a:solidFill>
          <a:ln>
            <a:noFill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5" name="箭头: 下 744"/>
          <p:cNvSpPr/>
          <p:nvPr/>
        </p:nvSpPr>
        <p:spPr>
          <a:xfrm>
            <a:off x="2742372" y="3410501"/>
            <a:ext cx="247817" cy="1219918"/>
          </a:xfrm>
          <a:prstGeom prst="downArrow">
            <a:avLst>
              <a:gd name="adj1" fmla="val 50000"/>
              <a:gd name="adj2" fmla="val 60345"/>
            </a:avLst>
          </a:prstGeom>
          <a:solidFill>
            <a:srgbClr val="7030A0"/>
          </a:solidFill>
          <a:ln>
            <a:noFill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9" grpId="0"/>
      <p:bldP spid="742" grpId="0"/>
      <p:bldP spid="743" grpId="0"/>
      <p:bldP spid="744" grpId="0" animBg="1"/>
      <p:bldP spid="7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甲状腺激素分泌的分级调节</a:t>
            </a:r>
            <a:endParaRPr lang="zh-CN" altLang="en-US" dirty="0"/>
          </a:p>
        </p:txBody>
      </p:sp>
      <p:sp>
        <p:nvSpPr>
          <p:cNvPr id="5" name="矩形: 圆角 4"/>
          <p:cNvSpPr/>
          <p:nvPr/>
        </p:nvSpPr>
        <p:spPr>
          <a:xfrm>
            <a:off x="8523374" y="1243364"/>
            <a:ext cx="1423447" cy="45559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ysClr val="windowText" lastClr="000000"/>
                </a:solidFill>
              </a:rPr>
              <a:t>下丘脑</a:t>
            </a:r>
            <a:endParaRPr lang="zh-CN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389981" y="5655110"/>
            <a:ext cx="1688920" cy="45559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ysClr val="windowText" lastClr="000000"/>
                </a:solidFill>
              </a:rPr>
              <a:t>几乎全身细胞</a:t>
            </a:r>
            <a:endParaRPr lang="zh-CN" alt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523374" y="1698961"/>
            <a:ext cx="1423447" cy="3633322"/>
            <a:chOff x="8523374" y="1698961"/>
            <a:chExt cx="1423447" cy="3633322"/>
          </a:xfrm>
        </p:grpSpPr>
        <p:sp>
          <p:nvSpPr>
            <p:cNvPr id="6" name="矩形: 圆角 5"/>
            <p:cNvSpPr/>
            <p:nvPr/>
          </p:nvSpPr>
          <p:spPr>
            <a:xfrm>
              <a:off x="8523374" y="2713946"/>
              <a:ext cx="1423447" cy="455597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ysClr val="windowText" lastClr="000000"/>
                  </a:solidFill>
                </a:rPr>
                <a:t>垂体</a:t>
              </a:r>
              <a:endParaRPr lang="zh-CN" alt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8523374" y="4184528"/>
              <a:ext cx="1423447" cy="455597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ysClr val="windowText" lastClr="000000"/>
                  </a:solidFill>
                </a:rPr>
                <a:t>甲状腺</a:t>
              </a:r>
              <a:endParaRPr lang="zh-CN" alt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911930" y="3492369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TSH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565684" y="4962951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甲状腺激素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直接箭头连接符 12"/>
            <p:cNvCxnSpPr>
              <a:stCxn id="9" idx="2"/>
              <a:endCxn id="6" idx="0"/>
            </p:cNvCxnSpPr>
            <p:nvPr/>
          </p:nvCxnSpPr>
          <p:spPr>
            <a:xfrm flipH="1">
              <a:off x="9235098" y="2391119"/>
              <a:ext cx="6" cy="322827"/>
            </a:xfrm>
            <a:prstGeom prst="straightConnector1">
              <a:avLst/>
            </a:prstGeom>
            <a:ln w="19050">
              <a:solidFill>
                <a:srgbClr val="B489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8892702" y="2021787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TRH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直接箭头连接符 14"/>
            <p:cNvCxnSpPr>
              <a:stCxn id="5" idx="2"/>
              <a:endCxn id="9" idx="0"/>
            </p:cNvCxnSpPr>
            <p:nvPr/>
          </p:nvCxnSpPr>
          <p:spPr>
            <a:xfrm>
              <a:off x="9235098" y="1698961"/>
              <a:ext cx="6" cy="322826"/>
            </a:xfrm>
            <a:prstGeom prst="straightConnector1">
              <a:avLst/>
            </a:prstGeom>
            <a:ln w="19050">
              <a:solidFill>
                <a:srgbClr val="B489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>
              <a:stCxn id="6" idx="2"/>
              <a:endCxn id="10" idx="0"/>
            </p:cNvCxnSpPr>
            <p:nvPr/>
          </p:nvCxnSpPr>
          <p:spPr>
            <a:xfrm flipH="1">
              <a:off x="9235096" y="3169543"/>
              <a:ext cx="2" cy="322826"/>
            </a:xfrm>
            <a:prstGeom prst="straightConnector1">
              <a:avLst/>
            </a:prstGeom>
            <a:ln w="19050">
              <a:solidFill>
                <a:srgbClr val="B489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>
              <a:stCxn id="7" idx="2"/>
              <a:endCxn id="11" idx="0"/>
            </p:cNvCxnSpPr>
            <p:nvPr/>
          </p:nvCxnSpPr>
          <p:spPr>
            <a:xfrm>
              <a:off x="9235098" y="4640125"/>
              <a:ext cx="0" cy="322826"/>
            </a:xfrm>
            <a:prstGeom prst="straightConnector1">
              <a:avLst/>
            </a:prstGeom>
            <a:ln w="19050">
              <a:solidFill>
                <a:srgbClr val="B489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>
              <a:stCxn id="10" idx="2"/>
              <a:endCxn id="7" idx="0"/>
            </p:cNvCxnSpPr>
            <p:nvPr/>
          </p:nvCxnSpPr>
          <p:spPr>
            <a:xfrm>
              <a:off x="9235096" y="3861701"/>
              <a:ext cx="2" cy="322827"/>
            </a:xfrm>
            <a:prstGeom prst="straightConnector1">
              <a:avLst/>
            </a:prstGeom>
            <a:ln w="19050">
              <a:solidFill>
                <a:srgbClr val="B489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直接箭头连接符 27"/>
          <p:cNvCxnSpPr>
            <a:stCxn id="11" idx="2"/>
            <a:endCxn id="8" idx="0"/>
          </p:cNvCxnSpPr>
          <p:nvPr/>
        </p:nvCxnSpPr>
        <p:spPr>
          <a:xfrm flipH="1">
            <a:off x="9234441" y="5332283"/>
            <a:ext cx="657" cy="322827"/>
          </a:xfrm>
          <a:prstGeom prst="straightConnector1">
            <a:avLst/>
          </a:prstGeom>
          <a:ln w="19050">
            <a:solidFill>
              <a:srgbClr val="B489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9904512" y="5144836"/>
            <a:ext cx="11742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9935080" y="1088868"/>
            <a:ext cx="1143714" cy="377104"/>
            <a:chOff x="7902341" y="1124437"/>
            <a:chExt cx="1143714" cy="377104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7902341" y="1501541"/>
              <a:ext cx="1143714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8056794" y="1124437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（－）</a:t>
              </a:r>
              <a:endParaRPr lang="zh-CN" altLang="en-US" dirty="0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935080" y="2552014"/>
            <a:ext cx="1143714" cy="386623"/>
            <a:chOff x="7902341" y="2587583"/>
            <a:chExt cx="1143714" cy="386623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7902341" y="2974206"/>
              <a:ext cx="1143714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>
              <a:off x="8056794" y="2587583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（－）</a:t>
              </a:r>
              <a:endParaRPr lang="zh-CN" altLang="en-US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0694383" y="1461421"/>
            <a:ext cx="404122" cy="3690000"/>
            <a:chOff x="8661644" y="1496990"/>
            <a:chExt cx="404122" cy="3690000"/>
          </a:xfrm>
        </p:grpSpPr>
        <p:cxnSp>
          <p:nvCxnSpPr>
            <p:cNvPr id="43" name="直接连接符 42"/>
            <p:cNvCxnSpPr/>
            <p:nvPr/>
          </p:nvCxnSpPr>
          <p:spPr>
            <a:xfrm flipV="1">
              <a:off x="9046055" y="1496990"/>
              <a:ext cx="0" cy="36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文本框 48"/>
            <p:cNvSpPr txBox="1"/>
            <p:nvPr/>
          </p:nvSpPr>
          <p:spPr>
            <a:xfrm>
              <a:off x="8661644" y="3800540"/>
              <a:ext cx="4041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反馈</a:t>
              </a:r>
              <a:endParaRPr lang="zh-CN" altLang="en-US" dirty="0"/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5964109" y="1264521"/>
            <a:ext cx="1205747" cy="4086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寒冷环境</a:t>
            </a:r>
            <a:endParaRPr lang="zh-CN" altLang="en-US" dirty="0"/>
          </a:p>
        </p:txBody>
      </p:sp>
      <p:sp>
        <p:nvSpPr>
          <p:cNvPr id="44" name="文本框 43"/>
          <p:cNvSpPr txBox="1"/>
          <p:nvPr/>
        </p:nvSpPr>
        <p:spPr>
          <a:xfrm>
            <a:off x="5952064" y="5525363"/>
            <a:ext cx="1697688" cy="715089"/>
          </a:xfrm>
          <a:prstGeom prst="roundRect">
            <a:avLst/>
          </a:prstGeom>
          <a:solidFill>
            <a:srgbClr val="FFB7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提高代谢速率</a:t>
            </a:r>
            <a:endParaRPr lang="en-US" altLang="zh-CN" dirty="0"/>
          </a:p>
          <a:p>
            <a:pPr algn="ctr"/>
            <a:r>
              <a:rPr lang="zh-CN" altLang="en-US" dirty="0"/>
              <a:t>产生更多热量</a:t>
            </a:r>
            <a:endParaRPr lang="zh-CN" altLang="en-US" dirty="0"/>
          </a:p>
        </p:txBody>
      </p:sp>
      <p:cxnSp>
        <p:nvCxnSpPr>
          <p:cNvPr id="45" name="直接箭头连接符 44"/>
          <p:cNvCxnSpPr>
            <a:stCxn id="44" idx="3"/>
            <a:endCxn id="8" idx="1"/>
          </p:cNvCxnSpPr>
          <p:nvPr/>
        </p:nvCxnSpPr>
        <p:spPr>
          <a:xfrm>
            <a:off x="7649752" y="5882908"/>
            <a:ext cx="740229" cy="1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7169856" y="1135034"/>
            <a:ext cx="1353518" cy="646331"/>
            <a:chOff x="7169856" y="1135034"/>
            <a:chExt cx="1353518" cy="646331"/>
          </a:xfrm>
        </p:grpSpPr>
        <p:cxnSp>
          <p:nvCxnSpPr>
            <p:cNvPr id="20" name="直接箭头连接符 19"/>
            <p:cNvCxnSpPr/>
            <p:nvPr/>
          </p:nvCxnSpPr>
          <p:spPr>
            <a:xfrm flipH="1">
              <a:off x="7169856" y="1468833"/>
              <a:ext cx="1353518" cy="23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7292617" y="1135034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机体产生</a:t>
              </a:r>
              <a:endParaRPr lang="en-US" altLang="zh-CN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神经冲动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53" name="图片 52" descr="卡通人物&#10;&#10;中度可信度描述已自动生成"/>
          <p:cNvPicPr>
            <a:picLocks noChangeAspect="1"/>
          </p:cNvPicPr>
          <p:nvPr/>
        </p:nvPicPr>
        <p:blipFill rotWithShape="1">
          <a:blip r:embed="rId1"/>
          <a:srcRect l="11180" t="7286" r="11019" b="12165"/>
          <a:stretch>
            <a:fillRect/>
          </a:stretch>
        </p:blipFill>
        <p:spPr>
          <a:xfrm flipH="1">
            <a:off x="680660" y="1234038"/>
            <a:ext cx="4889104" cy="506186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6089924" y="2716456"/>
            <a:ext cx="1878249" cy="1822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dirty="0">
                <a:solidFill>
                  <a:srgbClr val="7030A0"/>
                </a:solidFill>
                <a:effectLst>
                  <a:glow rad="381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下丘脑</a:t>
            </a:r>
            <a:r>
              <a:rPr lang="en-US" altLang="zh-CN" sz="3200" dirty="0">
                <a:solidFill>
                  <a:srgbClr val="7030A0"/>
                </a:solidFill>
                <a:effectLst>
                  <a:glow rad="381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dirty="0">
                <a:solidFill>
                  <a:srgbClr val="7030A0"/>
                </a:solidFill>
                <a:effectLst>
                  <a:glow rad="381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垂体</a:t>
            </a:r>
            <a:r>
              <a:rPr lang="en-US" altLang="zh-CN" sz="3200" dirty="0">
                <a:solidFill>
                  <a:srgbClr val="7030A0"/>
                </a:solidFill>
                <a:effectLst>
                  <a:glow rad="381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dirty="0">
                <a:solidFill>
                  <a:srgbClr val="7030A0"/>
                </a:solidFill>
                <a:effectLst>
                  <a:glow rad="381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甲状腺轴</a:t>
            </a:r>
            <a:endParaRPr lang="zh-CN" altLang="en-US" sz="3200" dirty="0">
              <a:solidFill>
                <a:srgbClr val="7030A0"/>
              </a:solidFill>
              <a:effectLst>
                <a:glow rad="381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7" grpId="0" animBg="1"/>
      <p:bldP spid="44" grpId="0" animBg="1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4941037" y="2163835"/>
            <a:ext cx="6326503" cy="3942281"/>
            <a:chOff x="-4610067" y="1101178"/>
            <a:chExt cx="6326503" cy="4897032"/>
          </a:xfrm>
        </p:grpSpPr>
        <p:sp>
          <p:nvSpPr>
            <p:cNvPr id="40" name="矩形: 圆角 39"/>
            <p:cNvSpPr/>
            <p:nvPr/>
          </p:nvSpPr>
          <p:spPr>
            <a:xfrm>
              <a:off x="-4610067" y="1414558"/>
              <a:ext cx="6326503" cy="4583652"/>
            </a:xfrm>
            <a:prstGeom prst="roundRect">
              <a:avLst>
                <a:gd name="adj" fmla="val 4124"/>
              </a:avLst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-2355823" y="1101178"/>
              <a:ext cx="1752584" cy="649935"/>
            </a:xfrm>
            <a:prstGeom prst="rect">
              <a:avLst/>
            </a:prstGeom>
            <a:solidFill>
              <a:srgbClr val="DAE0E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C00000"/>
                  </a:solidFill>
                  <a:effectLst>
                    <a:glow rad="76200">
                      <a:schemeClr val="bg1">
                        <a:alpha val="85000"/>
                      </a:schemeClr>
                    </a:glo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调节特点</a:t>
              </a:r>
              <a:endParaRPr lang="zh-CN" altLang="en-US" sz="28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5149213" y="2625500"/>
            <a:ext cx="5872899" cy="3277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C00000"/>
                </a:solidFill>
              </a:rPr>
              <a:t>分级调节</a:t>
            </a:r>
            <a:endParaRPr lang="zh-CN" altLang="en-US" sz="2000" dirty="0">
              <a:solidFill>
                <a:srgbClr val="C00000"/>
              </a:solidFill>
            </a:endParaRPr>
          </a:p>
          <a:p>
            <a:pPr marL="704850" lvl="1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70C0"/>
                </a:solidFill>
              </a:rPr>
              <a:t>含义：</a:t>
            </a:r>
            <a:r>
              <a:rPr lang="zh-CN" altLang="en-US" sz="2000" dirty="0"/>
              <a:t>人们将下丘脑、垂体和靶腺体之间存在的这种分层调控，称为分级调节。</a:t>
            </a:r>
            <a:endParaRPr lang="zh-CN" altLang="en-US" sz="2000" dirty="0"/>
          </a:p>
          <a:p>
            <a:pPr marL="704850" lvl="1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70C0"/>
                </a:solidFill>
              </a:rPr>
              <a:t>意义：</a:t>
            </a:r>
            <a:r>
              <a:rPr lang="zh-CN" altLang="en-US" sz="2000" dirty="0"/>
              <a:t>分级调节可以放大激素的调节效应，形成多级反馈调节，有利于精细调控，从而维持机体的稳态。</a:t>
            </a:r>
            <a:endParaRPr lang="zh-CN" altLang="en-US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C00000"/>
                </a:solidFill>
              </a:rPr>
              <a:t>反馈调节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甲状腺激素分泌的分级调节</a:t>
            </a:r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1365742" y="1081906"/>
            <a:ext cx="2575131" cy="5021839"/>
            <a:chOff x="1365742" y="1081906"/>
            <a:chExt cx="2575131" cy="5021839"/>
          </a:xfrm>
        </p:grpSpPr>
        <p:sp>
          <p:nvSpPr>
            <p:cNvPr id="5" name="矩形: 圆角 4"/>
            <p:cNvSpPr/>
            <p:nvPr/>
          </p:nvSpPr>
          <p:spPr>
            <a:xfrm>
              <a:off x="1365742" y="1236402"/>
              <a:ext cx="1423447" cy="455597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ysClr val="windowText" lastClr="000000"/>
                  </a:solidFill>
                </a:rPr>
                <a:t>下丘脑</a:t>
              </a:r>
              <a:endParaRPr lang="zh-CN" alt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矩形: 圆角 5"/>
            <p:cNvSpPr/>
            <p:nvPr/>
          </p:nvSpPr>
          <p:spPr>
            <a:xfrm>
              <a:off x="1365742" y="2706984"/>
              <a:ext cx="1423447" cy="455597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ysClr val="windowText" lastClr="000000"/>
                  </a:solidFill>
                </a:rPr>
                <a:t>垂体</a:t>
              </a:r>
              <a:endParaRPr lang="zh-CN" alt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1365742" y="4177566"/>
              <a:ext cx="1423447" cy="455597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ysClr val="windowText" lastClr="000000"/>
                  </a:solidFill>
                </a:rPr>
                <a:t>甲状腺</a:t>
              </a:r>
              <a:endParaRPr lang="zh-CN" alt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1365742" y="5648148"/>
              <a:ext cx="1423447" cy="455597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ysClr val="windowText" lastClr="000000"/>
                  </a:solidFill>
                </a:rPr>
                <a:t>细胞代谢</a:t>
              </a:r>
              <a:endParaRPr lang="zh-CN" alt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754298" y="348540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TSH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408052" y="4955989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甲状腺激素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直接箭头连接符 12"/>
            <p:cNvCxnSpPr>
              <a:stCxn id="9" idx="2"/>
              <a:endCxn id="6" idx="0"/>
            </p:cNvCxnSpPr>
            <p:nvPr/>
          </p:nvCxnSpPr>
          <p:spPr>
            <a:xfrm flipH="1">
              <a:off x="2077466" y="2384157"/>
              <a:ext cx="6" cy="322827"/>
            </a:xfrm>
            <a:prstGeom prst="straightConnector1">
              <a:avLst/>
            </a:prstGeom>
            <a:ln w="19050">
              <a:solidFill>
                <a:srgbClr val="B489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1735070" y="201482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TRH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直接箭头连接符 14"/>
            <p:cNvCxnSpPr>
              <a:stCxn id="5" idx="2"/>
              <a:endCxn id="9" idx="0"/>
            </p:cNvCxnSpPr>
            <p:nvPr/>
          </p:nvCxnSpPr>
          <p:spPr>
            <a:xfrm>
              <a:off x="2077466" y="1691999"/>
              <a:ext cx="6" cy="322826"/>
            </a:xfrm>
            <a:prstGeom prst="straightConnector1">
              <a:avLst/>
            </a:prstGeom>
            <a:ln w="19050">
              <a:solidFill>
                <a:srgbClr val="B489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>
              <a:stCxn id="6" idx="2"/>
              <a:endCxn id="10" idx="0"/>
            </p:cNvCxnSpPr>
            <p:nvPr/>
          </p:nvCxnSpPr>
          <p:spPr>
            <a:xfrm flipH="1">
              <a:off x="2077464" y="3162581"/>
              <a:ext cx="2" cy="322826"/>
            </a:xfrm>
            <a:prstGeom prst="straightConnector1">
              <a:avLst/>
            </a:prstGeom>
            <a:ln w="19050">
              <a:solidFill>
                <a:srgbClr val="B489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>
              <a:stCxn id="7" idx="2"/>
              <a:endCxn id="11" idx="0"/>
            </p:cNvCxnSpPr>
            <p:nvPr/>
          </p:nvCxnSpPr>
          <p:spPr>
            <a:xfrm>
              <a:off x="2077466" y="4633163"/>
              <a:ext cx="0" cy="322826"/>
            </a:xfrm>
            <a:prstGeom prst="straightConnector1">
              <a:avLst/>
            </a:prstGeom>
            <a:ln w="19050">
              <a:solidFill>
                <a:srgbClr val="B489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>
              <a:stCxn id="10" idx="2"/>
              <a:endCxn id="7" idx="0"/>
            </p:cNvCxnSpPr>
            <p:nvPr/>
          </p:nvCxnSpPr>
          <p:spPr>
            <a:xfrm>
              <a:off x="2077464" y="3854739"/>
              <a:ext cx="2" cy="322827"/>
            </a:xfrm>
            <a:prstGeom prst="straightConnector1">
              <a:avLst/>
            </a:prstGeom>
            <a:ln w="19050">
              <a:solidFill>
                <a:srgbClr val="B489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>
              <a:stCxn id="11" idx="2"/>
              <a:endCxn id="8" idx="0"/>
            </p:cNvCxnSpPr>
            <p:nvPr/>
          </p:nvCxnSpPr>
          <p:spPr>
            <a:xfrm>
              <a:off x="2077466" y="5325321"/>
              <a:ext cx="0" cy="322827"/>
            </a:xfrm>
            <a:prstGeom prst="straightConnector1">
              <a:avLst/>
            </a:prstGeom>
            <a:ln w="19050">
              <a:solidFill>
                <a:srgbClr val="B489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746880" y="5137874"/>
              <a:ext cx="11742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组合 51"/>
            <p:cNvGrpSpPr/>
            <p:nvPr/>
          </p:nvGrpSpPr>
          <p:grpSpPr>
            <a:xfrm>
              <a:off x="2777448" y="1081906"/>
              <a:ext cx="1143714" cy="377104"/>
              <a:chOff x="7902341" y="1124437"/>
              <a:chExt cx="1143714" cy="377104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7902341" y="1501541"/>
                <a:ext cx="11437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文本框 46"/>
              <p:cNvSpPr txBox="1"/>
              <p:nvPr/>
            </p:nvSpPr>
            <p:spPr>
              <a:xfrm>
                <a:off x="8056794" y="1124437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（－）</a:t>
                </a:r>
                <a:endParaRPr lang="zh-CN" altLang="en-US" dirty="0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2777448" y="2545052"/>
              <a:ext cx="1143714" cy="386623"/>
              <a:chOff x="7902341" y="2587583"/>
              <a:chExt cx="1143714" cy="386623"/>
            </a:xfrm>
          </p:grpSpPr>
          <p:cxnSp>
            <p:nvCxnSpPr>
              <p:cNvPr id="39" name="直接连接符 38"/>
              <p:cNvCxnSpPr/>
              <p:nvPr/>
            </p:nvCxnSpPr>
            <p:spPr>
              <a:xfrm>
                <a:off x="7902341" y="2974206"/>
                <a:ext cx="11437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文本框 47"/>
              <p:cNvSpPr txBox="1"/>
              <p:nvPr/>
            </p:nvSpPr>
            <p:spPr>
              <a:xfrm>
                <a:off x="8056794" y="2587583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（－）</a:t>
                </a:r>
                <a:endParaRPr lang="zh-CN" altLang="en-US" dirty="0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3536751" y="1454459"/>
              <a:ext cx="404122" cy="3690000"/>
              <a:chOff x="8661644" y="1496990"/>
              <a:chExt cx="404122" cy="3690000"/>
            </a:xfrm>
          </p:grpSpPr>
          <p:cxnSp>
            <p:nvCxnSpPr>
              <p:cNvPr id="43" name="直接连接符 42"/>
              <p:cNvCxnSpPr/>
              <p:nvPr/>
            </p:nvCxnSpPr>
            <p:spPr>
              <a:xfrm flipV="1">
                <a:off x="9046055" y="1496990"/>
                <a:ext cx="0" cy="369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文本框 48"/>
              <p:cNvSpPr txBox="1"/>
              <p:nvPr/>
            </p:nvSpPr>
            <p:spPr>
              <a:xfrm>
                <a:off x="8661644" y="3800540"/>
                <a:ext cx="4041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反馈</a:t>
                </a:r>
                <a:endParaRPr lang="zh-CN" altLang="en-US" dirty="0"/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4774022" y="1097810"/>
            <a:ext cx="6579778" cy="807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/>
              <a:t>人和高等动物除了</a:t>
            </a:r>
            <a:r>
              <a:rPr lang="zh-CN" altLang="en-US" sz="2000" dirty="0">
                <a:solidFill>
                  <a:srgbClr val="C00000"/>
                </a:solidFill>
              </a:rPr>
              <a:t>下丘脑</a:t>
            </a:r>
            <a:r>
              <a:rPr lang="en-US" altLang="zh-CN" sz="2000" dirty="0">
                <a:solidFill>
                  <a:srgbClr val="C00000"/>
                </a:solidFill>
              </a:rPr>
              <a:t>—</a:t>
            </a:r>
            <a:r>
              <a:rPr lang="zh-CN" altLang="en-US" sz="2000" dirty="0">
                <a:solidFill>
                  <a:srgbClr val="C00000"/>
                </a:solidFill>
              </a:rPr>
              <a:t>垂体</a:t>
            </a:r>
            <a:r>
              <a:rPr lang="en-US" altLang="zh-CN" sz="2000" dirty="0">
                <a:solidFill>
                  <a:srgbClr val="C00000"/>
                </a:solidFill>
              </a:rPr>
              <a:t>—</a:t>
            </a:r>
            <a:r>
              <a:rPr lang="zh-CN" altLang="en-US" sz="2000" dirty="0">
                <a:solidFill>
                  <a:srgbClr val="C00000"/>
                </a:solidFill>
              </a:rPr>
              <a:t>甲状腺轴</a:t>
            </a:r>
            <a:r>
              <a:rPr lang="zh-CN" altLang="en-US" sz="2000" dirty="0"/>
              <a:t>，还存在“</a:t>
            </a:r>
            <a:r>
              <a:rPr lang="zh-CN" altLang="en-US" sz="2000" dirty="0">
                <a:solidFill>
                  <a:srgbClr val="C00000"/>
                </a:solidFill>
              </a:rPr>
              <a:t>下丘脑</a:t>
            </a:r>
            <a:r>
              <a:rPr lang="en-US" altLang="zh-CN" sz="2000" dirty="0">
                <a:solidFill>
                  <a:srgbClr val="C00000"/>
                </a:solidFill>
              </a:rPr>
              <a:t>—</a:t>
            </a:r>
            <a:r>
              <a:rPr lang="zh-CN" altLang="en-US" sz="2000" dirty="0">
                <a:solidFill>
                  <a:srgbClr val="C00000"/>
                </a:solidFill>
              </a:rPr>
              <a:t>垂体</a:t>
            </a:r>
            <a:r>
              <a:rPr lang="en-US" altLang="zh-CN" sz="2000" dirty="0">
                <a:solidFill>
                  <a:srgbClr val="C00000"/>
                </a:solidFill>
              </a:rPr>
              <a:t>—</a:t>
            </a:r>
            <a:r>
              <a:rPr lang="zh-CN" altLang="en-US" sz="2000" dirty="0">
                <a:solidFill>
                  <a:srgbClr val="C00000"/>
                </a:solidFill>
              </a:rPr>
              <a:t>肾上腺皮质轴</a:t>
            </a:r>
            <a:r>
              <a:rPr lang="zh-CN" altLang="en-US" sz="2000" dirty="0"/>
              <a:t>”、“</a:t>
            </a:r>
            <a:r>
              <a:rPr lang="zh-CN" altLang="en-US" sz="2000" dirty="0">
                <a:solidFill>
                  <a:srgbClr val="C00000"/>
                </a:solidFill>
              </a:rPr>
              <a:t>下丘脑</a:t>
            </a:r>
            <a:r>
              <a:rPr lang="en-US" altLang="zh-CN" sz="2000" dirty="0">
                <a:solidFill>
                  <a:srgbClr val="C00000"/>
                </a:solidFill>
              </a:rPr>
              <a:t>—</a:t>
            </a:r>
            <a:r>
              <a:rPr lang="zh-CN" altLang="en-US" sz="2000" dirty="0">
                <a:solidFill>
                  <a:srgbClr val="C00000"/>
                </a:solidFill>
              </a:rPr>
              <a:t>垂体</a:t>
            </a:r>
            <a:r>
              <a:rPr lang="en-US" altLang="zh-CN" sz="2000" dirty="0">
                <a:solidFill>
                  <a:srgbClr val="C00000"/>
                </a:solidFill>
              </a:rPr>
              <a:t>—</a:t>
            </a:r>
            <a:r>
              <a:rPr lang="zh-CN" altLang="en-US" sz="2000" dirty="0">
                <a:solidFill>
                  <a:srgbClr val="C00000"/>
                </a:solidFill>
              </a:rPr>
              <a:t>性腺轴</a:t>
            </a:r>
            <a:r>
              <a:rPr lang="zh-CN" altLang="en-US" sz="2000" dirty="0"/>
              <a:t>”等。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uiExpand="1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激素调节的特点</a:t>
            </a:r>
            <a:endParaRPr lang="zh-CN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t="1694" r="9262" b="3428"/>
          <a:stretch>
            <a:fillRect/>
          </a:stretch>
        </p:blipFill>
        <p:spPr bwMode="auto">
          <a:xfrm>
            <a:off x="1649633" y="935008"/>
            <a:ext cx="9023365" cy="582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4"/>
          <a:srcRect l="7337" t="5394" r="6412" b="7308"/>
          <a:stretch>
            <a:fillRect/>
          </a:stretch>
        </p:blipFill>
        <p:spPr>
          <a:xfrm>
            <a:off x="1905802" y="1174347"/>
            <a:ext cx="8529670" cy="485880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51781" y="2775479"/>
            <a:ext cx="5288438" cy="165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dirty="0">
                <a:solidFill>
                  <a:srgbClr val="7030A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激素的分泌、运输及与靶细胞结合的方式</a:t>
            </a:r>
            <a:endParaRPr lang="zh-CN" altLang="en-US" sz="4400" dirty="0">
              <a:solidFill>
                <a:srgbClr val="7030A0"/>
              </a:solidFill>
              <a:effectLst>
                <a:glow rad="76200">
                  <a:schemeClr val="bg1">
                    <a:alpha val="85000"/>
                  </a:schemeClr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: 圆角 39"/>
          <p:cNvSpPr/>
          <p:nvPr/>
        </p:nvSpPr>
        <p:spPr>
          <a:xfrm>
            <a:off x="7032370" y="1357460"/>
            <a:ext cx="4244571" cy="4824265"/>
          </a:xfrm>
          <a:prstGeom prst="roundRect">
            <a:avLst>
              <a:gd name="adj" fmla="val 4124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7352881" y="1569599"/>
            <a:ext cx="3697257" cy="446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</a:rPr>
              <a:t>原因：</a:t>
            </a:r>
            <a:r>
              <a:rPr lang="zh-CN" altLang="en-US" sz="2400" dirty="0"/>
              <a:t>内分泌腺没有导管，内分泌细胞产生的激素弥散到体液中，随血液流到全身，传递各种信息。</a:t>
            </a:r>
            <a:endParaRPr lang="zh-CN" alt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</a:rPr>
              <a:t>应用：</a:t>
            </a:r>
            <a:r>
              <a:rPr lang="zh-CN" altLang="en-US" sz="2400" dirty="0"/>
              <a:t>临床上常通过抽取血样来检测内分泌系统中激素的水平。</a:t>
            </a:r>
            <a:endParaRPr lang="zh-CN" altLang="en-US" sz="2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激素调节的特点</a:t>
            </a:r>
            <a:endParaRPr lang="zh-CN" altLang="en-US" dirty="0"/>
          </a:p>
        </p:txBody>
      </p:sp>
      <p:grpSp>
        <p:nvGrpSpPr>
          <p:cNvPr id="22" name="组合 21"/>
          <p:cNvGrpSpPr/>
          <p:nvPr/>
        </p:nvGrpSpPr>
        <p:grpSpPr>
          <a:xfrm>
            <a:off x="915059" y="1250296"/>
            <a:ext cx="5686507" cy="5019215"/>
            <a:chOff x="915059" y="1250296"/>
            <a:chExt cx="5686507" cy="5019215"/>
          </a:xfrm>
        </p:grpSpPr>
        <p:sp>
          <p:nvSpPr>
            <p:cNvPr id="6" name="矩形: 圆角 5"/>
            <p:cNvSpPr/>
            <p:nvPr/>
          </p:nvSpPr>
          <p:spPr>
            <a:xfrm>
              <a:off x="915059" y="1250296"/>
              <a:ext cx="5686507" cy="4449898"/>
            </a:xfrm>
            <a:prstGeom prst="roundRect">
              <a:avLst>
                <a:gd name="adj" fmla="val 4418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rcRect t="1" b="1"/>
            <a:stretch>
              <a:fillRect/>
            </a:stretch>
          </p:blipFill>
          <p:spPr>
            <a:xfrm>
              <a:off x="915059" y="1460620"/>
              <a:ext cx="5466176" cy="4070110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660460" y="5869658"/>
              <a:ext cx="4346333" cy="399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effectLst/>
                  <a:latin typeface="+mn-ea"/>
                  <a:cs typeface="Times New Roman" panose="02020603050405020304" pitchFamily="18" charset="0"/>
                </a:rPr>
                <a:t>激素的分泌、运输及与靶细胞结合的方式</a:t>
              </a:r>
              <a:endParaRPr lang="zh-CN" altLang="en-US" dirty="0">
                <a:effectLst/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356701" y="151159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分泌细胞</a:t>
              </a:r>
              <a:endParaRPr lang="zh-CN" altLang="en-US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60460" y="374227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激素分子</a:t>
              </a:r>
              <a:endParaRPr lang="zh-CN" altLang="en-US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535635" y="5162233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靶细胞</a:t>
              </a:r>
              <a:endParaRPr lang="zh-CN" altLang="en-US" dirty="0"/>
            </a:p>
          </p:txBody>
        </p:sp>
        <p:cxnSp>
          <p:nvCxnSpPr>
            <p:cNvPr id="9" name="直接连接符 8"/>
            <p:cNvCxnSpPr/>
            <p:nvPr/>
          </p:nvCxnSpPr>
          <p:spPr>
            <a:xfrm flipH="1">
              <a:off x="2554664" y="3582873"/>
              <a:ext cx="509047" cy="1688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2545237" y="3318923"/>
              <a:ext cx="235670" cy="4422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V="1">
              <a:off x="4535635" y="3667288"/>
              <a:ext cx="356876" cy="9384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>
              <a:off x="1409700" y="3009900"/>
              <a:ext cx="349086" cy="249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8912101" y="1083565"/>
            <a:ext cx="2069797" cy="523220"/>
          </a:xfrm>
          <a:prstGeom prst="rect">
            <a:avLst/>
          </a:prstGeom>
          <a:solidFill>
            <a:srgbClr val="DAE0EF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体液运输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76200">
                  <a:prstClr val="white">
                    <a:alpha val="85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429720" y="1083565"/>
            <a:ext cx="1620957" cy="523220"/>
          </a:xfrm>
          <a:prstGeom prst="rect">
            <a:avLst/>
          </a:prstGeom>
          <a:solidFill>
            <a:srgbClr val="DAE0EF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运输方式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76200">
                  <a:prstClr val="white">
                    <a:alpha val="85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6" grpId="0" uiExpand="1" build="p"/>
      <p:bldP spid="29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: 圆角 39"/>
          <p:cNvSpPr/>
          <p:nvPr/>
        </p:nvSpPr>
        <p:spPr>
          <a:xfrm>
            <a:off x="6585058" y="1404595"/>
            <a:ext cx="4691884" cy="4732255"/>
          </a:xfrm>
          <a:prstGeom prst="roundRect">
            <a:avLst>
              <a:gd name="adj" fmla="val 4124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6725748" y="1624858"/>
            <a:ext cx="43224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含义：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能被特定激素作用的器官、细胞犹如“靶子”，就是该激素的靶器官、靶细胞。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举例：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如甲状腺激素几乎对全身的细胞都起作用，而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TSH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只作用于甲状腺。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作用过程及特点：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是通过与靶细胞上的特异性受体相互识别，并发生特异性结合实现的。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激素调节的特点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8291446" y="1184017"/>
            <a:ext cx="2723823" cy="461665"/>
          </a:xfrm>
          <a:prstGeom prst="rect">
            <a:avLst/>
          </a:prstGeom>
          <a:solidFill>
            <a:srgbClr val="DAE0EF"/>
          </a:solidFill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 </a:t>
            </a:r>
            <a:r>
              <a:rPr lang="zh-CN" altLang="en-US" sz="2400" dirty="0">
                <a:solidFill>
                  <a:srgbClr val="C0000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靶器官、靶细胞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76200">
                  <a:prstClr val="white">
                    <a:alpha val="85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15060" y="1250296"/>
            <a:ext cx="5494456" cy="4989873"/>
            <a:chOff x="915060" y="1250296"/>
            <a:chExt cx="5494456" cy="4989873"/>
          </a:xfrm>
        </p:grpSpPr>
        <p:sp>
          <p:nvSpPr>
            <p:cNvPr id="6" name="矩形: 圆角 5"/>
            <p:cNvSpPr/>
            <p:nvPr/>
          </p:nvSpPr>
          <p:spPr>
            <a:xfrm>
              <a:off x="915060" y="1250296"/>
              <a:ext cx="5353766" cy="4449898"/>
            </a:xfrm>
            <a:prstGeom prst="roundRect">
              <a:avLst>
                <a:gd name="adj" fmla="val 4418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rcRect l="586" r="586"/>
            <a:stretch>
              <a:fillRect/>
            </a:stretch>
          </p:blipFill>
          <p:spPr>
            <a:xfrm>
              <a:off x="943340" y="1460620"/>
              <a:ext cx="5466176" cy="4070110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418776" y="5840316"/>
              <a:ext cx="4346333" cy="399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effectLst/>
                  <a:latin typeface="+mn-ea"/>
                  <a:cs typeface="Times New Roman" panose="02020603050405020304" pitchFamily="18" charset="0"/>
                </a:rPr>
                <a:t>激素的分泌、运输及与靶细胞结合的方式</a:t>
              </a:r>
              <a:endParaRPr lang="zh-CN" altLang="en-US" dirty="0">
                <a:effectLst/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356701" y="151159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分泌细胞</a:t>
              </a:r>
              <a:endParaRPr lang="zh-CN" altLang="en-US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763288" y="472351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特异性受体</a:t>
              </a:r>
              <a:endParaRPr lang="zh-CN" altLang="en-US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403657" y="5162233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靶细胞</a:t>
              </a:r>
              <a:endParaRPr lang="zh-CN" altLang="en-US" dirty="0"/>
            </a:p>
          </p:txBody>
        </p:sp>
        <p:cxnSp>
          <p:nvCxnSpPr>
            <p:cNvPr id="9" name="直接连接符 8"/>
            <p:cNvCxnSpPr/>
            <p:nvPr/>
          </p:nvCxnSpPr>
          <p:spPr>
            <a:xfrm flipH="1">
              <a:off x="2999761" y="4769963"/>
              <a:ext cx="469303" cy="1223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V="1">
              <a:off x="4535635" y="3667288"/>
              <a:ext cx="356876" cy="9384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>
              <a:off x="1409700" y="3009900"/>
              <a:ext cx="349086" cy="249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/>
          <p:cNvSpPr txBox="1"/>
          <p:nvPr/>
        </p:nvSpPr>
        <p:spPr>
          <a:xfrm>
            <a:off x="6995160" y="1179564"/>
            <a:ext cx="1425447" cy="461665"/>
          </a:xfrm>
          <a:prstGeom prst="rect">
            <a:avLst/>
          </a:prstGeom>
          <a:solidFill>
            <a:srgbClr val="DAE0EF"/>
          </a:solidFill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sz="2400" dirty="0">
                <a:solidFill>
                  <a:srgbClr val="C0000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作用对象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76200">
                  <a:prstClr val="white">
                    <a:alpha val="85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6" grpId="0" uiExpand="1" build="p"/>
      <p:bldP spid="29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13"/>
          <p:cNvSpPr/>
          <p:nvPr/>
        </p:nvSpPr>
        <p:spPr>
          <a:xfrm>
            <a:off x="3514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4598" y="205187"/>
            <a:ext cx="1415772" cy="46166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+mj-lt"/>
                <a:ea typeface="微软雅黑" panose="020B0503020204020204" pitchFamily="34" charset="-122"/>
              </a:rPr>
              <a:t>问题探讨</a:t>
            </a:r>
            <a:endParaRPr lang="zh-CN" altLang="en-US" sz="2400" dirty="0">
              <a:solidFill>
                <a:srgbClr val="0070C0"/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55968" y="4713519"/>
            <a:ext cx="10517596" cy="1275543"/>
            <a:chOff x="891066" y="4979284"/>
            <a:chExt cx="10517596" cy="1275543"/>
          </a:xfrm>
        </p:grpSpPr>
        <p:sp>
          <p:nvSpPr>
            <p:cNvPr id="13" name="矩形: 圆角 12"/>
            <p:cNvSpPr/>
            <p:nvPr/>
          </p:nvSpPr>
          <p:spPr>
            <a:xfrm>
              <a:off x="891066" y="4979284"/>
              <a:ext cx="10517596" cy="1275543"/>
            </a:xfrm>
            <a:prstGeom prst="roundRect">
              <a:avLst>
                <a:gd name="adj" fmla="val 666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90946" y="5021931"/>
              <a:ext cx="10309987" cy="11746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可能会略有下降，但不会持续下降，应在正常范围内波动；运动过程中，因消耗血糖为运动提供能量，血糖含量有所下降；同时，机体会随时分解储能物质转化成葡萄糖补充消耗，维持血糖的相对稳定。</a:t>
              </a:r>
              <a:endPara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36298" y="3652383"/>
            <a:ext cx="7283574" cy="461665"/>
            <a:chOff x="6333409" y="1517248"/>
            <a:chExt cx="7283574" cy="461665"/>
          </a:xfrm>
        </p:grpSpPr>
        <p:sp>
          <p:nvSpPr>
            <p:cNvPr id="27" name="文本框 26"/>
            <p:cNvSpPr txBox="1"/>
            <p:nvPr/>
          </p:nvSpPr>
          <p:spPr>
            <a:xfrm>
              <a:off x="6333409" y="1517248"/>
              <a:ext cx="800219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kumimoji="1"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讨论</a:t>
              </a:r>
              <a:endParaRPr kumimoji="1"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6351240" y="1974037"/>
              <a:ext cx="7265743" cy="0"/>
              <a:chOff x="7484784" y="1647059"/>
              <a:chExt cx="7265743" cy="0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7484784" y="1647059"/>
                <a:ext cx="732693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8217477" y="1647059"/>
                <a:ext cx="65330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矩形 32"/>
          <p:cNvSpPr/>
          <p:nvPr/>
        </p:nvSpPr>
        <p:spPr>
          <a:xfrm>
            <a:off x="783338" y="868938"/>
            <a:ext cx="7409686" cy="1913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马拉松长跑是赛程超过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40km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、历时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以上的极限运动，运动员每小时至少要消耗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300g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糖类。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血糖可以补充肌肉因运动而消耗的糖类。正常人的血糖含量为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3.9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6.1mmol/L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，全身的血量大约是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5L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计算：如果仅靠血液中的葡萄糖，运动员能跑多长时间？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83338" y="4205025"/>
            <a:ext cx="7336534" cy="436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长跑过程中大量消耗葡萄糖，会导致血糖含量下降吗？为什么？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502555" y="950826"/>
            <a:ext cx="2906107" cy="3523224"/>
            <a:chOff x="8502555" y="868938"/>
            <a:chExt cx="2906107" cy="3523224"/>
          </a:xfrm>
        </p:grpSpPr>
        <p:sp>
          <p:nvSpPr>
            <p:cNvPr id="7" name="文本框 6"/>
            <p:cNvSpPr txBox="1"/>
            <p:nvPr/>
          </p:nvSpPr>
          <p:spPr>
            <a:xfrm>
              <a:off x="9353306" y="4022830"/>
              <a:ext cx="1338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/>
                <a:t>马拉松比赛</a:t>
              </a:r>
              <a:endParaRPr lang="zh-CN" altLang="en-US" dirty="0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1"/>
            <a:srcRect l="6003" t="4633" r="4224" b="10822"/>
            <a:stretch>
              <a:fillRect/>
            </a:stretch>
          </p:blipFill>
          <p:spPr>
            <a:xfrm>
              <a:off x="8502555" y="868938"/>
              <a:ext cx="2906107" cy="3111245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2680635" y="2861281"/>
            <a:ext cx="3615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0.7~1.1 min</a:t>
            </a:r>
            <a:r>
              <a:rPr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min</a:t>
            </a:r>
            <a:r>
              <a:rPr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左右）</a:t>
            </a:r>
            <a:endParaRPr lang="zh-CN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4" grpId="0" uiExpand="1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: 圆角 39"/>
          <p:cNvSpPr/>
          <p:nvPr/>
        </p:nvSpPr>
        <p:spPr>
          <a:xfrm>
            <a:off x="6585058" y="1404595"/>
            <a:ext cx="4691884" cy="4732255"/>
          </a:xfrm>
          <a:prstGeom prst="roundRect">
            <a:avLst>
              <a:gd name="adj" fmla="val 4124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6725748" y="1688866"/>
            <a:ext cx="4322455" cy="391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作用结果（从靶细胞角度分析）：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将信息从内分泌细胞传递给靶细胞，靶细胞发生一系列的代谢变化。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作用后的变化（从激素自身角度分析）：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激素一经靶细胞接受并起作用后就失活了。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激素调节的特点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915060" y="1250296"/>
            <a:ext cx="5494456" cy="4989873"/>
            <a:chOff x="915060" y="1250296"/>
            <a:chExt cx="5494456" cy="4989873"/>
          </a:xfrm>
        </p:grpSpPr>
        <p:sp>
          <p:nvSpPr>
            <p:cNvPr id="6" name="矩形: 圆角 5"/>
            <p:cNvSpPr/>
            <p:nvPr/>
          </p:nvSpPr>
          <p:spPr>
            <a:xfrm>
              <a:off x="915060" y="1250296"/>
              <a:ext cx="5353766" cy="4449898"/>
            </a:xfrm>
            <a:prstGeom prst="roundRect">
              <a:avLst>
                <a:gd name="adj" fmla="val 4418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rcRect l="586" r="586"/>
            <a:stretch>
              <a:fillRect/>
            </a:stretch>
          </p:blipFill>
          <p:spPr>
            <a:xfrm>
              <a:off x="943340" y="1460620"/>
              <a:ext cx="5466176" cy="4070110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418776" y="5840316"/>
              <a:ext cx="4346333" cy="399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effectLst/>
                  <a:latin typeface="+mn-ea"/>
                  <a:cs typeface="Times New Roman" panose="02020603050405020304" pitchFamily="18" charset="0"/>
                </a:rPr>
                <a:t>激素的分泌、运输及与靶细胞结合的方式</a:t>
              </a:r>
              <a:endParaRPr lang="zh-CN" altLang="en-US" dirty="0">
                <a:effectLst/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356701" y="151159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分泌细胞</a:t>
              </a:r>
              <a:endParaRPr lang="zh-CN" altLang="en-US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763288" y="472351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特异性受体</a:t>
              </a:r>
              <a:endParaRPr lang="zh-CN" altLang="en-US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403657" y="5162233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靶细胞</a:t>
              </a:r>
              <a:endParaRPr lang="zh-CN" altLang="en-US" dirty="0"/>
            </a:p>
          </p:txBody>
        </p:sp>
        <p:cxnSp>
          <p:nvCxnSpPr>
            <p:cNvPr id="9" name="直接连接符 8"/>
            <p:cNvCxnSpPr/>
            <p:nvPr/>
          </p:nvCxnSpPr>
          <p:spPr>
            <a:xfrm flipH="1">
              <a:off x="2999761" y="4769963"/>
              <a:ext cx="469303" cy="1223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V="1">
              <a:off x="4535635" y="3667288"/>
              <a:ext cx="356876" cy="9384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>
              <a:off x="1409700" y="3009900"/>
              <a:ext cx="349086" cy="249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8673918" y="1145481"/>
            <a:ext cx="2069797" cy="523220"/>
          </a:xfrm>
          <a:prstGeom prst="rect">
            <a:avLst/>
          </a:prstGeom>
          <a:solidFill>
            <a:srgbClr val="DAE0EF"/>
          </a:solidFill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 </a:t>
            </a:r>
            <a:r>
              <a:rPr lang="zh-CN" altLang="en-US" sz="2800" dirty="0">
                <a:solidFill>
                  <a:srgbClr val="C0000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传递信息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76200">
                  <a:prstClr val="white">
                    <a:alpha val="85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194470" y="1151283"/>
            <a:ext cx="1620957" cy="523220"/>
          </a:xfrm>
          <a:prstGeom prst="rect">
            <a:avLst/>
          </a:prstGeom>
          <a:solidFill>
            <a:srgbClr val="DAE0EF"/>
          </a:solidFill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2800" dirty="0">
                <a:solidFill>
                  <a:srgbClr val="C0000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作用结果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76200">
                  <a:prstClr val="white">
                    <a:alpha val="85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6" grpId="0" uiExpand="1" build="p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: 圆角 39"/>
          <p:cNvSpPr/>
          <p:nvPr/>
        </p:nvSpPr>
        <p:spPr>
          <a:xfrm>
            <a:off x="971290" y="1291474"/>
            <a:ext cx="10287128" cy="2102175"/>
          </a:xfrm>
          <a:prstGeom prst="roundRect">
            <a:avLst>
              <a:gd name="adj" fmla="val 4124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1263522" y="1575745"/>
            <a:ext cx="9766158" cy="1659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含量：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在正常生理状态下，血液中的激素浓度都很低，一般为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~10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作用效果：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虽然激素含量甚微，但其作用效果极其显著。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应用：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一旦体内激素含量偏离了生理范围，就会严重影响机体机能，这是临床上常常通过测定血液中激素含量来检测疾病的原因。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激素调节的特点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3711348" y="1027153"/>
            <a:ext cx="2698176" cy="523220"/>
          </a:xfrm>
          <a:prstGeom prst="rect">
            <a:avLst/>
          </a:prstGeom>
          <a:solidFill>
            <a:srgbClr val="DAE0EF"/>
          </a:solidFill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2800" dirty="0">
                <a:solidFill>
                  <a:srgbClr val="C0000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含量及作用效果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76200">
                  <a:prstClr val="white">
                    <a:alpha val="85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305442" y="1027153"/>
            <a:ext cx="2339102" cy="523220"/>
          </a:xfrm>
          <a:prstGeom prst="rect">
            <a:avLst/>
          </a:prstGeom>
          <a:solidFill>
            <a:srgbClr val="DAE0EF"/>
          </a:solidFill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CN" altLang="en-US" sz="2800" dirty="0">
                <a:solidFill>
                  <a:srgbClr val="C0000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微量和高效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76200">
                  <a:prstClr val="white">
                    <a:alpha val="85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971290" y="3863518"/>
            <a:ext cx="10287128" cy="2490148"/>
          </a:xfrm>
          <a:prstGeom prst="roundRect">
            <a:avLst>
              <a:gd name="adj" fmla="val 4124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1263522" y="4147789"/>
            <a:ext cx="9766158" cy="2059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内容：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在机体内，往往多种激素共同参与调节同一生理功能，各种激素彼此关联，相互影响。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举例：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胰高血糖素、甲状腺激素、肾上腺素等均可升高血糖，它们通过作用于不同环节，在提高血糖浓度上具有协同作用；而胰岛素则降低血糖，与上述激素的升糖效应相抗衡。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75043" y="3590020"/>
            <a:ext cx="1620957" cy="523220"/>
          </a:xfrm>
          <a:prstGeom prst="rect">
            <a:avLst/>
          </a:prstGeom>
          <a:solidFill>
            <a:srgbClr val="DAE0EF"/>
          </a:solidFill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2800" dirty="0">
                <a:solidFill>
                  <a:srgbClr val="C0000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作用方式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76200">
                  <a:prstClr val="white">
                    <a:alpha val="85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984200" y="3590020"/>
            <a:ext cx="1980029" cy="523220"/>
          </a:xfrm>
          <a:prstGeom prst="rect">
            <a:avLst/>
          </a:prstGeom>
          <a:solidFill>
            <a:srgbClr val="DAE0EF"/>
          </a:solidFill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CN" altLang="en-US" sz="2800" dirty="0">
                <a:solidFill>
                  <a:srgbClr val="C0000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协调配合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76200">
                  <a:prstClr val="white">
                    <a:alpha val="85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6" grpId="0" uiExpand="1" build="p"/>
      <p:bldP spid="23" grpId="0" animBg="1"/>
      <p:bldP spid="29" grpId="0" animBg="1"/>
      <p:bldP spid="17" grpId="0" animBg="1"/>
      <p:bldP spid="19" grpId="0" uiExpand="1" build="p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预习：体液调节与神经调节的关系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标题 1"/>
          <p:cNvSpPr txBox="1"/>
          <p:nvPr/>
        </p:nvSpPr>
        <p:spPr>
          <a:xfrm>
            <a:off x="5057775" y="2236787"/>
            <a:ext cx="6710393" cy="1470025"/>
          </a:xfrm>
          <a:prstGeom prst="rect">
            <a:avLst/>
          </a:prstGeom>
          <a:effectLst/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50" normalizeH="0" baseline="0" noProof="0" dirty="0">
                <a:ln w="11430"/>
                <a:solidFill>
                  <a:srgbClr val="629DD1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方正粗倩简体" panose="03000509000000000000" pitchFamily="65" charset="-122"/>
                <a:ea typeface="方正粗倩简体" panose="03000509000000000000" pitchFamily="65" charset="-122"/>
                <a:cs typeface="+mj-cs"/>
              </a:rPr>
              <a:t>本课学习结束</a:t>
            </a:r>
            <a:endParaRPr kumimoji="0" lang="zh-CN" altLang="en-US" sz="7200" b="1" i="0" u="none" strike="noStrike" kern="1200" cap="none" spc="50" normalizeH="0" baseline="0" noProof="0" dirty="0">
              <a:ln w="11430"/>
              <a:solidFill>
                <a:srgbClr val="629DD1">
                  <a:lumMod val="75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激素调节的过程</a:t>
            </a:r>
            <a:endParaRPr lang="zh-CN" altLang="en-US" dirty="0"/>
          </a:p>
        </p:txBody>
      </p:sp>
      <p:sp>
        <p:nvSpPr>
          <p:cNvPr id="67" name="文本框 66"/>
          <p:cNvSpPr txBox="1"/>
          <p:nvPr/>
        </p:nvSpPr>
        <p:spPr>
          <a:xfrm>
            <a:off x="2820646" y="3104482"/>
            <a:ext cx="7154022" cy="1837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4000" dirty="0"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这是如何实现的呢？</a:t>
            </a:r>
            <a:endParaRPr lang="en-US" altLang="zh-CN" sz="4000" dirty="0">
              <a:effectLst>
                <a:glow rad="76200">
                  <a:schemeClr val="bg1">
                    <a:alpha val="85000"/>
                  </a:schemeClr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4000" dirty="0"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对于机体有什么样的意义？</a:t>
            </a:r>
            <a:endParaRPr lang="zh-CN" altLang="en-US" sz="4000" dirty="0">
              <a:effectLst>
                <a:glow rad="76200">
                  <a:schemeClr val="bg1">
                    <a:alpha val="85000"/>
                  </a:schemeClr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074822" y="1190264"/>
            <a:ext cx="1930724" cy="1126386"/>
            <a:chOff x="930630" y="3738535"/>
            <a:chExt cx="1930724" cy="1126386"/>
          </a:xfrm>
        </p:grpSpPr>
        <p:sp>
          <p:nvSpPr>
            <p:cNvPr id="69" name="文本框 68"/>
            <p:cNvSpPr txBox="1"/>
            <p:nvPr/>
          </p:nvSpPr>
          <p:spPr>
            <a:xfrm>
              <a:off x="1854758" y="4086220"/>
              <a:ext cx="10065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7030A0"/>
                  </a:solidFill>
                  <a:effectLst>
                    <a:glow rad="381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思考</a:t>
              </a:r>
              <a:endParaRPr lang="zh-CN" altLang="en-US" sz="3200" dirty="0">
                <a:solidFill>
                  <a:srgbClr val="7030A0"/>
                </a:solidFill>
                <a:effectLst>
                  <a:glow rad="381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1845030" y="4526367"/>
              <a:ext cx="100659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effectLst>
                    <a:glow rad="127000">
                      <a:schemeClr val="bg1"/>
                    </a:glo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Thinking</a:t>
              </a:r>
              <a:endParaRPr lang="zh-CN" altLang="en-US" sz="1600" b="1" dirty="0"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71" name="Picture 2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10000" b="90000" l="10000" r="90000">
                          <a14:foregroundMark x1="34231" y1="85824" x2="64231" y2="86590"/>
                          <a14:foregroundMark x1="56923" y1="84291" x2="64615" y2="83908"/>
                          <a14:foregroundMark x1="67692" y1="83908" x2="69231" y2="83908"/>
                          <a14:foregroundMark x1="32692" y1="84674" x2="45385" y2="82759"/>
                          <a14:foregroundMark x1="38846" y1="66284" x2="38846" y2="66284"/>
                          <a14:backgroundMark x1="38846" y1="67050" x2="38846" y2="67050"/>
                          <a14:backgroundMark x1="38846" y1="66284" x2="38846" y2="662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72" t="19455" r="19500" b="9886"/>
            <a:stretch>
              <a:fillRect/>
            </a:stretch>
          </p:blipFill>
          <p:spPr bwMode="auto">
            <a:xfrm>
              <a:off x="930630" y="3738535"/>
              <a:ext cx="914400" cy="106801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文本框 2"/>
          <p:cNvSpPr txBox="1"/>
          <p:nvPr/>
        </p:nvSpPr>
        <p:spPr>
          <a:xfrm>
            <a:off x="3270884" y="1059099"/>
            <a:ext cx="8082915" cy="1610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/>
              <a:t>处于活动中的人体，如果没有持续的血糖供应，血糖很快就会枯竭，但事实上无论是在运动还是安静的状态下，人体的血糖浓度总是维持在一定的水平。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uiExpand="1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血糖平衡的调节</a:t>
            </a:r>
            <a:endParaRPr lang="zh-CN" altLang="en-US" dirty="0"/>
          </a:p>
        </p:txBody>
      </p:sp>
      <p:sp>
        <p:nvSpPr>
          <p:cNvPr id="5" name="星形: 十六角 4"/>
          <p:cNvSpPr/>
          <p:nvPr/>
        </p:nvSpPr>
        <p:spPr>
          <a:xfrm>
            <a:off x="5162747" y="3723588"/>
            <a:ext cx="1941921" cy="1941921"/>
          </a:xfrm>
          <a:prstGeom prst="star16">
            <a:avLst>
              <a:gd name="adj" fmla="val 44722"/>
            </a:avLst>
          </a:prstGeom>
          <a:solidFill>
            <a:srgbClr val="C0D8ED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tx1"/>
                </a:solidFill>
              </a:rPr>
              <a:t>血糖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(3.9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6.1mmol/L)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589989" y="3701870"/>
            <a:ext cx="3491061" cy="568473"/>
            <a:chOff x="1589989" y="3701870"/>
            <a:chExt cx="3491061" cy="568473"/>
          </a:xfrm>
        </p:grpSpPr>
        <p:sp>
          <p:nvSpPr>
            <p:cNvPr id="10" name="矩形: 圆角 9"/>
            <p:cNvSpPr/>
            <p:nvPr/>
          </p:nvSpPr>
          <p:spPr>
            <a:xfrm>
              <a:off x="1589989" y="3872061"/>
              <a:ext cx="2089608" cy="398282"/>
            </a:xfrm>
            <a:prstGeom prst="roundRect">
              <a:avLst/>
            </a:prstGeom>
            <a:solidFill>
              <a:srgbClr val="D1B2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食物中的糖类</a:t>
              </a:r>
              <a:endParaRPr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直接箭头连接符 20"/>
            <p:cNvCxnSpPr/>
            <p:nvPr/>
          </p:nvCxnSpPr>
          <p:spPr>
            <a:xfrm>
              <a:off x="3802146" y="4071202"/>
              <a:ext cx="1278904" cy="0"/>
            </a:xfrm>
            <a:prstGeom prst="straightConnector1">
              <a:avLst/>
            </a:prstGeom>
            <a:ln w="12700">
              <a:solidFill>
                <a:schemeClr val="accent3">
                  <a:lumMod val="75000"/>
                </a:schemeClr>
              </a:solidFill>
              <a:prstDash val="sysDot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3714823" y="3701870"/>
              <a:ext cx="1358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/>
                <a:t>消化、吸收</a:t>
              </a:r>
              <a:endParaRPr lang="zh-CN" altLang="en-US" dirty="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589989" y="4322606"/>
            <a:ext cx="3491061" cy="571084"/>
            <a:chOff x="1589989" y="4322606"/>
            <a:chExt cx="3491061" cy="571084"/>
          </a:xfrm>
        </p:grpSpPr>
        <p:sp>
          <p:nvSpPr>
            <p:cNvPr id="11" name="矩形: 圆角 10"/>
            <p:cNvSpPr/>
            <p:nvPr/>
          </p:nvSpPr>
          <p:spPr>
            <a:xfrm>
              <a:off x="1589989" y="4495408"/>
              <a:ext cx="2089608" cy="398282"/>
            </a:xfrm>
            <a:prstGeom prst="roundRect">
              <a:avLst/>
            </a:prstGeom>
            <a:solidFill>
              <a:srgbClr val="D1B2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肝糖原</a:t>
              </a:r>
              <a:endParaRPr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直接箭头连接符 22"/>
            <p:cNvCxnSpPr/>
            <p:nvPr/>
          </p:nvCxnSpPr>
          <p:spPr>
            <a:xfrm>
              <a:off x="3802146" y="4691938"/>
              <a:ext cx="1278904" cy="0"/>
            </a:xfrm>
            <a:prstGeom prst="straightConnector1">
              <a:avLst/>
            </a:prstGeom>
            <a:ln w="12700">
              <a:solidFill>
                <a:schemeClr val="accent3">
                  <a:lumMod val="75000"/>
                </a:schemeClr>
              </a:solidFill>
              <a:prstDash val="sysDot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4070686" y="432260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/>
                <a:t>分解</a:t>
              </a:r>
              <a:endParaRPr lang="zh-CN" altLang="en-US" dirty="0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589989" y="4953022"/>
            <a:ext cx="3491061" cy="564015"/>
            <a:chOff x="1589989" y="4953022"/>
            <a:chExt cx="3491061" cy="564015"/>
          </a:xfrm>
        </p:grpSpPr>
        <p:sp>
          <p:nvSpPr>
            <p:cNvPr id="12" name="矩形: 圆角 11"/>
            <p:cNvSpPr/>
            <p:nvPr/>
          </p:nvSpPr>
          <p:spPr>
            <a:xfrm>
              <a:off x="1589989" y="5118755"/>
              <a:ext cx="2089608" cy="398282"/>
            </a:xfrm>
            <a:prstGeom prst="roundRect">
              <a:avLst/>
            </a:prstGeom>
            <a:solidFill>
              <a:srgbClr val="D1B2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脂肪酸等非糖物质</a:t>
              </a:r>
              <a:endParaRPr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直接箭头连接符 24"/>
            <p:cNvCxnSpPr/>
            <p:nvPr/>
          </p:nvCxnSpPr>
          <p:spPr>
            <a:xfrm>
              <a:off x="3802146" y="5322354"/>
              <a:ext cx="1278904" cy="0"/>
            </a:xfrm>
            <a:prstGeom prst="straightConnector1">
              <a:avLst/>
            </a:prstGeom>
            <a:ln w="12700">
              <a:solidFill>
                <a:schemeClr val="accent3">
                  <a:lumMod val="75000"/>
                </a:schemeClr>
              </a:solidFill>
              <a:prstDash val="sysDot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4070687" y="4953022"/>
              <a:ext cx="646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/>
                <a:t>转化</a:t>
              </a:r>
              <a:endParaRPr lang="zh-CN" altLang="en-US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55577" y="988070"/>
            <a:ext cx="10280845" cy="1374522"/>
            <a:chOff x="-4610067" y="1054666"/>
            <a:chExt cx="10280845" cy="1707406"/>
          </a:xfrm>
        </p:grpSpPr>
        <p:sp>
          <p:nvSpPr>
            <p:cNvPr id="28" name="矩形: 圆角 27"/>
            <p:cNvSpPr/>
            <p:nvPr/>
          </p:nvSpPr>
          <p:spPr>
            <a:xfrm>
              <a:off x="-4610067" y="1414561"/>
              <a:ext cx="10280845" cy="1347511"/>
            </a:xfrm>
            <a:prstGeom prst="roundRect">
              <a:avLst>
                <a:gd name="adj" fmla="val 10207"/>
              </a:avLst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-481657" y="1054666"/>
              <a:ext cx="2086670" cy="649934"/>
            </a:xfrm>
            <a:prstGeom prst="rect">
              <a:avLst/>
            </a:prstGeom>
            <a:solidFill>
              <a:srgbClr val="DAE0E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C00000"/>
                  </a:solidFill>
                  <a:effectLst>
                    <a:glow rad="76200">
                      <a:schemeClr val="bg1">
                        <a:alpha val="85000"/>
                      </a:schemeClr>
                    </a:glo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血糖的含义</a:t>
              </a:r>
              <a:endParaRPr lang="zh-CN" altLang="en-US" sz="28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331095" y="1534314"/>
            <a:ext cx="9622854" cy="59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/>
              <a:t>血液中的糖称为血糖，主要是葡萄糖。</a:t>
            </a:r>
            <a:endParaRPr lang="zh-CN" altLang="en-US" sz="2400" dirty="0"/>
          </a:p>
        </p:txBody>
      </p:sp>
      <p:sp>
        <p:nvSpPr>
          <p:cNvPr id="32" name="文本框 31"/>
          <p:cNvSpPr txBox="1"/>
          <p:nvPr/>
        </p:nvSpPr>
        <p:spPr>
          <a:xfrm>
            <a:off x="5121695" y="3016433"/>
            <a:ext cx="2086670" cy="523220"/>
          </a:xfrm>
          <a:prstGeom prst="rect">
            <a:avLst/>
          </a:prstGeom>
          <a:solidFill>
            <a:srgbClr val="DAE0E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正常值</a:t>
            </a:r>
            <a:endParaRPr lang="zh-CN" altLang="en-US" sz="2800" dirty="0">
              <a:solidFill>
                <a:srgbClr val="C00000"/>
              </a:solidFill>
              <a:effectLst>
                <a:glow rad="76200">
                  <a:schemeClr val="bg1">
                    <a:alpha val="85000"/>
                  </a:schemeClr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590445" y="3016433"/>
            <a:ext cx="2086670" cy="523220"/>
          </a:xfrm>
          <a:prstGeom prst="rect">
            <a:avLst/>
          </a:prstGeom>
          <a:solidFill>
            <a:srgbClr val="DAE0E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来源</a:t>
            </a:r>
            <a:endParaRPr lang="zh-CN" altLang="en-US" sz="2800" dirty="0">
              <a:solidFill>
                <a:srgbClr val="C00000"/>
              </a:solidFill>
              <a:effectLst>
                <a:glow rad="76200">
                  <a:schemeClr val="bg1">
                    <a:alpha val="85000"/>
                  </a:schemeClr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465270" y="3016433"/>
            <a:ext cx="2086670" cy="523220"/>
          </a:xfrm>
          <a:prstGeom prst="rect">
            <a:avLst/>
          </a:prstGeom>
          <a:solidFill>
            <a:srgbClr val="DAE0E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去路</a:t>
            </a:r>
            <a:endParaRPr lang="zh-CN" altLang="en-US" sz="2800" dirty="0">
              <a:solidFill>
                <a:srgbClr val="C00000"/>
              </a:solidFill>
              <a:effectLst>
                <a:glow rad="76200">
                  <a:schemeClr val="bg1">
                    <a:alpha val="85000"/>
                  </a:schemeClr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82383" y="387206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主要</a:t>
            </a:r>
            <a:endParaRPr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882383" y="449540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空腹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882383" y="5147624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补充</a:t>
            </a:r>
            <a:endParaRPr lang="zh-CN" altLang="en-US" dirty="0"/>
          </a:p>
        </p:txBody>
      </p:sp>
      <p:grpSp>
        <p:nvGrpSpPr>
          <p:cNvPr id="46" name="组合 45"/>
          <p:cNvGrpSpPr/>
          <p:nvPr/>
        </p:nvGrpSpPr>
        <p:grpSpPr>
          <a:xfrm>
            <a:off x="7170657" y="3701870"/>
            <a:ext cx="4512452" cy="616467"/>
            <a:chOff x="7170657" y="3701870"/>
            <a:chExt cx="4512452" cy="616467"/>
          </a:xfrm>
        </p:grpSpPr>
        <p:grpSp>
          <p:nvGrpSpPr>
            <p:cNvPr id="43" name="组合 42"/>
            <p:cNvGrpSpPr/>
            <p:nvPr/>
          </p:nvGrpSpPr>
          <p:grpSpPr>
            <a:xfrm>
              <a:off x="7170657" y="3701870"/>
              <a:ext cx="3333947" cy="568473"/>
              <a:chOff x="7170657" y="3701870"/>
              <a:chExt cx="3333947" cy="568473"/>
            </a:xfrm>
          </p:grpSpPr>
          <p:sp>
            <p:nvSpPr>
              <p:cNvPr id="6" name="矩形: 圆角 5"/>
              <p:cNvSpPr/>
              <p:nvPr/>
            </p:nvSpPr>
            <p:spPr>
              <a:xfrm>
                <a:off x="8572110" y="3872061"/>
                <a:ext cx="1932494" cy="398282"/>
              </a:xfrm>
              <a:prstGeom prst="roundRect">
                <a:avLst/>
              </a:prstGeom>
              <a:solidFill>
                <a:srgbClr val="FFCC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US" altLang="zh-CN" baseline="-250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+H</a:t>
                </a:r>
                <a:r>
                  <a:rPr lang="en-US" altLang="zh-CN" baseline="-250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O+</a:t>
                </a:r>
                <a:r>
                  <a:rPr lang="zh-CN" altLang="en-US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能量</a:t>
                </a:r>
                <a:endParaRPr lang="zh-CN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直接箭头连接符 12"/>
              <p:cNvCxnSpPr/>
              <p:nvPr/>
            </p:nvCxnSpPr>
            <p:spPr>
              <a:xfrm>
                <a:off x="7170657" y="4071202"/>
                <a:ext cx="1278904" cy="0"/>
              </a:xfrm>
              <a:prstGeom prst="straightConnector1">
                <a:avLst/>
              </a:prstGeom>
              <a:ln w="12700">
                <a:solidFill>
                  <a:schemeClr val="accent3">
                    <a:lumMod val="75000"/>
                  </a:schemeClr>
                </a:solidFill>
                <a:prstDash val="sysDot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文本框 13"/>
              <p:cNvSpPr txBox="1"/>
              <p:nvPr/>
            </p:nvSpPr>
            <p:spPr>
              <a:xfrm>
                <a:off x="7208365" y="370187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氧化分解</a:t>
                </a:r>
                <a:endParaRPr lang="zh-CN" altLang="en-US" dirty="0"/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10585039" y="3795117"/>
              <a:ext cx="10980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/>
                <a:t>组织细胞摄取、利用</a:t>
              </a:r>
              <a:endParaRPr lang="zh-CN" altLang="en-US" sz="1400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170657" y="4322606"/>
            <a:ext cx="4529424" cy="633512"/>
            <a:chOff x="7170657" y="4322606"/>
            <a:chExt cx="4529424" cy="633512"/>
          </a:xfrm>
        </p:grpSpPr>
        <p:grpSp>
          <p:nvGrpSpPr>
            <p:cNvPr id="44" name="组合 43"/>
            <p:cNvGrpSpPr/>
            <p:nvPr/>
          </p:nvGrpSpPr>
          <p:grpSpPr>
            <a:xfrm>
              <a:off x="7170657" y="4322606"/>
              <a:ext cx="3333947" cy="571084"/>
              <a:chOff x="7170657" y="4322606"/>
              <a:chExt cx="3333947" cy="571084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8572110" y="4495408"/>
                <a:ext cx="1932494" cy="398282"/>
              </a:xfrm>
              <a:prstGeom prst="roundRect">
                <a:avLst/>
              </a:prstGeom>
              <a:solidFill>
                <a:srgbClr val="FFCC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肝糖原、肌糖原</a:t>
                </a:r>
                <a:endParaRPr lang="zh-CN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" name="直接箭头连接符 15"/>
              <p:cNvCxnSpPr/>
              <p:nvPr/>
            </p:nvCxnSpPr>
            <p:spPr>
              <a:xfrm>
                <a:off x="7170657" y="4691938"/>
                <a:ext cx="1278904" cy="0"/>
              </a:xfrm>
              <a:prstGeom prst="straightConnector1">
                <a:avLst/>
              </a:prstGeom>
              <a:ln w="12700">
                <a:solidFill>
                  <a:schemeClr val="accent3">
                    <a:lumMod val="75000"/>
                  </a:schemeClr>
                </a:solidFill>
                <a:prstDash val="sysDot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文本框 16"/>
              <p:cNvSpPr txBox="1"/>
              <p:nvPr/>
            </p:nvSpPr>
            <p:spPr>
              <a:xfrm>
                <a:off x="7439198" y="4322606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dirty="0"/>
                  <a:t>合成</a:t>
                </a:r>
                <a:endParaRPr lang="zh-CN" altLang="en-US" dirty="0"/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10602011" y="4432898"/>
              <a:ext cx="10980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/>
                <a:t>肝和骨骼肌细胞内储存</a:t>
              </a:r>
              <a:endParaRPr lang="zh-CN" altLang="en-US" sz="1400" dirty="0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170657" y="4953022"/>
            <a:ext cx="4520000" cy="619320"/>
            <a:chOff x="7170657" y="4953022"/>
            <a:chExt cx="4520000" cy="619320"/>
          </a:xfrm>
        </p:grpSpPr>
        <p:grpSp>
          <p:nvGrpSpPr>
            <p:cNvPr id="45" name="组合 44"/>
            <p:cNvGrpSpPr/>
            <p:nvPr/>
          </p:nvGrpSpPr>
          <p:grpSpPr>
            <a:xfrm>
              <a:off x="7170657" y="4953022"/>
              <a:ext cx="3333947" cy="564015"/>
              <a:chOff x="7170657" y="4953022"/>
              <a:chExt cx="3333947" cy="564015"/>
            </a:xfrm>
          </p:grpSpPr>
          <p:sp>
            <p:nvSpPr>
              <p:cNvPr id="9" name="矩形: 圆角 8"/>
              <p:cNvSpPr/>
              <p:nvPr/>
            </p:nvSpPr>
            <p:spPr>
              <a:xfrm>
                <a:off x="8572110" y="5118755"/>
                <a:ext cx="1932494" cy="398282"/>
              </a:xfrm>
              <a:prstGeom prst="roundRect">
                <a:avLst/>
              </a:prstGeom>
              <a:solidFill>
                <a:srgbClr val="FFCC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甘油三酯</a:t>
                </a:r>
                <a:endParaRPr lang="zh-CN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" name="直接箭头连接符 17"/>
              <p:cNvCxnSpPr/>
              <p:nvPr/>
            </p:nvCxnSpPr>
            <p:spPr>
              <a:xfrm>
                <a:off x="7170657" y="5322354"/>
                <a:ext cx="1278904" cy="0"/>
              </a:xfrm>
              <a:prstGeom prst="straightConnector1">
                <a:avLst/>
              </a:prstGeom>
              <a:ln w="12700">
                <a:solidFill>
                  <a:schemeClr val="accent3">
                    <a:lumMod val="75000"/>
                  </a:schemeClr>
                </a:solidFill>
                <a:prstDash val="sysDot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本框 19"/>
              <p:cNvSpPr txBox="1"/>
              <p:nvPr/>
            </p:nvSpPr>
            <p:spPr>
              <a:xfrm>
                <a:off x="7439199" y="4953022"/>
                <a:ext cx="646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dirty="0"/>
                  <a:t>转化</a:t>
                </a:r>
                <a:endParaRPr lang="zh-CN" altLang="en-US" dirty="0"/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10592587" y="5049122"/>
              <a:ext cx="10980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/>
                <a:t>脂肪组织和肝中转变</a:t>
              </a:r>
              <a:endParaRPr lang="zh-CN" altLang="en-US" sz="1400" dirty="0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4254825" y="5938420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/>
              <a:t>血糖的来源和去路保持动态平衡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/>
      <p:bldP spid="32" grpId="0" animBg="1"/>
      <p:bldP spid="33" grpId="0" animBg="1"/>
      <p:bldP spid="34" grpId="0" animBg="1"/>
      <p:bldP spid="15" grpId="0"/>
      <p:bldP spid="35" grpId="0"/>
      <p:bldP spid="36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10000"/>
                    </a14:imgEffect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 r="69303"/>
          <a:stretch>
            <a:fillRect/>
          </a:stretch>
        </p:blipFill>
        <p:spPr>
          <a:xfrm>
            <a:off x="4234034" y="2697022"/>
            <a:ext cx="2185592" cy="3172615"/>
          </a:xfrm>
          <a:prstGeom prst="rect">
            <a:avLst/>
          </a:prstGeom>
        </p:spPr>
      </p:pic>
      <p:grpSp>
        <p:nvGrpSpPr>
          <p:cNvPr id="93" name="组合 92"/>
          <p:cNvGrpSpPr/>
          <p:nvPr/>
        </p:nvGrpSpPr>
        <p:grpSpPr>
          <a:xfrm>
            <a:off x="5950697" y="4057650"/>
            <a:ext cx="2568608" cy="1317830"/>
            <a:chOff x="5950697" y="4057650"/>
            <a:chExt cx="2568608" cy="1317830"/>
          </a:xfrm>
        </p:grpSpPr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contrast="10000"/>
                      </a14:imgEffect>
                      <a14:imgEffect>
                        <a14:sharpenSoften amount="5000"/>
                      </a14:imgEffect>
                    </a14:imgLayer>
                  </a14:imgProps>
                </a:ext>
              </a:extLst>
            </a:blip>
            <a:srcRect l="41246" t="42610" r="39811" b="15852"/>
            <a:stretch>
              <a:fillRect/>
            </a:stretch>
          </p:blipFill>
          <p:spPr>
            <a:xfrm>
              <a:off x="7170657" y="4057650"/>
              <a:ext cx="1348648" cy="1317830"/>
            </a:xfrm>
            <a:prstGeom prst="rect">
              <a:avLst/>
            </a:prstGeom>
          </p:spPr>
        </p:pic>
        <p:grpSp>
          <p:nvGrpSpPr>
            <p:cNvPr id="83" name="组合 82"/>
            <p:cNvGrpSpPr/>
            <p:nvPr/>
          </p:nvGrpSpPr>
          <p:grpSpPr>
            <a:xfrm>
              <a:off x="5950697" y="4156940"/>
              <a:ext cx="1745503" cy="1158010"/>
              <a:chOff x="5950697" y="4156940"/>
              <a:chExt cx="1745503" cy="1158010"/>
            </a:xfrm>
          </p:grpSpPr>
          <p:cxnSp>
            <p:nvCxnSpPr>
              <p:cNvPr id="69" name="直接连接符 68"/>
              <p:cNvCxnSpPr>
                <a:stCxn id="67" idx="0"/>
              </p:cNvCxnSpPr>
              <p:nvPr/>
            </p:nvCxnSpPr>
            <p:spPr>
              <a:xfrm flipV="1">
                <a:off x="5950697" y="4156940"/>
                <a:ext cx="1621678" cy="5198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>
                <a:stCxn id="67" idx="4"/>
              </p:cNvCxnSpPr>
              <p:nvPr/>
            </p:nvCxnSpPr>
            <p:spPr>
              <a:xfrm>
                <a:off x="5950697" y="4820775"/>
                <a:ext cx="1745503" cy="494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组合 93"/>
          <p:cNvGrpSpPr/>
          <p:nvPr/>
        </p:nvGrpSpPr>
        <p:grpSpPr>
          <a:xfrm>
            <a:off x="7884025" y="3676650"/>
            <a:ext cx="3219398" cy="1924050"/>
            <a:chOff x="7884025" y="3676650"/>
            <a:chExt cx="3219398" cy="1924050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contrast="10000"/>
                      </a14:imgEffect>
                      <a14:imgEffect>
                        <a14:sharpenSoften amount="5000"/>
                      </a14:imgEffect>
                    </a14:imgLayer>
                  </a14:imgProps>
                </a:ext>
              </a:extLst>
            </a:blip>
            <a:srcRect l="64566" t="30981" r="3517" b="8373"/>
            <a:stretch>
              <a:fillRect/>
            </a:stretch>
          </p:blipFill>
          <p:spPr>
            <a:xfrm>
              <a:off x="8830955" y="3676650"/>
              <a:ext cx="2272468" cy="1924050"/>
            </a:xfrm>
            <a:prstGeom prst="rect">
              <a:avLst/>
            </a:prstGeom>
          </p:spPr>
        </p:pic>
        <p:grpSp>
          <p:nvGrpSpPr>
            <p:cNvPr id="84" name="组合 83"/>
            <p:cNvGrpSpPr/>
            <p:nvPr/>
          </p:nvGrpSpPr>
          <p:grpSpPr>
            <a:xfrm>
              <a:off x="7884025" y="3786923"/>
              <a:ext cx="1693678" cy="1703504"/>
              <a:chOff x="7884025" y="3786923"/>
              <a:chExt cx="1693678" cy="1703504"/>
            </a:xfrm>
          </p:grpSpPr>
          <p:cxnSp>
            <p:nvCxnSpPr>
              <p:cNvPr id="79" name="直接连接符 78"/>
              <p:cNvCxnSpPr>
                <a:stCxn id="78" idx="0"/>
              </p:cNvCxnSpPr>
              <p:nvPr/>
            </p:nvCxnSpPr>
            <p:spPr>
              <a:xfrm flipV="1">
                <a:off x="7884025" y="3786923"/>
                <a:ext cx="1693678" cy="8517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stCxn id="78" idx="4"/>
              </p:cNvCxnSpPr>
              <p:nvPr/>
            </p:nvCxnSpPr>
            <p:spPr>
              <a:xfrm>
                <a:off x="7884025" y="4782675"/>
                <a:ext cx="1393325" cy="7077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血糖平衡的调节</a:t>
            </a:r>
            <a:endParaRPr lang="zh-CN" altLang="en-US" dirty="0"/>
          </a:p>
        </p:txBody>
      </p:sp>
      <p:grpSp>
        <p:nvGrpSpPr>
          <p:cNvPr id="27" name="组合 26"/>
          <p:cNvGrpSpPr/>
          <p:nvPr/>
        </p:nvGrpSpPr>
        <p:grpSpPr>
          <a:xfrm>
            <a:off x="955577" y="988070"/>
            <a:ext cx="10280845" cy="1383318"/>
            <a:chOff x="-4610067" y="1054666"/>
            <a:chExt cx="10280845" cy="1718333"/>
          </a:xfrm>
        </p:grpSpPr>
        <p:sp>
          <p:nvSpPr>
            <p:cNvPr id="28" name="矩形: 圆角 27"/>
            <p:cNvSpPr/>
            <p:nvPr/>
          </p:nvSpPr>
          <p:spPr>
            <a:xfrm>
              <a:off x="-4610067" y="1414560"/>
              <a:ext cx="10280845" cy="1358439"/>
            </a:xfrm>
            <a:prstGeom prst="roundRect">
              <a:avLst>
                <a:gd name="adj" fmla="val 10207"/>
              </a:avLst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-481657" y="1054666"/>
              <a:ext cx="2086670" cy="649934"/>
            </a:xfrm>
            <a:prstGeom prst="rect">
              <a:avLst/>
            </a:prstGeom>
            <a:solidFill>
              <a:srgbClr val="DAE0E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C00000"/>
                  </a:solidFill>
                  <a:effectLst>
                    <a:glow rad="76200">
                      <a:schemeClr val="bg1">
                        <a:alpha val="85000"/>
                      </a:schemeClr>
                    </a:glo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调节机理</a:t>
              </a:r>
              <a:endParaRPr lang="zh-CN" altLang="en-US" sz="28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315895" y="1511290"/>
            <a:ext cx="9622854" cy="59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/>
              <a:t>血糖平衡的调节，就是调节血糖的来源和去向，使其处于动态平衡。</a:t>
            </a:r>
            <a:endParaRPr lang="zh-CN" altLang="en-US" sz="2400" dirty="0"/>
          </a:p>
        </p:txBody>
      </p:sp>
      <p:grpSp>
        <p:nvGrpSpPr>
          <p:cNvPr id="92" name="组合 91"/>
          <p:cNvGrpSpPr/>
          <p:nvPr/>
        </p:nvGrpSpPr>
        <p:grpSpPr>
          <a:xfrm>
            <a:off x="955577" y="2754172"/>
            <a:ext cx="3036533" cy="3580488"/>
            <a:chOff x="955577" y="2754172"/>
            <a:chExt cx="3036533" cy="3580488"/>
          </a:xfrm>
        </p:grpSpPr>
        <p:sp>
          <p:nvSpPr>
            <p:cNvPr id="52" name="圆角矩形 67"/>
            <p:cNvSpPr/>
            <p:nvPr/>
          </p:nvSpPr>
          <p:spPr>
            <a:xfrm>
              <a:off x="955577" y="2754172"/>
              <a:ext cx="3036533" cy="3580488"/>
            </a:xfrm>
            <a:prstGeom prst="roundRect">
              <a:avLst>
                <a:gd name="adj" fmla="val 5076"/>
              </a:avLst>
            </a:prstGeom>
            <a:solidFill>
              <a:srgbClr val="4F81BD">
                <a:alpha val="15000"/>
              </a:srgb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117490" y="2915759"/>
              <a:ext cx="2770529" cy="1661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dirty="0"/>
                <a:t>研究发现，机体是通过一些特定的激素来调节血糖的代谢速率的，其中最主要是胰岛分泌的</a:t>
              </a:r>
              <a:endParaRPr lang="zh-CN" altLang="en-US" sz="2000" dirty="0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088577" y="4689394"/>
            <a:ext cx="2770529" cy="1372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dirty="0">
                <a:solidFill>
                  <a:srgbClr val="0070C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胰高血糖素和胰岛素</a:t>
            </a:r>
            <a:endParaRPr lang="zh-CN" altLang="en-US" sz="3600" dirty="0">
              <a:solidFill>
                <a:srgbClr val="0070C0"/>
              </a:solidFill>
              <a:effectLst>
                <a:glow rad="76200">
                  <a:schemeClr val="bg1">
                    <a:alpha val="85000"/>
                  </a:schemeClr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4444444" y="5375480"/>
            <a:ext cx="902811" cy="599672"/>
            <a:chOff x="4444444" y="5432630"/>
            <a:chExt cx="902811" cy="599672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4895850" y="5432630"/>
              <a:ext cx="0" cy="2918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4444444" y="5724525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/>
                <a:t>十二指肠</a:t>
              </a:r>
              <a:endParaRPr lang="zh-CN" altLang="en-US" sz="1400" dirty="0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5555788" y="4838700"/>
            <a:ext cx="558166" cy="1136452"/>
            <a:chOff x="5555788" y="4895850"/>
            <a:chExt cx="558166" cy="1136452"/>
          </a:xfrm>
        </p:grpSpPr>
        <p:sp>
          <p:nvSpPr>
            <p:cNvPr id="53" name="文本框 52"/>
            <p:cNvSpPr txBox="1"/>
            <p:nvPr/>
          </p:nvSpPr>
          <p:spPr>
            <a:xfrm>
              <a:off x="5555788" y="5724525"/>
              <a:ext cx="5581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/>
                <a:t>胰腺</a:t>
              </a:r>
              <a:endParaRPr lang="zh-CN" altLang="en-US" sz="1400" dirty="0"/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5844396" y="4895850"/>
              <a:ext cx="0" cy="8286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文本框 55"/>
          <p:cNvSpPr txBox="1"/>
          <p:nvPr/>
        </p:nvSpPr>
        <p:spPr>
          <a:xfrm>
            <a:off x="7309898" y="5486400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/>
              <a:t>散布着胰岛</a:t>
            </a:r>
            <a:endParaRPr lang="zh-CN" altLang="en-US" sz="1400" dirty="0"/>
          </a:p>
        </p:txBody>
      </p:sp>
      <p:sp>
        <p:nvSpPr>
          <p:cNvPr id="58" name="文本框 57"/>
          <p:cNvSpPr txBox="1"/>
          <p:nvPr/>
        </p:nvSpPr>
        <p:spPr>
          <a:xfrm>
            <a:off x="10190372" y="3016448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胰岛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细胞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分泌胰岛素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684506" y="3016448"/>
            <a:ext cx="1609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胰岛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细胞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分泌胰高血糖素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直接连接符 62"/>
          <p:cNvCxnSpPr/>
          <p:nvPr/>
        </p:nvCxnSpPr>
        <p:spPr>
          <a:xfrm flipV="1">
            <a:off x="10790857" y="3486151"/>
            <a:ext cx="0" cy="4762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10467975" y="3962400"/>
            <a:ext cx="32288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椭圆 66"/>
          <p:cNvSpPr/>
          <p:nvPr/>
        </p:nvSpPr>
        <p:spPr>
          <a:xfrm>
            <a:off x="5878697" y="4676775"/>
            <a:ext cx="144000" cy="144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文本框 90"/>
          <p:cNvSpPr txBox="1"/>
          <p:nvPr/>
        </p:nvSpPr>
        <p:spPr>
          <a:xfrm>
            <a:off x="5678876" y="6068112"/>
            <a:ext cx="461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胰岛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细胞和胰岛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细胞以及它们分泌的激素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7812025" y="4638675"/>
            <a:ext cx="144000" cy="144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0" name="直接连接符 59"/>
          <p:cNvCxnSpPr/>
          <p:nvPr/>
        </p:nvCxnSpPr>
        <p:spPr>
          <a:xfrm flipV="1">
            <a:off x="9591675" y="3486150"/>
            <a:ext cx="0" cy="3714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/>
      <p:bldP spid="56" grpId="0"/>
      <p:bldP spid="58" grpId="0"/>
      <p:bldP spid="57" grpId="0"/>
      <p:bldP spid="67" grpId="0" animBg="1"/>
      <p:bldP spid="91" grpId="0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血糖平衡的调节</a:t>
            </a:r>
            <a:endParaRPr lang="zh-CN" altLang="en-US" dirty="0"/>
          </a:p>
        </p:txBody>
      </p:sp>
      <p:sp>
        <p:nvSpPr>
          <p:cNvPr id="3" name="矩形: 圆角 2"/>
          <p:cNvSpPr/>
          <p:nvPr/>
        </p:nvSpPr>
        <p:spPr>
          <a:xfrm>
            <a:off x="4725170" y="1063904"/>
            <a:ext cx="3015843" cy="523217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刺激胰岛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细胞分泌胰岛素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箭头: 上 3"/>
          <p:cNvSpPr/>
          <p:nvPr/>
        </p:nvSpPr>
        <p:spPr>
          <a:xfrm>
            <a:off x="5661044" y="1671313"/>
            <a:ext cx="1133865" cy="523220"/>
          </a:xfrm>
          <a:prstGeom prst="upArrow">
            <a:avLst>
              <a:gd name="adj1" fmla="val 59375"/>
              <a:gd name="adj2" fmla="val 434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升高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1255928" y="930730"/>
            <a:ext cx="3469242" cy="394783"/>
            <a:chOff x="1255928" y="930730"/>
            <a:chExt cx="3469242" cy="394783"/>
          </a:xfrm>
        </p:grpSpPr>
        <p:cxnSp>
          <p:nvCxnSpPr>
            <p:cNvPr id="60" name="直接连接符 59"/>
            <p:cNvCxnSpPr>
              <a:endCxn id="3" idx="1"/>
            </p:cNvCxnSpPr>
            <p:nvPr/>
          </p:nvCxnSpPr>
          <p:spPr>
            <a:xfrm>
              <a:off x="1255928" y="1325513"/>
              <a:ext cx="3469242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文本框 65"/>
            <p:cNvSpPr txBox="1"/>
            <p:nvPr/>
          </p:nvSpPr>
          <p:spPr>
            <a:xfrm>
              <a:off x="2589725" y="930730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0070C0"/>
                  </a:solidFill>
                </a:rPr>
                <a:t>抑制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257017" y="2264879"/>
            <a:ext cx="1941921" cy="1941921"/>
            <a:chOff x="5125039" y="2264879"/>
            <a:chExt cx="1941921" cy="1941921"/>
          </a:xfrm>
        </p:grpSpPr>
        <p:sp>
          <p:nvSpPr>
            <p:cNvPr id="67" name="星形: 十六角 66"/>
            <p:cNvSpPr/>
            <p:nvPr/>
          </p:nvSpPr>
          <p:spPr>
            <a:xfrm>
              <a:off x="5125039" y="2264879"/>
              <a:ext cx="1941921" cy="1941921"/>
            </a:xfrm>
            <a:prstGeom prst="star16">
              <a:avLst>
                <a:gd name="adj" fmla="val 44722"/>
              </a:avLst>
            </a:prstGeom>
            <a:solidFill>
              <a:srgbClr val="C0D8ED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altLang="zh-CN" sz="2000" dirty="0">
                <a:solidFill>
                  <a:schemeClr val="tx1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tx1"/>
                  </a:solidFill>
                </a:rPr>
                <a:t>血糖</a:t>
              </a:r>
              <a:endParaRPr lang="en-US" altLang="zh-CN" sz="2000" dirty="0">
                <a:solidFill>
                  <a:schemeClr val="tx1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(3.9</a:t>
              </a:r>
              <a:r>
                <a:rPr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～</a:t>
              </a:r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6.1mmol/L)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5542182" y="2605878"/>
              <a:ext cx="11214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C00000"/>
                  </a:solidFill>
                  <a:effectLst>
                    <a:glow rad="76200">
                      <a:schemeClr val="bg1">
                        <a:alpha val="85000"/>
                      </a:schemeClr>
                    </a:glo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正常值</a:t>
              </a:r>
              <a:endParaRPr lang="zh-CN" altLang="en-US" sz="24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84259" y="1777600"/>
            <a:ext cx="3491061" cy="2280728"/>
            <a:chOff x="1552281" y="1777600"/>
            <a:chExt cx="3491061" cy="2280728"/>
          </a:xfrm>
        </p:grpSpPr>
        <p:grpSp>
          <p:nvGrpSpPr>
            <p:cNvPr id="68" name="组合 67"/>
            <p:cNvGrpSpPr/>
            <p:nvPr/>
          </p:nvGrpSpPr>
          <p:grpSpPr>
            <a:xfrm>
              <a:off x="1552281" y="2243161"/>
              <a:ext cx="3491061" cy="568473"/>
              <a:chOff x="1589989" y="3701870"/>
              <a:chExt cx="3491061" cy="568473"/>
            </a:xfrm>
          </p:grpSpPr>
          <p:sp>
            <p:nvSpPr>
              <p:cNvPr id="69" name="矩形: 圆角 68"/>
              <p:cNvSpPr/>
              <p:nvPr/>
            </p:nvSpPr>
            <p:spPr>
              <a:xfrm>
                <a:off x="1589989" y="3872061"/>
                <a:ext cx="2089608" cy="398282"/>
              </a:xfrm>
              <a:prstGeom prst="roundRect">
                <a:avLst/>
              </a:prstGeom>
              <a:solidFill>
                <a:srgbClr val="D1B2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食物中的糖类</a:t>
                </a:r>
                <a:endParaRPr lang="zh-CN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0" name="直接箭头连接符 69"/>
              <p:cNvCxnSpPr/>
              <p:nvPr/>
            </p:nvCxnSpPr>
            <p:spPr>
              <a:xfrm>
                <a:off x="3802146" y="4071202"/>
                <a:ext cx="1278904" cy="0"/>
              </a:xfrm>
              <a:prstGeom prst="straightConnector1">
                <a:avLst/>
              </a:prstGeom>
              <a:ln w="12700">
                <a:solidFill>
                  <a:schemeClr val="accent3">
                    <a:lumMod val="75000"/>
                  </a:schemeClr>
                </a:solidFill>
                <a:prstDash val="sysDot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文本框 70"/>
              <p:cNvSpPr txBox="1"/>
              <p:nvPr/>
            </p:nvSpPr>
            <p:spPr>
              <a:xfrm>
                <a:off x="3714823" y="3701870"/>
                <a:ext cx="13580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dirty="0"/>
                  <a:t>消化、吸收</a:t>
                </a:r>
                <a:endParaRPr lang="zh-CN" altLang="en-US" dirty="0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1552281" y="2863897"/>
              <a:ext cx="3491061" cy="571084"/>
              <a:chOff x="1589989" y="4322606"/>
              <a:chExt cx="3491061" cy="571084"/>
            </a:xfrm>
          </p:grpSpPr>
          <p:sp>
            <p:nvSpPr>
              <p:cNvPr id="73" name="矩形: 圆角 72"/>
              <p:cNvSpPr/>
              <p:nvPr/>
            </p:nvSpPr>
            <p:spPr>
              <a:xfrm>
                <a:off x="1589989" y="4495408"/>
                <a:ext cx="2089608" cy="398282"/>
              </a:xfrm>
              <a:prstGeom prst="roundRect">
                <a:avLst/>
              </a:prstGeom>
              <a:solidFill>
                <a:srgbClr val="D1B2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肝糖原</a:t>
                </a:r>
                <a:endParaRPr lang="zh-CN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4" name="直接箭头连接符 73"/>
              <p:cNvCxnSpPr/>
              <p:nvPr/>
            </p:nvCxnSpPr>
            <p:spPr>
              <a:xfrm>
                <a:off x="3802146" y="4691938"/>
                <a:ext cx="1278904" cy="0"/>
              </a:xfrm>
              <a:prstGeom prst="straightConnector1">
                <a:avLst/>
              </a:prstGeom>
              <a:ln w="12700">
                <a:solidFill>
                  <a:schemeClr val="accent3">
                    <a:lumMod val="75000"/>
                  </a:schemeClr>
                </a:solidFill>
                <a:prstDash val="sysDot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文本框 74"/>
              <p:cNvSpPr txBox="1"/>
              <p:nvPr/>
            </p:nvSpPr>
            <p:spPr>
              <a:xfrm>
                <a:off x="4070686" y="4322606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dirty="0"/>
                  <a:t>分解</a:t>
                </a:r>
                <a:endParaRPr lang="zh-CN" altLang="en-US" dirty="0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1552281" y="3494313"/>
              <a:ext cx="3491061" cy="564015"/>
              <a:chOff x="1589989" y="4953022"/>
              <a:chExt cx="3491061" cy="564015"/>
            </a:xfrm>
          </p:grpSpPr>
          <p:sp>
            <p:nvSpPr>
              <p:cNvPr id="77" name="矩形: 圆角 76"/>
              <p:cNvSpPr/>
              <p:nvPr/>
            </p:nvSpPr>
            <p:spPr>
              <a:xfrm>
                <a:off x="1589989" y="5118755"/>
                <a:ext cx="2089608" cy="398282"/>
              </a:xfrm>
              <a:prstGeom prst="roundRect">
                <a:avLst/>
              </a:prstGeom>
              <a:solidFill>
                <a:srgbClr val="D1B2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脂肪酸等非糖物质</a:t>
                </a:r>
                <a:endParaRPr lang="zh-CN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8" name="直接箭头连接符 77"/>
              <p:cNvCxnSpPr/>
              <p:nvPr/>
            </p:nvCxnSpPr>
            <p:spPr>
              <a:xfrm>
                <a:off x="3802146" y="5322354"/>
                <a:ext cx="1278904" cy="0"/>
              </a:xfrm>
              <a:prstGeom prst="straightConnector1">
                <a:avLst/>
              </a:prstGeom>
              <a:ln w="12700">
                <a:solidFill>
                  <a:schemeClr val="accent3">
                    <a:lumMod val="75000"/>
                  </a:schemeClr>
                </a:solidFill>
                <a:prstDash val="sysDot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文本框 78"/>
              <p:cNvSpPr txBox="1"/>
              <p:nvPr/>
            </p:nvSpPr>
            <p:spPr>
              <a:xfrm>
                <a:off x="4070687" y="4953022"/>
                <a:ext cx="646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dirty="0"/>
                  <a:t>转化</a:t>
                </a:r>
                <a:endParaRPr lang="zh-CN" altLang="en-US" dirty="0"/>
              </a:p>
            </p:txBody>
          </p:sp>
        </p:grpSp>
        <p:sp>
          <p:nvSpPr>
            <p:cNvPr id="81" name="文本框 80"/>
            <p:cNvSpPr txBox="1"/>
            <p:nvPr/>
          </p:nvSpPr>
          <p:spPr>
            <a:xfrm>
              <a:off x="2110950" y="1777600"/>
              <a:ext cx="1049682" cy="461665"/>
            </a:xfrm>
            <a:prstGeom prst="rect">
              <a:avLst/>
            </a:prstGeom>
            <a:solidFill>
              <a:srgbClr val="DAE0E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C00000"/>
                  </a:solidFill>
                  <a:effectLst>
                    <a:glow rad="76200">
                      <a:schemeClr val="bg1">
                        <a:alpha val="85000"/>
                      </a:schemeClr>
                    </a:glo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来源</a:t>
              </a:r>
              <a:endParaRPr lang="zh-CN" altLang="en-US" sz="24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264927" y="1777600"/>
            <a:ext cx="3333947" cy="2280728"/>
            <a:chOff x="7132949" y="1777600"/>
            <a:chExt cx="3333947" cy="2280728"/>
          </a:xfrm>
        </p:grpSpPr>
        <p:sp>
          <p:nvSpPr>
            <p:cNvPr id="82" name="文本框 81"/>
            <p:cNvSpPr txBox="1"/>
            <p:nvPr/>
          </p:nvSpPr>
          <p:spPr>
            <a:xfrm>
              <a:off x="9004907" y="1777600"/>
              <a:ext cx="1133866" cy="461665"/>
            </a:xfrm>
            <a:prstGeom prst="rect">
              <a:avLst/>
            </a:prstGeom>
            <a:solidFill>
              <a:srgbClr val="DAE0E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C00000"/>
                  </a:solidFill>
                  <a:effectLst>
                    <a:glow rad="76200">
                      <a:schemeClr val="bg1">
                        <a:alpha val="85000"/>
                      </a:schemeClr>
                    </a:glo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去路</a:t>
              </a:r>
              <a:endParaRPr lang="zh-CN" altLang="en-US" sz="24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7132949" y="2243161"/>
              <a:ext cx="3333947" cy="568473"/>
              <a:chOff x="7170657" y="3701870"/>
              <a:chExt cx="3333947" cy="568473"/>
            </a:xfrm>
          </p:grpSpPr>
          <p:sp>
            <p:nvSpPr>
              <p:cNvPr id="89" name="矩形: 圆角 88"/>
              <p:cNvSpPr/>
              <p:nvPr/>
            </p:nvSpPr>
            <p:spPr>
              <a:xfrm>
                <a:off x="8572110" y="3872061"/>
                <a:ext cx="1932494" cy="398282"/>
              </a:xfrm>
              <a:prstGeom prst="roundRect">
                <a:avLst/>
              </a:prstGeom>
              <a:solidFill>
                <a:srgbClr val="FFCC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US" altLang="zh-CN" baseline="-250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+H</a:t>
                </a:r>
                <a:r>
                  <a:rPr lang="en-US" altLang="zh-CN" baseline="-250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O+</a:t>
                </a:r>
                <a:r>
                  <a:rPr lang="zh-CN" altLang="en-US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能量</a:t>
                </a:r>
                <a:endParaRPr lang="zh-CN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0" name="直接箭头连接符 89"/>
              <p:cNvCxnSpPr/>
              <p:nvPr/>
            </p:nvCxnSpPr>
            <p:spPr>
              <a:xfrm>
                <a:off x="7170657" y="4071202"/>
                <a:ext cx="1278904" cy="0"/>
              </a:xfrm>
              <a:prstGeom prst="straightConnector1">
                <a:avLst/>
              </a:prstGeom>
              <a:ln w="12700">
                <a:solidFill>
                  <a:schemeClr val="accent3">
                    <a:lumMod val="75000"/>
                  </a:schemeClr>
                </a:solidFill>
                <a:prstDash val="sysDot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文本框 90"/>
              <p:cNvSpPr txBox="1"/>
              <p:nvPr/>
            </p:nvSpPr>
            <p:spPr>
              <a:xfrm>
                <a:off x="7208365" y="370187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氧化分解</a:t>
                </a:r>
                <a:endParaRPr lang="zh-CN" altLang="en-US" dirty="0"/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7132949" y="2863897"/>
              <a:ext cx="3333947" cy="571084"/>
              <a:chOff x="7170657" y="4322606"/>
              <a:chExt cx="3333947" cy="571084"/>
            </a:xfrm>
          </p:grpSpPr>
          <p:sp>
            <p:nvSpPr>
              <p:cNvPr id="95" name="矩形: 圆角 94"/>
              <p:cNvSpPr/>
              <p:nvPr/>
            </p:nvSpPr>
            <p:spPr>
              <a:xfrm>
                <a:off x="8572110" y="4495408"/>
                <a:ext cx="1932494" cy="398282"/>
              </a:xfrm>
              <a:prstGeom prst="roundRect">
                <a:avLst/>
              </a:prstGeom>
              <a:solidFill>
                <a:srgbClr val="FFCC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肝糖原、肌糖原</a:t>
                </a:r>
                <a:endParaRPr lang="zh-CN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6" name="直接箭头连接符 95"/>
              <p:cNvCxnSpPr/>
              <p:nvPr/>
            </p:nvCxnSpPr>
            <p:spPr>
              <a:xfrm>
                <a:off x="7170657" y="4691938"/>
                <a:ext cx="1278904" cy="0"/>
              </a:xfrm>
              <a:prstGeom prst="straightConnector1">
                <a:avLst/>
              </a:prstGeom>
              <a:ln w="12700">
                <a:solidFill>
                  <a:schemeClr val="accent3">
                    <a:lumMod val="75000"/>
                  </a:schemeClr>
                </a:solidFill>
                <a:prstDash val="sysDot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文本框 96"/>
              <p:cNvSpPr txBox="1"/>
              <p:nvPr/>
            </p:nvSpPr>
            <p:spPr>
              <a:xfrm>
                <a:off x="7439198" y="4322606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dirty="0"/>
                  <a:t>合成</a:t>
                </a:r>
                <a:endParaRPr lang="zh-CN" altLang="en-US" dirty="0"/>
              </a:p>
            </p:txBody>
          </p:sp>
        </p:grpSp>
        <p:grpSp>
          <p:nvGrpSpPr>
            <p:cNvPr id="99" name="组合 98"/>
            <p:cNvGrpSpPr/>
            <p:nvPr/>
          </p:nvGrpSpPr>
          <p:grpSpPr>
            <a:xfrm>
              <a:off x="7132949" y="3494313"/>
              <a:ext cx="3333947" cy="564015"/>
              <a:chOff x="7170657" y="4953022"/>
              <a:chExt cx="3333947" cy="564015"/>
            </a:xfrm>
          </p:grpSpPr>
          <p:sp>
            <p:nvSpPr>
              <p:cNvPr id="101" name="矩形: 圆角 100"/>
              <p:cNvSpPr/>
              <p:nvPr/>
            </p:nvSpPr>
            <p:spPr>
              <a:xfrm>
                <a:off x="8572110" y="5118755"/>
                <a:ext cx="1932494" cy="398282"/>
              </a:xfrm>
              <a:prstGeom prst="roundRect">
                <a:avLst/>
              </a:prstGeom>
              <a:solidFill>
                <a:srgbClr val="FFCC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甘油三酯</a:t>
                </a:r>
                <a:endParaRPr lang="zh-CN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2" name="直接箭头连接符 101"/>
              <p:cNvCxnSpPr/>
              <p:nvPr/>
            </p:nvCxnSpPr>
            <p:spPr>
              <a:xfrm>
                <a:off x="7170657" y="5322354"/>
                <a:ext cx="1278904" cy="0"/>
              </a:xfrm>
              <a:prstGeom prst="straightConnector1">
                <a:avLst/>
              </a:prstGeom>
              <a:ln w="12700">
                <a:solidFill>
                  <a:schemeClr val="accent3">
                    <a:lumMod val="75000"/>
                  </a:schemeClr>
                </a:solidFill>
                <a:prstDash val="sysDot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文本框 102"/>
              <p:cNvSpPr txBox="1"/>
              <p:nvPr/>
            </p:nvSpPr>
            <p:spPr>
              <a:xfrm>
                <a:off x="7439199" y="4953022"/>
                <a:ext cx="646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dirty="0"/>
                  <a:t>转化</a:t>
                </a:r>
                <a:endParaRPr lang="zh-CN" altLang="en-US" dirty="0"/>
              </a:p>
            </p:txBody>
          </p:sp>
        </p:grpSp>
      </p:grpSp>
      <p:cxnSp>
        <p:nvCxnSpPr>
          <p:cNvPr id="105" name="直接连接符 104"/>
          <p:cNvCxnSpPr/>
          <p:nvPr/>
        </p:nvCxnSpPr>
        <p:spPr>
          <a:xfrm>
            <a:off x="1257004" y="1323975"/>
            <a:ext cx="0" cy="246697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组合 113"/>
          <p:cNvGrpSpPr/>
          <p:nvPr/>
        </p:nvGrpSpPr>
        <p:grpSpPr>
          <a:xfrm>
            <a:off x="1255928" y="3177641"/>
            <a:ext cx="428331" cy="605346"/>
            <a:chOff x="1123950" y="3987266"/>
            <a:chExt cx="428331" cy="605346"/>
          </a:xfrm>
        </p:grpSpPr>
        <p:cxnSp>
          <p:nvCxnSpPr>
            <p:cNvPr id="61" name="直接箭头连接符 60"/>
            <p:cNvCxnSpPr/>
            <p:nvPr/>
          </p:nvCxnSpPr>
          <p:spPr>
            <a:xfrm>
              <a:off x="1123950" y="4592612"/>
              <a:ext cx="428331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箭头连接符 112"/>
            <p:cNvCxnSpPr/>
            <p:nvPr/>
          </p:nvCxnSpPr>
          <p:spPr>
            <a:xfrm>
              <a:off x="1123950" y="3987266"/>
              <a:ext cx="428331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7741013" y="924407"/>
            <a:ext cx="3279280" cy="391679"/>
            <a:chOff x="7609035" y="924407"/>
            <a:chExt cx="3279280" cy="391679"/>
          </a:xfrm>
        </p:grpSpPr>
        <p:sp>
          <p:nvSpPr>
            <p:cNvPr id="65" name="文本框 64"/>
            <p:cNvSpPr txBox="1"/>
            <p:nvPr/>
          </p:nvSpPr>
          <p:spPr>
            <a:xfrm>
              <a:off x="8925509" y="92440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</a:rPr>
                <a:t>促进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19" name="直接连接符 118"/>
            <p:cNvCxnSpPr/>
            <p:nvPr/>
          </p:nvCxnSpPr>
          <p:spPr>
            <a:xfrm>
              <a:off x="7609035" y="1316086"/>
              <a:ext cx="327928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直接连接符 119"/>
          <p:cNvCxnSpPr/>
          <p:nvPr/>
        </p:nvCxnSpPr>
        <p:spPr>
          <a:xfrm>
            <a:off x="11020831" y="1314450"/>
            <a:ext cx="0" cy="254317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组合 125"/>
          <p:cNvGrpSpPr/>
          <p:nvPr/>
        </p:nvGrpSpPr>
        <p:grpSpPr>
          <a:xfrm>
            <a:off x="10591962" y="2610903"/>
            <a:ext cx="428331" cy="1238759"/>
            <a:chOff x="10459984" y="3353853"/>
            <a:chExt cx="428331" cy="1238759"/>
          </a:xfrm>
        </p:grpSpPr>
        <p:cxnSp>
          <p:nvCxnSpPr>
            <p:cNvPr id="122" name="直接箭头连接符 121"/>
            <p:cNvCxnSpPr/>
            <p:nvPr/>
          </p:nvCxnSpPr>
          <p:spPr>
            <a:xfrm flipH="1">
              <a:off x="10459984" y="4592612"/>
              <a:ext cx="428331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箭头连接符 122"/>
            <p:cNvCxnSpPr/>
            <p:nvPr/>
          </p:nvCxnSpPr>
          <p:spPr>
            <a:xfrm flipH="1">
              <a:off x="10459984" y="3987266"/>
              <a:ext cx="428331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箭头连接符 123"/>
            <p:cNvCxnSpPr/>
            <p:nvPr/>
          </p:nvCxnSpPr>
          <p:spPr>
            <a:xfrm flipH="1">
              <a:off x="10459984" y="3353853"/>
              <a:ext cx="428331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矩形: 圆角 127"/>
          <p:cNvSpPr/>
          <p:nvPr/>
        </p:nvSpPr>
        <p:spPr>
          <a:xfrm>
            <a:off x="4500064" y="4882403"/>
            <a:ext cx="3454629" cy="523217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刺激胰岛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细胞分泌胰高血糖素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箭头: 下 128"/>
          <p:cNvSpPr/>
          <p:nvPr/>
        </p:nvSpPr>
        <p:spPr>
          <a:xfrm>
            <a:off x="5661044" y="4277146"/>
            <a:ext cx="1132671" cy="523207"/>
          </a:xfrm>
          <a:prstGeom prst="downArrow">
            <a:avLst>
              <a:gd name="adj1" fmla="val 61773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降低</a:t>
            </a:r>
            <a:endParaRPr lang="zh-CN" altLang="en-US" dirty="0"/>
          </a:p>
        </p:txBody>
      </p:sp>
      <p:grpSp>
        <p:nvGrpSpPr>
          <p:cNvPr id="49" name="组合 48"/>
          <p:cNvGrpSpPr/>
          <p:nvPr/>
        </p:nvGrpSpPr>
        <p:grpSpPr>
          <a:xfrm>
            <a:off x="1169126" y="3332229"/>
            <a:ext cx="515134" cy="605346"/>
            <a:chOff x="1123950" y="3987266"/>
            <a:chExt cx="428331" cy="605346"/>
          </a:xfrm>
        </p:grpSpPr>
        <p:cxnSp>
          <p:nvCxnSpPr>
            <p:cNvPr id="50" name="直接箭头连接符 49"/>
            <p:cNvCxnSpPr/>
            <p:nvPr/>
          </p:nvCxnSpPr>
          <p:spPr>
            <a:xfrm>
              <a:off x="1123950" y="4592612"/>
              <a:ext cx="428331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/>
            <p:nvPr/>
          </p:nvCxnSpPr>
          <p:spPr>
            <a:xfrm>
              <a:off x="1123950" y="3987266"/>
              <a:ext cx="428331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直接连接符 51"/>
          <p:cNvCxnSpPr/>
          <p:nvPr/>
        </p:nvCxnSpPr>
        <p:spPr>
          <a:xfrm>
            <a:off x="1161761" y="3322704"/>
            <a:ext cx="0" cy="183984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1156063" y="4769786"/>
            <a:ext cx="3347890" cy="394302"/>
            <a:chOff x="1024085" y="4769786"/>
            <a:chExt cx="3347890" cy="394302"/>
          </a:xfrm>
        </p:grpSpPr>
        <p:cxnSp>
          <p:nvCxnSpPr>
            <p:cNvPr id="53" name="直接连接符 52"/>
            <p:cNvCxnSpPr/>
            <p:nvPr/>
          </p:nvCxnSpPr>
          <p:spPr>
            <a:xfrm>
              <a:off x="1024085" y="5164088"/>
              <a:ext cx="334789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文本框 55"/>
            <p:cNvSpPr txBox="1"/>
            <p:nvPr/>
          </p:nvSpPr>
          <p:spPr>
            <a:xfrm>
              <a:off x="2372409" y="476978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</a:rPr>
                <a:t>促进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590558" y="5630178"/>
            <a:ext cx="7429735" cy="807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/>
              <a:t>如糖皮质激素、肾上腺素、甲状腺激素等，它们通过</a:t>
            </a:r>
            <a:r>
              <a:rPr lang="zh-CN" altLang="en-US" sz="2000" dirty="0">
                <a:solidFill>
                  <a:srgbClr val="C00000"/>
                </a:solidFill>
              </a:rPr>
              <a:t>调节有机物的代谢</a:t>
            </a:r>
            <a:r>
              <a:rPr lang="zh-CN" altLang="en-US" sz="2000" dirty="0"/>
              <a:t>或</a:t>
            </a:r>
            <a:r>
              <a:rPr lang="zh-CN" altLang="en-US" sz="2000" dirty="0">
                <a:solidFill>
                  <a:srgbClr val="0070C0"/>
                </a:solidFill>
              </a:rPr>
              <a:t>影响胰岛素的分泌和作用</a:t>
            </a:r>
            <a:r>
              <a:rPr lang="zh-CN" altLang="en-US" sz="2000" dirty="0"/>
              <a:t>，</a:t>
            </a:r>
            <a:r>
              <a:rPr lang="zh-CN" altLang="en-US" sz="2000" dirty="0">
                <a:solidFill>
                  <a:srgbClr val="C00000"/>
                </a:solidFill>
              </a:rPr>
              <a:t>直接</a:t>
            </a:r>
            <a:r>
              <a:rPr lang="zh-CN" altLang="en-US" sz="2000" dirty="0"/>
              <a:t>或</a:t>
            </a:r>
            <a:r>
              <a:rPr lang="zh-CN" altLang="en-US" sz="2000" dirty="0">
                <a:solidFill>
                  <a:srgbClr val="0070C0"/>
                </a:solidFill>
              </a:rPr>
              <a:t>间接</a:t>
            </a:r>
            <a:r>
              <a:rPr lang="zh-CN" altLang="en-US" sz="2000" dirty="0"/>
              <a:t>地</a:t>
            </a:r>
            <a:r>
              <a:rPr lang="zh-CN" altLang="en-US" sz="2000" dirty="0">
                <a:solidFill>
                  <a:srgbClr val="7030A0"/>
                </a:solidFill>
              </a:rPr>
              <a:t>提高</a:t>
            </a:r>
            <a:r>
              <a:rPr lang="zh-CN" altLang="en-US" sz="2000" dirty="0"/>
              <a:t>血糖浓度。</a:t>
            </a:r>
            <a:endParaRPr lang="zh-CN" altLang="en-US" sz="2000" dirty="0"/>
          </a:p>
        </p:txBody>
      </p:sp>
      <p:sp>
        <p:nvSpPr>
          <p:cNvPr id="16" name="文本框 15"/>
          <p:cNvSpPr txBox="1"/>
          <p:nvPr/>
        </p:nvSpPr>
        <p:spPr>
          <a:xfrm>
            <a:off x="1106181" y="567734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其他激素</a:t>
            </a:r>
            <a:endParaRPr lang="zh-CN" altLang="en-US" sz="4400" dirty="0">
              <a:solidFill>
                <a:srgbClr val="C00000"/>
              </a:solidFill>
              <a:effectLst>
                <a:glow rad="76200">
                  <a:schemeClr val="bg1">
                    <a:alpha val="85000"/>
                  </a:schemeClr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557302" y="5749851"/>
            <a:ext cx="0" cy="6244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8543831" y="4667294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0070C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激素调节</a:t>
            </a:r>
            <a:endParaRPr lang="zh-CN" altLang="en-US" sz="4800" dirty="0">
              <a:solidFill>
                <a:srgbClr val="0070C0"/>
              </a:solidFill>
              <a:effectLst>
                <a:glow rad="76200">
                  <a:schemeClr val="bg1">
                    <a:alpha val="85000"/>
                  </a:schemeClr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8" grpId="0" animBg="1"/>
      <p:bldP spid="129" grpId="0" animBg="1"/>
      <p:bldP spid="16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血糖平衡的调节</a:t>
            </a:r>
            <a:endParaRPr lang="zh-CN" altLang="en-US" dirty="0"/>
          </a:p>
        </p:txBody>
      </p:sp>
      <p:sp>
        <p:nvSpPr>
          <p:cNvPr id="3" name="矩形: 圆角 2"/>
          <p:cNvSpPr/>
          <p:nvPr/>
        </p:nvSpPr>
        <p:spPr>
          <a:xfrm>
            <a:off x="4725170" y="1063904"/>
            <a:ext cx="3015843" cy="523217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刺激胰岛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细胞分泌胰岛素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箭头: 上 3"/>
          <p:cNvSpPr/>
          <p:nvPr/>
        </p:nvSpPr>
        <p:spPr>
          <a:xfrm>
            <a:off x="5661044" y="1671313"/>
            <a:ext cx="1133865" cy="523220"/>
          </a:xfrm>
          <a:prstGeom prst="upArrow">
            <a:avLst>
              <a:gd name="adj1" fmla="val 59375"/>
              <a:gd name="adj2" fmla="val 434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升高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1255928" y="930730"/>
            <a:ext cx="3469242" cy="394783"/>
            <a:chOff x="1255928" y="930730"/>
            <a:chExt cx="3469242" cy="394783"/>
          </a:xfrm>
        </p:grpSpPr>
        <p:cxnSp>
          <p:nvCxnSpPr>
            <p:cNvPr id="60" name="直接连接符 59"/>
            <p:cNvCxnSpPr>
              <a:endCxn id="3" idx="1"/>
            </p:cNvCxnSpPr>
            <p:nvPr/>
          </p:nvCxnSpPr>
          <p:spPr>
            <a:xfrm>
              <a:off x="1255928" y="1325513"/>
              <a:ext cx="3469242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文本框 65"/>
            <p:cNvSpPr txBox="1"/>
            <p:nvPr/>
          </p:nvSpPr>
          <p:spPr>
            <a:xfrm>
              <a:off x="2589725" y="930730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0070C0"/>
                  </a:solidFill>
                </a:rPr>
                <a:t>抑制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257017" y="2264879"/>
            <a:ext cx="1941921" cy="1941921"/>
            <a:chOff x="5125039" y="2264879"/>
            <a:chExt cx="1941921" cy="1941921"/>
          </a:xfrm>
        </p:grpSpPr>
        <p:sp>
          <p:nvSpPr>
            <p:cNvPr id="67" name="星形: 十六角 66"/>
            <p:cNvSpPr/>
            <p:nvPr/>
          </p:nvSpPr>
          <p:spPr>
            <a:xfrm>
              <a:off x="5125039" y="2264879"/>
              <a:ext cx="1941921" cy="1941921"/>
            </a:xfrm>
            <a:prstGeom prst="star16">
              <a:avLst>
                <a:gd name="adj" fmla="val 44722"/>
              </a:avLst>
            </a:prstGeom>
            <a:solidFill>
              <a:srgbClr val="C0D8ED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altLang="zh-CN" sz="2000" dirty="0">
                <a:solidFill>
                  <a:schemeClr val="tx1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tx1"/>
                  </a:solidFill>
                </a:rPr>
                <a:t>血糖</a:t>
              </a:r>
              <a:endParaRPr lang="en-US" altLang="zh-CN" sz="2000" dirty="0">
                <a:solidFill>
                  <a:schemeClr val="tx1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(3.9</a:t>
              </a:r>
              <a:r>
                <a:rPr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～</a:t>
              </a:r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6.1mmol/L)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5542182" y="2605878"/>
              <a:ext cx="11214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C00000"/>
                  </a:solidFill>
                  <a:effectLst>
                    <a:glow rad="76200">
                      <a:schemeClr val="bg1">
                        <a:alpha val="85000"/>
                      </a:schemeClr>
                    </a:glo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正常值</a:t>
              </a:r>
              <a:endParaRPr lang="zh-CN" altLang="en-US" sz="24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84259" y="1777600"/>
            <a:ext cx="3491061" cy="2280728"/>
            <a:chOff x="1552281" y="1777600"/>
            <a:chExt cx="3491061" cy="2280728"/>
          </a:xfrm>
        </p:grpSpPr>
        <p:grpSp>
          <p:nvGrpSpPr>
            <p:cNvPr id="68" name="组合 67"/>
            <p:cNvGrpSpPr/>
            <p:nvPr/>
          </p:nvGrpSpPr>
          <p:grpSpPr>
            <a:xfrm>
              <a:off x="1552281" y="2243161"/>
              <a:ext cx="3491061" cy="568473"/>
              <a:chOff x="1589989" y="3701870"/>
              <a:chExt cx="3491061" cy="568473"/>
            </a:xfrm>
          </p:grpSpPr>
          <p:sp>
            <p:nvSpPr>
              <p:cNvPr id="69" name="矩形: 圆角 68"/>
              <p:cNvSpPr/>
              <p:nvPr/>
            </p:nvSpPr>
            <p:spPr>
              <a:xfrm>
                <a:off x="1589989" y="3872061"/>
                <a:ext cx="2089608" cy="398282"/>
              </a:xfrm>
              <a:prstGeom prst="roundRect">
                <a:avLst/>
              </a:prstGeom>
              <a:solidFill>
                <a:srgbClr val="D1B2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食物中的糖类</a:t>
                </a:r>
                <a:endParaRPr lang="zh-CN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0" name="直接箭头连接符 69"/>
              <p:cNvCxnSpPr/>
              <p:nvPr/>
            </p:nvCxnSpPr>
            <p:spPr>
              <a:xfrm>
                <a:off x="3802146" y="4071202"/>
                <a:ext cx="1278904" cy="0"/>
              </a:xfrm>
              <a:prstGeom prst="straightConnector1">
                <a:avLst/>
              </a:prstGeom>
              <a:ln w="12700">
                <a:solidFill>
                  <a:schemeClr val="accent3">
                    <a:lumMod val="75000"/>
                  </a:schemeClr>
                </a:solidFill>
                <a:prstDash val="sysDot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文本框 70"/>
              <p:cNvSpPr txBox="1"/>
              <p:nvPr/>
            </p:nvSpPr>
            <p:spPr>
              <a:xfrm>
                <a:off x="3714823" y="3701870"/>
                <a:ext cx="13580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dirty="0"/>
                  <a:t>消化、吸收</a:t>
                </a:r>
                <a:endParaRPr lang="zh-CN" altLang="en-US" dirty="0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1552281" y="2863897"/>
              <a:ext cx="3491061" cy="571084"/>
              <a:chOff x="1589989" y="4322606"/>
              <a:chExt cx="3491061" cy="571084"/>
            </a:xfrm>
          </p:grpSpPr>
          <p:sp>
            <p:nvSpPr>
              <p:cNvPr id="73" name="矩形: 圆角 72"/>
              <p:cNvSpPr/>
              <p:nvPr/>
            </p:nvSpPr>
            <p:spPr>
              <a:xfrm>
                <a:off x="1589989" y="4495408"/>
                <a:ext cx="2089608" cy="398282"/>
              </a:xfrm>
              <a:prstGeom prst="roundRect">
                <a:avLst/>
              </a:prstGeom>
              <a:solidFill>
                <a:srgbClr val="D1B2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肝糖原</a:t>
                </a:r>
                <a:endParaRPr lang="zh-CN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4" name="直接箭头连接符 73"/>
              <p:cNvCxnSpPr/>
              <p:nvPr/>
            </p:nvCxnSpPr>
            <p:spPr>
              <a:xfrm>
                <a:off x="3802146" y="4691938"/>
                <a:ext cx="1278904" cy="0"/>
              </a:xfrm>
              <a:prstGeom prst="straightConnector1">
                <a:avLst/>
              </a:prstGeom>
              <a:ln w="12700">
                <a:solidFill>
                  <a:schemeClr val="accent3">
                    <a:lumMod val="75000"/>
                  </a:schemeClr>
                </a:solidFill>
                <a:prstDash val="sysDot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文本框 74"/>
              <p:cNvSpPr txBox="1"/>
              <p:nvPr/>
            </p:nvSpPr>
            <p:spPr>
              <a:xfrm>
                <a:off x="4070686" y="4322606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dirty="0"/>
                  <a:t>分解</a:t>
                </a:r>
                <a:endParaRPr lang="zh-CN" altLang="en-US" dirty="0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1552281" y="3494313"/>
              <a:ext cx="3491061" cy="564015"/>
              <a:chOff x="1589989" y="4953022"/>
              <a:chExt cx="3491061" cy="564015"/>
            </a:xfrm>
          </p:grpSpPr>
          <p:sp>
            <p:nvSpPr>
              <p:cNvPr id="77" name="矩形: 圆角 76"/>
              <p:cNvSpPr/>
              <p:nvPr/>
            </p:nvSpPr>
            <p:spPr>
              <a:xfrm>
                <a:off x="1589989" y="5118755"/>
                <a:ext cx="2089608" cy="398282"/>
              </a:xfrm>
              <a:prstGeom prst="roundRect">
                <a:avLst/>
              </a:prstGeom>
              <a:solidFill>
                <a:srgbClr val="D1B2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脂肪酸等非糖物质</a:t>
                </a:r>
                <a:endParaRPr lang="zh-CN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8" name="直接箭头连接符 77"/>
              <p:cNvCxnSpPr/>
              <p:nvPr/>
            </p:nvCxnSpPr>
            <p:spPr>
              <a:xfrm>
                <a:off x="3802146" y="5322354"/>
                <a:ext cx="1278904" cy="0"/>
              </a:xfrm>
              <a:prstGeom prst="straightConnector1">
                <a:avLst/>
              </a:prstGeom>
              <a:ln w="12700">
                <a:solidFill>
                  <a:schemeClr val="accent3">
                    <a:lumMod val="75000"/>
                  </a:schemeClr>
                </a:solidFill>
                <a:prstDash val="sysDot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文本框 78"/>
              <p:cNvSpPr txBox="1"/>
              <p:nvPr/>
            </p:nvSpPr>
            <p:spPr>
              <a:xfrm>
                <a:off x="4070687" y="4953022"/>
                <a:ext cx="646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dirty="0"/>
                  <a:t>转化</a:t>
                </a:r>
                <a:endParaRPr lang="zh-CN" altLang="en-US" dirty="0"/>
              </a:p>
            </p:txBody>
          </p:sp>
        </p:grpSp>
        <p:sp>
          <p:nvSpPr>
            <p:cNvPr id="81" name="文本框 80"/>
            <p:cNvSpPr txBox="1"/>
            <p:nvPr/>
          </p:nvSpPr>
          <p:spPr>
            <a:xfrm>
              <a:off x="2110950" y="1777600"/>
              <a:ext cx="1049682" cy="461665"/>
            </a:xfrm>
            <a:prstGeom prst="rect">
              <a:avLst/>
            </a:prstGeom>
            <a:solidFill>
              <a:srgbClr val="DAE0E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C00000"/>
                  </a:solidFill>
                  <a:effectLst>
                    <a:glow rad="76200">
                      <a:schemeClr val="bg1">
                        <a:alpha val="85000"/>
                      </a:schemeClr>
                    </a:glo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来源</a:t>
              </a:r>
              <a:endParaRPr lang="zh-CN" altLang="en-US" sz="24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264927" y="1777600"/>
            <a:ext cx="3333947" cy="2280728"/>
            <a:chOff x="7132949" y="1777600"/>
            <a:chExt cx="3333947" cy="2280728"/>
          </a:xfrm>
        </p:grpSpPr>
        <p:sp>
          <p:nvSpPr>
            <p:cNvPr id="82" name="文本框 81"/>
            <p:cNvSpPr txBox="1"/>
            <p:nvPr/>
          </p:nvSpPr>
          <p:spPr>
            <a:xfrm>
              <a:off x="9004907" y="1777600"/>
              <a:ext cx="1133866" cy="461665"/>
            </a:xfrm>
            <a:prstGeom prst="rect">
              <a:avLst/>
            </a:prstGeom>
            <a:solidFill>
              <a:srgbClr val="DAE0E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C00000"/>
                  </a:solidFill>
                  <a:effectLst>
                    <a:glow rad="76200">
                      <a:schemeClr val="bg1">
                        <a:alpha val="85000"/>
                      </a:schemeClr>
                    </a:glo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去路</a:t>
              </a:r>
              <a:endParaRPr lang="zh-CN" altLang="en-US" sz="24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7132949" y="2243161"/>
              <a:ext cx="3333947" cy="568473"/>
              <a:chOff x="7170657" y="3701870"/>
              <a:chExt cx="3333947" cy="568473"/>
            </a:xfrm>
          </p:grpSpPr>
          <p:sp>
            <p:nvSpPr>
              <p:cNvPr id="89" name="矩形: 圆角 88"/>
              <p:cNvSpPr/>
              <p:nvPr/>
            </p:nvSpPr>
            <p:spPr>
              <a:xfrm>
                <a:off x="8572110" y="3872061"/>
                <a:ext cx="1932494" cy="398282"/>
              </a:xfrm>
              <a:prstGeom prst="roundRect">
                <a:avLst/>
              </a:prstGeom>
              <a:solidFill>
                <a:srgbClr val="FFCC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US" altLang="zh-CN" baseline="-250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+H</a:t>
                </a:r>
                <a:r>
                  <a:rPr lang="en-US" altLang="zh-CN" baseline="-250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O+</a:t>
                </a:r>
                <a:r>
                  <a:rPr lang="zh-CN" altLang="en-US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能量</a:t>
                </a:r>
                <a:endParaRPr lang="zh-CN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0" name="直接箭头连接符 89"/>
              <p:cNvCxnSpPr/>
              <p:nvPr/>
            </p:nvCxnSpPr>
            <p:spPr>
              <a:xfrm>
                <a:off x="7170657" y="4071202"/>
                <a:ext cx="1278904" cy="0"/>
              </a:xfrm>
              <a:prstGeom prst="straightConnector1">
                <a:avLst/>
              </a:prstGeom>
              <a:ln w="12700">
                <a:solidFill>
                  <a:schemeClr val="accent3">
                    <a:lumMod val="75000"/>
                  </a:schemeClr>
                </a:solidFill>
                <a:prstDash val="sysDot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文本框 90"/>
              <p:cNvSpPr txBox="1"/>
              <p:nvPr/>
            </p:nvSpPr>
            <p:spPr>
              <a:xfrm>
                <a:off x="7208365" y="370187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氧化分解</a:t>
                </a:r>
                <a:endParaRPr lang="zh-CN" altLang="en-US" dirty="0"/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7132949" y="2863897"/>
              <a:ext cx="3333947" cy="571084"/>
              <a:chOff x="7170657" y="4322606"/>
              <a:chExt cx="3333947" cy="571084"/>
            </a:xfrm>
          </p:grpSpPr>
          <p:sp>
            <p:nvSpPr>
              <p:cNvPr id="95" name="矩形: 圆角 94"/>
              <p:cNvSpPr/>
              <p:nvPr/>
            </p:nvSpPr>
            <p:spPr>
              <a:xfrm>
                <a:off x="8572110" y="4495408"/>
                <a:ext cx="1932494" cy="398282"/>
              </a:xfrm>
              <a:prstGeom prst="roundRect">
                <a:avLst/>
              </a:prstGeom>
              <a:solidFill>
                <a:srgbClr val="FFCC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肝糖原、肌糖原</a:t>
                </a:r>
                <a:endParaRPr lang="zh-CN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6" name="直接箭头连接符 95"/>
              <p:cNvCxnSpPr/>
              <p:nvPr/>
            </p:nvCxnSpPr>
            <p:spPr>
              <a:xfrm>
                <a:off x="7170657" y="4691938"/>
                <a:ext cx="1278904" cy="0"/>
              </a:xfrm>
              <a:prstGeom prst="straightConnector1">
                <a:avLst/>
              </a:prstGeom>
              <a:ln w="12700">
                <a:solidFill>
                  <a:schemeClr val="accent3">
                    <a:lumMod val="75000"/>
                  </a:schemeClr>
                </a:solidFill>
                <a:prstDash val="sysDot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文本框 96"/>
              <p:cNvSpPr txBox="1"/>
              <p:nvPr/>
            </p:nvSpPr>
            <p:spPr>
              <a:xfrm>
                <a:off x="7439198" y="4322606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dirty="0"/>
                  <a:t>合成</a:t>
                </a:r>
                <a:endParaRPr lang="zh-CN" altLang="en-US" dirty="0"/>
              </a:p>
            </p:txBody>
          </p:sp>
        </p:grpSp>
        <p:grpSp>
          <p:nvGrpSpPr>
            <p:cNvPr id="99" name="组合 98"/>
            <p:cNvGrpSpPr/>
            <p:nvPr/>
          </p:nvGrpSpPr>
          <p:grpSpPr>
            <a:xfrm>
              <a:off x="7132949" y="3494313"/>
              <a:ext cx="3333947" cy="564015"/>
              <a:chOff x="7170657" y="4953022"/>
              <a:chExt cx="3333947" cy="564015"/>
            </a:xfrm>
          </p:grpSpPr>
          <p:sp>
            <p:nvSpPr>
              <p:cNvPr id="101" name="矩形: 圆角 100"/>
              <p:cNvSpPr/>
              <p:nvPr/>
            </p:nvSpPr>
            <p:spPr>
              <a:xfrm>
                <a:off x="8572110" y="5118755"/>
                <a:ext cx="1932494" cy="398282"/>
              </a:xfrm>
              <a:prstGeom prst="roundRect">
                <a:avLst/>
              </a:prstGeom>
              <a:solidFill>
                <a:srgbClr val="FFCC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甘油三酯</a:t>
                </a:r>
                <a:endParaRPr lang="zh-CN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2" name="直接箭头连接符 101"/>
              <p:cNvCxnSpPr/>
              <p:nvPr/>
            </p:nvCxnSpPr>
            <p:spPr>
              <a:xfrm>
                <a:off x="7170657" y="5322354"/>
                <a:ext cx="1278904" cy="0"/>
              </a:xfrm>
              <a:prstGeom prst="straightConnector1">
                <a:avLst/>
              </a:prstGeom>
              <a:ln w="12700">
                <a:solidFill>
                  <a:schemeClr val="accent3">
                    <a:lumMod val="75000"/>
                  </a:schemeClr>
                </a:solidFill>
                <a:prstDash val="sysDot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文本框 102"/>
              <p:cNvSpPr txBox="1"/>
              <p:nvPr/>
            </p:nvSpPr>
            <p:spPr>
              <a:xfrm>
                <a:off x="7439199" y="4953022"/>
                <a:ext cx="646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dirty="0"/>
                  <a:t>转化</a:t>
                </a:r>
                <a:endParaRPr lang="zh-CN" altLang="en-US" dirty="0"/>
              </a:p>
            </p:txBody>
          </p:sp>
        </p:grpSp>
      </p:grpSp>
      <p:cxnSp>
        <p:nvCxnSpPr>
          <p:cNvPr id="105" name="直接连接符 104"/>
          <p:cNvCxnSpPr/>
          <p:nvPr/>
        </p:nvCxnSpPr>
        <p:spPr>
          <a:xfrm>
            <a:off x="1257004" y="1323975"/>
            <a:ext cx="0" cy="246697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组合 113"/>
          <p:cNvGrpSpPr/>
          <p:nvPr/>
        </p:nvGrpSpPr>
        <p:grpSpPr>
          <a:xfrm>
            <a:off x="1255928" y="3177641"/>
            <a:ext cx="428331" cy="605346"/>
            <a:chOff x="1123950" y="3987266"/>
            <a:chExt cx="428331" cy="605346"/>
          </a:xfrm>
        </p:grpSpPr>
        <p:cxnSp>
          <p:nvCxnSpPr>
            <p:cNvPr id="61" name="直接箭头连接符 60"/>
            <p:cNvCxnSpPr/>
            <p:nvPr/>
          </p:nvCxnSpPr>
          <p:spPr>
            <a:xfrm>
              <a:off x="1123950" y="4592612"/>
              <a:ext cx="428331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箭头连接符 112"/>
            <p:cNvCxnSpPr/>
            <p:nvPr/>
          </p:nvCxnSpPr>
          <p:spPr>
            <a:xfrm>
              <a:off x="1123950" y="3987266"/>
              <a:ext cx="428331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7741013" y="924407"/>
            <a:ext cx="3279280" cy="391679"/>
            <a:chOff x="7609035" y="924407"/>
            <a:chExt cx="3279280" cy="391679"/>
          </a:xfrm>
        </p:grpSpPr>
        <p:sp>
          <p:nvSpPr>
            <p:cNvPr id="65" name="文本框 64"/>
            <p:cNvSpPr txBox="1"/>
            <p:nvPr/>
          </p:nvSpPr>
          <p:spPr>
            <a:xfrm>
              <a:off x="8925509" y="92440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</a:rPr>
                <a:t>促进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19" name="直接连接符 118"/>
            <p:cNvCxnSpPr/>
            <p:nvPr/>
          </p:nvCxnSpPr>
          <p:spPr>
            <a:xfrm>
              <a:off x="7609035" y="1316086"/>
              <a:ext cx="327928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直接连接符 119"/>
          <p:cNvCxnSpPr/>
          <p:nvPr/>
        </p:nvCxnSpPr>
        <p:spPr>
          <a:xfrm>
            <a:off x="11020831" y="1314450"/>
            <a:ext cx="0" cy="254317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组合 125"/>
          <p:cNvGrpSpPr/>
          <p:nvPr/>
        </p:nvGrpSpPr>
        <p:grpSpPr>
          <a:xfrm>
            <a:off x="10591962" y="2610903"/>
            <a:ext cx="428331" cy="1238759"/>
            <a:chOff x="10459984" y="3353853"/>
            <a:chExt cx="428331" cy="1238759"/>
          </a:xfrm>
        </p:grpSpPr>
        <p:cxnSp>
          <p:nvCxnSpPr>
            <p:cNvPr id="122" name="直接箭头连接符 121"/>
            <p:cNvCxnSpPr/>
            <p:nvPr/>
          </p:nvCxnSpPr>
          <p:spPr>
            <a:xfrm flipH="1">
              <a:off x="10459984" y="4592612"/>
              <a:ext cx="428331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箭头连接符 122"/>
            <p:cNvCxnSpPr/>
            <p:nvPr/>
          </p:nvCxnSpPr>
          <p:spPr>
            <a:xfrm flipH="1">
              <a:off x="10459984" y="3987266"/>
              <a:ext cx="428331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箭头连接符 123"/>
            <p:cNvCxnSpPr/>
            <p:nvPr/>
          </p:nvCxnSpPr>
          <p:spPr>
            <a:xfrm flipH="1">
              <a:off x="10459984" y="3353853"/>
              <a:ext cx="428331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矩形: 圆角 127"/>
          <p:cNvSpPr/>
          <p:nvPr/>
        </p:nvSpPr>
        <p:spPr>
          <a:xfrm>
            <a:off x="4500064" y="4882403"/>
            <a:ext cx="3454629" cy="523217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刺激胰岛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细胞分泌胰高血糖素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箭头: 下 128"/>
          <p:cNvSpPr/>
          <p:nvPr/>
        </p:nvSpPr>
        <p:spPr>
          <a:xfrm>
            <a:off x="5661044" y="4277146"/>
            <a:ext cx="1132671" cy="523207"/>
          </a:xfrm>
          <a:prstGeom prst="downArrow">
            <a:avLst>
              <a:gd name="adj1" fmla="val 61773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降低</a:t>
            </a:r>
            <a:endParaRPr lang="zh-CN" altLang="en-US" dirty="0"/>
          </a:p>
        </p:txBody>
      </p:sp>
      <p:grpSp>
        <p:nvGrpSpPr>
          <p:cNvPr id="49" name="组合 48"/>
          <p:cNvGrpSpPr/>
          <p:nvPr/>
        </p:nvGrpSpPr>
        <p:grpSpPr>
          <a:xfrm>
            <a:off x="1169126" y="3332229"/>
            <a:ext cx="515134" cy="605346"/>
            <a:chOff x="1123950" y="3987266"/>
            <a:chExt cx="428331" cy="605346"/>
          </a:xfrm>
        </p:grpSpPr>
        <p:cxnSp>
          <p:nvCxnSpPr>
            <p:cNvPr id="50" name="直接箭头连接符 49"/>
            <p:cNvCxnSpPr/>
            <p:nvPr/>
          </p:nvCxnSpPr>
          <p:spPr>
            <a:xfrm>
              <a:off x="1123950" y="4592612"/>
              <a:ext cx="428331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/>
            <p:nvPr/>
          </p:nvCxnSpPr>
          <p:spPr>
            <a:xfrm>
              <a:off x="1123950" y="3987266"/>
              <a:ext cx="428331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直接连接符 51"/>
          <p:cNvCxnSpPr/>
          <p:nvPr/>
        </p:nvCxnSpPr>
        <p:spPr>
          <a:xfrm>
            <a:off x="1161761" y="3322704"/>
            <a:ext cx="0" cy="183984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1162594" y="4769786"/>
            <a:ext cx="3341359" cy="394302"/>
            <a:chOff x="1030616" y="4769786"/>
            <a:chExt cx="3341359" cy="394302"/>
          </a:xfrm>
        </p:grpSpPr>
        <p:cxnSp>
          <p:nvCxnSpPr>
            <p:cNvPr id="53" name="直接连接符 52"/>
            <p:cNvCxnSpPr/>
            <p:nvPr/>
          </p:nvCxnSpPr>
          <p:spPr>
            <a:xfrm>
              <a:off x="1030616" y="5164088"/>
              <a:ext cx="3341359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文本框 55"/>
            <p:cNvSpPr txBox="1"/>
            <p:nvPr/>
          </p:nvSpPr>
          <p:spPr>
            <a:xfrm>
              <a:off x="2372409" y="476978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</a:rPr>
                <a:t>促进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550386" y="5649292"/>
            <a:ext cx="3875470" cy="807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/>
              <a:t>神经系统还通过控制甲状腺和肾上腺的分泌活动来调节血糖含量。</a:t>
            </a:r>
            <a:endParaRPr lang="zh-CN" altLang="en-US" sz="2000" dirty="0"/>
          </a:p>
        </p:txBody>
      </p:sp>
      <p:sp>
        <p:nvSpPr>
          <p:cNvPr id="16" name="文本框 15"/>
          <p:cNvSpPr txBox="1"/>
          <p:nvPr/>
        </p:nvSpPr>
        <p:spPr>
          <a:xfrm>
            <a:off x="1170693" y="5714220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另外</a:t>
            </a:r>
            <a:endParaRPr lang="zh-CN" altLang="en-US" sz="4400" dirty="0">
              <a:solidFill>
                <a:srgbClr val="C00000"/>
              </a:solidFill>
              <a:effectLst>
                <a:glow rad="76200">
                  <a:schemeClr val="bg1">
                    <a:alpha val="85000"/>
                  </a:schemeClr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517129" y="5768965"/>
            <a:ext cx="0" cy="6244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8661478" y="5653223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0070C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神经调节</a:t>
            </a:r>
            <a:endParaRPr lang="zh-CN" altLang="en-US" sz="4800" dirty="0">
              <a:solidFill>
                <a:srgbClr val="0070C0"/>
              </a:solidFill>
              <a:effectLst>
                <a:glow rad="76200">
                  <a:schemeClr val="bg1">
                    <a:alpha val="85000"/>
                  </a:schemeClr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930687" y="4880515"/>
            <a:ext cx="2089606" cy="52321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下丘脑某区域兴奋</a:t>
            </a:r>
            <a:endParaRPr lang="zh-CN" altLang="en-US" dirty="0"/>
          </a:p>
        </p:txBody>
      </p:sp>
      <p:grpSp>
        <p:nvGrpSpPr>
          <p:cNvPr id="22" name="组合 21"/>
          <p:cNvGrpSpPr/>
          <p:nvPr/>
        </p:nvGrpSpPr>
        <p:grpSpPr>
          <a:xfrm>
            <a:off x="7954693" y="4807037"/>
            <a:ext cx="975994" cy="646331"/>
            <a:chOff x="7954693" y="4807037"/>
            <a:chExt cx="975994" cy="646331"/>
          </a:xfrm>
        </p:grpSpPr>
        <p:cxnSp>
          <p:nvCxnSpPr>
            <p:cNvPr id="19" name="直接箭头连接符 18"/>
            <p:cNvCxnSpPr>
              <a:stCxn id="5" idx="1"/>
              <a:endCxn id="128" idx="3"/>
            </p:cNvCxnSpPr>
            <p:nvPr/>
          </p:nvCxnSpPr>
          <p:spPr>
            <a:xfrm flipH="1">
              <a:off x="7954693" y="5142124"/>
              <a:ext cx="975994" cy="1888"/>
            </a:xfrm>
            <a:prstGeom prst="straightConnector1">
              <a:avLst/>
            </a:prstGeom>
            <a:ln w="19050">
              <a:gradFill flip="none" rotWithShape="1">
                <a:gsLst>
                  <a:gs pos="0">
                    <a:srgbClr val="7030A0"/>
                  </a:gs>
                  <a:gs pos="100000">
                    <a:srgbClr val="0070C0"/>
                  </a:gs>
                </a:gsLst>
                <a:lin ang="0" scaled="1"/>
                <a:tileRect/>
              </a:gra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8169860" y="4807037"/>
              <a:ext cx="6765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交感神经</a:t>
              </a:r>
              <a:endParaRPr lang="zh-CN" altLang="en-US" dirty="0"/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6569765" y="4432852"/>
            <a:ext cx="34057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endCxn id="5" idx="0"/>
          </p:cNvCxnSpPr>
          <p:nvPr/>
        </p:nvCxnSpPr>
        <p:spPr>
          <a:xfrm>
            <a:off x="9975490" y="4422913"/>
            <a:ext cx="0" cy="457602"/>
          </a:xfrm>
          <a:prstGeom prst="straightConnector1">
            <a:avLst/>
          </a:prstGeom>
          <a:ln w="19050">
            <a:gradFill flip="none" rotWithShape="1">
              <a:gsLst>
                <a:gs pos="0">
                  <a:srgbClr val="7030A0"/>
                </a:gs>
                <a:gs pos="100000">
                  <a:srgbClr val="0070C0"/>
                </a:gs>
              </a:gsLst>
              <a:lin ang="16200000" scaled="1"/>
              <a:tileRect/>
            </a:gra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血糖平衡的调节</a:t>
            </a:r>
            <a:endParaRPr lang="zh-CN" altLang="en-US" dirty="0"/>
          </a:p>
        </p:txBody>
      </p:sp>
      <p:sp>
        <p:nvSpPr>
          <p:cNvPr id="7" name="矩形: 圆角 6"/>
          <p:cNvSpPr/>
          <p:nvPr/>
        </p:nvSpPr>
        <p:spPr>
          <a:xfrm>
            <a:off x="1736342" y="2218249"/>
            <a:ext cx="1044804" cy="76453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血糖水平升高</a:t>
            </a:r>
            <a:endParaRPr lang="zh-CN" altLang="en-US" dirty="0"/>
          </a:p>
        </p:txBody>
      </p:sp>
      <p:sp>
        <p:nvSpPr>
          <p:cNvPr id="40" name="矩形: 圆角 39"/>
          <p:cNvSpPr/>
          <p:nvPr/>
        </p:nvSpPr>
        <p:spPr>
          <a:xfrm>
            <a:off x="7615553" y="3284383"/>
            <a:ext cx="1321471" cy="439424"/>
          </a:xfrm>
          <a:prstGeom prst="roundRect">
            <a:avLst/>
          </a:prstGeom>
          <a:solidFill>
            <a:srgbClr val="B4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胰岛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细胞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矩形: 圆角 48"/>
          <p:cNvSpPr/>
          <p:nvPr/>
        </p:nvSpPr>
        <p:spPr>
          <a:xfrm>
            <a:off x="9318510" y="2124473"/>
            <a:ext cx="1044804" cy="76453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血糖水平降低</a:t>
            </a:r>
            <a:endParaRPr lang="zh-CN" altLang="en-US" dirty="0"/>
          </a:p>
        </p:txBody>
      </p:sp>
      <p:sp>
        <p:nvSpPr>
          <p:cNvPr id="62" name="矩形: 圆角 61"/>
          <p:cNvSpPr/>
          <p:nvPr/>
        </p:nvSpPr>
        <p:spPr>
          <a:xfrm>
            <a:off x="3204888" y="1358687"/>
            <a:ext cx="1321471" cy="439424"/>
          </a:xfrm>
          <a:prstGeom prst="roundRect">
            <a:avLst/>
          </a:prstGeom>
          <a:solidFill>
            <a:srgbClr val="B4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胰岛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细胞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0" name="直接连接符 89"/>
          <p:cNvCxnSpPr/>
          <p:nvPr/>
        </p:nvCxnSpPr>
        <p:spPr>
          <a:xfrm flipV="1">
            <a:off x="2258744" y="1564847"/>
            <a:ext cx="0" cy="6534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843197" y="1801452"/>
            <a:ext cx="0" cy="706075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 flipV="1">
            <a:off x="9855667" y="2880235"/>
            <a:ext cx="0" cy="6337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/>
          <p:nvPr/>
        </p:nvCxnSpPr>
        <p:spPr>
          <a:xfrm flipV="1">
            <a:off x="8300190" y="2620652"/>
            <a:ext cx="0" cy="663731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>
            <a:off x="2271782" y="2977535"/>
            <a:ext cx="0" cy="516648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: 圆角 45"/>
          <p:cNvSpPr/>
          <p:nvPr/>
        </p:nvSpPr>
        <p:spPr>
          <a:xfrm>
            <a:off x="5401675" y="3284383"/>
            <a:ext cx="1417934" cy="43942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胰高血糖素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矩形: 圆角 47"/>
          <p:cNvSpPr/>
          <p:nvPr/>
        </p:nvSpPr>
        <p:spPr>
          <a:xfrm>
            <a:off x="3214538" y="3284383"/>
            <a:ext cx="1417933" cy="43942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血糖的来源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矩形: 圆角 130"/>
          <p:cNvSpPr/>
          <p:nvPr/>
        </p:nvSpPr>
        <p:spPr>
          <a:xfrm>
            <a:off x="955577" y="4313089"/>
            <a:ext cx="10280845" cy="2114378"/>
          </a:xfrm>
          <a:prstGeom prst="roundRect">
            <a:avLst>
              <a:gd name="adj" fmla="val 8045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2" name="文本框 131"/>
          <p:cNvSpPr txBox="1"/>
          <p:nvPr/>
        </p:nvSpPr>
        <p:spPr>
          <a:xfrm>
            <a:off x="4193582" y="4056179"/>
            <a:ext cx="3804833" cy="523220"/>
          </a:xfrm>
          <a:prstGeom prst="rect">
            <a:avLst/>
          </a:prstGeom>
          <a:solidFill>
            <a:srgbClr val="DAE0E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调节特点</a:t>
            </a:r>
            <a:r>
              <a:rPr lang="en-US" altLang="zh-CN" sz="28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28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反馈调节</a:t>
            </a:r>
            <a:endParaRPr lang="zh-CN" altLang="en-US" sz="2800" dirty="0">
              <a:solidFill>
                <a:srgbClr val="C00000"/>
              </a:solidFill>
              <a:effectLst>
                <a:glow rad="76200">
                  <a:schemeClr val="bg1">
                    <a:alpha val="85000"/>
                  </a:schemeClr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3" name="文本框 132"/>
          <p:cNvSpPr txBox="1"/>
          <p:nvPr/>
        </p:nvSpPr>
        <p:spPr>
          <a:xfrm>
            <a:off x="1180214" y="4546582"/>
            <a:ext cx="9758535" cy="183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</a:rPr>
              <a:t>定义：</a:t>
            </a:r>
            <a:r>
              <a:rPr lang="zh-CN" altLang="en-US" sz="2400" dirty="0"/>
              <a:t>在一个系统中，系统本身工作的效果，反过来又作为信息调节该系统的工作，这种调节方式叫作反馈调节。</a:t>
            </a:r>
            <a:endParaRPr lang="zh-CN" altLang="en-US" sz="24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</a:rPr>
              <a:t>意义：</a:t>
            </a:r>
            <a:r>
              <a:rPr lang="zh-CN" altLang="en-US" sz="2400" dirty="0"/>
              <a:t>反馈调节是生命系统中非常普遍的调节机制，它对于机体维持稳态具有重要意义。</a:t>
            </a:r>
            <a:endParaRPr lang="zh-CN" altLang="en-US" sz="2400" dirty="0"/>
          </a:p>
        </p:txBody>
      </p:sp>
      <p:grpSp>
        <p:nvGrpSpPr>
          <p:cNvPr id="60" name="组合 59"/>
          <p:cNvGrpSpPr/>
          <p:nvPr/>
        </p:nvGrpSpPr>
        <p:grpSpPr>
          <a:xfrm>
            <a:off x="3836678" y="2135122"/>
            <a:ext cx="5481832" cy="373719"/>
            <a:chOff x="3836678" y="2135122"/>
            <a:chExt cx="5481832" cy="373719"/>
          </a:xfrm>
        </p:grpSpPr>
        <p:cxnSp>
          <p:nvCxnSpPr>
            <p:cNvPr id="99" name="直接箭头连接符 98"/>
            <p:cNvCxnSpPr>
              <a:endCxn id="49" idx="1"/>
            </p:cNvCxnSpPr>
            <p:nvPr/>
          </p:nvCxnSpPr>
          <p:spPr>
            <a:xfrm flipV="1">
              <a:off x="3836678" y="2506741"/>
              <a:ext cx="5481832" cy="210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文本框 133"/>
            <p:cNvSpPr txBox="1"/>
            <p:nvPr/>
          </p:nvSpPr>
          <p:spPr>
            <a:xfrm>
              <a:off x="5829432" y="213512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促进作用减弱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790334" y="2596323"/>
            <a:ext cx="5505254" cy="369332"/>
            <a:chOff x="2790334" y="2596323"/>
            <a:chExt cx="5505254" cy="369332"/>
          </a:xfrm>
        </p:grpSpPr>
        <p:cxnSp>
          <p:nvCxnSpPr>
            <p:cNvPr id="111" name="直接箭头连接符 110"/>
            <p:cNvCxnSpPr/>
            <p:nvPr/>
          </p:nvCxnSpPr>
          <p:spPr>
            <a:xfrm>
              <a:off x="2790334" y="2614310"/>
              <a:ext cx="550525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文本框 134"/>
            <p:cNvSpPr txBox="1"/>
            <p:nvPr/>
          </p:nvSpPr>
          <p:spPr>
            <a:xfrm>
              <a:off x="4516932" y="2596323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促进作用减弱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526359" y="1233933"/>
            <a:ext cx="716914" cy="369332"/>
            <a:chOff x="4526359" y="1233933"/>
            <a:chExt cx="716914" cy="369332"/>
          </a:xfrm>
        </p:grpSpPr>
        <p:cxnSp>
          <p:nvCxnSpPr>
            <p:cNvPr id="64" name="直接箭头连接符 63"/>
            <p:cNvCxnSpPr>
              <a:stCxn id="62" idx="3"/>
              <a:endCxn id="63" idx="1"/>
            </p:cNvCxnSpPr>
            <p:nvPr/>
          </p:nvCxnSpPr>
          <p:spPr>
            <a:xfrm>
              <a:off x="4526359" y="1578399"/>
              <a:ext cx="71691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4544415" y="1233933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分泌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946037" y="3165378"/>
            <a:ext cx="903814" cy="369332"/>
            <a:chOff x="8946037" y="3165378"/>
            <a:chExt cx="903814" cy="369332"/>
          </a:xfrm>
        </p:grpSpPr>
        <p:cxnSp>
          <p:nvCxnSpPr>
            <p:cNvPr id="106" name="直接箭头连接符 105"/>
            <p:cNvCxnSpPr/>
            <p:nvPr/>
          </p:nvCxnSpPr>
          <p:spPr>
            <a:xfrm flipH="1">
              <a:off x="8946037" y="3508727"/>
              <a:ext cx="90381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9068033" y="316537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促进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7" name="矩形: 圆角 66"/>
          <p:cNvSpPr/>
          <p:nvPr/>
        </p:nvSpPr>
        <p:spPr>
          <a:xfrm>
            <a:off x="7542028" y="1077036"/>
            <a:ext cx="1413851" cy="43942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血糖的去路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271860" y="1233933"/>
            <a:ext cx="941029" cy="369332"/>
            <a:chOff x="2271860" y="1233933"/>
            <a:chExt cx="941029" cy="369332"/>
          </a:xfrm>
        </p:grpSpPr>
        <p:cxnSp>
          <p:nvCxnSpPr>
            <p:cNvPr id="56" name="直接箭头连接符 55"/>
            <p:cNvCxnSpPr/>
            <p:nvPr/>
          </p:nvCxnSpPr>
          <p:spPr>
            <a:xfrm>
              <a:off x="2271860" y="1574819"/>
              <a:ext cx="94102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2375914" y="1233933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促进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3" name="矩形: 圆角 42"/>
          <p:cNvSpPr/>
          <p:nvPr/>
        </p:nvSpPr>
        <p:spPr>
          <a:xfrm>
            <a:off x="7542028" y="1604724"/>
            <a:ext cx="1413851" cy="43942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血糖的来源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6661877" y="979216"/>
            <a:ext cx="872758" cy="859867"/>
            <a:chOff x="6661877" y="979216"/>
            <a:chExt cx="872758" cy="859867"/>
          </a:xfrm>
        </p:grpSpPr>
        <p:sp>
          <p:nvSpPr>
            <p:cNvPr id="44" name="左大括号 43"/>
            <p:cNvSpPr/>
            <p:nvPr/>
          </p:nvSpPr>
          <p:spPr>
            <a:xfrm>
              <a:off x="6661877" y="1312742"/>
              <a:ext cx="474464" cy="507569"/>
            </a:xfrm>
            <a:prstGeom prst="leftBrace">
              <a:avLst>
                <a:gd name="adj1" fmla="val 0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5" name="直接箭头连接符 44"/>
            <p:cNvCxnSpPr/>
            <p:nvPr/>
          </p:nvCxnSpPr>
          <p:spPr>
            <a:xfrm>
              <a:off x="7012233" y="1313674"/>
              <a:ext cx="52240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/>
            <p:nvPr/>
          </p:nvCxnSpPr>
          <p:spPr>
            <a:xfrm>
              <a:off x="7012233" y="1820311"/>
              <a:ext cx="52240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6879321" y="97921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促进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6879754" y="1469751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抑制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cxnSp>
        <p:nvCxnSpPr>
          <p:cNvPr id="53" name="直接连接符 52"/>
          <p:cNvCxnSpPr/>
          <p:nvPr/>
        </p:nvCxnSpPr>
        <p:spPr>
          <a:xfrm flipV="1">
            <a:off x="9849851" y="1567321"/>
            <a:ext cx="0" cy="572561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6819609" y="3174612"/>
            <a:ext cx="795944" cy="369332"/>
            <a:chOff x="6819609" y="3174612"/>
            <a:chExt cx="795944" cy="369332"/>
          </a:xfrm>
        </p:grpSpPr>
        <p:cxnSp>
          <p:nvCxnSpPr>
            <p:cNvPr id="54" name="直接箭头连接符 53"/>
            <p:cNvCxnSpPr>
              <a:stCxn id="40" idx="1"/>
              <a:endCxn id="46" idx="3"/>
            </p:cNvCxnSpPr>
            <p:nvPr/>
          </p:nvCxnSpPr>
          <p:spPr>
            <a:xfrm flipH="1">
              <a:off x="6819609" y="3504095"/>
              <a:ext cx="7959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文本框 78"/>
            <p:cNvSpPr txBox="1"/>
            <p:nvPr/>
          </p:nvSpPr>
          <p:spPr>
            <a:xfrm>
              <a:off x="6918072" y="317461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分泌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632471" y="3165378"/>
            <a:ext cx="769204" cy="369332"/>
            <a:chOff x="4632471" y="3165378"/>
            <a:chExt cx="769204" cy="369332"/>
          </a:xfrm>
        </p:grpSpPr>
        <p:cxnSp>
          <p:nvCxnSpPr>
            <p:cNvPr id="65" name="直接箭头连接符 64"/>
            <p:cNvCxnSpPr>
              <a:stCxn id="46" idx="1"/>
              <a:endCxn id="48" idx="3"/>
            </p:cNvCxnSpPr>
            <p:nvPr/>
          </p:nvCxnSpPr>
          <p:spPr>
            <a:xfrm flipH="1">
              <a:off x="4632471" y="3504095"/>
              <a:ext cx="7692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文本框 79"/>
            <p:cNvSpPr txBox="1"/>
            <p:nvPr/>
          </p:nvSpPr>
          <p:spPr>
            <a:xfrm>
              <a:off x="4704194" y="316537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促进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954059" y="1222788"/>
            <a:ext cx="935965" cy="614195"/>
            <a:chOff x="8954059" y="1222788"/>
            <a:chExt cx="935965" cy="614195"/>
          </a:xfrm>
        </p:grpSpPr>
        <p:grpSp>
          <p:nvGrpSpPr>
            <p:cNvPr id="19" name="组合 18"/>
            <p:cNvGrpSpPr/>
            <p:nvPr/>
          </p:nvGrpSpPr>
          <p:grpSpPr>
            <a:xfrm>
              <a:off x="8954059" y="1312742"/>
              <a:ext cx="903730" cy="524241"/>
              <a:chOff x="9274570" y="1454147"/>
              <a:chExt cx="903730" cy="524241"/>
            </a:xfrm>
          </p:grpSpPr>
          <p:cxnSp>
            <p:nvCxnSpPr>
              <p:cNvPr id="57" name="直接箭头连接符 56"/>
              <p:cNvCxnSpPr/>
              <p:nvPr/>
            </p:nvCxnSpPr>
            <p:spPr>
              <a:xfrm flipH="1">
                <a:off x="9588054" y="1709898"/>
                <a:ext cx="59024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右中括号 16"/>
              <p:cNvSpPr/>
              <p:nvPr/>
            </p:nvSpPr>
            <p:spPr>
              <a:xfrm>
                <a:off x="9274570" y="1454147"/>
                <a:ext cx="306011" cy="524241"/>
              </a:xfrm>
              <a:prstGeom prst="rightBracket">
                <a:avLst>
                  <a:gd name="adj" fmla="val 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3" name="文本框 82"/>
            <p:cNvSpPr txBox="1"/>
            <p:nvPr/>
          </p:nvSpPr>
          <p:spPr>
            <a:xfrm>
              <a:off x="9243693" y="122278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导致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271860" y="3135990"/>
            <a:ext cx="941029" cy="369332"/>
            <a:chOff x="2271860" y="3135990"/>
            <a:chExt cx="941029" cy="369332"/>
          </a:xfrm>
        </p:grpSpPr>
        <p:cxnSp>
          <p:nvCxnSpPr>
            <p:cNvPr id="76" name="直接箭头连接符 75"/>
            <p:cNvCxnSpPr/>
            <p:nvPr/>
          </p:nvCxnSpPr>
          <p:spPr>
            <a:xfrm>
              <a:off x="2271860" y="3494183"/>
              <a:ext cx="94102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文本框 87"/>
            <p:cNvSpPr txBox="1"/>
            <p:nvPr/>
          </p:nvSpPr>
          <p:spPr>
            <a:xfrm>
              <a:off x="2402145" y="313599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导致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3" name="矩形: 圆角 62"/>
          <p:cNvSpPr/>
          <p:nvPr/>
        </p:nvSpPr>
        <p:spPr>
          <a:xfrm>
            <a:off x="5243273" y="1358687"/>
            <a:ext cx="1417934" cy="43942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胰岛素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0" grpId="0" animBg="1"/>
      <p:bldP spid="49" grpId="0" animBg="1"/>
      <p:bldP spid="62" grpId="0" animBg="1"/>
      <p:bldP spid="46" grpId="0" animBg="1"/>
      <p:bldP spid="48" grpId="0" animBg="1"/>
      <p:bldP spid="131" grpId="0" animBg="1"/>
      <p:bldP spid="132" grpId="0" animBg="1"/>
      <p:bldP spid="133" grpId="0" uiExpand="1" build="p"/>
      <p:bldP spid="67" grpId="0" animBg="1"/>
      <p:bldP spid="43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疾病</a:t>
            </a:r>
            <a:r>
              <a:rPr lang="en-US" altLang="zh-CN" dirty="0"/>
              <a:t>—</a:t>
            </a:r>
            <a:r>
              <a:rPr lang="zh-CN" altLang="en-US" dirty="0"/>
              <a:t>糖尿病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299910" y="1097125"/>
            <a:ext cx="4796090" cy="1196701"/>
            <a:chOff x="1299910" y="1097125"/>
            <a:chExt cx="4796090" cy="1196701"/>
          </a:xfrm>
        </p:grpSpPr>
        <p:sp>
          <p:nvSpPr>
            <p:cNvPr id="131" name="矩形: 圆角 130"/>
            <p:cNvSpPr/>
            <p:nvPr/>
          </p:nvSpPr>
          <p:spPr>
            <a:xfrm>
              <a:off x="1299910" y="1373626"/>
              <a:ext cx="4796090" cy="920200"/>
            </a:xfrm>
            <a:prstGeom prst="roundRect">
              <a:avLst>
                <a:gd name="adj" fmla="val 10207"/>
              </a:avLst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3119452" y="1097125"/>
              <a:ext cx="1151416" cy="523220"/>
            </a:xfrm>
            <a:prstGeom prst="rect">
              <a:avLst/>
            </a:prstGeom>
            <a:solidFill>
              <a:srgbClr val="DAE0E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C00000"/>
                  </a:solidFill>
                  <a:effectLst>
                    <a:glow rad="76200">
                      <a:schemeClr val="bg1">
                        <a:alpha val="85000"/>
                      </a:schemeClr>
                    </a:glo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表  现</a:t>
              </a:r>
              <a:endParaRPr lang="zh-CN" altLang="en-US" sz="28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3" name="文本框 132"/>
          <p:cNvSpPr txBox="1"/>
          <p:nvPr/>
        </p:nvSpPr>
        <p:spPr>
          <a:xfrm>
            <a:off x="1719843" y="1619503"/>
            <a:ext cx="3950634" cy="506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/>
              <a:t>主要表现为高血糖和尿糖</a:t>
            </a:r>
            <a:endParaRPr lang="zh-CN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B2F0AD"/>
              </a:clrFrom>
              <a:clrTo>
                <a:srgbClr val="B2F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373" y="1799732"/>
            <a:ext cx="4962427" cy="467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1299910" y="2676379"/>
            <a:ext cx="4796090" cy="1850087"/>
            <a:chOff x="1299910" y="2676379"/>
            <a:chExt cx="4796090" cy="1850087"/>
          </a:xfrm>
        </p:grpSpPr>
        <p:sp>
          <p:nvSpPr>
            <p:cNvPr id="120" name="矩形: 圆角 119"/>
            <p:cNvSpPr/>
            <p:nvPr/>
          </p:nvSpPr>
          <p:spPr>
            <a:xfrm>
              <a:off x="1299910" y="2952879"/>
              <a:ext cx="4796090" cy="1573587"/>
            </a:xfrm>
            <a:prstGeom prst="roundRect">
              <a:avLst>
                <a:gd name="adj" fmla="val 10207"/>
              </a:avLst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3119452" y="2676379"/>
              <a:ext cx="1151416" cy="523220"/>
            </a:xfrm>
            <a:prstGeom prst="rect">
              <a:avLst/>
            </a:prstGeom>
            <a:solidFill>
              <a:srgbClr val="DAE0E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C00000"/>
                  </a:solidFill>
                  <a:effectLst>
                    <a:glow rad="76200">
                      <a:schemeClr val="bg1">
                        <a:alpha val="85000"/>
                      </a:schemeClr>
                    </a:glo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症  状</a:t>
              </a:r>
              <a:endParaRPr lang="zh-CN" altLang="en-US" sz="28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2" name="文本框 121"/>
          <p:cNvSpPr txBox="1"/>
          <p:nvPr/>
        </p:nvSpPr>
        <p:spPr>
          <a:xfrm>
            <a:off x="1719843" y="3198757"/>
            <a:ext cx="3950634" cy="114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表现为多饮、多尿、多食等，可导致多种器官功能损害。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uiExpand="1" build="p"/>
      <p:bldP spid="122" grpId="0" uiExpand="1" build="p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MjhjYTEzZTliZTc5ZTc0ZDgwM2UwNWU0ZDAwNmNmMDc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3389</Words>
  <Application>WPS 演示</Application>
  <PresentationFormat>宽屏</PresentationFormat>
  <Paragraphs>574</Paragraphs>
  <Slides>22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方正小标宋简体</vt:lpstr>
      <vt:lpstr>方正细珊瑚简体</vt:lpstr>
      <vt:lpstr>Impact</vt:lpstr>
      <vt:lpstr>Arial Black</vt:lpstr>
      <vt:lpstr>华文新魏</vt:lpstr>
      <vt:lpstr>华文行楷</vt:lpstr>
      <vt:lpstr>Times New Roman</vt:lpstr>
      <vt:lpstr>方正粗倩简体</vt:lpstr>
      <vt:lpstr>方正大标宋简体</vt:lpstr>
      <vt:lpstr>楷体</vt:lpstr>
      <vt:lpstr>等线</vt:lpstr>
      <vt:lpstr>Arial Unicode MS</vt:lpstr>
      <vt:lpstr>等线 Light</vt:lpstr>
      <vt:lpstr>华文细黑</vt:lpstr>
      <vt:lpstr>Rockwell</vt:lpstr>
      <vt:lpstr>Bookman Old Style</vt:lpstr>
      <vt:lpstr>Calibri</vt:lpstr>
      <vt:lpstr>Wingdings</vt:lpstr>
      <vt:lpstr>Office 主题​​</vt:lpstr>
      <vt:lpstr>自定义设计方案</vt:lpstr>
      <vt:lpstr>PowerPoint 演示文稿</vt:lpstr>
      <vt:lpstr>PowerPoint 演示文稿</vt:lpstr>
      <vt:lpstr>激素调节的过程</vt:lpstr>
      <vt:lpstr>血糖平衡的调节</vt:lpstr>
      <vt:lpstr>血糖平衡的调节</vt:lpstr>
      <vt:lpstr>血糖平衡的调节</vt:lpstr>
      <vt:lpstr>血糖平衡的调节</vt:lpstr>
      <vt:lpstr>血糖平衡的调节</vt:lpstr>
      <vt:lpstr>疾病—糖尿病</vt:lpstr>
      <vt:lpstr>疾病—糖尿病</vt:lpstr>
      <vt:lpstr>甲状腺激素分泌的分级调节</vt:lpstr>
      <vt:lpstr>【思考·讨论】分析甲状腺激素分泌的调节</vt:lpstr>
      <vt:lpstr>【思考·讨论】分析甲状腺激素分泌的调节</vt:lpstr>
      <vt:lpstr>甲状腺激素分泌的分级调节</vt:lpstr>
      <vt:lpstr>甲状腺激素分泌的分级调节</vt:lpstr>
      <vt:lpstr>甲状腺激素分泌的分级调节</vt:lpstr>
      <vt:lpstr>激素调节的特点</vt:lpstr>
      <vt:lpstr>激素调节的特点</vt:lpstr>
      <vt:lpstr>激素调节的特点</vt:lpstr>
      <vt:lpstr>激素调节的特点</vt:lpstr>
      <vt:lpstr>激素调节的特点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贵君</dc:creator>
  <cp:lastModifiedBy>强</cp:lastModifiedBy>
  <cp:revision>1758</cp:revision>
  <dcterms:created xsi:type="dcterms:W3CDTF">2021-10-17T01:42:00Z</dcterms:created>
  <dcterms:modified xsi:type="dcterms:W3CDTF">2024-08-30T23:51:30Z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54610E002DB74E81B106301A4A7ABB67_12</vt:lpwstr>
  </property>
  <property fmtid="{D5CDD505-2E9C-101B-9397-08002B2CF9AE}" pid="3" name="KSOProductBuildVer">
    <vt:lpwstr>2052-12.1.0.17827</vt:lpwstr>
  </property>
</Properties>
</file>