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19.svg" ContentType="image/svg+xml"/>
  <Override PartName="/ppt/media/image29.svg" ContentType="image/svg+xml"/>
  <Override PartName="/ppt/media/image32.svg" ContentType="image/svg+xml"/>
  <Override PartName="/ppt/media/image3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32"/>
  </p:handoutMasterIdLst>
  <p:sldIdLst>
    <p:sldId id="267" r:id="rId4"/>
    <p:sldId id="522" r:id="rId5"/>
    <p:sldId id="700" r:id="rId7"/>
    <p:sldId id="731" r:id="rId8"/>
    <p:sldId id="733" r:id="rId9"/>
    <p:sldId id="732" r:id="rId10"/>
    <p:sldId id="734" r:id="rId11"/>
    <p:sldId id="735" r:id="rId12"/>
    <p:sldId id="741" r:id="rId13"/>
    <p:sldId id="737" r:id="rId14"/>
    <p:sldId id="739" r:id="rId15"/>
    <p:sldId id="743" r:id="rId16"/>
    <p:sldId id="744" r:id="rId17"/>
    <p:sldId id="745" r:id="rId18"/>
    <p:sldId id="746" r:id="rId19"/>
    <p:sldId id="742" r:id="rId20"/>
    <p:sldId id="748" r:id="rId21"/>
    <p:sldId id="749" r:id="rId22"/>
    <p:sldId id="651" r:id="rId23"/>
    <p:sldId id="750" r:id="rId24"/>
    <p:sldId id="754" r:id="rId25"/>
    <p:sldId id="752" r:id="rId26"/>
    <p:sldId id="753" r:id="rId27"/>
    <p:sldId id="755" r:id="rId28"/>
    <p:sldId id="757" r:id="rId29"/>
    <p:sldId id="758" r:id="rId30"/>
    <p:sldId id="334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6"/>
    </p:embeddedFont>
    <p:embeddedFont>
      <p:font typeface="方正细珊瑚简体" panose="03000509000000000000" pitchFamily="65" charset="-122"/>
      <p:regular r:id="rId37"/>
    </p:embeddedFont>
    <p:embeddedFont>
      <p:font typeface="Impact" panose="020B0806030902050204" pitchFamily="34" charset="0"/>
      <p:regular r:id="rId38"/>
    </p:embeddedFont>
    <p:embeddedFont>
      <p:font typeface="华文行楷" panose="02010800040101010101" pitchFamily="2" charset="-122"/>
      <p:regular r:id="rId39"/>
    </p:embeddedFont>
    <p:embeddedFont>
      <p:font typeface="方正粗倩简体" panose="03000509000000000000" pitchFamily="65" charset="-122"/>
      <p:regular r:id="rId40"/>
    </p:embeddedFont>
    <p:embeddedFont>
      <p:font typeface="华文楷体" panose="02010600040101010101" pitchFamily="2" charset="-122"/>
      <p:regular r:id="rId41"/>
    </p:embeddedFont>
    <p:embeddedFont>
      <p:font typeface="等线" panose="02010600030101010101" charset="-122"/>
      <p:regular r:id="rId42"/>
    </p:embeddedFont>
    <p:embeddedFont>
      <p:font typeface="等线 Light" panose="02010600030101010101" charset="-122"/>
      <p:regular r:id="rId43"/>
    </p:embeddedFont>
    <p:embeddedFont>
      <p:font typeface="楷体" panose="02010609060101010101" pitchFamily="49" charset="-122"/>
      <p:regular r:id="rId44"/>
    </p:embeddedFont>
    <p:embeddedFont>
      <p:font typeface="方正卡通简体" panose="03000509000000000000" pitchFamily="65" charset="-122"/>
      <p:regular r:id="rId45"/>
    </p:embeddedFont>
    <p:embeddedFont>
      <p:font typeface="Calibri" panose="020F0502020204030204" charset="0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255"/>
    <a:srgbClr val="89AEB9"/>
    <a:srgbClr val="FF9900"/>
    <a:srgbClr val="F8A62A"/>
    <a:srgbClr val="76C0FA"/>
    <a:srgbClr val="D1B2E8"/>
    <a:srgbClr val="FF9FBF"/>
    <a:srgbClr val="FF3377"/>
    <a:srgbClr val="FF6699"/>
    <a:srgbClr val="A3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49" autoAdjust="0"/>
  </p:normalViewPr>
  <p:slideViewPr>
    <p:cSldViewPr snapToGrid="0">
      <p:cViewPr varScale="1">
        <p:scale>
          <a:sx n="88" d="100"/>
          <a:sy n="88" d="100"/>
        </p:scale>
        <p:origin x="225" y="8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0" Type="http://schemas.openxmlformats.org/officeDocument/2006/relationships/tags" Target="tags/tag63.xml"/><Relationship Id="rId5" Type="http://schemas.openxmlformats.org/officeDocument/2006/relationships/slide" Target="slides/slide2.xml"/><Relationship Id="rId49" Type="http://schemas.openxmlformats.org/officeDocument/2006/relationships/font" Target="fonts/font14.fntdata"/><Relationship Id="rId48" Type="http://schemas.openxmlformats.org/officeDocument/2006/relationships/font" Target="fonts/font13.fntdata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slide" Target="slides/slide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A0D-6645-4479-BA4C-AF2DCE1B41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5488F-A3BC-46E6-B482-41B3E5554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3019E-2C57-4E0C-8F61-630E0260AA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4F41D-EA3E-41E9-A8E5-275C2EDA39B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7"/>
          <p:cNvSpPr/>
          <p:nvPr userDrawn="1"/>
        </p:nvSpPr>
        <p:spPr>
          <a:xfrm>
            <a:off x="0" y="3644900"/>
            <a:ext cx="12192000" cy="3213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8" name="副标题 2"/>
          <p:cNvSpPr txBox="1"/>
          <p:nvPr userDrawn="1"/>
        </p:nvSpPr>
        <p:spPr>
          <a:xfrm>
            <a:off x="4986867" y="3813176"/>
            <a:ext cx="6614584" cy="695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endParaRPr lang="zh-CN" altLang="en-US" sz="2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3105773" y="3886200"/>
            <a:ext cx="8534400" cy="62247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6429420"/>
            <a:ext cx="12192000" cy="4286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6"/>
          <p:cNvSpPr txBox="1">
            <a:spLocks noChangeArrowheads="1"/>
          </p:cNvSpPr>
          <p:nvPr userDrawn="1"/>
        </p:nvSpPr>
        <p:spPr bwMode="auto">
          <a:xfrm>
            <a:off x="9018893" y="5724619"/>
            <a:ext cx="262128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  <a:latin typeface="方正细珊瑚简体" panose="03000509000000000000" pitchFamily="65" charset="-122"/>
                <a:ea typeface="方正细珊瑚简体" panose="03000509000000000000" pitchFamily="65" charset="-122"/>
              </a:rPr>
              <a:t>四川省仪陇中学校</a:t>
            </a:r>
            <a:endParaRPr lang="zh-CN" altLang="en-US" sz="2400" dirty="0">
              <a:solidFill>
                <a:srgbClr val="FFFF00"/>
              </a:solidFill>
              <a:latin typeface="方正细珊瑚简体" panose="03000509000000000000" pitchFamily="65" charset="-122"/>
              <a:ea typeface="方正细珊瑚简体" panose="03000509000000000000" pitchFamily="65" charset="-122"/>
            </a:endParaRPr>
          </a:p>
        </p:txBody>
      </p:sp>
      <p:grpSp>
        <p:nvGrpSpPr>
          <p:cNvPr id="19" name="组合 18"/>
          <p:cNvGrpSpPr/>
          <p:nvPr userDrawn="1"/>
        </p:nvGrpSpPr>
        <p:grpSpPr bwMode="auto">
          <a:xfrm>
            <a:off x="0" y="3176"/>
            <a:ext cx="12192000" cy="3673475"/>
            <a:chOff x="-748" y="-27992"/>
            <a:chExt cx="9144753" cy="3673016"/>
          </a:xfr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</p:grpSpPr>
        <p:sp>
          <p:nvSpPr>
            <p:cNvPr id="21" name="TextBox 10"/>
            <p:cNvSpPr txBox="1"/>
            <p:nvPr userDrawn="1"/>
          </p:nvSpPr>
          <p:spPr>
            <a:xfrm>
              <a:off x="139864" y="-24112"/>
              <a:ext cx="6815699" cy="278537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7500" dirty="0">
                  <a:gradFill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Impact" panose="020B0806030902050204" pitchFamily="34" charset="0"/>
                  <a:ea typeface="+mn-ea"/>
                </a:rPr>
                <a:t>SHENGWU</a:t>
              </a:r>
              <a:endParaRPr lang="zh-CN" altLang="en-US" sz="17500" dirty="0">
                <a:gradFill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endParaRPr>
            </a:p>
          </p:txBody>
        </p:sp>
        <p:sp>
          <p:nvSpPr>
            <p:cNvPr id="20" name="矩形 6"/>
            <p:cNvSpPr/>
            <p:nvPr userDrawn="1"/>
          </p:nvSpPr>
          <p:spPr>
            <a:xfrm>
              <a:off x="-748" y="-27992"/>
              <a:ext cx="9144753" cy="36730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9600" dirty="0">
                <a:latin typeface="Arial Black" panose="020B0A04020102020204" pitchFamily="34" charset="0"/>
              </a:endParaRPr>
            </a:p>
          </p:txBody>
        </p:sp>
      </p:grpSp>
      <p:cxnSp>
        <p:nvCxnSpPr>
          <p:cNvPr id="22" name="直接连接符 11"/>
          <p:cNvCxnSpPr/>
          <p:nvPr userDrawn="1"/>
        </p:nvCxnSpPr>
        <p:spPr>
          <a:xfrm>
            <a:off x="0" y="3589338"/>
            <a:ext cx="12192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0"/>
          <p:cNvSpPr txBox="1"/>
          <p:nvPr userDrawn="1"/>
        </p:nvSpPr>
        <p:spPr bwMode="auto">
          <a:xfrm>
            <a:off x="-293910" y="-684740"/>
            <a:ext cx="128462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700" dirty="0"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Impact" panose="020B0806030902050204" pitchFamily="34" charset="0"/>
                <a:ea typeface="+mn-ea"/>
              </a:rPr>
              <a:t>SHENGWU</a:t>
            </a:r>
            <a:endParaRPr lang="zh-CN" altLang="en-US" sz="24700" dirty="0">
              <a:gradFill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5400000" scaled="0"/>
              </a:gra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23" name="任意多边形 14"/>
          <p:cNvSpPr/>
          <p:nvPr userDrawn="1"/>
        </p:nvSpPr>
        <p:spPr bwMode="auto">
          <a:xfrm>
            <a:off x="2117" y="471137"/>
            <a:ext cx="6379635" cy="571504"/>
          </a:xfrm>
          <a:custGeom>
            <a:avLst/>
            <a:gdLst>
              <a:gd name="connsiteX0" fmla="*/ 0 w 2428892"/>
              <a:gd name="connsiteY0" fmla="*/ 119066 h 714380"/>
              <a:gd name="connsiteX1" fmla="*/ 34874 w 2428892"/>
              <a:gd name="connsiteY1" fmla="*/ 34874 h 714380"/>
              <a:gd name="connsiteX2" fmla="*/ 119066 w 2428892"/>
              <a:gd name="connsiteY2" fmla="*/ 0 h 714380"/>
              <a:gd name="connsiteX3" fmla="*/ 2309826 w 2428892"/>
              <a:gd name="connsiteY3" fmla="*/ 0 h 714380"/>
              <a:gd name="connsiteX4" fmla="*/ 2394018 w 2428892"/>
              <a:gd name="connsiteY4" fmla="*/ 34874 h 714380"/>
              <a:gd name="connsiteX5" fmla="*/ 2428892 w 2428892"/>
              <a:gd name="connsiteY5" fmla="*/ 119066 h 714380"/>
              <a:gd name="connsiteX6" fmla="*/ 2428892 w 2428892"/>
              <a:gd name="connsiteY6" fmla="*/ 595314 h 714380"/>
              <a:gd name="connsiteX7" fmla="*/ 2394018 w 2428892"/>
              <a:gd name="connsiteY7" fmla="*/ 679506 h 714380"/>
              <a:gd name="connsiteX8" fmla="*/ 2309826 w 2428892"/>
              <a:gd name="connsiteY8" fmla="*/ 714380 h 714380"/>
              <a:gd name="connsiteX9" fmla="*/ 119066 w 2428892"/>
              <a:gd name="connsiteY9" fmla="*/ 714380 h 714380"/>
              <a:gd name="connsiteX10" fmla="*/ 34874 w 2428892"/>
              <a:gd name="connsiteY10" fmla="*/ 679506 h 714380"/>
              <a:gd name="connsiteX11" fmla="*/ 0 w 2428892"/>
              <a:gd name="connsiteY11" fmla="*/ 595314 h 714380"/>
              <a:gd name="connsiteX12" fmla="*/ 0 w 2428892"/>
              <a:gd name="connsiteY12" fmla="*/ 119066 h 714380"/>
              <a:gd name="connsiteX0-1" fmla="*/ 265905 w 2694797"/>
              <a:gd name="connsiteY0-2" fmla="*/ 119066 h 714380"/>
              <a:gd name="connsiteX1-3" fmla="*/ 384971 w 2694797"/>
              <a:gd name="connsiteY1-4" fmla="*/ 0 h 714380"/>
              <a:gd name="connsiteX2-5" fmla="*/ 2575731 w 2694797"/>
              <a:gd name="connsiteY2-6" fmla="*/ 0 h 714380"/>
              <a:gd name="connsiteX3-7" fmla="*/ 2659923 w 2694797"/>
              <a:gd name="connsiteY3-8" fmla="*/ 34874 h 714380"/>
              <a:gd name="connsiteX4-9" fmla="*/ 2694797 w 2694797"/>
              <a:gd name="connsiteY4-10" fmla="*/ 119066 h 714380"/>
              <a:gd name="connsiteX5-11" fmla="*/ 2694797 w 2694797"/>
              <a:gd name="connsiteY5-12" fmla="*/ 595314 h 714380"/>
              <a:gd name="connsiteX6-13" fmla="*/ 2659923 w 2694797"/>
              <a:gd name="connsiteY6-14" fmla="*/ 679506 h 714380"/>
              <a:gd name="connsiteX7-15" fmla="*/ 2575731 w 2694797"/>
              <a:gd name="connsiteY7-16" fmla="*/ 714380 h 714380"/>
              <a:gd name="connsiteX8-17" fmla="*/ 384971 w 2694797"/>
              <a:gd name="connsiteY8-18" fmla="*/ 714380 h 714380"/>
              <a:gd name="connsiteX9-19" fmla="*/ 300779 w 2694797"/>
              <a:gd name="connsiteY9-20" fmla="*/ 679506 h 714380"/>
              <a:gd name="connsiteX10-21" fmla="*/ 265905 w 2694797"/>
              <a:gd name="connsiteY10-22" fmla="*/ 595314 h 714380"/>
              <a:gd name="connsiteX11-23" fmla="*/ 265905 w 2694797"/>
              <a:gd name="connsiteY11-24" fmla="*/ 119066 h 714380"/>
              <a:gd name="connsiteX0-25" fmla="*/ 0 w 2428892"/>
              <a:gd name="connsiteY0-26" fmla="*/ 595314 h 714380"/>
              <a:gd name="connsiteX1-27" fmla="*/ 119066 w 2428892"/>
              <a:gd name="connsiteY1-28" fmla="*/ 0 h 714380"/>
              <a:gd name="connsiteX2-29" fmla="*/ 2309826 w 2428892"/>
              <a:gd name="connsiteY2-30" fmla="*/ 0 h 714380"/>
              <a:gd name="connsiteX3-31" fmla="*/ 2394018 w 2428892"/>
              <a:gd name="connsiteY3-32" fmla="*/ 34874 h 714380"/>
              <a:gd name="connsiteX4-33" fmla="*/ 2428892 w 2428892"/>
              <a:gd name="connsiteY4-34" fmla="*/ 119066 h 714380"/>
              <a:gd name="connsiteX5-35" fmla="*/ 2428892 w 2428892"/>
              <a:gd name="connsiteY5-36" fmla="*/ 595314 h 714380"/>
              <a:gd name="connsiteX6-37" fmla="*/ 2394018 w 2428892"/>
              <a:gd name="connsiteY6-38" fmla="*/ 679506 h 714380"/>
              <a:gd name="connsiteX7-39" fmla="*/ 2309826 w 2428892"/>
              <a:gd name="connsiteY7-40" fmla="*/ 714380 h 714380"/>
              <a:gd name="connsiteX8-41" fmla="*/ 119066 w 2428892"/>
              <a:gd name="connsiteY8-42" fmla="*/ 714380 h 714380"/>
              <a:gd name="connsiteX9-43" fmla="*/ 34874 w 2428892"/>
              <a:gd name="connsiteY9-44" fmla="*/ 679506 h 714380"/>
              <a:gd name="connsiteX10-45" fmla="*/ 0 w 2428892"/>
              <a:gd name="connsiteY10-46" fmla="*/ 595314 h 714380"/>
              <a:gd name="connsiteX0-47" fmla="*/ 294967 w 2688985"/>
              <a:gd name="connsiteY0-48" fmla="*/ 679506 h 798569"/>
              <a:gd name="connsiteX1-49" fmla="*/ 379159 w 2688985"/>
              <a:gd name="connsiteY1-50" fmla="*/ 0 h 798569"/>
              <a:gd name="connsiteX2-51" fmla="*/ 2569919 w 2688985"/>
              <a:gd name="connsiteY2-52" fmla="*/ 0 h 798569"/>
              <a:gd name="connsiteX3-53" fmla="*/ 2654111 w 2688985"/>
              <a:gd name="connsiteY3-54" fmla="*/ 34874 h 798569"/>
              <a:gd name="connsiteX4-55" fmla="*/ 2688985 w 2688985"/>
              <a:gd name="connsiteY4-56" fmla="*/ 119066 h 798569"/>
              <a:gd name="connsiteX5-57" fmla="*/ 2688985 w 2688985"/>
              <a:gd name="connsiteY5-58" fmla="*/ 595314 h 798569"/>
              <a:gd name="connsiteX6-59" fmla="*/ 2654111 w 2688985"/>
              <a:gd name="connsiteY6-60" fmla="*/ 679506 h 798569"/>
              <a:gd name="connsiteX7-61" fmla="*/ 2569919 w 2688985"/>
              <a:gd name="connsiteY7-62" fmla="*/ 714380 h 798569"/>
              <a:gd name="connsiteX8-63" fmla="*/ 379159 w 2688985"/>
              <a:gd name="connsiteY8-64" fmla="*/ 714380 h 798569"/>
              <a:gd name="connsiteX9-65" fmla="*/ 294967 w 2688985"/>
              <a:gd name="connsiteY9-66" fmla="*/ 679506 h 798569"/>
              <a:gd name="connsiteX0-67" fmla="*/ 365127 w 2674953"/>
              <a:gd name="connsiteY0-68" fmla="*/ 714380 h 714380"/>
              <a:gd name="connsiteX1-69" fmla="*/ 365127 w 2674953"/>
              <a:gd name="connsiteY1-70" fmla="*/ 0 h 714380"/>
              <a:gd name="connsiteX2-71" fmla="*/ 2555887 w 2674953"/>
              <a:gd name="connsiteY2-72" fmla="*/ 0 h 714380"/>
              <a:gd name="connsiteX3-73" fmla="*/ 2640079 w 2674953"/>
              <a:gd name="connsiteY3-74" fmla="*/ 34874 h 714380"/>
              <a:gd name="connsiteX4-75" fmla="*/ 2674953 w 2674953"/>
              <a:gd name="connsiteY4-76" fmla="*/ 119066 h 714380"/>
              <a:gd name="connsiteX5-77" fmla="*/ 2674953 w 2674953"/>
              <a:gd name="connsiteY5-78" fmla="*/ 595314 h 714380"/>
              <a:gd name="connsiteX6-79" fmla="*/ 2640079 w 2674953"/>
              <a:gd name="connsiteY6-80" fmla="*/ 679506 h 714380"/>
              <a:gd name="connsiteX7-81" fmla="*/ 2555887 w 2674953"/>
              <a:gd name="connsiteY7-82" fmla="*/ 714380 h 714380"/>
              <a:gd name="connsiteX8-83" fmla="*/ 365127 w 2674953"/>
              <a:gd name="connsiteY8-84" fmla="*/ 714380 h 714380"/>
              <a:gd name="connsiteX0-85" fmla="*/ 365127 w 2674953"/>
              <a:gd name="connsiteY0-86" fmla="*/ 714380 h 714380"/>
              <a:gd name="connsiteX1-87" fmla="*/ 365127 w 2674953"/>
              <a:gd name="connsiteY1-88" fmla="*/ 0 h 714380"/>
              <a:gd name="connsiteX2-89" fmla="*/ 2555887 w 2674953"/>
              <a:gd name="connsiteY2-90" fmla="*/ 0 h 714380"/>
              <a:gd name="connsiteX3-91" fmla="*/ 2640079 w 2674953"/>
              <a:gd name="connsiteY3-92" fmla="*/ 34874 h 714380"/>
              <a:gd name="connsiteX4-93" fmla="*/ 2674953 w 2674953"/>
              <a:gd name="connsiteY4-94" fmla="*/ 119066 h 714380"/>
              <a:gd name="connsiteX5-95" fmla="*/ 2674953 w 2674953"/>
              <a:gd name="connsiteY5-96" fmla="*/ 595314 h 714380"/>
              <a:gd name="connsiteX6-97" fmla="*/ 2640079 w 2674953"/>
              <a:gd name="connsiteY6-98" fmla="*/ 679506 h 714380"/>
              <a:gd name="connsiteX7-99" fmla="*/ 2555887 w 2674953"/>
              <a:gd name="connsiteY7-100" fmla="*/ 714380 h 714380"/>
              <a:gd name="connsiteX8-101" fmla="*/ 365127 w 2674953"/>
              <a:gd name="connsiteY8-102" fmla="*/ 714380 h 714380"/>
              <a:gd name="connsiteX0-103" fmla="*/ 9038 w 2318864"/>
              <a:gd name="connsiteY0-104" fmla="*/ 714380 h 714380"/>
              <a:gd name="connsiteX1-105" fmla="*/ 9038 w 2318864"/>
              <a:gd name="connsiteY1-106" fmla="*/ 0 h 714380"/>
              <a:gd name="connsiteX2-107" fmla="*/ 2199798 w 2318864"/>
              <a:gd name="connsiteY2-108" fmla="*/ 0 h 714380"/>
              <a:gd name="connsiteX3-109" fmla="*/ 2283990 w 2318864"/>
              <a:gd name="connsiteY3-110" fmla="*/ 34874 h 714380"/>
              <a:gd name="connsiteX4-111" fmla="*/ 2318864 w 2318864"/>
              <a:gd name="connsiteY4-112" fmla="*/ 119066 h 714380"/>
              <a:gd name="connsiteX5-113" fmla="*/ 2318864 w 2318864"/>
              <a:gd name="connsiteY5-114" fmla="*/ 595314 h 714380"/>
              <a:gd name="connsiteX6-115" fmla="*/ 2283990 w 2318864"/>
              <a:gd name="connsiteY6-116" fmla="*/ 679506 h 714380"/>
              <a:gd name="connsiteX7-117" fmla="*/ 2199798 w 2318864"/>
              <a:gd name="connsiteY7-118" fmla="*/ 714380 h 714380"/>
              <a:gd name="connsiteX8-119" fmla="*/ 9038 w 2318864"/>
              <a:gd name="connsiteY8-120" fmla="*/ 714380 h 714380"/>
              <a:gd name="connsiteX0-121" fmla="*/ 1045 w 2310871"/>
              <a:gd name="connsiteY0-122" fmla="*/ 714380 h 714380"/>
              <a:gd name="connsiteX1-123" fmla="*/ 1045 w 2310871"/>
              <a:gd name="connsiteY1-124" fmla="*/ 0 h 714380"/>
              <a:gd name="connsiteX2-125" fmla="*/ 2191805 w 2310871"/>
              <a:gd name="connsiteY2-126" fmla="*/ 0 h 714380"/>
              <a:gd name="connsiteX3-127" fmla="*/ 2275997 w 2310871"/>
              <a:gd name="connsiteY3-128" fmla="*/ 34874 h 714380"/>
              <a:gd name="connsiteX4-129" fmla="*/ 2310871 w 2310871"/>
              <a:gd name="connsiteY4-130" fmla="*/ 119066 h 714380"/>
              <a:gd name="connsiteX5-131" fmla="*/ 2310871 w 2310871"/>
              <a:gd name="connsiteY5-132" fmla="*/ 595314 h 714380"/>
              <a:gd name="connsiteX6-133" fmla="*/ 2275997 w 2310871"/>
              <a:gd name="connsiteY6-134" fmla="*/ 679506 h 714380"/>
              <a:gd name="connsiteX7-135" fmla="*/ 2191805 w 2310871"/>
              <a:gd name="connsiteY7-136" fmla="*/ 714380 h 714380"/>
              <a:gd name="connsiteX8-137" fmla="*/ 1045 w 2310871"/>
              <a:gd name="connsiteY8-138" fmla="*/ 714380 h 714380"/>
              <a:gd name="connsiteX0-139" fmla="*/ 0 w 2309826"/>
              <a:gd name="connsiteY0-140" fmla="*/ 714380 h 714380"/>
              <a:gd name="connsiteX1-141" fmla="*/ 0 w 2309826"/>
              <a:gd name="connsiteY1-142" fmla="*/ 0 h 714380"/>
              <a:gd name="connsiteX2-143" fmla="*/ 2190760 w 2309826"/>
              <a:gd name="connsiteY2-144" fmla="*/ 0 h 714380"/>
              <a:gd name="connsiteX3-145" fmla="*/ 2274952 w 2309826"/>
              <a:gd name="connsiteY3-146" fmla="*/ 34874 h 714380"/>
              <a:gd name="connsiteX4-147" fmla="*/ 2309826 w 2309826"/>
              <a:gd name="connsiteY4-148" fmla="*/ 119066 h 714380"/>
              <a:gd name="connsiteX5-149" fmla="*/ 2309826 w 2309826"/>
              <a:gd name="connsiteY5-150" fmla="*/ 595314 h 714380"/>
              <a:gd name="connsiteX6-151" fmla="*/ 2274952 w 2309826"/>
              <a:gd name="connsiteY6-152" fmla="*/ 679506 h 714380"/>
              <a:gd name="connsiteX7-153" fmla="*/ 2190760 w 2309826"/>
              <a:gd name="connsiteY7-154" fmla="*/ 714380 h 714380"/>
              <a:gd name="connsiteX8-155" fmla="*/ 0 w 2309826"/>
              <a:gd name="connsiteY8-156" fmla="*/ 714380 h 714380"/>
              <a:gd name="connsiteX0-157" fmla="*/ 1045 w 2310871"/>
              <a:gd name="connsiteY0-158" fmla="*/ 714380 h 714380"/>
              <a:gd name="connsiteX1-159" fmla="*/ 1045 w 2310871"/>
              <a:gd name="connsiteY1-160" fmla="*/ 0 h 714380"/>
              <a:gd name="connsiteX2-161" fmla="*/ 2191805 w 2310871"/>
              <a:gd name="connsiteY2-162" fmla="*/ 0 h 714380"/>
              <a:gd name="connsiteX3-163" fmla="*/ 2275997 w 2310871"/>
              <a:gd name="connsiteY3-164" fmla="*/ 34874 h 714380"/>
              <a:gd name="connsiteX4-165" fmla="*/ 2310871 w 2310871"/>
              <a:gd name="connsiteY4-166" fmla="*/ 119066 h 714380"/>
              <a:gd name="connsiteX5-167" fmla="*/ 2310871 w 2310871"/>
              <a:gd name="connsiteY5-168" fmla="*/ 595314 h 714380"/>
              <a:gd name="connsiteX6-169" fmla="*/ 2275997 w 2310871"/>
              <a:gd name="connsiteY6-170" fmla="*/ 679506 h 714380"/>
              <a:gd name="connsiteX7-171" fmla="*/ 2191805 w 2310871"/>
              <a:gd name="connsiteY7-172" fmla="*/ 714380 h 714380"/>
              <a:gd name="connsiteX8-173" fmla="*/ 1045 w 2310871"/>
              <a:gd name="connsiteY8-174" fmla="*/ 714380 h 714380"/>
              <a:gd name="connsiteX0-175" fmla="*/ 0 w 2309826"/>
              <a:gd name="connsiteY0-176" fmla="*/ 714380 h 714380"/>
              <a:gd name="connsiteX1-177" fmla="*/ 0 w 2309826"/>
              <a:gd name="connsiteY1-178" fmla="*/ 0 h 714380"/>
              <a:gd name="connsiteX2-179" fmla="*/ 2190760 w 2309826"/>
              <a:gd name="connsiteY2-180" fmla="*/ 0 h 714380"/>
              <a:gd name="connsiteX3-181" fmla="*/ 2274952 w 2309826"/>
              <a:gd name="connsiteY3-182" fmla="*/ 34874 h 714380"/>
              <a:gd name="connsiteX4-183" fmla="*/ 2309826 w 2309826"/>
              <a:gd name="connsiteY4-184" fmla="*/ 119066 h 714380"/>
              <a:gd name="connsiteX5-185" fmla="*/ 2309826 w 2309826"/>
              <a:gd name="connsiteY5-186" fmla="*/ 595314 h 714380"/>
              <a:gd name="connsiteX6-187" fmla="*/ 2274952 w 2309826"/>
              <a:gd name="connsiteY6-188" fmla="*/ 679506 h 714380"/>
              <a:gd name="connsiteX7-189" fmla="*/ 2190760 w 2309826"/>
              <a:gd name="connsiteY7-190" fmla="*/ 714380 h 714380"/>
              <a:gd name="connsiteX8-191" fmla="*/ 0 w 2309826"/>
              <a:gd name="connsiteY8-192" fmla="*/ 714380 h 714380"/>
              <a:gd name="connsiteX0-193" fmla="*/ 0 w 2309826"/>
              <a:gd name="connsiteY0-194" fmla="*/ 714380 h 714380"/>
              <a:gd name="connsiteX1-195" fmla="*/ 0 w 2309826"/>
              <a:gd name="connsiteY1-196" fmla="*/ 0 h 714380"/>
              <a:gd name="connsiteX2-197" fmla="*/ 2190760 w 2309826"/>
              <a:gd name="connsiteY2-198" fmla="*/ 0 h 714380"/>
              <a:gd name="connsiteX3-199" fmla="*/ 2274952 w 2309826"/>
              <a:gd name="connsiteY3-200" fmla="*/ 34874 h 714380"/>
              <a:gd name="connsiteX4-201" fmla="*/ 2309826 w 2309826"/>
              <a:gd name="connsiteY4-202" fmla="*/ 119066 h 714380"/>
              <a:gd name="connsiteX5-203" fmla="*/ 2309826 w 2309826"/>
              <a:gd name="connsiteY5-204" fmla="*/ 595314 h 714380"/>
              <a:gd name="connsiteX6-205" fmla="*/ 2274952 w 2309826"/>
              <a:gd name="connsiteY6-206" fmla="*/ 679506 h 714380"/>
              <a:gd name="connsiteX7-207" fmla="*/ 2190760 w 2309826"/>
              <a:gd name="connsiteY7-208" fmla="*/ 714380 h 714380"/>
              <a:gd name="connsiteX8-209" fmla="*/ 0 w 2309826"/>
              <a:gd name="connsiteY8-210" fmla="*/ 714380 h 7143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309826" h="714380">
                <a:moveTo>
                  <a:pt x="0" y="714380"/>
                </a:moveTo>
                <a:cubicBezTo>
                  <a:pt x="1619" y="123413"/>
                  <a:pt x="1678" y="374559"/>
                  <a:pt x="0" y="0"/>
                </a:cubicBezTo>
                <a:lnTo>
                  <a:pt x="2190760" y="0"/>
                </a:lnTo>
                <a:cubicBezTo>
                  <a:pt x="2222338" y="0"/>
                  <a:pt x="2252623" y="12544"/>
                  <a:pt x="2274952" y="34874"/>
                </a:cubicBezTo>
                <a:cubicBezTo>
                  <a:pt x="2297281" y="57203"/>
                  <a:pt x="2309826" y="87488"/>
                  <a:pt x="2309826" y="119066"/>
                </a:cubicBezTo>
                <a:lnTo>
                  <a:pt x="2309826" y="595314"/>
                </a:lnTo>
                <a:cubicBezTo>
                  <a:pt x="2309826" y="626892"/>
                  <a:pt x="2297282" y="657177"/>
                  <a:pt x="2274952" y="679506"/>
                </a:cubicBezTo>
                <a:cubicBezTo>
                  <a:pt x="2252623" y="701835"/>
                  <a:pt x="2222338" y="714380"/>
                  <a:pt x="2190760" y="714380"/>
                </a:cubicBezTo>
                <a:lnTo>
                  <a:pt x="0" y="71438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TextBox 15"/>
          <p:cNvSpPr txBox="1"/>
          <p:nvPr userDrawn="1"/>
        </p:nvSpPr>
        <p:spPr bwMode="auto">
          <a:xfrm>
            <a:off x="983432" y="546472"/>
            <a:ext cx="5231752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2019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人教版高中生物选择性必修</a:t>
            </a:r>
            <a:r>
              <a:rPr lang="en-US" altLang="zh-CN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</a:t>
            </a:r>
            <a:r>
              <a:rPr lang="zh-CN" alt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</a:t>
            </a:r>
            <a:endParaRPr lang="zh-CN" altLang="en-US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/>
          <a:srcRect l="22306" t="28500" r="21521" b="13017"/>
          <a:stretch>
            <a:fillRect/>
          </a:stretch>
        </p:blipFill>
        <p:spPr>
          <a:xfrm>
            <a:off x="901419" y="2100425"/>
            <a:ext cx="3830838" cy="2541256"/>
          </a:xfrm>
          <a:prstGeom prst="round2DiagRect">
            <a:avLst>
              <a:gd name="adj1" fmla="val 16667"/>
              <a:gd name="adj2" fmla="val 0"/>
            </a:avLst>
          </a:prstGeom>
          <a:ln w="79375" cap="sq">
            <a:solidFill>
              <a:schemeClr val="bg1"/>
            </a:solidFill>
            <a:miter lim="800000"/>
            <a:headEnd/>
            <a:tailEnd/>
          </a:ln>
          <a:effectLst>
            <a:innerShdw blurRad="25400">
              <a:prstClr val="black"/>
            </a:innerShd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1078"/>
            <a:ext cx="10515600" cy="54234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9119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0408" y="136525"/>
            <a:ext cx="10483392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BBE8-3EC0-445E-BBE6-1FF2C7643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685AB-D4C8-4752-B2E8-70A26A4C0A31}" type="slidenum">
              <a:rPr lang="zh-CN" altLang="en-US" smtClean="0"/>
            </a:fld>
            <a:endParaRPr lang="zh-CN" altLang="en-US"/>
          </a:p>
        </p:txBody>
      </p:sp>
      <p:sp>
        <p:nvSpPr>
          <p:cNvPr id="9" name="Parallelogram 13"/>
          <p:cNvSpPr/>
          <p:nvPr userDrawn="1"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744598" y="663998"/>
            <a:ext cx="1057699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"/>
          <p:cNvSpPr>
            <a:spLocks noEditPoints="1"/>
          </p:cNvSpPr>
          <p:nvPr userDrawn="1"/>
        </p:nvSpPr>
        <p:spPr bwMode="auto">
          <a:xfrm>
            <a:off x="11337958" y="205188"/>
            <a:ext cx="398411" cy="450040"/>
          </a:xfrm>
          <a:custGeom>
            <a:avLst/>
            <a:gdLst>
              <a:gd name="T0" fmla="*/ 760 w 1905"/>
              <a:gd name="T1" fmla="*/ 1455 h 1912"/>
              <a:gd name="T2" fmla="*/ 448 w 1905"/>
              <a:gd name="T3" fmla="*/ 1143 h 1912"/>
              <a:gd name="T4" fmla="*/ 529 w 1905"/>
              <a:gd name="T5" fmla="*/ 1061 h 1912"/>
              <a:gd name="T6" fmla="*/ 841 w 1905"/>
              <a:gd name="T7" fmla="*/ 1374 h 1912"/>
              <a:gd name="T8" fmla="*/ 1802 w 1905"/>
              <a:gd name="T9" fmla="*/ 108 h 1912"/>
              <a:gd name="T10" fmla="*/ 748 w 1905"/>
              <a:gd name="T11" fmla="*/ 785 h 1912"/>
              <a:gd name="T12" fmla="*/ 55 w 1905"/>
              <a:gd name="T13" fmla="*/ 1737 h 1912"/>
              <a:gd name="T14" fmla="*/ 173 w 1905"/>
              <a:gd name="T15" fmla="*/ 1854 h 1912"/>
              <a:gd name="T16" fmla="*/ 1124 w 1905"/>
              <a:gd name="T17" fmla="*/ 1161 h 1912"/>
              <a:gd name="T18" fmla="*/ 1802 w 1905"/>
              <a:gd name="T19" fmla="*/ 108 h 1912"/>
              <a:gd name="T20" fmla="*/ 110 w 1905"/>
              <a:gd name="T21" fmla="*/ 1803 h 1912"/>
              <a:gd name="T22" fmla="*/ 0 w 1905"/>
              <a:gd name="T23" fmla="*/ 1912 h 1912"/>
              <a:gd name="T24" fmla="*/ 1758 w 1905"/>
              <a:gd name="T25" fmla="*/ 368 h 1912"/>
              <a:gd name="T26" fmla="*/ 1544 w 1905"/>
              <a:gd name="T27" fmla="*/ 153 h 1912"/>
              <a:gd name="T28" fmla="*/ 786 w 1905"/>
              <a:gd name="T29" fmla="*/ 513 h 1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05" h="1912">
                <a:moveTo>
                  <a:pt x="760" y="1455"/>
                </a:moveTo>
                <a:cubicBezTo>
                  <a:pt x="448" y="1143"/>
                  <a:pt x="448" y="1143"/>
                  <a:pt x="448" y="1143"/>
                </a:cubicBezTo>
                <a:moveTo>
                  <a:pt x="529" y="1061"/>
                </a:moveTo>
                <a:cubicBezTo>
                  <a:pt x="841" y="1374"/>
                  <a:pt x="841" y="1374"/>
                  <a:pt x="841" y="1374"/>
                </a:cubicBezTo>
                <a:moveTo>
                  <a:pt x="1802" y="108"/>
                </a:moveTo>
                <a:cubicBezTo>
                  <a:pt x="1698" y="4"/>
                  <a:pt x="1226" y="307"/>
                  <a:pt x="748" y="785"/>
                </a:cubicBezTo>
                <a:cubicBezTo>
                  <a:pt x="364" y="1169"/>
                  <a:pt x="94" y="1548"/>
                  <a:pt x="55" y="1737"/>
                </a:cubicBezTo>
                <a:cubicBezTo>
                  <a:pt x="173" y="1854"/>
                  <a:pt x="173" y="1854"/>
                  <a:pt x="173" y="1854"/>
                </a:cubicBezTo>
                <a:cubicBezTo>
                  <a:pt x="361" y="1815"/>
                  <a:pt x="740" y="1545"/>
                  <a:pt x="1124" y="1161"/>
                </a:cubicBezTo>
                <a:cubicBezTo>
                  <a:pt x="1602" y="683"/>
                  <a:pt x="1905" y="212"/>
                  <a:pt x="1802" y="108"/>
                </a:cubicBezTo>
                <a:close/>
                <a:moveTo>
                  <a:pt x="110" y="1803"/>
                </a:moveTo>
                <a:cubicBezTo>
                  <a:pt x="0" y="1912"/>
                  <a:pt x="0" y="1912"/>
                  <a:pt x="0" y="1912"/>
                </a:cubicBezTo>
                <a:moveTo>
                  <a:pt x="1758" y="368"/>
                </a:moveTo>
                <a:cubicBezTo>
                  <a:pt x="1758" y="368"/>
                  <a:pt x="1643" y="253"/>
                  <a:pt x="1544" y="153"/>
                </a:cubicBezTo>
                <a:cubicBezTo>
                  <a:pt x="1544" y="153"/>
                  <a:pt x="1319" y="0"/>
                  <a:pt x="786" y="513"/>
                </a:cubicBezTo>
              </a:path>
            </a:pathLst>
          </a:custGeom>
          <a:noFill/>
          <a:ln w="19050" cap="rnd">
            <a:solidFill>
              <a:srgbClr val="0070C0"/>
            </a:solidFill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60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400" kern="1200" dirty="0">
          <a:solidFill>
            <a:srgbClr val="0070C0"/>
          </a:solidFill>
          <a:latin typeface="+mj-lt"/>
          <a:ea typeface="微软雅黑" panose="020B0503020204020204" pitchFamily="34" charset="-122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32.sv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3233768" y="3897086"/>
            <a:ext cx="8534400" cy="622478"/>
          </a:xfrm>
        </p:spPr>
        <p:txBody>
          <a:bodyPr/>
          <a:lstStyle/>
          <a:p>
            <a:r>
              <a:rPr lang="en-US" altLang="zh-CN" dirty="0"/>
              <a:t>§3-3 </a:t>
            </a:r>
            <a:r>
              <a:rPr lang="zh-CN" altLang="en-US" dirty="0"/>
              <a:t>体液调节与神经调节的关系</a:t>
            </a:r>
            <a:endParaRPr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213781" y="2108252"/>
            <a:ext cx="7554387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zh-CN" altLang="en-US" sz="9600" b="1" spc="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体液调节</a:t>
            </a:r>
            <a:endParaRPr lang="zh-CN" altLang="en-US" sz="96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8200" y="1060145"/>
            <a:ext cx="10280845" cy="5117370"/>
            <a:chOff x="-4610067" y="1081143"/>
            <a:chExt cx="10280845" cy="6356702"/>
          </a:xfrm>
        </p:grpSpPr>
        <p:sp>
          <p:nvSpPr>
            <p:cNvPr id="8" name="矩形: 圆角 7"/>
            <p:cNvSpPr/>
            <p:nvPr/>
          </p:nvSpPr>
          <p:spPr>
            <a:xfrm>
              <a:off x="-4610067" y="1414559"/>
              <a:ext cx="10280845" cy="6023286"/>
            </a:xfrm>
            <a:prstGeom prst="roundRect">
              <a:avLst>
                <a:gd name="adj" fmla="val 428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-365322" y="1081143"/>
              <a:ext cx="1791340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热量散失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5473" y="1587749"/>
            <a:ext cx="5524442" cy="4283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主要器官：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皮肤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皮肤散热途径：</a:t>
            </a:r>
            <a:endParaRPr lang="zh-CN" altLang="en-US" sz="2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辐射：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主要途径，如以红外线等形式将热量传到外界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传导：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机体热量直接传给同它接触的物体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对流：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通过气体来交换热量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04850" lvl="1" indent="-3429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蒸发：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如汗液的蒸发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434470" y="1551116"/>
            <a:ext cx="2802833" cy="4427291"/>
            <a:chOff x="4499416" y="1833951"/>
            <a:chExt cx="2459312" cy="388467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任意多边形: 形状 19"/>
            <p:cNvSpPr/>
            <p:nvPr/>
          </p:nvSpPr>
          <p:spPr>
            <a:xfrm>
              <a:off x="4499416" y="3001247"/>
              <a:ext cx="2459312" cy="2717377"/>
            </a:xfrm>
            <a:custGeom>
              <a:avLst/>
              <a:gdLst>
                <a:gd name="connsiteX0" fmla="*/ 893017 w 2459312"/>
                <a:gd name="connsiteY0" fmla="*/ 276066 h 2717377"/>
                <a:gd name="connsiteX1" fmla="*/ 483007 w 2459312"/>
                <a:gd name="connsiteY1" fmla="*/ 396911 h 2717377"/>
                <a:gd name="connsiteX2" fmla="*/ 238813 w 2459312"/>
                <a:gd name="connsiteY2" fmla="*/ 58070 h 2717377"/>
                <a:gd name="connsiteX3" fmla="*/ 59531 w 2459312"/>
                <a:gd name="connsiteY3" fmla="*/ 18881 h 2717377"/>
                <a:gd name="connsiteX4" fmla="*/ 20545 w 2459312"/>
                <a:gd name="connsiteY4" fmla="*/ 197793 h 2717377"/>
                <a:gd name="connsiteX5" fmla="*/ 24442 w 2459312"/>
                <a:gd name="connsiteY5" fmla="*/ 203516 h 2717377"/>
                <a:gd name="connsiteX6" fmla="*/ 326556 w 2459312"/>
                <a:gd name="connsiteY6" fmla="*/ 622719 h 2717377"/>
                <a:gd name="connsiteX7" fmla="*/ 468160 w 2459312"/>
                <a:gd name="connsiteY7" fmla="*/ 671230 h 2717377"/>
                <a:gd name="connsiteX8" fmla="*/ 906397 w 2459312"/>
                <a:gd name="connsiteY8" fmla="*/ 541969 h 2717377"/>
                <a:gd name="connsiteX9" fmla="*/ 906397 w 2459312"/>
                <a:gd name="connsiteY9" fmla="*/ 2580369 h 2717377"/>
                <a:gd name="connsiteX10" fmla="*/ 1028839 w 2459312"/>
                <a:gd name="connsiteY10" fmla="*/ 2717183 h 2717377"/>
                <a:gd name="connsiteX11" fmla="*/ 1165161 w 2459312"/>
                <a:gd name="connsiteY11" fmla="*/ 2594931 h 2717377"/>
                <a:gd name="connsiteX12" fmla="*/ 1165351 w 2459312"/>
                <a:gd name="connsiteY12" fmla="*/ 2587706 h 2717377"/>
                <a:gd name="connsiteX13" fmla="*/ 1165351 w 2459312"/>
                <a:gd name="connsiteY13" fmla="*/ 1508731 h 2717377"/>
                <a:gd name="connsiteX14" fmla="*/ 1294828 w 2459312"/>
                <a:gd name="connsiteY14" fmla="*/ 1508731 h 2717377"/>
                <a:gd name="connsiteX15" fmla="*/ 1562069 w 2459312"/>
                <a:gd name="connsiteY15" fmla="*/ 1865051 h 2717377"/>
                <a:gd name="connsiteX16" fmla="*/ 1685762 w 2459312"/>
                <a:gd name="connsiteY16" fmla="*/ 2483606 h 2717377"/>
                <a:gd name="connsiteX17" fmla="*/ 1812736 w 2459312"/>
                <a:gd name="connsiteY17" fmla="*/ 2587706 h 2717377"/>
                <a:gd name="connsiteX18" fmla="*/ 1851579 w 2459312"/>
                <a:gd name="connsiteY18" fmla="*/ 2581836 h 2717377"/>
                <a:gd name="connsiteX19" fmla="*/ 1938933 w 2459312"/>
                <a:gd name="connsiteY19" fmla="*/ 2427025 h 2717377"/>
                <a:gd name="connsiteX20" fmla="*/ 1810190 w 2459312"/>
                <a:gd name="connsiteY20" fmla="*/ 1785509 h 2717377"/>
                <a:gd name="connsiteX21" fmla="*/ 1786841 w 2459312"/>
                <a:gd name="connsiteY21" fmla="*/ 1733157 h 2717377"/>
                <a:gd name="connsiteX22" fmla="*/ 1553782 w 2459312"/>
                <a:gd name="connsiteY22" fmla="*/ 1422412 h 2717377"/>
                <a:gd name="connsiteX23" fmla="*/ 1553782 w 2459312"/>
                <a:gd name="connsiteY23" fmla="*/ 633552 h 2717377"/>
                <a:gd name="connsiteX24" fmla="*/ 1862024 w 2459312"/>
                <a:gd name="connsiteY24" fmla="*/ 876667 h 2717377"/>
                <a:gd name="connsiteX25" fmla="*/ 2025467 w 2459312"/>
                <a:gd name="connsiteY25" fmla="*/ 874207 h 2717377"/>
                <a:gd name="connsiteX26" fmla="*/ 2410057 w 2459312"/>
                <a:gd name="connsiteY26" fmla="*/ 551420 h 2717377"/>
                <a:gd name="connsiteX27" fmla="*/ 2444152 w 2459312"/>
                <a:gd name="connsiteY27" fmla="*/ 386596 h 2717377"/>
                <a:gd name="connsiteX28" fmla="*/ 2306950 w 2459312"/>
                <a:gd name="connsiteY28" fmla="*/ 322289 h 2717377"/>
                <a:gd name="connsiteX29" fmla="*/ 2295858 w 2459312"/>
                <a:gd name="connsiteY29" fmla="*/ 288668 h 2717377"/>
                <a:gd name="connsiteX30" fmla="*/ 2290161 w 2459312"/>
                <a:gd name="connsiteY30" fmla="*/ 259838 h 2717377"/>
                <a:gd name="connsiteX31" fmla="*/ 2190119 w 2459312"/>
                <a:gd name="connsiteY31" fmla="*/ 279346 h 2717377"/>
                <a:gd name="connsiteX32" fmla="*/ 2195859 w 2459312"/>
                <a:gd name="connsiteY32" fmla="*/ 308392 h 2717377"/>
                <a:gd name="connsiteX33" fmla="*/ 2201556 w 2459312"/>
                <a:gd name="connsiteY33" fmla="*/ 388323 h 2717377"/>
                <a:gd name="connsiteX34" fmla="*/ 1939667 w 2459312"/>
                <a:gd name="connsiteY34" fmla="*/ 608088 h 2717377"/>
                <a:gd name="connsiteX35" fmla="*/ 1617873 w 2459312"/>
                <a:gd name="connsiteY35" fmla="*/ 354270 h 2717377"/>
                <a:gd name="connsiteX36" fmla="*/ 1584123 w 2459312"/>
                <a:gd name="connsiteY36" fmla="*/ 332345 h 2717377"/>
                <a:gd name="connsiteX37" fmla="*/ 1553911 w 2459312"/>
                <a:gd name="connsiteY37" fmla="*/ 316463 h 2717377"/>
                <a:gd name="connsiteX38" fmla="*/ 1230910 w 2459312"/>
                <a:gd name="connsiteY38" fmla="*/ 241798 h 2717377"/>
                <a:gd name="connsiteX39" fmla="*/ 906526 w 2459312"/>
                <a:gd name="connsiteY39" fmla="*/ 272009 h 2717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459312" h="2717377">
                  <a:moveTo>
                    <a:pt x="893017" y="276066"/>
                  </a:moveTo>
                  <a:lnTo>
                    <a:pt x="483007" y="396911"/>
                  </a:lnTo>
                  <a:lnTo>
                    <a:pt x="238813" y="58070"/>
                  </a:lnTo>
                  <a:cubicBezTo>
                    <a:pt x="198658" y="-109"/>
                    <a:pt x="120299" y="-17238"/>
                    <a:pt x="59531" y="18881"/>
                  </a:cubicBezTo>
                  <a:cubicBezTo>
                    <a:pt x="-637" y="57522"/>
                    <a:pt x="-18095" y="137621"/>
                    <a:pt x="20545" y="197793"/>
                  </a:cubicBezTo>
                  <a:cubicBezTo>
                    <a:pt x="21792" y="199735"/>
                    <a:pt x="23092" y="201643"/>
                    <a:pt x="24442" y="203516"/>
                  </a:cubicBezTo>
                  <a:lnTo>
                    <a:pt x="326556" y="622719"/>
                  </a:lnTo>
                  <a:cubicBezTo>
                    <a:pt x="358683" y="667298"/>
                    <a:pt x="415446" y="686745"/>
                    <a:pt x="468160" y="671230"/>
                  </a:cubicBezTo>
                  <a:lnTo>
                    <a:pt x="906397" y="541969"/>
                  </a:lnTo>
                  <a:lnTo>
                    <a:pt x="906397" y="2580369"/>
                  </a:lnTo>
                  <a:cubicBezTo>
                    <a:pt x="904847" y="2651089"/>
                    <a:pt x="958382" y="2710908"/>
                    <a:pt x="1028839" y="2717183"/>
                  </a:cubicBezTo>
                  <a:cubicBezTo>
                    <a:pt x="1100241" y="2721067"/>
                    <a:pt x="1161272" y="2666333"/>
                    <a:pt x="1165161" y="2594931"/>
                  </a:cubicBezTo>
                  <a:cubicBezTo>
                    <a:pt x="1165291" y="2592527"/>
                    <a:pt x="1165355" y="2590114"/>
                    <a:pt x="1165351" y="2587706"/>
                  </a:cubicBezTo>
                  <a:lnTo>
                    <a:pt x="1165351" y="1508731"/>
                  </a:lnTo>
                  <a:lnTo>
                    <a:pt x="1294828" y="1508731"/>
                  </a:lnTo>
                  <a:lnTo>
                    <a:pt x="1562069" y="1865051"/>
                  </a:lnTo>
                  <a:lnTo>
                    <a:pt x="1685762" y="2483606"/>
                  </a:lnTo>
                  <a:cubicBezTo>
                    <a:pt x="1697860" y="2544137"/>
                    <a:pt x="1751010" y="2587710"/>
                    <a:pt x="1812736" y="2587706"/>
                  </a:cubicBezTo>
                  <a:cubicBezTo>
                    <a:pt x="1825904" y="2587702"/>
                    <a:pt x="1838998" y="2585725"/>
                    <a:pt x="1851579" y="2581836"/>
                  </a:cubicBezTo>
                  <a:cubicBezTo>
                    <a:pt x="1915817" y="2559942"/>
                    <a:pt x="1953400" y="2493330"/>
                    <a:pt x="1938933" y="2427025"/>
                  </a:cubicBezTo>
                  <a:lnTo>
                    <a:pt x="1810190" y="1785509"/>
                  </a:lnTo>
                  <a:cubicBezTo>
                    <a:pt x="1806418" y="1766532"/>
                    <a:pt x="1798438" y="1748643"/>
                    <a:pt x="1786841" y="1733157"/>
                  </a:cubicBezTo>
                  <a:lnTo>
                    <a:pt x="1553782" y="1422412"/>
                  </a:lnTo>
                  <a:lnTo>
                    <a:pt x="1553782" y="633552"/>
                  </a:lnTo>
                  <a:lnTo>
                    <a:pt x="1862024" y="876667"/>
                  </a:lnTo>
                  <a:cubicBezTo>
                    <a:pt x="1910202" y="914686"/>
                    <a:pt x="1978454" y="913658"/>
                    <a:pt x="2025467" y="874207"/>
                  </a:cubicBezTo>
                  <a:lnTo>
                    <a:pt x="2410057" y="551420"/>
                  </a:lnTo>
                  <a:cubicBezTo>
                    <a:pt x="2459232" y="511615"/>
                    <a:pt x="2473501" y="442647"/>
                    <a:pt x="2444152" y="386596"/>
                  </a:cubicBezTo>
                  <a:cubicBezTo>
                    <a:pt x="2417213" y="337667"/>
                    <a:pt x="2361792" y="311694"/>
                    <a:pt x="2306950" y="322289"/>
                  </a:cubicBezTo>
                  <a:lnTo>
                    <a:pt x="2295858" y="288668"/>
                  </a:lnTo>
                  <a:lnTo>
                    <a:pt x="2290161" y="259838"/>
                  </a:lnTo>
                  <a:lnTo>
                    <a:pt x="2190119" y="279346"/>
                  </a:lnTo>
                  <a:lnTo>
                    <a:pt x="2195859" y="308392"/>
                  </a:lnTo>
                  <a:lnTo>
                    <a:pt x="2201556" y="388323"/>
                  </a:lnTo>
                  <a:lnTo>
                    <a:pt x="1939667" y="608088"/>
                  </a:lnTo>
                  <a:lnTo>
                    <a:pt x="1617873" y="354270"/>
                  </a:lnTo>
                  <a:cubicBezTo>
                    <a:pt x="1607325" y="345932"/>
                    <a:pt x="1596026" y="338595"/>
                    <a:pt x="1584123" y="332345"/>
                  </a:cubicBezTo>
                  <a:lnTo>
                    <a:pt x="1553911" y="316463"/>
                  </a:lnTo>
                  <a:cubicBezTo>
                    <a:pt x="1452859" y="268656"/>
                    <a:pt x="1342691" y="243187"/>
                    <a:pt x="1230910" y="241798"/>
                  </a:cubicBezTo>
                  <a:cubicBezTo>
                    <a:pt x="1121942" y="238194"/>
                    <a:pt x="1012952" y="248345"/>
                    <a:pt x="906526" y="272009"/>
                  </a:cubicBez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470163" y="2626647"/>
              <a:ext cx="517908" cy="517908"/>
            </a:xfrm>
            <a:custGeom>
              <a:avLst/>
              <a:gdLst>
                <a:gd name="connsiteX0" fmla="*/ 517908 w 517908"/>
                <a:gd name="connsiteY0" fmla="*/ 258954 h 517908"/>
                <a:gd name="connsiteX1" fmla="*/ 258954 w 517908"/>
                <a:gd name="connsiteY1" fmla="*/ 517908 h 517908"/>
                <a:gd name="connsiteX2" fmla="*/ 0 w 517908"/>
                <a:gd name="connsiteY2" fmla="*/ 258954 h 517908"/>
                <a:gd name="connsiteX3" fmla="*/ 258954 w 517908"/>
                <a:gd name="connsiteY3" fmla="*/ 0 h 517908"/>
                <a:gd name="connsiteX4" fmla="*/ 517908 w 517908"/>
                <a:gd name="connsiteY4" fmla="*/ 258954 h 517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08" h="517908">
                  <a:moveTo>
                    <a:pt x="517908" y="258954"/>
                  </a:moveTo>
                  <a:cubicBezTo>
                    <a:pt x="517908" y="401971"/>
                    <a:pt x="401971" y="517908"/>
                    <a:pt x="258954" y="517908"/>
                  </a:cubicBezTo>
                  <a:cubicBezTo>
                    <a:pt x="115938" y="517908"/>
                    <a:pt x="0" y="401970"/>
                    <a:pt x="0" y="258954"/>
                  </a:cubicBezTo>
                  <a:cubicBezTo>
                    <a:pt x="0" y="115938"/>
                    <a:pt x="115938" y="0"/>
                    <a:pt x="258954" y="0"/>
                  </a:cubicBezTo>
                  <a:cubicBezTo>
                    <a:pt x="401971" y="0"/>
                    <a:pt x="517908" y="115938"/>
                    <a:pt x="517908" y="258954"/>
                  </a:cubicBez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4582115" y="2221430"/>
              <a:ext cx="188397" cy="209275"/>
            </a:xfrm>
            <a:custGeom>
              <a:avLst/>
              <a:gdLst>
                <a:gd name="connsiteX0" fmla="*/ 88053 w 188397"/>
                <a:gd name="connsiteY0" fmla="*/ 185366 h 209275"/>
                <a:gd name="connsiteX1" fmla="*/ 105317 w 188397"/>
                <a:gd name="connsiteY1" fmla="*/ 209276 h 209275"/>
                <a:gd name="connsiteX2" fmla="*/ 188398 w 188397"/>
                <a:gd name="connsiteY2" fmla="*/ 150234 h 209275"/>
                <a:gd name="connsiteX3" fmla="*/ 171134 w 188397"/>
                <a:gd name="connsiteY3" fmla="*/ 126108 h 209275"/>
                <a:gd name="connsiteX4" fmla="*/ 120552 w 188397"/>
                <a:gd name="connsiteY4" fmla="*/ 32755 h 209275"/>
                <a:gd name="connsiteX5" fmla="*/ 32758 w 188397"/>
                <a:gd name="connsiteY5" fmla="*/ 8345 h 209275"/>
                <a:gd name="connsiteX6" fmla="*/ 8343 w 188397"/>
                <a:gd name="connsiteY6" fmla="*/ 96139 h 209275"/>
                <a:gd name="connsiteX7" fmla="*/ 16280 w 188397"/>
                <a:gd name="connsiteY7" fmla="*/ 107248 h 20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8397" h="209275">
                  <a:moveTo>
                    <a:pt x="88053" y="185366"/>
                  </a:moveTo>
                  <a:lnTo>
                    <a:pt x="105317" y="209276"/>
                  </a:lnTo>
                  <a:lnTo>
                    <a:pt x="188398" y="150234"/>
                  </a:lnTo>
                  <a:lnTo>
                    <a:pt x="171134" y="126108"/>
                  </a:lnTo>
                  <a:lnTo>
                    <a:pt x="120552" y="32755"/>
                  </a:lnTo>
                  <a:cubicBezTo>
                    <a:pt x="103051" y="1772"/>
                    <a:pt x="63742" y="-9161"/>
                    <a:pt x="32758" y="8345"/>
                  </a:cubicBezTo>
                  <a:cubicBezTo>
                    <a:pt x="1769" y="25846"/>
                    <a:pt x="-9158" y="65155"/>
                    <a:pt x="8343" y="96139"/>
                  </a:cubicBezTo>
                  <a:cubicBezTo>
                    <a:pt x="10587" y="100114"/>
                    <a:pt x="13250" y="103838"/>
                    <a:pt x="16280" y="107248"/>
                  </a:cubicBez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4711859" y="2406407"/>
              <a:ext cx="391834" cy="483537"/>
            </a:xfrm>
            <a:custGeom>
              <a:avLst/>
              <a:gdLst>
                <a:gd name="connsiteX0" fmla="*/ 32930 w 391834"/>
                <a:gd name="connsiteY0" fmla="*/ 154337 h 483537"/>
                <a:gd name="connsiteX1" fmla="*/ 207595 w 391834"/>
                <a:gd name="connsiteY1" fmla="*/ 417607 h 483537"/>
                <a:gd name="connsiteX2" fmla="*/ 273628 w 391834"/>
                <a:gd name="connsiteY2" fmla="*/ 477209 h 483537"/>
                <a:gd name="connsiteX3" fmla="*/ 304487 w 391834"/>
                <a:gd name="connsiteY3" fmla="*/ 478936 h 483537"/>
                <a:gd name="connsiteX4" fmla="*/ 381482 w 391834"/>
                <a:gd name="connsiteY4" fmla="*/ 423951 h 483537"/>
                <a:gd name="connsiteX5" fmla="*/ 389855 w 391834"/>
                <a:gd name="connsiteY5" fmla="*/ 394171 h 483537"/>
                <a:gd name="connsiteX6" fmla="*/ 354897 w 391834"/>
                <a:gd name="connsiteY6" fmla="*/ 312169 h 483537"/>
                <a:gd name="connsiteX7" fmla="*/ 162666 w 391834"/>
                <a:gd name="connsiteY7" fmla="*/ 61847 h 483537"/>
                <a:gd name="connsiteX8" fmla="*/ 84074 w 391834"/>
                <a:gd name="connsiteY8" fmla="*/ 0 h 483537"/>
                <a:gd name="connsiteX9" fmla="*/ 0 w 391834"/>
                <a:gd name="connsiteY9" fmla="*/ 59732 h 483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834" h="483537">
                  <a:moveTo>
                    <a:pt x="32930" y="154337"/>
                  </a:moveTo>
                  <a:cubicBezTo>
                    <a:pt x="68152" y="255355"/>
                    <a:pt x="128217" y="345889"/>
                    <a:pt x="207595" y="417607"/>
                  </a:cubicBezTo>
                  <a:lnTo>
                    <a:pt x="273628" y="477209"/>
                  </a:lnTo>
                  <a:cubicBezTo>
                    <a:pt x="282238" y="484948"/>
                    <a:pt x="295070" y="485668"/>
                    <a:pt x="304487" y="478936"/>
                  </a:cubicBezTo>
                  <a:lnTo>
                    <a:pt x="381482" y="423951"/>
                  </a:lnTo>
                  <a:cubicBezTo>
                    <a:pt x="390917" y="417222"/>
                    <a:pt x="394400" y="404831"/>
                    <a:pt x="389855" y="394171"/>
                  </a:cubicBezTo>
                  <a:lnTo>
                    <a:pt x="354897" y="312169"/>
                  </a:lnTo>
                  <a:cubicBezTo>
                    <a:pt x="312825" y="213926"/>
                    <a:pt x="246723" y="127846"/>
                    <a:pt x="162666" y="61847"/>
                  </a:cubicBezTo>
                  <a:lnTo>
                    <a:pt x="84074" y="0"/>
                  </a:lnTo>
                  <a:lnTo>
                    <a:pt x="0" y="59732"/>
                  </a:ln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492889" y="2036362"/>
              <a:ext cx="213871" cy="159033"/>
            </a:xfrm>
            <a:custGeom>
              <a:avLst/>
              <a:gdLst>
                <a:gd name="connsiteX0" fmla="*/ 91300 w 213871"/>
                <a:gd name="connsiteY0" fmla="*/ 153862 h 159033"/>
                <a:gd name="connsiteX1" fmla="*/ 186250 w 213871"/>
                <a:gd name="connsiteY1" fmla="*/ 105955 h 159033"/>
                <a:gd name="connsiteX2" fmla="*/ 213871 w 213871"/>
                <a:gd name="connsiteY2" fmla="*/ 96029 h 159033"/>
                <a:gd name="connsiteX3" fmla="*/ 179689 w 213871"/>
                <a:gd name="connsiteY3" fmla="*/ 0 h 159033"/>
                <a:gd name="connsiteX4" fmla="*/ 151809 w 213871"/>
                <a:gd name="connsiteY4" fmla="*/ 10013 h 159033"/>
                <a:gd name="connsiteX5" fmla="*/ 48227 w 213871"/>
                <a:gd name="connsiteY5" fmla="*/ 33232 h 159033"/>
                <a:gd name="connsiteX6" fmla="*/ 2824 w 213871"/>
                <a:gd name="connsiteY6" fmla="*/ 117565 h 159033"/>
                <a:gd name="connsiteX7" fmla="*/ 91300 w 213871"/>
                <a:gd name="connsiteY7" fmla="*/ 153862 h 15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871" h="159033">
                  <a:moveTo>
                    <a:pt x="91300" y="153862"/>
                  </a:moveTo>
                  <a:lnTo>
                    <a:pt x="186250" y="105955"/>
                  </a:lnTo>
                  <a:lnTo>
                    <a:pt x="213871" y="96029"/>
                  </a:lnTo>
                  <a:lnTo>
                    <a:pt x="179689" y="0"/>
                  </a:lnTo>
                  <a:lnTo>
                    <a:pt x="151809" y="10013"/>
                  </a:lnTo>
                  <a:lnTo>
                    <a:pt x="48227" y="33232"/>
                  </a:lnTo>
                  <a:cubicBezTo>
                    <a:pt x="12479" y="44078"/>
                    <a:pt x="-7802" y="81752"/>
                    <a:pt x="2824" y="117565"/>
                  </a:cubicBezTo>
                  <a:cubicBezTo>
                    <a:pt x="17343" y="151907"/>
                    <a:pt x="56846" y="168113"/>
                    <a:pt x="91300" y="153862"/>
                  </a:cubicBez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12803" y="1833951"/>
              <a:ext cx="522200" cy="284412"/>
            </a:xfrm>
            <a:custGeom>
              <a:avLst/>
              <a:gdLst>
                <a:gd name="connsiteX0" fmla="*/ 134613 w 522200"/>
                <a:gd name="connsiteY0" fmla="*/ 278500 h 284412"/>
                <a:gd name="connsiteX1" fmla="*/ 435345 w 522200"/>
                <a:gd name="connsiteY1" fmla="*/ 182082 h 284412"/>
                <a:gd name="connsiteX2" fmla="*/ 510657 w 522200"/>
                <a:gd name="connsiteY2" fmla="*/ 134608 h 284412"/>
                <a:gd name="connsiteX3" fmla="*/ 520757 w 522200"/>
                <a:gd name="connsiteY3" fmla="*/ 105432 h 284412"/>
                <a:gd name="connsiteX4" fmla="*/ 488776 w 522200"/>
                <a:gd name="connsiteY4" fmla="*/ 16309 h 284412"/>
                <a:gd name="connsiteX5" fmla="*/ 462449 w 522200"/>
                <a:gd name="connsiteY5" fmla="*/ 210 h 284412"/>
                <a:gd name="connsiteX6" fmla="*/ 374232 w 522200"/>
                <a:gd name="connsiteY6" fmla="*/ 11561 h 284412"/>
                <a:gd name="connsiteX7" fmla="*/ 80751 w 522200"/>
                <a:gd name="connsiteY7" fmla="*/ 128091 h 284412"/>
                <a:gd name="connsiteX8" fmla="*/ 0 w 522200"/>
                <a:gd name="connsiteY8" fmla="*/ 187218 h 284412"/>
                <a:gd name="connsiteX9" fmla="*/ 34527 w 522200"/>
                <a:gd name="connsiteY9" fmla="*/ 284413 h 2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200" h="284412">
                  <a:moveTo>
                    <a:pt x="134613" y="278500"/>
                  </a:moveTo>
                  <a:cubicBezTo>
                    <a:pt x="241358" y="272092"/>
                    <a:pt x="344776" y="238936"/>
                    <a:pt x="435345" y="182082"/>
                  </a:cubicBezTo>
                  <a:lnTo>
                    <a:pt x="510657" y="134608"/>
                  </a:lnTo>
                  <a:cubicBezTo>
                    <a:pt x="520455" y="128457"/>
                    <a:pt x="524654" y="116322"/>
                    <a:pt x="520757" y="105432"/>
                  </a:cubicBezTo>
                  <a:lnTo>
                    <a:pt x="488776" y="16309"/>
                  </a:lnTo>
                  <a:cubicBezTo>
                    <a:pt x="484887" y="5411"/>
                    <a:pt x="473921" y="-1296"/>
                    <a:pt x="462449" y="210"/>
                  </a:cubicBezTo>
                  <a:lnTo>
                    <a:pt x="374232" y="11561"/>
                  </a:lnTo>
                  <a:cubicBezTo>
                    <a:pt x="268169" y="25126"/>
                    <a:pt x="167233" y="65203"/>
                    <a:pt x="80751" y="128091"/>
                  </a:cubicBezTo>
                  <a:lnTo>
                    <a:pt x="0" y="187218"/>
                  </a:lnTo>
                  <a:lnTo>
                    <a:pt x="34527" y="284413"/>
                  </a:ln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6562631" y="2710906"/>
              <a:ext cx="230803" cy="527520"/>
            </a:xfrm>
            <a:custGeom>
              <a:avLst/>
              <a:gdLst>
                <a:gd name="connsiteX0" fmla="*/ 117927 w 230803"/>
                <a:gd name="connsiteY0" fmla="*/ 527520 h 527520"/>
                <a:gd name="connsiteX1" fmla="*/ 219178 w 230803"/>
                <a:gd name="connsiteY1" fmla="*/ 507797 h 527520"/>
                <a:gd name="connsiteX2" fmla="*/ 228241 w 230803"/>
                <a:gd name="connsiteY2" fmla="*/ 408056 h 527520"/>
                <a:gd name="connsiteX3" fmla="*/ 177745 w 230803"/>
                <a:gd name="connsiteY3" fmla="*/ 96362 h 527520"/>
                <a:gd name="connsiteX4" fmla="*/ 142182 w 230803"/>
                <a:gd name="connsiteY4" fmla="*/ 14791 h 527520"/>
                <a:gd name="connsiteX5" fmla="*/ 114819 w 230803"/>
                <a:gd name="connsiteY5" fmla="*/ 462 h 527520"/>
                <a:gd name="connsiteX6" fmla="*/ 21985 w 230803"/>
                <a:gd name="connsiteY6" fmla="*/ 18805 h 527520"/>
                <a:gd name="connsiteX7" fmla="*/ 2088 w 230803"/>
                <a:gd name="connsiteY7" fmla="*/ 42456 h 527520"/>
                <a:gd name="connsiteX8" fmla="*/ 146 w 230803"/>
                <a:gd name="connsiteY8" fmla="*/ 131364 h 527520"/>
                <a:gd name="connsiteX9" fmla="*/ 71790 w 230803"/>
                <a:gd name="connsiteY9" fmla="*/ 438872 h 527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0803" h="527520">
                  <a:moveTo>
                    <a:pt x="117927" y="527520"/>
                  </a:moveTo>
                  <a:lnTo>
                    <a:pt x="219178" y="507797"/>
                  </a:lnTo>
                  <a:lnTo>
                    <a:pt x="228241" y="408056"/>
                  </a:lnTo>
                  <a:cubicBezTo>
                    <a:pt x="237818" y="301566"/>
                    <a:pt x="220455" y="194380"/>
                    <a:pt x="177745" y="96362"/>
                  </a:cubicBezTo>
                  <a:lnTo>
                    <a:pt x="142182" y="14791"/>
                  </a:lnTo>
                  <a:cubicBezTo>
                    <a:pt x="137543" y="4196"/>
                    <a:pt x="126170" y="-1760"/>
                    <a:pt x="114819" y="462"/>
                  </a:cubicBezTo>
                  <a:lnTo>
                    <a:pt x="21985" y="18805"/>
                  </a:lnTo>
                  <a:cubicBezTo>
                    <a:pt x="10608" y="21019"/>
                    <a:pt x="2321" y="30872"/>
                    <a:pt x="2088" y="42456"/>
                  </a:cubicBezTo>
                  <a:lnTo>
                    <a:pt x="146" y="131364"/>
                  </a:lnTo>
                  <a:cubicBezTo>
                    <a:pt x="-2142" y="238251"/>
                    <a:pt x="22498" y="343999"/>
                    <a:pt x="71790" y="438872"/>
                  </a:cubicBezTo>
                  <a:close/>
                </a:path>
              </a:pathLst>
            </a:custGeom>
            <a:grpFill/>
            <a:ln w="43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9218917" y="3973480"/>
            <a:ext cx="691464" cy="647173"/>
            <a:chOff x="4676313" y="3955202"/>
            <a:chExt cx="691464" cy="647173"/>
          </a:xfrm>
        </p:grpSpPr>
        <p:cxnSp>
          <p:nvCxnSpPr>
            <p:cNvPr id="29" name="连接符: 曲线 28"/>
            <p:cNvCxnSpPr/>
            <p:nvPr/>
          </p:nvCxnSpPr>
          <p:spPr>
            <a:xfrm rot="10800000">
              <a:off x="5027534" y="3955202"/>
              <a:ext cx="340242" cy="119934"/>
            </a:xfrm>
            <a:prstGeom prst="curvedConnector3">
              <a:avLst>
                <a:gd name="adj1" fmla="val 46875"/>
              </a:avLst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连接符: 曲线 29"/>
            <p:cNvCxnSpPr/>
            <p:nvPr/>
          </p:nvCxnSpPr>
          <p:spPr>
            <a:xfrm rot="10800000" flipV="1">
              <a:off x="5027534" y="4482441"/>
              <a:ext cx="340242" cy="119934"/>
            </a:xfrm>
            <a:prstGeom prst="curvedConnector3">
              <a:avLst>
                <a:gd name="adj1" fmla="val 46875"/>
              </a:avLst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 flipH="1" flipV="1">
              <a:off x="5029200" y="4135826"/>
              <a:ext cx="338577" cy="503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>
              <a:off x="5027533" y="4278789"/>
              <a:ext cx="340243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>
              <a:off x="5029200" y="4371378"/>
              <a:ext cx="338577" cy="50374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4676313" y="3956045"/>
              <a:ext cx="338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辐射</a:t>
              </a:r>
              <a:endParaRPr lang="zh-CN" altLang="en-US" sz="1600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702153" y="4011561"/>
            <a:ext cx="875480" cy="712898"/>
            <a:chOff x="4638442" y="3984817"/>
            <a:chExt cx="875480" cy="712898"/>
          </a:xfrm>
        </p:grpSpPr>
        <p:pic>
          <p:nvPicPr>
            <p:cNvPr id="39" name="图形 38" descr="箭头: 向右旋转 纯色填充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17570760" flipV="1">
              <a:off x="4801024" y="3984817"/>
              <a:ext cx="712898" cy="712898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 flipH="1">
              <a:off x="4638442" y="4024336"/>
              <a:ext cx="38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对流</a:t>
              </a:r>
              <a:endParaRPr lang="zh-CN" altLang="en-US" sz="1600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994740" y="2768621"/>
            <a:ext cx="511911" cy="584775"/>
            <a:chOff x="5931029" y="2821389"/>
            <a:chExt cx="511911" cy="584775"/>
          </a:xfrm>
        </p:grpSpPr>
        <p:pic>
          <p:nvPicPr>
            <p:cNvPr id="42" name="图形 41" descr="水 纯色填充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31029" y="2964242"/>
              <a:ext cx="272902" cy="272902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 flipH="1">
              <a:off x="6104363" y="2821389"/>
              <a:ext cx="338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蒸发</a:t>
              </a:r>
              <a:endParaRPr lang="zh-CN" altLang="en-US" sz="1600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809908" y="2729124"/>
            <a:ext cx="534766" cy="674606"/>
            <a:chOff x="6557356" y="2771953"/>
            <a:chExt cx="534766" cy="674606"/>
          </a:xfrm>
        </p:grpSpPr>
        <p:sp>
          <p:nvSpPr>
            <p:cNvPr id="45" name="文本框 44"/>
            <p:cNvSpPr txBox="1"/>
            <p:nvPr/>
          </p:nvSpPr>
          <p:spPr>
            <a:xfrm flipH="1">
              <a:off x="6753545" y="2771953"/>
              <a:ext cx="3385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/>
                <a:t>传导</a:t>
              </a:r>
              <a:endParaRPr lang="zh-CN" altLang="en-US" sz="1600" dirty="0"/>
            </a:p>
          </p:txBody>
        </p:sp>
        <p:pic>
          <p:nvPicPr>
            <p:cNvPr id="46" name="图形 45" descr="上箭头 纯色填充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037482">
              <a:off x="6557356" y="2999206"/>
              <a:ext cx="338577" cy="44735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8200" y="1060989"/>
            <a:ext cx="10280845" cy="5116526"/>
            <a:chOff x="-4610067" y="1082191"/>
            <a:chExt cx="10280845" cy="6355654"/>
          </a:xfrm>
        </p:grpSpPr>
        <p:sp>
          <p:nvSpPr>
            <p:cNvPr id="8" name="矩形: 圆角 7"/>
            <p:cNvSpPr/>
            <p:nvPr/>
          </p:nvSpPr>
          <p:spPr>
            <a:xfrm>
              <a:off x="-4610067" y="1414559"/>
              <a:ext cx="10280845" cy="6023286"/>
            </a:xfrm>
            <a:prstGeom prst="roundRect">
              <a:avLst>
                <a:gd name="adj" fmla="val 428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-586729" y="1082191"/>
              <a:ext cx="2046253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温度感受器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690639" y="1614456"/>
            <a:ext cx="5076790" cy="4493736"/>
            <a:chOff x="2851660" y="2216576"/>
            <a:chExt cx="5076790" cy="4493736"/>
          </a:xfrm>
        </p:grpSpPr>
        <p:pic>
          <p:nvPicPr>
            <p:cNvPr id="20" name="Picture 42" descr="50_05HumanSkinReceptors-U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55" b="-267"/>
            <a:stretch>
              <a:fillRect/>
            </a:stretch>
          </p:blipFill>
          <p:spPr bwMode="auto">
            <a:xfrm>
              <a:off x="2851660" y="2216576"/>
              <a:ext cx="5076790" cy="449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193197" y="2535860"/>
              <a:ext cx="1201461" cy="28455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1800" dirty="0">
                  <a:solidFill>
                    <a:srgbClr val="FF0000"/>
                  </a:solidFill>
                  <a:latin typeface="+mn-ea"/>
                  <a:ea typeface="+mn-ea"/>
                </a:rPr>
                <a:t>温度感受器</a:t>
              </a:r>
              <a:endParaRPr lang="en-US" altLang="zh-CN" sz="1800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2939954" y="3358781"/>
              <a:ext cx="711199" cy="44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表皮</a:t>
              </a:r>
              <a:endParaRPr lang="en-US" altLang="zh-CN" sz="1800" dirty="0">
                <a:latin typeface="+mn-ea"/>
                <a:ea typeface="+mn-ea"/>
              </a:endParaRPr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2933224" y="4486370"/>
              <a:ext cx="683559" cy="368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真皮</a:t>
              </a:r>
              <a:endParaRPr lang="en-US" altLang="zh-CN" sz="1800" dirty="0">
                <a:latin typeface="+mn-ea"/>
                <a:ea typeface="+mn-ea"/>
              </a:endParaRP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2924767" y="5762030"/>
              <a:ext cx="565501" cy="279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皮下</a:t>
              </a:r>
              <a:endParaRPr lang="en-US" altLang="zh-CN" sz="1800" dirty="0">
                <a:latin typeface="+mn-ea"/>
                <a:ea typeface="+mn-ea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7042660" y="4800532"/>
              <a:ext cx="817383" cy="473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压力</a:t>
              </a:r>
              <a:endParaRPr lang="en-US" altLang="zh-CN" sz="1800" dirty="0">
                <a:latin typeface="+mn-ea"/>
                <a:ea typeface="+mn-ea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感受器</a:t>
              </a:r>
              <a:endParaRPr lang="en-US" altLang="zh-CN" sz="1800" dirty="0">
                <a:latin typeface="+mn-ea"/>
                <a:ea typeface="+mn-ea"/>
              </a:endParaRPr>
            </a:p>
          </p:txBody>
        </p:sp>
        <p:sp>
          <p:nvSpPr>
            <p:cNvPr id="27" name="AutoShape 21"/>
            <p:cNvSpPr/>
            <p:nvPr/>
          </p:nvSpPr>
          <p:spPr bwMode="auto">
            <a:xfrm>
              <a:off x="3504318" y="3199360"/>
              <a:ext cx="179092" cy="562615"/>
            </a:xfrm>
            <a:prstGeom prst="leftBrace">
              <a:avLst>
                <a:gd name="adj1" fmla="val 2456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endParaRPr lang="zh-CN" altLang="zh-CN" sz="1800">
                <a:latin typeface="+mn-ea"/>
                <a:ea typeface="+mn-ea"/>
              </a:endParaRPr>
            </a:p>
          </p:txBody>
        </p:sp>
        <p:sp>
          <p:nvSpPr>
            <p:cNvPr id="28" name="AutoShape 22"/>
            <p:cNvSpPr/>
            <p:nvPr/>
          </p:nvSpPr>
          <p:spPr bwMode="auto">
            <a:xfrm>
              <a:off x="3504318" y="3811510"/>
              <a:ext cx="179092" cy="1579582"/>
            </a:xfrm>
            <a:prstGeom prst="leftBrace">
              <a:avLst>
                <a:gd name="adj1" fmla="val 78571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endParaRPr lang="zh-CN" altLang="zh-CN" sz="1800">
                <a:latin typeface="+mn-ea"/>
                <a:ea typeface="+mn-ea"/>
              </a:endParaRPr>
            </a:p>
          </p:txBody>
        </p:sp>
        <p:sp>
          <p:nvSpPr>
            <p:cNvPr id="29" name="AutoShape 23"/>
            <p:cNvSpPr/>
            <p:nvPr/>
          </p:nvSpPr>
          <p:spPr bwMode="auto">
            <a:xfrm>
              <a:off x="3490268" y="5490162"/>
              <a:ext cx="193142" cy="777473"/>
            </a:xfrm>
            <a:prstGeom prst="leftBrace">
              <a:avLst>
                <a:gd name="adj1" fmla="val 43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endParaRPr lang="zh-CN" altLang="zh-CN" sz="1800">
                <a:latin typeface="+mn-ea"/>
                <a:ea typeface="+mn-ea"/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H="1" flipV="1">
              <a:off x="4068812" y="2832745"/>
              <a:ext cx="325846" cy="11237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4113723" y="2828961"/>
              <a:ext cx="1062135" cy="9708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6671421" y="3413181"/>
              <a:ext cx="437279" cy="1239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6776944" y="4577507"/>
              <a:ext cx="265716" cy="3691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H="1">
              <a:off x="6639164" y="5162735"/>
              <a:ext cx="403495" cy="1113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38" name="Text Box 20"/>
            <p:cNvSpPr txBox="1">
              <a:spLocks noChangeArrowheads="1"/>
            </p:cNvSpPr>
            <p:nvPr/>
          </p:nvSpPr>
          <p:spPr bwMode="auto">
            <a:xfrm>
              <a:off x="7186584" y="3275650"/>
              <a:ext cx="622724" cy="68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84" charset="-128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神经</a:t>
              </a:r>
              <a:endParaRPr lang="en-US" altLang="zh-CN" sz="1800" dirty="0">
                <a:latin typeface="+mn-ea"/>
                <a:ea typeface="+mn-ea"/>
              </a:endParaRPr>
            </a:p>
            <a:p>
              <a:pPr>
                <a:lnSpc>
                  <a:spcPct val="90000"/>
                </a:lnSpc>
              </a:pPr>
              <a:r>
                <a:rPr lang="zh-CN" altLang="en-US" sz="1800" dirty="0">
                  <a:latin typeface="+mn-ea"/>
                  <a:ea typeface="+mn-ea"/>
                </a:rPr>
                <a:t>末梢</a:t>
              </a:r>
              <a:endParaRPr lang="en-US" altLang="zh-CN" sz="1800" dirty="0">
                <a:latin typeface="+mn-ea"/>
                <a:ea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533893" y="1796026"/>
            <a:ext cx="3222677" cy="39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分布：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265430" lvl="1">
              <a:lnSpc>
                <a:spcPct val="150000"/>
              </a:lnSpc>
            </a:pPr>
            <a:r>
              <a:rPr lang="zh-CN" altLang="en-US" sz="2400" dirty="0"/>
              <a:t>人和高等动物的皮肤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类型：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447675" lvl="1" indent="-18288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冷觉感受器</a:t>
            </a:r>
            <a:endParaRPr lang="en-US" altLang="zh-CN" sz="2400" dirty="0"/>
          </a:p>
          <a:p>
            <a:pPr marL="447675" lvl="1" indent="-18288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/>
              <a:t>热觉感受器</a:t>
            </a:r>
            <a:endParaRPr lang="en-US" altLang="zh-CN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</a:rPr>
              <a:t>作用：</a:t>
            </a:r>
            <a:endParaRPr lang="en-US" altLang="zh-CN" sz="2400" dirty="0">
              <a:solidFill>
                <a:srgbClr val="0070C0"/>
              </a:solidFill>
            </a:endParaRPr>
          </a:p>
          <a:p>
            <a:pPr marL="265430" lvl="1">
              <a:lnSpc>
                <a:spcPct val="150000"/>
              </a:lnSpc>
            </a:pPr>
            <a:r>
              <a:rPr lang="zh-CN" altLang="en-US" sz="2400" dirty="0"/>
              <a:t>感受温度变化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2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图形 177" descr="男人 纯色填充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39" r="24837"/>
          <a:stretch>
            <a:fillRect/>
          </a:stretch>
        </p:blipFill>
        <p:spPr>
          <a:xfrm>
            <a:off x="614830" y="629864"/>
            <a:ext cx="3096637" cy="61778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803751" y="1078777"/>
            <a:ext cx="672244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寒冷环境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31161" y="2108751"/>
            <a:ext cx="1617424" cy="646331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身体局部体温低于正常体温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cxnSp>
        <p:nvCxnSpPr>
          <p:cNvPr id="5" name="直接箭头连接符 4"/>
          <p:cNvCxnSpPr>
            <a:stCxn id="40" idx="2"/>
            <a:endCxn id="43" idx="0"/>
          </p:cNvCxnSpPr>
          <p:nvPr/>
        </p:nvCxnSpPr>
        <p:spPr>
          <a:xfrm>
            <a:off x="2139873" y="1725108"/>
            <a:ext cx="0" cy="383643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151026" y="17345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散热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产热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1649145" y="3148458"/>
            <a:ext cx="981456" cy="646331"/>
          </a:xfrm>
          <a:prstGeom prst="rect">
            <a:avLst/>
          </a:prstGeom>
          <a:solidFill>
            <a:srgbClr val="E2F0D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冷觉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感受器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016530" y="4220095"/>
            <a:ext cx="2246686" cy="646331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下丘脑体温调节中枢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en-US" altLang="zh-CN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分析、综合</a:t>
            </a:r>
            <a:r>
              <a:rPr lang="en-US" altLang="zh-CN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64" name="组合 163"/>
          <p:cNvGrpSpPr/>
          <p:nvPr/>
        </p:nvGrpSpPr>
        <p:grpSpPr>
          <a:xfrm>
            <a:off x="2117165" y="2755082"/>
            <a:ext cx="646331" cy="393376"/>
            <a:chOff x="2117165" y="2755082"/>
            <a:chExt cx="646331" cy="393376"/>
          </a:xfrm>
        </p:grpSpPr>
        <p:cxnSp>
          <p:nvCxnSpPr>
            <p:cNvPr id="45" name="直接箭头连接符 44"/>
            <p:cNvCxnSpPr>
              <a:stCxn id="43" idx="2"/>
              <a:endCxn id="44" idx="0"/>
            </p:cNvCxnSpPr>
            <p:nvPr/>
          </p:nvCxnSpPr>
          <p:spPr>
            <a:xfrm>
              <a:off x="2139873" y="2755082"/>
              <a:ext cx="0" cy="3933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2117165" y="275930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480585" y="37967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兴奋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2117165" y="3794789"/>
            <a:ext cx="1107997" cy="425306"/>
            <a:chOff x="2117165" y="3794789"/>
            <a:chExt cx="1107997" cy="425306"/>
          </a:xfrm>
        </p:grpSpPr>
        <p:cxnSp>
          <p:nvCxnSpPr>
            <p:cNvPr id="47" name="直接箭头连接符 46"/>
            <p:cNvCxnSpPr>
              <a:stCxn id="44" idx="2"/>
              <a:endCxn id="46" idx="0"/>
            </p:cNvCxnSpPr>
            <p:nvPr/>
          </p:nvCxnSpPr>
          <p:spPr>
            <a:xfrm>
              <a:off x="2139873" y="3794789"/>
              <a:ext cx="0" cy="4253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2117165" y="3803093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传入神经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4381040" y="3305175"/>
            <a:ext cx="294330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皮肤血管收缩，血流量减少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381040" y="3890391"/>
            <a:ext cx="1827736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汗腺分泌量减少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381040" y="4457462"/>
            <a:ext cx="1407112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骨骼肌战栗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381040" y="5023628"/>
            <a:ext cx="959056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肾上腺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982163" y="5023628"/>
            <a:ext cx="1374566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肾上腺素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329721" y="5023628"/>
            <a:ext cx="1118533" cy="923330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肝及其他组织细胞代谢增强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635959" y="5562261"/>
            <a:ext cx="1374566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甲状腺激素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5120561" y="5561219"/>
            <a:ext cx="959056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甲状腺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4068682" y="5559981"/>
            <a:ext cx="644111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TSH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817817" y="5559981"/>
            <a:ext cx="644111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TRH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2878398" y="5559981"/>
            <a:ext cx="644111" cy="369332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垂体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2098643" y="4866426"/>
            <a:ext cx="646331" cy="693555"/>
            <a:chOff x="2098643" y="4866426"/>
            <a:chExt cx="646331" cy="693555"/>
          </a:xfrm>
        </p:grpSpPr>
        <p:cxnSp>
          <p:nvCxnSpPr>
            <p:cNvPr id="78" name="直接箭头连接符 77"/>
            <p:cNvCxnSpPr>
              <a:stCxn id="46" idx="2"/>
              <a:endCxn id="61" idx="0"/>
            </p:cNvCxnSpPr>
            <p:nvPr/>
          </p:nvCxnSpPr>
          <p:spPr>
            <a:xfrm>
              <a:off x="2139873" y="4866426"/>
              <a:ext cx="0" cy="69355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文本框 81"/>
            <p:cNvSpPr txBox="1"/>
            <p:nvPr/>
          </p:nvSpPr>
          <p:spPr>
            <a:xfrm>
              <a:off x="2098643" y="500779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分泌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7" name="连接符: 肘形 86"/>
          <p:cNvCxnSpPr>
            <a:stCxn id="46" idx="3"/>
            <a:endCxn id="53" idx="1"/>
          </p:cNvCxnSpPr>
          <p:nvPr/>
        </p:nvCxnSpPr>
        <p:spPr>
          <a:xfrm flipV="1">
            <a:off x="3263216" y="4075057"/>
            <a:ext cx="1117824" cy="468204"/>
          </a:xfrm>
          <a:prstGeom prst="bentConnector3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连接符: 肘形 88"/>
          <p:cNvCxnSpPr>
            <a:stCxn id="46" idx="3"/>
            <a:endCxn id="54" idx="1"/>
          </p:cNvCxnSpPr>
          <p:nvPr/>
        </p:nvCxnSpPr>
        <p:spPr>
          <a:xfrm>
            <a:off x="3263216" y="4543261"/>
            <a:ext cx="1117824" cy="98867"/>
          </a:xfrm>
          <a:prstGeom prst="bentConnector3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连接符: 肘形 90"/>
          <p:cNvCxnSpPr>
            <a:stCxn id="46" idx="3"/>
            <a:endCxn id="55" idx="1"/>
          </p:cNvCxnSpPr>
          <p:nvPr/>
        </p:nvCxnSpPr>
        <p:spPr>
          <a:xfrm>
            <a:off x="3263216" y="4543261"/>
            <a:ext cx="1117824" cy="665033"/>
          </a:xfrm>
          <a:prstGeom prst="bentConnector3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组合 174"/>
          <p:cNvGrpSpPr/>
          <p:nvPr/>
        </p:nvGrpSpPr>
        <p:grpSpPr>
          <a:xfrm>
            <a:off x="3205561" y="3489841"/>
            <a:ext cx="1175479" cy="1366181"/>
            <a:chOff x="3205561" y="3489841"/>
            <a:chExt cx="1175479" cy="1366181"/>
          </a:xfrm>
        </p:grpSpPr>
        <p:cxnSp>
          <p:nvCxnSpPr>
            <p:cNvPr id="85" name="连接符: 肘形 84"/>
            <p:cNvCxnSpPr>
              <a:stCxn id="46" idx="3"/>
              <a:endCxn id="52" idx="1"/>
            </p:cNvCxnSpPr>
            <p:nvPr/>
          </p:nvCxnSpPr>
          <p:spPr>
            <a:xfrm flipV="1">
              <a:off x="3263216" y="3489841"/>
              <a:ext cx="1117824" cy="1053420"/>
            </a:xfrm>
            <a:prstGeom prst="bentConnector3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文本框 91"/>
            <p:cNvSpPr txBox="1"/>
            <p:nvPr/>
          </p:nvSpPr>
          <p:spPr>
            <a:xfrm>
              <a:off x="3205561" y="4209691"/>
              <a:ext cx="673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传出神经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97" name="直接箭头连接符 96"/>
          <p:cNvCxnSpPr>
            <a:stCxn id="60" idx="3"/>
            <a:endCxn id="59" idx="1"/>
          </p:cNvCxnSpPr>
          <p:nvPr/>
        </p:nvCxnSpPr>
        <p:spPr>
          <a:xfrm>
            <a:off x="4712793" y="5744647"/>
            <a:ext cx="407768" cy="123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/>
          <p:cNvCxnSpPr>
            <a:stCxn id="61" idx="3"/>
            <a:endCxn id="62" idx="1"/>
          </p:cNvCxnSpPr>
          <p:nvPr/>
        </p:nvCxnSpPr>
        <p:spPr>
          <a:xfrm>
            <a:off x="2461928" y="5744647"/>
            <a:ext cx="416470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组合 166"/>
          <p:cNvGrpSpPr/>
          <p:nvPr/>
        </p:nvGrpSpPr>
        <p:grpSpPr>
          <a:xfrm>
            <a:off x="3460862" y="5392960"/>
            <a:ext cx="646331" cy="369332"/>
            <a:chOff x="3460862" y="5392960"/>
            <a:chExt cx="646331" cy="369332"/>
          </a:xfrm>
        </p:grpSpPr>
        <p:cxnSp>
          <p:nvCxnSpPr>
            <p:cNvPr id="100" name="直接箭头连接符 99"/>
            <p:cNvCxnSpPr>
              <a:stCxn id="62" idx="3"/>
              <a:endCxn id="60" idx="1"/>
            </p:cNvCxnSpPr>
            <p:nvPr/>
          </p:nvCxnSpPr>
          <p:spPr>
            <a:xfrm>
              <a:off x="3522509" y="5744647"/>
              <a:ext cx="5461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文本框 107"/>
            <p:cNvSpPr txBox="1"/>
            <p:nvPr/>
          </p:nvSpPr>
          <p:spPr>
            <a:xfrm>
              <a:off x="3460862" y="539296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分泌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6023504" y="5392960"/>
            <a:ext cx="646331" cy="369332"/>
            <a:chOff x="6023504" y="5392960"/>
            <a:chExt cx="646331" cy="369332"/>
          </a:xfrm>
        </p:grpSpPr>
        <p:cxnSp>
          <p:nvCxnSpPr>
            <p:cNvPr id="94" name="直接箭头连接符 93"/>
            <p:cNvCxnSpPr>
              <a:stCxn id="59" idx="3"/>
              <a:endCxn id="58" idx="1"/>
            </p:cNvCxnSpPr>
            <p:nvPr/>
          </p:nvCxnSpPr>
          <p:spPr>
            <a:xfrm>
              <a:off x="6079617" y="5745885"/>
              <a:ext cx="556342" cy="10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8"/>
            <p:cNvSpPr txBox="1"/>
            <p:nvPr/>
          </p:nvSpPr>
          <p:spPr>
            <a:xfrm>
              <a:off x="6023504" y="539296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分泌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0" name="直接箭头连接符 109"/>
          <p:cNvCxnSpPr>
            <a:stCxn id="56" idx="3"/>
          </p:cNvCxnSpPr>
          <p:nvPr/>
        </p:nvCxnSpPr>
        <p:spPr>
          <a:xfrm>
            <a:off x="7356729" y="5208294"/>
            <a:ext cx="98717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组合 173"/>
          <p:cNvGrpSpPr/>
          <p:nvPr/>
        </p:nvGrpSpPr>
        <p:grpSpPr>
          <a:xfrm>
            <a:off x="5316095" y="4875777"/>
            <a:ext cx="666068" cy="369332"/>
            <a:chOff x="5316095" y="4875777"/>
            <a:chExt cx="666068" cy="369332"/>
          </a:xfrm>
        </p:grpSpPr>
        <p:cxnSp>
          <p:nvCxnSpPr>
            <p:cNvPr id="113" name="直接箭头连接符 112"/>
            <p:cNvCxnSpPr>
              <a:stCxn id="55" idx="3"/>
              <a:endCxn id="56" idx="1"/>
            </p:cNvCxnSpPr>
            <p:nvPr/>
          </p:nvCxnSpPr>
          <p:spPr>
            <a:xfrm>
              <a:off x="5340096" y="5208294"/>
              <a:ext cx="6420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文本框 115"/>
            <p:cNvSpPr txBox="1"/>
            <p:nvPr/>
          </p:nvSpPr>
          <p:spPr>
            <a:xfrm>
              <a:off x="5316095" y="487577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分泌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文本框 121"/>
          <p:cNvSpPr txBox="1"/>
          <p:nvPr/>
        </p:nvSpPr>
        <p:spPr>
          <a:xfrm>
            <a:off x="9974986" y="3308338"/>
            <a:ext cx="399197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散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lvl="0" algn="ctr"/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热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9974986" y="4451985"/>
            <a:ext cx="399197" cy="1477328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产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lvl="0" algn="ctr"/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热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  <a:p>
            <a:pPr lvl="0" algn="ctr"/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cxnSp>
        <p:nvCxnSpPr>
          <p:cNvPr id="139" name="直接箭头连接符 138"/>
          <p:cNvCxnSpPr>
            <a:stCxn id="58" idx="3"/>
          </p:cNvCxnSpPr>
          <p:nvPr/>
        </p:nvCxnSpPr>
        <p:spPr>
          <a:xfrm flipV="1">
            <a:off x="8010525" y="5744647"/>
            <a:ext cx="319196" cy="228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组合 170"/>
          <p:cNvGrpSpPr/>
          <p:nvPr/>
        </p:nvGrpSpPr>
        <p:grpSpPr>
          <a:xfrm>
            <a:off x="7324344" y="3114425"/>
            <a:ext cx="2650642" cy="375416"/>
            <a:chOff x="7324344" y="3114425"/>
            <a:chExt cx="2650642" cy="375416"/>
          </a:xfrm>
        </p:grpSpPr>
        <p:cxnSp>
          <p:nvCxnSpPr>
            <p:cNvPr id="126" name="直接箭头连接符 125"/>
            <p:cNvCxnSpPr>
              <a:stCxn id="52" idx="3"/>
            </p:cNvCxnSpPr>
            <p:nvPr/>
          </p:nvCxnSpPr>
          <p:spPr>
            <a:xfrm>
              <a:off x="7324344" y="3489841"/>
              <a:ext cx="265064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文本框 141"/>
            <p:cNvSpPr txBox="1"/>
            <p:nvPr/>
          </p:nvSpPr>
          <p:spPr>
            <a:xfrm>
              <a:off x="8020735" y="311442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减少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2" name="组合 171"/>
          <p:cNvGrpSpPr/>
          <p:nvPr/>
        </p:nvGrpSpPr>
        <p:grpSpPr>
          <a:xfrm>
            <a:off x="6208776" y="3718799"/>
            <a:ext cx="3754374" cy="369332"/>
            <a:chOff x="6208776" y="3718799"/>
            <a:chExt cx="3754374" cy="369332"/>
          </a:xfrm>
        </p:grpSpPr>
        <p:cxnSp>
          <p:nvCxnSpPr>
            <p:cNvPr id="129" name="直接箭头连接符 128"/>
            <p:cNvCxnSpPr>
              <a:stCxn id="53" idx="3"/>
            </p:cNvCxnSpPr>
            <p:nvPr/>
          </p:nvCxnSpPr>
          <p:spPr>
            <a:xfrm>
              <a:off x="6208776" y="4075057"/>
              <a:ext cx="37543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文本框 142"/>
            <p:cNvSpPr txBox="1"/>
            <p:nvPr/>
          </p:nvSpPr>
          <p:spPr>
            <a:xfrm>
              <a:off x="8020735" y="371879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减少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9" name="组合 168"/>
          <p:cNvGrpSpPr/>
          <p:nvPr/>
        </p:nvGrpSpPr>
        <p:grpSpPr>
          <a:xfrm>
            <a:off x="9377973" y="5135011"/>
            <a:ext cx="646331" cy="369332"/>
            <a:chOff x="9377973" y="5135011"/>
            <a:chExt cx="646331" cy="369332"/>
          </a:xfrm>
        </p:grpSpPr>
        <p:cxnSp>
          <p:nvCxnSpPr>
            <p:cNvPr id="118" name="直接箭头连接符 117"/>
            <p:cNvCxnSpPr>
              <a:stCxn id="57" idx="3"/>
            </p:cNvCxnSpPr>
            <p:nvPr/>
          </p:nvCxnSpPr>
          <p:spPr>
            <a:xfrm>
              <a:off x="9448254" y="5485293"/>
              <a:ext cx="514896" cy="11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文本框 143"/>
            <p:cNvSpPr txBox="1"/>
            <p:nvPr/>
          </p:nvSpPr>
          <p:spPr>
            <a:xfrm>
              <a:off x="9377973" y="513501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增加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组合 172"/>
          <p:cNvGrpSpPr/>
          <p:nvPr/>
        </p:nvGrpSpPr>
        <p:grpSpPr>
          <a:xfrm>
            <a:off x="5788152" y="4300330"/>
            <a:ext cx="4174998" cy="369332"/>
            <a:chOff x="5788152" y="4300330"/>
            <a:chExt cx="4174998" cy="369332"/>
          </a:xfrm>
        </p:grpSpPr>
        <p:cxnSp>
          <p:nvCxnSpPr>
            <p:cNvPr id="133" name="直接箭头连接符 132"/>
            <p:cNvCxnSpPr>
              <a:stCxn id="54" idx="3"/>
            </p:cNvCxnSpPr>
            <p:nvPr/>
          </p:nvCxnSpPr>
          <p:spPr>
            <a:xfrm>
              <a:off x="5788152" y="4642128"/>
              <a:ext cx="41749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文本框 145"/>
            <p:cNvSpPr txBox="1"/>
            <p:nvPr/>
          </p:nvSpPr>
          <p:spPr>
            <a:xfrm>
              <a:off x="8021980" y="430033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增加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2" name="文本框 151"/>
          <p:cNvSpPr txBox="1"/>
          <p:nvPr/>
        </p:nvSpPr>
        <p:spPr>
          <a:xfrm>
            <a:off x="10916479" y="3436323"/>
            <a:ext cx="399197" cy="2308324"/>
          </a:xfrm>
          <a:prstGeom prst="rect">
            <a:avLst/>
          </a:prstGeom>
          <a:solidFill>
            <a:srgbClr val="FFE699"/>
          </a:solidFill>
        </p:spPr>
        <p:txBody>
          <a:bodyPr wrap="square" rtlCol="0">
            <a:spAutoFit/>
          </a:bodyPr>
          <a:lstStyle/>
          <a:p>
            <a:pPr lvl="0" algn="ctr"/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体温维持正常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70" name="组合 169"/>
          <p:cNvGrpSpPr/>
          <p:nvPr/>
        </p:nvGrpSpPr>
        <p:grpSpPr>
          <a:xfrm>
            <a:off x="10374183" y="3794789"/>
            <a:ext cx="550992" cy="1340222"/>
            <a:chOff x="10374183" y="3794789"/>
            <a:chExt cx="550992" cy="1340222"/>
          </a:xfrm>
        </p:grpSpPr>
        <p:sp>
          <p:nvSpPr>
            <p:cNvPr id="153" name="右中括号 152"/>
            <p:cNvSpPr/>
            <p:nvPr/>
          </p:nvSpPr>
          <p:spPr>
            <a:xfrm>
              <a:off x="10374183" y="3794789"/>
              <a:ext cx="176853" cy="1340222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4" name="直接箭头连接符 153"/>
            <p:cNvCxnSpPr/>
            <p:nvPr/>
          </p:nvCxnSpPr>
          <p:spPr>
            <a:xfrm>
              <a:off x="10554111" y="4451652"/>
              <a:ext cx="37106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文本框 156"/>
            <p:cNvSpPr txBox="1"/>
            <p:nvPr/>
          </p:nvSpPr>
          <p:spPr>
            <a:xfrm>
              <a:off x="10554553" y="4118961"/>
              <a:ext cx="3107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平衡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3749978" y="993959"/>
            <a:ext cx="7603821" cy="1767542"/>
            <a:chOff x="-1698289" y="1051762"/>
            <a:chExt cx="7603821" cy="2195607"/>
          </a:xfrm>
        </p:grpSpPr>
        <p:sp>
          <p:nvSpPr>
            <p:cNvPr id="159" name="矩形: 圆角 158"/>
            <p:cNvSpPr/>
            <p:nvPr/>
          </p:nvSpPr>
          <p:spPr>
            <a:xfrm>
              <a:off x="-1698289" y="1340382"/>
              <a:ext cx="7603821" cy="1906987"/>
            </a:xfrm>
            <a:prstGeom prst="roundRect">
              <a:avLst>
                <a:gd name="adj" fmla="val 9588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0" name="文本框 159"/>
            <p:cNvSpPr txBox="1"/>
            <p:nvPr/>
          </p:nvSpPr>
          <p:spPr>
            <a:xfrm>
              <a:off x="1676853" y="1051762"/>
              <a:ext cx="1450386" cy="573472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调节方式</a:t>
              </a:r>
              <a:endParaRPr lang="zh-CN" altLang="en-US" sz="2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1" name="文本框 160"/>
          <p:cNvSpPr txBox="1"/>
          <p:nvPr/>
        </p:nvSpPr>
        <p:spPr>
          <a:xfrm>
            <a:off x="3890686" y="1488517"/>
            <a:ext cx="7322404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通过神经影响激素的分泌，再由激素对机体功能实施调节的方式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6198030" y="2062338"/>
            <a:ext cx="330456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</a:t>
            </a:r>
            <a:r>
              <a:rPr lang="en-US" altLang="zh-CN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CN" altLang="en-US" sz="32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体液调节</a:t>
            </a:r>
            <a:endParaRPr lang="zh-CN" altLang="en-US" sz="3200" dirty="0">
              <a:solidFill>
                <a:srgbClr val="0070C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10" grpId="0"/>
      <p:bldP spid="44" grpId="0" animBg="1"/>
      <p:bldP spid="46" grpId="0" animBg="1"/>
      <p:bldP spid="49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22" grpId="0" animBg="1"/>
      <p:bldP spid="123" grpId="0" animBg="1"/>
      <p:bldP spid="152" grpId="0" animBg="1"/>
      <p:bldP spid="161" grpId="0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图形 177" descr="男人 纯色填充"/>
          <p:cNvPicPr>
            <a:picLocks noChangeAspect="1"/>
          </p:cNvPicPr>
          <p:nvPr/>
        </p:nvPicPr>
        <p:blipFill rotWithShape="1"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5039" r="24837"/>
          <a:stretch>
            <a:fillRect/>
          </a:stretch>
        </p:blipFill>
        <p:spPr>
          <a:xfrm>
            <a:off x="4111504" y="680130"/>
            <a:ext cx="3096637" cy="61778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2057767" y="1694245"/>
            <a:ext cx="672244" cy="646331"/>
          </a:xfrm>
          <a:prstGeom prst="rect">
            <a:avLst/>
          </a:prstGeom>
          <a:solidFill>
            <a:srgbClr val="FFB7B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炎热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环境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61133" y="1694245"/>
            <a:ext cx="981456" cy="646331"/>
          </a:xfrm>
          <a:prstGeom prst="rect">
            <a:avLst/>
          </a:prstGeom>
          <a:solidFill>
            <a:srgbClr val="E2F0D9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热觉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感受器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352861" y="1694245"/>
            <a:ext cx="2246686" cy="646331"/>
          </a:xfrm>
          <a:prstGeom prst="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下丘脑体温调节中枢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en-US" altLang="zh-CN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分析、综合</a:t>
            </a:r>
            <a:r>
              <a:rPr lang="en-US" altLang="zh-CN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64" name="组合 163"/>
          <p:cNvGrpSpPr/>
          <p:nvPr/>
        </p:nvGrpSpPr>
        <p:grpSpPr>
          <a:xfrm>
            <a:off x="2730011" y="1610174"/>
            <a:ext cx="1831122" cy="397810"/>
            <a:chOff x="2730011" y="1817666"/>
            <a:chExt cx="1831122" cy="397810"/>
          </a:xfrm>
        </p:grpSpPr>
        <p:cxnSp>
          <p:nvCxnSpPr>
            <p:cNvPr id="45" name="直接箭头连接符 44"/>
            <p:cNvCxnSpPr>
              <a:stCxn id="40" idx="3"/>
              <a:endCxn id="44" idx="1"/>
            </p:cNvCxnSpPr>
            <p:nvPr/>
          </p:nvCxnSpPr>
          <p:spPr>
            <a:xfrm>
              <a:off x="2730011" y="2215476"/>
              <a:ext cx="183112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3297611" y="181766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6051250" y="16287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兴奋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5550338" y="1971244"/>
            <a:ext cx="1810272" cy="369332"/>
            <a:chOff x="5542589" y="2178736"/>
            <a:chExt cx="1810272" cy="369332"/>
          </a:xfrm>
        </p:grpSpPr>
        <p:cxnSp>
          <p:nvCxnSpPr>
            <p:cNvPr id="47" name="直接箭头连接符 46"/>
            <p:cNvCxnSpPr>
              <a:stCxn id="44" idx="3"/>
              <a:endCxn id="46" idx="1"/>
            </p:cNvCxnSpPr>
            <p:nvPr/>
          </p:nvCxnSpPr>
          <p:spPr>
            <a:xfrm>
              <a:off x="5542589" y="2215476"/>
              <a:ext cx="18102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5813617" y="217873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传入神经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3711467" y="3002829"/>
            <a:ext cx="1831122" cy="646331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皮肤血管舒张血流量增多</a:t>
            </a:r>
            <a:endParaRPr lang="zh-CN" altLang="en-US" kern="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711467" y="4097248"/>
            <a:ext cx="1831122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汗腺分泌量增多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493384" y="3002829"/>
            <a:ext cx="1407112" cy="646331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自主神经系统的调节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493384" y="3942221"/>
            <a:ext cx="1407111" cy="646331"/>
          </a:xfrm>
          <a:prstGeom prst="rect">
            <a:avLst/>
          </a:prstGeom>
          <a:solidFill>
            <a:srgbClr val="C39BE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肾上腺等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lang="zh-CN" altLang="en-US" kern="0" dirty="0">
                <a:solidFill>
                  <a:prstClr val="black"/>
                </a:solidFill>
                <a:latin typeface="+mn-ea"/>
              </a:rPr>
              <a:t>腺体的分泌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cxnSp>
        <p:nvCxnSpPr>
          <p:cNvPr id="89" name="连接符: 肘形 88"/>
          <p:cNvCxnSpPr>
            <a:stCxn id="46" idx="3"/>
            <a:endCxn id="54" idx="3"/>
          </p:cNvCxnSpPr>
          <p:nvPr/>
        </p:nvCxnSpPr>
        <p:spPr>
          <a:xfrm flipH="1">
            <a:off x="7900496" y="2017411"/>
            <a:ext cx="1699051" cy="1308584"/>
          </a:xfrm>
          <a:prstGeom prst="bentConnector3">
            <a:avLst>
              <a:gd name="adj1" fmla="val -1345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连接符: 肘形 90"/>
          <p:cNvCxnSpPr>
            <a:stCxn id="46" idx="3"/>
            <a:endCxn id="55" idx="3"/>
          </p:cNvCxnSpPr>
          <p:nvPr/>
        </p:nvCxnSpPr>
        <p:spPr>
          <a:xfrm flipH="1">
            <a:off x="7900495" y="2017411"/>
            <a:ext cx="1699052" cy="2247976"/>
          </a:xfrm>
          <a:prstGeom prst="bentConnector3">
            <a:avLst>
              <a:gd name="adj1" fmla="val -13455"/>
            </a:avLst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1"/>
          <p:cNvSpPr txBox="1"/>
          <p:nvPr/>
        </p:nvSpPr>
        <p:spPr>
          <a:xfrm>
            <a:off x="2179871" y="3488748"/>
            <a:ext cx="399197" cy="646331"/>
          </a:xfrm>
          <a:prstGeom prst="rect">
            <a:avLst/>
          </a:prstGeom>
          <a:solidFill>
            <a:srgbClr val="C5E0B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散</a:t>
            </a:r>
            <a:endParaRPr lang="en-US" altLang="zh-CN" kern="0" dirty="0">
              <a:solidFill>
                <a:prstClr val="black"/>
              </a:solidFill>
              <a:latin typeface="+mn-ea"/>
            </a:endParaRPr>
          </a:p>
          <a:p>
            <a:pPr lvl="0" algn="ctr"/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</a:rPr>
              <a:t>热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</a:endParaRPr>
          </a:p>
        </p:txBody>
      </p:sp>
      <p:grpSp>
        <p:nvGrpSpPr>
          <p:cNvPr id="171" name="组合 170"/>
          <p:cNvGrpSpPr/>
          <p:nvPr/>
        </p:nvGrpSpPr>
        <p:grpSpPr>
          <a:xfrm>
            <a:off x="2579068" y="3463262"/>
            <a:ext cx="845596" cy="369332"/>
            <a:chOff x="8004974" y="-2673636"/>
            <a:chExt cx="845596" cy="369332"/>
          </a:xfrm>
        </p:grpSpPr>
        <p:cxnSp>
          <p:nvCxnSpPr>
            <p:cNvPr id="126" name="直接箭头连接符 125"/>
            <p:cNvCxnSpPr>
              <a:stCxn id="119" idx="1"/>
              <a:endCxn id="122" idx="3"/>
            </p:cNvCxnSpPr>
            <p:nvPr/>
          </p:nvCxnSpPr>
          <p:spPr>
            <a:xfrm flipH="1">
              <a:off x="8004974" y="-2324984"/>
              <a:ext cx="84559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文本框 141"/>
            <p:cNvSpPr txBox="1"/>
            <p:nvPr/>
          </p:nvSpPr>
          <p:spPr>
            <a:xfrm>
              <a:off x="8144865" y="-267363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增加</a:t>
              </a:r>
              <a:endPara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540221" y="3325994"/>
            <a:ext cx="953162" cy="982831"/>
            <a:chOff x="5286205" y="3533486"/>
            <a:chExt cx="953162" cy="982831"/>
          </a:xfrm>
        </p:grpSpPr>
        <p:sp>
          <p:nvSpPr>
            <p:cNvPr id="41" name="左中括号 40"/>
            <p:cNvSpPr/>
            <p:nvPr/>
          </p:nvSpPr>
          <p:spPr>
            <a:xfrm>
              <a:off x="5952632" y="3533486"/>
              <a:ext cx="286735" cy="982831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111" name="直接箭头连接符 110"/>
            <p:cNvCxnSpPr>
              <a:stCxn id="41" idx="1"/>
              <a:endCxn id="114" idx="1"/>
            </p:cNvCxnSpPr>
            <p:nvPr/>
          </p:nvCxnSpPr>
          <p:spPr>
            <a:xfrm flipH="1">
              <a:off x="5572940" y="4024902"/>
              <a:ext cx="37969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左中括号 113"/>
            <p:cNvSpPr/>
            <p:nvPr/>
          </p:nvSpPr>
          <p:spPr>
            <a:xfrm flipH="1">
              <a:off x="5286205" y="3533486"/>
              <a:ext cx="286735" cy="982831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左中括号 118"/>
          <p:cNvSpPr/>
          <p:nvPr/>
        </p:nvSpPr>
        <p:spPr>
          <a:xfrm>
            <a:off x="3424664" y="3325994"/>
            <a:ext cx="286735" cy="971840"/>
          </a:xfrm>
          <a:prstGeom prst="leftBracket">
            <a:avLst>
              <a:gd name="adj" fmla="val 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730011" y="5229281"/>
            <a:ext cx="6750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体温调节是由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神经调节</a:t>
            </a:r>
            <a:r>
              <a:rPr lang="zh-CN" altLang="en-US" sz="2400" dirty="0"/>
              <a:t>和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体液调节</a:t>
            </a:r>
            <a:r>
              <a:rPr lang="zh-CN" altLang="en-US" sz="2400" dirty="0"/>
              <a:t>共同实现的</a:t>
            </a:r>
            <a:endParaRPr lang="zh-CN" altLang="en-US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46" grpId="0" animBg="1"/>
      <p:bldP spid="49" grpId="0"/>
      <p:bldP spid="52" grpId="0" animBg="1"/>
      <p:bldP spid="53" grpId="0" animBg="1"/>
      <p:bldP spid="54" grpId="0" animBg="1"/>
      <p:bldP spid="55" grpId="0" animBg="1"/>
      <p:bldP spid="122" grpId="0" animBg="1"/>
      <p:bldP spid="11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04601" y="957474"/>
            <a:ext cx="10003746" cy="5546043"/>
            <a:chOff x="1104601" y="957474"/>
            <a:chExt cx="10003746" cy="554604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160685" y="1007859"/>
              <a:ext cx="9762627" cy="5405822"/>
            </a:xfrm>
            <a:prstGeom prst="rect">
              <a:avLst/>
            </a:prstGeom>
          </p:spPr>
        </p:pic>
        <p:sp>
          <p:nvSpPr>
            <p:cNvPr id="38" name="任意多边形: 形状 37"/>
            <p:cNvSpPr/>
            <p:nvPr/>
          </p:nvSpPr>
          <p:spPr>
            <a:xfrm>
              <a:off x="4970495" y="4369995"/>
              <a:ext cx="742721" cy="1380357"/>
            </a:xfrm>
            <a:custGeom>
              <a:avLst/>
              <a:gdLst>
                <a:gd name="connsiteX0" fmla="*/ 423539 w 604430"/>
                <a:gd name="connsiteY0" fmla="*/ 1380230 h 1380357"/>
                <a:gd name="connsiteX1" fmla="*/ 415103 w 604430"/>
                <a:gd name="connsiteY1" fmla="*/ 1372361 h 1380357"/>
                <a:gd name="connsiteX2" fmla="*/ 412585 w 604430"/>
                <a:gd name="connsiteY2" fmla="*/ 1366066 h 1380357"/>
                <a:gd name="connsiteX3" fmla="*/ 409752 w 604430"/>
                <a:gd name="connsiteY3" fmla="*/ 1358511 h 1380357"/>
                <a:gd name="connsiteX4" fmla="*/ 404716 w 604430"/>
                <a:gd name="connsiteY4" fmla="*/ 1327348 h 1380357"/>
                <a:gd name="connsiteX5" fmla="*/ 401820 w 604430"/>
                <a:gd name="connsiteY5" fmla="*/ 1310036 h 1380357"/>
                <a:gd name="connsiteX6" fmla="*/ 398672 w 604430"/>
                <a:gd name="connsiteY6" fmla="*/ 1299648 h 1380357"/>
                <a:gd name="connsiteX7" fmla="*/ 397161 w 604430"/>
                <a:gd name="connsiteY7" fmla="*/ 1293353 h 1380357"/>
                <a:gd name="connsiteX8" fmla="*/ 396091 w 604430"/>
                <a:gd name="connsiteY8" fmla="*/ 1284854 h 1380357"/>
                <a:gd name="connsiteX9" fmla="*/ 393384 w 604430"/>
                <a:gd name="connsiteY9" fmla="*/ 1272892 h 1380357"/>
                <a:gd name="connsiteX10" fmla="*/ 390677 w 604430"/>
                <a:gd name="connsiteY10" fmla="*/ 1262819 h 1380357"/>
                <a:gd name="connsiteX11" fmla="*/ 388033 w 604430"/>
                <a:gd name="connsiteY11" fmla="*/ 1253754 h 1380357"/>
                <a:gd name="connsiteX12" fmla="*/ 386648 w 604430"/>
                <a:gd name="connsiteY12" fmla="*/ 1236378 h 1380357"/>
                <a:gd name="connsiteX13" fmla="*/ 385955 w 604430"/>
                <a:gd name="connsiteY13" fmla="*/ 1190736 h 1380357"/>
                <a:gd name="connsiteX14" fmla="*/ 377393 w 604430"/>
                <a:gd name="connsiteY14" fmla="*/ 1143205 h 1380357"/>
                <a:gd name="connsiteX15" fmla="*/ 367447 w 604430"/>
                <a:gd name="connsiteY15" fmla="*/ 1106880 h 1380357"/>
                <a:gd name="connsiteX16" fmla="*/ 359325 w 604430"/>
                <a:gd name="connsiteY16" fmla="*/ 1021387 h 1380357"/>
                <a:gd name="connsiteX17" fmla="*/ 358759 w 604430"/>
                <a:gd name="connsiteY17" fmla="*/ 1005648 h 1380357"/>
                <a:gd name="connsiteX18" fmla="*/ 355485 w 604430"/>
                <a:gd name="connsiteY18" fmla="*/ 997149 h 1380357"/>
                <a:gd name="connsiteX19" fmla="*/ 349945 w 604430"/>
                <a:gd name="connsiteY19" fmla="*/ 984243 h 1380357"/>
                <a:gd name="connsiteX20" fmla="*/ 340376 w 604430"/>
                <a:gd name="connsiteY20" fmla="*/ 955536 h 1380357"/>
                <a:gd name="connsiteX21" fmla="*/ 339054 w 604430"/>
                <a:gd name="connsiteY21" fmla="*/ 939545 h 1380357"/>
                <a:gd name="connsiteX22" fmla="*/ 338424 w 604430"/>
                <a:gd name="connsiteY22" fmla="*/ 925066 h 1380357"/>
                <a:gd name="connsiteX23" fmla="*/ 337165 w 604430"/>
                <a:gd name="connsiteY23" fmla="*/ 908383 h 1380357"/>
                <a:gd name="connsiteX24" fmla="*/ 335277 w 604430"/>
                <a:gd name="connsiteY24" fmla="*/ 888867 h 1380357"/>
                <a:gd name="connsiteX25" fmla="*/ 322056 w 604430"/>
                <a:gd name="connsiteY25" fmla="*/ 824967 h 1380357"/>
                <a:gd name="connsiteX26" fmla="*/ 316957 w 604430"/>
                <a:gd name="connsiteY26" fmla="*/ 798967 h 1380357"/>
                <a:gd name="connsiteX27" fmla="*/ 314879 w 604430"/>
                <a:gd name="connsiteY27" fmla="*/ 787194 h 1380357"/>
                <a:gd name="connsiteX28" fmla="*/ 309906 w 604430"/>
                <a:gd name="connsiteY28" fmla="*/ 789083 h 1380357"/>
                <a:gd name="connsiteX29" fmla="*/ 301722 w 604430"/>
                <a:gd name="connsiteY29" fmla="*/ 792294 h 1380357"/>
                <a:gd name="connsiteX30" fmla="*/ 296056 w 604430"/>
                <a:gd name="connsiteY30" fmla="*/ 792042 h 1380357"/>
                <a:gd name="connsiteX31" fmla="*/ 294041 w 604430"/>
                <a:gd name="connsiteY31" fmla="*/ 792168 h 1380357"/>
                <a:gd name="connsiteX32" fmla="*/ 292152 w 604430"/>
                <a:gd name="connsiteY32" fmla="*/ 805514 h 1380357"/>
                <a:gd name="connsiteX33" fmla="*/ 288312 w 604430"/>
                <a:gd name="connsiteY33" fmla="*/ 827863 h 1380357"/>
                <a:gd name="connsiteX34" fmla="*/ 281135 w 604430"/>
                <a:gd name="connsiteY34" fmla="*/ 873317 h 1380357"/>
                <a:gd name="connsiteX35" fmla="*/ 279561 w 604430"/>
                <a:gd name="connsiteY35" fmla="*/ 887985 h 1380357"/>
                <a:gd name="connsiteX36" fmla="*/ 277295 w 604430"/>
                <a:gd name="connsiteY36" fmla="*/ 939608 h 1380357"/>
                <a:gd name="connsiteX37" fmla="*/ 273266 w 604430"/>
                <a:gd name="connsiteY37" fmla="*/ 968882 h 1380357"/>
                <a:gd name="connsiteX38" fmla="*/ 267852 w 604430"/>
                <a:gd name="connsiteY38" fmla="*/ 983677 h 1380357"/>
                <a:gd name="connsiteX39" fmla="*/ 263382 w 604430"/>
                <a:gd name="connsiteY39" fmla="*/ 996457 h 1380357"/>
                <a:gd name="connsiteX40" fmla="*/ 264075 w 604430"/>
                <a:gd name="connsiteY40" fmla="*/ 1051102 h 1380357"/>
                <a:gd name="connsiteX41" fmla="*/ 264704 w 604430"/>
                <a:gd name="connsiteY41" fmla="*/ 1069359 h 1380357"/>
                <a:gd name="connsiteX42" fmla="*/ 255827 w 604430"/>
                <a:gd name="connsiteY42" fmla="*/ 1120919 h 1380357"/>
                <a:gd name="connsiteX43" fmla="*/ 252365 w 604430"/>
                <a:gd name="connsiteY43" fmla="*/ 1136657 h 1380357"/>
                <a:gd name="connsiteX44" fmla="*/ 250036 w 604430"/>
                <a:gd name="connsiteY44" fmla="*/ 1148304 h 1380357"/>
                <a:gd name="connsiteX45" fmla="*/ 248273 w 604430"/>
                <a:gd name="connsiteY45" fmla="*/ 1158062 h 1380357"/>
                <a:gd name="connsiteX46" fmla="*/ 246447 w 604430"/>
                <a:gd name="connsiteY46" fmla="*/ 1168765 h 1380357"/>
                <a:gd name="connsiteX47" fmla="*/ 243236 w 604430"/>
                <a:gd name="connsiteY47" fmla="*/ 1205153 h 1380357"/>
                <a:gd name="connsiteX48" fmla="*/ 244810 w 604430"/>
                <a:gd name="connsiteY48" fmla="*/ 1219695 h 1380357"/>
                <a:gd name="connsiteX49" fmla="*/ 245755 w 604430"/>
                <a:gd name="connsiteY49" fmla="*/ 1238645 h 1380357"/>
                <a:gd name="connsiteX50" fmla="*/ 239459 w 604430"/>
                <a:gd name="connsiteY50" fmla="*/ 1273585 h 1380357"/>
                <a:gd name="connsiteX51" fmla="*/ 237256 w 604430"/>
                <a:gd name="connsiteY51" fmla="*/ 1291212 h 1380357"/>
                <a:gd name="connsiteX52" fmla="*/ 234108 w 604430"/>
                <a:gd name="connsiteY52" fmla="*/ 1299396 h 1380357"/>
                <a:gd name="connsiteX53" fmla="*/ 231275 w 604430"/>
                <a:gd name="connsiteY53" fmla="*/ 1320675 h 1380357"/>
                <a:gd name="connsiteX54" fmla="*/ 230771 w 604430"/>
                <a:gd name="connsiteY54" fmla="*/ 1331692 h 1380357"/>
                <a:gd name="connsiteX55" fmla="*/ 228505 w 604430"/>
                <a:gd name="connsiteY55" fmla="*/ 1340254 h 1380357"/>
                <a:gd name="connsiteX56" fmla="*/ 225546 w 604430"/>
                <a:gd name="connsiteY56" fmla="*/ 1349320 h 1380357"/>
                <a:gd name="connsiteX57" fmla="*/ 223343 w 604430"/>
                <a:gd name="connsiteY57" fmla="*/ 1355048 h 1380357"/>
                <a:gd name="connsiteX58" fmla="*/ 220195 w 604430"/>
                <a:gd name="connsiteY58" fmla="*/ 1361533 h 1380357"/>
                <a:gd name="connsiteX59" fmla="*/ 214781 w 604430"/>
                <a:gd name="connsiteY59" fmla="*/ 1365814 h 1380357"/>
                <a:gd name="connsiteX60" fmla="*/ 200112 w 604430"/>
                <a:gd name="connsiteY60" fmla="*/ 1362666 h 1380357"/>
                <a:gd name="connsiteX61" fmla="*/ 200994 w 604430"/>
                <a:gd name="connsiteY61" fmla="*/ 1349886 h 1380357"/>
                <a:gd name="connsiteX62" fmla="*/ 201434 w 604430"/>
                <a:gd name="connsiteY62" fmla="*/ 1347179 h 1380357"/>
                <a:gd name="connsiteX63" fmla="*/ 195454 w 604430"/>
                <a:gd name="connsiteY63" fmla="*/ 1357567 h 1380357"/>
                <a:gd name="connsiteX64" fmla="*/ 194320 w 604430"/>
                <a:gd name="connsiteY64" fmla="*/ 1360777 h 1380357"/>
                <a:gd name="connsiteX65" fmla="*/ 187962 w 604430"/>
                <a:gd name="connsiteY65" fmla="*/ 1363547 h 1380357"/>
                <a:gd name="connsiteX66" fmla="*/ 181226 w 604430"/>
                <a:gd name="connsiteY66" fmla="*/ 1358637 h 1380357"/>
                <a:gd name="connsiteX67" fmla="*/ 179022 w 604430"/>
                <a:gd name="connsiteY67" fmla="*/ 1356622 h 1380357"/>
                <a:gd name="connsiteX68" fmla="*/ 173608 w 604430"/>
                <a:gd name="connsiteY68" fmla="*/ 1352530 h 1380357"/>
                <a:gd name="connsiteX69" fmla="*/ 170964 w 604430"/>
                <a:gd name="connsiteY69" fmla="*/ 1350138 h 1380357"/>
                <a:gd name="connsiteX70" fmla="*/ 167691 w 604430"/>
                <a:gd name="connsiteY70" fmla="*/ 1344094 h 1380357"/>
                <a:gd name="connsiteX71" fmla="*/ 166620 w 604430"/>
                <a:gd name="connsiteY71" fmla="*/ 1340821 h 1380357"/>
                <a:gd name="connsiteX72" fmla="*/ 162654 w 604430"/>
                <a:gd name="connsiteY72" fmla="*/ 1329992 h 1380357"/>
                <a:gd name="connsiteX73" fmla="*/ 167502 w 604430"/>
                <a:gd name="connsiteY73" fmla="*/ 1308147 h 1380357"/>
                <a:gd name="connsiteX74" fmla="*/ 169957 w 604430"/>
                <a:gd name="connsiteY74" fmla="*/ 1304999 h 1380357"/>
                <a:gd name="connsiteX75" fmla="*/ 173923 w 604430"/>
                <a:gd name="connsiteY75" fmla="*/ 1298389 h 1380357"/>
                <a:gd name="connsiteX76" fmla="*/ 180848 w 604430"/>
                <a:gd name="connsiteY76" fmla="*/ 1288001 h 1380357"/>
                <a:gd name="connsiteX77" fmla="*/ 190795 w 604430"/>
                <a:gd name="connsiteY77" fmla="*/ 1274151 h 1380357"/>
                <a:gd name="connsiteX78" fmla="*/ 194006 w 604430"/>
                <a:gd name="connsiteY78" fmla="*/ 1266156 h 1380357"/>
                <a:gd name="connsiteX79" fmla="*/ 198727 w 604430"/>
                <a:gd name="connsiteY79" fmla="*/ 1254194 h 1380357"/>
                <a:gd name="connsiteX80" fmla="*/ 202631 w 604430"/>
                <a:gd name="connsiteY80" fmla="*/ 1235749 h 1380357"/>
                <a:gd name="connsiteX81" fmla="*/ 206345 w 604430"/>
                <a:gd name="connsiteY81" fmla="*/ 1215603 h 1380357"/>
                <a:gd name="connsiteX82" fmla="*/ 204771 w 604430"/>
                <a:gd name="connsiteY82" fmla="*/ 1185699 h 1380357"/>
                <a:gd name="connsiteX83" fmla="*/ 200931 w 604430"/>
                <a:gd name="connsiteY83" fmla="*/ 1153907 h 1380357"/>
                <a:gd name="connsiteX84" fmla="*/ 198413 w 604430"/>
                <a:gd name="connsiteY84" fmla="*/ 1129670 h 1380357"/>
                <a:gd name="connsiteX85" fmla="*/ 196524 w 604430"/>
                <a:gd name="connsiteY85" fmla="*/ 1112357 h 1380357"/>
                <a:gd name="connsiteX86" fmla="*/ 193565 w 604430"/>
                <a:gd name="connsiteY86" fmla="*/ 1089693 h 1380357"/>
                <a:gd name="connsiteX87" fmla="*/ 191236 w 604430"/>
                <a:gd name="connsiteY87" fmla="*/ 1058845 h 1380357"/>
                <a:gd name="connsiteX88" fmla="*/ 194069 w 604430"/>
                <a:gd name="connsiteY88" fmla="*/ 1018869 h 1380357"/>
                <a:gd name="connsiteX89" fmla="*/ 198538 w 604430"/>
                <a:gd name="connsiteY89" fmla="*/ 991798 h 1380357"/>
                <a:gd name="connsiteX90" fmla="*/ 199923 w 604430"/>
                <a:gd name="connsiteY90" fmla="*/ 971338 h 1380357"/>
                <a:gd name="connsiteX91" fmla="*/ 199357 w 604430"/>
                <a:gd name="connsiteY91" fmla="*/ 942378 h 1380357"/>
                <a:gd name="connsiteX92" fmla="*/ 195202 w 604430"/>
                <a:gd name="connsiteY92" fmla="*/ 911216 h 1380357"/>
                <a:gd name="connsiteX93" fmla="*/ 187710 w 604430"/>
                <a:gd name="connsiteY93" fmla="*/ 869476 h 1380357"/>
                <a:gd name="connsiteX94" fmla="*/ 184877 w 604430"/>
                <a:gd name="connsiteY94" fmla="*/ 850338 h 1380357"/>
                <a:gd name="connsiteX95" fmla="*/ 183303 w 604430"/>
                <a:gd name="connsiteY95" fmla="*/ 839006 h 1380357"/>
                <a:gd name="connsiteX96" fmla="*/ 181792 w 604430"/>
                <a:gd name="connsiteY96" fmla="*/ 828682 h 1380357"/>
                <a:gd name="connsiteX97" fmla="*/ 178959 w 604430"/>
                <a:gd name="connsiteY97" fmla="*/ 811054 h 1380357"/>
                <a:gd name="connsiteX98" fmla="*/ 176693 w 604430"/>
                <a:gd name="connsiteY98" fmla="*/ 795315 h 1380357"/>
                <a:gd name="connsiteX99" fmla="*/ 168446 w 604430"/>
                <a:gd name="connsiteY99" fmla="*/ 713663 h 1380357"/>
                <a:gd name="connsiteX100" fmla="*/ 169076 w 604430"/>
                <a:gd name="connsiteY100" fmla="*/ 692069 h 1380357"/>
                <a:gd name="connsiteX101" fmla="*/ 176441 w 604430"/>
                <a:gd name="connsiteY101" fmla="*/ 624330 h 1380357"/>
                <a:gd name="connsiteX102" fmla="*/ 181729 w 604430"/>
                <a:gd name="connsiteY102" fmla="*/ 580639 h 1380357"/>
                <a:gd name="connsiteX103" fmla="*/ 187144 w 604430"/>
                <a:gd name="connsiteY103" fmla="*/ 541292 h 1380357"/>
                <a:gd name="connsiteX104" fmla="*/ 191739 w 604430"/>
                <a:gd name="connsiteY104" fmla="*/ 492817 h 1380357"/>
                <a:gd name="connsiteX105" fmla="*/ 188843 w 604430"/>
                <a:gd name="connsiteY105" fmla="*/ 452525 h 1380357"/>
                <a:gd name="connsiteX106" fmla="*/ 184877 w 604430"/>
                <a:gd name="connsiteY106" fmla="*/ 450511 h 1380357"/>
                <a:gd name="connsiteX107" fmla="*/ 174049 w 604430"/>
                <a:gd name="connsiteY107" fmla="*/ 495335 h 1380357"/>
                <a:gd name="connsiteX108" fmla="*/ 172223 w 604430"/>
                <a:gd name="connsiteY108" fmla="*/ 512962 h 1380357"/>
                <a:gd name="connsiteX109" fmla="*/ 171405 w 604430"/>
                <a:gd name="connsiteY109" fmla="*/ 527442 h 1380357"/>
                <a:gd name="connsiteX110" fmla="*/ 163095 w 604430"/>
                <a:gd name="connsiteY110" fmla="*/ 551680 h 1380357"/>
                <a:gd name="connsiteX111" fmla="*/ 155037 w 604430"/>
                <a:gd name="connsiteY111" fmla="*/ 571510 h 1380357"/>
                <a:gd name="connsiteX112" fmla="*/ 131491 w 604430"/>
                <a:gd name="connsiteY112" fmla="*/ 631003 h 1380357"/>
                <a:gd name="connsiteX113" fmla="*/ 110276 w 604430"/>
                <a:gd name="connsiteY113" fmla="*/ 684200 h 1380357"/>
                <a:gd name="connsiteX114" fmla="*/ 100140 w 604430"/>
                <a:gd name="connsiteY114" fmla="*/ 712844 h 1380357"/>
                <a:gd name="connsiteX115" fmla="*/ 99259 w 604430"/>
                <a:gd name="connsiteY115" fmla="*/ 716936 h 1380357"/>
                <a:gd name="connsiteX116" fmla="*/ 98188 w 604430"/>
                <a:gd name="connsiteY116" fmla="*/ 724491 h 1380357"/>
                <a:gd name="connsiteX117" fmla="*/ 97873 w 604430"/>
                <a:gd name="connsiteY117" fmla="*/ 733934 h 1380357"/>
                <a:gd name="connsiteX118" fmla="*/ 94726 w 604430"/>
                <a:gd name="connsiteY118" fmla="*/ 766356 h 1380357"/>
                <a:gd name="connsiteX119" fmla="*/ 96363 w 604430"/>
                <a:gd name="connsiteY119" fmla="*/ 801611 h 1380357"/>
                <a:gd name="connsiteX120" fmla="*/ 97748 w 604430"/>
                <a:gd name="connsiteY120" fmla="*/ 815020 h 1380357"/>
                <a:gd name="connsiteX121" fmla="*/ 96174 w 604430"/>
                <a:gd name="connsiteY121" fmla="*/ 823708 h 1380357"/>
                <a:gd name="connsiteX122" fmla="*/ 92585 w 604430"/>
                <a:gd name="connsiteY122" fmla="*/ 825219 h 1380357"/>
                <a:gd name="connsiteX123" fmla="*/ 86982 w 604430"/>
                <a:gd name="connsiteY123" fmla="*/ 813321 h 1380357"/>
                <a:gd name="connsiteX124" fmla="*/ 84401 w 604430"/>
                <a:gd name="connsiteY124" fmla="*/ 800289 h 1380357"/>
                <a:gd name="connsiteX125" fmla="*/ 82198 w 604430"/>
                <a:gd name="connsiteY125" fmla="*/ 790531 h 1380357"/>
                <a:gd name="connsiteX126" fmla="*/ 77791 w 604430"/>
                <a:gd name="connsiteY126" fmla="*/ 785243 h 1380357"/>
                <a:gd name="connsiteX127" fmla="*/ 76028 w 604430"/>
                <a:gd name="connsiteY127" fmla="*/ 789020 h 1380357"/>
                <a:gd name="connsiteX128" fmla="*/ 75273 w 604430"/>
                <a:gd name="connsiteY128" fmla="*/ 808599 h 1380357"/>
                <a:gd name="connsiteX129" fmla="*/ 72314 w 604430"/>
                <a:gd name="connsiteY129" fmla="*/ 839573 h 1380357"/>
                <a:gd name="connsiteX130" fmla="*/ 64570 w 604430"/>
                <a:gd name="connsiteY130" fmla="*/ 840139 h 1380357"/>
                <a:gd name="connsiteX131" fmla="*/ 63689 w 604430"/>
                <a:gd name="connsiteY131" fmla="*/ 828115 h 1380357"/>
                <a:gd name="connsiteX132" fmla="*/ 63248 w 604430"/>
                <a:gd name="connsiteY132" fmla="*/ 812502 h 1380357"/>
                <a:gd name="connsiteX133" fmla="*/ 62933 w 604430"/>
                <a:gd name="connsiteY133" fmla="*/ 798337 h 1380357"/>
                <a:gd name="connsiteX134" fmla="*/ 63122 w 604430"/>
                <a:gd name="connsiteY134" fmla="*/ 788768 h 1380357"/>
                <a:gd name="connsiteX135" fmla="*/ 62241 w 604430"/>
                <a:gd name="connsiteY135" fmla="*/ 792734 h 1380357"/>
                <a:gd name="connsiteX136" fmla="*/ 61171 w 604430"/>
                <a:gd name="connsiteY136" fmla="*/ 802681 h 1380357"/>
                <a:gd name="connsiteX137" fmla="*/ 60226 w 604430"/>
                <a:gd name="connsiteY137" fmla="*/ 825219 h 1380357"/>
                <a:gd name="connsiteX138" fmla="*/ 59030 w 604430"/>
                <a:gd name="connsiteY138" fmla="*/ 843287 h 1380357"/>
                <a:gd name="connsiteX139" fmla="*/ 49335 w 604430"/>
                <a:gd name="connsiteY139" fmla="*/ 843413 h 1380357"/>
                <a:gd name="connsiteX140" fmla="*/ 47510 w 604430"/>
                <a:gd name="connsiteY140" fmla="*/ 829752 h 1380357"/>
                <a:gd name="connsiteX141" fmla="*/ 47447 w 604430"/>
                <a:gd name="connsiteY141" fmla="*/ 799345 h 1380357"/>
                <a:gd name="connsiteX142" fmla="*/ 47258 w 604430"/>
                <a:gd name="connsiteY142" fmla="*/ 796071 h 1380357"/>
                <a:gd name="connsiteX143" fmla="*/ 46628 w 604430"/>
                <a:gd name="connsiteY143" fmla="*/ 798274 h 1380357"/>
                <a:gd name="connsiteX144" fmla="*/ 45999 w 604430"/>
                <a:gd name="connsiteY144" fmla="*/ 800478 h 1380357"/>
                <a:gd name="connsiteX145" fmla="*/ 45369 w 604430"/>
                <a:gd name="connsiteY145" fmla="*/ 814706 h 1380357"/>
                <a:gd name="connsiteX146" fmla="*/ 42347 w 604430"/>
                <a:gd name="connsiteY146" fmla="*/ 833466 h 1380357"/>
                <a:gd name="connsiteX147" fmla="*/ 35170 w 604430"/>
                <a:gd name="connsiteY147" fmla="*/ 832333 h 1380357"/>
                <a:gd name="connsiteX148" fmla="*/ 33093 w 604430"/>
                <a:gd name="connsiteY148" fmla="*/ 830507 h 1380357"/>
                <a:gd name="connsiteX149" fmla="*/ 32715 w 604430"/>
                <a:gd name="connsiteY149" fmla="*/ 816468 h 1380357"/>
                <a:gd name="connsiteX150" fmla="*/ 32904 w 604430"/>
                <a:gd name="connsiteY150" fmla="*/ 797708 h 1380357"/>
                <a:gd name="connsiteX151" fmla="*/ 34793 w 604430"/>
                <a:gd name="connsiteY151" fmla="*/ 781654 h 1380357"/>
                <a:gd name="connsiteX152" fmla="*/ 36304 w 604430"/>
                <a:gd name="connsiteY152" fmla="*/ 757417 h 1380357"/>
                <a:gd name="connsiteX153" fmla="*/ 25035 w 604430"/>
                <a:gd name="connsiteY153" fmla="*/ 767049 h 1380357"/>
                <a:gd name="connsiteX154" fmla="*/ 7407 w 604430"/>
                <a:gd name="connsiteY154" fmla="*/ 773092 h 1380357"/>
                <a:gd name="connsiteX155" fmla="*/ 42 w 604430"/>
                <a:gd name="connsiteY155" fmla="*/ 769063 h 1380357"/>
                <a:gd name="connsiteX156" fmla="*/ 2434 w 604430"/>
                <a:gd name="connsiteY156" fmla="*/ 766419 h 1380357"/>
                <a:gd name="connsiteX157" fmla="*/ 10177 w 604430"/>
                <a:gd name="connsiteY157" fmla="*/ 762390 h 1380357"/>
                <a:gd name="connsiteX158" fmla="*/ 16913 w 604430"/>
                <a:gd name="connsiteY158" fmla="*/ 754961 h 1380357"/>
                <a:gd name="connsiteX159" fmla="*/ 26420 w 604430"/>
                <a:gd name="connsiteY159" fmla="*/ 744448 h 1380357"/>
                <a:gd name="connsiteX160" fmla="*/ 32589 w 604430"/>
                <a:gd name="connsiteY160" fmla="*/ 737208 h 1380357"/>
                <a:gd name="connsiteX161" fmla="*/ 34730 w 604430"/>
                <a:gd name="connsiteY161" fmla="*/ 735508 h 1380357"/>
                <a:gd name="connsiteX162" fmla="*/ 38822 w 604430"/>
                <a:gd name="connsiteY162" fmla="*/ 731857 h 1380357"/>
                <a:gd name="connsiteX163" fmla="*/ 57205 w 604430"/>
                <a:gd name="connsiteY163" fmla="*/ 715300 h 1380357"/>
                <a:gd name="connsiteX164" fmla="*/ 61234 w 604430"/>
                <a:gd name="connsiteY164" fmla="*/ 705856 h 1380357"/>
                <a:gd name="connsiteX165" fmla="*/ 65641 w 604430"/>
                <a:gd name="connsiteY165" fmla="*/ 687725 h 1380357"/>
                <a:gd name="connsiteX166" fmla="*/ 68096 w 604430"/>
                <a:gd name="connsiteY166" fmla="*/ 678660 h 1380357"/>
                <a:gd name="connsiteX167" fmla="*/ 70299 w 604430"/>
                <a:gd name="connsiteY167" fmla="*/ 668461 h 1380357"/>
                <a:gd name="connsiteX168" fmla="*/ 73384 w 604430"/>
                <a:gd name="connsiteY168" fmla="*/ 657003 h 1380357"/>
                <a:gd name="connsiteX169" fmla="*/ 83520 w 604430"/>
                <a:gd name="connsiteY169" fmla="*/ 607773 h 1380357"/>
                <a:gd name="connsiteX170" fmla="*/ 90445 w 604430"/>
                <a:gd name="connsiteY170" fmla="*/ 568111 h 1380357"/>
                <a:gd name="connsiteX171" fmla="*/ 93907 w 604430"/>
                <a:gd name="connsiteY171" fmla="*/ 549854 h 1380357"/>
                <a:gd name="connsiteX172" fmla="*/ 102154 w 604430"/>
                <a:gd name="connsiteY172" fmla="*/ 517432 h 1380357"/>
                <a:gd name="connsiteX173" fmla="*/ 105806 w 604430"/>
                <a:gd name="connsiteY173" fmla="*/ 507044 h 1380357"/>
                <a:gd name="connsiteX174" fmla="*/ 110087 w 604430"/>
                <a:gd name="connsiteY174" fmla="*/ 496027 h 1380357"/>
                <a:gd name="connsiteX175" fmla="*/ 119656 w 604430"/>
                <a:gd name="connsiteY175" fmla="*/ 456680 h 1380357"/>
                <a:gd name="connsiteX176" fmla="*/ 122552 w 604430"/>
                <a:gd name="connsiteY176" fmla="*/ 431498 h 1380357"/>
                <a:gd name="connsiteX177" fmla="*/ 126770 w 604430"/>
                <a:gd name="connsiteY177" fmla="*/ 371376 h 1380357"/>
                <a:gd name="connsiteX178" fmla="*/ 132688 w 604430"/>
                <a:gd name="connsiteY178" fmla="*/ 302126 h 1380357"/>
                <a:gd name="connsiteX179" fmla="*/ 141124 w 604430"/>
                <a:gd name="connsiteY179" fmla="*/ 276314 h 1380357"/>
                <a:gd name="connsiteX180" fmla="*/ 160703 w 604430"/>
                <a:gd name="connsiteY180" fmla="*/ 261331 h 1380357"/>
                <a:gd name="connsiteX181" fmla="*/ 173860 w 604430"/>
                <a:gd name="connsiteY181" fmla="*/ 254595 h 1380357"/>
                <a:gd name="connsiteX182" fmla="*/ 183492 w 604430"/>
                <a:gd name="connsiteY182" fmla="*/ 250251 h 1380357"/>
                <a:gd name="connsiteX183" fmla="*/ 241537 w 604430"/>
                <a:gd name="connsiteY183" fmla="*/ 222362 h 1380357"/>
                <a:gd name="connsiteX184" fmla="*/ 252932 w 604430"/>
                <a:gd name="connsiteY184" fmla="*/ 211156 h 1380357"/>
                <a:gd name="connsiteX185" fmla="*/ 256016 w 604430"/>
                <a:gd name="connsiteY185" fmla="*/ 189122 h 1380357"/>
                <a:gd name="connsiteX186" fmla="*/ 254505 w 604430"/>
                <a:gd name="connsiteY186" fmla="*/ 176971 h 1380357"/>
                <a:gd name="connsiteX187" fmla="*/ 246573 w 604430"/>
                <a:gd name="connsiteY187" fmla="*/ 148956 h 1380357"/>
                <a:gd name="connsiteX188" fmla="*/ 244118 w 604430"/>
                <a:gd name="connsiteY188" fmla="*/ 142220 h 1380357"/>
                <a:gd name="connsiteX189" fmla="*/ 240907 w 604430"/>
                <a:gd name="connsiteY189" fmla="*/ 140583 h 1380357"/>
                <a:gd name="connsiteX190" fmla="*/ 232093 w 604430"/>
                <a:gd name="connsiteY190" fmla="*/ 121571 h 1380357"/>
                <a:gd name="connsiteX191" fmla="*/ 231401 w 604430"/>
                <a:gd name="connsiteY191" fmla="*/ 105329 h 1380357"/>
                <a:gd name="connsiteX192" fmla="*/ 235367 w 604430"/>
                <a:gd name="connsiteY192" fmla="*/ 98529 h 1380357"/>
                <a:gd name="connsiteX193" fmla="*/ 236374 w 604430"/>
                <a:gd name="connsiteY193" fmla="*/ 94752 h 1380357"/>
                <a:gd name="connsiteX194" fmla="*/ 235367 w 604430"/>
                <a:gd name="connsiteY194" fmla="*/ 91101 h 1380357"/>
                <a:gd name="connsiteX195" fmla="*/ 234108 w 604430"/>
                <a:gd name="connsiteY195" fmla="*/ 81972 h 1380357"/>
                <a:gd name="connsiteX196" fmla="*/ 232786 w 604430"/>
                <a:gd name="connsiteY196" fmla="*/ 72529 h 1380357"/>
                <a:gd name="connsiteX197" fmla="*/ 232849 w 604430"/>
                <a:gd name="connsiteY197" fmla="*/ 64974 h 1380357"/>
                <a:gd name="connsiteX198" fmla="*/ 232912 w 604430"/>
                <a:gd name="connsiteY198" fmla="*/ 58616 h 1380357"/>
                <a:gd name="connsiteX199" fmla="*/ 232912 w 604430"/>
                <a:gd name="connsiteY199" fmla="*/ 55720 h 1380357"/>
                <a:gd name="connsiteX200" fmla="*/ 233919 w 604430"/>
                <a:gd name="connsiteY200" fmla="*/ 52383 h 1380357"/>
                <a:gd name="connsiteX201" fmla="*/ 234926 w 604430"/>
                <a:gd name="connsiteY201" fmla="*/ 48291 h 1380357"/>
                <a:gd name="connsiteX202" fmla="*/ 235493 w 604430"/>
                <a:gd name="connsiteY202" fmla="*/ 45521 h 1380357"/>
                <a:gd name="connsiteX203" fmla="*/ 237508 w 604430"/>
                <a:gd name="connsiteY203" fmla="*/ 40611 h 1380357"/>
                <a:gd name="connsiteX204" fmla="*/ 241537 w 604430"/>
                <a:gd name="connsiteY204" fmla="*/ 33812 h 1380357"/>
                <a:gd name="connsiteX205" fmla="*/ 254317 w 604430"/>
                <a:gd name="connsiteY205" fmla="*/ 17255 h 1380357"/>
                <a:gd name="connsiteX206" fmla="*/ 264263 w 604430"/>
                <a:gd name="connsiteY206" fmla="*/ 9574 h 1380357"/>
                <a:gd name="connsiteX207" fmla="*/ 265711 w 604430"/>
                <a:gd name="connsiteY207" fmla="*/ 8630 h 1380357"/>
                <a:gd name="connsiteX208" fmla="*/ 266530 w 604430"/>
                <a:gd name="connsiteY208" fmla="*/ 8189 h 1380357"/>
                <a:gd name="connsiteX209" fmla="*/ 269300 w 604430"/>
                <a:gd name="connsiteY209" fmla="*/ 7874 h 1380357"/>
                <a:gd name="connsiteX210" fmla="*/ 271000 w 604430"/>
                <a:gd name="connsiteY210" fmla="*/ 6237 h 1380357"/>
                <a:gd name="connsiteX211" fmla="*/ 273707 w 604430"/>
                <a:gd name="connsiteY211" fmla="*/ 4601 h 1380357"/>
                <a:gd name="connsiteX212" fmla="*/ 278806 w 604430"/>
                <a:gd name="connsiteY212" fmla="*/ 3279 h 1380357"/>
                <a:gd name="connsiteX213" fmla="*/ 281513 w 604430"/>
                <a:gd name="connsiteY213" fmla="*/ 2775 h 1380357"/>
                <a:gd name="connsiteX214" fmla="*/ 283024 w 604430"/>
                <a:gd name="connsiteY214" fmla="*/ 2460 h 1380357"/>
                <a:gd name="connsiteX215" fmla="*/ 286927 w 604430"/>
                <a:gd name="connsiteY215" fmla="*/ 1642 h 1380357"/>
                <a:gd name="connsiteX216" fmla="*/ 290390 w 604430"/>
                <a:gd name="connsiteY216" fmla="*/ 886 h 1380357"/>
                <a:gd name="connsiteX217" fmla="*/ 293915 w 604430"/>
                <a:gd name="connsiteY217" fmla="*/ 1327 h 1380357"/>
                <a:gd name="connsiteX218" fmla="*/ 299833 w 604430"/>
                <a:gd name="connsiteY218" fmla="*/ 1642 h 1380357"/>
                <a:gd name="connsiteX219" fmla="*/ 301659 w 604430"/>
                <a:gd name="connsiteY219" fmla="*/ 1894 h 1380357"/>
                <a:gd name="connsiteX220" fmla="*/ 307891 w 604430"/>
                <a:gd name="connsiteY220" fmla="*/ 1956 h 1380357"/>
                <a:gd name="connsiteX221" fmla="*/ 310724 w 604430"/>
                <a:gd name="connsiteY221" fmla="*/ 1390 h 1380357"/>
                <a:gd name="connsiteX222" fmla="*/ 314753 w 604430"/>
                <a:gd name="connsiteY222" fmla="*/ 823 h 1380357"/>
                <a:gd name="connsiteX223" fmla="*/ 316453 w 604430"/>
                <a:gd name="connsiteY223" fmla="*/ 1075 h 1380357"/>
                <a:gd name="connsiteX224" fmla="*/ 319790 w 604430"/>
                <a:gd name="connsiteY224" fmla="*/ 1768 h 1380357"/>
                <a:gd name="connsiteX225" fmla="*/ 328540 w 604430"/>
                <a:gd name="connsiteY225" fmla="*/ 5230 h 1380357"/>
                <a:gd name="connsiteX226" fmla="*/ 332758 w 604430"/>
                <a:gd name="connsiteY226" fmla="*/ 7560 h 1380357"/>
                <a:gd name="connsiteX227" fmla="*/ 337039 w 604430"/>
                <a:gd name="connsiteY227" fmla="*/ 9763 h 1380357"/>
                <a:gd name="connsiteX228" fmla="*/ 341635 w 604430"/>
                <a:gd name="connsiteY228" fmla="*/ 12785 h 1380357"/>
                <a:gd name="connsiteX229" fmla="*/ 361025 w 604430"/>
                <a:gd name="connsiteY229" fmla="*/ 33371 h 1380357"/>
                <a:gd name="connsiteX230" fmla="*/ 363921 w 604430"/>
                <a:gd name="connsiteY230" fmla="*/ 38407 h 1380357"/>
                <a:gd name="connsiteX231" fmla="*/ 365621 w 604430"/>
                <a:gd name="connsiteY231" fmla="*/ 42311 h 1380357"/>
                <a:gd name="connsiteX232" fmla="*/ 368202 w 604430"/>
                <a:gd name="connsiteY232" fmla="*/ 56664 h 1380357"/>
                <a:gd name="connsiteX233" fmla="*/ 367824 w 604430"/>
                <a:gd name="connsiteY233" fmla="*/ 73977 h 1380357"/>
                <a:gd name="connsiteX234" fmla="*/ 364865 w 604430"/>
                <a:gd name="connsiteY234" fmla="*/ 96326 h 1380357"/>
                <a:gd name="connsiteX235" fmla="*/ 363795 w 604430"/>
                <a:gd name="connsiteY235" fmla="*/ 99348 h 1380357"/>
                <a:gd name="connsiteX236" fmla="*/ 365495 w 604430"/>
                <a:gd name="connsiteY236" fmla="*/ 101362 h 1380357"/>
                <a:gd name="connsiteX237" fmla="*/ 369713 w 604430"/>
                <a:gd name="connsiteY237" fmla="*/ 113450 h 1380357"/>
                <a:gd name="connsiteX238" fmla="*/ 364488 w 604430"/>
                <a:gd name="connsiteY238" fmla="*/ 134666 h 1380357"/>
                <a:gd name="connsiteX239" fmla="*/ 360270 w 604430"/>
                <a:gd name="connsiteY239" fmla="*/ 142094 h 1380357"/>
                <a:gd name="connsiteX240" fmla="*/ 354289 w 604430"/>
                <a:gd name="connsiteY240" fmla="*/ 144487 h 1380357"/>
                <a:gd name="connsiteX241" fmla="*/ 352400 w 604430"/>
                <a:gd name="connsiteY241" fmla="*/ 144550 h 1380357"/>
                <a:gd name="connsiteX242" fmla="*/ 350638 w 604430"/>
                <a:gd name="connsiteY242" fmla="*/ 153363 h 1380357"/>
                <a:gd name="connsiteX243" fmla="*/ 347175 w 604430"/>
                <a:gd name="connsiteY243" fmla="*/ 169102 h 1380357"/>
                <a:gd name="connsiteX244" fmla="*/ 347364 w 604430"/>
                <a:gd name="connsiteY244" fmla="*/ 189122 h 1380357"/>
                <a:gd name="connsiteX245" fmla="*/ 351708 w 604430"/>
                <a:gd name="connsiteY245" fmla="*/ 208701 h 1380357"/>
                <a:gd name="connsiteX246" fmla="*/ 365054 w 604430"/>
                <a:gd name="connsiteY246" fmla="*/ 220284 h 1380357"/>
                <a:gd name="connsiteX247" fmla="*/ 426687 w 604430"/>
                <a:gd name="connsiteY247" fmla="*/ 250566 h 1380357"/>
                <a:gd name="connsiteX248" fmla="*/ 447777 w 604430"/>
                <a:gd name="connsiteY248" fmla="*/ 261142 h 1380357"/>
                <a:gd name="connsiteX249" fmla="*/ 466978 w 604430"/>
                <a:gd name="connsiteY249" fmla="*/ 277007 h 1380357"/>
                <a:gd name="connsiteX250" fmla="*/ 479947 w 604430"/>
                <a:gd name="connsiteY250" fmla="*/ 319816 h 1380357"/>
                <a:gd name="connsiteX251" fmla="*/ 481521 w 604430"/>
                <a:gd name="connsiteY251" fmla="*/ 362941 h 1380357"/>
                <a:gd name="connsiteX252" fmla="*/ 484291 w 604430"/>
                <a:gd name="connsiteY252" fmla="*/ 428225 h 1380357"/>
                <a:gd name="connsiteX253" fmla="*/ 491971 w 604430"/>
                <a:gd name="connsiteY253" fmla="*/ 482870 h 1380357"/>
                <a:gd name="connsiteX254" fmla="*/ 498204 w 604430"/>
                <a:gd name="connsiteY254" fmla="*/ 499868 h 1380357"/>
                <a:gd name="connsiteX255" fmla="*/ 511991 w 604430"/>
                <a:gd name="connsiteY255" fmla="*/ 540788 h 1380357"/>
                <a:gd name="connsiteX256" fmla="*/ 515202 w 604430"/>
                <a:gd name="connsiteY256" fmla="*/ 559045 h 1380357"/>
                <a:gd name="connsiteX257" fmla="*/ 519546 w 604430"/>
                <a:gd name="connsiteY257" fmla="*/ 587060 h 1380357"/>
                <a:gd name="connsiteX258" fmla="*/ 525212 w 604430"/>
                <a:gd name="connsiteY258" fmla="*/ 624833 h 1380357"/>
                <a:gd name="connsiteX259" fmla="*/ 529052 w 604430"/>
                <a:gd name="connsiteY259" fmla="*/ 647119 h 1380357"/>
                <a:gd name="connsiteX260" fmla="*/ 540132 w 604430"/>
                <a:gd name="connsiteY260" fmla="*/ 682122 h 1380357"/>
                <a:gd name="connsiteX261" fmla="*/ 544413 w 604430"/>
                <a:gd name="connsiteY261" fmla="*/ 695658 h 1380357"/>
                <a:gd name="connsiteX262" fmla="*/ 553793 w 604430"/>
                <a:gd name="connsiteY262" fmla="*/ 716307 h 1380357"/>
                <a:gd name="connsiteX263" fmla="*/ 566951 w 604430"/>
                <a:gd name="connsiteY263" fmla="*/ 728583 h 1380357"/>
                <a:gd name="connsiteX264" fmla="*/ 577968 w 604430"/>
                <a:gd name="connsiteY264" fmla="*/ 739600 h 1380357"/>
                <a:gd name="connsiteX265" fmla="*/ 588167 w 604430"/>
                <a:gd name="connsiteY265" fmla="*/ 752695 h 1380357"/>
                <a:gd name="connsiteX266" fmla="*/ 592448 w 604430"/>
                <a:gd name="connsiteY266" fmla="*/ 758487 h 1380357"/>
                <a:gd name="connsiteX267" fmla="*/ 601009 w 604430"/>
                <a:gd name="connsiteY267" fmla="*/ 767489 h 1380357"/>
                <a:gd name="connsiteX268" fmla="*/ 604472 w 604430"/>
                <a:gd name="connsiteY268" fmla="*/ 771644 h 1380357"/>
                <a:gd name="connsiteX269" fmla="*/ 597169 w 604430"/>
                <a:gd name="connsiteY269" fmla="*/ 775485 h 1380357"/>
                <a:gd name="connsiteX270" fmla="*/ 578220 w 604430"/>
                <a:gd name="connsiteY270" fmla="*/ 764971 h 1380357"/>
                <a:gd name="connsiteX271" fmla="*/ 572365 w 604430"/>
                <a:gd name="connsiteY271" fmla="*/ 759242 h 1380357"/>
                <a:gd name="connsiteX272" fmla="*/ 572365 w 604430"/>
                <a:gd name="connsiteY272" fmla="*/ 763082 h 1380357"/>
                <a:gd name="connsiteX273" fmla="*/ 575261 w 604430"/>
                <a:gd name="connsiteY273" fmla="*/ 783795 h 1380357"/>
                <a:gd name="connsiteX274" fmla="*/ 578031 w 604430"/>
                <a:gd name="connsiteY274" fmla="*/ 813258 h 1380357"/>
                <a:gd name="connsiteX275" fmla="*/ 573939 w 604430"/>
                <a:gd name="connsiteY275" fmla="*/ 831389 h 1380357"/>
                <a:gd name="connsiteX276" fmla="*/ 569343 w 604430"/>
                <a:gd name="connsiteY276" fmla="*/ 831200 h 1380357"/>
                <a:gd name="connsiteX277" fmla="*/ 564873 w 604430"/>
                <a:gd name="connsiteY277" fmla="*/ 815524 h 1380357"/>
                <a:gd name="connsiteX278" fmla="*/ 561348 w 604430"/>
                <a:gd name="connsiteY278" fmla="*/ 792105 h 1380357"/>
                <a:gd name="connsiteX279" fmla="*/ 559837 w 604430"/>
                <a:gd name="connsiteY279" fmla="*/ 785935 h 1380357"/>
                <a:gd name="connsiteX280" fmla="*/ 559207 w 604430"/>
                <a:gd name="connsiteY280" fmla="*/ 783795 h 1380357"/>
                <a:gd name="connsiteX281" fmla="*/ 559585 w 604430"/>
                <a:gd name="connsiteY281" fmla="*/ 792168 h 1380357"/>
                <a:gd name="connsiteX282" fmla="*/ 560026 w 604430"/>
                <a:gd name="connsiteY282" fmla="*/ 817287 h 1380357"/>
                <a:gd name="connsiteX283" fmla="*/ 559207 w 604430"/>
                <a:gd name="connsiteY283" fmla="*/ 831515 h 1380357"/>
                <a:gd name="connsiteX284" fmla="*/ 557696 w 604430"/>
                <a:gd name="connsiteY284" fmla="*/ 841273 h 1380357"/>
                <a:gd name="connsiteX285" fmla="*/ 549827 w 604430"/>
                <a:gd name="connsiteY285" fmla="*/ 842784 h 1380357"/>
                <a:gd name="connsiteX286" fmla="*/ 546805 w 604430"/>
                <a:gd name="connsiteY286" fmla="*/ 825030 h 1380357"/>
                <a:gd name="connsiteX287" fmla="*/ 545357 w 604430"/>
                <a:gd name="connsiteY287" fmla="*/ 793553 h 1380357"/>
                <a:gd name="connsiteX288" fmla="*/ 543846 w 604430"/>
                <a:gd name="connsiteY288" fmla="*/ 795441 h 1380357"/>
                <a:gd name="connsiteX289" fmla="*/ 543595 w 604430"/>
                <a:gd name="connsiteY289" fmla="*/ 806458 h 1380357"/>
                <a:gd name="connsiteX290" fmla="*/ 541391 w 604430"/>
                <a:gd name="connsiteY290" fmla="*/ 828682 h 1380357"/>
                <a:gd name="connsiteX291" fmla="*/ 539691 w 604430"/>
                <a:gd name="connsiteY291" fmla="*/ 838691 h 1380357"/>
                <a:gd name="connsiteX292" fmla="*/ 531318 w 604430"/>
                <a:gd name="connsiteY292" fmla="*/ 837747 h 1380357"/>
                <a:gd name="connsiteX293" fmla="*/ 530500 w 604430"/>
                <a:gd name="connsiteY293" fmla="*/ 809606 h 1380357"/>
                <a:gd name="connsiteX294" fmla="*/ 528989 w 604430"/>
                <a:gd name="connsiteY294" fmla="*/ 781214 h 1380357"/>
                <a:gd name="connsiteX295" fmla="*/ 528422 w 604430"/>
                <a:gd name="connsiteY295" fmla="*/ 786628 h 1380357"/>
                <a:gd name="connsiteX296" fmla="*/ 527289 w 604430"/>
                <a:gd name="connsiteY296" fmla="*/ 795945 h 1380357"/>
                <a:gd name="connsiteX297" fmla="*/ 526156 w 604430"/>
                <a:gd name="connsiteY297" fmla="*/ 802933 h 1380357"/>
                <a:gd name="connsiteX298" fmla="*/ 524519 w 604430"/>
                <a:gd name="connsiteY298" fmla="*/ 818483 h 1380357"/>
                <a:gd name="connsiteX299" fmla="*/ 516209 w 604430"/>
                <a:gd name="connsiteY299" fmla="*/ 819490 h 1380357"/>
                <a:gd name="connsiteX300" fmla="*/ 515265 w 604430"/>
                <a:gd name="connsiteY300" fmla="*/ 799533 h 1380357"/>
                <a:gd name="connsiteX301" fmla="*/ 515265 w 604430"/>
                <a:gd name="connsiteY301" fmla="*/ 772652 h 1380357"/>
                <a:gd name="connsiteX302" fmla="*/ 514006 w 604430"/>
                <a:gd name="connsiteY302" fmla="*/ 769630 h 1380357"/>
                <a:gd name="connsiteX303" fmla="*/ 513439 w 604430"/>
                <a:gd name="connsiteY303" fmla="*/ 766797 h 1380357"/>
                <a:gd name="connsiteX304" fmla="*/ 512684 w 604430"/>
                <a:gd name="connsiteY304" fmla="*/ 761320 h 1380357"/>
                <a:gd name="connsiteX305" fmla="*/ 509662 w 604430"/>
                <a:gd name="connsiteY305" fmla="*/ 732109 h 1380357"/>
                <a:gd name="connsiteX306" fmla="*/ 508403 w 604430"/>
                <a:gd name="connsiteY306" fmla="*/ 717251 h 1380357"/>
                <a:gd name="connsiteX307" fmla="*/ 506955 w 604430"/>
                <a:gd name="connsiteY307" fmla="*/ 713663 h 1380357"/>
                <a:gd name="connsiteX308" fmla="*/ 492916 w 604430"/>
                <a:gd name="connsiteY308" fmla="*/ 680171 h 1380357"/>
                <a:gd name="connsiteX309" fmla="*/ 484732 w 604430"/>
                <a:gd name="connsiteY309" fmla="*/ 660340 h 1380357"/>
                <a:gd name="connsiteX310" fmla="*/ 474218 w 604430"/>
                <a:gd name="connsiteY310" fmla="*/ 634591 h 1380357"/>
                <a:gd name="connsiteX311" fmla="*/ 456213 w 604430"/>
                <a:gd name="connsiteY311" fmla="*/ 588005 h 1380357"/>
                <a:gd name="connsiteX312" fmla="*/ 444692 w 604430"/>
                <a:gd name="connsiteY312" fmla="*/ 558416 h 1380357"/>
                <a:gd name="connsiteX313" fmla="*/ 435123 w 604430"/>
                <a:gd name="connsiteY313" fmla="*/ 532289 h 1380357"/>
                <a:gd name="connsiteX314" fmla="*/ 434179 w 604430"/>
                <a:gd name="connsiteY314" fmla="*/ 517495 h 1380357"/>
                <a:gd name="connsiteX315" fmla="*/ 432353 w 604430"/>
                <a:gd name="connsiteY315" fmla="*/ 499868 h 1380357"/>
                <a:gd name="connsiteX316" fmla="*/ 423162 w 604430"/>
                <a:gd name="connsiteY316" fmla="*/ 461150 h 1380357"/>
                <a:gd name="connsiteX317" fmla="*/ 419384 w 604430"/>
                <a:gd name="connsiteY317" fmla="*/ 432065 h 1380357"/>
                <a:gd name="connsiteX318" fmla="*/ 418818 w 604430"/>
                <a:gd name="connsiteY318" fmla="*/ 431184 h 1380357"/>
                <a:gd name="connsiteX319" fmla="*/ 417181 w 604430"/>
                <a:gd name="connsiteY319" fmla="*/ 438235 h 1380357"/>
                <a:gd name="connsiteX320" fmla="*/ 414033 w 604430"/>
                <a:gd name="connsiteY320" fmla="*/ 456680 h 1380357"/>
                <a:gd name="connsiteX321" fmla="*/ 411893 w 604430"/>
                <a:gd name="connsiteY321" fmla="*/ 528764 h 1380357"/>
                <a:gd name="connsiteX322" fmla="*/ 419384 w 604430"/>
                <a:gd name="connsiteY322" fmla="*/ 586368 h 1380357"/>
                <a:gd name="connsiteX323" fmla="*/ 420581 w 604430"/>
                <a:gd name="connsiteY323" fmla="*/ 605884 h 1380357"/>
                <a:gd name="connsiteX324" fmla="*/ 421210 w 604430"/>
                <a:gd name="connsiteY324" fmla="*/ 611046 h 1380357"/>
                <a:gd name="connsiteX325" fmla="*/ 422406 w 604430"/>
                <a:gd name="connsiteY325" fmla="*/ 614320 h 1380357"/>
                <a:gd name="connsiteX326" fmla="*/ 424232 w 604430"/>
                <a:gd name="connsiteY326" fmla="*/ 616712 h 1380357"/>
                <a:gd name="connsiteX327" fmla="*/ 427191 w 604430"/>
                <a:gd name="connsiteY327" fmla="*/ 631066 h 1380357"/>
                <a:gd name="connsiteX328" fmla="*/ 428324 w 604430"/>
                <a:gd name="connsiteY328" fmla="*/ 635976 h 1380357"/>
                <a:gd name="connsiteX329" fmla="*/ 428954 w 604430"/>
                <a:gd name="connsiteY329" fmla="*/ 638998 h 1380357"/>
                <a:gd name="connsiteX330" fmla="*/ 429331 w 604430"/>
                <a:gd name="connsiteY330" fmla="*/ 639817 h 1380357"/>
                <a:gd name="connsiteX331" fmla="*/ 429961 w 604430"/>
                <a:gd name="connsiteY331" fmla="*/ 642524 h 1380357"/>
                <a:gd name="connsiteX332" fmla="*/ 430653 w 604430"/>
                <a:gd name="connsiteY332" fmla="*/ 647497 h 1380357"/>
                <a:gd name="connsiteX333" fmla="*/ 435060 w 604430"/>
                <a:gd name="connsiteY333" fmla="*/ 671735 h 1380357"/>
                <a:gd name="connsiteX334" fmla="*/ 437893 w 604430"/>
                <a:gd name="connsiteY334" fmla="*/ 695658 h 1380357"/>
                <a:gd name="connsiteX335" fmla="*/ 439845 w 604430"/>
                <a:gd name="connsiteY335" fmla="*/ 711082 h 1380357"/>
                <a:gd name="connsiteX336" fmla="*/ 440160 w 604430"/>
                <a:gd name="connsiteY336" fmla="*/ 732486 h 1380357"/>
                <a:gd name="connsiteX337" fmla="*/ 434053 w 604430"/>
                <a:gd name="connsiteY337" fmla="*/ 796386 h 1380357"/>
                <a:gd name="connsiteX338" fmla="*/ 431283 w 604430"/>
                <a:gd name="connsiteY338" fmla="*/ 826289 h 1380357"/>
                <a:gd name="connsiteX339" fmla="*/ 423414 w 604430"/>
                <a:gd name="connsiteY339" fmla="*/ 902213 h 1380357"/>
                <a:gd name="connsiteX340" fmla="*/ 421273 w 604430"/>
                <a:gd name="connsiteY340" fmla="*/ 910649 h 1380357"/>
                <a:gd name="connsiteX341" fmla="*/ 417370 w 604430"/>
                <a:gd name="connsiteY341" fmla="*/ 970456 h 1380357"/>
                <a:gd name="connsiteX342" fmla="*/ 423288 w 604430"/>
                <a:gd name="connsiteY342" fmla="*/ 1003822 h 1380357"/>
                <a:gd name="connsiteX343" fmla="*/ 431535 w 604430"/>
                <a:gd name="connsiteY343" fmla="*/ 1045687 h 1380357"/>
                <a:gd name="connsiteX344" fmla="*/ 430276 w 604430"/>
                <a:gd name="connsiteY344" fmla="*/ 1109902 h 1380357"/>
                <a:gd name="connsiteX345" fmla="*/ 427757 w 604430"/>
                <a:gd name="connsiteY345" fmla="*/ 1157747 h 1380357"/>
                <a:gd name="connsiteX346" fmla="*/ 426813 w 604430"/>
                <a:gd name="connsiteY346" fmla="*/ 1177578 h 1380357"/>
                <a:gd name="connsiteX347" fmla="*/ 425869 w 604430"/>
                <a:gd name="connsiteY347" fmla="*/ 1224354 h 1380357"/>
                <a:gd name="connsiteX348" fmla="*/ 426435 w 604430"/>
                <a:gd name="connsiteY348" fmla="*/ 1227187 h 1380357"/>
                <a:gd name="connsiteX349" fmla="*/ 427191 w 604430"/>
                <a:gd name="connsiteY349" fmla="*/ 1229138 h 1380357"/>
                <a:gd name="connsiteX350" fmla="*/ 431031 w 604430"/>
                <a:gd name="connsiteY350" fmla="*/ 1249032 h 1380357"/>
                <a:gd name="connsiteX351" fmla="*/ 431409 w 604430"/>
                <a:gd name="connsiteY351" fmla="*/ 1258790 h 1380357"/>
                <a:gd name="connsiteX352" fmla="*/ 434305 w 604430"/>
                <a:gd name="connsiteY352" fmla="*/ 1262567 h 1380357"/>
                <a:gd name="connsiteX353" fmla="*/ 445070 w 604430"/>
                <a:gd name="connsiteY353" fmla="*/ 1282713 h 1380357"/>
                <a:gd name="connsiteX354" fmla="*/ 447399 w 604430"/>
                <a:gd name="connsiteY354" fmla="*/ 1287498 h 1380357"/>
                <a:gd name="connsiteX355" fmla="*/ 448218 w 604430"/>
                <a:gd name="connsiteY355" fmla="*/ 1289072 h 1380357"/>
                <a:gd name="connsiteX356" fmla="*/ 451114 w 604430"/>
                <a:gd name="connsiteY356" fmla="*/ 1293101 h 1380357"/>
                <a:gd name="connsiteX357" fmla="*/ 464082 w 604430"/>
                <a:gd name="connsiteY357" fmla="*/ 1312365 h 1380357"/>
                <a:gd name="connsiteX358" fmla="*/ 466727 w 604430"/>
                <a:gd name="connsiteY358" fmla="*/ 1316835 h 1380357"/>
                <a:gd name="connsiteX359" fmla="*/ 472141 w 604430"/>
                <a:gd name="connsiteY359" fmla="*/ 1335910 h 1380357"/>
                <a:gd name="connsiteX360" fmla="*/ 470441 w 604430"/>
                <a:gd name="connsiteY360" fmla="*/ 1345983 h 1380357"/>
                <a:gd name="connsiteX361" fmla="*/ 467167 w 604430"/>
                <a:gd name="connsiteY361" fmla="*/ 1350201 h 1380357"/>
                <a:gd name="connsiteX362" fmla="*/ 464712 w 604430"/>
                <a:gd name="connsiteY362" fmla="*/ 1357441 h 1380357"/>
                <a:gd name="connsiteX363" fmla="*/ 460494 w 604430"/>
                <a:gd name="connsiteY363" fmla="*/ 1362666 h 1380357"/>
                <a:gd name="connsiteX364" fmla="*/ 458983 w 604430"/>
                <a:gd name="connsiteY364" fmla="*/ 1364995 h 1380357"/>
                <a:gd name="connsiteX365" fmla="*/ 454576 w 604430"/>
                <a:gd name="connsiteY365" fmla="*/ 1370472 h 1380357"/>
                <a:gd name="connsiteX366" fmla="*/ 451932 w 604430"/>
                <a:gd name="connsiteY366" fmla="*/ 1372172 h 1380357"/>
                <a:gd name="connsiteX367" fmla="*/ 439719 w 604430"/>
                <a:gd name="connsiteY367" fmla="*/ 1375446 h 1380357"/>
                <a:gd name="connsiteX368" fmla="*/ 438334 w 604430"/>
                <a:gd name="connsiteY368" fmla="*/ 1374187 h 1380357"/>
                <a:gd name="connsiteX369" fmla="*/ 437956 w 604430"/>
                <a:gd name="connsiteY369" fmla="*/ 1376012 h 1380357"/>
                <a:gd name="connsiteX370" fmla="*/ 423539 w 604430"/>
                <a:gd name="connsiteY370" fmla="*/ 1380230 h 138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</a:cxnLst>
              <a:rect l="l" t="t" r="r" b="b"/>
              <a:pathLst>
                <a:path w="604430" h="1380357">
                  <a:moveTo>
                    <a:pt x="423539" y="1380230"/>
                  </a:moveTo>
                  <a:cubicBezTo>
                    <a:pt x="420895" y="1379034"/>
                    <a:pt x="416992" y="1375446"/>
                    <a:pt x="415103" y="1372361"/>
                  </a:cubicBezTo>
                  <a:cubicBezTo>
                    <a:pt x="414348" y="1371165"/>
                    <a:pt x="413215" y="1368332"/>
                    <a:pt x="412585" y="1366066"/>
                  </a:cubicBezTo>
                  <a:cubicBezTo>
                    <a:pt x="411956" y="1363799"/>
                    <a:pt x="410697" y="1360400"/>
                    <a:pt x="409752" y="1358511"/>
                  </a:cubicBezTo>
                  <a:cubicBezTo>
                    <a:pt x="407549" y="1354041"/>
                    <a:pt x="405534" y="1341828"/>
                    <a:pt x="404716" y="1327348"/>
                  </a:cubicBezTo>
                  <a:cubicBezTo>
                    <a:pt x="404149" y="1317653"/>
                    <a:pt x="403898" y="1316016"/>
                    <a:pt x="401820" y="1310036"/>
                  </a:cubicBezTo>
                  <a:cubicBezTo>
                    <a:pt x="400561" y="1306384"/>
                    <a:pt x="399176" y="1301725"/>
                    <a:pt x="398672" y="1299648"/>
                  </a:cubicBezTo>
                  <a:cubicBezTo>
                    <a:pt x="398169" y="1297570"/>
                    <a:pt x="397539" y="1294737"/>
                    <a:pt x="397161" y="1293353"/>
                  </a:cubicBezTo>
                  <a:cubicBezTo>
                    <a:pt x="396847" y="1291967"/>
                    <a:pt x="396343" y="1288127"/>
                    <a:pt x="396091" y="1284854"/>
                  </a:cubicBezTo>
                  <a:cubicBezTo>
                    <a:pt x="395776" y="1280321"/>
                    <a:pt x="395084" y="1277425"/>
                    <a:pt x="393384" y="1272892"/>
                  </a:cubicBezTo>
                  <a:cubicBezTo>
                    <a:pt x="392125" y="1269618"/>
                    <a:pt x="390929" y="1265086"/>
                    <a:pt x="390677" y="1262819"/>
                  </a:cubicBezTo>
                  <a:cubicBezTo>
                    <a:pt x="390425" y="1260238"/>
                    <a:pt x="389418" y="1256839"/>
                    <a:pt x="388033" y="1253754"/>
                  </a:cubicBezTo>
                  <a:cubicBezTo>
                    <a:pt x="384885" y="1246766"/>
                    <a:pt x="384570" y="1243051"/>
                    <a:pt x="386648" y="1236378"/>
                  </a:cubicBezTo>
                  <a:cubicBezTo>
                    <a:pt x="389670" y="1226809"/>
                    <a:pt x="389418" y="1212770"/>
                    <a:pt x="385955" y="1190736"/>
                  </a:cubicBezTo>
                  <a:cubicBezTo>
                    <a:pt x="384193" y="1179593"/>
                    <a:pt x="379282" y="1152207"/>
                    <a:pt x="377393" y="1143205"/>
                  </a:cubicBezTo>
                  <a:cubicBezTo>
                    <a:pt x="374749" y="1130614"/>
                    <a:pt x="373994" y="1127718"/>
                    <a:pt x="367447" y="1106880"/>
                  </a:cubicBezTo>
                  <a:cubicBezTo>
                    <a:pt x="361907" y="1089189"/>
                    <a:pt x="361529" y="1085475"/>
                    <a:pt x="359325" y="1021387"/>
                  </a:cubicBezTo>
                  <a:lnTo>
                    <a:pt x="358759" y="1005648"/>
                  </a:lnTo>
                  <a:lnTo>
                    <a:pt x="355485" y="997149"/>
                  </a:lnTo>
                  <a:cubicBezTo>
                    <a:pt x="353659" y="992491"/>
                    <a:pt x="351204" y="986699"/>
                    <a:pt x="349945" y="984243"/>
                  </a:cubicBezTo>
                  <a:cubicBezTo>
                    <a:pt x="346483" y="977318"/>
                    <a:pt x="341824" y="963405"/>
                    <a:pt x="340376" y="955536"/>
                  </a:cubicBezTo>
                  <a:cubicBezTo>
                    <a:pt x="339432" y="950500"/>
                    <a:pt x="339054" y="945715"/>
                    <a:pt x="339054" y="939545"/>
                  </a:cubicBezTo>
                  <a:cubicBezTo>
                    <a:pt x="339054" y="934698"/>
                    <a:pt x="338802" y="928150"/>
                    <a:pt x="338424" y="925066"/>
                  </a:cubicBezTo>
                  <a:cubicBezTo>
                    <a:pt x="338110" y="921981"/>
                    <a:pt x="337543" y="914426"/>
                    <a:pt x="337165" y="908383"/>
                  </a:cubicBezTo>
                  <a:cubicBezTo>
                    <a:pt x="336788" y="902339"/>
                    <a:pt x="335969" y="893525"/>
                    <a:pt x="335277" y="888867"/>
                  </a:cubicBezTo>
                  <a:cubicBezTo>
                    <a:pt x="333766" y="878038"/>
                    <a:pt x="326841" y="844546"/>
                    <a:pt x="322056" y="824967"/>
                  </a:cubicBezTo>
                  <a:cubicBezTo>
                    <a:pt x="319790" y="815650"/>
                    <a:pt x="317838" y="805640"/>
                    <a:pt x="316957" y="798967"/>
                  </a:cubicBezTo>
                  <a:cubicBezTo>
                    <a:pt x="316138" y="792986"/>
                    <a:pt x="315194" y="787635"/>
                    <a:pt x="314879" y="787194"/>
                  </a:cubicBezTo>
                  <a:cubicBezTo>
                    <a:pt x="314313" y="786502"/>
                    <a:pt x="313431" y="786817"/>
                    <a:pt x="309906" y="789083"/>
                  </a:cubicBezTo>
                  <a:cubicBezTo>
                    <a:pt x="306443" y="791286"/>
                    <a:pt x="304869" y="791916"/>
                    <a:pt x="301722" y="792294"/>
                  </a:cubicBezTo>
                  <a:cubicBezTo>
                    <a:pt x="299392" y="792545"/>
                    <a:pt x="297126" y="792420"/>
                    <a:pt x="296056" y="792042"/>
                  </a:cubicBezTo>
                  <a:cubicBezTo>
                    <a:pt x="294734" y="791538"/>
                    <a:pt x="294230" y="791538"/>
                    <a:pt x="294041" y="792168"/>
                  </a:cubicBezTo>
                  <a:cubicBezTo>
                    <a:pt x="293915" y="792608"/>
                    <a:pt x="293034" y="798589"/>
                    <a:pt x="292152" y="805514"/>
                  </a:cubicBezTo>
                  <a:cubicBezTo>
                    <a:pt x="291208" y="812439"/>
                    <a:pt x="289508" y="822512"/>
                    <a:pt x="288312" y="827863"/>
                  </a:cubicBezTo>
                  <a:cubicBezTo>
                    <a:pt x="285353" y="841336"/>
                    <a:pt x="281828" y="863307"/>
                    <a:pt x="281135" y="873317"/>
                  </a:cubicBezTo>
                  <a:cubicBezTo>
                    <a:pt x="280821" y="877912"/>
                    <a:pt x="280065" y="884523"/>
                    <a:pt x="279561" y="887985"/>
                  </a:cubicBezTo>
                  <a:cubicBezTo>
                    <a:pt x="278617" y="894533"/>
                    <a:pt x="277295" y="924247"/>
                    <a:pt x="277295" y="939608"/>
                  </a:cubicBezTo>
                  <a:cubicBezTo>
                    <a:pt x="277295" y="953207"/>
                    <a:pt x="276477" y="959187"/>
                    <a:pt x="273266" y="968882"/>
                  </a:cubicBezTo>
                  <a:cubicBezTo>
                    <a:pt x="271755" y="973541"/>
                    <a:pt x="269300" y="980214"/>
                    <a:pt x="267852" y="983677"/>
                  </a:cubicBezTo>
                  <a:cubicBezTo>
                    <a:pt x="266404" y="987139"/>
                    <a:pt x="264389" y="992868"/>
                    <a:pt x="263382" y="996457"/>
                  </a:cubicBezTo>
                  <a:cubicBezTo>
                    <a:pt x="260801" y="1005585"/>
                    <a:pt x="260864" y="1007411"/>
                    <a:pt x="264075" y="1051102"/>
                  </a:cubicBezTo>
                  <a:cubicBezTo>
                    <a:pt x="264452" y="1055949"/>
                    <a:pt x="264704" y="1064196"/>
                    <a:pt x="264704" y="1069359"/>
                  </a:cubicBezTo>
                  <a:cubicBezTo>
                    <a:pt x="264704" y="1082516"/>
                    <a:pt x="263634" y="1088749"/>
                    <a:pt x="255827" y="1120919"/>
                  </a:cubicBezTo>
                  <a:cubicBezTo>
                    <a:pt x="254505" y="1126459"/>
                    <a:pt x="252932" y="1133573"/>
                    <a:pt x="252365" y="1136657"/>
                  </a:cubicBezTo>
                  <a:cubicBezTo>
                    <a:pt x="251798" y="1139742"/>
                    <a:pt x="250728" y="1145031"/>
                    <a:pt x="250036" y="1148304"/>
                  </a:cubicBezTo>
                  <a:cubicBezTo>
                    <a:pt x="249343" y="1151578"/>
                    <a:pt x="248525" y="1155985"/>
                    <a:pt x="248273" y="1158062"/>
                  </a:cubicBezTo>
                  <a:cubicBezTo>
                    <a:pt x="248021" y="1160140"/>
                    <a:pt x="247203" y="1164924"/>
                    <a:pt x="246447" y="1168765"/>
                  </a:cubicBezTo>
                  <a:cubicBezTo>
                    <a:pt x="244747" y="1178145"/>
                    <a:pt x="243236" y="1195080"/>
                    <a:pt x="243236" y="1205153"/>
                  </a:cubicBezTo>
                  <a:cubicBezTo>
                    <a:pt x="243236" y="1211952"/>
                    <a:pt x="243551" y="1214596"/>
                    <a:pt x="244810" y="1219695"/>
                  </a:cubicBezTo>
                  <a:cubicBezTo>
                    <a:pt x="247140" y="1228950"/>
                    <a:pt x="247392" y="1233293"/>
                    <a:pt x="245755" y="1238645"/>
                  </a:cubicBezTo>
                  <a:cubicBezTo>
                    <a:pt x="240907" y="1254446"/>
                    <a:pt x="240089" y="1259168"/>
                    <a:pt x="239459" y="1273585"/>
                  </a:cubicBezTo>
                  <a:cubicBezTo>
                    <a:pt x="239018" y="1284350"/>
                    <a:pt x="238767" y="1286553"/>
                    <a:pt x="237256" y="1291212"/>
                  </a:cubicBezTo>
                  <a:cubicBezTo>
                    <a:pt x="236311" y="1294171"/>
                    <a:pt x="234926" y="1297822"/>
                    <a:pt x="234108" y="1299396"/>
                  </a:cubicBezTo>
                  <a:cubicBezTo>
                    <a:pt x="232093" y="1303425"/>
                    <a:pt x="231149" y="1310287"/>
                    <a:pt x="231275" y="1320675"/>
                  </a:cubicBezTo>
                  <a:cubicBezTo>
                    <a:pt x="231338" y="1325648"/>
                    <a:pt x="231086" y="1330559"/>
                    <a:pt x="230771" y="1331692"/>
                  </a:cubicBezTo>
                  <a:cubicBezTo>
                    <a:pt x="230457" y="1332825"/>
                    <a:pt x="229386" y="1336666"/>
                    <a:pt x="228505" y="1340254"/>
                  </a:cubicBezTo>
                  <a:cubicBezTo>
                    <a:pt x="227624" y="1343842"/>
                    <a:pt x="226302" y="1347934"/>
                    <a:pt x="225546" y="1349320"/>
                  </a:cubicBezTo>
                  <a:cubicBezTo>
                    <a:pt x="224854" y="1350704"/>
                    <a:pt x="223846" y="1353286"/>
                    <a:pt x="223343" y="1355048"/>
                  </a:cubicBezTo>
                  <a:cubicBezTo>
                    <a:pt x="222839" y="1356811"/>
                    <a:pt x="221391" y="1359770"/>
                    <a:pt x="220195" y="1361533"/>
                  </a:cubicBezTo>
                  <a:cubicBezTo>
                    <a:pt x="218306" y="1364366"/>
                    <a:pt x="217488" y="1364995"/>
                    <a:pt x="214781" y="1365814"/>
                  </a:cubicBezTo>
                  <a:cubicBezTo>
                    <a:pt x="208171" y="1367765"/>
                    <a:pt x="202693" y="1366632"/>
                    <a:pt x="200112" y="1362666"/>
                  </a:cubicBezTo>
                  <a:cubicBezTo>
                    <a:pt x="198664" y="1360463"/>
                    <a:pt x="199168" y="1353600"/>
                    <a:pt x="200994" y="1349886"/>
                  </a:cubicBezTo>
                  <a:cubicBezTo>
                    <a:pt x="202064" y="1347809"/>
                    <a:pt x="202190" y="1347179"/>
                    <a:pt x="201434" y="1347179"/>
                  </a:cubicBezTo>
                  <a:cubicBezTo>
                    <a:pt x="200364" y="1347179"/>
                    <a:pt x="196398" y="1353978"/>
                    <a:pt x="195454" y="1357567"/>
                  </a:cubicBezTo>
                  <a:cubicBezTo>
                    <a:pt x="195076" y="1358952"/>
                    <a:pt x="194572" y="1360400"/>
                    <a:pt x="194320" y="1360777"/>
                  </a:cubicBezTo>
                  <a:cubicBezTo>
                    <a:pt x="193502" y="1361973"/>
                    <a:pt x="189914" y="1363547"/>
                    <a:pt x="187962" y="1363547"/>
                  </a:cubicBezTo>
                  <a:cubicBezTo>
                    <a:pt x="185381" y="1363547"/>
                    <a:pt x="181981" y="1361092"/>
                    <a:pt x="181226" y="1358637"/>
                  </a:cubicBezTo>
                  <a:cubicBezTo>
                    <a:pt x="180722" y="1357000"/>
                    <a:pt x="180282" y="1356622"/>
                    <a:pt x="179022" y="1356622"/>
                  </a:cubicBezTo>
                  <a:cubicBezTo>
                    <a:pt x="176819" y="1356622"/>
                    <a:pt x="174616" y="1354985"/>
                    <a:pt x="173608" y="1352530"/>
                  </a:cubicBezTo>
                  <a:cubicBezTo>
                    <a:pt x="173042" y="1351082"/>
                    <a:pt x="172223" y="1350390"/>
                    <a:pt x="170964" y="1350138"/>
                  </a:cubicBezTo>
                  <a:cubicBezTo>
                    <a:pt x="168824" y="1349697"/>
                    <a:pt x="167691" y="1347557"/>
                    <a:pt x="167691" y="1344094"/>
                  </a:cubicBezTo>
                  <a:cubicBezTo>
                    <a:pt x="167691" y="1342583"/>
                    <a:pt x="167313" y="1341324"/>
                    <a:pt x="166620" y="1340821"/>
                  </a:cubicBezTo>
                  <a:cubicBezTo>
                    <a:pt x="164732" y="1339247"/>
                    <a:pt x="162654" y="1333518"/>
                    <a:pt x="162654" y="1329992"/>
                  </a:cubicBezTo>
                  <a:cubicBezTo>
                    <a:pt x="162654" y="1326026"/>
                    <a:pt x="166117" y="1310350"/>
                    <a:pt x="167502" y="1308147"/>
                  </a:cubicBezTo>
                  <a:cubicBezTo>
                    <a:pt x="168068" y="1307266"/>
                    <a:pt x="169138" y="1305881"/>
                    <a:pt x="169957" y="1304999"/>
                  </a:cubicBezTo>
                  <a:cubicBezTo>
                    <a:pt x="170775" y="1304118"/>
                    <a:pt x="172538" y="1301159"/>
                    <a:pt x="173923" y="1298389"/>
                  </a:cubicBezTo>
                  <a:cubicBezTo>
                    <a:pt x="175308" y="1295619"/>
                    <a:pt x="178456" y="1290960"/>
                    <a:pt x="180848" y="1288001"/>
                  </a:cubicBezTo>
                  <a:cubicBezTo>
                    <a:pt x="185570" y="1282272"/>
                    <a:pt x="186766" y="1280573"/>
                    <a:pt x="190795" y="1274151"/>
                  </a:cubicBezTo>
                  <a:cubicBezTo>
                    <a:pt x="192558" y="1271381"/>
                    <a:pt x="193565" y="1268800"/>
                    <a:pt x="194006" y="1266156"/>
                  </a:cubicBezTo>
                  <a:cubicBezTo>
                    <a:pt x="194446" y="1263575"/>
                    <a:pt x="196020" y="1259609"/>
                    <a:pt x="198727" y="1254194"/>
                  </a:cubicBezTo>
                  <a:cubicBezTo>
                    <a:pt x="203197" y="1245444"/>
                    <a:pt x="203575" y="1243492"/>
                    <a:pt x="202631" y="1235749"/>
                  </a:cubicBezTo>
                  <a:cubicBezTo>
                    <a:pt x="202127" y="1231594"/>
                    <a:pt x="202379" y="1230335"/>
                    <a:pt x="206345" y="1215603"/>
                  </a:cubicBezTo>
                  <a:cubicBezTo>
                    <a:pt x="207730" y="1210378"/>
                    <a:pt x="207478" y="1205593"/>
                    <a:pt x="204771" y="1185699"/>
                  </a:cubicBezTo>
                  <a:cubicBezTo>
                    <a:pt x="203386" y="1175690"/>
                    <a:pt x="201686" y="1161336"/>
                    <a:pt x="200931" y="1153907"/>
                  </a:cubicBezTo>
                  <a:cubicBezTo>
                    <a:pt x="200175" y="1146478"/>
                    <a:pt x="199042" y="1135524"/>
                    <a:pt x="198413" y="1129670"/>
                  </a:cubicBezTo>
                  <a:cubicBezTo>
                    <a:pt x="197720" y="1123815"/>
                    <a:pt x="196902" y="1116008"/>
                    <a:pt x="196524" y="1112357"/>
                  </a:cubicBezTo>
                  <a:cubicBezTo>
                    <a:pt x="196146" y="1108705"/>
                    <a:pt x="194824" y="1098507"/>
                    <a:pt x="193565" y="1089693"/>
                  </a:cubicBezTo>
                  <a:cubicBezTo>
                    <a:pt x="191488" y="1075150"/>
                    <a:pt x="191299" y="1072192"/>
                    <a:pt x="191236" y="1058845"/>
                  </a:cubicBezTo>
                  <a:cubicBezTo>
                    <a:pt x="191173" y="1044491"/>
                    <a:pt x="191299" y="1042351"/>
                    <a:pt x="194069" y="1018869"/>
                  </a:cubicBezTo>
                  <a:cubicBezTo>
                    <a:pt x="194887" y="1011566"/>
                    <a:pt x="196083" y="1004326"/>
                    <a:pt x="198538" y="991798"/>
                  </a:cubicBezTo>
                  <a:cubicBezTo>
                    <a:pt x="200427" y="981977"/>
                    <a:pt x="200490" y="981473"/>
                    <a:pt x="199923" y="971338"/>
                  </a:cubicBezTo>
                  <a:cubicBezTo>
                    <a:pt x="199609" y="965609"/>
                    <a:pt x="199357" y="952577"/>
                    <a:pt x="199357" y="942378"/>
                  </a:cubicBezTo>
                  <a:cubicBezTo>
                    <a:pt x="199357" y="922044"/>
                    <a:pt x="199672" y="924562"/>
                    <a:pt x="195202" y="911216"/>
                  </a:cubicBezTo>
                  <a:cubicBezTo>
                    <a:pt x="192998" y="904668"/>
                    <a:pt x="190354" y="890000"/>
                    <a:pt x="187710" y="869476"/>
                  </a:cubicBezTo>
                  <a:cubicBezTo>
                    <a:pt x="187018" y="863999"/>
                    <a:pt x="185759" y="855437"/>
                    <a:pt x="184877" y="850338"/>
                  </a:cubicBezTo>
                  <a:cubicBezTo>
                    <a:pt x="183996" y="845302"/>
                    <a:pt x="183303" y="840139"/>
                    <a:pt x="183303" y="839006"/>
                  </a:cubicBezTo>
                  <a:cubicBezTo>
                    <a:pt x="183303" y="837810"/>
                    <a:pt x="182611" y="833214"/>
                    <a:pt x="181792" y="828682"/>
                  </a:cubicBezTo>
                  <a:cubicBezTo>
                    <a:pt x="180974" y="824212"/>
                    <a:pt x="179652" y="816279"/>
                    <a:pt x="178959" y="811054"/>
                  </a:cubicBezTo>
                  <a:cubicBezTo>
                    <a:pt x="178267" y="805829"/>
                    <a:pt x="177260" y="798778"/>
                    <a:pt x="176693" y="795315"/>
                  </a:cubicBezTo>
                  <a:cubicBezTo>
                    <a:pt x="172853" y="769756"/>
                    <a:pt x="167502" y="716685"/>
                    <a:pt x="168446" y="713663"/>
                  </a:cubicBezTo>
                  <a:cubicBezTo>
                    <a:pt x="168572" y="713222"/>
                    <a:pt x="168887" y="703464"/>
                    <a:pt x="169076" y="692069"/>
                  </a:cubicBezTo>
                  <a:cubicBezTo>
                    <a:pt x="169705" y="655870"/>
                    <a:pt x="171720" y="637298"/>
                    <a:pt x="176441" y="624330"/>
                  </a:cubicBezTo>
                  <a:cubicBezTo>
                    <a:pt x="180344" y="613690"/>
                    <a:pt x="181541" y="603555"/>
                    <a:pt x="181729" y="580639"/>
                  </a:cubicBezTo>
                  <a:cubicBezTo>
                    <a:pt x="181855" y="565341"/>
                    <a:pt x="181918" y="564711"/>
                    <a:pt x="187144" y="541292"/>
                  </a:cubicBezTo>
                  <a:cubicBezTo>
                    <a:pt x="190921" y="524483"/>
                    <a:pt x="191676" y="515921"/>
                    <a:pt x="191739" y="492817"/>
                  </a:cubicBezTo>
                  <a:cubicBezTo>
                    <a:pt x="191739" y="476700"/>
                    <a:pt x="190984" y="465809"/>
                    <a:pt x="188843" y="452525"/>
                  </a:cubicBezTo>
                  <a:cubicBezTo>
                    <a:pt x="186829" y="439872"/>
                    <a:pt x="186451" y="439683"/>
                    <a:pt x="184877" y="450511"/>
                  </a:cubicBezTo>
                  <a:cubicBezTo>
                    <a:pt x="183933" y="456932"/>
                    <a:pt x="178330" y="480100"/>
                    <a:pt x="174049" y="495335"/>
                  </a:cubicBezTo>
                  <a:cubicBezTo>
                    <a:pt x="172538" y="500686"/>
                    <a:pt x="172349" y="502512"/>
                    <a:pt x="172223" y="512962"/>
                  </a:cubicBezTo>
                  <a:cubicBezTo>
                    <a:pt x="172160" y="519384"/>
                    <a:pt x="171783" y="525868"/>
                    <a:pt x="171405" y="527442"/>
                  </a:cubicBezTo>
                  <a:cubicBezTo>
                    <a:pt x="170398" y="531471"/>
                    <a:pt x="164480" y="548658"/>
                    <a:pt x="163095" y="551680"/>
                  </a:cubicBezTo>
                  <a:cubicBezTo>
                    <a:pt x="161017" y="556024"/>
                    <a:pt x="157051" y="565970"/>
                    <a:pt x="155037" y="571510"/>
                  </a:cubicBezTo>
                  <a:cubicBezTo>
                    <a:pt x="146286" y="596189"/>
                    <a:pt x="138102" y="616964"/>
                    <a:pt x="131491" y="631003"/>
                  </a:cubicBezTo>
                  <a:cubicBezTo>
                    <a:pt x="122804" y="649575"/>
                    <a:pt x="118649" y="659899"/>
                    <a:pt x="110276" y="684200"/>
                  </a:cubicBezTo>
                  <a:cubicBezTo>
                    <a:pt x="104924" y="699750"/>
                    <a:pt x="101021" y="710704"/>
                    <a:pt x="100140" y="712844"/>
                  </a:cubicBezTo>
                  <a:cubicBezTo>
                    <a:pt x="99825" y="713537"/>
                    <a:pt x="99447" y="715363"/>
                    <a:pt x="99259" y="716936"/>
                  </a:cubicBezTo>
                  <a:cubicBezTo>
                    <a:pt x="99070" y="718510"/>
                    <a:pt x="98629" y="721910"/>
                    <a:pt x="98188" y="724491"/>
                  </a:cubicBezTo>
                  <a:cubicBezTo>
                    <a:pt x="97748" y="727324"/>
                    <a:pt x="97622" y="731164"/>
                    <a:pt x="97873" y="733934"/>
                  </a:cubicBezTo>
                  <a:cubicBezTo>
                    <a:pt x="98944" y="745077"/>
                    <a:pt x="99070" y="743378"/>
                    <a:pt x="94726" y="766356"/>
                  </a:cubicBezTo>
                  <a:cubicBezTo>
                    <a:pt x="92082" y="780269"/>
                    <a:pt x="92019" y="778884"/>
                    <a:pt x="96363" y="801611"/>
                  </a:cubicBezTo>
                  <a:cubicBezTo>
                    <a:pt x="96992" y="805073"/>
                    <a:pt x="97622" y="811117"/>
                    <a:pt x="97748" y="815020"/>
                  </a:cubicBezTo>
                  <a:cubicBezTo>
                    <a:pt x="97936" y="822134"/>
                    <a:pt x="97936" y="822134"/>
                    <a:pt x="96174" y="823708"/>
                  </a:cubicBezTo>
                  <a:cubicBezTo>
                    <a:pt x="95166" y="824527"/>
                    <a:pt x="93593" y="825219"/>
                    <a:pt x="92585" y="825219"/>
                  </a:cubicBezTo>
                  <a:cubicBezTo>
                    <a:pt x="89500" y="825219"/>
                    <a:pt x="88493" y="823079"/>
                    <a:pt x="86982" y="813321"/>
                  </a:cubicBezTo>
                  <a:cubicBezTo>
                    <a:pt x="86227" y="808473"/>
                    <a:pt x="85031" y="802618"/>
                    <a:pt x="84401" y="800289"/>
                  </a:cubicBezTo>
                  <a:cubicBezTo>
                    <a:pt x="83709" y="797960"/>
                    <a:pt x="82701" y="793553"/>
                    <a:pt x="82198" y="790531"/>
                  </a:cubicBezTo>
                  <a:cubicBezTo>
                    <a:pt x="81002" y="783858"/>
                    <a:pt x="79931" y="782599"/>
                    <a:pt x="77791" y="785243"/>
                  </a:cubicBezTo>
                  <a:cubicBezTo>
                    <a:pt x="76972" y="786250"/>
                    <a:pt x="76217" y="787950"/>
                    <a:pt x="76028" y="789020"/>
                  </a:cubicBezTo>
                  <a:cubicBezTo>
                    <a:pt x="75839" y="790090"/>
                    <a:pt x="75524" y="798904"/>
                    <a:pt x="75273" y="808599"/>
                  </a:cubicBezTo>
                  <a:cubicBezTo>
                    <a:pt x="74706" y="833214"/>
                    <a:pt x="74328" y="837558"/>
                    <a:pt x="72314" y="839573"/>
                  </a:cubicBezTo>
                  <a:cubicBezTo>
                    <a:pt x="70425" y="841461"/>
                    <a:pt x="66963" y="841713"/>
                    <a:pt x="64570" y="840139"/>
                  </a:cubicBezTo>
                  <a:cubicBezTo>
                    <a:pt x="62745" y="838943"/>
                    <a:pt x="62682" y="837936"/>
                    <a:pt x="63689" y="828115"/>
                  </a:cubicBezTo>
                  <a:cubicBezTo>
                    <a:pt x="64193" y="823079"/>
                    <a:pt x="64130" y="819931"/>
                    <a:pt x="63248" y="812502"/>
                  </a:cubicBezTo>
                  <a:cubicBezTo>
                    <a:pt x="62367" y="804759"/>
                    <a:pt x="62304" y="802303"/>
                    <a:pt x="62933" y="798337"/>
                  </a:cubicBezTo>
                  <a:cubicBezTo>
                    <a:pt x="63815" y="792608"/>
                    <a:pt x="63878" y="788768"/>
                    <a:pt x="63122" y="788768"/>
                  </a:cubicBezTo>
                  <a:cubicBezTo>
                    <a:pt x="62808" y="788768"/>
                    <a:pt x="62430" y="790531"/>
                    <a:pt x="62241" y="792734"/>
                  </a:cubicBezTo>
                  <a:cubicBezTo>
                    <a:pt x="62052" y="794875"/>
                    <a:pt x="61548" y="799345"/>
                    <a:pt x="61171" y="802681"/>
                  </a:cubicBezTo>
                  <a:cubicBezTo>
                    <a:pt x="60793" y="805955"/>
                    <a:pt x="60352" y="816091"/>
                    <a:pt x="60226" y="825219"/>
                  </a:cubicBezTo>
                  <a:cubicBezTo>
                    <a:pt x="60038" y="838754"/>
                    <a:pt x="59786" y="842028"/>
                    <a:pt x="59030" y="843287"/>
                  </a:cubicBezTo>
                  <a:cubicBezTo>
                    <a:pt x="57268" y="845994"/>
                    <a:pt x="51790" y="846120"/>
                    <a:pt x="49335" y="843413"/>
                  </a:cubicBezTo>
                  <a:cubicBezTo>
                    <a:pt x="48202" y="842154"/>
                    <a:pt x="48013" y="840706"/>
                    <a:pt x="47510" y="829752"/>
                  </a:cubicBezTo>
                  <a:cubicBezTo>
                    <a:pt x="46817" y="814391"/>
                    <a:pt x="46817" y="804066"/>
                    <a:pt x="47447" y="799345"/>
                  </a:cubicBezTo>
                  <a:cubicBezTo>
                    <a:pt x="47761" y="796889"/>
                    <a:pt x="47698" y="795819"/>
                    <a:pt x="47258" y="796071"/>
                  </a:cubicBezTo>
                  <a:cubicBezTo>
                    <a:pt x="46880" y="796260"/>
                    <a:pt x="46628" y="797267"/>
                    <a:pt x="46628" y="798274"/>
                  </a:cubicBezTo>
                  <a:cubicBezTo>
                    <a:pt x="46628" y="799282"/>
                    <a:pt x="46313" y="800289"/>
                    <a:pt x="45999" y="800478"/>
                  </a:cubicBezTo>
                  <a:cubicBezTo>
                    <a:pt x="45621" y="800730"/>
                    <a:pt x="45369" y="806144"/>
                    <a:pt x="45369" y="814706"/>
                  </a:cubicBezTo>
                  <a:cubicBezTo>
                    <a:pt x="45369" y="829374"/>
                    <a:pt x="44928" y="832081"/>
                    <a:pt x="42347" y="833466"/>
                  </a:cubicBezTo>
                  <a:cubicBezTo>
                    <a:pt x="40081" y="834662"/>
                    <a:pt x="37374" y="834285"/>
                    <a:pt x="35170" y="832333"/>
                  </a:cubicBezTo>
                  <a:lnTo>
                    <a:pt x="33093" y="830507"/>
                  </a:lnTo>
                  <a:lnTo>
                    <a:pt x="32715" y="816468"/>
                  </a:lnTo>
                  <a:cubicBezTo>
                    <a:pt x="32526" y="808725"/>
                    <a:pt x="32589" y="800289"/>
                    <a:pt x="32904" y="797708"/>
                  </a:cubicBezTo>
                  <a:cubicBezTo>
                    <a:pt x="33219" y="795127"/>
                    <a:pt x="34037" y="787887"/>
                    <a:pt x="34793" y="781654"/>
                  </a:cubicBezTo>
                  <a:cubicBezTo>
                    <a:pt x="36241" y="769567"/>
                    <a:pt x="36933" y="757417"/>
                    <a:pt x="36304" y="757417"/>
                  </a:cubicBezTo>
                  <a:cubicBezTo>
                    <a:pt x="35863" y="757417"/>
                    <a:pt x="29567" y="762831"/>
                    <a:pt x="25035" y="767049"/>
                  </a:cubicBezTo>
                  <a:cubicBezTo>
                    <a:pt x="20502" y="771267"/>
                    <a:pt x="15088" y="773155"/>
                    <a:pt x="7407" y="773092"/>
                  </a:cubicBezTo>
                  <a:cubicBezTo>
                    <a:pt x="2245" y="773092"/>
                    <a:pt x="42" y="771896"/>
                    <a:pt x="42" y="769063"/>
                  </a:cubicBezTo>
                  <a:cubicBezTo>
                    <a:pt x="42" y="767741"/>
                    <a:pt x="545" y="767238"/>
                    <a:pt x="2434" y="766419"/>
                  </a:cubicBezTo>
                  <a:cubicBezTo>
                    <a:pt x="8792" y="763712"/>
                    <a:pt x="10177" y="763020"/>
                    <a:pt x="10177" y="762390"/>
                  </a:cubicBezTo>
                  <a:cubicBezTo>
                    <a:pt x="10177" y="762012"/>
                    <a:pt x="13199" y="758676"/>
                    <a:pt x="16913" y="754961"/>
                  </a:cubicBezTo>
                  <a:cubicBezTo>
                    <a:pt x="20628" y="751247"/>
                    <a:pt x="24909" y="746525"/>
                    <a:pt x="26420" y="744448"/>
                  </a:cubicBezTo>
                  <a:cubicBezTo>
                    <a:pt x="31330" y="737775"/>
                    <a:pt x="31771" y="737208"/>
                    <a:pt x="32589" y="737208"/>
                  </a:cubicBezTo>
                  <a:cubicBezTo>
                    <a:pt x="33030" y="737208"/>
                    <a:pt x="33974" y="736453"/>
                    <a:pt x="34730" y="735508"/>
                  </a:cubicBezTo>
                  <a:cubicBezTo>
                    <a:pt x="35485" y="734564"/>
                    <a:pt x="37311" y="732927"/>
                    <a:pt x="38822" y="731857"/>
                  </a:cubicBezTo>
                  <a:cubicBezTo>
                    <a:pt x="45621" y="727072"/>
                    <a:pt x="55505" y="718133"/>
                    <a:pt x="57205" y="715300"/>
                  </a:cubicBezTo>
                  <a:cubicBezTo>
                    <a:pt x="60101" y="710389"/>
                    <a:pt x="61234" y="707745"/>
                    <a:pt x="61234" y="705856"/>
                  </a:cubicBezTo>
                  <a:cubicBezTo>
                    <a:pt x="61234" y="704283"/>
                    <a:pt x="62178" y="700505"/>
                    <a:pt x="65641" y="687725"/>
                  </a:cubicBezTo>
                  <a:cubicBezTo>
                    <a:pt x="66333" y="685270"/>
                    <a:pt x="67403" y="681241"/>
                    <a:pt x="68096" y="678660"/>
                  </a:cubicBezTo>
                  <a:cubicBezTo>
                    <a:pt x="68788" y="676079"/>
                    <a:pt x="69796" y="671483"/>
                    <a:pt x="70299" y="668461"/>
                  </a:cubicBezTo>
                  <a:cubicBezTo>
                    <a:pt x="70803" y="665439"/>
                    <a:pt x="72188" y="660277"/>
                    <a:pt x="73384" y="657003"/>
                  </a:cubicBezTo>
                  <a:cubicBezTo>
                    <a:pt x="76784" y="647560"/>
                    <a:pt x="78609" y="638809"/>
                    <a:pt x="83520" y="607773"/>
                  </a:cubicBezTo>
                  <a:cubicBezTo>
                    <a:pt x="86919" y="586305"/>
                    <a:pt x="88745" y="575854"/>
                    <a:pt x="90445" y="568111"/>
                  </a:cubicBezTo>
                  <a:cubicBezTo>
                    <a:pt x="91263" y="564271"/>
                    <a:pt x="92837" y="556086"/>
                    <a:pt x="93907" y="549854"/>
                  </a:cubicBezTo>
                  <a:cubicBezTo>
                    <a:pt x="95796" y="539215"/>
                    <a:pt x="99321" y="525301"/>
                    <a:pt x="102154" y="517432"/>
                  </a:cubicBezTo>
                  <a:cubicBezTo>
                    <a:pt x="102847" y="515543"/>
                    <a:pt x="104484" y="510885"/>
                    <a:pt x="105806" y="507044"/>
                  </a:cubicBezTo>
                  <a:cubicBezTo>
                    <a:pt x="107128" y="503204"/>
                    <a:pt x="109079" y="498294"/>
                    <a:pt x="110087" y="496027"/>
                  </a:cubicBezTo>
                  <a:cubicBezTo>
                    <a:pt x="115501" y="484255"/>
                    <a:pt x="117641" y="475378"/>
                    <a:pt x="119656" y="456680"/>
                  </a:cubicBezTo>
                  <a:cubicBezTo>
                    <a:pt x="120411" y="449755"/>
                    <a:pt x="121670" y="438424"/>
                    <a:pt x="122552" y="431498"/>
                  </a:cubicBezTo>
                  <a:cubicBezTo>
                    <a:pt x="126833" y="396496"/>
                    <a:pt x="126959" y="395236"/>
                    <a:pt x="126770" y="371376"/>
                  </a:cubicBezTo>
                  <a:cubicBezTo>
                    <a:pt x="126518" y="336751"/>
                    <a:pt x="127588" y="324160"/>
                    <a:pt x="132688" y="302126"/>
                  </a:cubicBezTo>
                  <a:cubicBezTo>
                    <a:pt x="135584" y="289472"/>
                    <a:pt x="138731" y="279840"/>
                    <a:pt x="141124" y="276314"/>
                  </a:cubicBezTo>
                  <a:cubicBezTo>
                    <a:pt x="145656" y="269578"/>
                    <a:pt x="151763" y="264857"/>
                    <a:pt x="160703" y="261331"/>
                  </a:cubicBezTo>
                  <a:cubicBezTo>
                    <a:pt x="165550" y="259380"/>
                    <a:pt x="167691" y="258309"/>
                    <a:pt x="173860" y="254595"/>
                  </a:cubicBezTo>
                  <a:cubicBezTo>
                    <a:pt x="175749" y="253462"/>
                    <a:pt x="180093" y="251510"/>
                    <a:pt x="183492" y="250251"/>
                  </a:cubicBezTo>
                  <a:cubicBezTo>
                    <a:pt x="198098" y="244837"/>
                    <a:pt x="232660" y="228217"/>
                    <a:pt x="241537" y="222362"/>
                  </a:cubicBezTo>
                  <a:cubicBezTo>
                    <a:pt x="247643" y="218333"/>
                    <a:pt x="251547" y="214493"/>
                    <a:pt x="252932" y="211156"/>
                  </a:cubicBezTo>
                  <a:cubicBezTo>
                    <a:pt x="254317" y="207882"/>
                    <a:pt x="255702" y="197810"/>
                    <a:pt x="256016" y="189122"/>
                  </a:cubicBezTo>
                  <a:cubicBezTo>
                    <a:pt x="256268" y="181441"/>
                    <a:pt x="256268" y="181001"/>
                    <a:pt x="254505" y="176971"/>
                  </a:cubicBezTo>
                  <a:cubicBezTo>
                    <a:pt x="250728" y="168095"/>
                    <a:pt x="248651" y="160729"/>
                    <a:pt x="246573" y="148956"/>
                  </a:cubicBezTo>
                  <a:cubicBezTo>
                    <a:pt x="245503" y="142913"/>
                    <a:pt x="245251" y="142220"/>
                    <a:pt x="244118" y="142220"/>
                  </a:cubicBezTo>
                  <a:cubicBezTo>
                    <a:pt x="243677" y="142220"/>
                    <a:pt x="242292" y="141465"/>
                    <a:pt x="240907" y="140583"/>
                  </a:cubicBezTo>
                  <a:cubicBezTo>
                    <a:pt x="237696" y="138380"/>
                    <a:pt x="234297" y="131077"/>
                    <a:pt x="232093" y="121571"/>
                  </a:cubicBezTo>
                  <a:cubicBezTo>
                    <a:pt x="230205" y="113450"/>
                    <a:pt x="230079" y="110365"/>
                    <a:pt x="231401" y="105329"/>
                  </a:cubicBezTo>
                  <a:cubicBezTo>
                    <a:pt x="232408" y="101551"/>
                    <a:pt x="233038" y="100418"/>
                    <a:pt x="235367" y="98529"/>
                  </a:cubicBezTo>
                  <a:cubicBezTo>
                    <a:pt x="236626" y="97522"/>
                    <a:pt x="236752" y="97019"/>
                    <a:pt x="236374" y="94752"/>
                  </a:cubicBezTo>
                  <a:cubicBezTo>
                    <a:pt x="236123" y="93304"/>
                    <a:pt x="235682" y="91667"/>
                    <a:pt x="235367" y="91101"/>
                  </a:cubicBezTo>
                  <a:cubicBezTo>
                    <a:pt x="235052" y="90534"/>
                    <a:pt x="234486" y="86442"/>
                    <a:pt x="234108" y="81972"/>
                  </a:cubicBezTo>
                  <a:cubicBezTo>
                    <a:pt x="233730" y="77503"/>
                    <a:pt x="233101" y="73285"/>
                    <a:pt x="232786" y="72529"/>
                  </a:cubicBezTo>
                  <a:cubicBezTo>
                    <a:pt x="232282" y="71522"/>
                    <a:pt x="232345" y="69318"/>
                    <a:pt x="232849" y="64974"/>
                  </a:cubicBezTo>
                  <a:cubicBezTo>
                    <a:pt x="233290" y="61008"/>
                    <a:pt x="233353" y="58742"/>
                    <a:pt x="232912" y="58616"/>
                  </a:cubicBezTo>
                  <a:cubicBezTo>
                    <a:pt x="232156" y="58364"/>
                    <a:pt x="232093" y="56161"/>
                    <a:pt x="232912" y="55720"/>
                  </a:cubicBezTo>
                  <a:cubicBezTo>
                    <a:pt x="233227" y="55531"/>
                    <a:pt x="233667" y="54020"/>
                    <a:pt x="233919" y="52383"/>
                  </a:cubicBezTo>
                  <a:cubicBezTo>
                    <a:pt x="234108" y="50747"/>
                    <a:pt x="234549" y="48921"/>
                    <a:pt x="234926" y="48291"/>
                  </a:cubicBezTo>
                  <a:cubicBezTo>
                    <a:pt x="235241" y="47662"/>
                    <a:pt x="235493" y="46466"/>
                    <a:pt x="235493" y="45521"/>
                  </a:cubicBezTo>
                  <a:cubicBezTo>
                    <a:pt x="235493" y="44577"/>
                    <a:pt x="236374" y="42374"/>
                    <a:pt x="237508" y="40611"/>
                  </a:cubicBezTo>
                  <a:cubicBezTo>
                    <a:pt x="238578" y="38848"/>
                    <a:pt x="240404" y="35763"/>
                    <a:pt x="241537" y="33812"/>
                  </a:cubicBezTo>
                  <a:cubicBezTo>
                    <a:pt x="243425" y="30538"/>
                    <a:pt x="248839" y="23487"/>
                    <a:pt x="254317" y="17255"/>
                  </a:cubicBezTo>
                  <a:cubicBezTo>
                    <a:pt x="257024" y="14233"/>
                    <a:pt x="262375" y="10078"/>
                    <a:pt x="264263" y="9574"/>
                  </a:cubicBezTo>
                  <a:cubicBezTo>
                    <a:pt x="265019" y="9385"/>
                    <a:pt x="265711" y="8945"/>
                    <a:pt x="265711" y="8630"/>
                  </a:cubicBezTo>
                  <a:cubicBezTo>
                    <a:pt x="265711" y="8315"/>
                    <a:pt x="266089" y="8126"/>
                    <a:pt x="266530" y="8189"/>
                  </a:cubicBezTo>
                  <a:cubicBezTo>
                    <a:pt x="266970" y="8252"/>
                    <a:pt x="268230" y="8126"/>
                    <a:pt x="269300" y="7874"/>
                  </a:cubicBezTo>
                  <a:cubicBezTo>
                    <a:pt x="270811" y="7497"/>
                    <a:pt x="271188" y="7119"/>
                    <a:pt x="271000" y="6237"/>
                  </a:cubicBezTo>
                  <a:cubicBezTo>
                    <a:pt x="270748" y="5230"/>
                    <a:pt x="271188" y="4978"/>
                    <a:pt x="273707" y="4601"/>
                  </a:cubicBezTo>
                  <a:cubicBezTo>
                    <a:pt x="275406" y="4349"/>
                    <a:pt x="277673" y="3782"/>
                    <a:pt x="278806" y="3279"/>
                  </a:cubicBezTo>
                  <a:cubicBezTo>
                    <a:pt x="279939" y="2775"/>
                    <a:pt x="281198" y="2586"/>
                    <a:pt x="281513" y="2775"/>
                  </a:cubicBezTo>
                  <a:cubicBezTo>
                    <a:pt x="281828" y="2964"/>
                    <a:pt x="282520" y="2838"/>
                    <a:pt x="283024" y="2460"/>
                  </a:cubicBezTo>
                  <a:cubicBezTo>
                    <a:pt x="283528" y="2082"/>
                    <a:pt x="285290" y="1705"/>
                    <a:pt x="286927" y="1642"/>
                  </a:cubicBezTo>
                  <a:cubicBezTo>
                    <a:pt x="288564" y="1579"/>
                    <a:pt x="290138" y="1264"/>
                    <a:pt x="290390" y="886"/>
                  </a:cubicBezTo>
                  <a:cubicBezTo>
                    <a:pt x="290705" y="446"/>
                    <a:pt x="291901" y="634"/>
                    <a:pt x="293915" y="1327"/>
                  </a:cubicBezTo>
                  <a:cubicBezTo>
                    <a:pt x="297567" y="2649"/>
                    <a:pt x="299455" y="2712"/>
                    <a:pt x="299833" y="1642"/>
                  </a:cubicBezTo>
                  <a:cubicBezTo>
                    <a:pt x="300022" y="1075"/>
                    <a:pt x="300463" y="1138"/>
                    <a:pt x="301659" y="1894"/>
                  </a:cubicBezTo>
                  <a:cubicBezTo>
                    <a:pt x="303107" y="2838"/>
                    <a:pt x="305562" y="2901"/>
                    <a:pt x="307891" y="1956"/>
                  </a:cubicBezTo>
                  <a:cubicBezTo>
                    <a:pt x="308395" y="1768"/>
                    <a:pt x="309717" y="1516"/>
                    <a:pt x="310724" y="1390"/>
                  </a:cubicBezTo>
                  <a:cubicBezTo>
                    <a:pt x="311731" y="1264"/>
                    <a:pt x="313557" y="1012"/>
                    <a:pt x="314753" y="823"/>
                  </a:cubicBezTo>
                  <a:cubicBezTo>
                    <a:pt x="316201" y="509"/>
                    <a:pt x="316768" y="572"/>
                    <a:pt x="316453" y="1075"/>
                  </a:cubicBezTo>
                  <a:cubicBezTo>
                    <a:pt x="316138" y="1516"/>
                    <a:pt x="317272" y="1768"/>
                    <a:pt x="319790" y="1768"/>
                  </a:cubicBezTo>
                  <a:cubicBezTo>
                    <a:pt x="323756" y="1768"/>
                    <a:pt x="326211" y="2712"/>
                    <a:pt x="328540" y="5230"/>
                  </a:cubicBezTo>
                  <a:cubicBezTo>
                    <a:pt x="329296" y="6049"/>
                    <a:pt x="331247" y="7119"/>
                    <a:pt x="332758" y="7560"/>
                  </a:cubicBezTo>
                  <a:cubicBezTo>
                    <a:pt x="334332" y="8000"/>
                    <a:pt x="336221" y="9007"/>
                    <a:pt x="337039" y="9763"/>
                  </a:cubicBezTo>
                  <a:cubicBezTo>
                    <a:pt x="337858" y="10518"/>
                    <a:pt x="339872" y="11903"/>
                    <a:pt x="341635" y="12785"/>
                  </a:cubicBezTo>
                  <a:cubicBezTo>
                    <a:pt x="346860" y="15492"/>
                    <a:pt x="351708" y="20591"/>
                    <a:pt x="361025" y="33371"/>
                  </a:cubicBezTo>
                  <a:cubicBezTo>
                    <a:pt x="362158" y="34945"/>
                    <a:pt x="363480" y="37211"/>
                    <a:pt x="363921" y="38407"/>
                  </a:cubicBezTo>
                  <a:cubicBezTo>
                    <a:pt x="364362" y="39604"/>
                    <a:pt x="365117" y="41366"/>
                    <a:pt x="365621" y="42311"/>
                  </a:cubicBezTo>
                  <a:cubicBezTo>
                    <a:pt x="366880" y="44703"/>
                    <a:pt x="367887" y="50243"/>
                    <a:pt x="368202" y="56664"/>
                  </a:cubicBezTo>
                  <a:cubicBezTo>
                    <a:pt x="368517" y="63086"/>
                    <a:pt x="368517" y="62267"/>
                    <a:pt x="367824" y="73977"/>
                  </a:cubicBezTo>
                  <a:cubicBezTo>
                    <a:pt x="367069" y="85876"/>
                    <a:pt x="366188" y="92423"/>
                    <a:pt x="364865" y="96326"/>
                  </a:cubicBezTo>
                  <a:lnTo>
                    <a:pt x="363795" y="99348"/>
                  </a:lnTo>
                  <a:lnTo>
                    <a:pt x="365495" y="101362"/>
                  </a:lnTo>
                  <a:cubicBezTo>
                    <a:pt x="367321" y="103503"/>
                    <a:pt x="369713" y="110428"/>
                    <a:pt x="369713" y="113450"/>
                  </a:cubicBezTo>
                  <a:cubicBezTo>
                    <a:pt x="369713" y="116661"/>
                    <a:pt x="366628" y="129189"/>
                    <a:pt x="364488" y="134666"/>
                  </a:cubicBezTo>
                  <a:cubicBezTo>
                    <a:pt x="363229" y="137939"/>
                    <a:pt x="361655" y="140709"/>
                    <a:pt x="360270" y="142094"/>
                  </a:cubicBezTo>
                  <a:cubicBezTo>
                    <a:pt x="358129" y="144235"/>
                    <a:pt x="357689" y="144424"/>
                    <a:pt x="354289" y="144487"/>
                  </a:cubicBezTo>
                  <a:lnTo>
                    <a:pt x="352400" y="144550"/>
                  </a:lnTo>
                  <a:lnTo>
                    <a:pt x="350638" y="153363"/>
                  </a:lnTo>
                  <a:cubicBezTo>
                    <a:pt x="347994" y="166332"/>
                    <a:pt x="347868" y="167025"/>
                    <a:pt x="347175" y="169102"/>
                  </a:cubicBezTo>
                  <a:cubicBezTo>
                    <a:pt x="346608" y="170991"/>
                    <a:pt x="346671" y="179490"/>
                    <a:pt x="347364" y="189122"/>
                  </a:cubicBezTo>
                  <a:cubicBezTo>
                    <a:pt x="347868" y="196487"/>
                    <a:pt x="349945" y="205679"/>
                    <a:pt x="351708" y="208701"/>
                  </a:cubicBezTo>
                  <a:cubicBezTo>
                    <a:pt x="353974" y="212541"/>
                    <a:pt x="359199" y="217074"/>
                    <a:pt x="365054" y="220284"/>
                  </a:cubicBezTo>
                  <a:cubicBezTo>
                    <a:pt x="389418" y="233631"/>
                    <a:pt x="412585" y="245026"/>
                    <a:pt x="426687" y="250566"/>
                  </a:cubicBezTo>
                  <a:cubicBezTo>
                    <a:pt x="437893" y="254973"/>
                    <a:pt x="439845" y="255980"/>
                    <a:pt x="447777" y="261142"/>
                  </a:cubicBezTo>
                  <a:cubicBezTo>
                    <a:pt x="456906" y="267123"/>
                    <a:pt x="464019" y="273041"/>
                    <a:pt x="466978" y="277007"/>
                  </a:cubicBezTo>
                  <a:cubicBezTo>
                    <a:pt x="472518" y="284562"/>
                    <a:pt x="476610" y="297971"/>
                    <a:pt x="479947" y="319816"/>
                  </a:cubicBezTo>
                  <a:cubicBezTo>
                    <a:pt x="481269" y="328315"/>
                    <a:pt x="481332" y="331400"/>
                    <a:pt x="481521" y="362941"/>
                  </a:cubicBezTo>
                  <a:cubicBezTo>
                    <a:pt x="481647" y="395488"/>
                    <a:pt x="482276" y="409968"/>
                    <a:pt x="484291" y="428225"/>
                  </a:cubicBezTo>
                  <a:cubicBezTo>
                    <a:pt x="487879" y="460773"/>
                    <a:pt x="489768" y="474371"/>
                    <a:pt x="491971" y="482870"/>
                  </a:cubicBezTo>
                  <a:cubicBezTo>
                    <a:pt x="493545" y="488851"/>
                    <a:pt x="493797" y="489543"/>
                    <a:pt x="498204" y="499868"/>
                  </a:cubicBezTo>
                  <a:cubicBezTo>
                    <a:pt x="502107" y="508933"/>
                    <a:pt x="509851" y="531975"/>
                    <a:pt x="511991" y="540788"/>
                  </a:cubicBezTo>
                  <a:cubicBezTo>
                    <a:pt x="512684" y="543747"/>
                    <a:pt x="514132" y="551931"/>
                    <a:pt x="515202" y="559045"/>
                  </a:cubicBezTo>
                  <a:cubicBezTo>
                    <a:pt x="516272" y="566159"/>
                    <a:pt x="518224" y="578750"/>
                    <a:pt x="519546" y="587060"/>
                  </a:cubicBezTo>
                  <a:cubicBezTo>
                    <a:pt x="522001" y="602232"/>
                    <a:pt x="524016" y="615390"/>
                    <a:pt x="525212" y="624833"/>
                  </a:cubicBezTo>
                  <a:cubicBezTo>
                    <a:pt x="526471" y="634654"/>
                    <a:pt x="527793" y="642398"/>
                    <a:pt x="529052" y="647119"/>
                  </a:cubicBezTo>
                  <a:cubicBezTo>
                    <a:pt x="530437" y="652596"/>
                    <a:pt x="536858" y="672742"/>
                    <a:pt x="540132" y="682122"/>
                  </a:cubicBezTo>
                  <a:cubicBezTo>
                    <a:pt x="541328" y="685585"/>
                    <a:pt x="543280" y="691692"/>
                    <a:pt x="544413" y="695658"/>
                  </a:cubicBezTo>
                  <a:cubicBezTo>
                    <a:pt x="548127" y="708626"/>
                    <a:pt x="549575" y="711774"/>
                    <a:pt x="553793" y="716307"/>
                  </a:cubicBezTo>
                  <a:cubicBezTo>
                    <a:pt x="555871" y="718573"/>
                    <a:pt x="561851" y="724050"/>
                    <a:pt x="566951" y="728583"/>
                  </a:cubicBezTo>
                  <a:cubicBezTo>
                    <a:pt x="572743" y="733620"/>
                    <a:pt x="576961" y="737838"/>
                    <a:pt x="577968" y="739600"/>
                  </a:cubicBezTo>
                  <a:cubicBezTo>
                    <a:pt x="579983" y="743000"/>
                    <a:pt x="584138" y="748351"/>
                    <a:pt x="588167" y="752695"/>
                  </a:cubicBezTo>
                  <a:cubicBezTo>
                    <a:pt x="589803" y="754458"/>
                    <a:pt x="591755" y="757039"/>
                    <a:pt x="592448" y="758487"/>
                  </a:cubicBezTo>
                  <a:cubicBezTo>
                    <a:pt x="594399" y="762264"/>
                    <a:pt x="597043" y="765097"/>
                    <a:pt x="601009" y="767489"/>
                  </a:cubicBezTo>
                  <a:cubicBezTo>
                    <a:pt x="604094" y="769378"/>
                    <a:pt x="604472" y="769819"/>
                    <a:pt x="604472" y="771644"/>
                  </a:cubicBezTo>
                  <a:cubicBezTo>
                    <a:pt x="604472" y="774792"/>
                    <a:pt x="602332" y="775862"/>
                    <a:pt x="597169" y="775485"/>
                  </a:cubicBezTo>
                  <a:cubicBezTo>
                    <a:pt x="590748" y="774981"/>
                    <a:pt x="585334" y="771959"/>
                    <a:pt x="578220" y="764971"/>
                  </a:cubicBezTo>
                  <a:lnTo>
                    <a:pt x="572365" y="759242"/>
                  </a:lnTo>
                  <a:lnTo>
                    <a:pt x="572365" y="763082"/>
                  </a:lnTo>
                  <a:cubicBezTo>
                    <a:pt x="572365" y="767175"/>
                    <a:pt x="572617" y="769063"/>
                    <a:pt x="575261" y="783795"/>
                  </a:cubicBezTo>
                  <a:cubicBezTo>
                    <a:pt x="577905" y="798715"/>
                    <a:pt x="578031" y="799911"/>
                    <a:pt x="578031" y="813258"/>
                  </a:cubicBezTo>
                  <a:cubicBezTo>
                    <a:pt x="578031" y="827989"/>
                    <a:pt x="577653" y="829815"/>
                    <a:pt x="573939" y="831389"/>
                  </a:cubicBezTo>
                  <a:cubicBezTo>
                    <a:pt x="571861" y="832270"/>
                    <a:pt x="571484" y="832270"/>
                    <a:pt x="569343" y="831200"/>
                  </a:cubicBezTo>
                  <a:cubicBezTo>
                    <a:pt x="566258" y="829689"/>
                    <a:pt x="565692" y="827737"/>
                    <a:pt x="564873" y="815524"/>
                  </a:cubicBezTo>
                  <a:cubicBezTo>
                    <a:pt x="563803" y="800352"/>
                    <a:pt x="563425" y="797708"/>
                    <a:pt x="561348" y="792105"/>
                  </a:cubicBezTo>
                  <a:cubicBezTo>
                    <a:pt x="560529" y="789901"/>
                    <a:pt x="559837" y="787131"/>
                    <a:pt x="559837" y="785935"/>
                  </a:cubicBezTo>
                  <a:cubicBezTo>
                    <a:pt x="559837" y="784739"/>
                    <a:pt x="559522" y="783795"/>
                    <a:pt x="559207" y="783795"/>
                  </a:cubicBezTo>
                  <a:cubicBezTo>
                    <a:pt x="558263" y="783795"/>
                    <a:pt x="558452" y="787824"/>
                    <a:pt x="559585" y="792168"/>
                  </a:cubicBezTo>
                  <a:cubicBezTo>
                    <a:pt x="560844" y="797015"/>
                    <a:pt x="561033" y="809229"/>
                    <a:pt x="560026" y="817287"/>
                  </a:cubicBezTo>
                  <a:cubicBezTo>
                    <a:pt x="559585" y="820623"/>
                    <a:pt x="559207" y="827045"/>
                    <a:pt x="559207" y="831515"/>
                  </a:cubicBezTo>
                  <a:cubicBezTo>
                    <a:pt x="559207" y="839195"/>
                    <a:pt x="559144" y="839699"/>
                    <a:pt x="557696" y="841273"/>
                  </a:cubicBezTo>
                  <a:cubicBezTo>
                    <a:pt x="555745" y="843413"/>
                    <a:pt x="552031" y="844106"/>
                    <a:pt x="549827" y="842784"/>
                  </a:cubicBezTo>
                  <a:cubicBezTo>
                    <a:pt x="546805" y="840958"/>
                    <a:pt x="546616" y="839888"/>
                    <a:pt x="546805" y="825030"/>
                  </a:cubicBezTo>
                  <a:cubicBezTo>
                    <a:pt x="546994" y="811495"/>
                    <a:pt x="546679" y="805011"/>
                    <a:pt x="545357" y="793553"/>
                  </a:cubicBezTo>
                  <a:cubicBezTo>
                    <a:pt x="544287" y="784298"/>
                    <a:pt x="543343" y="785432"/>
                    <a:pt x="543846" y="795441"/>
                  </a:cubicBezTo>
                  <a:cubicBezTo>
                    <a:pt x="544098" y="801359"/>
                    <a:pt x="544035" y="805011"/>
                    <a:pt x="543595" y="806458"/>
                  </a:cubicBezTo>
                  <a:cubicBezTo>
                    <a:pt x="542524" y="809732"/>
                    <a:pt x="541643" y="818987"/>
                    <a:pt x="541391" y="828682"/>
                  </a:cubicBezTo>
                  <a:cubicBezTo>
                    <a:pt x="541202" y="837055"/>
                    <a:pt x="541139" y="837495"/>
                    <a:pt x="539691" y="838691"/>
                  </a:cubicBezTo>
                  <a:cubicBezTo>
                    <a:pt x="537677" y="840328"/>
                    <a:pt x="533018" y="839825"/>
                    <a:pt x="531318" y="837747"/>
                  </a:cubicBezTo>
                  <a:cubicBezTo>
                    <a:pt x="530248" y="836425"/>
                    <a:pt x="530185" y="834914"/>
                    <a:pt x="530500" y="809606"/>
                  </a:cubicBezTo>
                  <a:cubicBezTo>
                    <a:pt x="530878" y="783606"/>
                    <a:pt x="530752" y="781214"/>
                    <a:pt x="528989" y="781214"/>
                  </a:cubicBezTo>
                  <a:cubicBezTo>
                    <a:pt x="528737" y="781214"/>
                    <a:pt x="528485" y="783669"/>
                    <a:pt x="528422" y="786628"/>
                  </a:cubicBezTo>
                  <a:cubicBezTo>
                    <a:pt x="528359" y="789649"/>
                    <a:pt x="527856" y="793805"/>
                    <a:pt x="527289" y="795945"/>
                  </a:cubicBezTo>
                  <a:cubicBezTo>
                    <a:pt x="526723" y="798085"/>
                    <a:pt x="526219" y="801233"/>
                    <a:pt x="526156" y="802933"/>
                  </a:cubicBezTo>
                  <a:cubicBezTo>
                    <a:pt x="525967" y="808221"/>
                    <a:pt x="525149" y="816028"/>
                    <a:pt x="524519" y="818483"/>
                  </a:cubicBezTo>
                  <a:cubicBezTo>
                    <a:pt x="523575" y="822386"/>
                    <a:pt x="518790" y="822953"/>
                    <a:pt x="516209" y="819490"/>
                  </a:cubicBezTo>
                  <a:cubicBezTo>
                    <a:pt x="514509" y="817161"/>
                    <a:pt x="514132" y="809732"/>
                    <a:pt x="515265" y="799533"/>
                  </a:cubicBezTo>
                  <a:cubicBezTo>
                    <a:pt x="516335" y="789461"/>
                    <a:pt x="516335" y="776870"/>
                    <a:pt x="515265" y="772652"/>
                  </a:cubicBezTo>
                  <a:cubicBezTo>
                    <a:pt x="514824" y="770826"/>
                    <a:pt x="514258" y="769441"/>
                    <a:pt x="514006" y="769630"/>
                  </a:cubicBezTo>
                  <a:cubicBezTo>
                    <a:pt x="513754" y="769756"/>
                    <a:pt x="513565" y="768497"/>
                    <a:pt x="513439" y="766797"/>
                  </a:cubicBezTo>
                  <a:cubicBezTo>
                    <a:pt x="513313" y="765097"/>
                    <a:pt x="512998" y="762642"/>
                    <a:pt x="512684" y="761320"/>
                  </a:cubicBezTo>
                  <a:cubicBezTo>
                    <a:pt x="510480" y="753136"/>
                    <a:pt x="509536" y="744070"/>
                    <a:pt x="509662" y="732109"/>
                  </a:cubicBezTo>
                  <a:cubicBezTo>
                    <a:pt x="509788" y="720525"/>
                    <a:pt x="509725" y="719769"/>
                    <a:pt x="508403" y="717251"/>
                  </a:cubicBezTo>
                  <a:cubicBezTo>
                    <a:pt x="507647" y="715803"/>
                    <a:pt x="506955" y="714166"/>
                    <a:pt x="506955" y="713663"/>
                  </a:cubicBezTo>
                  <a:cubicBezTo>
                    <a:pt x="506955" y="712719"/>
                    <a:pt x="502485" y="702142"/>
                    <a:pt x="492916" y="680171"/>
                  </a:cubicBezTo>
                  <a:cubicBezTo>
                    <a:pt x="490335" y="674253"/>
                    <a:pt x="486620" y="665313"/>
                    <a:pt x="484732" y="660340"/>
                  </a:cubicBezTo>
                  <a:cubicBezTo>
                    <a:pt x="482843" y="655366"/>
                    <a:pt x="478121" y="643783"/>
                    <a:pt x="474218" y="634591"/>
                  </a:cubicBezTo>
                  <a:cubicBezTo>
                    <a:pt x="465404" y="613753"/>
                    <a:pt x="463768" y="609472"/>
                    <a:pt x="456213" y="588005"/>
                  </a:cubicBezTo>
                  <a:cubicBezTo>
                    <a:pt x="450169" y="570818"/>
                    <a:pt x="448407" y="566222"/>
                    <a:pt x="444692" y="558416"/>
                  </a:cubicBezTo>
                  <a:cubicBezTo>
                    <a:pt x="442552" y="553820"/>
                    <a:pt x="436445" y="537137"/>
                    <a:pt x="435123" y="532289"/>
                  </a:cubicBezTo>
                  <a:cubicBezTo>
                    <a:pt x="434620" y="530338"/>
                    <a:pt x="434242" y="524609"/>
                    <a:pt x="434179" y="517495"/>
                  </a:cubicBezTo>
                  <a:cubicBezTo>
                    <a:pt x="434053" y="507044"/>
                    <a:pt x="433864" y="505219"/>
                    <a:pt x="432353" y="499868"/>
                  </a:cubicBezTo>
                  <a:cubicBezTo>
                    <a:pt x="428828" y="487340"/>
                    <a:pt x="424924" y="470908"/>
                    <a:pt x="423162" y="461150"/>
                  </a:cubicBezTo>
                  <a:cubicBezTo>
                    <a:pt x="421651" y="452777"/>
                    <a:pt x="419384" y="435402"/>
                    <a:pt x="419384" y="432065"/>
                  </a:cubicBezTo>
                  <a:cubicBezTo>
                    <a:pt x="419384" y="431561"/>
                    <a:pt x="419133" y="431184"/>
                    <a:pt x="418818" y="431184"/>
                  </a:cubicBezTo>
                  <a:cubicBezTo>
                    <a:pt x="418503" y="431184"/>
                    <a:pt x="417811" y="434394"/>
                    <a:pt x="417181" y="438235"/>
                  </a:cubicBezTo>
                  <a:cubicBezTo>
                    <a:pt x="416551" y="442075"/>
                    <a:pt x="415166" y="450448"/>
                    <a:pt x="414033" y="456680"/>
                  </a:cubicBezTo>
                  <a:cubicBezTo>
                    <a:pt x="408053" y="488976"/>
                    <a:pt x="407486" y="506982"/>
                    <a:pt x="411893" y="528764"/>
                  </a:cubicBezTo>
                  <a:cubicBezTo>
                    <a:pt x="417748" y="557660"/>
                    <a:pt x="418629" y="564397"/>
                    <a:pt x="419384" y="586368"/>
                  </a:cubicBezTo>
                  <a:cubicBezTo>
                    <a:pt x="419699" y="595748"/>
                    <a:pt x="420266" y="604499"/>
                    <a:pt x="420581" y="605884"/>
                  </a:cubicBezTo>
                  <a:cubicBezTo>
                    <a:pt x="420895" y="607269"/>
                    <a:pt x="421210" y="609598"/>
                    <a:pt x="421210" y="611046"/>
                  </a:cubicBezTo>
                  <a:cubicBezTo>
                    <a:pt x="421210" y="612998"/>
                    <a:pt x="421525" y="613879"/>
                    <a:pt x="422406" y="614320"/>
                  </a:cubicBezTo>
                  <a:cubicBezTo>
                    <a:pt x="423036" y="614635"/>
                    <a:pt x="423854" y="615768"/>
                    <a:pt x="424232" y="616712"/>
                  </a:cubicBezTo>
                  <a:cubicBezTo>
                    <a:pt x="424924" y="618538"/>
                    <a:pt x="426876" y="627855"/>
                    <a:pt x="427191" y="631066"/>
                  </a:cubicBezTo>
                  <a:cubicBezTo>
                    <a:pt x="427317" y="632073"/>
                    <a:pt x="427820" y="634277"/>
                    <a:pt x="428324" y="635976"/>
                  </a:cubicBezTo>
                  <a:cubicBezTo>
                    <a:pt x="428828" y="637613"/>
                    <a:pt x="429142" y="638998"/>
                    <a:pt x="428954" y="638998"/>
                  </a:cubicBezTo>
                  <a:cubicBezTo>
                    <a:pt x="428765" y="638998"/>
                    <a:pt x="428954" y="639376"/>
                    <a:pt x="429331" y="639817"/>
                  </a:cubicBezTo>
                  <a:cubicBezTo>
                    <a:pt x="429709" y="640257"/>
                    <a:pt x="430024" y="641453"/>
                    <a:pt x="429961" y="642524"/>
                  </a:cubicBezTo>
                  <a:cubicBezTo>
                    <a:pt x="429961" y="643531"/>
                    <a:pt x="430276" y="645797"/>
                    <a:pt x="430653" y="647497"/>
                  </a:cubicBezTo>
                  <a:cubicBezTo>
                    <a:pt x="433612" y="660025"/>
                    <a:pt x="434431" y="664810"/>
                    <a:pt x="435060" y="671735"/>
                  </a:cubicBezTo>
                  <a:cubicBezTo>
                    <a:pt x="435879" y="680737"/>
                    <a:pt x="436697" y="687977"/>
                    <a:pt x="437893" y="695658"/>
                  </a:cubicBezTo>
                  <a:cubicBezTo>
                    <a:pt x="438334" y="698617"/>
                    <a:pt x="439215" y="705542"/>
                    <a:pt x="439845" y="711082"/>
                  </a:cubicBezTo>
                  <a:cubicBezTo>
                    <a:pt x="440789" y="719895"/>
                    <a:pt x="440852" y="722539"/>
                    <a:pt x="440160" y="732486"/>
                  </a:cubicBezTo>
                  <a:cubicBezTo>
                    <a:pt x="439026" y="749169"/>
                    <a:pt x="435879" y="782347"/>
                    <a:pt x="434053" y="796386"/>
                  </a:cubicBezTo>
                  <a:cubicBezTo>
                    <a:pt x="433172" y="803122"/>
                    <a:pt x="431912" y="816594"/>
                    <a:pt x="431283" y="826289"/>
                  </a:cubicBezTo>
                  <a:cubicBezTo>
                    <a:pt x="429835" y="846939"/>
                    <a:pt x="424799" y="895414"/>
                    <a:pt x="423414" y="902213"/>
                  </a:cubicBezTo>
                  <a:cubicBezTo>
                    <a:pt x="422847" y="904794"/>
                    <a:pt x="421903" y="908572"/>
                    <a:pt x="421273" y="910649"/>
                  </a:cubicBezTo>
                  <a:cubicBezTo>
                    <a:pt x="417685" y="922233"/>
                    <a:pt x="416174" y="945652"/>
                    <a:pt x="417370" y="970456"/>
                  </a:cubicBezTo>
                  <a:cubicBezTo>
                    <a:pt x="418062" y="984495"/>
                    <a:pt x="418629" y="987643"/>
                    <a:pt x="423288" y="1003822"/>
                  </a:cubicBezTo>
                  <a:cubicBezTo>
                    <a:pt x="426121" y="1013706"/>
                    <a:pt x="430339" y="1034985"/>
                    <a:pt x="431535" y="1045687"/>
                  </a:cubicBezTo>
                  <a:cubicBezTo>
                    <a:pt x="433235" y="1060671"/>
                    <a:pt x="432731" y="1085286"/>
                    <a:pt x="430276" y="1109902"/>
                  </a:cubicBezTo>
                  <a:cubicBezTo>
                    <a:pt x="429331" y="1119471"/>
                    <a:pt x="428261" y="1139050"/>
                    <a:pt x="427757" y="1157747"/>
                  </a:cubicBezTo>
                  <a:cubicBezTo>
                    <a:pt x="427569" y="1163791"/>
                    <a:pt x="427128" y="1172731"/>
                    <a:pt x="426813" y="1177578"/>
                  </a:cubicBezTo>
                  <a:cubicBezTo>
                    <a:pt x="424673" y="1207230"/>
                    <a:pt x="424421" y="1220262"/>
                    <a:pt x="425869" y="1224354"/>
                  </a:cubicBezTo>
                  <a:cubicBezTo>
                    <a:pt x="426372" y="1225739"/>
                    <a:pt x="426624" y="1227061"/>
                    <a:pt x="426435" y="1227187"/>
                  </a:cubicBezTo>
                  <a:cubicBezTo>
                    <a:pt x="426247" y="1227376"/>
                    <a:pt x="426624" y="1228257"/>
                    <a:pt x="427191" y="1229138"/>
                  </a:cubicBezTo>
                  <a:cubicBezTo>
                    <a:pt x="429394" y="1232538"/>
                    <a:pt x="430653" y="1238896"/>
                    <a:pt x="431031" y="1249032"/>
                  </a:cubicBezTo>
                  <a:lnTo>
                    <a:pt x="431409" y="1258790"/>
                  </a:lnTo>
                  <a:lnTo>
                    <a:pt x="434305" y="1262567"/>
                  </a:lnTo>
                  <a:cubicBezTo>
                    <a:pt x="437327" y="1266534"/>
                    <a:pt x="442615" y="1276292"/>
                    <a:pt x="445070" y="1282713"/>
                  </a:cubicBezTo>
                  <a:cubicBezTo>
                    <a:pt x="445888" y="1284791"/>
                    <a:pt x="446959" y="1286931"/>
                    <a:pt x="447399" y="1287498"/>
                  </a:cubicBezTo>
                  <a:cubicBezTo>
                    <a:pt x="447840" y="1288064"/>
                    <a:pt x="448218" y="1288757"/>
                    <a:pt x="448218" y="1289072"/>
                  </a:cubicBezTo>
                  <a:cubicBezTo>
                    <a:pt x="448218" y="1289386"/>
                    <a:pt x="449540" y="1291212"/>
                    <a:pt x="451114" y="1293101"/>
                  </a:cubicBezTo>
                  <a:cubicBezTo>
                    <a:pt x="455017" y="1297822"/>
                    <a:pt x="462572" y="1309028"/>
                    <a:pt x="464082" y="1312365"/>
                  </a:cubicBezTo>
                  <a:cubicBezTo>
                    <a:pt x="464712" y="1313876"/>
                    <a:pt x="465971" y="1315890"/>
                    <a:pt x="466727" y="1316835"/>
                  </a:cubicBezTo>
                  <a:cubicBezTo>
                    <a:pt x="470567" y="1321430"/>
                    <a:pt x="472141" y="1326970"/>
                    <a:pt x="472141" y="1335910"/>
                  </a:cubicBezTo>
                  <a:cubicBezTo>
                    <a:pt x="472141" y="1341828"/>
                    <a:pt x="471952" y="1342898"/>
                    <a:pt x="470441" y="1345983"/>
                  </a:cubicBezTo>
                  <a:cubicBezTo>
                    <a:pt x="469434" y="1347997"/>
                    <a:pt x="468049" y="1349760"/>
                    <a:pt x="467167" y="1350201"/>
                  </a:cubicBezTo>
                  <a:cubicBezTo>
                    <a:pt x="465467" y="1351019"/>
                    <a:pt x="464838" y="1352845"/>
                    <a:pt x="464712" y="1357441"/>
                  </a:cubicBezTo>
                  <a:cubicBezTo>
                    <a:pt x="464649" y="1361092"/>
                    <a:pt x="462886" y="1363295"/>
                    <a:pt x="460494" y="1362666"/>
                  </a:cubicBezTo>
                  <a:cubicBezTo>
                    <a:pt x="459046" y="1362288"/>
                    <a:pt x="458983" y="1362414"/>
                    <a:pt x="458983" y="1364995"/>
                  </a:cubicBezTo>
                  <a:cubicBezTo>
                    <a:pt x="458983" y="1368836"/>
                    <a:pt x="457661" y="1370472"/>
                    <a:pt x="454576" y="1370472"/>
                  </a:cubicBezTo>
                  <a:cubicBezTo>
                    <a:pt x="452373" y="1370472"/>
                    <a:pt x="452121" y="1370661"/>
                    <a:pt x="451932" y="1372172"/>
                  </a:cubicBezTo>
                  <a:cubicBezTo>
                    <a:pt x="451491" y="1376201"/>
                    <a:pt x="442930" y="1378468"/>
                    <a:pt x="439719" y="1375446"/>
                  </a:cubicBezTo>
                  <a:lnTo>
                    <a:pt x="438334" y="1374187"/>
                  </a:lnTo>
                  <a:lnTo>
                    <a:pt x="437956" y="1376012"/>
                  </a:lnTo>
                  <a:cubicBezTo>
                    <a:pt x="437704" y="1379664"/>
                    <a:pt x="428261" y="1382371"/>
                    <a:pt x="423539" y="1380230"/>
                  </a:cubicBezTo>
                  <a:close/>
                </a:path>
              </a:pathLst>
            </a:custGeom>
            <a:solidFill>
              <a:srgbClr val="89AEB9"/>
            </a:solidFill>
            <a:ln w="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805" y="4632118"/>
              <a:ext cx="1263428" cy="1118234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37" name="箭头: 下 36"/>
            <p:cNvSpPr/>
            <p:nvPr/>
          </p:nvSpPr>
          <p:spPr>
            <a:xfrm>
              <a:off x="5281220" y="4741682"/>
              <a:ext cx="121269" cy="318491"/>
            </a:xfrm>
            <a:prstGeom prst="downArrow">
              <a:avLst/>
            </a:prstGeom>
            <a:solidFill>
              <a:schemeClr val="tx1"/>
            </a:solidFill>
            <a:ln w="25400">
              <a:noFill/>
              <a:headEnd w="lg" len="med"/>
              <a:tailEnd type="stealth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88698" y="2667786"/>
              <a:ext cx="446832" cy="315913"/>
            </a:xfrm>
            <a:prstGeom prst="rect">
              <a:avLst/>
            </a:prstGeom>
            <a:ln w="25400">
              <a:noFill/>
            </a:ln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2597" y="2296973"/>
              <a:ext cx="854271" cy="741626"/>
            </a:xfrm>
            <a:prstGeom prst="rect">
              <a:avLst/>
            </a:prstGeom>
            <a:ln w="25400">
              <a:noFill/>
            </a:ln>
          </p:spPr>
        </p:pic>
        <p:grpSp>
          <p:nvGrpSpPr>
            <p:cNvPr id="7" name="组合 6"/>
            <p:cNvGrpSpPr/>
            <p:nvPr/>
          </p:nvGrpSpPr>
          <p:grpSpPr>
            <a:xfrm>
              <a:off x="7869027" y="1214446"/>
              <a:ext cx="689997" cy="1380356"/>
              <a:chOff x="10923312" y="1864895"/>
              <a:chExt cx="689997" cy="1380356"/>
            </a:xfrm>
          </p:grpSpPr>
          <p:sp>
            <p:nvSpPr>
              <p:cNvPr id="42" name="任意多边形: 形状 41"/>
              <p:cNvSpPr/>
              <p:nvPr/>
            </p:nvSpPr>
            <p:spPr>
              <a:xfrm>
                <a:off x="10923312" y="1864895"/>
                <a:ext cx="689997" cy="1380356"/>
              </a:xfrm>
              <a:custGeom>
                <a:avLst/>
                <a:gdLst>
                  <a:gd name="connsiteX0" fmla="*/ 423539 w 604430"/>
                  <a:gd name="connsiteY0" fmla="*/ 1380229 h 1380356"/>
                  <a:gd name="connsiteX1" fmla="*/ 415103 w 604430"/>
                  <a:gd name="connsiteY1" fmla="*/ 1372360 h 1380356"/>
                  <a:gd name="connsiteX2" fmla="*/ 412585 w 604430"/>
                  <a:gd name="connsiteY2" fmla="*/ 1366065 h 1380356"/>
                  <a:gd name="connsiteX3" fmla="*/ 409752 w 604430"/>
                  <a:gd name="connsiteY3" fmla="*/ 1358510 h 1380356"/>
                  <a:gd name="connsiteX4" fmla="*/ 404716 w 604430"/>
                  <a:gd name="connsiteY4" fmla="*/ 1327347 h 1380356"/>
                  <a:gd name="connsiteX5" fmla="*/ 401820 w 604430"/>
                  <a:gd name="connsiteY5" fmla="*/ 1310035 h 1380356"/>
                  <a:gd name="connsiteX6" fmla="*/ 398672 w 604430"/>
                  <a:gd name="connsiteY6" fmla="*/ 1299647 h 1380356"/>
                  <a:gd name="connsiteX7" fmla="*/ 397161 w 604430"/>
                  <a:gd name="connsiteY7" fmla="*/ 1293352 h 1380356"/>
                  <a:gd name="connsiteX8" fmla="*/ 396091 w 604430"/>
                  <a:gd name="connsiteY8" fmla="*/ 1284853 h 1380356"/>
                  <a:gd name="connsiteX9" fmla="*/ 393384 w 604430"/>
                  <a:gd name="connsiteY9" fmla="*/ 1272891 h 1380356"/>
                  <a:gd name="connsiteX10" fmla="*/ 390677 w 604430"/>
                  <a:gd name="connsiteY10" fmla="*/ 1262818 h 1380356"/>
                  <a:gd name="connsiteX11" fmla="*/ 388033 w 604430"/>
                  <a:gd name="connsiteY11" fmla="*/ 1253753 h 1380356"/>
                  <a:gd name="connsiteX12" fmla="*/ 386648 w 604430"/>
                  <a:gd name="connsiteY12" fmla="*/ 1236377 h 1380356"/>
                  <a:gd name="connsiteX13" fmla="*/ 385955 w 604430"/>
                  <a:gd name="connsiteY13" fmla="*/ 1190735 h 1380356"/>
                  <a:gd name="connsiteX14" fmla="*/ 377393 w 604430"/>
                  <a:gd name="connsiteY14" fmla="*/ 1143204 h 1380356"/>
                  <a:gd name="connsiteX15" fmla="*/ 367447 w 604430"/>
                  <a:gd name="connsiteY15" fmla="*/ 1106879 h 1380356"/>
                  <a:gd name="connsiteX16" fmla="*/ 359325 w 604430"/>
                  <a:gd name="connsiteY16" fmla="*/ 1021386 h 1380356"/>
                  <a:gd name="connsiteX17" fmla="*/ 358759 w 604430"/>
                  <a:gd name="connsiteY17" fmla="*/ 1005647 h 1380356"/>
                  <a:gd name="connsiteX18" fmla="*/ 355485 w 604430"/>
                  <a:gd name="connsiteY18" fmla="*/ 997148 h 1380356"/>
                  <a:gd name="connsiteX19" fmla="*/ 349945 w 604430"/>
                  <a:gd name="connsiteY19" fmla="*/ 984243 h 1380356"/>
                  <a:gd name="connsiteX20" fmla="*/ 340376 w 604430"/>
                  <a:gd name="connsiteY20" fmla="*/ 955535 h 1380356"/>
                  <a:gd name="connsiteX21" fmla="*/ 339054 w 604430"/>
                  <a:gd name="connsiteY21" fmla="*/ 939545 h 1380356"/>
                  <a:gd name="connsiteX22" fmla="*/ 338424 w 604430"/>
                  <a:gd name="connsiteY22" fmla="*/ 925065 h 1380356"/>
                  <a:gd name="connsiteX23" fmla="*/ 337165 w 604430"/>
                  <a:gd name="connsiteY23" fmla="*/ 908382 h 1380356"/>
                  <a:gd name="connsiteX24" fmla="*/ 335277 w 604430"/>
                  <a:gd name="connsiteY24" fmla="*/ 888866 h 1380356"/>
                  <a:gd name="connsiteX25" fmla="*/ 322056 w 604430"/>
                  <a:gd name="connsiteY25" fmla="*/ 824967 h 1380356"/>
                  <a:gd name="connsiteX26" fmla="*/ 316957 w 604430"/>
                  <a:gd name="connsiteY26" fmla="*/ 798966 h 1380356"/>
                  <a:gd name="connsiteX27" fmla="*/ 314879 w 604430"/>
                  <a:gd name="connsiteY27" fmla="*/ 787194 h 1380356"/>
                  <a:gd name="connsiteX28" fmla="*/ 309906 w 604430"/>
                  <a:gd name="connsiteY28" fmla="*/ 789082 h 1380356"/>
                  <a:gd name="connsiteX29" fmla="*/ 301722 w 604430"/>
                  <a:gd name="connsiteY29" fmla="*/ 792293 h 1380356"/>
                  <a:gd name="connsiteX30" fmla="*/ 296056 w 604430"/>
                  <a:gd name="connsiteY30" fmla="*/ 792041 h 1380356"/>
                  <a:gd name="connsiteX31" fmla="*/ 294041 w 604430"/>
                  <a:gd name="connsiteY31" fmla="*/ 792167 h 1380356"/>
                  <a:gd name="connsiteX32" fmla="*/ 292152 w 604430"/>
                  <a:gd name="connsiteY32" fmla="*/ 805514 h 1380356"/>
                  <a:gd name="connsiteX33" fmla="*/ 288312 w 604430"/>
                  <a:gd name="connsiteY33" fmla="*/ 827863 h 1380356"/>
                  <a:gd name="connsiteX34" fmla="*/ 281135 w 604430"/>
                  <a:gd name="connsiteY34" fmla="*/ 873316 h 1380356"/>
                  <a:gd name="connsiteX35" fmla="*/ 279561 w 604430"/>
                  <a:gd name="connsiteY35" fmla="*/ 887985 h 1380356"/>
                  <a:gd name="connsiteX36" fmla="*/ 277295 w 604430"/>
                  <a:gd name="connsiteY36" fmla="*/ 939608 h 1380356"/>
                  <a:gd name="connsiteX37" fmla="*/ 273266 w 604430"/>
                  <a:gd name="connsiteY37" fmla="*/ 968882 h 1380356"/>
                  <a:gd name="connsiteX38" fmla="*/ 267852 w 604430"/>
                  <a:gd name="connsiteY38" fmla="*/ 983676 h 1380356"/>
                  <a:gd name="connsiteX39" fmla="*/ 263382 w 604430"/>
                  <a:gd name="connsiteY39" fmla="*/ 996456 h 1380356"/>
                  <a:gd name="connsiteX40" fmla="*/ 264075 w 604430"/>
                  <a:gd name="connsiteY40" fmla="*/ 1051101 h 1380356"/>
                  <a:gd name="connsiteX41" fmla="*/ 264704 w 604430"/>
                  <a:gd name="connsiteY41" fmla="*/ 1069358 h 1380356"/>
                  <a:gd name="connsiteX42" fmla="*/ 255827 w 604430"/>
                  <a:gd name="connsiteY42" fmla="*/ 1120918 h 1380356"/>
                  <a:gd name="connsiteX43" fmla="*/ 252365 w 604430"/>
                  <a:gd name="connsiteY43" fmla="*/ 1136657 h 1380356"/>
                  <a:gd name="connsiteX44" fmla="*/ 250036 w 604430"/>
                  <a:gd name="connsiteY44" fmla="*/ 1148303 h 1380356"/>
                  <a:gd name="connsiteX45" fmla="*/ 248273 w 604430"/>
                  <a:gd name="connsiteY45" fmla="*/ 1158061 h 1380356"/>
                  <a:gd name="connsiteX46" fmla="*/ 246447 w 604430"/>
                  <a:gd name="connsiteY46" fmla="*/ 1168764 h 1380356"/>
                  <a:gd name="connsiteX47" fmla="*/ 243236 w 604430"/>
                  <a:gd name="connsiteY47" fmla="*/ 1205152 h 1380356"/>
                  <a:gd name="connsiteX48" fmla="*/ 244810 w 604430"/>
                  <a:gd name="connsiteY48" fmla="*/ 1219694 h 1380356"/>
                  <a:gd name="connsiteX49" fmla="*/ 245755 w 604430"/>
                  <a:gd name="connsiteY49" fmla="*/ 1238644 h 1380356"/>
                  <a:gd name="connsiteX50" fmla="*/ 239459 w 604430"/>
                  <a:gd name="connsiteY50" fmla="*/ 1273584 h 1380356"/>
                  <a:gd name="connsiteX51" fmla="*/ 237256 w 604430"/>
                  <a:gd name="connsiteY51" fmla="*/ 1291211 h 1380356"/>
                  <a:gd name="connsiteX52" fmla="*/ 234108 w 604430"/>
                  <a:gd name="connsiteY52" fmla="*/ 1299395 h 1380356"/>
                  <a:gd name="connsiteX53" fmla="*/ 231275 w 604430"/>
                  <a:gd name="connsiteY53" fmla="*/ 1320674 h 1380356"/>
                  <a:gd name="connsiteX54" fmla="*/ 230771 w 604430"/>
                  <a:gd name="connsiteY54" fmla="*/ 1331691 h 1380356"/>
                  <a:gd name="connsiteX55" fmla="*/ 228505 w 604430"/>
                  <a:gd name="connsiteY55" fmla="*/ 1340253 h 1380356"/>
                  <a:gd name="connsiteX56" fmla="*/ 225546 w 604430"/>
                  <a:gd name="connsiteY56" fmla="*/ 1349319 h 1380356"/>
                  <a:gd name="connsiteX57" fmla="*/ 223343 w 604430"/>
                  <a:gd name="connsiteY57" fmla="*/ 1355047 h 1380356"/>
                  <a:gd name="connsiteX58" fmla="*/ 220195 w 604430"/>
                  <a:gd name="connsiteY58" fmla="*/ 1361532 h 1380356"/>
                  <a:gd name="connsiteX59" fmla="*/ 214781 w 604430"/>
                  <a:gd name="connsiteY59" fmla="*/ 1365813 h 1380356"/>
                  <a:gd name="connsiteX60" fmla="*/ 200112 w 604430"/>
                  <a:gd name="connsiteY60" fmla="*/ 1362665 h 1380356"/>
                  <a:gd name="connsiteX61" fmla="*/ 200994 w 604430"/>
                  <a:gd name="connsiteY61" fmla="*/ 1349885 h 1380356"/>
                  <a:gd name="connsiteX62" fmla="*/ 201434 w 604430"/>
                  <a:gd name="connsiteY62" fmla="*/ 1347178 h 1380356"/>
                  <a:gd name="connsiteX63" fmla="*/ 195454 w 604430"/>
                  <a:gd name="connsiteY63" fmla="*/ 1357566 h 1380356"/>
                  <a:gd name="connsiteX64" fmla="*/ 194320 w 604430"/>
                  <a:gd name="connsiteY64" fmla="*/ 1360776 h 1380356"/>
                  <a:gd name="connsiteX65" fmla="*/ 187962 w 604430"/>
                  <a:gd name="connsiteY65" fmla="*/ 1363546 h 1380356"/>
                  <a:gd name="connsiteX66" fmla="*/ 181226 w 604430"/>
                  <a:gd name="connsiteY66" fmla="*/ 1358636 h 1380356"/>
                  <a:gd name="connsiteX67" fmla="*/ 179022 w 604430"/>
                  <a:gd name="connsiteY67" fmla="*/ 1356621 h 1380356"/>
                  <a:gd name="connsiteX68" fmla="*/ 173608 w 604430"/>
                  <a:gd name="connsiteY68" fmla="*/ 1352529 h 1380356"/>
                  <a:gd name="connsiteX69" fmla="*/ 170964 w 604430"/>
                  <a:gd name="connsiteY69" fmla="*/ 1350137 h 1380356"/>
                  <a:gd name="connsiteX70" fmla="*/ 167691 w 604430"/>
                  <a:gd name="connsiteY70" fmla="*/ 1344093 h 1380356"/>
                  <a:gd name="connsiteX71" fmla="*/ 166620 w 604430"/>
                  <a:gd name="connsiteY71" fmla="*/ 1340820 h 1380356"/>
                  <a:gd name="connsiteX72" fmla="*/ 162654 w 604430"/>
                  <a:gd name="connsiteY72" fmla="*/ 1329991 h 1380356"/>
                  <a:gd name="connsiteX73" fmla="*/ 167502 w 604430"/>
                  <a:gd name="connsiteY73" fmla="*/ 1308146 h 1380356"/>
                  <a:gd name="connsiteX74" fmla="*/ 169957 w 604430"/>
                  <a:gd name="connsiteY74" fmla="*/ 1304998 h 1380356"/>
                  <a:gd name="connsiteX75" fmla="*/ 173923 w 604430"/>
                  <a:gd name="connsiteY75" fmla="*/ 1298388 h 1380356"/>
                  <a:gd name="connsiteX76" fmla="*/ 180848 w 604430"/>
                  <a:gd name="connsiteY76" fmla="*/ 1288000 h 1380356"/>
                  <a:gd name="connsiteX77" fmla="*/ 190795 w 604430"/>
                  <a:gd name="connsiteY77" fmla="*/ 1274150 h 1380356"/>
                  <a:gd name="connsiteX78" fmla="*/ 194006 w 604430"/>
                  <a:gd name="connsiteY78" fmla="*/ 1266155 h 1380356"/>
                  <a:gd name="connsiteX79" fmla="*/ 198727 w 604430"/>
                  <a:gd name="connsiteY79" fmla="*/ 1254194 h 1380356"/>
                  <a:gd name="connsiteX80" fmla="*/ 202631 w 604430"/>
                  <a:gd name="connsiteY80" fmla="*/ 1235748 h 1380356"/>
                  <a:gd name="connsiteX81" fmla="*/ 206345 w 604430"/>
                  <a:gd name="connsiteY81" fmla="*/ 1215602 h 1380356"/>
                  <a:gd name="connsiteX82" fmla="*/ 204771 w 604430"/>
                  <a:gd name="connsiteY82" fmla="*/ 1185699 h 1380356"/>
                  <a:gd name="connsiteX83" fmla="*/ 200931 w 604430"/>
                  <a:gd name="connsiteY83" fmla="*/ 1153906 h 1380356"/>
                  <a:gd name="connsiteX84" fmla="*/ 198413 w 604430"/>
                  <a:gd name="connsiteY84" fmla="*/ 1129669 h 1380356"/>
                  <a:gd name="connsiteX85" fmla="*/ 196524 w 604430"/>
                  <a:gd name="connsiteY85" fmla="*/ 1112356 h 1380356"/>
                  <a:gd name="connsiteX86" fmla="*/ 193565 w 604430"/>
                  <a:gd name="connsiteY86" fmla="*/ 1089692 h 1380356"/>
                  <a:gd name="connsiteX87" fmla="*/ 191236 w 604430"/>
                  <a:gd name="connsiteY87" fmla="*/ 1058844 h 1380356"/>
                  <a:gd name="connsiteX88" fmla="*/ 194069 w 604430"/>
                  <a:gd name="connsiteY88" fmla="*/ 1018868 h 1380356"/>
                  <a:gd name="connsiteX89" fmla="*/ 198538 w 604430"/>
                  <a:gd name="connsiteY89" fmla="*/ 991797 h 1380356"/>
                  <a:gd name="connsiteX90" fmla="*/ 199923 w 604430"/>
                  <a:gd name="connsiteY90" fmla="*/ 971337 h 1380356"/>
                  <a:gd name="connsiteX91" fmla="*/ 199357 w 604430"/>
                  <a:gd name="connsiteY91" fmla="*/ 942378 h 1380356"/>
                  <a:gd name="connsiteX92" fmla="*/ 195202 w 604430"/>
                  <a:gd name="connsiteY92" fmla="*/ 911215 h 1380356"/>
                  <a:gd name="connsiteX93" fmla="*/ 187710 w 604430"/>
                  <a:gd name="connsiteY93" fmla="*/ 869476 h 1380356"/>
                  <a:gd name="connsiteX94" fmla="*/ 184877 w 604430"/>
                  <a:gd name="connsiteY94" fmla="*/ 850338 h 1380356"/>
                  <a:gd name="connsiteX95" fmla="*/ 183303 w 604430"/>
                  <a:gd name="connsiteY95" fmla="*/ 839006 h 1380356"/>
                  <a:gd name="connsiteX96" fmla="*/ 181792 w 604430"/>
                  <a:gd name="connsiteY96" fmla="*/ 828681 h 1380356"/>
                  <a:gd name="connsiteX97" fmla="*/ 178959 w 604430"/>
                  <a:gd name="connsiteY97" fmla="*/ 811054 h 1380356"/>
                  <a:gd name="connsiteX98" fmla="*/ 176693 w 604430"/>
                  <a:gd name="connsiteY98" fmla="*/ 795315 h 1380356"/>
                  <a:gd name="connsiteX99" fmla="*/ 168446 w 604430"/>
                  <a:gd name="connsiteY99" fmla="*/ 713662 h 1380356"/>
                  <a:gd name="connsiteX100" fmla="*/ 169076 w 604430"/>
                  <a:gd name="connsiteY100" fmla="*/ 692069 h 1380356"/>
                  <a:gd name="connsiteX101" fmla="*/ 176441 w 604430"/>
                  <a:gd name="connsiteY101" fmla="*/ 624329 h 1380356"/>
                  <a:gd name="connsiteX102" fmla="*/ 181729 w 604430"/>
                  <a:gd name="connsiteY102" fmla="*/ 580638 h 1380356"/>
                  <a:gd name="connsiteX103" fmla="*/ 187144 w 604430"/>
                  <a:gd name="connsiteY103" fmla="*/ 541292 h 1380356"/>
                  <a:gd name="connsiteX104" fmla="*/ 191739 w 604430"/>
                  <a:gd name="connsiteY104" fmla="*/ 492816 h 1380356"/>
                  <a:gd name="connsiteX105" fmla="*/ 188843 w 604430"/>
                  <a:gd name="connsiteY105" fmla="*/ 452525 h 1380356"/>
                  <a:gd name="connsiteX106" fmla="*/ 184877 w 604430"/>
                  <a:gd name="connsiteY106" fmla="*/ 450511 h 1380356"/>
                  <a:gd name="connsiteX107" fmla="*/ 174049 w 604430"/>
                  <a:gd name="connsiteY107" fmla="*/ 495335 h 1380356"/>
                  <a:gd name="connsiteX108" fmla="*/ 172223 w 604430"/>
                  <a:gd name="connsiteY108" fmla="*/ 512962 h 1380356"/>
                  <a:gd name="connsiteX109" fmla="*/ 171405 w 604430"/>
                  <a:gd name="connsiteY109" fmla="*/ 527442 h 1380356"/>
                  <a:gd name="connsiteX110" fmla="*/ 163095 w 604430"/>
                  <a:gd name="connsiteY110" fmla="*/ 551679 h 1380356"/>
                  <a:gd name="connsiteX111" fmla="*/ 155037 w 604430"/>
                  <a:gd name="connsiteY111" fmla="*/ 571510 h 1380356"/>
                  <a:gd name="connsiteX112" fmla="*/ 131491 w 604430"/>
                  <a:gd name="connsiteY112" fmla="*/ 631002 h 1380356"/>
                  <a:gd name="connsiteX113" fmla="*/ 110276 w 604430"/>
                  <a:gd name="connsiteY113" fmla="*/ 684199 h 1380356"/>
                  <a:gd name="connsiteX114" fmla="*/ 100140 w 604430"/>
                  <a:gd name="connsiteY114" fmla="*/ 712844 h 1380356"/>
                  <a:gd name="connsiteX115" fmla="*/ 99259 w 604430"/>
                  <a:gd name="connsiteY115" fmla="*/ 716936 h 1380356"/>
                  <a:gd name="connsiteX116" fmla="*/ 98188 w 604430"/>
                  <a:gd name="connsiteY116" fmla="*/ 724491 h 1380356"/>
                  <a:gd name="connsiteX117" fmla="*/ 97873 w 604430"/>
                  <a:gd name="connsiteY117" fmla="*/ 733934 h 1380356"/>
                  <a:gd name="connsiteX118" fmla="*/ 94726 w 604430"/>
                  <a:gd name="connsiteY118" fmla="*/ 766356 h 1380356"/>
                  <a:gd name="connsiteX119" fmla="*/ 96363 w 604430"/>
                  <a:gd name="connsiteY119" fmla="*/ 801610 h 1380356"/>
                  <a:gd name="connsiteX120" fmla="*/ 97748 w 604430"/>
                  <a:gd name="connsiteY120" fmla="*/ 815020 h 1380356"/>
                  <a:gd name="connsiteX121" fmla="*/ 96174 w 604430"/>
                  <a:gd name="connsiteY121" fmla="*/ 823708 h 1380356"/>
                  <a:gd name="connsiteX122" fmla="*/ 92585 w 604430"/>
                  <a:gd name="connsiteY122" fmla="*/ 825218 h 1380356"/>
                  <a:gd name="connsiteX123" fmla="*/ 86982 w 604430"/>
                  <a:gd name="connsiteY123" fmla="*/ 813320 h 1380356"/>
                  <a:gd name="connsiteX124" fmla="*/ 84401 w 604430"/>
                  <a:gd name="connsiteY124" fmla="*/ 800288 h 1380356"/>
                  <a:gd name="connsiteX125" fmla="*/ 82198 w 604430"/>
                  <a:gd name="connsiteY125" fmla="*/ 790530 h 1380356"/>
                  <a:gd name="connsiteX126" fmla="*/ 77791 w 604430"/>
                  <a:gd name="connsiteY126" fmla="*/ 785242 h 1380356"/>
                  <a:gd name="connsiteX127" fmla="*/ 76028 w 604430"/>
                  <a:gd name="connsiteY127" fmla="*/ 789019 h 1380356"/>
                  <a:gd name="connsiteX128" fmla="*/ 75273 w 604430"/>
                  <a:gd name="connsiteY128" fmla="*/ 808598 h 1380356"/>
                  <a:gd name="connsiteX129" fmla="*/ 72314 w 604430"/>
                  <a:gd name="connsiteY129" fmla="*/ 839572 h 1380356"/>
                  <a:gd name="connsiteX130" fmla="*/ 64570 w 604430"/>
                  <a:gd name="connsiteY130" fmla="*/ 840139 h 1380356"/>
                  <a:gd name="connsiteX131" fmla="*/ 63689 w 604430"/>
                  <a:gd name="connsiteY131" fmla="*/ 828114 h 1380356"/>
                  <a:gd name="connsiteX132" fmla="*/ 63248 w 604430"/>
                  <a:gd name="connsiteY132" fmla="*/ 812502 h 1380356"/>
                  <a:gd name="connsiteX133" fmla="*/ 62933 w 604430"/>
                  <a:gd name="connsiteY133" fmla="*/ 798337 h 1380356"/>
                  <a:gd name="connsiteX134" fmla="*/ 63122 w 604430"/>
                  <a:gd name="connsiteY134" fmla="*/ 788768 h 1380356"/>
                  <a:gd name="connsiteX135" fmla="*/ 62241 w 604430"/>
                  <a:gd name="connsiteY135" fmla="*/ 792734 h 1380356"/>
                  <a:gd name="connsiteX136" fmla="*/ 61171 w 604430"/>
                  <a:gd name="connsiteY136" fmla="*/ 802681 h 1380356"/>
                  <a:gd name="connsiteX137" fmla="*/ 60226 w 604430"/>
                  <a:gd name="connsiteY137" fmla="*/ 825218 h 1380356"/>
                  <a:gd name="connsiteX138" fmla="*/ 59030 w 604430"/>
                  <a:gd name="connsiteY138" fmla="*/ 843287 h 1380356"/>
                  <a:gd name="connsiteX139" fmla="*/ 49335 w 604430"/>
                  <a:gd name="connsiteY139" fmla="*/ 843412 h 1380356"/>
                  <a:gd name="connsiteX140" fmla="*/ 47510 w 604430"/>
                  <a:gd name="connsiteY140" fmla="*/ 829751 h 1380356"/>
                  <a:gd name="connsiteX141" fmla="*/ 47447 w 604430"/>
                  <a:gd name="connsiteY141" fmla="*/ 799344 h 1380356"/>
                  <a:gd name="connsiteX142" fmla="*/ 47258 w 604430"/>
                  <a:gd name="connsiteY142" fmla="*/ 796070 h 1380356"/>
                  <a:gd name="connsiteX143" fmla="*/ 46628 w 604430"/>
                  <a:gd name="connsiteY143" fmla="*/ 798274 h 1380356"/>
                  <a:gd name="connsiteX144" fmla="*/ 45999 w 604430"/>
                  <a:gd name="connsiteY144" fmla="*/ 800477 h 1380356"/>
                  <a:gd name="connsiteX145" fmla="*/ 45369 w 604430"/>
                  <a:gd name="connsiteY145" fmla="*/ 814705 h 1380356"/>
                  <a:gd name="connsiteX146" fmla="*/ 42347 w 604430"/>
                  <a:gd name="connsiteY146" fmla="*/ 833466 h 1380356"/>
                  <a:gd name="connsiteX147" fmla="*/ 35170 w 604430"/>
                  <a:gd name="connsiteY147" fmla="*/ 832332 h 1380356"/>
                  <a:gd name="connsiteX148" fmla="*/ 33093 w 604430"/>
                  <a:gd name="connsiteY148" fmla="*/ 830507 h 1380356"/>
                  <a:gd name="connsiteX149" fmla="*/ 32715 w 604430"/>
                  <a:gd name="connsiteY149" fmla="*/ 816468 h 1380356"/>
                  <a:gd name="connsiteX150" fmla="*/ 32904 w 604430"/>
                  <a:gd name="connsiteY150" fmla="*/ 797707 h 1380356"/>
                  <a:gd name="connsiteX151" fmla="*/ 34793 w 604430"/>
                  <a:gd name="connsiteY151" fmla="*/ 781654 h 1380356"/>
                  <a:gd name="connsiteX152" fmla="*/ 36304 w 604430"/>
                  <a:gd name="connsiteY152" fmla="*/ 757416 h 1380356"/>
                  <a:gd name="connsiteX153" fmla="*/ 25035 w 604430"/>
                  <a:gd name="connsiteY153" fmla="*/ 767048 h 1380356"/>
                  <a:gd name="connsiteX154" fmla="*/ 7407 w 604430"/>
                  <a:gd name="connsiteY154" fmla="*/ 773092 h 1380356"/>
                  <a:gd name="connsiteX155" fmla="*/ 42 w 604430"/>
                  <a:gd name="connsiteY155" fmla="*/ 769063 h 1380356"/>
                  <a:gd name="connsiteX156" fmla="*/ 2434 w 604430"/>
                  <a:gd name="connsiteY156" fmla="*/ 766419 h 1380356"/>
                  <a:gd name="connsiteX157" fmla="*/ 10177 w 604430"/>
                  <a:gd name="connsiteY157" fmla="*/ 762389 h 1380356"/>
                  <a:gd name="connsiteX158" fmla="*/ 16913 w 604430"/>
                  <a:gd name="connsiteY158" fmla="*/ 754961 h 1380356"/>
                  <a:gd name="connsiteX159" fmla="*/ 26420 w 604430"/>
                  <a:gd name="connsiteY159" fmla="*/ 744447 h 1380356"/>
                  <a:gd name="connsiteX160" fmla="*/ 32589 w 604430"/>
                  <a:gd name="connsiteY160" fmla="*/ 737207 h 1380356"/>
                  <a:gd name="connsiteX161" fmla="*/ 34730 w 604430"/>
                  <a:gd name="connsiteY161" fmla="*/ 735508 h 1380356"/>
                  <a:gd name="connsiteX162" fmla="*/ 38822 w 604430"/>
                  <a:gd name="connsiteY162" fmla="*/ 731856 h 1380356"/>
                  <a:gd name="connsiteX163" fmla="*/ 57205 w 604430"/>
                  <a:gd name="connsiteY163" fmla="*/ 715299 h 1380356"/>
                  <a:gd name="connsiteX164" fmla="*/ 61234 w 604430"/>
                  <a:gd name="connsiteY164" fmla="*/ 705856 h 1380356"/>
                  <a:gd name="connsiteX165" fmla="*/ 65641 w 604430"/>
                  <a:gd name="connsiteY165" fmla="*/ 687725 h 1380356"/>
                  <a:gd name="connsiteX166" fmla="*/ 68096 w 604430"/>
                  <a:gd name="connsiteY166" fmla="*/ 678659 h 1380356"/>
                  <a:gd name="connsiteX167" fmla="*/ 70299 w 604430"/>
                  <a:gd name="connsiteY167" fmla="*/ 668461 h 1380356"/>
                  <a:gd name="connsiteX168" fmla="*/ 73384 w 604430"/>
                  <a:gd name="connsiteY168" fmla="*/ 657003 h 1380356"/>
                  <a:gd name="connsiteX169" fmla="*/ 83520 w 604430"/>
                  <a:gd name="connsiteY169" fmla="*/ 607772 h 1380356"/>
                  <a:gd name="connsiteX170" fmla="*/ 90445 w 604430"/>
                  <a:gd name="connsiteY170" fmla="*/ 568110 h 1380356"/>
                  <a:gd name="connsiteX171" fmla="*/ 93907 w 604430"/>
                  <a:gd name="connsiteY171" fmla="*/ 549854 h 1380356"/>
                  <a:gd name="connsiteX172" fmla="*/ 102154 w 604430"/>
                  <a:gd name="connsiteY172" fmla="*/ 517432 h 1380356"/>
                  <a:gd name="connsiteX173" fmla="*/ 105806 w 604430"/>
                  <a:gd name="connsiteY173" fmla="*/ 507044 h 1380356"/>
                  <a:gd name="connsiteX174" fmla="*/ 110087 w 604430"/>
                  <a:gd name="connsiteY174" fmla="*/ 496027 h 1380356"/>
                  <a:gd name="connsiteX175" fmla="*/ 119656 w 604430"/>
                  <a:gd name="connsiteY175" fmla="*/ 456680 h 1380356"/>
                  <a:gd name="connsiteX176" fmla="*/ 122552 w 604430"/>
                  <a:gd name="connsiteY176" fmla="*/ 431498 h 1380356"/>
                  <a:gd name="connsiteX177" fmla="*/ 126770 w 604430"/>
                  <a:gd name="connsiteY177" fmla="*/ 371376 h 1380356"/>
                  <a:gd name="connsiteX178" fmla="*/ 132688 w 604430"/>
                  <a:gd name="connsiteY178" fmla="*/ 302126 h 1380356"/>
                  <a:gd name="connsiteX179" fmla="*/ 141124 w 604430"/>
                  <a:gd name="connsiteY179" fmla="*/ 276314 h 1380356"/>
                  <a:gd name="connsiteX180" fmla="*/ 160703 w 604430"/>
                  <a:gd name="connsiteY180" fmla="*/ 261331 h 1380356"/>
                  <a:gd name="connsiteX181" fmla="*/ 173860 w 604430"/>
                  <a:gd name="connsiteY181" fmla="*/ 254595 h 1380356"/>
                  <a:gd name="connsiteX182" fmla="*/ 183492 w 604430"/>
                  <a:gd name="connsiteY182" fmla="*/ 250251 h 1380356"/>
                  <a:gd name="connsiteX183" fmla="*/ 241537 w 604430"/>
                  <a:gd name="connsiteY183" fmla="*/ 222362 h 1380356"/>
                  <a:gd name="connsiteX184" fmla="*/ 252932 w 604430"/>
                  <a:gd name="connsiteY184" fmla="*/ 211156 h 1380356"/>
                  <a:gd name="connsiteX185" fmla="*/ 256016 w 604430"/>
                  <a:gd name="connsiteY185" fmla="*/ 189122 h 1380356"/>
                  <a:gd name="connsiteX186" fmla="*/ 254505 w 604430"/>
                  <a:gd name="connsiteY186" fmla="*/ 176971 h 1380356"/>
                  <a:gd name="connsiteX187" fmla="*/ 246573 w 604430"/>
                  <a:gd name="connsiteY187" fmla="*/ 148956 h 1380356"/>
                  <a:gd name="connsiteX188" fmla="*/ 244118 w 604430"/>
                  <a:gd name="connsiteY188" fmla="*/ 142220 h 1380356"/>
                  <a:gd name="connsiteX189" fmla="*/ 240907 w 604430"/>
                  <a:gd name="connsiteY189" fmla="*/ 140583 h 1380356"/>
                  <a:gd name="connsiteX190" fmla="*/ 232093 w 604430"/>
                  <a:gd name="connsiteY190" fmla="*/ 121571 h 1380356"/>
                  <a:gd name="connsiteX191" fmla="*/ 231401 w 604430"/>
                  <a:gd name="connsiteY191" fmla="*/ 105329 h 1380356"/>
                  <a:gd name="connsiteX192" fmla="*/ 235367 w 604430"/>
                  <a:gd name="connsiteY192" fmla="*/ 98529 h 1380356"/>
                  <a:gd name="connsiteX193" fmla="*/ 236374 w 604430"/>
                  <a:gd name="connsiteY193" fmla="*/ 94752 h 1380356"/>
                  <a:gd name="connsiteX194" fmla="*/ 235367 w 604430"/>
                  <a:gd name="connsiteY194" fmla="*/ 91101 h 1380356"/>
                  <a:gd name="connsiteX195" fmla="*/ 234108 w 604430"/>
                  <a:gd name="connsiteY195" fmla="*/ 81972 h 1380356"/>
                  <a:gd name="connsiteX196" fmla="*/ 232786 w 604430"/>
                  <a:gd name="connsiteY196" fmla="*/ 72529 h 1380356"/>
                  <a:gd name="connsiteX197" fmla="*/ 232849 w 604430"/>
                  <a:gd name="connsiteY197" fmla="*/ 64974 h 1380356"/>
                  <a:gd name="connsiteX198" fmla="*/ 232912 w 604430"/>
                  <a:gd name="connsiteY198" fmla="*/ 58616 h 1380356"/>
                  <a:gd name="connsiteX199" fmla="*/ 232912 w 604430"/>
                  <a:gd name="connsiteY199" fmla="*/ 55720 h 1380356"/>
                  <a:gd name="connsiteX200" fmla="*/ 233919 w 604430"/>
                  <a:gd name="connsiteY200" fmla="*/ 52383 h 1380356"/>
                  <a:gd name="connsiteX201" fmla="*/ 234926 w 604430"/>
                  <a:gd name="connsiteY201" fmla="*/ 48291 h 1380356"/>
                  <a:gd name="connsiteX202" fmla="*/ 235493 w 604430"/>
                  <a:gd name="connsiteY202" fmla="*/ 45521 h 1380356"/>
                  <a:gd name="connsiteX203" fmla="*/ 237508 w 604430"/>
                  <a:gd name="connsiteY203" fmla="*/ 40611 h 1380356"/>
                  <a:gd name="connsiteX204" fmla="*/ 241537 w 604430"/>
                  <a:gd name="connsiteY204" fmla="*/ 33812 h 1380356"/>
                  <a:gd name="connsiteX205" fmla="*/ 254317 w 604430"/>
                  <a:gd name="connsiteY205" fmla="*/ 17255 h 1380356"/>
                  <a:gd name="connsiteX206" fmla="*/ 264263 w 604430"/>
                  <a:gd name="connsiteY206" fmla="*/ 9574 h 1380356"/>
                  <a:gd name="connsiteX207" fmla="*/ 265711 w 604430"/>
                  <a:gd name="connsiteY207" fmla="*/ 8630 h 1380356"/>
                  <a:gd name="connsiteX208" fmla="*/ 266530 w 604430"/>
                  <a:gd name="connsiteY208" fmla="*/ 8189 h 1380356"/>
                  <a:gd name="connsiteX209" fmla="*/ 269300 w 604430"/>
                  <a:gd name="connsiteY209" fmla="*/ 7874 h 1380356"/>
                  <a:gd name="connsiteX210" fmla="*/ 271000 w 604430"/>
                  <a:gd name="connsiteY210" fmla="*/ 6237 h 1380356"/>
                  <a:gd name="connsiteX211" fmla="*/ 273707 w 604430"/>
                  <a:gd name="connsiteY211" fmla="*/ 4601 h 1380356"/>
                  <a:gd name="connsiteX212" fmla="*/ 278806 w 604430"/>
                  <a:gd name="connsiteY212" fmla="*/ 3279 h 1380356"/>
                  <a:gd name="connsiteX213" fmla="*/ 281513 w 604430"/>
                  <a:gd name="connsiteY213" fmla="*/ 2775 h 1380356"/>
                  <a:gd name="connsiteX214" fmla="*/ 283024 w 604430"/>
                  <a:gd name="connsiteY214" fmla="*/ 2460 h 1380356"/>
                  <a:gd name="connsiteX215" fmla="*/ 286927 w 604430"/>
                  <a:gd name="connsiteY215" fmla="*/ 1642 h 1380356"/>
                  <a:gd name="connsiteX216" fmla="*/ 290390 w 604430"/>
                  <a:gd name="connsiteY216" fmla="*/ 886 h 1380356"/>
                  <a:gd name="connsiteX217" fmla="*/ 293915 w 604430"/>
                  <a:gd name="connsiteY217" fmla="*/ 1327 h 1380356"/>
                  <a:gd name="connsiteX218" fmla="*/ 299833 w 604430"/>
                  <a:gd name="connsiteY218" fmla="*/ 1642 h 1380356"/>
                  <a:gd name="connsiteX219" fmla="*/ 301659 w 604430"/>
                  <a:gd name="connsiteY219" fmla="*/ 1894 h 1380356"/>
                  <a:gd name="connsiteX220" fmla="*/ 307891 w 604430"/>
                  <a:gd name="connsiteY220" fmla="*/ 1956 h 1380356"/>
                  <a:gd name="connsiteX221" fmla="*/ 310724 w 604430"/>
                  <a:gd name="connsiteY221" fmla="*/ 1390 h 1380356"/>
                  <a:gd name="connsiteX222" fmla="*/ 314753 w 604430"/>
                  <a:gd name="connsiteY222" fmla="*/ 823 h 1380356"/>
                  <a:gd name="connsiteX223" fmla="*/ 316453 w 604430"/>
                  <a:gd name="connsiteY223" fmla="*/ 1075 h 1380356"/>
                  <a:gd name="connsiteX224" fmla="*/ 319790 w 604430"/>
                  <a:gd name="connsiteY224" fmla="*/ 1768 h 1380356"/>
                  <a:gd name="connsiteX225" fmla="*/ 328540 w 604430"/>
                  <a:gd name="connsiteY225" fmla="*/ 5230 h 1380356"/>
                  <a:gd name="connsiteX226" fmla="*/ 332758 w 604430"/>
                  <a:gd name="connsiteY226" fmla="*/ 7560 h 1380356"/>
                  <a:gd name="connsiteX227" fmla="*/ 337039 w 604430"/>
                  <a:gd name="connsiteY227" fmla="*/ 9763 h 1380356"/>
                  <a:gd name="connsiteX228" fmla="*/ 341635 w 604430"/>
                  <a:gd name="connsiteY228" fmla="*/ 12785 h 1380356"/>
                  <a:gd name="connsiteX229" fmla="*/ 361025 w 604430"/>
                  <a:gd name="connsiteY229" fmla="*/ 33371 h 1380356"/>
                  <a:gd name="connsiteX230" fmla="*/ 363921 w 604430"/>
                  <a:gd name="connsiteY230" fmla="*/ 38407 h 1380356"/>
                  <a:gd name="connsiteX231" fmla="*/ 365621 w 604430"/>
                  <a:gd name="connsiteY231" fmla="*/ 42311 h 1380356"/>
                  <a:gd name="connsiteX232" fmla="*/ 368202 w 604430"/>
                  <a:gd name="connsiteY232" fmla="*/ 56664 h 1380356"/>
                  <a:gd name="connsiteX233" fmla="*/ 367824 w 604430"/>
                  <a:gd name="connsiteY233" fmla="*/ 73977 h 1380356"/>
                  <a:gd name="connsiteX234" fmla="*/ 364865 w 604430"/>
                  <a:gd name="connsiteY234" fmla="*/ 96326 h 1380356"/>
                  <a:gd name="connsiteX235" fmla="*/ 363795 w 604430"/>
                  <a:gd name="connsiteY235" fmla="*/ 99348 h 1380356"/>
                  <a:gd name="connsiteX236" fmla="*/ 365495 w 604430"/>
                  <a:gd name="connsiteY236" fmla="*/ 101362 h 1380356"/>
                  <a:gd name="connsiteX237" fmla="*/ 369713 w 604430"/>
                  <a:gd name="connsiteY237" fmla="*/ 113450 h 1380356"/>
                  <a:gd name="connsiteX238" fmla="*/ 364488 w 604430"/>
                  <a:gd name="connsiteY238" fmla="*/ 134666 h 1380356"/>
                  <a:gd name="connsiteX239" fmla="*/ 360270 w 604430"/>
                  <a:gd name="connsiteY239" fmla="*/ 142094 h 1380356"/>
                  <a:gd name="connsiteX240" fmla="*/ 354289 w 604430"/>
                  <a:gd name="connsiteY240" fmla="*/ 144487 h 1380356"/>
                  <a:gd name="connsiteX241" fmla="*/ 352400 w 604430"/>
                  <a:gd name="connsiteY241" fmla="*/ 144549 h 1380356"/>
                  <a:gd name="connsiteX242" fmla="*/ 350638 w 604430"/>
                  <a:gd name="connsiteY242" fmla="*/ 153363 h 1380356"/>
                  <a:gd name="connsiteX243" fmla="*/ 347175 w 604430"/>
                  <a:gd name="connsiteY243" fmla="*/ 169102 h 1380356"/>
                  <a:gd name="connsiteX244" fmla="*/ 347364 w 604430"/>
                  <a:gd name="connsiteY244" fmla="*/ 189122 h 1380356"/>
                  <a:gd name="connsiteX245" fmla="*/ 351708 w 604430"/>
                  <a:gd name="connsiteY245" fmla="*/ 208701 h 1380356"/>
                  <a:gd name="connsiteX246" fmla="*/ 365054 w 604430"/>
                  <a:gd name="connsiteY246" fmla="*/ 220284 h 1380356"/>
                  <a:gd name="connsiteX247" fmla="*/ 426687 w 604430"/>
                  <a:gd name="connsiteY247" fmla="*/ 250566 h 1380356"/>
                  <a:gd name="connsiteX248" fmla="*/ 447777 w 604430"/>
                  <a:gd name="connsiteY248" fmla="*/ 261142 h 1380356"/>
                  <a:gd name="connsiteX249" fmla="*/ 466978 w 604430"/>
                  <a:gd name="connsiteY249" fmla="*/ 277007 h 1380356"/>
                  <a:gd name="connsiteX250" fmla="*/ 479947 w 604430"/>
                  <a:gd name="connsiteY250" fmla="*/ 319816 h 1380356"/>
                  <a:gd name="connsiteX251" fmla="*/ 481521 w 604430"/>
                  <a:gd name="connsiteY251" fmla="*/ 362940 h 1380356"/>
                  <a:gd name="connsiteX252" fmla="*/ 484291 w 604430"/>
                  <a:gd name="connsiteY252" fmla="*/ 428225 h 1380356"/>
                  <a:gd name="connsiteX253" fmla="*/ 491971 w 604430"/>
                  <a:gd name="connsiteY253" fmla="*/ 482869 h 1380356"/>
                  <a:gd name="connsiteX254" fmla="*/ 498204 w 604430"/>
                  <a:gd name="connsiteY254" fmla="*/ 499867 h 1380356"/>
                  <a:gd name="connsiteX255" fmla="*/ 511991 w 604430"/>
                  <a:gd name="connsiteY255" fmla="*/ 540788 h 1380356"/>
                  <a:gd name="connsiteX256" fmla="*/ 515202 w 604430"/>
                  <a:gd name="connsiteY256" fmla="*/ 559045 h 1380356"/>
                  <a:gd name="connsiteX257" fmla="*/ 519546 w 604430"/>
                  <a:gd name="connsiteY257" fmla="*/ 587060 h 1380356"/>
                  <a:gd name="connsiteX258" fmla="*/ 525212 w 604430"/>
                  <a:gd name="connsiteY258" fmla="*/ 624833 h 1380356"/>
                  <a:gd name="connsiteX259" fmla="*/ 529052 w 604430"/>
                  <a:gd name="connsiteY259" fmla="*/ 647119 h 1380356"/>
                  <a:gd name="connsiteX260" fmla="*/ 540132 w 604430"/>
                  <a:gd name="connsiteY260" fmla="*/ 682122 h 1380356"/>
                  <a:gd name="connsiteX261" fmla="*/ 544413 w 604430"/>
                  <a:gd name="connsiteY261" fmla="*/ 695657 h 1380356"/>
                  <a:gd name="connsiteX262" fmla="*/ 553793 w 604430"/>
                  <a:gd name="connsiteY262" fmla="*/ 716306 h 1380356"/>
                  <a:gd name="connsiteX263" fmla="*/ 566951 w 604430"/>
                  <a:gd name="connsiteY263" fmla="*/ 728583 h 1380356"/>
                  <a:gd name="connsiteX264" fmla="*/ 577968 w 604430"/>
                  <a:gd name="connsiteY264" fmla="*/ 739600 h 1380356"/>
                  <a:gd name="connsiteX265" fmla="*/ 588167 w 604430"/>
                  <a:gd name="connsiteY265" fmla="*/ 752694 h 1380356"/>
                  <a:gd name="connsiteX266" fmla="*/ 592448 w 604430"/>
                  <a:gd name="connsiteY266" fmla="*/ 758486 h 1380356"/>
                  <a:gd name="connsiteX267" fmla="*/ 601009 w 604430"/>
                  <a:gd name="connsiteY267" fmla="*/ 767489 h 1380356"/>
                  <a:gd name="connsiteX268" fmla="*/ 604472 w 604430"/>
                  <a:gd name="connsiteY268" fmla="*/ 771644 h 1380356"/>
                  <a:gd name="connsiteX269" fmla="*/ 597169 w 604430"/>
                  <a:gd name="connsiteY269" fmla="*/ 775484 h 1380356"/>
                  <a:gd name="connsiteX270" fmla="*/ 578220 w 604430"/>
                  <a:gd name="connsiteY270" fmla="*/ 764971 h 1380356"/>
                  <a:gd name="connsiteX271" fmla="*/ 572365 w 604430"/>
                  <a:gd name="connsiteY271" fmla="*/ 759242 h 1380356"/>
                  <a:gd name="connsiteX272" fmla="*/ 572365 w 604430"/>
                  <a:gd name="connsiteY272" fmla="*/ 763082 h 1380356"/>
                  <a:gd name="connsiteX273" fmla="*/ 575261 w 604430"/>
                  <a:gd name="connsiteY273" fmla="*/ 783794 h 1380356"/>
                  <a:gd name="connsiteX274" fmla="*/ 578031 w 604430"/>
                  <a:gd name="connsiteY274" fmla="*/ 813257 h 1380356"/>
                  <a:gd name="connsiteX275" fmla="*/ 573939 w 604430"/>
                  <a:gd name="connsiteY275" fmla="*/ 831388 h 1380356"/>
                  <a:gd name="connsiteX276" fmla="*/ 569343 w 604430"/>
                  <a:gd name="connsiteY276" fmla="*/ 831199 h 1380356"/>
                  <a:gd name="connsiteX277" fmla="*/ 564873 w 604430"/>
                  <a:gd name="connsiteY277" fmla="*/ 815523 h 1380356"/>
                  <a:gd name="connsiteX278" fmla="*/ 561348 w 604430"/>
                  <a:gd name="connsiteY278" fmla="*/ 792104 h 1380356"/>
                  <a:gd name="connsiteX279" fmla="*/ 559837 w 604430"/>
                  <a:gd name="connsiteY279" fmla="*/ 785935 h 1380356"/>
                  <a:gd name="connsiteX280" fmla="*/ 559207 w 604430"/>
                  <a:gd name="connsiteY280" fmla="*/ 783794 h 1380356"/>
                  <a:gd name="connsiteX281" fmla="*/ 559585 w 604430"/>
                  <a:gd name="connsiteY281" fmla="*/ 792167 h 1380356"/>
                  <a:gd name="connsiteX282" fmla="*/ 560026 w 604430"/>
                  <a:gd name="connsiteY282" fmla="*/ 817286 h 1380356"/>
                  <a:gd name="connsiteX283" fmla="*/ 559207 w 604430"/>
                  <a:gd name="connsiteY283" fmla="*/ 831514 h 1380356"/>
                  <a:gd name="connsiteX284" fmla="*/ 557696 w 604430"/>
                  <a:gd name="connsiteY284" fmla="*/ 841272 h 1380356"/>
                  <a:gd name="connsiteX285" fmla="*/ 549827 w 604430"/>
                  <a:gd name="connsiteY285" fmla="*/ 842783 h 1380356"/>
                  <a:gd name="connsiteX286" fmla="*/ 546805 w 604430"/>
                  <a:gd name="connsiteY286" fmla="*/ 825030 h 1380356"/>
                  <a:gd name="connsiteX287" fmla="*/ 545357 w 604430"/>
                  <a:gd name="connsiteY287" fmla="*/ 793552 h 1380356"/>
                  <a:gd name="connsiteX288" fmla="*/ 543846 w 604430"/>
                  <a:gd name="connsiteY288" fmla="*/ 795441 h 1380356"/>
                  <a:gd name="connsiteX289" fmla="*/ 543595 w 604430"/>
                  <a:gd name="connsiteY289" fmla="*/ 806458 h 1380356"/>
                  <a:gd name="connsiteX290" fmla="*/ 541391 w 604430"/>
                  <a:gd name="connsiteY290" fmla="*/ 828681 h 1380356"/>
                  <a:gd name="connsiteX291" fmla="*/ 539691 w 604430"/>
                  <a:gd name="connsiteY291" fmla="*/ 838691 h 1380356"/>
                  <a:gd name="connsiteX292" fmla="*/ 531318 w 604430"/>
                  <a:gd name="connsiteY292" fmla="*/ 837747 h 1380356"/>
                  <a:gd name="connsiteX293" fmla="*/ 530500 w 604430"/>
                  <a:gd name="connsiteY293" fmla="*/ 809606 h 1380356"/>
                  <a:gd name="connsiteX294" fmla="*/ 528989 w 604430"/>
                  <a:gd name="connsiteY294" fmla="*/ 781213 h 1380356"/>
                  <a:gd name="connsiteX295" fmla="*/ 528422 w 604430"/>
                  <a:gd name="connsiteY295" fmla="*/ 786627 h 1380356"/>
                  <a:gd name="connsiteX296" fmla="*/ 527289 w 604430"/>
                  <a:gd name="connsiteY296" fmla="*/ 795944 h 1380356"/>
                  <a:gd name="connsiteX297" fmla="*/ 526156 w 604430"/>
                  <a:gd name="connsiteY297" fmla="*/ 802932 h 1380356"/>
                  <a:gd name="connsiteX298" fmla="*/ 524519 w 604430"/>
                  <a:gd name="connsiteY298" fmla="*/ 818482 h 1380356"/>
                  <a:gd name="connsiteX299" fmla="*/ 516209 w 604430"/>
                  <a:gd name="connsiteY299" fmla="*/ 819490 h 1380356"/>
                  <a:gd name="connsiteX300" fmla="*/ 515265 w 604430"/>
                  <a:gd name="connsiteY300" fmla="*/ 799533 h 1380356"/>
                  <a:gd name="connsiteX301" fmla="*/ 515265 w 604430"/>
                  <a:gd name="connsiteY301" fmla="*/ 772651 h 1380356"/>
                  <a:gd name="connsiteX302" fmla="*/ 514006 w 604430"/>
                  <a:gd name="connsiteY302" fmla="*/ 769629 h 1380356"/>
                  <a:gd name="connsiteX303" fmla="*/ 513439 w 604430"/>
                  <a:gd name="connsiteY303" fmla="*/ 766796 h 1380356"/>
                  <a:gd name="connsiteX304" fmla="*/ 512684 w 604430"/>
                  <a:gd name="connsiteY304" fmla="*/ 761319 h 1380356"/>
                  <a:gd name="connsiteX305" fmla="*/ 509662 w 604430"/>
                  <a:gd name="connsiteY305" fmla="*/ 732108 h 1380356"/>
                  <a:gd name="connsiteX306" fmla="*/ 508403 w 604430"/>
                  <a:gd name="connsiteY306" fmla="*/ 717251 h 1380356"/>
                  <a:gd name="connsiteX307" fmla="*/ 506955 w 604430"/>
                  <a:gd name="connsiteY307" fmla="*/ 713662 h 1380356"/>
                  <a:gd name="connsiteX308" fmla="*/ 492916 w 604430"/>
                  <a:gd name="connsiteY308" fmla="*/ 680170 h 1380356"/>
                  <a:gd name="connsiteX309" fmla="*/ 484732 w 604430"/>
                  <a:gd name="connsiteY309" fmla="*/ 660339 h 1380356"/>
                  <a:gd name="connsiteX310" fmla="*/ 474218 w 604430"/>
                  <a:gd name="connsiteY310" fmla="*/ 634591 h 1380356"/>
                  <a:gd name="connsiteX311" fmla="*/ 456213 w 604430"/>
                  <a:gd name="connsiteY311" fmla="*/ 588004 h 1380356"/>
                  <a:gd name="connsiteX312" fmla="*/ 444692 w 604430"/>
                  <a:gd name="connsiteY312" fmla="*/ 558415 h 1380356"/>
                  <a:gd name="connsiteX313" fmla="*/ 435123 w 604430"/>
                  <a:gd name="connsiteY313" fmla="*/ 532289 h 1380356"/>
                  <a:gd name="connsiteX314" fmla="*/ 434179 w 604430"/>
                  <a:gd name="connsiteY314" fmla="*/ 517495 h 1380356"/>
                  <a:gd name="connsiteX315" fmla="*/ 432353 w 604430"/>
                  <a:gd name="connsiteY315" fmla="*/ 499867 h 1380356"/>
                  <a:gd name="connsiteX316" fmla="*/ 423162 w 604430"/>
                  <a:gd name="connsiteY316" fmla="*/ 461150 h 1380356"/>
                  <a:gd name="connsiteX317" fmla="*/ 419384 w 604430"/>
                  <a:gd name="connsiteY317" fmla="*/ 432065 h 1380356"/>
                  <a:gd name="connsiteX318" fmla="*/ 418818 w 604430"/>
                  <a:gd name="connsiteY318" fmla="*/ 431183 h 1380356"/>
                  <a:gd name="connsiteX319" fmla="*/ 417181 w 604430"/>
                  <a:gd name="connsiteY319" fmla="*/ 438234 h 1380356"/>
                  <a:gd name="connsiteX320" fmla="*/ 414033 w 604430"/>
                  <a:gd name="connsiteY320" fmla="*/ 456680 h 1380356"/>
                  <a:gd name="connsiteX321" fmla="*/ 411893 w 604430"/>
                  <a:gd name="connsiteY321" fmla="*/ 528764 h 1380356"/>
                  <a:gd name="connsiteX322" fmla="*/ 419384 w 604430"/>
                  <a:gd name="connsiteY322" fmla="*/ 586367 h 1380356"/>
                  <a:gd name="connsiteX323" fmla="*/ 420581 w 604430"/>
                  <a:gd name="connsiteY323" fmla="*/ 605883 h 1380356"/>
                  <a:gd name="connsiteX324" fmla="*/ 421210 w 604430"/>
                  <a:gd name="connsiteY324" fmla="*/ 611046 h 1380356"/>
                  <a:gd name="connsiteX325" fmla="*/ 422406 w 604430"/>
                  <a:gd name="connsiteY325" fmla="*/ 614319 h 1380356"/>
                  <a:gd name="connsiteX326" fmla="*/ 424232 w 604430"/>
                  <a:gd name="connsiteY326" fmla="*/ 616712 h 1380356"/>
                  <a:gd name="connsiteX327" fmla="*/ 427191 w 604430"/>
                  <a:gd name="connsiteY327" fmla="*/ 631065 h 1380356"/>
                  <a:gd name="connsiteX328" fmla="*/ 428324 w 604430"/>
                  <a:gd name="connsiteY328" fmla="*/ 635976 h 1380356"/>
                  <a:gd name="connsiteX329" fmla="*/ 428954 w 604430"/>
                  <a:gd name="connsiteY329" fmla="*/ 638998 h 1380356"/>
                  <a:gd name="connsiteX330" fmla="*/ 429331 w 604430"/>
                  <a:gd name="connsiteY330" fmla="*/ 639816 h 1380356"/>
                  <a:gd name="connsiteX331" fmla="*/ 429961 w 604430"/>
                  <a:gd name="connsiteY331" fmla="*/ 642523 h 1380356"/>
                  <a:gd name="connsiteX332" fmla="*/ 430653 w 604430"/>
                  <a:gd name="connsiteY332" fmla="*/ 647497 h 1380356"/>
                  <a:gd name="connsiteX333" fmla="*/ 435060 w 604430"/>
                  <a:gd name="connsiteY333" fmla="*/ 671734 h 1380356"/>
                  <a:gd name="connsiteX334" fmla="*/ 437893 w 604430"/>
                  <a:gd name="connsiteY334" fmla="*/ 695657 h 1380356"/>
                  <a:gd name="connsiteX335" fmla="*/ 439845 w 604430"/>
                  <a:gd name="connsiteY335" fmla="*/ 711081 h 1380356"/>
                  <a:gd name="connsiteX336" fmla="*/ 440160 w 604430"/>
                  <a:gd name="connsiteY336" fmla="*/ 732486 h 1380356"/>
                  <a:gd name="connsiteX337" fmla="*/ 434053 w 604430"/>
                  <a:gd name="connsiteY337" fmla="*/ 796385 h 1380356"/>
                  <a:gd name="connsiteX338" fmla="*/ 431283 w 604430"/>
                  <a:gd name="connsiteY338" fmla="*/ 826289 h 1380356"/>
                  <a:gd name="connsiteX339" fmla="*/ 423414 w 604430"/>
                  <a:gd name="connsiteY339" fmla="*/ 902212 h 1380356"/>
                  <a:gd name="connsiteX340" fmla="*/ 421273 w 604430"/>
                  <a:gd name="connsiteY340" fmla="*/ 910648 h 1380356"/>
                  <a:gd name="connsiteX341" fmla="*/ 417370 w 604430"/>
                  <a:gd name="connsiteY341" fmla="*/ 970456 h 1380356"/>
                  <a:gd name="connsiteX342" fmla="*/ 423288 w 604430"/>
                  <a:gd name="connsiteY342" fmla="*/ 1003822 h 1380356"/>
                  <a:gd name="connsiteX343" fmla="*/ 431535 w 604430"/>
                  <a:gd name="connsiteY343" fmla="*/ 1045687 h 1380356"/>
                  <a:gd name="connsiteX344" fmla="*/ 430276 w 604430"/>
                  <a:gd name="connsiteY344" fmla="*/ 1109901 h 1380356"/>
                  <a:gd name="connsiteX345" fmla="*/ 427757 w 604430"/>
                  <a:gd name="connsiteY345" fmla="*/ 1157747 h 1380356"/>
                  <a:gd name="connsiteX346" fmla="*/ 426813 w 604430"/>
                  <a:gd name="connsiteY346" fmla="*/ 1177577 h 1380356"/>
                  <a:gd name="connsiteX347" fmla="*/ 425869 w 604430"/>
                  <a:gd name="connsiteY347" fmla="*/ 1224353 h 1380356"/>
                  <a:gd name="connsiteX348" fmla="*/ 426435 w 604430"/>
                  <a:gd name="connsiteY348" fmla="*/ 1227186 h 1380356"/>
                  <a:gd name="connsiteX349" fmla="*/ 427191 w 604430"/>
                  <a:gd name="connsiteY349" fmla="*/ 1229138 h 1380356"/>
                  <a:gd name="connsiteX350" fmla="*/ 431031 w 604430"/>
                  <a:gd name="connsiteY350" fmla="*/ 1249031 h 1380356"/>
                  <a:gd name="connsiteX351" fmla="*/ 431409 w 604430"/>
                  <a:gd name="connsiteY351" fmla="*/ 1258789 h 1380356"/>
                  <a:gd name="connsiteX352" fmla="*/ 434305 w 604430"/>
                  <a:gd name="connsiteY352" fmla="*/ 1262567 h 1380356"/>
                  <a:gd name="connsiteX353" fmla="*/ 445070 w 604430"/>
                  <a:gd name="connsiteY353" fmla="*/ 1282712 h 1380356"/>
                  <a:gd name="connsiteX354" fmla="*/ 447399 w 604430"/>
                  <a:gd name="connsiteY354" fmla="*/ 1287497 h 1380356"/>
                  <a:gd name="connsiteX355" fmla="*/ 448218 w 604430"/>
                  <a:gd name="connsiteY355" fmla="*/ 1289071 h 1380356"/>
                  <a:gd name="connsiteX356" fmla="*/ 451114 w 604430"/>
                  <a:gd name="connsiteY356" fmla="*/ 1293100 h 1380356"/>
                  <a:gd name="connsiteX357" fmla="*/ 464082 w 604430"/>
                  <a:gd name="connsiteY357" fmla="*/ 1312364 h 1380356"/>
                  <a:gd name="connsiteX358" fmla="*/ 466727 w 604430"/>
                  <a:gd name="connsiteY358" fmla="*/ 1316834 h 1380356"/>
                  <a:gd name="connsiteX359" fmla="*/ 472141 w 604430"/>
                  <a:gd name="connsiteY359" fmla="*/ 1335909 h 1380356"/>
                  <a:gd name="connsiteX360" fmla="*/ 470441 w 604430"/>
                  <a:gd name="connsiteY360" fmla="*/ 1345982 h 1380356"/>
                  <a:gd name="connsiteX361" fmla="*/ 467167 w 604430"/>
                  <a:gd name="connsiteY361" fmla="*/ 1350200 h 1380356"/>
                  <a:gd name="connsiteX362" fmla="*/ 464712 w 604430"/>
                  <a:gd name="connsiteY362" fmla="*/ 1357440 h 1380356"/>
                  <a:gd name="connsiteX363" fmla="*/ 460494 w 604430"/>
                  <a:gd name="connsiteY363" fmla="*/ 1362665 h 1380356"/>
                  <a:gd name="connsiteX364" fmla="*/ 458983 w 604430"/>
                  <a:gd name="connsiteY364" fmla="*/ 1364994 h 1380356"/>
                  <a:gd name="connsiteX365" fmla="*/ 454576 w 604430"/>
                  <a:gd name="connsiteY365" fmla="*/ 1370471 h 1380356"/>
                  <a:gd name="connsiteX366" fmla="*/ 451932 w 604430"/>
                  <a:gd name="connsiteY366" fmla="*/ 1372171 h 1380356"/>
                  <a:gd name="connsiteX367" fmla="*/ 439719 w 604430"/>
                  <a:gd name="connsiteY367" fmla="*/ 1375445 h 1380356"/>
                  <a:gd name="connsiteX368" fmla="*/ 438334 w 604430"/>
                  <a:gd name="connsiteY368" fmla="*/ 1374186 h 1380356"/>
                  <a:gd name="connsiteX369" fmla="*/ 437956 w 604430"/>
                  <a:gd name="connsiteY369" fmla="*/ 1376011 h 1380356"/>
                  <a:gd name="connsiteX370" fmla="*/ 423539 w 604430"/>
                  <a:gd name="connsiteY370" fmla="*/ 1380229 h 138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</a:cxnLst>
                <a:rect l="l" t="t" r="r" b="b"/>
                <a:pathLst>
                  <a:path w="604430" h="1380356">
                    <a:moveTo>
                      <a:pt x="423539" y="1380229"/>
                    </a:moveTo>
                    <a:cubicBezTo>
                      <a:pt x="420895" y="1379033"/>
                      <a:pt x="416992" y="1375445"/>
                      <a:pt x="415103" y="1372360"/>
                    </a:cubicBezTo>
                    <a:cubicBezTo>
                      <a:pt x="414348" y="1371164"/>
                      <a:pt x="413215" y="1368331"/>
                      <a:pt x="412585" y="1366065"/>
                    </a:cubicBezTo>
                    <a:cubicBezTo>
                      <a:pt x="411956" y="1363798"/>
                      <a:pt x="410697" y="1360399"/>
                      <a:pt x="409752" y="1358510"/>
                    </a:cubicBezTo>
                    <a:cubicBezTo>
                      <a:pt x="407549" y="1354040"/>
                      <a:pt x="405534" y="1341827"/>
                      <a:pt x="404716" y="1327347"/>
                    </a:cubicBezTo>
                    <a:cubicBezTo>
                      <a:pt x="404149" y="1317652"/>
                      <a:pt x="403898" y="1316015"/>
                      <a:pt x="401820" y="1310035"/>
                    </a:cubicBezTo>
                    <a:cubicBezTo>
                      <a:pt x="400561" y="1306383"/>
                      <a:pt x="399176" y="1301725"/>
                      <a:pt x="398672" y="1299647"/>
                    </a:cubicBezTo>
                    <a:cubicBezTo>
                      <a:pt x="398169" y="1297570"/>
                      <a:pt x="397539" y="1294737"/>
                      <a:pt x="397161" y="1293352"/>
                    </a:cubicBezTo>
                    <a:cubicBezTo>
                      <a:pt x="396847" y="1291967"/>
                      <a:pt x="396343" y="1288126"/>
                      <a:pt x="396091" y="1284853"/>
                    </a:cubicBezTo>
                    <a:cubicBezTo>
                      <a:pt x="395776" y="1280320"/>
                      <a:pt x="395084" y="1277424"/>
                      <a:pt x="393384" y="1272891"/>
                    </a:cubicBezTo>
                    <a:cubicBezTo>
                      <a:pt x="392125" y="1269618"/>
                      <a:pt x="390929" y="1265085"/>
                      <a:pt x="390677" y="1262818"/>
                    </a:cubicBezTo>
                    <a:cubicBezTo>
                      <a:pt x="390425" y="1260237"/>
                      <a:pt x="389418" y="1256838"/>
                      <a:pt x="388033" y="1253753"/>
                    </a:cubicBezTo>
                    <a:cubicBezTo>
                      <a:pt x="384885" y="1246765"/>
                      <a:pt x="384570" y="1243051"/>
                      <a:pt x="386648" y="1236377"/>
                    </a:cubicBezTo>
                    <a:cubicBezTo>
                      <a:pt x="389670" y="1226808"/>
                      <a:pt x="389418" y="1212769"/>
                      <a:pt x="385955" y="1190735"/>
                    </a:cubicBezTo>
                    <a:cubicBezTo>
                      <a:pt x="384193" y="1179592"/>
                      <a:pt x="379282" y="1152207"/>
                      <a:pt x="377393" y="1143204"/>
                    </a:cubicBezTo>
                    <a:cubicBezTo>
                      <a:pt x="374749" y="1130613"/>
                      <a:pt x="373994" y="1127717"/>
                      <a:pt x="367447" y="1106879"/>
                    </a:cubicBezTo>
                    <a:cubicBezTo>
                      <a:pt x="361907" y="1089189"/>
                      <a:pt x="361529" y="1085474"/>
                      <a:pt x="359325" y="1021386"/>
                    </a:cubicBezTo>
                    <a:lnTo>
                      <a:pt x="358759" y="1005647"/>
                    </a:lnTo>
                    <a:lnTo>
                      <a:pt x="355485" y="997148"/>
                    </a:lnTo>
                    <a:cubicBezTo>
                      <a:pt x="353659" y="992490"/>
                      <a:pt x="351204" y="986698"/>
                      <a:pt x="349945" y="984243"/>
                    </a:cubicBezTo>
                    <a:cubicBezTo>
                      <a:pt x="346483" y="977318"/>
                      <a:pt x="341824" y="963405"/>
                      <a:pt x="340376" y="955535"/>
                    </a:cubicBezTo>
                    <a:cubicBezTo>
                      <a:pt x="339432" y="950499"/>
                      <a:pt x="339054" y="945714"/>
                      <a:pt x="339054" y="939545"/>
                    </a:cubicBezTo>
                    <a:cubicBezTo>
                      <a:pt x="339054" y="934697"/>
                      <a:pt x="338802" y="928150"/>
                      <a:pt x="338424" y="925065"/>
                    </a:cubicBezTo>
                    <a:cubicBezTo>
                      <a:pt x="338110" y="921980"/>
                      <a:pt x="337543" y="914426"/>
                      <a:pt x="337165" y="908382"/>
                    </a:cubicBezTo>
                    <a:cubicBezTo>
                      <a:pt x="336788" y="902338"/>
                      <a:pt x="335969" y="893525"/>
                      <a:pt x="335277" y="888866"/>
                    </a:cubicBezTo>
                    <a:cubicBezTo>
                      <a:pt x="333766" y="878038"/>
                      <a:pt x="326841" y="844546"/>
                      <a:pt x="322056" y="824967"/>
                    </a:cubicBezTo>
                    <a:cubicBezTo>
                      <a:pt x="319790" y="815649"/>
                      <a:pt x="317838" y="805640"/>
                      <a:pt x="316957" y="798966"/>
                    </a:cubicBezTo>
                    <a:cubicBezTo>
                      <a:pt x="316138" y="792986"/>
                      <a:pt x="315194" y="787634"/>
                      <a:pt x="314879" y="787194"/>
                    </a:cubicBezTo>
                    <a:cubicBezTo>
                      <a:pt x="314313" y="786501"/>
                      <a:pt x="313431" y="786816"/>
                      <a:pt x="309906" y="789082"/>
                    </a:cubicBezTo>
                    <a:cubicBezTo>
                      <a:pt x="306443" y="791286"/>
                      <a:pt x="304869" y="791915"/>
                      <a:pt x="301722" y="792293"/>
                    </a:cubicBezTo>
                    <a:cubicBezTo>
                      <a:pt x="299392" y="792545"/>
                      <a:pt x="297126" y="792419"/>
                      <a:pt x="296056" y="792041"/>
                    </a:cubicBezTo>
                    <a:cubicBezTo>
                      <a:pt x="294734" y="791538"/>
                      <a:pt x="294230" y="791538"/>
                      <a:pt x="294041" y="792167"/>
                    </a:cubicBezTo>
                    <a:cubicBezTo>
                      <a:pt x="293915" y="792608"/>
                      <a:pt x="293034" y="798589"/>
                      <a:pt x="292152" y="805514"/>
                    </a:cubicBezTo>
                    <a:cubicBezTo>
                      <a:pt x="291208" y="812439"/>
                      <a:pt x="289508" y="822511"/>
                      <a:pt x="288312" y="827863"/>
                    </a:cubicBezTo>
                    <a:cubicBezTo>
                      <a:pt x="285353" y="841335"/>
                      <a:pt x="281828" y="863306"/>
                      <a:pt x="281135" y="873316"/>
                    </a:cubicBezTo>
                    <a:cubicBezTo>
                      <a:pt x="280821" y="877912"/>
                      <a:pt x="280065" y="884522"/>
                      <a:pt x="279561" y="887985"/>
                    </a:cubicBezTo>
                    <a:cubicBezTo>
                      <a:pt x="278617" y="894532"/>
                      <a:pt x="277295" y="924247"/>
                      <a:pt x="277295" y="939608"/>
                    </a:cubicBezTo>
                    <a:cubicBezTo>
                      <a:pt x="277295" y="953206"/>
                      <a:pt x="276477" y="959187"/>
                      <a:pt x="273266" y="968882"/>
                    </a:cubicBezTo>
                    <a:cubicBezTo>
                      <a:pt x="271755" y="973540"/>
                      <a:pt x="269300" y="980214"/>
                      <a:pt x="267852" y="983676"/>
                    </a:cubicBezTo>
                    <a:cubicBezTo>
                      <a:pt x="266404" y="987139"/>
                      <a:pt x="264389" y="992868"/>
                      <a:pt x="263382" y="996456"/>
                    </a:cubicBezTo>
                    <a:cubicBezTo>
                      <a:pt x="260801" y="1005584"/>
                      <a:pt x="260864" y="1007410"/>
                      <a:pt x="264075" y="1051101"/>
                    </a:cubicBezTo>
                    <a:cubicBezTo>
                      <a:pt x="264452" y="1055948"/>
                      <a:pt x="264704" y="1064196"/>
                      <a:pt x="264704" y="1069358"/>
                    </a:cubicBezTo>
                    <a:cubicBezTo>
                      <a:pt x="264704" y="1082515"/>
                      <a:pt x="263634" y="1088748"/>
                      <a:pt x="255827" y="1120918"/>
                    </a:cubicBezTo>
                    <a:cubicBezTo>
                      <a:pt x="254505" y="1126458"/>
                      <a:pt x="252932" y="1133572"/>
                      <a:pt x="252365" y="1136657"/>
                    </a:cubicBezTo>
                    <a:cubicBezTo>
                      <a:pt x="251798" y="1139741"/>
                      <a:pt x="250728" y="1145030"/>
                      <a:pt x="250036" y="1148303"/>
                    </a:cubicBezTo>
                    <a:cubicBezTo>
                      <a:pt x="249343" y="1151577"/>
                      <a:pt x="248525" y="1155984"/>
                      <a:pt x="248273" y="1158061"/>
                    </a:cubicBezTo>
                    <a:cubicBezTo>
                      <a:pt x="248021" y="1160139"/>
                      <a:pt x="247203" y="1164923"/>
                      <a:pt x="246447" y="1168764"/>
                    </a:cubicBezTo>
                    <a:cubicBezTo>
                      <a:pt x="244747" y="1178144"/>
                      <a:pt x="243236" y="1195079"/>
                      <a:pt x="243236" y="1205152"/>
                    </a:cubicBezTo>
                    <a:cubicBezTo>
                      <a:pt x="243236" y="1211951"/>
                      <a:pt x="243551" y="1214595"/>
                      <a:pt x="244810" y="1219694"/>
                    </a:cubicBezTo>
                    <a:cubicBezTo>
                      <a:pt x="247140" y="1228949"/>
                      <a:pt x="247392" y="1233293"/>
                      <a:pt x="245755" y="1238644"/>
                    </a:cubicBezTo>
                    <a:cubicBezTo>
                      <a:pt x="240907" y="1254445"/>
                      <a:pt x="240089" y="1259167"/>
                      <a:pt x="239459" y="1273584"/>
                    </a:cubicBezTo>
                    <a:cubicBezTo>
                      <a:pt x="239018" y="1284349"/>
                      <a:pt x="238767" y="1286552"/>
                      <a:pt x="237256" y="1291211"/>
                    </a:cubicBezTo>
                    <a:cubicBezTo>
                      <a:pt x="236311" y="1294170"/>
                      <a:pt x="234926" y="1297821"/>
                      <a:pt x="234108" y="1299395"/>
                    </a:cubicBezTo>
                    <a:cubicBezTo>
                      <a:pt x="232093" y="1303424"/>
                      <a:pt x="231149" y="1310286"/>
                      <a:pt x="231275" y="1320674"/>
                    </a:cubicBezTo>
                    <a:cubicBezTo>
                      <a:pt x="231338" y="1325647"/>
                      <a:pt x="231086" y="1330558"/>
                      <a:pt x="230771" y="1331691"/>
                    </a:cubicBezTo>
                    <a:cubicBezTo>
                      <a:pt x="230457" y="1332824"/>
                      <a:pt x="229386" y="1336665"/>
                      <a:pt x="228505" y="1340253"/>
                    </a:cubicBezTo>
                    <a:cubicBezTo>
                      <a:pt x="227624" y="1343841"/>
                      <a:pt x="226302" y="1347933"/>
                      <a:pt x="225546" y="1349319"/>
                    </a:cubicBezTo>
                    <a:cubicBezTo>
                      <a:pt x="224854" y="1350704"/>
                      <a:pt x="223846" y="1353285"/>
                      <a:pt x="223343" y="1355047"/>
                    </a:cubicBezTo>
                    <a:cubicBezTo>
                      <a:pt x="222839" y="1356810"/>
                      <a:pt x="221391" y="1359769"/>
                      <a:pt x="220195" y="1361532"/>
                    </a:cubicBezTo>
                    <a:cubicBezTo>
                      <a:pt x="218306" y="1364365"/>
                      <a:pt x="217488" y="1364994"/>
                      <a:pt x="214781" y="1365813"/>
                    </a:cubicBezTo>
                    <a:cubicBezTo>
                      <a:pt x="208171" y="1367764"/>
                      <a:pt x="202693" y="1366631"/>
                      <a:pt x="200112" y="1362665"/>
                    </a:cubicBezTo>
                    <a:cubicBezTo>
                      <a:pt x="198664" y="1360462"/>
                      <a:pt x="199168" y="1353599"/>
                      <a:pt x="200994" y="1349885"/>
                    </a:cubicBezTo>
                    <a:cubicBezTo>
                      <a:pt x="202064" y="1347808"/>
                      <a:pt x="202190" y="1347178"/>
                      <a:pt x="201434" y="1347178"/>
                    </a:cubicBezTo>
                    <a:cubicBezTo>
                      <a:pt x="200364" y="1347178"/>
                      <a:pt x="196398" y="1353977"/>
                      <a:pt x="195454" y="1357566"/>
                    </a:cubicBezTo>
                    <a:cubicBezTo>
                      <a:pt x="195076" y="1358951"/>
                      <a:pt x="194572" y="1360399"/>
                      <a:pt x="194320" y="1360776"/>
                    </a:cubicBezTo>
                    <a:cubicBezTo>
                      <a:pt x="193502" y="1361972"/>
                      <a:pt x="189914" y="1363546"/>
                      <a:pt x="187962" y="1363546"/>
                    </a:cubicBezTo>
                    <a:cubicBezTo>
                      <a:pt x="185381" y="1363546"/>
                      <a:pt x="181981" y="1361091"/>
                      <a:pt x="181226" y="1358636"/>
                    </a:cubicBezTo>
                    <a:cubicBezTo>
                      <a:pt x="180722" y="1356999"/>
                      <a:pt x="180282" y="1356621"/>
                      <a:pt x="179022" y="1356621"/>
                    </a:cubicBezTo>
                    <a:cubicBezTo>
                      <a:pt x="176819" y="1356621"/>
                      <a:pt x="174616" y="1354984"/>
                      <a:pt x="173608" y="1352529"/>
                    </a:cubicBezTo>
                    <a:cubicBezTo>
                      <a:pt x="173042" y="1351081"/>
                      <a:pt x="172223" y="1350389"/>
                      <a:pt x="170964" y="1350137"/>
                    </a:cubicBezTo>
                    <a:cubicBezTo>
                      <a:pt x="168824" y="1349696"/>
                      <a:pt x="167691" y="1347556"/>
                      <a:pt x="167691" y="1344093"/>
                    </a:cubicBezTo>
                    <a:cubicBezTo>
                      <a:pt x="167691" y="1342582"/>
                      <a:pt x="167313" y="1341323"/>
                      <a:pt x="166620" y="1340820"/>
                    </a:cubicBezTo>
                    <a:cubicBezTo>
                      <a:pt x="164732" y="1339246"/>
                      <a:pt x="162654" y="1333517"/>
                      <a:pt x="162654" y="1329991"/>
                    </a:cubicBezTo>
                    <a:cubicBezTo>
                      <a:pt x="162654" y="1326025"/>
                      <a:pt x="166117" y="1310349"/>
                      <a:pt x="167502" y="1308146"/>
                    </a:cubicBezTo>
                    <a:cubicBezTo>
                      <a:pt x="168068" y="1307265"/>
                      <a:pt x="169138" y="1305880"/>
                      <a:pt x="169957" y="1304998"/>
                    </a:cubicBezTo>
                    <a:cubicBezTo>
                      <a:pt x="170775" y="1304117"/>
                      <a:pt x="172538" y="1301158"/>
                      <a:pt x="173923" y="1298388"/>
                    </a:cubicBezTo>
                    <a:cubicBezTo>
                      <a:pt x="175308" y="1295618"/>
                      <a:pt x="178456" y="1290959"/>
                      <a:pt x="180848" y="1288000"/>
                    </a:cubicBezTo>
                    <a:cubicBezTo>
                      <a:pt x="185570" y="1282272"/>
                      <a:pt x="186766" y="1280572"/>
                      <a:pt x="190795" y="1274150"/>
                    </a:cubicBezTo>
                    <a:cubicBezTo>
                      <a:pt x="192558" y="1271380"/>
                      <a:pt x="193565" y="1268799"/>
                      <a:pt x="194006" y="1266155"/>
                    </a:cubicBezTo>
                    <a:cubicBezTo>
                      <a:pt x="194446" y="1263574"/>
                      <a:pt x="196020" y="1259608"/>
                      <a:pt x="198727" y="1254194"/>
                    </a:cubicBezTo>
                    <a:cubicBezTo>
                      <a:pt x="203197" y="1245443"/>
                      <a:pt x="203575" y="1243491"/>
                      <a:pt x="202631" y="1235748"/>
                    </a:cubicBezTo>
                    <a:cubicBezTo>
                      <a:pt x="202127" y="1231593"/>
                      <a:pt x="202379" y="1230334"/>
                      <a:pt x="206345" y="1215602"/>
                    </a:cubicBezTo>
                    <a:cubicBezTo>
                      <a:pt x="207730" y="1210377"/>
                      <a:pt x="207478" y="1205592"/>
                      <a:pt x="204771" y="1185699"/>
                    </a:cubicBezTo>
                    <a:cubicBezTo>
                      <a:pt x="203386" y="1175689"/>
                      <a:pt x="201686" y="1161335"/>
                      <a:pt x="200931" y="1153906"/>
                    </a:cubicBezTo>
                    <a:cubicBezTo>
                      <a:pt x="200175" y="1146478"/>
                      <a:pt x="199042" y="1135523"/>
                      <a:pt x="198413" y="1129669"/>
                    </a:cubicBezTo>
                    <a:cubicBezTo>
                      <a:pt x="197720" y="1123814"/>
                      <a:pt x="196902" y="1116007"/>
                      <a:pt x="196524" y="1112356"/>
                    </a:cubicBezTo>
                    <a:cubicBezTo>
                      <a:pt x="196146" y="1108705"/>
                      <a:pt x="194824" y="1098506"/>
                      <a:pt x="193565" y="1089692"/>
                    </a:cubicBezTo>
                    <a:cubicBezTo>
                      <a:pt x="191488" y="1075150"/>
                      <a:pt x="191299" y="1072191"/>
                      <a:pt x="191236" y="1058844"/>
                    </a:cubicBezTo>
                    <a:cubicBezTo>
                      <a:pt x="191173" y="1044491"/>
                      <a:pt x="191299" y="1042350"/>
                      <a:pt x="194069" y="1018868"/>
                    </a:cubicBezTo>
                    <a:cubicBezTo>
                      <a:pt x="194887" y="1011565"/>
                      <a:pt x="196083" y="1004325"/>
                      <a:pt x="198538" y="991797"/>
                    </a:cubicBezTo>
                    <a:cubicBezTo>
                      <a:pt x="200427" y="981976"/>
                      <a:pt x="200490" y="981473"/>
                      <a:pt x="199923" y="971337"/>
                    </a:cubicBezTo>
                    <a:cubicBezTo>
                      <a:pt x="199609" y="965608"/>
                      <a:pt x="199357" y="952576"/>
                      <a:pt x="199357" y="942378"/>
                    </a:cubicBezTo>
                    <a:cubicBezTo>
                      <a:pt x="199357" y="922043"/>
                      <a:pt x="199672" y="924561"/>
                      <a:pt x="195202" y="911215"/>
                    </a:cubicBezTo>
                    <a:cubicBezTo>
                      <a:pt x="192998" y="904668"/>
                      <a:pt x="190354" y="889999"/>
                      <a:pt x="187710" y="869476"/>
                    </a:cubicBezTo>
                    <a:cubicBezTo>
                      <a:pt x="187018" y="863999"/>
                      <a:pt x="185759" y="855437"/>
                      <a:pt x="184877" y="850338"/>
                    </a:cubicBezTo>
                    <a:cubicBezTo>
                      <a:pt x="183996" y="845301"/>
                      <a:pt x="183303" y="840139"/>
                      <a:pt x="183303" y="839006"/>
                    </a:cubicBezTo>
                    <a:cubicBezTo>
                      <a:pt x="183303" y="837809"/>
                      <a:pt x="182611" y="833214"/>
                      <a:pt x="181792" y="828681"/>
                    </a:cubicBezTo>
                    <a:cubicBezTo>
                      <a:pt x="180974" y="824211"/>
                      <a:pt x="179652" y="816279"/>
                      <a:pt x="178959" y="811054"/>
                    </a:cubicBezTo>
                    <a:cubicBezTo>
                      <a:pt x="178267" y="805828"/>
                      <a:pt x="177260" y="798777"/>
                      <a:pt x="176693" y="795315"/>
                    </a:cubicBezTo>
                    <a:cubicBezTo>
                      <a:pt x="172853" y="769755"/>
                      <a:pt x="167502" y="716684"/>
                      <a:pt x="168446" y="713662"/>
                    </a:cubicBezTo>
                    <a:cubicBezTo>
                      <a:pt x="168572" y="713222"/>
                      <a:pt x="168887" y="703464"/>
                      <a:pt x="169076" y="692069"/>
                    </a:cubicBezTo>
                    <a:cubicBezTo>
                      <a:pt x="169705" y="655870"/>
                      <a:pt x="171720" y="637298"/>
                      <a:pt x="176441" y="624329"/>
                    </a:cubicBezTo>
                    <a:cubicBezTo>
                      <a:pt x="180344" y="613690"/>
                      <a:pt x="181541" y="603554"/>
                      <a:pt x="181729" y="580638"/>
                    </a:cubicBezTo>
                    <a:cubicBezTo>
                      <a:pt x="181855" y="565340"/>
                      <a:pt x="181918" y="564711"/>
                      <a:pt x="187144" y="541292"/>
                    </a:cubicBezTo>
                    <a:cubicBezTo>
                      <a:pt x="190921" y="524483"/>
                      <a:pt x="191676" y="515921"/>
                      <a:pt x="191739" y="492816"/>
                    </a:cubicBezTo>
                    <a:cubicBezTo>
                      <a:pt x="191739" y="476700"/>
                      <a:pt x="190984" y="465809"/>
                      <a:pt x="188843" y="452525"/>
                    </a:cubicBezTo>
                    <a:cubicBezTo>
                      <a:pt x="186829" y="439871"/>
                      <a:pt x="186451" y="439682"/>
                      <a:pt x="184877" y="450511"/>
                    </a:cubicBezTo>
                    <a:cubicBezTo>
                      <a:pt x="183933" y="456932"/>
                      <a:pt x="178330" y="480099"/>
                      <a:pt x="174049" y="495335"/>
                    </a:cubicBezTo>
                    <a:cubicBezTo>
                      <a:pt x="172538" y="500686"/>
                      <a:pt x="172349" y="502511"/>
                      <a:pt x="172223" y="512962"/>
                    </a:cubicBezTo>
                    <a:cubicBezTo>
                      <a:pt x="172160" y="519383"/>
                      <a:pt x="171783" y="525868"/>
                      <a:pt x="171405" y="527442"/>
                    </a:cubicBezTo>
                    <a:cubicBezTo>
                      <a:pt x="170398" y="531471"/>
                      <a:pt x="164480" y="548657"/>
                      <a:pt x="163095" y="551679"/>
                    </a:cubicBezTo>
                    <a:cubicBezTo>
                      <a:pt x="161017" y="556023"/>
                      <a:pt x="157051" y="565970"/>
                      <a:pt x="155037" y="571510"/>
                    </a:cubicBezTo>
                    <a:cubicBezTo>
                      <a:pt x="146286" y="596188"/>
                      <a:pt x="138102" y="616963"/>
                      <a:pt x="131491" y="631002"/>
                    </a:cubicBezTo>
                    <a:cubicBezTo>
                      <a:pt x="122804" y="649574"/>
                      <a:pt x="118649" y="659899"/>
                      <a:pt x="110276" y="684199"/>
                    </a:cubicBezTo>
                    <a:cubicBezTo>
                      <a:pt x="104924" y="699749"/>
                      <a:pt x="101021" y="710703"/>
                      <a:pt x="100140" y="712844"/>
                    </a:cubicBezTo>
                    <a:cubicBezTo>
                      <a:pt x="99825" y="713536"/>
                      <a:pt x="99447" y="715362"/>
                      <a:pt x="99259" y="716936"/>
                    </a:cubicBezTo>
                    <a:cubicBezTo>
                      <a:pt x="99070" y="718510"/>
                      <a:pt x="98629" y="721909"/>
                      <a:pt x="98188" y="724491"/>
                    </a:cubicBezTo>
                    <a:cubicBezTo>
                      <a:pt x="97748" y="727324"/>
                      <a:pt x="97622" y="731164"/>
                      <a:pt x="97873" y="733934"/>
                    </a:cubicBezTo>
                    <a:cubicBezTo>
                      <a:pt x="98944" y="745077"/>
                      <a:pt x="99070" y="743377"/>
                      <a:pt x="94726" y="766356"/>
                    </a:cubicBezTo>
                    <a:cubicBezTo>
                      <a:pt x="92082" y="780269"/>
                      <a:pt x="92019" y="778884"/>
                      <a:pt x="96363" y="801610"/>
                    </a:cubicBezTo>
                    <a:cubicBezTo>
                      <a:pt x="96992" y="805073"/>
                      <a:pt x="97622" y="811117"/>
                      <a:pt x="97748" y="815020"/>
                    </a:cubicBezTo>
                    <a:cubicBezTo>
                      <a:pt x="97936" y="822134"/>
                      <a:pt x="97936" y="822134"/>
                      <a:pt x="96174" y="823708"/>
                    </a:cubicBezTo>
                    <a:cubicBezTo>
                      <a:pt x="95166" y="824526"/>
                      <a:pt x="93593" y="825218"/>
                      <a:pt x="92585" y="825218"/>
                    </a:cubicBezTo>
                    <a:cubicBezTo>
                      <a:pt x="89500" y="825218"/>
                      <a:pt x="88493" y="823078"/>
                      <a:pt x="86982" y="813320"/>
                    </a:cubicBezTo>
                    <a:cubicBezTo>
                      <a:pt x="86227" y="808472"/>
                      <a:pt x="85031" y="802618"/>
                      <a:pt x="84401" y="800288"/>
                    </a:cubicBezTo>
                    <a:cubicBezTo>
                      <a:pt x="83709" y="797959"/>
                      <a:pt x="82701" y="793552"/>
                      <a:pt x="82198" y="790530"/>
                    </a:cubicBezTo>
                    <a:cubicBezTo>
                      <a:pt x="81002" y="783857"/>
                      <a:pt x="79931" y="782598"/>
                      <a:pt x="77791" y="785242"/>
                    </a:cubicBezTo>
                    <a:cubicBezTo>
                      <a:pt x="76972" y="786249"/>
                      <a:pt x="76217" y="787949"/>
                      <a:pt x="76028" y="789019"/>
                    </a:cubicBezTo>
                    <a:cubicBezTo>
                      <a:pt x="75839" y="790090"/>
                      <a:pt x="75524" y="798903"/>
                      <a:pt x="75273" y="808598"/>
                    </a:cubicBezTo>
                    <a:cubicBezTo>
                      <a:pt x="74706" y="833214"/>
                      <a:pt x="74328" y="837558"/>
                      <a:pt x="72314" y="839572"/>
                    </a:cubicBezTo>
                    <a:cubicBezTo>
                      <a:pt x="70425" y="841461"/>
                      <a:pt x="66963" y="841713"/>
                      <a:pt x="64570" y="840139"/>
                    </a:cubicBezTo>
                    <a:cubicBezTo>
                      <a:pt x="62745" y="838943"/>
                      <a:pt x="62682" y="837935"/>
                      <a:pt x="63689" y="828114"/>
                    </a:cubicBezTo>
                    <a:cubicBezTo>
                      <a:pt x="64193" y="823078"/>
                      <a:pt x="64130" y="819930"/>
                      <a:pt x="63248" y="812502"/>
                    </a:cubicBezTo>
                    <a:cubicBezTo>
                      <a:pt x="62367" y="804758"/>
                      <a:pt x="62304" y="802303"/>
                      <a:pt x="62933" y="798337"/>
                    </a:cubicBezTo>
                    <a:cubicBezTo>
                      <a:pt x="63815" y="792608"/>
                      <a:pt x="63878" y="788768"/>
                      <a:pt x="63122" y="788768"/>
                    </a:cubicBezTo>
                    <a:cubicBezTo>
                      <a:pt x="62808" y="788768"/>
                      <a:pt x="62430" y="790530"/>
                      <a:pt x="62241" y="792734"/>
                    </a:cubicBezTo>
                    <a:cubicBezTo>
                      <a:pt x="62052" y="794874"/>
                      <a:pt x="61548" y="799344"/>
                      <a:pt x="61171" y="802681"/>
                    </a:cubicBezTo>
                    <a:cubicBezTo>
                      <a:pt x="60793" y="805954"/>
                      <a:pt x="60352" y="816090"/>
                      <a:pt x="60226" y="825218"/>
                    </a:cubicBezTo>
                    <a:cubicBezTo>
                      <a:pt x="60038" y="838754"/>
                      <a:pt x="59786" y="842027"/>
                      <a:pt x="59030" y="843287"/>
                    </a:cubicBezTo>
                    <a:cubicBezTo>
                      <a:pt x="57268" y="845994"/>
                      <a:pt x="51790" y="846120"/>
                      <a:pt x="49335" y="843412"/>
                    </a:cubicBezTo>
                    <a:cubicBezTo>
                      <a:pt x="48202" y="842153"/>
                      <a:pt x="48013" y="840705"/>
                      <a:pt x="47510" y="829751"/>
                    </a:cubicBezTo>
                    <a:cubicBezTo>
                      <a:pt x="46817" y="814390"/>
                      <a:pt x="46817" y="804066"/>
                      <a:pt x="47447" y="799344"/>
                    </a:cubicBezTo>
                    <a:cubicBezTo>
                      <a:pt x="47761" y="796889"/>
                      <a:pt x="47698" y="795819"/>
                      <a:pt x="47258" y="796070"/>
                    </a:cubicBezTo>
                    <a:cubicBezTo>
                      <a:pt x="46880" y="796259"/>
                      <a:pt x="46628" y="797267"/>
                      <a:pt x="46628" y="798274"/>
                    </a:cubicBezTo>
                    <a:cubicBezTo>
                      <a:pt x="46628" y="799281"/>
                      <a:pt x="46313" y="800288"/>
                      <a:pt x="45999" y="800477"/>
                    </a:cubicBezTo>
                    <a:cubicBezTo>
                      <a:pt x="45621" y="800729"/>
                      <a:pt x="45369" y="806143"/>
                      <a:pt x="45369" y="814705"/>
                    </a:cubicBezTo>
                    <a:cubicBezTo>
                      <a:pt x="45369" y="829374"/>
                      <a:pt x="44928" y="832081"/>
                      <a:pt x="42347" y="833466"/>
                    </a:cubicBezTo>
                    <a:cubicBezTo>
                      <a:pt x="40081" y="834662"/>
                      <a:pt x="37374" y="834284"/>
                      <a:pt x="35170" y="832332"/>
                    </a:cubicBezTo>
                    <a:lnTo>
                      <a:pt x="33093" y="830507"/>
                    </a:lnTo>
                    <a:lnTo>
                      <a:pt x="32715" y="816468"/>
                    </a:lnTo>
                    <a:cubicBezTo>
                      <a:pt x="32526" y="808724"/>
                      <a:pt x="32589" y="800288"/>
                      <a:pt x="32904" y="797707"/>
                    </a:cubicBezTo>
                    <a:cubicBezTo>
                      <a:pt x="33219" y="795126"/>
                      <a:pt x="34037" y="787886"/>
                      <a:pt x="34793" y="781654"/>
                    </a:cubicBezTo>
                    <a:cubicBezTo>
                      <a:pt x="36241" y="769566"/>
                      <a:pt x="36933" y="757416"/>
                      <a:pt x="36304" y="757416"/>
                    </a:cubicBezTo>
                    <a:cubicBezTo>
                      <a:pt x="35863" y="757416"/>
                      <a:pt x="29567" y="762830"/>
                      <a:pt x="25035" y="767048"/>
                    </a:cubicBezTo>
                    <a:cubicBezTo>
                      <a:pt x="20502" y="771266"/>
                      <a:pt x="15088" y="773155"/>
                      <a:pt x="7407" y="773092"/>
                    </a:cubicBezTo>
                    <a:cubicBezTo>
                      <a:pt x="2245" y="773092"/>
                      <a:pt x="42" y="771896"/>
                      <a:pt x="42" y="769063"/>
                    </a:cubicBezTo>
                    <a:cubicBezTo>
                      <a:pt x="42" y="767741"/>
                      <a:pt x="545" y="767237"/>
                      <a:pt x="2434" y="766419"/>
                    </a:cubicBezTo>
                    <a:cubicBezTo>
                      <a:pt x="8792" y="763711"/>
                      <a:pt x="10177" y="763019"/>
                      <a:pt x="10177" y="762389"/>
                    </a:cubicBezTo>
                    <a:cubicBezTo>
                      <a:pt x="10177" y="762012"/>
                      <a:pt x="13199" y="758675"/>
                      <a:pt x="16913" y="754961"/>
                    </a:cubicBezTo>
                    <a:cubicBezTo>
                      <a:pt x="20628" y="751246"/>
                      <a:pt x="24909" y="746525"/>
                      <a:pt x="26420" y="744447"/>
                    </a:cubicBezTo>
                    <a:cubicBezTo>
                      <a:pt x="31330" y="737774"/>
                      <a:pt x="31771" y="737207"/>
                      <a:pt x="32589" y="737207"/>
                    </a:cubicBezTo>
                    <a:cubicBezTo>
                      <a:pt x="33030" y="737207"/>
                      <a:pt x="33974" y="736452"/>
                      <a:pt x="34730" y="735508"/>
                    </a:cubicBezTo>
                    <a:cubicBezTo>
                      <a:pt x="35485" y="734563"/>
                      <a:pt x="37311" y="732927"/>
                      <a:pt x="38822" y="731856"/>
                    </a:cubicBezTo>
                    <a:cubicBezTo>
                      <a:pt x="45621" y="727072"/>
                      <a:pt x="55505" y="718132"/>
                      <a:pt x="57205" y="715299"/>
                    </a:cubicBezTo>
                    <a:cubicBezTo>
                      <a:pt x="60101" y="710389"/>
                      <a:pt x="61234" y="707745"/>
                      <a:pt x="61234" y="705856"/>
                    </a:cubicBezTo>
                    <a:cubicBezTo>
                      <a:pt x="61234" y="704282"/>
                      <a:pt x="62178" y="700505"/>
                      <a:pt x="65641" y="687725"/>
                    </a:cubicBezTo>
                    <a:cubicBezTo>
                      <a:pt x="66333" y="685270"/>
                      <a:pt x="67403" y="681241"/>
                      <a:pt x="68096" y="678659"/>
                    </a:cubicBezTo>
                    <a:cubicBezTo>
                      <a:pt x="68788" y="676078"/>
                      <a:pt x="69796" y="671482"/>
                      <a:pt x="70299" y="668461"/>
                    </a:cubicBezTo>
                    <a:cubicBezTo>
                      <a:pt x="70803" y="665439"/>
                      <a:pt x="72188" y="660276"/>
                      <a:pt x="73384" y="657003"/>
                    </a:cubicBezTo>
                    <a:cubicBezTo>
                      <a:pt x="76784" y="647560"/>
                      <a:pt x="78609" y="638809"/>
                      <a:pt x="83520" y="607772"/>
                    </a:cubicBezTo>
                    <a:cubicBezTo>
                      <a:pt x="86919" y="586304"/>
                      <a:pt x="88745" y="575854"/>
                      <a:pt x="90445" y="568110"/>
                    </a:cubicBezTo>
                    <a:cubicBezTo>
                      <a:pt x="91263" y="564270"/>
                      <a:pt x="92837" y="556086"/>
                      <a:pt x="93907" y="549854"/>
                    </a:cubicBezTo>
                    <a:cubicBezTo>
                      <a:pt x="95796" y="539214"/>
                      <a:pt x="99321" y="525301"/>
                      <a:pt x="102154" y="517432"/>
                    </a:cubicBezTo>
                    <a:cubicBezTo>
                      <a:pt x="102847" y="515543"/>
                      <a:pt x="104484" y="510884"/>
                      <a:pt x="105806" y="507044"/>
                    </a:cubicBezTo>
                    <a:cubicBezTo>
                      <a:pt x="107128" y="503204"/>
                      <a:pt x="109079" y="498293"/>
                      <a:pt x="110087" y="496027"/>
                    </a:cubicBezTo>
                    <a:cubicBezTo>
                      <a:pt x="115501" y="484254"/>
                      <a:pt x="117641" y="475378"/>
                      <a:pt x="119656" y="456680"/>
                    </a:cubicBezTo>
                    <a:cubicBezTo>
                      <a:pt x="120411" y="449755"/>
                      <a:pt x="121670" y="438423"/>
                      <a:pt x="122552" y="431498"/>
                    </a:cubicBezTo>
                    <a:cubicBezTo>
                      <a:pt x="126833" y="396495"/>
                      <a:pt x="126959" y="395236"/>
                      <a:pt x="126770" y="371376"/>
                    </a:cubicBezTo>
                    <a:cubicBezTo>
                      <a:pt x="126518" y="336751"/>
                      <a:pt x="127588" y="324160"/>
                      <a:pt x="132688" y="302126"/>
                    </a:cubicBezTo>
                    <a:cubicBezTo>
                      <a:pt x="135584" y="289472"/>
                      <a:pt x="138731" y="279840"/>
                      <a:pt x="141124" y="276314"/>
                    </a:cubicBezTo>
                    <a:cubicBezTo>
                      <a:pt x="145656" y="269578"/>
                      <a:pt x="151763" y="264856"/>
                      <a:pt x="160703" y="261331"/>
                    </a:cubicBezTo>
                    <a:cubicBezTo>
                      <a:pt x="165550" y="259379"/>
                      <a:pt x="167691" y="258309"/>
                      <a:pt x="173860" y="254595"/>
                    </a:cubicBezTo>
                    <a:cubicBezTo>
                      <a:pt x="175749" y="253462"/>
                      <a:pt x="180093" y="251510"/>
                      <a:pt x="183492" y="250251"/>
                    </a:cubicBezTo>
                    <a:cubicBezTo>
                      <a:pt x="198098" y="244837"/>
                      <a:pt x="232660" y="228217"/>
                      <a:pt x="241537" y="222362"/>
                    </a:cubicBezTo>
                    <a:cubicBezTo>
                      <a:pt x="247643" y="218333"/>
                      <a:pt x="251547" y="214492"/>
                      <a:pt x="252932" y="211156"/>
                    </a:cubicBezTo>
                    <a:cubicBezTo>
                      <a:pt x="254317" y="207882"/>
                      <a:pt x="255702" y="197809"/>
                      <a:pt x="256016" y="189122"/>
                    </a:cubicBezTo>
                    <a:cubicBezTo>
                      <a:pt x="256268" y="181441"/>
                      <a:pt x="256268" y="181000"/>
                      <a:pt x="254505" y="176971"/>
                    </a:cubicBezTo>
                    <a:cubicBezTo>
                      <a:pt x="250728" y="168095"/>
                      <a:pt x="248651" y="160729"/>
                      <a:pt x="246573" y="148956"/>
                    </a:cubicBezTo>
                    <a:cubicBezTo>
                      <a:pt x="245503" y="142913"/>
                      <a:pt x="245251" y="142220"/>
                      <a:pt x="244118" y="142220"/>
                    </a:cubicBezTo>
                    <a:cubicBezTo>
                      <a:pt x="243677" y="142220"/>
                      <a:pt x="242292" y="141465"/>
                      <a:pt x="240907" y="140583"/>
                    </a:cubicBezTo>
                    <a:cubicBezTo>
                      <a:pt x="237696" y="138380"/>
                      <a:pt x="234297" y="131077"/>
                      <a:pt x="232093" y="121571"/>
                    </a:cubicBezTo>
                    <a:cubicBezTo>
                      <a:pt x="230205" y="113450"/>
                      <a:pt x="230079" y="110365"/>
                      <a:pt x="231401" y="105329"/>
                    </a:cubicBezTo>
                    <a:cubicBezTo>
                      <a:pt x="232408" y="101551"/>
                      <a:pt x="233038" y="100418"/>
                      <a:pt x="235367" y="98529"/>
                    </a:cubicBezTo>
                    <a:cubicBezTo>
                      <a:pt x="236626" y="97522"/>
                      <a:pt x="236752" y="97019"/>
                      <a:pt x="236374" y="94752"/>
                    </a:cubicBezTo>
                    <a:cubicBezTo>
                      <a:pt x="236123" y="93304"/>
                      <a:pt x="235682" y="91667"/>
                      <a:pt x="235367" y="91101"/>
                    </a:cubicBezTo>
                    <a:cubicBezTo>
                      <a:pt x="235052" y="90534"/>
                      <a:pt x="234486" y="86442"/>
                      <a:pt x="234108" y="81972"/>
                    </a:cubicBezTo>
                    <a:cubicBezTo>
                      <a:pt x="233730" y="77502"/>
                      <a:pt x="233101" y="73284"/>
                      <a:pt x="232786" y="72529"/>
                    </a:cubicBezTo>
                    <a:cubicBezTo>
                      <a:pt x="232282" y="71522"/>
                      <a:pt x="232345" y="69318"/>
                      <a:pt x="232849" y="64974"/>
                    </a:cubicBezTo>
                    <a:cubicBezTo>
                      <a:pt x="233290" y="61008"/>
                      <a:pt x="233353" y="58742"/>
                      <a:pt x="232912" y="58616"/>
                    </a:cubicBezTo>
                    <a:cubicBezTo>
                      <a:pt x="232156" y="58364"/>
                      <a:pt x="232093" y="56161"/>
                      <a:pt x="232912" y="55720"/>
                    </a:cubicBezTo>
                    <a:cubicBezTo>
                      <a:pt x="233227" y="55531"/>
                      <a:pt x="233667" y="54020"/>
                      <a:pt x="233919" y="52383"/>
                    </a:cubicBezTo>
                    <a:cubicBezTo>
                      <a:pt x="234108" y="50747"/>
                      <a:pt x="234549" y="48921"/>
                      <a:pt x="234926" y="48291"/>
                    </a:cubicBezTo>
                    <a:cubicBezTo>
                      <a:pt x="235241" y="47662"/>
                      <a:pt x="235493" y="46466"/>
                      <a:pt x="235493" y="45521"/>
                    </a:cubicBezTo>
                    <a:cubicBezTo>
                      <a:pt x="235493" y="44577"/>
                      <a:pt x="236374" y="42374"/>
                      <a:pt x="237508" y="40611"/>
                    </a:cubicBezTo>
                    <a:cubicBezTo>
                      <a:pt x="238578" y="38848"/>
                      <a:pt x="240404" y="35763"/>
                      <a:pt x="241537" y="33812"/>
                    </a:cubicBezTo>
                    <a:cubicBezTo>
                      <a:pt x="243425" y="30538"/>
                      <a:pt x="248839" y="23487"/>
                      <a:pt x="254317" y="17255"/>
                    </a:cubicBezTo>
                    <a:cubicBezTo>
                      <a:pt x="257024" y="14233"/>
                      <a:pt x="262375" y="10078"/>
                      <a:pt x="264263" y="9574"/>
                    </a:cubicBezTo>
                    <a:cubicBezTo>
                      <a:pt x="265019" y="9385"/>
                      <a:pt x="265711" y="8945"/>
                      <a:pt x="265711" y="8630"/>
                    </a:cubicBezTo>
                    <a:cubicBezTo>
                      <a:pt x="265711" y="8315"/>
                      <a:pt x="266089" y="8126"/>
                      <a:pt x="266530" y="8189"/>
                    </a:cubicBezTo>
                    <a:cubicBezTo>
                      <a:pt x="266970" y="8252"/>
                      <a:pt x="268230" y="8126"/>
                      <a:pt x="269300" y="7874"/>
                    </a:cubicBezTo>
                    <a:cubicBezTo>
                      <a:pt x="270811" y="7497"/>
                      <a:pt x="271188" y="7119"/>
                      <a:pt x="271000" y="6237"/>
                    </a:cubicBezTo>
                    <a:cubicBezTo>
                      <a:pt x="270748" y="5230"/>
                      <a:pt x="271188" y="4978"/>
                      <a:pt x="273707" y="4601"/>
                    </a:cubicBezTo>
                    <a:cubicBezTo>
                      <a:pt x="275406" y="4349"/>
                      <a:pt x="277673" y="3782"/>
                      <a:pt x="278806" y="3279"/>
                    </a:cubicBezTo>
                    <a:cubicBezTo>
                      <a:pt x="279939" y="2775"/>
                      <a:pt x="281198" y="2586"/>
                      <a:pt x="281513" y="2775"/>
                    </a:cubicBezTo>
                    <a:cubicBezTo>
                      <a:pt x="281828" y="2964"/>
                      <a:pt x="282520" y="2838"/>
                      <a:pt x="283024" y="2460"/>
                    </a:cubicBezTo>
                    <a:cubicBezTo>
                      <a:pt x="283528" y="2082"/>
                      <a:pt x="285290" y="1705"/>
                      <a:pt x="286927" y="1642"/>
                    </a:cubicBezTo>
                    <a:cubicBezTo>
                      <a:pt x="288564" y="1579"/>
                      <a:pt x="290138" y="1264"/>
                      <a:pt x="290390" y="886"/>
                    </a:cubicBezTo>
                    <a:cubicBezTo>
                      <a:pt x="290705" y="446"/>
                      <a:pt x="291901" y="634"/>
                      <a:pt x="293915" y="1327"/>
                    </a:cubicBezTo>
                    <a:cubicBezTo>
                      <a:pt x="297567" y="2649"/>
                      <a:pt x="299455" y="2712"/>
                      <a:pt x="299833" y="1642"/>
                    </a:cubicBezTo>
                    <a:cubicBezTo>
                      <a:pt x="300022" y="1075"/>
                      <a:pt x="300463" y="1138"/>
                      <a:pt x="301659" y="1894"/>
                    </a:cubicBezTo>
                    <a:cubicBezTo>
                      <a:pt x="303107" y="2838"/>
                      <a:pt x="305562" y="2901"/>
                      <a:pt x="307891" y="1956"/>
                    </a:cubicBezTo>
                    <a:cubicBezTo>
                      <a:pt x="308395" y="1768"/>
                      <a:pt x="309717" y="1516"/>
                      <a:pt x="310724" y="1390"/>
                    </a:cubicBezTo>
                    <a:cubicBezTo>
                      <a:pt x="311731" y="1264"/>
                      <a:pt x="313557" y="1012"/>
                      <a:pt x="314753" y="823"/>
                    </a:cubicBezTo>
                    <a:cubicBezTo>
                      <a:pt x="316201" y="509"/>
                      <a:pt x="316768" y="572"/>
                      <a:pt x="316453" y="1075"/>
                    </a:cubicBezTo>
                    <a:cubicBezTo>
                      <a:pt x="316138" y="1516"/>
                      <a:pt x="317272" y="1768"/>
                      <a:pt x="319790" y="1768"/>
                    </a:cubicBezTo>
                    <a:cubicBezTo>
                      <a:pt x="323756" y="1768"/>
                      <a:pt x="326211" y="2712"/>
                      <a:pt x="328540" y="5230"/>
                    </a:cubicBezTo>
                    <a:cubicBezTo>
                      <a:pt x="329296" y="6049"/>
                      <a:pt x="331247" y="7119"/>
                      <a:pt x="332758" y="7560"/>
                    </a:cubicBezTo>
                    <a:cubicBezTo>
                      <a:pt x="334332" y="8000"/>
                      <a:pt x="336221" y="9007"/>
                      <a:pt x="337039" y="9763"/>
                    </a:cubicBezTo>
                    <a:cubicBezTo>
                      <a:pt x="337858" y="10518"/>
                      <a:pt x="339872" y="11903"/>
                      <a:pt x="341635" y="12785"/>
                    </a:cubicBezTo>
                    <a:cubicBezTo>
                      <a:pt x="346860" y="15492"/>
                      <a:pt x="351708" y="20591"/>
                      <a:pt x="361025" y="33371"/>
                    </a:cubicBezTo>
                    <a:cubicBezTo>
                      <a:pt x="362158" y="34945"/>
                      <a:pt x="363480" y="37211"/>
                      <a:pt x="363921" y="38407"/>
                    </a:cubicBezTo>
                    <a:cubicBezTo>
                      <a:pt x="364362" y="39604"/>
                      <a:pt x="365117" y="41366"/>
                      <a:pt x="365621" y="42311"/>
                    </a:cubicBezTo>
                    <a:cubicBezTo>
                      <a:pt x="366880" y="44703"/>
                      <a:pt x="367887" y="50243"/>
                      <a:pt x="368202" y="56664"/>
                    </a:cubicBezTo>
                    <a:cubicBezTo>
                      <a:pt x="368517" y="63086"/>
                      <a:pt x="368517" y="62267"/>
                      <a:pt x="367824" y="73977"/>
                    </a:cubicBezTo>
                    <a:cubicBezTo>
                      <a:pt x="367069" y="85875"/>
                      <a:pt x="366188" y="92423"/>
                      <a:pt x="364865" y="96326"/>
                    </a:cubicBezTo>
                    <a:lnTo>
                      <a:pt x="363795" y="99348"/>
                    </a:lnTo>
                    <a:lnTo>
                      <a:pt x="365495" y="101362"/>
                    </a:lnTo>
                    <a:cubicBezTo>
                      <a:pt x="367321" y="103503"/>
                      <a:pt x="369713" y="110428"/>
                      <a:pt x="369713" y="113450"/>
                    </a:cubicBezTo>
                    <a:cubicBezTo>
                      <a:pt x="369713" y="116660"/>
                      <a:pt x="366628" y="129188"/>
                      <a:pt x="364488" y="134666"/>
                    </a:cubicBezTo>
                    <a:cubicBezTo>
                      <a:pt x="363229" y="137939"/>
                      <a:pt x="361655" y="140709"/>
                      <a:pt x="360270" y="142094"/>
                    </a:cubicBezTo>
                    <a:cubicBezTo>
                      <a:pt x="358129" y="144235"/>
                      <a:pt x="357689" y="144424"/>
                      <a:pt x="354289" y="144487"/>
                    </a:cubicBezTo>
                    <a:lnTo>
                      <a:pt x="352400" y="144549"/>
                    </a:lnTo>
                    <a:lnTo>
                      <a:pt x="350638" y="153363"/>
                    </a:lnTo>
                    <a:cubicBezTo>
                      <a:pt x="347994" y="166332"/>
                      <a:pt x="347868" y="167024"/>
                      <a:pt x="347175" y="169102"/>
                    </a:cubicBezTo>
                    <a:cubicBezTo>
                      <a:pt x="346608" y="170991"/>
                      <a:pt x="346671" y="179489"/>
                      <a:pt x="347364" y="189122"/>
                    </a:cubicBezTo>
                    <a:cubicBezTo>
                      <a:pt x="347868" y="196487"/>
                      <a:pt x="349945" y="205679"/>
                      <a:pt x="351708" y="208701"/>
                    </a:cubicBezTo>
                    <a:cubicBezTo>
                      <a:pt x="353974" y="212541"/>
                      <a:pt x="359199" y="217074"/>
                      <a:pt x="365054" y="220284"/>
                    </a:cubicBezTo>
                    <a:cubicBezTo>
                      <a:pt x="389418" y="233631"/>
                      <a:pt x="412585" y="245026"/>
                      <a:pt x="426687" y="250566"/>
                    </a:cubicBezTo>
                    <a:cubicBezTo>
                      <a:pt x="437893" y="254972"/>
                      <a:pt x="439845" y="255980"/>
                      <a:pt x="447777" y="261142"/>
                    </a:cubicBezTo>
                    <a:cubicBezTo>
                      <a:pt x="456906" y="267123"/>
                      <a:pt x="464019" y="273041"/>
                      <a:pt x="466978" y="277007"/>
                    </a:cubicBezTo>
                    <a:cubicBezTo>
                      <a:pt x="472518" y="284561"/>
                      <a:pt x="476610" y="297971"/>
                      <a:pt x="479947" y="319816"/>
                    </a:cubicBezTo>
                    <a:cubicBezTo>
                      <a:pt x="481269" y="328315"/>
                      <a:pt x="481332" y="331400"/>
                      <a:pt x="481521" y="362940"/>
                    </a:cubicBezTo>
                    <a:cubicBezTo>
                      <a:pt x="481647" y="395488"/>
                      <a:pt x="482276" y="409968"/>
                      <a:pt x="484291" y="428225"/>
                    </a:cubicBezTo>
                    <a:cubicBezTo>
                      <a:pt x="487879" y="460772"/>
                      <a:pt x="489768" y="474371"/>
                      <a:pt x="491971" y="482869"/>
                    </a:cubicBezTo>
                    <a:cubicBezTo>
                      <a:pt x="493545" y="488850"/>
                      <a:pt x="493797" y="489543"/>
                      <a:pt x="498204" y="499867"/>
                    </a:cubicBezTo>
                    <a:cubicBezTo>
                      <a:pt x="502107" y="508933"/>
                      <a:pt x="509851" y="531974"/>
                      <a:pt x="511991" y="540788"/>
                    </a:cubicBezTo>
                    <a:cubicBezTo>
                      <a:pt x="512684" y="543747"/>
                      <a:pt x="514132" y="551931"/>
                      <a:pt x="515202" y="559045"/>
                    </a:cubicBezTo>
                    <a:cubicBezTo>
                      <a:pt x="516272" y="566159"/>
                      <a:pt x="518224" y="578750"/>
                      <a:pt x="519546" y="587060"/>
                    </a:cubicBezTo>
                    <a:cubicBezTo>
                      <a:pt x="522001" y="602232"/>
                      <a:pt x="524016" y="615390"/>
                      <a:pt x="525212" y="624833"/>
                    </a:cubicBezTo>
                    <a:cubicBezTo>
                      <a:pt x="526471" y="634654"/>
                      <a:pt x="527793" y="642397"/>
                      <a:pt x="529052" y="647119"/>
                    </a:cubicBezTo>
                    <a:cubicBezTo>
                      <a:pt x="530437" y="652596"/>
                      <a:pt x="536858" y="672742"/>
                      <a:pt x="540132" y="682122"/>
                    </a:cubicBezTo>
                    <a:cubicBezTo>
                      <a:pt x="541328" y="685584"/>
                      <a:pt x="543280" y="691691"/>
                      <a:pt x="544413" y="695657"/>
                    </a:cubicBezTo>
                    <a:cubicBezTo>
                      <a:pt x="548127" y="708626"/>
                      <a:pt x="549575" y="711774"/>
                      <a:pt x="553793" y="716306"/>
                    </a:cubicBezTo>
                    <a:cubicBezTo>
                      <a:pt x="555871" y="718573"/>
                      <a:pt x="561851" y="724050"/>
                      <a:pt x="566951" y="728583"/>
                    </a:cubicBezTo>
                    <a:cubicBezTo>
                      <a:pt x="572743" y="733619"/>
                      <a:pt x="576961" y="737837"/>
                      <a:pt x="577968" y="739600"/>
                    </a:cubicBezTo>
                    <a:cubicBezTo>
                      <a:pt x="579983" y="742999"/>
                      <a:pt x="584138" y="748350"/>
                      <a:pt x="588167" y="752694"/>
                    </a:cubicBezTo>
                    <a:cubicBezTo>
                      <a:pt x="589803" y="754457"/>
                      <a:pt x="591755" y="757038"/>
                      <a:pt x="592448" y="758486"/>
                    </a:cubicBezTo>
                    <a:cubicBezTo>
                      <a:pt x="594399" y="762264"/>
                      <a:pt x="597043" y="765096"/>
                      <a:pt x="601009" y="767489"/>
                    </a:cubicBezTo>
                    <a:cubicBezTo>
                      <a:pt x="604094" y="769377"/>
                      <a:pt x="604472" y="769818"/>
                      <a:pt x="604472" y="771644"/>
                    </a:cubicBezTo>
                    <a:cubicBezTo>
                      <a:pt x="604472" y="774792"/>
                      <a:pt x="602332" y="775862"/>
                      <a:pt x="597169" y="775484"/>
                    </a:cubicBezTo>
                    <a:cubicBezTo>
                      <a:pt x="590748" y="774980"/>
                      <a:pt x="585334" y="771959"/>
                      <a:pt x="578220" y="764971"/>
                    </a:cubicBezTo>
                    <a:lnTo>
                      <a:pt x="572365" y="759242"/>
                    </a:lnTo>
                    <a:lnTo>
                      <a:pt x="572365" y="763082"/>
                    </a:lnTo>
                    <a:cubicBezTo>
                      <a:pt x="572365" y="767174"/>
                      <a:pt x="572617" y="769063"/>
                      <a:pt x="575261" y="783794"/>
                    </a:cubicBezTo>
                    <a:cubicBezTo>
                      <a:pt x="577905" y="798714"/>
                      <a:pt x="578031" y="799911"/>
                      <a:pt x="578031" y="813257"/>
                    </a:cubicBezTo>
                    <a:cubicBezTo>
                      <a:pt x="578031" y="827989"/>
                      <a:pt x="577653" y="829814"/>
                      <a:pt x="573939" y="831388"/>
                    </a:cubicBezTo>
                    <a:cubicBezTo>
                      <a:pt x="571861" y="832269"/>
                      <a:pt x="571484" y="832269"/>
                      <a:pt x="569343" y="831199"/>
                    </a:cubicBezTo>
                    <a:cubicBezTo>
                      <a:pt x="566258" y="829688"/>
                      <a:pt x="565692" y="827737"/>
                      <a:pt x="564873" y="815523"/>
                    </a:cubicBezTo>
                    <a:cubicBezTo>
                      <a:pt x="563803" y="800351"/>
                      <a:pt x="563425" y="797707"/>
                      <a:pt x="561348" y="792104"/>
                    </a:cubicBezTo>
                    <a:cubicBezTo>
                      <a:pt x="560529" y="789901"/>
                      <a:pt x="559837" y="787131"/>
                      <a:pt x="559837" y="785935"/>
                    </a:cubicBezTo>
                    <a:cubicBezTo>
                      <a:pt x="559837" y="784738"/>
                      <a:pt x="559522" y="783794"/>
                      <a:pt x="559207" y="783794"/>
                    </a:cubicBezTo>
                    <a:cubicBezTo>
                      <a:pt x="558263" y="783794"/>
                      <a:pt x="558452" y="787823"/>
                      <a:pt x="559585" y="792167"/>
                    </a:cubicBezTo>
                    <a:cubicBezTo>
                      <a:pt x="560844" y="797015"/>
                      <a:pt x="561033" y="809228"/>
                      <a:pt x="560026" y="817286"/>
                    </a:cubicBezTo>
                    <a:cubicBezTo>
                      <a:pt x="559585" y="820623"/>
                      <a:pt x="559207" y="827044"/>
                      <a:pt x="559207" y="831514"/>
                    </a:cubicBezTo>
                    <a:cubicBezTo>
                      <a:pt x="559207" y="839194"/>
                      <a:pt x="559144" y="839698"/>
                      <a:pt x="557696" y="841272"/>
                    </a:cubicBezTo>
                    <a:cubicBezTo>
                      <a:pt x="555745" y="843412"/>
                      <a:pt x="552031" y="844105"/>
                      <a:pt x="549827" y="842783"/>
                    </a:cubicBezTo>
                    <a:cubicBezTo>
                      <a:pt x="546805" y="840957"/>
                      <a:pt x="546616" y="839887"/>
                      <a:pt x="546805" y="825030"/>
                    </a:cubicBezTo>
                    <a:cubicBezTo>
                      <a:pt x="546994" y="811494"/>
                      <a:pt x="546679" y="805010"/>
                      <a:pt x="545357" y="793552"/>
                    </a:cubicBezTo>
                    <a:cubicBezTo>
                      <a:pt x="544287" y="784298"/>
                      <a:pt x="543343" y="785431"/>
                      <a:pt x="543846" y="795441"/>
                    </a:cubicBezTo>
                    <a:cubicBezTo>
                      <a:pt x="544098" y="801359"/>
                      <a:pt x="544035" y="805010"/>
                      <a:pt x="543595" y="806458"/>
                    </a:cubicBezTo>
                    <a:cubicBezTo>
                      <a:pt x="542524" y="809732"/>
                      <a:pt x="541643" y="818986"/>
                      <a:pt x="541391" y="828681"/>
                    </a:cubicBezTo>
                    <a:cubicBezTo>
                      <a:pt x="541202" y="837054"/>
                      <a:pt x="541139" y="837495"/>
                      <a:pt x="539691" y="838691"/>
                    </a:cubicBezTo>
                    <a:cubicBezTo>
                      <a:pt x="537677" y="840328"/>
                      <a:pt x="533018" y="839824"/>
                      <a:pt x="531318" y="837747"/>
                    </a:cubicBezTo>
                    <a:cubicBezTo>
                      <a:pt x="530248" y="836424"/>
                      <a:pt x="530185" y="834914"/>
                      <a:pt x="530500" y="809606"/>
                    </a:cubicBezTo>
                    <a:cubicBezTo>
                      <a:pt x="530878" y="783605"/>
                      <a:pt x="530752" y="781213"/>
                      <a:pt x="528989" y="781213"/>
                    </a:cubicBezTo>
                    <a:cubicBezTo>
                      <a:pt x="528737" y="781213"/>
                      <a:pt x="528485" y="783668"/>
                      <a:pt x="528422" y="786627"/>
                    </a:cubicBezTo>
                    <a:cubicBezTo>
                      <a:pt x="528359" y="789649"/>
                      <a:pt x="527856" y="793804"/>
                      <a:pt x="527289" y="795944"/>
                    </a:cubicBezTo>
                    <a:cubicBezTo>
                      <a:pt x="526723" y="798085"/>
                      <a:pt x="526219" y="801233"/>
                      <a:pt x="526156" y="802932"/>
                    </a:cubicBezTo>
                    <a:cubicBezTo>
                      <a:pt x="525967" y="808221"/>
                      <a:pt x="525149" y="816027"/>
                      <a:pt x="524519" y="818482"/>
                    </a:cubicBezTo>
                    <a:cubicBezTo>
                      <a:pt x="523575" y="822386"/>
                      <a:pt x="518790" y="822952"/>
                      <a:pt x="516209" y="819490"/>
                    </a:cubicBezTo>
                    <a:cubicBezTo>
                      <a:pt x="514509" y="817160"/>
                      <a:pt x="514132" y="809732"/>
                      <a:pt x="515265" y="799533"/>
                    </a:cubicBezTo>
                    <a:cubicBezTo>
                      <a:pt x="516335" y="789460"/>
                      <a:pt x="516335" y="776869"/>
                      <a:pt x="515265" y="772651"/>
                    </a:cubicBezTo>
                    <a:cubicBezTo>
                      <a:pt x="514824" y="770825"/>
                      <a:pt x="514258" y="769440"/>
                      <a:pt x="514006" y="769629"/>
                    </a:cubicBezTo>
                    <a:cubicBezTo>
                      <a:pt x="513754" y="769755"/>
                      <a:pt x="513565" y="768496"/>
                      <a:pt x="513439" y="766796"/>
                    </a:cubicBezTo>
                    <a:cubicBezTo>
                      <a:pt x="513313" y="765096"/>
                      <a:pt x="512998" y="762641"/>
                      <a:pt x="512684" y="761319"/>
                    </a:cubicBezTo>
                    <a:cubicBezTo>
                      <a:pt x="510480" y="753135"/>
                      <a:pt x="509536" y="744070"/>
                      <a:pt x="509662" y="732108"/>
                    </a:cubicBezTo>
                    <a:cubicBezTo>
                      <a:pt x="509788" y="720524"/>
                      <a:pt x="509725" y="719769"/>
                      <a:pt x="508403" y="717251"/>
                    </a:cubicBezTo>
                    <a:cubicBezTo>
                      <a:pt x="507647" y="715803"/>
                      <a:pt x="506955" y="714166"/>
                      <a:pt x="506955" y="713662"/>
                    </a:cubicBezTo>
                    <a:cubicBezTo>
                      <a:pt x="506955" y="712718"/>
                      <a:pt x="502485" y="702142"/>
                      <a:pt x="492916" y="680170"/>
                    </a:cubicBezTo>
                    <a:cubicBezTo>
                      <a:pt x="490335" y="674253"/>
                      <a:pt x="486620" y="665313"/>
                      <a:pt x="484732" y="660339"/>
                    </a:cubicBezTo>
                    <a:cubicBezTo>
                      <a:pt x="482843" y="655366"/>
                      <a:pt x="478121" y="643782"/>
                      <a:pt x="474218" y="634591"/>
                    </a:cubicBezTo>
                    <a:cubicBezTo>
                      <a:pt x="465404" y="613753"/>
                      <a:pt x="463768" y="609472"/>
                      <a:pt x="456213" y="588004"/>
                    </a:cubicBezTo>
                    <a:cubicBezTo>
                      <a:pt x="450169" y="570818"/>
                      <a:pt x="448407" y="566222"/>
                      <a:pt x="444692" y="558415"/>
                    </a:cubicBezTo>
                    <a:cubicBezTo>
                      <a:pt x="442552" y="553820"/>
                      <a:pt x="436445" y="537137"/>
                      <a:pt x="435123" y="532289"/>
                    </a:cubicBezTo>
                    <a:cubicBezTo>
                      <a:pt x="434620" y="530337"/>
                      <a:pt x="434242" y="524609"/>
                      <a:pt x="434179" y="517495"/>
                    </a:cubicBezTo>
                    <a:cubicBezTo>
                      <a:pt x="434053" y="507044"/>
                      <a:pt x="433864" y="505218"/>
                      <a:pt x="432353" y="499867"/>
                    </a:cubicBezTo>
                    <a:cubicBezTo>
                      <a:pt x="428828" y="487339"/>
                      <a:pt x="424924" y="470908"/>
                      <a:pt x="423162" y="461150"/>
                    </a:cubicBezTo>
                    <a:cubicBezTo>
                      <a:pt x="421651" y="452777"/>
                      <a:pt x="419384" y="435401"/>
                      <a:pt x="419384" y="432065"/>
                    </a:cubicBezTo>
                    <a:cubicBezTo>
                      <a:pt x="419384" y="431561"/>
                      <a:pt x="419133" y="431183"/>
                      <a:pt x="418818" y="431183"/>
                    </a:cubicBezTo>
                    <a:cubicBezTo>
                      <a:pt x="418503" y="431183"/>
                      <a:pt x="417811" y="434394"/>
                      <a:pt x="417181" y="438234"/>
                    </a:cubicBezTo>
                    <a:cubicBezTo>
                      <a:pt x="416551" y="442075"/>
                      <a:pt x="415166" y="450448"/>
                      <a:pt x="414033" y="456680"/>
                    </a:cubicBezTo>
                    <a:cubicBezTo>
                      <a:pt x="408053" y="488976"/>
                      <a:pt x="407486" y="506981"/>
                      <a:pt x="411893" y="528764"/>
                    </a:cubicBezTo>
                    <a:cubicBezTo>
                      <a:pt x="417748" y="557660"/>
                      <a:pt x="418629" y="564396"/>
                      <a:pt x="419384" y="586367"/>
                    </a:cubicBezTo>
                    <a:cubicBezTo>
                      <a:pt x="419699" y="595748"/>
                      <a:pt x="420266" y="604498"/>
                      <a:pt x="420581" y="605883"/>
                    </a:cubicBezTo>
                    <a:cubicBezTo>
                      <a:pt x="420895" y="607268"/>
                      <a:pt x="421210" y="609598"/>
                      <a:pt x="421210" y="611046"/>
                    </a:cubicBezTo>
                    <a:cubicBezTo>
                      <a:pt x="421210" y="612997"/>
                      <a:pt x="421525" y="613879"/>
                      <a:pt x="422406" y="614319"/>
                    </a:cubicBezTo>
                    <a:cubicBezTo>
                      <a:pt x="423036" y="614634"/>
                      <a:pt x="423854" y="615767"/>
                      <a:pt x="424232" y="616712"/>
                    </a:cubicBezTo>
                    <a:cubicBezTo>
                      <a:pt x="424924" y="618537"/>
                      <a:pt x="426876" y="627855"/>
                      <a:pt x="427191" y="631065"/>
                    </a:cubicBezTo>
                    <a:cubicBezTo>
                      <a:pt x="427317" y="632073"/>
                      <a:pt x="427820" y="634276"/>
                      <a:pt x="428324" y="635976"/>
                    </a:cubicBezTo>
                    <a:cubicBezTo>
                      <a:pt x="428828" y="637613"/>
                      <a:pt x="429142" y="638998"/>
                      <a:pt x="428954" y="638998"/>
                    </a:cubicBezTo>
                    <a:cubicBezTo>
                      <a:pt x="428765" y="638998"/>
                      <a:pt x="428954" y="639375"/>
                      <a:pt x="429331" y="639816"/>
                    </a:cubicBezTo>
                    <a:cubicBezTo>
                      <a:pt x="429709" y="640257"/>
                      <a:pt x="430024" y="641453"/>
                      <a:pt x="429961" y="642523"/>
                    </a:cubicBezTo>
                    <a:cubicBezTo>
                      <a:pt x="429961" y="643530"/>
                      <a:pt x="430276" y="645797"/>
                      <a:pt x="430653" y="647497"/>
                    </a:cubicBezTo>
                    <a:cubicBezTo>
                      <a:pt x="433612" y="660025"/>
                      <a:pt x="434431" y="664809"/>
                      <a:pt x="435060" y="671734"/>
                    </a:cubicBezTo>
                    <a:cubicBezTo>
                      <a:pt x="435879" y="680737"/>
                      <a:pt x="436697" y="687977"/>
                      <a:pt x="437893" y="695657"/>
                    </a:cubicBezTo>
                    <a:cubicBezTo>
                      <a:pt x="438334" y="698616"/>
                      <a:pt x="439215" y="705541"/>
                      <a:pt x="439845" y="711081"/>
                    </a:cubicBezTo>
                    <a:cubicBezTo>
                      <a:pt x="440789" y="719895"/>
                      <a:pt x="440852" y="722539"/>
                      <a:pt x="440160" y="732486"/>
                    </a:cubicBezTo>
                    <a:cubicBezTo>
                      <a:pt x="439026" y="749169"/>
                      <a:pt x="435879" y="782346"/>
                      <a:pt x="434053" y="796385"/>
                    </a:cubicBezTo>
                    <a:cubicBezTo>
                      <a:pt x="433172" y="803121"/>
                      <a:pt x="431912" y="816594"/>
                      <a:pt x="431283" y="826289"/>
                    </a:cubicBezTo>
                    <a:cubicBezTo>
                      <a:pt x="429835" y="846938"/>
                      <a:pt x="424799" y="895413"/>
                      <a:pt x="423414" y="902212"/>
                    </a:cubicBezTo>
                    <a:cubicBezTo>
                      <a:pt x="422847" y="904794"/>
                      <a:pt x="421903" y="908571"/>
                      <a:pt x="421273" y="910648"/>
                    </a:cubicBezTo>
                    <a:cubicBezTo>
                      <a:pt x="417685" y="922232"/>
                      <a:pt x="416174" y="945651"/>
                      <a:pt x="417370" y="970456"/>
                    </a:cubicBezTo>
                    <a:cubicBezTo>
                      <a:pt x="418062" y="984495"/>
                      <a:pt x="418629" y="987642"/>
                      <a:pt x="423288" y="1003822"/>
                    </a:cubicBezTo>
                    <a:cubicBezTo>
                      <a:pt x="426121" y="1013706"/>
                      <a:pt x="430339" y="1034984"/>
                      <a:pt x="431535" y="1045687"/>
                    </a:cubicBezTo>
                    <a:cubicBezTo>
                      <a:pt x="433235" y="1060670"/>
                      <a:pt x="432731" y="1085285"/>
                      <a:pt x="430276" y="1109901"/>
                    </a:cubicBezTo>
                    <a:cubicBezTo>
                      <a:pt x="429331" y="1119470"/>
                      <a:pt x="428261" y="1139049"/>
                      <a:pt x="427757" y="1157747"/>
                    </a:cubicBezTo>
                    <a:cubicBezTo>
                      <a:pt x="427569" y="1163790"/>
                      <a:pt x="427128" y="1172730"/>
                      <a:pt x="426813" y="1177577"/>
                    </a:cubicBezTo>
                    <a:cubicBezTo>
                      <a:pt x="424673" y="1207229"/>
                      <a:pt x="424421" y="1220261"/>
                      <a:pt x="425869" y="1224353"/>
                    </a:cubicBezTo>
                    <a:cubicBezTo>
                      <a:pt x="426372" y="1225738"/>
                      <a:pt x="426624" y="1227060"/>
                      <a:pt x="426435" y="1227186"/>
                    </a:cubicBezTo>
                    <a:cubicBezTo>
                      <a:pt x="426247" y="1227375"/>
                      <a:pt x="426624" y="1228256"/>
                      <a:pt x="427191" y="1229138"/>
                    </a:cubicBezTo>
                    <a:cubicBezTo>
                      <a:pt x="429394" y="1232537"/>
                      <a:pt x="430653" y="1238896"/>
                      <a:pt x="431031" y="1249031"/>
                    </a:cubicBezTo>
                    <a:lnTo>
                      <a:pt x="431409" y="1258789"/>
                    </a:lnTo>
                    <a:lnTo>
                      <a:pt x="434305" y="1262567"/>
                    </a:lnTo>
                    <a:cubicBezTo>
                      <a:pt x="437327" y="1266533"/>
                      <a:pt x="442615" y="1276291"/>
                      <a:pt x="445070" y="1282712"/>
                    </a:cubicBezTo>
                    <a:cubicBezTo>
                      <a:pt x="445888" y="1284790"/>
                      <a:pt x="446959" y="1286930"/>
                      <a:pt x="447399" y="1287497"/>
                    </a:cubicBezTo>
                    <a:cubicBezTo>
                      <a:pt x="447840" y="1288063"/>
                      <a:pt x="448218" y="1288756"/>
                      <a:pt x="448218" y="1289071"/>
                    </a:cubicBezTo>
                    <a:cubicBezTo>
                      <a:pt x="448218" y="1289385"/>
                      <a:pt x="449540" y="1291211"/>
                      <a:pt x="451114" y="1293100"/>
                    </a:cubicBezTo>
                    <a:cubicBezTo>
                      <a:pt x="455017" y="1297821"/>
                      <a:pt x="462572" y="1309027"/>
                      <a:pt x="464082" y="1312364"/>
                    </a:cubicBezTo>
                    <a:cubicBezTo>
                      <a:pt x="464712" y="1313875"/>
                      <a:pt x="465971" y="1315889"/>
                      <a:pt x="466727" y="1316834"/>
                    </a:cubicBezTo>
                    <a:cubicBezTo>
                      <a:pt x="470567" y="1321429"/>
                      <a:pt x="472141" y="1326970"/>
                      <a:pt x="472141" y="1335909"/>
                    </a:cubicBezTo>
                    <a:cubicBezTo>
                      <a:pt x="472141" y="1341827"/>
                      <a:pt x="471952" y="1342897"/>
                      <a:pt x="470441" y="1345982"/>
                    </a:cubicBezTo>
                    <a:cubicBezTo>
                      <a:pt x="469434" y="1347996"/>
                      <a:pt x="468049" y="1349759"/>
                      <a:pt x="467167" y="1350200"/>
                    </a:cubicBezTo>
                    <a:cubicBezTo>
                      <a:pt x="465467" y="1351018"/>
                      <a:pt x="464838" y="1352844"/>
                      <a:pt x="464712" y="1357440"/>
                    </a:cubicBezTo>
                    <a:cubicBezTo>
                      <a:pt x="464649" y="1361091"/>
                      <a:pt x="462886" y="1363295"/>
                      <a:pt x="460494" y="1362665"/>
                    </a:cubicBezTo>
                    <a:cubicBezTo>
                      <a:pt x="459046" y="1362287"/>
                      <a:pt x="458983" y="1362413"/>
                      <a:pt x="458983" y="1364994"/>
                    </a:cubicBezTo>
                    <a:cubicBezTo>
                      <a:pt x="458983" y="1368835"/>
                      <a:pt x="457661" y="1370471"/>
                      <a:pt x="454576" y="1370471"/>
                    </a:cubicBezTo>
                    <a:cubicBezTo>
                      <a:pt x="452373" y="1370471"/>
                      <a:pt x="452121" y="1370660"/>
                      <a:pt x="451932" y="1372171"/>
                    </a:cubicBezTo>
                    <a:cubicBezTo>
                      <a:pt x="451491" y="1376200"/>
                      <a:pt x="442930" y="1378467"/>
                      <a:pt x="439719" y="1375445"/>
                    </a:cubicBezTo>
                    <a:lnTo>
                      <a:pt x="438334" y="1374186"/>
                    </a:lnTo>
                    <a:lnTo>
                      <a:pt x="437956" y="1376011"/>
                    </a:lnTo>
                    <a:cubicBezTo>
                      <a:pt x="437704" y="1379663"/>
                      <a:pt x="428261" y="1382370"/>
                      <a:pt x="423539" y="1380229"/>
                    </a:cubicBezTo>
                    <a:close/>
                  </a:path>
                </a:pathLst>
              </a:custGeom>
              <a:solidFill>
                <a:srgbClr val="EB8255"/>
              </a:solidFill>
              <a:ln w="254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箭头: 上 40"/>
              <p:cNvSpPr/>
              <p:nvPr/>
            </p:nvSpPr>
            <p:spPr>
              <a:xfrm>
                <a:off x="11199851" y="2137641"/>
                <a:ext cx="136917" cy="360000"/>
              </a:xfrm>
              <a:prstGeom prst="upArrow">
                <a:avLst/>
              </a:prstGeom>
              <a:solidFill>
                <a:schemeClr val="tx1"/>
              </a:solidFill>
              <a:ln w="25400">
                <a:noFill/>
                <a:headEnd w="lg" len="med"/>
                <a:tailEnd type="stealth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3573457" y="1491863"/>
              <a:ext cx="1035551" cy="805110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flipH="1">
              <a:off x="7383267" y="5113632"/>
              <a:ext cx="1035551" cy="80511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3998" y="2972724"/>
              <a:ext cx="1166315" cy="863985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88263" y="3953673"/>
              <a:ext cx="1166315" cy="85106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383346" y="957474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下丘脑体温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调节中枢兴奋</a:t>
              </a:r>
              <a:endParaRPr lang="zh-CN" altLang="en-US" sz="1600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799118" y="2481746"/>
              <a:ext cx="1489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当局部体温高于正常体温时</a:t>
              </a:r>
              <a:endParaRPr lang="zh-CN" altLang="en-US" sz="1600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6083285" y="3925865"/>
              <a:ext cx="1489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当局部体温低于正常体温时</a:t>
              </a:r>
              <a:endParaRPr lang="zh-CN" altLang="en-US" sz="1600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4824078" y="5756887"/>
              <a:ext cx="10355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体温下降</a:t>
              </a:r>
              <a:endParaRPr lang="zh-CN" altLang="en-US" sz="16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7726023" y="2528994"/>
              <a:ext cx="10355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体温回升</a:t>
              </a:r>
              <a:endParaRPr lang="zh-CN" altLang="en-US" sz="16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193156" y="5918742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/>
                <a:t>下丘脑体温</a:t>
              </a:r>
              <a:endParaRPr lang="en-US" altLang="zh-CN" sz="1600" dirty="0"/>
            </a:p>
            <a:p>
              <a:pPr algn="ctr"/>
              <a:r>
                <a:rPr lang="zh-CN" altLang="en-US" sz="1600" dirty="0"/>
                <a:t>调节中枢兴奋</a:t>
              </a:r>
              <a:endParaRPr lang="zh-CN" altLang="en-US" sz="16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66653" y="4754346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通过神经</a:t>
              </a:r>
              <a:r>
                <a:rPr lang="en-US" altLang="zh-CN" sz="1600" dirty="0"/>
                <a:t>—</a:t>
              </a:r>
              <a:r>
                <a:rPr lang="zh-CN" altLang="en-US" sz="1600" dirty="0"/>
                <a:t>体液发送信息</a:t>
              </a:r>
              <a:endParaRPr lang="zh-CN" altLang="en-US" sz="1600" dirty="0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104601" y="3772588"/>
              <a:ext cx="24416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通过神经</a:t>
              </a:r>
              <a:r>
                <a:rPr lang="en-US" altLang="zh-CN" sz="1600" dirty="0"/>
                <a:t>—</a:t>
              </a:r>
              <a:r>
                <a:rPr lang="zh-CN" altLang="en-US" sz="1600" dirty="0"/>
                <a:t>体液发送信息</a:t>
              </a:r>
              <a:endParaRPr lang="zh-CN" altLang="en-US" sz="1600" dirty="0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2157155" y="5756887"/>
              <a:ext cx="2652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皮肤血管舒张、血流量增多，汗腺分泌增多，散热增加</a:t>
              </a:r>
              <a:endParaRPr lang="zh-CN" altLang="en-US" sz="1600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814294" y="2974132"/>
              <a:ext cx="124269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皮肤血管收缩、血流量减少，汗腺分泌减少；肌肉和肝等产热增多</a:t>
              </a:r>
              <a:endParaRPr lang="zh-CN" altLang="en-US" sz="16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8200" y="2610548"/>
            <a:ext cx="10515600" cy="3762688"/>
            <a:chOff x="838200" y="2610548"/>
            <a:chExt cx="10515600" cy="3762688"/>
          </a:xfrm>
        </p:grpSpPr>
        <p:sp>
          <p:nvSpPr>
            <p:cNvPr id="8" name="矩形: 圆角 7"/>
            <p:cNvSpPr/>
            <p:nvPr/>
          </p:nvSpPr>
          <p:spPr>
            <a:xfrm>
              <a:off x="838200" y="2610548"/>
              <a:ext cx="10515600" cy="3762688"/>
            </a:xfrm>
            <a:prstGeom prst="roundRect">
              <a:avLst>
                <a:gd name="adj" fmla="val 4289"/>
              </a:avLst>
            </a:prstGeom>
            <a:gradFill flip="none" rotWithShape="1">
              <a:gsLst>
                <a:gs pos="3000">
                  <a:srgbClr val="00B0F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710113" y="2742904"/>
              <a:ext cx="2353822" cy="3460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体温过低或过高都会影响物质代谢的正常进行，使细胞、组织和器官发生功能紊乱，破坏内环境稳态，严重时会危及生命。</a:t>
              </a:r>
              <a:endPara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8200" y="1000476"/>
            <a:ext cx="10515600" cy="1189831"/>
            <a:chOff x="-4610067" y="1059857"/>
            <a:chExt cx="10515600" cy="1477986"/>
          </a:xfrm>
        </p:grpSpPr>
        <p:sp>
          <p:nvSpPr>
            <p:cNvPr id="22" name="矩形: 圆角 21"/>
            <p:cNvSpPr/>
            <p:nvPr/>
          </p:nvSpPr>
          <p:spPr>
            <a:xfrm>
              <a:off x="-4610067" y="1414558"/>
              <a:ext cx="10515600" cy="1123285"/>
            </a:xfrm>
            <a:prstGeom prst="roundRect">
              <a:avLst>
                <a:gd name="adj" fmla="val 12520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-247937" y="1059857"/>
              <a:ext cx="1791340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调节特点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888107" y="1532481"/>
            <a:ext cx="4415786" cy="48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人体调节体温的能力是有限的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38388" y="3777297"/>
            <a:ext cx="796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effectLst>
                  <a:glow rad="762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寒冷环境停留过久</a:t>
            </a:r>
            <a:endParaRPr lang="zh-CN" altLang="en-US" sz="2400" dirty="0">
              <a:solidFill>
                <a:srgbClr val="0070C0"/>
              </a:solidFill>
              <a:effectLst>
                <a:glow rad="762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320137" y="3704484"/>
            <a:ext cx="83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  <a:effectLst>
                  <a:glow rad="762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高温环境停留过久</a:t>
            </a:r>
            <a:endParaRPr lang="zh-CN" altLang="en-US" sz="2400" dirty="0">
              <a:solidFill>
                <a:srgbClr val="C00000"/>
              </a:solidFill>
              <a:effectLst>
                <a:glow rad="762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箭头: 右 5"/>
          <p:cNvSpPr/>
          <p:nvPr/>
        </p:nvSpPr>
        <p:spPr>
          <a:xfrm>
            <a:off x="1968324" y="4367314"/>
            <a:ext cx="258582" cy="38962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箭头: 右 34"/>
          <p:cNvSpPr/>
          <p:nvPr/>
        </p:nvSpPr>
        <p:spPr>
          <a:xfrm flipH="1">
            <a:off x="9978001" y="4306506"/>
            <a:ext cx="258582" cy="38962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7152738" y="3148423"/>
            <a:ext cx="2739603" cy="2652612"/>
            <a:chOff x="7252128" y="3148423"/>
            <a:chExt cx="2739603" cy="2652612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" t="3196" b="4753"/>
            <a:stretch>
              <a:fillRect/>
            </a:stretch>
          </p:blipFill>
          <p:spPr bwMode="auto">
            <a:xfrm>
              <a:off x="7252128" y="3148423"/>
              <a:ext cx="2739603" cy="265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文本框 30"/>
            <p:cNvSpPr txBox="1"/>
            <p:nvPr/>
          </p:nvSpPr>
          <p:spPr>
            <a:xfrm>
              <a:off x="8410841" y="4916873"/>
              <a:ext cx="810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体温升高</a:t>
              </a:r>
              <a:endParaRPr lang="zh-CN" altLang="en-US" sz="2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40587" y="3163008"/>
            <a:ext cx="2562078" cy="2652612"/>
            <a:chOff x="2041197" y="3163008"/>
            <a:chExt cx="2562078" cy="2652612"/>
          </a:xfrm>
        </p:grpSpPr>
        <p:pic>
          <p:nvPicPr>
            <p:cNvPr id="26" name="图片 25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2"/>
            <a:srcRect l="11180" t="7286" r="11019" b="12165"/>
            <a:stretch>
              <a:fillRect/>
            </a:stretch>
          </p:blipFill>
          <p:spPr>
            <a:xfrm flipH="1">
              <a:off x="2041197" y="3163008"/>
              <a:ext cx="2562078" cy="265261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2929872" y="4867457"/>
              <a:ext cx="810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体温降低</a:t>
              </a:r>
              <a:endParaRPr lang="zh-CN" altLang="en-US" sz="2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27" grpId="0"/>
      <p:bldP spid="30" grpId="0"/>
      <p:bldP spid="6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水和无机盐平衡的调节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5405984" y="1148380"/>
            <a:ext cx="4080184" cy="49620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7389" y="1931699"/>
            <a:ext cx="2413565" cy="4044910"/>
          </a:xfrm>
          <a:prstGeom prst="rect">
            <a:avLst/>
          </a:prstGeom>
        </p:spPr>
      </p:pic>
      <p:pic>
        <p:nvPicPr>
          <p:cNvPr id="9" name="图形 8" descr="上一步 纯色填充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879498">
            <a:off x="3625217" y="3086990"/>
            <a:ext cx="914400" cy="354961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123299" y="1016950"/>
            <a:ext cx="34848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相关系统</a:t>
            </a:r>
            <a:r>
              <a:rPr lang="en-US" altLang="zh-CN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泌尿系统</a:t>
            </a:r>
            <a:endParaRPr lang="zh-CN" altLang="en-US" sz="28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597578" y="6006925"/>
            <a:ext cx="2990687" cy="436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人体泌尿系统结构模式图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68" name="组合 7167"/>
          <p:cNvGrpSpPr/>
          <p:nvPr/>
        </p:nvGrpSpPr>
        <p:grpSpPr>
          <a:xfrm>
            <a:off x="913080" y="2493745"/>
            <a:ext cx="948184" cy="369332"/>
            <a:chOff x="913080" y="2493745"/>
            <a:chExt cx="948184" cy="369332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1303577" y="2678411"/>
              <a:ext cx="55768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913080" y="2493745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肾</a:t>
              </a:r>
              <a:endParaRPr lang="zh-CN" altLang="en-US" dirty="0"/>
            </a:p>
          </p:txBody>
        </p:sp>
      </p:grpSp>
      <p:grpSp>
        <p:nvGrpSpPr>
          <p:cNvPr id="7169" name="组合 7168"/>
          <p:cNvGrpSpPr/>
          <p:nvPr/>
        </p:nvGrpSpPr>
        <p:grpSpPr>
          <a:xfrm>
            <a:off x="913080" y="3660065"/>
            <a:ext cx="1380312" cy="369332"/>
            <a:chOff x="913080" y="3660065"/>
            <a:chExt cx="1380312" cy="369332"/>
          </a:xfrm>
        </p:grpSpPr>
        <p:cxnSp>
          <p:nvCxnSpPr>
            <p:cNvPr id="34" name="直接连接符 33"/>
            <p:cNvCxnSpPr/>
            <p:nvPr/>
          </p:nvCxnSpPr>
          <p:spPr>
            <a:xfrm flipH="1">
              <a:off x="1727783" y="3844731"/>
              <a:ext cx="56560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913080" y="366006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输尿管</a:t>
              </a:r>
              <a:endParaRPr lang="zh-CN" altLang="en-US" dirty="0"/>
            </a:p>
          </p:txBody>
        </p:sp>
      </p:grpSp>
      <p:grpSp>
        <p:nvGrpSpPr>
          <p:cNvPr id="7171" name="组合 7170"/>
          <p:cNvGrpSpPr/>
          <p:nvPr/>
        </p:nvGrpSpPr>
        <p:grpSpPr>
          <a:xfrm>
            <a:off x="913080" y="5187207"/>
            <a:ext cx="1625409" cy="369332"/>
            <a:chOff x="913080" y="5187207"/>
            <a:chExt cx="1625409" cy="369332"/>
          </a:xfrm>
        </p:grpSpPr>
        <p:cxnSp>
          <p:nvCxnSpPr>
            <p:cNvPr id="36" name="直接连接符 35"/>
            <p:cNvCxnSpPr/>
            <p:nvPr/>
          </p:nvCxnSpPr>
          <p:spPr>
            <a:xfrm flipH="1">
              <a:off x="1510966" y="5371873"/>
              <a:ext cx="102752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913080" y="5187207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膀胱</a:t>
              </a:r>
              <a:endParaRPr lang="en-US" altLang="zh-CN" dirty="0"/>
            </a:p>
          </p:txBody>
        </p:sp>
      </p:grpSp>
      <p:grpSp>
        <p:nvGrpSpPr>
          <p:cNvPr id="7172" name="组合 7171"/>
          <p:cNvGrpSpPr/>
          <p:nvPr/>
        </p:nvGrpSpPr>
        <p:grpSpPr>
          <a:xfrm>
            <a:off x="913080" y="5588488"/>
            <a:ext cx="1766810" cy="369332"/>
            <a:chOff x="913080" y="5588488"/>
            <a:chExt cx="1766810" cy="369332"/>
          </a:xfrm>
        </p:grpSpPr>
        <p:cxnSp>
          <p:nvCxnSpPr>
            <p:cNvPr id="39" name="直接连接符 38"/>
            <p:cNvCxnSpPr/>
            <p:nvPr/>
          </p:nvCxnSpPr>
          <p:spPr>
            <a:xfrm flipH="1">
              <a:off x="1510967" y="5773154"/>
              <a:ext cx="116892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913080" y="558848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尿道</a:t>
              </a:r>
              <a:endParaRPr lang="en-US" altLang="zh-CN" dirty="0"/>
            </a:p>
          </p:txBody>
        </p:sp>
      </p:grpSp>
      <p:pic>
        <p:nvPicPr>
          <p:cNvPr id="41" name="图片 40" descr="图片包含 游戏机, 桌子, 体育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97578" y="3516487"/>
            <a:ext cx="2748382" cy="2413984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013543" y="1913223"/>
            <a:ext cx="3351774" cy="369332"/>
            <a:chOff x="7466029" y="1960358"/>
            <a:chExt cx="3351774" cy="369332"/>
          </a:xfrm>
        </p:grpSpPr>
        <p:sp>
          <p:nvSpPr>
            <p:cNvPr id="42" name="文本框 41"/>
            <p:cNvSpPr txBox="1"/>
            <p:nvPr/>
          </p:nvSpPr>
          <p:spPr>
            <a:xfrm>
              <a:off x="9919800" y="1960358"/>
              <a:ext cx="89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肾小球</a:t>
              </a:r>
              <a:endParaRPr lang="zh-CN" altLang="en-US" dirty="0"/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7466029" y="2139885"/>
              <a:ext cx="25075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7013543" y="1454128"/>
            <a:ext cx="3330934" cy="369332"/>
            <a:chOff x="7466029" y="1501263"/>
            <a:chExt cx="3330934" cy="369332"/>
          </a:xfrm>
        </p:grpSpPr>
        <p:sp>
          <p:nvSpPr>
            <p:cNvPr id="44" name="文本框 43"/>
            <p:cNvSpPr txBox="1"/>
            <p:nvPr/>
          </p:nvSpPr>
          <p:spPr>
            <a:xfrm>
              <a:off x="9919800" y="150126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肾小囊</a:t>
              </a:r>
              <a:endParaRPr lang="zh-CN" altLang="en-US" dirty="0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7466029" y="1706252"/>
              <a:ext cx="250753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/>
          <p:cNvGrpSpPr/>
          <p:nvPr/>
        </p:nvGrpSpPr>
        <p:grpSpPr>
          <a:xfrm>
            <a:off x="7352908" y="2398278"/>
            <a:ext cx="2991569" cy="369332"/>
            <a:chOff x="7805394" y="2445413"/>
            <a:chExt cx="2991569" cy="369332"/>
          </a:xfrm>
        </p:grpSpPr>
        <p:sp>
          <p:nvSpPr>
            <p:cNvPr id="45" name="文本框 44"/>
            <p:cNvSpPr txBox="1"/>
            <p:nvPr/>
          </p:nvSpPr>
          <p:spPr>
            <a:xfrm>
              <a:off x="9919800" y="244541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肾小管</a:t>
              </a:r>
              <a:endParaRPr lang="zh-CN" altLang="en-US" dirty="0"/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7805394" y="2630079"/>
              <a:ext cx="216816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73" name="组合 7172"/>
          <p:cNvGrpSpPr/>
          <p:nvPr/>
        </p:nvGrpSpPr>
        <p:grpSpPr>
          <a:xfrm>
            <a:off x="8964892" y="4152863"/>
            <a:ext cx="1379585" cy="369332"/>
            <a:chOff x="8964892" y="4152863"/>
            <a:chExt cx="1379585" cy="369332"/>
          </a:xfrm>
        </p:grpSpPr>
        <p:sp>
          <p:nvSpPr>
            <p:cNvPr id="46" name="文本框 45"/>
            <p:cNvSpPr txBox="1"/>
            <p:nvPr/>
          </p:nvSpPr>
          <p:spPr>
            <a:xfrm>
              <a:off x="9467314" y="4152863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集合管</a:t>
              </a:r>
              <a:endParaRPr lang="zh-CN" altLang="en-US" dirty="0"/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8964892" y="4337529"/>
              <a:ext cx="57503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文本框 56"/>
          <p:cNvSpPr txBox="1"/>
          <p:nvPr/>
        </p:nvSpPr>
        <p:spPr>
          <a:xfrm>
            <a:off x="10416340" y="1431606"/>
            <a:ext cx="348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肾小体</a:t>
            </a:r>
            <a:endParaRPr lang="zh-CN" altLang="en-US" dirty="0"/>
          </a:p>
        </p:txBody>
      </p:sp>
      <p:sp>
        <p:nvSpPr>
          <p:cNvPr id="58" name="AutoShape 21"/>
          <p:cNvSpPr/>
          <p:nvPr/>
        </p:nvSpPr>
        <p:spPr bwMode="auto">
          <a:xfrm rot="10800000">
            <a:off x="10270814" y="1631914"/>
            <a:ext cx="182830" cy="497289"/>
          </a:xfrm>
          <a:prstGeom prst="leftBrace">
            <a:avLst>
              <a:gd name="adj1" fmla="val 24561"/>
              <a:gd name="adj2" fmla="val 50000"/>
            </a:avLst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9pPr>
          </a:lstStyle>
          <a:p>
            <a:endParaRPr lang="zh-CN" altLang="zh-CN" sz="1800">
              <a:latin typeface="+mn-ea"/>
              <a:ea typeface="+mn-ea"/>
            </a:endParaRPr>
          </a:p>
        </p:txBody>
      </p:sp>
      <p:sp>
        <p:nvSpPr>
          <p:cNvPr id="59" name="AutoShape 21"/>
          <p:cNvSpPr/>
          <p:nvPr/>
        </p:nvSpPr>
        <p:spPr bwMode="auto">
          <a:xfrm rot="10800000">
            <a:off x="10764611" y="1858814"/>
            <a:ext cx="182830" cy="724129"/>
          </a:xfrm>
          <a:prstGeom prst="leftBrace">
            <a:avLst>
              <a:gd name="adj1" fmla="val 24561"/>
              <a:gd name="adj2" fmla="val 50000"/>
            </a:avLst>
          </a:prstGeom>
          <a:noFill/>
          <a:ln w="127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84" charset="-128"/>
              </a:defRPr>
            </a:lvl9pPr>
          </a:lstStyle>
          <a:p>
            <a:endParaRPr lang="zh-CN" altLang="zh-CN" sz="1800">
              <a:latin typeface="+mn-ea"/>
              <a:ea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919591" y="1759213"/>
            <a:ext cx="434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肾单位</a:t>
            </a:r>
            <a:endParaRPr lang="zh-CN" altLang="en-US" dirty="0"/>
          </a:p>
        </p:txBody>
      </p:sp>
      <p:sp>
        <p:nvSpPr>
          <p:cNvPr id="56" name="矩形 55"/>
          <p:cNvSpPr/>
          <p:nvPr/>
        </p:nvSpPr>
        <p:spPr>
          <a:xfrm rot="753866">
            <a:off x="5457621" y="4151120"/>
            <a:ext cx="462915" cy="80563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3" name="图形 62" descr="箭头: 直 纯色填充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6369225">
            <a:off x="5477592" y="3554944"/>
            <a:ext cx="835949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uiExpand="1" build="p"/>
      <p:bldP spid="57" grpId="0"/>
      <p:bldP spid="58" grpId="0" animBg="1"/>
      <p:bldP spid="59" grpId="0" animBg="1"/>
      <p:bldP spid="60" grpId="0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水平衡的调节</a:t>
            </a:r>
            <a:endParaRPr lang="zh-CN" altLang="en-US" dirty="0"/>
          </a:p>
        </p:txBody>
      </p:sp>
      <p:graphicFrame>
        <p:nvGraphicFramePr>
          <p:cNvPr id="43" name="表格 8"/>
          <p:cNvGraphicFramePr>
            <a:graphicFrameLocks noGrp="1"/>
          </p:cNvGraphicFramePr>
          <p:nvPr/>
        </p:nvGraphicFramePr>
        <p:xfrm>
          <a:off x="1622981" y="1553964"/>
          <a:ext cx="9111515" cy="32130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82891"/>
                <a:gridCol w="3987538"/>
                <a:gridCol w="3930978"/>
                <a:gridCol w="610108"/>
              </a:tblGrid>
              <a:tr h="535513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摄入的水量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/mL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排出的水量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/mL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cPr anchor="ctr"/>
                </a:tc>
              </a:tr>
              <a:tr h="535513">
                <a:tc rowSpan="4"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水的来源途径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来自饮水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由肾排出（尿液） 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水的排出途径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35513">
                <a:tc vMerge="1"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来自食物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由皮肤排出（汗液）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535513">
                <a:tc vMerge="1"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来自代谢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由肺排出（呼吸）  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535513">
                <a:tc vMerge="1"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由大肠排出（粪便）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535513">
                <a:tc>
                  <a:txBody>
                    <a:bodyPr/>
                    <a:lstStyle/>
                    <a:p>
                      <a:pPr algn="ctr"/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共计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共计    </a:t>
                      </a:r>
                      <a:r>
                        <a:rPr lang="en-US" altLang="zh-C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786339" y="98047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/>
              <a:t>正常成年人一天水的摄入量和排出量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741934" y="5473917"/>
            <a:ext cx="9008536" cy="807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肾排尿是人体排出水的最主要途径；</a:t>
            </a:r>
            <a:endParaRPr lang="en-US" altLang="zh-CN" sz="2000" dirty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000" dirty="0"/>
              <a:t>机体通过调节排尿量，使水的排出量与摄入量相适应，以保持机体的水平衡。</a:t>
            </a:r>
            <a:endParaRPr lang="zh-CN" altLang="en-US" sz="2000" dirty="0"/>
          </a:p>
        </p:txBody>
      </p:sp>
      <p:sp>
        <p:nvSpPr>
          <p:cNvPr id="5" name="文本框 4"/>
          <p:cNvSpPr txBox="1"/>
          <p:nvPr/>
        </p:nvSpPr>
        <p:spPr>
          <a:xfrm>
            <a:off x="1622981" y="4807979"/>
            <a:ext cx="9246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注：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这是指一个体重为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70kG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的成年人在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25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℃、活动量不大，以及中等饮食程度的情况下。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549651" y="5877378"/>
            <a:ext cx="1408486" cy="394335"/>
          </a:xfrm>
          <a:prstGeom prst="roundRect">
            <a:avLst>
              <a:gd name="adj" fmla="val 12206"/>
            </a:avLst>
          </a:prstGeom>
          <a:solidFill>
            <a:srgbClr val="A3D8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抗利尿激素</a:t>
            </a:r>
            <a:endParaRPr lang="zh-CN" altLang="en-US" dirty="0"/>
          </a:p>
        </p:txBody>
      </p:sp>
      <p:grpSp>
        <p:nvGrpSpPr>
          <p:cNvPr id="1063" name="组合 1062"/>
          <p:cNvGrpSpPr/>
          <p:nvPr/>
        </p:nvGrpSpPr>
        <p:grpSpPr>
          <a:xfrm>
            <a:off x="3949124" y="2154104"/>
            <a:ext cx="3797255" cy="3809029"/>
            <a:chOff x="3949124" y="2154104"/>
            <a:chExt cx="3797255" cy="380902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/>
            <a:srcRect l="30448"/>
            <a:stretch>
              <a:fillRect/>
            </a:stretch>
          </p:blipFill>
          <p:spPr>
            <a:xfrm flipH="1">
              <a:off x="3949124" y="2162417"/>
              <a:ext cx="3797255" cy="3800716"/>
            </a:xfrm>
            <a:prstGeom prst="rect">
              <a:avLst/>
            </a:prstGeom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5069182" y="2154104"/>
              <a:ext cx="1567033" cy="64633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kumimoji="0" lang="zh-CN" altLang="en-US" dirty="0">
                  <a:latin typeface="+mn-ea"/>
                </a:rPr>
                <a:t>下丘脑中的</a:t>
              </a:r>
              <a:endParaRPr kumimoji="0" lang="en-US" altLang="zh-CN" dirty="0">
                <a:latin typeface="+mn-ea"/>
              </a:endParaRPr>
            </a:p>
            <a:p>
              <a:pPr algn="ctr"/>
              <a:r>
                <a:rPr kumimoji="0" lang="zh-CN" altLang="en-US" dirty="0">
                  <a:latin typeface="+mn-ea"/>
                </a:rPr>
                <a:t>渗透压感受器</a:t>
              </a:r>
              <a:endParaRPr kumimoji="0" lang="zh-CN" altLang="en-US" dirty="0">
                <a:latin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5" t="8762" r="24662" b="8761"/>
          <a:stretch>
            <a:fillRect/>
          </a:stretch>
        </p:blipFill>
        <p:spPr bwMode="auto">
          <a:xfrm flipH="1">
            <a:off x="489492" y="3346676"/>
            <a:ext cx="2036460" cy="3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/>
          <p:cNvSpPr txBox="1"/>
          <p:nvPr/>
        </p:nvSpPr>
        <p:spPr>
          <a:xfrm>
            <a:off x="3247841" y="5623695"/>
            <a:ext cx="1213519" cy="683835"/>
          </a:xfrm>
          <a:prstGeom prst="roundRect">
            <a:avLst>
              <a:gd name="adj" fmla="val 10076"/>
            </a:avLst>
          </a:prstGeom>
          <a:solidFill>
            <a:srgbClr val="FF6699"/>
          </a:solidFill>
          <a:effectLst>
            <a:glow rad="50800">
              <a:srgbClr val="DAE0EF"/>
            </a:glo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主动饮水补充水分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水平衡的调节</a:t>
            </a:r>
            <a:endParaRPr lang="zh-CN" altLang="en-US" dirty="0"/>
          </a:p>
        </p:txBody>
      </p:sp>
      <p:grpSp>
        <p:nvGrpSpPr>
          <p:cNvPr id="1064" name="组合 1063"/>
          <p:cNvGrpSpPr/>
          <p:nvPr/>
        </p:nvGrpSpPr>
        <p:grpSpPr>
          <a:xfrm>
            <a:off x="5900199" y="2689206"/>
            <a:ext cx="1610150" cy="646331"/>
            <a:chOff x="5900199" y="2689206"/>
            <a:chExt cx="1610150" cy="646331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6399970" y="2689206"/>
              <a:ext cx="1110379" cy="64633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zh-CN" altLang="en-US" dirty="0">
                  <a:latin typeface="+mn-ea"/>
                </a:rPr>
                <a:t>神经分泌细胞</a:t>
              </a:r>
              <a:r>
                <a:rPr lang="zh-CN" altLang="en-US" dirty="0">
                  <a:latin typeface="+mn-ea"/>
                </a:rPr>
                <a:t>分泌</a:t>
              </a:r>
              <a:endParaRPr kumimoji="0" lang="zh-CN" altLang="en-US" dirty="0">
                <a:latin typeface="+mn-ea"/>
              </a:endParaRPr>
            </a:p>
          </p:txBody>
        </p:sp>
        <p:sp>
          <p:nvSpPr>
            <p:cNvPr id="13" name="Line 39"/>
            <p:cNvSpPr>
              <a:spLocks noChangeShapeType="1"/>
            </p:cNvSpPr>
            <p:nvPr/>
          </p:nvSpPr>
          <p:spPr bwMode="auto">
            <a:xfrm flipV="1">
              <a:off x="5900199" y="3032610"/>
              <a:ext cx="5675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200" dirty="0"/>
            </a:p>
          </p:txBody>
        </p:sp>
      </p:grpSp>
      <p:grpSp>
        <p:nvGrpSpPr>
          <p:cNvPr id="1065" name="组合 1064"/>
          <p:cNvGrpSpPr/>
          <p:nvPr/>
        </p:nvGrpSpPr>
        <p:grpSpPr>
          <a:xfrm>
            <a:off x="6389337" y="4377564"/>
            <a:ext cx="1235443" cy="646331"/>
            <a:chOff x="6389337" y="4377564"/>
            <a:chExt cx="1235443" cy="646331"/>
          </a:xfrm>
        </p:grpSpPr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6952807" y="4377564"/>
              <a:ext cx="671973" cy="64633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0" lang="zh-CN" altLang="en-US" dirty="0">
                  <a:latin typeface="+mn-ea"/>
                </a:rPr>
                <a:t>垂体释放</a:t>
              </a:r>
              <a:endParaRPr kumimoji="0" lang="zh-CN" altLang="en-US" dirty="0">
                <a:latin typeface="+mn-ea"/>
              </a:endParaRPr>
            </a:p>
          </p:txBody>
        </p:sp>
        <p:sp>
          <p:nvSpPr>
            <p:cNvPr id="14" name="Line 39"/>
            <p:cNvSpPr>
              <a:spLocks noChangeShapeType="1"/>
            </p:cNvSpPr>
            <p:nvPr/>
          </p:nvSpPr>
          <p:spPr bwMode="auto">
            <a:xfrm>
              <a:off x="6389337" y="4711667"/>
              <a:ext cx="64557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 sz="2200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639203" y="839035"/>
            <a:ext cx="2207561" cy="1641357"/>
          </a:xfrm>
          <a:prstGeom prst="rect">
            <a:avLst/>
          </a:prstGeom>
        </p:spPr>
      </p:pic>
      <p:pic>
        <p:nvPicPr>
          <p:cNvPr id="22" name="图形 21" descr="箭头: 轻微弯曲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263292" flipH="1">
            <a:off x="7627336" y="1626314"/>
            <a:ext cx="914400" cy="9144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435608" y="1005219"/>
            <a:ext cx="2981928" cy="942679"/>
            <a:chOff x="4531234" y="867266"/>
            <a:chExt cx="2981928" cy="942679"/>
          </a:xfrm>
        </p:grpSpPr>
        <p:sp>
          <p:nvSpPr>
            <p:cNvPr id="21" name="矩形: 圆角 20"/>
            <p:cNvSpPr/>
            <p:nvPr/>
          </p:nvSpPr>
          <p:spPr>
            <a:xfrm>
              <a:off x="4531234" y="867266"/>
              <a:ext cx="2981928" cy="942679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582212" y="933254"/>
              <a:ext cx="2875175" cy="810705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37988" y="990961"/>
              <a:ext cx="2763625" cy="683835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饮水不足、体内失水过多或吃的食物过咸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135661" y="1115924"/>
            <a:ext cx="1440879" cy="715089"/>
          </a:xfrm>
          <a:prstGeom prst="roundRect">
            <a:avLst/>
          </a:prstGeom>
          <a:solidFill>
            <a:srgbClr val="A3D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细胞外液</a:t>
            </a:r>
            <a:endParaRPr lang="en-US" altLang="zh-CN" dirty="0"/>
          </a:p>
          <a:p>
            <a:pPr algn="ctr"/>
            <a:r>
              <a:rPr lang="zh-CN" altLang="en-US" dirty="0"/>
              <a:t>渗透压升高</a:t>
            </a:r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0589329" y="2813218"/>
            <a:ext cx="650450" cy="2839251"/>
            <a:chOff x="4531213" y="867266"/>
            <a:chExt cx="650450" cy="2839251"/>
          </a:xfrm>
        </p:grpSpPr>
        <p:sp>
          <p:nvSpPr>
            <p:cNvPr id="29" name="矩形: 圆角 28"/>
            <p:cNvSpPr/>
            <p:nvPr/>
          </p:nvSpPr>
          <p:spPr>
            <a:xfrm>
              <a:off x="4531213" y="867266"/>
              <a:ext cx="650450" cy="2839251"/>
            </a:xfrm>
            <a:prstGeom prst="roundRect">
              <a:avLst>
                <a:gd name="adj" fmla="val 8720"/>
              </a:avLst>
            </a:prstGeom>
            <a:solidFill>
              <a:srgbClr val="FFC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: 圆角 29"/>
            <p:cNvSpPr/>
            <p:nvPr/>
          </p:nvSpPr>
          <p:spPr>
            <a:xfrm>
              <a:off x="4582212" y="933254"/>
              <a:ext cx="542889" cy="2716702"/>
            </a:xfrm>
            <a:prstGeom prst="roundRect">
              <a:avLst>
                <a:gd name="adj" fmla="val 8720"/>
              </a:avLst>
            </a:prstGeom>
            <a:solidFill>
              <a:srgbClr val="FF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637988" y="990961"/>
              <a:ext cx="439979" cy="2610326"/>
            </a:xfrm>
            <a:prstGeom prst="roundRect">
              <a:avLst>
                <a:gd name="adj" fmla="val 10076"/>
              </a:avLst>
            </a:prstGeom>
            <a:solidFill>
              <a:srgbClr val="FF66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细胞外液渗透压下降</a:t>
              </a:r>
              <a:endParaRPr lang="zh-CN" altLang="en-US" dirty="0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247841" y="3413484"/>
            <a:ext cx="1213519" cy="401479"/>
          </a:xfrm>
          <a:prstGeom prst="roundRect">
            <a:avLst>
              <a:gd name="adj" fmla="val 14030"/>
            </a:avLst>
          </a:prstGeom>
          <a:solidFill>
            <a:srgbClr val="FF6699"/>
          </a:solidFill>
          <a:effectLst>
            <a:glow rad="50800">
              <a:srgbClr val="DAE0EF"/>
            </a:glo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大脑皮层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3247842" y="4593780"/>
            <a:ext cx="1213519" cy="394335"/>
          </a:xfrm>
          <a:prstGeom prst="roundRect">
            <a:avLst>
              <a:gd name="adj" fmla="val 11211"/>
            </a:avLst>
          </a:prstGeom>
          <a:solidFill>
            <a:srgbClr val="FF6699"/>
          </a:solidFill>
          <a:effectLst>
            <a:glow rad="50800">
              <a:srgbClr val="DAE0EF"/>
            </a:glo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产生渴感</a:t>
            </a:r>
            <a:endParaRPr lang="zh-CN" altLang="en-US" dirty="0"/>
          </a:p>
        </p:txBody>
      </p:sp>
      <p:cxnSp>
        <p:nvCxnSpPr>
          <p:cNvPr id="36" name="直接箭头连接符 35"/>
          <p:cNvCxnSpPr>
            <a:stCxn id="23" idx="2"/>
            <a:endCxn id="34" idx="0"/>
          </p:cNvCxnSpPr>
          <p:nvPr/>
        </p:nvCxnSpPr>
        <p:spPr>
          <a:xfrm>
            <a:off x="3854601" y="3814963"/>
            <a:ext cx="1" cy="778817"/>
          </a:xfrm>
          <a:prstGeom prst="straightConnector1">
            <a:avLst/>
          </a:prstGeom>
          <a:ln w="19050">
            <a:solidFill>
              <a:srgbClr val="FF669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34" idx="2"/>
            <a:endCxn id="35" idx="0"/>
          </p:cNvCxnSpPr>
          <p:nvPr/>
        </p:nvCxnSpPr>
        <p:spPr>
          <a:xfrm flipH="1">
            <a:off x="3854601" y="4988115"/>
            <a:ext cx="1" cy="635580"/>
          </a:xfrm>
          <a:prstGeom prst="straightConnector1">
            <a:avLst/>
          </a:prstGeom>
          <a:ln w="19050">
            <a:solidFill>
              <a:srgbClr val="FF669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6" name="组合 1065"/>
          <p:cNvGrpSpPr/>
          <p:nvPr/>
        </p:nvGrpSpPr>
        <p:grpSpPr>
          <a:xfrm>
            <a:off x="8240641" y="4091493"/>
            <a:ext cx="2024606" cy="2345449"/>
            <a:chOff x="8240641" y="4091493"/>
            <a:chExt cx="2024606" cy="234544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rcRect t="3" b="3"/>
            <a:stretch>
              <a:fillRect/>
            </a:stretch>
          </p:blipFill>
          <p:spPr>
            <a:xfrm>
              <a:off x="8240641" y="4091493"/>
              <a:ext cx="1894531" cy="2304011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370717" y="5721853"/>
              <a:ext cx="1894530" cy="715089"/>
            </a:xfrm>
            <a:prstGeom prst="roundRect">
              <a:avLst/>
            </a:prstGeom>
            <a:solidFill>
              <a:srgbClr val="4BB2FF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肾小管、集合管重吸收水</a:t>
              </a:r>
              <a:endParaRPr lang="zh-CN" altLang="en-US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250226" y="2803986"/>
            <a:ext cx="650450" cy="2839251"/>
            <a:chOff x="4531213" y="867266"/>
            <a:chExt cx="650450" cy="2839251"/>
          </a:xfrm>
        </p:grpSpPr>
        <p:sp>
          <p:nvSpPr>
            <p:cNvPr id="41" name="矩形: 圆角 40"/>
            <p:cNvSpPr/>
            <p:nvPr/>
          </p:nvSpPr>
          <p:spPr>
            <a:xfrm>
              <a:off x="4531213" y="867266"/>
              <a:ext cx="650450" cy="2839251"/>
            </a:xfrm>
            <a:prstGeom prst="roundRect">
              <a:avLst>
                <a:gd name="adj" fmla="val 8720"/>
              </a:avLst>
            </a:prstGeom>
            <a:solidFill>
              <a:srgbClr val="FFC9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: 圆角 41"/>
            <p:cNvSpPr/>
            <p:nvPr/>
          </p:nvSpPr>
          <p:spPr>
            <a:xfrm>
              <a:off x="4582212" y="933254"/>
              <a:ext cx="542889" cy="2716702"/>
            </a:xfrm>
            <a:prstGeom prst="roundRect">
              <a:avLst>
                <a:gd name="adj" fmla="val 8720"/>
              </a:avLst>
            </a:prstGeom>
            <a:solidFill>
              <a:srgbClr val="FF9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637988" y="990961"/>
              <a:ext cx="439979" cy="2610326"/>
            </a:xfrm>
            <a:prstGeom prst="roundRect">
              <a:avLst>
                <a:gd name="adj" fmla="val 10076"/>
              </a:avLst>
            </a:prstGeom>
            <a:solidFill>
              <a:srgbClr val="FF66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/>
                <a:t>细胞外液渗透压下降</a:t>
              </a:r>
              <a:endParaRPr lang="zh-CN" altLang="en-US" dirty="0"/>
            </a:p>
          </p:txBody>
        </p:sp>
      </p:grpSp>
      <p:cxnSp>
        <p:nvCxnSpPr>
          <p:cNvPr id="63" name="直接箭头连接符 62"/>
          <p:cNvCxnSpPr>
            <a:endCxn id="41" idx="0"/>
          </p:cNvCxnSpPr>
          <p:nvPr/>
        </p:nvCxnSpPr>
        <p:spPr>
          <a:xfrm>
            <a:off x="2575451" y="2434848"/>
            <a:ext cx="0" cy="369138"/>
          </a:xfrm>
          <a:prstGeom prst="straightConnector1">
            <a:avLst/>
          </a:prstGeom>
          <a:ln w="19050">
            <a:solidFill>
              <a:srgbClr val="FF6699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H="1">
            <a:off x="2573086" y="5965613"/>
            <a:ext cx="823610" cy="0"/>
          </a:xfrm>
          <a:prstGeom prst="line">
            <a:avLst/>
          </a:prstGeom>
          <a:ln w="1905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>
            <a:endCxn id="41" idx="2"/>
          </p:cNvCxnSpPr>
          <p:nvPr/>
        </p:nvCxnSpPr>
        <p:spPr>
          <a:xfrm flipH="1" flipV="1">
            <a:off x="2575451" y="5643237"/>
            <a:ext cx="94" cy="322376"/>
          </a:xfrm>
          <a:prstGeom prst="straightConnector1">
            <a:avLst/>
          </a:prstGeom>
          <a:ln w="19050">
            <a:solidFill>
              <a:srgbClr val="FF669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任意多边形: 形状 1032"/>
          <p:cNvSpPr/>
          <p:nvPr/>
        </p:nvSpPr>
        <p:spPr>
          <a:xfrm>
            <a:off x="4444416" y="2551806"/>
            <a:ext cx="1073888" cy="1066947"/>
          </a:xfrm>
          <a:custGeom>
            <a:avLst/>
            <a:gdLst>
              <a:gd name="connsiteX0" fmla="*/ 1637414 w 1637414"/>
              <a:gd name="connsiteY0" fmla="*/ 0 h 499731"/>
              <a:gd name="connsiteX1" fmla="*/ 829340 w 1637414"/>
              <a:gd name="connsiteY1" fmla="*/ 393405 h 499731"/>
              <a:gd name="connsiteX2" fmla="*/ 0 w 1637414"/>
              <a:gd name="connsiteY2" fmla="*/ 499731 h 49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7414" h="499731">
                <a:moveTo>
                  <a:pt x="1637414" y="0"/>
                </a:moveTo>
                <a:cubicBezTo>
                  <a:pt x="1369828" y="155058"/>
                  <a:pt x="1102242" y="310117"/>
                  <a:pt x="829340" y="393405"/>
                </a:cubicBezTo>
                <a:cubicBezTo>
                  <a:pt x="556438" y="476693"/>
                  <a:pt x="278219" y="488212"/>
                  <a:pt x="0" y="499731"/>
                </a:cubicBezTo>
              </a:path>
            </a:pathLst>
          </a:custGeom>
          <a:noFill/>
          <a:ln w="19050">
            <a:solidFill>
              <a:srgbClr val="FF6699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5" name="直接箭头连接符 84"/>
          <p:cNvCxnSpPr/>
          <p:nvPr/>
        </p:nvCxnSpPr>
        <p:spPr>
          <a:xfrm>
            <a:off x="10909011" y="2434848"/>
            <a:ext cx="0" cy="369138"/>
          </a:xfrm>
          <a:prstGeom prst="straightConnector1">
            <a:avLst/>
          </a:prstGeom>
          <a:ln w="19050">
            <a:solidFill>
              <a:srgbClr val="FF6699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>
            <a:endCxn id="25" idx="3"/>
          </p:cNvCxnSpPr>
          <p:nvPr/>
        </p:nvCxnSpPr>
        <p:spPr>
          <a:xfrm flipH="1" flipV="1">
            <a:off x="10265247" y="6079398"/>
            <a:ext cx="643764" cy="748"/>
          </a:xfrm>
          <a:prstGeom prst="line">
            <a:avLst/>
          </a:prstGeom>
          <a:ln w="19050">
            <a:solidFill>
              <a:srgbClr val="FF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箭头连接符 87"/>
          <p:cNvCxnSpPr/>
          <p:nvPr/>
        </p:nvCxnSpPr>
        <p:spPr>
          <a:xfrm flipV="1">
            <a:off x="10905626" y="5643237"/>
            <a:ext cx="0" cy="449219"/>
          </a:xfrm>
          <a:prstGeom prst="straightConnector1">
            <a:avLst/>
          </a:prstGeom>
          <a:ln w="19050">
            <a:solidFill>
              <a:srgbClr val="FF669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7" name="组合 1046"/>
          <p:cNvGrpSpPr/>
          <p:nvPr/>
        </p:nvGrpSpPr>
        <p:grpSpPr>
          <a:xfrm>
            <a:off x="8747464" y="2681494"/>
            <a:ext cx="1126510" cy="1125530"/>
            <a:chOff x="8448015" y="2595865"/>
            <a:chExt cx="1126510" cy="1125530"/>
          </a:xfrm>
        </p:grpSpPr>
        <p:sp>
          <p:nvSpPr>
            <p:cNvPr id="93" name="椭圆 92"/>
            <p:cNvSpPr/>
            <p:nvPr/>
          </p:nvSpPr>
          <p:spPr>
            <a:xfrm>
              <a:off x="8448015" y="2595865"/>
              <a:ext cx="1126510" cy="1125530"/>
            </a:xfrm>
            <a:prstGeom prst="ellipse">
              <a:avLst/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6" name="椭圆 1045"/>
            <p:cNvSpPr/>
            <p:nvPr/>
          </p:nvSpPr>
          <p:spPr>
            <a:xfrm>
              <a:off x="8510806" y="2650477"/>
              <a:ext cx="1008000" cy="1007123"/>
            </a:xfrm>
            <a:prstGeom prst="ellipse">
              <a:avLst/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5" name="文本框 1044"/>
            <p:cNvSpPr txBox="1"/>
            <p:nvPr/>
          </p:nvSpPr>
          <p:spPr>
            <a:xfrm>
              <a:off x="8555359" y="2699606"/>
              <a:ext cx="918895" cy="908864"/>
            </a:xfrm>
            <a:prstGeom prst="ellipse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尿量减少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049" name="直接箭头连接符 1048"/>
          <p:cNvCxnSpPr>
            <a:stCxn id="25" idx="0"/>
            <a:endCxn id="1046" idx="4"/>
          </p:cNvCxnSpPr>
          <p:nvPr/>
        </p:nvCxnSpPr>
        <p:spPr>
          <a:xfrm flipH="1" flipV="1">
            <a:off x="9314255" y="3743229"/>
            <a:ext cx="3727" cy="1978624"/>
          </a:xfrm>
          <a:prstGeom prst="straightConnector1">
            <a:avLst/>
          </a:prstGeom>
          <a:ln w="19050">
            <a:solidFill>
              <a:srgbClr val="4BB2FF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直接箭头连接符 1052"/>
          <p:cNvCxnSpPr>
            <a:stCxn id="21" idx="3"/>
            <a:endCxn id="19" idx="1"/>
          </p:cNvCxnSpPr>
          <p:nvPr/>
        </p:nvCxnSpPr>
        <p:spPr>
          <a:xfrm flipV="1">
            <a:off x="4417536" y="1473469"/>
            <a:ext cx="718125" cy="3090"/>
          </a:xfrm>
          <a:prstGeom prst="straightConnector1">
            <a:avLst/>
          </a:prstGeom>
          <a:ln w="19050">
            <a:solidFill>
              <a:srgbClr val="4BB2FF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7" name="组合 1056"/>
          <p:cNvGrpSpPr/>
          <p:nvPr/>
        </p:nvGrpSpPr>
        <p:grpSpPr>
          <a:xfrm>
            <a:off x="5852699" y="1831013"/>
            <a:ext cx="678926" cy="387203"/>
            <a:chOff x="5852699" y="1831013"/>
            <a:chExt cx="678926" cy="387203"/>
          </a:xfrm>
        </p:grpSpPr>
        <p:cxnSp>
          <p:nvCxnSpPr>
            <p:cNvPr id="60" name="直接箭头连接符 59"/>
            <p:cNvCxnSpPr>
              <a:stCxn id="19" idx="2"/>
              <a:endCxn id="9" idx="0"/>
            </p:cNvCxnSpPr>
            <p:nvPr/>
          </p:nvCxnSpPr>
          <p:spPr>
            <a:xfrm flipH="1">
              <a:off x="5852699" y="1831013"/>
              <a:ext cx="3402" cy="32309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6" name="文本框 1055"/>
            <p:cNvSpPr txBox="1"/>
            <p:nvPr/>
          </p:nvSpPr>
          <p:spPr>
            <a:xfrm>
              <a:off x="5890103" y="1848884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62" name="组合 1061"/>
          <p:cNvGrpSpPr/>
          <p:nvPr/>
        </p:nvGrpSpPr>
        <p:grpSpPr>
          <a:xfrm>
            <a:off x="7754932" y="5710065"/>
            <a:ext cx="800219" cy="369333"/>
            <a:chOff x="7754932" y="5710065"/>
            <a:chExt cx="800219" cy="369333"/>
          </a:xfrm>
        </p:grpSpPr>
        <p:cxnSp>
          <p:nvCxnSpPr>
            <p:cNvPr id="1051" name="直接箭头连接符 1050"/>
            <p:cNvCxnSpPr>
              <a:stCxn id="15" idx="3"/>
              <a:endCxn id="25" idx="1"/>
            </p:cNvCxnSpPr>
            <p:nvPr/>
          </p:nvCxnSpPr>
          <p:spPr>
            <a:xfrm>
              <a:off x="7958137" y="6074546"/>
              <a:ext cx="412580" cy="4852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9" name="文本框 1058"/>
            <p:cNvSpPr txBox="1"/>
            <p:nvPr/>
          </p:nvSpPr>
          <p:spPr>
            <a:xfrm>
              <a:off x="7754932" y="5710065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（</a:t>
              </a:r>
              <a:r>
                <a:rPr lang="en-US" altLang="zh-CN" dirty="0"/>
                <a:t>+</a:t>
              </a:r>
              <a:r>
                <a:rPr lang="zh-CN" altLang="en-US" dirty="0"/>
                <a:t>）</a:t>
              </a:r>
              <a:endParaRPr lang="zh-CN" altLang="en-US" dirty="0"/>
            </a:p>
          </p:txBody>
        </p:sp>
      </p:grpSp>
      <p:grpSp>
        <p:nvGrpSpPr>
          <p:cNvPr id="1060" name="组合 1059"/>
          <p:cNvGrpSpPr/>
          <p:nvPr/>
        </p:nvGrpSpPr>
        <p:grpSpPr>
          <a:xfrm>
            <a:off x="6636215" y="2064188"/>
            <a:ext cx="4269411" cy="385131"/>
            <a:chOff x="6636215" y="2064188"/>
            <a:chExt cx="4269411" cy="385131"/>
          </a:xfrm>
        </p:grpSpPr>
        <p:cxnSp>
          <p:nvCxnSpPr>
            <p:cNvPr id="83" name="直接连接符 82"/>
            <p:cNvCxnSpPr/>
            <p:nvPr/>
          </p:nvCxnSpPr>
          <p:spPr>
            <a:xfrm flipV="1">
              <a:off x="6636215" y="2445308"/>
              <a:ext cx="4269411" cy="4011"/>
            </a:xfrm>
            <a:prstGeom prst="line">
              <a:avLst/>
            </a:prstGeom>
            <a:ln w="19050">
              <a:solidFill>
                <a:srgbClr val="FF6699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文本框 106"/>
            <p:cNvSpPr txBox="1"/>
            <p:nvPr/>
          </p:nvSpPr>
          <p:spPr>
            <a:xfrm>
              <a:off x="9509645" y="206418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（－）</a:t>
              </a:r>
              <a:endParaRPr lang="zh-CN" altLang="en-US" dirty="0"/>
            </a:p>
          </p:txBody>
        </p:sp>
      </p:grpSp>
      <p:grpSp>
        <p:nvGrpSpPr>
          <p:cNvPr id="1061" name="组合 1060"/>
          <p:cNvGrpSpPr/>
          <p:nvPr/>
        </p:nvGrpSpPr>
        <p:grpSpPr>
          <a:xfrm>
            <a:off x="2573086" y="2064188"/>
            <a:ext cx="2495253" cy="386257"/>
            <a:chOff x="2573086" y="2064188"/>
            <a:chExt cx="2495253" cy="386257"/>
          </a:xfrm>
        </p:grpSpPr>
        <p:cxnSp>
          <p:nvCxnSpPr>
            <p:cNvPr id="56" name="直接连接符 55"/>
            <p:cNvCxnSpPr/>
            <p:nvPr/>
          </p:nvCxnSpPr>
          <p:spPr>
            <a:xfrm flipH="1" flipV="1">
              <a:off x="2573086" y="2442720"/>
              <a:ext cx="2495253" cy="7725"/>
            </a:xfrm>
            <a:prstGeom prst="line">
              <a:avLst/>
            </a:prstGeom>
            <a:ln w="19050">
              <a:solidFill>
                <a:srgbClr val="FF6699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文本框 107"/>
            <p:cNvSpPr txBox="1"/>
            <p:nvPr/>
          </p:nvSpPr>
          <p:spPr>
            <a:xfrm>
              <a:off x="3108459" y="206418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（－）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 animBg="1"/>
      <p:bldP spid="19" grpId="0" animBg="1"/>
      <p:bldP spid="23" grpId="0" animBg="1"/>
      <p:bldP spid="34" grpId="0" animBg="1"/>
      <p:bldP spid="10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1331095" y="3131753"/>
            <a:ext cx="9622854" cy="293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作用：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的浓度对于细胞外液渗透压的维持具有重要作用。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来源和去路：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调节过程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无机盐平衡的调节</a:t>
            </a:r>
            <a:endParaRPr lang="zh-CN" altLang="en-US" dirty="0"/>
          </a:p>
        </p:txBody>
      </p:sp>
      <p:sp>
        <p:nvSpPr>
          <p:cNvPr id="5" name="星形: 十六角 4"/>
          <p:cNvSpPr/>
          <p:nvPr/>
        </p:nvSpPr>
        <p:spPr>
          <a:xfrm>
            <a:off x="5354331" y="4003821"/>
            <a:ext cx="1576381" cy="1576381"/>
          </a:xfrm>
          <a:prstGeom prst="star16">
            <a:avLst>
              <a:gd name="adj" fmla="val 44722"/>
            </a:avLst>
          </a:prstGeom>
          <a:solidFill>
            <a:srgbClr val="C0D8E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chemeClr val="tx1"/>
                </a:solidFill>
              </a:rPr>
              <a:t>血钠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2415893" y="4422680"/>
            <a:ext cx="2680357" cy="793531"/>
            <a:chOff x="2400693" y="3701870"/>
            <a:chExt cx="2680357" cy="793531"/>
          </a:xfrm>
        </p:grpSpPr>
        <p:sp>
          <p:nvSpPr>
            <p:cNvPr id="10" name="矩形: 圆角 9"/>
            <p:cNvSpPr/>
            <p:nvPr/>
          </p:nvSpPr>
          <p:spPr>
            <a:xfrm>
              <a:off x="2400693" y="3701870"/>
              <a:ext cx="1278904" cy="793531"/>
            </a:xfrm>
            <a:prstGeom prst="roundRect">
              <a:avLst/>
            </a:prstGeom>
            <a:solidFill>
              <a:srgbClr val="D1B2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主要来源是食盐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3802146" y="4071202"/>
              <a:ext cx="1278904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ot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3839857" y="370187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小肠吸收</a:t>
              </a:r>
              <a:endParaRPr lang="zh-CN" altLang="en-US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55577" y="989942"/>
            <a:ext cx="10280845" cy="1372650"/>
            <a:chOff x="-4610067" y="1056991"/>
            <a:chExt cx="10280845" cy="1705081"/>
          </a:xfrm>
        </p:grpSpPr>
        <p:sp>
          <p:nvSpPr>
            <p:cNvPr id="28" name="矩形: 圆角 27"/>
            <p:cNvSpPr/>
            <p:nvPr/>
          </p:nvSpPr>
          <p:spPr>
            <a:xfrm>
              <a:off x="-4610067" y="1414561"/>
              <a:ext cx="10280845" cy="1347511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-278929" y="1056991"/>
              <a:ext cx="1618565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存在形式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1331095" y="1534314"/>
            <a:ext cx="9622854" cy="59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大多以离子形式存在，如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185857" y="4422680"/>
            <a:ext cx="2208253" cy="793531"/>
            <a:chOff x="7170657" y="3701870"/>
            <a:chExt cx="2208253" cy="793531"/>
          </a:xfrm>
        </p:grpSpPr>
        <p:sp>
          <p:nvSpPr>
            <p:cNvPr id="6" name="矩形: 圆角 5"/>
            <p:cNvSpPr/>
            <p:nvPr/>
          </p:nvSpPr>
          <p:spPr>
            <a:xfrm>
              <a:off x="8548658" y="3701873"/>
              <a:ext cx="830252" cy="793528"/>
            </a:xfrm>
            <a:prstGeom prst="round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尿液排出</a:t>
              </a:r>
              <a:endParaRPr lang="zh-CN" alt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7170657" y="4071202"/>
              <a:ext cx="1278904" cy="0"/>
            </a:xfrm>
            <a:prstGeom prst="straightConnector1">
              <a:avLst/>
            </a:prstGeom>
            <a:ln w="12700">
              <a:solidFill>
                <a:schemeClr val="accent3">
                  <a:lumMod val="75000"/>
                </a:schemeClr>
              </a:solidFill>
              <a:prstDash val="sysDot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7291030" y="3701870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肾</a:t>
              </a:r>
              <a:r>
                <a:rPr lang="en-US" altLang="zh-CN" dirty="0"/>
                <a:t>(</a:t>
              </a:r>
              <a:r>
                <a:rPr lang="zh-CN" altLang="en-US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主要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55577" y="2619108"/>
            <a:ext cx="10280845" cy="3754259"/>
            <a:chOff x="-4610067" y="1125997"/>
            <a:chExt cx="10280845" cy="3816064"/>
          </a:xfrm>
        </p:grpSpPr>
        <p:sp>
          <p:nvSpPr>
            <p:cNvPr id="51" name="矩形: 圆角 50"/>
            <p:cNvSpPr/>
            <p:nvPr/>
          </p:nvSpPr>
          <p:spPr>
            <a:xfrm>
              <a:off x="-4610067" y="1414560"/>
              <a:ext cx="10280845" cy="3527501"/>
            </a:xfrm>
            <a:prstGeom prst="roundRect">
              <a:avLst>
                <a:gd name="adj" fmla="val 5201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-338731" y="1125997"/>
              <a:ext cx="1806690" cy="5318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举例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—Na</a:t>
              </a:r>
              <a:r>
                <a:rPr lang="en-US" altLang="zh-CN" sz="2800" baseline="300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lang="zh-CN" altLang="en-US" sz="2800" baseline="30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uiExpand="1" build="p"/>
      <p:bldP spid="5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-1" fmla="*/ 0 w 2222628"/>
              <a:gd name="connsiteY0-2" fmla="*/ 964353 h 964353"/>
              <a:gd name="connsiteX1-3" fmla="*/ 19729 w 2222628"/>
              <a:gd name="connsiteY1-4" fmla="*/ 0 h 964353"/>
              <a:gd name="connsiteX2-5" fmla="*/ 2222628 w 2222628"/>
              <a:gd name="connsiteY2-6" fmla="*/ 0 h 964353"/>
              <a:gd name="connsiteX3-7" fmla="*/ 1717124 w 2222628"/>
              <a:gd name="connsiteY3-8" fmla="*/ 964353 h 964353"/>
              <a:gd name="connsiteX4-9" fmla="*/ 0 w 2222628"/>
              <a:gd name="connsiteY4-10" fmla="*/ 964353 h 964353"/>
              <a:gd name="connsiteX0-11" fmla="*/ 0 w 2222628"/>
              <a:gd name="connsiteY0-12" fmla="*/ 964353 h 964353"/>
              <a:gd name="connsiteX1-13" fmla="*/ 679 w 2222628"/>
              <a:gd name="connsiteY1-14" fmla="*/ 0 h 964353"/>
              <a:gd name="connsiteX2-15" fmla="*/ 2222628 w 2222628"/>
              <a:gd name="connsiteY2-16" fmla="*/ 0 h 964353"/>
              <a:gd name="connsiteX3-17" fmla="*/ 1717124 w 2222628"/>
              <a:gd name="connsiteY3-18" fmla="*/ 964353 h 964353"/>
              <a:gd name="connsiteX4-19" fmla="*/ 0 w 2222628"/>
              <a:gd name="connsiteY4-20" fmla="*/ 964353 h 9643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4598" y="205187"/>
            <a:ext cx="1415772" cy="461665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问题探讨</a:t>
            </a:r>
            <a:endParaRPr lang="zh-CN" altLang="en-US" sz="2400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5968" y="2755443"/>
            <a:ext cx="7263904" cy="1175532"/>
            <a:chOff x="891066" y="4979285"/>
            <a:chExt cx="7263904" cy="1175532"/>
          </a:xfrm>
        </p:grpSpPr>
        <p:sp>
          <p:nvSpPr>
            <p:cNvPr id="13" name="矩形: 圆角 12"/>
            <p:cNvSpPr/>
            <p:nvPr/>
          </p:nvSpPr>
          <p:spPr>
            <a:xfrm>
              <a:off x="891066" y="4979285"/>
              <a:ext cx="7263904" cy="1175532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90947" y="5021931"/>
              <a:ext cx="7085216" cy="1066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心脏活动受自主神经支配，是不随意的，当受到极速行驶致使体位发生变化的刺激后，人体处于兴奋状态，此时，交感神经活动占优势，会使心跳加快。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36298" y="1863992"/>
            <a:ext cx="7283574" cy="461665"/>
            <a:chOff x="6333409" y="1517248"/>
            <a:chExt cx="7283574" cy="461665"/>
          </a:xfrm>
        </p:grpSpPr>
        <p:sp>
          <p:nvSpPr>
            <p:cNvPr id="27" name="文本框 26"/>
            <p:cNvSpPr txBox="1"/>
            <p:nvPr/>
          </p:nvSpPr>
          <p:spPr>
            <a:xfrm>
              <a:off x="6333409" y="1517248"/>
              <a:ext cx="80021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讨论</a:t>
              </a:r>
              <a:endParaRPr kumimoji="1"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51240" y="1974037"/>
              <a:ext cx="7265743" cy="0"/>
              <a:chOff x="7484784" y="1647059"/>
              <a:chExt cx="7265743" cy="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7484784" y="1647059"/>
                <a:ext cx="73269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8217477" y="1647059"/>
                <a:ext cx="65330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矩形 32"/>
          <p:cNvSpPr/>
          <p:nvPr/>
        </p:nvSpPr>
        <p:spPr>
          <a:xfrm>
            <a:off x="783338" y="774740"/>
            <a:ext cx="7409686" cy="106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在游乐园乘坐过山车，头朝下疾驰时，不少人感到心怦怦直跳，并狂呼乱叫。如果此时检测血液，发现能使心跳和呼吸加快的肾上腺素含量也会明显升高。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83338" y="2341218"/>
            <a:ext cx="7336534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既然知道过山车是安全的，为什么心跳还会加速呢？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66504" y="4707967"/>
            <a:ext cx="10542157" cy="1815380"/>
            <a:chOff x="891065" y="4979284"/>
            <a:chExt cx="10542157" cy="1815380"/>
          </a:xfrm>
        </p:grpSpPr>
        <p:sp>
          <p:nvSpPr>
            <p:cNvPr id="19" name="矩形: 圆角 18"/>
            <p:cNvSpPr/>
            <p:nvPr/>
          </p:nvSpPr>
          <p:spPr>
            <a:xfrm>
              <a:off x="891065" y="4979284"/>
              <a:ext cx="10542157" cy="1815380"/>
            </a:xfrm>
            <a:prstGeom prst="roundRect">
              <a:avLst>
                <a:gd name="adj" fmla="val 66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90947" y="5021931"/>
              <a:ext cx="10359110" cy="1731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此过程中心跳和呼吸加快、肾上腺素含量明显升高等反应均属于机体的应急反应，是神经和激素共同调节的结果。当支配心脏的交感神经兴奋性加强时，心跳加快、加强，属于神经调节；与此同时，交感神经也支配肾上腺的分泌活动，使肾上腺分泌肾上腺素增加，肾上腺素通过血液运输到达心脏，也使心跳加快，这属于激素调节。由此可见，神经调节可以直接调节心脏活动，也可以通过调节激素的分泌，再通过激素调节心脏活动。</a:t>
              </a:r>
              <a:endPara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12751" y="3958140"/>
            <a:ext cx="7307121" cy="73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 algn="just">
              <a:lnSpc>
                <a:spcPct val="120000"/>
              </a:lnSpc>
              <a:buFont typeface="+mj-lt"/>
              <a:buAutoNum type="arabicPeriod" startAt="2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在这个例子中，人体所作出的反应，哪些与神经调节有关？哪些与激素调节有关？你能说出两者之间的关系吗？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774925" y="886375"/>
            <a:ext cx="2659776" cy="3692879"/>
            <a:chOff x="8774925" y="867521"/>
            <a:chExt cx="2659776" cy="3692879"/>
          </a:xfrm>
        </p:grpSpPr>
        <p:sp>
          <p:nvSpPr>
            <p:cNvPr id="7" name="文本框 6"/>
            <p:cNvSpPr txBox="1"/>
            <p:nvPr/>
          </p:nvSpPr>
          <p:spPr>
            <a:xfrm>
              <a:off x="9666231" y="419106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过山车</a:t>
              </a:r>
              <a:endParaRPr lang="zh-CN" altLang="en-US" dirty="0"/>
            </a:p>
          </p:txBody>
        </p:sp>
        <p:pic>
          <p:nvPicPr>
            <p:cNvPr id="9" name="图片 8" descr="船上的过山车&#10;&#10;中度可信度描述已自动生成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74925" y="867521"/>
              <a:ext cx="2659776" cy="3307767"/>
            </a:xfrm>
            <a:prstGeom prst="roundRect">
              <a:avLst>
                <a:gd name="adj" fmla="val 2014"/>
              </a:avLst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4" grpId="0" uiExpand="1" build="p"/>
      <p:bldP spid="2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838525" y="3428972"/>
            <a:ext cx="4463003" cy="394335"/>
          </a:xfrm>
          <a:prstGeom prst="roundRect">
            <a:avLst>
              <a:gd name="adj" fmla="val 12206"/>
            </a:avLst>
          </a:prstGeom>
          <a:solidFill>
            <a:srgbClr val="76C0FA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醛  固  酮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无机盐平衡的调节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4838525" y="1148052"/>
            <a:ext cx="2981928" cy="942679"/>
            <a:chOff x="4531234" y="867266"/>
            <a:chExt cx="2981928" cy="942679"/>
          </a:xfrm>
        </p:grpSpPr>
        <p:sp>
          <p:nvSpPr>
            <p:cNvPr id="21" name="矩形: 圆角 20"/>
            <p:cNvSpPr/>
            <p:nvPr/>
          </p:nvSpPr>
          <p:spPr>
            <a:xfrm>
              <a:off x="4531234" y="867266"/>
              <a:ext cx="2981928" cy="942679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4582212" y="933254"/>
              <a:ext cx="2875175" cy="810705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637988" y="990961"/>
              <a:ext cx="2763625" cy="683835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大量丢失水分使细胞外液量减少以及血钠含量降低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838525" y="4288094"/>
            <a:ext cx="4463003" cy="408623"/>
          </a:xfrm>
          <a:prstGeom prst="roundRect">
            <a:avLst/>
          </a:prstGeom>
          <a:solidFill>
            <a:srgbClr val="4BB2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肾小管、集合管重吸收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7" name="组合 1046"/>
          <p:cNvGrpSpPr/>
          <p:nvPr/>
        </p:nvGrpSpPr>
        <p:grpSpPr>
          <a:xfrm>
            <a:off x="6503635" y="5174359"/>
            <a:ext cx="1126510" cy="1125530"/>
            <a:chOff x="8448015" y="2595865"/>
            <a:chExt cx="1126510" cy="1125530"/>
          </a:xfrm>
        </p:grpSpPr>
        <p:sp>
          <p:nvSpPr>
            <p:cNvPr id="93" name="椭圆 92"/>
            <p:cNvSpPr/>
            <p:nvPr/>
          </p:nvSpPr>
          <p:spPr>
            <a:xfrm>
              <a:off x="8448015" y="2595865"/>
              <a:ext cx="1126510" cy="1125530"/>
            </a:xfrm>
            <a:prstGeom prst="ellipse">
              <a:avLst/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6" name="椭圆 1045"/>
            <p:cNvSpPr/>
            <p:nvPr/>
          </p:nvSpPr>
          <p:spPr>
            <a:xfrm>
              <a:off x="8510806" y="2650477"/>
              <a:ext cx="1008000" cy="1007123"/>
            </a:xfrm>
            <a:prstGeom prst="ellipse">
              <a:avLst/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45" name="文本框 1044"/>
            <p:cNvSpPr txBox="1"/>
            <p:nvPr/>
          </p:nvSpPr>
          <p:spPr>
            <a:xfrm>
              <a:off x="8555359" y="2699606"/>
              <a:ext cx="918895" cy="908864"/>
            </a:xfrm>
            <a:prstGeom prst="ellipse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血钠平衡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049" name="直接箭头连接符 1048"/>
          <p:cNvCxnSpPr>
            <a:stCxn id="25" idx="2"/>
            <a:endCxn id="93" idx="0"/>
          </p:cNvCxnSpPr>
          <p:nvPr/>
        </p:nvCxnSpPr>
        <p:spPr>
          <a:xfrm flipH="1">
            <a:off x="7066890" y="4696717"/>
            <a:ext cx="3137" cy="477642"/>
          </a:xfrm>
          <a:prstGeom prst="straightConnector1">
            <a:avLst/>
          </a:prstGeom>
          <a:ln w="19050">
            <a:solidFill>
              <a:srgbClr val="4BB2FF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7" name="组合 1056"/>
          <p:cNvGrpSpPr/>
          <p:nvPr/>
        </p:nvGrpSpPr>
        <p:grpSpPr>
          <a:xfrm>
            <a:off x="5824589" y="2086314"/>
            <a:ext cx="1116666" cy="460601"/>
            <a:chOff x="5854001" y="1852987"/>
            <a:chExt cx="1116666" cy="460601"/>
          </a:xfrm>
        </p:grpSpPr>
        <p:cxnSp>
          <p:nvCxnSpPr>
            <p:cNvPr id="60" name="直接箭头连接符 59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6" name="文本框 1055"/>
            <p:cNvSpPr txBox="1"/>
            <p:nvPr/>
          </p:nvSpPr>
          <p:spPr>
            <a:xfrm>
              <a:off x="5862671" y="187631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刺激增强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4838525" y="2551332"/>
            <a:ext cx="4463004" cy="408623"/>
          </a:xfrm>
          <a:prstGeom prst="roundRect">
            <a:avLst/>
          </a:prstGeom>
          <a:solidFill>
            <a:srgbClr val="76C0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肾 上 腺 皮 质</a:t>
            </a:r>
            <a:endParaRPr lang="zh-CN" altLang="en-US" dirty="0"/>
          </a:p>
        </p:txBody>
      </p:sp>
      <p:grpSp>
        <p:nvGrpSpPr>
          <p:cNvPr id="70" name="组合 69"/>
          <p:cNvGrpSpPr/>
          <p:nvPr/>
        </p:nvGrpSpPr>
        <p:grpSpPr>
          <a:xfrm>
            <a:off x="8088252" y="1148052"/>
            <a:ext cx="1215376" cy="942679"/>
            <a:chOff x="6297786" y="867266"/>
            <a:chExt cx="1215376" cy="942679"/>
          </a:xfrm>
        </p:grpSpPr>
        <p:sp>
          <p:nvSpPr>
            <p:cNvPr id="71" name="矩形: 圆角 70"/>
            <p:cNvSpPr/>
            <p:nvPr/>
          </p:nvSpPr>
          <p:spPr>
            <a:xfrm>
              <a:off x="6297786" y="867266"/>
              <a:ext cx="1215376" cy="942679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矩形: 圆角 72"/>
            <p:cNvSpPr/>
            <p:nvPr/>
          </p:nvSpPr>
          <p:spPr>
            <a:xfrm>
              <a:off x="6343506" y="933254"/>
              <a:ext cx="1113881" cy="810705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6398370" y="990961"/>
              <a:ext cx="1003243" cy="683835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血钠含量升高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830010" y="2958676"/>
            <a:ext cx="1107996" cy="460601"/>
            <a:chOff x="5354522" y="2958676"/>
            <a:chExt cx="1107996" cy="460601"/>
          </a:xfrm>
        </p:grpSpPr>
        <p:sp>
          <p:nvSpPr>
            <p:cNvPr id="1059" name="文本框 1058"/>
            <p:cNvSpPr txBox="1"/>
            <p:nvPr/>
          </p:nvSpPr>
          <p:spPr>
            <a:xfrm>
              <a:off x="5354522" y="300173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分泌增加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77" name="直接箭头连接符 76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8690457" y="2086314"/>
            <a:ext cx="1116666" cy="460601"/>
            <a:chOff x="5854001" y="1852987"/>
            <a:chExt cx="1116666" cy="460601"/>
          </a:xfrm>
        </p:grpSpPr>
        <p:cxnSp>
          <p:nvCxnSpPr>
            <p:cNvPr id="80" name="直接箭头连接符 79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/>
          </p:nvSpPr>
          <p:spPr>
            <a:xfrm>
              <a:off x="5862671" y="187631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刺激减弱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659116" y="2958676"/>
            <a:ext cx="1107996" cy="460601"/>
            <a:chOff x="8183628" y="2958676"/>
            <a:chExt cx="1107996" cy="460601"/>
          </a:xfrm>
        </p:grpSpPr>
        <p:sp>
          <p:nvSpPr>
            <p:cNvPr id="82" name="文本框 81"/>
            <p:cNvSpPr txBox="1"/>
            <p:nvPr/>
          </p:nvSpPr>
          <p:spPr>
            <a:xfrm>
              <a:off x="8183628" y="300173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分泌减少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4" name="直接箭头连接符 83"/>
            <p:cNvCxnSpPr/>
            <p:nvPr/>
          </p:nvCxnSpPr>
          <p:spPr>
            <a:xfrm>
              <a:off x="8184164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5830546" y="3823307"/>
            <a:ext cx="1110709" cy="460601"/>
            <a:chOff x="5830546" y="3823307"/>
            <a:chExt cx="1110709" cy="460601"/>
          </a:xfrm>
        </p:grpSpPr>
        <p:cxnSp>
          <p:nvCxnSpPr>
            <p:cNvPr id="78" name="直接箭头连接符 77"/>
            <p:cNvCxnSpPr/>
            <p:nvPr/>
          </p:nvCxnSpPr>
          <p:spPr>
            <a:xfrm>
              <a:off x="5830546" y="382330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文本框 86"/>
            <p:cNvSpPr txBox="1"/>
            <p:nvPr/>
          </p:nvSpPr>
          <p:spPr>
            <a:xfrm>
              <a:off x="5833259" y="385342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作用增强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656939" y="3823307"/>
            <a:ext cx="1110709" cy="460601"/>
            <a:chOff x="8656939" y="3823307"/>
            <a:chExt cx="1110709" cy="460601"/>
          </a:xfrm>
        </p:grpSpPr>
        <p:cxnSp>
          <p:nvCxnSpPr>
            <p:cNvPr id="89" name="直接箭头连接符 88"/>
            <p:cNvCxnSpPr/>
            <p:nvPr/>
          </p:nvCxnSpPr>
          <p:spPr>
            <a:xfrm>
              <a:off x="8656939" y="382330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文本框 89"/>
            <p:cNvSpPr txBox="1"/>
            <p:nvPr/>
          </p:nvSpPr>
          <p:spPr>
            <a:xfrm>
              <a:off x="8659652" y="385342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作用减弱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91" name="图片 90"/>
          <p:cNvPicPr>
            <a:picLocks noChangeAspect="1"/>
          </p:cNvPicPr>
          <p:nvPr/>
        </p:nvPicPr>
        <p:blipFill>
          <a:blip r:embed="rId1"/>
          <a:srcRect t="3" b="3"/>
          <a:stretch>
            <a:fillRect/>
          </a:stretch>
        </p:blipFill>
        <p:spPr>
          <a:xfrm>
            <a:off x="1874567" y="4076965"/>
            <a:ext cx="1894531" cy="2304011"/>
          </a:xfrm>
          <a:prstGeom prst="rect">
            <a:avLst/>
          </a:prstGeom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2"/>
          <a:srcRect l="63" r="63"/>
          <a:stretch>
            <a:fillRect/>
          </a:stretch>
        </p:blipFill>
        <p:spPr bwMode="auto">
          <a:xfrm flipH="1">
            <a:off x="1863400" y="1056881"/>
            <a:ext cx="1853851" cy="268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组合 61"/>
          <p:cNvGrpSpPr/>
          <p:nvPr/>
        </p:nvGrpSpPr>
        <p:grpSpPr>
          <a:xfrm>
            <a:off x="3008376" y="4407408"/>
            <a:ext cx="1830149" cy="1302540"/>
            <a:chOff x="3008376" y="4407408"/>
            <a:chExt cx="1830149" cy="1302540"/>
          </a:xfrm>
        </p:grpSpPr>
        <p:cxnSp>
          <p:nvCxnSpPr>
            <p:cNvPr id="45" name="直接连接符 44"/>
            <p:cNvCxnSpPr>
              <a:endCxn id="25" idx="1"/>
            </p:cNvCxnSpPr>
            <p:nvPr/>
          </p:nvCxnSpPr>
          <p:spPr>
            <a:xfrm flipV="1">
              <a:off x="3516753" y="4492406"/>
              <a:ext cx="1321772" cy="12175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endCxn id="25" idx="1"/>
            </p:cNvCxnSpPr>
            <p:nvPr/>
          </p:nvCxnSpPr>
          <p:spPr>
            <a:xfrm>
              <a:off x="3008376" y="4407408"/>
              <a:ext cx="1830149" cy="849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3465576" y="1737360"/>
            <a:ext cx="1372949" cy="1018284"/>
            <a:chOff x="2990088" y="1737360"/>
            <a:chExt cx="1372949" cy="1018284"/>
          </a:xfrm>
        </p:grpSpPr>
        <p:cxnSp>
          <p:nvCxnSpPr>
            <p:cNvPr id="51" name="直接连接符 50"/>
            <p:cNvCxnSpPr/>
            <p:nvPr/>
          </p:nvCxnSpPr>
          <p:spPr>
            <a:xfrm flipH="1" flipV="1">
              <a:off x="3840480" y="2755643"/>
              <a:ext cx="522557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 flipV="1">
              <a:off x="2990088" y="1737360"/>
              <a:ext cx="850392" cy="10182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上有许多水果&#10;&#10;描述已自动生成"/>
          <p:cNvPicPr>
            <a:picLocks noChangeAspect="1"/>
          </p:cNvPicPr>
          <p:nvPr/>
        </p:nvPicPr>
        <p:blipFill rotWithShape="1">
          <a:blip r:embed="rId1"/>
          <a:srcRect b="5991"/>
          <a:stretch>
            <a:fillRect/>
          </a:stretch>
        </p:blipFill>
        <p:spPr>
          <a:xfrm>
            <a:off x="3571875" y="1448364"/>
            <a:ext cx="8963025" cy="54096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无机盐平衡的调节</a:t>
            </a:r>
            <a:endParaRPr lang="zh-CN" altLang="en-US" dirty="0"/>
          </a:p>
        </p:txBody>
      </p:sp>
      <p:grpSp>
        <p:nvGrpSpPr>
          <p:cNvPr id="71" name="组合 70"/>
          <p:cNvGrpSpPr/>
          <p:nvPr/>
        </p:nvGrpSpPr>
        <p:grpSpPr>
          <a:xfrm>
            <a:off x="955578" y="987611"/>
            <a:ext cx="7226398" cy="4051113"/>
            <a:chOff x="-4610066" y="1089591"/>
            <a:chExt cx="7226398" cy="5032219"/>
          </a:xfrm>
        </p:grpSpPr>
        <p:sp>
          <p:nvSpPr>
            <p:cNvPr id="72" name="矩形: 圆角 71"/>
            <p:cNvSpPr/>
            <p:nvPr/>
          </p:nvSpPr>
          <p:spPr>
            <a:xfrm>
              <a:off x="-4610066" y="1414558"/>
              <a:ext cx="7226398" cy="4707252"/>
            </a:xfrm>
            <a:prstGeom prst="roundRect">
              <a:avLst>
                <a:gd name="adj" fmla="val 433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-1836402" y="1089591"/>
              <a:ext cx="167906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举例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—K</a:t>
              </a:r>
              <a:r>
                <a:rPr lang="en-US" altLang="zh-CN" sz="2800" baseline="300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+</a:t>
              </a:r>
              <a:endParaRPr lang="zh-CN" altLang="en-US" sz="2800" baseline="300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文本框 73"/>
          <p:cNvSpPr txBox="1"/>
          <p:nvPr/>
        </p:nvSpPr>
        <p:spPr>
          <a:xfrm>
            <a:off x="1238251" y="1467639"/>
            <a:ext cx="6629400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作用：</a:t>
            </a:r>
            <a:endParaRPr lang="en-US" altLang="zh-C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75" lvl="1" indent="-352425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维持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细胞内液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的渗透压上起决定性作用；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75" lvl="1" indent="-352425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维持心肌舒张、保持心肌正常兴奋等重要作用。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建议：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蔬菜和水果中富含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，只要保持合理膳食，就能满足机体的需要。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水和无机盐平衡的调节</a:t>
            </a:r>
            <a:endParaRPr lang="zh-CN" alt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2850743" y="1039408"/>
            <a:ext cx="3930571" cy="616740"/>
            <a:chOff x="4531233" y="867267"/>
            <a:chExt cx="3930571" cy="616740"/>
          </a:xfrm>
        </p:grpSpPr>
        <p:sp>
          <p:nvSpPr>
            <p:cNvPr id="35" name="矩形: 圆角 34"/>
            <p:cNvSpPr/>
            <p:nvPr/>
          </p:nvSpPr>
          <p:spPr>
            <a:xfrm>
              <a:off x="4531233" y="867267"/>
              <a:ext cx="3930571" cy="616740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4582212" y="933255"/>
              <a:ext cx="3824729" cy="495887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637988" y="990961"/>
              <a:ext cx="3711660" cy="390763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饮水或失水异常、盐分摄入异常等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722243" y="2113546"/>
            <a:ext cx="1333296" cy="614345"/>
            <a:chOff x="6297786" y="867266"/>
            <a:chExt cx="1333296" cy="614345"/>
          </a:xfrm>
        </p:grpSpPr>
        <p:sp>
          <p:nvSpPr>
            <p:cNvPr id="41" name="矩形: 圆角 40"/>
            <p:cNvSpPr/>
            <p:nvPr/>
          </p:nvSpPr>
          <p:spPr>
            <a:xfrm>
              <a:off x="6297786" y="867266"/>
              <a:ext cx="1333296" cy="614345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矩形: 圆角 41"/>
            <p:cNvSpPr/>
            <p:nvPr/>
          </p:nvSpPr>
          <p:spPr>
            <a:xfrm>
              <a:off x="6343506" y="933254"/>
              <a:ext cx="1232712" cy="502637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398370" y="990961"/>
              <a:ext cx="1123460" cy="390763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血钠异常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425884" y="2113547"/>
            <a:ext cx="2513252" cy="614345"/>
            <a:chOff x="6297786" y="867266"/>
            <a:chExt cx="2513252" cy="614345"/>
          </a:xfrm>
        </p:grpSpPr>
        <p:sp>
          <p:nvSpPr>
            <p:cNvPr id="45" name="矩形: 圆角 44"/>
            <p:cNvSpPr/>
            <p:nvPr/>
          </p:nvSpPr>
          <p:spPr>
            <a:xfrm>
              <a:off x="6297786" y="867266"/>
              <a:ext cx="2513252" cy="614345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6343506" y="933254"/>
              <a:ext cx="2412668" cy="502637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6398370" y="990961"/>
              <a:ext cx="2302940" cy="390763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细胞外液渗透压异常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5689808" y="4082536"/>
            <a:ext cx="1398168" cy="394335"/>
          </a:xfrm>
          <a:prstGeom prst="roundRect">
            <a:avLst>
              <a:gd name="adj" fmla="val 12206"/>
            </a:avLst>
          </a:prstGeom>
          <a:solidFill>
            <a:srgbClr val="A3D8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醛  固  酮</a:t>
            </a:r>
            <a:endParaRPr lang="zh-CN" altLang="en-US" dirty="0"/>
          </a:p>
        </p:txBody>
      </p:sp>
      <p:grpSp>
        <p:nvGrpSpPr>
          <p:cNvPr id="49" name="组合 48"/>
          <p:cNvGrpSpPr/>
          <p:nvPr/>
        </p:nvGrpSpPr>
        <p:grpSpPr>
          <a:xfrm>
            <a:off x="6384319" y="2747977"/>
            <a:ext cx="655001" cy="460601"/>
            <a:chOff x="5854001" y="1852987"/>
            <a:chExt cx="655001" cy="460601"/>
          </a:xfrm>
        </p:grpSpPr>
        <p:cxnSp>
          <p:nvCxnSpPr>
            <p:cNvPr id="50" name="直接箭头连接符 49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5862671" y="18763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5689807" y="3204896"/>
            <a:ext cx="1398168" cy="408623"/>
          </a:xfrm>
          <a:prstGeom prst="roundRect">
            <a:avLst/>
          </a:prstGeom>
          <a:solidFill>
            <a:srgbClr val="A3D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肾上腺皮质</a:t>
            </a:r>
            <a:endParaRPr lang="zh-CN" altLang="en-US" dirty="0"/>
          </a:p>
        </p:txBody>
      </p:sp>
      <p:grpSp>
        <p:nvGrpSpPr>
          <p:cNvPr id="53" name="组合 52"/>
          <p:cNvGrpSpPr/>
          <p:nvPr/>
        </p:nvGrpSpPr>
        <p:grpSpPr>
          <a:xfrm>
            <a:off x="6384319" y="3609837"/>
            <a:ext cx="646331" cy="460601"/>
            <a:chOff x="5354522" y="2958676"/>
            <a:chExt cx="646331" cy="460601"/>
          </a:xfrm>
        </p:grpSpPr>
        <p:sp>
          <p:nvSpPr>
            <p:cNvPr id="54" name="文本框 53"/>
            <p:cNvSpPr txBox="1"/>
            <p:nvPr/>
          </p:nvSpPr>
          <p:spPr>
            <a:xfrm>
              <a:off x="5354522" y="3001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文本框 65"/>
          <p:cNvSpPr txBox="1"/>
          <p:nvPr/>
        </p:nvSpPr>
        <p:spPr>
          <a:xfrm>
            <a:off x="2388635" y="3204896"/>
            <a:ext cx="2578606" cy="408623"/>
          </a:xfrm>
          <a:prstGeom prst="roundRect">
            <a:avLst/>
          </a:prstGeom>
          <a:solidFill>
            <a:srgbClr val="A3D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下丘脑分泌、垂体释放</a:t>
            </a:r>
            <a:endParaRPr lang="zh-CN" altLang="en-US" dirty="0"/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2388634" y="4082536"/>
            <a:ext cx="2578605" cy="394335"/>
          </a:xfrm>
          <a:prstGeom prst="roundRect">
            <a:avLst>
              <a:gd name="adj" fmla="val 12206"/>
            </a:avLst>
          </a:prstGeom>
          <a:solidFill>
            <a:srgbClr val="A3D8FF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/>
          </a:lstStyle>
          <a:p>
            <a:r>
              <a:rPr lang="zh-CN" altLang="en-US" dirty="0"/>
              <a:t>抗利尿激素</a:t>
            </a:r>
            <a:endParaRPr lang="zh-CN" altLang="en-US" dirty="0"/>
          </a:p>
        </p:txBody>
      </p:sp>
      <p:sp>
        <p:nvSpPr>
          <p:cNvPr id="68" name="文本框 67"/>
          <p:cNvSpPr txBox="1"/>
          <p:nvPr/>
        </p:nvSpPr>
        <p:spPr>
          <a:xfrm>
            <a:off x="2388635" y="4928152"/>
            <a:ext cx="4699340" cy="408623"/>
          </a:xfrm>
          <a:prstGeom prst="roundRect">
            <a:avLst/>
          </a:prstGeom>
          <a:solidFill>
            <a:srgbClr val="A3D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肾小管、集合管重吸收水、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，排出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zh-CN" alt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3682847" y="5800140"/>
            <a:ext cx="2513252" cy="614345"/>
            <a:chOff x="6297786" y="867266"/>
            <a:chExt cx="2513252" cy="614345"/>
          </a:xfrm>
        </p:grpSpPr>
        <p:sp>
          <p:nvSpPr>
            <p:cNvPr id="80" name="矩形: 圆角 79"/>
            <p:cNvSpPr/>
            <p:nvPr/>
          </p:nvSpPr>
          <p:spPr>
            <a:xfrm>
              <a:off x="6297786" y="867266"/>
              <a:ext cx="2513252" cy="614345"/>
            </a:xfrm>
            <a:prstGeom prst="roundRect">
              <a:avLst>
                <a:gd name="adj" fmla="val 8720"/>
              </a:avLst>
            </a:prstGeom>
            <a:solidFill>
              <a:srgbClr val="A3D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1" name="矩形: 圆角 80"/>
            <p:cNvSpPr/>
            <p:nvPr/>
          </p:nvSpPr>
          <p:spPr>
            <a:xfrm>
              <a:off x="6343506" y="933254"/>
              <a:ext cx="2412668" cy="502637"/>
            </a:xfrm>
            <a:prstGeom prst="roundRect">
              <a:avLst>
                <a:gd name="adj" fmla="val 8720"/>
              </a:avLst>
            </a:prstGeom>
            <a:solidFill>
              <a:srgbClr val="4BB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6398370" y="990961"/>
              <a:ext cx="2302940" cy="390763"/>
            </a:xfrm>
            <a:prstGeom prst="roundRect">
              <a:avLst>
                <a:gd name="adj" fmla="val 10076"/>
              </a:avLst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</a:rPr>
                <a:t>尿量、尿成分变化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6384319" y="4473559"/>
            <a:ext cx="646331" cy="460601"/>
            <a:chOff x="5354522" y="2958676"/>
            <a:chExt cx="646331" cy="460601"/>
          </a:xfrm>
        </p:grpSpPr>
        <p:sp>
          <p:nvSpPr>
            <p:cNvPr id="86" name="文本框 85"/>
            <p:cNvSpPr txBox="1"/>
            <p:nvPr/>
          </p:nvSpPr>
          <p:spPr>
            <a:xfrm>
              <a:off x="5354522" y="3001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影响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88" name="直接箭头连接符 87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组合 90"/>
          <p:cNvGrpSpPr/>
          <p:nvPr/>
        </p:nvGrpSpPr>
        <p:grpSpPr>
          <a:xfrm>
            <a:off x="3689385" y="4473559"/>
            <a:ext cx="646331" cy="460601"/>
            <a:chOff x="5354522" y="2958676"/>
            <a:chExt cx="646331" cy="460601"/>
          </a:xfrm>
        </p:grpSpPr>
        <p:sp>
          <p:nvSpPr>
            <p:cNvPr id="92" name="文本框 91"/>
            <p:cNvSpPr txBox="1"/>
            <p:nvPr/>
          </p:nvSpPr>
          <p:spPr>
            <a:xfrm>
              <a:off x="5354522" y="3001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影响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4" name="直接箭头连接符 93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组合 94"/>
          <p:cNvGrpSpPr/>
          <p:nvPr/>
        </p:nvGrpSpPr>
        <p:grpSpPr>
          <a:xfrm>
            <a:off x="3677938" y="3609837"/>
            <a:ext cx="646331" cy="460601"/>
            <a:chOff x="5354522" y="2958676"/>
            <a:chExt cx="646331" cy="460601"/>
          </a:xfrm>
        </p:grpSpPr>
        <p:sp>
          <p:nvSpPr>
            <p:cNvPr id="96" name="文本框 95"/>
            <p:cNvSpPr txBox="1"/>
            <p:nvPr/>
          </p:nvSpPr>
          <p:spPr>
            <a:xfrm>
              <a:off x="5354522" y="3001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97" name="直接箭头连接符 96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3669268" y="2747977"/>
            <a:ext cx="655001" cy="460601"/>
            <a:chOff x="5854001" y="1852987"/>
            <a:chExt cx="655001" cy="460601"/>
          </a:xfrm>
        </p:grpSpPr>
        <p:cxnSp>
          <p:nvCxnSpPr>
            <p:cNvPr id="99" name="直接箭头连接符 98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/>
            <p:cNvSpPr txBox="1"/>
            <p:nvPr/>
          </p:nvSpPr>
          <p:spPr>
            <a:xfrm>
              <a:off x="5862671" y="18763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刺激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601225" y="1659798"/>
            <a:ext cx="655001" cy="460601"/>
            <a:chOff x="5854001" y="1852987"/>
            <a:chExt cx="655001" cy="460601"/>
          </a:xfrm>
        </p:grpSpPr>
        <p:cxnSp>
          <p:nvCxnSpPr>
            <p:cNvPr id="102" name="直接箭头连接符 101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文本框 102"/>
            <p:cNvSpPr txBox="1"/>
            <p:nvPr/>
          </p:nvSpPr>
          <p:spPr>
            <a:xfrm>
              <a:off x="5862671" y="18763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导致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389428" y="1659798"/>
            <a:ext cx="655001" cy="460601"/>
            <a:chOff x="5854001" y="1852987"/>
            <a:chExt cx="655001" cy="460601"/>
          </a:xfrm>
        </p:grpSpPr>
        <p:cxnSp>
          <p:nvCxnSpPr>
            <p:cNvPr id="105" name="直接箭头连接符 104"/>
            <p:cNvCxnSpPr/>
            <p:nvPr/>
          </p:nvCxnSpPr>
          <p:spPr>
            <a:xfrm>
              <a:off x="5854001" y="1852987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105"/>
            <p:cNvSpPr txBox="1"/>
            <p:nvPr/>
          </p:nvSpPr>
          <p:spPr>
            <a:xfrm>
              <a:off x="5862671" y="187631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导致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4936249" y="5336775"/>
            <a:ext cx="646331" cy="460601"/>
            <a:chOff x="5354522" y="2958676"/>
            <a:chExt cx="646331" cy="460601"/>
          </a:xfrm>
        </p:grpSpPr>
        <p:sp>
          <p:nvSpPr>
            <p:cNvPr id="108" name="文本框 107"/>
            <p:cNvSpPr txBox="1"/>
            <p:nvPr/>
          </p:nvSpPr>
          <p:spPr>
            <a:xfrm>
              <a:off x="5354522" y="300173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结果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09" name="直接箭头连接符 108"/>
            <p:cNvCxnSpPr/>
            <p:nvPr/>
          </p:nvCxnSpPr>
          <p:spPr>
            <a:xfrm>
              <a:off x="5355058" y="2958676"/>
              <a:ext cx="0" cy="460601"/>
            </a:xfrm>
            <a:prstGeom prst="straightConnector1">
              <a:avLst/>
            </a:prstGeom>
            <a:ln w="19050">
              <a:solidFill>
                <a:srgbClr val="4BB2FF"/>
              </a:solidFill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右大括号 5"/>
          <p:cNvSpPr/>
          <p:nvPr/>
        </p:nvSpPr>
        <p:spPr>
          <a:xfrm flipH="1">
            <a:off x="1970742" y="2430852"/>
            <a:ext cx="378586" cy="1810512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右大括号 109"/>
          <p:cNvSpPr/>
          <p:nvPr/>
        </p:nvSpPr>
        <p:spPr>
          <a:xfrm flipH="1">
            <a:off x="1970742" y="4298707"/>
            <a:ext cx="378586" cy="827958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62027" y="31406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神经调节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962027" y="452802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</a:rPr>
              <a:t>体液调节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36784" y="2438512"/>
            <a:ext cx="785454" cy="2481496"/>
            <a:chOff x="5008560" y="2471504"/>
            <a:chExt cx="785454" cy="2481496"/>
          </a:xfrm>
        </p:grpSpPr>
        <p:grpSp>
          <p:nvGrpSpPr>
            <p:cNvPr id="11" name="组合 10"/>
            <p:cNvGrpSpPr/>
            <p:nvPr/>
          </p:nvGrpSpPr>
          <p:grpSpPr>
            <a:xfrm>
              <a:off x="5008560" y="2471504"/>
              <a:ext cx="785454" cy="2481496"/>
              <a:chOff x="5008560" y="2471504"/>
              <a:chExt cx="785454" cy="2481496"/>
            </a:xfrm>
          </p:grpSpPr>
          <p:sp>
            <p:nvSpPr>
              <p:cNvPr id="8" name="任意多边形: 形状 7"/>
              <p:cNvSpPr/>
              <p:nvPr/>
            </p:nvSpPr>
            <p:spPr>
              <a:xfrm>
                <a:off x="5008560" y="2471504"/>
                <a:ext cx="383158" cy="493776"/>
              </a:xfrm>
              <a:custGeom>
                <a:avLst/>
                <a:gdLst>
                  <a:gd name="connsiteX0" fmla="*/ 301752 w 330788"/>
                  <a:gd name="connsiteY0" fmla="*/ 393192 h 393192"/>
                  <a:gd name="connsiteX1" fmla="*/ 301752 w 330788"/>
                  <a:gd name="connsiteY1" fmla="*/ 82296 h 393192"/>
                  <a:gd name="connsiteX2" fmla="*/ 0 w 330788"/>
                  <a:gd name="connsiteY2" fmla="*/ 0 h 393192"/>
                  <a:gd name="connsiteX0-1" fmla="*/ 374904 w 381801"/>
                  <a:gd name="connsiteY0-2" fmla="*/ 393192 h 393192"/>
                  <a:gd name="connsiteX1-3" fmla="*/ 301752 w 381801"/>
                  <a:gd name="connsiteY1-4" fmla="*/ 82296 h 393192"/>
                  <a:gd name="connsiteX2-5" fmla="*/ 0 w 381801"/>
                  <a:gd name="connsiteY2-6" fmla="*/ 0 h 393192"/>
                  <a:gd name="connsiteX0-7" fmla="*/ 393192 w 398698"/>
                  <a:gd name="connsiteY0-8" fmla="*/ 484632 h 484632"/>
                  <a:gd name="connsiteX1-9" fmla="*/ 301752 w 398698"/>
                  <a:gd name="connsiteY1-10" fmla="*/ 82296 h 484632"/>
                  <a:gd name="connsiteX2-11" fmla="*/ 0 w 398698"/>
                  <a:gd name="connsiteY2-12" fmla="*/ 0 h 484632"/>
                  <a:gd name="connsiteX0-13" fmla="*/ 393192 w 401808"/>
                  <a:gd name="connsiteY0-14" fmla="*/ 484632 h 484632"/>
                  <a:gd name="connsiteX1-15" fmla="*/ 301752 w 401808"/>
                  <a:gd name="connsiteY1-16" fmla="*/ 82296 h 484632"/>
                  <a:gd name="connsiteX2-17" fmla="*/ 0 w 401808"/>
                  <a:gd name="connsiteY2-18" fmla="*/ 0 h 484632"/>
                  <a:gd name="connsiteX0-19" fmla="*/ 420624 w 426589"/>
                  <a:gd name="connsiteY0-20" fmla="*/ 493776 h 493776"/>
                  <a:gd name="connsiteX1-21" fmla="*/ 301752 w 426589"/>
                  <a:gd name="connsiteY1-22" fmla="*/ 82296 h 493776"/>
                  <a:gd name="connsiteX2-23" fmla="*/ 0 w 426589"/>
                  <a:gd name="connsiteY2-24" fmla="*/ 0 h 493776"/>
                  <a:gd name="connsiteX0-25" fmla="*/ 420624 w 421394"/>
                  <a:gd name="connsiteY0-26" fmla="*/ 493776 h 493776"/>
                  <a:gd name="connsiteX1-27" fmla="*/ 301752 w 421394"/>
                  <a:gd name="connsiteY1-28" fmla="*/ 82296 h 493776"/>
                  <a:gd name="connsiteX2-29" fmla="*/ 0 w 421394"/>
                  <a:gd name="connsiteY2-30" fmla="*/ 0 h 493776"/>
                  <a:gd name="connsiteX0-31" fmla="*/ 420624 w 421489"/>
                  <a:gd name="connsiteY0-32" fmla="*/ 493776 h 493776"/>
                  <a:gd name="connsiteX1-33" fmla="*/ 307069 w 421489"/>
                  <a:gd name="connsiteY1-34" fmla="*/ 124826 h 493776"/>
                  <a:gd name="connsiteX2-35" fmla="*/ 0 w 421489"/>
                  <a:gd name="connsiteY2-36" fmla="*/ 0 h 4937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21489" h="493776">
                    <a:moveTo>
                      <a:pt x="420624" y="493776"/>
                    </a:moveTo>
                    <a:cubicBezTo>
                      <a:pt x="427482" y="371094"/>
                      <a:pt x="393937" y="254366"/>
                      <a:pt x="307069" y="124826"/>
                    </a:cubicBezTo>
                    <a:cubicBezTo>
                      <a:pt x="256777" y="59294"/>
                      <a:pt x="125730" y="8382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77"/>
                </a:solidFill>
                <a:headEnd type="none"/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2" name="任意多边形: 形状 111"/>
              <p:cNvSpPr/>
              <p:nvPr/>
            </p:nvSpPr>
            <p:spPr>
              <a:xfrm flipH="1">
                <a:off x="5391717" y="2471504"/>
                <a:ext cx="402297" cy="493776"/>
              </a:xfrm>
              <a:custGeom>
                <a:avLst/>
                <a:gdLst>
                  <a:gd name="connsiteX0" fmla="*/ 301752 w 330788"/>
                  <a:gd name="connsiteY0" fmla="*/ 393192 h 393192"/>
                  <a:gd name="connsiteX1" fmla="*/ 301752 w 330788"/>
                  <a:gd name="connsiteY1" fmla="*/ 82296 h 393192"/>
                  <a:gd name="connsiteX2" fmla="*/ 0 w 330788"/>
                  <a:gd name="connsiteY2" fmla="*/ 0 h 393192"/>
                  <a:gd name="connsiteX0-1" fmla="*/ 374904 w 381801"/>
                  <a:gd name="connsiteY0-2" fmla="*/ 393192 h 393192"/>
                  <a:gd name="connsiteX1-3" fmla="*/ 301752 w 381801"/>
                  <a:gd name="connsiteY1-4" fmla="*/ 82296 h 393192"/>
                  <a:gd name="connsiteX2-5" fmla="*/ 0 w 381801"/>
                  <a:gd name="connsiteY2-6" fmla="*/ 0 h 393192"/>
                  <a:gd name="connsiteX0-7" fmla="*/ 393192 w 398698"/>
                  <a:gd name="connsiteY0-8" fmla="*/ 484632 h 484632"/>
                  <a:gd name="connsiteX1-9" fmla="*/ 301752 w 398698"/>
                  <a:gd name="connsiteY1-10" fmla="*/ 82296 h 484632"/>
                  <a:gd name="connsiteX2-11" fmla="*/ 0 w 398698"/>
                  <a:gd name="connsiteY2-12" fmla="*/ 0 h 484632"/>
                  <a:gd name="connsiteX0-13" fmla="*/ 393192 w 401808"/>
                  <a:gd name="connsiteY0-14" fmla="*/ 484632 h 484632"/>
                  <a:gd name="connsiteX1-15" fmla="*/ 301752 w 401808"/>
                  <a:gd name="connsiteY1-16" fmla="*/ 82296 h 484632"/>
                  <a:gd name="connsiteX2-17" fmla="*/ 0 w 401808"/>
                  <a:gd name="connsiteY2-18" fmla="*/ 0 h 484632"/>
                  <a:gd name="connsiteX0-19" fmla="*/ 420624 w 426589"/>
                  <a:gd name="connsiteY0-20" fmla="*/ 493776 h 493776"/>
                  <a:gd name="connsiteX1-21" fmla="*/ 301752 w 426589"/>
                  <a:gd name="connsiteY1-22" fmla="*/ 82296 h 493776"/>
                  <a:gd name="connsiteX2-23" fmla="*/ 0 w 426589"/>
                  <a:gd name="connsiteY2-24" fmla="*/ 0 h 493776"/>
                  <a:gd name="connsiteX0-25" fmla="*/ 420624 w 421394"/>
                  <a:gd name="connsiteY0-26" fmla="*/ 493776 h 493776"/>
                  <a:gd name="connsiteX1-27" fmla="*/ 301752 w 421394"/>
                  <a:gd name="connsiteY1-28" fmla="*/ 82296 h 493776"/>
                  <a:gd name="connsiteX2-29" fmla="*/ 0 w 421394"/>
                  <a:gd name="connsiteY2-30" fmla="*/ 0 h 493776"/>
                  <a:gd name="connsiteX0-31" fmla="*/ 420624 w 421489"/>
                  <a:gd name="connsiteY0-32" fmla="*/ 493776 h 493776"/>
                  <a:gd name="connsiteX1-33" fmla="*/ 307069 w 421489"/>
                  <a:gd name="connsiteY1-34" fmla="*/ 124826 h 493776"/>
                  <a:gd name="connsiteX2-35" fmla="*/ 0 w 421489"/>
                  <a:gd name="connsiteY2-36" fmla="*/ 0 h 4937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21489" h="493776">
                    <a:moveTo>
                      <a:pt x="420624" y="493776"/>
                    </a:moveTo>
                    <a:cubicBezTo>
                      <a:pt x="427482" y="371094"/>
                      <a:pt x="393937" y="254366"/>
                      <a:pt x="307069" y="124826"/>
                    </a:cubicBezTo>
                    <a:cubicBezTo>
                      <a:pt x="256777" y="59294"/>
                      <a:pt x="125730" y="8382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77"/>
                </a:solidFill>
                <a:headEnd type="none"/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5391717" y="2965280"/>
                <a:ext cx="0" cy="1987720"/>
              </a:xfrm>
              <a:prstGeom prst="line">
                <a:avLst/>
              </a:prstGeom>
              <a:ln w="19050">
                <a:solidFill>
                  <a:srgbClr val="FF3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5028612" y="3978660"/>
              <a:ext cx="383158" cy="6463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反馈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207388" y="1163102"/>
            <a:ext cx="2878347" cy="5018623"/>
            <a:chOff x="8351626" y="1153577"/>
            <a:chExt cx="2878347" cy="5018623"/>
          </a:xfrm>
        </p:grpSpPr>
        <p:sp>
          <p:nvSpPr>
            <p:cNvPr id="113" name="圆角矩形 67"/>
            <p:cNvSpPr/>
            <p:nvPr/>
          </p:nvSpPr>
          <p:spPr>
            <a:xfrm>
              <a:off x="8351626" y="1153577"/>
              <a:ext cx="2878347" cy="5018623"/>
            </a:xfrm>
            <a:prstGeom prst="roundRect">
              <a:avLst>
                <a:gd name="adj" fmla="val 3940"/>
              </a:avLst>
            </a:prstGeom>
            <a:solidFill>
              <a:srgbClr val="4F81BD">
                <a:alpha val="14902"/>
              </a:srgbClr>
            </a:solidFill>
            <a:ln w="12700">
              <a:solidFill>
                <a:srgbClr val="7FA1C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36384" y="1305614"/>
              <a:ext cx="2371725" cy="455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/>
                <a:t>水和无机盐的平衡，是在</a:t>
              </a:r>
              <a:r>
                <a:rPr lang="zh-CN" altLang="en-US" sz="2800" dirty="0">
                  <a:solidFill>
                    <a:srgbClr val="C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神经调节</a:t>
              </a:r>
              <a:r>
                <a:rPr lang="zh-CN" altLang="en-US" sz="2800" dirty="0"/>
                <a:t>和</a:t>
              </a:r>
              <a:r>
                <a:rPr lang="zh-CN" altLang="en-US" sz="2800" dirty="0">
                  <a:solidFill>
                    <a:srgbClr val="C00000"/>
                  </a:solidFill>
                  <a:effectLst/>
                  <a:latin typeface="+mn-ea"/>
                  <a:cs typeface="Times New Roman" panose="02020603050405020304" pitchFamily="18" charset="0"/>
                </a:rPr>
                <a:t>激素调节</a:t>
              </a:r>
              <a:r>
                <a:rPr lang="zh-CN" altLang="en-US" sz="2800" dirty="0"/>
                <a:t>的共同作用下，通过调节</a:t>
              </a:r>
              <a:r>
                <a:rPr lang="zh-CN" altLang="en-US" sz="2800" dirty="0">
                  <a:solidFill>
                    <a:srgbClr val="0070C0"/>
                  </a:solidFill>
                  <a:effectLst/>
                  <a:latin typeface="+mn-ea"/>
                  <a:cs typeface="Times New Roman" panose="02020603050405020304" pitchFamily="18" charset="0"/>
                </a:rPr>
                <a:t>尿量</a:t>
              </a:r>
              <a:r>
                <a:rPr lang="zh-CN" altLang="en-US" sz="2800" dirty="0"/>
                <a:t>和</a:t>
              </a:r>
              <a:r>
                <a:rPr lang="zh-CN" altLang="en-US" sz="2800" dirty="0">
                  <a:solidFill>
                    <a:srgbClr val="0070C0"/>
                  </a:solidFill>
                  <a:effectLst/>
                  <a:latin typeface="+mn-ea"/>
                  <a:cs typeface="Times New Roman" panose="02020603050405020304" pitchFamily="18" charset="0"/>
                </a:rPr>
                <a:t>尿的成分</a:t>
              </a:r>
              <a:r>
                <a:rPr lang="zh-CN" altLang="en-US" sz="2800" dirty="0"/>
                <a:t>实现的。</a:t>
              </a:r>
              <a:endParaRPr lang="zh-CN" altLang="en-US" sz="2800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 animBg="1"/>
      <p:bldP spid="66" grpId="0" animBg="1"/>
      <p:bldP spid="67" grpId="0" animBg="1"/>
      <p:bldP spid="68" grpId="0" animBg="1"/>
      <p:bldP spid="6" grpId="0" animBg="1"/>
      <p:bldP spid="110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水和无机盐平衡的调节</a:t>
            </a:r>
            <a:endParaRPr lang="zh-CN" altLang="en-US" dirty="0"/>
          </a:p>
        </p:txBody>
      </p:sp>
      <p:grpSp>
        <p:nvGrpSpPr>
          <p:cNvPr id="64" name="组合 63"/>
          <p:cNvGrpSpPr/>
          <p:nvPr/>
        </p:nvGrpSpPr>
        <p:grpSpPr>
          <a:xfrm>
            <a:off x="955577" y="989942"/>
            <a:ext cx="10280845" cy="1705633"/>
            <a:chOff x="-4610067" y="1056991"/>
            <a:chExt cx="10280845" cy="2118706"/>
          </a:xfrm>
        </p:grpSpPr>
        <p:sp>
          <p:nvSpPr>
            <p:cNvPr id="65" name="矩形: 圆角 64"/>
            <p:cNvSpPr/>
            <p:nvPr/>
          </p:nvSpPr>
          <p:spPr>
            <a:xfrm>
              <a:off x="-4610067" y="1414560"/>
              <a:ext cx="10280845" cy="1761137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-278929" y="1056991"/>
              <a:ext cx="1618565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意　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1238250" y="1534314"/>
            <a:ext cx="9801225" cy="10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水和无机盐的平衡，对于维持人体的稳态起着非常重要的作用，是人体各种生命活动正常进行的必要条件。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955577" y="2999717"/>
            <a:ext cx="10280845" cy="3191532"/>
            <a:chOff x="-4610067" y="1056991"/>
            <a:chExt cx="10280845" cy="3964463"/>
          </a:xfrm>
        </p:grpSpPr>
        <p:sp>
          <p:nvSpPr>
            <p:cNvPr id="72" name="矩形: 圆角 71"/>
            <p:cNvSpPr/>
            <p:nvPr/>
          </p:nvSpPr>
          <p:spPr>
            <a:xfrm>
              <a:off x="-4610067" y="1414560"/>
              <a:ext cx="10280845" cy="3606894"/>
            </a:xfrm>
            <a:prstGeom prst="roundRect">
              <a:avLst>
                <a:gd name="adj" fmla="val 659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-278929" y="1056991"/>
              <a:ext cx="1618565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失　调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文本框 73"/>
          <p:cNvSpPr txBox="1"/>
          <p:nvPr/>
        </p:nvSpPr>
        <p:spPr>
          <a:xfrm>
            <a:off x="1238250" y="3544089"/>
            <a:ext cx="9801225" cy="245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原因：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当人剧烈运动、在高温条件下工作或患某些疾病（如剧烈呕吐、严重腹泻）时，都会丢失大量的水和无机盐（主要是钠盐）。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症状：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机体细胞外液渗透压就会下降，血压下降、心率加快、四肢发冷等症状，严重的甚至昏迷。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治疗：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及时补充生理盐水，可缓解上述症状。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水和无机盐平衡的调节</a:t>
            </a:r>
            <a:endParaRPr lang="zh-CN" altLang="en-US" dirty="0"/>
          </a:p>
        </p:txBody>
      </p:sp>
      <p:grpSp>
        <p:nvGrpSpPr>
          <p:cNvPr id="71" name="组合 70"/>
          <p:cNvGrpSpPr/>
          <p:nvPr/>
        </p:nvGrpSpPr>
        <p:grpSpPr>
          <a:xfrm>
            <a:off x="955578" y="970892"/>
            <a:ext cx="7226398" cy="3543956"/>
            <a:chOff x="-4610066" y="1068823"/>
            <a:chExt cx="7226398" cy="4402238"/>
          </a:xfrm>
        </p:grpSpPr>
        <p:sp>
          <p:nvSpPr>
            <p:cNvPr id="72" name="矩形: 圆角 71"/>
            <p:cNvSpPr/>
            <p:nvPr/>
          </p:nvSpPr>
          <p:spPr>
            <a:xfrm>
              <a:off x="-4610066" y="1414559"/>
              <a:ext cx="7226398" cy="4056502"/>
            </a:xfrm>
            <a:prstGeom prst="roundRect">
              <a:avLst>
                <a:gd name="adj" fmla="val 659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-1806150" y="1068823"/>
              <a:ext cx="1618565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建　议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文本框 73"/>
          <p:cNvSpPr txBox="1"/>
          <p:nvPr/>
        </p:nvSpPr>
        <p:spPr>
          <a:xfrm>
            <a:off x="1238251" y="1505739"/>
            <a:ext cx="6629400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人体每昼夜有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35~50g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的代谢废物必须要随尿液排出体外，而溶解这些代谢废物的最低尿量应在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500mL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以上。如果排出的尿量过少，代谢废物不能及时随尿液排出体外，就会引起中毒而损害健康。因此，人每天都要保证一定量的饮水。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5" t="8762" r="24662" b="8761"/>
          <a:stretch>
            <a:fillRect/>
          </a:stretch>
        </p:blipFill>
        <p:spPr bwMode="auto">
          <a:xfrm>
            <a:off x="8610734" y="1731578"/>
            <a:ext cx="2908361" cy="468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圆角矩形 67"/>
          <p:cNvSpPr/>
          <p:nvPr/>
        </p:nvSpPr>
        <p:spPr>
          <a:xfrm>
            <a:off x="970306" y="1201896"/>
            <a:ext cx="10251387" cy="5113844"/>
          </a:xfrm>
          <a:prstGeom prst="roundRect">
            <a:avLst>
              <a:gd name="adj" fmla="val 3940"/>
            </a:avLst>
          </a:prstGeom>
          <a:solidFill>
            <a:srgbClr val="4F81BD">
              <a:alpha val="14902"/>
            </a:srgbClr>
          </a:solidFill>
          <a:ln w="12700">
            <a:solidFill>
              <a:srgbClr val="7FA1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体液调节和神经调节的联系</a:t>
            </a:r>
            <a:endParaRPr lang="zh-CN" altLang="en-US" dirty="0"/>
          </a:p>
        </p:txBody>
      </p:sp>
      <p:sp>
        <p:nvSpPr>
          <p:cNvPr id="74" name="文本框 73"/>
          <p:cNvSpPr txBox="1"/>
          <p:nvPr/>
        </p:nvSpPr>
        <p:spPr>
          <a:xfrm>
            <a:off x="1267642" y="1422355"/>
            <a:ext cx="9656714" cy="94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不少内分泌腺直接或间接地受中枢神经系统的调节，在这种情况下，体液调节可以看作是神经调节的一个环节。如：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083731" y="2500345"/>
            <a:ext cx="7984453" cy="783193"/>
            <a:chOff x="2103287" y="3089123"/>
            <a:chExt cx="7984453" cy="783193"/>
          </a:xfrm>
        </p:grpSpPr>
        <p:sp>
          <p:nvSpPr>
            <p:cNvPr id="19" name="文本框 18"/>
            <p:cNvSpPr txBox="1"/>
            <p:nvPr/>
          </p:nvSpPr>
          <p:spPr>
            <a:xfrm>
              <a:off x="4089487" y="3089123"/>
              <a:ext cx="1079821" cy="783193"/>
            </a:xfrm>
            <a:prstGeom prst="roundRect">
              <a:avLst/>
            </a:prstGeom>
            <a:solidFill>
              <a:srgbClr val="F8CBAD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000" kern="0" dirty="0">
                  <a:solidFill>
                    <a:prstClr val="black"/>
                  </a:solidFill>
                  <a:latin typeface="+mn-ea"/>
                </a:rPr>
                <a:t>肾上腺髓质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894094" y="3089123"/>
              <a:ext cx="976066" cy="783193"/>
            </a:xfrm>
            <a:prstGeom prst="roundRect">
              <a:avLst/>
            </a:prstGeom>
            <a:solidFill>
              <a:srgbClr val="76C0FA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000" kern="0" dirty="0">
                  <a:solidFill>
                    <a:prstClr val="black"/>
                  </a:solidFill>
                  <a:latin typeface="+mn-ea"/>
                </a:rPr>
                <a:t>肾上腺素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605571" y="3089123"/>
              <a:ext cx="879212" cy="783193"/>
            </a:xfrm>
            <a:prstGeom prst="roundRect">
              <a:avLst/>
            </a:prstGeom>
            <a:solidFill>
              <a:srgbClr val="D1B2E8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000" kern="0" dirty="0">
                  <a:solidFill>
                    <a:prstClr val="black"/>
                  </a:solidFill>
                  <a:latin typeface="+mn-ea"/>
                </a:rPr>
                <a:t>靶</a:t>
              </a:r>
              <a:endParaRPr lang="en-US" altLang="zh-CN" sz="2000" kern="0" dirty="0">
                <a:solidFill>
                  <a:prstClr val="black"/>
                </a:solidFill>
                <a:latin typeface="+mn-ea"/>
              </a:endParaRPr>
            </a:p>
            <a:p>
              <a:pPr lvl="0" algn="ctr"/>
              <a:r>
                <a:rPr lang="zh-CN" altLang="en-US" sz="2000" kern="0" dirty="0">
                  <a:solidFill>
                    <a:prstClr val="black"/>
                  </a:solidFill>
                  <a:latin typeface="+mn-ea"/>
                </a:rPr>
                <a:t>细胞</a:t>
              </a:r>
              <a:endParaRPr lang="zh-CN" altLang="en-US" sz="20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208527" y="3089123"/>
              <a:ext cx="879213" cy="783193"/>
            </a:xfrm>
            <a:prstGeom prst="roundRect">
              <a:avLst/>
            </a:prstGeom>
            <a:solidFill>
              <a:srgbClr val="FF9FBF"/>
            </a:solidFill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2000" kern="0" dirty="0">
                  <a:solidFill>
                    <a:prstClr val="black"/>
                  </a:solidFill>
                  <a:latin typeface="+mn-ea"/>
                </a:rPr>
                <a:t>相应反应</a:t>
              </a:r>
              <a:endParaRPr lang="zh-CN" altLang="en-US" sz="2000" kern="0" dirty="0">
                <a:solidFill>
                  <a:prstClr val="black"/>
                </a:solidFill>
                <a:latin typeface="+mn-ea"/>
              </a:endParaRPr>
            </a:p>
          </p:txBody>
        </p:sp>
        <p:cxnSp>
          <p:nvCxnSpPr>
            <p:cNvPr id="25" name="直接箭头连接符 24"/>
            <p:cNvCxnSpPr>
              <a:stCxn id="30" idx="3"/>
              <a:endCxn id="19" idx="1"/>
            </p:cNvCxnSpPr>
            <p:nvPr/>
          </p:nvCxnSpPr>
          <p:spPr>
            <a:xfrm>
              <a:off x="3326249" y="3480719"/>
              <a:ext cx="763238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2103287" y="3126776"/>
              <a:ext cx="12229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rgbClr val="C00000"/>
                  </a:solidFill>
                </a:rPr>
                <a:t>交感神经兴奋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348487" y="310402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支配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2" name="直接箭头连接符 31"/>
            <p:cNvCxnSpPr>
              <a:stCxn id="19" idx="3"/>
              <a:endCxn id="21" idx="1"/>
            </p:cNvCxnSpPr>
            <p:nvPr/>
          </p:nvCxnSpPr>
          <p:spPr>
            <a:xfrm>
              <a:off x="5169308" y="3480720"/>
              <a:ext cx="72478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stCxn id="21" idx="3"/>
              <a:endCxn id="22" idx="1"/>
            </p:cNvCxnSpPr>
            <p:nvPr/>
          </p:nvCxnSpPr>
          <p:spPr>
            <a:xfrm>
              <a:off x="6870160" y="3480720"/>
              <a:ext cx="7354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22" idx="3"/>
              <a:endCxn id="24" idx="1"/>
            </p:cNvCxnSpPr>
            <p:nvPr/>
          </p:nvCxnSpPr>
          <p:spPr>
            <a:xfrm>
              <a:off x="8484783" y="3480720"/>
              <a:ext cx="72374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5203223" y="3104026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分泌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6894997" y="310701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作用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491050" y="310894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</a:rPr>
                <a:t>产生</a:t>
              </a:r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300766" y="3450290"/>
            <a:ext cx="6711667" cy="272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内分泌腺分泌的激素也可以影响神经系统的发育和功能，如：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6280" lvl="1" indent="-357505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人在幼年时缺乏甲状腺激素会影响脑的发育；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6280" lvl="1" indent="-357505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成年时，甲状腺激素分泌不足会使神经系统的兴奋性降低，表现为头晕、反应迟钝、记忆力减退等症状。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42893" y="4053528"/>
            <a:ext cx="2643766" cy="2267548"/>
            <a:chOff x="8342893" y="3957678"/>
            <a:chExt cx="2643766" cy="226754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"/>
            <a:srcRect l="30" r="30"/>
            <a:stretch>
              <a:fillRect/>
            </a:stretch>
          </p:blipFill>
          <p:spPr bwMode="auto">
            <a:xfrm>
              <a:off x="8342893" y="3957678"/>
              <a:ext cx="2643766" cy="2253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/>
            <p:cNvSpPr txBox="1"/>
            <p:nvPr/>
          </p:nvSpPr>
          <p:spPr>
            <a:xfrm>
              <a:off x="9114077" y="5825116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呆小症</a:t>
              </a:r>
              <a:endParaRPr lang="zh-CN" altLang="en-US" sz="2000" dirty="0"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4" grpId="0" uiExpand="1" build="p"/>
      <p:bldP spid="3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体液调节和神经调节的联系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9016869" y="2786462"/>
            <a:ext cx="956467" cy="2014002"/>
          </a:xfrm>
          <a:prstGeom prst="roundRect">
            <a:avLst/>
          </a:prstGeom>
          <a:solidFill>
            <a:srgbClr val="F8CBAD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kern="0" dirty="0">
                <a:solidFill>
                  <a:prstClr val="black"/>
                </a:solidFill>
                <a:latin typeface="+mn-ea"/>
              </a:rPr>
              <a:t>适应环境的不断变化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16709" y="2777086"/>
            <a:ext cx="956467" cy="2032754"/>
          </a:xfrm>
          <a:prstGeom prst="roundRect">
            <a:avLst/>
          </a:prstGeom>
          <a:solidFill>
            <a:srgbClr val="76C0FA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kern="0" dirty="0">
                <a:solidFill>
                  <a:prstClr val="black"/>
                </a:solidFill>
                <a:latin typeface="+mn-ea"/>
              </a:rPr>
              <a:t>内环境的稳态得以维持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20284" y="2596591"/>
            <a:ext cx="1015245" cy="919401"/>
          </a:xfrm>
          <a:prstGeom prst="roundRect">
            <a:avLst/>
          </a:prstGeom>
          <a:solidFill>
            <a:srgbClr val="D1B2E8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kern="0" dirty="0">
                <a:solidFill>
                  <a:prstClr val="black"/>
                </a:solidFill>
                <a:latin typeface="+mn-ea"/>
              </a:rPr>
              <a:t>神经调节</a:t>
            </a:r>
            <a:endParaRPr lang="zh-CN" altLang="en-US" sz="2400" kern="0" dirty="0">
              <a:solidFill>
                <a:prstClr val="black"/>
              </a:solidFill>
              <a:latin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38609" y="2777086"/>
            <a:ext cx="956467" cy="2014002"/>
          </a:xfrm>
          <a:prstGeom prst="roundRect">
            <a:avLst/>
          </a:prstGeom>
          <a:solidFill>
            <a:srgbClr val="FF9FBF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kern="0" dirty="0">
                <a:solidFill>
                  <a:prstClr val="black"/>
                </a:solidFill>
                <a:latin typeface="+mn-ea"/>
              </a:rPr>
              <a:t>各项生命活动正常进行</a:t>
            </a:r>
            <a:endParaRPr lang="zh-CN" altLang="en-US" sz="2400" kern="0" dirty="0">
              <a:solidFill>
                <a:prstClr val="black"/>
              </a:solidFill>
              <a:latin typeface="+mn-ea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>
            <a:off x="2902690" y="3505640"/>
            <a:ext cx="0" cy="58851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2520284" y="4096015"/>
            <a:ext cx="1015245" cy="919401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kern="0" dirty="0">
                <a:solidFill>
                  <a:prstClr val="black"/>
                </a:solidFill>
                <a:latin typeface="+mn-ea"/>
              </a:rPr>
              <a:t>体液调节</a:t>
            </a:r>
            <a:endParaRPr lang="zh-CN" altLang="en-US" sz="2400" kern="0" dirty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2215463" y="2312879"/>
            <a:ext cx="2123082" cy="2961168"/>
            <a:chOff x="1402991" y="1309539"/>
            <a:chExt cx="2123082" cy="3678309"/>
          </a:xfrm>
        </p:grpSpPr>
        <p:sp>
          <p:nvSpPr>
            <p:cNvPr id="50" name="矩形: 圆角 49"/>
            <p:cNvSpPr/>
            <p:nvPr/>
          </p:nvSpPr>
          <p:spPr>
            <a:xfrm>
              <a:off x="1402991" y="1309539"/>
              <a:ext cx="1791340" cy="3678309"/>
            </a:xfrm>
            <a:prstGeom prst="roundRect">
              <a:avLst>
                <a:gd name="adj" fmla="val 533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868383" y="2020866"/>
              <a:ext cx="657690" cy="2255656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0070C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相互配合</a:t>
              </a:r>
              <a:endParaRPr lang="zh-CN" altLang="en-US" sz="28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4" name="直接箭头连接符 53"/>
          <p:cNvCxnSpPr/>
          <p:nvPr/>
        </p:nvCxnSpPr>
        <p:spPr>
          <a:xfrm flipV="1">
            <a:off x="3168500" y="3505640"/>
            <a:ext cx="0" cy="58851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箭头: 右 52"/>
          <p:cNvSpPr/>
          <p:nvPr/>
        </p:nvSpPr>
        <p:spPr>
          <a:xfrm>
            <a:off x="4389209" y="3409152"/>
            <a:ext cx="611712" cy="781493"/>
          </a:xfrm>
          <a:prstGeom prst="rightArrow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箭头: 右 55"/>
          <p:cNvSpPr/>
          <p:nvPr/>
        </p:nvSpPr>
        <p:spPr>
          <a:xfrm>
            <a:off x="6265170" y="3409152"/>
            <a:ext cx="606055" cy="781493"/>
          </a:xfrm>
          <a:prstGeom prst="rightArrow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C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箭头: 右 56"/>
          <p:cNvSpPr/>
          <p:nvPr/>
        </p:nvSpPr>
        <p:spPr>
          <a:xfrm>
            <a:off x="8187070" y="3409152"/>
            <a:ext cx="606055" cy="781493"/>
          </a:xfrm>
          <a:prstGeom prst="rightArrow">
            <a:avLst/>
          </a:prstGeom>
          <a:gradFill flip="none" rotWithShape="1">
            <a:gsLst>
              <a:gs pos="0">
                <a:srgbClr val="FF9900">
                  <a:alpha val="82000"/>
                </a:srgbClr>
              </a:gs>
              <a:gs pos="100000">
                <a:srgbClr val="FF99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5557284" y="1240291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意义</a:t>
            </a:r>
            <a:endParaRPr lang="zh-CN" altLang="en-US" sz="48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4" grpId="0" animBg="1"/>
      <p:bldP spid="38" grpId="0" animBg="1"/>
      <p:bldP spid="53" grpId="0" animBg="1"/>
      <p:bldP spid="56" grpId="0" animBg="1"/>
      <p:bldP spid="57" grpId="0" animBg="1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预习：免疫系统的组成和功能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5057775" y="2236787"/>
            <a:ext cx="6710393" cy="1470025"/>
          </a:xfrm>
          <a:prstGeom prst="rect">
            <a:avLst/>
          </a:prstGeom>
          <a:effectLst/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50" normalizeH="0" baseline="0" noProof="0" dirty="0">
                <a:ln w="11430"/>
                <a:solidFill>
                  <a:srgbClr val="629DD1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j-cs"/>
              </a:rPr>
              <a:t>本课学习结束</a:t>
            </a:r>
            <a:endParaRPr kumimoji="0" lang="zh-CN" altLang="en-US" sz="7200" b="1" i="0" u="none" strike="noStrike" kern="1200" cap="none" spc="50" normalizeH="0" baseline="0" noProof="0" dirty="0">
              <a:ln w="11430"/>
              <a:solidFill>
                <a:srgbClr val="629DD1">
                  <a:lumMod val="75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调节方式</a:t>
            </a:r>
            <a:endParaRPr lang="zh-CN" altLang="en-US" dirty="0"/>
          </a:p>
        </p:txBody>
      </p:sp>
      <p:sp>
        <p:nvSpPr>
          <p:cNvPr id="67" name="文本框 66"/>
          <p:cNvSpPr txBox="1"/>
          <p:nvPr/>
        </p:nvSpPr>
        <p:spPr>
          <a:xfrm>
            <a:off x="1521375" y="3499940"/>
            <a:ext cx="6458332" cy="120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神经调节</a:t>
            </a:r>
            <a:r>
              <a:rPr lang="zh-CN" altLang="en-US" sz="54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54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体液调节</a:t>
            </a:r>
            <a:endParaRPr lang="zh-CN" altLang="en-US" sz="5400" dirty="0">
              <a:solidFill>
                <a:srgbClr val="C0000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4395" y="1146975"/>
            <a:ext cx="8082915" cy="1610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/>
              <a:t>        人和高等动物无论是对复杂环境的刺激及时作出各种反应，还是维持机体内各种机能间的协调统一，都需要：</a:t>
            </a:r>
            <a:endParaRPr lang="zh-CN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88" y="1437365"/>
            <a:ext cx="2797112" cy="48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uiExpand="1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体液调节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955577" y="989942"/>
            <a:ext cx="10280845" cy="1625243"/>
            <a:chOff x="-4610067" y="1056991"/>
            <a:chExt cx="10280845" cy="2018847"/>
          </a:xfrm>
        </p:grpSpPr>
        <p:sp>
          <p:nvSpPr>
            <p:cNvPr id="19" name="矩形: 圆角 18"/>
            <p:cNvSpPr/>
            <p:nvPr/>
          </p:nvSpPr>
          <p:spPr>
            <a:xfrm>
              <a:off x="-4610067" y="1414562"/>
              <a:ext cx="10280845" cy="1661276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832140" y="1056991"/>
              <a:ext cx="272498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体液调节的定义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261971" y="1536989"/>
            <a:ext cx="9668051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/>
              <a:t>        激素等化学物质，通过体液传送的方式对生命活动进行调节，称为体液调节。</a:t>
            </a:r>
            <a:endParaRPr lang="zh-CN" altLang="en-US" sz="24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955577" y="2874375"/>
            <a:ext cx="10280845" cy="3417466"/>
            <a:chOff x="-4610067" y="1056991"/>
            <a:chExt cx="10280845" cy="4245113"/>
          </a:xfrm>
        </p:grpSpPr>
        <p:sp>
          <p:nvSpPr>
            <p:cNvPr id="13" name="矩形: 圆角 12"/>
            <p:cNvSpPr/>
            <p:nvPr/>
          </p:nvSpPr>
          <p:spPr>
            <a:xfrm>
              <a:off x="-4610067" y="1414560"/>
              <a:ext cx="10280845" cy="3887544"/>
            </a:xfrm>
            <a:prstGeom prst="roundRect">
              <a:avLst>
                <a:gd name="adj" fmla="val 5735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-832140" y="1056991"/>
              <a:ext cx="272498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体液调节的方式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92849" y="3421422"/>
            <a:ext cx="9806297" cy="261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激素调节：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是体液调节的主要内容。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其他化学物质的调节：</a:t>
            </a:r>
            <a:endParaRPr lang="zh-CN" altLang="en-US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555" lvl="1" indent="-2730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举例：如组织胺、某些气体分子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以及一些代谢产物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，也能作为体液因子对细胞、组织和器官的功能起调节作用。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555" lvl="1" indent="-273050" algn="just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的调节：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是调节呼吸运动的重要体液因子。体液中</a:t>
            </a:r>
            <a:r>
              <a:rPr lang="en-US" altLang="zh-C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浓度变化会刺激相关感受器，从而通过神经系统对呼吸运动进行调节。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5" grpId="0" bldLvl="2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生物的种类与生命活动调节的方式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955577" y="989942"/>
            <a:ext cx="10280845" cy="1186331"/>
            <a:chOff x="-4610067" y="1056991"/>
            <a:chExt cx="10280845" cy="1473638"/>
          </a:xfrm>
        </p:grpSpPr>
        <p:sp>
          <p:nvSpPr>
            <p:cNvPr id="19" name="矩形: 圆角 18"/>
            <p:cNvSpPr/>
            <p:nvPr/>
          </p:nvSpPr>
          <p:spPr>
            <a:xfrm>
              <a:off x="-4610067" y="1414562"/>
              <a:ext cx="10280845" cy="1116067"/>
            </a:xfrm>
            <a:prstGeom prst="roundRect">
              <a:avLst>
                <a:gd name="adj" fmla="val 10207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-832140" y="1056991"/>
              <a:ext cx="272498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一些低等动物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261971" y="1536989"/>
            <a:ext cx="9668051" cy="50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/>
              <a:t>只有体液调节，没有神经调节。</a:t>
            </a:r>
            <a:endParaRPr lang="zh-CN" altLang="en-US" sz="2400" dirty="0"/>
          </a:p>
        </p:txBody>
      </p:sp>
      <p:grpSp>
        <p:nvGrpSpPr>
          <p:cNvPr id="11" name="组合 10"/>
          <p:cNvGrpSpPr/>
          <p:nvPr/>
        </p:nvGrpSpPr>
        <p:grpSpPr>
          <a:xfrm>
            <a:off x="955577" y="2550525"/>
            <a:ext cx="10280845" cy="3595094"/>
            <a:chOff x="-4610067" y="1056991"/>
            <a:chExt cx="10280845" cy="4465759"/>
          </a:xfrm>
        </p:grpSpPr>
        <p:sp>
          <p:nvSpPr>
            <p:cNvPr id="12" name="矩形: 圆角 11"/>
            <p:cNvSpPr/>
            <p:nvPr/>
          </p:nvSpPr>
          <p:spPr>
            <a:xfrm>
              <a:off x="-4610067" y="1414560"/>
              <a:ext cx="10280845" cy="4108190"/>
            </a:xfrm>
            <a:prstGeom prst="roundRect">
              <a:avLst>
                <a:gd name="adj" fmla="val 5824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-832140" y="1056991"/>
              <a:ext cx="2724989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人和高等动物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192849" y="3097572"/>
            <a:ext cx="9806297" cy="90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方式：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体液调节和神经调节都是机体调节生命活动的重要方式。</a:t>
            </a:r>
            <a:endParaRPr lang="en-US" altLang="zh-CN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关系：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相辅相成，各具优势。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847846" y="4549975"/>
          <a:ext cx="8496300" cy="1345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260"/>
                <a:gridCol w="1699260"/>
                <a:gridCol w="1699260"/>
                <a:gridCol w="1699260"/>
                <a:gridCol w="1699260"/>
              </a:tblGrid>
              <a:tr h="448573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比较项目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作用途径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反应速度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作用范围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作用时间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48573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体液调节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体液运输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较缓慢较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广泛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比较长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48573"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神经调节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反射弧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迅速准确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>
                          <a:effectLst/>
                        </a:rPr>
                        <a:t>比较局限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1800" kern="100" dirty="0">
                          <a:effectLst/>
                        </a:rPr>
                        <a:t>短暂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3921921" y="4012940"/>
            <a:ext cx="4348142" cy="48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体液调节与神经调节的特点比较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 uiExpand="1" build="p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体液调节和神经调节的协调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279869" y="2834107"/>
            <a:ext cx="8182567" cy="2186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dirty="0"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它们是如何相互联系并彼此协调的呢？</a:t>
            </a:r>
            <a:endParaRPr lang="zh-CN" altLang="en-US" sz="4800" dirty="0"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74822" y="1190264"/>
            <a:ext cx="1930724" cy="1126386"/>
            <a:chOff x="930630" y="3738535"/>
            <a:chExt cx="1930724" cy="1126386"/>
          </a:xfrm>
        </p:grpSpPr>
        <p:sp>
          <p:nvSpPr>
            <p:cNvPr id="7" name="文本框 6"/>
            <p:cNvSpPr txBox="1"/>
            <p:nvPr/>
          </p:nvSpPr>
          <p:spPr>
            <a:xfrm>
              <a:off x="1854758" y="4086220"/>
              <a:ext cx="1006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7030A0"/>
                  </a:solidFill>
                  <a:effectLst>
                    <a:glow rad="381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思考</a:t>
              </a:r>
              <a:endParaRPr lang="zh-CN" altLang="en-US" sz="3200" dirty="0">
                <a:solidFill>
                  <a:srgbClr val="7030A0"/>
                </a:solidFill>
                <a:effectLst>
                  <a:glow rad="381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845030" y="4526367"/>
              <a:ext cx="10065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effectLst>
                    <a:glow rad="127000">
                      <a:schemeClr val="bg1"/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Thinking</a:t>
              </a:r>
              <a:endParaRPr lang="zh-CN" altLang="en-US" sz="1600" b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4231" y1="85824" x2="64231" y2="86590"/>
                          <a14:foregroundMark x1="56923" y1="84291" x2="64615" y2="83908"/>
                          <a14:foregroundMark x1="67692" y1="83908" x2="69231" y2="83908"/>
                          <a14:foregroundMark x1="32692" y1="84674" x2="45385" y2="82759"/>
                          <a14:foregroundMark x1="38846" y1="66284" x2="38846" y2="66284"/>
                          <a14:backgroundMark x1="38846" y1="67050" x2="38846" y2="67050"/>
                          <a14:backgroundMark x1="38846" y1="66284" x2="38846" y2="662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19455" r="19500" b="9886"/>
            <a:stretch>
              <a:fillRect/>
            </a:stretch>
          </p:blipFill>
          <p:spPr bwMode="auto">
            <a:xfrm>
              <a:off x="930630" y="3738535"/>
              <a:ext cx="914400" cy="106801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文本框 9"/>
          <p:cNvSpPr txBox="1"/>
          <p:nvPr/>
        </p:nvSpPr>
        <p:spPr>
          <a:xfrm>
            <a:off x="3476107" y="1314562"/>
            <a:ext cx="7877693" cy="107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dirty="0">
                <a:effectLst/>
                <a:latin typeface="+mn-ea"/>
                <a:cs typeface="Times New Roman" panose="02020603050405020304" pitchFamily="18" charset="0"/>
              </a:rPr>
              <a:t>        体液调节和神经调节的结构基础和作用方式都不一样，但二者并不是各行其道、互不相干的。</a:t>
            </a:r>
            <a:endParaRPr lang="zh-CN" altLang="en-US" sz="2400" dirty="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12254" y="1803583"/>
            <a:ext cx="3139884" cy="4233898"/>
            <a:chOff x="812254" y="1803583"/>
            <a:chExt cx="3139884" cy="4233898"/>
          </a:xfrm>
        </p:grpSpPr>
        <p:pic>
          <p:nvPicPr>
            <p:cNvPr id="5" name="图片 4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1"/>
            <a:srcRect l="11180" t="7286" r="11019" b="12165"/>
            <a:stretch>
              <a:fillRect/>
            </a:stretch>
          </p:blipFill>
          <p:spPr>
            <a:xfrm flipH="1">
              <a:off x="812254" y="1803583"/>
              <a:ext cx="3139884" cy="325083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674310" y="5206484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dirty="0">
                  <a:solidFill>
                    <a:srgbClr val="0070C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寒冷</a:t>
              </a:r>
              <a:endParaRPr lang="zh-CN" altLang="en-US" sz="4800" dirty="0">
                <a:solidFill>
                  <a:srgbClr val="0070C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39303" y="1803583"/>
            <a:ext cx="3514497" cy="4233898"/>
            <a:chOff x="7839303" y="1803583"/>
            <a:chExt cx="3514497" cy="42338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0" t="3196" b="4753"/>
            <a:stretch>
              <a:fillRect/>
            </a:stretch>
          </p:blipFill>
          <p:spPr bwMode="auto">
            <a:xfrm>
              <a:off x="7839303" y="1803583"/>
              <a:ext cx="3514497" cy="3402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9101920" y="5206484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酷热</a:t>
              </a:r>
              <a:endParaRPr lang="zh-CN" altLang="en-US" sz="4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5112066" y="2640970"/>
            <a:ext cx="1941921" cy="1941921"/>
            <a:chOff x="5125039" y="2264879"/>
            <a:chExt cx="1941921" cy="1941921"/>
          </a:xfrm>
        </p:grpSpPr>
        <p:sp>
          <p:nvSpPr>
            <p:cNvPr id="10" name="星形: 十六角 9"/>
            <p:cNvSpPr/>
            <p:nvPr/>
          </p:nvSpPr>
          <p:spPr>
            <a:xfrm>
              <a:off x="5125039" y="2264879"/>
              <a:ext cx="1941921" cy="1941921"/>
            </a:xfrm>
            <a:prstGeom prst="star16">
              <a:avLst>
                <a:gd name="adj" fmla="val 44722"/>
              </a:avLst>
            </a:prstGeom>
            <a:solidFill>
              <a:srgbClr val="C0D8ED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>
                <a:lnSpc>
                  <a:spcPct val="120000"/>
                </a:lnSpc>
              </a:pPr>
              <a:endParaRPr lang="en-US" altLang="zh-CN" sz="2000" dirty="0">
                <a:solidFill>
                  <a:schemeClr val="tx1"/>
                </a:solidFill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400" b="1" dirty="0">
                  <a:solidFill>
                    <a:srgbClr val="FF9933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37</a:t>
              </a:r>
              <a:r>
                <a:rPr lang="zh-CN" altLang="en-US" sz="4400" b="1" dirty="0">
                  <a:solidFill>
                    <a:srgbClr val="FF9933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℃</a:t>
              </a:r>
              <a:endParaRPr lang="zh-CN" altLang="en-US" sz="4400" b="1" dirty="0">
                <a:solidFill>
                  <a:srgbClr val="FF9933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382904" y="2667277"/>
              <a:ext cx="14261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effectLst/>
                  <a:latin typeface="+mn-ea"/>
                  <a:cs typeface="Times New Roman" panose="02020603050405020304" pitchFamily="18" charset="0"/>
                </a:rPr>
                <a:t>正常体温</a:t>
              </a:r>
              <a:endParaRPr lang="zh-CN" altLang="en-US" sz="24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748774" y="2976940"/>
            <a:ext cx="684193" cy="1269980"/>
          </a:xfrm>
          <a:prstGeom prst="roundRect">
            <a:avLst/>
          </a:prstGeom>
          <a:solidFill>
            <a:srgbClr val="FFB7B7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/>
              <a:t>产热</a:t>
            </a:r>
            <a:endParaRPr lang="zh-CN" altLang="en-US" sz="3600" dirty="0"/>
          </a:p>
        </p:txBody>
      </p:sp>
      <p:sp>
        <p:nvSpPr>
          <p:cNvPr id="15" name="文本框 14"/>
          <p:cNvSpPr txBox="1"/>
          <p:nvPr/>
        </p:nvSpPr>
        <p:spPr>
          <a:xfrm>
            <a:off x="7733086" y="2976940"/>
            <a:ext cx="684193" cy="12583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/>
              <a:t>散热</a:t>
            </a:r>
            <a:endParaRPr lang="zh-CN" altLang="en-US" sz="3600" dirty="0"/>
          </a:p>
        </p:txBody>
      </p:sp>
      <p:sp>
        <p:nvSpPr>
          <p:cNvPr id="7" name="箭头: 右 6"/>
          <p:cNvSpPr/>
          <p:nvPr/>
        </p:nvSpPr>
        <p:spPr>
          <a:xfrm>
            <a:off x="4586446" y="3334952"/>
            <a:ext cx="372140" cy="542348"/>
          </a:xfrm>
          <a:prstGeom prst="rightArrow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/>
          <p:cNvSpPr/>
          <p:nvPr/>
        </p:nvSpPr>
        <p:spPr>
          <a:xfrm flipH="1">
            <a:off x="7215612" y="3334952"/>
            <a:ext cx="372140" cy="542348"/>
          </a:xfrm>
          <a:prstGeom prst="rightArrow">
            <a:avLst/>
          </a:prstGeom>
          <a:solidFill>
            <a:srgbClr val="C39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772516" y="1024185"/>
            <a:ext cx="2646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7030A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动态平衡</a:t>
            </a:r>
            <a:endParaRPr lang="zh-CN" altLang="en-US" sz="4800" dirty="0">
              <a:solidFill>
                <a:srgbClr val="7030A0"/>
              </a:solidFill>
              <a:effectLst>
                <a:glow rad="762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 animBg="1"/>
      <p:bldP spid="17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8200" y="1060145"/>
            <a:ext cx="10280845" cy="5117370"/>
            <a:chOff x="-4610067" y="1081143"/>
            <a:chExt cx="10280845" cy="6356702"/>
          </a:xfrm>
        </p:grpSpPr>
        <p:sp>
          <p:nvSpPr>
            <p:cNvPr id="8" name="矩形: 圆角 7"/>
            <p:cNvSpPr/>
            <p:nvPr/>
          </p:nvSpPr>
          <p:spPr>
            <a:xfrm>
              <a:off x="-4610067" y="1414559"/>
              <a:ext cx="10280845" cy="6023286"/>
            </a:xfrm>
            <a:prstGeom prst="roundRect">
              <a:avLst>
                <a:gd name="adj" fmla="val 428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-365322" y="1081143"/>
              <a:ext cx="1791340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热量来源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5472" y="1587749"/>
            <a:ext cx="9806297" cy="90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主要来源：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代谢产热。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产热器官：</a:t>
            </a:r>
            <a:endParaRPr lang="zh-CN" altLang="en-US" sz="2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44009" y="2760896"/>
            <a:ext cx="2227814" cy="2990538"/>
            <a:chOff x="1544009" y="2760896"/>
            <a:chExt cx="2227814" cy="2990538"/>
          </a:xfrm>
        </p:grpSpPr>
        <p:pic>
          <p:nvPicPr>
            <p:cNvPr id="13" name="图片 12" descr="卡通人物&#10;&#10;描述已自动生成"/>
            <p:cNvPicPr>
              <a:picLocks noChangeAspect="1"/>
            </p:cNvPicPr>
            <p:nvPr/>
          </p:nvPicPr>
          <p:blipFill rotWithShape="1">
            <a:blip r:embed="rId1"/>
            <a:srcRect t="14498" r="19965"/>
            <a:stretch>
              <a:fillRect/>
            </a:stretch>
          </p:blipFill>
          <p:spPr>
            <a:xfrm>
              <a:off x="1544009" y="2760896"/>
              <a:ext cx="2227814" cy="253746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2083982" y="538210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安静状态</a:t>
              </a:r>
              <a:endParaRPr lang="zh-CN" altLang="en-US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27672" y="2636874"/>
            <a:ext cx="2661482" cy="3114560"/>
            <a:chOff x="6527672" y="2636874"/>
            <a:chExt cx="2661482" cy="3114560"/>
          </a:xfrm>
        </p:grpSpPr>
        <p:pic>
          <p:nvPicPr>
            <p:cNvPr id="14" name="Picture 2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7672" y="2636874"/>
              <a:ext cx="2661482" cy="266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/>
            <p:cNvSpPr txBox="1"/>
            <p:nvPr/>
          </p:nvSpPr>
          <p:spPr>
            <a:xfrm>
              <a:off x="7317887" y="538210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/>
                <a:t>运动时</a:t>
              </a:r>
              <a:endParaRPr lang="zh-CN" altLang="en-US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078215" y="3087615"/>
            <a:ext cx="1534633" cy="2279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/>
              <a:t>人体主要通过</a:t>
            </a:r>
            <a:r>
              <a:rPr lang="zh-CN" altLang="en-US" sz="2400" dirty="0">
                <a:solidFill>
                  <a:srgbClr val="0070C0"/>
                </a:solidFill>
              </a:rPr>
              <a:t>肝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0070C0"/>
                </a:solidFill>
              </a:rPr>
              <a:t>脑</a:t>
            </a:r>
            <a:r>
              <a:rPr lang="zh-CN" altLang="en-US" sz="2400" dirty="0"/>
              <a:t>等器官的活动提供热量</a:t>
            </a:r>
            <a:endParaRPr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9189154" y="3530813"/>
            <a:ext cx="1429563" cy="139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/>
            </a:lvl1pPr>
          </a:lstStyle>
          <a:p>
            <a:r>
              <a:rPr lang="zh-CN" altLang="en-US" dirty="0">
                <a:solidFill>
                  <a:srgbClr val="0070C0"/>
                </a:solidFill>
              </a:rPr>
              <a:t>骨骼肌</a:t>
            </a:r>
            <a:r>
              <a:rPr lang="zh-CN" altLang="en-US" dirty="0"/>
              <a:t>成为主要的产热器官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体温的调节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838200" y="1060145"/>
            <a:ext cx="10280845" cy="5117370"/>
            <a:chOff x="-4610067" y="1081143"/>
            <a:chExt cx="10280845" cy="6356702"/>
          </a:xfrm>
        </p:grpSpPr>
        <p:sp>
          <p:nvSpPr>
            <p:cNvPr id="8" name="矩形: 圆角 7"/>
            <p:cNvSpPr/>
            <p:nvPr/>
          </p:nvSpPr>
          <p:spPr>
            <a:xfrm>
              <a:off x="-4610067" y="1414559"/>
              <a:ext cx="10280845" cy="6023286"/>
            </a:xfrm>
            <a:prstGeom prst="roundRect">
              <a:avLst>
                <a:gd name="adj" fmla="val 4289"/>
              </a:avLst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-365322" y="1081143"/>
              <a:ext cx="1791340" cy="649934"/>
            </a:xfrm>
            <a:prstGeom prst="rect">
              <a:avLst/>
            </a:prstGeom>
            <a:solidFill>
              <a:srgbClr val="DAE0E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C00000"/>
                  </a:solidFill>
                  <a:effectLst>
                    <a:glow rad="76200">
                      <a:schemeClr val="bg1">
                        <a:alpha val="85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热量散失</a:t>
              </a:r>
              <a:endParaRPr lang="zh-CN" altLang="en-US" sz="2800" dirty="0">
                <a:solidFill>
                  <a:srgbClr val="C00000"/>
                </a:solidFill>
                <a:effectLst>
                  <a:glow rad="762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5473" y="1587749"/>
            <a:ext cx="4415786" cy="56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主要器官：</a:t>
            </a:r>
            <a:r>
              <a:rPr lang="zh-CN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皮肤</a:t>
            </a:r>
            <a:endParaRPr lang="zh-CN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865998" y="1516493"/>
            <a:ext cx="5250529" cy="4515466"/>
            <a:chOff x="5865998" y="1516493"/>
            <a:chExt cx="5250529" cy="451546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rcRect t="26" b="26"/>
            <a:stretch>
              <a:fillRect/>
            </a:stretch>
          </p:blipFill>
          <p:spPr>
            <a:xfrm>
              <a:off x="6700741" y="1516493"/>
              <a:ext cx="4415786" cy="382501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7466503" y="5240072"/>
              <a:ext cx="3512066" cy="791887"/>
              <a:chOff x="7466503" y="5240072"/>
              <a:chExt cx="3512066" cy="791887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7466503" y="5385628"/>
                <a:ext cx="35120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皮肤中的血管舒张，促进热量散失；血管收缩，减少热量散失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4" name="直接连接符 3"/>
              <p:cNvCxnSpPr/>
              <p:nvPr/>
            </p:nvCxnSpPr>
            <p:spPr>
              <a:xfrm>
                <a:off x="10079665" y="5240072"/>
                <a:ext cx="0" cy="2250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11"/>
            <p:cNvGrpSpPr/>
            <p:nvPr/>
          </p:nvGrpSpPr>
          <p:grpSpPr>
            <a:xfrm>
              <a:off x="5973094" y="4418177"/>
              <a:ext cx="1884366" cy="923330"/>
              <a:chOff x="5973094" y="4418177"/>
              <a:chExt cx="1884366" cy="92333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5973094" y="4418177"/>
                <a:ext cx="166445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皮下脂肪层隔热，减少热量散失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 flipH="1">
                <a:off x="7466503" y="4859079"/>
                <a:ext cx="39095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5865998" y="2569956"/>
              <a:ext cx="2629416" cy="646331"/>
              <a:chOff x="5865998" y="2569956"/>
              <a:chExt cx="2629416" cy="64633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5865998" y="2569956"/>
                <a:ext cx="166445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汗腺产生汗液，汗液蒸发散热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  <p:cxnSp>
            <p:nvCxnSpPr>
              <p:cNvPr id="16" name="直接连接符 15"/>
              <p:cNvCxnSpPr/>
              <p:nvPr/>
            </p:nvCxnSpPr>
            <p:spPr>
              <a:xfrm flipH="1">
                <a:off x="7466503" y="2893122"/>
                <a:ext cx="102891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MjhjYTEzZTliZTc5ZTc0ZDgwM2UwNWU0ZDAwNmNmMDc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3301</Words>
  <Application>WPS 演示</Application>
  <PresentationFormat>宽屏</PresentationFormat>
  <Paragraphs>621</Paragraphs>
  <Slides>27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方正小标宋简体</vt:lpstr>
      <vt:lpstr>方正细珊瑚简体</vt:lpstr>
      <vt:lpstr>Impact</vt:lpstr>
      <vt:lpstr>Arial Black</vt:lpstr>
      <vt:lpstr>华文新魏</vt:lpstr>
      <vt:lpstr>华文行楷</vt:lpstr>
      <vt:lpstr>Times New Roman</vt:lpstr>
      <vt:lpstr>方正粗倩简体</vt:lpstr>
      <vt:lpstr>方正大标宋简体</vt:lpstr>
      <vt:lpstr>华文楷体</vt:lpstr>
      <vt:lpstr>等线</vt:lpstr>
      <vt:lpstr>Arial Unicode MS</vt:lpstr>
      <vt:lpstr>等线 Light</vt:lpstr>
      <vt:lpstr>ヒラギノ角ゴ Pro W3</vt:lpstr>
      <vt:lpstr>Yu Gothic</vt:lpstr>
      <vt:lpstr>楷体</vt:lpstr>
      <vt:lpstr>方正卡通简体</vt:lpstr>
      <vt:lpstr>华文细黑</vt:lpstr>
      <vt:lpstr>Rockwell</vt:lpstr>
      <vt:lpstr>Bookman Old Style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调节方式</vt:lpstr>
      <vt:lpstr>体液调节</vt:lpstr>
      <vt:lpstr>生物的种类与生命活动调节的方式</vt:lpstr>
      <vt:lpstr>体液调节和神经调节的协调</vt:lpstr>
      <vt:lpstr>体温的调节</vt:lpstr>
      <vt:lpstr>体温的调节</vt:lpstr>
      <vt:lpstr>体温的调节</vt:lpstr>
      <vt:lpstr>体温的调节</vt:lpstr>
      <vt:lpstr>体温的调节</vt:lpstr>
      <vt:lpstr>体温的调节</vt:lpstr>
      <vt:lpstr>体温的调节</vt:lpstr>
      <vt:lpstr>体温的调节</vt:lpstr>
      <vt:lpstr>体温的调节</vt:lpstr>
      <vt:lpstr>水和无机盐平衡的调节</vt:lpstr>
      <vt:lpstr>水平衡的调节</vt:lpstr>
      <vt:lpstr>水平衡的调节</vt:lpstr>
      <vt:lpstr>无机盐平衡的调节</vt:lpstr>
      <vt:lpstr>无机盐平衡的调节</vt:lpstr>
      <vt:lpstr>无机盐平衡的调节</vt:lpstr>
      <vt:lpstr>水和无机盐平衡的调节</vt:lpstr>
      <vt:lpstr>水和无机盐平衡的调节</vt:lpstr>
      <vt:lpstr>水和无机盐平衡的调节</vt:lpstr>
      <vt:lpstr>体液调节和神经调节的联系</vt:lpstr>
      <vt:lpstr>体液调节和神经调节的联系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贵君</dc:creator>
  <cp:lastModifiedBy>强</cp:lastModifiedBy>
  <cp:revision>1914</cp:revision>
  <dcterms:created xsi:type="dcterms:W3CDTF">2021-10-17T01:42:00Z</dcterms:created>
  <dcterms:modified xsi:type="dcterms:W3CDTF">2024-08-30T23:52:43Z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F4A59C6F16034C78B464372F22C27F0F_12</vt:lpwstr>
  </property>
  <property fmtid="{D5CDD505-2E9C-101B-9397-08002B2CF9AE}" pid="3" name="KSOProductBuildVer">
    <vt:lpwstr>2052-12.1.0.17827</vt:lpwstr>
  </property>
</Properties>
</file>