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wdp" ContentType="image/vnd.ms-photo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10.fntdata" ContentType="application/x-fontdata"/>
  <Override PartName="/ppt/fonts/font1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fonts/font8.fntdata" ContentType="application/x-fontdata"/>
  <Override PartName="/ppt/fonts/font9.fntdata" ContentType="application/x-fontdata"/>
  <Override PartName="/ppt/handoutMasters/handoutMaster1.xml" ContentType="application/vnd.openxmlformats-officedocument.presentationml.handoutMaster+xml"/>
  <Override PartName="/ppt/media/image10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5"/>
  </p:notesMasterIdLst>
  <p:handoutMasterIdLst>
    <p:handoutMasterId r:id="rId34"/>
  </p:handoutMasterIdLst>
  <p:sldIdLst>
    <p:sldId id="267" r:id="rId3"/>
    <p:sldId id="522" r:id="rId4"/>
    <p:sldId id="700" r:id="rId6"/>
    <p:sldId id="734" r:id="rId7"/>
    <p:sldId id="735" r:id="rId8"/>
    <p:sldId id="741" r:id="rId9"/>
    <p:sldId id="738" r:id="rId10"/>
    <p:sldId id="736" r:id="rId11"/>
    <p:sldId id="737" r:id="rId12"/>
    <p:sldId id="740" r:id="rId13"/>
    <p:sldId id="739" r:id="rId14"/>
    <p:sldId id="743" r:id="rId15"/>
    <p:sldId id="746" r:id="rId16"/>
    <p:sldId id="745" r:id="rId17"/>
    <p:sldId id="742" r:id="rId18"/>
    <p:sldId id="747" r:id="rId19"/>
    <p:sldId id="748" r:id="rId20"/>
    <p:sldId id="749" r:id="rId21"/>
    <p:sldId id="751" r:id="rId22"/>
    <p:sldId id="750" r:id="rId23"/>
    <p:sldId id="753" r:id="rId24"/>
    <p:sldId id="756" r:id="rId25"/>
    <p:sldId id="757" r:id="rId26"/>
    <p:sldId id="758" r:id="rId27"/>
    <p:sldId id="759" r:id="rId28"/>
    <p:sldId id="760" r:id="rId29"/>
    <p:sldId id="761" r:id="rId30"/>
    <p:sldId id="762" r:id="rId31"/>
    <p:sldId id="763" r:id="rId32"/>
    <p:sldId id="334" r:id="rId33"/>
  </p:sldIdLst>
  <p:sldSz cx="12192000" cy="6858000"/>
  <p:notesSz cx="6858000" cy="9144000"/>
  <p:embeddedFontLst>
    <p:embeddedFont>
      <p:font typeface="微软雅黑" panose="020B0503020204020204" pitchFamily="34" charset="-122"/>
      <p:regular r:id="rId38"/>
    </p:embeddedFont>
    <p:embeddedFont>
      <p:font typeface="方正细珊瑚简体" panose="03000509000000000000" pitchFamily="65" charset="-122"/>
      <p:regular r:id="rId39"/>
    </p:embeddedFont>
    <p:embeddedFont>
      <p:font typeface="Impact" panose="020B0806030902050204" pitchFamily="34" charset="0"/>
      <p:regular r:id="rId40"/>
    </p:embeddedFont>
    <p:embeddedFont>
      <p:font typeface="华文行楷" panose="02010800040101010101" pitchFamily="2" charset="-122"/>
      <p:regular r:id="rId41"/>
    </p:embeddedFont>
    <p:embeddedFont>
      <p:font typeface="方正粗倩简体" panose="03000509000000000000" pitchFamily="65" charset="-122"/>
      <p:regular r:id="rId42"/>
    </p:embeddedFont>
    <p:embeddedFont>
      <p:font typeface="等线" panose="02010600030101010101" charset="-122"/>
      <p:regular r:id="rId43"/>
    </p:embeddedFont>
    <p:embeddedFont>
      <p:font typeface="等线 Light" panose="02010600030101010101" charset="-122"/>
      <p:regular r:id="rId44"/>
    </p:embeddedFont>
    <p:embeddedFont>
      <p:font typeface="Calibri" panose="020F0502020204030204" charset="0"/>
      <p:regular r:id="rId45"/>
      <p:bold r:id="rId46"/>
      <p:italic r:id="rId47"/>
      <p:boldItalic r:id="rId48"/>
    </p:embeddedFont>
  </p:embeddedFontLst>
  <p:custDataLst>
    <p:tags r:id="rId4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9B00"/>
    <a:srgbClr val="DAE0EF"/>
    <a:srgbClr val="C5E0B4"/>
    <a:srgbClr val="FFE79B"/>
    <a:srgbClr val="D1B2E8"/>
    <a:srgbClr val="7EB7C0"/>
    <a:srgbClr val="B48900"/>
    <a:srgbClr val="C39BE1"/>
    <a:srgbClr val="FFB7B7"/>
    <a:srgbClr val="FFE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5849" autoAdjust="0"/>
  </p:normalViewPr>
  <p:slideViewPr>
    <p:cSldViewPr snapToGrid="0">
      <p:cViewPr varScale="1">
        <p:scale>
          <a:sx n="105" d="100"/>
          <a:sy n="105" d="100"/>
        </p:scale>
        <p:origin x="192" y="11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51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49" Type="http://schemas.openxmlformats.org/officeDocument/2006/relationships/tags" Target="tags/tag1.xml"/><Relationship Id="rId48" Type="http://schemas.openxmlformats.org/officeDocument/2006/relationships/font" Target="fonts/font11.fntdata"/><Relationship Id="rId47" Type="http://schemas.openxmlformats.org/officeDocument/2006/relationships/font" Target="fonts/font10.fntdata"/><Relationship Id="rId46" Type="http://schemas.openxmlformats.org/officeDocument/2006/relationships/font" Target="fonts/font9.fntdata"/><Relationship Id="rId45" Type="http://schemas.openxmlformats.org/officeDocument/2006/relationships/font" Target="fonts/font8.fntdata"/><Relationship Id="rId44" Type="http://schemas.openxmlformats.org/officeDocument/2006/relationships/font" Target="fonts/font7.fntdata"/><Relationship Id="rId43" Type="http://schemas.openxmlformats.org/officeDocument/2006/relationships/font" Target="fonts/font6.fntdata"/><Relationship Id="rId42" Type="http://schemas.openxmlformats.org/officeDocument/2006/relationships/font" Target="fonts/font5.fntdata"/><Relationship Id="rId41" Type="http://schemas.openxmlformats.org/officeDocument/2006/relationships/font" Target="fonts/font4.fntdata"/><Relationship Id="rId40" Type="http://schemas.openxmlformats.org/officeDocument/2006/relationships/font" Target="fonts/font3.fntdata"/><Relationship Id="rId4" Type="http://schemas.openxmlformats.org/officeDocument/2006/relationships/slide" Target="slides/slide2.xml"/><Relationship Id="rId39" Type="http://schemas.openxmlformats.org/officeDocument/2006/relationships/font" Target="fonts/font2.fntdata"/><Relationship Id="rId38" Type="http://schemas.openxmlformats.org/officeDocument/2006/relationships/font" Target="fonts/font1.fntdata"/><Relationship Id="rId37" Type="http://schemas.openxmlformats.org/officeDocument/2006/relationships/tableStyles" Target="tableStyles.xml"/><Relationship Id="rId36" Type="http://schemas.openxmlformats.org/officeDocument/2006/relationships/viewProps" Target="viewProps.xml"/><Relationship Id="rId35" Type="http://schemas.openxmlformats.org/officeDocument/2006/relationships/presProps" Target="presProps.xml"/><Relationship Id="rId34" Type="http://schemas.openxmlformats.org/officeDocument/2006/relationships/handoutMaster" Target="handoutMasters/handoutMaster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D4EA0D-6645-4479-BA4C-AF2DCE1B41F8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E5488F-A3BC-46E6-B482-41B3E5554AF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E5488F-A3BC-46E6-B482-41B3E5554AF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E5488F-A3BC-46E6-B482-41B3E5554AF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3019E-2C57-4E0C-8F61-630E0260AAE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4F41D-EA3E-41E9-A8E5-275C2EDA39BD}" type="slidenum">
              <a:rPr lang="zh-CN" altLang="en-US" smtClean="0"/>
            </a:fld>
            <a:endParaRPr lang="zh-CN" altLang="en-US"/>
          </a:p>
        </p:txBody>
      </p:sp>
      <p:sp>
        <p:nvSpPr>
          <p:cNvPr id="7" name="矩形 7"/>
          <p:cNvSpPr/>
          <p:nvPr userDrawn="1"/>
        </p:nvSpPr>
        <p:spPr>
          <a:xfrm>
            <a:off x="0" y="3644900"/>
            <a:ext cx="12192000" cy="32131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/>
          </a:p>
        </p:txBody>
      </p:sp>
      <p:sp>
        <p:nvSpPr>
          <p:cNvPr id="8" name="副标题 2"/>
          <p:cNvSpPr txBox="1"/>
          <p:nvPr userDrawn="1"/>
        </p:nvSpPr>
        <p:spPr>
          <a:xfrm>
            <a:off x="4986867" y="3813176"/>
            <a:ext cx="6614584" cy="695325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auto">
              <a:spcAft>
                <a:spcPts val="0"/>
              </a:spcAft>
              <a:defRPr/>
            </a:pPr>
            <a:endParaRPr lang="zh-CN" altLang="en-US" sz="2800" dirty="0">
              <a:solidFill>
                <a:schemeClr val="bg1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9" name="直接连接符 11"/>
          <p:cNvCxnSpPr/>
          <p:nvPr userDrawn="1"/>
        </p:nvCxnSpPr>
        <p:spPr>
          <a:xfrm>
            <a:off x="0" y="3589338"/>
            <a:ext cx="12192000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副标题 2"/>
          <p:cNvSpPr>
            <a:spLocks noGrp="1"/>
          </p:cNvSpPr>
          <p:nvPr>
            <p:ph type="subTitle" idx="1"/>
          </p:nvPr>
        </p:nvSpPr>
        <p:spPr>
          <a:xfrm>
            <a:off x="3105773" y="3886200"/>
            <a:ext cx="8534400" cy="622478"/>
          </a:xfrm>
        </p:spPr>
        <p:txBody>
          <a:bodyPr/>
          <a:lstStyle>
            <a:lvl1pPr marL="0" indent="0" algn="r">
              <a:buNone/>
              <a:defRPr>
                <a:solidFill>
                  <a:schemeClr val="bg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1" name="矩形 10"/>
          <p:cNvSpPr/>
          <p:nvPr userDrawn="1"/>
        </p:nvSpPr>
        <p:spPr>
          <a:xfrm>
            <a:off x="0" y="6429420"/>
            <a:ext cx="12192000" cy="42860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TextBox 6"/>
          <p:cNvSpPr txBox="1">
            <a:spLocks noChangeArrowheads="1"/>
          </p:cNvSpPr>
          <p:nvPr userDrawn="1"/>
        </p:nvSpPr>
        <p:spPr bwMode="auto">
          <a:xfrm>
            <a:off x="9018893" y="5602064"/>
            <a:ext cx="2621280" cy="460375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400" dirty="0">
                <a:solidFill>
                  <a:srgbClr val="FFFF00"/>
                </a:solidFill>
                <a:latin typeface="方正细珊瑚简体" panose="03000509000000000000" pitchFamily="65" charset="-122"/>
                <a:ea typeface="方正细珊瑚简体" panose="03000509000000000000" pitchFamily="65" charset="-122"/>
              </a:rPr>
              <a:t>四川省仪陇中学校</a:t>
            </a:r>
            <a:endParaRPr lang="zh-CN" altLang="en-US" sz="2400" dirty="0">
              <a:solidFill>
                <a:srgbClr val="FFFF00"/>
              </a:solidFill>
              <a:latin typeface="方正细珊瑚简体" panose="03000509000000000000" pitchFamily="65" charset="-122"/>
              <a:ea typeface="方正细珊瑚简体" panose="03000509000000000000" pitchFamily="65" charset="-122"/>
            </a:endParaRPr>
          </a:p>
        </p:txBody>
      </p:sp>
      <p:grpSp>
        <p:nvGrpSpPr>
          <p:cNvPr id="19" name="组合 18"/>
          <p:cNvGrpSpPr/>
          <p:nvPr userDrawn="1"/>
        </p:nvGrpSpPr>
        <p:grpSpPr bwMode="auto">
          <a:xfrm>
            <a:off x="0" y="3176"/>
            <a:ext cx="12192000" cy="3673475"/>
            <a:chOff x="-748" y="-27992"/>
            <a:chExt cx="9144753" cy="3673016"/>
          </a:xfrm>
          <a:gradFill>
            <a:gsLst>
              <a:gs pos="0">
                <a:schemeClr val="accent2">
                  <a:lumMod val="60000"/>
                  <a:lumOff val="40000"/>
                </a:schemeClr>
              </a:gs>
              <a:gs pos="100000">
                <a:schemeClr val="bg1"/>
              </a:gs>
            </a:gsLst>
            <a:lin ang="5400000" scaled="0"/>
          </a:gradFill>
        </p:grpSpPr>
        <p:sp>
          <p:nvSpPr>
            <p:cNvPr id="21" name="TextBox 10"/>
            <p:cNvSpPr txBox="1"/>
            <p:nvPr userDrawn="1"/>
          </p:nvSpPr>
          <p:spPr>
            <a:xfrm>
              <a:off x="139864" y="-24112"/>
              <a:ext cx="6815699" cy="2785378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7500" dirty="0">
                  <a:gradFill>
                    <a:gsLst>
                      <a:gs pos="0">
                        <a:schemeClr val="accent6">
                          <a:lumMod val="60000"/>
                          <a:lumOff val="40000"/>
                        </a:schemeClr>
                      </a:gs>
                      <a:gs pos="100000">
                        <a:schemeClr val="bg1"/>
                      </a:gs>
                    </a:gsLst>
                    <a:lin ang="5400000" scaled="0"/>
                  </a:gradFill>
                  <a:latin typeface="Impact" panose="020B0806030902050204" pitchFamily="34" charset="0"/>
                  <a:ea typeface="+mn-ea"/>
                </a:rPr>
                <a:t>SHENGWU</a:t>
              </a:r>
              <a:endParaRPr lang="zh-CN" altLang="en-US" sz="17500" dirty="0">
                <a:gradFill>
                  <a:gsLst>
                    <a:gs pos="0">
                      <a:schemeClr val="accent6">
                        <a:lumMod val="60000"/>
                        <a:lumOff val="40000"/>
                      </a:schemeClr>
                    </a:gs>
                    <a:gs pos="100000">
                      <a:schemeClr val="bg1"/>
                    </a:gs>
                  </a:gsLst>
                  <a:lin ang="5400000" scaled="0"/>
                </a:gradFill>
                <a:latin typeface="Impact" panose="020B0806030902050204" pitchFamily="34" charset="0"/>
                <a:ea typeface="+mn-ea"/>
              </a:endParaRPr>
            </a:p>
          </p:txBody>
        </p:sp>
        <p:sp>
          <p:nvSpPr>
            <p:cNvPr id="20" name="矩形 6"/>
            <p:cNvSpPr/>
            <p:nvPr userDrawn="1"/>
          </p:nvSpPr>
          <p:spPr>
            <a:xfrm>
              <a:off x="-748" y="-27992"/>
              <a:ext cx="9144753" cy="367301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9600" dirty="0">
                <a:latin typeface="Arial Black" panose="020B0A04020102020204" pitchFamily="34" charset="0"/>
              </a:endParaRPr>
            </a:p>
          </p:txBody>
        </p:sp>
      </p:grpSp>
      <p:cxnSp>
        <p:nvCxnSpPr>
          <p:cNvPr id="22" name="直接连接符 11"/>
          <p:cNvCxnSpPr/>
          <p:nvPr userDrawn="1"/>
        </p:nvCxnSpPr>
        <p:spPr>
          <a:xfrm>
            <a:off x="0" y="3589338"/>
            <a:ext cx="12192000" cy="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10"/>
          <p:cNvSpPr txBox="1"/>
          <p:nvPr userDrawn="1"/>
        </p:nvSpPr>
        <p:spPr bwMode="auto">
          <a:xfrm>
            <a:off x="-293910" y="-684740"/>
            <a:ext cx="12846225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700" dirty="0">
                <a:gradFill>
                  <a:gsLst>
                    <a:gs pos="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Impact" panose="020B0806030902050204" pitchFamily="34" charset="0"/>
                <a:ea typeface="+mn-ea"/>
              </a:rPr>
              <a:t>SHENGWU</a:t>
            </a:r>
            <a:endParaRPr lang="zh-CN" altLang="en-US" sz="24700" dirty="0">
              <a:gradFill>
                <a:gsLst>
                  <a:gs pos="0">
                    <a:schemeClr val="accent2">
                      <a:lumMod val="60000"/>
                      <a:lumOff val="40000"/>
                    </a:schemeClr>
                  </a:gs>
                  <a:gs pos="100000">
                    <a:srgbClr val="FFFFFF"/>
                  </a:gs>
                </a:gsLst>
                <a:lin ang="5400000" scaled="0"/>
              </a:gradFill>
              <a:latin typeface="Impact" panose="020B0806030902050204" pitchFamily="34" charset="0"/>
              <a:ea typeface="+mn-ea"/>
            </a:endParaRPr>
          </a:p>
        </p:txBody>
      </p:sp>
      <p:sp>
        <p:nvSpPr>
          <p:cNvPr id="23" name="任意多边形 14"/>
          <p:cNvSpPr/>
          <p:nvPr userDrawn="1"/>
        </p:nvSpPr>
        <p:spPr bwMode="auto">
          <a:xfrm>
            <a:off x="2117" y="471137"/>
            <a:ext cx="6379635" cy="571504"/>
          </a:xfrm>
          <a:custGeom>
            <a:avLst/>
            <a:gdLst>
              <a:gd name="connsiteX0" fmla="*/ 0 w 2428892"/>
              <a:gd name="connsiteY0" fmla="*/ 119066 h 714380"/>
              <a:gd name="connsiteX1" fmla="*/ 34874 w 2428892"/>
              <a:gd name="connsiteY1" fmla="*/ 34874 h 714380"/>
              <a:gd name="connsiteX2" fmla="*/ 119066 w 2428892"/>
              <a:gd name="connsiteY2" fmla="*/ 0 h 714380"/>
              <a:gd name="connsiteX3" fmla="*/ 2309826 w 2428892"/>
              <a:gd name="connsiteY3" fmla="*/ 0 h 714380"/>
              <a:gd name="connsiteX4" fmla="*/ 2394018 w 2428892"/>
              <a:gd name="connsiteY4" fmla="*/ 34874 h 714380"/>
              <a:gd name="connsiteX5" fmla="*/ 2428892 w 2428892"/>
              <a:gd name="connsiteY5" fmla="*/ 119066 h 714380"/>
              <a:gd name="connsiteX6" fmla="*/ 2428892 w 2428892"/>
              <a:gd name="connsiteY6" fmla="*/ 595314 h 714380"/>
              <a:gd name="connsiteX7" fmla="*/ 2394018 w 2428892"/>
              <a:gd name="connsiteY7" fmla="*/ 679506 h 714380"/>
              <a:gd name="connsiteX8" fmla="*/ 2309826 w 2428892"/>
              <a:gd name="connsiteY8" fmla="*/ 714380 h 714380"/>
              <a:gd name="connsiteX9" fmla="*/ 119066 w 2428892"/>
              <a:gd name="connsiteY9" fmla="*/ 714380 h 714380"/>
              <a:gd name="connsiteX10" fmla="*/ 34874 w 2428892"/>
              <a:gd name="connsiteY10" fmla="*/ 679506 h 714380"/>
              <a:gd name="connsiteX11" fmla="*/ 0 w 2428892"/>
              <a:gd name="connsiteY11" fmla="*/ 595314 h 714380"/>
              <a:gd name="connsiteX12" fmla="*/ 0 w 2428892"/>
              <a:gd name="connsiteY12" fmla="*/ 119066 h 714380"/>
              <a:gd name="connsiteX0-1" fmla="*/ 265905 w 2694797"/>
              <a:gd name="connsiteY0-2" fmla="*/ 119066 h 714380"/>
              <a:gd name="connsiteX1-3" fmla="*/ 384971 w 2694797"/>
              <a:gd name="connsiteY1-4" fmla="*/ 0 h 714380"/>
              <a:gd name="connsiteX2-5" fmla="*/ 2575731 w 2694797"/>
              <a:gd name="connsiteY2-6" fmla="*/ 0 h 714380"/>
              <a:gd name="connsiteX3-7" fmla="*/ 2659923 w 2694797"/>
              <a:gd name="connsiteY3-8" fmla="*/ 34874 h 714380"/>
              <a:gd name="connsiteX4-9" fmla="*/ 2694797 w 2694797"/>
              <a:gd name="connsiteY4-10" fmla="*/ 119066 h 714380"/>
              <a:gd name="connsiteX5-11" fmla="*/ 2694797 w 2694797"/>
              <a:gd name="connsiteY5-12" fmla="*/ 595314 h 714380"/>
              <a:gd name="connsiteX6-13" fmla="*/ 2659923 w 2694797"/>
              <a:gd name="connsiteY6-14" fmla="*/ 679506 h 714380"/>
              <a:gd name="connsiteX7-15" fmla="*/ 2575731 w 2694797"/>
              <a:gd name="connsiteY7-16" fmla="*/ 714380 h 714380"/>
              <a:gd name="connsiteX8-17" fmla="*/ 384971 w 2694797"/>
              <a:gd name="connsiteY8-18" fmla="*/ 714380 h 714380"/>
              <a:gd name="connsiteX9-19" fmla="*/ 300779 w 2694797"/>
              <a:gd name="connsiteY9-20" fmla="*/ 679506 h 714380"/>
              <a:gd name="connsiteX10-21" fmla="*/ 265905 w 2694797"/>
              <a:gd name="connsiteY10-22" fmla="*/ 595314 h 714380"/>
              <a:gd name="connsiteX11-23" fmla="*/ 265905 w 2694797"/>
              <a:gd name="connsiteY11-24" fmla="*/ 119066 h 714380"/>
              <a:gd name="connsiteX0-25" fmla="*/ 0 w 2428892"/>
              <a:gd name="connsiteY0-26" fmla="*/ 595314 h 714380"/>
              <a:gd name="connsiteX1-27" fmla="*/ 119066 w 2428892"/>
              <a:gd name="connsiteY1-28" fmla="*/ 0 h 714380"/>
              <a:gd name="connsiteX2-29" fmla="*/ 2309826 w 2428892"/>
              <a:gd name="connsiteY2-30" fmla="*/ 0 h 714380"/>
              <a:gd name="connsiteX3-31" fmla="*/ 2394018 w 2428892"/>
              <a:gd name="connsiteY3-32" fmla="*/ 34874 h 714380"/>
              <a:gd name="connsiteX4-33" fmla="*/ 2428892 w 2428892"/>
              <a:gd name="connsiteY4-34" fmla="*/ 119066 h 714380"/>
              <a:gd name="connsiteX5-35" fmla="*/ 2428892 w 2428892"/>
              <a:gd name="connsiteY5-36" fmla="*/ 595314 h 714380"/>
              <a:gd name="connsiteX6-37" fmla="*/ 2394018 w 2428892"/>
              <a:gd name="connsiteY6-38" fmla="*/ 679506 h 714380"/>
              <a:gd name="connsiteX7-39" fmla="*/ 2309826 w 2428892"/>
              <a:gd name="connsiteY7-40" fmla="*/ 714380 h 714380"/>
              <a:gd name="connsiteX8-41" fmla="*/ 119066 w 2428892"/>
              <a:gd name="connsiteY8-42" fmla="*/ 714380 h 714380"/>
              <a:gd name="connsiteX9-43" fmla="*/ 34874 w 2428892"/>
              <a:gd name="connsiteY9-44" fmla="*/ 679506 h 714380"/>
              <a:gd name="connsiteX10-45" fmla="*/ 0 w 2428892"/>
              <a:gd name="connsiteY10-46" fmla="*/ 595314 h 714380"/>
              <a:gd name="connsiteX0-47" fmla="*/ 294967 w 2688985"/>
              <a:gd name="connsiteY0-48" fmla="*/ 679506 h 798569"/>
              <a:gd name="connsiteX1-49" fmla="*/ 379159 w 2688985"/>
              <a:gd name="connsiteY1-50" fmla="*/ 0 h 798569"/>
              <a:gd name="connsiteX2-51" fmla="*/ 2569919 w 2688985"/>
              <a:gd name="connsiteY2-52" fmla="*/ 0 h 798569"/>
              <a:gd name="connsiteX3-53" fmla="*/ 2654111 w 2688985"/>
              <a:gd name="connsiteY3-54" fmla="*/ 34874 h 798569"/>
              <a:gd name="connsiteX4-55" fmla="*/ 2688985 w 2688985"/>
              <a:gd name="connsiteY4-56" fmla="*/ 119066 h 798569"/>
              <a:gd name="connsiteX5-57" fmla="*/ 2688985 w 2688985"/>
              <a:gd name="connsiteY5-58" fmla="*/ 595314 h 798569"/>
              <a:gd name="connsiteX6-59" fmla="*/ 2654111 w 2688985"/>
              <a:gd name="connsiteY6-60" fmla="*/ 679506 h 798569"/>
              <a:gd name="connsiteX7-61" fmla="*/ 2569919 w 2688985"/>
              <a:gd name="connsiteY7-62" fmla="*/ 714380 h 798569"/>
              <a:gd name="connsiteX8-63" fmla="*/ 379159 w 2688985"/>
              <a:gd name="connsiteY8-64" fmla="*/ 714380 h 798569"/>
              <a:gd name="connsiteX9-65" fmla="*/ 294967 w 2688985"/>
              <a:gd name="connsiteY9-66" fmla="*/ 679506 h 798569"/>
              <a:gd name="connsiteX0-67" fmla="*/ 365127 w 2674953"/>
              <a:gd name="connsiteY0-68" fmla="*/ 714380 h 714380"/>
              <a:gd name="connsiteX1-69" fmla="*/ 365127 w 2674953"/>
              <a:gd name="connsiteY1-70" fmla="*/ 0 h 714380"/>
              <a:gd name="connsiteX2-71" fmla="*/ 2555887 w 2674953"/>
              <a:gd name="connsiteY2-72" fmla="*/ 0 h 714380"/>
              <a:gd name="connsiteX3-73" fmla="*/ 2640079 w 2674953"/>
              <a:gd name="connsiteY3-74" fmla="*/ 34874 h 714380"/>
              <a:gd name="connsiteX4-75" fmla="*/ 2674953 w 2674953"/>
              <a:gd name="connsiteY4-76" fmla="*/ 119066 h 714380"/>
              <a:gd name="connsiteX5-77" fmla="*/ 2674953 w 2674953"/>
              <a:gd name="connsiteY5-78" fmla="*/ 595314 h 714380"/>
              <a:gd name="connsiteX6-79" fmla="*/ 2640079 w 2674953"/>
              <a:gd name="connsiteY6-80" fmla="*/ 679506 h 714380"/>
              <a:gd name="connsiteX7-81" fmla="*/ 2555887 w 2674953"/>
              <a:gd name="connsiteY7-82" fmla="*/ 714380 h 714380"/>
              <a:gd name="connsiteX8-83" fmla="*/ 365127 w 2674953"/>
              <a:gd name="connsiteY8-84" fmla="*/ 714380 h 714380"/>
              <a:gd name="connsiteX0-85" fmla="*/ 365127 w 2674953"/>
              <a:gd name="connsiteY0-86" fmla="*/ 714380 h 714380"/>
              <a:gd name="connsiteX1-87" fmla="*/ 365127 w 2674953"/>
              <a:gd name="connsiteY1-88" fmla="*/ 0 h 714380"/>
              <a:gd name="connsiteX2-89" fmla="*/ 2555887 w 2674953"/>
              <a:gd name="connsiteY2-90" fmla="*/ 0 h 714380"/>
              <a:gd name="connsiteX3-91" fmla="*/ 2640079 w 2674953"/>
              <a:gd name="connsiteY3-92" fmla="*/ 34874 h 714380"/>
              <a:gd name="connsiteX4-93" fmla="*/ 2674953 w 2674953"/>
              <a:gd name="connsiteY4-94" fmla="*/ 119066 h 714380"/>
              <a:gd name="connsiteX5-95" fmla="*/ 2674953 w 2674953"/>
              <a:gd name="connsiteY5-96" fmla="*/ 595314 h 714380"/>
              <a:gd name="connsiteX6-97" fmla="*/ 2640079 w 2674953"/>
              <a:gd name="connsiteY6-98" fmla="*/ 679506 h 714380"/>
              <a:gd name="connsiteX7-99" fmla="*/ 2555887 w 2674953"/>
              <a:gd name="connsiteY7-100" fmla="*/ 714380 h 714380"/>
              <a:gd name="connsiteX8-101" fmla="*/ 365127 w 2674953"/>
              <a:gd name="connsiteY8-102" fmla="*/ 714380 h 714380"/>
              <a:gd name="connsiteX0-103" fmla="*/ 9038 w 2318864"/>
              <a:gd name="connsiteY0-104" fmla="*/ 714380 h 714380"/>
              <a:gd name="connsiteX1-105" fmla="*/ 9038 w 2318864"/>
              <a:gd name="connsiteY1-106" fmla="*/ 0 h 714380"/>
              <a:gd name="connsiteX2-107" fmla="*/ 2199798 w 2318864"/>
              <a:gd name="connsiteY2-108" fmla="*/ 0 h 714380"/>
              <a:gd name="connsiteX3-109" fmla="*/ 2283990 w 2318864"/>
              <a:gd name="connsiteY3-110" fmla="*/ 34874 h 714380"/>
              <a:gd name="connsiteX4-111" fmla="*/ 2318864 w 2318864"/>
              <a:gd name="connsiteY4-112" fmla="*/ 119066 h 714380"/>
              <a:gd name="connsiteX5-113" fmla="*/ 2318864 w 2318864"/>
              <a:gd name="connsiteY5-114" fmla="*/ 595314 h 714380"/>
              <a:gd name="connsiteX6-115" fmla="*/ 2283990 w 2318864"/>
              <a:gd name="connsiteY6-116" fmla="*/ 679506 h 714380"/>
              <a:gd name="connsiteX7-117" fmla="*/ 2199798 w 2318864"/>
              <a:gd name="connsiteY7-118" fmla="*/ 714380 h 714380"/>
              <a:gd name="connsiteX8-119" fmla="*/ 9038 w 2318864"/>
              <a:gd name="connsiteY8-120" fmla="*/ 714380 h 714380"/>
              <a:gd name="connsiteX0-121" fmla="*/ 1045 w 2310871"/>
              <a:gd name="connsiteY0-122" fmla="*/ 714380 h 714380"/>
              <a:gd name="connsiteX1-123" fmla="*/ 1045 w 2310871"/>
              <a:gd name="connsiteY1-124" fmla="*/ 0 h 714380"/>
              <a:gd name="connsiteX2-125" fmla="*/ 2191805 w 2310871"/>
              <a:gd name="connsiteY2-126" fmla="*/ 0 h 714380"/>
              <a:gd name="connsiteX3-127" fmla="*/ 2275997 w 2310871"/>
              <a:gd name="connsiteY3-128" fmla="*/ 34874 h 714380"/>
              <a:gd name="connsiteX4-129" fmla="*/ 2310871 w 2310871"/>
              <a:gd name="connsiteY4-130" fmla="*/ 119066 h 714380"/>
              <a:gd name="connsiteX5-131" fmla="*/ 2310871 w 2310871"/>
              <a:gd name="connsiteY5-132" fmla="*/ 595314 h 714380"/>
              <a:gd name="connsiteX6-133" fmla="*/ 2275997 w 2310871"/>
              <a:gd name="connsiteY6-134" fmla="*/ 679506 h 714380"/>
              <a:gd name="connsiteX7-135" fmla="*/ 2191805 w 2310871"/>
              <a:gd name="connsiteY7-136" fmla="*/ 714380 h 714380"/>
              <a:gd name="connsiteX8-137" fmla="*/ 1045 w 2310871"/>
              <a:gd name="connsiteY8-138" fmla="*/ 714380 h 714380"/>
              <a:gd name="connsiteX0-139" fmla="*/ 0 w 2309826"/>
              <a:gd name="connsiteY0-140" fmla="*/ 714380 h 714380"/>
              <a:gd name="connsiteX1-141" fmla="*/ 0 w 2309826"/>
              <a:gd name="connsiteY1-142" fmla="*/ 0 h 714380"/>
              <a:gd name="connsiteX2-143" fmla="*/ 2190760 w 2309826"/>
              <a:gd name="connsiteY2-144" fmla="*/ 0 h 714380"/>
              <a:gd name="connsiteX3-145" fmla="*/ 2274952 w 2309826"/>
              <a:gd name="connsiteY3-146" fmla="*/ 34874 h 714380"/>
              <a:gd name="connsiteX4-147" fmla="*/ 2309826 w 2309826"/>
              <a:gd name="connsiteY4-148" fmla="*/ 119066 h 714380"/>
              <a:gd name="connsiteX5-149" fmla="*/ 2309826 w 2309826"/>
              <a:gd name="connsiteY5-150" fmla="*/ 595314 h 714380"/>
              <a:gd name="connsiteX6-151" fmla="*/ 2274952 w 2309826"/>
              <a:gd name="connsiteY6-152" fmla="*/ 679506 h 714380"/>
              <a:gd name="connsiteX7-153" fmla="*/ 2190760 w 2309826"/>
              <a:gd name="connsiteY7-154" fmla="*/ 714380 h 714380"/>
              <a:gd name="connsiteX8-155" fmla="*/ 0 w 2309826"/>
              <a:gd name="connsiteY8-156" fmla="*/ 714380 h 714380"/>
              <a:gd name="connsiteX0-157" fmla="*/ 1045 w 2310871"/>
              <a:gd name="connsiteY0-158" fmla="*/ 714380 h 714380"/>
              <a:gd name="connsiteX1-159" fmla="*/ 1045 w 2310871"/>
              <a:gd name="connsiteY1-160" fmla="*/ 0 h 714380"/>
              <a:gd name="connsiteX2-161" fmla="*/ 2191805 w 2310871"/>
              <a:gd name="connsiteY2-162" fmla="*/ 0 h 714380"/>
              <a:gd name="connsiteX3-163" fmla="*/ 2275997 w 2310871"/>
              <a:gd name="connsiteY3-164" fmla="*/ 34874 h 714380"/>
              <a:gd name="connsiteX4-165" fmla="*/ 2310871 w 2310871"/>
              <a:gd name="connsiteY4-166" fmla="*/ 119066 h 714380"/>
              <a:gd name="connsiteX5-167" fmla="*/ 2310871 w 2310871"/>
              <a:gd name="connsiteY5-168" fmla="*/ 595314 h 714380"/>
              <a:gd name="connsiteX6-169" fmla="*/ 2275997 w 2310871"/>
              <a:gd name="connsiteY6-170" fmla="*/ 679506 h 714380"/>
              <a:gd name="connsiteX7-171" fmla="*/ 2191805 w 2310871"/>
              <a:gd name="connsiteY7-172" fmla="*/ 714380 h 714380"/>
              <a:gd name="connsiteX8-173" fmla="*/ 1045 w 2310871"/>
              <a:gd name="connsiteY8-174" fmla="*/ 714380 h 714380"/>
              <a:gd name="connsiteX0-175" fmla="*/ 0 w 2309826"/>
              <a:gd name="connsiteY0-176" fmla="*/ 714380 h 714380"/>
              <a:gd name="connsiteX1-177" fmla="*/ 0 w 2309826"/>
              <a:gd name="connsiteY1-178" fmla="*/ 0 h 714380"/>
              <a:gd name="connsiteX2-179" fmla="*/ 2190760 w 2309826"/>
              <a:gd name="connsiteY2-180" fmla="*/ 0 h 714380"/>
              <a:gd name="connsiteX3-181" fmla="*/ 2274952 w 2309826"/>
              <a:gd name="connsiteY3-182" fmla="*/ 34874 h 714380"/>
              <a:gd name="connsiteX4-183" fmla="*/ 2309826 w 2309826"/>
              <a:gd name="connsiteY4-184" fmla="*/ 119066 h 714380"/>
              <a:gd name="connsiteX5-185" fmla="*/ 2309826 w 2309826"/>
              <a:gd name="connsiteY5-186" fmla="*/ 595314 h 714380"/>
              <a:gd name="connsiteX6-187" fmla="*/ 2274952 w 2309826"/>
              <a:gd name="connsiteY6-188" fmla="*/ 679506 h 714380"/>
              <a:gd name="connsiteX7-189" fmla="*/ 2190760 w 2309826"/>
              <a:gd name="connsiteY7-190" fmla="*/ 714380 h 714380"/>
              <a:gd name="connsiteX8-191" fmla="*/ 0 w 2309826"/>
              <a:gd name="connsiteY8-192" fmla="*/ 714380 h 714380"/>
              <a:gd name="connsiteX0-193" fmla="*/ 0 w 2309826"/>
              <a:gd name="connsiteY0-194" fmla="*/ 714380 h 714380"/>
              <a:gd name="connsiteX1-195" fmla="*/ 0 w 2309826"/>
              <a:gd name="connsiteY1-196" fmla="*/ 0 h 714380"/>
              <a:gd name="connsiteX2-197" fmla="*/ 2190760 w 2309826"/>
              <a:gd name="connsiteY2-198" fmla="*/ 0 h 714380"/>
              <a:gd name="connsiteX3-199" fmla="*/ 2274952 w 2309826"/>
              <a:gd name="connsiteY3-200" fmla="*/ 34874 h 714380"/>
              <a:gd name="connsiteX4-201" fmla="*/ 2309826 w 2309826"/>
              <a:gd name="connsiteY4-202" fmla="*/ 119066 h 714380"/>
              <a:gd name="connsiteX5-203" fmla="*/ 2309826 w 2309826"/>
              <a:gd name="connsiteY5-204" fmla="*/ 595314 h 714380"/>
              <a:gd name="connsiteX6-205" fmla="*/ 2274952 w 2309826"/>
              <a:gd name="connsiteY6-206" fmla="*/ 679506 h 714380"/>
              <a:gd name="connsiteX7-207" fmla="*/ 2190760 w 2309826"/>
              <a:gd name="connsiteY7-208" fmla="*/ 714380 h 714380"/>
              <a:gd name="connsiteX8-209" fmla="*/ 0 w 2309826"/>
              <a:gd name="connsiteY8-210" fmla="*/ 714380 h 71438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</a:cxnLst>
            <a:rect l="l" t="t" r="r" b="b"/>
            <a:pathLst>
              <a:path w="2309826" h="714380">
                <a:moveTo>
                  <a:pt x="0" y="714380"/>
                </a:moveTo>
                <a:cubicBezTo>
                  <a:pt x="1619" y="123413"/>
                  <a:pt x="1678" y="374559"/>
                  <a:pt x="0" y="0"/>
                </a:cubicBezTo>
                <a:lnTo>
                  <a:pt x="2190760" y="0"/>
                </a:lnTo>
                <a:cubicBezTo>
                  <a:pt x="2222338" y="0"/>
                  <a:pt x="2252623" y="12544"/>
                  <a:pt x="2274952" y="34874"/>
                </a:cubicBezTo>
                <a:cubicBezTo>
                  <a:pt x="2297281" y="57203"/>
                  <a:pt x="2309826" y="87488"/>
                  <a:pt x="2309826" y="119066"/>
                </a:cubicBezTo>
                <a:lnTo>
                  <a:pt x="2309826" y="595314"/>
                </a:lnTo>
                <a:cubicBezTo>
                  <a:pt x="2309826" y="626892"/>
                  <a:pt x="2297282" y="657177"/>
                  <a:pt x="2274952" y="679506"/>
                </a:cubicBezTo>
                <a:cubicBezTo>
                  <a:pt x="2252623" y="701835"/>
                  <a:pt x="2222338" y="714380"/>
                  <a:pt x="2190760" y="714380"/>
                </a:cubicBezTo>
                <a:lnTo>
                  <a:pt x="0" y="714380"/>
                </a:lnTo>
                <a:close/>
              </a:path>
            </a:pathLst>
          </a:custGeom>
          <a:solidFill>
            <a:schemeClr val="bg1">
              <a:alpha val="52000"/>
            </a:schemeClr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4" name="TextBox 15"/>
          <p:cNvSpPr txBox="1"/>
          <p:nvPr userDrawn="1"/>
        </p:nvSpPr>
        <p:spPr bwMode="auto">
          <a:xfrm>
            <a:off x="983432" y="546472"/>
            <a:ext cx="5231752" cy="46166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华文行楷" panose="02010800040101010101" pitchFamily="2" charset="-122"/>
                <a:ea typeface="华文行楷" panose="02010800040101010101" pitchFamily="2" charset="-122"/>
              </a:rPr>
              <a:t>2019</a:t>
            </a:r>
            <a:r>
              <a:rPr lang="zh-CN" altLang="en-US" sz="2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华文行楷" panose="02010800040101010101" pitchFamily="2" charset="-122"/>
                <a:ea typeface="华文行楷" panose="02010800040101010101" pitchFamily="2" charset="-122"/>
              </a:rPr>
              <a:t>人教版高中生物选择性必修</a:t>
            </a:r>
            <a:r>
              <a:rPr lang="en-US" altLang="zh-CN" sz="2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华文行楷" panose="02010800040101010101" pitchFamily="2" charset="-122"/>
                <a:ea typeface="华文行楷" panose="02010800040101010101" pitchFamily="2" charset="-122"/>
              </a:rPr>
              <a:t>1</a:t>
            </a:r>
            <a:r>
              <a:rPr lang="zh-CN" altLang="en-US" sz="2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华文行楷" panose="02010800040101010101" pitchFamily="2" charset="-122"/>
                <a:ea typeface="华文行楷" panose="02010800040101010101" pitchFamily="2" charset="-122"/>
              </a:rPr>
              <a:t>课件</a:t>
            </a:r>
            <a:endParaRPr lang="zh-CN" altLang="en-US" sz="24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09611" y="1622932"/>
            <a:ext cx="3773751" cy="59624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1BBE8-3EC0-445E-BBE6-1FF2C76435F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685AB-D4C8-4752-B2E8-70A26A4C0A3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1BBE8-3EC0-445E-BBE6-1FF2C76435F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685AB-D4C8-4752-B2E8-70A26A4C0A3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1BBE8-3EC0-445E-BBE6-1FF2C76435F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685AB-D4C8-4752-B2E8-70A26A4C0A3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1BBE8-3EC0-445E-BBE6-1FF2C76435F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685AB-D4C8-4752-B2E8-70A26A4C0A3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1BBE8-3EC0-445E-BBE6-1FF2C76435F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685AB-D4C8-4752-B2E8-70A26A4C0A3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1BBE8-3EC0-445E-BBE6-1FF2C76435F0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685AB-D4C8-4752-B2E8-70A26A4C0A3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191078"/>
            <a:ext cx="10515600" cy="542348"/>
          </a:xfrm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1BBE8-3EC0-445E-BBE6-1FF2C76435F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685AB-D4C8-4752-B2E8-70A26A4C0A3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1BBE8-3EC0-445E-BBE6-1FF2C76435F0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685AB-D4C8-4752-B2E8-70A26A4C0A3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1BBE8-3EC0-445E-BBE6-1FF2C76435F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685AB-D4C8-4752-B2E8-70A26A4C0A3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1BBE8-3EC0-445E-BBE6-1FF2C76435F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685AB-D4C8-4752-B2E8-70A26A4C0A3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0" y="0"/>
            <a:ext cx="12199119" cy="685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70408" y="136525"/>
            <a:ext cx="10483392" cy="6407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C1BBE8-3EC0-445E-BBE6-1FF2C76435F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F685AB-D4C8-4752-B2E8-70A26A4C0A31}" type="slidenum">
              <a:rPr lang="zh-CN" altLang="en-US" smtClean="0"/>
            </a:fld>
            <a:endParaRPr lang="zh-CN" altLang="en-US"/>
          </a:p>
        </p:txBody>
      </p:sp>
      <p:sp>
        <p:nvSpPr>
          <p:cNvPr id="9" name="Parallelogram 13"/>
          <p:cNvSpPr/>
          <p:nvPr userDrawn="1"/>
        </p:nvSpPr>
        <p:spPr>
          <a:xfrm>
            <a:off x="3514" y="205188"/>
            <a:ext cx="809237" cy="458810"/>
          </a:xfrm>
          <a:custGeom>
            <a:avLst/>
            <a:gdLst>
              <a:gd name="connsiteX0" fmla="*/ 0 w 2222628"/>
              <a:gd name="connsiteY0" fmla="*/ 964353 h 964353"/>
              <a:gd name="connsiteX1" fmla="*/ 505504 w 2222628"/>
              <a:gd name="connsiteY1" fmla="*/ 0 h 964353"/>
              <a:gd name="connsiteX2" fmla="*/ 2222628 w 2222628"/>
              <a:gd name="connsiteY2" fmla="*/ 0 h 964353"/>
              <a:gd name="connsiteX3" fmla="*/ 1717124 w 2222628"/>
              <a:gd name="connsiteY3" fmla="*/ 964353 h 964353"/>
              <a:gd name="connsiteX4" fmla="*/ 0 w 2222628"/>
              <a:gd name="connsiteY4" fmla="*/ 964353 h 964353"/>
              <a:gd name="connsiteX0-1" fmla="*/ 0 w 2222628"/>
              <a:gd name="connsiteY0-2" fmla="*/ 964353 h 964353"/>
              <a:gd name="connsiteX1-3" fmla="*/ 19729 w 2222628"/>
              <a:gd name="connsiteY1-4" fmla="*/ 0 h 964353"/>
              <a:gd name="connsiteX2-5" fmla="*/ 2222628 w 2222628"/>
              <a:gd name="connsiteY2-6" fmla="*/ 0 h 964353"/>
              <a:gd name="connsiteX3-7" fmla="*/ 1717124 w 2222628"/>
              <a:gd name="connsiteY3-8" fmla="*/ 964353 h 964353"/>
              <a:gd name="connsiteX4-9" fmla="*/ 0 w 2222628"/>
              <a:gd name="connsiteY4-10" fmla="*/ 964353 h 964353"/>
              <a:gd name="connsiteX0-11" fmla="*/ 0 w 2222628"/>
              <a:gd name="connsiteY0-12" fmla="*/ 964353 h 964353"/>
              <a:gd name="connsiteX1-13" fmla="*/ 679 w 2222628"/>
              <a:gd name="connsiteY1-14" fmla="*/ 0 h 964353"/>
              <a:gd name="connsiteX2-15" fmla="*/ 2222628 w 2222628"/>
              <a:gd name="connsiteY2-16" fmla="*/ 0 h 964353"/>
              <a:gd name="connsiteX3-17" fmla="*/ 1717124 w 2222628"/>
              <a:gd name="connsiteY3-18" fmla="*/ 964353 h 964353"/>
              <a:gd name="connsiteX4-19" fmla="*/ 0 w 2222628"/>
              <a:gd name="connsiteY4-20" fmla="*/ 964353 h 96435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2222628" h="964353">
                <a:moveTo>
                  <a:pt x="0" y="964353"/>
                </a:moveTo>
                <a:cubicBezTo>
                  <a:pt x="226" y="642902"/>
                  <a:pt x="453" y="321451"/>
                  <a:pt x="679" y="0"/>
                </a:cubicBezTo>
                <a:lnTo>
                  <a:pt x="2222628" y="0"/>
                </a:lnTo>
                <a:lnTo>
                  <a:pt x="1717124" y="964353"/>
                </a:lnTo>
                <a:lnTo>
                  <a:pt x="0" y="964353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744598" y="663998"/>
            <a:ext cx="10576994" cy="0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Freeform 6"/>
          <p:cNvSpPr>
            <a:spLocks noEditPoints="1"/>
          </p:cNvSpPr>
          <p:nvPr userDrawn="1"/>
        </p:nvSpPr>
        <p:spPr bwMode="auto">
          <a:xfrm>
            <a:off x="11337958" y="205188"/>
            <a:ext cx="398411" cy="450040"/>
          </a:xfrm>
          <a:custGeom>
            <a:avLst/>
            <a:gdLst>
              <a:gd name="T0" fmla="*/ 760 w 1905"/>
              <a:gd name="T1" fmla="*/ 1455 h 1912"/>
              <a:gd name="T2" fmla="*/ 448 w 1905"/>
              <a:gd name="T3" fmla="*/ 1143 h 1912"/>
              <a:gd name="T4" fmla="*/ 529 w 1905"/>
              <a:gd name="T5" fmla="*/ 1061 h 1912"/>
              <a:gd name="T6" fmla="*/ 841 w 1905"/>
              <a:gd name="T7" fmla="*/ 1374 h 1912"/>
              <a:gd name="T8" fmla="*/ 1802 w 1905"/>
              <a:gd name="T9" fmla="*/ 108 h 1912"/>
              <a:gd name="T10" fmla="*/ 748 w 1905"/>
              <a:gd name="T11" fmla="*/ 785 h 1912"/>
              <a:gd name="T12" fmla="*/ 55 w 1905"/>
              <a:gd name="T13" fmla="*/ 1737 h 1912"/>
              <a:gd name="T14" fmla="*/ 173 w 1905"/>
              <a:gd name="T15" fmla="*/ 1854 h 1912"/>
              <a:gd name="T16" fmla="*/ 1124 w 1905"/>
              <a:gd name="T17" fmla="*/ 1161 h 1912"/>
              <a:gd name="T18" fmla="*/ 1802 w 1905"/>
              <a:gd name="T19" fmla="*/ 108 h 1912"/>
              <a:gd name="T20" fmla="*/ 110 w 1905"/>
              <a:gd name="T21" fmla="*/ 1803 h 1912"/>
              <a:gd name="T22" fmla="*/ 0 w 1905"/>
              <a:gd name="T23" fmla="*/ 1912 h 1912"/>
              <a:gd name="T24" fmla="*/ 1758 w 1905"/>
              <a:gd name="T25" fmla="*/ 368 h 1912"/>
              <a:gd name="T26" fmla="*/ 1544 w 1905"/>
              <a:gd name="T27" fmla="*/ 153 h 1912"/>
              <a:gd name="T28" fmla="*/ 786 w 1905"/>
              <a:gd name="T29" fmla="*/ 513 h 19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905" h="1912">
                <a:moveTo>
                  <a:pt x="760" y="1455"/>
                </a:moveTo>
                <a:cubicBezTo>
                  <a:pt x="448" y="1143"/>
                  <a:pt x="448" y="1143"/>
                  <a:pt x="448" y="1143"/>
                </a:cubicBezTo>
                <a:moveTo>
                  <a:pt x="529" y="1061"/>
                </a:moveTo>
                <a:cubicBezTo>
                  <a:pt x="841" y="1374"/>
                  <a:pt x="841" y="1374"/>
                  <a:pt x="841" y="1374"/>
                </a:cubicBezTo>
                <a:moveTo>
                  <a:pt x="1802" y="108"/>
                </a:moveTo>
                <a:cubicBezTo>
                  <a:pt x="1698" y="4"/>
                  <a:pt x="1226" y="307"/>
                  <a:pt x="748" y="785"/>
                </a:cubicBezTo>
                <a:cubicBezTo>
                  <a:pt x="364" y="1169"/>
                  <a:pt x="94" y="1548"/>
                  <a:pt x="55" y="1737"/>
                </a:cubicBezTo>
                <a:cubicBezTo>
                  <a:pt x="173" y="1854"/>
                  <a:pt x="173" y="1854"/>
                  <a:pt x="173" y="1854"/>
                </a:cubicBezTo>
                <a:cubicBezTo>
                  <a:pt x="361" y="1815"/>
                  <a:pt x="740" y="1545"/>
                  <a:pt x="1124" y="1161"/>
                </a:cubicBezTo>
                <a:cubicBezTo>
                  <a:pt x="1602" y="683"/>
                  <a:pt x="1905" y="212"/>
                  <a:pt x="1802" y="108"/>
                </a:cubicBezTo>
                <a:close/>
                <a:moveTo>
                  <a:pt x="110" y="1803"/>
                </a:moveTo>
                <a:cubicBezTo>
                  <a:pt x="0" y="1912"/>
                  <a:pt x="0" y="1912"/>
                  <a:pt x="0" y="1912"/>
                </a:cubicBezTo>
                <a:moveTo>
                  <a:pt x="1758" y="368"/>
                </a:moveTo>
                <a:cubicBezTo>
                  <a:pt x="1758" y="368"/>
                  <a:pt x="1643" y="253"/>
                  <a:pt x="1544" y="153"/>
                </a:cubicBezTo>
                <a:cubicBezTo>
                  <a:pt x="1544" y="153"/>
                  <a:pt x="1319" y="0"/>
                  <a:pt x="786" y="513"/>
                </a:cubicBezTo>
              </a:path>
            </a:pathLst>
          </a:custGeom>
          <a:noFill/>
          <a:ln w="19050" cap="rnd">
            <a:solidFill>
              <a:srgbClr val="0070C0"/>
            </a:solidFill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pPr defTabSz="685800"/>
            <a:endParaRPr lang="zh-CN" altLang="en-US" sz="1600">
              <a:solidFill>
                <a:prstClr val="black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zh-CN" altLang="en-US" sz="2400" kern="1200" dirty="0">
          <a:solidFill>
            <a:srgbClr val="0070C0"/>
          </a:solidFill>
          <a:latin typeface="+mj-lt"/>
          <a:ea typeface="微软雅黑" panose="020B0503020204020204" pitchFamily="34" charset="-122"/>
          <a:cs typeface="+mn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6.xml"/><Relationship Id="rId3" Type="http://schemas.openxmlformats.org/officeDocument/2006/relationships/image" Target="../media/image18.jpeg"/><Relationship Id="rId2" Type="http://schemas.microsoft.com/office/2007/relationships/hdphoto" Target="../media/image17.wdp"/><Relationship Id="rId1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image" Target="../media/image21.png"/><Relationship Id="rId1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image" Target="../media/image22.png"/><Relationship Id="rId1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6.xml"/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image" Target="../media/image29.GIF"/><Relationship Id="rId1" Type="http://schemas.openxmlformats.org/officeDocument/2006/relationships/image" Target="../media/image28.GI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image" Target="../media/image31.GIF"/><Relationship Id="rId1" Type="http://schemas.openxmlformats.org/officeDocument/2006/relationships/image" Target="../media/image30.GI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32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32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3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microsoft.com/office/2007/relationships/hdphoto" Target="../media/image4.wdp"/><Relationship Id="rId1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6.xml"/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6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6.xml"/><Relationship Id="rId4" Type="http://schemas.openxmlformats.org/officeDocument/2006/relationships/image" Target="../media/image13.png"/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6.xml"/><Relationship Id="rId4" Type="http://schemas.openxmlformats.org/officeDocument/2006/relationships/image" Target="../media/image14.png"/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6.xml"/><Relationship Id="rId4" Type="http://schemas.openxmlformats.org/officeDocument/2006/relationships/image" Target="../media/image10.svg"/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副标题 3"/>
          <p:cNvSpPr>
            <a:spLocks noGrp="1"/>
          </p:cNvSpPr>
          <p:nvPr>
            <p:ph type="subTitle" idx="1"/>
          </p:nvPr>
        </p:nvSpPr>
        <p:spPr>
          <a:xfrm>
            <a:off x="3233768" y="3897086"/>
            <a:ext cx="8534400" cy="622478"/>
          </a:xfrm>
        </p:spPr>
        <p:txBody>
          <a:bodyPr/>
          <a:lstStyle/>
          <a:p>
            <a:r>
              <a:rPr lang="en-US" altLang="zh-CN" dirty="0"/>
              <a:t>§4-1 </a:t>
            </a:r>
            <a:r>
              <a:rPr lang="zh-CN" altLang="en-US" dirty="0"/>
              <a:t>免疫系统的组成和功能</a:t>
            </a:r>
            <a:endParaRPr lang="zh-CN" altLang="en-US" dirty="0"/>
          </a:p>
        </p:txBody>
      </p:sp>
      <p:sp>
        <p:nvSpPr>
          <p:cNvPr id="5" name="标题 1"/>
          <p:cNvSpPr txBox="1"/>
          <p:nvPr/>
        </p:nvSpPr>
        <p:spPr>
          <a:xfrm>
            <a:off x="4213781" y="2108252"/>
            <a:ext cx="7554387" cy="1470025"/>
          </a:xfrm>
          <a:prstGeom prst="rect">
            <a:avLst/>
          </a:prstGeom>
          <a:effectLst/>
        </p:spPr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  <a:defRPr/>
            </a:pPr>
            <a:r>
              <a:rPr lang="zh-CN" altLang="en-US" sz="9600" b="1" spc="50" dirty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方正粗倩简体" panose="03000509000000000000" pitchFamily="65" charset="-122"/>
                <a:ea typeface="方正粗倩简体" panose="03000509000000000000" pitchFamily="65" charset="-122"/>
              </a:rPr>
              <a:t>免疫调节</a:t>
            </a:r>
            <a:endParaRPr lang="zh-CN" altLang="en-US" sz="9600" b="1" spc="50" dirty="0">
              <a:ln w="11430"/>
              <a:solidFill>
                <a:schemeClr val="accent2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方正粗倩简体" panose="03000509000000000000" pitchFamily="65" charset="-122"/>
              <a:ea typeface="方正粗倩简体" panose="03000509000000000000" pitchFamily="65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免疫器官</a:t>
            </a:r>
            <a:endParaRPr lang="zh-CN" altLang="en-US" dirty="0"/>
          </a:p>
        </p:txBody>
      </p:sp>
      <p:sp>
        <p:nvSpPr>
          <p:cNvPr id="5" name="文本框 4"/>
          <p:cNvSpPr txBox="1"/>
          <p:nvPr/>
        </p:nvSpPr>
        <p:spPr>
          <a:xfrm>
            <a:off x="1175759" y="2759413"/>
            <a:ext cx="15731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>
                <a:effectLst>
                  <a:glow rad="76200">
                    <a:schemeClr val="bg1">
                      <a:alpha val="85000"/>
                    </a:schemeClr>
                  </a:glow>
                </a:effectLst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免疫细胞</a:t>
            </a:r>
            <a:r>
              <a:rPr lang="zh-CN" altLang="en-US" sz="2400" dirty="0">
                <a:solidFill>
                  <a:srgbClr val="C00000"/>
                </a:solidFill>
                <a:effectLst>
                  <a:glow rad="76200">
                    <a:schemeClr val="bg1">
                      <a:alpha val="85000"/>
                    </a:schemeClr>
                  </a:glow>
                </a:effectLst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集中分布</a:t>
            </a:r>
            <a:r>
              <a:rPr lang="zh-CN" altLang="en-US" sz="2400" dirty="0">
                <a:effectLst>
                  <a:glow rad="76200">
                    <a:schemeClr val="bg1">
                      <a:alpha val="85000"/>
                    </a:schemeClr>
                  </a:glow>
                </a:effectLst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的场所</a:t>
            </a:r>
            <a:endParaRPr lang="zh-CN" altLang="en-US" sz="2400" dirty="0">
              <a:effectLst>
                <a:glow rad="76200">
                  <a:schemeClr val="bg1">
                    <a:alpha val="85000"/>
                  </a:schemeClr>
                </a:glow>
              </a:effectLst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9233505" y="3469340"/>
            <a:ext cx="18394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>
                <a:effectLst>
                  <a:glow rad="76200">
                    <a:schemeClr val="bg1">
                      <a:alpha val="85000"/>
                    </a:schemeClr>
                  </a:glow>
                </a:effectLst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免疫细胞</a:t>
            </a:r>
            <a:r>
              <a:rPr lang="zh-CN" altLang="en-US" sz="2400" dirty="0">
                <a:solidFill>
                  <a:srgbClr val="C00000"/>
                </a:solidFill>
                <a:effectLst>
                  <a:glow rad="76200">
                    <a:schemeClr val="bg1">
                      <a:alpha val="85000"/>
                    </a:schemeClr>
                  </a:glow>
                </a:effectLst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产生并发育成熟</a:t>
            </a:r>
            <a:r>
              <a:rPr lang="zh-CN" altLang="en-US" sz="2400" dirty="0">
                <a:effectLst>
                  <a:glow rad="76200">
                    <a:schemeClr val="bg1">
                      <a:alpha val="85000"/>
                    </a:schemeClr>
                  </a:glow>
                </a:effectLst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的地方</a:t>
            </a:r>
            <a:endParaRPr lang="zh-CN" altLang="en-US" sz="2400" dirty="0">
              <a:effectLst>
                <a:glow rad="76200">
                  <a:schemeClr val="bg1">
                    <a:alpha val="85000"/>
                  </a:schemeClr>
                </a:glow>
              </a:effectLst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44" name="组合 43"/>
          <p:cNvGrpSpPr/>
          <p:nvPr/>
        </p:nvGrpSpPr>
        <p:grpSpPr>
          <a:xfrm>
            <a:off x="8833400" y="2774435"/>
            <a:ext cx="438190" cy="2595007"/>
            <a:chOff x="8939726" y="2774435"/>
            <a:chExt cx="438190" cy="2595007"/>
          </a:xfrm>
        </p:grpSpPr>
        <p:sp>
          <p:nvSpPr>
            <p:cNvPr id="34" name="右中括号 33"/>
            <p:cNvSpPr/>
            <p:nvPr/>
          </p:nvSpPr>
          <p:spPr>
            <a:xfrm>
              <a:off x="8939726" y="2774435"/>
              <a:ext cx="210383" cy="2595007"/>
            </a:xfrm>
            <a:prstGeom prst="rightBracket">
              <a:avLst>
                <a:gd name="adj" fmla="val 0"/>
              </a:avLst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37" name="直接连接符 36"/>
            <p:cNvCxnSpPr>
              <a:stCxn id="34" idx="2"/>
            </p:cNvCxnSpPr>
            <p:nvPr/>
          </p:nvCxnSpPr>
          <p:spPr>
            <a:xfrm>
              <a:off x="9150109" y="4071939"/>
              <a:ext cx="227807" cy="33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组合 2"/>
          <p:cNvGrpSpPr/>
          <p:nvPr/>
        </p:nvGrpSpPr>
        <p:grpSpPr>
          <a:xfrm>
            <a:off x="3131042" y="733426"/>
            <a:ext cx="5702358" cy="5933496"/>
            <a:chOff x="3131042" y="733426"/>
            <a:chExt cx="5702358" cy="5933496"/>
          </a:xfrm>
        </p:grpSpPr>
        <p:grpSp>
          <p:nvGrpSpPr>
            <p:cNvPr id="45" name="组合 44"/>
            <p:cNvGrpSpPr/>
            <p:nvPr/>
          </p:nvGrpSpPr>
          <p:grpSpPr>
            <a:xfrm>
              <a:off x="3131042" y="733426"/>
              <a:ext cx="5702358" cy="5933496"/>
              <a:chOff x="3131042" y="733426"/>
              <a:chExt cx="5702358" cy="5933496"/>
            </a:xfrm>
          </p:grpSpPr>
          <p:pic>
            <p:nvPicPr>
              <p:cNvPr id="4" name="图片 3"/>
              <p:cNvPicPr>
                <a:picLocks noChangeAspect="1"/>
              </p:cNvPicPr>
              <p:nvPr/>
            </p:nvPicPr>
            <p:blipFill>
              <a:blip r:embed="rId1"/>
              <a:srcRect t="2" b="2"/>
              <a:stretch>
                <a:fillRect/>
              </a:stretch>
            </p:blipFill>
            <p:spPr>
              <a:xfrm>
                <a:off x="3895405" y="733426"/>
                <a:ext cx="4573737" cy="5933496"/>
              </a:xfrm>
              <a:prstGeom prst="rect">
                <a:avLst/>
              </a:prstGeom>
            </p:spPr>
          </p:pic>
          <p:cxnSp>
            <p:nvCxnSpPr>
              <p:cNvPr id="14" name="直接连接符 13"/>
              <p:cNvCxnSpPr/>
              <p:nvPr/>
            </p:nvCxnSpPr>
            <p:spPr>
              <a:xfrm>
                <a:off x="6730409" y="5369442"/>
                <a:ext cx="145666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" name="文本框 14"/>
              <p:cNvSpPr txBox="1"/>
              <p:nvPr/>
            </p:nvSpPr>
            <p:spPr>
              <a:xfrm>
                <a:off x="8187069" y="5184776"/>
                <a:ext cx="64633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dirty="0"/>
                  <a:t>骨髓</a:t>
                </a:r>
                <a:endParaRPr lang="zh-CN" altLang="en-US" dirty="0"/>
              </a:p>
            </p:txBody>
          </p:sp>
          <p:cxnSp>
            <p:nvCxnSpPr>
              <p:cNvPr id="23" name="直接连接符 22"/>
              <p:cNvCxnSpPr/>
              <p:nvPr/>
            </p:nvCxnSpPr>
            <p:spPr>
              <a:xfrm>
                <a:off x="6113721" y="2774435"/>
                <a:ext cx="2073348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" name="文本框 23"/>
              <p:cNvSpPr txBox="1"/>
              <p:nvPr/>
            </p:nvSpPr>
            <p:spPr>
              <a:xfrm>
                <a:off x="8187069" y="2589769"/>
                <a:ext cx="64633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dirty="0"/>
                  <a:t>胸腺</a:t>
                </a:r>
                <a:endParaRPr lang="zh-CN" altLang="en-US" dirty="0"/>
              </a:p>
            </p:txBody>
          </p:sp>
          <p:cxnSp>
            <p:nvCxnSpPr>
              <p:cNvPr id="25" name="直接连接符 24"/>
              <p:cNvCxnSpPr>
                <a:stCxn id="30" idx="3"/>
              </p:cNvCxnSpPr>
              <p:nvPr/>
            </p:nvCxnSpPr>
            <p:spPr>
              <a:xfrm>
                <a:off x="4008205" y="1700547"/>
                <a:ext cx="1903498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直接连接符 25"/>
              <p:cNvCxnSpPr>
                <a:stCxn id="29" idx="3"/>
              </p:cNvCxnSpPr>
              <p:nvPr/>
            </p:nvCxnSpPr>
            <p:spPr>
              <a:xfrm>
                <a:off x="3546540" y="3700173"/>
                <a:ext cx="2928687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直接连接符 26"/>
              <p:cNvCxnSpPr/>
              <p:nvPr/>
            </p:nvCxnSpPr>
            <p:spPr>
              <a:xfrm>
                <a:off x="4008205" y="5018609"/>
                <a:ext cx="1797171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8" name="文本框 27"/>
              <p:cNvSpPr txBox="1"/>
              <p:nvPr/>
            </p:nvSpPr>
            <p:spPr>
              <a:xfrm>
                <a:off x="3131042" y="4833943"/>
                <a:ext cx="87716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dirty="0"/>
                  <a:t>淋巴结</a:t>
                </a:r>
                <a:endParaRPr lang="zh-CN" altLang="en-US" dirty="0"/>
              </a:p>
            </p:txBody>
          </p:sp>
          <p:sp>
            <p:nvSpPr>
              <p:cNvPr id="30" name="文本框 29"/>
              <p:cNvSpPr txBox="1"/>
              <p:nvPr/>
            </p:nvSpPr>
            <p:spPr>
              <a:xfrm>
                <a:off x="3131042" y="1515881"/>
                <a:ext cx="87716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dirty="0"/>
                  <a:t>扁桃体</a:t>
                </a:r>
                <a:endParaRPr lang="zh-CN" altLang="en-US" dirty="0"/>
              </a:p>
            </p:txBody>
          </p:sp>
        </p:grpSp>
        <p:sp>
          <p:nvSpPr>
            <p:cNvPr id="29" name="文本框 28"/>
            <p:cNvSpPr txBox="1"/>
            <p:nvPr/>
          </p:nvSpPr>
          <p:spPr>
            <a:xfrm>
              <a:off x="3131042" y="3515507"/>
              <a:ext cx="4154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/>
                <a:t>脾</a:t>
              </a:r>
              <a:endParaRPr lang="zh-CN" altLang="en-US" dirty="0"/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2638135" y="1700547"/>
            <a:ext cx="492907" cy="3318062"/>
            <a:chOff x="2638135" y="1700547"/>
            <a:chExt cx="492907" cy="3318062"/>
          </a:xfrm>
        </p:grpSpPr>
        <p:grpSp>
          <p:nvGrpSpPr>
            <p:cNvPr id="38" name="组合 37"/>
            <p:cNvGrpSpPr/>
            <p:nvPr/>
          </p:nvGrpSpPr>
          <p:grpSpPr>
            <a:xfrm flipH="1">
              <a:off x="2638135" y="1700547"/>
              <a:ext cx="438190" cy="3318062"/>
              <a:chOff x="2549039" y="1727128"/>
              <a:chExt cx="438190" cy="2595007"/>
            </a:xfrm>
          </p:grpSpPr>
          <p:sp>
            <p:nvSpPr>
              <p:cNvPr id="39" name="右中括号 38"/>
              <p:cNvSpPr/>
              <p:nvPr/>
            </p:nvSpPr>
            <p:spPr>
              <a:xfrm>
                <a:off x="2549039" y="1727128"/>
                <a:ext cx="210383" cy="2595007"/>
              </a:xfrm>
              <a:prstGeom prst="rightBracket">
                <a:avLst>
                  <a:gd name="adj" fmla="val 0"/>
                </a:avLst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40" name="直接连接符 39"/>
              <p:cNvCxnSpPr>
                <a:stCxn id="39" idx="2"/>
              </p:cNvCxnSpPr>
              <p:nvPr/>
            </p:nvCxnSpPr>
            <p:spPr>
              <a:xfrm>
                <a:off x="2759422" y="3024632"/>
                <a:ext cx="227807" cy="331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2" name="直接连接符 41"/>
            <p:cNvCxnSpPr>
              <a:stCxn id="29" idx="1"/>
            </p:cNvCxnSpPr>
            <p:nvPr/>
          </p:nvCxnSpPr>
          <p:spPr>
            <a:xfrm flipH="1">
              <a:off x="2865942" y="3700173"/>
              <a:ext cx="2651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免疫细胞</a:t>
            </a:r>
            <a:endParaRPr lang="zh-CN" altLang="en-US" dirty="0"/>
          </a:p>
        </p:txBody>
      </p:sp>
      <p:grpSp>
        <p:nvGrpSpPr>
          <p:cNvPr id="18" name="组合 17"/>
          <p:cNvGrpSpPr/>
          <p:nvPr/>
        </p:nvGrpSpPr>
        <p:grpSpPr>
          <a:xfrm>
            <a:off x="955577" y="1009074"/>
            <a:ext cx="6380888" cy="1353517"/>
            <a:chOff x="-4610067" y="1080757"/>
            <a:chExt cx="6380888" cy="1681315"/>
          </a:xfrm>
        </p:grpSpPr>
        <p:sp>
          <p:nvSpPr>
            <p:cNvPr id="19" name="矩形: 圆角 18"/>
            <p:cNvSpPr/>
            <p:nvPr/>
          </p:nvSpPr>
          <p:spPr>
            <a:xfrm>
              <a:off x="-4610067" y="1414562"/>
              <a:ext cx="6380888" cy="1347510"/>
            </a:xfrm>
            <a:prstGeom prst="roundRect">
              <a:avLst>
                <a:gd name="adj" fmla="val 10207"/>
              </a:avLst>
            </a:prstGeom>
            <a:noFill/>
            <a:ln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-1966387" y="1080757"/>
              <a:ext cx="1093529" cy="649935"/>
            </a:xfrm>
            <a:prstGeom prst="rect">
              <a:avLst/>
            </a:prstGeom>
            <a:solidFill>
              <a:srgbClr val="DAE0EF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800" dirty="0">
                  <a:solidFill>
                    <a:srgbClr val="C00000"/>
                  </a:solidFill>
                  <a:effectLst>
                    <a:glow rad="76200">
                      <a:schemeClr val="bg1">
                        <a:alpha val="85000"/>
                      </a:schemeClr>
                    </a:glow>
                  </a:effectLst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含  义</a:t>
              </a:r>
              <a:endParaRPr lang="zh-CN" altLang="en-US" sz="2800" dirty="0">
                <a:solidFill>
                  <a:srgbClr val="C00000"/>
                </a:solidFill>
                <a:effectLst>
                  <a:glow rad="76200">
                    <a:schemeClr val="bg1">
                      <a:alpha val="85000"/>
                    </a:schemeClr>
                  </a:glow>
                </a:effectLst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24" name="文本框 23"/>
          <p:cNvSpPr txBox="1"/>
          <p:nvPr/>
        </p:nvSpPr>
        <p:spPr>
          <a:xfrm>
            <a:off x="2013690" y="1564078"/>
            <a:ext cx="4264662" cy="5900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400" dirty="0"/>
              <a:t>执行免疫功能的细胞</a:t>
            </a:r>
            <a:endParaRPr lang="zh-CN" altLang="en-US" sz="2400" dirty="0"/>
          </a:p>
        </p:txBody>
      </p:sp>
      <p:grpSp>
        <p:nvGrpSpPr>
          <p:cNvPr id="25" name="组合 24"/>
          <p:cNvGrpSpPr/>
          <p:nvPr/>
        </p:nvGrpSpPr>
        <p:grpSpPr>
          <a:xfrm>
            <a:off x="955577" y="2649683"/>
            <a:ext cx="6380888" cy="1356519"/>
            <a:chOff x="-4610067" y="1077028"/>
            <a:chExt cx="6380888" cy="1685044"/>
          </a:xfrm>
        </p:grpSpPr>
        <p:sp>
          <p:nvSpPr>
            <p:cNvPr id="26" name="矩形: 圆角 25"/>
            <p:cNvSpPr/>
            <p:nvPr/>
          </p:nvSpPr>
          <p:spPr>
            <a:xfrm>
              <a:off x="-4610067" y="1414562"/>
              <a:ext cx="6380888" cy="1347510"/>
            </a:xfrm>
            <a:prstGeom prst="roundRect">
              <a:avLst>
                <a:gd name="adj" fmla="val 10207"/>
              </a:avLst>
            </a:prstGeom>
            <a:noFill/>
            <a:ln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-1966387" y="1077028"/>
              <a:ext cx="1093529" cy="649935"/>
            </a:xfrm>
            <a:prstGeom prst="rect">
              <a:avLst/>
            </a:prstGeom>
            <a:solidFill>
              <a:srgbClr val="DAE0EF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800" dirty="0">
                  <a:solidFill>
                    <a:srgbClr val="C00000"/>
                  </a:solidFill>
                  <a:effectLst>
                    <a:glow rad="76200">
                      <a:schemeClr val="bg1">
                        <a:alpha val="85000"/>
                      </a:schemeClr>
                    </a:glow>
                  </a:effectLst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起  源</a:t>
              </a:r>
              <a:endParaRPr lang="zh-CN" altLang="en-US" sz="2800" dirty="0">
                <a:solidFill>
                  <a:srgbClr val="C00000"/>
                </a:solidFill>
                <a:effectLst>
                  <a:glow rad="76200">
                    <a:schemeClr val="bg1">
                      <a:alpha val="85000"/>
                    </a:schemeClr>
                  </a:glow>
                </a:effectLst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28" name="文本框 27"/>
          <p:cNvSpPr txBox="1"/>
          <p:nvPr/>
        </p:nvSpPr>
        <p:spPr>
          <a:xfrm>
            <a:off x="1877858" y="3190701"/>
            <a:ext cx="4264662" cy="5900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400" dirty="0"/>
              <a:t>来自骨髓的造血干细胞</a:t>
            </a:r>
            <a:endParaRPr lang="zh-CN" altLang="en-US" sz="2400" dirty="0"/>
          </a:p>
        </p:txBody>
      </p:sp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contrast="-15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7737561" y="928366"/>
            <a:ext cx="3616239" cy="3909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11913" y="443106"/>
            <a:ext cx="4519696" cy="540346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免疫细胞</a:t>
            </a:r>
            <a:endParaRPr lang="zh-CN" altLang="en-US" dirty="0"/>
          </a:p>
        </p:txBody>
      </p:sp>
      <p:grpSp>
        <p:nvGrpSpPr>
          <p:cNvPr id="18" name="组合 17"/>
          <p:cNvGrpSpPr/>
          <p:nvPr/>
        </p:nvGrpSpPr>
        <p:grpSpPr>
          <a:xfrm>
            <a:off x="955577" y="1009074"/>
            <a:ext cx="6380888" cy="1353517"/>
            <a:chOff x="-4610067" y="1080757"/>
            <a:chExt cx="6380888" cy="1681315"/>
          </a:xfrm>
        </p:grpSpPr>
        <p:sp>
          <p:nvSpPr>
            <p:cNvPr id="19" name="矩形: 圆角 18"/>
            <p:cNvSpPr/>
            <p:nvPr/>
          </p:nvSpPr>
          <p:spPr>
            <a:xfrm>
              <a:off x="-4610067" y="1414562"/>
              <a:ext cx="6380888" cy="1347510"/>
            </a:xfrm>
            <a:prstGeom prst="roundRect">
              <a:avLst>
                <a:gd name="adj" fmla="val 10207"/>
              </a:avLst>
            </a:prstGeom>
            <a:noFill/>
            <a:ln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-1966387" y="1080757"/>
              <a:ext cx="1093529" cy="649935"/>
            </a:xfrm>
            <a:prstGeom prst="rect">
              <a:avLst/>
            </a:prstGeom>
            <a:solidFill>
              <a:srgbClr val="DAE0EF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800" dirty="0">
                  <a:solidFill>
                    <a:srgbClr val="C00000"/>
                  </a:solidFill>
                  <a:effectLst>
                    <a:glow rad="76200">
                      <a:schemeClr val="bg1">
                        <a:alpha val="85000"/>
                      </a:schemeClr>
                    </a:glow>
                  </a:effectLst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含  义</a:t>
              </a:r>
              <a:endParaRPr lang="zh-CN" altLang="en-US" sz="2800" dirty="0">
                <a:solidFill>
                  <a:srgbClr val="C00000"/>
                </a:solidFill>
                <a:effectLst>
                  <a:glow rad="76200">
                    <a:schemeClr val="bg1">
                      <a:alpha val="85000"/>
                    </a:schemeClr>
                  </a:glow>
                </a:effectLst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24" name="文本框 23"/>
          <p:cNvSpPr txBox="1"/>
          <p:nvPr/>
        </p:nvSpPr>
        <p:spPr>
          <a:xfrm>
            <a:off x="2013690" y="1564078"/>
            <a:ext cx="4264662" cy="5900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400" dirty="0"/>
              <a:t>执行免疫功能的细胞</a:t>
            </a:r>
            <a:endParaRPr lang="zh-CN" altLang="en-US" sz="2400" dirty="0"/>
          </a:p>
        </p:txBody>
      </p:sp>
      <p:grpSp>
        <p:nvGrpSpPr>
          <p:cNvPr id="25" name="组合 24"/>
          <p:cNvGrpSpPr/>
          <p:nvPr/>
        </p:nvGrpSpPr>
        <p:grpSpPr>
          <a:xfrm>
            <a:off x="955577" y="2649683"/>
            <a:ext cx="6380888" cy="1356519"/>
            <a:chOff x="-4610067" y="1077028"/>
            <a:chExt cx="6380888" cy="1685044"/>
          </a:xfrm>
        </p:grpSpPr>
        <p:sp>
          <p:nvSpPr>
            <p:cNvPr id="26" name="矩形: 圆角 25"/>
            <p:cNvSpPr/>
            <p:nvPr/>
          </p:nvSpPr>
          <p:spPr>
            <a:xfrm>
              <a:off x="-4610067" y="1414562"/>
              <a:ext cx="6380888" cy="1347510"/>
            </a:xfrm>
            <a:prstGeom prst="roundRect">
              <a:avLst>
                <a:gd name="adj" fmla="val 10207"/>
              </a:avLst>
            </a:prstGeom>
            <a:noFill/>
            <a:ln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-1966387" y="1077028"/>
              <a:ext cx="1093529" cy="649935"/>
            </a:xfrm>
            <a:prstGeom prst="rect">
              <a:avLst/>
            </a:prstGeom>
            <a:solidFill>
              <a:srgbClr val="DAE0EF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800" dirty="0">
                  <a:solidFill>
                    <a:srgbClr val="C00000"/>
                  </a:solidFill>
                  <a:effectLst>
                    <a:glow rad="76200">
                      <a:schemeClr val="bg1">
                        <a:alpha val="85000"/>
                      </a:schemeClr>
                    </a:glow>
                  </a:effectLst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起  源</a:t>
              </a:r>
              <a:endParaRPr lang="zh-CN" altLang="en-US" sz="2800" dirty="0">
                <a:solidFill>
                  <a:srgbClr val="C00000"/>
                </a:solidFill>
                <a:effectLst>
                  <a:glow rad="76200">
                    <a:schemeClr val="bg1">
                      <a:alpha val="85000"/>
                    </a:schemeClr>
                  </a:glow>
                </a:effectLst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28" name="文本框 27"/>
          <p:cNvSpPr txBox="1"/>
          <p:nvPr/>
        </p:nvSpPr>
        <p:spPr>
          <a:xfrm>
            <a:off x="1877858" y="3190701"/>
            <a:ext cx="4264662" cy="5900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400" dirty="0"/>
              <a:t>来自骨髓的造血干细胞</a:t>
            </a:r>
            <a:endParaRPr lang="zh-CN" altLang="en-US" sz="2400" dirty="0"/>
          </a:p>
        </p:txBody>
      </p:sp>
      <p:grpSp>
        <p:nvGrpSpPr>
          <p:cNvPr id="29" name="组合 28"/>
          <p:cNvGrpSpPr/>
          <p:nvPr/>
        </p:nvGrpSpPr>
        <p:grpSpPr>
          <a:xfrm>
            <a:off x="955578" y="4381737"/>
            <a:ext cx="6380888" cy="1870206"/>
            <a:chOff x="-4610066" y="1072153"/>
            <a:chExt cx="6380888" cy="2323136"/>
          </a:xfrm>
        </p:grpSpPr>
        <p:sp>
          <p:nvSpPr>
            <p:cNvPr id="30" name="矩形: 圆角 29"/>
            <p:cNvSpPr/>
            <p:nvPr/>
          </p:nvSpPr>
          <p:spPr>
            <a:xfrm>
              <a:off x="-4610066" y="1414559"/>
              <a:ext cx="6380888" cy="1980730"/>
            </a:xfrm>
            <a:prstGeom prst="roundRect">
              <a:avLst>
                <a:gd name="adj" fmla="val 10207"/>
              </a:avLst>
            </a:prstGeom>
            <a:noFill/>
            <a:ln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31" name="文本框 30"/>
            <p:cNvSpPr txBox="1"/>
            <p:nvPr/>
          </p:nvSpPr>
          <p:spPr>
            <a:xfrm>
              <a:off x="-1966387" y="1072153"/>
              <a:ext cx="1093529" cy="649934"/>
            </a:xfrm>
            <a:prstGeom prst="rect">
              <a:avLst/>
            </a:prstGeom>
            <a:solidFill>
              <a:srgbClr val="DAE0EF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800" dirty="0">
                  <a:solidFill>
                    <a:srgbClr val="C00000"/>
                  </a:solidFill>
                  <a:effectLst>
                    <a:glow rad="76200">
                      <a:schemeClr val="bg1">
                        <a:alpha val="85000"/>
                      </a:schemeClr>
                    </a:glow>
                  </a:effectLst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种  类</a:t>
              </a:r>
              <a:endParaRPr lang="zh-CN" altLang="en-US" sz="2800" dirty="0">
                <a:solidFill>
                  <a:srgbClr val="C00000"/>
                </a:solidFill>
                <a:effectLst>
                  <a:glow rad="76200">
                    <a:schemeClr val="bg1">
                      <a:alpha val="85000"/>
                    </a:schemeClr>
                  </a:glow>
                </a:effectLst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32" name="文本框 31"/>
          <p:cNvSpPr txBox="1"/>
          <p:nvPr/>
        </p:nvSpPr>
        <p:spPr>
          <a:xfrm>
            <a:off x="1180550" y="4897454"/>
            <a:ext cx="5930942" cy="11440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2400" dirty="0"/>
              <a:t>包括各种类型的白细胞，如淋巴细胞、树突状细胞和巨噬细胞等。</a:t>
            </a:r>
            <a:endParaRPr lang="zh-CN" altLang="en-US" sz="2400" dirty="0"/>
          </a:p>
        </p:txBody>
      </p:sp>
      <p:grpSp>
        <p:nvGrpSpPr>
          <p:cNvPr id="4" name="组合 3"/>
          <p:cNvGrpSpPr/>
          <p:nvPr/>
        </p:nvGrpSpPr>
        <p:grpSpPr>
          <a:xfrm>
            <a:off x="7808286" y="934632"/>
            <a:ext cx="3569372" cy="5487433"/>
            <a:chOff x="7808286" y="934632"/>
            <a:chExt cx="3569372" cy="5487433"/>
          </a:xfrm>
        </p:grpSpPr>
        <p:pic>
          <p:nvPicPr>
            <p:cNvPr id="2052" name="Picture 4"/>
            <p:cNvPicPr>
              <a:picLocks noChangeAspect="1" noChangeArrowheads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08286" y="934632"/>
              <a:ext cx="3569372" cy="54874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矩形 2"/>
            <p:cNvSpPr/>
            <p:nvPr/>
          </p:nvSpPr>
          <p:spPr>
            <a:xfrm>
              <a:off x="9250829" y="1265122"/>
              <a:ext cx="684286" cy="113839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免疫细胞</a:t>
            </a:r>
            <a:endParaRPr lang="zh-CN" altLang="en-US" dirty="0"/>
          </a:p>
        </p:txBody>
      </p:sp>
      <p:sp>
        <p:nvSpPr>
          <p:cNvPr id="7" name="文本框 6"/>
          <p:cNvSpPr txBox="1"/>
          <p:nvPr/>
        </p:nvSpPr>
        <p:spPr>
          <a:xfrm>
            <a:off x="1180706" y="1569386"/>
            <a:ext cx="6148626" cy="453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20000"/>
              </a:lnSpc>
              <a:buFont typeface="Wingdings" panose="05000000000000000000" pitchFamily="2" charset="2"/>
              <a:buChar char="n"/>
            </a:pPr>
            <a:r>
              <a:rPr lang="zh-CN" altLang="en-US" sz="2200" dirty="0">
                <a:solidFill>
                  <a:srgbClr val="0070C0"/>
                </a:solidFill>
              </a:rPr>
              <a:t>作用：</a:t>
            </a:r>
            <a:r>
              <a:rPr lang="zh-CN" altLang="en-US" sz="2200" dirty="0"/>
              <a:t>在机体的免疫反应中起着非常重要的作用。</a:t>
            </a:r>
            <a:endParaRPr lang="en-US" altLang="zh-CN" sz="2200" dirty="0"/>
          </a:p>
          <a:p>
            <a:pPr marL="342900" indent="-342900">
              <a:lnSpc>
                <a:spcPct val="120000"/>
              </a:lnSpc>
              <a:buFont typeface="Wingdings" panose="05000000000000000000" pitchFamily="2" charset="2"/>
              <a:buChar char="n"/>
            </a:pPr>
            <a:r>
              <a:rPr lang="zh-CN" altLang="en-US" sz="2200" dirty="0">
                <a:solidFill>
                  <a:srgbClr val="0070C0"/>
                </a:solidFill>
              </a:rPr>
              <a:t>分布：</a:t>
            </a:r>
            <a:r>
              <a:rPr lang="zh-CN" altLang="en-US" sz="2200" dirty="0"/>
              <a:t>位于淋巴液、血液和淋巴结中</a:t>
            </a:r>
            <a:endParaRPr lang="zh-CN" altLang="en-US" sz="2200" dirty="0"/>
          </a:p>
          <a:p>
            <a:pPr marL="342900" indent="-342900">
              <a:lnSpc>
                <a:spcPct val="120000"/>
              </a:lnSpc>
              <a:buFont typeface="Wingdings" panose="05000000000000000000" pitchFamily="2" charset="2"/>
              <a:buChar char="n"/>
            </a:pPr>
            <a:r>
              <a:rPr lang="zh-CN" altLang="en-US" sz="2200" dirty="0">
                <a:solidFill>
                  <a:srgbClr val="0070C0"/>
                </a:solidFill>
              </a:rPr>
              <a:t>种类：</a:t>
            </a:r>
            <a:endParaRPr lang="en-US" altLang="zh-CN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16280" lvl="1" indent="-357505">
              <a:lnSpc>
                <a:spcPct val="120000"/>
              </a:lnSpc>
              <a:buFont typeface="Wingdings" panose="05000000000000000000" pitchFamily="2" charset="2"/>
              <a:buChar char="n"/>
            </a:pPr>
            <a:r>
              <a:rPr lang="en-US" altLang="zh-C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zh-CN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淋巴细胞</a:t>
            </a:r>
            <a:endParaRPr lang="en-US" altLang="zh-CN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90600" lvl="2" indent="-274955">
              <a:lnSpc>
                <a:spcPct val="120000"/>
              </a:lnSpc>
              <a:buFont typeface="Wingdings" panose="05000000000000000000" pitchFamily="2" charset="2"/>
              <a:buChar char="n"/>
            </a:pPr>
            <a:r>
              <a:rPr lang="zh-CN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简称：</a:t>
            </a:r>
            <a:r>
              <a:rPr lang="en-US" altLang="zh-C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zh-CN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细胞</a:t>
            </a:r>
            <a:endParaRPr lang="en-US" altLang="zh-CN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90600" lvl="2" indent="-274955">
              <a:lnSpc>
                <a:spcPct val="120000"/>
              </a:lnSpc>
              <a:buFont typeface="Wingdings" panose="05000000000000000000" pitchFamily="2" charset="2"/>
              <a:buChar char="n"/>
            </a:pPr>
            <a:r>
              <a:rPr lang="zh-CN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成熟部位：骨髓</a:t>
            </a:r>
            <a:endParaRPr lang="en-US" altLang="zh-CN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16280" lvl="1" indent="-357505">
              <a:lnSpc>
                <a:spcPct val="120000"/>
              </a:lnSpc>
              <a:buFont typeface="Wingdings" panose="05000000000000000000" pitchFamily="2" charset="2"/>
              <a:buChar char="n"/>
            </a:pPr>
            <a:r>
              <a:rPr lang="en-US" altLang="zh-C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zh-CN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淋巴细胞</a:t>
            </a:r>
            <a:endParaRPr lang="en-US" altLang="zh-CN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90600" lvl="2" indent="-274955">
              <a:lnSpc>
                <a:spcPct val="120000"/>
              </a:lnSpc>
              <a:buFont typeface="Wingdings" panose="05000000000000000000" pitchFamily="2" charset="2"/>
              <a:buChar char="n"/>
            </a:pPr>
            <a:r>
              <a:rPr lang="zh-CN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简称：</a:t>
            </a:r>
            <a:r>
              <a:rPr lang="en-US" altLang="zh-C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zh-CN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细胞</a:t>
            </a:r>
            <a:endParaRPr lang="en-US" altLang="zh-CN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90600" lvl="2" indent="-274955">
              <a:lnSpc>
                <a:spcPct val="120000"/>
              </a:lnSpc>
              <a:buFont typeface="Wingdings" panose="05000000000000000000" pitchFamily="2" charset="2"/>
              <a:buChar char="n"/>
            </a:pPr>
            <a:r>
              <a:rPr lang="zh-CN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成熟部位：胸腺</a:t>
            </a:r>
            <a:endParaRPr lang="en-US" altLang="zh-CN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90600" lvl="2" indent="-274955">
              <a:lnSpc>
                <a:spcPct val="120000"/>
              </a:lnSpc>
              <a:buFont typeface="Wingdings" panose="05000000000000000000" pitchFamily="2" charset="2"/>
              <a:buChar char="n"/>
            </a:pPr>
            <a:r>
              <a:rPr lang="zh-CN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种类：辅助性</a:t>
            </a:r>
            <a:r>
              <a:rPr lang="en-US" altLang="zh-C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zh-CN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细胞和细胞毒性</a:t>
            </a:r>
            <a:r>
              <a:rPr lang="en-US" altLang="zh-C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zh-CN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细胞等。</a:t>
            </a:r>
            <a:endParaRPr lang="zh-CN" alt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838200" y="1046166"/>
            <a:ext cx="10515600" cy="5175525"/>
            <a:chOff x="838200" y="980178"/>
            <a:chExt cx="10515600" cy="5175525"/>
          </a:xfrm>
        </p:grpSpPr>
        <p:sp>
          <p:nvSpPr>
            <p:cNvPr id="9" name="矩形: 圆角 8"/>
            <p:cNvSpPr/>
            <p:nvPr/>
          </p:nvSpPr>
          <p:spPr>
            <a:xfrm>
              <a:off x="838200" y="1241788"/>
              <a:ext cx="10515600" cy="4913915"/>
            </a:xfrm>
            <a:prstGeom prst="roundRect">
              <a:avLst>
                <a:gd name="adj" fmla="val 5008"/>
              </a:avLst>
            </a:prstGeom>
            <a:noFill/>
            <a:ln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5285521" y="980178"/>
              <a:ext cx="1620957" cy="523220"/>
            </a:xfrm>
            <a:prstGeom prst="rect">
              <a:avLst/>
            </a:prstGeom>
            <a:solidFill>
              <a:srgbClr val="DAE0EF"/>
            </a:solidFill>
          </p:spPr>
          <p:txBody>
            <a:bodyPr wrap="none" rtlCol="0">
              <a:spAutoFit/>
            </a:bodyPr>
            <a:lstStyle/>
            <a:p>
              <a:pPr lvl="0" algn="ctr">
                <a:defRPr/>
              </a:pPr>
              <a:r>
                <a:rPr lang="zh-CN" altLang="en-US" sz="2800" dirty="0">
                  <a:solidFill>
                    <a:srgbClr val="C00000"/>
                  </a:solidFill>
                  <a:effectLst>
                    <a:glow rad="76200">
                      <a:prstClr val="white">
                        <a:alpha val="85000"/>
                      </a:prstClr>
                    </a:glow>
                  </a:effectLst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淋巴细胞</a:t>
              </a:r>
              <a:endPara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glow rad="76200">
                    <a:prstClr val="white">
                      <a:alpha val="85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7560796" y="1654268"/>
            <a:ext cx="3384176" cy="4083283"/>
            <a:chOff x="7560796" y="1654268"/>
            <a:chExt cx="3384176" cy="4083283"/>
          </a:xfrm>
        </p:grpSpPr>
        <p:sp>
          <p:nvSpPr>
            <p:cNvPr id="11" name="文本框 10"/>
            <p:cNvSpPr txBox="1"/>
            <p:nvPr/>
          </p:nvSpPr>
          <p:spPr>
            <a:xfrm>
              <a:off x="7560796" y="2409815"/>
              <a:ext cx="126188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  <a:r>
                <a:rPr lang="zh-CN" alt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淋巴细胞</a:t>
              </a:r>
              <a:endPara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7573620" y="4640679"/>
              <a:ext cx="12490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</a:t>
              </a:r>
              <a:r>
                <a:rPr lang="zh-CN" alt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淋巴细胞</a:t>
              </a:r>
              <a:endPara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5" name="图片 14" descr="图片包含 动物, 粉色, 甜甜圈, 黑暗&#10;&#10;描述已自动生成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8624072" y="1654268"/>
              <a:ext cx="2095379" cy="1881961"/>
            </a:xfrm>
            <a:prstGeom prst="rect">
              <a:avLst/>
            </a:prstGeom>
          </p:spPr>
        </p:pic>
        <p:pic>
          <p:nvPicPr>
            <p:cNvPr id="17" name="图片 16" descr="卡通人物&#10;&#10;低可信度描述已自动生成"/>
            <p:cNvPicPr>
              <a:picLocks noChangeAspect="1"/>
            </p:cNvPicPr>
            <p:nvPr/>
          </p:nvPicPr>
          <p:blipFill rotWithShape="1">
            <a:blip r:embed="rId2"/>
            <a:srcRect t="21183" r="54148"/>
            <a:stretch>
              <a:fillRect/>
            </a:stretch>
          </p:blipFill>
          <p:spPr>
            <a:xfrm>
              <a:off x="8795209" y="3913139"/>
              <a:ext cx="2149763" cy="1824412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免疫细胞</a:t>
            </a:r>
            <a:endParaRPr lang="zh-CN" altLang="en-US" dirty="0"/>
          </a:p>
        </p:txBody>
      </p:sp>
      <p:sp>
        <p:nvSpPr>
          <p:cNvPr id="7" name="文本框 6"/>
          <p:cNvSpPr txBox="1"/>
          <p:nvPr/>
        </p:nvSpPr>
        <p:spPr>
          <a:xfrm>
            <a:off x="1158711" y="1453926"/>
            <a:ext cx="7589363" cy="183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20000"/>
              </a:lnSpc>
              <a:buFont typeface="Wingdings" panose="05000000000000000000" pitchFamily="2" charset="2"/>
              <a:buChar char="n"/>
            </a:pPr>
            <a:r>
              <a:rPr lang="zh-CN" altLang="en-US" sz="2400" dirty="0">
                <a:solidFill>
                  <a:srgbClr val="0070C0"/>
                </a:solidFill>
              </a:rPr>
              <a:t>分布：</a:t>
            </a:r>
            <a:r>
              <a:rPr lang="zh-CN" altLang="en-US" sz="2400" dirty="0"/>
              <a:t>皮肤、消化道、呼吸道等很多上皮组织及淋巴器官内。</a:t>
            </a:r>
            <a:endParaRPr lang="zh-CN" altLang="en-US" sz="2400" dirty="0"/>
          </a:p>
          <a:p>
            <a:pPr marL="342900" indent="-342900">
              <a:lnSpc>
                <a:spcPct val="120000"/>
              </a:lnSpc>
              <a:buFont typeface="Wingdings" panose="05000000000000000000" pitchFamily="2" charset="2"/>
              <a:buChar char="n"/>
            </a:pPr>
            <a:r>
              <a:rPr lang="zh-CN" altLang="en-US" sz="2400" dirty="0">
                <a:solidFill>
                  <a:srgbClr val="0070C0"/>
                </a:solidFill>
              </a:rPr>
              <a:t>特点：</a:t>
            </a:r>
            <a:r>
              <a:rPr lang="zh-CN" altLang="en-US" sz="2400" dirty="0"/>
              <a:t>成熟时具有分支；</a:t>
            </a:r>
            <a:endParaRPr lang="zh-CN" altLang="en-US" sz="2400" dirty="0"/>
          </a:p>
          <a:p>
            <a:pPr marL="342900" indent="-342900">
              <a:lnSpc>
                <a:spcPct val="120000"/>
              </a:lnSpc>
              <a:buFont typeface="Wingdings" panose="05000000000000000000" pitchFamily="2" charset="2"/>
              <a:buChar char="n"/>
            </a:pPr>
            <a:r>
              <a:rPr lang="zh-CN" altLang="en-US" sz="2400" dirty="0">
                <a:solidFill>
                  <a:srgbClr val="0070C0"/>
                </a:solidFill>
              </a:rPr>
              <a:t>功能：</a:t>
            </a:r>
            <a:r>
              <a:rPr lang="zh-CN" altLang="en-US" sz="2400" dirty="0"/>
              <a:t>具有强大的吞噬、呈递抗原功能。</a:t>
            </a:r>
            <a:endParaRPr lang="zh-CN" altLang="en-US" sz="2400" dirty="0"/>
          </a:p>
        </p:txBody>
      </p:sp>
      <p:grpSp>
        <p:nvGrpSpPr>
          <p:cNvPr id="16" name="组合 15"/>
          <p:cNvGrpSpPr/>
          <p:nvPr/>
        </p:nvGrpSpPr>
        <p:grpSpPr>
          <a:xfrm>
            <a:off x="838200" y="980178"/>
            <a:ext cx="10515600" cy="2517531"/>
            <a:chOff x="838200" y="980178"/>
            <a:chExt cx="10515600" cy="2517531"/>
          </a:xfrm>
        </p:grpSpPr>
        <p:sp>
          <p:nvSpPr>
            <p:cNvPr id="6" name="矩形: 圆角 5"/>
            <p:cNvSpPr/>
            <p:nvPr/>
          </p:nvSpPr>
          <p:spPr>
            <a:xfrm>
              <a:off x="838200" y="1241788"/>
              <a:ext cx="10515600" cy="2255921"/>
            </a:xfrm>
            <a:prstGeom prst="roundRect">
              <a:avLst>
                <a:gd name="adj" fmla="val 6177"/>
              </a:avLst>
            </a:prstGeom>
            <a:noFill/>
            <a:ln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5105984" y="980178"/>
              <a:ext cx="1980030" cy="523220"/>
            </a:xfrm>
            <a:prstGeom prst="rect">
              <a:avLst/>
            </a:prstGeom>
            <a:solidFill>
              <a:srgbClr val="DAE0EF"/>
            </a:solidFill>
          </p:spPr>
          <p:txBody>
            <a:bodyPr wrap="none" rtlCol="0">
              <a:spAutoFit/>
            </a:bodyPr>
            <a:lstStyle/>
            <a:p>
              <a:pPr lvl="0" algn="ctr">
                <a:defRPr/>
              </a:pPr>
              <a:r>
                <a:rPr lang="zh-CN" altLang="en-US" sz="2800" dirty="0">
                  <a:solidFill>
                    <a:srgbClr val="C00000"/>
                  </a:solidFill>
                  <a:effectLst>
                    <a:glow rad="76200">
                      <a:prstClr val="white">
                        <a:alpha val="85000"/>
                      </a:prstClr>
                    </a:glow>
                  </a:effectLst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树突状细胞</a:t>
              </a:r>
              <a:endPara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glow rad="76200">
                    <a:prstClr val="white">
                      <a:alpha val="85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12" name="文本框 11"/>
          <p:cNvSpPr txBox="1"/>
          <p:nvPr/>
        </p:nvSpPr>
        <p:spPr>
          <a:xfrm>
            <a:off x="1158711" y="4335791"/>
            <a:ext cx="6806571" cy="11440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sz="2400" dirty="0">
                <a:solidFill>
                  <a:srgbClr val="0070C0"/>
                </a:solidFill>
              </a:rPr>
              <a:t>分布：</a:t>
            </a:r>
            <a:r>
              <a:rPr lang="zh-CN" altLang="en-US" sz="2400" dirty="0"/>
              <a:t>几乎分布于机体的各种组织中</a:t>
            </a:r>
            <a:endParaRPr lang="zh-CN" altLang="en-US" sz="2400" dirty="0"/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sz="2400" dirty="0">
                <a:solidFill>
                  <a:srgbClr val="0070C0"/>
                </a:solidFill>
              </a:rPr>
              <a:t>功能：</a:t>
            </a:r>
            <a:r>
              <a:rPr lang="zh-CN" altLang="en-US" sz="2400" dirty="0"/>
              <a:t>具有吞噬消化、抗原处理和呈递功能。</a:t>
            </a:r>
            <a:endParaRPr lang="zh-CN" altLang="en-US" sz="2400" dirty="0"/>
          </a:p>
        </p:txBody>
      </p:sp>
      <p:grpSp>
        <p:nvGrpSpPr>
          <p:cNvPr id="17" name="组合 16"/>
          <p:cNvGrpSpPr/>
          <p:nvPr/>
        </p:nvGrpSpPr>
        <p:grpSpPr>
          <a:xfrm>
            <a:off x="838200" y="3827351"/>
            <a:ext cx="10515600" cy="2384914"/>
            <a:chOff x="838200" y="3827351"/>
            <a:chExt cx="10515600" cy="2384914"/>
          </a:xfrm>
        </p:grpSpPr>
        <p:sp>
          <p:nvSpPr>
            <p:cNvPr id="11" name="矩形: 圆角 10"/>
            <p:cNvSpPr/>
            <p:nvPr/>
          </p:nvSpPr>
          <p:spPr>
            <a:xfrm>
              <a:off x="838200" y="4088961"/>
              <a:ext cx="10515600" cy="2123304"/>
            </a:xfrm>
            <a:prstGeom prst="roundRect">
              <a:avLst>
                <a:gd name="adj" fmla="val 6177"/>
              </a:avLst>
            </a:prstGeom>
            <a:noFill/>
            <a:ln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5285521" y="3827351"/>
              <a:ext cx="1620957" cy="523220"/>
            </a:xfrm>
            <a:prstGeom prst="rect">
              <a:avLst/>
            </a:prstGeom>
            <a:solidFill>
              <a:srgbClr val="DAE0EF"/>
            </a:solidFill>
          </p:spPr>
          <p:txBody>
            <a:bodyPr wrap="none" rtlCol="0">
              <a:spAutoFit/>
            </a:bodyPr>
            <a:lstStyle/>
            <a:p>
              <a:pPr lvl="0" algn="ctr">
                <a:defRPr/>
              </a:pPr>
              <a:r>
                <a:rPr lang="zh-CN" altLang="en-US" sz="2800" dirty="0">
                  <a:solidFill>
                    <a:srgbClr val="C00000"/>
                  </a:solidFill>
                  <a:effectLst>
                    <a:glow rad="76200">
                      <a:prstClr val="white">
                        <a:alpha val="85000"/>
                      </a:prstClr>
                    </a:glow>
                  </a:effectLst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巨噬细胞</a:t>
              </a:r>
              <a:endPara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glow rad="76200">
                    <a:prstClr val="white">
                      <a:alpha val="85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pic>
        <p:nvPicPr>
          <p:cNvPr id="4" name="图片 3" descr="卡通人物&#10;&#10;低可信度描述已自动生成"/>
          <p:cNvPicPr>
            <a:picLocks noChangeAspect="1"/>
          </p:cNvPicPr>
          <p:nvPr/>
        </p:nvPicPr>
        <p:blipFill rotWithShape="1">
          <a:blip r:embed="rId1"/>
          <a:srcRect l="51676" b="4642"/>
          <a:stretch>
            <a:fillRect/>
          </a:stretch>
        </p:blipFill>
        <p:spPr>
          <a:xfrm>
            <a:off x="8799555" y="1355362"/>
            <a:ext cx="2082411" cy="2028771"/>
          </a:xfrm>
          <a:prstGeom prst="rect">
            <a:avLst/>
          </a:prstGeom>
        </p:spPr>
      </p:pic>
      <p:pic>
        <p:nvPicPr>
          <p:cNvPr id="10" name="图片 9" descr="图片包含 游戏机, 动物&#10;&#10;描述已自动生成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30542" y="4252185"/>
            <a:ext cx="2257997" cy="179685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:blinds/>
      </p:transition>
    </mc:Choice>
    <mc:Fallback>
      <p:transition spd="slow">
        <p:blinds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  <p:bldP spid="12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免疫细胞</a:t>
            </a:r>
            <a:endParaRPr lang="zh-CN" altLang="en-US" dirty="0"/>
          </a:p>
        </p:txBody>
      </p:sp>
      <p:grpSp>
        <p:nvGrpSpPr>
          <p:cNvPr id="18" name="组合 17"/>
          <p:cNvGrpSpPr/>
          <p:nvPr/>
        </p:nvGrpSpPr>
        <p:grpSpPr>
          <a:xfrm>
            <a:off x="955577" y="989940"/>
            <a:ext cx="10280845" cy="5464023"/>
            <a:chOff x="-4610067" y="1056989"/>
            <a:chExt cx="10280845" cy="6787311"/>
          </a:xfrm>
        </p:grpSpPr>
        <p:sp>
          <p:nvSpPr>
            <p:cNvPr id="19" name="矩形: 圆角 18"/>
            <p:cNvSpPr/>
            <p:nvPr/>
          </p:nvSpPr>
          <p:spPr>
            <a:xfrm>
              <a:off x="-4610067" y="1414562"/>
              <a:ext cx="10280845" cy="6429738"/>
            </a:xfrm>
            <a:prstGeom prst="roundRect">
              <a:avLst>
                <a:gd name="adj" fmla="val 5688"/>
              </a:avLst>
            </a:prstGeom>
            <a:noFill/>
            <a:ln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-16410" y="1056989"/>
              <a:ext cx="1093529" cy="649934"/>
            </a:xfrm>
            <a:prstGeom prst="rect">
              <a:avLst/>
            </a:prstGeom>
            <a:solidFill>
              <a:srgbClr val="DAE0EF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800" dirty="0">
                  <a:solidFill>
                    <a:srgbClr val="C00000"/>
                  </a:solidFill>
                  <a:effectLst>
                    <a:glow rad="76200">
                      <a:schemeClr val="bg1">
                        <a:alpha val="85000"/>
                      </a:schemeClr>
                    </a:glow>
                  </a:effectLst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功  能</a:t>
              </a:r>
              <a:endParaRPr lang="zh-CN" altLang="en-US" sz="2800" dirty="0">
                <a:solidFill>
                  <a:srgbClr val="C00000"/>
                </a:solidFill>
                <a:effectLst>
                  <a:glow rad="76200">
                    <a:schemeClr val="bg1">
                      <a:alpha val="85000"/>
                    </a:schemeClr>
                  </a:glow>
                </a:effectLst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24" name="文本框 23"/>
          <p:cNvSpPr txBox="1"/>
          <p:nvPr/>
        </p:nvSpPr>
        <p:spPr>
          <a:xfrm>
            <a:off x="1338943" y="1485517"/>
            <a:ext cx="9514114" cy="11440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2400" dirty="0"/>
              <a:t>        病原体在进入机体后，其表面一些特定的蛋白质等物质，能够与免疫细胞表面的受体结合，从而引发免疫反应。</a:t>
            </a:r>
            <a:endParaRPr lang="zh-CN" altLang="en-US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13484" y="183782"/>
            <a:ext cx="2952307" cy="3184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 rotWithShape="1">
          <a:blip r:embed="rId2"/>
          <a:srcRect l="14730" t="2920" r="6577"/>
          <a:stretch>
            <a:fillRect/>
          </a:stretch>
        </p:blipFill>
        <p:spPr bwMode="auto">
          <a:xfrm>
            <a:off x="12496106" y="2548862"/>
            <a:ext cx="7921255" cy="3431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193" b="12063"/>
          <a:stretch>
            <a:fillRect/>
          </a:stretch>
        </p:blipFill>
        <p:spPr bwMode="auto">
          <a:xfrm>
            <a:off x="1338941" y="2773468"/>
            <a:ext cx="9514114" cy="341141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免疫细胞</a:t>
            </a:r>
            <a:endParaRPr lang="zh-CN" altLang="en-US" dirty="0"/>
          </a:p>
        </p:txBody>
      </p:sp>
      <p:sp>
        <p:nvSpPr>
          <p:cNvPr id="24" name="文本框 23"/>
          <p:cNvSpPr txBox="1"/>
          <p:nvPr/>
        </p:nvSpPr>
        <p:spPr>
          <a:xfrm>
            <a:off x="4144546" y="1003803"/>
            <a:ext cx="3902908" cy="5900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400" dirty="0"/>
              <a:t>能引发免疫反应的物质</a:t>
            </a:r>
            <a:endParaRPr lang="zh-CN" altLang="en-US" sz="2400" dirty="0"/>
          </a:p>
        </p:txBody>
      </p:sp>
      <p:sp>
        <p:nvSpPr>
          <p:cNvPr id="10" name="矩形: 圆角 9"/>
          <p:cNvSpPr/>
          <p:nvPr/>
        </p:nvSpPr>
        <p:spPr>
          <a:xfrm>
            <a:off x="838200" y="2371060"/>
            <a:ext cx="10515600" cy="2966484"/>
          </a:xfrm>
          <a:prstGeom prst="roundRect">
            <a:avLst>
              <a:gd name="adj" fmla="val 5008"/>
            </a:avLst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3" name="文本框 22"/>
          <p:cNvSpPr txBox="1"/>
          <p:nvPr/>
        </p:nvSpPr>
        <p:spPr>
          <a:xfrm>
            <a:off x="5388454" y="1992072"/>
            <a:ext cx="1415091" cy="769441"/>
          </a:xfrm>
          <a:prstGeom prst="rect">
            <a:avLst/>
          </a:prstGeom>
          <a:solidFill>
            <a:srgbClr val="DAE0EF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4400" dirty="0">
                <a:solidFill>
                  <a:srgbClr val="C00000"/>
                </a:solidFill>
                <a:effectLst>
                  <a:glow rad="76200">
                    <a:schemeClr val="bg1">
                      <a:alpha val="85000"/>
                    </a:schemeClr>
                  </a:glow>
                </a:effectLst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抗原</a:t>
            </a:r>
            <a:endParaRPr lang="zh-CN" altLang="en-US" sz="4400" dirty="0">
              <a:solidFill>
                <a:srgbClr val="C00000"/>
              </a:solidFill>
              <a:effectLst>
                <a:glow rad="76200">
                  <a:schemeClr val="bg1">
                    <a:alpha val="85000"/>
                  </a:schemeClr>
                </a:glow>
              </a:effectLst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307567" y="2846791"/>
            <a:ext cx="9845986" cy="22520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sz="2400" dirty="0">
                <a:solidFill>
                  <a:srgbClr val="0070C0"/>
                </a:solidFill>
              </a:rPr>
              <a:t>本质：</a:t>
            </a:r>
            <a:r>
              <a:rPr lang="zh-CN" altLang="en-US" sz="2400" dirty="0"/>
              <a:t>大多数抗原是蛋白质。</a:t>
            </a:r>
            <a:endParaRPr lang="zh-CN" altLang="en-US" sz="2400" dirty="0"/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sz="2400" dirty="0">
                <a:solidFill>
                  <a:srgbClr val="0070C0"/>
                </a:solidFill>
              </a:rPr>
              <a:t>分布：</a:t>
            </a:r>
            <a:r>
              <a:rPr lang="zh-CN" altLang="en-US" sz="2400" dirty="0"/>
              <a:t>它既可以游离，也可以存在于细菌、病毒等病原微生物以及细胞上。</a:t>
            </a:r>
            <a:endParaRPr lang="zh-CN" altLang="en-US" sz="2400" dirty="0"/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sz="2400" dirty="0">
                <a:solidFill>
                  <a:srgbClr val="0070C0"/>
                </a:solidFill>
              </a:rPr>
              <a:t>作用：</a:t>
            </a:r>
            <a:r>
              <a:rPr lang="zh-CN" altLang="en-US" sz="2400" dirty="0"/>
              <a:t>能刺激机体产生免疫反应。</a:t>
            </a:r>
            <a:endParaRPr lang="zh-CN" altLang="en-US" sz="2400" dirty="0"/>
          </a:p>
        </p:txBody>
      </p:sp>
      <p:sp>
        <p:nvSpPr>
          <p:cNvPr id="3" name="箭头: 下 2"/>
          <p:cNvSpPr/>
          <p:nvPr/>
        </p:nvSpPr>
        <p:spPr>
          <a:xfrm>
            <a:off x="5824868" y="1636766"/>
            <a:ext cx="542261" cy="398236"/>
          </a:xfrm>
          <a:prstGeom prst="downArrow">
            <a:avLst/>
          </a:prstGeom>
          <a:solidFill>
            <a:srgbClr val="B48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10" grpId="0" animBg="1"/>
      <p:bldP spid="23" grpId="0" animBg="1"/>
      <p:bldP spid="11" grpId="0" uiExpand="1" build="p"/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1131126" y="1358233"/>
            <a:ext cx="6118661" cy="3381153"/>
            <a:chOff x="1024800" y="2070614"/>
            <a:chExt cx="6118661" cy="3381153"/>
          </a:xfrm>
        </p:grpSpPr>
        <p:sp>
          <p:nvSpPr>
            <p:cNvPr id="4" name="矩形: 圆角 3"/>
            <p:cNvSpPr/>
            <p:nvPr/>
          </p:nvSpPr>
          <p:spPr>
            <a:xfrm>
              <a:off x="1024800" y="2070614"/>
              <a:ext cx="5358930" cy="3381153"/>
            </a:xfrm>
            <a:prstGeom prst="roundRect">
              <a:avLst>
                <a:gd name="adj" fmla="val 5975"/>
              </a:avLst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箭头: 右 4"/>
            <p:cNvSpPr/>
            <p:nvPr/>
          </p:nvSpPr>
          <p:spPr>
            <a:xfrm>
              <a:off x="6359568" y="3073783"/>
              <a:ext cx="783893" cy="1328589"/>
            </a:xfrm>
            <a:prstGeom prst="rightArrow">
              <a:avLst>
                <a:gd name="adj1" fmla="val 67641"/>
                <a:gd name="adj2" fmla="val 50000"/>
              </a:avLst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dirty="0"/>
                <a:t>统称</a:t>
              </a:r>
              <a:endParaRPr lang="zh-CN" altLang="en-US" dirty="0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免疫细胞</a:t>
            </a:r>
            <a:endParaRPr lang="zh-CN" altLang="en-US" dirty="0"/>
          </a:p>
        </p:txBody>
      </p:sp>
      <p:sp>
        <p:nvSpPr>
          <p:cNvPr id="23" name="文本框 22"/>
          <p:cNvSpPr txBox="1"/>
          <p:nvPr/>
        </p:nvSpPr>
        <p:spPr>
          <a:xfrm>
            <a:off x="7249787" y="2287368"/>
            <a:ext cx="3712635" cy="1446550"/>
          </a:xfrm>
          <a:prstGeom prst="rect">
            <a:avLst/>
          </a:prstGeom>
          <a:solidFill>
            <a:srgbClr val="DAE0EF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4400" dirty="0">
                <a:solidFill>
                  <a:srgbClr val="C00000"/>
                </a:solidFill>
                <a:effectLst>
                  <a:glow rad="76200">
                    <a:schemeClr val="bg1">
                      <a:alpha val="85000"/>
                    </a:schemeClr>
                  </a:glow>
                </a:effectLst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抗原呈递细胞（</a:t>
            </a:r>
            <a:r>
              <a:rPr lang="en-US" altLang="zh-CN" sz="4400" dirty="0">
                <a:solidFill>
                  <a:srgbClr val="C00000"/>
                </a:solidFill>
                <a:effectLst>
                  <a:glow rad="76200">
                    <a:schemeClr val="bg1">
                      <a:alpha val="85000"/>
                    </a:schemeClr>
                  </a:glow>
                </a:effectLst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APC</a:t>
            </a:r>
            <a:r>
              <a:rPr lang="zh-CN" altLang="en-US" sz="4400" dirty="0">
                <a:solidFill>
                  <a:srgbClr val="C00000"/>
                </a:solidFill>
                <a:effectLst>
                  <a:glow rad="76200">
                    <a:schemeClr val="bg1">
                      <a:alpha val="85000"/>
                    </a:schemeClr>
                  </a:glow>
                </a:effectLst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）</a:t>
            </a:r>
            <a:endParaRPr lang="zh-CN" altLang="en-US" sz="4400" dirty="0">
              <a:solidFill>
                <a:srgbClr val="C00000"/>
              </a:solidFill>
              <a:effectLst>
                <a:glow rad="76200">
                  <a:schemeClr val="bg1">
                    <a:alpha val="85000"/>
                  </a:schemeClr>
                </a:glow>
              </a:effectLst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3" name="箭头: 下 2"/>
          <p:cNvSpPr/>
          <p:nvPr/>
        </p:nvSpPr>
        <p:spPr>
          <a:xfrm>
            <a:off x="3087196" y="2487496"/>
            <a:ext cx="1425525" cy="445563"/>
          </a:xfrm>
          <a:prstGeom prst="downArrow">
            <a:avLst>
              <a:gd name="adj1" fmla="val 57818"/>
              <a:gd name="adj2" fmla="val 47613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solidFill>
                  <a:sysClr val="windowText" lastClr="000000"/>
                </a:solidFill>
              </a:rPr>
              <a:t>作用</a:t>
            </a:r>
            <a:endParaRPr lang="zh-CN" altLang="en-US" dirty="0">
              <a:solidFill>
                <a:sysClr val="windowText" lastClr="000000"/>
              </a:solidFill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1496830" y="1701210"/>
            <a:ext cx="4606259" cy="683218"/>
            <a:chOff x="1390504" y="2413591"/>
            <a:chExt cx="4606259" cy="683218"/>
          </a:xfrm>
        </p:grpSpPr>
        <p:sp>
          <p:nvSpPr>
            <p:cNvPr id="8" name="圆角矩形 67"/>
            <p:cNvSpPr/>
            <p:nvPr/>
          </p:nvSpPr>
          <p:spPr>
            <a:xfrm>
              <a:off x="1390504" y="2413591"/>
              <a:ext cx="4606259" cy="683218"/>
            </a:xfrm>
            <a:prstGeom prst="roundRect">
              <a:avLst>
                <a:gd name="adj" fmla="val 16800"/>
              </a:avLst>
            </a:prstGeom>
            <a:solidFill>
              <a:srgbClr val="D1B2E8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1518199" y="2546084"/>
              <a:ext cx="437213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  <a:r>
                <a:rPr lang="zh-CN" alt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细胞、树突状细胞和巨噬细胞</a:t>
              </a:r>
              <a:endPara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1496830" y="3025697"/>
            <a:ext cx="4606259" cy="1471875"/>
            <a:chOff x="1390504" y="3738078"/>
            <a:chExt cx="4606259" cy="1416443"/>
          </a:xfrm>
        </p:grpSpPr>
        <p:sp>
          <p:nvSpPr>
            <p:cNvPr id="9" name="圆角矩形 67"/>
            <p:cNvSpPr/>
            <p:nvPr/>
          </p:nvSpPr>
          <p:spPr>
            <a:xfrm>
              <a:off x="1390504" y="3738078"/>
              <a:ext cx="4606259" cy="1416443"/>
            </a:xfrm>
            <a:prstGeom prst="roundRect">
              <a:avLst>
                <a:gd name="adj" fmla="val 11812"/>
              </a:avLst>
            </a:prstGeom>
            <a:solidFill>
              <a:srgbClr val="C5E0B4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1584251" y="3761191"/>
              <a:ext cx="4178596" cy="139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2400" dirty="0"/>
                <a:t>能摄取和加工处理抗原，并将抗原信息暴露在细胞表面，呈递给其他免疫细胞。</a:t>
              </a:r>
              <a:endParaRPr lang="zh-CN" altLang="en-US" sz="2400" dirty="0"/>
            </a:p>
          </p:txBody>
        </p:sp>
      </p:grpSp>
      <p:pic>
        <p:nvPicPr>
          <p:cNvPr id="16" name="图片 1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96415">
            <a:off x="9280218" y="3742104"/>
            <a:ext cx="2030049" cy="27089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ageCurlSingl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免疫活性物质</a:t>
            </a:r>
            <a:endParaRPr lang="zh-CN" altLang="en-US" dirty="0"/>
          </a:p>
        </p:txBody>
      </p:sp>
      <p:pic>
        <p:nvPicPr>
          <p:cNvPr id="21" name="图片 20" descr="卡通人物&#10;&#10;描述已自动生成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020050" y="2587773"/>
            <a:ext cx="3772407" cy="3772407"/>
          </a:xfrm>
          <a:prstGeom prst="rect">
            <a:avLst/>
          </a:prstGeom>
        </p:spPr>
      </p:pic>
      <p:sp>
        <p:nvSpPr>
          <p:cNvPr id="22" name="文本框 21"/>
          <p:cNvSpPr txBox="1"/>
          <p:nvPr/>
        </p:nvSpPr>
        <p:spPr>
          <a:xfrm>
            <a:off x="1185270" y="1247183"/>
            <a:ext cx="6633797" cy="24940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600" dirty="0">
                <a:effectLst>
                  <a:glow rad="76200">
                    <a:prstClr val="white">
                      <a:alpha val="85000"/>
                    </a:prstClr>
                  </a:glow>
                </a:effectLst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      免疫活性物质是指由</a:t>
            </a:r>
            <a:r>
              <a:rPr lang="zh-CN" altLang="en-US" sz="3600" dirty="0">
                <a:solidFill>
                  <a:srgbClr val="C00000"/>
                </a:solidFill>
                <a:effectLst>
                  <a:glow rad="76200">
                    <a:prstClr val="white">
                      <a:alpha val="85000"/>
                    </a:prstClr>
                  </a:glow>
                </a:effectLst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免疫细胞</a:t>
            </a:r>
            <a:r>
              <a:rPr lang="zh-CN" altLang="en-US" sz="3600" dirty="0">
                <a:effectLst>
                  <a:glow rad="76200">
                    <a:prstClr val="white">
                      <a:alpha val="85000"/>
                    </a:prstClr>
                  </a:glow>
                </a:effectLst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或</a:t>
            </a:r>
            <a:r>
              <a:rPr lang="zh-CN" altLang="en-US" sz="3600" dirty="0">
                <a:solidFill>
                  <a:srgbClr val="C00000"/>
                </a:solidFill>
                <a:effectLst>
                  <a:glow rad="76200">
                    <a:prstClr val="white">
                      <a:alpha val="85000"/>
                    </a:prstClr>
                  </a:glow>
                </a:effectLst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其他细胞</a:t>
            </a:r>
            <a:r>
              <a:rPr lang="zh-CN" altLang="en-US" sz="3600" dirty="0">
                <a:effectLst>
                  <a:glow rad="76200">
                    <a:prstClr val="white">
                      <a:alpha val="85000"/>
                    </a:prstClr>
                  </a:glow>
                </a:effectLst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产生的、并发挥免疫作用的物质。</a:t>
            </a:r>
            <a:endParaRPr lang="zh-CN" altLang="en-US" sz="3600" dirty="0">
              <a:effectLst>
                <a:glow rad="76200">
                  <a:prstClr val="white">
                    <a:alpha val="85000"/>
                  </a:prstClr>
                </a:glow>
              </a:effectLst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免疫活性物质</a:t>
            </a:r>
            <a:endParaRPr lang="zh-CN" altLang="en-US" dirty="0"/>
          </a:p>
        </p:txBody>
      </p:sp>
      <p:pic>
        <p:nvPicPr>
          <p:cNvPr id="15" name="图片 3" descr="99668246-f274-4d3f-9b45-0b59b51987b5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1417" y="1747666"/>
            <a:ext cx="5257800" cy="407727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</p:pic>
      <p:sp>
        <p:nvSpPr>
          <p:cNvPr id="17" name="文本框 16"/>
          <p:cNvSpPr txBox="1"/>
          <p:nvPr/>
        </p:nvSpPr>
        <p:spPr>
          <a:xfrm>
            <a:off x="1180706" y="1569386"/>
            <a:ext cx="4526129" cy="44680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sz="2400" dirty="0">
                <a:solidFill>
                  <a:srgbClr val="0070C0"/>
                </a:solidFill>
              </a:rPr>
              <a:t>定义：</a:t>
            </a:r>
            <a:r>
              <a:rPr lang="zh-CN" altLang="en-US" sz="2400" dirty="0"/>
              <a:t>机体产生的专门应对抗原的蛋白质，称为抗体。</a:t>
            </a:r>
            <a:endParaRPr lang="zh-CN" altLang="en-US" sz="2400" dirty="0"/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sz="2400" dirty="0">
                <a:solidFill>
                  <a:srgbClr val="0070C0"/>
                </a:solidFill>
              </a:rPr>
              <a:t>特点：</a:t>
            </a:r>
            <a:endParaRPr lang="zh-CN" altLang="en-US" sz="2400" dirty="0">
              <a:solidFill>
                <a:srgbClr val="0070C0"/>
              </a:solidFill>
            </a:endParaRPr>
          </a:p>
          <a:p>
            <a:pPr marL="713105" lvl="1" indent="-351155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2400" dirty="0"/>
              <a:t>抗体能与相应抗原发生</a:t>
            </a:r>
            <a:r>
              <a:rPr lang="zh-CN" altLang="en-US" sz="2400" dirty="0">
                <a:solidFill>
                  <a:srgbClr val="C00000"/>
                </a:solidFill>
              </a:rPr>
              <a:t>特异性</a:t>
            </a:r>
            <a:r>
              <a:rPr lang="zh-CN" altLang="en-US" sz="2400" dirty="0"/>
              <a:t>结合，即一种抗体只能与一种抗原结合。</a:t>
            </a:r>
            <a:endParaRPr lang="zh-CN" altLang="en-US" sz="2400" dirty="0"/>
          </a:p>
          <a:p>
            <a:pPr marL="713105" lvl="1" indent="-351155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2400" dirty="0"/>
              <a:t>能随血液循环和淋巴循环到达身体的各个部位。</a:t>
            </a:r>
            <a:endParaRPr lang="zh-CN" altLang="en-US" sz="2400" dirty="0"/>
          </a:p>
        </p:txBody>
      </p:sp>
      <p:grpSp>
        <p:nvGrpSpPr>
          <p:cNvPr id="18" name="组合 17"/>
          <p:cNvGrpSpPr/>
          <p:nvPr/>
        </p:nvGrpSpPr>
        <p:grpSpPr>
          <a:xfrm>
            <a:off x="838200" y="1046166"/>
            <a:ext cx="10515600" cy="5175525"/>
            <a:chOff x="838200" y="980178"/>
            <a:chExt cx="10515600" cy="5175525"/>
          </a:xfrm>
        </p:grpSpPr>
        <p:sp>
          <p:nvSpPr>
            <p:cNvPr id="19" name="矩形: 圆角 18"/>
            <p:cNvSpPr/>
            <p:nvPr/>
          </p:nvSpPr>
          <p:spPr>
            <a:xfrm>
              <a:off x="838200" y="1241788"/>
              <a:ext cx="10515600" cy="4913915"/>
            </a:xfrm>
            <a:prstGeom prst="roundRect">
              <a:avLst>
                <a:gd name="adj" fmla="val 5008"/>
              </a:avLst>
            </a:prstGeom>
            <a:noFill/>
            <a:ln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5554826" y="980178"/>
              <a:ext cx="1082349" cy="523220"/>
            </a:xfrm>
            <a:prstGeom prst="rect">
              <a:avLst/>
            </a:prstGeom>
            <a:solidFill>
              <a:srgbClr val="DAE0EF"/>
            </a:solidFill>
          </p:spPr>
          <p:txBody>
            <a:bodyPr wrap="none" rtlCol="0">
              <a:spAutoFit/>
            </a:bodyPr>
            <a:lstStyle/>
            <a:p>
              <a:pPr lvl="0" algn="ctr">
                <a:defRPr/>
              </a:pPr>
              <a:r>
                <a:rPr lang="zh-CN" altLang="en-US" sz="2800" dirty="0">
                  <a:solidFill>
                    <a:srgbClr val="C00000"/>
                  </a:solidFill>
                  <a:effectLst>
                    <a:glow rad="76200">
                      <a:prstClr val="white">
                        <a:alpha val="85000"/>
                      </a:prstClr>
                    </a:glow>
                  </a:effectLst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抗  体</a:t>
              </a:r>
              <a:endPara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glow rad="76200">
                    <a:prstClr val="white">
                      <a:alpha val="85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arallelogram 13"/>
          <p:cNvSpPr/>
          <p:nvPr/>
        </p:nvSpPr>
        <p:spPr>
          <a:xfrm>
            <a:off x="3514" y="205188"/>
            <a:ext cx="809237" cy="458810"/>
          </a:xfrm>
          <a:custGeom>
            <a:avLst/>
            <a:gdLst>
              <a:gd name="connsiteX0" fmla="*/ 0 w 2222628"/>
              <a:gd name="connsiteY0" fmla="*/ 964353 h 964353"/>
              <a:gd name="connsiteX1" fmla="*/ 505504 w 2222628"/>
              <a:gd name="connsiteY1" fmla="*/ 0 h 964353"/>
              <a:gd name="connsiteX2" fmla="*/ 2222628 w 2222628"/>
              <a:gd name="connsiteY2" fmla="*/ 0 h 964353"/>
              <a:gd name="connsiteX3" fmla="*/ 1717124 w 2222628"/>
              <a:gd name="connsiteY3" fmla="*/ 964353 h 964353"/>
              <a:gd name="connsiteX4" fmla="*/ 0 w 2222628"/>
              <a:gd name="connsiteY4" fmla="*/ 964353 h 964353"/>
              <a:gd name="connsiteX0-1" fmla="*/ 0 w 2222628"/>
              <a:gd name="connsiteY0-2" fmla="*/ 964353 h 964353"/>
              <a:gd name="connsiteX1-3" fmla="*/ 19729 w 2222628"/>
              <a:gd name="connsiteY1-4" fmla="*/ 0 h 964353"/>
              <a:gd name="connsiteX2-5" fmla="*/ 2222628 w 2222628"/>
              <a:gd name="connsiteY2-6" fmla="*/ 0 h 964353"/>
              <a:gd name="connsiteX3-7" fmla="*/ 1717124 w 2222628"/>
              <a:gd name="connsiteY3-8" fmla="*/ 964353 h 964353"/>
              <a:gd name="connsiteX4-9" fmla="*/ 0 w 2222628"/>
              <a:gd name="connsiteY4-10" fmla="*/ 964353 h 964353"/>
              <a:gd name="connsiteX0-11" fmla="*/ 0 w 2222628"/>
              <a:gd name="connsiteY0-12" fmla="*/ 964353 h 964353"/>
              <a:gd name="connsiteX1-13" fmla="*/ 679 w 2222628"/>
              <a:gd name="connsiteY1-14" fmla="*/ 0 h 964353"/>
              <a:gd name="connsiteX2-15" fmla="*/ 2222628 w 2222628"/>
              <a:gd name="connsiteY2-16" fmla="*/ 0 h 964353"/>
              <a:gd name="connsiteX3-17" fmla="*/ 1717124 w 2222628"/>
              <a:gd name="connsiteY3-18" fmla="*/ 964353 h 964353"/>
              <a:gd name="connsiteX4-19" fmla="*/ 0 w 2222628"/>
              <a:gd name="connsiteY4-20" fmla="*/ 964353 h 96435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2222628" h="964353">
                <a:moveTo>
                  <a:pt x="0" y="964353"/>
                </a:moveTo>
                <a:cubicBezTo>
                  <a:pt x="226" y="642902"/>
                  <a:pt x="453" y="321451"/>
                  <a:pt x="679" y="0"/>
                </a:cubicBezTo>
                <a:lnTo>
                  <a:pt x="2222628" y="0"/>
                </a:lnTo>
                <a:lnTo>
                  <a:pt x="1717124" y="964353"/>
                </a:lnTo>
                <a:lnTo>
                  <a:pt x="0" y="964353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744598" y="205187"/>
            <a:ext cx="1415772" cy="461665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r>
              <a:rPr lang="zh-CN" altLang="en-US" sz="2400" dirty="0">
                <a:solidFill>
                  <a:srgbClr val="0070C0"/>
                </a:solidFill>
                <a:latin typeface="+mj-lt"/>
                <a:ea typeface="微软雅黑" panose="020B0503020204020204" pitchFamily="34" charset="-122"/>
              </a:rPr>
              <a:t>问题探讨</a:t>
            </a:r>
            <a:endParaRPr lang="zh-CN" altLang="en-US" sz="2400" dirty="0">
              <a:solidFill>
                <a:srgbClr val="0070C0"/>
              </a:solidFill>
              <a:latin typeface="+mj-lt"/>
              <a:ea typeface="微软雅黑" panose="020B0503020204020204" pitchFamily="34" charset="-122"/>
            </a:endParaRPr>
          </a:p>
        </p:txBody>
      </p:sp>
      <p:grpSp>
        <p:nvGrpSpPr>
          <p:cNvPr id="26" name="组合 25"/>
          <p:cNvGrpSpPr/>
          <p:nvPr/>
        </p:nvGrpSpPr>
        <p:grpSpPr>
          <a:xfrm>
            <a:off x="756260" y="1597034"/>
            <a:ext cx="7283574" cy="461665"/>
            <a:chOff x="6333409" y="1517248"/>
            <a:chExt cx="7283574" cy="461665"/>
          </a:xfrm>
        </p:grpSpPr>
        <p:sp>
          <p:nvSpPr>
            <p:cNvPr id="27" name="文本框 26"/>
            <p:cNvSpPr txBox="1"/>
            <p:nvPr/>
          </p:nvSpPr>
          <p:spPr>
            <a:xfrm>
              <a:off x="6333409" y="1517248"/>
              <a:ext cx="800219" cy="461665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r>
                <a:rPr kumimoji="1" lang="zh-CN" altLang="en-US" sz="2400" b="1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讨论</a:t>
              </a:r>
              <a:endParaRPr kumimoji="1"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grpSp>
          <p:nvGrpSpPr>
            <p:cNvPr id="28" name="组合 27"/>
            <p:cNvGrpSpPr/>
            <p:nvPr/>
          </p:nvGrpSpPr>
          <p:grpSpPr>
            <a:xfrm>
              <a:off x="6351240" y="1974037"/>
              <a:ext cx="7265743" cy="0"/>
              <a:chOff x="7484784" y="1647059"/>
              <a:chExt cx="7265743" cy="0"/>
            </a:xfrm>
          </p:grpSpPr>
          <p:cxnSp>
            <p:nvCxnSpPr>
              <p:cNvPr id="30" name="直接连接符 29"/>
              <p:cNvCxnSpPr/>
              <p:nvPr/>
            </p:nvCxnSpPr>
            <p:spPr>
              <a:xfrm>
                <a:off x="7484784" y="1647059"/>
                <a:ext cx="732693" cy="0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直接连接符 30"/>
              <p:cNvCxnSpPr/>
              <p:nvPr/>
            </p:nvCxnSpPr>
            <p:spPr>
              <a:xfrm>
                <a:off x="8217477" y="1647059"/>
                <a:ext cx="653305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3" name="矩形 32"/>
          <p:cNvSpPr/>
          <p:nvPr/>
        </p:nvSpPr>
        <p:spPr>
          <a:xfrm>
            <a:off x="774091" y="997828"/>
            <a:ext cx="5994534" cy="4360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右图所示是我们在医院里常见的情景。</a:t>
            </a:r>
            <a:endParaRPr lang="zh-CN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756260" y="2181751"/>
            <a:ext cx="7336534" cy="26520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3525" indent="-263525" algn="just">
              <a:lnSpc>
                <a:spcPct val="120000"/>
              </a:lnSpc>
              <a:buFont typeface="+mj-lt"/>
              <a:buAutoNum type="arabicPeriod"/>
            </a:pP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医生为什么要检查患者的扁桃体？扁桃体肿大意味着什么？</a:t>
            </a:r>
            <a:endParaRPr lang="en-US" altLang="zh-C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63525" indent="-263525" algn="just">
              <a:lnSpc>
                <a:spcPct val="120000"/>
              </a:lnSpc>
              <a:buFont typeface="+mj-lt"/>
              <a:buAutoNum type="arabicPeriod"/>
            </a:pPr>
            <a:endParaRPr lang="en-US" altLang="zh-C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63525" indent="-263525" algn="just">
              <a:lnSpc>
                <a:spcPct val="120000"/>
              </a:lnSpc>
              <a:buFont typeface="+mj-lt"/>
              <a:buAutoNum type="arabicPeriod"/>
            </a:pPr>
            <a:endParaRPr lang="en-US" altLang="zh-C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63525" indent="-263525" algn="just">
              <a:lnSpc>
                <a:spcPct val="120000"/>
              </a:lnSpc>
              <a:buFont typeface="+mj-lt"/>
              <a:buAutoNum type="arabicPeriod"/>
            </a:pPr>
            <a:endParaRPr lang="en-US" altLang="zh-C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63525" indent="-263525" algn="just">
              <a:lnSpc>
                <a:spcPct val="120000"/>
              </a:lnSpc>
              <a:buFont typeface="+mj-lt"/>
              <a:buAutoNum type="arabicPeriod"/>
            </a:pPr>
            <a:endParaRPr lang="en-US" altLang="zh-C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63525" indent="-263525" algn="just">
              <a:lnSpc>
                <a:spcPct val="120000"/>
              </a:lnSpc>
              <a:buFont typeface="+mj-lt"/>
              <a:buAutoNum type="arabicPeriod"/>
            </a:pPr>
            <a:endParaRPr lang="en-US" altLang="zh-C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63525" indent="-263525" algn="just">
              <a:lnSpc>
                <a:spcPct val="120000"/>
              </a:lnSpc>
              <a:buFont typeface="+mj-lt"/>
              <a:buAutoNum type="arabicPeriod"/>
            </a:pP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扁桃体肿大对机体的健康是有利还是有害呢？</a:t>
            </a:r>
            <a:endParaRPr lang="zh-CN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8022002" y="1109090"/>
            <a:ext cx="3395907" cy="2980945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837202" y="2679968"/>
            <a:ext cx="7255592" cy="1646937"/>
            <a:chOff x="891066" y="4979284"/>
            <a:chExt cx="7255592" cy="1646937"/>
          </a:xfrm>
        </p:grpSpPr>
        <p:sp>
          <p:nvSpPr>
            <p:cNvPr id="13" name="矩形: 圆角 12"/>
            <p:cNvSpPr/>
            <p:nvPr/>
          </p:nvSpPr>
          <p:spPr>
            <a:xfrm>
              <a:off x="891066" y="4979284"/>
              <a:ext cx="7255592" cy="1646937"/>
            </a:xfrm>
            <a:prstGeom prst="roundRect">
              <a:avLst>
                <a:gd name="adj" fmla="val 6667"/>
              </a:avLst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990947" y="5021931"/>
              <a:ext cx="7102752" cy="154401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20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扁桃体是人体重要的免疫器官，主要作用是抵御经空气传播的病原微生物的感染。医生通过检查扁桃体能够初步判断患者的患病情况。扁桃体肿大意味着扁桃体有炎症，患者可能被病菌感染了。</a:t>
              </a:r>
              <a:endParaRPr lang="zh-CN" alt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837202" y="4956811"/>
            <a:ext cx="10517596" cy="1275543"/>
            <a:chOff x="891066" y="4979284"/>
            <a:chExt cx="10517596" cy="1275543"/>
          </a:xfrm>
        </p:grpSpPr>
        <p:sp>
          <p:nvSpPr>
            <p:cNvPr id="22" name="矩形: 圆角 21"/>
            <p:cNvSpPr/>
            <p:nvPr/>
          </p:nvSpPr>
          <p:spPr>
            <a:xfrm>
              <a:off x="891066" y="4979284"/>
              <a:ext cx="10517596" cy="1275543"/>
            </a:xfrm>
            <a:prstGeom prst="roundRect">
              <a:avLst>
                <a:gd name="adj" fmla="val 6667"/>
              </a:avLst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990946" y="5021931"/>
              <a:ext cx="10309987" cy="117468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2000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提示：</a:t>
              </a:r>
              <a:r>
                <a:rPr lang="zh-CN" altLang="en-US" sz="20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一方面，扁桃体具有免疫功能，同时它作为易被观察的免疫器官，肿大后可以起到指示机体是否被病菌感染的作用，能用于判断疾病状况；另一方面，扁桃体作为人体的器官，充血肿大后易形成脓肿，表现出吞咽食物时有疼痛感等症状，同时引发其他并发症状。</a:t>
              </a:r>
              <a:endParaRPr lang="zh-CN" alt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24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免疫活性物质</a:t>
            </a:r>
            <a:endParaRPr lang="zh-CN" altLang="en-US" dirty="0"/>
          </a:p>
        </p:txBody>
      </p:sp>
      <p:sp>
        <p:nvSpPr>
          <p:cNvPr id="17" name="文本框 16"/>
          <p:cNvSpPr txBox="1"/>
          <p:nvPr/>
        </p:nvSpPr>
        <p:spPr>
          <a:xfrm>
            <a:off x="1180706" y="1569386"/>
            <a:ext cx="9930317" cy="183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20000"/>
              </a:lnSpc>
              <a:buFont typeface="Wingdings" panose="05000000000000000000" pitchFamily="2" charset="2"/>
              <a:buChar char="n"/>
            </a:pPr>
            <a:r>
              <a:rPr lang="zh-CN" altLang="en-US" sz="2400" dirty="0">
                <a:solidFill>
                  <a:srgbClr val="0070C0"/>
                </a:solidFill>
              </a:rPr>
              <a:t>溶菌酶</a:t>
            </a:r>
            <a:endParaRPr lang="zh-CN" altLang="en-US" sz="2400" dirty="0">
              <a:solidFill>
                <a:srgbClr val="0070C0"/>
              </a:solidFill>
            </a:endParaRPr>
          </a:p>
          <a:p>
            <a:pPr marL="342900" indent="-342900">
              <a:lnSpc>
                <a:spcPct val="120000"/>
              </a:lnSpc>
              <a:buFont typeface="Wingdings" panose="05000000000000000000" pitchFamily="2" charset="2"/>
              <a:buChar char="n"/>
            </a:pPr>
            <a:r>
              <a:rPr lang="zh-CN" altLang="en-US" sz="2400" dirty="0">
                <a:solidFill>
                  <a:srgbClr val="0070C0"/>
                </a:solidFill>
              </a:rPr>
              <a:t>细胞因子</a:t>
            </a:r>
            <a:endParaRPr lang="zh-CN" altLang="en-US" sz="2400" dirty="0">
              <a:solidFill>
                <a:srgbClr val="0070C0"/>
              </a:solidFill>
            </a:endParaRPr>
          </a:p>
          <a:p>
            <a:pPr marL="627380" lvl="1" indent="-265430">
              <a:lnSpc>
                <a:spcPct val="120000"/>
              </a:lnSpc>
              <a:buFont typeface="Wingdings" panose="05000000000000000000" pitchFamily="2" charset="2"/>
              <a:buChar char="l"/>
            </a:pPr>
            <a:r>
              <a:rPr lang="zh-CN" altLang="en-US" sz="2400" dirty="0"/>
              <a:t>产生：淋巴细胞分泌</a:t>
            </a:r>
            <a:endParaRPr lang="zh-CN" altLang="en-US" sz="2400" dirty="0"/>
          </a:p>
          <a:p>
            <a:pPr marL="627380" lvl="1" indent="-265430">
              <a:lnSpc>
                <a:spcPct val="120000"/>
              </a:lnSpc>
              <a:buFont typeface="Wingdings" panose="05000000000000000000" pitchFamily="2" charset="2"/>
              <a:buChar char="l"/>
            </a:pPr>
            <a:r>
              <a:rPr lang="zh-CN" altLang="en-US" sz="2400" dirty="0"/>
              <a:t>举例：如白细胞介素、干扰素、肿瘤坏死因子等。</a:t>
            </a:r>
            <a:endParaRPr lang="zh-CN" altLang="en-US" sz="2400" dirty="0"/>
          </a:p>
        </p:txBody>
      </p:sp>
      <p:grpSp>
        <p:nvGrpSpPr>
          <p:cNvPr id="18" name="组合 17"/>
          <p:cNvGrpSpPr/>
          <p:nvPr/>
        </p:nvGrpSpPr>
        <p:grpSpPr>
          <a:xfrm>
            <a:off x="838200" y="1046166"/>
            <a:ext cx="10515600" cy="2526375"/>
            <a:chOff x="838200" y="980178"/>
            <a:chExt cx="10515600" cy="2526375"/>
          </a:xfrm>
        </p:grpSpPr>
        <p:sp>
          <p:nvSpPr>
            <p:cNvPr id="19" name="矩形: 圆角 18"/>
            <p:cNvSpPr/>
            <p:nvPr/>
          </p:nvSpPr>
          <p:spPr>
            <a:xfrm>
              <a:off x="838200" y="1241789"/>
              <a:ext cx="10515600" cy="2264764"/>
            </a:xfrm>
            <a:prstGeom prst="roundRect">
              <a:avLst>
                <a:gd name="adj" fmla="val 9703"/>
              </a:avLst>
            </a:prstGeom>
            <a:noFill/>
            <a:ln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4567379" y="980178"/>
              <a:ext cx="3057247" cy="523220"/>
            </a:xfrm>
            <a:prstGeom prst="rect">
              <a:avLst/>
            </a:prstGeom>
            <a:solidFill>
              <a:srgbClr val="DAE0EF"/>
            </a:solidFill>
          </p:spPr>
          <p:txBody>
            <a:bodyPr wrap="none" rtlCol="0">
              <a:spAutoFit/>
            </a:bodyPr>
            <a:lstStyle/>
            <a:p>
              <a:pPr lvl="0" algn="ctr"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>
                    <a:glow rad="76200">
                      <a:prstClr val="white">
                        <a:alpha val="85000"/>
                      </a:prstClr>
                    </a:glow>
                  </a:effectLst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其它免疫活性物质</a:t>
              </a:r>
              <a:endPara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glow rad="76200">
                    <a:prstClr val="white">
                      <a:alpha val="85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pic>
        <p:nvPicPr>
          <p:cNvPr id="14" name="图片 1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96415">
            <a:off x="9008868" y="3742103"/>
            <a:ext cx="2030049" cy="2708920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免疫系统的组成</a:t>
            </a:r>
            <a:endParaRPr lang="zh-CN" altLang="en-US" dirty="0"/>
          </a:p>
        </p:txBody>
      </p:sp>
      <p:sp>
        <p:nvSpPr>
          <p:cNvPr id="3" name="矩形: 圆角 2"/>
          <p:cNvSpPr/>
          <p:nvPr/>
        </p:nvSpPr>
        <p:spPr>
          <a:xfrm>
            <a:off x="980388" y="3043440"/>
            <a:ext cx="1357460" cy="542348"/>
          </a:xfrm>
          <a:prstGeom prst="roundRect">
            <a:avLst/>
          </a:prstGeom>
          <a:solidFill>
            <a:srgbClr val="FFE79B"/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dirty="0">
                <a:solidFill>
                  <a:sysClr val="windowText" lastClr="000000"/>
                </a:solidFill>
              </a:rPr>
              <a:t>免疫系统</a:t>
            </a:r>
            <a:endParaRPr lang="zh-CN" altLang="en-US" sz="2000" dirty="0">
              <a:solidFill>
                <a:sysClr val="windowText" lastClr="000000"/>
              </a:solidFill>
            </a:endParaRPr>
          </a:p>
        </p:txBody>
      </p:sp>
      <p:sp>
        <p:nvSpPr>
          <p:cNvPr id="4" name="矩形: 圆角 3"/>
          <p:cNvSpPr/>
          <p:nvPr/>
        </p:nvSpPr>
        <p:spPr>
          <a:xfrm>
            <a:off x="4534292" y="1422208"/>
            <a:ext cx="4326903" cy="542348"/>
          </a:xfrm>
          <a:prstGeom prst="roundRect">
            <a:avLst/>
          </a:prstGeom>
          <a:solidFill>
            <a:srgbClr val="7EB7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dirty="0">
                <a:solidFill>
                  <a:sysClr val="windowText" lastClr="000000"/>
                </a:solidFill>
              </a:rPr>
              <a:t>骨髓、胸腺、脾、淋巴结、扁桃体等</a:t>
            </a:r>
            <a:endParaRPr lang="zh-CN" altLang="en-US" sz="2000" dirty="0">
              <a:solidFill>
                <a:sysClr val="windowText" lastClr="000000"/>
              </a:solidFill>
            </a:endParaRPr>
          </a:p>
        </p:txBody>
      </p:sp>
      <p:sp>
        <p:nvSpPr>
          <p:cNvPr id="13" name="矩形: 圆角 12"/>
          <p:cNvSpPr/>
          <p:nvPr/>
        </p:nvSpPr>
        <p:spPr>
          <a:xfrm>
            <a:off x="2931736" y="1422208"/>
            <a:ext cx="1357460" cy="542348"/>
          </a:xfrm>
          <a:prstGeom prst="roundRect">
            <a:avLst/>
          </a:prstGeom>
          <a:solidFill>
            <a:srgbClr val="7EB7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dirty="0">
                <a:solidFill>
                  <a:sysClr val="windowText" lastClr="000000"/>
                </a:solidFill>
              </a:rPr>
              <a:t>免疫器官</a:t>
            </a:r>
            <a:endParaRPr lang="zh-CN" altLang="en-US" sz="2000" dirty="0">
              <a:solidFill>
                <a:sysClr val="windowText" lastClr="000000"/>
              </a:solidFill>
            </a:endParaRPr>
          </a:p>
        </p:txBody>
      </p:sp>
      <p:sp>
        <p:nvSpPr>
          <p:cNvPr id="15" name="矩形: 圆角 14"/>
          <p:cNvSpPr/>
          <p:nvPr/>
        </p:nvSpPr>
        <p:spPr>
          <a:xfrm>
            <a:off x="4967925" y="4634990"/>
            <a:ext cx="3893270" cy="542348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dirty="0">
                <a:solidFill>
                  <a:sysClr val="windowText" lastClr="000000"/>
                </a:solidFill>
              </a:rPr>
              <a:t>抗体、细胞因子、溶菌酶等</a:t>
            </a:r>
            <a:endParaRPr lang="zh-CN" altLang="en-US" sz="2000" dirty="0">
              <a:solidFill>
                <a:sysClr val="windowText" lastClr="000000"/>
              </a:solidFill>
            </a:endParaRPr>
          </a:p>
        </p:txBody>
      </p:sp>
      <p:sp>
        <p:nvSpPr>
          <p:cNvPr id="16" name="矩形: 圆角 15"/>
          <p:cNvSpPr/>
          <p:nvPr/>
        </p:nvSpPr>
        <p:spPr>
          <a:xfrm>
            <a:off x="2931736" y="4634990"/>
            <a:ext cx="1791092" cy="542348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dirty="0">
                <a:solidFill>
                  <a:sysClr val="windowText" lastClr="000000"/>
                </a:solidFill>
              </a:rPr>
              <a:t>免疫活性物质</a:t>
            </a:r>
            <a:endParaRPr lang="zh-CN" altLang="en-US" sz="2000" dirty="0">
              <a:solidFill>
                <a:sysClr val="windowText" lastClr="000000"/>
              </a:solidFill>
            </a:endParaRPr>
          </a:p>
        </p:txBody>
      </p:sp>
      <p:cxnSp>
        <p:nvCxnSpPr>
          <p:cNvPr id="6" name="直接连接符 5"/>
          <p:cNvCxnSpPr>
            <a:stCxn id="13" idx="3"/>
            <a:endCxn id="4" idx="1"/>
          </p:cNvCxnSpPr>
          <p:nvPr/>
        </p:nvCxnSpPr>
        <p:spPr>
          <a:xfrm>
            <a:off x="4289196" y="1693382"/>
            <a:ext cx="245096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>
            <a:off x="4722828" y="4906164"/>
            <a:ext cx="24509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左大括号 8"/>
          <p:cNvSpPr/>
          <p:nvPr/>
        </p:nvSpPr>
        <p:spPr>
          <a:xfrm>
            <a:off x="4289196" y="2811391"/>
            <a:ext cx="1395166" cy="1044155"/>
          </a:xfrm>
          <a:prstGeom prst="leftBrace">
            <a:avLst>
              <a:gd name="adj1" fmla="val 0"/>
              <a:gd name="adj2" fmla="val 50000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: 圆角 9"/>
          <p:cNvSpPr/>
          <p:nvPr/>
        </p:nvSpPr>
        <p:spPr>
          <a:xfrm>
            <a:off x="2931736" y="3046282"/>
            <a:ext cx="1357460" cy="542348"/>
          </a:xfrm>
          <a:prstGeom prst="roundRect">
            <a:avLst/>
          </a:prstGeom>
          <a:solidFill>
            <a:srgbClr val="D1B2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dirty="0">
                <a:solidFill>
                  <a:sysClr val="windowText" lastClr="000000"/>
                </a:solidFill>
              </a:rPr>
              <a:t>免疫细胞</a:t>
            </a:r>
            <a:endParaRPr lang="zh-CN" altLang="en-US" sz="2000" dirty="0">
              <a:solidFill>
                <a:sysClr val="windowText" lastClr="000000"/>
              </a:solidFill>
            </a:endParaRPr>
          </a:p>
        </p:txBody>
      </p:sp>
      <p:sp>
        <p:nvSpPr>
          <p:cNvPr id="11" name="矩形: 圆角 10"/>
          <p:cNvSpPr/>
          <p:nvPr/>
        </p:nvSpPr>
        <p:spPr>
          <a:xfrm>
            <a:off x="5684362" y="2540216"/>
            <a:ext cx="3176833" cy="542348"/>
          </a:xfrm>
          <a:prstGeom prst="roundRect">
            <a:avLst/>
          </a:prstGeom>
          <a:solidFill>
            <a:srgbClr val="FFE7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dirty="0">
                <a:solidFill>
                  <a:sysClr val="windowText" lastClr="000000"/>
                </a:solidFill>
              </a:rPr>
              <a:t>树突状细胞、巨噬细胞等</a:t>
            </a:r>
            <a:endParaRPr lang="zh-CN" altLang="en-US" sz="2000" dirty="0">
              <a:solidFill>
                <a:sysClr val="windowText" lastClr="000000"/>
              </a:solidFill>
            </a:endParaRPr>
          </a:p>
        </p:txBody>
      </p:sp>
      <p:sp>
        <p:nvSpPr>
          <p:cNvPr id="12" name="矩形: 圆角 11"/>
          <p:cNvSpPr/>
          <p:nvPr/>
        </p:nvSpPr>
        <p:spPr>
          <a:xfrm>
            <a:off x="5684362" y="3588630"/>
            <a:ext cx="3176833" cy="542348"/>
          </a:xfrm>
          <a:prstGeom prst="roundRect">
            <a:avLst/>
          </a:prstGeom>
          <a:solidFill>
            <a:srgbClr val="C5E0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dirty="0">
                <a:solidFill>
                  <a:sysClr val="windowText" lastClr="000000"/>
                </a:solidFill>
              </a:rPr>
              <a:t>淋巴细胞</a:t>
            </a:r>
            <a:endParaRPr lang="zh-CN" altLang="en-US" sz="2000" dirty="0">
              <a:solidFill>
                <a:sysClr val="windowText" lastClr="000000"/>
              </a:solidFill>
            </a:endParaRPr>
          </a:p>
        </p:txBody>
      </p:sp>
      <p:grpSp>
        <p:nvGrpSpPr>
          <p:cNvPr id="29" name="组合 28"/>
          <p:cNvGrpSpPr/>
          <p:nvPr/>
        </p:nvGrpSpPr>
        <p:grpSpPr>
          <a:xfrm>
            <a:off x="2337848" y="1693382"/>
            <a:ext cx="593888" cy="3212782"/>
            <a:chOff x="2337848" y="1693382"/>
            <a:chExt cx="593888" cy="3212782"/>
          </a:xfrm>
        </p:grpSpPr>
        <p:sp>
          <p:nvSpPr>
            <p:cNvPr id="21" name="左中括号 20"/>
            <p:cNvSpPr/>
            <p:nvPr/>
          </p:nvSpPr>
          <p:spPr>
            <a:xfrm>
              <a:off x="2667786" y="1693382"/>
              <a:ext cx="263950" cy="3212782"/>
            </a:xfrm>
            <a:prstGeom prst="leftBracket">
              <a:avLst>
                <a:gd name="adj" fmla="val 0"/>
              </a:avLst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23" name="直接连接符 22"/>
            <p:cNvCxnSpPr>
              <a:stCxn id="10" idx="1"/>
              <a:endCxn id="3" idx="3"/>
            </p:cNvCxnSpPr>
            <p:nvPr/>
          </p:nvCxnSpPr>
          <p:spPr>
            <a:xfrm flipH="1" flipV="1">
              <a:off x="2337848" y="3314614"/>
              <a:ext cx="593888" cy="284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右大括号 23"/>
          <p:cNvSpPr/>
          <p:nvPr/>
        </p:nvSpPr>
        <p:spPr>
          <a:xfrm>
            <a:off x="9065443" y="1693382"/>
            <a:ext cx="389641" cy="2162164"/>
          </a:xfrm>
          <a:prstGeom prst="rightBrace">
            <a:avLst>
              <a:gd name="adj1" fmla="val 54301"/>
              <a:gd name="adj2" fmla="val 50000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5" name="文本框 24"/>
          <p:cNvSpPr txBox="1"/>
          <p:nvPr/>
        </p:nvSpPr>
        <p:spPr>
          <a:xfrm>
            <a:off x="9455084" y="2358965"/>
            <a:ext cx="17565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>
                <a:effectLst>
                  <a:glow rad="76200">
                    <a:prstClr val="white">
                      <a:alpha val="85000"/>
                    </a:prstClr>
                  </a:glow>
                </a:effectLst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免疫调节的</a:t>
            </a:r>
            <a:r>
              <a:rPr lang="zh-CN" altLang="en-US" sz="2400" dirty="0">
                <a:solidFill>
                  <a:srgbClr val="C00000"/>
                </a:solidFill>
                <a:effectLst>
                  <a:glow rad="76200">
                    <a:prstClr val="white">
                      <a:alpha val="85000"/>
                    </a:prstClr>
                  </a:glow>
                </a:effectLst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结构基础</a:t>
            </a:r>
            <a:endParaRPr lang="zh-CN" altLang="en-US" sz="2400" dirty="0">
              <a:solidFill>
                <a:srgbClr val="C00000"/>
              </a:solidFill>
              <a:effectLst>
                <a:glow rad="76200">
                  <a:prstClr val="white">
                    <a:alpha val="85000"/>
                  </a:prstClr>
                </a:glow>
              </a:effectLst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9455084" y="4490665"/>
            <a:ext cx="17565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>
                <a:effectLst>
                  <a:glow rad="76200">
                    <a:prstClr val="white">
                      <a:alpha val="85000"/>
                    </a:prstClr>
                  </a:glow>
                </a:effectLst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免疫调节的　</a:t>
            </a:r>
            <a:r>
              <a:rPr lang="zh-CN" altLang="en-US" sz="2400" dirty="0">
                <a:solidFill>
                  <a:srgbClr val="C00000"/>
                </a:solidFill>
                <a:effectLst>
                  <a:glow rad="76200">
                    <a:prstClr val="white">
                      <a:alpha val="85000"/>
                    </a:prstClr>
                  </a:glow>
                </a:effectLst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物质基础</a:t>
            </a:r>
            <a:endParaRPr lang="zh-CN" altLang="en-US" sz="2400" dirty="0">
              <a:solidFill>
                <a:srgbClr val="C00000"/>
              </a:solidFill>
              <a:effectLst>
                <a:glow rad="76200">
                  <a:prstClr val="white">
                    <a:alpha val="85000"/>
                  </a:prstClr>
                </a:glow>
              </a:effectLst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cxnSp>
        <p:nvCxnSpPr>
          <p:cNvPr id="28" name="直接连接符 27"/>
          <p:cNvCxnSpPr>
            <a:stCxn id="15" idx="3"/>
            <a:endCxn id="26" idx="1"/>
          </p:cNvCxnSpPr>
          <p:nvPr/>
        </p:nvCxnSpPr>
        <p:spPr>
          <a:xfrm>
            <a:off x="8861195" y="4906164"/>
            <a:ext cx="593889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13" grpId="0" animBg="1"/>
      <p:bldP spid="15" grpId="0" animBg="1"/>
      <p:bldP spid="16" grpId="0" animBg="1"/>
      <p:bldP spid="9" grpId="0" animBg="1"/>
      <p:bldP spid="10" grpId="0" animBg="1"/>
      <p:bldP spid="11" grpId="0" animBg="1"/>
      <p:bldP spid="12" grpId="0" animBg="1"/>
      <p:bldP spid="24" grpId="0" animBg="1"/>
      <p:bldP spid="25" grpId="0"/>
      <p:bldP spid="2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第一道防线</a:t>
            </a:r>
            <a:endParaRPr lang="zh-CN" altLang="en-US" dirty="0"/>
          </a:p>
        </p:txBody>
      </p:sp>
      <p:grpSp>
        <p:nvGrpSpPr>
          <p:cNvPr id="6" name="组合 5"/>
          <p:cNvGrpSpPr/>
          <p:nvPr/>
        </p:nvGrpSpPr>
        <p:grpSpPr>
          <a:xfrm>
            <a:off x="947530" y="1146502"/>
            <a:ext cx="4906617" cy="4387035"/>
            <a:chOff x="947530" y="1146502"/>
            <a:chExt cx="4906617" cy="4387035"/>
          </a:xfrm>
        </p:grpSpPr>
        <p:grpSp>
          <p:nvGrpSpPr>
            <p:cNvPr id="4" name="组合 3"/>
            <p:cNvGrpSpPr/>
            <p:nvPr/>
          </p:nvGrpSpPr>
          <p:grpSpPr>
            <a:xfrm>
              <a:off x="947530" y="1146502"/>
              <a:ext cx="4906617" cy="4387035"/>
              <a:chOff x="987287" y="1536687"/>
              <a:chExt cx="4906617" cy="4387035"/>
            </a:xfrm>
          </p:grpSpPr>
          <p:sp>
            <p:nvSpPr>
              <p:cNvPr id="24" name="矩形: 圆角 23"/>
              <p:cNvSpPr/>
              <p:nvPr/>
            </p:nvSpPr>
            <p:spPr>
              <a:xfrm>
                <a:off x="987287" y="1829074"/>
                <a:ext cx="4906617" cy="4094648"/>
              </a:xfrm>
              <a:prstGeom prst="roundRect">
                <a:avLst>
                  <a:gd name="adj" fmla="val 5819"/>
                </a:avLst>
              </a:prstGeom>
              <a:noFill/>
              <a:ln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23" name="文本框 22"/>
              <p:cNvSpPr txBox="1"/>
              <p:nvPr/>
            </p:nvSpPr>
            <p:spPr>
              <a:xfrm>
                <a:off x="2879970" y="1536687"/>
                <a:ext cx="1107997" cy="584775"/>
              </a:xfrm>
              <a:prstGeom prst="rect">
                <a:avLst/>
              </a:prstGeom>
              <a:solidFill>
                <a:srgbClr val="DAE0EF"/>
              </a:solidFill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zh-CN" altLang="en-US" sz="3200" dirty="0">
                    <a:solidFill>
                      <a:srgbClr val="C00000"/>
                    </a:solidFill>
                    <a:effectLst>
                      <a:glow rad="76200">
                        <a:prstClr val="white">
                          <a:alpha val="85000"/>
                        </a:prstClr>
                      </a:glow>
                    </a:effectLst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皮 肤</a:t>
                </a:r>
                <a:endParaRPr lang="zh-CN" altLang="en-US" sz="3200" dirty="0">
                  <a:solidFill>
                    <a:srgbClr val="C00000"/>
                  </a:solidFill>
                  <a:effectLst>
                    <a:glow rad="76200">
                      <a:prstClr val="white">
                        <a:alpha val="85000"/>
                      </a:prstClr>
                    </a:glow>
                  </a:effectLst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</p:txBody>
          </p:sp>
        </p:grpSp>
        <p:pic>
          <p:nvPicPr>
            <p:cNvPr id="27" name="图片 48129" descr="00011"/>
            <p:cNvPicPr>
              <a:picLocks noChangeAspect="1" noChangeArrowheads="1"/>
            </p:cNvPicPr>
            <p:nvPr/>
          </p:nvPicPr>
          <p:blipFill rotWithShape="1"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00"/>
            <a:stretch>
              <a:fillRect/>
            </a:stretch>
          </p:blipFill>
          <p:spPr bwMode="auto">
            <a:xfrm>
              <a:off x="1385917" y="2070168"/>
              <a:ext cx="4029841" cy="3041375"/>
            </a:xfrm>
            <a:prstGeom prst="rect">
              <a:avLst/>
            </a:prstGeom>
            <a:noFill/>
            <a:ln w="12700" cmpd="sng">
              <a:noFill/>
              <a:bevel/>
            </a:ln>
            <a:effectLst>
              <a:innerShdw blurRad="50800">
                <a:prstClr val="black"/>
              </a:inn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</p:pic>
      </p:grpSp>
      <p:grpSp>
        <p:nvGrpSpPr>
          <p:cNvPr id="7" name="组合 6"/>
          <p:cNvGrpSpPr/>
          <p:nvPr/>
        </p:nvGrpSpPr>
        <p:grpSpPr>
          <a:xfrm>
            <a:off x="6365393" y="1146502"/>
            <a:ext cx="4906617" cy="4387035"/>
            <a:chOff x="6365393" y="1146502"/>
            <a:chExt cx="4906617" cy="4387035"/>
          </a:xfrm>
        </p:grpSpPr>
        <p:grpSp>
          <p:nvGrpSpPr>
            <p:cNvPr id="3" name="组合 2"/>
            <p:cNvGrpSpPr/>
            <p:nvPr/>
          </p:nvGrpSpPr>
          <p:grpSpPr>
            <a:xfrm>
              <a:off x="6365393" y="1146502"/>
              <a:ext cx="4906617" cy="4387035"/>
              <a:chOff x="6405150" y="1536687"/>
              <a:chExt cx="4906617" cy="4387035"/>
            </a:xfrm>
          </p:grpSpPr>
          <p:sp>
            <p:nvSpPr>
              <p:cNvPr id="26" name="矩形: 圆角 25"/>
              <p:cNvSpPr/>
              <p:nvPr/>
            </p:nvSpPr>
            <p:spPr>
              <a:xfrm>
                <a:off x="6405150" y="1829074"/>
                <a:ext cx="4906617" cy="4094648"/>
              </a:xfrm>
              <a:prstGeom prst="roundRect">
                <a:avLst>
                  <a:gd name="adj" fmla="val 5819"/>
                </a:avLst>
              </a:prstGeom>
              <a:noFill/>
              <a:ln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25" name="文本框 24"/>
              <p:cNvSpPr txBox="1"/>
              <p:nvPr/>
            </p:nvSpPr>
            <p:spPr>
              <a:xfrm>
                <a:off x="8385585" y="1536687"/>
                <a:ext cx="1107997" cy="584775"/>
              </a:xfrm>
              <a:prstGeom prst="rect">
                <a:avLst/>
              </a:prstGeom>
              <a:solidFill>
                <a:srgbClr val="DAE0EF"/>
              </a:solidFill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zh-CN" altLang="en-US" sz="3200" dirty="0">
                    <a:solidFill>
                      <a:srgbClr val="C00000"/>
                    </a:solidFill>
                    <a:effectLst>
                      <a:glow rad="76200">
                        <a:prstClr val="white">
                          <a:alpha val="85000"/>
                        </a:prstClr>
                      </a:glow>
                    </a:effectLst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黏 膜</a:t>
                </a:r>
                <a:endParaRPr lang="zh-CN" altLang="en-US" sz="3200" dirty="0">
                  <a:solidFill>
                    <a:srgbClr val="C00000"/>
                  </a:solidFill>
                  <a:effectLst>
                    <a:glow rad="76200">
                      <a:prstClr val="white">
                        <a:alpha val="85000"/>
                      </a:prstClr>
                    </a:glow>
                  </a:effectLst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</p:txBody>
          </p:sp>
        </p:grpSp>
        <p:pic>
          <p:nvPicPr>
            <p:cNvPr id="28" name="图片 50177" descr="0002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90101" y="2027865"/>
              <a:ext cx="4057200" cy="3083678"/>
            </a:xfrm>
            <a:prstGeom prst="rect">
              <a:avLst/>
            </a:prstGeom>
            <a:noFill/>
            <a:ln w="12700" cmpd="sng">
              <a:noFill/>
              <a:bevel/>
            </a:ln>
            <a:effectLst>
              <a:innerShdw blurRad="50800">
                <a:prstClr val="black"/>
              </a:inn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</p:pic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第二道防线</a:t>
            </a:r>
            <a:endParaRPr lang="zh-CN" altLang="en-US" dirty="0"/>
          </a:p>
        </p:txBody>
      </p:sp>
      <p:grpSp>
        <p:nvGrpSpPr>
          <p:cNvPr id="4" name="组合 3"/>
          <p:cNvGrpSpPr/>
          <p:nvPr/>
        </p:nvGrpSpPr>
        <p:grpSpPr>
          <a:xfrm>
            <a:off x="947530" y="1146502"/>
            <a:ext cx="4906617" cy="4387035"/>
            <a:chOff x="987287" y="1536687"/>
            <a:chExt cx="4906617" cy="4387035"/>
          </a:xfrm>
        </p:grpSpPr>
        <p:pic>
          <p:nvPicPr>
            <p:cNvPr id="11" name="图片 51201" descr="00041"/>
            <p:cNvPicPr>
              <a:picLocks noChangeAspect="1" noChangeArrowheads="1"/>
            </p:cNvPicPr>
            <p:nvPr/>
          </p:nvPicPr>
          <p:blipFill rotWithShape="1"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87" t="1180"/>
            <a:stretch>
              <a:fillRect/>
            </a:stretch>
          </p:blipFill>
          <p:spPr bwMode="auto">
            <a:xfrm>
              <a:off x="1411356" y="2415211"/>
              <a:ext cx="4045226" cy="3041374"/>
            </a:xfrm>
            <a:prstGeom prst="rect">
              <a:avLst/>
            </a:prstGeom>
            <a:noFill/>
            <a:ln w="12700" cmpd="sng">
              <a:noFill/>
              <a:bevel/>
            </a:ln>
            <a:effectLst>
              <a:innerShdw blurRad="50800">
                <a:prstClr val="black"/>
              </a:inn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" name="矩形: 圆角 23"/>
            <p:cNvSpPr/>
            <p:nvPr/>
          </p:nvSpPr>
          <p:spPr>
            <a:xfrm>
              <a:off x="987287" y="1829074"/>
              <a:ext cx="4906617" cy="4094648"/>
            </a:xfrm>
            <a:prstGeom prst="roundRect">
              <a:avLst>
                <a:gd name="adj" fmla="val 5819"/>
              </a:avLst>
            </a:prstGeom>
            <a:noFill/>
            <a:ln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2726083" y="1536687"/>
              <a:ext cx="1415772" cy="584775"/>
            </a:xfrm>
            <a:prstGeom prst="rect">
              <a:avLst/>
            </a:prstGeom>
            <a:solidFill>
              <a:srgbClr val="DAE0EF"/>
            </a:solidFill>
          </p:spPr>
          <p:txBody>
            <a:bodyPr wrap="none" rtlCol="0">
              <a:spAutoFit/>
            </a:bodyPr>
            <a:lstStyle/>
            <a:p>
              <a:r>
                <a:rPr lang="zh-CN" altLang="en-US" sz="3200" dirty="0">
                  <a:solidFill>
                    <a:srgbClr val="C00000"/>
                  </a:solidFill>
                  <a:effectLst>
                    <a:glow rad="76200">
                      <a:prstClr val="white">
                        <a:alpha val="85000"/>
                      </a:prstClr>
                    </a:glow>
                  </a:effectLst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溶菌酶</a:t>
              </a:r>
              <a:endParaRPr lang="zh-CN" altLang="en-US" sz="3200" dirty="0">
                <a:solidFill>
                  <a:srgbClr val="C00000"/>
                </a:solidFill>
                <a:effectLst>
                  <a:glow rad="76200">
                    <a:prstClr val="white">
                      <a:alpha val="85000"/>
                    </a:prstClr>
                  </a:glow>
                </a:effectLst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6365393" y="1146502"/>
            <a:ext cx="4906617" cy="4387035"/>
            <a:chOff x="6405150" y="1536687"/>
            <a:chExt cx="4906617" cy="4387035"/>
          </a:xfrm>
        </p:grpSpPr>
        <p:pic>
          <p:nvPicPr>
            <p:cNvPr id="13" name="图片 52225" descr="00051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30" t="1203"/>
            <a:stretch>
              <a:fillRect/>
            </a:stretch>
          </p:blipFill>
          <p:spPr bwMode="auto">
            <a:xfrm>
              <a:off x="6838123" y="2439203"/>
              <a:ext cx="4040672" cy="3041375"/>
            </a:xfrm>
            <a:prstGeom prst="rect">
              <a:avLst/>
            </a:prstGeom>
            <a:noFill/>
            <a:ln w="12700" cmpd="sng">
              <a:noFill/>
              <a:bevel/>
            </a:ln>
            <a:effectLst>
              <a:innerShdw blurRad="50800">
                <a:prstClr val="black"/>
              </a:inn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</p:pic>
        <p:sp>
          <p:nvSpPr>
            <p:cNvPr id="26" name="矩形: 圆角 25"/>
            <p:cNvSpPr/>
            <p:nvPr/>
          </p:nvSpPr>
          <p:spPr>
            <a:xfrm>
              <a:off x="6405150" y="1829074"/>
              <a:ext cx="4906617" cy="4094648"/>
            </a:xfrm>
            <a:prstGeom prst="roundRect">
              <a:avLst>
                <a:gd name="adj" fmla="val 5819"/>
              </a:avLst>
            </a:prstGeom>
            <a:noFill/>
            <a:ln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8026513" y="1536687"/>
              <a:ext cx="1826141" cy="584775"/>
            </a:xfrm>
            <a:prstGeom prst="rect">
              <a:avLst/>
            </a:prstGeom>
            <a:solidFill>
              <a:srgbClr val="DAE0EF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3200" dirty="0">
                  <a:solidFill>
                    <a:srgbClr val="C00000"/>
                  </a:solidFill>
                  <a:effectLst>
                    <a:glow rad="76200">
                      <a:prstClr val="white">
                        <a:alpha val="85000"/>
                      </a:prstClr>
                    </a:glow>
                  </a:effectLst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吞噬细胞</a:t>
              </a:r>
              <a:endParaRPr lang="zh-CN" altLang="en-US" sz="3200" dirty="0">
                <a:solidFill>
                  <a:srgbClr val="C00000"/>
                </a:solidFill>
                <a:effectLst>
                  <a:glow rad="76200">
                    <a:prstClr val="white">
                      <a:alpha val="85000"/>
                    </a:prstClr>
                  </a:glow>
                </a:effectLst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5" name="文本框 4"/>
          <p:cNvSpPr txBox="1"/>
          <p:nvPr/>
        </p:nvSpPr>
        <p:spPr>
          <a:xfrm>
            <a:off x="3541454" y="5795525"/>
            <a:ext cx="51090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/>
              <a:t>吞噬细胞：如巨噬细胞、树突状细胞</a:t>
            </a:r>
            <a:endParaRPr lang="zh-CN" altLang="en-US" sz="2400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免疫的类型</a:t>
            </a:r>
            <a:endParaRPr lang="zh-CN" altLang="en-US" dirty="0"/>
          </a:p>
        </p:txBody>
      </p:sp>
      <p:sp>
        <p:nvSpPr>
          <p:cNvPr id="17" name="文本框 16"/>
          <p:cNvSpPr txBox="1"/>
          <p:nvPr/>
        </p:nvSpPr>
        <p:spPr>
          <a:xfrm>
            <a:off x="2088242" y="1749605"/>
            <a:ext cx="6860358" cy="11440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sz="2400" dirty="0">
                <a:solidFill>
                  <a:srgbClr val="0070C0"/>
                </a:solidFill>
              </a:rPr>
              <a:t>产生：</a:t>
            </a:r>
            <a:r>
              <a:rPr lang="zh-CN" altLang="en-US" sz="2400" dirty="0"/>
              <a:t>是机体在长期进化过程中遗传下来的。</a:t>
            </a:r>
            <a:endParaRPr lang="zh-CN" altLang="en-US" sz="2400" dirty="0"/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sz="2400" dirty="0">
                <a:solidFill>
                  <a:srgbClr val="0070C0"/>
                </a:solidFill>
              </a:rPr>
              <a:t>特点：</a:t>
            </a:r>
            <a:r>
              <a:rPr lang="zh-CN" altLang="en-US" sz="2400" dirty="0"/>
              <a:t>生来就有，对多种病原体都有防御作用。</a:t>
            </a:r>
            <a:endParaRPr lang="zh-CN" altLang="en-US" sz="2400" dirty="0"/>
          </a:p>
        </p:txBody>
      </p:sp>
      <p:grpSp>
        <p:nvGrpSpPr>
          <p:cNvPr id="18" name="组合 17"/>
          <p:cNvGrpSpPr/>
          <p:nvPr/>
        </p:nvGrpSpPr>
        <p:grpSpPr>
          <a:xfrm>
            <a:off x="1745735" y="1209683"/>
            <a:ext cx="8343507" cy="1921126"/>
            <a:chOff x="838200" y="963476"/>
            <a:chExt cx="8343507" cy="1921126"/>
          </a:xfrm>
        </p:grpSpPr>
        <p:sp>
          <p:nvSpPr>
            <p:cNvPr id="19" name="矩形: 圆角 18"/>
            <p:cNvSpPr/>
            <p:nvPr/>
          </p:nvSpPr>
          <p:spPr>
            <a:xfrm>
              <a:off x="838200" y="1241789"/>
              <a:ext cx="8343507" cy="1642813"/>
            </a:xfrm>
            <a:prstGeom prst="roundRect">
              <a:avLst>
                <a:gd name="adj" fmla="val 9703"/>
              </a:avLst>
            </a:prstGeom>
            <a:noFill/>
            <a:ln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3170926" y="963476"/>
              <a:ext cx="4134465" cy="523220"/>
            </a:xfrm>
            <a:prstGeom prst="rect">
              <a:avLst/>
            </a:prstGeom>
            <a:solidFill>
              <a:srgbClr val="DAE0EF"/>
            </a:solidFill>
          </p:spPr>
          <p:txBody>
            <a:bodyPr wrap="none" rtlCol="0">
              <a:spAutoFit/>
            </a:bodyPr>
            <a:lstStyle/>
            <a:p>
              <a:pPr lvl="0" algn="ctr"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>
                    <a:glow rad="76200">
                      <a:prstClr val="white">
                        <a:alpha val="85000"/>
                      </a:prstClr>
                    </a:glow>
                  </a:effectLst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第一道防线和第二道防线</a:t>
              </a:r>
              <a:endPara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glow rad="76200">
                    <a:prstClr val="white">
                      <a:alpha val="85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6" name="箭头: 下 5"/>
          <p:cNvSpPr/>
          <p:nvPr/>
        </p:nvSpPr>
        <p:spPr>
          <a:xfrm>
            <a:off x="5080464" y="3392418"/>
            <a:ext cx="2130457" cy="671660"/>
          </a:xfrm>
          <a:prstGeom prst="downArrow">
            <a:avLst>
              <a:gd name="adj1" fmla="val 57464"/>
              <a:gd name="adj2" fmla="val 50000"/>
            </a:avLst>
          </a:prstGeom>
          <a:gradFill flip="none" rotWithShape="1">
            <a:gsLst>
              <a:gs pos="0">
                <a:srgbClr val="00B050"/>
              </a:gs>
              <a:gs pos="100000">
                <a:srgbClr val="00B05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>
                <a:solidFill>
                  <a:schemeClr val="tx1"/>
                </a:solidFill>
              </a:rPr>
              <a:t>构成</a:t>
            </a:r>
            <a:endParaRPr lang="zh-CN" altLang="en-US" sz="2400" dirty="0">
              <a:solidFill>
                <a:schemeClr val="tx1"/>
              </a:solidFill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3514202" y="4325687"/>
            <a:ext cx="5262980" cy="1107996"/>
          </a:xfrm>
          <a:prstGeom prst="rect">
            <a:avLst/>
          </a:prstGeom>
          <a:solidFill>
            <a:srgbClr val="DAE0EF"/>
          </a:solidFill>
        </p:spPr>
        <p:txBody>
          <a:bodyPr wrap="none" rtlCol="0">
            <a:spAutoFit/>
          </a:bodyPr>
          <a:lstStyle/>
          <a:p>
            <a:pPr lvl="0" algn="ctr">
              <a:defRPr/>
            </a:pPr>
            <a:r>
              <a:rPr kumimoji="0" lang="zh-CN" alt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glow rad="76200">
                    <a:prstClr val="white">
                      <a:alpha val="85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非特异性免疫</a:t>
            </a:r>
            <a:endParaRPr kumimoji="0" lang="zh-CN" altLang="en-US" sz="66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>
                <a:glow rad="76200">
                  <a:prstClr val="white">
                    <a:alpha val="85000"/>
                  </a:prstClr>
                </a:glow>
              </a:effectLst>
              <a:uLnTx/>
              <a:uFillTx/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uiExpand="1" build="p"/>
      <p:bldP spid="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免疫的类型</a:t>
            </a:r>
            <a:endParaRPr lang="zh-CN" altLang="en-US" dirty="0"/>
          </a:p>
        </p:txBody>
      </p:sp>
      <p:sp>
        <p:nvSpPr>
          <p:cNvPr id="17" name="文本框 16"/>
          <p:cNvSpPr txBox="1"/>
          <p:nvPr/>
        </p:nvSpPr>
        <p:spPr>
          <a:xfrm>
            <a:off x="2022254" y="1768459"/>
            <a:ext cx="8130414" cy="11440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sz="2400" dirty="0">
                <a:solidFill>
                  <a:srgbClr val="0070C0"/>
                </a:solidFill>
              </a:rPr>
              <a:t>产生：</a:t>
            </a:r>
            <a:r>
              <a:rPr lang="zh-CN" altLang="en-US" sz="2400" dirty="0"/>
              <a:t>是机体在个体发育过程中与病原体接触后获得的。</a:t>
            </a:r>
            <a:endParaRPr lang="zh-CN" altLang="en-US" sz="2400" dirty="0"/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sz="2400" dirty="0">
                <a:solidFill>
                  <a:srgbClr val="0070C0"/>
                </a:solidFill>
              </a:rPr>
              <a:t>特点：</a:t>
            </a:r>
            <a:r>
              <a:rPr lang="zh-CN" altLang="en-US" sz="2400" dirty="0"/>
              <a:t>主要针对特定的抗原起作用，因而具有特异性。</a:t>
            </a:r>
            <a:endParaRPr lang="zh-CN" altLang="en-US" sz="2400" dirty="0"/>
          </a:p>
        </p:txBody>
      </p:sp>
      <p:grpSp>
        <p:nvGrpSpPr>
          <p:cNvPr id="18" name="组合 17"/>
          <p:cNvGrpSpPr/>
          <p:nvPr/>
        </p:nvGrpSpPr>
        <p:grpSpPr>
          <a:xfrm>
            <a:off x="1679747" y="1228537"/>
            <a:ext cx="8472921" cy="1921126"/>
            <a:chOff x="838200" y="963476"/>
            <a:chExt cx="8472921" cy="1921126"/>
          </a:xfrm>
        </p:grpSpPr>
        <p:sp>
          <p:nvSpPr>
            <p:cNvPr id="19" name="矩形: 圆角 18"/>
            <p:cNvSpPr/>
            <p:nvPr/>
          </p:nvSpPr>
          <p:spPr>
            <a:xfrm>
              <a:off x="838200" y="1241789"/>
              <a:ext cx="8472921" cy="1642813"/>
            </a:xfrm>
            <a:prstGeom prst="roundRect">
              <a:avLst>
                <a:gd name="adj" fmla="val 9703"/>
              </a:avLst>
            </a:prstGeom>
            <a:noFill/>
            <a:ln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4248144" y="963476"/>
              <a:ext cx="1980030" cy="523220"/>
            </a:xfrm>
            <a:prstGeom prst="rect">
              <a:avLst/>
            </a:prstGeom>
            <a:solidFill>
              <a:srgbClr val="DAE0EF"/>
            </a:solidFill>
          </p:spPr>
          <p:txBody>
            <a:bodyPr wrap="none" rtlCol="0">
              <a:spAutoFit/>
            </a:bodyPr>
            <a:lstStyle/>
            <a:p>
              <a:pPr lvl="0" algn="ctr"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>
                    <a:glow rad="76200">
                      <a:prstClr val="white">
                        <a:alpha val="85000"/>
                      </a:prstClr>
                    </a:glow>
                  </a:effectLst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第三道防线</a:t>
              </a:r>
              <a:endPara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glow rad="76200">
                    <a:prstClr val="white">
                      <a:alpha val="85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6" name="箭头: 下 5"/>
          <p:cNvSpPr/>
          <p:nvPr/>
        </p:nvSpPr>
        <p:spPr>
          <a:xfrm>
            <a:off x="5014476" y="3411272"/>
            <a:ext cx="2130457" cy="671660"/>
          </a:xfrm>
          <a:prstGeom prst="downArrow">
            <a:avLst>
              <a:gd name="adj1" fmla="val 57464"/>
              <a:gd name="adj2" fmla="val 50000"/>
            </a:avLst>
          </a:prstGeom>
          <a:gradFill flip="none" rotWithShape="1">
            <a:gsLst>
              <a:gs pos="0">
                <a:srgbClr val="00B050"/>
              </a:gs>
              <a:gs pos="100000">
                <a:srgbClr val="00B05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>
                <a:solidFill>
                  <a:schemeClr val="tx1"/>
                </a:solidFill>
              </a:rPr>
              <a:t>构成</a:t>
            </a:r>
            <a:endParaRPr lang="zh-CN" altLang="en-US" sz="2400" dirty="0">
              <a:solidFill>
                <a:schemeClr val="tx1"/>
              </a:solidFill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3871407" y="4344541"/>
            <a:ext cx="4416594" cy="1107996"/>
          </a:xfrm>
          <a:prstGeom prst="rect">
            <a:avLst/>
          </a:prstGeom>
          <a:solidFill>
            <a:srgbClr val="DAE0EF"/>
          </a:solidFill>
        </p:spPr>
        <p:txBody>
          <a:bodyPr wrap="none" rtlCol="0">
            <a:spAutoFit/>
          </a:bodyPr>
          <a:lstStyle/>
          <a:p>
            <a:pPr lvl="0" algn="ctr">
              <a:defRPr/>
            </a:pPr>
            <a:r>
              <a:rPr kumimoji="0" lang="zh-CN" alt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>
                  <a:glow rad="76200">
                    <a:prstClr val="white">
                      <a:alpha val="85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特异性免疫</a:t>
            </a:r>
            <a:endParaRPr kumimoji="0" lang="zh-CN" altLang="en-US" sz="66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>
                <a:glow rad="76200">
                  <a:prstClr val="white">
                    <a:alpha val="85000"/>
                  </a:prstClr>
                </a:glow>
              </a:effectLst>
              <a:uLnTx/>
              <a:uFillTx/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ageCurlSing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uiExpand="1" build="p"/>
      <p:bldP spid="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免疫系统的功能</a:t>
            </a:r>
            <a:endParaRPr lang="zh-CN" altLang="en-US" dirty="0"/>
          </a:p>
        </p:txBody>
      </p:sp>
      <p:sp>
        <p:nvSpPr>
          <p:cNvPr id="3" name="文本框 2"/>
          <p:cNvSpPr txBox="1"/>
          <p:nvPr/>
        </p:nvSpPr>
        <p:spPr>
          <a:xfrm>
            <a:off x="1694795" y="1450919"/>
            <a:ext cx="88024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/>
              <a:t>组成机体的三道防线是统一的整体，它们共同实现三大基本功能</a:t>
            </a:r>
            <a:endParaRPr lang="zh-CN" altLang="en-US" sz="2400" dirty="0"/>
          </a:p>
        </p:txBody>
      </p:sp>
      <p:sp>
        <p:nvSpPr>
          <p:cNvPr id="4" name="文本框 3"/>
          <p:cNvSpPr txBox="1"/>
          <p:nvPr/>
        </p:nvSpPr>
        <p:spPr>
          <a:xfrm>
            <a:off x="3892484" y="2337846"/>
            <a:ext cx="3903482" cy="36574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>
              <a:lnSpc>
                <a:spcPct val="120000"/>
              </a:lnSpc>
            </a:pPr>
            <a:r>
              <a:rPr lang="zh-CN" altLang="en-US" sz="6600" dirty="0">
                <a:solidFill>
                  <a:srgbClr val="C00000"/>
                </a:solidFill>
                <a:effectLst>
                  <a:glow rad="76200">
                    <a:prstClr val="white">
                      <a:alpha val="85000"/>
                    </a:prstClr>
                  </a:glow>
                </a:effectLst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免疫防御</a:t>
            </a:r>
            <a:endParaRPr lang="en-US" altLang="zh-CN" sz="6600" dirty="0">
              <a:solidFill>
                <a:srgbClr val="0070C0"/>
              </a:solidFill>
              <a:effectLst>
                <a:glow rad="76200">
                  <a:prstClr val="white">
                    <a:alpha val="85000"/>
                  </a:prstClr>
                </a:glow>
              </a:effectLst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dist">
              <a:lnSpc>
                <a:spcPct val="120000"/>
              </a:lnSpc>
            </a:pPr>
            <a:r>
              <a:rPr lang="zh-CN" altLang="en-US" sz="6600" dirty="0">
                <a:solidFill>
                  <a:srgbClr val="CC9B00"/>
                </a:solidFill>
                <a:effectLst>
                  <a:glow rad="76200">
                    <a:prstClr val="white">
                      <a:alpha val="85000"/>
                    </a:prstClr>
                  </a:glow>
                </a:effectLst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免疫自稳</a:t>
            </a:r>
            <a:endParaRPr lang="en-US" altLang="zh-CN" sz="6600" dirty="0">
              <a:solidFill>
                <a:srgbClr val="CC9B00"/>
              </a:solidFill>
              <a:effectLst>
                <a:glow rad="76200">
                  <a:prstClr val="white">
                    <a:alpha val="85000"/>
                  </a:prstClr>
                </a:glow>
              </a:effectLst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dist">
              <a:lnSpc>
                <a:spcPct val="120000"/>
              </a:lnSpc>
            </a:pPr>
            <a:r>
              <a:rPr lang="zh-CN" altLang="en-US" sz="6600" dirty="0">
                <a:solidFill>
                  <a:srgbClr val="0070C0"/>
                </a:solidFill>
                <a:effectLst>
                  <a:glow rad="76200">
                    <a:prstClr val="white">
                      <a:alpha val="85000"/>
                    </a:prstClr>
                  </a:glow>
                </a:effectLst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免疫监视</a:t>
            </a:r>
            <a:endParaRPr lang="zh-CN" altLang="en-US" sz="6600" dirty="0">
              <a:solidFill>
                <a:srgbClr val="0070C0"/>
              </a:solidFill>
              <a:effectLst>
                <a:glow rad="76200">
                  <a:prstClr val="white">
                    <a:alpha val="85000"/>
                  </a:prstClr>
                </a:glow>
              </a:effectLst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uiExpand="1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免疫系统的功能</a:t>
            </a:r>
            <a:endParaRPr lang="zh-CN" altLang="en-US" dirty="0"/>
          </a:p>
        </p:txBody>
      </p:sp>
      <p:sp>
        <p:nvSpPr>
          <p:cNvPr id="5" name="文本框 4"/>
          <p:cNvSpPr txBox="1"/>
          <p:nvPr/>
        </p:nvSpPr>
        <p:spPr>
          <a:xfrm>
            <a:off x="1180706" y="1569386"/>
            <a:ext cx="10065471" cy="16980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sz="2400" dirty="0">
                <a:solidFill>
                  <a:srgbClr val="0070C0"/>
                </a:solidFill>
              </a:rPr>
              <a:t>含义：</a:t>
            </a:r>
            <a:r>
              <a:rPr lang="zh-CN" altLang="en-US" sz="2400" dirty="0"/>
              <a:t>是机体排除外来抗原性异物的一种免疫防护作用。这是免疫系统最基本的功能。</a:t>
            </a:r>
            <a:endParaRPr lang="zh-CN" altLang="en-US" sz="2400" dirty="0"/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sz="2400" dirty="0">
                <a:solidFill>
                  <a:srgbClr val="0070C0"/>
                </a:solidFill>
              </a:rPr>
              <a:t>作用：</a:t>
            </a:r>
            <a:r>
              <a:rPr lang="zh-CN" altLang="en-US" sz="2400" dirty="0"/>
              <a:t>该功能正常时，机体能抵抗病原体的入侵。</a:t>
            </a:r>
            <a:endParaRPr lang="zh-CN" altLang="en-US" sz="2400" dirty="0"/>
          </a:p>
        </p:txBody>
      </p:sp>
      <p:grpSp>
        <p:nvGrpSpPr>
          <p:cNvPr id="6" name="组合 5"/>
          <p:cNvGrpSpPr/>
          <p:nvPr/>
        </p:nvGrpSpPr>
        <p:grpSpPr>
          <a:xfrm>
            <a:off x="838200" y="1046166"/>
            <a:ext cx="10515600" cy="5354633"/>
            <a:chOff x="838200" y="980178"/>
            <a:chExt cx="10515600" cy="5354633"/>
          </a:xfrm>
        </p:grpSpPr>
        <p:sp>
          <p:nvSpPr>
            <p:cNvPr id="7" name="矩形: 圆角 6"/>
            <p:cNvSpPr/>
            <p:nvPr/>
          </p:nvSpPr>
          <p:spPr>
            <a:xfrm>
              <a:off x="838200" y="1241788"/>
              <a:ext cx="10515600" cy="5093023"/>
            </a:xfrm>
            <a:prstGeom prst="roundRect">
              <a:avLst>
                <a:gd name="adj" fmla="val 5729"/>
              </a:avLst>
            </a:prstGeom>
            <a:noFill/>
            <a:ln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5285521" y="980178"/>
              <a:ext cx="1620957" cy="523220"/>
            </a:xfrm>
            <a:prstGeom prst="rect">
              <a:avLst/>
            </a:prstGeom>
            <a:solidFill>
              <a:srgbClr val="DAE0EF"/>
            </a:solidFill>
          </p:spPr>
          <p:txBody>
            <a:bodyPr wrap="none" rtlCol="0">
              <a:spAutoFit/>
            </a:bodyPr>
            <a:lstStyle/>
            <a:p>
              <a:pPr lvl="0" algn="ctr"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>
                    <a:glow rad="76200">
                      <a:prstClr val="white">
                        <a:alpha val="85000"/>
                      </a:prstClr>
                    </a:glow>
                  </a:effectLst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免疫防御</a:t>
              </a:r>
              <a:endPara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glow rad="76200">
                    <a:prstClr val="white">
                      <a:alpha val="85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pic>
        <p:nvPicPr>
          <p:cNvPr id="10" name="图片 9" descr="卡通人物&#10;&#10;描述已自动生成"/>
          <p:cNvPicPr>
            <a:picLocks noChangeAspect="1"/>
          </p:cNvPicPr>
          <p:nvPr/>
        </p:nvPicPr>
        <p:blipFill rotWithShape="1">
          <a:blip r:embed="rId1"/>
          <a:srcRect l="54549" t="50682" r="5502" b="9317"/>
          <a:stretch>
            <a:fillRect/>
          </a:stretch>
        </p:blipFill>
        <p:spPr>
          <a:xfrm>
            <a:off x="7230359" y="3304254"/>
            <a:ext cx="4181012" cy="2982782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1180706" y="3194482"/>
            <a:ext cx="5512325" cy="16980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sz="2400" dirty="0">
                <a:solidFill>
                  <a:srgbClr val="0070C0"/>
                </a:solidFill>
              </a:rPr>
              <a:t>异常：</a:t>
            </a:r>
            <a:r>
              <a:rPr lang="zh-CN" altLang="en-US" sz="2400" dirty="0"/>
              <a:t>免疫反应过强、过弱或缺失，可能会导致组织损伤或易被病原体感染等问题。</a:t>
            </a:r>
            <a:endParaRPr lang="zh-CN" altLang="en-US" sz="2400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11" grpId="0" uiExpand="1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免疫系统的功能</a:t>
            </a:r>
            <a:endParaRPr lang="zh-CN" altLang="en-US" dirty="0"/>
          </a:p>
        </p:txBody>
      </p:sp>
      <p:sp>
        <p:nvSpPr>
          <p:cNvPr id="5" name="文本框 4"/>
          <p:cNvSpPr txBox="1"/>
          <p:nvPr/>
        </p:nvSpPr>
        <p:spPr>
          <a:xfrm>
            <a:off x="1180706" y="1569386"/>
            <a:ext cx="10065471" cy="22520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sz="2400" dirty="0">
                <a:solidFill>
                  <a:srgbClr val="0070C0"/>
                </a:solidFill>
              </a:rPr>
              <a:t>含义：</a:t>
            </a:r>
            <a:r>
              <a:rPr lang="zh-CN" altLang="en-US" sz="2400" dirty="0"/>
              <a:t>是指机体清除衰老或损伤的细胞，进行自身调节，维持内环境稳态的功能。</a:t>
            </a:r>
            <a:endParaRPr lang="zh-CN" altLang="en-US" sz="2400" dirty="0"/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sz="2400" dirty="0">
                <a:solidFill>
                  <a:srgbClr val="0070C0"/>
                </a:solidFill>
              </a:rPr>
              <a:t>作用：</a:t>
            </a:r>
            <a:r>
              <a:rPr lang="zh-CN" altLang="en-US" sz="2400" dirty="0"/>
              <a:t>正常情况下，免疫系统对自身的抗原物质不产生免疫反应。</a:t>
            </a:r>
            <a:endParaRPr lang="zh-CN" altLang="en-US" sz="2400" dirty="0"/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sz="2400" dirty="0">
                <a:solidFill>
                  <a:srgbClr val="0070C0"/>
                </a:solidFill>
              </a:rPr>
              <a:t>异常：</a:t>
            </a:r>
            <a:r>
              <a:rPr lang="zh-CN" altLang="en-US" sz="2400" dirty="0"/>
              <a:t>容易发生自身免疫病。</a:t>
            </a:r>
            <a:endParaRPr lang="zh-CN" altLang="en-US" sz="2400" dirty="0"/>
          </a:p>
        </p:txBody>
      </p:sp>
      <p:grpSp>
        <p:nvGrpSpPr>
          <p:cNvPr id="6" name="组合 5"/>
          <p:cNvGrpSpPr/>
          <p:nvPr/>
        </p:nvGrpSpPr>
        <p:grpSpPr>
          <a:xfrm>
            <a:off x="838200" y="1046166"/>
            <a:ext cx="10515600" cy="5354633"/>
            <a:chOff x="838200" y="980178"/>
            <a:chExt cx="10515600" cy="5354633"/>
          </a:xfrm>
        </p:grpSpPr>
        <p:sp>
          <p:nvSpPr>
            <p:cNvPr id="7" name="矩形: 圆角 6"/>
            <p:cNvSpPr/>
            <p:nvPr/>
          </p:nvSpPr>
          <p:spPr>
            <a:xfrm>
              <a:off x="838200" y="1241788"/>
              <a:ext cx="10515600" cy="5093023"/>
            </a:xfrm>
            <a:prstGeom prst="roundRect">
              <a:avLst>
                <a:gd name="adj" fmla="val 5729"/>
              </a:avLst>
            </a:prstGeom>
            <a:noFill/>
            <a:ln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5285521" y="980178"/>
              <a:ext cx="1620957" cy="523220"/>
            </a:xfrm>
            <a:prstGeom prst="rect">
              <a:avLst/>
            </a:prstGeom>
            <a:solidFill>
              <a:srgbClr val="DAE0EF"/>
            </a:solidFill>
          </p:spPr>
          <p:txBody>
            <a:bodyPr wrap="none" rtlCol="0">
              <a:spAutoFit/>
            </a:bodyPr>
            <a:lstStyle/>
            <a:p>
              <a:pPr lvl="0" algn="ctr"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>
                    <a:glow rad="76200">
                      <a:prstClr val="white">
                        <a:alpha val="85000"/>
                      </a:prstClr>
                    </a:glow>
                  </a:effectLst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免疫自稳</a:t>
              </a:r>
              <a:endPara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glow rad="76200">
                    <a:prstClr val="white">
                      <a:alpha val="85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pic>
        <p:nvPicPr>
          <p:cNvPr id="10" name="图片 9" descr="卡通人物&#10;&#10;描述已自动生成"/>
          <p:cNvPicPr>
            <a:picLocks noChangeAspect="1"/>
          </p:cNvPicPr>
          <p:nvPr/>
        </p:nvPicPr>
        <p:blipFill rotWithShape="1">
          <a:blip r:embed="rId1"/>
          <a:srcRect l="28068" t="9404" r="31983" b="53311"/>
          <a:stretch>
            <a:fillRect/>
          </a:stretch>
        </p:blipFill>
        <p:spPr>
          <a:xfrm>
            <a:off x="6532036" y="3271101"/>
            <a:ext cx="4555454" cy="302925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免疫系统的功能</a:t>
            </a:r>
            <a:endParaRPr lang="zh-CN" altLang="en-US" dirty="0"/>
          </a:p>
        </p:txBody>
      </p:sp>
      <p:sp>
        <p:nvSpPr>
          <p:cNvPr id="5" name="文本框 4"/>
          <p:cNvSpPr txBox="1"/>
          <p:nvPr/>
        </p:nvSpPr>
        <p:spPr>
          <a:xfrm>
            <a:off x="1180706" y="1569386"/>
            <a:ext cx="10065471" cy="16980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sz="2400" dirty="0">
                <a:solidFill>
                  <a:srgbClr val="0070C0"/>
                </a:solidFill>
              </a:rPr>
              <a:t>含义：</a:t>
            </a:r>
            <a:r>
              <a:rPr lang="zh-CN" altLang="en-US" sz="2400" dirty="0"/>
              <a:t>是指机体识别和清除突变的细胞，防止肿瘤发生的功能。</a:t>
            </a:r>
            <a:endParaRPr lang="zh-CN" altLang="en-US" sz="2400" dirty="0"/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sz="2400" dirty="0">
                <a:solidFill>
                  <a:srgbClr val="0070C0"/>
                </a:solidFill>
              </a:rPr>
              <a:t>作用：</a:t>
            </a:r>
            <a:r>
              <a:rPr lang="zh-CN" altLang="en-US" sz="2400" dirty="0"/>
              <a:t>机体免疫功能正常时，可识别这些突变的肿瘤细胞，然后调动一切免疫因素将其消除。</a:t>
            </a:r>
            <a:endParaRPr lang="zh-CN" altLang="en-US" sz="2400" dirty="0"/>
          </a:p>
        </p:txBody>
      </p:sp>
      <p:grpSp>
        <p:nvGrpSpPr>
          <p:cNvPr id="6" name="组合 5"/>
          <p:cNvGrpSpPr/>
          <p:nvPr/>
        </p:nvGrpSpPr>
        <p:grpSpPr>
          <a:xfrm>
            <a:off x="838200" y="1046166"/>
            <a:ext cx="10515600" cy="5354633"/>
            <a:chOff x="838200" y="980178"/>
            <a:chExt cx="10515600" cy="5354633"/>
          </a:xfrm>
        </p:grpSpPr>
        <p:sp>
          <p:nvSpPr>
            <p:cNvPr id="7" name="矩形: 圆角 6"/>
            <p:cNvSpPr/>
            <p:nvPr/>
          </p:nvSpPr>
          <p:spPr>
            <a:xfrm>
              <a:off x="838200" y="1241788"/>
              <a:ext cx="10515600" cy="5093023"/>
            </a:xfrm>
            <a:prstGeom prst="roundRect">
              <a:avLst>
                <a:gd name="adj" fmla="val 5729"/>
              </a:avLst>
            </a:prstGeom>
            <a:noFill/>
            <a:ln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5285521" y="980178"/>
              <a:ext cx="1620957" cy="523220"/>
            </a:xfrm>
            <a:prstGeom prst="rect">
              <a:avLst/>
            </a:prstGeom>
            <a:solidFill>
              <a:srgbClr val="DAE0EF"/>
            </a:solidFill>
          </p:spPr>
          <p:txBody>
            <a:bodyPr wrap="none" rtlCol="0">
              <a:spAutoFit/>
            </a:bodyPr>
            <a:lstStyle/>
            <a:p>
              <a:pPr lvl="0" algn="ctr"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>
                    <a:glow rad="76200">
                      <a:prstClr val="white">
                        <a:alpha val="85000"/>
                      </a:prstClr>
                    </a:glow>
                  </a:effectLst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免疫监视</a:t>
              </a:r>
              <a:endPara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glow rad="76200">
                    <a:prstClr val="white">
                      <a:alpha val="85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pic>
        <p:nvPicPr>
          <p:cNvPr id="10" name="图片 9" descr="卡通人物&#10;&#10;描述已自动生成"/>
          <p:cNvPicPr>
            <a:picLocks noChangeAspect="1"/>
          </p:cNvPicPr>
          <p:nvPr/>
        </p:nvPicPr>
        <p:blipFill rotWithShape="1">
          <a:blip r:embed="rId1"/>
          <a:srcRect l="7729" t="56304" r="59686" b="11052"/>
          <a:stretch>
            <a:fillRect/>
          </a:stretch>
        </p:blipFill>
        <p:spPr>
          <a:xfrm>
            <a:off x="6755881" y="3248561"/>
            <a:ext cx="4275588" cy="3051799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1212131" y="3248561"/>
            <a:ext cx="5512325" cy="11440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sz="2400" dirty="0">
                <a:solidFill>
                  <a:srgbClr val="0070C0"/>
                </a:solidFill>
              </a:rPr>
              <a:t>异常：</a:t>
            </a:r>
            <a:r>
              <a:rPr lang="zh-CN" altLang="en-US" sz="2400" dirty="0"/>
              <a:t>若此功能低下或失调，机体会有肿瘤发生或持续的病毒感染。</a:t>
            </a:r>
            <a:endParaRPr lang="zh-CN" altLang="en-US" sz="24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9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免疫系统的组成</a:t>
            </a:r>
            <a:endParaRPr lang="zh-CN" altLang="en-US" dirty="0"/>
          </a:p>
        </p:txBody>
      </p:sp>
      <p:sp>
        <p:nvSpPr>
          <p:cNvPr id="67" name="文本框 66"/>
          <p:cNvSpPr txBox="1"/>
          <p:nvPr/>
        </p:nvSpPr>
        <p:spPr>
          <a:xfrm>
            <a:off x="3107989" y="1190264"/>
            <a:ext cx="8042961" cy="2611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sz="2800" dirty="0">
                <a:effectLst/>
                <a:latin typeface="+mn-ea"/>
                <a:cs typeface="Times New Roman" panose="02020603050405020304" pitchFamily="18" charset="0"/>
              </a:rPr>
              <a:t>当我们体内上呼吸道有炎症时，扁桃体会肿大，有时颌下、腋下、腹股沟等部位还会出现淋巴结肿大。你知道这是为什么吗？</a:t>
            </a:r>
            <a:endParaRPr lang="zh-CN" altLang="en-US" sz="2800" dirty="0">
              <a:effectLst/>
              <a:latin typeface="+mn-ea"/>
              <a:cs typeface="Times New Roman" panose="02020603050405020304" pitchFamily="18" charset="0"/>
            </a:endParaRP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sz="2800" dirty="0">
                <a:effectLst/>
                <a:latin typeface="+mn-ea"/>
                <a:cs typeface="Times New Roman" panose="02020603050405020304" pitchFamily="18" charset="0"/>
              </a:rPr>
              <a:t>伤口感染后会化脓，脓液是什么呢？</a:t>
            </a:r>
            <a:endParaRPr lang="zh-CN" altLang="en-US" sz="2800" dirty="0">
              <a:effectLst/>
              <a:latin typeface="+mn-ea"/>
              <a:cs typeface="Times New Roman" panose="02020603050405020304" pitchFamily="18" charset="0"/>
            </a:endParaRPr>
          </a:p>
        </p:txBody>
      </p:sp>
      <p:grpSp>
        <p:nvGrpSpPr>
          <p:cNvPr id="68" name="组合 67"/>
          <p:cNvGrpSpPr/>
          <p:nvPr/>
        </p:nvGrpSpPr>
        <p:grpSpPr>
          <a:xfrm>
            <a:off x="838200" y="1190264"/>
            <a:ext cx="1930724" cy="1126386"/>
            <a:chOff x="930630" y="3738535"/>
            <a:chExt cx="1930724" cy="1126386"/>
          </a:xfrm>
        </p:grpSpPr>
        <p:sp>
          <p:nvSpPr>
            <p:cNvPr id="69" name="文本框 68"/>
            <p:cNvSpPr txBox="1"/>
            <p:nvPr/>
          </p:nvSpPr>
          <p:spPr>
            <a:xfrm>
              <a:off x="1854758" y="4086220"/>
              <a:ext cx="100659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3200" dirty="0">
                  <a:solidFill>
                    <a:srgbClr val="7030A0"/>
                  </a:solidFill>
                  <a:effectLst>
                    <a:glow rad="38100">
                      <a:schemeClr val="bg1"/>
                    </a:glo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思考</a:t>
              </a:r>
              <a:endParaRPr lang="zh-CN" altLang="en-US" sz="3200" dirty="0">
                <a:solidFill>
                  <a:srgbClr val="7030A0"/>
                </a:solidFill>
                <a:effectLst>
                  <a:glow rad="38100">
                    <a:schemeClr val="bg1"/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0" name="文本框 69"/>
            <p:cNvSpPr txBox="1"/>
            <p:nvPr/>
          </p:nvSpPr>
          <p:spPr>
            <a:xfrm>
              <a:off x="1845030" y="4526367"/>
              <a:ext cx="1006596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1600" b="1" dirty="0">
                  <a:effectLst>
                    <a:glow rad="127000">
                      <a:schemeClr val="bg1"/>
                    </a:glow>
                  </a:effectLst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Thinking</a:t>
              </a:r>
              <a:endParaRPr lang="zh-CN" altLang="en-US" sz="1600" b="1" dirty="0">
                <a:effectLst>
                  <a:glow rad="127000">
                    <a:schemeClr val="bg1"/>
                  </a:glow>
                </a:effectLst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pic>
          <p:nvPicPr>
            <p:cNvPr id="71" name="Picture 2"/>
            <p:cNvPicPr>
              <a:picLocks noChangeAspect="1" noChangeArrowheads="1"/>
            </p:cNvPicPr>
            <p:nvPr/>
          </p:nvPicPr>
          <p:blipFill rotWithShape="1">
            <a:blip r:embed="rId1">
              <a:extLst>
                <a:ext uri="{BEBA8EAE-BF5A-486C-A8C5-ECC9F3942E4B}">
                  <a14:imgProps xmlns:a14="http://schemas.microsoft.com/office/drawing/2010/main">
                    <a14:imgLayer r:embed="rId2">
                      <a14:imgEffect>
                        <a14:backgroundRemoval t="10000" b="90000" l="10000" r="90000">
                          <a14:foregroundMark x1="34231" y1="85824" x2="64231" y2="86590"/>
                          <a14:foregroundMark x1="56923" y1="84291" x2="64615" y2="83908"/>
                          <a14:foregroundMark x1="67692" y1="83908" x2="69231" y2="83908"/>
                          <a14:foregroundMark x1="32692" y1="84674" x2="45385" y2="82759"/>
                          <a14:foregroundMark x1="38846" y1="66284" x2="38846" y2="66284"/>
                          <a14:backgroundMark x1="38846" y1="67050" x2="38846" y2="67050"/>
                          <a14:backgroundMark x1="38846" y1="66284" x2="38846" y2="6628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772" t="19455" r="19500" b="9886"/>
            <a:stretch>
              <a:fillRect/>
            </a:stretch>
          </p:blipFill>
          <p:spPr bwMode="auto">
            <a:xfrm>
              <a:off x="930630" y="3738535"/>
              <a:ext cx="914400" cy="1068018"/>
            </a:xfrm>
            <a:prstGeom prst="rect">
              <a:avLst/>
            </a:prstGeom>
            <a:noFill/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9" name="文本框 8"/>
          <p:cNvSpPr txBox="1"/>
          <p:nvPr/>
        </p:nvSpPr>
        <p:spPr>
          <a:xfrm>
            <a:off x="1478263" y="4407589"/>
            <a:ext cx="9672687" cy="8320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600" dirty="0">
                <a:effectLst>
                  <a:glow rad="76200">
                    <a:schemeClr val="bg1">
                      <a:alpha val="85000"/>
                    </a:schemeClr>
                  </a:glow>
                </a:effectLst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要弄清这些问题，需要先了解</a:t>
            </a:r>
            <a:r>
              <a:rPr lang="zh-CN" altLang="en-US" sz="3600" dirty="0">
                <a:solidFill>
                  <a:srgbClr val="C00000"/>
                </a:solidFill>
                <a:effectLst>
                  <a:glow rad="76200">
                    <a:schemeClr val="bg1">
                      <a:alpha val="85000"/>
                    </a:schemeClr>
                  </a:glow>
                </a:effectLst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免疫系统的组成</a:t>
            </a:r>
            <a:r>
              <a:rPr lang="zh-CN" altLang="en-US" sz="3600" dirty="0">
                <a:effectLst>
                  <a:glow rad="76200">
                    <a:schemeClr val="bg1">
                      <a:alpha val="85000"/>
                    </a:schemeClr>
                  </a:glow>
                </a:effectLst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。</a:t>
            </a:r>
            <a:endParaRPr lang="zh-CN" altLang="en-US" sz="3600" dirty="0">
              <a:effectLst>
                <a:glow rad="76200">
                  <a:schemeClr val="bg1">
                    <a:alpha val="85000"/>
                  </a:schemeClr>
                </a:glow>
              </a:effectLst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 uiExpand="1" build="p"/>
      <p:bldP spid="9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副标题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CN" altLang="en-US" dirty="0"/>
              <a:t>预习：特异性免疫</a:t>
            </a:r>
            <a:endParaRPr lang="zh-CN" altLang="en-US" dirty="0"/>
          </a:p>
          <a:p>
            <a:endParaRPr lang="zh-CN" altLang="en-US" dirty="0"/>
          </a:p>
        </p:txBody>
      </p:sp>
      <p:sp>
        <p:nvSpPr>
          <p:cNvPr id="3" name="标题 1"/>
          <p:cNvSpPr txBox="1"/>
          <p:nvPr/>
        </p:nvSpPr>
        <p:spPr>
          <a:xfrm>
            <a:off x="5057775" y="2236787"/>
            <a:ext cx="6710393" cy="1470025"/>
          </a:xfrm>
          <a:prstGeom prst="rect">
            <a:avLst/>
          </a:prstGeom>
          <a:effectLst/>
        </p:spPr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7200" b="1" i="0" u="none" strike="noStrike" kern="1200" cap="none" spc="50" normalizeH="0" baseline="0" noProof="0" dirty="0">
                <a:ln w="11430"/>
                <a:solidFill>
                  <a:srgbClr val="629DD1">
                    <a:lumMod val="75000"/>
                  </a:srgb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方正粗倩简体" panose="03000509000000000000" pitchFamily="65" charset="-122"/>
                <a:ea typeface="方正粗倩简体" panose="03000509000000000000" pitchFamily="65" charset="-122"/>
                <a:cs typeface="+mj-cs"/>
              </a:rPr>
              <a:t>本课学习结束</a:t>
            </a:r>
            <a:endParaRPr kumimoji="0" lang="zh-CN" altLang="en-US" sz="7200" b="1" i="0" u="none" strike="noStrike" kern="1200" cap="none" spc="50" normalizeH="0" baseline="0" noProof="0" dirty="0">
              <a:ln w="11430"/>
              <a:solidFill>
                <a:srgbClr val="629DD1">
                  <a:lumMod val="75000"/>
                </a:srgb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方正粗倩简体" panose="03000509000000000000" pitchFamily="65" charset="-122"/>
              <a:ea typeface="方正粗倩简体" panose="03000509000000000000" pitchFamily="65" charset="-122"/>
              <a:cs typeface="+mj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 dir="in"/>
      </p:transition>
    </mc:Choice>
    <mc:Fallback>
      <p:transition spd="slow">
        <p:split orient="vert" dir="in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免疫系统的组成</a:t>
            </a:r>
            <a:endParaRPr lang="zh-CN" altLang="en-US" dirty="0"/>
          </a:p>
        </p:txBody>
      </p:sp>
      <p:pic>
        <p:nvPicPr>
          <p:cNvPr id="13" name="图片 3" descr="99668246-f274-4d3f-9b45-0b59b51987b5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5030" y="3645335"/>
            <a:ext cx="3444712" cy="2813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</p:pic>
      <p:pic>
        <p:nvPicPr>
          <p:cNvPr id="14" name="图片 2" descr="0JMQVJdHl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"/>
          <a:stretch>
            <a:fillRect/>
          </a:stretch>
        </p:blipFill>
        <p:spPr bwMode="auto">
          <a:xfrm>
            <a:off x="7085031" y="979230"/>
            <a:ext cx="3444711" cy="2588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</p:pic>
      <p:pic>
        <p:nvPicPr>
          <p:cNvPr id="1026" name="Picture 2" descr="èªæ¥ï¼å¦ææè¿å é¡¹çç¶ï¼æ¯æ·å·´ç»å¯¹ä½ ååºçè­¦å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7092" y="979230"/>
            <a:ext cx="5479854" cy="5479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矩形 3"/>
          <p:cNvSpPr/>
          <p:nvPr/>
        </p:nvSpPr>
        <p:spPr>
          <a:xfrm>
            <a:off x="980388" y="979230"/>
            <a:ext cx="546704" cy="5479854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dirty="0">
                <a:solidFill>
                  <a:schemeClr val="bg1"/>
                </a:solidFill>
              </a:rPr>
              <a:t>免疫器官</a:t>
            </a:r>
            <a:endParaRPr lang="zh-CN" altLang="en-US" sz="2000" dirty="0">
              <a:solidFill>
                <a:schemeClr val="bg1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0529742" y="979230"/>
            <a:ext cx="546704" cy="258822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dirty="0">
                <a:solidFill>
                  <a:schemeClr val="bg1"/>
                </a:solidFill>
              </a:rPr>
              <a:t>免疫细胞</a:t>
            </a:r>
            <a:endParaRPr lang="zh-CN" altLang="en-US" sz="2000" dirty="0">
              <a:solidFill>
                <a:schemeClr val="bg1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0529742" y="3645335"/>
            <a:ext cx="546704" cy="28026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dirty="0">
                <a:solidFill>
                  <a:schemeClr val="bg1"/>
                </a:solidFill>
              </a:rPr>
              <a:t>免疫活性物质</a:t>
            </a:r>
            <a:endParaRPr lang="zh-CN" altLang="en-US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免疫器官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rcRect t="2" b="2"/>
          <a:stretch>
            <a:fillRect/>
          </a:stretch>
        </p:blipFill>
        <p:spPr>
          <a:xfrm>
            <a:off x="960820" y="723150"/>
            <a:ext cx="4573737" cy="5933496"/>
          </a:xfrm>
          <a:prstGeom prst="rect">
            <a:avLst/>
          </a:prstGeom>
        </p:spPr>
      </p:pic>
      <p:grpSp>
        <p:nvGrpSpPr>
          <p:cNvPr id="23" name="组合 22"/>
          <p:cNvGrpSpPr/>
          <p:nvPr/>
        </p:nvGrpSpPr>
        <p:grpSpPr>
          <a:xfrm>
            <a:off x="5454503" y="989942"/>
            <a:ext cx="5803185" cy="1372650"/>
            <a:chOff x="-132407" y="1056991"/>
            <a:chExt cx="5803185" cy="1705081"/>
          </a:xfrm>
        </p:grpSpPr>
        <p:sp>
          <p:nvSpPr>
            <p:cNvPr id="25" name="矩形: 圆角 24"/>
            <p:cNvSpPr/>
            <p:nvPr/>
          </p:nvSpPr>
          <p:spPr>
            <a:xfrm>
              <a:off x="-132407" y="1414561"/>
              <a:ext cx="5803185" cy="1347511"/>
            </a:xfrm>
            <a:prstGeom prst="roundRect">
              <a:avLst>
                <a:gd name="adj" fmla="val 10207"/>
              </a:avLst>
            </a:prstGeom>
            <a:noFill/>
            <a:ln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2232532" y="1056991"/>
              <a:ext cx="1073306" cy="649934"/>
            </a:xfrm>
            <a:prstGeom prst="rect">
              <a:avLst/>
            </a:prstGeom>
            <a:solidFill>
              <a:srgbClr val="DAE0EF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800" dirty="0">
                  <a:solidFill>
                    <a:srgbClr val="C00000"/>
                  </a:solidFill>
                  <a:effectLst>
                    <a:glow rad="76200">
                      <a:schemeClr val="bg1">
                        <a:alpha val="85000"/>
                      </a:schemeClr>
                    </a:glow>
                  </a:effectLst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作  用</a:t>
              </a:r>
              <a:endParaRPr lang="zh-CN" altLang="en-US" sz="2800" dirty="0">
                <a:solidFill>
                  <a:srgbClr val="C00000"/>
                </a:solidFill>
                <a:effectLst>
                  <a:glow rad="76200">
                    <a:schemeClr val="bg1">
                      <a:alpha val="85000"/>
                    </a:schemeClr>
                  </a:glow>
                </a:effectLst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29" name="文本框 28"/>
          <p:cNvSpPr txBox="1"/>
          <p:nvPr/>
        </p:nvSpPr>
        <p:spPr>
          <a:xfrm>
            <a:off x="5690612" y="1534314"/>
            <a:ext cx="5431045" cy="5900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400" dirty="0"/>
              <a:t>免疫细胞生成、成熟或集中分布的场所</a:t>
            </a:r>
            <a:endParaRPr lang="zh-CN" altLang="en-US" sz="2400" dirty="0"/>
          </a:p>
        </p:txBody>
      </p:sp>
      <p:grpSp>
        <p:nvGrpSpPr>
          <p:cNvPr id="31" name="组合 30"/>
          <p:cNvGrpSpPr/>
          <p:nvPr/>
        </p:nvGrpSpPr>
        <p:grpSpPr>
          <a:xfrm>
            <a:off x="5454503" y="2906964"/>
            <a:ext cx="5803185" cy="1727660"/>
            <a:chOff x="-132407" y="1056991"/>
            <a:chExt cx="5803185" cy="2146068"/>
          </a:xfrm>
        </p:grpSpPr>
        <p:sp>
          <p:nvSpPr>
            <p:cNvPr id="32" name="矩形: 圆角 31"/>
            <p:cNvSpPr/>
            <p:nvPr/>
          </p:nvSpPr>
          <p:spPr>
            <a:xfrm>
              <a:off x="-132407" y="1414559"/>
              <a:ext cx="5803185" cy="1788500"/>
            </a:xfrm>
            <a:prstGeom prst="roundRect">
              <a:avLst>
                <a:gd name="adj" fmla="val 10207"/>
              </a:avLst>
            </a:prstGeom>
            <a:noFill/>
            <a:ln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33" name="文本框 32"/>
            <p:cNvSpPr txBox="1"/>
            <p:nvPr/>
          </p:nvSpPr>
          <p:spPr>
            <a:xfrm>
              <a:off x="2232532" y="1056991"/>
              <a:ext cx="1073306" cy="649934"/>
            </a:xfrm>
            <a:prstGeom prst="rect">
              <a:avLst/>
            </a:prstGeom>
            <a:solidFill>
              <a:srgbClr val="DAE0EF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800" dirty="0">
                  <a:solidFill>
                    <a:srgbClr val="C00000"/>
                  </a:solidFill>
                  <a:effectLst>
                    <a:glow rad="76200">
                      <a:schemeClr val="bg1">
                        <a:alpha val="85000"/>
                      </a:schemeClr>
                    </a:glow>
                  </a:effectLst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构  成</a:t>
              </a:r>
              <a:endParaRPr lang="zh-CN" altLang="en-US" sz="2800" dirty="0">
                <a:solidFill>
                  <a:srgbClr val="C00000"/>
                </a:solidFill>
                <a:effectLst>
                  <a:glow rad="76200">
                    <a:schemeClr val="bg1">
                      <a:alpha val="85000"/>
                    </a:schemeClr>
                  </a:glow>
                </a:effectLst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35" name="文本框 34"/>
          <p:cNvSpPr txBox="1"/>
          <p:nvPr/>
        </p:nvSpPr>
        <p:spPr>
          <a:xfrm>
            <a:off x="5690612" y="3367638"/>
            <a:ext cx="5431045" cy="11440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2400" dirty="0"/>
              <a:t>主要由</a:t>
            </a:r>
            <a:r>
              <a:rPr lang="zh-CN" altLang="en-US" sz="2400" dirty="0">
                <a:solidFill>
                  <a:srgbClr val="0070C0"/>
                </a:solidFill>
              </a:rPr>
              <a:t>淋巴组织</a:t>
            </a:r>
            <a:r>
              <a:rPr lang="zh-CN" altLang="en-US" sz="2400" dirty="0"/>
              <a:t>构成，并借助于</a:t>
            </a:r>
            <a:r>
              <a:rPr lang="zh-CN" altLang="en-US" sz="2400" dirty="0">
                <a:solidFill>
                  <a:srgbClr val="0070C0"/>
                </a:solidFill>
              </a:rPr>
              <a:t>血液循环和淋巴循环</a:t>
            </a:r>
            <a:r>
              <a:rPr lang="zh-CN" altLang="en-US" sz="2400" dirty="0"/>
              <a:t>相互联系。</a:t>
            </a:r>
            <a:endParaRPr lang="zh-CN" altLang="en-US" sz="2400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免疫器官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rcRect t="2" b="2"/>
          <a:stretch>
            <a:fillRect/>
          </a:stretch>
        </p:blipFill>
        <p:spPr>
          <a:xfrm>
            <a:off x="960820" y="723150"/>
            <a:ext cx="4573737" cy="5933496"/>
          </a:xfrm>
          <a:prstGeom prst="rect">
            <a:avLst/>
          </a:prstGeom>
        </p:spPr>
      </p:pic>
      <p:pic>
        <p:nvPicPr>
          <p:cNvPr id="22" name="图形 21" descr="箭头: 轻微弯曲 纯色填充"/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V="1">
            <a:off x="3011484" y="1167251"/>
            <a:ext cx="1501123" cy="914400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25820" y="830345"/>
            <a:ext cx="1503330" cy="2045769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6597479" y="2035969"/>
            <a:ext cx="4361728" cy="1545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20000"/>
              </a:lnSpc>
              <a:buFont typeface="Wingdings" panose="05000000000000000000" pitchFamily="2" charset="2"/>
              <a:buChar char="n"/>
            </a:pPr>
            <a:r>
              <a:rPr lang="zh-CN" altLang="en-US" sz="2000" dirty="0">
                <a:solidFill>
                  <a:srgbClr val="FF0000"/>
                </a:solidFill>
              </a:rPr>
              <a:t>位置：</a:t>
            </a:r>
            <a:r>
              <a:rPr lang="zh-CN" altLang="en-US" sz="2000" dirty="0"/>
              <a:t>咽腭部</a:t>
            </a:r>
            <a:endParaRPr lang="en-US" altLang="zh-CN" sz="2000" dirty="0"/>
          </a:p>
          <a:p>
            <a:pPr marL="285750" indent="-285750" algn="just">
              <a:lnSpc>
                <a:spcPct val="120000"/>
              </a:lnSpc>
              <a:buFont typeface="Wingdings" panose="05000000000000000000" pitchFamily="2" charset="2"/>
              <a:buChar char="n"/>
            </a:pPr>
            <a:r>
              <a:rPr lang="zh-CN" altLang="en-US" sz="2000" dirty="0">
                <a:solidFill>
                  <a:srgbClr val="FF0000"/>
                </a:solidFill>
              </a:rPr>
              <a:t>形态结构：</a:t>
            </a:r>
            <a:r>
              <a:rPr lang="zh-CN" altLang="en-US" sz="2000" dirty="0"/>
              <a:t>左右各一，形状像扁桃。</a:t>
            </a:r>
            <a:endParaRPr lang="zh-CN" altLang="en-US" sz="2000" dirty="0"/>
          </a:p>
          <a:p>
            <a:pPr marL="285750" indent="-285750" algn="just">
              <a:lnSpc>
                <a:spcPct val="120000"/>
              </a:lnSpc>
              <a:buFont typeface="Wingdings" panose="05000000000000000000" pitchFamily="2" charset="2"/>
              <a:buChar char="n"/>
            </a:pPr>
            <a:r>
              <a:rPr lang="zh-CN" altLang="en-US" sz="2000" dirty="0">
                <a:solidFill>
                  <a:srgbClr val="FF0000"/>
                </a:solidFill>
              </a:rPr>
              <a:t>作用：</a:t>
            </a:r>
            <a:r>
              <a:rPr lang="zh-CN" altLang="en-US" sz="2000" dirty="0"/>
              <a:t>内部有很多免疫细胞，具有防御功能。</a:t>
            </a:r>
            <a:endParaRPr lang="zh-CN" altLang="en-US" sz="2000" dirty="0"/>
          </a:p>
        </p:txBody>
      </p:sp>
      <p:grpSp>
        <p:nvGrpSpPr>
          <p:cNvPr id="28" name="组合 27"/>
          <p:cNvGrpSpPr/>
          <p:nvPr/>
        </p:nvGrpSpPr>
        <p:grpSpPr>
          <a:xfrm>
            <a:off x="4878919" y="1604784"/>
            <a:ext cx="3318297" cy="461665"/>
            <a:chOff x="4873658" y="1774466"/>
            <a:chExt cx="3318297" cy="461665"/>
          </a:xfrm>
        </p:grpSpPr>
        <p:grpSp>
          <p:nvGrpSpPr>
            <p:cNvPr id="8" name="组合 7"/>
            <p:cNvGrpSpPr/>
            <p:nvPr/>
          </p:nvGrpSpPr>
          <p:grpSpPr>
            <a:xfrm>
              <a:off x="5543984" y="1774466"/>
              <a:ext cx="2647971" cy="461665"/>
              <a:chOff x="6262575" y="1135033"/>
              <a:chExt cx="2647971" cy="461665"/>
            </a:xfrm>
          </p:grpSpPr>
          <p:cxnSp>
            <p:nvCxnSpPr>
              <p:cNvPr id="9" name="直接连接符 8"/>
              <p:cNvCxnSpPr/>
              <p:nvPr/>
            </p:nvCxnSpPr>
            <p:spPr>
              <a:xfrm>
                <a:off x="6262575" y="1377950"/>
                <a:ext cx="1031358" cy="0"/>
              </a:xfrm>
              <a:prstGeom prst="line">
                <a:avLst/>
              </a:prstGeom>
              <a:ln w="1270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" name="文本框 9"/>
              <p:cNvSpPr txBox="1"/>
              <p:nvPr/>
            </p:nvSpPr>
            <p:spPr>
              <a:xfrm>
                <a:off x="7186997" y="1135033"/>
                <a:ext cx="172354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2400" b="1" dirty="0">
                    <a:solidFill>
                      <a:schemeClr val="accent5">
                        <a:lumMod val="75000"/>
                      </a:schemeClr>
                    </a:solidFill>
                  </a:rPr>
                  <a:t>〡扁桃体〡</a:t>
                </a:r>
                <a:endParaRPr lang="zh-CN" altLang="en-US" sz="2400" b="1" dirty="0">
                  <a:solidFill>
                    <a:schemeClr val="accent5">
                      <a:lumMod val="75000"/>
                    </a:schemeClr>
                  </a:solidFill>
                </a:endParaRPr>
              </a:p>
            </p:txBody>
          </p:sp>
        </p:grpSp>
        <p:cxnSp>
          <p:nvCxnSpPr>
            <p:cNvPr id="27" name="直接连接符 26"/>
            <p:cNvCxnSpPr/>
            <p:nvPr/>
          </p:nvCxnSpPr>
          <p:spPr>
            <a:xfrm>
              <a:off x="4873658" y="1960776"/>
              <a:ext cx="1699706" cy="0"/>
            </a:xfrm>
            <a:prstGeom prst="line">
              <a:avLst/>
            </a:prstGeom>
            <a:ln w="1270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0" name="图片 29" descr="卡通人物&#10;&#10;低可信度描述已自动生成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67652" y="3328958"/>
            <a:ext cx="1852773" cy="2045770"/>
          </a:xfrm>
          <a:prstGeom prst="rect">
            <a:avLst/>
          </a:prstGeom>
        </p:spPr>
      </p:pic>
      <p:sp>
        <p:nvSpPr>
          <p:cNvPr id="34" name="文本框 33"/>
          <p:cNvSpPr txBox="1"/>
          <p:nvPr/>
        </p:nvSpPr>
        <p:spPr>
          <a:xfrm>
            <a:off x="6915726" y="4481783"/>
            <a:ext cx="4361728" cy="1915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20000"/>
              </a:lnSpc>
              <a:buFont typeface="Wingdings" panose="05000000000000000000" pitchFamily="2" charset="2"/>
              <a:buChar char="n"/>
            </a:pPr>
            <a:r>
              <a:rPr lang="zh-CN" altLang="en-US" sz="2000" dirty="0">
                <a:solidFill>
                  <a:srgbClr val="FF0000"/>
                </a:solidFill>
              </a:rPr>
              <a:t>形态结构：</a:t>
            </a:r>
            <a:r>
              <a:rPr lang="zh-CN" altLang="en-US" sz="2000" dirty="0"/>
              <a:t>圆形或豆状</a:t>
            </a:r>
            <a:endParaRPr lang="zh-CN" altLang="en-US" sz="2000" dirty="0"/>
          </a:p>
          <a:p>
            <a:pPr marL="285750" indent="-285750" algn="just">
              <a:lnSpc>
                <a:spcPct val="120000"/>
              </a:lnSpc>
              <a:buFont typeface="Wingdings" panose="05000000000000000000" pitchFamily="2" charset="2"/>
              <a:buChar char="n"/>
            </a:pPr>
            <a:r>
              <a:rPr lang="zh-CN" altLang="en-US" sz="2000" dirty="0">
                <a:solidFill>
                  <a:srgbClr val="FF0000"/>
                </a:solidFill>
              </a:rPr>
              <a:t>分布：</a:t>
            </a:r>
            <a:r>
              <a:rPr lang="zh-CN" altLang="en-US" sz="2000" dirty="0"/>
              <a:t>沿淋巴管遍布全身，主要集中在颈部、腋窝部和腹股沟部等处。</a:t>
            </a:r>
            <a:endParaRPr lang="zh-CN" altLang="en-US" sz="2000" dirty="0"/>
          </a:p>
          <a:p>
            <a:pPr marL="285750" indent="-285750" algn="just">
              <a:lnSpc>
                <a:spcPct val="120000"/>
              </a:lnSpc>
              <a:buFont typeface="Wingdings" panose="05000000000000000000" pitchFamily="2" charset="2"/>
              <a:buChar char="n"/>
            </a:pPr>
            <a:r>
              <a:rPr lang="zh-CN" altLang="en-US" sz="2000" dirty="0">
                <a:solidFill>
                  <a:srgbClr val="FF0000"/>
                </a:solidFill>
              </a:rPr>
              <a:t>作用：</a:t>
            </a:r>
            <a:r>
              <a:rPr lang="zh-CN" altLang="en-US" sz="2000" dirty="0"/>
              <a:t>淋巴细胞集中的地方，能阻止和消灭侵入体内的微生物。</a:t>
            </a:r>
            <a:endParaRPr lang="zh-CN" altLang="en-US" sz="2000" dirty="0"/>
          </a:p>
        </p:txBody>
      </p:sp>
      <p:grpSp>
        <p:nvGrpSpPr>
          <p:cNvPr id="36" name="组合 35"/>
          <p:cNvGrpSpPr/>
          <p:nvPr/>
        </p:nvGrpSpPr>
        <p:grpSpPr>
          <a:xfrm>
            <a:off x="5867492" y="4050598"/>
            <a:ext cx="2647971" cy="461665"/>
            <a:chOff x="6262575" y="1135033"/>
            <a:chExt cx="2647971" cy="461665"/>
          </a:xfrm>
        </p:grpSpPr>
        <p:cxnSp>
          <p:nvCxnSpPr>
            <p:cNvPr id="38" name="直接连接符 37"/>
            <p:cNvCxnSpPr/>
            <p:nvPr/>
          </p:nvCxnSpPr>
          <p:spPr>
            <a:xfrm>
              <a:off x="6262575" y="1377950"/>
              <a:ext cx="1031358" cy="0"/>
            </a:xfrm>
            <a:prstGeom prst="line">
              <a:avLst/>
            </a:prstGeom>
            <a:ln w="1270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文本框 38"/>
            <p:cNvSpPr txBox="1"/>
            <p:nvPr/>
          </p:nvSpPr>
          <p:spPr>
            <a:xfrm>
              <a:off x="7186997" y="1135033"/>
              <a:ext cx="172354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400" b="1" dirty="0">
                  <a:solidFill>
                    <a:schemeClr val="accent5">
                      <a:lumMod val="75000"/>
                    </a:schemeClr>
                  </a:solidFill>
                </a:rPr>
                <a:t>〡淋巴结〡</a:t>
              </a:r>
              <a:endParaRPr lang="zh-CN" altLang="en-US" sz="2400" b="1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</p:grpSp>
      <p:pic>
        <p:nvPicPr>
          <p:cNvPr id="40" name="图形 39" descr="箭头: 轻微弯曲 纯色填充"/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1092643" flipV="1">
            <a:off x="3264202" y="4319170"/>
            <a:ext cx="1631597" cy="914400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  <p:bldP spid="3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免疫器官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rcRect t="2" b="2"/>
          <a:stretch>
            <a:fillRect/>
          </a:stretch>
        </p:blipFill>
        <p:spPr>
          <a:xfrm>
            <a:off x="960820" y="723150"/>
            <a:ext cx="4573737" cy="5933496"/>
          </a:xfrm>
          <a:prstGeom prst="rect">
            <a:avLst/>
          </a:prstGeom>
        </p:spPr>
      </p:pic>
      <p:sp>
        <p:nvSpPr>
          <p:cNvPr id="34" name="文本框 33"/>
          <p:cNvSpPr txBox="1"/>
          <p:nvPr/>
        </p:nvSpPr>
        <p:spPr>
          <a:xfrm>
            <a:off x="6372279" y="4219646"/>
            <a:ext cx="4858897" cy="1915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20000"/>
              </a:lnSpc>
              <a:buFont typeface="Wingdings" panose="05000000000000000000" pitchFamily="2" charset="2"/>
              <a:buChar char="n"/>
            </a:pPr>
            <a:r>
              <a:rPr lang="zh-CN" altLang="en-US" sz="2000" dirty="0">
                <a:solidFill>
                  <a:srgbClr val="FF0000"/>
                </a:solidFill>
              </a:rPr>
              <a:t>位置：</a:t>
            </a:r>
            <a:r>
              <a:rPr lang="zh-CN" altLang="en-US" sz="2000" dirty="0"/>
              <a:t>胃的左侧</a:t>
            </a:r>
            <a:endParaRPr lang="zh-CN" altLang="en-US" sz="2000" dirty="0"/>
          </a:p>
          <a:p>
            <a:pPr marL="285750" indent="-285750" algn="just">
              <a:lnSpc>
                <a:spcPct val="120000"/>
              </a:lnSpc>
              <a:buFont typeface="Wingdings" panose="05000000000000000000" pitchFamily="2" charset="2"/>
              <a:buChar char="n"/>
            </a:pPr>
            <a:r>
              <a:rPr lang="zh-CN" altLang="en-US" sz="2000" dirty="0">
                <a:solidFill>
                  <a:srgbClr val="FF0000"/>
                </a:solidFill>
              </a:rPr>
              <a:t>形态结构：</a:t>
            </a:r>
            <a:r>
              <a:rPr lang="zh-CN" altLang="en-US" sz="2000" dirty="0"/>
              <a:t>椭圆形。 </a:t>
            </a:r>
            <a:endParaRPr lang="zh-CN" altLang="en-US" sz="2000" dirty="0"/>
          </a:p>
          <a:p>
            <a:pPr marL="285750" indent="-285750" algn="just">
              <a:lnSpc>
                <a:spcPct val="120000"/>
              </a:lnSpc>
              <a:buFont typeface="Wingdings" panose="05000000000000000000" pitchFamily="2" charset="2"/>
              <a:buChar char="n"/>
            </a:pPr>
            <a:r>
              <a:rPr lang="zh-CN" altLang="en-US" sz="2000" dirty="0">
                <a:solidFill>
                  <a:srgbClr val="FF0000"/>
                </a:solidFill>
              </a:rPr>
              <a:t>特点：</a:t>
            </a:r>
            <a:r>
              <a:rPr lang="zh-CN" altLang="en-US" sz="2000" dirty="0"/>
              <a:t>内含大量的淋巴细胞。</a:t>
            </a:r>
            <a:endParaRPr lang="zh-CN" altLang="en-US" sz="2000" dirty="0"/>
          </a:p>
          <a:p>
            <a:pPr marL="285750" indent="-285750" algn="just">
              <a:lnSpc>
                <a:spcPct val="120000"/>
              </a:lnSpc>
              <a:buFont typeface="Wingdings" panose="05000000000000000000" pitchFamily="2" charset="2"/>
              <a:buChar char="n"/>
            </a:pPr>
            <a:r>
              <a:rPr lang="zh-CN" altLang="en-US" sz="2000" dirty="0">
                <a:solidFill>
                  <a:srgbClr val="FF0000"/>
                </a:solidFill>
              </a:rPr>
              <a:t>作用：</a:t>
            </a:r>
            <a:r>
              <a:rPr lang="zh-CN" altLang="en-US" sz="2000" dirty="0"/>
              <a:t>参与制造新的血细胞与清除衰老的血细胞等。</a:t>
            </a:r>
            <a:endParaRPr lang="zh-CN" altLang="en-US" sz="2000" dirty="0"/>
          </a:p>
        </p:txBody>
      </p:sp>
      <p:sp>
        <p:nvSpPr>
          <p:cNvPr id="39" name="文本框 38"/>
          <p:cNvSpPr txBox="1"/>
          <p:nvPr/>
        </p:nvSpPr>
        <p:spPr>
          <a:xfrm>
            <a:off x="6248468" y="3788461"/>
            <a:ext cx="1107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>
                <a:solidFill>
                  <a:schemeClr val="accent5">
                    <a:lumMod val="75000"/>
                  </a:schemeClr>
                </a:solidFill>
              </a:rPr>
              <a:t>〡脾〡</a:t>
            </a:r>
            <a:endParaRPr lang="zh-CN" altLang="en-US" sz="24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40" name="图形 39" descr="箭头: 轻微弯曲 纯色填充"/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1043915" flipV="1">
            <a:off x="3441609" y="2966978"/>
            <a:ext cx="1944595" cy="914400"/>
          </a:xfrm>
          <a:prstGeom prst="rect">
            <a:avLst/>
          </a:prstGeom>
        </p:spPr>
      </p:pic>
      <p:pic>
        <p:nvPicPr>
          <p:cNvPr id="7" name="图片 6" descr="手里拿着玩具&#10;&#10;低可信度描述已自动生成"/>
          <p:cNvPicPr>
            <a:picLocks noChangeAspect="1"/>
          </p:cNvPicPr>
          <p:nvPr/>
        </p:nvPicPr>
        <p:blipFill rotWithShape="1">
          <a:blip r:embed="rId4"/>
          <a:srcRect l="11045" t="10344" r="17640" b="11437"/>
          <a:stretch>
            <a:fillRect/>
          </a:stretch>
        </p:blipFill>
        <p:spPr>
          <a:xfrm>
            <a:off x="4934997" y="955082"/>
            <a:ext cx="3168805" cy="2600404"/>
          </a:xfrm>
          <a:prstGeom prst="rect">
            <a:avLst/>
          </a:prstGeom>
        </p:spPr>
      </p:pic>
      <p:cxnSp>
        <p:nvCxnSpPr>
          <p:cNvPr id="25" name="直接连接符 24"/>
          <p:cNvCxnSpPr/>
          <p:nvPr/>
        </p:nvCxnSpPr>
        <p:spPr>
          <a:xfrm>
            <a:off x="7676190" y="2145525"/>
            <a:ext cx="557216" cy="0"/>
          </a:xfrm>
          <a:prstGeom prst="line">
            <a:avLst/>
          </a:prstGeom>
          <a:ln w="127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连接符 25"/>
          <p:cNvCxnSpPr/>
          <p:nvPr/>
        </p:nvCxnSpPr>
        <p:spPr>
          <a:xfrm>
            <a:off x="8233406" y="2145525"/>
            <a:ext cx="0" cy="1409961"/>
          </a:xfrm>
          <a:prstGeom prst="line">
            <a:avLst/>
          </a:prstGeom>
          <a:ln w="127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接连接符 30"/>
          <p:cNvCxnSpPr/>
          <p:nvPr/>
        </p:nvCxnSpPr>
        <p:spPr>
          <a:xfrm flipH="1">
            <a:off x="7246102" y="3555486"/>
            <a:ext cx="987304" cy="431185"/>
          </a:xfrm>
          <a:prstGeom prst="line">
            <a:avLst/>
          </a:prstGeom>
          <a:ln w="127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build="p"/>
      <p:bldP spid="3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免疫器官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rcRect t="2" b="2"/>
          <a:stretch>
            <a:fillRect/>
          </a:stretch>
        </p:blipFill>
        <p:spPr>
          <a:xfrm>
            <a:off x="960820" y="723150"/>
            <a:ext cx="4573737" cy="5933496"/>
          </a:xfrm>
          <a:prstGeom prst="rect">
            <a:avLst/>
          </a:prstGeom>
        </p:spPr>
      </p:pic>
      <p:pic>
        <p:nvPicPr>
          <p:cNvPr id="22" name="图形 21" descr="箭头: 轻微弯曲 纯色填充"/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V="1">
            <a:off x="3040940" y="2251309"/>
            <a:ext cx="1785677" cy="914400"/>
          </a:xfrm>
          <a:prstGeom prst="rect">
            <a:avLst/>
          </a:prstGeom>
        </p:spPr>
      </p:pic>
      <p:pic>
        <p:nvPicPr>
          <p:cNvPr id="23" name="图片 8"/>
          <p:cNvPicPr>
            <a:picLocks noChangeAspect="1" noChangeArrowheads="1"/>
          </p:cNvPicPr>
          <p:nvPr/>
        </p:nvPicPr>
        <p:blipFill>
          <a:blip r:embed="rId4"/>
          <a:srcRect t="7" b="7"/>
          <a:stretch>
            <a:fillRect/>
          </a:stretch>
        </p:blipFill>
        <p:spPr bwMode="auto">
          <a:xfrm flipH="1">
            <a:off x="4778337" y="1420788"/>
            <a:ext cx="1826029" cy="2119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</p:pic>
      <p:grpSp>
        <p:nvGrpSpPr>
          <p:cNvPr id="16" name="组合 15"/>
          <p:cNvGrpSpPr/>
          <p:nvPr/>
        </p:nvGrpSpPr>
        <p:grpSpPr>
          <a:xfrm>
            <a:off x="5963577" y="2386319"/>
            <a:ext cx="1985828" cy="461665"/>
            <a:chOff x="6616941" y="1135033"/>
            <a:chExt cx="1985828" cy="461665"/>
          </a:xfrm>
        </p:grpSpPr>
        <p:cxnSp>
          <p:nvCxnSpPr>
            <p:cNvPr id="17" name="直接连接符 16"/>
            <p:cNvCxnSpPr/>
            <p:nvPr/>
          </p:nvCxnSpPr>
          <p:spPr>
            <a:xfrm>
              <a:off x="6616941" y="1377950"/>
              <a:ext cx="676992" cy="0"/>
            </a:xfrm>
            <a:prstGeom prst="line">
              <a:avLst/>
            </a:prstGeom>
            <a:ln w="1270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文本框 17"/>
            <p:cNvSpPr txBox="1"/>
            <p:nvPr/>
          </p:nvSpPr>
          <p:spPr>
            <a:xfrm>
              <a:off x="7186997" y="1135033"/>
              <a:ext cx="141577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400" b="1" dirty="0">
                  <a:solidFill>
                    <a:schemeClr val="accent5">
                      <a:lumMod val="75000"/>
                    </a:schemeClr>
                  </a:solidFill>
                </a:rPr>
                <a:t>〡胸腺〡</a:t>
              </a:r>
              <a:endParaRPr lang="zh-CN" altLang="en-US" sz="2400" b="1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</p:grpSp>
      <p:sp>
        <p:nvSpPr>
          <p:cNvPr id="19" name="文本框 18"/>
          <p:cNvSpPr txBox="1"/>
          <p:nvPr/>
        </p:nvSpPr>
        <p:spPr>
          <a:xfrm>
            <a:off x="6657445" y="2817504"/>
            <a:ext cx="4042991" cy="2653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20000"/>
              </a:lnSpc>
              <a:buFont typeface="Wingdings" panose="05000000000000000000" pitchFamily="2" charset="2"/>
              <a:buChar char="n"/>
            </a:pPr>
            <a:r>
              <a:rPr lang="zh-CN" altLang="en-US" sz="2000" dirty="0">
                <a:solidFill>
                  <a:srgbClr val="FF0000"/>
                </a:solidFill>
              </a:rPr>
              <a:t>位置：</a:t>
            </a:r>
            <a:r>
              <a:rPr lang="zh-CN" altLang="en-US" sz="2000" dirty="0"/>
              <a:t>位于胸骨的后面</a:t>
            </a:r>
            <a:endParaRPr lang="zh-CN" altLang="en-US" sz="2000" dirty="0"/>
          </a:p>
          <a:p>
            <a:pPr marL="285750" indent="-285750" algn="just">
              <a:lnSpc>
                <a:spcPct val="120000"/>
              </a:lnSpc>
              <a:buFont typeface="Wingdings" panose="05000000000000000000" pitchFamily="2" charset="2"/>
              <a:buChar char="n"/>
            </a:pPr>
            <a:r>
              <a:rPr lang="zh-CN" altLang="en-US" sz="2000" dirty="0">
                <a:solidFill>
                  <a:srgbClr val="FF0000"/>
                </a:solidFill>
              </a:rPr>
              <a:t>形态结构：</a:t>
            </a:r>
            <a:r>
              <a:rPr lang="zh-CN" altLang="en-US" sz="2000" dirty="0"/>
              <a:t>呈扁平的椭圆形，分左、右两叶。</a:t>
            </a:r>
            <a:endParaRPr lang="zh-CN" altLang="en-US" sz="2000" dirty="0"/>
          </a:p>
          <a:p>
            <a:pPr marL="285750" indent="-285750" algn="just">
              <a:lnSpc>
                <a:spcPct val="120000"/>
              </a:lnSpc>
              <a:buFont typeface="Wingdings" panose="05000000000000000000" pitchFamily="2" charset="2"/>
              <a:buChar char="n"/>
            </a:pPr>
            <a:r>
              <a:rPr lang="zh-CN" altLang="en-US" sz="2000" dirty="0">
                <a:solidFill>
                  <a:srgbClr val="FF0000"/>
                </a:solidFill>
              </a:rPr>
              <a:t>特点：</a:t>
            </a:r>
            <a:r>
              <a:rPr lang="zh-CN" altLang="en-US" sz="2000" dirty="0"/>
              <a:t>随年龄而增长，青春期达到高峰，以后逐渐退化。</a:t>
            </a:r>
            <a:endParaRPr lang="zh-CN" altLang="en-US" sz="2000" dirty="0"/>
          </a:p>
          <a:p>
            <a:pPr marL="285750" indent="-285750" algn="just">
              <a:lnSpc>
                <a:spcPct val="120000"/>
              </a:lnSpc>
              <a:buFont typeface="Wingdings" panose="05000000000000000000" pitchFamily="2" charset="2"/>
              <a:buChar char="n"/>
            </a:pPr>
            <a:r>
              <a:rPr lang="zh-CN" altLang="en-US" sz="2000" dirty="0">
                <a:solidFill>
                  <a:srgbClr val="FF0000"/>
                </a:solidFill>
              </a:rPr>
              <a:t>作用：</a:t>
            </a:r>
            <a:r>
              <a:rPr lang="en-US" altLang="zh-CN" sz="2000" dirty="0"/>
              <a:t>T</a:t>
            </a:r>
            <a:r>
              <a:rPr lang="zh-CN" altLang="en-US" sz="2000" dirty="0"/>
              <a:t>细胞分化、发育、成熟的场所。</a:t>
            </a:r>
            <a:endParaRPr lang="zh-CN" altLang="en-US" sz="20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1"/>
          <a:srcRect r="52779"/>
          <a:stretch>
            <a:fillRect/>
          </a:stretch>
        </p:blipFill>
        <p:spPr bwMode="auto">
          <a:xfrm>
            <a:off x="5289731" y="2144477"/>
            <a:ext cx="1415772" cy="4522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免疫器官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rcRect t="2" b="2"/>
          <a:stretch>
            <a:fillRect/>
          </a:stretch>
        </p:blipFill>
        <p:spPr>
          <a:xfrm>
            <a:off x="960820" y="723150"/>
            <a:ext cx="4573737" cy="5933496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5941720" y="3801230"/>
            <a:ext cx="2340194" cy="461665"/>
            <a:chOff x="6262575" y="1135033"/>
            <a:chExt cx="2340194" cy="461665"/>
          </a:xfrm>
        </p:grpSpPr>
        <p:cxnSp>
          <p:nvCxnSpPr>
            <p:cNvPr id="9" name="直接连接符 8"/>
            <p:cNvCxnSpPr/>
            <p:nvPr/>
          </p:nvCxnSpPr>
          <p:spPr>
            <a:xfrm>
              <a:off x="6262575" y="1377950"/>
              <a:ext cx="1031358" cy="0"/>
            </a:xfrm>
            <a:prstGeom prst="line">
              <a:avLst/>
            </a:prstGeom>
            <a:ln w="1270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文本框 9"/>
            <p:cNvSpPr txBox="1"/>
            <p:nvPr/>
          </p:nvSpPr>
          <p:spPr>
            <a:xfrm>
              <a:off x="7186997" y="1135033"/>
              <a:ext cx="141577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400" b="1" dirty="0">
                  <a:solidFill>
                    <a:schemeClr val="accent5">
                      <a:lumMod val="75000"/>
                    </a:schemeClr>
                  </a:solidFill>
                </a:rPr>
                <a:t>〡骨髓〡</a:t>
              </a:r>
              <a:endParaRPr lang="zh-CN" altLang="en-US" sz="2400" b="1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</p:grpSp>
      <p:sp>
        <p:nvSpPr>
          <p:cNvPr id="11" name="文本框 10"/>
          <p:cNvSpPr txBox="1"/>
          <p:nvPr/>
        </p:nvSpPr>
        <p:spPr>
          <a:xfrm>
            <a:off x="6989954" y="4232415"/>
            <a:ext cx="4042991" cy="1176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20000"/>
              </a:lnSpc>
              <a:buFont typeface="Wingdings" panose="05000000000000000000" pitchFamily="2" charset="2"/>
              <a:buChar char="n"/>
            </a:pPr>
            <a:r>
              <a:rPr lang="zh-CN" altLang="en-US" sz="2000" dirty="0">
                <a:solidFill>
                  <a:srgbClr val="FF0000"/>
                </a:solidFill>
              </a:rPr>
              <a:t>位置：</a:t>
            </a:r>
            <a:r>
              <a:rPr lang="zh-CN" altLang="en-US" sz="2000" dirty="0"/>
              <a:t>位于骨髓腔或骨松质内。</a:t>
            </a:r>
            <a:endParaRPr lang="en-US" altLang="zh-CN" sz="2000" dirty="0"/>
          </a:p>
          <a:p>
            <a:pPr marL="285750" indent="-285750" algn="just">
              <a:lnSpc>
                <a:spcPct val="120000"/>
              </a:lnSpc>
              <a:buFont typeface="Wingdings" panose="05000000000000000000" pitchFamily="2" charset="2"/>
              <a:buChar char="n"/>
            </a:pPr>
            <a:r>
              <a:rPr lang="zh-CN" altLang="en-US" sz="2000" dirty="0">
                <a:solidFill>
                  <a:srgbClr val="FF0000"/>
                </a:solidFill>
              </a:rPr>
              <a:t>作用：</a:t>
            </a:r>
            <a:r>
              <a:rPr lang="zh-CN" altLang="en-US" sz="2000" dirty="0"/>
              <a:t>是各种免疫细胞发生、分化、发育的场所。</a:t>
            </a:r>
            <a:endParaRPr lang="zh-CN" altLang="en-US" sz="2000" dirty="0"/>
          </a:p>
        </p:txBody>
      </p:sp>
      <p:grpSp>
        <p:nvGrpSpPr>
          <p:cNvPr id="12" name="组合 11"/>
          <p:cNvGrpSpPr/>
          <p:nvPr/>
        </p:nvGrpSpPr>
        <p:grpSpPr>
          <a:xfrm>
            <a:off x="6171975" y="2350230"/>
            <a:ext cx="1505012" cy="369332"/>
            <a:chOff x="6275672" y="2350230"/>
            <a:chExt cx="1505012" cy="369332"/>
          </a:xfrm>
        </p:grpSpPr>
        <p:sp>
          <p:nvSpPr>
            <p:cNvPr id="20" name="文本框 19"/>
            <p:cNvSpPr txBox="1"/>
            <p:nvPr/>
          </p:nvSpPr>
          <p:spPr>
            <a:xfrm>
              <a:off x="6903521" y="2350230"/>
              <a:ext cx="8771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/>
                <a:t>骨松质</a:t>
              </a:r>
              <a:endParaRPr lang="zh-CN" altLang="en-US" dirty="0"/>
            </a:p>
          </p:txBody>
        </p:sp>
        <p:cxnSp>
          <p:nvCxnSpPr>
            <p:cNvPr id="6" name="直接连接符 5"/>
            <p:cNvCxnSpPr/>
            <p:nvPr/>
          </p:nvCxnSpPr>
          <p:spPr>
            <a:xfrm>
              <a:off x="6275672" y="2521818"/>
              <a:ext cx="625642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组合 12"/>
          <p:cNvGrpSpPr/>
          <p:nvPr/>
        </p:nvGrpSpPr>
        <p:grpSpPr>
          <a:xfrm>
            <a:off x="5998720" y="3320566"/>
            <a:ext cx="1676060" cy="369332"/>
            <a:chOff x="6102417" y="3320566"/>
            <a:chExt cx="1676060" cy="369332"/>
          </a:xfrm>
        </p:grpSpPr>
        <p:sp>
          <p:nvSpPr>
            <p:cNvPr id="3" name="文本框 2"/>
            <p:cNvSpPr txBox="1"/>
            <p:nvPr/>
          </p:nvSpPr>
          <p:spPr>
            <a:xfrm>
              <a:off x="6901314" y="3320566"/>
              <a:ext cx="8771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/>
                <a:t>骨髓腔</a:t>
              </a:r>
              <a:endParaRPr lang="zh-CN" altLang="en-US" dirty="0"/>
            </a:p>
          </p:txBody>
        </p:sp>
        <p:cxnSp>
          <p:nvCxnSpPr>
            <p:cNvPr id="21" name="直接连接符 20"/>
            <p:cNvCxnSpPr/>
            <p:nvPr/>
          </p:nvCxnSpPr>
          <p:spPr>
            <a:xfrm>
              <a:off x="6102417" y="3505882"/>
              <a:ext cx="798897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2" name="图形 21" descr="箭头: 轻微弯曲 纯色填充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664039" y="5070504"/>
            <a:ext cx="1785677" cy="9144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uiExpand="1" build="p"/>
    </p:bldLst>
  </p:timing>
</p:sld>
</file>

<file path=ppt/tags/tag1.xml><?xml version="1.0" encoding="utf-8"?>
<p:tagLst xmlns:p="http://schemas.openxmlformats.org/presentationml/2006/main">
  <p:tag name="commondata" val="eyJoZGlkIjoiMjhjYTEzZTliZTc5ZTc0ZDgwM2UwNWU0ZDAwNmNmMDcifQ=="/>
</p:tagLst>
</file>

<file path=ppt/theme/theme1.xml><?xml version="1.0" encoding="utf-8"?>
<a:theme xmlns:a="http://schemas.openxmlformats.org/drawingml/2006/main" name="Office 主题​​">
  <a:themeElements>
    <a:clrScheme name="蓝色暖调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2171</Words>
  <Application>WPS 演示</Application>
  <PresentationFormat>宽屏</PresentationFormat>
  <Paragraphs>313</Paragraphs>
  <Slides>30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20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30</vt:i4>
      </vt:variant>
    </vt:vector>
  </HeadingPairs>
  <TitlesOfParts>
    <vt:vector size="51" baseType="lpstr">
      <vt:lpstr>Arial</vt:lpstr>
      <vt:lpstr>宋体</vt:lpstr>
      <vt:lpstr>Wingdings</vt:lpstr>
      <vt:lpstr>微软雅黑</vt:lpstr>
      <vt:lpstr>方正小标宋简体</vt:lpstr>
      <vt:lpstr>方正细珊瑚简体</vt:lpstr>
      <vt:lpstr>Impact</vt:lpstr>
      <vt:lpstr>Arial Black</vt:lpstr>
      <vt:lpstr>华文新魏</vt:lpstr>
      <vt:lpstr>华文行楷</vt:lpstr>
      <vt:lpstr>Times New Roman</vt:lpstr>
      <vt:lpstr>方正粗倩简体</vt:lpstr>
      <vt:lpstr>方正大标宋简体</vt:lpstr>
      <vt:lpstr>等线</vt:lpstr>
      <vt:lpstr>Arial Unicode MS</vt:lpstr>
      <vt:lpstr>等线 Light</vt:lpstr>
      <vt:lpstr>华文细黑</vt:lpstr>
      <vt:lpstr>Rockwell</vt:lpstr>
      <vt:lpstr>Bookman Old Style</vt:lpstr>
      <vt:lpstr>Calibri</vt:lpstr>
      <vt:lpstr>Office 主题​​</vt:lpstr>
      <vt:lpstr>PowerPoint 演示文稿</vt:lpstr>
      <vt:lpstr>PowerPoint 演示文稿</vt:lpstr>
      <vt:lpstr>免疫系统的组成</vt:lpstr>
      <vt:lpstr>免疫系统的组成</vt:lpstr>
      <vt:lpstr>免疫器官</vt:lpstr>
      <vt:lpstr>免疫器官</vt:lpstr>
      <vt:lpstr>免疫器官</vt:lpstr>
      <vt:lpstr>免疫器官</vt:lpstr>
      <vt:lpstr>免疫器官</vt:lpstr>
      <vt:lpstr>免疫器官</vt:lpstr>
      <vt:lpstr>免疫细胞</vt:lpstr>
      <vt:lpstr>免疫细胞</vt:lpstr>
      <vt:lpstr>免疫细胞</vt:lpstr>
      <vt:lpstr>免疫细胞</vt:lpstr>
      <vt:lpstr>免疫细胞</vt:lpstr>
      <vt:lpstr>免疫细胞</vt:lpstr>
      <vt:lpstr>免疫细胞</vt:lpstr>
      <vt:lpstr>免疫活性物质</vt:lpstr>
      <vt:lpstr>免疫活性物质</vt:lpstr>
      <vt:lpstr>免疫活性物质</vt:lpstr>
      <vt:lpstr>免疫系统的组成</vt:lpstr>
      <vt:lpstr>第一道防线</vt:lpstr>
      <vt:lpstr>第二道防线</vt:lpstr>
      <vt:lpstr>免疫的类型</vt:lpstr>
      <vt:lpstr>免疫的类型</vt:lpstr>
      <vt:lpstr>免疫系统的功能</vt:lpstr>
      <vt:lpstr>免疫系统的功能</vt:lpstr>
      <vt:lpstr>免疫系统的功能</vt:lpstr>
      <vt:lpstr>免疫系统的功能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贵君</dc:creator>
  <cp:lastModifiedBy>强</cp:lastModifiedBy>
  <cp:revision>1850</cp:revision>
  <dcterms:created xsi:type="dcterms:W3CDTF">2021-10-17T01:42:00Z</dcterms:created>
  <dcterms:modified xsi:type="dcterms:W3CDTF">2024-08-30T23:54:44Z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0C83D24DE94E4C53918C7781E35604F7_12</vt:lpwstr>
  </property>
  <property fmtid="{D5CDD505-2E9C-101B-9397-08002B2CF9AE}" pid="3" name="KSOProductBuildVer">
    <vt:lpwstr>2052-12.1.0.17827</vt:lpwstr>
  </property>
</Properties>
</file>