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40.svg" ContentType="image/svg+xml"/>
  <Override PartName="/ppt/media/image4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5"/>
  </p:notesMasterIdLst>
  <p:handoutMasterIdLst>
    <p:handoutMasterId r:id="rId41"/>
  </p:handoutMasterIdLst>
  <p:sldIdLst>
    <p:sldId id="267" r:id="rId3"/>
    <p:sldId id="522" r:id="rId4"/>
    <p:sldId id="700" r:id="rId6"/>
    <p:sldId id="783" r:id="rId7"/>
    <p:sldId id="784" r:id="rId8"/>
    <p:sldId id="781" r:id="rId9"/>
    <p:sldId id="782" r:id="rId10"/>
    <p:sldId id="780" r:id="rId11"/>
    <p:sldId id="770" r:id="rId12"/>
    <p:sldId id="771" r:id="rId13"/>
    <p:sldId id="772" r:id="rId14"/>
    <p:sldId id="773" r:id="rId15"/>
    <p:sldId id="774" r:id="rId16"/>
    <p:sldId id="775" r:id="rId17"/>
    <p:sldId id="776" r:id="rId18"/>
    <p:sldId id="777" r:id="rId19"/>
    <p:sldId id="778" r:id="rId20"/>
    <p:sldId id="779" r:id="rId21"/>
    <p:sldId id="785" r:id="rId22"/>
    <p:sldId id="787" r:id="rId23"/>
    <p:sldId id="786" r:id="rId24"/>
    <p:sldId id="788" r:id="rId25"/>
    <p:sldId id="789" r:id="rId26"/>
    <p:sldId id="790" r:id="rId27"/>
    <p:sldId id="791" r:id="rId28"/>
    <p:sldId id="792" r:id="rId29"/>
    <p:sldId id="793" r:id="rId30"/>
    <p:sldId id="794" r:id="rId31"/>
    <p:sldId id="795" r:id="rId32"/>
    <p:sldId id="796" r:id="rId33"/>
    <p:sldId id="797" r:id="rId34"/>
    <p:sldId id="803" r:id="rId35"/>
    <p:sldId id="804" r:id="rId36"/>
    <p:sldId id="800" r:id="rId37"/>
    <p:sldId id="801" r:id="rId38"/>
    <p:sldId id="805" r:id="rId39"/>
    <p:sldId id="334" r:id="rId40"/>
  </p:sldIdLst>
  <p:sldSz cx="12192000" cy="6858000"/>
  <p:notesSz cx="6858000" cy="9144000"/>
  <p:embeddedFontLst>
    <p:embeddedFont>
      <p:font typeface="微软雅黑" panose="020B0503020204020204" pitchFamily="34" charset="-122"/>
      <p:regular r:id="rId45"/>
    </p:embeddedFont>
    <p:embeddedFont>
      <p:font typeface="方正细珊瑚简体" panose="03000509000000000000" pitchFamily="65" charset="-122"/>
      <p:regular r:id="rId46"/>
    </p:embeddedFont>
    <p:embeddedFont>
      <p:font typeface="Impact" panose="020B0806030902050204" pitchFamily="34" charset="0"/>
      <p:regular r:id="rId47"/>
    </p:embeddedFont>
    <p:embeddedFont>
      <p:font typeface="华文行楷" panose="02010800040101010101" pitchFamily="2" charset="-122"/>
      <p:regular r:id="rId48"/>
    </p:embeddedFont>
    <p:embeddedFont>
      <p:font typeface="方正粗倩简体" panose="03000509000000000000" pitchFamily="65" charset="-122"/>
      <p:regular r:id="rId49"/>
    </p:embeddedFont>
    <p:embeddedFont>
      <p:font typeface="等线" panose="02010600030101010101" charset="-122"/>
      <p:regular r:id="rId50"/>
    </p:embeddedFont>
    <p:embeddedFont>
      <p:font typeface="等线 Light" panose="02010600030101010101" charset="-122"/>
      <p:regular r:id="rId51"/>
    </p:embeddedFont>
    <p:embeddedFont>
      <p:font typeface="楷体" panose="02010609060101010101" pitchFamily="49" charset="-122"/>
      <p:regular r:id="rId52"/>
    </p:embeddedFont>
    <p:embeddedFont>
      <p:font typeface="Calibri" panose="020F0502020204030204" charset="0"/>
      <p:regular r:id="rId53"/>
      <p:bold r:id="rId54"/>
      <p:italic r:id="rId55"/>
      <p:boldItalic r:id="rId56"/>
    </p:embeddedFont>
  </p:embeddedFontLst>
  <p:custDataLst>
    <p:tags r:id="rId5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99A5"/>
    <a:srgbClr val="A5CCD3"/>
    <a:srgbClr val="C2CCE4"/>
    <a:srgbClr val="91C1C9"/>
    <a:srgbClr val="7EB7C0"/>
    <a:srgbClr val="FFE79B"/>
    <a:srgbClr val="F1C5BF"/>
    <a:srgbClr val="E0BFD0"/>
    <a:srgbClr val="CC9B00"/>
    <a:srgbClr val="DAE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849" autoAdjust="0"/>
  </p:normalViewPr>
  <p:slideViewPr>
    <p:cSldViewPr snapToGrid="0">
      <p:cViewPr varScale="1">
        <p:scale>
          <a:sx n="105" d="100"/>
          <a:sy n="105" d="100"/>
        </p:scale>
        <p:origin x="750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7" Type="http://schemas.openxmlformats.org/officeDocument/2006/relationships/tags" Target="tags/tag1.xml"/><Relationship Id="rId56" Type="http://schemas.openxmlformats.org/officeDocument/2006/relationships/font" Target="fonts/font12.fntdata"/><Relationship Id="rId55" Type="http://schemas.openxmlformats.org/officeDocument/2006/relationships/font" Target="fonts/font11.fntdata"/><Relationship Id="rId54" Type="http://schemas.openxmlformats.org/officeDocument/2006/relationships/font" Target="fonts/font10.fntdata"/><Relationship Id="rId53" Type="http://schemas.openxmlformats.org/officeDocument/2006/relationships/font" Target="fonts/font9.fntdata"/><Relationship Id="rId52" Type="http://schemas.openxmlformats.org/officeDocument/2006/relationships/font" Target="fonts/font8.fntdata"/><Relationship Id="rId51" Type="http://schemas.openxmlformats.org/officeDocument/2006/relationships/font" Target="fonts/font7.fntdata"/><Relationship Id="rId50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49" Type="http://schemas.openxmlformats.org/officeDocument/2006/relationships/font" Target="fonts/font5.fntdata"/><Relationship Id="rId48" Type="http://schemas.openxmlformats.org/officeDocument/2006/relationships/font" Target="fonts/font4.fntdata"/><Relationship Id="rId47" Type="http://schemas.openxmlformats.org/officeDocument/2006/relationships/font" Target="fonts/font3.fntdata"/><Relationship Id="rId46" Type="http://schemas.openxmlformats.org/officeDocument/2006/relationships/font" Target="fonts/font2.fntdata"/><Relationship Id="rId45" Type="http://schemas.openxmlformats.org/officeDocument/2006/relationships/font" Target="fonts/font1.fntdata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handoutMaster" Target="handoutMasters/handoutMaster1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4EA0D-6645-4479-BA4C-AF2DCE1B41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3019E-2C57-4E0C-8F61-630E0260AA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4F41D-EA3E-41E9-A8E5-275C2EDA39BD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7"/>
          <p:cNvSpPr/>
          <p:nvPr userDrawn="1"/>
        </p:nvSpPr>
        <p:spPr>
          <a:xfrm>
            <a:off x="0" y="3644900"/>
            <a:ext cx="12192000" cy="32131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8" name="副标题 2"/>
          <p:cNvSpPr txBox="1"/>
          <p:nvPr userDrawn="1"/>
        </p:nvSpPr>
        <p:spPr>
          <a:xfrm>
            <a:off x="4986867" y="3813176"/>
            <a:ext cx="6614584" cy="6953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endParaRPr lang="zh-CN" altLang="en-US" sz="2800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11"/>
          <p:cNvCxnSpPr/>
          <p:nvPr userDrawn="1"/>
        </p:nvCxnSpPr>
        <p:spPr>
          <a:xfrm>
            <a:off x="0" y="3589338"/>
            <a:ext cx="1219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副标题 2"/>
          <p:cNvSpPr>
            <a:spLocks noGrp="1"/>
          </p:cNvSpPr>
          <p:nvPr>
            <p:ph type="subTitle" idx="1"/>
          </p:nvPr>
        </p:nvSpPr>
        <p:spPr>
          <a:xfrm>
            <a:off x="3105773" y="3886200"/>
            <a:ext cx="8534400" cy="62247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1" name="矩形 10"/>
          <p:cNvSpPr/>
          <p:nvPr userDrawn="1"/>
        </p:nvSpPr>
        <p:spPr>
          <a:xfrm>
            <a:off x="0" y="6429420"/>
            <a:ext cx="12192000" cy="4286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6"/>
          <p:cNvSpPr txBox="1">
            <a:spLocks noChangeArrowheads="1"/>
          </p:cNvSpPr>
          <p:nvPr userDrawn="1"/>
        </p:nvSpPr>
        <p:spPr bwMode="auto">
          <a:xfrm>
            <a:off x="7372973" y="5805264"/>
            <a:ext cx="4493538" cy="46166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FF00"/>
                </a:solidFill>
                <a:latin typeface="方正细珊瑚简体" panose="03000509000000000000" pitchFamily="65" charset="-122"/>
                <a:ea typeface="方正细珊瑚简体" panose="03000509000000000000" pitchFamily="65" charset="-122"/>
              </a:rPr>
              <a:t>黑龙江省安达市田家炳高级中学</a:t>
            </a:r>
            <a:endParaRPr lang="zh-CN" altLang="en-US" sz="2400" dirty="0">
              <a:solidFill>
                <a:srgbClr val="FFFF00"/>
              </a:solidFill>
              <a:latin typeface="方正细珊瑚简体" panose="03000509000000000000" pitchFamily="65" charset="-122"/>
              <a:ea typeface="方正细珊瑚简体" panose="03000509000000000000" pitchFamily="65" charset="-122"/>
            </a:endParaRPr>
          </a:p>
        </p:txBody>
      </p:sp>
      <p:grpSp>
        <p:nvGrpSpPr>
          <p:cNvPr id="19" name="组合 18"/>
          <p:cNvGrpSpPr/>
          <p:nvPr userDrawn="1"/>
        </p:nvGrpSpPr>
        <p:grpSpPr bwMode="auto">
          <a:xfrm>
            <a:off x="0" y="3176"/>
            <a:ext cx="12192000" cy="3673475"/>
            <a:chOff x="-748" y="-27992"/>
            <a:chExt cx="9144753" cy="3673016"/>
          </a:xfr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0"/>
          </a:gradFill>
        </p:grpSpPr>
        <p:sp>
          <p:nvSpPr>
            <p:cNvPr id="21" name="TextBox 10"/>
            <p:cNvSpPr txBox="1"/>
            <p:nvPr userDrawn="1"/>
          </p:nvSpPr>
          <p:spPr>
            <a:xfrm>
              <a:off x="139864" y="-24112"/>
              <a:ext cx="6815699" cy="278537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7500" dirty="0">
                  <a:gradFill>
                    <a:gsLst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latin typeface="Impact" panose="020B0806030902050204" pitchFamily="34" charset="0"/>
                  <a:ea typeface="+mn-ea"/>
                </a:rPr>
                <a:t>SHENGWU</a:t>
              </a:r>
              <a:endParaRPr lang="zh-CN" altLang="en-US" sz="17500" dirty="0">
                <a:gradFill>
                  <a:gsLst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Impact" panose="020B0806030902050204" pitchFamily="34" charset="0"/>
                <a:ea typeface="+mn-ea"/>
              </a:endParaRPr>
            </a:p>
          </p:txBody>
        </p:sp>
        <p:sp>
          <p:nvSpPr>
            <p:cNvPr id="20" name="矩形 6"/>
            <p:cNvSpPr/>
            <p:nvPr userDrawn="1"/>
          </p:nvSpPr>
          <p:spPr>
            <a:xfrm>
              <a:off x="-748" y="-27992"/>
              <a:ext cx="9144753" cy="3673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9600" dirty="0">
                <a:latin typeface="Arial Black" panose="020B0A04020102020204" pitchFamily="34" charset="0"/>
              </a:endParaRPr>
            </a:p>
          </p:txBody>
        </p:sp>
      </p:grpSp>
      <p:cxnSp>
        <p:nvCxnSpPr>
          <p:cNvPr id="22" name="直接连接符 11"/>
          <p:cNvCxnSpPr/>
          <p:nvPr userDrawn="1"/>
        </p:nvCxnSpPr>
        <p:spPr>
          <a:xfrm>
            <a:off x="0" y="3589338"/>
            <a:ext cx="1219200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0"/>
          <p:cNvSpPr txBox="1"/>
          <p:nvPr userDrawn="1"/>
        </p:nvSpPr>
        <p:spPr bwMode="auto">
          <a:xfrm>
            <a:off x="-293910" y="-684740"/>
            <a:ext cx="1284622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700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Impact" panose="020B0806030902050204" pitchFamily="34" charset="0"/>
                <a:ea typeface="+mn-ea"/>
              </a:rPr>
              <a:t>SHENGWU</a:t>
            </a:r>
            <a:endParaRPr lang="zh-CN" altLang="en-US" sz="24700" dirty="0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rgbClr val="FFFFFF"/>
                  </a:gs>
                </a:gsLst>
                <a:lin ang="5400000" scaled="0"/>
              </a:gradFill>
              <a:latin typeface="Impact" panose="020B0806030902050204" pitchFamily="34" charset="0"/>
              <a:ea typeface="+mn-ea"/>
            </a:endParaRPr>
          </a:p>
        </p:txBody>
      </p:sp>
      <p:sp>
        <p:nvSpPr>
          <p:cNvPr id="23" name="任意多边形 14"/>
          <p:cNvSpPr/>
          <p:nvPr userDrawn="1"/>
        </p:nvSpPr>
        <p:spPr bwMode="auto">
          <a:xfrm>
            <a:off x="2117" y="471137"/>
            <a:ext cx="6379635" cy="571504"/>
          </a:xfrm>
          <a:custGeom>
            <a:avLst/>
            <a:gdLst>
              <a:gd name="connsiteX0" fmla="*/ 0 w 2428892"/>
              <a:gd name="connsiteY0" fmla="*/ 119066 h 714380"/>
              <a:gd name="connsiteX1" fmla="*/ 34874 w 2428892"/>
              <a:gd name="connsiteY1" fmla="*/ 34874 h 714380"/>
              <a:gd name="connsiteX2" fmla="*/ 119066 w 2428892"/>
              <a:gd name="connsiteY2" fmla="*/ 0 h 714380"/>
              <a:gd name="connsiteX3" fmla="*/ 2309826 w 2428892"/>
              <a:gd name="connsiteY3" fmla="*/ 0 h 714380"/>
              <a:gd name="connsiteX4" fmla="*/ 2394018 w 2428892"/>
              <a:gd name="connsiteY4" fmla="*/ 34874 h 714380"/>
              <a:gd name="connsiteX5" fmla="*/ 2428892 w 2428892"/>
              <a:gd name="connsiteY5" fmla="*/ 119066 h 714380"/>
              <a:gd name="connsiteX6" fmla="*/ 2428892 w 2428892"/>
              <a:gd name="connsiteY6" fmla="*/ 595314 h 714380"/>
              <a:gd name="connsiteX7" fmla="*/ 2394018 w 2428892"/>
              <a:gd name="connsiteY7" fmla="*/ 679506 h 714380"/>
              <a:gd name="connsiteX8" fmla="*/ 2309826 w 2428892"/>
              <a:gd name="connsiteY8" fmla="*/ 714380 h 714380"/>
              <a:gd name="connsiteX9" fmla="*/ 119066 w 2428892"/>
              <a:gd name="connsiteY9" fmla="*/ 714380 h 714380"/>
              <a:gd name="connsiteX10" fmla="*/ 34874 w 2428892"/>
              <a:gd name="connsiteY10" fmla="*/ 679506 h 714380"/>
              <a:gd name="connsiteX11" fmla="*/ 0 w 2428892"/>
              <a:gd name="connsiteY11" fmla="*/ 595314 h 714380"/>
              <a:gd name="connsiteX12" fmla="*/ 0 w 2428892"/>
              <a:gd name="connsiteY12" fmla="*/ 119066 h 714380"/>
              <a:gd name="connsiteX0-1" fmla="*/ 265905 w 2694797"/>
              <a:gd name="connsiteY0-2" fmla="*/ 119066 h 714380"/>
              <a:gd name="connsiteX1-3" fmla="*/ 384971 w 2694797"/>
              <a:gd name="connsiteY1-4" fmla="*/ 0 h 714380"/>
              <a:gd name="connsiteX2-5" fmla="*/ 2575731 w 2694797"/>
              <a:gd name="connsiteY2-6" fmla="*/ 0 h 714380"/>
              <a:gd name="connsiteX3-7" fmla="*/ 2659923 w 2694797"/>
              <a:gd name="connsiteY3-8" fmla="*/ 34874 h 714380"/>
              <a:gd name="connsiteX4-9" fmla="*/ 2694797 w 2694797"/>
              <a:gd name="connsiteY4-10" fmla="*/ 119066 h 714380"/>
              <a:gd name="connsiteX5-11" fmla="*/ 2694797 w 2694797"/>
              <a:gd name="connsiteY5-12" fmla="*/ 595314 h 714380"/>
              <a:gd name="connsiteX6-13" fmla="*/ 2659923 w 2694797"/>
              <a:gd name="connsiteY6-14" fmla="*/ 679506 h 714380"/>
              <a:gd name="connsiteX7-15" fmla="*/ 2575731 w 2694797"/>
              <a:gd name="connsiteY7-16" fmla="*/ 714380 h 714380"/>
              <a:gd name="connsiteX8-17" fmla="*/ 384971 w 2694797"/>
              <a:gd name="connsiteY8-18" fmla="*/ 714380 h 714380"/>
              <a:gd name="connsiteX9-19" fmla="*/ 300779 w 2694797"/>
              <a:gd name="connsiteY9-20" fmla="*/ 679506 h 714380"/>
              <a:gd name="connsiteX10-21" fmla="*/ 265905 w 2694797"/>
              <a:gd name="connsiteY10-22" fmla="*/ 595314 h 714380"/>
              <a:gd name="connsiteX11-23" fmla="*/ 265905 w 2694797"/>
              <a:gd name="connsiteY11-24" fmla="*/ 119066 h 714380"/>
              <a:gd name="connsiteX0-25" fmla="*/ 0 w 2428892"/>
              <a:gd name="connsiteY0-26" fmla="*/ 595314 h 714380"/>
              <a:gd name="connsiteX1-27" fmla="*/ 119066 w 2428892"/>
              <a:gd name="connsiteY1-28" fmla="*/ 0 h 714380"/>
              <a:gd name="connsiteX2-29" fmla="*/ 2309826 w 2428892"/>
              <a:gd name="connsiteY2-30" fmla="*/ 0 h 714380"/>
              <a:gd name="connsiteX3-31" fmla="*/ 2394018 w 2428892"/>
              <a:gd name="connsiteY3-32" fmla="*/ 34874 h 714380"/>
              <a:gd name="connsiteX4-33" fmla="*/ 2428892 w 2428892"/>
              <a:gd name="connsiteY4-34" fmla="*/ 119066 h 714380"/>
              <a:gd name="connsiteX5-35" fmla="*/ 2428892 w 2428892"/>
              <a:gd name="connsiteY5-36" fmla="*/ 595314 h 714380"/>
              <a:gd name="connsiteX6-37" fmla="*/ 2394018 w 2428892"/>
              <a:gd name="connsiteY6-38" fmla="*/ 679506 h 714380"/>
              <a:gd name="connsiteX7-39" fmla="*/ 2309826 w 2428892"/>
              <a:gd name="connsiteY7-40" fmla="*/ 714380 h 714380"/>
              <a:gd name="connsiteX8-41" fmla="*/ 119066 w 2428892"/>
              <a:gd name="connsiteY8-42" fmla="*/ 714380 h 714380"/>
              <a:gd name="connsiteX9-43" fmla="*/ 34874 w 2428892"/>
              <a:gd name="connsiteY9-44" fmla="*/ 679506 h 714380"/>
              <a:gd name="connsiteX10-45" fmla="*/ 0 w 2428892"/>
              <a:gd name="connsiteY10-46" fmla="*/ 595314 h 714380"/>
              <a:gd name="connsiteX0-47" fmla="*/ 294967 w 2688985"/>
              <a:gd name="connsiteY0-48" fmla="*/ 679506 h 798569"/>
              <a:gd name="connsiteX1-49" fmla="*/ 379159 w 2688985"/>
              <a:gd name="connsiteY1-50" fmla="*/ 0 h 798569"/>
              <a:gd name="connsiteX2-51" fmla="*/ 2569919 w 2688985"/>
              <a:gd name="connsiteY2-52" fmla="*/ 0 h 798569"/>
              <a:gd name="connsiteX3-53" fmla="*/ 2654111 w 2688985"/>
              <a:gd name="connsiteY3-54" fmla="*/ 34874 h 798569"/>
              <a:gd name="connsiteX4-55" fmla="*/ 2688985 w 2688985"/>
              <a:gd name="connsiteY4-56" fmla="*/ 119066 h 798569"/>
              <a:gd name="connsiteX5-57" fmla="*/ 2688985 w 2688985"/>
              <a:gd name="connsiteY5-58" fmla="*/ 595314 h 798569"/>
              <a:gd name="connsiteX6-59" fmla="*/ 2654111 w 2688985"/>
              <a:gd name="connsiteY6-60" fmla="*/ 679506 h 798569"/>
              <a:gd name="connsiteX7-61" fmla="*/ 2569919 w 2688985"/>
              <a:gd name="connsiteY7-62" fmla="*/ 714380 h 798569"/>
              <a:gd name="connsiteX8-63" fmla="*/ 379159 w 2688985"/>
              <a:gd name="connsiteY8-64" fmla="*/ 714380 h 798569"/>
              <a:gd name="connsiteX9-65" fmla="*/ 294967 w 2688985"/>
              <a:gd name="connsiteY9-66" fmla="*/ 679506 h 798569"/>
              <a:gd name="connsiteX0-67" fmla="*/ 365127 w 2674953"/>
              <a:gd name="connsiteY0-68" fmla="*/ 714380 h 714380"/>
              <a:gd name="connsiteX1-69" fmla="*/ 365127 w 2674953"/>
              <a:gd name="connsiteY1-70" fmla="*/ 0 h 714380"/>
              <a:gd name="connsiteX2-71" fmla="*/ 2555887 w 2674953"/>
              <a:gd name="connsiteY2-72" fmla="*/ 0 h 714380"/>
              <a:gd name="connsiteX3-73" fmla="*/ 2640079 w 2674953"/>
              <a:gd name="connsiteY3-74" fmla="*/ 34874 h 714380"/>
              <a:gd name="connsiteX4-75" fmla="*/ 2674953 w 2674953"/>
              <a:gd name="connsiteY4-76" fmla="*/ 119066 h 714380"/>
              <a:gd name="connsiteX5-77" fmla="*/ 2674953 w 2674953"/>
              <a:gd name="connsiteY5-78" fmla="*/ 595314 h 714380"/>
              <a:gd name="connsiteX6-79" fmla="*/ 2640079 w 2674953"/>
              <a:gd name="connsiteY6-80" fmla="*/ 679506 h 714380"/>
              <a:gd name="connsiteX7-81" fmla="*/ 2555887 w 2674953"/>
              <a:gd name="connsiteY7-82" fmla="*/ 714380 h 714380"/>
              <a:gd name="connsiteX8-83" fmla="*/ 365127 w 2674953"/>
              <a:gd name="connsiteY8-84" fmla="*/ 714380 h 714380"/>
              <a:gd name="connsiteX0-85" fmla="*/ 365127 w 2674953"/>
              <a:gd name="connsiteY0-86" fmla="*/ 714380 h 714380"/>
              <a:gd name="connsiteX1-87" fmla="*/ 365127 w 2674953"/>
              <a:gd name="connsiteY1-88" fmla="*/ 0 h 714380"/>
              <a:gd name="connsiteX2-89" fmla="*/ 2555887 w 2674953"/>
              <a:gd name="connsiteY2-90" fmla="*/ 0 h 714380"/>
              <a:gd name="connsiteX3-91" fmla="*/ 2640079 w 2674953"/>
              <a:gd name="connsiteY3-92" fmla="*/ 34874 h 714380"/>
              <a:gd name="connsiteX4-93" fmla="*/ 2674953 w 2674953"/>
              <a:gd name="connsiteY4-94" fmla="*/ 119066 h 714380"/>
              <a:gd name="connsiteX5-95" fmla="*/ 2674953 w 2674953"/>
              <a:gd name="connsiteY5-96" fmla="*/ 595314 h 714380"/>
              <a:gd name="connsiteX6-97" fmla="*/ 2640079 w 2674953"/>
              <a:gd name="connsiteY6-98" fmla="*/ 679506 h 714380"/>
              <a:gd name="connsiteX7-99" fmla="*/ 2555887 w 2674953"/>
              <a:gd name="connsiteY7-100" fmla="*/ 714380 h 714380"/>
              <a:gd name="connsiteX8-101" fmla="*/ 365127 w 2674953"/>
              <a:gd name="connsiteY8-102" fmla="*/ 714380 h 714380"/>
              <a:gd name="connsiteX0-103" fmla="*/ 9038 w 2318864"/>
              <a:gd name="connsiteY0-104" fmla="*/ 714380 h 714380"/>
              <a:gd name="connsiteX1-105" fmla="*/ 9038 w 2318864"/>
              <a:gd name="connsiteY1-106" fmla="*/ 0 h 714380"/>
              <a:gd name="connsiteX2-107" fmla="*/ 2199798 w 2318864"/>
              <a:gd name="connsiteY2-108" fmla="*/ 0 h 714380"/>
              <a:gd name="connsiteX3-109" fmla="*/ 2283990 w 2318864"/>
              <a:gd name="connsiteY3-110" fmla="*/ 34874 h 714380"/>
              <a:gd name="connsiteX4-111" fmla="*/ 2318864 w 2318864"/>
              <a:gd name="connsiteY4-112" fmla="*/ 119066 h 714380"/>
              <a:gd name="connsiteX5-113" fmla="*/ 2318864 w 2318864"/>
              <a:gd name="connsiteY5-114" fmla="*/ 595314 h 714380"/>
              <a:gd name="connsiteX6-115" fmla="*/ 2283990 w 2318864"/>
              <a:gd name="connsiteY6-116" fmla="*/ 679506 h 714380"/>
              <a:gd name="connsiteX7-117" fmla="*/ 2199798 w 2318864"/>
              <a:gd name="connsiteY7-118" fmla="*/ 714380 h 714380"/>
              <a:gd name="connsiteX8-119" fmla="*/ 9038 w 2318864"/>
              <a:gd name="connsiteY8-120" fmla="*/ 714380 h 714380"/>
              <a:gd name="connsiteX0-121" fmla="*/ 1045 w 2310871"/>
              <a:gd name="connsiteY0-122" fmla="*/ 714380 h 714380"/>
              <a:gd name="connsiteX1-123" fmla="*/ 1045 w 2310871"/>
              <a:gd name="connsiteY1-124" fmla="*/ 0 h 714380"/>
              <a:gd name="connsiteX2-125" fmla="*/ 2191805 w 2310871"/>
              <a:gd name="connsiteY2-126" fmla="*/ 0 h 714380"/>
              <a:gd name="connsiteX3-127" fmla="*/ 2275997 w 2310871"/>
              <a:gd name="connsiteY3-128" fmla="*/ 34874 h 714380"/>
              <a:gd name="connsiteX4-129" fmla="*/ 2310871 w 2310871"/>
              <a:gd name="connsiteY4-130" fmla="*/ 119066 h 714380"/>
              <a:gd name="connsiteX5-131" fmla="*/ 2310871 w 2310871"/>
              <a:gd name="connsiteY5-132" fmla="*/ 595314 h 714380"/>
              <a:gd name="connsiteX6-133" fmla="*/ 2275997 w 2310871"/>
              <a:gd name="connsiteY6-134" fmla="*/ 679506 h 714380"/>
              <a:gd name="connsiteX7-135" fmla="*/ 2191805 w 2310871"/>
              <a:gd name="connsiteY7-136" fmla="*/ 714380 h 714380"/>
              <a:gd name="connsiteX8-137" fmla="*/ 1045 w 2310871"/>
              <a:gd name="connsiteY8-138" fmla="*/ 714380 h 714380"/>
              <a:gd name="connsiteX0-139" fmla="*/ 0 w 2309826"/>
              <a:gd name="connsiteY0-140" fmla="*/ 714380 h 714380"/>
              <a:gd name="connsiteX1-141" fmla="*/ 0 w 2309826"/>
              <a:gd name="connsiteY1-142" fmla="*/ 0 h 714380"/>
              <a:gd name="connsiteX2-143" fmla="*/ 2190760 w 2309826"/>
              <a:gd name="connsiteY2-144" fmla="*/ 0 h 714380"/>
              <a:gd name="connsiteX3-145" fmla="*/ 2274952 w 2309826"/>
              <a:gd name="connsiteY3-146" fmla="*/ 34874 h 714380"/>
              <a:gd name="connsiteX4-147" fmla="*/ 2309826 w 2309826"/>
              <a:gd name="connsiteY4-148" fmla="*/ 119066 h 714380"/>
              <a:gd name="connsiteX5-149" fmla="*/ 2309826 w 2309826"/>
              <a:gd name="connsiteY5-150" fmla="*/ 595314 h 714380"/>
              <a:gd name="connsiteX6-151" fmla="*/ 2274952 w 2309826"/>
              <a:gd name="connsiteY6-152" fmla="*/ 679506 h 714380"/>
              <a:gd name="connsiteX7-153" fmla="*/ 2190760 w 2309826"/>
              <a:gd name="connsiteY7-154" fmla="*/ 714380 h 714380"/>
              <a:gd name="connsiteX8-155" fmla="*/ 0 w 2309826"/>
              <a:gd name="connsiteY8-156" fmla="*/ 714380 h 714380"/>
              <a:gd name="connsiteX0-157" fmla="*/ 1045 w 2310871"/>
              <a:gd name="connsiteY0-158" fmla="*/ 714380 h 714380"/>
              <a:gd name="connsiteX1-159" fmla="*/ 1045 w 2310871"/>
              <a:gd name="connsiteY1-160" fmla="*/ 0 h 714380"/>
              <a:gd name="connsiteX2-161" fmla="*/ 2191805 w 2310871"/>
              <a:gd name="connsiteY2-162" fmla="*/ 0 h 714380"/>
              <a:gd name="connsiteX3-163" fmla="*/ 2275997 w 2310871"/>
              <a:gd name="connsiteY3-164" fmla="*/ 34874 h 714380"/>
              <a:gd name="connsiteX4-165" fmla="*/ 2310871 w 2310871"/>
              <a:gd name="connsiteY4-166" fmla="*/ 119066 h 714380"/>
              <a:gd name="connsiteX5-167" fmla="*/ 2310871 w 2310871"/>
              <a:gd name="connsiteY5-168" fmla="*/ 595314 h 714380"/>
              <a:gd name="connsiteX6-169" fmla="*/ 2275997 w 2310871"/>
              <a:gd name="connsiteY6-170" fmla="*/ 679506 h 714380"/>
              <a:gd name="connsiteX7-171" fmla="*/ 2191805 w 2310871"/>
              <a:gd name="connsiteY7-172" fmla="*/ 714380 h 714380"/>
              <a:gd name="connsiteX8-173" fmla="*/ 1045 w 2310871"/>
              <a:gd name="connsiteY8-174" fmla="*/ 714380 h 714380"/>
              <a:gd name="connsiteX0-175" fmla="*/ 0 w 2309826"/>
              <a:gd name="connsiteY0-176" fmla="*/ 714380 h 714380"/>
              <a:gd name="connsiteX1-177" fmla="*/ 0 w 2309826"/>
              <a:gd name="connsiteY1-178" fmla="*/ 0 h 714380"/>
              <a:gd name="connsiteX2-179" fmla="*/ 2190760 w 2309826"/>
              <a:gd name="connsiteY2-180" fmla="*/ 0 h 714380"/>
              <a:gd name="connsiteX3-181" fmla="*/ 2274952 w 2309826"/>
              <a:gd name="connsiteY3-182" fmla="*/ 34874 h 714380"/>
              <a:gd name="connsiteX4-183" fmla="*/ 2309826 w 2309826"/>
              <a:gd name="connsiteY4-184" fmla="*/ 119066 h 714380"/>
              <a:gd name="connsiteX5-185" fmla="*/ 2309826 w 2309826"/>
              <a:gd name="connsiteY5-186" fmla="*/ 595314 h 714380"/>
              <a:gd name="connsiteX6-187" fmla="*/ 2274952 w 2309826"/>
              <a:gd name="connsiteY6-188" fmla="*/ 679506 h 714380"/>
              <a:gd name="connsiteX7-189" fmla="*/ 2190760 w 2309826"/>
              <a:gd name="connsiteY7-190" fmla="*/ 714380 h 714380"/>
              <a:gd name="connsiteX8-191" fmla="*/ 0 w 2309826"/>
              <a:gd name="connsiteY8-192" fmla="*/ 714380 h 714380"/>
              <a:gd name="connsiteX0-193" fmla="*/ 0 w 2309826"/>
              <a:gd name="connsiteY0-194" fmla="*/ 714380 h 714380"/>
              <a:gd name="connsiteX1-195" fmla="*/ 0 w 2309826"/>
              <a:gd name="connsiteY1-196" fmla="*/ 0 h 714380"/>
              <a:gd name="connsiteX2-197" fmla="*/ 2190760 w 2309826"/>
              <a:gd name="connsiteY2-198" fmla="*/ 0 h 714380"/>
              <a:gd name="connsiteX3-199" fmla="*/ 2274952 w 2309826"/>
              <a:gd name="connsiteY3-200" fmla="*/ 34874 h 714380"/>
              <a:gd name="connsiteX4-201" fmla="*/ 2309826 w 2309826"/>
              <a:gd name="connsiteY4-202" fmla="*/ 119066 h 714380"/>
              <a:gd name="connsiteX5-203" fmla="*/ 2309826 w 2309826"/>
              <a:gd name="connsiteY5-204" fmla="*/ 595314 h 714380"/>
              <a:gd name="connsiteX6-205" fmla="*/ 2274952 w 2309826"/>
              <a:gd name="connsiteY6-206" fmla="*/ 679506 h 714380"/>
              <a:gd name="connsiteX7-207" fmla="*/ 2190760 w 2309826"/>
              <a:gd name="connsiteY7-208" fmla="*/ 714380 h 714380"/>
              <a:gd name="connsiteX8-209" fmla="*/ 0 w 2309826"/>
              <a:gd name="connsiteY8-210" fmla="*/ 714380 h 7143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2309826" h="714380">
                <a:moveTo>
                  <a:pt x="0" y="714380"/>
                </a:moveTo>
                <a:cubicBezTo>
                  <a:pt x="1619" y="123413"/>
                  <a:pt x="1678" y="374559"/>
                  <a:pt x="0" y="0"/>
                </a:cubicBezTo>
                <a:lnTo>
                  <a:pt x="2190760" y="0"/>
                </a:lnTo>
                <a:cubicBezTo>
                  <a:pt x="2222338" y="0"/>
                  <a:pt x="2252623" y="12544"/>
                  <a:pt x="2274952" y="34874"/>
                </a:cubicBezTo>
                <a:cubicBezTo>
                  <a:pt x="2297281" y="57203"/>
                  <a:pt x="2309826" y="87488"/>
                  <a:pt x="2309826" y="119066"/>
                </a:cubicBezTo>
                <a:lnTo>
                  <a:pt x="2309826" y="595314"/>
                </a:lnTo>
                <a:cubicBezTo>
                  <a:pt x="2309826" y="626892"/>
                  <a:pt x="2297282" y="657177"/>
                  <a:pt x="2274952" y="679506"/>
                </a:cubicBezTo>
                <a:cubicBezTo>
                  <a:pt x="2252623" y="701835"/>
                  <a:pt x="2222338" y="714380"/>
                  <a:pt x="2190760" y="714380"/>
                </a:cubicBezTo>
                <a:lnTo>
                  <a:pt x="0" y="714380"/>
                </a:lnTo>
                <a:close/>
              </a:path>
            </a:pathLst>
          </a:custGeom>
          <a:solidFill>
            <a:schemeClr val="bg1">
              <a:alpha val="52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TextBox 15"/>
          <p:cNvSpPr txBox="1"/>
          <p:nvPr userDrawn="1"/>
        </p:nvSpPr>
        <p:spPr bwMode="auto">
          <a:xfrm>
            <a:off x="983432" y="546472"/>
            <a:ext cx="5231752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2019</a:t>
            </a:r>
            <a:r>
              <a:rPr lang="zh-CN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人教版高中生物选择性必修</a:t>
            </a:r>
            <a:r>
              <a:rPr lang="en-US" altLang="zh-CN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1</a:t>
            </a:r>
            <a:r>
              <a:rPr lang="zh-CN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课件</a:t>
            </a:r>
            <a:endParaRPr lang="zh-CN" altLang="en-US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7"/>
          <a:stretch>
            <a:fillRect/>
          </a:stretch>
        </p:blipFill>
        <p:spPr bwMode="auto">
          <a:xfrm>
            <a:off x="902289" y="1861581"/>
            <a:ext cx="3969522" cy="2856694"/>
          </a:xfrm>
          <a:prstGeom prst="round2DiagRect">
            <a:avLst>
              <a:gd name="adj1" fmla="val 16667"/>
              <a:gd name="adj2" fmla="val 0"/>
            </a:avLst>
          </a:prstGeom>
          <a:ln w="79375" cap="sq">
            <a:solidFill>
              <a:schemeClr val="bg1"/>
            </a:solidFill>
            <a:miter lim="800000"/>
            <a:headEnd/>
            <a:tailEnd/>
          </a:ln>
          <a:effectLst>
            <a:innerShdw blurRad="25400">
              <a:prstClr val="black"/>
            </a:inn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90" y="1867516"/>
            <a:ext cx="4272794" cy="2850755"/>
          </a:xfrm>
          <a:prstGeom prst="round2DiagRect">
            <a:avLst>
              <a:gd name="adj1" fmla="val 16667"/>
              <a:gd name="adj2" fmla="val 0"/>
            </a:avLst>
          </a:prstGeom>
          <a:ln w="79375" cap="sq">
            <a:solidFill>
              <a:schemeClr val="bg1"/>
            </a:solidFill>
            <a:miter lim="800000"/>
            <a:headEnd/>
            <a:tailEnd/>
          </a:ln>
          <a:effectLst>
            <a:innerShdw blurRad="25400">
              <a:prstClr val="black"/>
            </a:innerShdw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1078"/>
            <a:ext cx="10515600" cy="54234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9119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0408" y="136525"/>
            <a:ext cx="10483392" cy="640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  <p:sp>
        <p:nvSpPr>
          <p:cNvPr id="9" name="Parallelogram 13"/>
          <p:cNvSpPr/>
          <p:nvPr userDrawn="1"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744598" y="663998"/>
            <a:ext cx="10576994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6"/>
          <p:cNvSpPr>
            <a:spLocks noEditPoints="1"/>
          </p:cNvSpPr>
          <p:nvPr userDrawn="1"/>
        </p:nvSpPr>
        <p:spPr bwMode="auto">
          <a:xfrm>
            <a:off x="11337958" y="205188"/>
            <a:ext cx="398411" cy="450040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9050" cap="rnd">
            <a:solidFill>
              <a:srgbClr val="0070C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defTabSz="685800"/>
            <a:endParaRPr lang="zh-CN" altLang="en-US" sz="160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altLang="en-US" sz="2400" kern="1200" dirty="0">
          <a:solidFill>
            <a:srgbClr val="0070C0"/>
          </a:solidFill>
          <a:latin typeface="+mj-lt"/>
          <a:ea typeface="微软雅黑" panose="020B0503020204020204" pitchFamily="34" charset="-122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microsoft.com/office/2007/relationships/media" Target="../media/media7.mp4"/><Relationship Id="rId1" Type="http://schemas.openxmlformats.org/officeDocument/2006/relationships/video" Target="NULL" TargetMode="Externa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microsoft.com/office/2007/relationships/media" Target="../media/media8.mp4"/><Relationship Id="rId1" Type="http://schemas.openxmlformats.org/officeDocument/2006/relationships/video" Target="../media/media8.mp4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microsoft.com/office/2007/relationships/media" Target="../media/media9.mp4"/><Relationship Id="rId1" Type="http://schemas.openxmlformats.org/officeDocument/2006/relationships/video" Target="../media/media9.mp4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microsoft.com/office/2007/relationships/media" Target="../media/media10.mp4"/><Relationship Id="rId1" Type="http://schemas.openxmlformats.org/officeDocument/2006/relationships/video" Target="../media/media10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microsoft.com/office/2007/relationships/media" Target="../media/media11.mp4"/><Relationship Id="rId1" Type="http://schemas.openxmlformats.org/officeDocument/2006/relationships/video" Target="../media/media11.mp4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8.png"/><Relationship Id="rId2" Type="http://schemas.microsoft.com/office/2007/relationships/media" Target="../media/media12.mp4"/><Relationship Id="rId1" Type="http://schemas.openxmlformats.org/officeDocument/2006/relationships/video" Target="../media/media12.mp4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microsoft.com/office/2007/relationships/media" Target="../media/media13.mp4"/><Relationship Id="rId1" Type="http://schemas.openxmlformats.org/officeDocument/2006/relationships/video" Target="../media/media13.mp4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png"/><Relationship Id="rId2" Type="http://schemas.microsoft.com/office/2007/relationships/media" Target="../media/media14.mp4"/><Relationship Id="rId1" Type="http://schemas.openxmlformats.org/officeDocument/2006/relationships/video" Target="../media/media14.mp4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.png"/><Relationship Id="rId2" Type="http://schemas.microsoft.com/office/2007/relationships/media" Target="../media/media15.mp4"/><Relationship Id="rId1" Type="http://schemas.openxmlformats.org/officeDocument/2006/relationships/video" Target="../media/media15.mp4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2.png"/><Relationship Id="rId2" Type="http://schemas.microsoft.com/office/2007/relationships/media" Target="../media/media16.mp4"/><Relationship Id="rId1" Type="http://schemas.openxmlformats.org/officeDocument/2006/relationships/video" Target="../media/media16.mp4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3.png"/><Relationship Id="rId2" Type="http://schemas.microsoft.com/office/2007/relationships/media" Target="../media/media17.mp4"/><Relationship Id="rId1" Type="http://schemas.openxmlformats.org/officeDocument/2006/relationships/video" Target="../media/media17.mp4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6.jpe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svg"/><Relationship Id="rId8" Type="http://schemas.openxmlformats.org/officeDocument/2006/relationships/image" Target="../media/image41.png"/><Relationship Id="rId7" Type="http://schemas.openxmlformats.org/officeDocument/2006/relationships/image" Target="../media/image40.sv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3"/>
          <p:cNvSpPr>
            <a:spLocks noGrp="1"/>
          </p:cNvSpPr>
          <p:nvPr>
            <p:ph type="subTitle" idx="1"/>
          </p:nvPr>
        </p:nvSpPr>
        <p:spPr>
          <a:xfrm>
            <a:off x="3233768" y="3897086"/>
            <a:ext cx="8534400" cy="622478"/>
          </a:xfrm>
        </p:spPr>
        <p:txBody>
          <a:bodyPr/>
          <a:lstStyle/>
          <a:p>
            <a:r>
              <a:rPr lang="en-US" altLang="zh-CN" dirty="0"/>
              <a:t>§4-2 </a:t>
            </a:r>
            <a:r>
              <a:rPr lang="zh-CN" altLang="en-US" dirty="0"/>
              <a:t>特异性免疫</a:t>
            </a:r>
            <a:endParaRPr lang="zh-CN" alt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4213781" y="2108252"/>
            <a:ext cx="7554387" cy="1470025"/>
          </a:xfrm>
          <a:prstGeom prst="rect">
            <a:avLst/>
          </a:prstGeom>
          <a:effectLst/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zh-CN" altLang="en-US" sz="9600" b="1" spc="5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免疫调节</a:t>
            </a:r>
            <a:endParaRPr lang="zh-CN" altLang="en-US" sz="96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9311" t="18448" r="7630" b="8851"/>
          <a:stretch>
            <a:fillRect/>
          </a:stretch>
        </p:blipFill>
        <p:spPr>
          <a:xfrm>
            <a:off x="1334848" y="1089000"/>
            <a:ext cx="9505308" cy="4680000"/>
          </a:xfrm>
          <a:prstGeom prst="roundRect">
            <a:avLst>
              <a:gd name="adj" fmla="val 5186"/>
            </a:avLst>
          </a:prstGeom>
          <a:ln w="381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2207754" y="5950375"/>
            <a:ext cx="7776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一些病原体被树突状细胞、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细胞等抗原呈递细胞摄取。</a:t>
            </a:r>
            <a:endParaRPr lang="zh-CN" alt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9711" y="265725"/>
            <a:ext cx="3412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体液免疫的过程</a:t>
            </a:r>
            <a:endParaRPr lang="zh-CN" altLang="en-US" sz="32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9350" t="18448" r="8782" b="8851"/>
          <a:stretch>
            <a:fillRect/>
          </a:stretch>
        </p:blipFill>
        <p:spPr>
          <a:xfrm>
            <a:off x="1334848" y="1089000"/>
            <a:ext cx="9505308" cy="4680000"/>
          </a:xfrm>
          <a:prstGeom prst="roundRect">
            <a:avLst>
              <a:gd name="adj" fmla="val 5186"/>
            </a:avLst>
          </a:prstGeom>
          <a:ln w="381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2925900" y="5950375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抗原呈递细胞将抗原处理后呈递在细胞表面。</a:t>
            </a:r>
            <a:endParaRPr lang="zh-CN" alt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9711" y="265725"/>
            <a:ext cx="3412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体液免疫的过程</a:t>
            </a:r>
            <a:endParaRPr lang="zh-CN" altLang="en-US" sz="32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t="18447" r="17816" b="8571"/>
          <a:stretch>
            <a:fillRect/>
          </a:stretch>
        </p:blipFill>
        <p:spPr>
          <a:xfrm>
            <a:off x="1334848" y="1089000"/>
            <a:ext cx="9505308" cy="4680000"/>
          </a:xfrm>
          <a:prstGeom prst="roundRect">
            <a:avLst>
              <a:gd name="adj" fmla="val 5186"/>
            </a:avLst>
          </a:prstGeom>
          <a:ln w="381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2447404" y="5950375"/>
            <a:ext cx="7297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抗原呈递细胞将处理</a:t>
            </a:r>
            <a:r>
              <a:rPr lang="zh-CN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后的抗原传递给辅助性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细胞。</a:t>
            </a:r>
            <a:endParaRPr lang="zh-CN" alt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9711" y="265725"/>
            <a:ext cx="3412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体液免疫的过程</a:t>
            </a:r>
            <a:endParaRPr lang="zh-CN" altLang="en-US" sz="32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8073" t="18306" r="9585" b="8570"/>
          <a:stretch>
            <a:fillRect/>
          </a:stretch>
        </p:blipFill>
        <p:spPr>
          <a:xfrm>
            <a:off x="1334848" y="1089000"/>
            <a:ext cx="9522304" cy="4680000"/>
          </a:xfrm>
          <a:prstGeom prst="roundRect">
            <a:avLst>
              <a:gd name="adj" fmla="val 5186"/>
            </a:avLst>
          </a:prstGeom>
          <a:ln w="381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506406" y="5915887"/>
            <a:ext cx="5179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辅助性</a:t>
            </a:r>
            <a:r>
              <a:rPr lang="en-US" altLang="zh-CN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en-US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细胞表面的特定分子发生变化并与</a:t>
            </a:r>
            <a:r>
              <a:rPr lang="en-US" altLang="zh-CN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en-US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细胞结合，这是激活</a:t>
            </a:r>
            <a:r>
              <a:rPr lang="en-US" altLang="zh-CN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en-US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细胞的第二个信号。</a:t>
            </a:r>
            <a:endParaRPr lang="zh-CN" altLang="en-US" sz="2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9711" y="265725"/>
            <a:ext cx="3412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体液免疫的过程</a:t>
            </a:r>
            <a:endParaRPr lang="zh-CN" altLang="en-US" sz="32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10677" t="18451" r="7517" b="10071"/>
          <a:stretch>
            <a:fillRect/>
          </a:stretch>
        </p:blipFill>
        <p:spPr>
          <a:xfrm>
            <a:off x="1334846" y="1089000"/>
            <a:ext cx="9522304" cy="4680000"/>
          </a:xfrm>
          <a:prstGeom prst="roundRect">
            <a:avLst>
              <a:gd name="adj" fmla="val 5186"/>
            </a:avLst>
          </a:prstGeom>
          <a:ln w="381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4389711" y="265725"/>
            <a:ext cx="3412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体液免疫的过程</a:t>
            </a:r>
            <a:endParaRPr lang="zh-CN" altLang="en-US" sz="32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78241" y="5950375"/>
            <a:ext cx="6835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辅助性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细胞开始分裂、分化，并分泌细胞因子。</a:t>
            </a:r>
            <a:endParaRPr lang="zh-CN" alt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" name="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6.000000"/>
                </p14:media>
              </p:ext>
            </p:extLst>
          </p:nvPr>
        </p:nvPicPr>
        <p:blipFill rotWithShape="1">
          <a:blip r:embed="rId3"/>
          <a:srcRect l="10533" t="18178" r="8761" b="11307"/>
          <a:stretch>
            <a:fillRect/>
          </a:stretch>
        </p:blipFill>
        <p:spPr>
          <a:xfrm>
            <a:off x="1334846" y="1089000"/>
            <a:ext cx="9522304" cy="4680000"/>
          </a:xfrm>
          <a:prstGeom prst="roundRect">
            <a:avLst>
              <a:gd name="adj" fmla="val 5186"/>
            </a:avLst>
          </a:prstGeom>
          <a:ln w="381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4389711" y="265725"/>
            <a:ext cx="3412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体液免疫的过程</a:t>
            </a:r>
            <a:endParaRPr lang="zh-CN" altLang="en-US" sz="32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04765" y="5897535"/>
            <a:ext cx="81824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en-US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细胞受到两个信号的刺激后开始分裂、分化，大部分分化为浆细胞，小部分分化为记忆</a:t>
            </a:r>
            <a:r>
              <a:rPr lang="en-US" altLang="zh-CN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en-US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细胞。细胞因子能促进</a:t>
            </a:r>
            <a:r>
              <a:rPr lang="en-US" altLang="zh-CN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en-US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细胞的分裂、分化过程。</a:t>
            </a:r>
            <a:endParaRPr lang="zh-CN" altLang="en-US" sz="2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8916" t="18589" r="8333" b="9109"/>
          <a:stretch>
            <a:fillRect/>
          </a:stretch>
        </p:blipFill>
        <p:spPr>
          <a:xfrm>
            <a:off x="1334846" y="1089000"/>
            <a:ext cx="9522304" cy="4680000"/>
          </a:xfrm>
          <a:prstGeom prst="roundRect">
            <a:avLst>
              <a:gd name="adj" fmla="val 5186"/>
            </a:avLst>
          </a:prstGeom>
          <a:ln w="381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4389711" y="265725"/>
            <a:ext cx="3412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体液免疫的过程</a:t>
            </a:r>
            <a:endParaRPr lang="zh-CN" altLang="en-US" sz="32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95598" y="5909400"/>
            <a:ext cx="640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浆细胞产生并分泌抗体，随体液在全身循环并与这种病原体结合，抑制病原体的繁殖或对人体细胞的黏附。</a:t>
            </a:r>
            <a:endParaRPr lang="zh-CN" altLang="en-US" sz="2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10717" t="18451" r="7161" b="9796"/>
          <a:stretch>
            <a:fillRect/>
          </a:stretch>
        </p:blipFill>
        <p:spPr>
          <a:xfrm>
            <a:off x="1334846" y="1089000"/>
            <a:ext cx="9522305" cy="4680000"/>
          </a:xfrm>
          <a:prstGeom prst="roundRect">
            <a:avLst>
              <a:gd name="adj" fmla="val 5186"/>
            </a:avLst>
          </a:prstGeom>
          <a:ln w="381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4389711" y="265725"/>
            <a:ext cx="3412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体液免疫的过程</a:t>
            </a:r>
            <a:endParaRPr lang="zh-CN" altLang="en-US" sz="32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89868" y="5916389"/>
            <a:ext cx="6212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多数情况下，抗体与病原体结合后会发生进一步变化，如形成沉淀等，进而被其它免疫细胞吞噬消化。</a:t>
            </a:r>
            <a:endParaRPr lang="zh-CN" altLang="en-US" sz="2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1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10677" t="18726" r="7517" b="9797"/>
          <a:stretch>
            <a:fillRect/>
          </a:stretch>
        </p:blipFill>
        <p:spPr>
          <a:xfrm>
            <a:off x="1334845" y="1089000"/>
            <a:ext cx="9522306" cy="4680000"/>
          </a:xfrm>
          <a:prstGeom prst="roundRect">
            <a:avLst>
              <a:gd name="adj" fmla="val 5186"/>
            </a:avLst>
          </a:prstGeom>
          <a:ln w="381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4389711" y="265725"/>
            <a:ext cx="3412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体液免疫的过程</a:t>
            </a:r>
            <a:endParaRPr lang="zh-CN" altLang="en-US" sz="32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29377" y="5915887"/>
            <a:ext cx="63332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记忆细胞可在抗原消失后存活几年到几十年，当再接触这种抗原时，能迅速增殖分化，快速产生大量抗体。</a:t>
            </a:r>
            <a:endParaRPr lang="zh-CN" altLang="en-US" sz="2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</a:t>
            </a:r>
            <a:r>
              <a:rPr lang="zh-CN" altLang="en-US" dirty="0"/>
              <a:t>细胞的特点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1194224" y="1161449"/>
            <a:ext cx="4267712" cy="2606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通常情况下，一个</a:t>
            </a:r>
            <a:r>
              <a:rPr lang="en-US" altLang="zh-C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细胞只针对一种</a:t>
            </a:r>
            <a:r>
              <a:rPr lang="zh-CN" alt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特异</a:t>
            </a:r>
            <a:r>
              <a:rPr lang="zh-CN" alt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的病原体，活化、增殖后只产生一种</a:t>
            </a:r>
            <a:r>
              <a:rPr lang="zh-CN" alt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特异性</a:t>
            </a:r>
            <a:r>
              <a:rPr lang="zh-CN" alt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的抗体。</a:t>
            </a:r>
            <a:endParaRPr lang="zh-CN" alt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288117" y="1161449"/>
            <a:ext cx="4991741" cy="5089178"/>
            <a:chOff x="6476653" y="1161449"/>
            <a:chExt cx="4991741" cy="508917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6476653" y="1161449"/>
              <a:ext cx="4991741" cy="5089178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8991377" y="1162499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抗原</a:t>
              </a:r>
              <a:endParaRPr lang="zh-CN" altLang="en-US" dirty="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585590" y="1776273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559721" y="4430597"/>
              <a:ext cx="17940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能与特定病原体结合的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细胞活化、增殖。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850752" y="4595800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特异性</a:t>
            </a:r>
            <a:endParaRPr lang="zh-CN" altLang="en-US" sz="72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1415772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问题探讨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812751" y="1942752"/>
            <a:ext cx="7283574" cy="461665"/>
            <a:chOff x="6333409" y="1517248"/>
            <a:chExt cx="7283574" cy="461665"/>
          </a:xfrm>
        </p:grpSpPr>
        <p:sp>
          <p:nvSpPr>
            <p:cNvPr id="27" name="文本框 26"/>
            <p:cNvSpPr txBox="1"/>
            <p:nvPr/>
          </p:nvSpPr>
          <p:spPr>
            <a:xfrm>
              <a:off x="6333409" y="1517248"/>
              <a:ext cx="80021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讨论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6351240" y="1974037"/>
              <a:ext cx="7265743" cy="0"/>
              <a:chOff x="7484784" y="1647059"/>
              <a:chExt cx="7265743" cy="0"/>
            </a:xfrm>
          </p:grpSpPr>
          <p:cxnSp>
            <p:nvCxnSpPr>
              <p:cNvPr id="30" name="直接连接符 29"/>
              <p:cNvCxnSpPr/>
              <p:nvPr/>
            </p:nvCxnSpPr>
            <p:spPr>
              <a:xfrm>
                <a:off x="7484784" y="1647059"/>
                <a:ext cx="73269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8217477" y="1647059"/>
                <a:ext cx="653305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矩形 32"/>
          <p:cNvSpPr/>
          <p:nvPr/>
        </p:nvSpPr>
        <p:spPr>
          <a:xfrm>
            <a:off x="774090" y="791223"/>
            <a:ext cx="7375195" cy="1174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天气突然降温。某同学不停的打喷嚏，初步判断是感冒，身边的好朋友都劝她赶快去医院，但她坚持不去，说：“反正我去不去医院、吃不吃药都得一周左右才能好。”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12751" y="2442626"/>
            <a:ext cx="7336534" cy="2282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 algn="just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这位同学说的有没有道理？ 为什么？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3525" indent="-263525" algn="just">
              <a:lnSpc>
                <a:spcPct val="120000"/>
              </a:lnSpc>
              <a:buFont typeface="+mj-lt"/>
              <a:buAutoNum type="arabicPeriod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3525" indent="-263525" algn="just">
              <a:lnSpc>
                <a:spcPct val="120000"/>
              </a:lnSpc>
              <a:buFont typeface="+mj-lt"/>
              <a:buAutoNum type="arabicPeriod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3525" indent="-263525" algn="just">
              <a:lnSpc>
                <a:spcPct val="120000"/>
              </a:lnSpc>
              <a:buFont typeface="+mj-lt"/>
              <a:buAutoNum type="arabicPeriod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3525" indent="-263525" algn="just">
              <a:lnSpc>
                <a:spcPct val="120000"/>
              </a:lnSpc>
              <a:buFont typeface="+mj-lt"/>
              <a:buAutoNum type="arabicPeriod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3525" indent="-263525" algn="just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你认为感冒时都要去医院就诊吗？说出你的理由。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93693" y="2912563"/>
            <a:ext cx="7255592" cy="1295096"/>
            <a:chOff x="891066" y="4979285"/>
            <a:chExt cx="7255592" cy="1295096"/>
          </a:xfrm>
        </p:grpSpPr>
        <p:sp>
          <p:nvSpPr>
            <p:cNvPr id="13" name="矩形: 圆角 12"/>
            <p:cNvSpPr/>
            <p:nvPr/>
          </p:nvSpPr>
          <p:spPr>
            <a:xfrm>
              <a:off x="891066" y="4979285"/>
              <a:ext cx="7255592" cy="1295096"/>
            </a:xfrm>
            <a:prstGeom prst="roundRect">
              <a:avLst>
                <a:gd name="adj" fmla="val 6667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90947" y="5021931"/>
              <a:ext cx="7102752" cy="11746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该同学的说法有一定的道理，感冒病程一般为一周左右。这是因为人体的免疫系统首先要识别外来入侵的细菌或病毒，然后要作出反应直至最后清除病原体，这些过程都需要一定的时间。</a:t>
              </a:r>
              <a:endPara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93693" y="4741027"/>
            <a:ext cx="10517596" cy="1659774"/>
            <a:chOff x="891066" y="4979285"/>
            <a:chExt cx="10517596" cy="1659774"/>
          </a:xfrm>
        </p:grpSpPr>
        <p:sp>
          <p:nvSpPr>
            <p:cNvPr id="22" name="矩形: 圆角 21"/>
            <p:cNvSpPr/>
            <p:nvPr/>
          </p:nvSpPr>
          <p:spPr>
            <a:xfrm>
              <a:off x="891066" y="4979285"/>
              <a:ext cx="10517596" cy="1659774"/>
            </a:xfrm>
            <a:prstGeom prst="roundRect">
              <a:avLst>
                <a:gd name="adj" fmla="val 6667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90946" y="5021931"/>
              <a:ext cx="10309987" cy="15440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提示：</a:t>
              </a:r>
              <a:r>
                <a:rPr lang="zh-CN" alt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人体在各个系统的协调配合下具有一定的维持稳态的能力，普通的感冒在大多数情况下会自愈，可通过多休息、多喝水等方式提高免疫力，或者服用治疗感冒的非处方药等方法进行治疗。但是，感冒的原因有多种，并发症也多种多样，不能一概而论。对于流行性感冒，如果不及时治疗，有可能会引发严重的并发症。</a:t>
              </a:r>
              <a:endPara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265646" y="914198"/>
            <a:ext cx="3149530" cy="32934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体液免疫</a:t>
            </a:r>
            <a:endParaRPr lang="zh-CN" altLang="en-US" dirty="0"/>
          </a:p>
        </p:txBody>
      </p:sp>
      <p:sp>
        <p:nvSpPr>
          <p:cNvPr id="297" name="矩形: 圆角 296"/>
          <p:cNvSpPr/>
          <p:nvPr/>
        </p:nvSpPr>
        <p:spPr>
          <a:xfrm>
            <a:off x="869502" y="3727224"/>
            <a:ext cx="1072982" cy="542348"/>
          </a:xfrm>
          <a:prstGeom prst="roundRect">
            <a:avLst/>
          </a:prstGeom>
          <a:solidFill>
            <a:srgbClr val="7E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ysClr val="windowText" lastClr="000000"/>
                </a:solidFill>
              </a:rPr>
              <a:t>病原体</a:t>
            </a:r>
            <a:endParaRPr lang="zh-CN" alt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298" name="矩形: 圆角 297"/>
          <p:cNvSpPr/>
          <p:nvPr/>
        </p:nvSpPr>
        <p:spPr>
          <a:xfrm>
            <a:off x="3858974" y="2161811"/>
            <a:ext cx="1072983" cy="72413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辅助性</a:t>
            </a:r>
            <a:r>
              <a:rPr lang="en-US" altLang="zh-CN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</a:t>
            </a:r>
            <a:endParaRPr lang="zh-CN" alt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9" name="矩形: 圆角 298"/>
          <p:cNvSpPr/>
          <p:nvPr/>
        </p:nvSpPr>
        <p:spPr>
          <a:xfrm>
            <a:off x="3858974" y="3725685"/>
            <a:ext cx="1072983" cy="542348"/>
          </a:xfrm>
          <a:prstGeom prst="roundRect">
            <a:avLst/>
          </a:prstGeom>
          <a:solidFill>
            <a:srgbClr val="D1B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</a:t>
            </a:r>
            <a:endParaRPr lang="zh-CN" alt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0" name="矩形: 圆角 299"/>
          <p:cNvSpPr/>
          <p:nvPr/>
        </p:nvSpPr>
        <p:spPr>
          <a:xfrm>
            <a:off x="2146318" y="2161811"/>
            <a:ext cx="1072983" cy="724138"/>
          </a:xfrm>
          <a:prstGeom prst="round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ysClr val="windowText" lastClr="000000"/>
                </a:solidFill>
              </a:rPr>
              <a:t>抗原呈递细胞</a:t>
            </a:r>
            <a:endParaRPr lang="zh-CN" alt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301" name="矩形: 圆角 300"/>
          <p:cNvSpPr/>
          <p:nvPr/>
        </p:nvSpPr>
        <p:spPr>
          <a:xfrm>
            <a:off x="6716054" y="4174415"/>
            <a:ext cx="1065573" cy="724138"/>
          </a:xfrm>
          <a:prstGeom prst="roundRect">
            <a:avLst/>
          </a:prstGeom>
          <a:solidFill>
            <a:srgbClr val="FFE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记忆</a:t>
            </a:r>
            <a:endParaRPr lang="en-US" altLang="zh-CN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</a:t>
            </a:r>
            <a:endParaRPr lang="zh-CN" alt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2" name="矩形: 圆角 301"/>
          <p:cNvSpPr/>
          <p:nvPr/>
        </p:nvSpPr>
        <p:spPr>
          <a:xfrm>
            <a:off x="6718349" y="3215241"/>
            <a:ext cx="1065573" cy="523197"/>
          </a:xfrm>
          <a:prstGeom prst="roundRect">
            <a:avLst/>
          </a:prstGeom>
          <a:solidFill>
            <a:srgbClr val="F1C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浆细胞</a:t>
            </a:r>
            <a:endParaRPr lang="zh-CN" alt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3" name="矩形: 圆角 302"/>
          <p:cNvSpPr/>
          <p:nvPr/>
        </p:nvSpPr>
        <p:spPr>
          <a:xfrm>
            <a:off x="8363125" y="5328029"/>
            <a:ext cx="1072982" cy="542348"/>
          </a:xfrm>
          <a:prstGeom prst="roundRect">
            <a:avLst/>
          </a:prstGeom>
          <a:solidFill>
            <a:srgbClr val="7E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ysClr val="windowText" lastClr="000000"/>
                </a:solidFill>
              </a:rPr>
              <a:t>病原体</a:t>
            </a:r>
            <a:endParaRPr lang="zh-CN" alt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304" name="椭圆 303"/>
          <p:cNvSpPr/>
          <p:nvPr/>
        </p:nvSpPr>
        <p:spPr>
          <a:xfrm>
            <a:off x="6690939" y="2161811"/>
            <a:ext cx="1072982" cy="72413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细胞因子</a:t>
            </a:r>
            <a:endParaRPr lang="zh-CN" altLang="en-US" sz="2000" dirty="0"/>
          </a:p>
        </p:txBody>
      </p:sp>
      <p:cxnSp>
        <p:nvCxnSpPr>
          <p:cNvPr id="305" name="直接连接符 304"/>
          <p:cNvCxnSpPr/>
          <p:nvPr/>
        </p:nvCxnSpPr>
        <p:spPr>
          <a:xfrm flipV="1">
            <a:off x="1399813" y="2514308"/>
            <a:ext cx="0" cy="12069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6" name="组合 305"/>
          <p:cNvGrpSpPr/>
          <p:nvPr/>
        </p:nvGrpSpPr>
        <p:grpSpPr>
          <a:xfrm>
            <a:off x="1399813" y="2150917"/>
            <a:ext cx="746505" cy="372963"/>
            <a:chOff x="1404594" y="1988794"/>
            <a:chExt cx="746505" cy="372963"/>
          </a:xfrm>
        </p:grpSpPr>
        <p:sp>
          <p:nvSpPr>
            <p:cNvPr id="307" name="文本框 306"/>
            <p:cNvSpPr txBox="1"/>
            <p:nvPr/>
          </p:nvSpPr>
          <p:spPr>
            <a:xfrm>
              <a:off x="1441477" y="198879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摄取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308" name="直接箭头连接符 307"/>
            <p:cNvCxnSpPr>
              <a:endCxn id="300" idx="1"/>
            </p:cNvCxnSpPr>
            <p:nvPr/>
          </p:nvCxnSpPr>
          <p:spPr>
            <a:xfrm>
              <a:off x="1404594" y="2361757"/>
              <a:ext cx="74650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9" name="组合 308"/>
          <p:cNvGrpSpPr/>
          <p:nvPr/>
        </p:nvGrpSpPr>
        <p:grpSpPr>
          <a:xfrm>
            <a:off x="3179064" y="2153315"/>
            <a:ext cx="679910" cy="370565"/>
            <a:chOff x="3183845" y="1991192"/>
            <a:chExt cx="679910" cy="370565"/>
          </a:xfrm>
        </p:grpSpPr>
        <p:cxnSp>
          <p:nvCxnSpPr>
            <p:cNvPr id="310" name="直接箭头连接符 309"/>
            <p:cNvCxnSpPr>
              <a:stCxn id="300" idx="3"/>
              <a:endCxn id="298" idx="1"/>
            </p:cNvCxnSpPr>
            <p:nvPr/>
          </p:nvCxnSpPr>
          <p:spPr>
            <a:xfrm>
              <a:off x="3224082" y="2361757"/>
              <a:ext cx="63967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1" name="文本框 310"/>
            <p:cNvSpPr txBox="1"/>
            <p:nvPr/>
          </p:nvSpPr>
          <p:spPr>
            <a:xfrm>
              <a:off x="3183845" y="1991192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呈递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12" name="组合 311"/>
          <p:cNvGrpSpPr/>
          <p:nvPr/>
        </p:nvGrpSpPr>
        <p:grpSpPr>
          <a:xfrm>
            <a:off x="1942484" y="3632630"/>
            <a:ext cx="1916490" cy="369332"/>
            <a:chOff x="1410774" y="5310020"/>
            <a:chExt cx="1916490" cy="369332"/>
          </a:xfrm>
        </p:grpSpPr>
        <p:sp>
          <p:nvSpPr>
            <p:cNvPr id="313" name="文本框 312"/>
            <p:cNvSpPr txBox="1"/>
            <p:nvPr/>
          </p:nvSpPr>
          <p:spPr>
            <a:xfrm>
              <a:off x="1966119" y="531002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激活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314" name="直接箭头连接符 313"/>
            <p:cNvCxnSpPr>
              <a:stCxn id="297" idx="3"/>
              <a:endCxn id="299" idx="1"/>
            </p:cNvCxnSpPr>
            <p:nvPr/>
          </p:nvCxnSpPr>
          <p:spPr>
            <a:xfrm flipV="1">
              <a:off x="1410774" y="5674249"/>
              <a:ext cx="1916490" cy="153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5" name="组合 314"/>
          <p:cNvGrpSpPr/>
          <p:nvPr/>
        </p:nvGrpSpPr>
        <p:grpSpPr>
          <a:xfrm>
            <a:off x="4931957" y="3477701"/>
            <a:ext cx="1786631" cy="1049356"/>
            <a:chOff x="4936738" y="3315578"/>
            <a:chExt cx="1786631" cy="1049356"/>
          </a:xfrm>
        </p:grpSpPr>
        <p:sp>
          <p:nvSpPr>
            <p:cNvPr id="316" name="左中括号 315"/>
            <p:cNvSpPr/>
            <p:nvPr/>
          </p:nvSpPr>
          <p:spPr>
            <a:xfrm>
              <a:off x="6451612" y="3315578"/>
              <a:ext cx="271757" cy="1049356"/>
            </a:xfrm>
            <a:prstGeom prst="leftBracket">
              <a:avLst>
                <a:gd name="adj" fmla="val 0"/>
              </a:avLst>
            </a:prstGeom>
            <a:ln w="1905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17" name="直接连接符 316"/>
            <p:cNvCxnSpPr>
              <a:stCxn id="299" idx="3"/>
            </p:cNvCxnSpPr>
            <p:nvPr/>
          </p:nvCxnSpPr>
          <p:spPr>
            <a:xfrm>
              <a:off x="4936738" y="3834736"/>
              <a:ext cx="151487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8" name="文本框 317"/>
            <p:cNvSpPr txBox="1"/>
            <p:nvPr/>
          </p:nvSpPr>
          <p:spPr>
            <a:xfrm>
              <a:off x="5133714" y="3491717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增殖、分化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19" name="组合 318"/>
          <p:cNvGrpSpPr/>
          <p:nvPr/>
        </p:nvGrpSpPr>
        <p:grpSpPr>
          <a:xfrm>
            <a:off x="5247764" y="3076577"/>
            <a:ext cx="646331" cy="641564"/>
            <a:chOff x="5252545" y="3095429"/>
            <a:chExt cx="646331" cy="641564"/>
          </a:xfrm>
        </p:grpSpPr>
        <p:cxnSp>
          <p:nvCxnSpPr>
            <p:cNvPr id="320" name="直接箭头连接符 319"/>
            <p:cNvCxnSpPr/>
            <p:nvPr/>
          </p:nvCxnSpPr>
          <p:spPr>
            <a:xfrm>
              <a:off x="5838015" y="3095429"/>
              <a:ext cx="0" cy="6415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1" name="文本框 320"/>
            <p:cNvSpPr txBox="1"/>
            <p:nvPr/>
          </p:nvSpPr>
          <p:spPr>
            <a:xfrm>
              <a:off x="5252545" y="318841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加速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22" name="组合 321"/>
          <p:cNvGrpSpPr/>
          <p:nvPr/>
        </p:nvGrpSpPr>
        <p:grpSpPr>
          <a:xfrm>
            <a:off x="4395466" y="2885949"/>
            <a:ext cx="651232" cy="839736"/>
            <a:chOff x="4400247" y="2723826"/>
            <a:chExt cx="651232" cy="839736"/>
          </a:xfrm>
        </p:grpSpPr>
        <p:cxnSp>
          <p:nvCxnSpPr>
            <p:cNvPr id="323" name="直接箭头连接符 322"/>
            <p:cNvCxnSpPr>
              <a:stCxn id="298" idx="2"/>
              <a:endCxn id="299" idx="0"/>
            </p:cNvCxnSpPr>
            <p:nvPr/>
          </p:nvCxnSpPr>
          <p:spPr>
            <a:xfrm>
              <a:off x="4400247" y="2723826"/>
              <a:ext cx="0" cy="8397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4" name="文本框 323"/>
            <p:cNvSpPr txBox="1"/>
            <p:nvPr/>
          </p:nvSpPr>
          <p:spPr>
            <a:xfrm>
              <a:off x="4405148" y="288413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激活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25" name="组合 324"/>
          <p:cNvGrpSpPr/>
          <p:nvPr/>
        </p:nvGrpSpPr>
        <p:grpSpPr>
          <a:xfrm>
            <a:off x="9977260" y="2729214"/>
            <a:ext cx="1223412" cy="1196852"/>
            <a:chOff x="7359262" y="2869371"/>
            <a:chExt cx="1223412" cy="1196852"/>
          </a:xfrm>
        </p:grpSpPr>
        <p:sp>
          <p:nvSpPr>
            <p:cNvPr id="326" name="矩形: 圆角 325"/>
            <p:cNvSpPr/>
            <p:nvPr/>
          </p:nvSpPr>
          <p:spPr>
            <a:xfrm>
              <a:off x="7435021" y="2869371"/>
              <a:ext cx="1072982" cy="72282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ysClr val="windowText" lastClr="000000"/>
                  </a:solidFill>
                </a:rPr>
                <a:t>其它免疫细胞</a:t>
              </a:r>
              <a:endParaRPr lang="zh-CN" altLang="en-US" sz="200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327" name="直接箭头连接符 326"/>
            <p:cNvCxnSpPr/>
            <p:nvPr/>
          </p:nvCxnSpPr>
          <p:spPr>
            <a:xfrm flipH="1" flipV="1">
              <a:off x="7970969" y="3592191"/>
              <a:ext cx="543" cy="4740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8" name="文本框 327"/>
            <p:cNvSpPr txBox="1"/>
            <p:nvPr/>
          </p:nvSpPr>
          <p:spPr>
            <a:xfrm>
              <a:off x="7359262" y="3629129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吞噬 消化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329" name="椭圆 328"/>
          <p:cNvSpPr/>
          <p:nvPr/>
        </p:nvSpPr>
        <p:spPr>
          <a:xfrm>
            <a:off x="8385729" y="3116454"/>
            <a:ext cx="1027775" cy="72413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抗体</a:t>
            </a:r>
            <a:endParaRPr lang="zh-CN" altLang="en-US" sz="2000" dirty="0"/>
          </a:p>
        </p:txBody>
      </p:sp>
      <p:grpSp>
        <p:nvGrpSpPr>
          <p:cNvPr id="330" name="组合 329"/>
          <p:cNvGrpSpPr/>
          <p:nvPr/>
        </p:nvGrpSpPr>
        <p:grpSpPr>
          <a:xfrm>
            <a:off x="6636267" y="3738438"/>
            <a:ext cx="1223412" cy="435977"/>
            <a:chOff x="6641048" y="3757290"/>
            <a:chExt cx="1223412" cy="435977"/>
          </a:xfrm>
        </p:grpSpPr>
        <p:sp>
          <p:nvSpPr>
            <p:cNvPr id="332" name="文本框 331"/>
            <p:cNvSpPr txBox="1"/>
            <p:nvPr/>
          </p:nvSpPr>
          <p:spPr>
            <a:xfrm>
              <a:off x="6641048" y="3823163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立即 分化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331" name="直接箭头连接符 330"/>
            <p:cNvCxnSpPr>
              <a:stCxn id="301" idx="0"/>
              <a:endCxn id="302" idx="2"/>
            </p:cNvCxnSpPr>
            <p:nvPr/>
          </p:nvCxnSpPr>
          <p:spPr>
            <a:xfrm flipV="1">
              <a:off x="7253622" y="3757290"/>
              <a:ext cx="2295" cy="43597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3" name="直接连接符 332"/>
          <p:cNvCxnSpPr/>
          <p:nvPr/>
        </p:nvCxnSpPr>
        <p:spPr>
          <a:xfrm flipV="1">
            <a:off x="1537971" y="4269572"/>
            <a:ext cx="0" cy="108614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直接箭头连接符 333"/>
          <p:cNvCxnSpPr/>
          <p:nvPr/>
        </p:nvCxnSpPr>
        <p:spPr>
          <a:xfrm flipV="1">
            <a:off x="7247973" y="4945689"/>
            <a:ext cx="0" cy="410025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5" name="组合 334"/>
          <p:cNvGrpSpPr/>
          <p:nvPr/>
        </p:nvGrpSpPr>
        <p:grpSpPr>
          <a:xfrm>
            <a:off x="1541215" y="4964012"/>
            <a:ext cx="5706758" cy="395036"/>
            <a:chOff x="1653538" y="1165407"/>
            <a:chExt cx="5706758" cy="395036"/>
          </a:xfrm>
        </p:grpSpPr>
        <p:cxnSp>
          <p:nvCxnSpPr>
            <p:cNvPr id="336" name="直接连接符 335"/>
            <p:cNvCxnSpPr/>
            <p:nvPr/>
          </p:nvCxnSpPr>
          <p:spPr>
            <a:xfrm>
              <a:off x="1653538" y="1560443"/>
              <a:ext cx="5706758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7" name="文本框 336"/>
            <p:cNvSpPr txBox="1"/>
            <p:nvPr/>
          </p:nvSpPr>
          <p:spPr>
            <a:xfrm>
              <a:off x="3055254" y="1165407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相同抗原再次入侵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38" name="组合 337"/>
          <p:cNvGrpSpPr/>
          <p:nvPr/>
        </p:nvGrpSpPr>
        <p:grpSpPr>
          <a:xfrm>
            <a:off x="7740004" y="3094650"/>
            <a:ext cx="646331" cy="383873"/>
            <a:chOff x="7744785" y="3113502"/>
            <a:chExt cx="646331" cy="383873"/>
          </a:xfrm>
        </p:grpSpPr>
        <p:cxnSp>
          <p:nvCxnSpPr>
            <p:cNvPr id="339" name="直接箭头连接符 338"/>
            <p:cNvCxnSpPr>
              <a:stCxn id="302" idx="3"/>
              <a:endCxn id="329" idx="2"/>
            </p:cNvCxnSpPr>
            <p:nvPr/>
          </p:nvCxnSpPr>
          <p:spPr>
            <a:xfrm>
              <a:off x="7788703" y="3495692"/>
              <a:ext cx="601807" cy="16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0" name="文本框 339"/>
            <p:cNvSpPr txBox="1"/>
            <p:nvPr/>
          </p:nvSpPr>
          <p:spPr>
            <a:xfrm>
              <a:off x="7744785" y="3113502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分泌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41" name="组合 340"/>
          <p:cNvGrpSpPr/>
          <p:nvPr/>
        </p:nvGrpSpPr>
        <p:grpSpPr>
          <a:xfrm>
            <a:off x="4931957" y="2153170"/>
            <a:ext cx="1758982" cy="713723"/>
            <a:chOff x="4936738" y="1991047"/>
            <a:chExt cx="1758982" cy="713723"/>
          </a:xfrm>
        </p:grpSpPr>
        <p:grpSp>
          <p:nvGrpSpPr>
            <p:cNvPr id="342" name="组合 341"/>
            <p:cNvGrpSpPr/>
            <p:nvPr/>
          </p:nvGrpSpPr>
          <p:grpSpPr>
            <a:xfrm>
              <a:off x="4936738" y="2335438"/>
              <a:ext cx="1758982" cy="369332"/>
              <a:chOff x="4936738" y="2335438"/>
              <a:chExt cx="1758982" cy="369332"/>
            </a:xfrm>
          </p:grpSpPr>
          <p:cxnSp>
            <p:nvCxnSpPr>
              <p:cNvPr id="344" name="直接箭头连接符 343"/>
              <p:cNvCxnSpPr>
                <a:stCxn id="298" idx="3"/>
                <a:endCxn id="304" idx="2"/>
              </p:cNvCxnSpPr>
              <p:nvPr/>
            </p:nvCxnSpPr>
            <p:spPr>
              <a:xfrm>
                <a:off x="4936738" y="2361757"/>
                <a:ext cx="1758982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5" name="文本框 344"/>
              <p:cNvSpPr txBox="1"/>
              <p:nvPr/>
            </p:nvSpPr>
            <p:spPr>
              <a:xfrm>
                <a:off x="5403339" y="2335438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分泌</a:t>
                </a:r>
                <a:endParaRPr lang="zh-CN" altLang="en-US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343" name="文本框 342"/>
            <p:cNvSpPr txBox="1"/>
            <p:nvPr/>
          </p:nvSpPr>
          <p:spPr>
            <a:xfrm>
              <a:off x="5112784" y="1991047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分裂、分化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cxnSp>
        <p:nvCxnSpPr>
          <p:cNvPr id="346" name="直接连接符 345"/>
          <p:cNvCxnSpPr/>
          <p:nvPr/>
        </p:nvCxnSpPr>
        <p:spPr>
          <a:xfrm flipV="1">
            <a:off x="1283447" y="4269572"/>
            <a:ext cx="0" cy="1331817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7" name="文本框 346"/>
          <p:cNvSpPr txBox="1"/>
          <p:nvPr/>
        </p:nvSpPr>
        <p:spPr>
          <a:xfrm>
            <a:off x="9847384" y="4610069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/>
              <a:t>抑制繁殖或</a:t>
            </a:r>
            <a:endParaRPr lang="zh-CN" altLang="en-US" sz="2000" dirty="0"/>
          </a:p>
          <a:p>
            <a:r>
              <a:rPr lang="zh-CN" altLang="en-US" sz="2000" dirty="0"/>
              <a:t>对细胞黏附</a:t>
            </a:r>
            <a:endParaRPr lang="zh-CN" altLang="en-US" sz="2000" dirty="0"/>
          </a:p>
        </p:txBody>
      </p:sp>
      <p:sp>
        <p:nvSpPr>
          <p:cNvPr id="348" name="文本框 347"/>
          <p:cNvSpPr txBox="1"/>
          <p:nvPr/>
        </p:nvSpPr>
        <p:spPr>
          <a:xfrm>
            <a:off x="9855435" y="3926066"/>
            <a:ext cx="1467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形成沉淀等</a:t>
            </a:r>
            <a:endParaRPr lang="zh-CN" altLang="en-US" sz="2000" dirty="0"/>
          </a:p>
        </p:txBody>
      </p:sp>
      <p:grpSp>
        <p:nvGrpSpPr>
          <p:cNvPr id="349" name="组合 348"/>
          <p:cNvGrpSpPr/>
          <p:nvPr/>
        </p:nvGrpSpPr>
        <p:grpSpPr>
          <a:xfrm>
            <a:off x="9450304" y="4126121"/>
            <a:ext cx="443908" cy="837891"/>
            <a:chOff x="9455085" y="3963998"/>
            <a:chExt cx="443908" cy="837891"/>
          </a:xfrm>
        </p:grpSpPr>
        <p:sp>
          <p:nvSpPr>
            <p:cNvPr id="350" name="左中括号 349"/>
            <p:cNvSpPr/>
            <p:nvPr/>
          </p:nvSpPr>
          <p:spPr>
            <a:xfrm>
              <a:off x="9684810" y="3963998"/>
              <a:ext cx="214183" cy="837891"/>
            </a:xfrm>
            <a:prstGeom prst="leftBracket">
              <a:avLst>
                <a:gd name="adj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51" name="直接连接符 350"/>
            <p:cNvCxnSpPr/>
            <p:nvPr/>
          </p:nvCxnSpPr>
          <p:spPr>
            <a:xfrm>
              <a:off x="9455085" y="4393137"/>
              <a:ext cx="2297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2" name="组合 351"/>
          <p:cNvGrpSpPr/>
          <p:nvPr/>
        </p:nvGrpSpPr>
        <p:grpSpPr>
          <a:xfrm>
            <a:off x="8063169" y="3840592"/>
            <a:ext cx="1474404" cy="1487437"/>
            <a:chOff x="8067950" y="3859444"/>
            <a:chExt cx="1474404" cy="1487437"/>
          </a:xfrm>
        </p:grpSpPr>
        <p:grpSp>
          <p:nvGrpSpPr>
            <p:cNvPr id="353" name="组合 352"/>
            <p:cNvGrpSpPr/>
            <p:nvPr/>
          </p:nvGrpSpPr>
          <p:grpSpPr>
            <a:xfrm>
              <a:off x="8896023" y="3859444"/>
              <a:ext cx="646331" cy="1487437"/>
              <a:chOff x="8974227" y="3678469"/>
              <a:chExt cx="646331" cy="1487437"/>
            </a:xfrm>
          </p:grpSpPr>
          <p:cxnSp>
            <p:nvCxnSpPr>
              <p:cNvPr id="355" name="直接箭头连接符 354"/>
              <p:cNvCxnSpPr>
                <a:stCxn id="329" idx="4"/>
                <a:endCxn id="303" idx="0"/>
              </p:cNvCxnSpPr>
              <p:nvPr/>
            </p:nvCxnSpPr>
            <p:spPr>
              <a:xfrm flipH="1">
                <a:off x="8982601" y="3678469"/>
                <a:ext cx="1" cy="148743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6" name="文本框 355"/>
              <p:cNvSpPr txBox="1"/>
              <p:nvPr/>
            </p:nvSpPr>
            <p:spPr>
              <a:xfrm>
                <a:off x="8974227" y="4183378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结合</a:t>
                </a:r>
                <a:endParaRPr lang="zh-CN" altLang="en-US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354" name="文本框 353"/>
            <p:cNvSpPr txBox="1"/>
            <p:nvPr/>
          </p:nvSpPr>
          <p:spPr>
            <a:xfrm>
              <a:off x="8067950" y="4234549"/>
              <a:ext cx="8969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随体液循环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57" name="组合 356"/>
          <p:cNvGrpSpPr/>
          <p:nvPr/>
        </p:nvGrpSpPr>
        <p:grpSpPr>
          <a:xfrm>
            <a:off x="1286691" y="5599203"/>
            <a:ext cx="7076434" cy="374038"/>
            <a:chOff x="1291472" y="5618055"/>
            <a:chExt cx="7076434" cy="374038"/>
          </a:xfrm>
        </p:grpSpPr>
        <p:cxnSp>
          <p:nvCxnSpPr>
            <p:cNvPr id="358" name="直接箭头连接符 357"/>
            <p:cNvCxnSpPr>
              <a:endCxn id="303" idx="1"/>
            </p:cNvCxnSpPr>
            <p:nvPr/>
          </p:nvCxnSpPr>
          <p:spPr>
            <a:xfrm>
              <a:off x="1291472" y="5618055"/>
              <a:ext cx="707643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9" name="文本框 358"/>
            <p:cNvSpPr txBox="1"/>
            <p:nvPr/>
          </p:nvSpPr>
          <p:spPr>
            <a:xfrm>
              <a:off x="4308998" y="562276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同种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cxnSp>
        <p:nvCxnSpPr>
          <p:cNvPr id="360" name="直接连接符 359"/>
          <p:cNvCxnSpPr/>
          <p:nvPr/>
        </p:nvCxnSpPr>
        <p:spPr>
          <a:xfrm>
            <a:off x="5833234" y="3076577"/>
            <a:ext cx="1400789" cy="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直接连接符 360"/>
          <p:cNvCxnSpPr>
            <a:stCxn id="304" idx="4"/>
          </p:cNvCxnSpPr>
          <p:nvPr/>
        </p:nvCxnSpPr>
        <p:spPr>
          <a:xfrm flipH="1">
            <a:off x="7226693" y="2885949"/>
            <a:ext cx="737" cy="1908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3" name="文本框 362"/>
          <p:cNvSpPr txBox="1"/>
          <p:nvPr/>
        </p:nvSpPr>
        <p:spPr>
          <a:xfrm>
            <a:off x="3623902" y="1039273"/>
            <a:ext cx="484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体液免疫的过程示意图</a:t>
            </a:r>
            <a:endParaRPr lang="zh-CN" altLang="en-US" sz="36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29" grpId="0" animBg="1"/>
      <p:bldP spid="347" grpId="0"/>
      <p:bldP spid="348" grpId="0"/>
      <p:bldP spid="36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特异性免疫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981777" y="944414"/>
            <a:ext cx="10372023" cy="18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00" dirty="0">
                <a:latin typeface="+mn-ea"/>
                <a:cs typeface="Times New Roman" panose="02020603050405020304" pitchFamily="18" charset="0"/>
              </a:rPr>
              <a:t>        病毒只有侵入细胞才能够增殖，而有一些致病细菌如结核分枝杆菌、麻风分枝杆菌等，也是寄生在宿主细胞内的。一旦病原体进入细胞，抗体对它们就无能为力了。</a:t>
            </a:r>
            <a:endParaRPr lang="zh-CN" altLang="en-US" sz="26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55331" y="4515406"/>
            <a:ext cx="5901821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这时，免疫系统是如何对付它们的呢？</a:t>
            </a:r>
            <a:endParaRPr lang="zh-CN" altLang="en-US" sz="32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187136" y="3111825"/>
            <a:ext cx="1930724" cy="1126386"/>
            <a:chOff x="930630" y="3738535"/>
            <a:chExt cx="1930724" cy="1126386"/>
          </a:xfrm>
        </p:grpSpPr>
        <p:sp>
          <p:nvSpPr>
            <p:cNvPr id="18" name="文本框 17"/>
            <p:cNvSpPr txBox="1"/>
            <p:nvPr/>
          </p:nvSpPr>
          <p:spPr>
            <a:xfrm>
              <a:off x="1854758" y="4086220"/>
              <a:ext cx="10065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 dirty="0">
                  <a:solidFill>
                    <a:srgbClr val="7030A0"/>
                  </a:solidFill>
                  <a:effectLst>
                    <a:glow rad="381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思考</a:t>
              </a:r>
              <a:endParaRPr lang="zh-CN" altLang="en-US" sz="3200" dirty="0">
                <a:solidFill>
                  <a:srgbClr val="7030A0"/>
                </a:solidFill>
                <a:effectLst>
                  <a:glow rad="381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845030" y="4526367"/>
              <a:ext cx="100659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effectLst>
                    <a:glow rad="127000">
                      <a:schemeClr val="bg1"/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Thinking</a:t>
              </a:r>
              <a:endParaRPr lang="zh-CN" altLang="en-US" sz="16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>
                          <a14:foregroundMark x1="34231" y1="85824" x2="64231" y2="86590"/>
                          <a14:foregroundMark x1="56923" y1="84291" x2="64615" y2="83908"/>
                          <a14:foregroundMark x1="67692" y1="83908" x2="69231" y2="83908"/>
                          <a14:foregroundMark x1="32692" y1="84674" x2="45385" y2="82759"/>
                          <a14:foregroundMark x1="38846" y1="66284" x2="38846" y2="66284"/>
                          <a14:backgroundMark x1="38846" y1="67050" x2="38846" y2="67050"/>
                          <a14:backgroundMark x1="38846" y1="66284" x2="38846" y2="662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2" t="19455" r="19500" b="9886"/>
            <a:stretch>
              <a:fillRect/>
            </a:stretch>
          </p:blipFill>
          <p:spPr bwMode="auto">
            <a:xfrm>
              <a:off x="930630" y="3738535"/>
              <a:ext cx="914400" cy="106801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8662" y="710579"/>
            <a:ext cx="4800744" cy="271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027" y="3515965"/>
            <a:ext cx="3083207" cy="276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328" y="2517112"/>
            <a:ext cx="3630296" cy="375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190500"/>
            <a:ext cx="10515600" cy="542925"/>
          </a:xfrm>
        </p:spPr>
        <p:txBody>
          <a:bodyPr/>
          <a:lstStyle/>
          <a:p>
            <a:r>
              <a:rPr lang="zh-CN" altLang="en-US" dirty="0"/>
              <a:t>免疫系统对病原体的识别</a:t>
            </a:r>
            <a:endParaRPr lang="zh-CN" alt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22"/>
          <p:cNvSpPr txBox="1"/>
          <p:nvPr/>
        </p:nvSpPr>
        <p:spPr>
          <a:xfrm>
            <a:off x="290462" y="1243347"/>
            <a:ext cx="4800012" cy="139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当病原体进入细胞内部，就要靠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细胞直接接触靶细胞来“作战”，这种方式称为细胞免疫。</a:t>
            </a:r>
            <a:endParaRPr lang="zh-CN" alt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0" y="461962"/>
            <a:ext cx="2526972" cy="707886"/>
            <a:chOff x="0" y="461962"/>
            <a:chExt cx="2526972" cy="707886"/>
          </a:xfrm>
        </p:grpSpPr>
        <p:sp>
          <p:nvSpPr>
            <p:cNvPr id="10" name="文本框 9"/>
            <p:cNvSpPr txBox="1"/>
            <p:nvPr/>
          </p:nvSpPr>
          <p:spPr>
            <a:xfrm>
              <a:off x="290462" y="461962"/>
              <a:ext cx="22365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dirty="0">
                  <a:solidFill>
                    <a:srgbClr val="C00000"/>
                  </a:solidFill>
                  <a:effectLst>
                    <a:glow rad="381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细胞免疫</a:t>
              </a:r>
              <a:endParaRPr lang="zh-CN" altLang="en-US" sz="4000" dirty="0">
                <a:solidFill>
                  <a:srgbClr val="C00000"/>
                </a:solidFill>
                <a:effectLst>
                  <a:glow rad="381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 flipH="1">
              <a:off x="0" y="538252"/>
              <a:ext cx="186571" cy="622480"/>
              <a:chOff x="12005428" y="746558"/>
              <a:chExt cx="186571" cy="574158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2037329" y="746558"/>
                <a:ext cx="154670" cy="57415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12005428" y="746558"/>
                <a:ext cx="0" cy="574158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5" name="直接连接符 24"/>
          <p:cNvCxnSpPr/>
          <p:nvPr/>
        </p:nvCxnSpPr>
        <p:spPr>
          <a:xfrm>
            <a:off x="385840" y="1151305"/>
            <a:ext cx="4704634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10513" t="14537" r="8933" b="15080"/>
          <a:stretch>
            <a:fillRect/>
          </a:stretch>
        </p:blipFill>
        <p:spPr>
          <a:xfrm>
            <a:off x="1334844" y="1089000"/>
            <a:ext cx="9522306" cy="4680000"/>
          </a:xfrm>
          <a:prstGeom prst="roundRect">
            <a:avLst>
              <a:gd name="adj" fmla="val 5186"/>
            </a:avLst>
          </a:prstGeom>
          <a:ln w="381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4389711" y="265725"/>
            <a:ext cx="3412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细胞免疫的过程</a:t>
            </a:r>
            <a:endParaRPr lang="zh-CN" altLang="en-US" sz="32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59542" y="5897033"/>
            <a:ext cx="48729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被病原体（如病毒）感染的宿主细胞（靶细胞）膜表面的某些分子发生变化。</a:t>
            </a:r>
            <a:endParaRPr lang="zh-CN" altLang="en-US" sz="2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10713" t="14538" r="7350" b="13744"/>
          <a:stretch>
            <a:fillRect/>
          </a:stretch>
        </p:blipFill>
        <p:spPr>
          <a:xfrm>
            <a:off x="1334848" y="1089000"/>
            <a:ext cx="9505308" cy="4680000"/>
          </a:xfrm>
          <a:prstGeom prst="roundRect">
            <a:avLst>
              <a:gd name="adj" fmla="val 5186"/>
            </a:avLst>
          </a:prstGeom>
          <a:ln w="381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755460" y="5950375"/>
            <a:ext cx="4681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细胞毒性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细胞识别变化的信号。</a:t>
            </a:r>
            <a:endParaRPr lang="zh-CN" alt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9711" y="265725"/>
            <a:ext cx="3412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细胞免疫的过程</a:t>
            </a:r>
            <a:endParaRPr lang="zh-CN" altLang="en-US" sz="32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8312" t="9929" r="8312" b="17222"/>
          <a:stretch>
            <a:fillRect/>
          </a:stretch>
        </p:blipFill>
        <p:spPr>
          <a:xfrm>
            <a:off x="1334844" y="1089000"/>
            <a:ext cx="9522306" cy="4680000"/>
          </a:xfrm>
          <a:prstGeom prst="roundRect">
            <a:avLst>
              <a:gd name="adj" fmla="val 5186"/>
            </a:avLst>
          </a:prstGeom>
          <a:ln w="381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4389711" y="265725"/>
            <a:ext cx="3412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细胞免疫的过程</a:t>
            </a:r>
            <a:endParaRPr lang="zh-CN" altLang="en-US" sz="32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64982" y="5879976"/>
            <a:ext cx="58620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活化的细胞毒性</a:t>
            </a:r>
            <a:r>
              <a:rPr lang="en-US" altLang="zh-CN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en-US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细胞在细胞因子等的作用下，分裂、分化形成新的细胞毒性</a:t>
            </a:r>
            <a:r>
              <a:rPr lang="en-US" altLang="zh-CN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en-US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细胞和记忆</a:t>
            </a:r>
            <a:r>
              <a:rPr lang="en-US" altLang="zh-CN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en-US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细胞。</a:t>
            </a:r>
            <a:endParaRPr lang="zh-CN" altLang="en-US" sz="2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6500" t="9654" r="6500" b="14195"/>
          <a:stretch>
            <a:fillRect/>
          </a:stretch>
        </p:blipFill>
        <p:spPr>
          <a:xfrm>
            <a:off x="1334848" y="1089000"/>
            <a:ext cx="9505308" cy="4680000"/>
          </a:xfrm>
          <a:prstGeom prst="roundRect">
            <a:avLst>
              <a:gd name="adj" fmla="val 5186"/>
            </a:avLst>
          </a:prstGeom>
          <a:ln w="381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132822" y="5897033"/>
            <a:ext cx="59263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新形成的细胞毒性</a:t>
            </a:r>
            <a:r>
              <a:rPr lang="en-US" altLang="zh-CN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en-US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细胞在体液中循环，它们可以识别并接触、裂解被同样病原体感染的靶细胞。</a:t>
            </a:r>
            <a:endParaRPr lang="zh-CN" altLang="en-US" sz="2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9711" y="265725"/>
            <a:ext cx="3412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细胞免疫的过程</a:t>
            </a:r>
            <a:endParaRPr lang="zh-CN" altLang="en-US" sz="32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6343" t="12541" r="6343" b="11033"/>
          <a:stretch>
            <a:fillRect/>
          </a:stretch>
        </p:blipFill>
        <p:spPr>
          <a:xfrm>
            <a:off x="1334848" y="1089000"/>
            <a:ext cx="9505308" cy="4680000"/>
          </a:xfrm>
          <a:prstGeom prst="roundRect">
            <a:avLst>
              <a:gd name="adj" fmla="val 5186"/>
            </a:avLst>
          </a:prstGeom>
          <a:ln w="381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1066441" y="5950375"/>
            <a:ext cx="100591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靶细胞裂解、死亡后，病原体暴露出来，抗体与之结合；或被其他细胞吞噬掉。</a:t>
            </a:r>
            <a:endParaRPr lang="zh-CN" altLang="en-US" sz="2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9711" y="265725"/>
            <a:ext cx="3412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细胞免疫的过程</a:t>
            </a:r>
            <a:endParaRPr lang="zh-CN" altLang="en-US" sz="32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5653" t="11059" r="5653" b="11446"/>
          <a:stretch>
            <a:fillRect/>
          </a:stretch>
        </p:blipFill>
        <p:spPr>
          <a:xfrm>
            <a:off x="1334848" y="1089000"/>
            <a:ext cx="9522305" cy="4680000"/>
          </a:xfrm>
          <a:prstGeom prst="roundRect">
            <a:avLst>
              <a:gd name="adj" fmla="val 5186"/>
            </a:avLst>
          </a:prstGeom>
          <a:ln w="381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090410" y="5890546"/>
            <a:ext cx="60111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记忆</a:t>
            </a:r>
            <a:r>
              <a:rPr lang="en-US" altLang="zh-CN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en-US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细胞可在体内存活几年甚至几十年，如果没有机会再次接触相同的抗原，它们就会逐渐死亡</a:t>
            </a:r>
            <a:endParaRPr lang="zh-CN" altLang="en-US" sz="2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9711" y="265725"/>
            <a:ext cx="3412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细胞免疫的过程</a:t>
            </a:r>
            <a:endParaRPr lang="zh-CN" altLang="en-US" sz="32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8423" t="12128" r="8423" b="15217"/>
          <a:stretch>
            <a:fillRect/>
          </a:stretch>
        </p:blipFill>
        <p:spPr>
          <a:xfrm>
            <a:off x="1334845" y="1089000"/>
            <a:ext cx="9522305" cy="4680000"/>
          </a:xfrm>
          <a:prstGeom prst="roundRect">
            <a:avLst>
              <a:gd name="adj" fmla="val 5186"/>
            </a:avLst>
          </a:prstGeom>
          <a:ln w="381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3319014" y="5906460"/>
            <a:ext cx="55539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如果再次遇到相同的抗原，它们会立即分化为细胞毒性</a:t>
            </a:r>
            <a:r>
              <a:rPr lang="en-US" altLang="zh-CN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en-US" sz="2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细胞，迅速、高效地产生免疫反应。</a:t>
            </a:r>
            <a:endParaRPr lang="zh-CN" altLang="en-US" sz="2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9711" y="265725"/>
            <a:ext cx="3412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细胞免疫的过程</a:t>
            </a:r>
            <a:endParaRPr lang="zh-CN" altLang="en-US" sz="32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特异性免疫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981777" y="944414"/>
            <a:ext cx="10372023" cy="1231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00" dirty="0">
                <a:latin typeface="+mn-ea"/>
                <a:cs typeface="Times New Roman" panose="02020603050405020304" pitchFamily="18" charset="0"/>
              </a:rPr>
              <a:t>        周围环境中的病原体，大多数被健康的</a:t>
            </a:r>
            <a:r>
              <a:rPr lang="zh-CN" altLang="en-US" sz="2600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皮肤</a:t>
            </a:r>
            <a:r>
              <a:rPr lang="zh-CN" altLang="en-US" sz="2600" dirty="0">
                <a:latin typeface="+mn-ea"/>
                <a:cs typeface="Times New Roman" panose="02020603050405020304" pitchFamily="18" charset="0"/>
              </a:rPr>
              <a:t>所阻挡；进入呼吸道的大多数病原体也被</a:t>
            </a:r>
            <a:r>
              <a:rPr lang="zh-CN" altLang="en-US" sz="2600" dirty="0">
                <a:solidFill>
                  <a:srgbClr val="C00000"/>
                </a:solidFill>
                <a:latin typeface="+mn-ea"/>
                <a:cs typeface="Times New Roman" panose="02020603050405020304" pitchFamily="18" charset="0"/>
              </a:rPr>
              <a:t>黏膜</a:t>
            </a:r>
            <a:r>
              <a:rPr lang="zh-CN" altLang="en-US" sz="2600" dirty="0">
                <a:latin typeface="+mn-ea"/>
                <a:cs typeface="Times New Roman" panose="02020603050405020304" pitchFamily="18" charset="0"/>
              </a:rPr>
              <a:t>清扫出来。</a:t>
            </a:r>
            <a:endParaRPr lang="zh-CN" altLang="en-US" sz="26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77710" y="4316571"/>
            <a:ext cx="6261315" cy="18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00" dirty="0">
                <a:latin typeface="+mn-ea"/>
                <a:cs typeface="Times New Roman" panose="02020603050405020304" pitchFamily="18" charset="0"/>
              </a:rPr>
              <a:t>        但是，总有一些漏网之鱼：这次，某种流感病毒进入体液。接下来，人体的防御部队会如何应战呢？</a:t>
            </a:r>
            <a:endParaRPr lang="zh-CN" altLang="en-US" sz="26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492189" y="2512446"/>
            <a:ext cx="6039853" cy="148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32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这是人体的第几道防线？</a:t>
            </a:r>
            <a:endParaRPr lang="en-US" altLang="zh-CN" sz="32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32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属于什么防御类型？</a:t>
            </a:r>
            <a:endParaRPr lang="zh-CN" altLang="en-US" sz="32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177709" y="2741926"/>
            <a:ext cx="1930724" cy="1126386"/>
            <a:chOff x="930630" y="3738535"/>
            <a:chExt cx="1930724" cy="1126386"/>
          </a:xfrm>
        </p:grpSpPr>
        <p:sp>
          <p:nvSpPr>
            <p:cNvPr id="18" name="文本框 17"/>
            <p:cNvSpPr txBox="1"/>
            <p:nvPr/>
          </p:nvSpPr>
          <p:spPr>
            <a:xfrm>
              <a:off x="1854758" y="4086220"/>
              <a:ext cx="10065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 dirty="0">
                  <a:solidFill>
                    <a:srgbClr val="7030A0"/>
                  </a:solidFill>
                  <a:effectLst>
                    <a:glow rad="381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思考</a:t>
              </a:r>
              <a:endParaRPr lang="zh-CN" altLang="en-US" sz="3200" dirty="0">
                <a:solidFill>
                  <a:srgbClr val="7030A0"/>
                </a:solidFill>
                <a:effectLst>
                  <a:glow rad="381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845030" y="4526367"/>
              <a:ext cx="100659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effectLst>
                    <a:glow rad="127000">
                      <a:schemeClr val="bg1"/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Thinking</a:t>
              </a:r>
              <a:endParaRPr lang="zh-CN" altLang="en-US" sz="16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>
                          <a14:foregroundMark x1="34231" y1="85824" x2="64231" y2="86590"/>
                          <a14:foregroundMark x1="56923" y1="84291" x2="64615" y2="83908"/>
                          <a14:foregroundMark x1="67692" y1="83908" x2="69231" y2="83908"/>
                          <a14:foregroundMark x1="32692" y1="84674" x2="45385" y2="82759"/>
                          <a14:foregroundMark x1="38846" y1="66284" x2="38846" y2="66284"/>
                          <a14:backgroundMark x1="38846" y1="67050" x2="38846" y2="67050"/>
                          <a14:backgroundMark x1="38846" y1="66284" x2="38846" y2="662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2" t="19455" r="19500" b="9886"/>
            <a:stretch>
              <a:fillRect/>
            </a:stretch>
          </p:blipFill>
          <p:spPr bwMode="auto">
            <a:xfrm>
              <a:off x="930630" y="3738535"/>
              <a:ext cx="914400" cy="106801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265" y="3429000"/>
            <a:ext cx="4159866" cy="302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6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细胞毒性</a:t>
            </a:r>
            <a:r>
              <a:rPr lang="en-US" altLang="zh-CN" dirty="0"/>
              <a:t>T</a:t>
            </a:r>
            <a:r>
              <a:rPr lang="zh-CN" altLang="en-US" dirty="0"/>
              <a:t>细胞的活化</a:t>
            </a:r>
            <a:endParaRPr lang="zh-CN" altLang="en-US" dirty="0"/>
          </a:p>
        </p:txBody>
      </p:sp>
      <p:grpSp>
        <p:nvGrpSpPr>
          <p:cNvPr id="36" name="组合 35"/>
          <p:cNvGrpSpPr/>
          <p:nvPr/>
        </p:nvGrpSpPr>
        <p:grpSpPr>
          <a:xfrm>
            <a:off x="865832" y="3067417"/>
            <a:ext cx="1178986" cy="1540455"/>
            <a:chOff x="1278357" y="2804121"/>
            <a:chExt cx="1178986" cy="1540455"/>
          </a:xfrm>
        </p:grpSpPr>
        <p:pic>
          <p:nvPicPr>
            <p:cNvPr id="16" name="图片 15" descr="卡通人物&#10;&#10;低可信度描述已自动生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78357" y="2804121"/>
              <a:ext cx="1178986" cy="1185962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1416654" y="397524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病原体</a:t>
              </a:r>
              <a:endParaRPr lang="zh-CN" altLang="en-US" dirty="0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540444" y="1052588"/>
            <a:ext cx="2039636" cy="2327423"/>
            <a:chOff x="3081811" y="1052588"/>
            <a:chExt cx="2039636" cy="2327423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rcRect t="8" b="8"/>
            <a:stretch>
              <a:fillRect/>
            </a:stretch>
          </p:blipFill>
          <p:spPr>
            <a:xfrm>
              <a:off x="3081811" y="1052588"/>
              <a:ext cx="2039636" cy="1958091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3751708" y="3010679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靶细胞</a:t>
              </a:r>
              <a:endParaRPr lang="zh-CN" altLang="en-US" dirty="0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493862" y="3680962"/>
            <a:ext cx="2279660" cy="2572154"/>
            <a:chOff x="3035229" y="3680962"/>
            <a:chExt cx="2279660" cy="2572154"/>
          </a:xfrm>
        </p:grpSpPr>
        <p:pic>
          <p:nvPicPr>
            <p:cNvPr id="17" name="图片 16" descr="卡通人物&#10;&#10;低可信度描述已自动生成"/>
            <p:cNvPicPr>
              <a:picLocks noChangeAspect="1"/>
            </p:cNvPicPr>
            <p:nvPr/>
          </p:nvPicPr>
          <p:blipFill rotWithShape="1">
            <a:blip r:embed="rId3"/>
            <a:srcRect l="50936" b="6920"/>
            <a:stretch>
              <a:fillRect/>
            </a:stretch>
          </p:blipFill>
          <p:spPr>
            <a:xfrm>
              <a:off x="3035229" y="3680962"/>
              <a:ext cx="2279660" cy="2135174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3390229" y="5883784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抗原呈递细胞</a:t>
              </a:r>
              <a:endParaRPr lang="zh-CN" altLang="en-US" dirty="0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5658934" y="3734006"/>
            <a:ext cx="2367615" cy="2521741"/>
            <a:chOff x="5595926" y="3731375"/>
            <a:chExt cx="2367615" cy="2521741"/>
          </a:xfrm>
        </p:grpSpPr>
        <p:pic>
          <p:nvPicPr>
            <p:cNvPr id="12" name="图片 11" descr="卡通人物&#10;&#10;低可信度描述已自动生成"/>
            <p:cNvPicPr>
              <a:picLocks noChangeAspect="1"/>
            </p:cNvPicPr>
            <p:nvPr/>
          </p:nvPicPr>
          <p:blipFill rotWithShape="1">
            <a:blip r:embed="rId3"/>
            <a:srcRect t="21438" r="54997"/>
            <a:stretch>
              <a:fillRect/>
            </a:stretch>
          </p:blipFill>
          <p:spPr>
            <a:xfrm>
              <a:off x="5595926" y="3731375"/>
              <a:ext cx="2367615" cy="2040537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6116132" y="5883784"/>
              <a:ext cx="147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辅助性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538371" y="918853"/>
            <a:ext cx="3286925" cy="2225558"/>
            <a:chOff x="6867078" y="918853"/>
            <a:chExt cx="3286925" cy="2225558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867078" y="918853"/>
              <a:ext cx="2367615" cy="2225558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9052179" y="1708466"/>
              <a:ext cx="11018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细胞毒性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532761" y="3538904"/>
            <a:ext cx="2864887" cy="2710451"/>
            <a:chOff x="8421230" y="3531924"/>
            <a:chExt cx="2864887" cy="2710451"/>
          </a:xfrm>
        </p:grpSpPr>
        <p:pic>
          <p:nvPicPr>
            <p:cNvPr id="26" name="图片 25" descr="黑暗中的蓝色星球&#10;&#10;中度可信度描述已自动生成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8497041" y="3531924"/>
              <a:ext cx="2488558" cy="2270543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8421230" y="5873043"/>
              <a:ext cx="2864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辅助性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细胞分泌细胞因子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509354" y="1925144"/>
            <a:ext cx="1041358" cy="948083"/>
            <a:chOff x="1838061" y="1925144"/>
            <a:chExt cx="1041358" cy="948083"/>
          </a:xfrm>
        </p:grpSpPr>
        <p:pic>
          <p:nvPicPr>
            <p:cNvPr id="33" name="图形 32" descr="上一步 纯色填充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65019" y="1958827"/>
              <a:ext cx="914400" cy="914400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1838061" y="192514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入侵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509354" y="4857512"/>
            <a:ext cx="1041358" cy="960209"/>
            <a:chOff x="1838061" y="4857512"/>
            <a:chExt cx="1041358" cy="960209"/>
          </a:xfrm>
        </p:grpSpPr>
        <p:pic>
          <p:nvPicPr>
            <p:cNvPr id="34" name="图形 33" descr="上一步 纯色填充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V="1">
              <a:off x="1965019" y="4857512"/>
              <a:ext cx="914400" cy="914400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1838061" y="5448389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摄取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5115163" y="1449894"/>
            <a:ext cx="1180214" cy="780005"/>
            <a:chOff x="5443870" y="1449894"/>
            <a:chExt cx="1180214" cy="780005"/>
          </a:xfrm>
        </p:grpSpPr>
        <p:sp>
          <p:nvSpPr>
            <p:cNvPr id="42" name="箭头: 右 41"/>
            <p:cNvSpPr/>
            <p:nvPr/>
          </p:nvSpPr>
          <p:spPr>
            <a:xfrm>
              <a:off x="5443870" y="1746432"/>
              <a:ext cx="1180214" cy="483467"/>
            </a:xfrm>
            <a:prstGeom prst="rightArrow">
              <a:avLst>
                <a:gd name="adj1" fmla="val 50000"/>
                <a:gd name="adj2" fmla="val 5659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5621556" y="144989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活化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4749123" y="4351028"/>
            <a:ext cx="836871" cy="826407"/>
            <a:chOff x="5077830" y="4351028"/>
            <a:chExt cx="836871" cy="826407"/>
          </a:xfrm>
        </p:grpSpPr>
        <p:sp>
          <p:nvSpPr>
            <p:cNvPr id="43" name="箭头: 右 42"/>
            <p:cNvSpPr/>
            <p:nvPr/>
          </p:nvSpPr>
          <p:spPr>
            <a:xfrm>
              <a:off x="5171862" y="4693968"/>
              <a:ext cx="742839" cy="483467"/>
            </a:xfrm>
            <a:prstGeom prst="rightArrow">
              <a:avLst>
                <a:gd name="adj1" fmla="val 50000"/>
                <a:gd name="adj2" fmla="val 5659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5077830" y="4351028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呈递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7972700" y="4342310"/>
            <a:ext cx="803320" cy="801416"/>
            <a:chOff x="7861168" y="4376019"/>
            <a:chExt cx="803320" cy="801416"/>
          </a:xfrm>
        </p:grpSpPr>
        <p:sp>
          <p:nvSpPr>
            <p:cNvPr id="44" name="箭头: 右 43"/>
            <p:cNvSpPr/>
            <p:nvPr/>
          </p:nvSpPr>
          <p:spPr>
            <a:xfrm>
              <a:off x="7966673" y="4693968"/>
              <a:ext cx="697815" cy="483467"/>
            </a:xfrm>
            <a:prstGeom prst="rightArrow">
              <a:avLst>
                <a:gd name="adj1" fmla="val 50000"/>
                <a:gd name="adj2" fmla="val 5659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7861168" y="4376019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分泌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10034112" y="2710963"/>
            <a:ext cx="1226732" cy="914400"/>
            <a:chOff x="9927782" y="2796027"/>
            <a:chExt cx="1226732" cy="914400"/>
          </a:xfrm>
        </p:grpSpPr>
        <p:pic>
          <p:nvPicPr>
            <p:cNvPr id="31" name="图形 30" descr="箭头: 顺时针弯曲 纯色填充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10240114" y="2796027"/>
              <a:ext cx="914400" cy="914400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9927782" y="309197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加速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60" name="箭头: 右 59"/>
          <p:cNvSpPr/>
          <p:nvPr/>
        </p:nvSpPr>
        <p:spPr>
          <a:xfrm>
            <a:off x="9895793" y="1780832"/>
            <a:ext cx="452604" cy="483467"/>
          </a:xfrm>
          <a:prstGeom prst="rightArrow">
            <a:avLst>
              <a:gd name="adj1" fmla="val 50000"/>
              <a:gd name="adj2" fmla="val 5659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文本框 61"/>
          <p:cNvSpPr txBox="1"/>
          <p:nvPr/>
        </p:nvSpPr>
        <p:spPr>
          <a:xfrm>
            <a:off x="10348397" y="1483956"/>
            <a:ext cx="10054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增殖</a:t>
            </a:r>
            <a:endParaRPr lang="en-US" altLang="zh-CN" sz="32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sz="32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分化</a:t>
            </a:r>
            <a:endParaRPr lang="zh-CN" altLang="en-US" sz="32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细胞免疫</a:t>
            </a:r>
            <a:endParaRPr lang="zh-CN" altLang="en-US" dirty="0"/>
          </a:p>
        </p:txBody>
      </p:sp>
      <p:sp>
        <p:nvSpPr>
          <p:cNvPr id="4" name="矩形: 圆角 3"/>
          <p:cNvSpPr/>
          <p:nvPr/>
        </p:nvSpPr>
        <p:spPr>
          <a:xfrm>
            <a:off x="874283" y="3565101"/>
            <a:ext cx="1072982" cy="542348"/>
          </a:xfrm>
          <a:prstGeom prst="roundRect">
            <a:avLst/>
          </a:prstGeom>
          <a:solidFill>
            <a:srgbClr val="7E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ysClr val="windowText" lastClr="000000"/>
                </a:solidFill>
              </a:rPr>
              <a:t>病原体</a:t>
            </a:r>
            <a:endParaRPr lang="zh-CN" alt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3863755" y="1999688"/>
            <a:ext cx="1072983" cy="72413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辅助性</a:t>
            </a:r>
            <a:r>
              <a:rPr lang="en-US" altLang="zh-CN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</a:t>
            </a:r>
            <a:endParaRPr lang="zh-CN" alt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3757037" y="3491717"/>
            <a:ext cx="1286418" cy="724138"/>
          </a:xfrm>
          <a:prstGeom prst="roundRect">
            <a:avLst/>
          </a:prstGeom>
          <a:solidFill>
            <a:srgbClr val="D1B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细胞毒性</a:t>
            </a:r>
            <a:r>
              <a:rPr lang="en-US" altLang="zh-CN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</a:t>
            </a:r>
            <a:endParaRPr lang="zh-CN" alt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3757037" y="5414647"/>
            <a:ext cx="4252760" cy="542348"/>
          </a:xfrm>
          <a:prstGeom prst="roundRect">
            <a:avLst/>
          </a:prstGeom>
          <a:solidFill>
            <a:srgbClr val="F1C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ysClr val="windowText" lastClr="000000"/>
                </a:solidFill>
              </a:rPr>
              <a:t>靶细胞</a:t>
            </a:r>
            <a:endParaRPr lang="zh-CN" alt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2151099" y="1999688"/>
            <a:ext cx="1072983" cy="724138"/>
          </a:xfrm>
          <a:prstGeom prst="round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ysClr val="windowText" lastClr="000000"/>
                </a:solidFill>
              </a:rPr>
              <a:t>抗原呈递细胞</a:t>
            </a:r>
            <a:endParaRPr lang="zh-CN" alt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6723382" y="3002808"/>
            <a:ext cx="1286418" cy="724138"/>
          </a:xfrm>
          <a:prstGeom prst="roundRect">
            <a:avLst/>
          </a:prstGeom>
          <a:solidFill>
            <a:srgbClr val="FFE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记忆</a:t>
            </a:r>
            <a:endParaRPr lang="en-US" altLang="zh-CN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</a:t>
            </a:r>
            <a:endParaRPr lang="zh-CN" alt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6723381" y="4196900"/>
            <a:ext cx="1286418" cy="724138"/>
          </a:xfrm>
          <a:prstGeom prst="roundRect">
            <a:avLst/>
          </a:prstGeom>
          <a:solidFill>
            <a:srgbClr val="D1B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细胞毒性</a:t>
            </a:r>
            <a:r>
              <a:rPr lang="en-US" altLang="zh-CN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en-US" sz="2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</a:t>
            </a:r>
            <a:endParaRPr lang="zh-CN" altLang="en-US" sz="20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8716553" y="5414866"/>
            <a:ext cx="1072982" cy="542348"/>
          </a:xfrm>
          <a:prstGeom prst="roundRect">
            <a:avLst/>
          </a:prstGeom>
          <a:solidFill>
            <a:srgbClr val="7EB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ysClr val="windowText" lastClr="000000"/>
                </a:solidFill>
              </a:rPr>
              <a:t>病原体</a:t>
            </a:r>
            <a:endParaRPr lang="zh-CN" alt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894742" y="1999688"/>
            <a:ext cx="1072982" cy="72413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细胞因子</a:t>
            </a:r>
            <a:endParaRPr lang="zh-CN" altLang="en-US" sz="2000" dirty="0"/>
          </a:p>
        </p:txBody>
      </p:sp>
      <p:cxnSp>
        <p:nvCxnSpPr>
          <p:cNvPr id="18" name="直接连接符 17"/>
          <p:cNvCxnSpPr/>
          <p:nvPr/>
        </p:nvCxnSpPr>
        <p:spPr>
          <a:xfrm flipV="1">
            <a:off x="1549922" y="2358126"/>
            <a:ext cx="0" cy="12069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组合 109"/>
          <p:cNvGrpSpPr/>
          <p:nvPr/>
        </p:nvGrpSpPr>
        <p:grpSpPr>
          <a:xfrm>
            <a:off x="1507466" y="1988794"/>
            <a:ext cx="646331" cy="372963"/>
            <a:chOff x="1507466" y="1988794"/>
            <a:chExt cx="646331" cy="372963"/>
          </a:xfrm>
        </p:grpSpPr>
        <p:sp>
          <p:nvSpPr>
            <p:cNvPr id="16" name="文本框 15"/>
            <p:cNvSpPr txBox="1"/>
            <p:nvPr/>
          </p:nvSpPr>
          <p:spPr>
            <a:xfrm>
              <a:off x="1507466" y="198879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摄取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0" name="直接箭头连接符 19"/>
            <p:cNvCxnSpPr>
              <a:endCxn id="8" idx="1"/>
            </p:cNvCxnSpPr>
            <p:nvPr/>
          </p:nvCxnSpPr>
          <p:spPr>
            <a:xfrm>
              <a:off x="1549922" y="2361757"/>
              <a:ext cx="60117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组合 110"/>
          <p:cNvGrpSpPr/>
          <p:nvPr/>
        </p:nvGrpSpPr>
        <p:grpSpPr>
          <a:xfrm>
            <a:off x="3183845" y="1991192"/>
            <a:ext cx="679910" cy="370565"/>
            <a:chOff x="3183845" y="1991192"/>
            <a:chExt cx="679910" cy="370565"/>
          </a:xfrm>
        </p:grpSpPr>
        <p:cxnSp>
          <p:nvCxnSpPr>
            <p:cNvPr id="23" name="直接箭头连接符 22"/>
            <p:cNvCxnSpPr>
              <a:stCxn id="8" idx="3"/>
              <a:endCxn id="5" idx="1"/>
            </p:cNvCxnSpPr>
            <p:nvPr/>
          </p:nvCxnSpPr>
          <p:spPr>
            <a:xfrm>
              <a:off x="3224082" y="2361757"/>
              <a:ext cx="63967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/>
          </p:nvSpPr>
          <p:spPr>
            <a:xfrm>
              <a:off x="3183845" y="1991192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呈递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4936738" y="1991192"/>
            <a:ext cx="958004" cy="370565"/>
            <a:chOff x="4936738" y="1991192"/>
            <a:chExt cx="958004" cy="370565"/>
          </a:xfrm>
        </p:grpSpPr>
        <p:cxnSp>
          <p:nvCxnSpPr>
            <p:cNvPr id="27" name="直接箭头连接符 26"/>
            <p:cNvCxnSpPr>
              <a:stCxn id="5" idx="3"/>
              <a:endCxn id="13" idx="2"/>
            </p:cNvCxnSpPr>
            <p:nvPr/>
          </p:nvCxnSpPr>
          <p:spPr>
            <a:xfrm>
              <a:off x="4936738" y="2361757"/>
              <a:ext cx="95800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/>
          </p:nvSpPr>
          <p:spPr>
            <a:xfrm>
              <a:off x="5082133" y="1991192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分泌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cxnSp>
        <p:nvCxnSpPr>
          <p:cNvPr id="32" name="直接连接符 31"/>
          <p:cNvCxnSpPr>
            <a:endCxn id="4" idx="2"/>
          </p:cNvCxnSpPr>
          <p:nvPr/>
        </p:nvCxnSpPr>
        <p:spPr>
          <a:xfrm flipV="1">
            <a:off x="1410774" y="4107449"/>
            <a:ext cx="0" cy="15810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组合 108"/>
          <p:cNvGrpSpPr/>
          <p:nvPr/>
        </p:nvGrpSpPr>
        <p:grpSpPr>
          <a:xfrm>
            <a:off x="1410774" y="5312733"/>
            <a:ext cx="2346263" cy="373088"/>
            <a:chOff x="1410774" y="5312733"/>
            <a:chExt cx="2346263" cy="373088"/>
          </a:xfrm>
        </p:grpSpPr>
        <p:sp>
          <p:nvSpPr>
            <p:cNvPr id="33" name="文本框 32"/>
            <p:cNvSpPr txBox="1"/>
            <p:nvPr/>
          </p:nvSpPr>
          <p:spPr>
            <a:xfrm>
              <a:off x="2259179" y="531273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入侵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34" name="直接箭头连接符 33"/>
            <p:cNvCxnSpPr>
              <a:endCxn id="7" idx="1"/>
            </p:cNvCxnSpPr>
            <p:nvPr/>
          </p:nvCxnSpPr>
          <p:spPr>
            <a:xfrm>
              <a:off x="1410774" y="5682065"/>
              <a:ext cx="2346263" cy="375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组合 113"/>
          <p:cNvGrpSpPr/>
          <p:nvPr/>
        </p:nvGrpSpPr>
        <p:grpSpPr>
          <a:xfrm>
            <a:off x="5043455" y="3372140"/>
            <a:ext cx="1679914" cy="1049356"/>
            <a:chOff x="5043455" y="3372140"/>
            <a:chExt cx="1679914" cy="1049356"/>
          </a:xfrm>
        </p:grpSpPr>
        <p:sp>
          <p:nvSpPr>
            <p:cNvPr id="36" name="左中括号 35"/>
            <p:cNvSpPr/>
            <p:nvPr/>
          </p:nvSpPr>
          <p:spPr>
            <a:xfrm>
              <a:off x="6451612" y="3372140"/>
              <a:ext cx="271757" cy="1049356"/>
            </a:xfrm>
            <a:prstGeom prst="leftBracket">
              <a:avLst>
                <a:gd name="adj" fmla="val 0"/>
              </a:avLst>
            </a:prstGeom>
            <a:ln w="1905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8" name="直接连接符 37"/>
            <p:cNvCxnSpPr/>
            <p:nvPr/>
          </p:nvCxnSpPr>
          <p:spPr>
            <a:xfrm flipV="1">
              <a:off x="5043455" y="3852247"/>
              <a:ext cx="1408157" cy="15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/>
            <p:cNvSpPr txBox="1"/>
            <p:nvPr/>
          </p:nvSpPr>
          <p:spPr>
            <a:xfrm>
              <a:off x="5086579" y="3491717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增殖、分化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cxnSp>
        <p:nvCxnSpPr>
          <p:cNvPr id="41" name="直接箭头连接符 40"/>
          <p:cNvCxnSpPr>
            <a:stCxn id="13" idx="4"/>
          </p:cNvCxnSpPr>
          <p:nvPr/>
        </p:nvCxnSpPr>
        <p:spPr>
          <a:xfrm>
            <a:off x="6431233" y="2723826"/>
            <a:ext cx="0" cy="381324"/>
          </a:xfrm>
          <a:prstGeom prst="straightConnector1">
            <a:avLst/>
          </a:prstGeom>
          <a:ln w="1905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组合 112"/>
          <p:cNvGrpSpPr/>
          <p:nvPr/>
        </p:nvGrpSpPr>
        <p:grpSpPr>
          <a:xfrm>
            <a:off x="4400246" y="4215855"/>
            <a:ext cx="651233" cy="1208950"/>
            <a:chOff x="4400246" y="4215855"/>
            <a:chExt cx="651233" cy="1208950"/>
          </a:xfrm>
        </p:grpSpPr>
        <p:cxnSp>
          <p:nvCxnSpPr>
            <p:cNvPr id="52" name="直接箭头连接符 51"/>
            <p:cNvCxnSpPr>
              <a:endCxn id="6" idx="2"/>
            </p:cNvCxnSpPr>
            <p:nvPr/>
          </p:nvCxnSpPr>
          <p:spPr>
            <a:xfrm flipH="1" flipV="1">
              <a:off x="4400246" y="4215855"/>
              <a:ext cx="2" cy="120895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文本框 53"/>
            <p:cNvSpPr txBox="1"/>
            <p:nvPr/>
          </p:nvSpPr>
          <p:spPr>
            <a:xfrm>
              <a:off x="4405148" y="4615912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活化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6748590" y="4919720"/>
            <a:ext cx="1223412" cy="505085"/>
            <a:chOff x="6748590" y="4919720"/>
            <a:chExt cx="1223412" cy="505085"/>
          </a:xfrm>
        </p:grpSpPr>
        <p:cxnSp>
          <p:nvCxnSpPr>
            <p:cNvPr id="55" name="直接箭头连接符 54"/>
            <p:cNvCxnSpPr/>
            <p:nvPr/>
          </p:nvCxnSpPr>
          <p:spPr>
            <a:xfrm>
              <a:off x="7360296" y="4919720"/>
              <a:ext cx="0" cy="50508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6748590" y="4943401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接触 裂解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8009797" y="5312733"/>
            <a:ext cx="706756" cy="373307"/>
            <a:chOff x="8009797" y="5312733"/>
            <a:chExt cx="706756" cy="373307"/>
          </a:xfrm>
        </p:grpSpPr>
        <p:cxnSp>
          <p:nvCxnSpPr>
            <p:cNvPr id="61" name="直接箭头连接符 60"/>
            <p:cNvCxnSpPr>
              <a:endCxn id="11" idx="1"/>
            </p:cNvCxnSpPr>
            <p:nvPr/>
          </p:nvCxnSpPr>
          <p:spPr>
            <a:xfrm>
              <a:off x="8009797" y="5685821"/>
              <a:ext cx="706756" cy="21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文本框 63"/>
            <p:cNvSpPr txBox="1"/>
            <p:nvPr/>
          </p:nvSpPr>
          <p:spPr>
            <a:xfrm>
              <a:off x="8041694" y="531273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暴露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8716553" y="4194901"/>
            <a:ext cx="1168558" cy="1219965"/>
            <a:chOff x="8716553" y="4194901"/>
            <a:chExt cx="1168558" cy="1219965"/>
          </a:xfrm>
        </p:grpSpPr>
        <p:sp>
          <p:nvSpPr>
            <p:cNvPr id="74" name="矩形: 圆角 73"/>
            <p:cNvSpPr/>
            <p:nvPr/>
          </p:nvSpPr>
          <p:spPr>
            <a:xfrm>
              <a:off x="8716553" y="4194901"/>
              <a:ext cx="1072982" cy="72282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ysClr val="windowText" lastClr="000000"/>
                  </a:solidFill>
                </a:rPr>
                <a:t>其它免疫细胞</a:t>
              </a:r>
              <a:endParaRPr lang="zh-CN" altLang="en-US" sz="200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80" name="直接箭头连接符 79"/>
            <p:cNvCxnSpPr>
              <a:stCxn id="74" idx="2"/>
              <a:endCxn id="11" idx="0"/>
            </p:cNvCxnSpPr>
            <p:nvPr/>
          </p:nvCxnSpPr>
          <p:spPr>
            <a:xfrm>
              <a:off x="9253044" y="4917721"/>
              <a:ext cx="0" cy="49714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文本框 80"/>
            <p:cNvSpPr txBox="1"/>
            <p:nvPr/>
          </p:nvSpPr>
          <p:spPr>
            <a:xfrm>
              <a:off x="9238780" y="494340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吞噬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19" name="组合 118"/>
          <p:cNvGrpSpPr/>
          <p:nvPr/>
        </p:nvGrpSpPr>
        <p:grpSpPr>
          <a:xfrm>
            <a:off x="9784098" y="5319143"/>
            <a:ext cx="1569702" cy="728966"/>
            <a:chOff x="9784098" y="5319143"/>
            <a:chExt cx="1569702" cy="728966"/>
          </a:xfrm>
        </p:grpSpPr>
        <p:sp>
          <p:nvSpPr>
            <p:cNvPr id="12" name="椭圆 11"/>
            <p:cNvSpPr/>
            <p:nvPr/>
          </p:nvSpPr>
          <p:spPr>
            <a:xfrm>
              <a:off x="10326025" y="5323971"/>
              <a:ext cx="1027775" cy="72413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/>
                <a:t>抗体</a:t>
              </a:r>
              <a:endParaRPr lang="zh-CN" altLang="en-US" sz="2000" dirty="0"/>
            </a:p>
          </p:txBody>
        </p:sp>
        <p:cxnSp>
          <p:nvCxnSpPr>
            <p:cNvPr id="65" name="直接箭头连接符 64"/>
            <p:cNvCxnSpPr>
              <a:stCxn id="12" idx="2"/>
              <a:endCxn id="11" idx="3"/>
            </p:cNvCxnSpPr>
            <p:nvPr/>
          </p:nvCxnSpPr>
          <p:spPr>
            <a:xfrm flipH="1">
              <a:off x="9789535" y="5686040"/>
              <a:ext cx="53649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文本框 86"/>
            <p:cNvSpPr txBox="1"/>
            <p:nvPr/>
          </p:nvSpPr>
          <p:spPr>
            <a:xfrm>
              <a:off x="9784098" y="531914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结合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6748590" y="3726946"/>
            <a:ext cx="1223412" cy="469954"/>
            <a:chOff x="6748590" y="3726946"/>
            <a:chExt cx="1223412" cy="469954"/>
          </a:xfrm>
        </p:grpSpPr>
        <p:sp>
          <p:nvSpPr>
            <p:cNvPr id="94" name="文本框 93"/>
            <p:cNvSpPr txBox="1"/>
            <p:nvPr/>
          </p:nvSpPr>
          <p:spPr>
            <a:xfrm>
              <a:off x="6748590" y="3765430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立即 分化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89" name="直接箭头连接符 88"/>
            <p:cNvCxnSpPr>
              <a:stCxn id="9" idx="2"/>
              <a:endCxn id="10" idx="0"/>
            </p:cNvCxnSpPr>
            <p:nvPr/>
          </p:nvCxnSpPr>
          <p:spPr>
            <a:xfrm flipH="1">
              <a:off x="7366590" y="3726946"/>
              <a:ext cx="1" cy="46995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直接连接符 94"/>
          <p:cNvCxnSpPr/>
          <p:nvPr/>
        </p:nvCxnSpPr>
        <p:spPr>
          <a:xfrm flipV="1">
            <a:off x="1291504" y="1560443"/>
            <a:ext cx="0" cy="200465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箭头连接符 97"/>
          <p:cNvCxnSpPr>
            <a:endCxn id="9" idx="0"/>
          </p:cNvCxnSpPr>
          <p:nvPr/>
        </p:nvCxnSpPr>
        <p:spPr>
          <a:xfrm>
            <a:off x="7366591" y="1560443"/>
            <a:ext cx="0" cy="1442365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组合 120"/>
          <p:cNvGrpSpPr/>
          <p:nvPr/>
        </p:nvGrpSpPr>
        <p:grpSpPr>
          <a:xfrm>
            <a:off x="1291504" y="1165407"/>
            <a:ext cx="6068792" cy="395036"/>
            <a:chOff x="1291504" y="1165407"/>
            <a:chExt cx="6068792" cy="395036"/>
          </a:xfrm>
        </p:grpSpPr>
        <p:cxnSp>
          <p:nvCxnSpPr>
            <p:cNvPr id="100" name="直接连接符 99"/>
            <p:cNvCxnSpPr/>
            <p:nvPr/>
          </p:nvCxnSpPr>
          <p:spPr>
            <a:xfrm>
              <a:off x="1291504" y="1560443"/>
              <a:ext cx="6068792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文本框 106"/>
            <p:cNvSpPr txBox="1"/>
            <p:nvPr/>
          </p:nvSpPr>
          <p:spPr>
            <a:xfrm>
              <a:off x="3055254" y="1165407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相同抗原再次入侵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08" name="文本框 107"/>
          <p:cNvSpPr txBox="1"/>
          <p:nvPr/>
        </p:nvSpPr>
        <p:spPr>
          <a:xfrm>
            <a:off x="8550332" y="1275649"/>
            <a:ext cx="2529577" cy="1663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细胞免疫的过程示意图</a:t>
            </a:r>
            <a:endParaRPr lang="zh-CN" altLang="en-US" sz="36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弧形 2"/>
          <p:cNvSpPr/>
          <p:nvPr/>
        </p:nvSpPr>
        <p:spPr>
          <a:xfrm rot="10800000">
            <a:off x="4098882" y="1744795"/>
            <a:ext cx="646328" cy="567105"/>
          </a:xfrm>
          <a:prstGeom prst="arc">
            <a:avLst>
              <a:gd name="adj1" fmla="val 392241"/>
              <a:gd name="adj2" fmla="val 10472352"/>
            </a:avLst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5760717" y="2754145"/>
            <a:ext cx="664690" cy="369332"/>
            <a:chOff x="5751808" y="2744789"/>
            <a:chExt cx="664690" cy="369332"/>
          </a:xfrm>
        </p:grpSpPr>
        <p:sp>
          <p:nvSpPr>
            <p:cNvPr id="42" name="文本框 41"/>
            <p:cNvSpPr txBox="1"/>
            <p:nvPr/>
          </p:nvSpPr>
          <p:spPr>
            <a:xfrm>
              <a:off x="5751808" y="2744789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加速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 flipH="1">
              <a:off x="5754929" y="3096395"/>
              <a:ext cx="66156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直接箭头连接符 16"/>
          <p:cNvCxnSpPr/>
          <p:nvPr/>
        </p:nvCxnSpPr>
        <p:spPr>
          <a:xfrm>
            <a:off x="5763838" y="3105150"/>
            <a:ext cx="0" cy="396092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08" grpId="0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【</a:t>
            </a:r>
            <a:r>
              <a:rPr lang="zh-CN" altLang="en-US" dirty="0"/>
              <a:t>思考</a:t>
            </a:r>
            <a:r>
              <a:rPr lang="en-US" altLang="zh-CN" dirty="0"/>
              <a:t>·</a:t>
            </a:r>
            <a:r>
              <a:rPr lang="zh-CN" altLang="en-US" dirty="0"/>
              <a:t>讨论</a:t>
            </a:r>
            <a:r>
              <a:rPr lang="en-US" altLang="zh-CN" dirty="0"/>
              <a:t>】</a:t>
            </a:r>
            <a:r>
              <a:rPr lang="zh-CN" altLang="en-US" dirty="0"/>
              <a:t>体液免疫和细胞免疫的关系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794316" y="925116"/>
            <a:ext cx="8506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结合前面学过的体液免疫和细胞免疫的过程，讨论以下问题。</a:t>
            </a:r>
            <a:endParaRPr lang="zh-CN" altLang="en-US" sz="2400" dirty="0"/>
          </a:p>
        </p:txBody>
      </p:sp>
      <p:sp>
        <p:nvSpPr>
          <p:cNvPr id="4" name="文本框 3"/>
          <p:cNvSpPr txBox="1"/>
          <p:nvPr/>
        </p:nvSpPr>
        <p:spPr>
          <a:xfrm>
            <a:off x="794316" y="1945534"/>
            <a:ext cx="10713566" cy="47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 algn="just">
              <a:lnSpc>
                <a:spcPct val="120000"/>
              </a:lnSpc>
              <a:buFont typeface="+mj-lt"/>
              <a:buAutoNum type="arabicPeriod"/>
            </a:pP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体液免疫和细胞免疫分别是如何体现对某种病原体的特异性的？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65820" y="2487763"/>
            <a:ext cx="10589101" cy="1414383"/>
            <a:chOff x="865820" y="2540928"/>
            <a:chExt cx="10589101" cy="1414383"/>
          </a:xfrm>
        </p:grpSpPr>
        <p:sp>
          <p:nvSpPr>
            <p:cNvPr id="5" name="矩形: 圆角 4"/>
            <p:cNvSpPr/>
            <p:nvPr/>
          </p:nvSpPr>
          <p:spPr>
            <a:xfrm>
              <a:off x="865820" y="2540928"/>
              <a:ext cx="10589101" cy="1414383"/>
            </a:xfrm>
            <a:prstGeom prst="roundRect">
              <a:avLst>
                <a:gd name="adj" fmla="val 6203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992801" y="2575017"/>
              <a:ext cx="10316596" cy="12829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体液免疫是靠两个信号保证针对某种病原体特异性的，即病原体与</a:t>
              </a:r>
              <a:r>
                <a:rPr lang="en-US" altLang="zh-CN" sz="2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zh-CN" altLang="en-US" sz="2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细胞接触形成的第一信号及辅助性</a:t>
              </a:r>
              <a:r>
                <a:rPr lang="en-US" altLang="zh-CN" sz="2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zh-CN" altLang="en-US" sz="2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细胞传递的第二信号。细胞免疫依靠细胞毒性</a:t>
              </a:r>
              <a:r>
                <a:rPr lang="en-US" altLang="zh-CN" sz="2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zh-CN" altLang="en-US" sz="2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细胞识别宿主细胞表面分子的特异性变化，保证针对某种病原体的特异性。</a:t>
              </a:r>
              <a:endParaRPr lang="zh-CN" alt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94316" y="1464873"/>
            <a:ext cx="10660606" cy="461665"/>
            <a:chOff x="6333409" y="1517248"/>
            <a:chExt cx="10660606" cy="461665"/>
          </a:xfrm>
        </p:grpSpPr>
        <p:sp>
          <p:nvSpPr>
            <p:cNvPr id="8" name="文本框 7"/>
            <p:cNvSpPr txBox="1"/>
            <p:nvPr/>
          </p:nvSpPr>
          <p:spPr>
            <a:xfrm>
              <a:off x="6333409" y="1517248"/>
              <a:ext cx="80021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讨论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351240" y="1974037"/>
              <a:ext cx="10642775" cy="0"/>
              <a:chOff x="7484784" y="1647059"/>
              <a:chExt cx="10642775" cy="0"/>
            </a:xfrm>
          </p:grpSpPr>
          <p:cxnSp>
            <p:nvCxnSpPr>
              <p:cNvPr id="10" name="直接连接符 9"/>
              <p:cNvCxnSpPr/>
              <p:nvPr/>
            </p:nvCxnSpPr>
            <p:spPr>
              <a:xfrm>
                <a:off x="7484784" y="1647059"/>
                <a:ext cx="73269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8217477" y="1647059"/>
                <a:ext cx="991008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文本框 11"/>
          <p:cNvSpPr txBox="1"/>
          <p:nvPr/>
        </p:nvSpPr>
        <p:spPr>
          <a:xfrm>
            <a:off x="812147" y="4080255"/>
            <a:ext cx="10713566" cy="876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 algn="just">
              <a:lnSpc>
                <a:spcPct val="120000"/>
              </a:lnSpc>
              <a:buFont typeface="+mj-lt"/>
              <a:buAutoNum type="arabicPeriod" startAt="2"/>
            </a:pP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有人说，辅助性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细胞在免疫调节过程中起着关键作用。你认同这一观点吗？请说出你的理由。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865820" y="4956971"/>
            <a:ext cx="10589101" cy="1411931"/>
            <a:chOff x="865820" y="4956971"/>
            <a:chExt cx="10589101" cy="1411931"/>
          </a:xfrm>
        </p:grpSpPr>
        <p:sp>
          <p:nvSpPr>
            <p:cNvPr id="13" name="矩形: 圆角 12"/>
            <p:cNvSpPr/>
            <p:nvPr/>
          </p:nvSpPr>
          <p:spPr>
            <a:xfrm>
              <a:off x="865820" y="4956971"/>
              <a:ext cx="10589101" cy="1411931"/>
            </a:xfrm>
            <a:prstGeom prst="roundRect">
              <a:avLst>
                <a:gd name="adj" fmla="val 6203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80234" y="4988725"/>
              <a:ext cx="10316596" cy="12829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认同。在体液免疫中，辅助性</a:t>
              </a:r>
              <a:r>
                <a:rPr lang="en-US" altLang="zh-CN" sz="2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zh-CN" altLang="en-US" sz="2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细胞能够传递信息，激活</a:t>
              </a:r>
              <a:r>
                <a:rPr lang="en-US" altLang="zh-CN" sz="2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zh-CN" altLang="en-US" sz="2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细胞，并保证浆细胞的特异性。同时，辅助性</a:t>
              </a:r>
              <a:r>
                <a:rPr lang="en-US" altLang="zh-CN" sz="2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zh-CN" altLang="en-US" sz="2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细胞释放的细胞因子能促进</a:t>
              </a:r>
              <a:r>
                <a:rPr lang="en-US" altLang="zh-CN" sz="2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zh-CN" altLang="en-US" sz="2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细胞和细胞毒性</a:t>
              </a:r>
              <a:r>
                <a:rPr lang="en-US" altLang="zh-CN" sz="2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zh-CN" altLang="en-US" sz="2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细胞的增殖、分化。通过辅助性</a:t>
              </a:r>
              <a:r>
                <a:rPr lang="en-US" altLang="zh-CN" sz="2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zh-CN" altLang="en-US" sz="2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细胞，体液免疫和细胞免疫协调配合，共同维持机体稳态。</a:t>
              </a:r>
              <a:endParaRPr lang="zh-CN" alt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  <p:bldP spid="12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【</a:t>
            </a:r>
            <a:r>
              <a:rPr lang="zh-CN" altLang="en-US" dirty="0"/>
              <a:t>思考</a:t>
            </a:r>
            <a:r>
              <a:rPr lang="en-US" altLang="zh-CN" dirty="0"/>
              <a:t>·</a:t>
            </a:r>
            <a:r>
              <a:rPr lang="zh-CN" altLang="en-US" dirty="0"/>
              <a:t>讨论</a:t>
            </a:r>
            <a:r>
              <a:rPr lang="en-US" altLang="zh-CN" dirty="0"/>
              <a:t>】</a:t>
            </a:r>
            <a:r>
              <a:rPr lang="zh-CN" altLang="en-US" dirty="0"/>
              <a:t>体液免疫和细胞免疫的关系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794316" y="925116"/>
            <a:ext cx="8506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结合前面学过的体液免疫和细胞免疫的过程，讨论以下问题。</a:t>
            </a:r>
            <a:endParaRPr lang="zh-CN" altLang="en-US" sz="2400" dirty="0"/>
          </a:p>
        </p:txBody>
      </p:sp>
      <p:sp>
        <p:nvSpPr>
          <p:cNvPr id="4" name="文本框 3"/>
          <p:cNvSpPr txBox="1"/>
          <p:nvPr/>
        </p:nvSpPr>
        <p:spPr>
          <a:xfrm>
            <a:off x="794316" y="1977433"/>
            <a:ext cx="10713566" cy="47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 algn="just">
              <a:lnSpc>
                <a:spcPct val="120000"/>
              </a:lnSpc>
              <a:buFont typeface="+mj-lt"/>
              <a:buAutoNum type="arabicPeriod" startAt="3"/>
            </a:pPr>
            <a:r>
              <a:rPr lang="zh-CN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体液免疫和细胞免疫之间的联系体现在什么地方？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865820" y="2509029"/>
            <a:ext cx="10589101" cy="2222460"/>
          </a:xfrm>
          <a:prstGeom prst="roundRect">
            <a:avLst>
              <a:gd name="adj" fmla="val 6203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92801" y="2543118"/>
            <a:ext cx="10316596" cy="2095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主要体现在两个方面：</a:t>
            </a:r>
            <a:endParaRPr lang="en-US" altLang="zh-CN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辅助性</a:t>
            </a:r>
            <a:r>
              <a:rPr lang="en-US" altLang="zh-CN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细胞的介导作用能够使两者密切配合。</a:t>
            </a:r>
            <a:endParaRPr lang="en-US" altLang="zh-CN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两者相互配合清除病原体：体液免疫产生抗体，能消灭细胞外液中的病原体；而消灭侵入细胞内的病原体，要靠细胞免疫将靶细胞裂解，使病原体失去藏身之所，此时体液免疫就又能发挥作用了。</a:t>
            </a:r>
            <a:endParaRPr lang="zh-CN" alt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94316" y="1464873"/>
            <a:ext cx="10660606" cy="461665"/>
            <a:chOff x="6333409" y="1517248"/>
            <a:chExt cx="10660606" cy="461665"/>
          </a:xfrm>
        </p:grpSpPr>
        <p:sp>
          <p:nvSpPr>
            <p:cNvPr id="8" name="文本框 7"/>
            <p:cNvSpPr txBox="1"/>
            <p:nvPr/>
          </p:nvSpPr>
          <p:spPr>
            <a:xfrm>
              <a:off x="6333409" y="1517248"/>
              <a:ext cx="80021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讨论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351240" y="1974037"/>
              <a:ext cx="10642775" cy="0"/>
              <a:chOff x="7484784" y="1647059"/>
              <a:chExt cx="10642775" cy="0"/>
            </a:xfrm>
          </p:grpSpPr>
          <p:cxnSp>
            <p:nvCxnSpPr>
              <p:cNvPr id="10" name="直接连接符 9"/>
              <p:cNvCxnSpPr/>
              <p:nvPr/>
            </p:nvCxnSpPr>
            <p:spPr>
              <a:xfrm>
                <a:off x="7484784" y="1647059"/>
                <a:ext cx="73269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8217477" y="1647059"/>
                <a:ext cx="991008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animBg="1"/>
      <p:bldP spid="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体液免疫和细胞免疫的协调配合</a:t>
            </a:r>
            <a:endParaRPr lang="zh-CN" altLang="en-US" dirty="0"/>
          </a:p>
        </p:txBody>
      </p:sp>
      <p:grpSp>
        <p:nvGrpSpPr>
          <p:cNvPr id="312" name="组合 311"/>
          <p:cNvGrpSpPr/>
          <p:nvPr/>
        </p:nvGrpSpPr>
        <p:grpSpPr>
          <a:xfrm>
            <a:off x="657925" y="882335"/>
            <a:ext cx="10746556" cy="5512316"/>
            <a:chOff x="774888" y="924867"/>
            <a:chExt cx="10746556" cy="5512316"/>
          </a:xfrm>
        </p:grpSpPr>
        <p:grpSp>
          <p:nvGrpSpPr>
            <p:cNvPr id="279" name="组合 278"/>
            <p:cNvGrpSpPr/>
            <p:nvPr/>
          </p:nvGrpSpPr>
          <p:grpSpPr>
            <a:xfrm>
              <a:off x="1427813" y="5062266"/>
              <a:ext cx="4868490" cy="349300"/>
              <a:chOff x="1937808" y="1211143"/>
              <a:chExt cx="4868490" cy="349300"/>
            </a:xfrm>
          </p:grpSpPr>
          <p:cxnSp>
            <p:nvCxnSpPr>
              <p:cNvPr id="280" name="直接连接符 279"/>
              <p:cNvCxnSpPr/>
              <p:nvPr/>
            </p:nvCxnSpPr>
            <p:spPr>
              <a:xfrm>
                <a:off x="1937808" y="1560443"/>
                <a:ext cx="48684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1" name="文本框 280"/>
              <p:cNvSpPr txBox="1"/>
              <p:nvPr/>
            </p:nvSpPr>
            <p:spPr>
              <a:xfrm>
                <a:off x="2223994" y="1211143"/>
                <a:ext cx="18261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相同抗原再次入侵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cxnSp>
          <p:nvCxnSpPr>
            <p:cNvPr id="152" name="直接箭头连接符 151"/>
            <p:cNvCxnSpPr>
              <a:endCxn id="143" idx="2"/>
            </p:cNvCxnSpPr>
            <p:nvPr/>
          </p:nvCxnSpPr>
          <p:spPr>
            <a:xfrm flipV="1">
              <a:off x="4343946" y="5133384"/>
              <a:ext cx="0" cy="70148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文本框 152"/>
            <p:cNvSpPr txBox="1"/>
            <p:nvPr/>
          </p:nvSpPr>
          <p:spPr>
            <a:xfrm>
              <a:off x="4315102" y="5450860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rPr>
                <a:t>激活</a:t>
              </a:r>
              <a:endPara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9" name="矩形: 圆角 68"/>
            <p:cNvSpPr/>
            <p:nvPr/>
          </p:nvSpPr>
          <p:spPr>
            <a:xfrm>
              <a:off x="774888" y="3229320"/>
              <a:ext cx="986860" cy="454541"/>
            </a:xfrm>
            <a:prstGeom prst="roundRect">
              <a:avLst/>
            </a:prstGeom>
            <a:solidFill>
              <a:srgbClr val="7EB7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ysClr val="windowText" lastClr="000000"/>
                  </a:solidFill>
                </a:rPr>
                <a:t>病原体</a:t>
              </a:r>
              <a:endParaRPr lang="zh-CN" alt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矩形: 圆角 69"/>
            <p:cNvSpPr/>
            <p:nvPr/>
          </p:nvSpPr>
          <p:spPr>
            <a:xfrm>
              <a:off x="3858975" y="3149879"/>
              <a:ext cx="968158" cy="61342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辅助性</a:t>
              </a:r>
              <a:r>
                <a:rPr lang="en-US" altLang="zh-CN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zh-CN" alt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</a:t>
              </a:r>
              <a:endParaRPr lang="zh-CN" alt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矩形: 圆角 70"/>
            <p:cNvSpPr/>
            <p:nvPr/>
          </p:nvSpPr>
          <p:spPr>
            <a:xfrm>
              <a:off x="3858974" y="1914363"/>
              <a:ext cx="968158" cy="463825"/>
            </a:xfrm>
            <a:prstGeom prst="roundRect">
              <a:avLst/>
            </a:prstGeom>
            <a:solidFill>
              <a:srgbClr val="D1B2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zh-CN" alt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</a:t>
              </a:r>
              <a:endParaRPr lang="zh-CN" alt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矩形: 圆角 71"/>
            <p:cNvSpPr/>
            <p:nvPr/>
          </p:nvSpPr>
          <p:spPr>
            <a:xfrm>
              <a:off x="2320649" y="3149879"/>
              <a:ext cx="946546" cy="613425"/>
            </a:xfrm>
            <a:prstGeom prst="roundRect">
              <a:avLst/>
            </a:prstGeom>
            <a:solidFill>
              <a:srgbClr val="C5E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ysClr val="windowText" lastClr="000000"/>
                  </a:solidFill>
                </a:rPr>
                <a:t>抗原呈递细胞</a:t>
              </a:r>
              <a:endParaRPr lang="zh-CN" alt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矩形: 圆角 72"/>
            <p:cNvSpPr/>
            <p:nvPr/>
          </p:nvSpPr>
          <p:spPr>
            <a:xfrm>
              <a:off x="6391630" y="1426236"/>
              <a:ext cx="923816" cy="592796"/>
            </a:xfrm>
            <a:prstGeom prst="roundRect">
              <a:avLst/>
            </a:prstGeom>
            <a:solidFill>
              <a:srgbClr val="FFE7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记忆</a:t>
              </a:r>
              <a:endParaRPr lang="en-US" altLang="zh-CN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zh-CN" alt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</a:t>
              </a:r>
              <a:endParaRPr lang="zh-CN" alt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矩形: 圆角 73"/>
            <p:cNvSpPr/>
            <p:nvPr/>
          </p:nvSpPr>
          <p:spPr>
            <a:xfrm>
              <a:off x="6391629" y="2346132"/>
              <a:ext cx="923817" cy="447063"/>
            </a:xfrm>
            <a:prstGeom prst="roundRect">
              <a:avLst/>
            </a:prstGeom>
            <a:solidFill>
              <a:srgbClr val="F1C5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浆细胞</a:t>
              </a:r>
              <a:endParaRPr lang="zh-CN" alt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6390248" y="3128823"/>
              <a:ext cx="923817" cy="66166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细胞因子</a:t>
              </a:r>
              <a:endParaRPr lang="zh-CN" altLang="en-US" dirty="0"/>
            </a:p>
          </p:txBody>
        </p:sp>
        <p:cxnSp>
          <p:nvCxnSpPr>
            <p:cNvPr id="77" name="直接连接符 76"/>
            <p:cNvCxnSpPr/>
            <p:nvPr/>
          </p:nvCxnSpPr>
          <p:spPr>
            <a:xfrm flipV="1">
              <a:off x="1401215" y="2145084"/>
              <a:ext cx="0" cy="108337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组合 77"/>
            <p:cNvGrpSpPr/>
            <p:nvPr/>
          </p:nvGrpSpPr>
          <p:grpSpPr>
            <a:xfrm>
              <a:off x="1395167" y="1820984"/>
              <a:ext cx="2463807" cy="338554"/>
              <a:chOff x="963837" y="3798090"/>
              <a:chExt cx="2463807" cy="338554"/>
            </a:xfrm>
          </p:grpSpPr>
          <p:sp>
            <p:nvSpPr>
              <p:cNvPr id="79" name="文本框 78"/>
              <p:cNvSpPr txBox="1"/>
              <p:nvPr/>
            </p:nvSpPr>
            <p:spPr>
              <a:xfrm>
                <a:off x="1819521" y="3798090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激活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80" name="直接箭头连接符 79"/>
              <p:cNvCxnSpPr>
                <a:endCxn id="71" idx="1"/>
              </p:cNvCxnSpPr>
              <p:nvPr/>
            </p:nvCxnSpPr>
            <p:spPr>
              <a:xfrm>
                <a:off x="963837" y="4123382"/>
                <a:ext cx="2463807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组合 80"/>
            <p:cNvGrpSpPr/>
            <p:nvPr/>
          </p:nvGrpSpPr>
          <p:grpSpPr>
            <a:xfrm>
              <a:off x="3234158" y="3111068"/>
              <a:ext cx="624817" cy="338554"/>
              <a:chOff x="3238939" y="1981823"/>
              <a:chExt cx="624817" cy="338554"/>
            </a:xfrm>
          </p:grpSpPr>
          <p:cxnSp>
            <p:nvCxnSpPr>
              <p:cNvPr id="82" name="直接箭头连接符 81"/>
              <p:cNvCxnSpPr>
                <a:stCxn id="72" idx="3"/>
                <a:endCxn id="70" idx="1"/>
              </p:cNvCxnSpPr>
              <p:nvPr/>
            </p:nvCxnSpPr>
            <p:spPr>
              <a:xfrm>
                <a:off x="3271976" y="2316714"/>
                <a:ext cx="59178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文本框 82"/>
              <p:cNvSpPr txBox="1"/>
              <p:nvPr/>
            </p:nvSpPr>
            <p:spPr>
              <a:xfrm>
                <a:off x="3238939" y="1981823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呈递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84" name="组合 83"/>
            <p:cNvGrpSpPr/>
            <p:nvPr/>
          </p:nvGrpSpPr>
          <p:grpSpPr>
            <a:xfrm>
              <a:off x="1738457" y="3102729"/>
              <a:ext cx="595035" cy="343230"/>
              <a:chOff x="1206747" y="3812997"/>
              <a:chExt cx="595035" cy="343230"/>
            </a:xfrm>
          </p:grpSpPr>
          <p:sp>
            <p:nvSpPr>
              <p:cNvPr id="85" name="文本框 84"/>
              <p:cNvSpPr txBox="1"/>
              <p:nvPr/>
            </p:nvSpPr>
            <p:spPr>
              <a:xfrm>
                <a:off x="1206747" y="3812997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摄取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86" name="直接箭头连接符 85"/>
              <p:cNvCxnSpPr>
                <a:stCxn id="69" idx="3"/>
                <a:endCxn id="72" idx="1"/>
              </p:cNvCxnSpPr>
              <p:nvPr/>
            </p:nvCxnSpPr>
            <p:spPr>
              <a:xfrm>
                <a:off x="1230038" y="4156226"/>
                <a:ext cx="558901" cy="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组合 86"/>
            <p:cNvGrpSpPr/>
            <p:nvPr/>
          </p:nvGrpSpPr>
          <p:grpSpPr>
            <a:xfrm>
              <a:off x="4827132" y="1721059"/>
              <a:ext cx="1550729" cy="845667"/>
              <a:chOff x="4832845" y="2818456"/>
              <a:chExt cx="1550729" cy="845667"/>
            </a:xfrm>
          </p:grpSpPr>
          <p:sp>
            <p:nvSpPr>
              <p:cNvPr id="88" name="左中括号 87"/>
              <p:cNvSpPr/>
              <p:nvPr/>
            </p:nvSpPr>
            <p:spPr>
              <a:xfrm>
                <a:off x="6078760" y="2818456"/>
                <a:ext cx="304814" cy="845667"/>
              </a:xfrm>
              <a:prstGeom prst="leftBracket">
                <a:avLst>
                  <a:gd name="adj" fmla="val 0"/>
                </a:avLst>
              </a:prstGeom>
              <a:ln w="19050">
                <a:solidFill>
                  <a:schemeClr val="tx1"/>
                </a:solidFill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cxnSp>
            <p:nvCxnSpPr>
              <p:cNvPr id="89" name="直接连接符 88"/>
              <p:cNvCxnSpPr>
                <a:stCxn id="71" idx="3"/>
                <a:endCxn id="88" idx="1"/>
              </p:cNvCxnSpPr>
              <p:nvPr/>
            </p:nvCxnSpPr>
            <p:spPr>
              <a:xfrm flipV="1">
                <a:off x="4832845" y="3241290"/>
                <a:ext cx="1245915" cy="238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文本框 89"/>
              <p:cNvSpPr txBox="1"/>
              <p:nvPr/>
            </p:nvSpPr>
            <p:spPr>
              <a:xfrm>
                <a:off x="4840223" y="2896676"/>
                <a:ext cx="12105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增殖、分化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91" name="组合 90"/>
            <p:cNvGrpSpPr/>
            <p:nvPr/>
          </p:nvGrpSpPr>
          <p:grpSpPr>
            <a:xfrm>
              <a:off x="5421881" y="2219902"/>
              <a:ext cx="595035" cy="769632"/>
              <a:chOff x="5726319" y="3086004"/>
              <a:chExt cx="595035" cy="769632"/>
            </a:xfrm>
          </p:grpSpPr>
          <p:cxnSp>
            <p:nvCxnSpPr>
              <p:cNvPr id="92" name="直接箭头连接符 91"/>
              <p:cNvCxnSpPr/>
              <p:nvPr/>
            </p:nvCxnSpPr>
            <p:spPr>
              <a:xfrm flipV="1">
                <a:off x="5743745" y="3086004"/>
                <a:ext cx="0" cy="76963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文本框 92"/>
              <p:cNvSpPr txBox="1"/>
              <p:nvPr/>
            </p:nvSpPr>
            <p:spPr>
              <a:xfrm>
                <a:off x="5726319" y="3282753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加速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94" name="组合 93"/>
            <p:cNvGrpSpPr/>
            <p:nvPr/>
          </p:nvGrpSpPr>
          <p:grpSpPr>
            <a:xfrm>
              <a:off x="4336275" y="2378188"/>
              <a:ext cx="595035" cy="771691"/>
              <a:chOff x="4341056" y="2190120"/>
              <a:chExt cx="595035" cy="771691"/>
            </a:xfrm>
          </p:grpSpPr>
          <p:cxnSp>
            <p:nvCxnSpPr>
              <p:cNvPr id="95" name="直接箭头连接符 94"/>
              <p:cNvCxnSpPr>
                <a:stCxn id="70" idx="0"/>
                <a:endCxn id="71" idx="2"/>
              </p:cNvCxnSpPr>
              <p:nvPr/>
            </p:nvCxnSpPr>
            <p:spPr>
              <a:xfrm flipH="1" flipV="1">
                <a:off x="4347834" y="2190120"/>
                <a:ext cx="1" cy="77169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文本框 95"/>
              <p:cNvSpPr txBox="1"/>
              <p:nvPr/>
            </p:nvSpPr>
            <p:spPr>
              <a:xfrm>
                <a:off x="4341056" y="2376398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激活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97" name="组合 96"/>
            <p:cNvGrpSpPr/>
            <p:nvPr/>
          </p:nvGrpSpPr>
          <p:grpSpPr>
            <a:xfrm>
              <a:off x="10295524" y="3332376"/>
              <a:ext cx="1107996" cy="1034156"/>
              <a:chOff x="7425250" y="2558034"/>
              <a:chExt cx="1107996" cy="1034156"/>
            </a:xfrm>
          </p:grpSpPr>
          <p:sp>
            <p:nvSpPr>
              <p:cNvPr id="98" name="矩形: 圆角 97"/>
              <p:cNvSpPr/>
              <p:nvPr/>
            </p:nvSpPr>
            <p:spPr>
              <a:xfrm>
                <a:off x="7490442" y="2970205"/>
                <a:ext cx="977613" cy="6219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ysClr val="windowText" lastClr="000000"/>
                    </a:solidFill>
                  </a:rPr>
                  <a:t>其它免疫细胞</a:t>
                </a:r>
                <a:endParaRPr lang="zh-CN" altLang="en-US" dirty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99" name="直接箭头连接符 98"/>
              <p:cNvCxnSpPr>
                <a:stCxn id="120" idx="2"/>
                <a:endCxn id="98" idx="0"/>
              </p:cNvCxnSpPr>
              <p:nvPr/>
            </p:nvCxnSpPr>
            <p:spPr>
              <a:xfrm flipH="1">
                <a:off x="7979249" y="2558034"/>
                <a:ext cx="2507" cy="41217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文本框 99"/>
              <p:cNvSpPr txBox="1"/>
              <p:nvPr/>
            </p:nvSpPr>
            <p:spPr>
              <a:xfrm>
                <a:off x="7425250" y="2571603"/>
                <a:ext cx="11079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吞噬 消化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101" name="椭圆 100"/>
            <p:cNvSpPr/>
            <p:nvPr/>
          </p:nvSpPr>
          <p:spPr>
            <a:xfrm>
              <a:off x="8648845" y="2260633"/>
              <a:ext cx="910652" cy="62198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抗体</a:t>
              </a:r>
              <a:endParaRPr lang="zh-CN" altLang="en-US" dirty="0"/>
            </a:p>
          </p:txBody>
        </p:sp>
        <p:grpSp>
          <p:nvGrpSpPr>
            <p:cNvPr id="102" name="组合 101"/>
            <p:cNvGrpSpPr/>
            <p:nvPr/>
          </p:nvGrpSpPr>
          <p:grpSpPr>
            <a:xfrm>
              <a:off x="6296303" y="1993797"/>
              <a:ext cx="1107996" cy="352335"/>
              <a:chOff x="6236256" y="1636546"/>
              <a:chExt cx="1107996" cy="352335"/>
            </a:xfrm>
          </p:grpSpPr>
          <p:sp>
            <p:nvSpPr>
              <p:cNvPr id="104" name="文本框 103"/>
              <p:cNvSpPr txBox="1"/>
              <p:nvPr/>
            </p:nvSpPr>
            <p:spPr>
              <a:xfrm>
                <a:off x="6236256" y="1636546"/>
                <a:ext cx="11079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立即 分化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103" name="直接箭头连接符 102"/>
              <p:cNvCxnSpPr>
                <a:stCxn id="73" idx="2"/>
                <a:endCxn id="74" idx="0"/>
              </p:cNvCxnSpPr>
              <p:nvPr/>
            </p:nvCxnSpPr>
            <p:spPr>
              <a:xfrm>
                <a:off x="6793491" y="1661781"/>
                <a:ext cx="0" cy="3271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ash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5" name="直接连接符 104"/>
            <p:cNvCxnSpPr>
              <a:stCxn id="69" idx="0"/>
            </p:cNvCxnSpPr>
            <p:nvPr/>
          </p:nvCxnSpPr>
          <p:spPr>
            <a:xfrm flipV="1">
              <a:off x="1268318" y="1562552"/>
              <a:ext cx="0" cy="1666768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" name="组合 106"/>
            <p:cNvGrpSpPr/>
            <p:nvPr/>
          </p:nvGrpSpPr>
          <p:grpSpPr>
            <a:xfrm>
              <a:off x="1261337" y="1542923"/>
              <a:ext cx="5128911" cy="338554"/>
              <a:chOff x="1771332" y="1540815"/>
              <a:chExt cx="5128911" cy="338554"/>
            </a:xfrm>
          </p:grpSpPr>
          <p:cxnSp>
            <p:nvCxnSpPr>
              <p:cNvPr id="108" name="直接连接符 107"/>
              <p:cNvCxnSpPr/>
              <p:nvPr/>
            </p:nvCxnSpPr>
            <p:spPr>
              <a:xfrm>
                <a:off x="1771332" y="1560443"/>
                <a:ext cx="51289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文本框 108"/>
              <p:cNvSpPr txBox="1"/>
              <p:nvPr/>
            </p:nvSpPr>
            <p:spPr>
              <a:xfrm>
                <a:off x="3491003" y="1540815"/>
                <a:ext cx="18261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相同抗原再次入侵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110" name="组合 109"/>
            <p:cNvGrpSpPr/>
            <p:nvPr/>
          </p:nvGrpSpPr>
          <p:grpSpPr>
            <a:xfrm>
              <a:off x="7315446" y="2232022"/>
              <a:ext cx="1333399" cy="339603"/>
              <a:chOff x="7315421" y="4149404"/>
              <a:chExt cx="1333399" cy="339603"/>
            </a:xfrm>
          </p:grpSpPr>
          <p:cxnSp>
            <p:nvCxnSpPr>
              <p:cNvPr id="111" name="直接箭头连接符 110"/>
              <p:cNvCxnSpPr>
                <a:stCxn id="74" idx="3"/>
                <a:endCxn id="101" idx="2"/>
              </p:cNvCxnSpPr>
              <p:nvPr/>
            </p:nvCxnSpPr>
            <p:spPr>
              <a:xfrm>
                <a:off x="7315421" y="4487046"/>
                <a:ext cx="1333399" cy="196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文本框 111"/>
              <p:cNvSpPr txBox="1"/>
              <p:nvPr/>
            </p:nvSpPr>
            <p:spPr>
              <a:xfrm>
                <a:off x="7594527" y="4149404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分泌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113" name="组合 112"/>
            <p:cNvGrpSpPr/>
            <p:nvPr/>
          </p:nvGrpSpPr>
          <p:grpSpPr>
            <a:xfrm>
              <a:off x="4827133" y="3129150"/>
              <a:ext cx="1563115" cy="665082"/>
              <a:chOff x="4831914" y="1999905"/>
              <a:chExt cx="1563115" cy="665082"/>
            </a:xfrm>
          </p:grpSpPr>
          <p:grpSp>
            <p:nvGrpSpPr>
              <p:cNvPr id="114" name="组合 113"/>
              <p:cNvGrpSpPr/>
              <p:nvPr/>
            </p:nvGrpSpPr>
            <p:grpSpPr>
              <a:xfrm>
                <a:off x="4831914" y="2316714"/>
                <a:ext cx="1563115" cy="348273"/>
                <a:chOff x="4831914" y="2316714"/>
                <a:chExt cx="1563115" cy="348273"/>
              </a:xfrm>
            </p:grpSpPr>
            <p:cxnSp>
              <p:nvCxnSpPr>
                <p:cNvPr id="116" name="直接箭头连接符 115"/>
                <p:cNvCxnSpPr>
                  <a:stCxn id="70" idx="3"/>
                  <a:endCxn id="76" idx="2"/>
                </p:cNvCxnSpPr>
                <p:nvPr/>
              </p:nvCxnSpPr>
              <p:spPr>
                <a:xfrm>
                  <a:off x="4831914" y="2316714"/>
                  <a:ext cx="1563115" cy="306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7" name="文本框 116"/>
                <p:cNvSpPr txBox="1"/>
                <p:nvPr/>
              </p:nvSpPr>
              <p:spPr>
                <a:xfrm>
                  <a:off x="5237020" y="2326433"/>
                  <a:ext cx="59503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1600" dirty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分泌</a:t>
                  </a:r>
                  <a:endPara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sp>
            <p:nvSpPr>
              <p:cNvPr id="115" name="文本框 114"/>
              <p:cNvSpPr txBox="1"/>
              <p:nvPr/>
            </p:nvSpPr>
            <p:spPr>
              <a:xfrm>
                <a:off x="5008941" y="1999905"/>
                <a:ext cx="12105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分裂、分化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cxnSp>
          <p:nvCxnSpPr>
            <p:cNvPr id="118" name="直接连接符 117"/>
            <p:cNvCxnSpPr/>
            <p:nvPr/>
          </p:nvCxnSpPr>
          <p:spPr>
            <a:xfrm flipV="1">
              <a:off x="1140528" y="1281130"/>
              <a:ext cx="0" cy="1947325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文本框 118"/>
            <p:cNvSpPr txBox="1"/>
            <p:nvPr/>
          </p:nvSpPr>
          <p:spPr>
            <a:xfrm>
              <a:off x="10180109" y="1967859"/>
              <a:ext cx="13388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抑制繁殖或</a:t>
              </a:r>
              <a:endParaRPr lang="zh-CN" altLang="en-US" dirty="0"/>
            </a:p>
            <a:p>
              <a:r>
                <a:rPr lang="zh-CN" altLang="en-US" dirty="0"/>
                <a:t>对细胞黏附</a:t>
              </a:r>
              <a:endParaRPr lang="zh-CN" altLang="en-US" dirty="0"/>
            </a:p>
          </p:txBody>
        </p:sp>
        <p:sp>
          <p:nvSpPr>
            <p:cNvPr id="120" name="文本框 119"/>
            <p:cNvSpPr txBox="1"/>
            <p:nvPr/>
          </p:nvSpPr>
          <p:spPr>
            <a:xfrm>
              <a:off x="10182616" y="2963044"/>
              <a:ext cx="13388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形成沉淀等</a:t>
              </a:r>
              <a:endParaRPr lang="zh-CN" altLang="en-US" dirty="0"/>
            </a:p>
          </p:txBody>
        </p:sp>
        <p:grpSp>
          <p:nvGrpSpPr>
            <p:cNvPr id="121" name="组合 120"/>
            <p:cNvGrpSpPr/>
            <p:nvPr/>
          </p:nvGrpSpPr>
          <p:grpSpPr>
            <a:xfrm>
              <a:off x="9818143" y="2313307"/>
              <a:ext cx="443908" cy="837891"/>
              <a:chOff x="9464512" y="3963998"/>
              <a:chExt cx="443908" cy="837891"/>
            </a:xfrm>
          </p:grpSpPr>
          <p:sp>
            <p:nvSpPr>
              <p:cNvPr id="122" name="左中括号 121"/>
              <p:cNvSpPr/>
              <p:nvPr/>
            </p:nvSpPr>
            <p:spPr>
              <a:xfrm>
                <a:off x="9694237" y="3963998"/>
                <a:ext cx="214183" cy="837891"/>
              </a:xfrm>
              <a:prstGeom prst="leftBracket">
                <a:avLst>
                  <a:gd name="adj" fmla="val 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123" name="直接连接符 122"/>
              <p:cNvCxnSpPr/>
              <p:nvPr/>
            </p:nvCxnSpPr>
            <p:spPr>
              <a:xfrm>
                <a:off x="9464512" y="4393137"/>
                <a:ext cx="22972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" name="组合 123"/>
            <p:cNvGrpSpPr/>
            <p:nvPr/>
          </p:nvGrpSpPr>
          <p:grpSpPr>
            <a:xfrm>
              <a:off x="8262023" y="1486142"/>
              <a:ext cx="1396877" cy="774491"/>
              <a:chOff x="7955449" y="1500818"/>
              <a:chExt cx="1396877" cy="774491"/>
            </a:xfrm>
          </p:grpSpPr>
          <p:grpSp>
            <p:nvGrpSpPr>
              <p:cNvPr id="125" name="组合 124"/>
              <p:cNvGrpSpPr/>
              <p:nvPr/>
            </p:nvGrpSpPr>
            <p:grpSpPr>
              <a:xfrm>
                <a:off x="8757291" y="1500818"/>
                <a:ext cx="595035" cy="774491"/>
                <a:chOff x="8835495" y="1319843"/>
                <a:chExt cx="595035" cy="774491"/>
              </a:xfrm>
            </p:grpSpPr>
            <p:cxnSp>
              <p:nvCxnSpPr>
                <p:cNvPr id="127" name="直接箭头连接符 126"/>
                <p:cNvCxnSpPr>
                  <a:stCxn id="101" idx="0"/>
                  <a:endCxn id="75" idx="2"/>
                </p:cNvCxnSpPr>
                <p:nvPr/>
              </p:nvCxnSpPr>
              <p:spPr>
                <a:xfrm flipV="1">
                  <a:off x="8875801" y="1319843"/>
                  <a:ext cx="0" cy="774491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8" name="文本框 127"/>
                <p:cNvSpPr txBox="1"/>
                <p:nvPr/>
              </p:nvSpPr>
              <p:spPr>
                <a:xfrm>
                  <a:off x="8835495" y="1558655"/>
                  <a:ext cx="59503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1600" dirty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结合</a:t>
                  </a:r>
                  <a:endPara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sp>
            <p:nvSpPr>
              <p:cNvPr id="126" name="文本框 125"/>
              <p:cNvSpPr txBox="1"/>
              <p:nvPr/>
            </p:nvSpPr>
            <p:spPr>
              <a:xfrm>
                <a:off x="7955449" y="1676195"/>
                <a:ext cx="896935" cy="528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700"/>
                  </a:lnSpc>
                </a:pPr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随体液循环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cxnSp>
          <p:nvCxnSpPr>
            <p:cNvPr id="129" name="直接连接符 128"/>
            <p:cNvCxnSpPr/>
            <p:nvPr/>
          </p:nvCxnSpPr>
          <p:spPr>
            <a:xfrm>
              <a:off x="5430782" y="2989534"/>
              <a:ext cx="142250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连接符 129"/>
            <p:cNvCxnSpPr>
              <a:endCxn id="76" idx="0"/>
            </p:cNvCxnSpPr>
            <p:nvPr/>
          </p:nvCxnSpPr>
          <p:spPr>
            <a:xfrm>
              <a:off x="6852157" y="2989534"/>
              <a:ext cx="0" cy="1392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1" name="组合 130"/>
            <p:cNvGrpSpPr/>
            <p:nvPr/>
          </p:nvGrpSpPr>
          <p:grpSpPr>
            <a:xfrm>
              <a:off x="1140528" y="924867"/>
              <a:ext cx="7471921" cy="356263"/>
              <a:chOff x="626124" y="2546242"/>
              <a:chExt cx="7471921" cy="356263"/>
            </a:xfrm>
          </p:grpSpPr>
          <p:cxnSp>
            <p:nvCxnSpPr>
              <p:cNvPr id="132" name="直接箭头连接符 131"/>
              <p:cNvCxnSpPr>
                <a:endCxn id="75" idx="1"/>
              </p:cNvCxnSpPr>
              <p:nvPr/>
            </p:nvCxnSpPr>
            <p:spPr>
              <a:xfrm>
                <a:off x="626124" y="2902505"/>
                <a:ext cx="7471921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文本框 132"/>
              <p:cNvSpPr txBox="1"/>
              <p:nvPr/>
            </p:nvSpPr>
            <p:spPr>
              <a:xfrm>
                <a:off x="3820587" y="2546242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同种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143" name="矩形: 圆角 142"/>
            <p:cNvSpPr/>
            <p:nvPr/>
          </p:nvSpPr>
          <p:spPr>
            <a:xfrm>
              <a:off x="3809259" y="4521910"/>
              <a:ext cx="1069374" cy="611474"/>
            </a:xfrm>
            <a:prstGeom prst="roundRect">
              <a:avLst/>
            </a:prstGeom>
            <a:solidFill>
              <a:srgbClr val="D1B2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细胞毒性</a:t>
              </a:r>
              <a:r>
                <a:rPr lang="en-US" altLang="zh-CN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zh-CN" alt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</a:t>
              </a:r>
              <a:endParaRPr lang="zh-CN" alt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矩形: 圆角 143"/>
            <p:cNvSpPr/>
            <p:nvPr/>
          </p:nvSpPr>
          <p:spPr>
            <a:xfrm>
              <a:off x="3809259" y="5834870"/>
              <a:ext cx="5294912" cy="453600"/>
            </a:xfrm>
            <a:prstGeom prst="roundRect">
              <a:avLst/>
            </a:prstGeom>
            <a:solidFill>
              <a:srgbClr val="F1C5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ysClr val="windowText" lastClr="000000"/>
                  </a:solidFill>
                </a:rPr>
                <a:t>靶细胞</a:t>
              </a:r>
              <a:endParaRPr lang="zh-CN" alt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5" name="矩形: 圆角 144"/>
            <p:cNvSpPr/>
            <p:nvPr/>
          </p:nvSpPr>
          <p:spPr>
            <a:xfrm>
              <a:off x="6296314" y="5059585"/>
              <a:ext cx="1108008" cy="611474"/>
            </a:xfrm>
            <a:prstGeom prst="roundRect">
              <a:avLst/>
            </a:prstGeom>
            <a:solidFill>
              <a:srgbClr val="FFE7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记忆</a:t>
              </a:r>
              <a:endParaRPr lang="en-US" altLang="zh-CN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zh-CN" alt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</a:t>
              </a:r>
              <a:endParaRPr lang="zh-CN" alt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矩形: 圆角 145"/>
            <p:cNvSpPr/>
            <p:nvPr/>
          </p:nvSpPr>
          <p:spPr>
            <a:xfrm>
              <a:off x="6296314" y="4089931"/>
              <a:ext cx="1107996" cy="613809"/>
            </a:xfrm>
            <a:prstGeom prst="roundRect">
              <a:avLst/>
            </a:prstGeom>
            <a:solidFill>
              <a:srgbClr val="D1B2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细胞毒性</a:t>
              </a:r>
              <a:r>
                <a:rPr lang="en-US" altLang="zh-CN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zh-CN" alt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</a:t>
              </a:r>
              <a:endParaRPr lang="zh-CN" alt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7" name="组合 146"/>
            <p:cNvGrpSpPr/>
            <p:nvPr/>
          </p:nvGrpSpPr>
          <p:grpSpPr>
            <a:xfrm>
              <a:off x="4868000" y="4377910"/>
              <a:ext cx="1428302" cy="895839"/>
              <a:chOff x="5284656" y="3391522"/>
              <a:chExt cx="1428302" cy="895839"/>
            </a:xfrm>
          </p:grpSpPr>
          <p:sp>
            <p:nvSpPr>
              <p:cNvPr id="148" name="左中括号 147"/>
              <p:cNvSpPr/>
              <p:nvPr/>
            </p:nvSpPr>
            <p:spPr>
              <a:xfrm>
                <a:off x="6461753" y="3391522"/>
                <a:ext cx="251205" cy="895839"/>
              </a:xfrm>
              <a:prstGeom prst="leftBracket">
                <a:avLst>
                  <a:gd name="adj" fmla="val 0"/>
                </a:avLst>
              </a:prstGeom>
              <a:ln w="19050">
                <a:solidFill>
                  <a:schemeClr val="tx1"/>
                </a:solidFill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149" name="直接连接符 148"/>
              <p:cNvCxnSpPr>
                <a:stCxn id="143" idx="3"/>
                <a:endCxn id="148" idx="1"/>
              </p:cNvCxnSpPr>
              <p:nvPr/>
            </p:nvCxnSpPr>
            <p:spPr>
              <a:xfrm flipV="1">
                <a:off x="5295289" y="3839442"/>
                <a:ext cx="1166464" cy="181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文本框 149"/>
              <p:cNvSpPr txBox="1"/>
              <p:nvPr/>
            </p:nvSpPr>
            <p:spPr>
              <a:xfrm>
                <a:off x="5284656" y="3482354"/>
                <a:ext cx="12105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增殖、分化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cxnSp>
          <p:nvCxnSpPr>
            <p:cNvPr id="155" name="直接箭头连接符 154"/>
            <p:cNvCxnSpPr/>
            <p:nvPr/>
          </p:nvCxnSpPr>
          <p:spPr>
            <a:xfrm flipV="1">
              <a:off x="8832415" y="4628943"/>
              <a:ext cx="0" cy="120592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文本框 155"/>
            <p:cNvSpPr txBox="1"/>
            <p:nvPr/>
          </p:nvSpPr>
          <p:spPr>
            <a:xfrm>
              <a:off x="7452664" y="4895644"/>
              <a:ext cx="11079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rPr>
                <a:t>接触 裂解</a:t>
              </a:r>
              <a:endPara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157" name="组合 156"/>
            <p:cNvGrpSpPr/>
            <p:nvPr/>
          </p:nvGrpSpPr>
          <p:grpSpPr>
            <a:xfrm>
              <a:off x="6319397" y="4680338"/>
              <a:ext cx="1107996" cy="384583"/>
              <a:chOff x="4762435" y="2452960"/>
              <a:chExt cx="1107996" cy="384583"/>
            </a:xfrm>
          </p:grpSpPr>
          <p:sp>
            <p:nvSpPr>
              <p:cNvPr id="159" name="文本框 158"/>
              <p:cNvSpPr txBox="1"/>
              <p:nvPr/>
            </p:nvSpPr>
            <p:spPr>
              <a:xfrm>
                <a:off x="4762435" y="2498989"/>
                <a:ext cx="11079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立即 分化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158" name="直接箭头连接符 157"/>
              <p:cNvCxnSpPr>
                <a:stCxn id="145" idx="0"/>
                <a:endCxn id="146" idx="2"/>
              </p:cNvCxnSpPr>
              <p:nvPr/>
            </p:nvCxnSpPr>
            <p:spPr>
              <a:xfrm flipH="1" flipV="1">
                <a:off x="5316433" y="2452960"/>
                <a:ext cx="6" cy="35584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ash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6" name="矩形: 圆角 175"/>
            <p:cNvSpPr/>
            <p:nvPr/>
          </p:nvSpPr>
          <p:spPr>
            <a:xfrm>
              <a:off x="8613520" y="4168197"/>
              <a:ext cx="981301" cy="453600"/>
            </a:xfrm>
            <a:prstGeom prst="roundRect">
              <a:avLst/>
            </a:prstGeom>
            <a:solidFill>
              <a:srgbClr val="7EB7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ysClr val="windowText" lastClr="000000"/>
                  </a:solidFill>
                </a:rPr>
                <a:t>病原体</a:t>
              </a:r>
              <a:endParaRPr lang="zh-CN" altLang="en-US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204" name="组合 203"/>
            <p:cNvGrpSpPr/>
            <p:nvPr/>
          </p:nvGrpSpPr>
          <p:grpSpPr>
            <a:xfrm>
              <a:off x="8276339" y="2882617"/>
              <a:ext cx="1392709" cy="1285580"/>
              <a:chOff x="7969765" y="1758376"/>
              <a:chExt cx="1392709" cy="1285580"/>
            </a:xfrm>
          </p:grpSpPr>
          <p:grpSp>
            <p:nvGrpSpPr>
              <p:cNvPr id="205" name="组合 204"/>
              <p:cNvGrpSpPr/>
              <p:nvPr/>
            </p:nvGrpSpPr>
            <p:grpSpPr>
              <a:xfrm>
                <a:off x="8767439" y="1758376"/>
                <a:ext cx="595035" cy="1285580"/>
                <a:chOff x="8845643" y="1577401"/>
                <a:chExt cx="595035" cy="1285580"/>
              </a:xfrm>
            </p:grpSpPr>
            <p:cxnSp>
              <p:nvCxnSpPr>
                <p:cNvPr id="207" name="直接箭头连接符 206"/>
                <p:cNvCxnSpPr>
                  <a:stCxn id="101" idx="4"/>
                  <a:endCxn id="176" idx="0"/>
                </p:cNvCxnSpPr>
                <p:nvPr/>
              </p:nvCxnSpPr>
              <p:spPr>
                <a:xfrm>
                  <a:off x="8875801" y="1577401"/>
                  <a:ext cx="0" cy="128558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8" name="文本框 207"/>
                <p:cNvSpPr txBox="1"/>
                <p:nvPr/>
              </p:nvSpPr>
              <p:spPr>
                <a:xfrm>
                  <a:off x="8845643" y="2041048"/>
                  <a:ext cx="59503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1600" dirty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结合</a:t>
                  </a:r>
                  <a:endPara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sp>
            <p:nvSpPr>
              <p:cNvPr id="206" name="文本框 205"/>
              <p:cNvSpPr txBox="1"/>
              <p:nvPr/>
            </p:nvSpPr>
            <p:spPr>
              <a:xfrm>
                <a:off x="7969765" y="2143234"/>
                <a:ext cx="896935" cy="528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700"/>
                  </a:lnSpc>
                </a:pPr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随体液循环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213" name="文本框 212"/>
            <p:cNvSpPr txBox="1"/>
            <p:nvPr/>
          </p:nvSpPr>
          <p:spPr>
            <a:xfrm>
              <a:off x="8804837" y="4914881"/>
              <a:ext cx="320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rPr>
                <a:t>暴露</a:t>
              </a:r>
              <a:endPara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16" name="右中括号 215"/>
            <p:cNvSpPr/>
            <p:nvPr/>
          </p:nvSpPr>
          <p:spPr>
            <a:xfrm>
              <a:off x="9604237" y="1904066"/>
              <a:ext cx="218931" cy="1610311"/>
            </a:xfrm>
            <a:prstGeom prst="rightBracket">
              <a:avLst>
                <a:gd name="adj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矩形: 圆角 74"/>
            <p:cNvSpPr/>
            <p:nvPr/>
          </p:nvSpPr>
          <p:spPr>
            <a:xfrm>
              <a:off x="8612449" y="1076118"/>
              <a:ext cx="983443" cy="410024"/>
            </a:xfrm>
            <a:prstGeom prst="roundRect">
              <a:avLst/>
            </a:prstGeom>
            <a:solidFill>
              <a:srgbClr val="7EB7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ysClr val="windowText" lastClr="000000"/>
                  </a:solidFill>
                </a:rPr>
                <a:t>病原体</a:t>
              </a:r>
              <a:endParaRPr lang="zh-CN" altLang="en-US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52" name="直接连接符 251"/>
            <p:cNvCxnSpPr/>
            <p:nvPr/>
          </p:nvCxnSpPr>
          <p:spPr>
            <a:xfrm>
              <a:off x="5430782" y="3943554"/>
              <a:ext cx="142250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>
              <a:stCxn id="76" idx="4"/>
            </p:cNvCxnSpPr>
            <p:nvPr/>
          </p:nvCxnSpPr>
          <p:spPr>
            <a:xfrm>
              <a:off x="6852157" y="3790489"/>
              <a:ext cx="0" cy="14992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4" name="组合 253"/>
            <p:cNvGrpSpPr/>
            <p:nvPr/>
          </p:nvGrpSpPr>
          <p:grpSpPr>
            <a:xfrm>
              <a:off x="5421880" y="3934108"/>
              <a:ext cx="595035" cy="619701"/>
              <a:chOff x="5726318" y="3086004"/>
              <a:chExt cx="595035" cy="619701"/>
            </a:xfrm>
          </p:grpSpPr>
          <p:cxnSp>
            <p:nvCxnSpPr>
              <p:cNvPr id="255" name="直接箭头连接符 254"/>
              <p:cNvCxnSpPr/>
              <p:nvPr/>
            </p:nvCxnSpPr>
            <p:spPr>
              <a:xfrm>
                <a:off x="5743745" y="3086004"/>
                <a:ext cx="0" cy="61970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" name="文本框 255"/>
              <p:cNvSpPr txBox="1"/>
              <p:nvPr/>
            </p:nvSpPr>
            <p:spPr>
              <a:xfrm>
                <a:off x="5726318" y="3176608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加速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cxnSp>
          <p:nvCxnSpPr>
            <p:cNvPr id="282" name="直接连接符 281"/>
            <p:cNvCxnSpPr/>
            <p:nvPr/>
          </p:nvCxnSpPr>
          <p:spPr>
            <a:xfrm flipV="1">
              <a:off x="1427813" y="3683861"/>
              <a:ext cx="0" cy="1728111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4" name="组合 293"/>
            <p:cNvGrpSpPr/>
            <p:nvPr/>
          </p:nvGrpSpPr>
          <p:grpSpPr>
            <a:xfrm>
              <a:off x="1276668" y="5701851"/>
              <a:ext cx="2532592" cy="346553"/>
              <a:chOff x="842897" y="3776824"/>
              <a:chExt cx="2584747" cy="346558"/>
            </a:xfrm>
          </p:grpSpPr>
          <p:sp>
            <p:nvSpPr>
              <p:cNvPr id="295" name="文本框 294"/>
              <p:cNvSpPr txBox="1"/>
              <p:nvPr/>
            </p:nvSpPr>
            <p:spPr>
              <a:xfrm>
                <a:off x="1819521" y="3776824"/>
                <a:ext cx="607289" cy="3385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入侵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296" name="直接箭头连接符 295"/>
              <p:cNvCxnSpPr/>
              <p:nvPr/>
            </p:nvCxnSpPr>
            <p:spPr>
              <a:xfrm>
                <a:off x="842897" y="4123382"/>
                <a:ext cx="2584747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7" name="直接连接符 296"/>
            <p:cNvCxnSpPr/>
            <p:nvPr/>
          </p:nvCxnSpPr>
          <p:spPr>
            <a:xfrm flipV="1">
              <a:off x="1276668" y="3683862"/>
              <a:ext cx="0" cy="23778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连接符: 肘形 301"/>
            <p:cNvCxnSpPr>
              <a:stCxn id="146" idx="3"/>
            </p:cNvCxnSpPr>
            <p:nvPr/>
          </p:nvCxnSpPr>
          <p:spPr>
            <a:xfrm>
              <a:off x="7404310" y="4396836"/>
              <a:ext cx="599801" cy="1438034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4" name="组合 303"/>
            <p:cNvGrpSpPr/>
            <p:nvPr/>
          </p:nvGrpSpPr>
          <p:grpSpPr>
            <a:xfrm>
              <a:off x="1140528" y="6098628"/>
              <a:ext cx="8231002" cy="338554"/>
              <a:chOff x="626124" y="2563951"/>
              <a:chExt cx="8231002" cy="338554"/>
            </a:xfrm>
          </p:grpSpPr>
          <p:cxnSp>
            <p:nvCxnSpPr>
              <p:cNvPr id="305" name="直接箭头连接符 304"/>
              <p:cNvCxnSpPr/>
              <p:nvPr/>
            </p:nvCxnSpPr>
            <p:spPr>
              <a:xfrm>
                <a:off x="626124" y="2902505"/>
                <a:ext cx="8231002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6" name="文本框 305"/>
              <p:cNvSpPr txBox="1"/>
              <p:nvPr/>
            </p:nvSpPr>
            <p:spPr>
              <a:xfrm>
                <a:off x="1736447" y="2563951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同种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cxnSp>
          <p:nvCxnSpPr>
            <p:cNvPr id="307" name="直接连接符 306"/>
            <p:cNvCxnSpPr/>
            <p:nvPr/>
          </p:nvCxnSpPr>
          <p:spPr>
            <a:xfrm flipV="1">
              <a:off x="1140528" y="3664357"/>
              <a:ext cx="0" cy="2772825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直接连接符 309"/>
            <p:cNvCxnSpPr/>
            <p:nvPr/>
          </p:nvCxnSpPr>
          <p:spPr>
            <a:xfrm flipV="1">
              <a:off x="9361382" y="4621797"/>
              <a:ext cx="0" cy="181538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8" name="组合 317"/>
          <p:cNvGrpSpPr/>
          <p:nvPr/>
        </p:nvGrpSpPr>
        <p:grpSpPr>
          <a:xfrm>
            <a:off x="9490533" y="4614530"/>
            <a:ext cx="2141886" cy="1780120"/>
            <a:chOff x="9586230" y="4646429"/>
            <a:chExt cx="2141886" cy="1780120"/>
          </a:xfrm>
        </p:grpSpPr>
        <p:sp>
          <p:nvSpPr>
            <p:cNvPr id="317" name="圆角矩形 67"/>
            <p:cNvSpPr/>
            <p:nvPr/>
          </p:nvSpPr>
          <p:spPr>
            <a:xfrm>
              <a:off x="9586230" y="4646429"/>
              <a:ext cx="2141886" cy="1780120"/>
            </a:xfrm>
            <a:prstGeom prst="roundRect">
              <a:avLst>
                <a:gd name="adj" fmla="val 7511"/>
              </a:avLst>
            </a:prstGeom>
            <a:solidFill>
              <a:srgbClr val="4F81BD">
                <a:alpha val="14902"/>
              </a:srgbClr>
            </a:solidFill>
            <a:ln w="12700">
              <a:solidFill>
                <a:srgbClr val="7FA1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13" name="文本框 312"/>
            <p:cNvSpPr txBox="1"/>
            <p:nvPr/>
          </p:nvSpPr>
          <p:spPr>
            <a:xfrm>
              <a:off x="9710722" y="4692942"/>
              <a:ext cx="1919522" cy="1686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200" dirty="0"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辅助性</a:t>
              </a:r>
              <a:r>
                <a:rPr lang="en-US" altLang="zh-CN" sz="2200" dirty="0"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</a:t>
              </a:r>
              <a:r>
                <a:rPr lang="zh-CN" altLang="en-US" sz="2200" dirty="0"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细胞在体液免疫和细胞免疫中起着关键的作用。</a:t>
              </a:r>
              <a:endParaRPr lang="zh-CN" altLang="en-US" sz="22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6" name="组合 315"/>
          <p:cNvGrpSpPr/>
          <p:nvPr/>
        </p:nvGrpSpPr>
        <p:grpSpPr>
          <a:xfrm>
            <a:off x="1709746" y="3778254"/>
            <a:ext cx="1799593" cy="1233789"/>
            <a:chOff x="1826709" y="3884584"/>
            <a:chExt cx="1799593" cy="1233789"/>
          </a:xfrm>
        </p:grpSpPr>
        <p:sp>
          <p:nvSpPr>
            <p:cNvPr id="315" name="对话气泡: 圆角矩形 314"/>
            <p:cNvSpPr/>
            <p:nvPr/>
          </p:nvSpPr>
          <p:spPr>
            <a:xfrm>
              <a:off x="1826709" y="3884584"/>
              <a:ext cx="1799593" cy="1233789"/>
            </a:xfrm>
            <a:prstGeom prst="wedgeRoundRectCallout">
              <a:avLst>
                <a:gd name="adj1" fmla="val 78604"/>
                <a:gd name="adj2" fmla="val -55592"/>
                <a:gd name="adj3" fmla="val 1666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4" name="文本框 313"/>
            <p:cNvSpPr txBox="1"/>
            <p:nvPr/>
          </p:nvSpPr>
          <p:spPr>
            <a:xfrm>
              <a:off x="1888105" y="3897921"/>
              <a:ext cx="17119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zh-CN" alt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细胞和细胞毒性</a:t>
              </a:r>
              <a:r>
                <a:rPr lang="en-US" altLang="zh-CN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zh-CN" alt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细胞的活化离不开辅助性</a:t>
              </a:r>
              <a:r>
                <a:rPr lang="en-US" altLang="zh-CN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zh-CN" alt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细胞的辅助。</a:t>
              </a:r>
              <a:endParaRPr lang="zh-CN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体液免疫和细胞免疫的协调配合</a:t>
            </a:r>
            <a:endParaRPr lang="zh-CN" altLang="en-US" dirty="0"/>
          </a:p>
        </p:txBody>
      </p:sp>
      <p:grpSp>
        <p:nvGrpSpPr>
          <p:cNvPr id="312" name="组合 311"/>
          <p:cNvGrpSpPr/>
          <p:nvPr/>
        </p:nvGrpSpPr>
        <p:grpSpPr>
          <a:xfrm>
            <a:off x="657925" y="882335"/>
            <a:ext cx="10746556" cy="5512316"/>
            <a:chOff x="774888" y="924867"/>
            <a:chExt cx="10746556" cy="5512316"/>
          </a:xfrm>
        </p:grpSpPr>
        <p:grpSp>
          <p:nvGrpSpPr>
            <p:cNvPr id="279" name="组合 278"/>
            <p:cNvGrpSpPr/>
            <p:nvPr/>
          </p:nvGrpSpPr>
          <p:grpSpPr>
            <a:xfrm>
              <a:off x="1427813" y="5062266"/>
              <a:ext cx="4868490" cy="349300"/>
              <a:chOff x="1937808" y="1211143"/>
              <a:chExt cx="4868490" cy="349300"/>
            </a:xfrm>
          </p:grpSpPr>
          <p:cxnSp>
            <p:nvCxnSpPr>
              <p:cNvPr id="280" name="直接连接符 279"/>
              <p:cNvCxnSpPr/>
              <p:nvPr/>
            </p:nvCxnSpPr>
            <p:spPr>
              <a:xfrm>
                <a:off x="1937808" y="1560443"/>
                <a:ext cx="48684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1" name="文本框 280"/>
              <p:cNvSpPr txBox="1"/>
              <p:nvPr/>
            </p:nvSpPr>
            <p:spPr>
              <a:xfrm>
                <a:off x="2223994" y="1211143"/>
                <a:ext cx="18261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相同抗原再次入侵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cxnSp>
          <p:nvCxnSpPr>
            <p:cNvPr id="152" name="直接箭头连接符 151"/>
            <p:cNvCxnSpPr>
              <a:endCxn id="143" idx="2"/>
            </p:cNvCxnSpPr>
            <p:nvPr/>
          </p:nvCxnSpPr>
          <p:spPr>
            <a:xfrm flipV="1">
              <a:off x="4343946" y="5133384"/>
              <a:ext cx="0" cy="70148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文本框 152"/>
            <p:cNvSpPr txBox="1"/>
            <p:nvPr/>
          </p:nvSpPr>
          <p:spPr>
            <a:xfrm>
              <a:off x="4315102" y="5450860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rPr>
                <a:t>激活</a:t>
              </a:r>
              <a:endPara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9" name="矩形: 圆角 68"/>
            <p:cNvSpPr/>
            <p:nvPr/>
          </p:nvSpPr>
          <p:spPr>
            <a:xfrm>
              <a:off x="774888" y="3229320"/>
              <a:ext cx="986860" cy="454541"/>
            </a:xfrm>
            <a:prstGeom prst="roundRect">
              <a:avLst/>
            </a:prstGeom>
            <a:solidFill>
              <a:srgbClr val="7EB7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ysClr val="windowText" lastClr="000000"/>
                  </a:solidFill>
                </a:rPr>
                <a:t>病原体</a:t>
              </a:r>
              <a:endParaRPr lang="zh-CN" alt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矩形: 圆角 69"/>
            <p:cNvSpPr/>
            <p:nvPr/>
          </p:nvSpPr>
          <p:spPr>
            <a:xfrm>
              <a:off x="3858975" y="3149879"/>
              <a:ext cx="968158" cy="61342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辅助性</a:t>
              </a:r>
              <a:r>
                <a:rPr lang="en-US" altLang="zh-CN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zh-CN" alt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</a:t>
              </a:r>
              <a:endParaRPr lang="zh-CN" alt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矩形: 圆角 70"/>
            <p:cNvSpPr/>
            <p:nvPr/>
          </p:nvSpPr>
          <p:spPr>
            <a:xfrm>
              <a:off x="3858974" y="1914363"/>
              <a:ext cx="968158" cy="463825"/>
            </a:xfrm>
            <a:prstGeom prst="roundRect">
              <a:avLst/>
            </a:prstGeom>
            <a:solidFill>
              <a:srgbClr val="D1B2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zh-CN" alt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</a:t>
              </a:r>
              <a:endParaRPr lang="zh-CN" alt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矩形: 圆角 71"/>
            <p:cNvSpPr/>
            <p:nvPr/>
          </p:nvSpPr>
          <p:spPr>
            <a:xfrm>
              <a:off x="2320649" y="3149879"/>
              <a:ext cx="946546" cy="613425"/>
            </a:xfrm>
            <a:prstGeom prst="roundRect">
              <a:avLst/>
            </a:prstGeom>
            <a:solidFill>
              <a:srgbClr val="C5E0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ysClr val="windowText" lastClr="000000"/>
                  </a:solidFill>
                </a:rPr>
                <a:t>抗原呈递细胞</a:t>
              </a:r>
              <a:endParaRPr lang="zh-CN" alt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矩形: 圆角 72"/>
            <p:cNvSpPr/>
            <p:nvPr/>
          </p:nvSpPr>
          <p:spPr>
            <a:xfrm>
              <a:off x="6391630" y="1426236"/>
              <a:ext cx="923816" cy="592796"/>
            </a:xfrm>
            <a:prstGeom prst="roundRect">
              <a:avLst/>
            </a:prstGeom>
            <a:solidFill>
              <a:srgbClr val="FFE7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记忆</a:t>
              </a:r>
              <a:endParaRPr lang="en-US" altLang="zh-CN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zh-CN" alt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</a:t>
              </a:r>
              <a:endParaRPr lang="zh-CN" alt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矩形: 圆角 73"/>
            <p:cNvSpPr/>
            <p:nvPr/>
          </p:nvSpPr>
          <p:spPr>
            <a:xfrm>
              <a:off x="6391629" y="2346132"/>
              <a:ext cx="923817" cy="447063"/>
            </a:xfrm>
            <a:prstGeom prst="roundRect">
              <a:avLst/>
            </a:prstGeom>
            <a:solidFill>
              <a:srgbClr val="F1C5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浆细胞</a:t>
              </a:r>
              <a:endParaRPr lang="zh-CN" alt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6390248" y="3128823"/>
              <a:ext cx="923817" cy="66166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细胞因子</a:t>
              </a:r>
              <a:endParaRPr lang="zh-CN" altLang="en-US" dirty="0"/>
            </a:p>
          </p:txBody>
        </p:sp>
        <p:cxnSp>
          <p:nvCxnSpPr>
            <p:cNvPr id="77" name="直接连接符 76"/>
            <p:cNvCxnSpPr/>
            <p:nvPr/>
          </p:nvCxnSpPr>
          <p:spPr>
            <a:xfrm flipV="1">
              <a:off x="1401215" y="2145084"/>
              <a:ext cx="0" cy="108337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组合 77"/>
            <p:cNvGrpSpPr/>
            <p:nvPr/>
          </p:nvGrpSpPr>
          <p:grpSpPr>
            <a:xfrm>
              <a:off x="1395167" y="1820984"/>
              <a:ext cx="2463807" cy="338554"/>
              <a:chOff x="963837" y="3798090"/>
              <a:chExt cx="2463807" cy="338554"/>
            </a:xfrm>
          </p:grpSpPr>
          <p:sp>
            <p:nvSpPr>
              <p:cNvPr id="79" name="文本框 78"/>
              <p:cNvSpPr txBox="1"/>
              <p:nvPr/>
            </p:nvSpPr>
            <p:spPr>
              <a:xfrm>
                <a:off x="1819521" y="3798090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激活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80" name="直接箭头连接符 79"/>
              <p:cNvCxnSpPr>
                <a:endCxn id="71" idx="1"/>
              </p:cNvCxnSpPr>
              <p:nvPr/>
            </p:nvCxnSpPr>
            <p:spPr>
              <a:xfrm>
                <a:off x="963837" y="4123382"/>
                <a:ext cx="2463807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组合 80"/>
            <p:cNvGrpSpPr/>
            <p:nvPr/>
          </p:nvGrpSpPr>
          <p:grpSpPr>
            <a:xfrm>
              <a:off x="3234158" y="3111068"/>
              <a:ext cx="624817" cy="338554"/>
              <a:chOff x="3238939" y="1981823"/>
              <a:chExt cx="624817" cy="338554"/>
            </a:xfrm>
          </p:grpSpPr>
          <p:cxnSp>
            <p:nvCxnSpPr>
              <p:cNvPr id="82" name="直接箭头连接符 81"/>
              <p:cNvCxnSpPr>
                <a:stCxn id="72" idx="3"/>
                <a:endCxn id="70" idx="1"/>
              </p:cNvCxnSpPr>
              <p:nvPr/>
            </p:nvCxnSpPr>
            <p:spPr>
              <a:xfrm>
                <a:off x="3271976" y="2316714"/>
                <a:ext cx="59178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文本框 82"/>
              <p:cNvSpPr txBox="1"/>
              <p:nvPr/>
            </p:nvSpPr>
            <p:spPr>
              <a:xfrm>
                <a:off x="3238939" y="1981823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呈递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84" name="组合 83"/>
            <p:cNvGrpSpPr/>
            <p:nvPr/>
          </p:nvGrpSpPr>
          <p:grpSpPr>
            <a:xfrm>
              <a:off x="1738457" y="3102729"/>
              <a:ext cx="595035" cy="343230"/>
              <a:chOff x="1206747" y="3812997"/>
              <a:chExt cx="595035" cy="343230"/>
            </a:xfrm>
          </p:grpSpPr>
          <p:sp>
            <p:nvSpPr>
              <p:cNvPr id="85" name="文本框 84"/>
              <p:cNvSpPr txBox="1"/>
              <p:nvPr/>
            </p:nvSpPr>
            <p:spPr>
              <a:xfrm>
                <a:off x="1206747" y="3812997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摄取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86" name="直接箭头连接符 85"/>
              <p:cNvCxnSpPr>
                <a:stCxn id="69" idx="3"/>
                <a:endCxn id="72" idx="1"/>
              </p:cNvCxnSpPr>
              <p:nvPr/>
            </p:nvCxnSpPr>
            <p:spPr>
              <a:xfrm>
                <a:off x="1230038" y="4156226"/>
                <a:ext cx="558901" cy="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组合 86"/>
            <p:cNvGrpSpPr/>
            <p:nvPr/>
          </p:nvGrpSpPr>
          <p:grpSpPr>
            <a:xfrm>
              <a:off x="4827132" y="1721059"/>
              <a:ext cx="1550729" cy="845667"/>
              <a:chOff x="4832845" y="2818456"/>
              <a:chExt cx="1550729" cy="845667"/>
            </a:xfrm>
          </p:grpSpPr>
          <p:sp>
            <p:nvSpPr>
              <p:cNvPr id="88" name="左中括号 87"/>
              <p:cNvSpPr/>
              <p:nvPr/>
            </p:nvSpPr>
            <p:spPr>
              <a:xfrm>
                <a:off x="6078760" y="2818456"/>
                <a:ext cx="304814" cy="845667"/>
              </a:xfrm>
              <a:prstGeom prst="leftBracket">
                <a:avLst>
                  <a:gd name="adj" fmla="val 0"/>
                </a:avLst>
              </a:prstGeom>
              <a:ln w="19050">
                <a:solidFill>
                  <a:schemeClr val="tx1"/>
                </a:solidFill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89" name="直接连接符 88"/>
              <p:cNvCxnSpPr>
                <a:stCxn id="71" idx="3"/>
                <a:endCxn id="88" idx="1"/>
              </p:cNvCxnSpPr>
              <p:nvPr/>
            </p:nvCxnSpPr>
            <p:spPr>
              <a:xfrm flipV="1">
                <a:off x="4832845" y="3241290"/>
                <a:ext cx="1245915" cy="238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文本框 89"/>
              <p:cNvSpPr txBox="1"/>
              <p:nvPr/>
            </p:nvSpPr>
            <p:spPr>
              <a:xfrm>
                <a:off x="4840223" y="2896676"/>
                <a:ext cx="12105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增殖、分化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91" name="组合 90"/>
            <p:cNvGrpSpPr/>
            <p:nvPr/>
          </p:nvGrpSpPr>
          <p:grpSpPr>
            <a:xfrm>
              <a:off x="5421881" y="2219902"/>
              <a:ext cx="595035" cy="769632"/>
              <a:chOff x="5726319" y="3086004"/>
              <a:chExt cx="595035" cy="769632"/>
            </a:xfrm>
          </p:grpSpPr>
          <p:cxnSp>
            <p:nvCxnSpPr>
              <p:cNvPr id="92" name="直接箭头连接符 91"/>
              <p:cNvCxnSpPr/>
              <p:nvPr/>
            </p:nvCxnSpPr>
            <p:spPr>
              <a:xfrm flipV="1">
                <a:off x="5743745" y="3086004"/>
                <a:ext cx="0" cy="76963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文本框 92"/>
              <p:cNvSpPr txBox="1"/>
              <p:nvPr/>
            </p:nvSpPr>
            <p:spPr>
              <a:xfrm>
                <a:off x="5726319" y="3282753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加速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94" name="组合 93"/>
            <p:cNvGrpSpPr/>
            <p:nvPr/>
          </p:nvGrpSpPr>
          <p:grpSpPr>
            <a:xfrm>
              <a:off x="4336275" y="2378188"/>
              <a:ext cx="595035" cy="771691"/>
              <a:chOff x="4341056" y="2190120"/>
              <a:chExt cx="595035" cy="771691"/>
            </a:xfrm>
          </p:grpSpPr>
          <p:cxnSp>
            <p:nvCxnSpPr>
              <p:cNvPr id="95" name="直接箭头连接符 94"/>
              <p:cNvCxnSpPr>
                <a:stCxn id="70" idx="0"/>
                <a:endCxn id="71" idx="2"/>
              </p:cNvCxnSpPr>
              <p:nvPr/>
            </p:nvCxnSpPr>
            <p:spPr>
              <a:xfrm flipH="1" flipV="1">
                <a:off x="4347834" y="2190120"/>
                <a:ext cx="1" cy="77169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文本框 95"/>
              <p:cNvSpPr txBox="1"/>
              <p:nvPr/>
            </p:nvSpPr>
            <p:spPr>
              <a:xfrm>
                <a:off x="4341056" y="2376398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激活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97" name="组合 96"/>
            <p:cNvGrpSpPr/>
            <p:nvPr/>
          </p:nvGrpSpPr>
          <p:grpSpPr>
            <a:xfrm>
              <a:off x="10295524" y="3332376"/>
              <a:ext cx="1107996" cy="1034156"/>
              <a:chOff x="7425250" y="2558034"/>
              <a:chExt cx="1107996" cy="1034156"/>
            </a:xfrm>
          </p:grpSpPr>
          <p:sp>
            <p:nvSpPr>
              <p:cNvPr id="98" name="矩形: 圆角 97"/>
              <p:cNvSpPr/>
              <p:nvPr/>
            </p:nvSpPr>
            <p:spPr>
              <a:xfrm>
                <a:off x="7490442" y="2970205"/>
                <a:ext cx="977613" cy="6219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ysClr val="windowText" lastClr="000000"/>
                    </a:solidFill>
                  </a:rPr>
                  <a:t>其它免疫细胞</a:t>
                </a:r>
                <a:endParaRPr lang="zh-CN" altLang="en-US" dirty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99" name="直接箭头连接符 98"/>
              <p:cNvCxnSpPr>
                <a:stCxn id="120" idx="2"/>
                <a:endCxn id="98" idx="0"/>
              </p:cNvCxnSpPr>
              <p:nvPr/>
            </p:nvCxnSpPr>
            <p:spPr>
              <a:xfrm flipH="1">
                <a:off x="7979249" y="2558034"/>
                <a:ext cx="2507" cy="41217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文本框 99"/>
              <p:cNvSpPr txBox="1"/>
              <p:nvPr/>
            </p:nvSpPr>
            <p:spPr>
              <a:xfrm>
                <a:off x="7425250" y="2571603"/>
                <a:ext cx="11079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吞噬 消化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101" name="椭圆 100"/>
            <p:cNvSpPr/>
            <p:nvPr/>
          </p:nvSpPr>
          <p:spPr>
            <a:xfrm>
              <a:off x="8648845" y="2260633"/>
              <a:ext cx="910652" cy="62198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抗体</a:t>
              </a:r>
              <a:endParaRPr lang="zh-CN" altLang="en-US" dirty="0"/>
            </a:p>
          </p:txBody>
        </p:sp>
        <p:grpSp>
          <p:nvGrpSpPr>
            <p:cNvPr id="102" name="组合 101"/>
            <p:cNvGrpSpPr/>
            <p:nvPr/>
          </p:nvGrpSpPr>
          <p:grpSpPr>
            <a:xfrm>
              <a:off x="6296303" y="1993797"/>
              <a:ext cx="1107996" cy="352335"/>
              <a:chOff x="6236256" y="1636546"/>
              <a:chExt cx="1107996" cy="352335"/>
            </a:xfrm>
          </p:grpSpPr>
          <p:sp>
            <p:nvSpPr>
              <p:cNvPr id="104" name="文本框 103"/>
              <p:cNvSpPr txBox="1"/>
              <p:nvPr/>
            </p:nvSpPr>
            <p:spPr>
              <a:xfrm>
                <a:off x="6236256" y="1636546"/>
                <a:ext cx="11079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立即 分化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103" name="直接箭头连接符 102"/>
              <p:cNvCxnSpPr>
                <a:stCxn id="73" idx="2"/>
                <a:endCxn id="74" idx="0"/>
              </p:cNvCxnSpPr>
              <p:nvPr/>
            </p:nvCxnSpPr>
            <p:spPr>
              <a:xfrm>
                <a:off x="6793491" y="1661781"/>
                <a:ext cx="0" cy="3271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ash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5" name="直接连接符 104"/>
            <p:cNvCxnSpPr>
              <a:stCxn id="69" idx="0"/>
            </p:cNvCxnSpPr>
            <p:nvPr/>
          </p:nvCxnSpPr>
          <p:spPr>
            <a:xfrm flipV="1">
              <a:off x="1268318" y="1562552"/>
              <a:ext cx="0" cy="1666768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7" name="组合 106"/>
            <p:cNvGrpSpPr/>
            <p:nvPr/>
          </p:nvGrpSpPr>
          <p:grpSpPr>
            <a:xfrm>
              <a:off x="1261337" y="1542923"/>
              <a:ext cx="5128911" cy="338554"/>
              <a:chOff x="1771332" y="1540815"/>
              <a:chExt cx="5128911" cy="338554"/>
            </a:xfrm>
          </p:grpSpPr>
          <p:cxnSp>
            <p:nvCxnSpPr>
              <p:cNvPr id="108" name="直接连接符 107"/>
              <p:cNvCxnSpPr/>
              <p:nvPr/>
            </p:nvCxnSpPr>
            <p:spPr>
              <a:xfrm>
                <a:off x="1771332" y="1560443"/>
                <a:ext cx="51289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文本框 108"/>
              <p:cNvSpPr txBox="1"/>
              <p:nvPr/>
            </p:nvSpPr>
            <p:spPr>
              <a:xfrm>
                <a:off x="3491003" y="1540815"/>
                <a:ext cx="18261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相同抗原再次入侵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110" name="组合 109"/>
            <p:cNvGrpSpPr/>
            <p:nvPr/>
          </p:nvGrpSpPr>
          <p:grpSpPr>
            <a:xfrm>
              <a:off x="7315446" y="2232022"/>
              <a:ext cx="1333399" cy="339603"/>
              <a:chOff x="7315421" y="4149404"/>
              <a:chExt cx="1333399" cy="339603"/>
            </a:xfrm>
          </p:grpSpPr>
          <p:cxnSp>
            <p:nvCxnSpPr>
              <p:cNvPr id="111" name="直接箭头连接符 110"/>
              <p:cNvCxnSpPr>
                <a:stCxn id="74" idx="3"/>
                <a:endCxn id="101" idx="2"/>
              </p:cNvCxnSpPr>
              <p:nvPr/>
            </p:nvCxnSpPr>
            <p:spPr>
              <a:xfrm>
                <a:off x="7315421" y="4487046"/>
                <a:ext cx="1333399" cy="196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文本框 111"/>
              <p:cNvSpPr txBox="1"/>
              <p:nvPr/>
            </p:nvSpPr>
            <p:spPr>
              <a:xfrm>
                <a:off x="7594527" y="4149404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分泌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113" name="组合 112"/>
            <p:cNvGrpSpPr/>
            <p:nvPr/>
          </p:nvGrpSpPr>
          <p:grpSpPr>
            <a:xfrm>
              <a:off x="4827133" y="3129150"/>
              <a:ext cx="1563115" cy="665082"/>
              <a:chOff x="4831914" y="1999905"/>
              <a:chExt cx="1563115" cy="665082"/>
            </a:xfrm>
          </p:grpSpPr>
          <p:grpSp>
            <p:nvGrpSpPr>
              <p:cNvPr id="114" name="组合 113"/>
              <p:cNvGrpSpPr/>
              <p:nvPr/>
            </p:nvGrpSpPr>
            <p:grpSpPr>
              <a:xfrm>
                <a:off x="4831914" y="2316714"/>
                <a:ext cx="1563115" cy="348273"/>
                <a:chOff x="4831914" y="2316714"/>
                <a:chExt cx="1563115" cy="348273"/>
              </a:xfrm>
            </p:grpSpPr>
            <p:cxnSp>
              <p:nvCxnSpPr>
                <p:cNvPr id="116" name="直接箭头连接符 115"/>
                <p:cNvCxnSpPr>
                  <a:stCxn id="70" idx="3"/>
                  <a:endCxn id="76" idx="2"/>
                </p:cNvCxnSpPr>
                <p:nvPr/>
              </p:nvCxnSpPr>
              <p:spPr>
                <a:xfrm>
                  <a:off x="4831914" y="2316714"/>
                  <a:ext cx="1563115" cy="306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7" name="文本框 116"/>
                <p:cNvSpPr txBox="1"/>
                <p:nvPr/>
              </p:nvSpPr>
              <p:spPr>
                <a:xfrm>
                  <a:off x="5237020" y="2326433"/>
                  <a:ext cx="59503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1600" dirty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分泌</a:t>
                  </a:r>
                  <a:endPara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sp>
            <p:nvSpPr>
              <p:cNvPr id="115" name="文本框 114"/>
              <p:cNvSpPr txBox="1"/>
              <p:nvPr/>
            </p:nvSpPr>
            <p:spPr>
              <a:xfrm>
                <a:off x="5008941" y="1999905"/>
                <a:ext cx="12105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分裂、分化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cxnSp>
          <p:nvCxnSpPr>
            <p:cNvPr id="118" name="直接连接符 117"/>
            <p:cNvCxnSpPr/>
            <p:nvPr/>
          </p:nvCxnSpPr>
          <p:spPr>
            <a:xfrm flipV="1">
              <a:off x="1140528" y="1281130"/>
              <a:ext cx="0" cy="1947325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文本框 118"/>
            <p:cNvSpPr txBox="1"/>
            <p:nvPr/>
          </p:nvSpPr>
          <p:spPr>
            <a:xfrm>
              <a:off x="10180109" y="1967859"/>
              <a:ext cx="13388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抑制繁殖或</a:t>
              </a:r>
              <a:endParaRPr lang="zh-CN" altLang="en-US" dirty="0"/>
            </a:p>
            <a:p>
              <a:r>
                <a:rPr lang="zh-CN" altLang="en-US" dirty="0"/>
                <a:t>对细胞黏附</a:t>
              </a:r>
              <a:endParaRPr lang="zh-CN" altLang="en-US" dirty="0"/>
            </a:p>
          </p:txBody>
        </p:sp>
        <p:sp>
          <p:nvSpPr>
            <p:cNvPr id="120" name="文本框 119"/>
            <p:cNvSpPr txBox="1"/>
            <p:nvPr/>
          </p:nvSpPr>
          <p:spPr>
            <a:xfrm>
              <a:off x="10182616" y="2963044"/>
              <a:ext cx="13388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形成沉淀等</a:t>
              </a:r>
              <a:endParaRPr lang="zh-CN" altLang="en-US" dirty="0"/>
            </a:p>
          </p:txBody>
        </p:sp>
        <p:grpSp>
          <p:nvGrpSpPr>
            <p:cNvPr id="121" name="组合 120"/>
            <p:cNvGrpSpPr/>
            <p:nvPr/>
          </p:nvGrpSpPr>
          <p:grpSpPr>
            <a:xfrm>
              <a:off x="9818143" y="2313307"/>
              <a:ext cx="443908" cy="837891"/>
              <a:chOff x="9464512" y="3963998"/>
              <a:chExt cx="443908" cy="837891"/>
            </a:xfrm>
          </p:grpSpPr>
          <p:sp>
            <p:nvSpPr>
              <p:cNvPr id="122" name="左中括号 121"/>
              <p:cNvSpPr/>
              <p:nvPr/>
            </p:nvSpPr>
            <p:spPr>
              <a:xfrm>
                <a:off x="9694237" y="3963998"/>
                <a:ext cx="214183" cy="837891"/>
              </a:xfrm>
              <a:prstGeom prst="leftBracket">
                <a:avLst>
                  <a:gd name="adj" fmla="val 0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123" name="直接连接符 122"/>
              <p:cNvCxnSpPr/>
              <p:nvPr/>
            </p:nvCxnSpPr>
            <p:spPr>
              <a:xfrm>
                <a:off x="9464512" y="4393137"/>
                <a:ext cx="22972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" name="组合 123"/>
            <p:cNvGrpSpPr/>
            <p:nvPr/>
          </p:nvGrpSpPr>
          <p:grpSpPr>
            <a:xfrm>
              <a:off x="8262023" y="1486142"/>
              <a:ext cx="1396877" cy="774491"/>
              <a:chOff x="7955449" y="1500818"/>
              <a:chExt cx="1396877" cy="774491"/>
            </a:xfrm>
          </p:grpSpPr>
          <p:grpSp>
            <p:nvGrpSpPr>
              <p:cNvPr id="125" name="组合 124"/>
              <p:cNvGrpSpPr/>
              <p:nvPr/>
            </p:nvGrpSpPr>
            <p:grpSpPr>
              <a:xfrm>
                <a:off x="8757291" y="1500818"/>
                <a:ext cx="595035" cy="774491"/>
                <a:chOff x="8835495" y="1319843"/>
                <a:chExt cx="595035" cy="774491"/>
              </a:xfrm>
            </p:grpSpPr>
            <p:cxnSp>
              <p:nvCxnSpPr>
                <p:cNvPr id="127" name="直接箭头连接符 126"/>
                <p:cNvCxnSpPr>
                  <a:stCxn id="101" idx="0"/>
                  <a:endCxn id="75" idx="2"/>
                </p:cNvCxnSpPr>
                <p:nvPr/>
              </p:nvCxnSpPr>
              <p:spPr>
                <a:xfrm flipV="1">
                  <a:off x="8875801" y="1319843"/>
                  <a:ext cx="0" cy="774491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8" name="文本框 127"/>
                <p:cNvSpPr txBox="1"/>
                <p:nvPr/>
              </p:nvSpPr>
              <p:spPr>
                <a:xfrm>
                  <a:off x="8835495" y="1558655"/>
                  <a:ext cx="59503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1600" dirty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结合</a:t>
                  </a:r>
                  <a:endPara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sp>
            <p:nvSpPr>
              <p:cNvPr id="126" name="文本框 125"/>
              <p:cNvSpPr txBox="1"/>
              <p:nvPr/>
            </p:nvSpPr>
            <p:spPr>
              <a:xfrm>
                <a:off x="7955449" y="1676195"/>
                <a:ext cx="896935" cy="528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700"/>
                  </a:lnSpc>
                </a:pPr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随体液循环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cxnSp>
          <p:nvCxnSpPr>
            <p:cNvPr id="129" name="直接连接符 128"/>
            <p:cNvCxnSpPr/>
            <p:nvPr/>
          </p:nvCxnSpPr>
          <p:spPr>
            <a:xfrm>
              <a:off x="5430782" y="2989534"/>
              <a:ext cx="142250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连接符 129"/>
            <p:cNvCxnSpPr>
              <a:endCxn id="76" idx="0"/>
            </p:cNvCxnSpPr>
            <p:nvPr/>
          </p:nvCxnSpPr>
          <p:spPr>
            <a:xfrm>
              <a:off x="6852157" y="2989534"/>
              <a:ext cx="0" cy="1392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1" name="组合 130"/>
            <p:cNvGrpSpPr/>
            <p:nvPr/>
          </p:nvGrpSpPr>
          <p:grpSpPr>
            <a:xfrm>
              <a:off x="1140528" y="924867"/>
              <a:ext cx="7471921" cy="356263"/>
              <a:chOff x="626124" y="2546242"/>
              <a:chExt cx="7471921" cy="356263"/>
            </a:xfrm>
          </p:grpSpPr>
          <p:cxnSp>
            <p:nvCxnSpPr>
              <p:cNvPr id="132" name="直接箭头连接符 131"/>
              <p:cNvCxnSpPr>
                <a:endCxn id="75" idx="1"/>
              </p:cNvCxnSpPr>
              <p:nvPr/>
            </p:nvCxnSpPr>
            <p:spPr>
              <a:xfrm>
                <a:off x="626124" y="2902505"/>
                <a:ext cx="7471921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文本框 132"/>
              <p:cNvSpPr txBox="1"/>
              <p:nvPr/>
            </p:nvSpPr>
            <p:spPr>
              <a:xfrm>
                <a:off x="3820587" y="2546242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同种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143" name="矩形: 圆角 142"/>
            <p:cNvSpPr/>
            <p:nvPr/>
          </p:nvSpPr>
          <p:spPr>
            <a:xfrm>
              <a:off x="3809259" y="4521910"/>
              <a:ext cx="1069374" cy="611474"/>
            </a:xfrm>
            <a:prstGeom prst="roundRect">
              <a:avLst/>
            </a:prstGeom>
            <a:solidFill>
              <a:srgbClr val="D1B2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细胞毒性</a:t>
              </a:r>
              <a:r>
                <a:rPr lang="en-US" altLang="zh-CN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zh-CN" alt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</a:t>
              </a:r>
              <a:endParaRPr lang="zh-CN" alt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矩形: 圆角 143"/>
            <p:cNvSpPr/>
            <p:nvPr/>
          </p:nvSpPr>
          <p:spPr>
            <a:xfrm>
              <a:off x="3809259" y="5834870"/>
              <a:ext cx="5294912" cy="453600"/>
            </a:xfrm>
            <a:prstGeom prst="roundRect">
              <a:avLst/>
            </a:prstGeom>
            <a:solidFill>
              <a:srgbClr val="F1C5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ysClr val="windowText" lastClr="000000"/>
                  </a:solidFill>
                </a:rPr>
                <a:t>靶细胞</a:t>
              </a:r>
              <a:endParaRPr lang="zh-CN" alt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5" name="矩形: 圆角 144"/>
            <p:cNvSpPr/>
            <p:nvPr/>
          </p:nvSpPr>
          <p:spPr>
            <a:xfrm>
              <a:off x="6296314" y="5059585"/>
              <a:ext cx="1108008" cy="611474"/>
            </a:xfrm>
            <a:prstGeom prst="roundRect">
              <a:avLst/>
            </a:prstGeom>
            <a:solidFill>
              <a:srgbClr val="FFE7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记忆</a:t>
              </a:r>
              <a:endParaRPr lang="en-US" altLang="zh-CN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zh-CN" alt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</a:t>
              </a:r>
              <a:endParaRPr lang="zh-CN" alt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矩形: 圆角 145"/>
            <p:cNvSpPr/>
            <p:nvPr/>
          </p:nvSpPr>
          <p:spPr>
            <a:xfrm>
              <a:off x="6296314" y="4089931"/>
              <a:ext cx="1107996" cy="613809"/>
            </a:xfrm>
            <a:prstGeom prst="roundRect">
              <a:avLst/>
            </a:prstGeom>
            <a:solidFill>
              <a:srgbClr val="D1B2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细胞毒性</a:t>
              </a:r>
              <a:r>
                <a:rPr lang="en-US" altLang="zh-CN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zh-CN" alt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细胞</a:t>
              </a:r>
              <a:endParaRPr lang="zh-CN" alt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7" name="组合 146"/>
            <p:cNvGrpSpPr/>
            <p:nvPr/>
          </p:nvGrpSpPr>
          <p:grpSpPr>
            <a:xfrm>
              <a:off x="4868000" y="4377910"/>
              <a:ext cx="1428302" cy="895839"/>
              <a:chOff x="5284656" y="3391522"/>
              <a:chExt cx="1428302" cy="895839"/>
            </a:xfrm>
          </p:grpSpPr>
          <p:sp>
            <p:nvSpPr>
              <p:cNvPr id="148" name="左中括号 147"/>
              <p:cNvSpPr/>
              <p:nvPr/>
            </p:nvSpPr>
            <p:spPr>
              <a:xfrm>
                <a:off x="6461753" y="3391522"/>
                <a:ext cx="251205" cy="895839"/>
              </a:xfrm>
              <a:prstGeom prst="leftBracket">
                <a:avLst>
                  <a:gd name="adj" fmla="val 0"/>
                </a:avLst>
              </a:prstGeom>
              <a:ln w="19050">
                <a:solidFill>
                  <a:schemeClr val="tx1"/>
                </a:solidFill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149" name="直接连接符 148"/>
              <p:cNvCxnSpPr>
                <a:stCxn id="143" idx="3"/>
                <a:endCxn id="148" idx="1"/>
              </p:cNvCxnSpPr>
              <p:nvPr/>
            </p:nvCxnSpPr>
            <p:spPr>
              <a:xfrm flipV="1">
                <a:off x="5295289" y="3839442"/>
                <a:ext cx="1166464" cy="181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文本框 149"/>
              <p:cNvSpPr txBox="1"/>
              <p:nvPr/>
            </p:nvSpPr>
            <p:spPr>
              <a:xfrm>
                <a:off x="5284656" y="3482354"/>
                <a:ext cx="121058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增殖、分化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cxnSp>
          <p:nvCxnSpPr>
            <p:cNvPr id="155" name="直接箭头连接符 154"/>
            <p:cNvCxnSpPr/>
            <p:nvPr/>
          </p:nvCxnSpPr>
          <p:spPr>
            <a:xfrm flipV="1">
              <a:off x="8832415" y="4628943"/>
              <a:ext cx="0" cy="120592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文本框 155"/>
            <p:cNvSpPr txBox="1"/>
            <p:nvPr/>
          </p:nvSpPr>
          <p:spPr>
            <a:xfrm>
              <a:off x="7452664" y="4895644"/>
              <a:ext cx="11079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rPr>
                <a:t>接触 裂解</a:t>
              </a:r>
              <a:endPara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157" name="组合 156"/>
            <p:cNvGrpSpPr/>
            <p:nvPr/>
          </p:nvGrpSpPr>
          <p:grpSpPr>
            <a:xfrm>
              <a:off x="6319397" y="4680338"/>
              <a:ext cx="1107996" cy="384583"/>
              <a:chOff x="4762435" y="2452960"/>
              <a:chExt cx="1107996" cy="384583"/>
            </a:xfrm>
          </p:grpSpPr>
          <p:sp>
            <p:nvSpPr>
              <p:cNvPr id="159" name="文本框 158"/>
              <p:cNvSpPr txBox="1"/>
              <p:nvPr/>
            </p:nvSpPr>
            <p:spPr>
              <a:xfrm>
                <a:off x="4762435" y="2498989"/>
                <a:ext cx="11079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立即 分化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158" name="直接箭头连接符 157"/>
              <p:cNvCxnSpPr>
                <a:stCxn id="145" idx="0"/>
                <a:endCxn id="146" idx="2"/>
              </p:cNvCxnSpPr>
              <p:nvPr/>
            </p:nvCxnSpPr>
            <p:spPr>
              <a:xfrm flipH="1" flipV="1">
                <a:off x="5316433" y="2452960"/>
                <a:ext cx="6" cy="35584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ash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6" name="矩形: 圆角 175"/>
            <p:cNvSpPr/>
            <p:nvPr/>
          </p:nvSpPr>
          <p:spPr>
            <a:xfrm>
              <a:off x="8613520" y="4168197"/>
              <a:ext cx="981301" cy="453600"/>
            </a:xfrm>
            <a:prstGeom prst="roundRect">
              <a:avLst/>
            </a:prstGeom>
            <a:solidFill>
              <a:srgbClr val="7EB7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ysClr val="windowText" lastClr="000000"/>
                  </a:solidFill>
                </a:rPr>
                <a:t>病原体</a:t>
              </a:r>
              <a:endParaRPr lang="zh-CN" altLang="en-US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204" name="组合 203"/>
            <p:cNvGrpSpPr/>
            <p:nvPr/>
          </p:nvGrpSpPr>
          <p:grpSpPr>
            <a:xfrm>
              <a:off x="8276339" y="2882617"/>
              <a:ext cx="1392709" cy="1285580"/>
              <a:chOff x="7969765" y="1758376"/>
              <a:chExt cx="1392709" cy="1285580"/>
            </a:xfrm>
          </p:grpSpPr>
          <p:grpSp>
            <p:nvGrpSpPr>
              <p:cNvPr id="205" name="组合 204"/>
              <p:cNvGrpSpPr/>
              <p:nvPr/>
            </p:nvGrpSpPr>
            <p:grpSpPr>
              <a:xfrm>
                <a:off x="8767439" y="1758376"/>
                <a:ext cx="595035" cy="1285580"/>
                <a:chOff x="8845643" y="1577401"/>
                <a:chExt cx="595035" cy="1285580"/>
              </a:xfrm>
            </p:grpSpPr>
            <p:cxnSp>
              <p:nvCxnSpPr>
                <p:cNvPr id="207" name="直接箭头连接符 206"/>
                <p:cNvCxnSpPr>
                  <a:stCxn id="101" idx="4"/>
                  <a:endCxn id="176" idx="0"/>
                </p:cNvCxnSpPr>
                <p:nvPr/>
              </p:nvCxnSpPr>
              <p:spPr>
                <a:xfrm>
                  <a:off x="8875801" y="1577401"/>
                  <a:ext cx="0" cy="128558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8" name="文本框 207"/>
                <p:cNvSpPr txBox="1"/>
                <p:nvPr/>
              </p:nvSpPr>
              <p:spPr>
                <a:xfrm>
                  <a:off x="8845643" y="2041048"/>
                  <a:ext cx="59503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1600" dirty="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结合</a:t>
                  </a:r>
                  <a:endPara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sp>
            <p:nvSpPr>
              <p:cNvPr id="206" name="文本框 205"/>
              <p:cNvSpPr txBox="1"/>
              <p:nvPr/>
            </p:nvSpPr>
            <p:spPr>
              <a:xfrm>
                <a:off x="7969765" y="2143234"/>
                <a:ext cx="896935" cy="528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700"/>
                  </a:lnSpc>
                </a:pPr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随体液循环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213" name="文本框 212"/>
            <p:cNvSpPr txBox="1"/>
            <p:nvPr/>
          </p:nvSpPr>
          <p:spPr>
            <a:xfrm>
              <a:off x="8804837" y="4914881"/>
              <a:ext cx="320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rPr>
                <a:t>暴露</a:t>
              </a:r>
              <a:endPara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16" name="右中括号 215"/>
            <p:cNvSpPr/>
            <p:nvPr/>
          </p:nvSpPr>
          <p:spPr>
            <a:xfrm>
              <a:off x="9604237" y="1904066"/>
              <a:ext cx="218931" cy="1610311"/>
            </a:xfrm>
            <a:prstGeom prst="rightBracket">
              <a:avLst>
                <a:gd name="adj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矩形: 圆角 74"/>
            <p:cNvSpPr/>
            <p:nvPr/>
          </p:nvSpPr>
          <p:spPr>
            <a:xfrm>
              <a:off x="8612449" y="1076118"/>
              <a:ext cx="983443" cy="410024"/>
            </a:xfrm>
            <a:prstGeom prst="roundRect">
              <a:avLst/>
            </a:prstGeom>
            <a:solidFill>
              <a:srgbClr val="7EB7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ysClr val="windowText" lastClr="000000"/>
                  </a:solidFill>
                </a:rPr>
                <a:t>病原体</a:t>
              </a:r>
              <a:endParaRPr lang="zh-CN" altLang="en-US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52" name="直接连接符 251"/>
            <p:cNvCxnSpPr/>
            <p:nvPr/>
          </p:nvCxnSpPr>
          <p:spPr>
            <a:xfrm>
              <a:off x="5430782" y="3943554"/>
              <a:ext cx="142250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>
              <a:stCxn id="76" idx="4"/>
            </p:cNvCxnSpPr>
            <p:nvPr/>
          </p:nvCxnSpPr>
          <p:spPr>
            <a:xfrm>
              <a:off x="6852157" y="3790489"/>
              <a:ext cx="0" cy="14992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4" name="组合 253"/>
            <p:cNvGrpSpPr/>
            <p:nvPr/>
          </p:nvGrpSpPr>
          <p:grpSpPr>
            <a:xfrm>
              <a:off x="5421880" y="3934108"/>
              <a:ext cx="595035" cy="619701"/>
              <a:chOff x="5726318" y="3086004"/>
              <a:chExt cx="595035" cy="619701"/>
            </a:xfrm>
          </p:grpSpPr>
          <p:cxnSp>
            <p:nvCxnSpPr>
              <p:cNvPr id="255" name="直接箭头连接符 254"/>
              <p:cNvCxnSpPr/>
              <p:nvPr/>
            </p:nvCxnSpPr>
            <p:spPr>
              <a:xfrm>
                <a:off x="5743745" y="3086004"/>
                <a:ext cx="0" cy="61970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" name="文本框 255"/>
              <p:cNvSpPr txBox="1"/>
              <p:nvPr/>
            </p:nvSpPr>
            <p:spPr>
              <a:xfrm>
                <a:off x="5726318" y="3176608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加速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cxnSp>
          <p:nvCxnSpPr>
            <p:cNvPr id="282" name="直接连接符 281"/>
            <p:cNvCxnSpPr/>
            <p:nvPr/>
          </p:nvCxnSpPr>
          <p:spPr>
            <a:xfrm flipV="1">
              <a:off x="1427813" y="3683861"/>
              <a:ext cx="0" cy="1728111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4" name="组合 293"/>
            <p:cNvGrpSpPr/>
            <p:nvPr/>
          </p:nvGrpSpPr>
          <p:grpSpPr>
            <a:xfrm>
              <a:off x="1276668" y="5701851"/>
              <a:ext cx="2532592" cy="346553"/>
              <a:chOff x="842897" y="3776824"/>
              <a:chExt cx="2584747" cy="346558"/>
            </a:xfrm>
          </p:grpSpPr>
          <p:sp>
            <p:nvSpPr>
              <p:cNvPr id="295" name="文本框 294"/>
              <p:cNvSpPr txBox="1"/>
              <p:nvPr/>
            </p:nvSpPr>
            <p:spPr>
              <a:xfrm>
                <a:off x="1819521" y="3776824"/>
                <a:ext cx="607289" cy="3385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入侵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296" name="直接箭头连接符 295"/>
              <p:cNvCxnSpPr/>
              <p:nvPr/>
            </p:nvCxnSpPr>
            <p:spPr>
              <a:xfrm>
                <a:off x="842897" y="4123382"/>
                <a:ext cx="2584747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7" name="直接连接符 296"/>
            <p:cNvCxnSpPr/>
            <p:nvPr/>
          </p:nvCxnSpPr>
          <p:spPr>
            <a:xfrm flipV="1">
              <a:off x="1276668" y="3683862"/>
              <a:ext cx="0" cy="23778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连接符: 肘形 301"/>
            <p:cNvCxnSpPr>
              <a:stCxn id="146" idx="3"/>
            </p:cNvCxnSpPr>
            <p:nvPr/>
          </p:nvCxnSpPr>
          <p:spPr>
            <a:xfrm>
              <a:off x="7404310" y="4396836"/>
              <a:ext cx="599801" cy="1438034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4" name="组合 303"/>
            <p:cNvGrpSpPr/>
            <p:nvPr/>
          </p:nvGrpSpPr>
          <p:grpSpPr>
            <a:xfrm>
              <a:off x="1140528" y="6098628"/>
              <a:ext cx="8231002" cy="338554"/>
              <a:chOff x="626124" y="2563951"/>
              <a:chExt cx="8231002" cy="338554"/>
            </a:xfrm>
          </p:grpSpPr>
          <p:cxnSp>
            <p:nvCxnSpPr>
              <p:cNvPr id="305" name="直接箭头连接符 304"/>
              <p:cNvCxnSpPr/>
              <p:nvPr/>
            </p:nvCxnSpPr>
            <p:spPr>
              <a:xfrm>
                <a:off x="626124" y="2902505"/>
                <a:ext cx="8231002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6" name="文本框 305"/>
              <p:cNvSpPr txBox="1"/>
              <p:nvPr/>
            </p:nvSpPr>
            <p:spPr>
              <a:xfrm>
                <a:off x="1736447" y="2563951"/>
                <a:ext cx="5950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同种</a:t>
                </a:r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cxnSp>
          <p:nvCxnSpPr>
            <p:cNvPr id="307" name="直接连接符 306"/>
            <p:cNvCxnSpPr/>
            <p:nvPr/>
          </p:nvCxnSpPr>
          <p:spPr>
            <a:xfrm flipV="1">
              <a:off x="1140528" y="3664357"/>
              <a:ext cx="0" cy="2772825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直接连接符 309"/>
            <p:cNvCxnSpPr/>
            <p:nvPr/>
          </p:nvCxnSpPr>
          <p:spPr>
            <a:xfrm flipV="1">
              <a:off x="9361382" y="4621797"/>
              <a:ext cx="0" cy="181538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8" name="组合 317"/>
          <p:cNvGrpSpPr/>
          <p:nvPr/>
        </p:nvGrpSpPr>
        <p:grpSpPr>
          <a:xfrm>
            <a:off x="9490533" y="4614530"/>
            <a:ext cx="2160047" cy="1780120"/>
            <a:chOff x="9586230" y="4646429"/>
            <a:chExt cx="2160047" cy="1780120"/>
          </a:xfrm>
        </p:grpSpPr>
        <p:sp>
          <p:nvSpPr>
            <p:cNvPr id="317" name="圆角矩形 67"/>
            <p:cNvSpPr/>
            <p:nvPr/>
          </p:nvSpPr>
          <p:spPr>
            <a:xfrm>
              <a:off x="9586230" y="4646429"/>
              <a:ext cx="2141886" cy="1780120"/>
            </a:xfrm>
            <a:prstGeom prst="roundRect">
              <a:avLst>
                <a:gd name="adj" fmla="val 7511"/>
              </a:avLst>
            </a:prstGeom>
            <a:solidFill>
              <a:srgbClr val="4F81BD">
                <a:alpha val="14902"/>
              </a:srgbClr>
            </a:solidFill>
            <a:ln w="12700">
              <a:solidFill>
                <a:srgbClr val="7FA1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13" name="文本框 312"/>
            <p:cNvSpPr txBox="1"/>
            <p:nvPr/>
          </p:nvSpPr>
          <p:spPr>
            <a:xfrm>
              <a:off x="9604391" y="4682309"/>
              <a:ext cx="2141886" cy="1686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200" dirty="0"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两种免疫</a:t>
              </a:r>
              <a:r>
                <a:rPr lang="zh-CN" altLang="en-US" sz="22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巧妙配合</a:t>
              </a:r>
              <a:r>
                <a:rPr lang="zh-CN" altLang="en-US" sz="2200" dirty="0"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、</a:t>
              </a:r>
              <a:r>
                <a:rPr lang="zh-CN" altLang="en-US" sz="22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密切合作</a:t>
              </a:r>
              <a:r>
                <a:rPr lang="zh-CN" altLang="en-US" sz="2200" dirty="0"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，共同完成对机体稳态的调节。</a:t>
              </a:r>
              <a:endParaRPr lang="zh-CN" altLang="en-US" sz="22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498349" y="1132363"/>
            <a:ext cx="6718889" cy="1095298"/>
            <a:chOff x="1417149" y="1375212"/>
            <a:chExt cx="6718889" cy="1095298"/>
          </a:xfrm>
        </p:grpSpPr>
        <p:sp>
          <p:nvSpPr>
            <p:cNvPr id="315" name="对话气泡: 圆角矩形 314"/>
            <p:cNvSpPr/>
            <p:nvPr/>
          </p:nvSpPr>
          <p:spPr>
            <a:xfrm>
              <a:off x="1417149" y="1375212"/>
              <a:ext cx="6718889" cy="1095298"/>
            </a:xfrm>
            <a:prstGeom prst="wedgeRoundRectCallout">
              <a:avLst>
                <a:gd name="adj1" fmla="val 58141"/>
                <a:gd name="adj2" fmla="val 53061"/>
                <a:gd name="adj3" fmla="val 16667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478892" y="1415175"/>
              <a:ext cx="66214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FFFF00"/>
                  </a:solidFill>
                </a:rPr>
                <a:t>体液免疫中产生的抗体，能消灭细胞外液中的病原体；而消灭侵入细胞内的病原体，要靠细胞免疫将靶细胞裂解，使病原体失去藏身之所，此时体液免疫就又能发挥作用了。</a:t>
              </a:r>
              <a:endParaRPr lang="zh-CN" altLang="en-US" sz="2000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圆角矩形 67"/>
          <p:cNvSpPr/>
          <p:nvPr/>
        </p:nvSpPr>
        <p:spPr>
          <a:xfrm>
            <a:off x="6359011" y="1071573"/>
            <a:ext cx="4972727" cy="5361125"/>
          </a:xfrm>
          <a:prstGeom prst="roundRect">
            <a:avLst>
              <a:gd name="adj" fmla="val 4768"/>
            </a:avLst>
          </a:prstGeom>
          <a:solidFill>
            <a:srgbClr val="4F81BD">
              <a:alpha val="14902"/>
            </a:srgbClr>
          </a:solidFill>
          <a:ln w="12700">
            <a:solidFill>
              <a:srgbClr val="7FA1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神经系统、内分泌系统与免疫系统之间的相互作用</a:t>
            </a:r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897857" y="1089810"/>
            <a:ext cx="5198143" cy="5192623"/>
            <a:chOff x="1090154" y="1057911"/>
            <a:chExt cx="5198143" cy="5192623"/>
          </a:xfrm>
        </p:grpSpPr>
        <p:sp>
          <p:nvSpPr>
            <p:cNvPr id="5" name="椭圆 4"/>
            <p:cNvSpPr/>
            <p:nvPr/>
          </p:nvSpPr>
          <p:spPr>
            <a:xfrm>
              <a:off x="2933064" y="1057911"/>
              <a:ext cx="1414130" cy="1414130"/>
            </a:xfrm>
            <a:prstGeom prst="ellipse">
              <a:avLst/>
            </a:prstGeom>
            <a:solidFill>
              <a:srgbClr val="FFE79B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>
                  <a:solidFill>
                    <a:schemeClr val="tx1"/>
                  </a:solidFill>
                </a:rPr>
                <a:t>神经系统</a:t>
              </a: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34" name="椭圆 133"/>
            <p:cNvSpPr/>
            <p:nvPr/>
          </p:nvSpPr>
          <p:spPr>
            <a:xfrm>
              <a:off x="1090154" y="4836404"/>
              <a:ext cx="1414130" cy="1414130"/>
            </a:xfrm>
            <a:prstGeom prst="ellipse">
              <a:avLst/>
            </a:prstGeom>
            <a:solidFill>
              <a:srgbClr val="A5CCD3"/>
            </a:solidFill>
            <a:ln w="28575">
              <a:solidFill>
                <a:srgbClr val="5199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>
                  <a:solidFill>
                    <a:schemeClr val="tx1"/>
                  </a:solidFill>
                </a:rPr>
                <a:t>免疫系统</a:t>
              </a: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35" name="椭圆 134"/>
            <p:cNvSpPr/>
            <p:nvPr/>
          </p:nvSpPr>
          <p:spPr>
            <a:xfrm>
              <a:off x="4874167" y="4836404"/>
              <a:ext cx="1414130" cy="1414130"/>
            </a:xfrm>
            <a:prstGeom prst="ellipse">
              <a:avLst/>
            </a:prstGeom>
            <a:solidFill>
              <a:srgbClr val="C2CCE4"/>
            </a:solidFill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zh-CN" altLang="en-US" sz="2400" dirty="0">
                  <a:solidFill>
                    <a:schemeClr val="tx1"/>
                  </a:solidFill>
                </a:rPr>
                <a:t>内分泌系统</a:t>
              </a:r>
              <a:endParaRPr lang="zh-CN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034835" y="4964570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/>
                <a:t>干扰素等</a:t>
              </a:r>
              <a:endParaRPr lang="zh-CN" altLang="en-US" sz="2000" dirty="0"/>
            </a:p>
          </p:txBody>
        </p:sp>
        <p:sp>
          <p:nvSpPr>
            <p:cNvPr id="136" name="文本框 135"/>
            <p:cNvSpPr txBox="1"/>
            <p:nvPr/>
          </p:nvSpPr>
          <p:spPr>
            <a:xfrm>
              <a:off x="2767557" y="568617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/>
                <a:t>糖皮质激素等</a:t>
              </a:r>
              <a:endParaRPr lang="zh-CN" altLang="en-US" sz="2000" dirty="0"/>
            </a:p>
          </p:txBody>
        </p:sp>
        <p:sp>
          <p:nvSpPr>
            <p:cNvPr id="137" name="文本框 136"/>
            <p:cNvSpPr txBox="1"/>
            <p:nvPr/>
          </p:nvSpPr>
          <p:spPr>
            <a:xfrm rot="3584982">
              <a:off x="4451640" y="3224543"/>
              <a:ext cx="9557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TRH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等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文本框 137"/>
            <p:cNvSpPr txBox="1"/>
            <p:nvPr/>
          </p:nvSpPr>
          <p:spPr>
            <a:xfrm rot="3583334">
              <a:off x="3437034" y="357201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甲状腺激素等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文本框 138"/>
            <p:cNvSpPr txBox="1"/>
            <p:nvPr/>
          </p:nvSpPr>
          <p:spPr>
            <a:xfrm rot="17952312">
              <a:off x="2258838" y="3605337"/>
              <a:ext cx="14670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乙酰胆碱等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文本框 139"/>
            <p:cNvSpPr txBox="1"/>
            <p:nvPr/>
          </p:nvSpPr>
          <p:spPr>
            <a:xfrm rot="18017989">
              <a:off x="810913" y="3366346"/>
              <a:ext cx="301877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白细胞介素、肿瘤坏死因子等</a:t>
              </a:r>
              <a:endParaRPr lang="zh-CN" altLang="en-US" sz="1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" name="直接箭头连接符 7"/>
            <p:cNvCxnSpPr>
              <a:stCxn id="134" idx="0"/>
            </p:cNvCxnSpPr>
            <p:nvPr/>
          </p:nvCxnSpPr>
          <p:spPr>
            <a:xfrm flipV="1">
              <a:off x="1797219" y="2392326"/>
              <a:ext cx="1413814" cy="2444078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箭头连接符 140"/>
            <p:cNvCxnSpPr/>
            <p:nvPr/>
          </p:nvCxnSpPr>
          <p:spPr>
            <a:xfrm flipV="1">
              <a:off x="2083453" y="2477390"/>
              <a:ext cx="1413814" cy="2444078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接箭头连接符 141"/>
            <p:cNvCxnSpPr/>
            <p:nvPr/>
          </p:nvCxnSpPr>
          <p:spPr>
            <a:xfrm flipH="1" flipV="1">
              <a:off x="3811070" y="2477383"/>
              <a:ext cx="1413814" cy="2444078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接箭头连接符 150"/>
            <p:cNvCxnSpPr/>
            <p:nvPr/>
          </p:nvCxnSpPr>
          <p:spPr>
            <a:xfrm flipH="1" flipV="1">
              <a:off x="4097304" y="2392322"/>
              <a:ext cx="1413814" cy="2444078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/>
            <p:nvPr/>
          </p:nvCxnSpPr>
          <p:spPr>
            <a:xfrm>
              <a:off x="2504126" y="5375313"/>
              <a:ext cx="2370041" cy="0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箭头连接符 153"/>
            <p:cNvCxnSpPr/>
            <p:nvPr/>
          </p:nvCxnSpPr>
          <p:spPr>
            <a:xfrm>
              <a:off x="2504126" y="5675540"/>
              <a:ext cx="2370041" cy="0"/>
            </a:xfrm>
            <a:prstGeom prst="straightConnector1">
              <a:avLst/>
            </a:prstGeom>
            <a:ln w="19050">
              <a:solidFill>
                <a:schemeClr val="accent5">
                  <a:lumMod val="75000"/>
                </a:schemeClr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框 11"/>
          <p:cNvSpPr txBox="1"/>
          <p:nvPr/>
        </p:nvSpPr>
        <p:spPr>
          <a:xfrm>
            <a:off x="6549026" y="1173271"/>
            <a:ext cx="4842369" cy="5161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300" dirty="0"/>
              <a:t>神经系统、内分泌系统与免疫系统相互调节，通过</a:t>
            </a:r>
            <a:r>
              <a:rPr lang="zh-CN" altLang="en-US" sz="2300" dirty="0">
                <a:solidFill>
                  <a:srgbClr val="C00000"/>
                </a:solidFill>
              </a:rPr>
              <a:t>信息分子</a:t>
            </a:r>
            <a:r>
              <a:rPr lang="zh-CN" altLang="en-US" sz="2300" dirty="0"/>
              <a:t>构成一个复杂网络。</a:t>
            </a:r>
            <a:endParaRPr lang="en-US" altLang="zh-CN" sz="2300" dirty="0"/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300" dirty="0"/>
              <a:t>三个系统各自以</a:t>
            </a:r>
            <a:r>
              <a:rPr lang="zh-CN" altLang="en-US" sz="2300" dirty="0">
                <a:solidFill>
                  <a:srgbClr val="C00000"/>
                </a:solidFill>
              </a:rPr>
              <a:t>特有的方式</a:t>
            </a:r>
            <a:r>
              <a:rPr lang="zh-CN" altLang="en-US" sz="2300" dirty="0"/>
              <a:t>在内环境稳态的维持中发挥作用，不能互相取代。</a:t>
            </a:r>
            <a:endParaRPr lang="zh-CN" altLang="en-US" sz="2300" dirty="0"/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300" dirty="0"/>
              <a:t>神经调节、体液调节和免疫调节的实现都离不开</a:t>
            </a:r>
            <a:r>
              <a:rPr lang="zh-CN" altLang="en-US" sz="2300" dirty="0">
                <a:solidFill>
                  <a:srgbClr val="C00000"/>
                </a:solidFill>
              </a:rPr>
              <a:t>信号分子</a:t>
            </a:r>
            <a:r>
              <a:rPr lang="zh-CN" altLang="en-US" sz="2300" dirty="0"/>
              <a:t>（如神经递质、激素和细胞因子等）。这些信号分子的作用方式是直接与受体（一般是蛋白质分子）</a:t>
            </a:r>
            <a:r>
              <a:rPr lang="zh-CN" altLang="en-US" sz="2300" dirty="0">
                <a:solidFill>
                  <a:srgbClr val="C00000"/>
                </a:solidFill>
              </a:rPr>
              <a:t>特异性结合</a:t>
            </a:r>
            <a:r>
              <a:rPr lang="zh-CN" altLang="en-US" sz="2300" dirty="0"/>
              <a:t>。</a:t>
            </a:r>
            <a:endParaRPr lang="zh-CN" altLang="en-US" sz="23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/>
      <p:bldP spid="12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预习：免疫失调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3" name="标题 1"/>
          <p:cNvSpPr txBox="1"/>
          <p:nvPr/>
        </p:nvSpPr>
        <p:spPr>
          <a:xfrm>
            <a:off x="5057775" y="2236787"/>
            <a:ext cx="6710393" cy="1470025"/>
          </a:xfrm>
          <a:prstGeom prst="rect">
            <a:avLst/>
          </a:prstGeom>
          <a:effectLst/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50" normalizeH="0" baseline="0" noProof="0" dirty="0">
                <a:ln w="11430"/>
                <a:solidFill>
                  <a:srgbClr val="629DD1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方正粗倩简体" panose="03000509000000000000" pitchFamily="65" charset="-122"/>
                <a:ea typeface="方正粗倩简体" panose="03000509000000000000" pitchFamily="65" charset="-122"/>
                <a:cs typeface="+mj-cs"/>
              </a:rPr>
              <a:t>本课学习结束</a:t>
            </a:r>
            <a:endParaRPr kumimoji="0" lang="zh-CN" altLang="en-US" sz="7200" b="1" i="0" u="none" strike="noStrike" kern="1200" cap="none" spc="50" normalizeH="0" baseline="0" noProof="0" dirty="0">
              <a:ln w="11430"/>
              <a:solidFill>
                <a:srgbClr val="629DD1">
                  <a:lumMod val="75000"/>
                </a:srgb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方正粗倩简体" panose="03000509000000000000" pitchFamily="65" charset="-122"/>
              <a:ea typeface="方正粗倩简体" panose="03000509000000000000" pitchFamily="65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免疫系统对病原体的识别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1169582" y="1121791"/>
            <a:ext cx="6070204" cy="1621409"/>
            <a:chOff x="1063256" y="1018616"/>
            <a:chExt cx="6070204" cy="1468739"/>
          </a:xfrm>
        </p:grpSpPr>
        <p:sp>
          <p:nvSpPr>
            <p:cNvPr id="12" name="圆角矩形 67"/>
            <p:cNvSpPr/>
            <p:nvPr/>
          </p:nvSpPr>
          <p:spPr>
            <a:xfrm>
              <a:off x="1063256" y="1018616"/>
              <a:ext cx="6070204" cy="1468739"/>
            </a:xfrm>
            <a:prstGeom prst="roundRect">
              <a:avLst>
                <a:gd name="adj" fmla="val 7511"/>
              </a:avLst>
            </a:prstGeom>
            <a:solidFill>
              <a:srgbClr val="4F81BD">
                <a:alpha val="14902"/>
              </a:srgbClr>
            </a:solidFill>
            <a:ln w="12700">
              <a:solidFill>
                <a:srgbClr val="7FA1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238290" y="1093930"/>
              <a:ext cx="5720135" cy="1262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>
                  <a:latin typeface="+mn-ea"/>
                  <a:cs typeface="Times New Roman" panose="02020603050405020304" pitchFamily="18" charset="0"/>
                </a:rPr>
                <a:t>流感病毒进入机体后，在体内时刻巡逻的、具有吞噬作用的细胞会主动吞噬它们。这种激烈的保卫战时刻都在进行着。</a:t>
              </a:r>
              <a:endParaRPr lang="zh-CN" altLang="en-US" sz="2400" dirty="0">
                <a:latin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255" y="1369639"/>
            <a:ext cx="5965157" cy="450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1528439" y="4556925"/>
            <a:ext cx="3924968" cy="1316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免疫细胞是如何识别已方和敌方的呢？</a:t>
            </a:r>
            <a:endParaRPr lang="zh-CN" altLang="en-US" sz="32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033532" y="3285603"/>
            <a:ext cx="1930724" cy="1126386"/>
            <a:chOff x="930630" y="3738535"/>
            <a:chExt cx="1930724" cy="1126386"/>
          </a:xfrm>
        </p:grpSpPr>
        <p:sp>
          <p:nvSpPr>
            <p:cNvPr id="10" name="文本框 9"/>
            <p:cNvSpPr txBox="1"/>
            <p:nvPr/>
          </p:nvSpPr>
          <p:spPr>
            <a:xfrm>
              <a:off x="1854758" y="4086220"/>
              <a:ext cx="10065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 dirty="0">
                  <a:solidFill>
                    <a:srgbClr val="7030A0"/>
                  </a:solidFill>
                  <a:effectLst>
                    <a:glow rad="381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思考</a:t>
              </a:r>
              <a:endParaRPr lang="zh-CN" altLang="en-US" sz="3200" dirty="0">
                <a:solidFill>
                  <a:srgbClr val="7030A0"/>
                </a:solidFill>
                <a:effectLst>
                  <a:glow rad="381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845030" y="4526367"/>
              <a:ext cx="100659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effectLst>
                    <a:glow rad="127000">
                      <a:schemeClr val="bg1"/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Thinking</a:t>
              </a:r>
              <a:endParaRPr lang="zh-CN" altLang="en-US" sz="16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4231" y1="85824" x2="64231" y2="86590"/>
                          <a14:foregroundMark x1="56923" y1="84291" x2="64615" y2="83908"/>
                          <a14:foregroundMark x1="67692" y1="83908" x2="69231" y2="83908"/>
                          <a14:foregroundMark x1="32692" y1="84674" x2="45385" y2="82759"/>
                          <a14:foregroundMark x1="38846" y1="66284" x2="38846" y2="66284"/>
                          <a14:backgroundMark x1="38846" y1="67050" x2="38846" y2="67050"/>
                          <a14:backgroundMark x1="38846" y1="66284" x2="38846" y2="662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2" t="19455" r="19500" b="9886"/>
            <a:stretch>
              <a:fillRect/>
            </a:stretch>
          </p:blipFill>
          <p:spPr bwMode="auto">
            <a:xfrm>
              <a:off x="930630" y="3738535"/>
              <a:ext cx="914400" cy="106801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免疫系统对病原体的识别</a:t>
            </a:r>
            <a:endParaRPr lang="zh-CN" alt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1433965" y="1111446"/>
            <a:ext cx="2977117" cy="5035578"/>
            <a:chOff x="14806" y="1089592"/>
            <a:chExt cx="2977117" cy="6255103"/>
          </a:xfrm>
        </p:grpSpPr>
        <p:sp>
          <p:nvSpPr>
            <p:cNvPr id="11" name="矩形: 圆角 10"/>
            <p:cNvSpPr/>
            <p:nvPr/>
          </p:nvSpPr>
          <p:spPr>
            <a:xfrm>
              <a:off x="14806" y="1414559"/>
              <a:ext cx="2977117" cy="5930136"/>
            </a:xfrm>
            <a:prstGeom prst="roundRect">
              <a:avLst>
                <a:gd name="adj" fmla="val 7028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03122" y="1089592"/>
              <a:ext cx="1656380" cy="649934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识别机理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668420" y="1631289"/>
            <a:ext cx="2498652" cy="437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400" dirty="0"/>
              <a:t>免疫细胞是通过细胞表面的</a:t>
            </a:r>
            <a:r>
              <a:rPr lang="zh-CN" altLang="en-US" sz="2400" dirty="0">
                <a:solidFill>
                  <a:srgbClr val="C00000"/>
                </a:solidFill>
              </a:rPr>
              <a:t>受体</a:t>
            </a:r>
            <a:r>
              <a:rPr lang="zh-CN" altLang="en-US" sz="2400" dirty="0"/>
              <a:t>，</a:t>
            </a:r>
            <a:r>
              <a:rPr lang="zh-CN" altLang="en-US" sz="2400" dirty="0">
                <a:solidFill>
                  <a:srgbClr val="0070C0"/>
                </a:solidFill>
              </a:rPr>
              <a:t>辨认</a:t>
            </a:r>
            <a:r>
              <a:rPr lang="zh-CN" altLang="en-US" sz="2400" dirty="0"/>
              <a:t>自身细胞膜表面作为分子标签的一组蛋白质或病毒、细菌等病原体各自的身份标签，来识别己方和敌方的。</a:t>
            </a:r>
            <a:endParaRPr lang="en-US" altLang="zh-CN" sz="2400" dirty="0"/>
          </a:p>
        </p:txBody>
      </p:sp>
      <p:grpSp>
        <p:nvGrpSpPr>
          <p:cNvPr id="9" name="组合 8"/>
          <p:cNvGrpSpPr/>
          <p:nvPr/>
        </p:nvGrpSpPr>
        <p:grpSpPr>
          <a:xfrm>
            <a:off x="4798767" y="1289785"/>
            <a:ext cx="6115138" cy="4857239"/>
            <a:chOff x="4790285" y="1289784"/>
            <a:chExt cx="6115138" cy="4857239"/>
          </a:xfrm>
        </p:grpSpPr>
        <p:sp>
          <p:nvSpPr>
            <p:cNvPr id="14" name="圆角矩形 67"/>
            <p:cNvSpPr/>
            <p:nvPr/>
          </p:nvSpPr>
          <p:spPr>
            <a:xfrm>
              <a:off x="4790285" y="1289784"/>
              <a:ext cx="6115138" cy="4857239"/>
            </a:xfrm>
            <a:prstGeom prst="roundRect">
              <a:avLst>
                <a:gd name="adj" fmla="val 4761"/>
              </a:avLst>
            </a:prstGeom>
            <a:solidFill>
              <a:srgbClr val="4F81BD">
                <a:alpha val="14902"/>
              </a:srgbClr>
            </a:solidFill>
            <a:ln w="12700">
              <a:solidFill>
                <a:srgbClr val="7FA1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5023286" y="1373056"/>
              <a:ext cx="5734749" cy="4515735"/>
              <a:chOff x="723803" y="1356485"/>
              <a:chExt cx="5734749" cy="4515735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1"/>
              <a:srcRect r="19997"/>
              <a:stretch>
                <a:fillRect/>
              </a:stretch>
            </p:blipFill>
            <p:spPr>
              <a:xfrm>
                <a:off x="723803" y="1356485"/>
                <a:ext cx="5734749" cy="4515735"/>
              </a:xfrm>
              <a:prstGeom prst="rect">
                <a:avLst/>
              </a:prstGeom>
            </p:spPr>
          </p:pic>
          <p:sp>
            <p:nvSpPr>
              <p:cNvPr id="6" name="文本框 5"/>
              <p:cNvSpPr txBox="1"/>
              <p:nvPr/>
            </p:nvSpPr>
            <p:spPr>
              <a:xfrm>
                <a:off x="4064675" y="2348564"/>
                <a:ext cx="20313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/>
                  <a:t>病原体表面的抗原</a:t>
                </a:r>
                <a:endParaRPr lang="zh-CN" altLang="en-US" dirty="0"/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4064675" y="2971623"/>
                <a:ext cx="22621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/>
                  <a:t>免疫细胞表面的受体</a:t>
                </a:r>
                <a:endParaRPr lang="zh-CN" altLang="en-US"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免疫系统对病原体的识别</a:t>
            </a:r>
            <a:endParaRPr lang="zh-CN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1249769"/>
            <a:ext cx="7038975" cy="4762500"/>
          </a:xfrm>
          <a:prstGeom prst="roundRect">
            <a:avLst>
              <a:gd name="adj" fmla="val 6174"/>
            </a:avLst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946297" y="1249770"/>
            <a:ext cx="2977117" cy="4762500"/>
            <a:chOff x="946297" y="1249770"/>
            <a:chExt cx="2977117" cy="4762500"/>
          </a:xfrm>
        </p:grpSpPr>
        <p:sp>
          <p:nvSpPr>
            <p:cNvPr id="5" name="圆角矩形 67"/>
            <p:cNvSpPr/>
            <p:nvPr/>
          </p:nvSpPr>
          <p:spPr>
            <a:xfrm>
              <a:off x="946297" y="1249770"/>
              <a:ext cx="2977117" cy="4762500"/>
            </a:xfrm>
            <a:prstGeom prst="roundRect">
              <a:avLst>
                <a:gd name="adj" fmla="val 7511"/>
              </a:avLst>
            </a:prstGeom>
            <a:solidFill>
              <a:srgbClr val="4F81BD">
                <a:alpha val="14902"/>
              </a:srgbClr>
            </a:solidFill>
            <a:ln w="12700">
              <a:solidFill>
                <a:srgbClr val="7FA1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185529" y="1334258"/>
              <a:ext cx="2498652" cy="455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2800" dirty="0"/>
                <a:t>当流感病毒突破了机体的前两道防线，第三道防线的“部队”就紧急动员起来，产生</a:t>
              </a:r>
              <a:r>
                <a:rPr lang="zh-CN" altLang="en-US" sz="2800" dirty="0">
                  <a:solidFill>
                    <a:srgbClr val="C00000"/>
                  </a:solidFill>
                </a:rPr>
                <a:t>特异性免疫</a:t>
              </a:r>
              <a:r>
                <a:rPr lang="zh-CN" altLang="en-US" sz="2800" dirty="0"/>
                <a:t>。</a:t>
              </a:r>
              <a:endParaRPr lang="en-US" altLang="zh-CN" sz="28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特异性免疫</a:t>
            </a:r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954865" y="1321202"/>
            <a:ext cx="3550239" cy="1429635"/>
            <a:chOff x="946297" y="1249770"/>
            <a:chExt cx="3550239" cy="1429635"/>
          </a:xfrm>
        </p:grpSpPr>
        <p:sp>
          <p:nvSpPr>
            <p:cNvPr id="15" name="圆角矩形 67"/>
            <p:cNvSpPr/>
            <p:nvPr/>
          </p:nvSpPr>
          <p:spPr>
            <a:xfrm>
              <a:off x="946297" y="1249770"/>
              <a:ext cx="3530008" cy="1429635"/>
            </a:xfrm>
            <a:prstGeom prst="roundRect">
              <a:avLst>
                <a:gd name="adj" fmla="val 7511"/>
              </a:avLst>
            </a:prstGeom>
            <a:solidFill>
              <a:srgbClr val="4F81BD">
                <a:alpha val="14902"/>
              </a:srgbClr>
            </a:solidFill>
            <a:ln w="12700">
              <a:solidFill>
                <a:srgbClr val="7FA1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096186" y="1371305"/>
              <a:ext cx="3400350" cy="114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300" dirty="0"/>
                <a:t>第三道防线的作战“部队”主要是众多的</a:t>
              </a:r>
              <a:r>
                <a:rPr lang="zh-CN" altLang="en-US" sz="2300" dirty="0">
                  <a:solidFill>
                    <a:srgbClr val="C00000"/>
                  </a:solidFill>
                </a:rPr>
                <a:t>淋巴细胞</a:t>
              </a:r>
              <a:r>
                <a:rPr lang="zh-CN" altLang="en-US" sz="2300" dirty="0"/>
                <a:t>。</a:t>
              </a:r>
              <a:endParaRPr lang="en-US" altLang="zh-CN" sz="2300" dirty="0"/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6"/>
          <a:stretch>
            <a:fillRect/>
          </a:stretch>
        </p:blipFill>
        <p:spPr bwMode="auto">
          <a:xfrm>
            <a:off x="5163289" y="1084522"/>
            <a:ext cx="6190511" cy="511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954865" y="3550210"/>
            <a:ext cx="3530008" cy="2146768"/>
            <a:chOff x="-132406" y="1089592"/>
            <a:chExt cx="3530008" cy="2666676"/>
          </a:xfrm>
        </p:grpSpPr>
        <p:sp>
          <p:nvSpPr>
            <p:cNvPr id="12" name="矩形: 圆角 11"/>
            <p:cNvSpPr/>
            <p:nvPr/>
          </p:nvSpPr>
          <p:spPr>
            <a:xfrm>
              <a:off x="-132406" y="1414559"/>
              <a:ext cx="3530008" cy="2341709"/>
            </a:xfrm>
            <a:prstGeom prst="roundRect">
              <a:avLst>
                <a:gd name="adj" fmla="val 10207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41751" y="1089592"/>
              <a:ext cx="2381693" cy="649934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“作战”方式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074456" y="4242542"/>
            <a:ext cx="1465077" cy="114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dirty="0"/>
              <a:t>体液免疫</a:t>
            </a:r>
            <a:endParaRPr lang="zh-CN" altLang="en-US" sz="2400" dirty="0"/>
          </a:p>
          <a:p>
            <a:pPr algn="just">
              <a:lnSpc>
                <a:spcPct val="150000"/>
              </a:lnSpc>
            </a:pPr>
            <a:r>
              <a:rPr lang="zh-CN" altLang="en-US" sz="2400" dirty="0"/>
              <a:t>细胞免疫</a:t>
            </a:r>
            <a:endParaRPr lang="zh-CN" altLang="en-US" sz="24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190500"/>
            <a:ext cx="10515600" cy="542925"/>
          </a:xfrm>
        </p:spPr>
        <p:txBody>
          <a:bodyPr/>
          <a:lstStyle/>
          <a:p>
            <a:r>
              <a:rPr lang="zh-CN" altLang="en-US" dirty="0"/>
              <a:t>免疫系统对病原体的识别</a:t>
            </a:r>
            <a:endParaRPr lang="zh-CN" altLang="en-US" dirty="0"/>
          </a:p>
        </p:txBody>
      </p:sp>
      <p:pic>
        <p:nvPicPr>
          <p:cNvPr id="5" name="图片 4" descr="卡通人物&#10;&#10;低可信度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167423" y="0"/>
            <a:ext cx="7024576" cy="6858000"/>
          </a:xfrm>
          <a:prstGeom prst="rect">
            <a:avLst/>
          </a:prstGeom>
          <a:gradFill flip="none" rotWithShape="1">
            <a:gsLst>
              <a:gs pos="51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8983182" y="3642172"/>
            <a:ext cx="2961167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细胞激活后可以产生抗体，由于抗体存在于体液中，所以这种主要靠抗体“作战”的方式称为体液免疫。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707839" y="2908747"/>
            <a:ext cx="2484160" cy="707886"/>
            <a:chOff x="9707839" y="2908747"/>
            <a:chExt cx="2484160" cy="707886"/>
          </a:xfrm>
        </p:grpSpPr>
        <p:sp>
          <p:nvSpPr>
            <p:cNvPr id="10" name="文本框 9"/>
            <p:cNvSpPr txBox="1"/>
            <p:nvPr/>
          </p:nvSpPr>
          <p:spPr>
            <a:xfrm>
              <a:off x="9707839" y="2908747"/>
              <a:ext cx="22365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dirty="0">
                  <a:solidFill>
                    <a:srgbClr val="C00000"/>
                  </a:solidFill>
                  <a:effectLst>
                    <a:glow rad="381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体液免疫</a:t>
              </a:r>
              <a:endParaRPr lang="zh-CN" altLang="en-US" sz="4000" dirty="0">
                <a:solidFill>
                  <a:srgbClr val="C00000"/>
                </a:solidFill>
                <a:effectLst>
                  <a:glow rad="381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12005428" y="2975611"/>
              <a:ext cx="186571" cy="622480"/>
              <a:chOff x="12005428" y="746558"/>
              <a:chExt cx="186571" cy="574158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2037329" y="746558"/>
                <a:ext cx="154670" cy="57415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12005428" y="746558"/>
                <a:ext cx="0" cy="574158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5" name="直接连接符 24"/>
          <p:cNvCxnSpPr/>
          <p:nvPr/>
        </p:nvCxnSpPr>
        <p:spPr>
          <a:xfrm>
            <a:off x="9044261" y="3620918"/>
            <a:ext cx="280838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489610" y="5950375"/>
            <a:ext cx="9212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一些病原体可以和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细胞接触，这为激活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细胞提供了第一个信号。</a:t>
            </a:r>
            <a:endParaRPr lang="zh-CN" alt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9711" y="265725"/>
            <a:ext cx="3412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体液免疫的过程</a:t>
            </a:r>
            <a:endParaRPr lang="zh-CN" altLang="en-US" sz="32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50" name="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l="4620" t="19008" r="13748" b="9413"/>
          <a:stretch>
            <a:fillRect/>
          </a:stretch>
        </p:blipFill>
        <p:spPr>
          <a:xfrm>
            <a:off x="1351844" y="1089000"/>
            <a:ext cx="9488312" cy="4680000"/>
          </a:xfrm>
          <a:prstGeom prst="roundRect">
            <a:avLst>
              <a:gd name="adj" fmla="val 5186"/>
            </a:avLst>
          </a:prstGeom>
          <a:ln w="381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6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0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50"/>
                </p:tgtEl>
              </p:cMediaNode>
            </p:video>
          </p:childTnLst>
        </p:cTn>
      </p:par>
    </p:tnLst>
    <p:bldLst>
      <p:bldP spid="5" grpId="0"/>
    </p:bldLst>
  </p:timing>
</p:sld>
</file>

<file path=ppt/tags/tag1.xml><?xml version="1.0" encoding="utf-8"?>
<p:tagLst xmlns:p="http://schemas.openxmlformats.org/presentationml/2006/main">
  <p:tag name="commondata" val="eyJoZGlkIjoiMjhjYTEzZTliZTc5ZTc0ZDgwM2UwNWU0ZDAwNmNmMDcifQ=="/>
</p:tagLst>
</file>

<file path=ppt/theme/theme1.xml><?xml version="1.0" encoding="utf-8"?>
<a:theme xmlns:a="http://schemas.openxmlformats.org/drawingml/2006/main" name="Office 主题​​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3386</Words>
  <Application>WPS 演示</Application>
  <PresentationFormat>宽屏</PresentationFormat>
  <Paragraphs>556</Paragraphs>
  <Slides>37</Slides>
  <Notes>3</Notes>
  <HiddenSlides>0</HiddenSlides>
  <MMClips>17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9" baseType="lpstr">
      <vt:lpstr>Arial</vt:lpstr>
      <vt:lpstr>宋体</vt:lpstr>
      <vt:lpstr>Wingdings</vt:lpstr>
      <vt:lpstr>微软雅黑</vt:lpstr>
      <vt:lpstr>方正小标宋简体</vt:lpstr>
      <vt:lpstr>方正细珊瑚简体</vt:lpstr>
      <vt:lpstr>Impact</vt:lpstr>
      <vt:lpstr>Arial Black</vt:lpstr>
      <vt:lpstr>华文新魏</vt:lpstr>
      <vt:lpstr>华文行楷</vt:lpstr>
      <vt:lpstr>Times New Roman</vt:lpstr>
      <vt:lpstr>方正粗倩简体</vt:lpstr>
      <vt:lpstr>方正大标宋简体</vt:lpstr>
      <vt:lpstr>等线</vt:lpstr>
      <vt:lpstr>Arial Unicode MS</vt:lpstr>
      <vt:lpstr>等线 Light</vt:lpstr>
      <vt:lpstr>楷体</vt:lpstr>
      <vt:lpstr>华文细黑</vt:lpstr>
      <vt:lpstr>Rockwell</vt:lpstr>
      <vt:lpstr>Bookman Old Style</vt:lpstr>
      <vt:lpstr>Calibri</vt:lpstr>
      <vt:lpstr>Office 主题​​</vt:lpstr>
      <vt:lpstr>PowerPoint 演示文稿</vt:lpstr>
      <vt:lpstr>PowerPoint 演示文稿</vt:lpstr>
      <vt:lpstr>特异性免疫</vt:lpstr>
      <vt:lpstr>免疫系统对病原体的识别</vt:lpstr>
      <vt:lpstr>免疫系统对病原体的识别</vt:lpstr>
      <vt:lpstr>免疫系统对病原体的识别</vt:lpstr>
      <vt:lpstr>特异性免疫</vt:lpstr>
      <vt:lpstr>免疫系统对病原体的识别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B细胞的特点</vt:lpstr>
      <vt:lpstr>体液免疫</vt:lpstr>
      <vt:lpstr>特异性免疫</vt:lpstr>
      <vt:lpstr>免疫系统对病原体的识别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细胞毒性T细胞的活化</vt:lpstr>
      <vt:lpstr>细胞免疫</vt:lpstr>
      <vt:lpstr>【思考·讨论】体液免疫和细胞免疫的关系</vt:lpstr>
      <vt:lpstr>【思考·讨论】体液免疫和细胞免疫的关系</vt:lpstr>
      <vt:lpstr>体液免疫和细胞免疫的协调配合</vt:lpstr>
      <vt:lpstr>体液免疫和细胞免疫的协调配合</vt:lpstr>
      <vt:lpstr>神经系统、内分泌系统与免疫系统之间的相互作用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贵君</dc:creator>
  <cp:lastModifiedBy>强</cp:lastModifiedBy>
  <cp:revision>2042</cp:revision>
  <dcterms:created xsi:type="dcterms:W3CDTF">2021-10-17T01:42:00Z</dcterms:created>
  <dcterms:modified xsi:type="dcterms:W3CDTF">2024-08-30T23:55:45Z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DF9A10478CFE44748DE4ECFFBA814FEE_12</vt:lpwstr>
  </property>
  <property fmtid="{D5CDD505-2E9C-101B-9397-08002B2CF9AE}" pid="3" name="KSOProductBuildVer">
    <vt:lpwstr>2052-12.1.0.17827</vt:lpwstr>
  </property>
</Properties>
</file>