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
  </p:notesMasterIdLst>
  <p:handoutMasterIdLst>
    <p:handoutMasterId r:id="rId37"/>
  </p:handoutMasterIdLst>
  <p:sldIdLst>
    <p:sldId id="267" r:id="rId3"/>
    <p:sldId id="522" r:id="rId4"/>
    <p:sldId id="839" r:id="rId6"/>
    <p:sldId id="835" r:id="rId7"/>
    <p:sldId id="836" r:id="rId8"/>
    <p:sldId id="837" r:id="rId9"/>
    <p:sldId id="841" r:id="rId10"/>
    <p:sldId id="840" r:id="rId11"/>
    <p:sldId id="842" r:id="rId12"/>
    <p:sldId id="846" r:id="rId13"/>
    <p:sldId id="844" r:id="rId14"/>
    <p:sldId id="852" r:id="rId15"/>
    <p:sldId id="851" r:id="rId16"/>
    <p:sldId id="848" r:id="rId17"/>
    <p:sldId id="849" r:id="rId18"/>
    <p:sldId id="850" r:id="rId19"/>
    <p:sldId id="854" r:id="rId20"/>
    <p:sldId id="855" r:id="rId21"/>
    <p:sldId id="858" r:id="rId22"/>
    <p:sldId id="868" r:id="rId23"/>
    <p:sldId id="869" r:id="rId24"/>
    <p:sldId id="870" r:id="rId25"/>
    <p:sldId id="871" r:id="rId26"/>
    <p:sldId id="872" r:id="rId27"/>
    <p:sldId id="861" r:id="rId28"/>
    <p:sldId id="862" r:id="rId29"/>
    <p:sldId id="863" r:id="rId30"/>
    <p:sldId id="866" r:id="rId31"/>
    <p:sldId id="867" r:id="rId32"/>
    <p:sldId id="857" r:id="rId33"/>
    <p:sldId id="830" r:id="rId34"/>
    <p:sldId id="831" r:id="rId35"/>
    <p:sldId id="334" r:id="rId36"/>
  </p:sldIdLst>
  <p:sldSz cx="12192000" cy="6858000"/>
  <p:notesSz cx="6858000" cy="9144000"/>
  <p:embeddedFontLst>
    <p:embeddedFont>
      <p:font typeface="微软雅黑" panose="020B0503020204020204" pitchFamily="34" charset="-122"/>
      <p:regular r:id="rId41"/>
    </p:embeddedFont>
    <p:embeddedFont>
      <p:font typeface="方正细珊瑚简体" panose="03000509000000000000" pitchFamily="65" charset="-122"/>
      <p:regular r:id="rId42"/>
    </p:embeddedFont>
    <p:embeddedFont>
      <p:font typeface="Impact" panose="020B0806030902050204" pitchFamily="34" charset="0"/>
      <p:regular r:id="rId43"/>
    </p:embeddedFont>
    <p:embeddedFont>
      <p:font typeface="华文行楷" panose="02010800040101010101" pitchFamily="2" charset="-122"/>
      <p:regular r:id="rId44"/>
    </p:embeddedFont>
    <p:embeddedFont>
      <p:font typeface="方正粗倩简体" panose="03000509000000000000" pitchFamily="65" charset="-122"/>
      <p:regular r:id="rId45"/>
    </p:embeddedFont>
    <p:embeddedFont>
      <p:font typeface="等线" panose="02010600030101010101" charset="-122"/>
      <p:regular r:id="rId46"/>
    </p:embeddedFont>
    <p:embeddedFont>
      <p:font typeface="等线 Light" panose="02010600030101010101" charset="-122"/>
      <p:regular r:id="rId47"/>
    </p:embeddedFont>
    <p:embeddedFont>
      <p:font typeface="Calibri" panose="020F0502020204030204"/>
      <p:regular r:id="rId48"/>
      <p:bold r:id="rId49"/>
      <p:italic r:id="rId50"/>
      <p:boldItalic r:id="rId51"/>
    </p:embeddedFont>
  </p:embeddedFontLst>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89527F"/>
    <a:srgbClr val="8E6C00"/>
    <a:srgbClr val="AC0000"/>
    <a:srgbClr val="DADADA"/>
    <a:srgbClr val="629DD1"/>
    <a:srgbClr val="CC9B00"/>
    <a:srgbClr val="177EC0"/>
    <a:srgbClr val="DAE0EF"/>
    <a:srgbClr val="519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849" autoAdjust="0"/>
  </p:normalViewPr>
  <p:slideViewPr>
    <p:cSldViewPr snapToGrid="0">
      <p:cViewPr varScale="1">
        <p:scale>
          <a:sx n="105" d="100"/>
          <a:sy n="105" d="100"/>
        </p:scale>
        <p:origin x="750"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51"/>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gs" Target="tags/tag1.xml"/><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notesMaster" Target="notesMasters/notesMaster1.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4EA0D-6645-4479-BA4C-AF2DCE1B41F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E5488F-A3BC-46E6-B482-41B3E5554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E5488F-A3BC-46E6-B482-41B3E5554A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E43019E-2C57-4E0C-8F61-630E0260AA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14F41D-EA3E-41E9-A8E5-275C2EDA39BD}" type="slidenum">
              <a:rPr lang="zh-CN" altLang="en-US" smtClean="0"/>
            </a:fld>
            <a:endParaRPr lang="zh-CN" altLang="en-US"/>
          </a:p>
        </p:txBody>
      </p:sp>
      <p:sp>
        <p:nvSpPr>
          <p:cNvPr id="7" name="矩形 7"/>
          <p:cNvSpPr/>
          <p:nvPr userDrawn="1"/>
        </p:nvSpPr>
        <p:spPr>
          <a:xfrm>
            <a:off x="0" y="3644900"/>
            <a:ext cx="12192000" cy="3213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 name="副标题 2"/>
          <p:cNvSpPr txBox="1"/>
          <p:nvPr userDrawn="1"/>
        </p:nvSpPr>
        <p:spPr>
          <a:xfrm>
            <a:off x="4986867" y="3813176"/>
            <a:ext cx="6614584" cy="69532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fontAlgn="auto">
              <a:spcAft>
                <a:spcPts val="0"/>
              </a:spcAft>
              <a:defRPr/>
            </a:pPr>
            <a:endParaRPr lang="zh-CN" altLang="en-US" sz="2800" dirty="0">
              <a:solidFill>
                <a:schemeClr val="bg1"/>
              </a:solidFill>
              <a:effectLst>
                <a:glow rad="63500">
                  <a:schemeClr val="accent2">
                    <a:satMod val="175000"/>
                    <a:alpha val="40000"/>
                  </a:schemeClr>
                </a:glow>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endParaRPr>
          </a:p>
        </p:txBody>
      </p:sp>
      <p:cxnSp>
        <p:nvCxnSpPr>
          <p:cNvPr id="9" name="直接连接符 11"/>
          <p:cNvCxnSpPr/>
          <p:nvPr userDrawn="1"/>
        </p:nvCxnSpPr>
        <p:spPr>
          <a:xfrm>
            <a:off x="0" y="358933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副标题 2"/>
          <p:cNvSpPr>
            <a:spLocks noGrp="1"/>
          </p:cNvSpPr>
          <p:nvPr>
            <p:ph type="subTitle" idx="1"/>
          </p:nvPr>
        </p:nvSpPr>
        <p:spPr>
          <a:xfrm>
            <a:off x="3105773" y="3886200"/>
            <a:ext cx="8534400" cy="622478"/>
          </a:xfrm>
        </p:spPr>
        <p:txBody>
          <a:bodyPr/>
          <a:lstStyle>
            <a:lvl1pPr marL="0" indent="0" algn="r">
              <a:buNone/>
              <a:defRPr>
                <a:solidFill>
                  <a:schemeClr val="bg1"/>
                </a:solidFill>
                <a:effectLst>
                  <a:glow rad="63500">
                    <a:schemeClr val="accent2">
                      <a:satMod val="175000"/>
                      <a:alpha val="40000"/>
                    </a:schemeClr>
                  </a:glow>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11" name="矩形 10"/>
          <p:cNvSpPr/>
          <p:nvPr userDrawn="1"/>
        </p:nvSpPr>
        <p:spPr>
          <a:xfrm>
            <a:off x="0" y="6429420"/>
            <a:ext cx="12192000" cy="4286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6"/>
          <p:cNvSpPr txBox="1">
            <a:spLocks noChangeArrowheads="1"/>
          </p:cNvSpPr>
          <p:nvPr userDrawn="1"/>
        </p:nvSpPr>
        <p:spPr bwMode="auto">
          <a:xfrm>
            <a:off x="8848713" y="5805264"/>
            <a:ext cx="2621280" cy="460375"/>
          </a:xfrm>
          <a:prstGeom prst="rect">
            <a:avLst/>
          </a:prstGeom>
          <a:solidFill>
            <a:srgbClr val="FFFFFF">
              <a:alpha val="0"/>
            </a:srgbClr>
          </a:solidFill>
          <a:ln w="9525">
            <a:noFill/>
            <a:miter lim="800000"/>
          </a:ln>
        </p:spPr>
        <p:txBody>
          <a:bodyPr wrap="none">
            <a:spAutoFit/>
          </a:bodyPr>
          <a:lstStyle/>
          <a:p>
            <a:r>
              <a:rPr lang="zh-CN" altLang="en-US" sz="2400" dirty="0">
                <a:solidFill>
                  <a:srgbClr val="FFFF00"/>
                </a:solidFill>
                <a:latin typeface="方正细珊瑚简体" panose="03000509000000000000" pitchFamily="65" charset="-122"/>
                <a:ea typeface="方正细珊瑚简体" panose="03000509000000000000" pitchFamily="65" charset="-122"/>
              </a:rPr>
              <a:t>四川省仪陇中学校</a:t>
            </a:r>
            <a:endParaRPr lang="zh-CN" altLang="en-US" sz="2400" dirty="0">
              <a:solidFill>
                <a:srgbClr val="FFFF00"/>
              </a:solidFill>
              <a:latin typeface="方正细珊瑚简体" panose="03000509000000000000" pitchFamily="65" charset="-122"/>
              <a:ea typeface="方正细珊瑚简体" panose="03000509000000000000" pitchFamily="65" charset="-122"/>
            </a:endParaRPr>
          </a:p>
        </p:txBody>
      </p:sp>
      <p:grpSp>
        <p:nvGrpSpPr>
          <p:cNvPr id="19" name="组合 18"/>
          <p:cNvGrpSpPr/>
          <p:nvPr userDrawn="1"/>
        </p:nvGrpSpPr>
        <p:grpSpPr bwMode="auto">
          <a:xfrm>
            <a:off x="0" y="3176"/>
            <a:ext cx="12192000" cy="3673475"/>
            <a:chOff x="-748" y="-27992"/>
            <a:chExt cx="9144753" cy="3673016"/>
          </a:xfrm>
          <a:gradFill>
            <a:gsLst>
              <a:gs pos="0">
                <a:schemeClr val="accent2">
                  <a:lumMod val="60000"/>
                  <a:lumOff val="40000"/>
                </a:schemeClr>
              </a:gs>
              <a:gs pos="100000">
                <a:schemeClr val="bg1"/>
              </a:gs>
            </a:gsLst>
            <a:lin ang="5400000" scaled="0"/>
          </a:gradFill>
        </p:grpSpPr>
        <p:sp>
          <p:nvSpPr>
            <p:cNvPr id="21" name="TextBox 10"/>
            <p:cNvSpPr txBox="1"/>
            <p:nvPr userDrawn="1"/>
          </p:nvSpPr>
          <p:spPr>
            <a:xfrm>
              <a:off x="139864" y="-24112"/>
              <a:ext cx="6815699" cy="2785378"/>
            </a:xfrm>
            <a:prstGeom prst="rect">
              <a:avLst/>
            </a:prstGeom>
            <a:grpFill/>
          </p:spPr>
          <p:txBody>
            <a:bodyPr wrap="square">
              <a:spAutoFit/>
            </a:bodyPr>
            <a:lstStyle/>
            <a:p>
              <a:pPr algn="ctr" fontAlgn="auto">
                <a:spcBef>
                  <a:spcPts val="0"/>
                </a:spcBef>
                <a:spcAft>
                  <a:spcPts val="0"/>
                </a:spcAft>
                <a:defRPr/>
              </a:pPr>
              <a:r>
                <a:rPr lang="en-US" altLang="zh-CN" sz="17500" dirty="0">
                  <a:gradFill>
                    <a:gsLst>
                      <a:gs pos="0">
                        <a:schemeClr val="accent6">
                          <a:lumMod val="60000"/>
                          <a:lumOff val="40000"/>
                        </a:schemeClr>
                      </a:gs>
                      <a:gs pos="100000">
                        <a:schemeClr val="bg1"/>
                      </a:gs>
                    </a:gsLst>
                    <a:lin ang="5400000" scaled="0"/>
                  </a:gradFill>
                  <a:latin typeface="Impact" panose="020B0806030902050204" pitchFamily="34" charset="0"/>
                  <a:ea typeface="+mn-ea"/>
                </a:rPr>
                <a:t>SHENGWU</a:t>
              </a:r>
              <a:endParaRPr lang="zh-CN" altLang="en-US" sz="17500" dirty="0">
                <a:gradFill>
                  <a:gsLst>
                    <a:gs pos="0">
                      <a:schemeClr val="accent6">
                        <a:lumMod val="60000"/>
                        <a:lumOff val="40000"/>
                      </a:schemeClr>
                    </a:gs>
                    <a:gs pos="100000">
                      <a:schemeClr val="bg1"/>
                    </a:gs>
                  </a:gsLst>
                  <a:lin ang="5400000" scaled="0"/>
                </a:gradFill>
                <a:latin typeface="Impact" panose="020B0806030902050204" pitchFamily="34" charset="0"/>
                <a:ea typeface="+mn-ea"/>
              </a:endParaRPr>
            </a:p>
          </p:txBody>
        </p:sp>
        <p:sp>
          <p:nvSpPr>
            <p:cNvPr id="20" name="矩形 6"/>
            <p:cNvSpPr/>
            <p:nvPr userDrawn="1"/>
          </p:nvSpPr>
          <p:spPr>
            <a:xfrm>
              <a:off x="-748" y="-27992"/>
              <a:ext cx="9144753" cy="3673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600" dirty="0">
                <a:latin typeface="Arial Black" panose="020B0A04020102020204" pitchFamily="34" charset="0"/>
              </a:endParaRPr>
            </a:p>
          </p:txBody>
        </p:sp>
      </p:grpSp>
      <p:cxnSp>
        <p:nvCxnSpPr>
          <p:cNvPr id="22" name="直接连接符 11"/>
          <p:cNvCxnSpPr/>
          <p:nvPr userDrawn="1"/>
        </p:nvCxnSpPr>
        <p:spPr>
          <a:xfrm>
            <a:off x="0" y="3589338"/>
            <a:ext cx="12192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10"/>
          <p:cNvSpPr txBox="1"/>
          <p:nvPr userDrawn="1"/>
        </p:nvSpPr>
        <p:spPr bwMode="auto">
          <a:xfrm>
            <a:off x="-293910" y="-684740"/>
            <a:ext cx="12846225" cy="3970318"/>
          </a:xfrm>
          <a:prstGeom prst="rect">
            <a:avLst/>
          </a:prstGeom>
          <a:noFill/>
        </p:spPr>
        <p:txBody>
          <a:bodyPr wrap="square">
            <a:spAutoFit/>
          </a:bodyPr>
          <a:lstStyle/>
          <a:p>
            <a:pPr algn="ctr" fontAlgn="auto">
              <a:spcBef>
                <a:spcPts val="0"/>
              </a:spcBef>
              <a:spcAft>
                <a:spcPts val="0"/>
              </a:spcAft>
              <a:defRPr/>
            </a:pPr>
            <a:r>
              <a:rPr lang="en-US" altLang="zh-CN" sz="24700" dirty="0">
                <a:gradFill>
                  <a:gsLst>
                    <a:gs pos="0">
                      <a:schemeClr val="accent2">
                        <a:lumMod val="60000"/>
                        <a:lumOff val="40000"/>
                      </a:schemeClr>
                    </a:gs>
                    <a:gs pos="100000">
                      <a:srgbClr val="FFFFFF"/>
                    </a:gs>
                  </a:gsLst>
                  <a:lin ang="5400000" scaled="0"/>
                </a:gradFill>
                <a:latin typeface="Impact" panose="020B0806030902050204" pitchFamily="34" charset="0"/>
                <a:ea typeface="+mn-ea"/>
              </a:rPr>
              <a:t>SHENGWU</a:t>
            </a:r>
            <a:endParaRPr lang="zh-CN" altLang="en-US" sz="24700" dirty="0">
              <a:gradFill>
                <a:gsLst>
                  <a:gs pos="0">
                    <a:schemeClr val="accent2">
                      <a:lumMod val="60000"/>
                      <a:lumOff val="40000"/>
                    </a:schemeClr>
                  </a:gs>
                  <a:gs pos="100000">
                    <a:srgbClr val="FFFFFF"/>
                  </a:gs>
                </a:gsLst>
                <a:lin ang="5400000" scaled="0"/>
              </a:gradFill>
              <a:latin typeface="Impact" panose="020B0806030902050204" pitchFamily="34" charset="0"/>
              <a:ea typeface="+mn-ea"/>
            </a:endParaRPr>
          </a:p>
        </p:txBody>
      </p:sp>
      <p:sp>
        <p:nvSpPr>
          <p:cNvPr id="23" name="任意多边形 14"/>
          <p:cNvSpPr/>
          <p:nvPr userDrawn="1"/>
        </p:nvSpPr>
        <p:spPr bwMode="auto">
          <a:xfrm>
            <a:off x="2117" y="471137"/>
            <a:ext cx="6379635" cy="571504"/>
          </a:xfrm>
          <a:custGeom>
            <a:avLst/>
            <a:gdLst>
              <a:gd name="connsiteX0" fmla="*/ 0 w 2428892"/>
              <a:gd name="connsiteY0" fmla="*/ 119066 h 714380"/>
              <a:gd name="connsiteX1" fmla="*/ 34874 w 2428892"/>
              <a:gd name="connsiteY1" fmla="*/ 34874 h 714380"/>
              <a:gd name="connsiteX2" fmla="*/ 119066 w 2428892"/>
              <a:gd name="connsiteY2" fmla="*/ 0 h 714380"/>
              <a:gd name="connsiteX3" fmla="*/ 2309826 w 2428892"/>
              <a:gd name="connsiteY3" fmla="*/ 0 h 714380"/>
              <a:gd name="connsiteX4" fmla="*/ 2394018 w 2428892"/>
              <a:gd name="connsiteY4" fmla="*/ 34874 h 714380"/>
              <a:gd name="connsiteX5" fmla="*/ 2428892 w 2428892"/>
              <a:gd name="connsiteY5" fmla="*/ 119066 h 714380"/>
              <a:gd name="connsiteX6" fmla="*/ 2428892 w 2428892"/>
              <a:gd name="connsiteY6" fmla="*/ 595314 h 714380"/>
              <a:gd name="connsiteX7" fmla="*/ 2394018 w 2428892"/>
              <a:gd name="connsiteY7" fmla="*/ 679506 h 714380"/>
              <a:gd name="connsiteX8" fmla="*/ 2309826 w 2428892"/>
              <a:gd name="connsiteY8" fmla="*/ 714380 h 714380"/>
              <a:gd name="connsiteX9" fmla="*/ 119066 w 2428892"/>
              <a:gd name="connsiteY9" fmla="*/ 714380 h 714380"/>
              <a:gd name="connsiteX10" fmla="*/ 34874 w 2428892"/>
              <a:gd name="connsiteY10" fmla="*/ 679506 h 714380"/>
              <a:gd name="connsiteX11" fmla="*/ 0 w 2428892"/>
              <a:gd name="connsiteY11" fmla="*/ 595314 h 714380"/>
              <a:gd name="connsiteX12" fmla="*/ 0 w 2428892"/>
              <a:gd name="connsiteY12" fmla="*/ 119066 h 714380"/>
              <a:gd name="connsiteX0-1" fmla="*/ 265905 w 2694797"/>
              <a:gd name="connsiteY0-2" fmla="*/ 119066 h 714380"/>
              <a:gd name="connsiteX1-3" fmla="*/ 384971 w 2694797"/>
              <a:gd name="connsiteY1-4" fmla="*/ 0 h 714380"/>
              <a:gd name="connsiteX2-5" fmla="*/ 2575731 w 2694797"/>
              <a:gd name="connsiteY2-6" fmla="*/ 0 h 714380"/>
              <a:gd name="connsiteX3-7" fmla="*/ 2659923 w 2694797"/>
              <a:gd name="connsiteY3-8" fmla="*/ 34874 h 714380"/>
              <a:gd name="connsiteX4-9" fmla="*/ 2694797 w 2694797"/>
              <a:gd name="connsiteY4-10" fmla="*/ 119066 h 714380"/>
              <a:gd name="connsiteX5-11" fmla="*/ 2694797 w 2694797"/>
              <a:gd name="connsiteY5-12" fmla="*/ 595314 h 714380"/>
              <a:gd name="connsiteX6-13" fmla="*/ 2659923 w 2694797"/>
              <a:gd name="connsiteY6-14" fmla="*/ 679506 h 714380"/>
              <a:gd name="connsiteX7-15" fmla="*/ 2575731 w 2694797"/>
              <a:gd name="connsiteY7-16" fmla="*/ 714380 h 714380"/>
              <a:gd name="connsiteX8-17" fmla="*/ 384971 w 2694797"/>
              <a:gd name="connsiteY8-18" fmla="*/ 714380 h 714380"/>
              <a:gd name="connsiteX9-19" fmla="*/ 300779 w 2694797"/>
              <a:gd name="connsiteY9-20" fmla="*/ 679506 h 714380"/>
              <a:gd name="connsiteX10-21" fmla="*/ 265905 w 2694797"/>
              <a:gd name="connsiteY10-22" fmla="*/ 595314 h 714380"/>
              <a:gd name="connsiteX11-23" fmla="*/ 265905 w 2694797"/>
              <a:gd name="connsiteY11-24" fmla="*/ 119066 h 714380"/>
              <a:gd name="connsiteX0-25" fmla="*/ 0 w 2428892"/>
              <a:gd name="connsiteY0-26" fmla="*/ 595314 h 714380"/>
              <a:gd name="connsiteX1-27" fmla="*/ 119066 w 2428892"/>
              <a:gd name="connsiteY1-28" fmla="*/ 0 h 714380"/>
              <a:gd name="connsiteX2-29" fmla="*/ 2309826 w 2428892"/>
              <a:gd name="connsiteY2-30" fmla="*/ 0 h 714380"/>
              <a:gd name="connsiteX3-31" fmla="*/ 2394018 w 2428892"/>
              <a:gd name="connsiteY3-32" fmla="*/ 34874 h 714380"/>
              <a:gd name="connsiteX4-33" fmla="*/ 2428892 w 2428892"/>
              <a:gd name="connsiteY4-34" fmla="*/ 119066 h 714380"/>
              <a:gd name="connsiteX5-35" fmla="*/ 2428892 w 2428892"/>
              <a:gd name="connsiteY5-36" fmla="*/ 595314 h 714380"/>
              <a:gd name="connsiteX6-37" fmla="*/ 2394018 w 2428892"/>
              <a:gd name="connsiteY6-38" fmla="*/ 679506 h 714380"/>
              <a:gd name="connsiteX7-39" fmla="*/ 2309826 w 2428892"/>
              <a:gd name="connsiteY7-40" fmla="*/ 714380 h 714380"/>
              <a:gd name="connsiteX8-41" fmla="*/ 119066 w 2428892"/>
              <a:gd name="connsiteY8-42" fmla="*/ 714380 h 714380"/>
              <a:gd name="connsiteX9-43" fmla="*/ 34874 w 2428892"/>
              <a:gd name="connsiteY9-44" fmla="*/ 679506 h 714380"/>
              <a:gd name="connsiteX10-45" fmla="*/ 0 w 2428892"/>
              <a:gd name="connsiteY10-46" fmla="*/ 595314 h 714380"/>
              <a:gd name="connsiteX0-47" fmla="*/ 294967 w 2688985"/>
              <a:gd name="connsiteY0-48" fmla="*/ 679506 h 798569"/>
              <a:gd name="connsiteX1-49" fmla="*/ 379159 w 2688985"/>
              <a:gd name="connsiteY1-50" fmla="*/ 0 h 798569"/>
              <a:gd name="connsiteX2-51" fmla="*/ 2569919 w 2688985"/>
              <a:gd name="connsiteY2-52" fmla="*/ 0 h 798569"/>
              <a:gd name="connsiteX3-53" fmla="*/ 2654111 w 2688985"/>
              <a:gd name="connsiteY3-54" fmla="*/ 34874 h 798569"/>
              <a:gd name="connsiteX4-55" fmla="*/ 2688985 w 2688985"/>
              <a:gd name="connsiteY4-56" fmla="*/ 119066 h 798569"/>
              <a:gd name="connsiteX5-57" fmla="*/ 2688985 w 2688985"/>
              <a:gd name="connsiteY5-58" fmla="*/ 595314 h 798569"/>
              <a:gd name="connsiteX6-59" fmla="*/ 2654111 w 2688985"/>
              <a:gd name="connsiteY6-60" fmla="*/ 679506 h 798569"/>
              <a:gd name="connsiteX7-61" fmla="*/ 2569919 w 2688985"/>
              <a:gd name="connsiteY7-62" fmla="*/ 714380 h 798569"/>
              <a:gd name="connsiteX8-63" fmla="*/ 379159 w 2688985"/>
              <a:gd name="connsiteY8-64" fmla="*/ 714380 h 798569"/>
              <a:gd name="connsiteX9-65" fmla="*/ 294967 w 2688985"/>
              <a:gd name="connsiteY9-66" fmla="*/ 679506 h 798569"/>
              <a:gd name="connsiteX0-67" fmla="*/ 365127 w 2674953"/>
              <a:gd name="connsiteY0-68" fmla="*/ 714380 h 714380"/>
              <a:gd name="connsiteX1-69" fmla="*/ 365127 w 2674953"/>
              <a:gd name="connsiteY1-70" fmla="*/ 0 h 714380"/>
              <a:gd name="connsiteX2-71" fmla="*/ 2555887 w 2674953"/>
              <a:gd name="connsiteY2-72" fmla="*/ 0 h 714380"/>
              <a:gd name="connsiteX3-73" fmla="*/ 2640079 w 2674953"/>
              <a:gd name="connsiteY3-74" fmla="*/ 34874 h 714380"/>
              <a:gd name="connsiteX4-75" fmla="*/ 2674953 w 2674953"/>
              <a:gd name="connsiteY4-76" fmla="*/ 119066 h 714380"/>
              <a:gd name="connsiteX5-77" fmla="*/ 2674953 w 2674953"/>
              <a:gd name="connsiteY5-78" fmla="*/ 595314 h 714380"/>
              <a:gd name="connsiteX6-79" fmla="*/ 2640079 w 2674953"/>
              <a:gd name="connsiteY6-80" fmla="*/ 679506 h 714380"/>
              <a:gd name="connsiteX7-81" fmla="*/ 2555887 w 2674953"/>
              <a:gd name="connsiteY7-82" fmla="*/ 714380 h 714380"/>
              <a:gd name="connsiteX8-83" fmla="*/ 365127 w 2674953"/>
              <a:gd name="connsiteY8-84" fmla="*/ 714380 h 714380"/>
              <a:gd name="connsiteX0-85" fmla="*/ 365127 w 2674953"/>
              <a:gd name="connsiteY0-86" fmla="*/ 714380 h 714380"/>
              <a:gd name="connsiteX1-87" fmla="*/ 365127 w 2674953"/>
              <a:gd name="connsiteY1-88" fmla="*/ 0 h 714380"/>
              <a:gd name="connsiteX2-89" fmla="*/ 2555887 w 2674953"/>
              <a:gd name="connsiteY2-90" fmla="*/ 0 h 714380"/>
              <a:gd name="connsiteX3-91" fmla="*/ 2640079 w 2674953"/>
              <a:gd name="connsiteY3-92" fmla="*/ 34874 h 714380"/>
              <a:gd name="connsiteX4-93" fmla="*/ 2674953 w 2674953"/>
              <a:gd name="connsiteY4-94" fmla="*/ 119066 h 714380"/>
              <a:gd name="connsiteX5-95" fmla="*/ 2674953 w 2674953"/>
              <a:gd name="connsiteY5-96" fmla="*/ 595314 h 714380"/>
              <a:gd name="connsiteX6-97" fmla="*/ 2640079 w 2674953"/>
              <a:gd name="connsiteY6-98" fmla="*/ 679506 h 714380"/>
              <a:gd name="connsiteX7-99" fmla="*/ 2555887 w 2674953"/>
              <a:gd name="connsiteY7-100" fmla="*/ 714380 h 714380"/>
              <a:gd name="connsiteX8-101" fmla="*/ 365127 w 2674953"/>
              <a:gd name="connsiteY8-102" fmla="*/ 714380 h 714380"/>
              <a:gd name="connsiteX0-103" fmla="*/ 9038 w 2318864"/>
              <a:gd name="connsiteY0-104" fmla="*/ 714380 h 714380"/>
              <a:gd name="connsiteX1-105" fmla="*/ 9038 w 2318864"/>
              <a:gd name="connsiteY1-106" fmla="*/ 0 h 714380"/>
              <a:gd name="connsiteX2-107" fmla="*/ 2199798 w 2318864"/>
              <a:gd name="connsiteY2-108" fmla="*/ 0 h 714380"/>
              <a:gd name="connsiteX3-109" fmla="*/ 2283990 w 2318864"/>
              <a:gd name="connsiteY3-110" fmla="*/ 34874 h 714380"/>
              <a:gd name="connsiteX4-111" fmla="*/ 2318864 w 2318864"/>
              <a:gd name="connsiteY4-112" fmla="*/ 119066 h 714380"/>
              <a:gd name="connsiteX5-113" fmla="*/ 2318864 w 2318864"/>
              <a:gd name="connsiteY5-114" fmla="*/ 595314 h 714380"/>
              <a:gd name="connsiteX6-115" fmla="*/ 2283990 w 2318864"/>
              <a:gd name="connsiteY6-116" fmla="*/ 679506 h 714380"/>
              <a:gd name="connsiteX7-117" fmla="*/ 2199798 w 2318864"/>
              <a:gd name="connsiteY7-118" fmla="*/ 714380 h 714380"/>
              <a:gd name="connsiteX8-119" fmla="*/ 9038 w 2318864"/>
              <a:gd name="connsiteY8-120" fmla="*/ 714380 h 714380"/>
              <a:gd name="connsiteX0-121" fmla="*/ 1045 w 2310871"/>
              <a:gd name="connsiteY0-122" fmla="*/ 714380 h 714380"/>
              <a:gd name="connsiteX1-123" fmla="*/ 1045 w 2310871"/>
              <a:gd name="connsiteY1-124" fmla="*/ 0 h 714380"/>
              <a:gd name="connsiteX2-125" fmla="*/ 2191805 w 2310871"/>
              <a:gd name="connsiteY2-126" fmla="*/ 0 h 714380"/>
              <a:gd name="connsiteX3-127" fmla="*/ 2275997 w 2310871"/>
              <a:gd name="connsiteY3-128" fmla="*/ 34874 h 714380"/>
              <a:gd name="connsiteX4-129" fmla="*/ 2310871 w 2310871"/>
              <a:gd name="connsiteY4-130" fmla="*/ 119066 h 714380"/>
              <a:gd name="connsiteX5-131" fmla="*/ 2310871 w 2310871"/>
              <a:gd name="connsiteY5-132" fmla="*/ 595314 h 714380"/>
              <a:gd name="connsiteX6-133" fmla="*/ 2275997 w 2310871"/>
              <a:gd name="connsiteY6-134" fmla="*/ 679506 h 714380"/>
              <a:gd name="connsiteX7-135" fmla="*/ 2191805 w 2310871"/>
              <a:gd name="connsiteY7-136" fmla="*/ 714380 h 714380"/>
              <a:gd name="connsiteX8-137" fmla="*/ 1045 w 2310871"/>
              <a:gd name="connsiteY8-138" fmla="*/ 714380 h 714380"/>
              <a:gd name="connsiteX0-139" fmla="*/ 0 w 2309826"/>
              <a:gd name="connsiteY0-140" fmla="*/ 714380 h 714380"/>
              <a:gd name="connsiteX1-141" fmla="*/ 0 w 2309826"/>
              <a:gd name="connsiteY1-142" fmla="*/ 0 h 714380"/>
              <a:gd name="connsiteX2-143" fmla="*/ 2190760 w 2309826"/>
              <a:gd name="connsiteY2-144" fmla="*/ 0 h 714380"/>
              <a:gd name="connsiteX3-145" fmla="*/ 2274952 w 2309826"/>
              <a:gd name="connsiteY3-146" fmla="*/ 34874 h 714380"/>
              <a:gd name="connsiteX4-147" fmla="*/ 2309826 w 2309826"/>
              <a:gd name="connsiteY4-148" fmla="*/ 119066 h 714380"/>
              <a:gd name="connsiteX5-149" fmla="*/ 2309826 w 2309826"/>
              <a:gd name="connsiteY5-150" fmla="*/ 595314 h 714380"/>
              <a:gd name="connsiteX6-151" fmla="*/ 2274952 w 2309826"/>
              <a:gd name="connsiteY6-152" fmla="*/ 679506 h 714380"/>
              <a:gd name="connsiteX7-153" fmla="*/ 2190760 w 2309826"/>
              <a:gd name="connsiteY7-154" fmla="*/ 714380 h 714380"/>
              <a:gd name="connsiteX8-155" fmla="*/ 0 w 2309826"/>
              <a:gd name="connsiteY8-156" fmla="*/ 714380 h 714380"/>
              <a:gd name="connsiteX0-157" fmla="*/ 1045 w 2310871"/>
              <a:gd name="connsiteY0-158" fmla="*/ 714380 h 714380"/>
              <a:gd name="connsiteX1-159" fmla="*/ 1045 w 2310871"/>
              <a:gd name="connsiteY1-160" fmla="*/ 0 h 714380"/>
              <a:gd name="connsiteX2-161" fmla="*/ 2191805 w 2310871"/>
              <a:gd name="connsiteY2-162" fmla="*/ 0 h 714380"/>
              <a:gd name="connsiteX3-163" fmla="*/ 2275997 w 2310871"/>
              <a:gd name="connsiteY3-164" fmla="*/ 34874 h 714380"/>
              <a:gd name="connsiteX4-165" fmla="*/ 2310871 w 2310871"/>
              <a:gd name="connsiteY4-166" fmla="*/ 119066 h 714380"/>
              <a:gd name="connsiteX5-167" fmla="*/ 2310871 w 2310871"/>
              <a:gd name="connsiteY5-168" fmla="*/ 595314 h 714380"/>
              <a:gd name="connsiteX6-169" fmla="*/ 2275997 w 2310871"/>
              <a:gd name="connsiteY6-170" fmla="*/ 679506 h 714380"/>
              <a:gd name="connsiteX7-171" fmla="*/ 2191805 w 2310871"/>
              <a:gd name="connsiteY7-172" fmla="*/ 714380 h 714380"/>
              <a:gd name="connsiteX8-173" fmla="*/ 1045 w 2310871"/>
              <a:gd name="connsiteY8-174" fmla="*/ 714380 h 714380"/>
              <a:gd name="connsiteX0-175" fmla="*/ 0 w 2309826"/>
              <a:gd name="connsiteY0-176" fmla="*/ 714380 h 714380"/>
              <a:gd name="connsiteX1-177" fmla="*/ 0 w 2309826"/>
              <a:gd name="connsiteY1-178" fmla="*/ 0 h 714380"/>
              <a:gd name="connsiteX2-179" fmla="*/ 2190760 w 2309826"/>
              <a:gd name="connsiteY2-180" fmla="*/ 0 h 714380"/>
              <a:gd name="connsiteX3-181" fmla="*/ 2274952 w 2309826"/>
              <a:gd name="connsiteY3-182" fmla="*/ 34874 h 714380"/>
              <a:gd name="connsiteX4-183" fmla="*/ 2309826 w 2309826"/>
              <a:gd name="connsiteY4-184" fmla="*/ 119066 h 714380"/>
              <a:gd name="connsiteX5-185" fmla="*/ 2309826 w 2309826"/>
              <a:gd name="connsiteY5-186" fmla="*/ 595314 h 714380"/>
              <a:gd name="connsiteX6-187" fmla="*/ 2274952 w 2309826"/>
              <a:gd name="connsiteY6-188" fmla="*/ 679506 h 714380"/>
              <a:gd name="connsiteX7-189" fmla="*/ 2190760 w 2309826"/>
              <a:gd name="connsiteY7-190" fmla="*/ 714380 h 714380"/>
              <a:gd name="connsiteX8-191" fmla="*/ 0 w 2309826"/>
              <a:gd name="connsiteY8-192" fmla="*/ 714380 h 714380"/>
              <a:gd name="connsiteX0-193" fmla="*/ 0 w 2309826"/>
              <a:gd name="connsiteY0-194" fmla="*/ 714380 h 714380"/>
              <a:gd name="connsiteX1-195" fmla="*/ 0 w 2309826"/>
              <a:gd name="connsiteY1-196" fmla="*/ 0 h 714380"/>
              <a:gd name="connsiteX2-197" fmla="*/ 2190760 w 2309826"/>
              <a:gd name="connsiteY2-198" fmla="*/ 0 h 714380"/>
              <a:gd name="connsiteX3-199" fmla="*/ 2274952 w 2309826"/>
              <a:gd name="connsiteY3-200" fmla="*/ 34874 h 714380"/>
              <a:gd name="connsiteX4-201" fmla="*/ 2309826 w 2309826"/>
              <a:gd name="connsiteY4-202" fmla="*/ 119066 h 714380"/>
              <a:gd name="connsiteX5-203" fmla="*/ 2309826 w 2309826"/>
              <a:gd name="connsiteY5-204" fmla="*/ 595314 h 714380"/>
              <a:gd name="connsiteX6-205" fmla="*/ 2274952 w 2309826"/>
              <a:gd name="connsiteY6-206" fmla="*/ 679506 h 714380"/>
              <a:gd name="connsiteX7-207" fmla="*/ 2190760 w 2309826"/>
              <a:gd name="connsiteY7-208" fmla="*/ 714380 h 714380"/>
              <a:gd name="connsiteX8-209" fmla="*/ 0 w 2309826"/>
              <a:gd name="connsiteY8-210" fmla="*/ 714380 h 7143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309826" h="714380">
                <a:moveTo>
                  <a:pt x="0" y="714380"/>
                </a:moveTo>
                <a:cubicBezTo>
                  <a:pt x="1619" y="123413"/>
                  <a:pt x="1678" y="374559"/>
                  <a:pt x="0" y="0"/>
                </a:cubicBezTo>
                <a:lnTo>
                  <a:pt x="2190760" y="0"/>
                </a:lnTo>
                <a:cubicBezTo>
                  <a:pt x="2222338" y="0"/>
                  <a:pt x="2252623" y="12544"/>
                  <a:pt x="2274952" y="34874"/>
                </a:cubicBezTo>
                <a:cubicBezTo>
                  <a:pt x="2297281" y="57203"/>
                  <a:pt x="2309826" y="87488"/>
                  <a:pt x="2309826" y="119066"/>
                </a:cubicBezTo>
                <a:lnTo>
                  <a:pt x="2309826" y="595314"/>
                </a:lnTo>
                <a:cubicBezTo>
                  <a:pt x="2309826" y="626892"/>
                  <a:pt x="2297282" y="657177"/>
                  <a:pt x="2274952" y="679506"/>
                </a:cubicBezTo>
                <a:cubicBezTo>
                  <a:pt x="2252623" y="701835"/>
                  <a:pt x="2222338" y="714380"/>
                  <a:pt x="2190760" y="714380"/>
                </a:cubicBezTo>
                <a:lnTo>
                  <a:pt x="0" y="714380"/>
                </a:lnTo>
                <a:close/>
              </a:path>
            </a:pathLst>
          </a:custGeom>
          <a:solidFill>
            <a:schemeClr val="bg1">
              <a:alpha val="52000"/>
            </a:schemeClr>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 name="TextBox 15"/>
          <p:cNvSpPr txBox="1"/>
          <p:nvPr userDrawn="1"/>
        </p:nvSpPr>
        <p:spPr bwMode="auto">
          <a:xfrm>
            <a:off x="983432" y="546472"/>
            <a:ext cx="5231752" cy="46166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altLang="zh-CN"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2019</a:t>
            </a:r>
            <a:r>
              <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人教版高中生物选择性必修</a:t>
            </a:r>
            <a:r>
              <a:rPr lang="en-US" altLang="zh-CN"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1</a:t>
            </a:r>
            <a:r>
              <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rPr>
              <a:t>课件</a:t>
            </a:r>
            <a:endParaRPr lang="zh-CN" altLang="en-US" sz="2400" b="1" spc="50" dirty="0">
              <a:ln w="11430"/>
              <a:solidFill>
                <a:srgbClr val="FF0000"/>
              </a:solidFill>
              <a:effectLst>
                <a:outerShdw blurRad="76200" dist="50800" dir="5400000" algn="tl" rotWithShape="0">
                  <a:srgbClr val="000000">
                    <a:alpha val="65000"/>
                  </a:srgbClr>
                </a:outerShdw>
              </a:effectLst>
              <a:latin typeface="华文行楷" panose="02010800040101010101" pitchFamily="2" charset="-122"/>
              <a:ea typeface="华文行楷" panose="02010800040101010101" pitchFamily="2" charset="-122"/>
            </a:endParaRPr>
          </a:p>
        </p:txBody>
      </p:sp>
      <p:pic>
        <p:nvPicPr>
          <p:cNvPr id="31"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1583" y="1831511"/>
            <a:ext cx="4382442" cy="2891195"/>
          </a:xfrm>
          <a:prstGeom prst="round2DiagRect">
            <a:avLst>
              <a:gd name="adj1" fmla="val 16667"/>
              <a:gd name="adj2" fmla="val 0"/>
            </a:avLst>
          </a:prstGeom>
          <a:ln w="79375" cap="sq">
            <a:solidFill>
              <a:schemeClr val="bg1"/>
            </a:solidFill>
            <a:miter lim="800000"/>
            <a:headEnd/>
            <a:tailEnd/>
          </a:ln>
          <a:effectLst>
            <a:innerShdw blurRad="25400">
              <a:prstClr val="black"/>
            </a:innerShdw>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91078"/>
            <a:ext cx="10515600" cy="542348"/>
          </a:xfrm>
        </p:spPr>
        <p:txBody>
          <a:bodyPr/>
          <a:lstStyle>
            <a:lvl1pPr>
              <a:defRPr>
                <a:latin typeface="Times New Roman" panose="02020603050405020304" pitchFamily="18" charset="0"/>
                <a:cs typeface="Times New Roman" panose="02020603050405020304" pitchFamily="18" charset="0"/>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FC1BBE8-3EC0-445E-BBE6-1FF2C76435F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F685AB-D4C8-4752-B2E8-70A26A4C0A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9119"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占位符 1"/>
          <p:cNvSpPr>
            <a:spLocks noGrp="1"/>
          </p:cNvSpPr>
          <p:nvPr>
            <p:ph type="title"/>
          </p:nvPr>
        </p:nvSpPr>
        <p:spPr>
          <a:xfrm>
            <a:off x="870408" y="136525"/>
            <a:ext cx="10483392" cy="640714"/>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1BBE8-3EC0-445E-BBE6-1FF2C76435F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685AB-D4C8-4752-B2E8-70A26A4C0A31}" type="slidenum">
              <a:rPr lang="zh-CN" altLang="en-US" smtClean="0"/>
            </a:fld>
            <a:endParaRPr lang="zh-CN" altLang="en-US"/>
          </a:p>
        </p:txBody>
      </p:sp>
      <p:sp>
        <p:nvSpPr>
          <p:cNvPr id="9" name="Parallelogram 13"/>
          <p:cNvSpPr/>
          <p:nvPr userDrawn="1"/>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cxnSp>
        <p:nvCxnSpPr>
          <p:cNvPr id="11" name="直接连接符 10"/>
          <p:cNvCxnSpPr/>
          <p:nvPr userDrawn="1"/>
        </p:nvCxnSpPr>
        <p:spPr>
          <a:xfrm>
            <a:off x="744598" y="663998"/>
            <a:ext cx="105769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noEditPoints="1"/>
          </p:cNvSpPr>
          <p:nvPr userDrawn="1"/>
        </p:nvSpPr>
        <p:spPr bwMode="auto">
          <a:xfrm>
            <a:off x="11337958" y="205188"/>
            <a:ext cx="398411" cy="450040"/>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9050" cap="rnd">
            <a:solidFill>
              <a:srgbClr val="0070C0"/>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defTabSz="685800"/>
            <a:endParaRPr lang="zh-CN" altLang="en-US" sz="1600">
              <a:solidFill>
                <a:prstClr val="black"/>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lang="zh-CN" altLang="en-US" sz="2400" kern="1200" dirty="0">
          <a:solidFill>
            <a:srgbClr val="0070C0"/>
          </a:solidFill>
          <a:latin typeface="+mj-lt"/>
          <a:ea typeface="微软雅黑" panose="020B0503020204020204" pitchFamily="34" charset="-122"/>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6.jpeg"/><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19.wdp"/><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26.wdp"/><Relationship Id="rId1"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7.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9.wdp"/><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a:xfrm>
            <a:off x="3233768" y="3897086"/>
            <a:ext cx="8534400" cy="622478"/>
          </a:xfrm>
        </p:spPr>
        <p:txBody>
          <a:bodyPr/>
          <a:lstStyle/>
          <a:p>
            <a:r>
              <a:rPr lang="en-US" altLang="zh-CN" dirty="0"/>
              <a:t>§4-4 </a:t>
            </a:r>
            <a:r>
              <a:rPr lang="zh-CN" altLang="en-US" dirty="0"/>
              <a:t>免疫学的应用</a:t>
            </a:r>
            <a:endParaRPr lang="zh-CN" altLang="en-US" dirty="0"/>
          </a:p>
        </p:txBody>
      </p:sp>
      <p:sp>
        <p:nvSpPr>
          <p:cNvPr id="5" name="标题 1"/>
          <p:cNvSpPr txBox="1"/>
          <p:nvPr/>
        </p:nvSpPr>
        <p:spPr>
          <a:xfrm>
            <a:off x="4213781" y="2108252"/>
            <a:ext cx="7554387" cy="1470025"/>
          </a:xfrm>
          <a:prstGeom prst="rect">
            <a:avLst/>
          </a:prstGeom>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r>
              <a:rPr lang="zh-CN" altLang="en-US" sz="9600" b="1" spc="50">
                <a:ln w="11430"/>
                <a:solidFill>
                  <a:schemeClr val="accent2">
                    <a:lumMod val="75000"/>
                  </a:schemeClr>
                </a:solidFill>
                <a:effectLst>
                  <a:outerShdw blurRad="76200" dist="50800" dir="5400000" algn="tl" rotWithShape="0">
                    <a:srgbClr val="000000">
                      <a:alpha val="65000"/>
                    </a:srgbClr>
                  </a:outerShdw>
                </a:effectLst>
                <a:latin typeface="方正粗倩简体" panose="03000509000000000000" pitchFamily="65" charset="-122"/>
                <a:ea typeface="方正粗倩简体" panose="03000509000000000000" pitchFamily="65" charset="-122"/>
              </a:rPr>
              <a:t>免疫调节</a:t>
            </a:r>
            <a:endParaRPr lang="zh-CN" altLang="en-US" sz="9600" b="1" spc="50" dirty="0">
              <a:ln w="11430"/>
              <a:solidFill>
                <a:schemeClr val="accent2">
                  <a:lumMod val="75000"/>
                </a:schemeClr>
              </a:solidFill>
              <a:effectLst>
                <a:outerShdw blurRad="76200" dist="50800" dir="5400000" algn="tl" rotWithShape="0">
                  <a:srgbClr val="000000">
                    <a:alpha val="65000"/>
                  </a:srgbClr>
                </a:outerShdw>
              </a:effectLst>
              <a:latin typeface="方正粗倩简体" panose="03000509000000000000" pitchFamily="65" charset="-122"/>
              <a:ea typeface="方正粗倩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48" name="Picture 8"/>
          <p:cNvPicPr>
            <a:picLocks noChangeAspect="1" noChangeArrowheads="1"/>
          </p:cNvPicPr>
          <p:nvPr/>
        </p:nvPicPr>
        <p:blipFill rotWithShape="1">
          <a:blip r:embed="rId1">
            <a:extLst>
              <a:ext uri="{28A0092B-C50C-407E-A947-70E740481C1C}">
                <a14:useLocalDpi xmlns:a14="http://schemas.microsoft.com/office/drawing/2010/main" val="0"/>
              </a:ext>
            </a:extLst>
          </a:blip>
          <a:srcRect l="8386" r="23385" b="-1"/>
          <a:stretch>
            <a:fillRect/>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253" name="Freeform: Shape 10252"/>
          <p:cNvSpPr>
            <a:spLocks noGrp="1" noRot="1" noChangeAspect="1" noMove="1" noResize="1" noEditPoints="1" noAdjustHandles="1" noChangeArrowheads="1" noChangeShapeType="1" noTextEdit="1"/>
          </p:cNvSpPr>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255" name="Freeform: Shape 10254"/>
          <p:cNvSpPr>
            <a:spLocks noGrp="1" noRot="1" noChangeAspect="1" noMove="1" noResize="1" noEditPoints="1" noAdjustHandles="1" noChangeArrowheads="1" noChangeShapeType="1" noTextEdit="1"/>
          </p:cNvSpPr>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标题 1"/>
          <p:cNvSpPr>
            <a:spLocks noGrp="1"/>
          </p:cNvSpPr>
          <p:nvPr>
            <p:ph type="title"/>
          </p:nvPr>
        </p:nvSpPr>
        <p:spPr>
          <a:xfrm>
            <a:off x="6904774" y="814322"/>
            <a:ext cx="4819952" cy="1325563"/>
          </a:xfrm>
        </p:spPr>
        <p:txBody>
          <a:bodyPr vert="horz" lIns="91440" tIns="45720" rIns="91440" bIns="45720" rtlCol="0" anchor="ctr">
            <a:normAutofit/>
          </a:bodyPr>
          <a:lstStyle/>
          <a:p>
            <a:pPr algn="r"/>
            <a:r>
              <a:rPr lang="zh-CN" altLang="en-US" sz="4400" b="1" dirty="0">
                <a:solidFill>
                  <a:srgbClr val="FFC000"/>
                </a:solidFill>
                <a:latin typeface="+mj-lt"/>
                <a:ea typeface="+mj-ea"/>
                <a:cs typeface="+mj-cs"/>
              </a:rPr>
              <a:t>疫苗的发明</a:t>
            </a:r>
            <a:br>
              <a:rPr lang="en-US" altLang="zh-CN" sz="4400" b="1" dirty="0">
                <a:solidFill>
                  <a:srgbClr val="FFC000"/>
                </a:solidFill>
                <a:latin typeface="+mj-lt"/>
                <a:ea typeface="+mj-ea"/>
                <a:cs typeface="+mj-cs"/>
              </a:rPr>
            </a:br>
            <a:r>
              <a:rPr lang="zh-CN" altLang="en-US" sz="4400" b="1" dirty="0">
                <a:solidFill>
                  <a:srgbClr val="FFC000"/>
                </a:solidFill>
                <a:latin typeface="+mj-lt"/>
                <a:ea typeface="+mj-ea"/>
                <a:cs typeface="+mj-cs"/>
              </a:rPr>
              <a:t>和应用的意义</a:t>
            </a:r>
            <a:endParaRPr lang="en-US" altLang="zh-CN" sz="4400" b="1" dirty="0">
              <a:solidFill>
                <a:srgbClr val="FFC000"/>
              </a:solidFill>
              <a:latin typeface="+mj-lt"/>
              <a:ea typeface="+mj-ea"/>
              <a:cs typeface="+mj-cs"/>
            </a:endParaRPr>
          </a:p>
        </p:txBody>
      </p:sp>
      <p:sp>
        <p:nvSpPr>
          <p:cNvPr id="4" name="文本框 3"/>
          <p:cNvSpPr txBox="1"/>
          <p:nvPr/>
        </p:nvSpPr>
        <p:spPr>
          <a:xfrm>
            <a:off x="6905667" y="2264283"/>
            <a:ext cx="4819951" cy="4223762"/>
          </a:xfrm>
          <a:prstGeom prst="rect">
            <a:avLst/>
          </a:prstGeom>
        </p:spPr>
        <p:txBody>
          <a:bodyPr vert="horz" lIns="91440" tIns="45720" rIns="91440" bIns="45720" rtlCol="0" anchor="t">
            <a:normAutofit/>
          </a:bodyPr>
          <a:lstStyle/>
          <a:p>
            <a:pPr marL="114300" indent="-342900" algn="just">
              <a:lnSpc>
                <a:spcPct val="120000"/>
              </a:lnSpc>
              <a:spcAft>
                <a:spcPts val="600"/>
              </a:spcAft>
              <a:buFont typeface="Wingdings" panose="05000000000000000000" pitchFamily="2" charset="2"/>
              <a:buChar char="n"/>
            </a:pPr>
            <a:r>
              <a:rPr lang="zh-CN" altLang="en-US" sz="2400" dirty="0"/>
              <a:t>疫苗是现代医学</a:t>
            </a:r>
            <a:r>
              <a:rPr lang="zh-CN" altLang="en-US" sz="2400" dirty="0">
                <a:solidFill>
                  <a:srgbClr val="FFFF00"/>
                </a:solidFill>
              </a:rPr>
              <a:t>最伟大的成就之一</a:t>
            </a:r>
            <a:r>
              <a:rPr lang="zh-CN" altLang="en-US" sz="2400" dirty="0"/>
              <a:t>，挽救了无数人的生命。例如，在历史上，天花曾经导致许多人死亡。天花疫苗的发明和使用，则根除了这种传染病。</a:t>
            </a:r>
            <a:endParaRPr lang="zh-CN" altLang="en-US" sz="2400" dirty="0"/>
          </a:p>
          <a:p>
            <a:pPr marL="114300" indent="-342900" algn="just">
              <a:lnSpc>
                <a:spcPct val="120000"/>
              </a:lnSpc>
              <a:spcAft>
                <a:spcPts val="600"/>
              </a:spcAft>
              <a:buFont typeface="Wingdings" panose="05000000000000000000" pitchFamily="2" charset="2"/>
              <a:buChar char="n"/>
            </a:pPr>
            <a:r>
              <a:rPr lang="zh-CN" altLang="en-US" sz="2400" dirty="0"/>
              <a:t>到目前为止，疫苗仍是人类发明的对抗传染病的一件</a:t>
            </a:r>
            <a:r>
              <a:rPr lang="zh-CN" altLang="en-US" sz="2400" dirty="0">
                <a:solidFill>
                  <a:srgbClr val="FFFF00"/>
                </a:solidFill>
              </a:rPr>
              <a:t>有效的武器</a:t>
            </a:r>
            <a:r>
              <a:rPr lang="zh-CN" altLang="en-US" sz="2400" dirty="0"/>
              <a:t>，而且对某些疾病来讲，注射疫苗可能是唯一</a:t>
            </a:r>
            <a:r>
              <a:rPr lang="zh-CN" altLang="en-US" sz="2400" dirty="0">
                <a:solidFill>
                  <a:srgbClr val="FFFF00"/>
                </a:solidFill>
              </a:rPr>
              <a:t>有效的预防措施</a:t>
            </a:r>
            <a:r>
              <a:rPr lang="zh-CN" altLang="en-US" sz="2400" dirty="0"/>
              <a:t>。</a:t>
            </a:r>
            <a:endParaRPr lang="zh-CN" altLang="en-US" sz="2400" dirty="0"/>
          </a:p>
        </p:txBody>
      </p:sp>
      <p:cxnSp>
        <p:nvCxnSpPr>
          <p:cNvPr id="5" name="直接连接符 4"/>
          <p:cNvCxnSpPr/>
          <p:nvPr/>
        </p:nvCxnSpPr>
        <p:spPr>
          <a:xfrm>
            <a:off x="7009896" y="2149312"/>
            <a:ext cx="47148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57" name="Rectangle 922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t="10671" r="1" b="1"/>
          <a:stretch>
            <a:fillRect/>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9258" name="Rectangle 9226"/>
          <p:cNvSpPr>
            <a:spLocks noGrp="1" noRot="1" noChangeAspect="1" noMove="1" noResize="1" noEditPoints="1" noAdjustHandles="1" noChangeArrowheads="1" noChangeShapeType="1" noTextEdit="1"/>
          </p:cNvSpPr>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1076016" y="513960"/>
            <a:ext cx="3874686" cy="814387"/>
          </a:xfrm>
        </p:spPr>
        <p:txBody>
          <a:bodyPr vert="horz" lIns="91440" tIns="45720" rIns="91440" bIns="45720" rtlCol="0" anchor="ctr">
            <a:normAutofit/>
          </a:bodyPr>
          <a:lstStyle/>
          <a:p>
            <a:r>
              <a:rPr lang="zh-CN" altLang="en-US" sz="4400" b="1" dirty="0">
                <a:solidFill>
                  <a:srgbClr val="FFC000"/>
                </a:solidFill>
                <a:latin typeface="+mj-lt"/>
                <a:ea typeface="+mj-ea"/>
                <a:cs typeface="+mj-cs"/>
              </a:rPr>
              <a:t>取得成果</a:t>
            </a:r>
            <a:endParaRPr lang="en-US" altLang="zh-CN" sz="4400" b="1" dirty="0">
              <a:solidFill>
                <a:srgbClr val="FFC000"/>
              </a:solidFill>
              <a:latin typeface="+mj-lt"/>
              <a:ea typeface="+mj-ea"/>
              <a:cs typeface="+mj-cs"/>
            </a:endParaRPr>
          </a:p>
        </p:txBody>
      </p:sp>
      <p:sp>
        <p:nvSpPr>
          <p:cNvPr id="9229" name="Rectangle 9228"/>
          <p:cNvSpPr>
            <a:spLocks noGrp="1" noRot="1" noChangeAspect="1" noMove="1" noResize="1" noEditPoints="1" noAdjustHandles="1" noChangeArrowheads="1" noChangeShapeType="1" noTextEdit="1"/>
          </p:cNvSpPr>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1" name="Group 9230"/>
          <p:cNvGrpSpPr>
            <a:grpSpLocks noGrp="1" noRot="1" noChangeAspect="1" noMove="1" noResize="1" noUngrp="1"/>
          </p:cNvGrpSpPr>
          <p:nvPr/>
        </p:nvGrpSpPr>
        <p:grpSpPr>
          <a:xfrm>
            <a:off x="1188720" y="73152"/>
            <a:ext cx="1178966" cy="232963"/>
            <a:chOff x="1188720" y="73152"/>
            <a:chExt cx="1178966" cy="232963"/>
          </a:xfrm>
        </p:grpSpPr>
        <p:sp>
          <p:nvSpPr>
            <p:cNvPr id="9232" name="Rectangle 64"/>
            <p:cNvSpPr/>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3" name="Rectangle 66"/>
            <p:cNvSpPr/>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4" name="Rectangle 64"/>
            <p:cNvSpPr/>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5" name="Rectangle 66"/>
            <p:cNvSpPr/>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6" name="Rectangle 64"/>
            <p:cNvSpPr/>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7" name="Rectangle 66"/>
            <p:cNvSpPr/>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8" name="Rectangle 64"/>
            <p:cNvSpPr/>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9" name="Rectangle 66"/>
            <p:cNvSpPr/>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0" name="Rectangle 64"/>
            <p:cNvSpPr/>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1" name="Rectangle 66"/>
            <p:cNvSpPr/>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2" name="Rectangle 64"/>
            <p:cNvSpPr/>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3" name="Rectangle 66"/>
            <p:cNvSpPr/>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4" name="Rectangle 64"/>
            <p:cNvSpPr/>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5" name="Rectangle 66"/>
            <p:cNvSpPr/>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6" name="Rectangle 64"/>
            <p:cNvSpPr/>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7" name="Rectangle 66"/>
            <p:cNvSpPr/>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8" name="Rectangle 64"/>
            <p:cNvSpPr/>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9" name="Rectangle 66"/>
            <p:cNvSpPr/>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0" name="Rectangle 64"/>
            <p:cNvSpPr/>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1" name="Rectangle 66"/>
            <p:cNvSpPr/>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53" name="Rectangle 9252"/>
          <p:cNvSpPr>
            <a:spLocks noGrp="1" noRot="1" noChangeAspect="1" noMove="1" noResize="1" noEditPoints="1" noAdjustHandles="1" noChangeArrowheads="1" noChangeShapeType="1" noTextEdit="1"/>
          </p:cNvSpPr>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nvSpPr>
        <p:spPr>
          <a:xfrm>
            <a:off x="916335" y="1502664"/>
            <a:ext cx="4194047" cy="5030147"/>
          </a:xfrm>
          <a:prstGeom prst="rect">
            <a:avLst/>
          </a:prstGeom>
        </p:spPr>
        <p:txBody>
          <a:bodyPr vert="horz" lIns="91440" tIns="45720" rIns="91440" bIns="45720" rtlCol="0" anchor="ctr">
            <a:normAutofit/>
          </a:bodyPr>
          <a:lstStyle/>
          <a:p>
            <a:pPr marL="114300" indent="-342900" algn="just">
              <a:lnSpc>
                <a:spcPct val="120000"/>
              </a:lnSpc>
              <a:spcAft>
                <a:spcPts val="600"/>
              </a:spcAft>
              <a:buFont typeface="Wingdings" panose="05000000000000000000" pitchFamily="2" charset="2"/>
              <a:buChar char="n"/>
            </a:pPr>
            <a:r>
              <a:rPr lang="zh-CN" altLang="en-US" sz="2000" dirty="0">
                <a:solidFill>
                  <a:schemeClr val="bg1"/>
                </a:solidFill>
                <a:effectLst/>
                <a:latin typeface="Times New Roman" panose="02020603050405020304" pitchFamily="18" charset="0"/>
                <a:cs typeface="Times New Roman" panose="02020603050405020304" pitchFamily="18" charset="0"/>
              </a:rPr>
              <a:t>目前，人类已经研制出卡介苗、脊髓灰质炎疫苗和麻疹疫苗等多种疫苗。</a:t>
            </a:r>
            <a:r>
              <a:rPr lang="en-US" altLang="zh-CN" sz="2000" dirty="0">
                <a:solidFill>
                  <a:schemeClr val="bg1"/>
                </a:solidFill>
                <a:effectLst/>
                <a:latin typeface="Times New Roman" panose="02020603050405020304" pitchFamily="18" charset="0"/>
                <a:cs typeface="Times New Roman" panose="02020603050405020304" pitchFamily="18" charset="0"/>
              </a:rPr>
              <a:t>2006</a:t>
            </a:r>
            <a:r>
              <a:rPr lang="zh-CN" altLang="en-US" sz="2000" dirty="0">
                <a:solidFill>
                  <a:schemeClr val="bg1"/>
                </a:solidFill>
                <a:effectLst/>
                <a:latin typeface="Times New Roman" panose="02020603050405020304" pitchFamily="18" charset="0"/>
                <a:cs typeface="Times New Roman" panose="02020603050405020304" pitchFamily="18" charset="0"/>
              </a:rPr>
              <a:t>年，人乳头瘤病毒</a:t>
            </a:r>
            <a:r>
              <a:rPr lang="en-US" altLang="zh-CN" sz="2000" dirty="0">
                <a:solidFill>
                  <a:schemeClr val="bg1"/>
                </a:solidFill>
                <a:effectLst/>
                <a:latin typeface="Times New Roman" panose="02020603050405020304" pitchFamily="18" charset="0"/>
                <a:cs typeface="Times New Roman" panose="02020603050405020304" pitchFamily="18" charset="0"/>
              </a:rPr>
              <a:t>(HPV)</a:t>
            </a:r>
            <a:r>
              <a:rPr lang="zh-CN" altLang="en-US" sz="2000" dirty="0">
                <a:solidFill>
                  <a:schemeClr val="bg1"/>
                </a:solidFill>
                <a:effectLst/>
                <a:latin typeface="Times New Roman" panose="02020603050405020304" pitchFamily="18" charset="0"/>
                <a:cs typeface="Times New Roman" panose="02020603050405020304" pitchFamily="18" charset="0"/>
              </a:rPr>
              <a:t>疫苗获得美国的批准。该疫苗可以预防由</a:t>
            </a:r>
            <a:r>
              <a:rPr lang="en-US" altLang="zh-CN" sz="2000" dirty="0">
                <a:solidFill>
                  <a:schemeClr val="bg1"/>
                </a:solidFill>
                <a:effectLst/>
                <a:latin typeface="Times New Roman" panose="02020603050405020304" pitchFamily="18" charset="0"/>
                <a:cs typeface="Times New Roman" panose="02020603050405020304" pitchFamily="18" charset="0"/>
              </a:rPr>
              <a:t>HPV</a:t>
            </a:r>
            <a:r>
              <a:rPr lang="zh-CN" altLang="en-US" sz="2000" dirty="0">
                <a:solidFill>
                  <a:schemeClr val="bg1"/>
                </a:solidFill>
                <a:effectLst/>
                <a:latin typeface="Times New Roman" panose="02020603050405020304" pitchFamily="18" charset="0"/>
                <a:cs typeface="Times New Roman" panose="02020603050405020304" pitchFamily="18" charset="0"/>
              </a:rPr>
              <a:t>引起的几种子宫颈癌，是世界上第一个预防癌症的疫苗，在人类研发癌症疫苗的道路上具有里程碑式的意义。</a:t>
            </a:r>
            <a:endParaRPr lang="zh-CN" altLang="en-US" sz="2000" dirty="0">
              <a:solidFill>
                <a:schemeClr val="bg1"/>
              </a:solidFill>
              <a:effectLst/>
              <a:latin typeface="Times New Roman" panose="02020603050405020304" pitchFamily="18" charset="0"/>
              <a:cs typeface="Times New Roman" panose="02020603050405020304" pitchFamily="18" charset="0"/>
            </a:endParaRPr>
          </a:p>
          <a:p>
            <a:pPr marL="114300" indent="-342900" algn="just">
              <a:lnSpc>
                <a:spcPct val="120000"/>
              </a:lnSpc>
              <a:spcAft>
                <a:spcPts val="600"/>
              </a:spcAft>
              <a:buFont typeface="Wingdings" panose="05000000000000000000" pitchFamily="2" charset="2"/>
              <a:buChar char="n"/>
            </a:pPr>
            <a:r>
              <a:rPr lang="en-US" altLang="zh-CN" sz="2000" dirty="0">
                <a:solidFill>
                  <a:schemeClr val="bg1"/>
                </a:solidFill>
                <a:effectLst/>
                <a:latin typeface="Times New Roman" panose="02020603050405020304" pitchFamily="18" charset="0"/>
                <a:cs typeface="Times New Roman" panose="02020603050405020304" pitchFamily="18" charset="0"/>
              </a:rPr>
              <a:t>2018</a:t>
            </a:r>
            <a:r>
              <a:rPr lang="zh-CN" altLang="en-US" sz="2000" dirty="0">
                <a:solidFill>
                  <a:schemeClr val="bg1"/>
                </a:solidFill>
                <a:effectLst/>
                <a:latin typeface="Times New Roman" panose="02020603050405020304" pitchFamily="18" charset="0"/>
                <a:cs typeface="Times New Roman" panose="02020603050405020304" pitchFamily="18" charset="0"/>
              </a:rPr>
              <a:t>年</a:t>
            </a:r>
            <a:r>
              <a:rPr lang="en-US" altLang="zh-CN" sz="2000" dirty="0">
                <a:solidFill>
                  <a:schemeClr val="bg1"/>
                </a:solidFill>
                <a:effectLst/>
                <a:latin typeface="Times New Roman" panose="02020603050405020304" pitchFamily="18" charset="0"/>
                <a:cs typeface="Times New Roman" panose="02020603050405020304" pitchFamily="18" charset="0"/>
              </a:rPr>
              <a:t>5</a:t>
            </a:r>
            <a:r>
              <a:rPr lang="zh-CN" altLang="en-US" sz="2000" dirty="0">
                <a:solidFill>
                  <a:schemeClr val="bg1"/>
                </a:solidFill>
                <a:effectLst/>
                <a:latin typeface="Times New Roman" panose="02020603050405020304" pitchFamily="18" charset="0"/>
                <a:cs typeface="Times New Roman" panose="02020603050405020304" pitchFamily="18" charset="0"/>
              </a:rPr>
              <a:t>月，我国首个人和动物的</a:t>
            </a:r>
            <a:r>
              <a:rPr lang="en-US" altLang="zh-CN" sz="2000" dirty="0">
                <a:solidFill>
                  <a:schemeClr val="bg1"/>
                </a:solidFill>
                <a:effectLst/>
                <a:latin typeface="Times New Roman" panose="02020603050405020304" pitchFamily="18" charset="0"/>
                <a:cs typeface="Times New Roman" panose="02020603050405020304" pitchFamily="18" charset="0"/>
              </a:rPr>
              <a:t>DNA</a:t>
            </a:r>
            <a:r>
              <a:rPr lang="zh-CN" altLang="en-US" sz="2000" dirty="0">
                <a:solidFill>
                  <a:schemeClr val="bg1"/>
                </a:solidFill>
                <a:effectLst/>
                <a:latin typeface="Times New Roman" panose="02020603050405020304" pitchFamily="18" charset="0"/>
                <a:cs typeface="Times New Roman" panose="02020603050405020304" pitchFamily="18" charset="0"/>
              </a:rPr>
              <a:t>疫苗获得新兽药证书，用于预防某个亚型的禽流感。这是新型的基因工程疫苗，未来将有广阔的前景。</a:t>
            </a:r>
            <a:endParaRPr lang="zh-CN" altLang="en-US" sz="2000" dirty="0">
              <a:solidFill>
                <a:schemeClr val="bg1"/>
              </a:solidFill>
              <a:effectLst/>
              <a:latin typeface="Times New Roman" panose="02020603050405020304" pitchFamily="18" charset="0"/>
              <a:cs typeface="Times New Roman" panose="02020603050405020304" pitchFamily="18" charset="0"/>
            </a:endParaRPr>
          </a:p>
        </p:txBody>
      </p:sp>
      <p:cxnSp>
        <p:nvCxnSpPr>
          <p:cNvPr id="30" name="直接连接符 29"/>
          <p:cNvCxnSpPr/>
          <p:nvPr/>
        </p:nvCxnSpPr>
        <p:spPr>
          <a:xfrm>
            <a:off x="974856" y="1442176"/>
            <a:ext cx="41823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up)">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up)">
                                      <p:cBhvr>
                                        <p:cTn id="2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接种疫苗时遇到的问题</a:t>
            </a:r>
            <a:endParaRPr lang="zh-CN" altLang="en-US" dirty="0"/>
          </a:p>
        </p:txBody>
      </p:sp>
      <p:sp>
        <p:nvSpPr>
          <p:cNvPr id="3" name="文本框 2"/>
          <p:cNvSpPr txBox="1"/>
          <p:nvPr/>
        </p:nvSpPr>
        <p:spPr>
          <a:xfrm>
            <a:off x="781432" y="904069"/>
            <a:ext cx="6032421" cy="461665"/>
          </a:xfrm>
          <a:prstGeom prst="rect">
            <a:avLst/>
          </a:prstGeom>
          <a:noFill/>
        </p:spPr>
        <p:txBody>
          <a:bodyPr wrap="none" rtlCol="0">
            <a:spAutoFit/>
          </a:bodyPr>
          <a:lstStyle/>
          <a:p>
            <a:r>
              <a:rPr lang="zh-CN" altLang="en-US" sz="2400" dirty="0"/>
              <a:t>结合自己的疫苗接种经历，讨论以下问题。</a:t>
            </a:r>
            <a:endParaRPr lang="zh-CN" altLang="en-US" sz="2400" dirty="0"/>
          </a:p>
        </p:txBody>
      </p:sp>
      <p:grpSp>
        <p:nvGrpSpPr>
          <p:cNvPr id="5" name="组合 4"/>
          <p:cNvGrpSpPr/>
          <p:nvPr/>
        </p:nvGrpSpPr>
        <p:grpSpPr>
          <a:xfrm>
            <a:off x="781432" y="1412641"/>
            <a:ext cx="10660606" cy="461665"/>
            <a:chOff x="6333409" y="1517248"/>
            <a:chExt cx="10660606" cy="461665"/>
          </a:xfrm>
        </p:grpSpPr>
        <p:sp>
          <p:nvSpPr>
            <p:cNvPr id="6" name="文本框 5"/>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351240" y="1974037"/>
              <a:ext cx="10642775" cy="0"/>
              <a:chOff x="7484784" y="1647059"/>
              <a:chExt cx="10642775" cy="0"/>
            </a:xfrm>
          </p:grpSpPr>
          <p:cxnSp>
            <p:nvCxnSpPr>
              <p:cNvPr id="8" name="直接连接符 7"/>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 name="文本框 9"/>
          <p:cNvSpPr txBox="1"/>
          <p:nvPr/>
        </p:nvSpPr>
        <p:spPr>
          <a:xfrm>
            <a:off x="728472" y="1976343"/>
            <a:ext cx="10713566" cy="504754"/>
          </a:xfrm>
          <a:prstGeom prst="rect">
            <a:avLst/>
          </a:prstGeom>
          <a:noFill/>
        </p:spPr>
        <p:txBody>
          <a:bodyPr wrap="square" rtlCol="0">
            <a:spAutoFit/>
          </a:bodyPr>
          <a:lstStyle/>
          <a:p>
            <a:pPr marL="354330" indent="-354330" algn="just">
              <a:lnSpc>
                <a:spcPct val="120000"/>
              </a:lnSpc>
              <a:buFont typeface="+mj-lt"/>
              <a:buAutoNum type="arabicPeriod"/>
            </a:pPr>
            <a:r>
              <a:rPr lang="zh-CN" altLang="en-US" sz="2400" dirty="0">
                <a:latin typeface="Times New Roman" panose="02020603050405020304" pitchFamily="18" charset="0"/>
                <a:cs typeface="Times New Roman" panose="02020603050405020304" pitchFamily="18" charset="0"/>
              </a:rPr>
              <a:t>以某种你熟悉的疫苗为例，和同学们交流它的作用。</a:t>
            </a:r>
            <a:endParaRPr lang="zh-CN" altLang="en-US" sz="2400" dirty="0">
              <a:latin typeface="Times New Roman" panose="02020603050405020304" pitchFamily="18" charset="0"/>
              <a:cs typeface="Times New Roman" panose="02020603050405020304" pitchFamily="18" charset="0"/>
            </a:endParaRPr>
          </a:p>
        </p:txBody>
      </p:sp>
      <p:grpSp>
        <p:nvGrpSpPr>
          <p:cNvPr id="16" name="组合 15"/>
          <p:cNvGrpSpPr/>
          <p:nvPr/>
        </p:nvGrpSpPr>
        <p:grpSpPr>
          <a:xfrm>
            <a:off x="924442" y="2506086"/>
            <a:ext cx="10566364" cy="651642"/>
            <a:chOff x="924442" y="2457318"/>
            <a:chExt cx="10566364" cy="651642"/>
          </a:xfrm>
        </p:grpSpPr>
        <p:sp>
          <p:nvSpPr>
            <p:cNvPr id="11" name="矩形: 圆角 10"/>
            <p:cNvSpPr/>
            <p:nvPr/>
          </p:nvSpPr>
          <p:spPr>
            <a:xfrm>
              <a:off x="924442" y="2457318"/>
              <a:ext cx="10517596" cy="651642"/>
            </a:xfrm>
            <a:prstGeom prst="roundRect">
              <a:avLst>
                <a:gd name="adj" fmla="val 213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文本框 11"/>
            <p:cNvSpPr txBox="1"/>
            <p:nvPr/>
          </p:nvSpPr>
          <p:spPr>
            <a:xfrm>
              <a:off x="1073088" y="2519504"/>
              <a:ext cx="10417718" cy="504754"/>
            </a:xfrm>
            <a:prstGeom prst="rect">
              <a:avLst/>
            </a:prstGeom>
            <a:noFill/>
          </p:spPr>
          <p:txBody>
            <a:bodyPr wrap="square">
              <a:spAutoFit/>
            </a:bodyPr>
            <a:lstStyle/>
            <a:p>
              <a:pPr>
                <a:lnSpc>
                  <a:spcPct val="120000"/>
                </a:lnSpc>
              </a:pPr>
              <a:r>
                <a:rPr lang="zh-CN" altLang="en-US" sz="2400" dirty="0">
                  <a:solidFill>
                    <a:srgbClr val="FFFF00"/>
                  </a:solidFill>
                  <a:latin typeface="Times New Roman" panose="02020603050405020304" pitchFamily="18" charset="0"/>
                  <a:cs typeface="Times New Roman" panose="02020603050405020304" pitchFamily="18" charset="0"/>
                </a:rPr>
                <a:t>提示：</a:t>
              </a:r>
              <a:r>
                <a:rPr lang="zh-CN" altLang="en-US" sz="2400" dirty="0">
                  <a:solidFill>
                    <a:schemeClr val="bg1"/>
                  </a:solidFill>
                  <a:latin typeface="Times New Roman" panose="02020603050405020304" pitchFamily="18" charset="0"/>
                  <a:cs typeface="Times New Roman" panose="02020603050405020304" pitchFamily="18" charset="0"/>
                </a:rPr>
                <a:t>能说出熟悉的疫苗，并指出它们预防的疾病即可。</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grpSp>
      <p:sp>
        <p:nvSpPr>
          <p:cNvPr id="13" name="文本框 12"/>
          <p:cNvSpPr txBox="1"/>
          <p:nvPr/>
        </p:nvSpPr>
        <p:spPr>
          <a:xfrm>
            <a:off x="728472" y="3274159"/>
            <a:ext cx="10713566" cy="947952"/>
          </a:xfrm>
          <a:prstGeom prst="rect">
            <a:avLst/>
          </a:prstGeom>
          <a:noFill/>
        </p:spPr>
        <p:txBody>
          <a:bodyPr wrap="square" rtlCol="0">
            <a:spAutoFit/>
          </a:bodyPr>
          <a:lstStyle/>
          <a:p>
            <a:pPr marL="354330" indent="-354330" algn="just">
              <a:lnSpc>
                <a:spcPct val="120000"/>
              </a:lnSpc>
              <a:buFont typeface="+mj-lt"/>
              <a:buAutoNum type="arabicPeriod" startAt="2"/>
            </a:pPr>
            <a:r>
              <a:rPr lang="zh-CN" altLang="en-US" sz="2400" dirty="0">
                <a:latin typeface="Times New Roman" panose="02020603050405020304" pitchFamily="18" charset="0"/>
                <a:cs typeface="Times New Roman" panose="02020603050405020304" pitchFamily="18" charset="0"/>
              </a:rPr>
              <a:t>某同学接种了流感疫苗，大夫提醒他说：“这一两天要留意，可能会有轻微发热或其他症状。”为什么接种疫苗可能会有轻微的反应？</a:t>
            </a:r>
            <a:endParaRPr lang="zh-CN" altLang="en-US" sz="2400" dirty="0">
              <a:latin typeface="Times New Roman" panose="02020603050405020304" pitchFamily="18" charset="0"/>
              <a:cs typeface="Times New Roman" panose="02020603050405020304" pitchFamily="18" charset="0"/>
            </a:endParaRPr>
          </a:p>
        </p:txBody>
      </p:sp>
      <p:grpSp>
        <p:nvGrpSpPr>
          <p:cNvPr id="17" name="组合 16"/>
          <p:cNvGrpSpPr/>
          <p:nvPr/>
        </p:nvGrpSpPr>
        <p:grpSpPr>
          <a:xfrm>
            <a:off x="924442" y="4243711"/>
            <a:ext cx="10517596" cy="1523105"/>
            <a:chOff x="924442" y="4243711"/>
            <a:chExt cx="10517596" cy="1523105"/>
          </a:xfrm>
        </p:grpSpPr>
        <p:sp>
          <p:nvSpPr>
            <p:cNvPr id="14" name="矩形: 圆角 13"/>
            <p:cNvSpPr/>
            <p:nvPr/>
          </p:nvSpPr>
          <p:spPr>
            <a:xfrm>
              <a:off x="924442" y="4243711"/>
              <a:ext cx="10517596" cy="1523105"/>
            </a:xfrm>
            <a:prstGeom prst="roundRect">
              <a:avLst>
                <a:gd name="adj" fmla="val 7968"/>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5" name="文本框 14"/>
            <p:cNvSpPr txBox="1"/>
            <p:nvPr/>
          </p:nvSpPr>
          <p:spPr>
            <a:xfrm>
              <a:off x="1182624" y="4257130"/>
              <a:ext cx="10084934" cy="1391150"/>
            </a:xfrm>
            <a:prstGeom prst="rect">
              <a:avLst/>
            </a:prstGeom>
            <a:noFill/>
          </p:spPr>
          <p:txBody>
            <a:bodyPr wrap="square">
              <a:spAutoFit/>
            </a:bodyPr>
            <a:lstStyle/>
            <a:p>
              <a:pPr>
                <a:lnSpc>
                  <a:spcPct val="120000"/>
                </a:lnSpc>
              </a:pPr>
              <a:r>
                <a:rPr lang="zh-CN" altLang="en-US" sz="2400" dirty="0">
                  <a:solidFill>
                    <a:schemeClr val="bg1"/>
                  </a:solidFill>
                  <a:latin typeface="Times New Roman" panose="02020603050405020304" pitchFamily="18" charset="0"/>
                  <a:cs typeface="Times New Roman" panose="02020603050405020304" pitchFamily="18" charset="0"/>
                </a:rPr>
                <a:t>疫苗通常是用灭活的或减毒的病原体制成的生物制品，接种的疫苗作为外来抗原可激发机体发生免疫反应，有些疫苗尤其是减毒疫苗引发的免疫反应相对强烈，能引起可感知的反应。</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left)">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uiExpand="1" build="p"/>
      <p:bldP spid="1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接种疫苗时遇到的问题</a:t>
            </a:r>
            <a:endParaRPr lang="zh-CN" altLang="en-US" dirty="0"/>
          </a:p>
        </p:txBody>
      </p:sp>
      <p:sp>
        <p:nvSpPr>
          <p:cNvPr id="3" name="文本框 2"/>
          <p:cNvSpPr txBox="1"/>
          <p:nvPr/>
        </p:nvSpPr>
        <p:spPr>
          <a:xfrm>
            <a:off x="781432" y="904069"/>
            <a:ext cx="6032421" cy="461665"/>
          </a:xfrm>
          <a:prstGeom prst="rect">
            <a:avLst/>
          </a:prstGeom>
          <a:noFill/>
        </p:spPr>
        <p:txBody>
          <a:bodyPr wrap="none" rtlCol="0">
            <a:spAutoFit/>
          </a:bodyPr>
          <a:lstStyle/>
          <a:p>
            <a:r>
              <a:rPr lang="zh-CN" altLang="en-US" sz="2400" dirty="0"/>
              <a:t>结合自己的疫苗接种经历，讨论以下问题。</a:t>
            </a:r>
            <a:endParaRPr lang="zh-CN" altLang="en-US" sz="2400" dirty="0"/>
          </a:p>
        </p:txBody>
      </p:sp>
      <p:grpSp>
        <p:nvGrpSpPr>
          <p:cNvPr id="5" name="组合 4"/>
          <p:cNvGrpSpPr/>
          <p:nvPr/>
        </p:nvGrpSpPr>
        <p:grpSpPr>
          <a:xfrm>
            <a:off x="781432" y="1412641"/>
            <a:ext cx="10660606" cy="461665"/>
            <a:chOff x="6333409" y="1517248"/>
            <a:chExt cx="10660606" cy="461665"/>
          </a:xfrm>
        </p:grpSpPr>
        <p:sp>
          <p:nvSpPr>
            <p:cNvPr id="6" name="文本框 5"/>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351240" y="1974037"/>
              <a:ext cx="10642775" cy="0"/>
              <a:chOff x="7484784" y="1647059"/>
              <a:chExt cx="10642775" cy="0"/>
            </a:xfrm>
          </p:grpSpPr>
          <p:cxnSp>
            <p:nvCxnSpPr>
              <p:cNvPr id="8" name="直接连接符 7"/>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 name="文本框 12"/>
          <p:cNvSpPr txBox="1"/>
          <p:nvPr/>
        </p:nvSpPr>
        <p:spPr>
          <a:xfrm>
            <a:off x="781432" y="1921213"/>
            <a:ext cx="10713566" cy="947952"/>
          </a:xfrm>
          <a:prstGeom prst="rect">
            <a:avLst/>
          </a:prstGeom>
          <a:noFill/>
        </p:spPr>
        <p:txBody>
          <a:bodyPr wrap="square" rtlCol="0">
            <a:spAutoFit/>
          </a:bodyPr>
          <a:lstStyle/>
          <a:p>
            <a:pPr marL="354330" indent="-354330" algn="just">
              <a:lnSpc>
                <a:spcPct val="120000"/>
              </a:lnSpc>
              <a:buFont typeface="+mj-lt"/>
              <a:buAutoNum type="arabicPeriod" startAt="3"/>
            </a:pPr>
            <a:r>
              <a:rPr lang="zh-CN" altLang="en-US" sz="2400" dirty="0">
                <a:latin typeface="Times New Roman" panose="02020603050405020304" pitchFamily="18" charset="0"/>
                <a:cs typeface="Times New Roman" panose="02020603050405020304" pitchFamily="18" charset="0"/>
              </a:rPr>
              <a:t>有人认为，接种多种疫苗很麻烦，应该设计一种用来预防多种疾病的疫苗。这种想法可行吗？请谈谈你的理由。</a:t>
            </a:r>
            <a:endParaRPr lang="zh-CN" altLang="en-US" sz="2400" dirty="0">
              <a:latin typeface="Times New Roman" panose="02020603050405020304" pitchFamily="18" charset="0"/>
              <a:cs typeface="Times New Roman" panose="02020603050405020304" pitchFamily="18" charset="0"/>
            </a:endParaRPr>
          </a:p>
        </p:txBody>
      </p:sp>
      <p:grpSp>
        <p:nvGrpSpPr>
          <p:cNvPr id="16" name="组合 15"/>
          <p:cNvGrpSpPr/>
          <p:nvPr/>
        </p:nvGrpSpPr>
        <p:grpSpPr>
          <a:xfrm>
            <a:off x="977402" y="2890765"/>
            <a:ext cx="10517596" cy="3339347"/>
            <a:chOff x="977402" y="2890765"/>
            <a:chExt cx="10517596" cy="3339347"/>
          </a:xfrm>
        </p:grpSpPr>
        <p:sp>
          <p:nvSpPr>
            <p:cNvPr id="14" name="矩形: 圆角 13"/>
            <p:cNvSpPr/>
            <p:nvPr/>
          </p:nvSpPr>
          <p:spPr>
            <a:xfrm>
              <a:off x="977402" y="2890765"/>
              <a:ext cx="10517596" cy="3339347"/>
            </a:xfrm>
            <a:prstGeom prst="roundRect">
              <a:avLst>
                <a:gd name="adj" fmla="val 648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5" name="文本框 14"/>
            <p:cNvSpPr txBox="1"/>
            <p:nvPr/>
          </p:nvSpPr>
          <p:spPr>
            <a:xfrm>
              <a:off x="1235584" y="2952952"/>
              <a:ext cx="10084934" cy="3163943"/>
            </a:xfrm>
            <a:prstGeom prst="rect">
              <a:avLst/>
            </a:prstGeom>
            <a:noFill/>
          </p:spPr>
          <p:txBody>
            <a:bodyPr wrap="square">
              <a:spAutoFit/>
            </a:bodyPr>
            <a:lstStyle/>
            <a:p>
              <a:pPr>
                <a:lnSpc>
                  <a:spcPct val="120000"/>
                </a:lnSpc>
              </a:pPr>
              <a:r>
                <a:rPr lang="zh-CN" altLang="en-US" sz="2400" dirty="0">
                  <a:solidFill>
                    <a:srgbClr val="FFFF00"/>
                  </a:solidFill>
                  <a:latin typeface="Times New Roman" panose="02020603050405020304" pitchFamily="18" charset="0"/>
                  <a:cs typeface="Times New Roman" panose="02020603050405020304" pitchFamily="18" charset="0"/>
                </a:rPr>
                <a:t>提示：</a:t>
              </a:r>
              <a:r>
                <a:rPr lang="zh-CN" altLang="en-US" sz="2400" dirty="0">
                  <a:solidFill>
                    <a:schemeClr val="bg1"/>
                  </a:solidFill>
                  <a:latin typeface="Times New Roman" panose="02020603050405020304" pitchFamily="18" charset="0"/>
                  <a:cs typeface="Times New Roman" panose="02020603050405020304" pitchFamily="18" charset="0"/>
                </a:rPr>
                <a:t>这种想法是可行的，因为免疫反应具有特异性，不同疫苗可以引发不同的免疫过程，产生不同的记忆细胞。理论上，制备联合疫苗时要保证其中含有不同的有效抗原成分。临床应用中已有不少联合疫苗，例如，百白破三联疫苗可以同时预防百日咳、白喉、破伤风，还有麻疹、风疹二联疫苗，流行性脑膜炎二价疫苗等。是否能够设计出针对许多种疾病（具有与它们相关的多个抗原决定簇）的一种疫苗呢？理论上是可行的，但会遇到很多困难。</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2"/>
          <p:cNvSpPr>
            <a:spLocks noGrp="1" noRot="1" noChangeAspect="1" noMove="1" noResize="1" noEditPoints="1" noAdjustHandles="1" noChangeArrowheads="1" noChangeShapeType="1" noTextEdit="1"/>
          </p:cNvSpPr>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r="5882"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4"/>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p:cNvSpPr>
            <a:spLocks noGrp="1"/>
          </p:cNvSpPr>
          <p:nvPr>
            <p:ph type="title"/>
          </p:nvPr>
        </p:nvSpPr>
        <p:spPr>
          <a:xfrm>
            <a:off x="838201" y="1292351"/>
            <a:ext cx="3282696" cy="972685"/>
          </a:xfrm>
        </p:spPr>
        <p:txBody>
          <a:bodyPr vert="horz" lIns="91440" tIns="45720" rIns="91440" bIns="45720" rtlCol="0" anchor="ctr">
            <a:normAutofit/>
          </a:bodyPr>
          <a:lstStyle/>
          <a:p>
            <a:r>
              <a:rPr lang="zh-CN" altLang="en-US" sz="4400" dirty="0">
                <a:solidFill>
                  <a:srgbClr val="C00000"/>
                </a:solidFill>
                <a:effectLst>
                  <a:glow rad="76200">
                    <a:schemeClr val="bg1">
                      <a:alpha val="85000"/>
                    </a:schemeClr>
                  </a:glow>
                </a:effectLst>
              </a:rPr>
              <a:t>作用特点</a:t>
            </a:r>
            <a:endParaRPr lang="en-US" altLang="zh-CN" sz="4400" dirty="0">
              <a:solidFill>
                <a:srgbClr val="C00000"/>
              </a:solidFill>
              <a:effectLst>
                <a:glow rad="76200">
                  <a:schemeClr val="bg1">
                    <a:alpha val="85000"/>
                  </a:schemeClr>
                </a:glow>
              </a:effectLst>
            </a:endParaRPr>
          </a:p>
        </p:txBody>
      </p:sp>
      <p:sp>
        <p:nvSpPr>
          <p:cNvPr id="4" name="文本框 3"/>
          <p:cNvSpPr txBox="1"/>
          <p:nvPr/>
        </p:nvSpPr>
        <p:spPr>
          <a:xfrm>
            <a:off x="818523" y="2397625"/>
            <a:ext cx="3404616" cy="3742762"/>
          </a:xfrm>
          <a:prstGeom prst="rect">
            <a:avLst/>
          </a:prstGeom>
        </p:spPr>
        <p:txBody>
          <a:bodyPr vert="horz" lIns="91440" tIns="45720" rIns="91440" bIns="45720" rtlCol="0">
            <a:normAutofit/>
          </a:bodyPr>
          <a:lstStyle/>
          <a:p>
            <a:pPr indent="-342900">
              <a:lnSpc>
                <a:spcPct val="120000"/>
              </a:lnSpc>
              <a:buFont typeface="Wingdings" panose="05000000000000000000" pitchFamily="2" charset="2"/>
              <a:buChar char="n"/>
            </a:pPr>
            <a:r>
              <a:rPr lang="zh-CN" altLang="en-US" sz="2800" dirty="0"/>
              <a:t>当给机体输入外源抗原时，免疫系统能够产生反应，这种反应具有</a:t>
            </a:r>
            <a:r>
              <a:rPr lang="zh-CN" altLang="en-US" sz="2800" dirty="0">
                <a:solidFill>
                  <a:srgbClr val="0070C0"/>
                </a:solidFill>
              </a:rPr>
              <a:t>特异性</a:t>
            </a:r>
            <a:r>
              <a:rPr lang="zh-CN" altLang="en-US" sz="2800" dirty="0"/>
              <a:t>。</a:t>
            </a:r>
            <a:endParaRPr lang="zh-CN" altLang="en-US" sz="2800" dirty="0"/>
          </a:p>
          <a:p>
            <a:pPr indent="-342900">
              <a:lnSpc>
                <a:spcPct val="120000"/>
              </a:lnSpc>
              <a:buFont typeface="Wingdings" panose="05000000000000000000" pitchFamily="2" charset="2"/>
              <a:buChar char="n"/>
            </a:pPr>
            <a:r>
              <a:rPr lang="zh-CN" altLang="en-US" sz="2800" dirty="0"/>
              <a:t>免疫系统具有</a:t>
            </a:r>
            <a:r>
              <a:rPr lang="zh-CN" altLang="en-US" sz="2800" dirty="0">
                <a:solidFill>
                  <a:srgbClr val="0070C0"/>
                </a:solidFill>
              </a:rPr>
              <a:t>记忆性</a:t>
            </a:r>
            <a:r>
              <a:rPr lang="zh-CN" altLang="en-US" sz="2800" dirty="0"/>
              <a:t>，免疫力能维持较长的时间。</a:t>
            </a:r>
            <a:endParaRPr lang="zh-CN" altLang="en-US" sz="2800" dirty="0"/>
          </a:p>
        </p:txBody>
      </p:sp>
      <p:cxnSp>
        <p:nvCxnSpPr>
          <p:cNvPr id="11" name="直接连接符 10"/>
          <p:cNvCxnSpPr/>
          <p:nvPr/>
        </p:nvCxnSpPr>
        <p:spPr>
          <a:xfrm>
            <a:off x="838200" y="2265037"/>
            <a:ext cx="32826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2" name="Rectangle 2071"/>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107679" y="1800249"/>
            <a:ext cx="3265169" cy="760072"/>
          </a:xfrm>
        </p:spPr>
        <p:txBody>
          <a:bodyPr vert="horz" lIns="91440" tIns="45720" rIns="91440" bIns="45720" rtlCol="0" anchor="t">
            <a:normAutofit/>
          </a:bodyPr>
          <a:lstStyle/>
          <a:p>
            <a:pPr algn="r"/>
            <a:r>
              <a:rPr lang="zh-CN" altLang="en-US" sz="4400" dirty="0">
                <a:solidFill>
                  <a:srgbClr val="FFC000"/>
                </a:solidFill>
                <a:latin typeface="+mn-ea"/>
                <a:ea typeface="+mn-ea"/>
                <a:cs typeface="+mj-cs"/>
              </a:rPr>
              <a:t>设计依据</a:t>
            </a:r>
            <a:endParaRPr lang="en-US" altLang="zh-CN" sz="4400" dirty="0">
              <a:solidFill>
                <a:srgbClr val="FFC000"/>
              </a:solidFill>
              <a:latin typeface="+mn-ea"/>
              <a:ea typeface="+mn-ea"/>
              <a:cs typeface="+mj-cs"/>
            </a:endParaRPr>
          </a:p>
        </p:txBody>
      </p:sp>
      <p:pic>
        <p:nvPicPr>
          <p:cNvPr id="2052"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39731" r="49" b="-2"/>
          <a:stretch>
            <a:fillRect/>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2074" name="Group 2073"/>
          <p:cNvGrpSpPr>
            <a:grpSpLocks noGrp="1" noRot="1" noChangeAspect="1" noMove="1" noResize="1" noUngrp="1"/>
          </p:cNvGrpSpPr>
          <p:nvPr/>
        </p:nvGrpSpPr>
        <p:grpSpPr>
          <a:xfrm>
            <a:off x="5395368" y="0"/>
            <a:ext cx="874718" cy="6857455"/>
            <a:chOff x="5395368" y="0"/>
            <a:chExt cx="874718" cy="6857455"/>
          </a:xfrm>
        </p:grpSpPr>
        <p:sp>
          <p:nvSpPr>
            <p:cNvPr id="2075" name="Freeform: Shape 2074"/>
            <p:cNvSpPr/>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6" name="Freeform: Shape 2075"/>
            <p:cNvSpPr/>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文本框 3"/>
          <p:cNvSpPr txBox="1"/>
          <p:nvPr/>
        </p:nvSpPr>
        <p:spPr>
          <a:xfrm>
            <a:off x="7439366" y="2900025"/>
            <a:ext cx="4142993" cy="3449471"/>
          </a:xfrm>
          <a:prstGeom prst="rect">
            <a:avLst/>
          </a:prstGeom>
        </p:spPr>
        <p:txBody>
          <a:bodyPr vert="horz" lIns="91440" tIns="45720" rIns="91440" bIns="45720" rtlCol="0">
            <a:normAutofit fontScale="92500"/>
          </a:bodyPr>
          <a:lstStyle/>
          <a:p>
            <a:pPr>
              <a:lnSpc>
                <a:spcPct val="130000"/>
              </a:lnSpc>
              <a:spcAft>
                <a:spcPts val="600"/>
              </a:spcAft>
            </a:pPr>
            <a:r>
              <a:rPr lang="zh-CN" altLang="en-US" sz="3200" dirty="0">
                <a:solidFill>
                  <a:schemeClr val="bg1">
                    <a:alpha val="80000"/>
                  </a:schemeClr>
                </a:solidFill>
              </a:rPr>
              <a:t>疫苗的应用是人们根据</a:t>
            </a:r>
            <a:r>
              <a:rPr lang="zh-CN" altLang="en-US" sz="3200" dirty="0">
                <a:solidFill>
                  <a:srgbClr val="FFFF00">
                    <a:alpha val="80000"/>
                  </a:srgbClr>
                </a:solidFill>
              </a:rPr>
              <a:t>免疫反应的规律</a:t>
            </a:r>
            <a:r>
              <a:rPr lang="zh-CN" altLang="en-US" sz="3200" dirty="0">
                <a:solidFill>
                  <a:schemeClr val="bg1">
                    <a:alpha val="80000"/>
                  </a:schemeClr>
                </a:solidFill>
              </a:rPr>
              <a:t>来设计的，这样可以促进对机体有利的免疫反应，从而维护人体健康。</a:t>
            </a:r>
            <a:endParaRPr lang="zh-CN" altLang="en-US" sz="3200" dirty="0">
              <a:solidFill>
                <a:schemeClr val="bg1">
                  <a:alpha val="80000"/>
                </a:schemeClr>
              </a:solidFill>
            </a:endParaRPr>
          </a:p>
        </p:txBody>
      </p:sp>
      <p:cxnSp>
        <p:nvCxnSpPr>
          <p:cNvPr id="23" name="直接连接符 22"/>
          <p:cNvCxnSpPr/>
          <p:nvPr/>
        </p:nvCxnSpPr>
        <p:spPr>
          <a:xfrm>
            <a:off x="7451002" y="2649184"/>
            <a:ext cx="392184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28" name="Rectangle 3089"/>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640080" y="4777739"/>
            <a:ext cx="3377182" cy="1412119"/>
          </a:xfrm>
        </p:spPr>
        <p:txBody>
          <a:bodyPr vert="horz" lIns="91440" tIns="45720" rIns="91440" bIns="45720" rtlCol="0" anchor="ctr">
            <a:normAutofit/>
          </a:bodyPr>
          <a:lstStyle/>
          <a:p>
            <a:r>
              <a:rPr lang="zh-CN" altLang="en-US" sz="6000" dirty="0">
                <a:solidFill>
                  <a:srgbClr val="C00000"/>
                </a:solidFill>
                <a:effectLst>
                  <a:glow rad="76200">
                    <a:schemeClr val="bg1">
                      <a:alpha val="85000"/>
                    </a:schemeClr>
                  </a:glow>
                </a:effectLst>
              </a:rPr>
              <a:t>发展前景</a:t>
            </a:r>
            <a:endParaRPr lang="en-US" altLang="zh-CN" sz="6000" dirty="0">
              <a:solidFill>
                <a:srgbClr val="C00000"/>
              </a:solidFill>
              <a:effectLst>
                <a:glow rad="76200">
                  <a:schemeClr val="bg1">
                    <a:alpha val="85000"/>
                  </a:schemeClr>
                </a:glow>
              </a:effectLst>
            </a:endParaRPr>
          </a:p>
        </p:txBody>
      </p:sp>
      <p:pic>
        <p:nvPicPr>
          <p:cNvPr id="3076" name="Picture 4" descr="人手里拿着牙刷&#10;&#10;描述已自动生成"/>
          <p:cNvPicPr>
            <a:picLocks noChangeAspect="1" noChangeArrowheads="1"/>
          </p:cNvPicPr>
          <p:nvPr/>
        </p:nvPicPr>
        <p:blipFill rotWithShape="1">
          <a:blip r:embed="rId1">
            <a:extLst>
              <a:ext uri="{28A0092B-C50C-407E-A947-70E740481C1C}">
                <a14:useLocalDpi xmlns:a14="http://schemas.microsoft.com/office/drawing/2010/main" val="0"/>
              </a:ext>
            </a:extLst>
          </a:blip>
          <a:srcRect t="31445" r="2" b="3126"/>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3092" name="sketch line"/>
          <p:cNvSpPr>
            <a:spLocks noGrp="1" noRot="1" noChangeAspect="1" noMove="1" noResize="1" noEditPoints="1" noAdjustHandles="1" noChangeArrowheads="1" noChangeShapeType="1" noTextEdit="1"/>
          </p:cNvSpPr>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p:cNvSpPr txBox="1"/>
          <p:nvPr/>
        </p:nvSpPr>
        <p:spPr>
          <a:xfrm>
            <a:off x="4654294" y="4558430"/>
            <a:ext cx="6897626" cy="1793749"/>
          </a:xfrm>
          <a:prstGeom prst="rect">
            <a:avLst/>
          </a:prstGeom>
        </p:spPr>
        <p:txBody>
          <a:bodyPr vert="horz" lIns="91440" tIns="45720" rIns="91440" bIns="45720" rtlCol="0" anchor="ctr">
            <a:normAutofit/>
          </a:bodyPr>
          <a:lstStyle/>
          <a:p>
            <a:pPr>
              <a:lnSpc>
                <a:spcPct val="120000"/>
              </a:lnSpc>
              <a:spcAft>
                <a:spcPts val="600"/>
              </a:spcAft>
            </a:pPr>
            <a:r>
              <a:rPr lang="zh-CN" altLang="en-US" sz="2600" dirty="0"/>
              <a:t>随着免疫学、生物化学的发展以及生物技术的不断改进，疫苗的研制和应用已扩展到许多非传染病领域，而且已经出现了治疗性制剂。</a:t>
            </a:r>
            <a:endParaRPr lang="zh-CN" altLang="en-US" sz="26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122" name="Picture 2"/>
          <p:cNvPicPr>
            <a:picLocks noChangeAspect="1" noChangeArrowheads="1"/>
          </p:cNvPicPr>
          <p:nvPr/>
        </p:nvPicPr>
        <p:blipFill>
          <a:blip r:embed="rId1">
            <a:extLst>
              <a:ext uri="{BEBA8EAE-BF5A-486C-A8C5-ECC9F3942E4B}">
                <a14:imgProps xmlns:a14="http://schemas.microsoft.com/office/drawing/2010/main">
                  <a14:imgLayer r:embed="rId2">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2913889" y="2497976"/>
            <a:ext cx="6632448" cy="1862048"/>
          </a:xfrm>
          <a:prstGeom prst="rect">
            <a:avLst/>
          </a:prstGeom>
          <a:noFill/>
        </p:spPr>
        <p:txBody>
          <a:bodyPr wrap="square" rtlCol="0">
            <a:spAutoFit/>
          </a:bodyPr>
          <a:lstStyle/>
          <a:p>
            <a:pPr algn="dist"/>
            <a:r>
              <a:rPr lang="zh-CN" altLang="en-US" sz="115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器官移植</a:t>
            </a:r>
            <a:endParaRPr lang="zh-CN" altLang="en-US" sz="115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214360" y="1089887"/>
            <a:ext cx="2241526" cy="1065422"/>
          </a:xfrm>
        </p:spPr>
        <p:txBody>
          <a:bodyPr vert="horz" lIns="91440" tIns="45720" rIns="91440" bIns="45720" rtlCol="0" anchor="ctr">
            <a:normAutofit/>
          </a:bodyPr>
          <a:lstStyle/>
          <a:p>
            <a:r>
              <a:rPr lang="zh-CN" altLang="en-US" sz="5400" dirty="0">
                <a:solidFill>
                  <a:srgbClr val="C00000"/>
                </a:solidFill>
                <a:effectLst>
                  <a:glow rad="76200">
                    <a:schemeClr val="bg1">
                      <a:alpha val="85000"/>
                    </a:schemeClr>
                  </a:glow>
                </a:effectLst>
              </a:rPr>
              <a:t>定义</a:t>
            </a:r>
            <a:endParaRPr lang="en-US" altLang="zh-CN" sz="5400" dirty="0">
              <a:solidFill>
                <a:srgbClr val="C00000"/>
              </a:solidFill>
              <a:effectLst>
                <a:glow rad="76200">
                  <a:schemeClr val="bg1">
                    <a:alpha val="85000"/>
                  </a:schemeClr>
                </a:glow>
              </a:effectLst>
            </a:endParaRPr>
          </a:p>
        </p:txBody>
      </p:sp>
      <p:sp>
        <p:nvSpPr>
          <p:cNvPr id="12" name="Rectangle 11"/>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11751" r="11012" b="-2"/>
          <a:stretch>
            <a:fillRect/>
          </a:stretch>
        </p:blipFill>
        <p:spPr bwMode="auto">
          <a:xfrm>
            <a:off x="644652" y="722376"/>
            <a:ext cx="6263640"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8121674" y="2305869"/>
            <a:ext cx="3501595" cy="3779520"/>
          </a:xfrm>
          <a:prstGeom prst="rect">
            <a:avLst/>
          </a:prstGeom>
        </p:spPr>
        <p:txBody>
          <a:bodyPr vert="horz" lIns="91440" tIns="45720" rIns="91440" bIns="45720" rtlCol="0">
            <a:normAutofit/>
          </a:bodyPr>
          <a:lstStyle/>
          <a:p>
            <a:pPr>
              <a:lnSpc>
                <a:spcPct val="120000"/>
              </a:lnSpc>
              <a:spcAft>
                <a:spcPts val="600"/>
              </a:spcAft>
            </a:pPr>
            <a:r>
              <a:rPr lang="zh-CN" altLang="en-US" sz="3200" dirty="0"/>
              <a:t>医学上把用正常的器官置换丧失功能的器官，以重建其生理功能的技术叫作器官移植。</a:t>
            </a:r>
            <a:endParaRPr lang="zh-CN" altLang="en-US" sz="3200" dirty="0"/>
          </a:p>
        </p:txBody>
      </p:sp>
      <p:cxnSp>
        <p:nvCxnSpPr>
          <p:cNvPr id="15" name="直接连接符 14"/>
          <p:cNvCxnSpPr/>
          <p:nvPr/>
        </p:nvCxnSpPr>
        <p:spPr>
          <a:xfrm>
            <a:off x="8193024" y="2155309"/>
            <a:ext cx="33040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2"/>
          <p:cNvCxnSpPr>
            <a:cxnSpLocks noGrp="1" noRot="1" noChangeAspect="1" noMove="1" noResize="1" noEditPoints="1" noAdjustHandles="1" noChangeArrowheads="1" noChangeShapeType="1"/>
          </p:cNvCxnSpPr>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0"/>
            <a:ext cx="12192000" cy="6858000"/>
          </a:xfrm>
          <a:prstGeom prst="rect">
            <a:avLst/>
          </a:prstGeom>
          <a:solidFill>
            <a:srgbClr val="A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12" descr="桌子上的蛋糕&#10;&#10;描述已自动生成"/>
          <p:cNvPicPr>
            <a:picLocks noChangeAspect="1" noChangeArrowheads="1"/>
          </p:cNvPicPr>
          <p:nvPr/>
        </p:nvPicPr>
        <p:blipFill rotWithShape="1">
          <a:blip r:embed="rId1">
            <a:extLst>
              <a:ext uri="{28A0092B-C50C-407E-A947-70E740481C1C}">
                <a14:useLocalDpi xmlns:a14="http://schemas.microsoft.com/office/drawing/2010/main" val="0"/>
              </a:ext>
            </a:extLst>
          </a:blip>
          <a:srcRect t="12737" r="-1" b="12736"/>
          <a:stretch>
            <a:fillRect/>
          </a:stretch>
        </p:blipFill>
        <p:spPr bwMode="auto">
          <a:xfrm>
            <a:off x="320040" y="320040"/>
            <a:ext cx="11548872" cy="4303462"/>
          </a:xfrm>
          <a:prstGeom prst="rect">
            <a:avLst/>
          </a:prstGeom>
          <a:extLst>
            <a:ext uri="{909E8E84-426E-40DD-AFC4-6F175D3DCCD1}">
              <a14:hiddenFill xmlns:a14="http://schemas.microsoft.com/office/drawing/2010/main">
                <a:solidFill>
                  <a:srgbClr val="FFFFFF"/>
                </a:solidFill>
              </a14:hiddenFill>
            </a:ext>
          </a:extLst>
        </p:spPr>
      </p:pic>
      <p:sp>
        <p:nvSpPr>
          <p:cNvPr id="6" name="矩形 5"/>
          <p:cNvSpPr/>
          <p:nvPr/>
        </p:nvSpPr>
        <p:spPr>
          <a:xfrm>
            <a:off x="320040" y="4782312"/>
            <a:ext cx="11548872" cy="1755648"/>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41248" y="5070043"/>
            <a:ext cx="2889504" cy="1345997"/>
          </a:xfrm>
        </p:spPr>
        <p:txBody>
          <a:bodyPr vert="horz" lIns="91440" tIns="45720" rIns="91440" bIns="45720" rtlCol="0" anchor="ctr">
            <a:noAutofit/>
          </a:bodyPr>
          <a:lstStyle/>
          <a:p>
            <a:pPr algn="r"/>
            <a:r>
              <a:rPr lang="zh-CN" altLang="en-US" sz="8000" dirty="0">
                <a:solidFill>
                  <a:srgbClr val="C00000"/>
                </a:solidFill>
                <a:effectLst>
                  <a:glow rad="76200">
                    <a:schemeClr val="tx1">
                      <a:alpha val="85000"/>
                    </a:schemeClr>
                  </a:glow>
                </a:effectLst>
              </a:rPr>
              <a:t>意义</a:t>
            </a:r>
            <a:endParaRPr lang="en-US" altLang="zh-CN" sz="8000" dirty="0">
              <a:solidFill>
                <a:srgbClr val="C00000"/>
              </a:solidFill>
              <a:effectLst>
                <a:glow rad="76200">
                  <a:schemeClr val="tx1">
                    <a:alpha val="85000"/>
                  </a:schemeClr>
                </a:glow>
              </a:effectLst>
            </a:endParaRPr>
          </a:p>
        </p:txBody>
      </p:sp>
      <p:sp>
        <p:nvSpPr>
          <p:cNvPr id="3" name="文本框 2"/>
          <p:cNvSpPr txBox="1"/>
          <p:nvPr/>
        </p:nvSpPr>
        <p:spPr>
          <a:xfrm>
            <a:off x="4379976" y="5009083"/>
            <a:ext cx="6976872" cy="1345997"/>
          </a:xfrm>
          <a:prstGeom prst="rect">
            <a:avLst/>
          </a:prstGeom>
        </p:spPr>
        <p:txBody>
          <a:bodyPr vert="horz" lIns="91440" tIns="45720" rIns="91440" bIns="45720" rtlCol="0" anchor="ctr">
            <a:normAutofit/>
          </a:bodyPr>
          <a:lstStyle/>
          <a:p>
            <a:pPr>
              <a:spcAft>
                <a:spcPts val="600"/>
              </a:spcAft>
            </a:pPr>
            <a:r>
              <a:rPr lang="zh-CN" altLang="en-US" sz="2400" dirty="0">
                <a:solidFill>
                  <a:schemeClr val="bg1"/>
                </a:solidFill>
              </a:rPr>
              <a:t>随着</a:t>
            </a:r>
            <a:r>
              <a:rPr lang="zh-CN" altLang="en-US" sz="2400" dirty="0">
                <a:solidFill>
                  <a:srgbClr val="C00000"/>
                </a:solidFill>
              </a:rPr>
              <a:t>器官保存技术</a:t>
            </a:r>
            <a:r>
              <a:rPr lang="zh-CN" altLang="en-US" sz="2400" dirty="0">
                <a:solidFill>
                  <a:schemeClr val="bg1"/>
                </a:solidFill>
              </a:rPr>
              <a:t>和</a:t>
            </a:r>
            <a:r>
              <a:rPr lang="zh-CN" altLang="en-US" sz="2400" dirty="0">
                <a:solidFill>
                  <a:srgbClr val="C00000"/>
                </a:solidFill>
              </a:rPr>
              <a:t>外科手术方法</a:t>
            </a:r>
            <a:r>
              <a:rPr lang="zh-CN" altLang="en-US" sz="2400" dirty="0">
                <a:solidFill>
                  <a:schemeClr val="bg1"/>
                </a:solidFill>
              </a:rPr>
              <a:t>等的不断改进，以及</a:t>
            </a:r>
            <a:r>
              <a:rPr lang="zh-CN" altLang="en-US" sz="2400" dirty="0">
                <a:solidFill>
                  <a:srgbClr val="C00000"/>
                </a:solidFill>
              </a:rPr>
              <a:t>高效免疫抑制剂</a:t>
            </a:r>
            <a:r>
              <a:rPr lang="zh-CN" altLang="en-US" sz="2400" dirty="0">
                <a:solidFill>
                  <a:schemeClr val="bg1"/>
                </a:solidFill>
              </a:rPr>
              <a:t>的陆续问世，器官移植已经成为治疗多种重要疾病的有效手段。</a:t>
            </a:r>
            <a:endParaRPr lang="zh-CN" altLang="en-US" sz="2400" dirty="0">
              <a:solidFill>
                <a:schemeClr val="bg1"/>
              </a:solidFill>
            </a:endParaRPr>
          </a:p>
        </p:txBody>
      </p:sp>
      <p:cxnSp>
        <p:nvCxnSpPr>
          <p:cNvPr id="8" name="直接连接符 7"/>
          <p:cNvCxnSpPr/>
          <p:nvPr/>
        </p:nvCxnSpPr>
        <p:spPr>
          <a:xfrm>
            <a:off x="4059936" y="5169408"/>
            <a:ext cx="0" cy="10439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13"/>
          <p:cNvSpPr/>
          <p:nvPr/>
        </p:nvSpPr>
        <p:spPr>
          <a:xfrm>
            <a:off x="3514" y="205188"/>
            <a:ext cx="809237" cy="458810"/>
          </a:xfrm>
          <a:custGeom>
            <a:avLst/>
            <a:gdLst>
              <a:gd name="connsiteX0" fmla="*/ 0 w 2222628"/>
              <a:gd name="connsiteY0" fmla="*/ 964353 h 964353"/>
              <a:gd name="connsiteX1" fmla="*/ 505504 w 2222628"/>
              <a:gd name="connsiteY1" fmla="*/ 0 h 964353"/>
              <a:gd name="connsiteX2" fmla="*/ 2222628 w 2222628"/>
              <a:gd name="connsiteY2" fmla="*/ 0 h 964353"/>
              <a:gd name="connsiteX3" fmla="*/ 1717124 w 2222628"/>
              <a:gd name="connsiteY3" fmla="*/ 964353 h 964353"/>
              <a:gd name="connsiteX4" fmla="*/ 0 w 2222628"/>
              <a:gd name="connsiteY4" fmla="*/ 964353 h 964353"/>
              <a:gd name="connsiteX0-1" fmla="*/ 0 w 2222628"/>
              <a:gd name="connsiteY0-2" fmla="*/ 964353 h 964353"/>
              <a:gd name="connsiteX1-3" fmla="*/ 19729 w 2222628"/>
              <a:gd name="connsiteY1-4" fmla="*/ 0 h 964353"/>
              <a:gd name="connsiteX2-5" fmla="*/ 2222628 w 2222628"/>
              <a:gd name="connsiteY2-6" fmla="*/ 0 h 964353"/>
              <a:gd name="connsiteX3-7" fmla="*/ 1717124 w 2222628"/>
              <a:gd name="connsiteY3-8" fmla="*/ 964353 h 964353"/>
              <a:gd name="connsiteX4-9" fmla="*/ 0 w 2222628"/>
              <a:gd name="connsiteY4-10" fmla="*/ 964353 h 964353"/>
              <a:gd name="connsiteX0-11" fmla="*/ 0 w 2222628"/>
              <a:gd name="connsiteY0-12" fmla="*/ 964353 h 964353"/>
              <a:gd name="connsiteX1-13" fmla="*/ 679 w 2222628"/>
              <a:gd name="connsiteY1-14" fmla="*/ 0 h 964353"/>
              <a:gd name="connsiteX2-15" fmla="*/ 2222628 w 2222628"/>
              <a:gd name="connsiteY2-16" fmla="*/ 0 h 964353"/>
              <a:gd name="connsiteX3-17" fmla="*/ 1717124 w 2222628"/>
              <a:gd name="connsiteY3-18" fmla="*/ 964353 h 964353"/>
              <a:gd name="connsiteX4-19" fmla="*/ 0 w 2222628"/>
              <a:gd name="connsiteY4-20" fmla="*/ 964353 h 9643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22628" h="964353">
                <a:moveTo>
                  <a:pt x="0" y="964353"/>
                </a:moveTo>
                <a:cubicBezTo>
                  <a:pt x="226" y="642902"/>
                  <a:pt x="453" y="321451"/>
                  <a:pt x="679" y="0"/>
                </a:cubicBezTo>
                <a:lnTo>
                  <a:pt x="2222628" y="0"/>
                </a:lnTo>
                <a:lnTo>
                  <a:pt x="1717124" y="964353"/>
                </a:lnTo>
                <a:lnTo>
                  <a:pt x="0" y="96435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 name="矩形 3"/>
          <p:cNvSpPr/>
          <p:nvPr/>
        </p:nvSpPr>
        <p:spPr>
          <a:xfrm>
            <a:off x="744598" y="205187"/>
            <a:ext cx="1415772" cy="461665"/>
          </a:xfrm>
          <a:prstGeom prst="rect">
            <a:avLst/>
          </a:prstGeom>
          <a:effectLst/>
        </p:spPr>
        <p:txBody>
          <a:bodyPr vert="horz" wrap="none">
            <a:spAutoFit/>
          </a:bodyPr>
          <a:lstStyle/>
          <a:p>
            <a:r>
              <a:rPr lang="zh-CN" altLang="en-US" sz="2400" dirty="0">
                <a:solidFill>
                  <a:srgbClr val="0070C0"/>
                </a:solidFill>
                <a:latin typeface="+mj-lt"/>
                <a:ea typeface="微软雅黑" panose="020B0503020204020204" pitchFamily="34" charset="-122"/>
              </a:rPr>
              <a:t>问题探讨</a:t>
            </a:r>
            <a:endParaRPr lang="zh-CN" altLang="en-US" sz="2400" dirty="0">
              <a:solidFill>
                <a:srgbClr val="0070C0"/>
              </a:solidFill>
              <a:latin typeface="+mj-lt"/>
              <a:ea typeface="微软雅黑" panose="020B0503020204020204" pitchFamily="34" charset="-122"/>
            </a:endParaRPr>
          </a:p>
        </p:txBody>
      </p:sp>
      <p:grpSp>
        <p:nvGrpSpPr>
          <p:cNvPr id="26" name="组合 25"/>
          <p:cNvGrpSpPr/>
          <p:nvPr/>
        </p:nvGrpSpPr>
        <p:grpSpPr>
          <a:xfrm>
            <a:off x="812751" y="2928349"/>
            <a:ext cx="7336534" cy="461665"/>
            <a:chOff x="6333409" y="1517248"/>
            <a:chExt cx="7336534" cy="461665"/>
          </a:xfrm>
        </p:grpSpPr>
        <p:sp>
          <p:nvSpPr>
            <p:cNvPr id="27" name="文本框 26"/>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8" name="组合 27"/>
            <p:cNvGrpSpPr/>
            <p:nvPr/>
          </p:nvGrpSpPr>
          <p:grpSpPr>
            <a:xfrm>
              <a:off x="6351240" y="1974037"/>
              <a:ext cx="7318703" cy="0"/>
              <a:chOff x="7484784" y="1647059"/>
              <a:chExt cx="7318703" cy="0"/>
            </a:xfrm>
          </p:grpSpPr>
          <p:cxnSp>
            <p:nvCxnSpPr>
              <p:cNvPr id="30" name="直接连接符 29"/>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217477" y="1647059"/>
                <a:ext cx="65860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3" name="矩形 32"/>
          <p:cNvSpPr/>
          <p:nvPr/>
        </p:nvSpPr>
        <p:spPr>
          <a:xfrm>
            <a:off x="774090" y="867423"/>
            <a:ext cx="7375195" cy="1834348"/>
          </a:xfrm>
          <a:prstGeom prst="rect">
            <a:avLst/>
          </a:prstGeom>
        </p:spPr>
        <p:txBody>
          <a:bodyPr wrap="square">
            <a:spAutoFit/>
          </a:bodyPr>
          <a:lstStyle/>
          <a:p>
            <a:pPr algn="just">
              <a:lnSpc>
                <a:spcPct val="120000"/>
              </a:lnSpc>
            </a:pPr>
            <a:r>
              <a:rPr lang="zh-CN" altLang="en-US" sz="2400" dirty="0">
                <a:latin typeface="Times New Roman" panose="02020603050405020304" pitchFamily="18" charset="0"/>
                <a:cs typeface="Times New Roman" panose="02020603050405020304" pitchFamily="18" charset="0"/>
              </a:rPr>
              <a:t>        某同学在流感开始大规模流行前接种了流感疫苗，可是没过一两个月，他患流感了；而他听说接种过一次麻疹疫苗，终生就不会得麻疹了。他对此很困惑：这到底是什么原因呢？</a:t>
            </a:r>
            <a:endParaRPr lang="zh-CN" altLang="en-US" sz="2400"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812751" y="3449852"/>
            <a:ext cx="7336534" cy="504754"/>
          </a:xfrm>
          <a:prstGeom prst="rect">
            <a:avLst/>
          </a:prstGeom>
          <a:noFill/>
        </p:spPr>
        <p:txBody>
          <a:bodyPr wrap="square" rtlCol="0">
            <a:spAutoFit/>
          </a:bodyPr>
          <a:lstStyle/>
          <a:p>
            <a:pPr algn="just">
              <a:lnSpc>
                <a:spcPct val="120000"/>
              </a:lnSpc>
            </a:pPr>
            <a:r>
              <a:rPr lang="zh-CN" altLang="en-US" sz="2400" dirty="0">
                <a:latin typeface="Times New Roman" panose="02020603050405020304" pitchFamily="18" charset="0"/>
                <a:cs typeface="Times New Roman" panose="02020603050405020304" pitchFamily="18" charset="0"/>
              </a:rPr>
              <a:t>为什么注射了流感疫苗没起到预防作用呢？</a:t>
            </a:r>
            <a:endParaRPr lang="zh-CN" altLang="en-US" sz="2400" dirty="0">
              <a:latin typeface="Times New Roman" panose="02020603050405020304" pitchFamily="18" charset="0"/>
              <a:cs typeface="Times New Roman" panose="02020603050405020304" pitchFamily="18" charset="0"/>
            </a:endParaRPr>
          </a:p>
        </p:txBody>
      </p:sp>
      <p:grpSp>
        <p:nvGrpSpPr>
          <p:cNvPr id="8" name="组合 7"/>
          <p:cNvGrpSpPr/>
          <p:nvPr/>
        </p:nvGrpSpPr>
        <p:grpSpPr>
          <a:xfrm>
            <a:off x="855458" y="4068505"/>
            <a:ext cx="7293827" cy="1541719"/>
            <a:chOff x="891066" y="4979284"/>
            <a:chExt cx="7293827" cy="1541719"/>
          </a:xfrm>
        </p:grpSpPr>
        <p:sp>
          <p:nvSpPr>
            <p:cNvPr id="13" name="矩形: 圆角 12"/>
            <p:cNvSpPr/>
            <p:nvPr/>
          </p:nvSpPr>
          <p:spPr>
            <a:xfrm>
              <a:off x="891066" y="4979284"/>
              <a:ext cx="7293827" cy="1541719"/>
            </a:xfrm>
            <a:prstGeom prst="roundRect">
              <a:avLst>
                <a:gd name="adj" fmla="val 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p:cNvSpPr txBox="1"/>
            <p:nvPr/>
          </p:nvSpPr>
          <p:spPr>
            <a:xfrm>
              <a:off x="1081823" y="5043538"/>
              <a:ext cx="6912311" cy="1391150"/>
            </a:xfrm>
            <a:prstGeom prst="rect">
              <a:avLst/>
            </a:prstGeom>
            <a:noFill/>
          </p:spPr>
          <p:txBody>
            <a:bodyPr wrap="square">
              <a:spAutoFit/>
            </a:bodyPr>
            <a:lstStyle/>
            <a:p>
              <a:pPr algn="just">
                <a:lnSpc>
                  <a:spcPct val="120000"/>
                </a:lnSpc>
              </a:pPr>
              <a:r>
                <a:rPr lang="zh-CN" altLang="en-US" sz="2400" dirty="0">
                  <a:solidFill>
                    <a:srgbClr val="FFFF00"/>
                  </a:solidFill>
                  <a:latin typeface="Times New Roman" panose="02020603050405020304" pitchFamily="18" charset="0"/>
                  <a:cs typeface="Times New Roman" panose="02020603050405020304" pitchFamily="18" charset="0"/>
                </a:rPr>
                <a:t>提示：</a:t>
              </a:r>
              <a:r>
                <a:rPr lang="zh-CN" altLang="en-US" sz="2400" dirty="0">
                  <a:solidFill>
                    <a:schemeClr val="bg1"/>
                  </a:solidFill>
                  <a:latin typeface="Times New Roman" panose="02020603050405020304" pitchFamily="18" charset="0"/>
                  <a:cs typeface="Times New Roman" panose="02020603050405020304" pitchFamily="18" charset="0"/>
                </a:rPr>
                <a:t>流感病毒极易发生变异，该同学注射的流感疫苗所预防的流感与她所患的流感可能不是同一个类型的，所以没有起到预防作用。</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grpSp>
      <p:pic>
        <p:nvPicPr>
          <p:cNvPr id="5" name="图片 4" descr="卡通人物&#10;&#10;中度可信度描述已自动生成"/>
          <p:cNvPicPr>
            <a:picLocks noChangeAspect="1"/>
          </p:cNvPicPr>
          <p:nvPr/>
        </p:nvPicPr>
        <p:blipFill>
          <a:blip r:embed="rId1">
            <a:extLst>
              <a:ext uri="{BEBA8EAE-BF5A-486C-A8C5-ECC9F3942E4B}">
                <a14:imgProps xmlns:a14="http://schemas.microsoft.com/office/drawing/2010/main">
                  <a14:imgLayer r:embed="rId2">
                    <a14:imgEffect>
                      <a14:brightnessContrast contrast="38000"/>
                    </a14:imgEffect>
                    <a14:imgEffect>
                      <a14:colorTemperature colorTemp="7565"/>
                    </a14:imgEffect>
                  </a14:imgLayer>
                </a14:imgProps>
              </a:ext>
            </a:extLst>
          </a:blip>
          <a:stretch>
            <a:fillRect/>
          </a:stretch>
        </p:blipFill>
        <p:spPr>
          <a:xfrm>
            <a:off x="8524875" y="797725"/>
            <a:ext cx="2893035" cy="52282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器官移植所面临的问题及希望</a:t>
            </a:r>
            <a:endParaRPr lang="zh-CN" altLang="en-US" dirty="0"/>
          </a:p>
        </p:txBody>
      </p:sp>
      <p:sp>
        <p:nvSpPr>
          <p:cNvPr id="3" name="文本框 2"/>
          <p:cNvSpPr txBox="1"/>
          <p:nvPr/>
        </p:nvSpPr>
        <p:spPr>
          <a:xfrm>
            <a:off x="781433" y="904069"/>
            <a:ext cx="10572368" cy="3163943"/>
          </a:xfrm>
          <a:prstGeom prst="rect">
            <a:avLst/>
          </a:prstGeom>
          <a:noFill/>
        </p:spPr>
        <p:txBody>
          <a:bodyPr wrap="square" rtlCol="0">
            <a:spAutoFit/>
          </a:bodyPr>
          <a:lstStyle/>
          <a:p>
            <a:pPr algn="just">
              <a:lnSpc>
                <a:spcPct val="120000"/>
              </a:lnSpc>
            </a:pP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资料</a:t>
            </a:r>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第一次被记录下来的人体肾脏移植手术发生在</a:t>
            </a:r>
            <a:r>
              <a:rPr lang="en-US" altLang="zh-CN" sz="2400" dirty="0">
                <a:latin typeface="Times New Roman" panose="02020603050405020304" pitchFamily="18" charset="0"/>
                <a:cs typeface="Times New Roman" panose="02020603050405020304" pitchFamily="18" charset="0"/>
              </a:rPr>
              <a:t>1933</a:t>
            </a:r>
            <a:r>
              <a:rPr lang="zh-CN" altLang="en-US" sz="2400" dirty="0">
                <a:latin typeface="Times New Roman" panose="02020603050405020304" pitchFamily="18" charset="0"/>
                <a:cs typeface="Times New Roman" panose="02020603050405020304" pitchFamily="18" charset="0"/>
              </a:rPr>
              <a:t>年，由</a:t>
            </a:r>
            <a:r>
              <a:rPr lang="en-US" altLang="zh-CN" sz="2400" dirty="0" err="1">
                <a:latin typeface="Times New Roman" panose="02020603050405020304" pitchFamily="18" charset="0"/>
                <a:cs typeface="Times New Roman" panose="02020603050405020304" pitchFamily="18" charset="0"/>
              </a:rPr>
              <a:t>Yuriy</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Vorony</a:t>
            </a:r>
            <a:r>
              <a:rPr lang="zh-CN" altLang="en-US" sz="2400" dirty="0">
                <a:latin typeface="Times New Roman" panose="02020603050405020304" pitchFamily="18" charset="0"/>
                <a:cs typeface="Times New Roman" panose="02020603050405020304" pitchFamily="18" charset="0"/>
              </a:rPr>
              <a:t>主刀，但病人在植入肾脏</a:t>
            </a:r>
            <a:r>
              <a:rPr lang="en-US" altLang="zh-CN" sz="2400" dirty="0">
                <a:latin typeface="Times New Roman" panose="02020603050405020304" pitchFamily="18" charset="0"/>
                <a:cs typeface="Times New Roman" panose="02020603050405020304" pitchFamily="18" charset="0"/>
              </a:rPr>
              <a:t>2</a:t>
            </a:r>
            <a:r>
              <a:rPr lang="zh-CN" altLang="en-US" sz="2400" dirty="0">
                <a:latin typeface="Times New Roman" panose="02020603050405020304" pitchFamily="18" charset="0"/>
                <a:cs typeface="Times New Roman" panose="02020603050405020304" pitchFamily="18" charset="0"/>
              </a:rPr>
              <a:t>天后死亡。</a:t>
            </a:r>
            <a:r>
              <a:rPr lang="en-US" altLang="zh-CN" sz="2400" dirty="0">
                <a:latin typeface="Times New Roman" panose="02020603050405020304" pitchFamily="18" charset="0"/>
                <a:cs typeface="Times New Roman" panose="02020603050405020304" pitchFamily="18" charset="0"/>
              </a:rPr>
              <a:t>1950</a:t>
            </a:r>
            <a:r>
              <a:rPr lang="zh-CN" altLang="en-US" sz="2400" dirty="0">
                <a:latin typeface="Times New Roman" panose="02020603050405020304" pitchFamily="18" charset="0"/>
                <a:cs typeface="Times New Roman" panose="02020603050405020304" pitchFamily="18" charset="0"/>
              </a:rPr>
              <a:t>年</a:t>
            </a:r>
            <a:r>
              <a:rPr lang="en-US" altLang="zh-CN" sz="2400" dirty="0">
                <a:latin typeface="Times New Roman" panose="02020603050405020304" pitchFamily="18" charset="0"/>
                <a:cs typeface="Times New Roman" panose="02020603050405020304" pitchFamily="18" charset="0"/>
              </a:rPr>
              <a:t>Ruth Tucker</a:t>
            </a:r>
            <a:r>
              <a:rPr lang="zh-CN" altLang="en-US" sz="2400" dirty="0">
                <a:latin typeface="Times New Roman" panose="02020603050405020304" pitchFamily="18" charset="0"/>
                <a:cs typeface="Times New Roman" panose="02020603050405020304" pitchFamily="18" charset="0"/>
              </a:rPr>
              <a:t>因为多囊肾而进行了肾移植，植入的肾脏在</a:t>
            </a:r>
            <a:r>
              <a:rPr lang="en-US" altLang="zh-CN" sz="2400" dirty="0">
                <a:latin typeface="Times New Roman" panose="02020603050405020304" pitchFamily="18" charset="0"/>
                <a:cs typeface="Times New Roman" panose="02020603050405020304" pitchFamily="18" charset="0"/>
              </a:rPr>
              <a:t>10</a:t>
            </a:r>
            <a:r>
              <a:rPr lang="zh-CN" altLang="en-US" sz="2400" dirty="0">
                <a:latin typeface="Times New Roman" panose="02020603050405020304" pitchFamily="18" charset="0"/>
                <a:cs typeface="Times New Roman" panose="02020603050405020304" pitchFamily="18" charset="0"/>
              </a:rPr>
              <a:t>个月后被排斥，不过她剩余的肾脏得到了一定程度恢复，这支持她又活了</a:t>
            </a:r>
            <a:r>
              <a:rPr lang="en-US" altLang="zh-CN" sz="2400" dirty="0">
                <a:latin typeface="Times New Roman" panose="02020603050405020304" pitchFamily="18" charset="0"/>
                <a:cs typeface="Times New Roman" panose="02020603050405020304" pitchFamily="18" charset="0"/>
              </a:rPr>
              <a:t>5</a:t>
            </a:r>
            <a:r>
              <a:rPr lang="zh-CN" altLang="en-US" sz="2400" dirty="0">
                <a:latin typeface="Times New Roman" panose="02020603050405020304" pitchFamily="18" charset="0"/>
                <a:cs typeface="Times New Roman" panose="02020603050405020304" pitchFamily="18" charset="0"/>
              </a:rPr>
              <a:t>年。</a:t>
            </a:r>
            <a:r>
              <a:rPr lang="en-US" altLang="zh-CN" sz="2400" dirty="0">
                <a:latin typeface="Times New Roman" panose="02020603050405020304" pitchFamily="18" charset="0"/>
                <a:cs typeface="Times New Roman" panose="02020603050405020304" pitchFamily="18" charset="0"/>
              </a:rPr>
              <a:t>1952</a:t>
            </a:r>
            <a:r>
              <a:rPr lang="zh-CN" altLang="en-US" sz="2400" dirty="0">
                <a:latin typeface="Times New Roman" panose="02020603050405020304" pitchFamily="18" charset="0"/>
                <a:cs typeface="Times New Roman" panose="02020603050405020304" pitchFamily="18" charset="0"/>
              </a:rPr>
              <a:t>年在法国进行了第一例活体肾移植，医生对</a:t>
            </a:r>
            <a:r>
              <a:rPr lang="en-US" altLang="zh-CN" sz="2400" dirty="0">
                <a:latin typeface="Times New Roman" panose="02020603050405020304" pitchFamily="18" charset="0"/>
                <a:cs typeface="Times New Roman" panose="02020603050405020304" pitchFamily="18" charset="0"/>
              </a:rPr>
              <a:t>16</a:t>
            </a:r>
            <a:r>
              <a:rPr lang="zh-CN" altLang="en-US" sz="2400" dirty="0">
                <a:latin typeface="Times New Roman" panose="02020603050405020304" pitchFamily="18" charset="0"/>
                <a:cs typeface="Times New Roman" panose="02020603050405020304" pitchFamily="18" charset="0"/>
              </a:rPr>
              <a:t>岁的患者移植了患者母亲的一个肾，然而这个凝结着伟大母爱的肾只存活了</a:t>
            </a:r>
            <a:r>
              <a:rPr lang="en-US" altLang="zh-CN" sz="2400" dirty="0">
                <a:latin typeface="Times New Roman" panose="02020603050405020304" pitchFamily="18" charset="0"/>
                <a:cs typeface="Times New Roman" panose="02020603050405020304" pitchFamily="18" charset="0"/>
              </a:rPr>
              <a:t>22</a:t>
            </a:r>
            <a:r>
              <a:rPr lang="zh-CN" altLang="en-US" sz="2400" dirty="0">
                <a:latin typeface="Times New Roman" panose="02020603050405020304" pitchFamily="18" charset="0"/>
                <a:cs typeface="Times New Roman" panose="02020603050405020304" pitchFamily="18" charset="0"/>
              </a:rPr>
              <a:t>天。</a:t>
            </a:r>
            <a:r>
              <a:rPr lang="en-US" altLang="zh-CN" sz="2400" dirty="0">
                <a:latin typeface="Times New Roman" panose="02020603050405020304" pitchFamily="18" charset="0"/>
                <a:cs typeface="Times New Roman" panose="02020603050405020304" pitchFamily="18" charset="0"/>
              </a:rPr>
              <a:t>1954</a:t>
            </a:r>
            <a:r>
              <a:rPr lang="zh-CN" altLang="en-US" sz="2400" dirty="0">
                <a:latin typeface="Times New Roman" panose="02020603050405020304" pitchFamily="18" charset="0"/>
                <a:cs typeface="Times New Roman" panose="02020603050405020304" pitchFamily="18" charset="0"/>
              </a:rPr>
              <a:t>年在波士顿，</a:t>
            </a:r>
            <a:r>
              <a:rPr lang="en-US" altLang="zh-CN" sz="2400" dirty="0">
                <a:latin typeface="Times New Roman" panose="02020603050405020304" pitchFamily="18" charset="0"/>
                <a:cs typeface="Times New Roman" panose="02020603050405020304" pitchFamily="18" charset="0"/>
              </a:rPr>
              <a:t>Joseph Murray</a:t>
            </a:r>
            <a:r>
              <a:rPr lang="zh-CN" altLang="en-US" sz="2400" dirty="0">
                <a:latin typeface="Times New Roman" panose="02020603050405020304" pitchFamily="18" charset="0"/>
                <a:cs typeface="Times New Roman" panose="02020603050405020304" pitchFamily="18" charset="0"/>
              </a:rPr>
              <a:t>等医生为一对双胞胎兄弟进行人类第一次成功的肾移植（无排斥反应）。</a:t>
            </a:r>
            <a:endParaRPr lang="zh-CN" altLang="en-US" sz="2400" dirty="0">
              <a:latin typeface="Times New Roman" panose="02020603050405020304" pitchFamily="18" charset="0"/>
              <a:cs typeface="Times New Roman" panose="02020603050405020304" pitchFamily="18" charset="0"/>
            </a:endParaRPr>
          </a:p>
        </p:txBody>
      </p:sp>
      <p:grpSp>
        <p:nvGrpSpPr>
          <p:cNvPr id="4" name="组合 3"/>
          <p:cNvGrpSpPr/>
          <p:nvPr/>
        </p:nvGrpSpPr>
        <p:grpSpPr>
          <a:xfrm>
            <a:off x="838200" y="4238655"/>
            <a:ext cx="10660606" cy="461665"/>
            <a:chOff x="6333409" y="1517248"/>
            <a:chExt cx="10660606" cy="461665"/>
          </a:xfrm>
        </p:grpSpPr>
        <p:sp>
          <p:nvSpPr>
            <p:cNvPr id="5" name="文本框 4"/>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6351240" y="1974037"/>
              <a:ext cx="10642775" cy="0"/>
              <a:chOff x="7484784" y="1647059"/>
              <a:chExt cx="10642775" cy="0"/>
            </a:xfrm>
          </p:grpSpPr>
          <p:cxnSp>
            <p:nvCxnSpPr>
              <p:cNvPr id="7" name="直接连接符 6"/>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 name="文本框 8"/>
          <p:cNvSpPr txBox="1"/>
          <p:nvPr/>
        </p:nvSpPr>
        <p:spPr>
          <a:xfrm>
            <a:off x="785240" y="4802357"/>
            <a:ext cx="10713566" cy="504754"/>
          </a:xfrm>
          <a:prstGeom prst="rect">
            <a:avLst/>
          </a:prstGeom>
          <a:noFill/>
        </p:spPr>
        <p:txBody>
          <a:bodyPr wrap="square" rtlCol="0">
            <a:spAutoFit/>
          </a:bodyPr>
          <a:lstStyle/>
          <a:p>
            <a:pPr marL="354330" indent="-354330" algn="just">
              <a:lnSpc>
                <a:spcPct val="120000"/>
              </a:lnSpc>
              <a:buFont typeface="+mj-lt"/>
              <a:buAutoNum type="arabicPeriod"/>
            </a:pPr>
            <a:r>
              <a:rPr lang="zh-CN" altLang="en-US" sz="2400" dirty="0">
                <a:latin typeface="Times New Roman" panose="02020603050405020304" pitchFamily="18" charset="0"/>
                <a:cs typeface="Times New Roman" panose="02020603050405020304" pitchFamily="18" charset="0"/>
              </a:rPr>
              <a:t>最初进行的器官移植，为什么总是不成功呢？</a:t>
            </a:r>
            <a:endParaRPr lang="zh-CN" altLang="en-US" sz="2400" dirty="0">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981210" y="5332100"/>
            <a:ext cx="10566364" cy="651642"/>
            <a:chOff x="924442" y="2457318"/>
            <a:chExt cx="10566364" cy="651642"/>
          </a:xfrm>
        </p:grpSpPr>
        <p:sp>
          <p:nvSpPr>
            <p:cNvPr id="11" name="矩形: 圆角 10"/>
            <p:cNvSpPr/>
            <p:nvPr/>
          </p:nvSpPr>
          <p:spPr>
            <a:xfrm>
              <a:off x="924442" y="2457318"/>
              <a:ext cx="10517596" cy="651642"/>
            </a:xfrm>
            <a:prstGeom prst="roundRect">
              <a:avLst>
                <a:gd name="adj" fmla="val 1697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文本框 11"/>
            <p:cNvSpPr txBox="1"/>
            <p:nvPr/>
          </p:nvSpPr>
          <p:spPr>
            <a:xfrm>
              <a:off x="1073088" y="2519504"/>
              <a:ext cx="10417718" cy="504754"/>
            </a:xfrm>
            <a:prstGeom prst="rect">
              <a:avLst/>
            </a:prstGeom>
            <a:noFill/>
          </p:spPr>
          <p:txBody>
            <a:bodyPr wrap="square">
              <a:spAutoFit/>
            </a:bodyPr>
            <a:lstStyle/>
            <a:p>
              <a:pPr>
                <a:lnSpc>
                  <a:spcPct val="120000"/>
                </a:lnSpc>
              </a:pPr>
              <a:r>
                <a:rPr lang="zh-CN" altLang="en-US" sz="2400" dirty="0">
                  <a:solidFill>
                    <a:schemeClr val="bg1"/>
                  </a:solidFill>
                  <a:latin typeface="Times New Roman" panose="02020603050405020304" pitchFamily="18" charset="0"/>
                  <a:cs typeface="Times New Roman" panose="02020603050405020304" pitchFamily="18" charset="0"/>
                </a:rPr>
                <a:t>可能主要是没有考虑免疫排斥问题。</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器官移植所面临的问题及希望</a:t>
            </a:r>
            <a:endParaRPr lang="zh-CN" altLang="en-US" dirty="0"/>
          </a:p>
        </p:txBody>
      </p:sp>
      <p:sp>
        <p:nvSpPr>
          <p:cNvPr id="3" name="文本框 2"/>
          <p:cNvSpPr txBox="1"/>
          <p:nvPr/>
        </p:nvSpPr>
        <p:spPr>
          <a:xfrm>
            <a:off x="781433" y="904069"/>
            <a:ext cx="10572368" cy="1391150"/>
          </a:xfrm>
          <a:prstGeom prst="rect">
            <a:avLst/>
          </a:prstGeom>
          <a:noFill/>
        </p:spPr>
        <p:txBody>
          <a:bodyPr wrap="square" rtlCol="0">
            <a:spAutoFit/>
          </a:bodyPr>
          <a:lstStyle/>
          <a:p>
            <a:pPr>
              <a:lnSpc>
                <a:spcPct val="120000"/>
              </a:lnSpc>
            </a:pP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资料</a:t>
            </a:r>
            <a:r>
              <a:rPr lang="en-US" altLang="zh-CN" sz="2400" dirty="0">
                <a:latin typeface="Times New Roman" panose="02020603050405020304" pitchFamily="18" charset="0"/>
                <a:cs typeface="Times New Roman" panose="02020603050405020304" pitchFamily="18" charset="0"/>
              </a:rPr>
              <a:t>2】</a:t>
            </a:r>
            <a:r>
              <a:rPr lang="zh-CN" altLang="en-US" sz="2400" dirty="0">
                <a:latin typeface="Times New Roman" panose="02020603050405020304" pitchFamily="18" charset="0"/>
                <a:cs typeface="Times New Roman" panose="02020603050405020304" pitchFamily="18" charset="0"/>
              </a:rPr>
              <a:t>据媒体报道，瑞金市</a:t>
            </a:r>
            <a:r>
              <a:rPr lang="en-US" altLang="zh-CN" sz="2400" dirty="0">
                <a:latin typeface="Times New Roman" panose="02020603050405020304" pitchFamily="18" charset="0"/>
                <a:cs typeface="Times New Roman" panose="02020603050405020304" pitchFamily="18" charset="0"/>
              </a:rPr>
              <a:t>3</a:t>
            </a:r>
            <a:r>
              <a:rPr lang="zh-CN" altLang="en-US" sz="2400" dirty="0">
                <a:latin typeface="Times New Roman" panose="02020603050405020304" pitchFamily="18" charset="0"/>
                <a:cs typeface="Times New Roman" panose="02020603050405020304" pitchFamily="18" charset="0"/>
              </a:rPr>
              <a:t>岁男孩张某身患白血病。幸运的是，张某的骨髓于父亲的骨髓配型成功了。而身在千里之外的白血病患者李某却没有那么幸运，与其亲属骨髓配型均没有成功。</a:t>
            </a:r>
            <a:endParaRPr lang="zh-CN" altLang="en-US" sz="2400" dirty="0">
              <a:latin typeface="Times New Roman" panose="02020603050405020304" pitchFamily="18" charset="0"/>
              <a:cs typeface="Times New Roman" panose="02020603050405020304" pitchFamily="18" charset="0"/>
            </a:endParaRPr>
          </a:p>
        </p:txBody>
      </p:sp>
      <p:grpSp>
        <p:nvGrpSpPr>
          <p:cNvPr id="4" name="组合 3"/>
          <p:cNvGrpSpPr/>
          <p:nvPr/>
        </p:nvGrpSpPr>
        <p:grpSpPr>
          <a:xfrm>
            <a:off x="834393" y="2865298"/>
            <a:ext cx="10660606" cy="461665"/>
            <a:chOff x="6333409" y="1517248"/>
            <a:chExt cx="10660606" cy="461665"/>
          </a:xfrm>
        </p:grpSpPr>
        <p:sp>
          <p:nvSpPr>
            <p:cNvPr id="5" name="文本框 4"/>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6351240" y="1974037"/>
              <a:ext cx="10642775" cy="0"/>
              <a:chOff x="7484784" y="1647059"/>
              <a:chExt cx="10642775" cy="0"/>
            </a:xfrm>
          </p:grpSpPr>
          <p:cxnSp>
            <p:nvCxnSpPr>
              <p:cNvPr id="7" name="直接连接符 6"/>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 name="文本框 8"/>
          <p:cNvSpPr txBox="1"/>
          <p:nvPr/>
        </p:nvSpPr>
        <p:spPr>
          <a:xfrm>
            <a:off x="781433" y="3429000"/>
            <a:ext cx="10713566" cy="947952"/>
          </a:xfrm>
          <a:prstGeom prst="rect">
            <a:avLst/>
          </a:prstGeom>
          <a:noFill/>
        </p:spPr>
        <p:txBody>
          <a:bodyPr wrap="square" rtlCol="0">
            <a:spAutoFit/>
          </a:bodyPr>
          <a:lstStyle/>
          <a:p>
            <a:pPr marL="358775" indent="-358775" algn="just">
              <a:lnSpc>
                <a:spcPct val="120000"/>
              </a:lnSpc>
              <a:buFont typeface="+mj-lt"/>
              <a:buAutoNum type="arabicPeriod" startAt="2"/>
            </a:pPr>
            <a:r>
              <a:rPr lang="zh-CN" altLang="en-US" sz="2400" dirty="0">
                <a:latin typeface="Times New Roman" panose="02020603050405020304" pitchFamily="18" charset="0"/>
                <a:cs typeface="Times New Roman" panose="02020603050405020304" pitchFamily="18" charset="0"/>
              </a:rPr>
              <a:t>在进行器官移植或骨髓移植时，为什么都要先进行配型，即检查供体和受体之间的组织相容性呢？</a:t>
            </a:r>
            <a:endParaRPr lang="zh-CN" altLang="en-US" sz="2400" dirty="0">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928635" y="4415892"/>
            <a:ext cx="10566364" cy="2003761"/>
            <a:chOff x="924442" y="2457317"/>
            <a:chExt cx="10566364" cy="2003761"/>
          </a:xfrm>
        </p:grpSpPr>
        <p:sp>
          <p:nvSpPr>
            <p:cNvPr id="11" name="矩形: 圆角 10"/>
            <p:cNvSpPr/>
            <p:nvPr/>
          </p:nvSpPr>
          <p:spPr>
            <a:xfrm>
              <a:off x="924442" y="2457317"/>
              <a:ext cx="10517596" cy="2003761"/>
            </a:xfrm>
            <a:prstGeom prst="roundRect">
              <a:avLst>
                <a:gd name="adj" fmla="val 861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文本框 11"/>
            <p:cNvSpPr txBox="1"/>
            <p:nvPr/>
          </p:nvSpPr>
          <p:spPr>
            <a:xfrm>
              <a:off x="1073088" y="2519504"/>
              <a:ext cx="10417718" cy="1834348"/>
            </a:xfrm>
            <a:prstGeom prst="rect">
              <a:avLst/>
            </a:prstGeom>
            <a:noFill/>
          </p:spPr>
          <p:txBody>
            <a:bodyPr wrap="square">
              <a:spAutoFit/>
            </a:bodyPr>
            <a:lstStyle/>
            <a:p>
              <a:pPr>
                <a:lnSpc>
                  <a:spcPct val="120000"/>
                </a:lnSpc>
              </a:pPr>
              <a:r>
                <a:rPr lang="zh-CN" altLang="en-US" sz="2400" dirty="0">
                  <a:solidFill>
                    <a:schemeClr val="bg1"/>
                  </a:solidFill>
                  <a:latin typeface="Times New Roman" panose="02020603050405020304" pitchFamily="18" charset="0"/>
                  <a:cs typeface="Times New Roman" panose="02020603050405020304" pitchFamily="18" charset="0"/>
                </a:rPr>
                <a:t>在进行器官移植或骨髓移植时，都要先进行配型，这是因为，受体和供体的组织相容性抗原越一致，在进行移植时发生免疫排斥的可能性就越低，移植的器官就越容易存活。如果配型不合适，发生排斥的可能性就大，就不适合移植。</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器官移植所面临的问题及希望</a:t>
            </a:r>
            <a:endParaRPr lang="zh-CN" altLang="en-US" dirty="0"/>
          </a:p>
        </p:txBody>
      </p:sp>
      <p:sp>
        <p:nvSpPr>
          <p:cNvPr id="3" name="文本框 2"/>
          <p:cNvSpPr txBox="1"/>
          <p:nvPr/>
        </p:nvSpPr>
        <p:spPr>
          <a:xfrm>
            <a:off x="781433" y="904069"/>
            <a:ext cx="10572368" cy="2277547"/>
          </a:xfrm>
          <a:prstGeom prst="rect">
            <a:avLst/>
          </a:prstGeom>
          <a:noFill/>
        </p:spPr>
        <p:txBody>
          <a:bodyPr wrap="square" rtlCol="0">
            <a:spAutoFit/>
          </a:bodyPr>
          <a:lstStyle/>
          <a:p>
            <a:pPr algn="just">
              <a:lnSpc>
                <a:spcPct val="120000"/>
              </a:lnSpc>
            </a:pP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资料</a:t>
            </a:r>
            <a:r>
              <a:rPr lang="en-US" altLang="zh-CN" sz="2400" dirty="0">
                <a:latin typeface="Times New Roman" panose="02020603050405020304" pitchFamily="18" charset="0"/>
                <a:cs typeface="Times New Roman" panose="02020603050405020304" pitchFamily="18" charset="0"/>
              </a:rPr>
              <a:t>3】</a:t>
            </a:r>
            <a:r>
              <a:rPr lang="zh-CN" altLang="en-US" sz="2400" dirty="0">
                <a:latin typeface="Times New Roman" panose="02020603050405020304" pitchFamily="18" charset="0"/>
                <a:cs typeface="Times New Roman" panose="02020603050405020304" pitchFamily="18" charset="0"/>
              </a:rPr>
              <a:t>据世界卫生组织于</a:t>
            </a:r>
            <a:r>
              <a:rPr lang="en-US" altLang="zh-CN" sz="2400" dirty="0">
                <a:latin typeface="Times New Roman" panose="02020603050405020304" pitchFamily="18" charset="0"/>
                <a:cs typeface="Times New Roman" panose="02020603050405020304" pitchFamily="18" charset="0"/>
              </a:rPr>
              <a:t>2013</a:t>
            </a:r>
            <a:r>
              <a:rPr lang="zh-CN" altLang="en-US" sz="2400" dirty="0">
                <a:latin typeface="Times New Roman" panose="02020603050405020304" pitchFamily="18" charset="0"/>
                <a:cs typeface="Times New Roman" panose="02020603050405020304" pitchFamily="18" charset="0"/>
              </a:rPr>
              <a:t>年的调研显示，全球一年实施了</a:t>
            </a:r>
            <a:r>
              <a:rPr lang="en-US" altLang="zh-CN" sz="2400" dirty="0">
                <a:latin typeface="Times New Roman" panose="02020603050405020304" pitchFamily="18" charset="0"/>
                <a:cs typeface="Times New Roman" panose="02020603050405020304" pitchFamily="18" charset="0"/>
              </a:rPr>
              <a:t>12</a:t>
            </a:r>
            <a:r>
              <a:rPr lang="zh-CN" altLang="en-US" sz="2400" dirty="0">
                <a:latin typeface="Times New Roman" panose="02020603050405020304" pitchFamily="18" charset="0"/>
                <a:cs typeface="Times New Roman" panose="02020603050405020304" pitchFamily="18" charset="0"/>
              </a:rPr>
              <a:t>万例器官移植手术，而这是能满足不到</a:t>
            </a:r>
            <a:r>
              <a:rPr lang="en-US" altLang="zh-CN" sz="2400" dirty="0">
                <a:latin typeface="Times New Roman" panose="02020603050405020304" pitchFamily="18" charset="0"/>
                <a:cs typeface="Times New Roman" panose="02020603050405020304" pitchFamily="18" charset="0"/>
              </a:rPr>
              <a:t>10%</a:t>
            </a:r>
            <a:r>
              <a:rPr lang="zh-CN" altLang="en-US" sz="2400" dirty="0">
                <a:latin typeface="Times New Roman" panose="02020603050405020304" pitchFamily="18" charset="0"/>
                <a:cs typeface="Times New Roman" panose="02020603050405020304" pitchFamily="18" charset="0"/>
              </a:rPr>
              <a:t>移植需求者的需求。另有数据标明，</a:t>
            </a:r>
            <a:r>
              <a:rPr lang="en-US" altLang="zh-CN" sz="2400" dirty="0">
                <a:latin typeface="Times New Roman" panose="02020603050405020304" pitchFamily="18" charset="0"/>
                <a:cs typeface="Times New Roman" panose="02020603050405020304" pitchFamily="18" charset="0"/>
              </a:rPr>
              <a:t>2015</a:t>
            </a:r>
            <a:r>
              <a:rPr lang="zh-CN" altLang="en-US" sz="2400" dirty="0">
                <a:latin typeface="Times New Roman" panose="02020603050405020304" pitchFamily="18" charset="0"/>
                <a:cs typeface="Times New Roman" panose="02020603050405020304" pitchFamily="18" charset="0"/>
              </a:rPr>
              <a:t>年，我们实施器官移植手术突破</a:t>
            </a:r>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万例（其中肝移植</a:t>
            </a:r>
            <a:r>
              <a:rPr lang="en-US" altLang="zh-CN" sz="2400" dirty="0">
                <a:latin typeface="Times New Roman" panose="02020603050405020304" pitchFamily="18" charset="0"/>
                <a:cs typeface="Times New Roman" panose="02020603050405020304" pitchFamily="18" charset="0"/>
              </a:rPr>
              <a:t>2000</a:t>
            </a:r>
            <a:r>
              <a:rPr lang="zh-CN" altLang="en-US" sz="2400" dirty="0">
                <a:latin typeface="Times New Roman" panose="02020603050405020304" pitchFamily="18" charset="0"/>
                <a:cs typeface="Times New Roman" panose="02020603050405020304" pitchFamily="18" charset="0"/>
              </a:rPr>
              <a:t>多例、肾移植</a:t>
            </a:r>
            <a:r>
              <a:rPr lang="en-US" altLang="zh-CN" sz="2400" dirty="0">
                <a:latin typeface="Times New Roman" panose="02020603050405020304" pitchFamily="18" charset="0"/>
                <a:cs typeface="Times New Roman" panose="02020603050405020304" pitchFamily="18" charset="0"/>
              </a:rPr>
              <a:t>5000</a:t>
            </a:r>
            <a:r>
              <a:rPr lang="zh-CN" altLang="en-US" sz="2400" dirty="0">
                <a:latin typeface="Times New Roman" panose="02020603050405020304" pitchFamily="18" charset="0"/>
                <a:cs typeface="Times New Roman" panose="02020603050405020304" pitchFamily="18" charset="0"/>
              </a:rPr>
              <a:t>多例），位居世界第</a:t>
            </a:r>
            <a:r>
              <a:rPr lang="en-US" altLang="zh-CN" sz="2400" dirty="0">
                <a:latin typeface="Times New Roman" panose="02020603050405020304" pitchFamily="18" charset="0"/>
                <a:cs typeface="Times New Roman" panose="02020603050405020304" pitchFamily="18" charset="0"/>
              </a:rPr>
              <a:t>2</a:t>
            </a:r>
            <a:r>
              <a:rPr lang="zh-CN" altLang="en-US" sz="2400" dirty="0">
                <a:latin typeface="Times New Roman" panose="02020603050405020304" pitchFamily="18" charset="0"/>
                <a:cs typeface="Times New Roman" panose="02020603050405020304" pitchFamily="18" charset="0"/>
              </a:rPr>
              <a:t>位，但</a:t>
            </a:r>
            <a:r>
              <a:rPr lang="en-US" altLang="zh-CN" sz="2400" dirty="0">
                <a:latin typeface="Times New Roman" panose="02020603050405020304" pitchFamily="18" charset="0"/>
                <a:cs typeface="Times New Roman" panose="02020603050405020304" pitchFamily="18" charset="0"/>
              </a:rPr>
              <a:t>2015</a:t>
            </a:r>
            <a:r>
              <a:rPr lang="zh-CN" altLang="en-US" sz="2400" dirty="0">
                <a:latin typeface="Times New Roman" panose="02020603050405020304" pitchFamily="18" charset="0"/>
                <a:cs typeface="Times New Roman" panose="02020603050405020304" pitchFamily="18" charset="0"/>
              </a:rPr>
              <a:t>年肝移植需求者新增</a:t>
            </a:r>
            <a:r>
              <a:rPr lang="en-US" altLang="zh-CN" sz="2400" dirty="0">
                <a:latin typeface="Times New Roman" panose="02020603050405020304" pitchFamily="18" charset="0"/>
                <a:cs typeface="Times New Roman" panose="02020603050405020304" pitchFamily="18" charset="0"/>
              </a:rPr>
              <a:t>400</a:t>
            </a:r>
            <a:r>
              <a:rPr lang="zh-CN" altLang="en-US" sz="2400" dirty="0">
                <a:latin typeface="Times New Roman" panose="02020603050405020304" pitchFamily="18" charset="0"/>
                <a:cs typeface="Times New Roman" panose="02020603050405020304" pitchFamily="18" charset="0"/>
              </a:rPr>
              <a:t>多人，肾移植需求者新增了</a:t>
            </a:r>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万多人。</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器官移植所面临的问题及希望</a:t>
            </a:r>
            <a:endParaRPr lang="zh-CN" altLang="en-US" dirty="0"/>
          </a:p>
        </p:txBody>
      </p:sp>
      <p:sp>
        <p:nvSpPr>
          <p:cNvPr id="3" name="文本框 2"/>
          <p:cNvSpPr txBox="1"/>
          <p:nvPr/>
        </p:nvSpPr>
        <p:spPr>
          <a:xfrm>
            <a:off x="781433" y="904069"/>
            <a:ext cx="6939120" cy="3163943"/>
          </a:xfrm>
          <a:prstGeom prst="rect">
            <a:avLst/>
          </a:prstGeom>
          <a:noFill/>
        </p:spPr>
        <p:txBody>
          <a:bodyPr wrap="square" rtlCol="0">
            <a:spAutoFit/>
          </a:bodyPr>
          <a:lstStyle/>
          <a:p>
            <a:pPr algn="just">
              <a:lnSpc>
                <a:spcPct val="120000"/>
              </a:lnSpc>
            </a:pP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资料</a:t>
            </a:r>
            <a:r>
              <a:rPr lang="en-US" altLang="zh-CN" sz="2400" dirty="0">
                <a:latin typeface="Times New Roman" panose="02020603050405020304" pitchFamily="18" charset="0"/>
                <a:cs typeface="Times New Roman" panose="02020603050405020304" pitchFamily="18" charset="0"/>
              </a:rPr>
              <a:t>4】</a:t>
            </a:r>
            <a:r>
              <a:rPr lang="zh-CN" altLang="en-US" sz="2400" dirty="0">
                <a:latin typeface="Times New Roman" panose="02020603050405020304" pitchFamily="18" charset="0"/>
                <a:cs typeface="Times New Roman" panose="02020603050405020304" pitchFamily="18" charset="0"/>
              </a:rPr>
              <a:t>据媒体报道，</a:t>
            </a:r>
            <a:r>
              <a:rPr lang="en-US" altLang="zh-CN" sz="2400" dirty="0">
                <a:latin typeface="Times New Roman" panose="02020603050405020304" pitchFamily="18" charset="0"/>
                <a:cs typeface="Times New Roman" panose="02020603050405020304" pitchFamily="18" charset="0"/>
              </a:rPr>
              <a:t>2015</a:t>
            </a:r>
            <a:r>
              <a:rPr lang="zh-CN" altLang="en-US" sz="2400" dirty="0">
                <a:latin typeface="Times New Roman" panose="02020603050405020304" pitchFamily="18" charset="0"/>
                <a:cs typeface="Times New Roman" panose="02020603050405020304" pitchFamily="18" charset="0"/>
              </a:rPr>
              <a:t>年研究人员利用干细胞培养出单个腔室结构的迷你心脏（相当于成人心脏尺寸的千分之一）；</a:t>
            </a:r>
            <a:r>
              <a:rPr lang="en-US" altLang="zh-CN" sz="2400" dirty="0">
                <a:latin typeface="Times New Roman" panose="02020603050405020304" pitchFamily="18" charset="0"/>
                <a:cs typeface="Times New Roman" panose="02020603050405020304" pitchFamily="18" charset="0"/>
              </a:rPr>
              <a:t>2017</a:t>
            </a:r>
            <a:r>
              <a:rPr lang="zh-CN" altLang="en-US" sz="2400" dirty="0">
                <a:latin typeface="Times New Roman" panose="02020603050405020304" pitchFamily="18" charset="0"/>
                <a:cs typeface="Times New Roman" panose="02020603050405020304" pitchFamily="18" charset="0"/>
              </a:rPr>
              <a:t>年，研究人员又利用干细胞成功培养出了人类胚胎期的结肠组织，培养成熟后，它于人体的肠组织具有很高的相似性。你还可以搜集更多的科学家利用干细胞培养组织、器官的研究进展的报道。</a:t>
            </a:r>
            <a:endParaRPr lang="zh-CN" altLang="en-US" sz="2400" dirty="0">
              <a:latin typeface="Times New Roman" panose="02020603050405020304" pitchFamily="18" charset="0"/>
              <a:cs typeface="Times New Roman" panose="02020603050405020304" pitchFamily="18" charset="0"/>
            </a:endParaRPr>
          </a:p>
        </p:txBody>
      </p:sp>
      <p:grpSp>
        <p:nvGrpSpPr>
          <p:cNvPr id="4" name="组合 3"/>
          <p:cNvGrpSpPr/>
          <p:nvPr/>
        </p:nvGrpSpPr>
        <p:grpSpPr>
          <a:xfrm>
            <a:off x="891159" y="4124299"/>
            <a:ext cx="10660606" cy="461665"/>
            <a:chOff x="6333409" y="1517248"/>
            <a:chExt cx="10660606" cy="461665"/>
          </a:xfrm>
        </p:grpSpPr>
        <p:sp>
          <p:nvSpPr>
            <p:cNvPr id="5" name="文本框 4"/>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6351240" y="1974037"/>
              <a:ext cx="10642775" cy="0"/>
              <a:chOff x="7484784" y="1647059"/>
              <a:chExt cx="10642775" cy="0"/>
            </a:xfrm>
          </p:grpSpPr>
          <p:cxnSp>
            <p:nvCxnSpPr>
              <p:cNvPr id="7" name="直接连接符 6"/>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 name="文本框 8"/>
          <p:cNvSpPr txBox="1"/>
          <p:nvPr/>
        </p:nvSpPr>
        <p:spPr>
          <a:xfrm>
            <a:off x="838199" y="4688001"/>
            <a:ext cx="10713566" cy="504754"/>
          </a:xfrm>
          <a:prstGeom prst="rect">
            <a:avLst/>
          </a:prstGeom>
          <a:noFill/>
        </p:spPr>
        <p:txBody>
          <a:bodyPr wrap="square" rtlCol="0">
            <a:spAutoFit/>
          </a:bodyPr>
          <a:lstStyle/>
          <a:p>
            <a:pPr marL="358775" indent="-358775" algn="just">
              <a:lnSpc>
                <a:spcPct val="120000"/>
              </a:lnSpc>
              <a:buFont typeface="+mj-lt"/>
              <a:buAutoNum type="arabicPeriod" startAt="3"/>
            </a:pPr>
            <a:r>
              <a:rPr lang="zh-CN" altLang="en-US" sz="2400" dirty="0">
                <a:latin typeface="Times New Roman" panose="02020603050405020304" pitchFamily="18" charset="0"/>
                <a:cs typeface="Times New Roman" panose="02020603050405020304" pitchFamily="18" charset="0"/>
              </a:rPr>
              <a:t>利用由自体干细胞培养出的组织进行移植，有何优点？</a:t>
            </a:r>
            <a:endParaRPr lang="zh-CN" altLang="en-US" sz="2400" dirty="0">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985401" y="5217189"/>
            <a:ext cx="10566364" cy="1184657"/>
            <a:chOff x="924442" y="2457317"/>
            <a:chExt cx="10566364" cy="1184657"/>
          </a:xfrm>
        </p:grpSpPr>
        <p:sp>
          <p:nvSpPr>
            <p:cNvPr id="11" name="矩形: 圆角 10"/>
            <p:cNvSpPr/>
            <p:nvPr/>
          </p:nvSpPr>
          <p:spPr>
            <a:xfrm>
              <a:off x="924442" y="2457317"/>
              <a:ext cx="10517596" cy="1184657"/>
            </a:xfrm>
            <a:prstGeom prst="roundRect">
              <a:avLst>
                <a:gd name="adj" fmla="val 861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文本框 11"/>
            <p:cNvSpPr txBox="1"/>
            <p:nvPr/>
          </p:nvSpPr>
          <p:spPr>
            <a:xfrm>
              <a:off x="1073088" y="2519504"/>
              <a:ext cx="10417718" cy="947952"/>
            </a:xfrm>
            <a:prstGeom prst="rect">
              <a:avLst/>
            </a:prstGeom>
            <a:noFill/>
          </p:spPr>
          <p:txBody>
            <a:bodyPr wrap="square">
              <a:spAutoFit/>
            </a:bodyPr>
            <a:lstStyle/>
            <a:p>
              <a:pPr>
                <a:lnSpc>
                  <a:spcPct val="120000"/>
                </a:lnSpc>
              </a:pPr>
              <a:r>
                <a:rPr lang="zh-CN" altLang="en-US" sz="2400" dirty="0">
                  <a:solidFill>
                    <a:schemeClr val="bg1"/>
                  </a:solidFill>
                  <a:latin typeface="Times New Roman" panose="02020603050405020304" pitchFamily="18" charset="0"/>
                  <a:cs typeface="Times New Roman" panose="02020603050405020304" pitchFamily="18" charset="0"/>
                </a:rPr>
                <a:t>利用由自体干细胞培养出的组织、器官进行移植，移植器官和受体的组织相容性抗原是相同的，移植后发生免疫排斥的可能性很小。</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grpSp>
      <p:pic>
        <p:nvPicPr>
          <p:cNvPr id="13" name="图片 12"/>
          <p:cNvPicPr>
            <a:picLocks noChangeAspect="1"/>
          </p:cNvPicPr>
          <p:nvPr/>
        </p:nvPicPr>
        <p:blipFill rotWithShape="1">
          <a:blip r:embed="rId1"/>
          <a:srcRect b="1990"/>
          <a:stretch>
            <a:fillRect/>
          </a:stretch>
        </p:blipFill>
        <p:spPr>
          <a:xfrm>
            <a:off x="7995360" y="912654"/>
            <a:ext cx="3358440" cy="32915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t>
            </a:r>
            <a:r>
              <a:rPr lang="zh-CN" altLang="en-US" dirty="0"/>
              <a:t>思考</a:t>
            </a:r>
            <a:r>
              <a:rPr lang="en-US" altLang="zh-CN" dirty="0"/>
              <a:t>·</a:t>
            </a:r>
            <a:r>
              <a:rPr lang="zh-CN" altLang="en-US" dirty="0"/>
              <a:t>讨论</a:t>
            </a:r>
            <a:r>
              <a:rPr lang="en-US" altLang="zh-CN" dirty="0"/>
              <a:t>】</a:t>
            </a:r>
            <a:r>
              <a:rPr lang="zh-CN" altLang="en-US" dirty="0"/>
              <a:t>器官移植所面临的问题及希望</a:t>
            </a:r>
            <a:endParaRPr lang="zh-CN" altLang="en-US" dirty="0"/>
          </a:p>
        </p:txBody>
      </p:sp>
      <p:grpSp>
        <p:nvGrpSpPr>
          <p:cNvPr id="4" name="组合 3"/>
          <p:cNvGrpSpPr/>
          <p:nvPr/>
        </p:nvGrpSpPr>
        <p:grpSpPr>
          <a:xfrm>
            <a:off x="792177" y="900332"/>
            <a:ext cx="10660606" cy="461665"/>
            <a:chOff x="6333409" y="1517248"/>
            <a:chExt cx="10660606" cy="461665"/>
          </a:xfrm>
        </p:grpSpPr>
        <p:sp>
          <p:nvSpPr>
            <p:cNvPr id="5" name="文本框 4"/>
            <p:cNvSpPr txBox="1"/>
            <p:nvPr/>
          </p:nvSpPr>
          <p:spPr>
            <a:xfrm>
              <a:off x="6333409" y="1517248"/>
              <a:ext cx="800219" cy="461665"/>
            </a:xfrm>
            <a:prstGeom prst="rect">
              <a:avLst/>
            </a:prstGeom>
            <a:noFill/>
          </p:spPr>
          <p:txBody>
            <a:bodyPr wrap="none" rtlCol="0" anchor="ctr">
              <a:spAutoFit/>
            </a:bodyPr>
            <a:lstStyle/>
            <a:p>
              <a:r>
                <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讨论</a:t>
              </a:r>
              <a:endParaRPr kumimoji="1"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6351240" y="1974037"/>
              <a:ext cx="10642775" cy="0"/>
              <a:chOff x="7484784" y="1647059"/>
              <a:chExt cx="10642775" cy="0"/>
            </a:xfrm>
          </p:grpSpPr>
          <p:cxnSp>
            <p:nvCxnSpPr>
              <p:cNvPr id="7" name="直接连接符 6"/>
              <p:cNvCxnSpPr/>
              <p:nvPr/>
            </p:nvCxnSpPr>
            <p:spPr>
              <a:xfrm>
                <a:off x="7484784" y="1647059"/>
                <a:ext cx="732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217477" y="1647059"/>
                <a:ext cx="99100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 name="文本框 8"/>
          <p:cNvSpPr txBox="1"/>
          <p:nvPr/>
        </p:nvSpPr>
        <p:spPr>
          <a:xfrm>
            <a:off x="739217" y="1464034"/>
            <a:ext cx="10713566" cy="947952"/>
          </a:xfrm>
          <a:prstGeom prst="rect">
            <a:avLst/>
          </a:prstGeom>
          <a:noFill/>
        </p:spPr>
        <p:txBody>
          <a:bodyPr wrap="square" rtlCol="0">
            <a:spAutoFit/>
          </a:bodyPr>
          <a:lstStyle/>
          <a:p>
            <a:pPr marL="358775" indent="-358775" algn="just">
              <a:lnSpc>
                <a:spcPct val="120000"/>
              </a:lnSpc>
              <a:buFont typeface="+mj-lt"/>
              <a:buAutoNum type="arabicPeriod" startAt="4"/>
            </a:pPr>
            <a:r>
              <a:rPr lang="zh-CN" altLang="en-US" sz="2400" dirty="0">
                <a:latin typeface="Times New Roman" panose="02020603050405020304" pitchFamily="18" charset="0"/>
                <a:cs typeface="Times New Roman" panose="02020603050405020304" pitchFamily="18" charset="0"/>
              </a:rPr>
              <a:t>在进行器官移植时，运用免疫抑制剂可以提高成活率。但这些药物会使淋巴细胞减少，因而患者容易患感染性疾病。这一问题该如何解决？</a:t>
            </a:r>
            <a:endParaRPr lang="zh-CN" altLang="en-US" sz="2400" dirty="0">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886419" y="2441312"/>
            <a:ext cx="10566364" cy="1184657"/>
            <a:chOff x="924442" y="2457317"/>
            <a:chExt cx="10566364" cy="1184657"/>
          </a:xfrm>
        </p:grpSpPr>
        <p:sp>
          <p:nvSpPr>
            <p:cNvPr id="11" name="矩形: 圆角 10"/>
            <p:cNvSpPr/>
            <p:nvPr/>
          </p:nvSpPr>
          <p:spPr>
            <a:xfrm>
              <a:off x="924442" y="2457317"/>
              <a:ext cx="10517596" cy="1184657"/>
            </a:xfrm>
            <a:prstGeom prst="roundRect">
              <a:avLst>
                <a:gd name="adj" fmla="val 861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文本框 11"/>
            <p:cNvSpPr txBox="1"/>
            <p:nvPr/>
          </p:nvSpPr>
          <p:spPr>
            <a:xfrm>
              <a:off x="1073088" y="2519504"/>
              <a:ext cx="10417718" cy="947952"/>
            </a:xfrm>
            <a:prstGeom prst="rect">
              <a:avLst/>
            </a:prstGeom>
            <a:noFill/>
          </p:spPr>
          <p:txBody>
            <a:bodyPr wrap="square">
              <a:spAutoFit/>
            </a:bodyPr>
            <a:lstStyle/>
            <a:p>
              <a:pPr>
                <a:lnSpc>
                  <a:spcPct val="120000"/>
                </a:lnSpc>
              </a:pPr>
              <a:r>
                <a:rPr lang="zh-CN" altLang="en-US" sz="2400" dirty="0">
                  <a:solidFill>
                    <a:schemeClr val="bg1"/>
                  </a:solidFill>
                  <a:latin typeface="Times New Roman" panose="02020603050405020304" pitchFamily="18" charset="0"/>
                  <a:cs typeface="Times New Roman" panose="02020603050405020304" pitchFamily="18" charset="0"/>
                </a:rPr>
                <a:t>需要在用免疫抑制剂药物与预防感染之间寻求平衡，并尽量使运用免疫抑制剂的病人避免接触病原体，或通过适当的锻炼，提高自身免疫力。</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4" name="Picture 8" descr="图示&#10;&#10;描述已自动生成"/>
          <p:cNvPicPr>
            <a:picLocks noChangeAspect="1" noChangeArrowheads="1"/>
          </p:cNvPicPr>
          <p:nvPr/>
        </p:nvPicPr>
        <p:blipFill rotWithShape="1">
          <a:blip r:embed="rId1">
            <a:extLst>
              <a:ext uri="{28A0092B-C50C-407E-A947-70E740481C1C}">
                <a14:useLocalDpi xmlns:a14="http://schemas.microsoft.com/office/drawing/2010/main" val="0"/>
              </a:ext>
            </a:extLst>
          </a:blip>
          <a:srcRect t="16756" r="9091" b="1426"/>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9" name="Rectangle 9228"/>
          <p:cNvSpPr>
            <a:spLocks noGrp="1" noRot="1" noChangeAspect="1" noMove="1" noResize="1" noEditPoints="1" noAdjustHandles="1" noChangeArrowheads="1" noChangeShapeType="1" noTextEdit="1"/>
          </p:cNvSpPr>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594805" y="457383"/>
            <a:ext cx="3759240" cy="725241"/>
          </a:xfrm>
        </p:spPr>
        <p:txBody>
          <a:bodyPr vert="horz" lIns="91440" tIns="45720" rIns="91440" bIns="45720" rtlCol="0" anchor="ctr">
            <a:normAutofit/>
          </a:bodyPr>
          <a:lstStyle/>
          <a:p>
            <a:r>
              <a:rPr lang="zh-CN" altLang="en-US" sz="3200" dirty="0">
                <a:solidFill>
                  <a:srgbClr val="C00000"/>
                </a:solidFill>
                <a:latin typeface="+mn-ea"/>
                <a:ea typeface="+mn-ea"/>
                <a:cs typeface="+mj-cs"/>
              </a:rPr>
              <a:t>问题</a:t>
            </a:r>
            <a:r>
              <a:rPr lang="en-US" altLang="zh-CN" sz="3200" dirty="0">
                <a:solidFill>
                  <a:srgbClr val="C00000"/>
                </a:solidFill>
                <a:latin typeface="+mn-ea"/>
                <a:ea typeface="+mn-ea"/>
                <a:cs typeface="+mj-cs"/>
              </a:rPr>
              <a:t>——</a:t>
            </a:r>
            <a:r>
              <a:rPr lang="zh-CN" altLang="en-US" sz="3200" dirty="0">
                <a:solidFill>
                  <a:srgbClr val="C00000"/>
                </a:solidFill>
                <a:latin typeface="+mn-ea"/>
                <a:ea typeface="+mn-ea"/>
                <a:cs typeface="+mj-cs"/>
              </a:rPr>
              <a:t>免疫排斥</a:t>
            </a:r>
            <a:endParaRPr lang="en-US" altLang="zh-CN" sz="3200" dirty="0">
              <a:solidFill>
                <a:srgbClr val="C00000"/>
              </a:solidFill>
              <a:latin typeface="+mn-ea"/>
              <a:ea typeface="+mn-ea"/>
              <a:cs typeface="+mj-cs"/>
            </a:endParaRPr>
          </a:p>
        </p:txBody>
      </p:sp>
      <p:sp>
        <p:nvSpPr>
          <p:cNvPr id="4" name="文本框 3"/>
          <p:cNvSpPr txBox="1"/>
          <p:nvPr/>
        </p:nvSpPr>
        <p:spPr>
          <a:xfrm>
            <a:off x="589219" y="1182623"/>
            <a:ext cx="3897437" cy="2791969"/>
          </a:xfrm>
          <a:prstGeom prst="rect">
            <a:avLst/>
          </a:prstGeom>
        </p:spPr>
        <p:txBody>
          <a:bodyPr vert="horz" lIns="91440" tIns="45720" rIns="91440" bIns="45720" rtlCol="0">
            <a:noAutofit/>
          </a:bodyPr>
          <a:lstStyle/>
          <a:p>
            <a:pPr indent="-285750">
              <a:lnSpc>
                <a:spcPct val="120000"/>
              </a:lnSpc>
              <a:buFont typeface="Wingdings" panose="05000000000000000000" pitchFamily="2" charset="2"/>
              <a:buChar char="n"/>
            </a:pPr>
            <a:r>
              <a:rPr lang="zh-CN" altLang="en-US" sz="2400" dirty="0">
                <a:solidFill>
                  <a:srgbClr val="0070C0"/>
                </a:solidFill>
              </a:rPr>
              <a:t>原因：</a:t>
            </a:r>
            <a:endParaRPr lang="en-US" altLang="zh-CN" sz="2400" dirty="0">
              <a:solidFill>
                <a:srgbClr val="0070C0"/>
              </a:solidFill>
            </a:endParaRPr>
          </a:p>
          <a:p>
            <a:pPr marL="268605" lvl="1" algn="just">
              <a:lnSpc>
                <a:spcPct val="120000"/>
              </a:lnSpc>
            </a:pPr>
            <a:r>
              <a:rPr lang="zh-CN" altLang="en-US" sz="2400" dirty="0"/>
              <a:t>进行器官移植手术后，免疫系统会把来自其他人的器官当作“非己”成分进行攻击，这就是器官移植容易失败的原因。</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up)">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4" name="Picture 8" descr="图示&#10;&#10;描述已自动生成"/>
          <p:cNvPicPr>
            <a:picLocks noChangeAspect="1" noChangeArrowheads="1"/>
          </p:cNvPicPr>
          <p:nvPr/>
        </p:nvPicPr>
        <p:blipFill rotWithShape="1">
          <a:blip r:embed="rId1">
            <a:extLst>
              <a:ext uri="{28A0092B-C50C-407E-A947-70E740481C1C}">
                <a14:useLocalDpi xmlns:a14="http://schemas.microsoft.com/office/drawing/2010/main" val="0"/>
              </a:ext>
            </a:extLst>
          </a:blip>
          <a:srcRect t="16756" r="9091" b="1426"/>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9" name="Rectangle 9228"/>
          <p:cNvSpPr>
            <a:spLocks noGrp="1" noRot="1" noChangeAspect="1" noMove="1" noResize="1" noEditPoints="1" noAdjustHandles="1" noChangeArrowheads="1" noChangeShapeType="1" noTextEdit="1"/>
          </p:cNvSpPr>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594804" y="457383"/>
            <a:ext cx="3879659" cy="725241"/>
          </a:xfrm>
        </p:spPr>
        <p:txBody>
          <a:bodyPr vert="horz" lIns="91440" tIns="45720" rIns="91440" bIns="45720" rtlCol="0" anchor="ctr">
            <a:normAutofit/>
          </a:bodyPr>
          <a:lstStyle/>
          <a:p>
            <a:r>
              <a:rPr lang="zh-CN" altLang="en-US" sz="3200" dirty="0">
                <a:solidFill>
                  <a:srgbClr val="C00000"/>
                </a:solidFill>
                <a:latin typeface="+mn-ea"/>
                <a:ea typeface="+mn-ea"/>
                <a:cs typeface="+mj-cs"/>
              </a:rPr>
              <a:t>问题</a:t>
            </a:r>
            <a:r>
              <a:rPr lang="en-US" altLang="zh-CN" sz="3200" dirty="0">
                <a:solidFill>
                  <a:srgbClr val="C00000"/>
                </a:solidFill>
                <a:latin typeface="+mn-ea"/>
                <a:ea typeface="+mn-ea"/>
                <a:cs typeface="+mj-cs"/>
              </a:rPr>
              <a:t>——</a:t>
            </a:r>
            <a:r>
              <a:rPr lang="zh-CN" altLang="en-US" sz="3200" dirty="0">
                <a:solidFill>
                  <a:srgbClr val="C00000"/>
                </a:solidFill>
                <a:latin typeface="+mn-ea"/>
                <a:ea typeface="+mn-ea"/>
                <a:cs typeface="+mj-cs"/>
              </a:rPr>
              <a:t>免疫排斥</a:t>
            </a:r>
            <a:endParaRPr lang="en-US" altLang="zh-CN" sz="3200" dirty="0">
              <a:solidFill>
                <a:srgbClr val="C00000"/>
              </a:solidFill>
              <a:latin typeface="+mn-ea"/>
              <a:ea typeface="+mn-ea"/>
              <a:cs typeface="+mj-cs"/>
            </a:endParaRPr>
          </a:p>
        </p:txBody>
      </p:sp>
      <p:sp>
        <p:nvSpPr>
          <p:cNvPr id="4" name="文本框 3"/>
          <p:cNvSpPr txBox="1"/>
          <p:nvPr/>
        </p:nvSpPr>
        <p:spPr>
          <a:xfrm>
            <a:off x="589218" y="1182623"/>
            <a:ext cx="3885246" cy="4913377"/>
          </a:xfrm>
          <a:prstGeom prst="rect">
            <a:avLst/>
          </a:prstGeom>
        </p:spPr>
        <p:txBody>
          <a:bodyPr vert="horz" lIns="91440" tIns="45720" rIns="91440" bIns="45720" rtlCol="0">
            <a:noAutofit/>
          </a:bodyPr>
          <a:lstStyle/>
          <a:p>
            <a:pPr indent="-285750">
              <a:lnSpc>
                <a:spcPct val="120000"/>
              </a:lnSpc>
              <a:buFont typeface="Wingdings" panose="05000000000000000000" pitchFamily="2" charset="2"/>
              <a:buChar char="n"/>
            </a:pPr>
            <a:r>
              <a:rPr lang="zh-CN" altLang="en-US" sz="2400" dirty="0">
                <a:solidFill>
                  <a:srgbClr val="0070C0"/>
                </a:solidFill>
                <a:latin typeface="Times New Roman" panose="02020603050405020304" pitchFamily="18" charset="0"/>
                <a:cs typeface="Times New Roman" panose="02020603050405020304" pitchFamily="18" charset="0"/>
              </a:rPr>
              <a:t>机理：</a:t>
            </a:r>
            <a:endParaRPr lang="en-US" altLang="zh-CN" sz="2400" dirty="0">
              <a:solidFill>
                <a:srgbClr val="0070C0"/>
              </a:solidFill>
              <a:latin typeface="Times New Roman" panose="02020603050405020304" pitchFamily="18" charset="0"/>
              <a:cs typeface="Times New Roman" panose="02020603050405020304" pitchFamily="18" charset="0"/>
            </a:endParaRPr>
          </a:p>
          <a:p>
            <a:pPr marL="268605" lvl="1">
              <a:lnSpc>
                <a:spcPct val="120000"/>
              </a:lnSpc>
            </a:pPr>
            <a:r>
              <a:rPr lang="zh-CN" altLang="en-US" sz="2400" dirty="0">
                <a:latin typeface="Times New Roman" panose="02020603050405020304" pitchFamily="18" charset="0"/>
                <a:cs typeface="Times New Roman" panose="02020603050405020304" pitchFamily="18" charset="0"/>
              </a:rPr>
              <a:t>每个人的细胞表面都有一组与别人不同的组织相容性抗原，也叫人类白细胞抗原，简称</a:t>
            </a:r>
            <a:r>
              <a:rPr lang="en-US" altLang="zh-CN" sz="2400" dirty="0">
                <a:latin typeface="Times New Roman" panose="02020603050405020304" pitchFamily="18" charset="0"/>
                <a:cs typeface="Times New Roman" panose="02020603050405020304" pitchFamily="18" charset="0"/>
              </a:rPr>
              <a:t>HLA</a:t>
            </a:r>
            <a:r>
              <a:rPr lang="zh-CN" altLang="en-US" sz="2400" dirty="0">
                <a:latin typeface="Times New Roman" panose="02020603050405020304" pitchFamily="18" charset="0"/>
                <a:cs typeface="Times New Roman" panose="02020603050405020304" pitchFamily="18" charset="0"/>
              </a:rPr>
              <a:t>。它们是标明细胞身份的标签物质，每个人的白细胞都认识这些物质。如果将别人的器官或组织移植过来，白细胞就能识别出</a:t>
            </a:r>
            <a:r>
              <a:rPr lang="en-US" altLang="zh-CN" sz="2400" dirty="0">
                <a:latin typeface="Times New Roman" panose="02020603050405020304" pitchFamily="18" charset="0"/>
                <a:cs typeface="Times New Roman" panose="02020603050405020304" pitchFamily="18" charset="0"/>
              </a:rPr>
              <a:t>HLA</a:t>
            </a:r>
            <a:r>
              <a:rPr lang="zh-CN" altLang="en-US" sz="2400" dirty="0">
                <a:latin typeface="Times New Roman" panose="02020603050405020304" pitchFamily="18" charset="0"/>
                <a:cs typeface="Times New Roman" panose="02020603050405020304" pitchFamily="18" charset="0"/>
              </a:rPr>
              <a:t>不同而发起攻击。</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4" name="Picture 8" descr="图示&#10;&#10;描述已自动生成"/>
          <p:cNvPicPr>
            <a:picLocks noChangeAspect="1" noChangeArrowheads="1"/>
          </p:cNvPicPr>
          <p:nvPr/>
        </p:nvPicPr>
        <p:blipFill rotWithShape="1">
          <a:blip r:embed="rId1">
            <a:extLst>
              <a:ext uri="{28A0092B-C50C-407E-A947-70E740481C1C}">
                <a14:useLocalDpi xmlns:a14="http://schemas.microsoft.com/office/drawing/2010/main" val="0"/>
              </a:ext>
            </a:extLst>
          </a:blip>
          <a:srcRect t="16756" r="9091" b="1426"/>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9" name="Rectangle 9228"/>
          <p:cNvSpPr>
            <a:spLocks noGrp="1" noRot="1" noChangeAspect="1" noMove="1" noResize="1" noEditPoints="1" noAdjustHandles="1" noChangeArrowheads="1" noChangeShapeType="1" noTextEdit="1"/>
          </p:cNvSpPr>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594804" y="457383"/>
            <a:ext cx="3879659" cy="725241"/>
          </a:xfrm>
        </p:spPr>
        <p:txBody>
          <a:bodyPr vert="horz" lIns="91440" tIns="45720" rIns="91440" bIns="45720" rtlCol="0" anchor="ctr">
            <a:normAutofit/>
          </a:bodyPr>
          <a:lstStyle/>
          <a:p>
            <a:r>
              <a:rPr lang="zh-CN" altLang="en-US" sz="3200" dirty="0">
                <a:solidFill>
                  <a:srgbClr val="C00000"/>
                </a:solidFill>
                <a:latin typeface="+mn-ea"/>
                <a:ea typeface="+mn-ea"/>
                <a:cs typeface="+mj-cs"/>
              </a:rPr>
              <a:t>问题</a:t>
            </a:r>
            <a:r>
              <a:rPr lang="en-US" altLang="zh-CN" sz="3200" dirty="0">
                <a:solidFill>
                  <a:srgbClr val="C00000"/>
                </a:solidFill>
                <a:latin typeface="+mn-ea"/>
                <a:ea typeface="+mn-ea"/>
                <a:cs typeface="+mj-cs"/>
              </a:rPr>
              <a:t>——</a:t>
            </a:r>
            <a:r>
              <a:rPr lang="zh-CN" altLang="en-US" sz="3200" dirty="0">
                <a:solidFill>
                  <a:srgbClr val="C00000"/>
                </a:solidFill>
                <a:latin typeface="+mn-ea"/>
                <a:ea typeface="+mn-ea"/>
                <a:cs typeface="+mj-cs"/>
              </a:rPr>
              <a:t>免疫排斥</a:t>
            </a:r>
            <a:endParaRPr lang="en-US" altLang="zh-CN" sz="3200" dirty="0">
              <a:solidFill>
                <a:srgbClr val="C00000"/>
              </a:solidFill>
              <a:latin typeface="+mn-ea"/>
              <a:ea typeface="+mn-ea"/>
              <a:cs typeface="+mj-cs"/>
            </a:endParaRPr>
          </a:p>
        </p:txBody>
      </p:sp>
      <p:sp>
        <p:nvSpPr>
          <p:cNvPr id="4" name="文本框 3"/>
          <p:cNvSpPr txBox="1"/>
          <p:nvPr/>
        </p:nvSpPr>
        <p:spPr>
          <a:xfrm>
            <a:off x="589218" y="1182623"/>
            <a:ext cx="3629214" cy="4913377"/>
          </a:xfrm>
          <a:prstGeom prst="rect">
            <a:avLst/>
          </a:prstGeom>
        </p:spPr>
        <p:txBody>
          <a:bodyPr vert="horz" lIns="91440" tIns="45720" rIns="91440" bIns="45720" rtlCol="0">
            <a:noAutofit/>
          </a:bodyPr>
          <a:lstStyle/>
          <a:p>
            <a:pPr indent="-285750">
              <a:lnSpc>
                <a:spcPct val="120000"/>
              </a:lnSpc>
              <a:buFont typeface="Wingdings" panose="05000000000000000000" pitchFamily="2" charset="2"/>
              <a:buChar char="n"/>
            </a:pPr>
            <a:r>
              <a:rPr lang="zh-CN" altLang="en-US" sz="2400" dirty="0">
                <a:solidFill>
                  <a:srgbClr val="0070C0"/>
                </a:solidFill>
                <a:latin typeface="Times New Roman" panose="02020603050405020304" pitchFamily="18" charset="0"/>
                <a:cs typeface="Times New Roman" panose="02020603050405020304" pitchFamily="18" charset="0"/>
              </a:rPr>
              <a:t>解决办法：</a:t>
            </a:r>
            <a:endParaRPr lang="zh-CN" altLang="en-US" sz="2400" dirty="0">
              <a:solidFill>
                <a:srgbClr val="0070C0"/>
              </a:solidFill>
              <a:latin typeface="Times New Roman" panose="02020603050405020304" pitchFamily="18" charset="0"/>
              <a:cs typeface="Times New Roman" panose="02020603050405020304" pitchFamily="18" charset="0"/>
            </a:endParaRPr>
          </a:p>
          <a:p>
            <a:pPr marL="622300" lvl="1" indent="-354330">
              <a:lnSpc>
                <a:spcPct val="120000"/>
              </a:lnSpc>
              <a:buFont typeface="Wingdings" panose="05000000000000000000" pitchFamily="2" charset="2"/>
              <a:buChar char="l"/>
            </a:pPr>
            <a:r>
              <a:rPr lang="zh-CN" altLang="en-US" sz="2400" dirty="0">
                <a:latin typeface="Times New Roman" panose="02020603050405020304" pitchFamily="18" charset="0"/>
                <a:cs typeface="Times New Roman" panose="02020603050405020304" pitchFamily="18" charset="0"/>
              </a:rPr>
              <a:t>只要供者与受者的主要</a:t>
            </a:r>
            <a:r>
              <a:rPr lang="en-US" altLang="zh-CN" sz="2400" dirty="0">
                <a:latin typeface="Times New Roman" panose="02020603050405020304" pitchFamily="18" charset="0"/>
                <a:cs typeface="Times New Roman" panose="02020603050405020304" pitchFamily="18" charset="0"/>
              </a:rPr>
              <a:t>HLA</a:t>
            </a:r>
            <a:r>
              <a:rPr lang="zh-CN" altLang="en-US" sz="2400" dirty="0">
                <a:latin typeface="Times New Roman" panose="02020603050405020304" pitchFamily="18" charset="0"/>
                <a:cs typeface="Times New Roman" panose="02020603050405020304" pitchFamily="18" charset="0"/>
              </a:rPr>
              <a:t>有一半以上相同，就可以进行器官移植。</a:t>
            </a:r>
            <a:endParaRPr lang="zh-CN" altLang="en-US" sz="2400" dirty="0">
              <a:latin typeface="Times New Roman" panose="02020603050405020304" pitchFamily="18" charset="0"/>
              <a:cs typeface="Times New Roman" panose="02020603050405020304" pitchFamily="18" charset="0"/>
            </a:endParaRPr>
          </a:p>
          <a:p>
            <a:pPr marL="622300" lvl="1" indent="-354330">
              <a:lnSpc>
                <a:spcPct val="120000"/>
              </a:lnSpc>
              <a:buFont typeface="Wingdings" panose="05000000000000000000" pitchFamily="2" charset="2"/>
              <a:buChar char="l"/>
            </a:pPr>
            <a:r>
              <a:rPr lang="zh-CN" altLang="en-US" sz="2400" dirty="0">
                <a:latin typeface="Times New Roman" panose="02020603050405020304" pitchFamily="18" charset="0"/>
                <a:cs typeface="Times New Roman" panose="02020603050405020304" pitchFamily="18" charset="0"/>
              </a:rPr>
              <a:t>免疫抑制剂的应用，大大提高了器官移植的成活率，给需要进行器官移植的患者带来了希望。</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582562" y="321733"/>
            <a:ext cx="4281891" cy="6200987"/>
          </a:xfrm>
          <a:prstGeom prst="rect">
            <a:avLst/>
          </a:prstGeom>
          <a:solidFill>
            <a:schemeClr val="tx1">
              <a:lumMod val="65000"/>
              <a:lumOff val="3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27547" y="4645152"/>
            <a:ext cx="7058306" cy="1891115"/>
          </a:xfrm>
          <a:prstGeom prst="rect">
            <a:avLst/>
          </a:prstGeom>
          <a:solidFill>
            <a:srgbClr val="89527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txBox="1"/>
          <p:nvPr/>
        </p:nvSpPr>
        <p:spPr>
          <a:xfrm>
            <a:off x="524256" y="4767072"/>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zh-CN" altLang="en-US" sz="2400" kern="12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defRPr>
            </a:lvl1pPr>
          </a:lstStyle>
          <a:p>
            <a:pPr algn="r"/>
            <a:r>
              <a:rPr lang="zh-CN" altLang="en-US" sz="4400" dirty="0">
                <a:solidFill>
                  <a:srgbClr val="FFFFFF"/>
                </a:solidFill>
                <a:latin typeface="+mn-ea"/>
                <a:ea typeface="+mn-ea"/>
                <a:cs typeface="+mj-cs"/>
              </a:rPr>
              <a:t>问题</a:t>
            </a:r>
            <a:r>
              <a:rPr lang="en-US" altLang="zh-CN" sz="4400" dirty="0">
                <a:solidFill>
                  <a:srgbClr val="FFFFFF"/>
                </a:solidFill>
                <a:latin typeface="+mn-ea"/>
                <a:ea typeface="+mn-ea"/>
                <a:cs typeface="+mj-cs"/>
              </a:rPr>
              <a:t>——</a:t>
            </a:r>
            <a:r>
              <a:rPr lang="zh-CN" altLang="en-US" sz="4400" dirty="0">
                <a:solidFill>
                  <a:srgbClr val="FFFFFF"/>
                </a:solidFill>
                <a:latin typeface="+mn-ea"/>
                <a:ea typeface="+mn-ea"/>
                <a:cs typeface="+mj-cs"/>
              </a:rPr>
              <a:t>供体器官短缺</a:t>
            </a:r>
            <a:endParaRPr lang="zh-CN" altLang="en-US" sz="4400" dirty="0">
              <a:solidFill>
                <a:srgbClr val="FFFFFF"/>
              </a:solidFill>
              <a:latin typeface="+mn-ea"/>
              <a:ea typeface="+mn-ea"/>
              <a:cs typeface="+mj-cs"/>
            </a:endParaRPr>
          </a:p>
        </p:txBody>
      </p:sp>
      <p:pic>
        <p:nvPicPr>
          <p:cNvPr id="5" name="Picture 2" descr="背景图案&#10;&#10;描述已自动生成"/>
          <p:cNvPicPr>
            <a:picLocks noChangeAspect="1" noChangeArrowheads="1"/>
          </p:cNvPicPr>
          <p:nvPr/>
        </p:nvPicPr>
        <p:blipFill rotWithShape="1">
          <a:blip r:embed="rId1">
            <a:extLst>
              <a:ext uri="{28A0092B-C50C-407E-A947-70E740481C1C}">
                <a14:useLocalDpi xmlns:a14="http://schemas.microsoft.com/office/drawing/2010/main" val="0"/>
              </a:ext>
            </a:extLst>
          </a:blip>
          <a:srcRect r="1" b="9430"/>
          <a:stretch>
            <a:fillRect/>
          </a:stretch>
        </p:blipFill>
        <p:spPr bwMode="auto">
          <a:xfrm>
            <a:off x="327547" y="321733"/>
            <a:ext cx="7058306" cy="4107392"/>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7818797" y="673885"/>
            <a:ext cx="3767327" cy="4227300"/>
          </a:xfrm>
          <a:prstGeom prst="rect">
            <a:avLst/>
          </a:prstGeom>
        </p:spPr>
        <p:txBody>
          <a:bodyPr vert="horz" lIns="91440" tIns="45720" rIns="91440" bIns="45720" rtlCol="0" anchor="ctr">
            <a:noAutofit/>
          </a:bodyPr>
          <a:lstStyle/>
          <a:p>
            <a:pPr marL="57150" indent="-285750">
              <a:lnSpc>
                <a:spcPct val="120000"/>
              </a:lnSpc>
              <a:spcAft>
                <a:spcPts val="600"/>
              </a:spcAft>
              <a:buFont typeface="Wingdings" panose="05000000000000000000" pitchFamily="2" charset="2"/>
              <a:buChar char="n"/>
            </a:pPr>
            <a:r>
              <a:rPr lang="zh-CN" altLang="en-US" sz="2400" dirty="0">
                <a:solidFill>
                  <a:srgbClr val="FFC000"/>
                </a:solidFill>
              </a:rPr>
              <a:t>解决办法：</a:t>
            </a:r>
            <a:endParaRPr lang="zh-CN" altLang="en-US" sz="2400" dirty="0">
              <a:solidFill>
                <a:srgbClr val="FFC000"/>
              </a:solidFill>
            </a:endParaRPr>
          </a:p>
          <a:p>
            <a:pPr marL="571500" lvl="1" indent="-303530">
              <a:lnSpc>
                <a:spcPct val="120000"/>
              </a:lnSpc>
              <a:spcAft>
                <a:spcPts val="600"/>
              </a:spcAft>
              <a:buFont typeface="Wingdings" panose="05000000000000000000" pitchFamily="2" charset="2"/>
              <a:buChar char="l"/>
            </a:pPr>
            <a:r>
              <a:rPr lang="zh-CN" altLang="en-US" sz="2400" dirty="0">
                <a:solidFill>
                  <a:srgbClr val="FFFFFF"/>
                </a:solidFill>
              </a:rPr>
              <a:t>寄希望于利用</a:t>
            </a:r>
            <a:r>
              <a:rPr lang="zh-CN" altLang="en-US" sz="2400" dirty="0">
                <a:solidFill>
                  <a:srgbClr val="FFFF00"/>
                </a:solidFill>
              </a:rPr>
              <a:t>干细胞培养</a:t>
            </a:r>
            <a:r>
              <a:rPr lang="zh-CN" altLang="en-US" sz="2400" dirty="0">
                <a:solidFill>
                  <a:srgbClr val="FFFFFF"/>
                </a:solidFill>
              </a:rPr>
              <a:t>相应的组织、器官。</a:t>
            </a:r>
            <a:endParaRPr lang="zh-CN" altLang="en-US" sz="2400" dirty="0">
              <a:solidFill>
                <a:srgbClr val="FFFFFF"/>
              </a:solidFill>
            </a:endParaRPr>
          </a:p>
          <a:p>
            <a:pPr marL="571500" lvl="1" indent="-303530">
              <a:lnSpc>
                <a:spcPct val="120000"/>
              </a:lnSpc>
              <a:spcAft>
                <a:spcPts val="600"/>
              </a:spcAft>
              <a:buFont typeface="Wingdings" panose="05000000000000000000" pitchFamily="2" charset="2"/>
              <a:buChar char="l"/>
            </a:pPr>
            <a:r>
              <a:rPr lang="zh-CN" altLang="en-US" sz="2400" dirty="0">
                <a:solidFill>
                  <a:srgbClr val="FFFFFF"/>
                </a:solidFill>
              </a:rPr>
              <a:t>寄希望于唤醒潜藏于人们心灵深处的爱心，有更多的人加入到自愿</a:t>
            </a:r>
            <a:r>
              <a:rPr lang="zh-CN" altLang="en-US" sz="2400" dirty="0">
                <a:solidFill>
                  <a:srgbClr val="FFFF00"/>
                </a:solidFill>
              </a:rPr>
              <a:t>捐献器官</a:t>
            </a:r>
            <a:r>
              <a:rPr lang="zh-CN" altLang="en-US" sz="2400" dirty="0">
                <a:solidFill>
                  <a:srgbClr val="FFFFFF"/>
                </a:solidFill>
              </a:rPr>
              <a:t>的行列中来。</a:t>
            </a:r>
            <a:endParaRPr lang="zh-CN" altLang="en-US" sz="2400"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27547" y="4645152"/>
            <a:ext cx="7058306" cy="1891115"/>
          </a:xfrm>
          <a:prstGeom prst="rect">
            <a:avLst/>
          </a:prstGeom>
          <a:solidFill>
            <a:srgbClr val="89527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582562" y="321733"/>
            <a:ext cx="4281891" cy="6200987"/>
          </a:xfrm>
          <a:prstGeom prst="rect">
            <a:avLst/>
          </a:prstGeom>
          <a:solidFill>
            <a:schemeClr val="tx1">
              <a:lumMod val="65000"/>
              <a:lumOff val="3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txBox="1"/>
          <p:nvPr/>
        </p:nvSpPr>
        <p:spPr>
          <a:xfrm>
            <a:off x="524256" y="4767072"/>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zh-CN" altLang="en-US" sz="2400" kern="12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defRPr>
            </a:lvl1pPr>
          </a:lstStyle>
          <a:p>
            <a:pPr algn="r"/>
            <a:r>
              <a:rPr lang="zh-CN" altLang="en-US" sz="4400" dirty="0">
                <a:solidFill>
                  <a:srgbClr val="FFFFFF"/>
                </a:solidFill>
                <a:latin typeface="+mn-ea"/>
                <a:ea typeface="+mn-ea"/>
                <a:cs typeface="+mj-cs"/>
              </a:rPr>
              <a:t>问题</a:t>
            </a:r>
            <a:r>
              <a:rPr lang="en-US" altLang="zh-CN" sz="4400" dirty="0">
                <a:solidFill>
                  <a:srgbClr val="FFFFFF"/>
                </a:solidFill>
                <a:latin typeface="+mn-ea"/>
                <a:ea typeface="+mn-ea"/>
                <a:cs typeface="+mj-cs"/>
              </a:rPr>
              <a:t>——</a:t>
            </a:r>
            <a:r>
              <a:rPr lang="zh-CN" altLang="en-US" sz="4400">
                <a:solidFill>
                  <a:srgbClr val="FFFFFF"/>
                </a:solidFill>
                <a:latin typeface="+mn-ea"/>
                <a:ea typeface="+mn-ea"/>
                <a:cs typeface="+mj-cs"/>
              </a:rPr>
              <a:t>供体器官短缺</a:t>
            </a:r>
            <a:endParaRPr lang="zh-CN" altLang="en-US" sz="4400" dirty="0">
              <a:solidFill>
                <a:srgbClr val="FFFFFF"/>
              </a:solidFill>
              <a:latin typeface="+mn-ea"/>
              <a:ea typeface="+mn-ea"/>
              <a:cs typeface="+mj-cs"/>
            </a:endParaRPr>
          </a:p>
        </p:txBody>
      </p:sp>
      <p:pic>
        <p:nvPicPr>
          <p:cNvPr id="5" name="Picture 2" descr="背景图案&#10;&#10;描述已自动生成"/>
          <p:cNvPicPr>
            <a:picLocks noChangeAspect="1" noChangeArrowheads="1"/>
          </p:cNvPicPr>
          <p:nvPr/>
        </p:nvPicPr>
        <p:blipFill rotWithShape="1">
          <a:blip r:embed="rId1">
            <a:extLst>
              <a:ext uri="{28A0092B-C50C-407E-A947-70E740481C1C}">
                <a14:useLocalDpi xmlns:a14="http://schemas.microsoft.com/office/drawing/2010/main" val="0"/>
              </a:ext>
            </a:extLst>
          </a:blip>
          <a:srcRect r="1" b="9430"/>
          <a:stretch>
            <a:fillRect/>
          </a:stretch>
        </p:blipFill>
        <p:spPr bwMode="auto">
          <a:xfrm>
            <a:off x="327547" y="321733"/>
            <a:ext cx="7058306" cy="4107392"/>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7749976" y="335280"/>
            <a:ext cx="3958675" cy="6200987"/>
          </a:xfrm>
          <a:prstGeom prst="rect">
            <a:avLst/>
          </a:prstGeom>
        </p:spPr>
        <p:txBody>
          <a:bodyPr vert="horz" lIns="91440" tIns="45720" rIns="91440" bIns="45720" rtlCol="0" anchor="ctr">
            <a:noAutofit/>
          </a:bodyPr>
          <a:lstStyle/>
          <a:p>
            <a:pPr marL="57150" indent="-285750">
              <a:lnSpc>
                <a:spcPct val="120000"/>
              </a:lnSpc>
              <a:spcAft>
                <a:spcPts val="600"/>
              </a:spcAft>
              <a:buFont typeface="Wingdings" panose="05000000000000000000" pitchFamily="2" charset="2"/>
              <a:buChar char="n"/>
            </a:pPr>
            <a:r>
              <a:rPr lang="zh-CN" altLang="en-US" sz="2400" dirty="0">
                <a:solidFill>
                  <a:srgbClr val="FFC000"/>
                </a:solidFill>
              </a:rPr>
              <a:t>措施：</a:t>
            </a:r>
            <a:endParaRPr lang="en-US" altLang="zh-CN" sz="2400" dirty="0">
              <a:solidFill>
                <a:srgbClr val="FFC000"/>
              </a:solidFill>
            </a:endParaRPr>
          </a:p>
          <a:p>
            <a:pPr>
              <a:lnSpc>
                <a:spcPct val="120000"/>
              </a:lnSpc>
              <a:spcAft>
                <a:spcPts val="600"/>
              </a:spcAft>
            </a:pPr>
            <a:r>
              <a:rPr lang="en-US" altLang="zh-CN" sz="2400" dirty="0">
                <a:solidFill>
                  <a:srgbClr val="FFFFFF"/>
                </a:solidFill>
                <a:latin typeface="Times New Roman" panose="02020603050405020304" pitchFamily="18" charset="0"/>
                <a:cs typeface="Times New Roman" panose="02020603050405020304" pitchFamily="18" charset="0"/>
              </a:rPr>
              <a:t>        2013</a:t>
            </a:r>
            <a:r>
              <a:rPr lang="zh-CN" altLang="en-US" sz="2400" dirty="0">
                <a:solidFill>
                  <a:srgbClr val="FFFFFF"/>
                </a:solidFill>
                <a:latin typeface="Times New Roman" panose="02020603050405020304" pitchFamily="18" charset="0"/>
                <a:cs typeface="Times New Roman" panose="02020603050405020304" pitchFamily="18" charset="0"/>
              </a:rPr>
              <a:t>年，中国人体器官分配与共享计算机系统正式启用。根据</a:t>
            </a:r>
            <a:r>
              <a:rPr lang="en-US" altLang="zh-CN" sz="2400" dirty="0">
                <a:solidFill>
                  <a:srgbClr val="FFFFFF"/>
                </a:solidFill>
                <a:latin typeface="Times New Roman" panose="02020603050405020304" pitchFamily="18" charset="0"/>
                <a:cs typeface="Times New Roman" panose="02020603050405020304" pitchFamily="18" charset="0"/>
              </a:rPr>
              <a:t>《</a:t>
            </a:r>
            <a:r>
              <a:rPr lang="zh-CN" altLang="en-US" sz="2400" dirty="0">
                <a:solidFill>
                  <a:srgbClr val="FFFFFF"/>
                </a:solidFill>
                <a:latin typeface="Times New Roman" panose="02020603050405020304" pitchFamily="18" charset="0"/>
                <a:cs typeface="Times New Roman" panose="02020603050405020304" pitchFamily="18" charset="0"/>
              </a:rPr>
              <a:t>人体捐献器官获取与分配管理规定（试行）</a:t>
            </a:r>
            <a:r>
              <a:rPr lang="en-US" altLang="zh-CN" sz="2400" dirty="0">
                <a:solidFill>
                  <a:srgbClr val="FFFFFF"/>
                </a:solidFill>
                <a:latin typeface="Times New Roman" panose="02020603050405020304" pitchFamily="18" charset="0"/>
                <a:cs typeface="Times New Roman" panose="02020603050405020304" pitchFamily="18" charset="0"/>
              </a:rPr>
              <a:t>》</a:t>
            </a:r>
            <a:r>
              <a:rPr lang="zh-CN" altLang="en-US" sz="2400" dirty="0">
                <a:solidFill>
                  <a:srgbClr val="FFFFFF"/>
                </a:solidFill>
                <a:latin typeface="Times New Roman" panose="02020603050405020304" pitchFamily="18" charset="0"/>
                <a:cs typeface="Times New Roman" panose="02020603050405020304" pitchFamily="18" charset="0"/>
              </a:rPr>
              <a:t>，捐献器官必须通过器官分配系统进行分配。该系统以技术手段最大程度地排除人为干预，以患者病情紧急度和供受者匹配程度等国际公认的客观医学指标对患者进行排序，由计算机自动分配器官。</a:t>
            </a:r>
            <a:endParaRPr lang="zh-CN" altLang="en-US" sz="2400"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63" name="Rectangle 514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4" name="Rectangle 5144"/>
          <p:cNvSpPr>
            <a:spLocks noGrp="1" noRot="1" noChangeAspect="1" noMove="1" noResize="1" noEditPoints="1" noAdjustHandles="1" noChangeArrowheads="1" noChangeShapeType="1" noTextEdit="1"/>
          </p:cNvSpPr>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5" name="文本框 1"/>
          <p:cNvSpPr txBox="1"/>
          <p:nvPr/>
        </p:nvSpPr>
        <p:spPr>
          <a:xfrm>
            <a:off x="527982" y="716278"/>
            <a:ext cx="3892225" cy="5425440"/>
          </a:xfrm>
          <a:prstGeom prst="rect">
            <a:avLst/>
          </a:prstGeom>
        </p:spPr>
        <p:txBody>
          <a:bodyPr vert="horz" lIns="91440" tIns="45720" rIns="91440" bIns="45720" rtlCol="0">
            <a:normAutofit/>
          </a:bodyPr>
          <a:lstStyle/>
          <a:p>
            <a:pPr marL="468630" indent="-342900">
              <a:lnSpc>
                <a:spcPct val="120000"/>
              </a:lnSpc>
              <a:spcAft>
                <a:spcPts val="600"/>
              </a:spcAft>
              <a:buFont typeface="Wingdings" panose="05000000000000000000" pitchFamily="2" charset="2"/>
              <a:buChar char="n"/>
            </a:pPr>
            <a:r>
              <a:rPr lang="zh-CN" altLang="en-US" sz="2800" dirty="0"/>
              <a:t>在人类历史上，传染病夺去了无数人的生命，而免疫学正是在</a:t>
            </a:r>
            <a:r>
              <a:rPr lang="zh-CN" altLang="en-US" sz="2800" dirty="0">
                <a:solidFill>
                  <a:srgbClr val="0070C0"/>
                </a:solidFill>
              </a:rPr>
              <a:t>人类与传染病</a:t>
            </a:r>
            <a:r>
              <a:rPr lang="zh-CN" altLang="en-US" sz="2800" dirty="0"/>
              <a:t>斗争的过程中发展起来的。</a:t>
            </a:r>
            <a:endParaRPr lang="en-US" altLang="zh-CN" sz="2800" dirty="0"/>
          </a:p>
          <a:p>
            <a:pPr marL="468630" indent="-342900">
              <a:lnSpc>
                <a:spcPct val="120000"/>
              </a:lnSpc>
              <a:spcAft>
                <a:spcPts val="600"/>
              </a:spcAft>
              <a:buFont typeface="Wingdings" panose="05000000000000000000" pitchFamily="2" charset="2"/>
              <a:buChar char="n"/>
            </a:pPr>
            <a:r>
              <a:rPr lang="zh-CN" altLang="en-US" sz="2800" dirty="0"/>
              <a:t>随着人类对</a:t>
            </a:r>
            <a:r>
              <a:rPr lang="zh-CN" altLang="en-US" sz="2800" dirty="0">
                <a:solidFill>
                  <a:srgbClr val="0070C0"/>
                </a:solidFill>
              </a:rPr>
              <a:t>免疫系统认识的深入</a:t>
            </a:r>
            <a:r>
              <a:rPr lang="zh-CN" altLang="en-US" sz="2800" dirty="0"/>
              <a:t>，免疫学得到越来越广泛的应用。</a:t>
            </a:r>
            <a:r>
              <a:rPr lang="zh-CN" altLang="en-US" sz="2800" dirty="0">
                <a:solidFill>
                  <a:srgbClr val="C00000"/>
                </a:solidFill>
              </a:rPr>
              <a:t>疫苗的发明和应用</a:t>
            </a:r>
            <a:r>
              <a:rPr lang="zh-CN" altLang="en-US" sz="2800" dirty="0"/>
              <a:t>，就是典型的例证。</a:t>
            </a:r>
            <a:endParaRPr lang="zh-CN" altLang="en-US" sz="2800" dirty="0"/>
          </a:p>
        </p:txBody>
      </p:sp>
      <p:pic>
        <p:nvPicPr>
          <p:cNvPr id="5126" name="Picture 6"/>
          <p:cNvPicPr>
            <a:picLocks noChangeAspect="1" noChangeArrowheads="1"/>
          </p:cNvPicPr>
          <p:nvPr/>
        </p:nvPicPr>
        <p:blipFill rotWithShape="1">
          <a:blip r:embed="rId1">
            <a:extLst>
              <a:ext uri="{28A0092B-C50C-407E-A947-70E740481C1C}">
                <a14:useLocalDpi xmlns:a14="http://schemas.microsoft.com/office/drawing/2010/main" val="0"/>
              </a:ext>
            </a:extLst>
          </a:blip>
          <a:srcRect l="12189" r="22059" b="-1"/>
          <a:stretch>
            <a:fillRect/>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165">
                                            <p:txEl>
                                              <p:pRg st="0" end="0"/>
                                            </p:txEl>
                                          </p:spTgt>
                                        </p:tgtEl>
                                        <p:attrNameLst>
                                          <p:attrName>style.visibility</p:attrName>
                                        </p:attrNameLst>
                                      </p:cBhvr>
                                      <p:to>
                                        <p:strVal val="visible"/>
                                      </p:to>
                                    </p:set>
                                    <p:animEffect transition="in" filter="wipe(up)">
                                      <p:cBhvr>
                                        <p:cTn id="7" dur="500"/>
                                        <p:tgtEl>
                                          <p:spTgt spid="51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165">
                                            <p:txEl>
                                              <p:pRg st="1" end="1"/>
                                            </p:txEl>
                                          </p:spTgt>
                                        </p:tgtEl>
                                        <p:attrNameLst>
                                          <p:attrName>style.visibility</p:attrName>
                                        </p:attrNameLst>
                                      </p:cBhvr>
                                      <p:to>
                                        <p:strVal val="visible"/>
                                      </p:to>
                                    </p:set>
                                    <p:animEffect transition="in" filter="wipe(up)">
                                      <p:cBhvr>
                                        <p:cTn id="12" dur="500"/>
                                        <p:tgtEl>
                                          <p:spTgt spid="51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170"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t="3909" b="432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2308860" y="2046872"/>
            <a:ext cx="7574280" cy="3046988"/>
          </a:xfrm>
          <a:prstGeom prst="rect">
            <a:avLst/>
          </a:prstGeom>
          <a:noFill/>
        </p:spPr>
        <p:txBody>
          <a:bodyPr wrap="square" rtlCol="0">
            <a:spAutoFit/>
          </a:bodyPr>
          <a:lstStyle/>
          <a:p>
            <a:pPr algn="ctr"/>
            <a:r>
              <a:rPr lang="zh-CN" altLang="en-US" sz="9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免疫诊断和</a:t>
            </a:r>
            <a:endParaRPr lang="en-US" altLang="zh-CN" sz="9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9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免疫治疗</a:t>
            </a:r>
            <a:endParaRPr lang="zh-CN" altLang="en-US" sz="9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287573" y="2355898"/>
            <a:ext cx="3642297" cy="947049"/>
          </a:xfrm>
        </p:spPr>
        <p:txBody>
          <a:bodyPr vert="horz" lIns="91440" tIns="45720" rIns="91440" bIns="45720" rtlCol="0" anchor="b">
            <a:normAutofit/>
          </a:bodyPr>
          <a:lstStyle/>
          <a:p>
            <a:pPr algn="r"/>
            <a:r>
              <a:rPr lang="zh-CN" altLang="en-US" sz="6000" dirty="0">
                <a:solidFill>
                  <a:srgbClr val="C00000"/>
                </a:solidFill>
                <a:effectLst>
                  <a:glow rad="76200">
                    <a:schemeClr val="tx1">
                      <a:alpha val="85000"/>
                    </a:schemeClr>
                  </a:glow>
                </a:effectLst>
              </a:rPr>
              <a:t>免疫诊断</a:t>
            </a:r>
            <a:endParaRPr lang="zh-CN" altLang="en-US" sz="6000" dirty="0">
              <a:solidFill>
                <a:srgbClr val="C00000"/>
              </a:solidFill>
              <a:effectLst>
                <a:glow rad="76200">
                  <a:schemeClr val="tx1">
                    <a:alpha val="85000"/>
                  </a:schemeClr>
                </a:glow>
              </a:effectLst>
            </a:endParaRPr>
          </a:p>
        </p:txBody>
      </p:sp>
      <p:sp>
        <p:nvSpPr>
          <p:cNvPr id="1042" name="Freeform: Shape 1034"/>
          <p:cNvSpPr>
            <a:spLocks noGrp="1" noRot="1" noChangeAspect="1" noMove="1" noResize="1" noEditPoints="1" noAdjustHandles="1" noChangeArrowheads="1" noChangeShapeType="1" noTextEdit="1"/>
          </p:cNvSpPr>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30" name="Picture 6"/>
          <p:cNvPicPr>
            <a:picLocks noChangeAspect="1" noChangeArrowheads="1"/>
          </p:cNvPicPr>
          <p:nvPr/>
        </p:nvPicPr>
        <p:blipFill rotWithShape="1">
          <a:blip r:embed="rId1">
            <a:extLst>
              <a:ext uri="{28A0092B-C50C-407E-A947-70E740481C1C}">
                <a14:useLocalDpi xmlns:a14="http://schemas.microsoft.com/office/drawing/2010/main" val="0"/>
              </a:ext>
            </a:extLst>
          </a:blip>
          <a:srcRect l="6838" r="24751" b="-1"/>
          <a:stretch>
            <a:fillRect/>
          </a:stretch>
        </p:blipFill>
        <p:spPr bwMode="auto">
          <a:xfrm>
            <a:off x="0" y="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7168896" y="121920"/>
            <a:ext cx="5023104" cy="573024"/>
          </a:xfrm>
          <a:prstGeom prst="rect">
            <a:avLst/>
          </a:prstGeom>
          <a:solidFill>
            <a:srgbClr val="DAE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7723320" y="3419846"/>
            <a:ext cx="4206736" cy="2722925"/>
          </a:xfrm>
          <a:prstGeom prst="rect">
            <a:avLst/>
          </a:prstGeom>
          <a:noFill/>
        </p:spPr>
        <p:txBody>
          <a:bodyPr wrap="square">
            <a:spAutoFit/>
          </a:bodyPr>
          <a:lstStyle/>
          <a:p>
            <a:pPr marL="342900" indent="-342900">
              <a:lnSpc>
                <a:spcPct val="120000"/>
              </a:lnSpc>
              <a:buFont typeface="Wingdings" panose="05000000000000000000" pitchFamily="2" charset="2"/>
              <a:buChar char="n"/>
            </a:pPr>
            <a:r>
              <a:rPr lang="zh-CN" altLang="en-US" sz="2400" dirty="0">
                <a:solidFill>
                  <a:srgbClr val="177EC0"/>
                </a:solidFill>
              </a:rPr>
              <a:t>依据：</a:t>
            </a:r>
            <a:r>
              <a:rPr lang="zh-CN" altLang="en-US" sz="2400" dirty="0">
                <a:solidFill>
                  <a:schemeClr val="bg1"/>
                </a:solidFill>
              </a:rPr>
              <a:t>由于抗原和抗体反应的高度特异性，免疫学技术和制剂在临床诊断中得到了广泛的应用。</a:t>
            </a:r>
            <a:endParaRPr lang="zh-CN" altLang="en-US" sz="2400" dirty="0">
              <a:solidFill>
                <a:schemeClr val="bg1"/>
              </a:solidFill>
            </a:endParaRPr>
          </a:p>
          <a:p>
            <a:pPr marL="342900" indent="-342900">
              <a:lnSpc>
                <a:spcPct val="120000"/>
              </a:lnSpc>
              <a:buFont typeface="Wingdings" panose="05000000000000000000" pitchFamily="2" charset="2"/>
              <a:buChar char="n"/>
            </a:pPr>
            <a:r>
              <a:rPr lang="zh-CN" altLang="en-US" sz="2400" dirty="0">
                <a:solidFill>
                  <a:srgbClr val="177EC0"/>
                </a:solidFill>
              </a:rPr>
              <a:t>举例：</a:t>
            </a:r>
            <a:r>
              <a:rPr lang="zh-CN" altLang="en-US" sz="2400" dirty="0">
                <a:solidFill>
                  <a:schemeClr val="bg1"/>
                </a:solidFill>
              </a:rPr>
              <a:t>如检测病原体和肿瘤标志物等。</a:t>
            </a:r>
            <a:endParaRPr lang="zh-CN" altLang="en-US" sz="2400" dirty="0">
              <a:solidFill>
                <a:schemeClr val="bg1"/>
              </a:solidFill>
            </a:endParaRPr>
          </a:p>
        </p:txBody>
      </p:sp>
      <p:grpSp>
        <p:nvGrpSpPr>
          <p:cNvPr id="7" name="组合 6"/>
          <p:cNvGrpSpPr/>
          <p:nvPr/>
        </p:nvGrpSpPr>
        <p:grpSpPr>
          <a:xfrm>
            <a:off x="11948158" y="2355898"/>
            <a:ext cx="243841" cy="801629"/>
            <a:chOff x="11948158" y="2355898"/>
            <a:chExt cx="243841" cy="801629"/>
          </a:xfrm>
        </p:grpSpPr>
        <p:sp>
          <p:nvSpPr>
            <p:cNvPr id="21" name="矩形 20"/>
            <p:cNvSpPr/>
            <p:nvPr/>
          </p:nvSpPr>
          <p:spPr>
            <a:xfrm>
              <a:off x="11984734" y="2355898"/>
              <a:ext cx="207265" cy="8016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p:nvCxnSpPr>
          <p:spPr>
            <a:xfrm>
              <a:off x="11948158" y="2355898"/>
              <a:ext cx="0" cy="8016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3" name="直接连接符 22"/>
          <p:cNvCxnSpPr/>
          <p:nvPr/>
        </p:nvCxnSpPr>
        <p:spPr>
          <a:xfrm>
            <a:off x="7824247" y="3302947"/>
            <a:ext cx="410562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up)">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wipe(left)">
                                      <p:cBhvr>
                                        <p:cTn id="2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1" name="Rectangle 207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82" name="Rectangle 2074"/>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3" name="Freeform: Shape 2076"/>
          <p:cNvSpPr>
            <a:spLocks noGrp="1" noRot="1" noChangeAspect="1" noMove="1" noResize="1" noEditPoints="1" noAdjustHandles="1" noChangeArrowheads="1" noChangeShapeType="1" noTextEdit="1"/>
          </p:cNvSpPr>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ln>
        </p:spPr>
        <p:txBody>
          <a:bodyPr wrap="square" rtlCol="0" anchor="ctr">
            <a:noAutofit/>
          </a:bodyPr>
          <a:lstStyle/>
          <a:p>
            <a:pPr algn="ctr" defTabSz="457200"/>
            <a:endParaRPr lang="en-US" dirty="0">
              <a:solidFill>
                <a:schemeClr val="tx1"/>
              </a:solidFill>
            </a:endParaRPr>
          </a:p>
        </p:txBody>
      </p:sp>
      <p:sp>
        <p:nvSpPr>
          <p:cNvPr id="2" name="标题 1"/>
          <p:cNvSpPr>
            <a:spLocks noGrp="1"/>
          </p:cNvSpPr>
          <p:nvPr>
            <p:ph type="title"/>
          </p:nvPr>
        </p:nvSpPr>
        <p:spPr>
          <a:xfrm>
            <a:off x="8391547" y="892963"/>
            <a:ext cx="3410309" cy="739680"/>
          </a:xfrm>
        </p:spPr>
        <p:txBody>
          <a:bodyPr vert="horz" lIns="91440" tIns="45720" rIns="91440" bIns="45720" rtlCol="0" anchor="t">
            <a:noAutofit/>
          </a:bodyPr>
          <a:lstStyle/>
          <a:p>
            <a:pPr algn="r"/>
            <a:r>
              <a:rPr lang="zh-CN" altLang="en-US" sz="4800" dirty="0">
                <a:solidFill>
                  <a:srgbClr val="C00000"/>
                </a:solidFill>
                <a:effectLst>
                  <a:glow rad="76200">
                    <a:schemeClr val="bg1">
                      <a:alpha val="85000"/>
                    </a:schemeClr>
                  </a:glow>
                </a:effectLst>
              </a:rPr>
              <a:t>免疫治疗</a:t>
            </a:r>
            <a:endParaRPr lang="zh-CN" altLang="en-US" sz="4800" dirty="0">
              <a:solidFill>
                <a:srgbClr val="C00000"/>
              </a:solidFill>
              <a:effectLst>
                <a:glow rad="76200">
                  <a:schemeClr val="bg1">
                    <a:alpha val="85000"/>
                  </a:schemeClr>
                </a:glow>
              </a:effectLst>
            </a:endParaRPr>
          </a:p>
        </p:txBody>
      </p:sp>
      <p:sp>
        <p:nvSpPr>
          <p:cNvPr id="2084" name="Freeform: Shape 2078"/>
          <p:cNvSpPr>
            <a:spLocks noGrp="1" noRot="1" noChangeAspect="1" noMove="1" noResize="1" noEditPoints="1" noAdjustHandles="1" noChangeArrowheads="1" noChangeShapeType="1" noTextEdit="1"/>
          </p:cNvSpPr>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r="28861" b="-1"/>
          <a:stretch>
            <a:fillRect/>
          </a:stretch>
        </p:blipFill>
        <p:spPr bwMode="auto">
          <a:xfrm>
            <a:off x="765050" y="765164"/>
            <a:ext cx="6015897" cy="5327672"/>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直接连接符 8"/>
          <p:cNvCxnSpPr/>
          <p:nvPr/>
        </p:nvCxnSpPr>
        <p:spPr>
          <a:xfrm>
            <a:off x="8016641" y="1657027"/>
            <a:ext cx="37852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016641" y="1849152"/>
            <a:ext cx="3785215" cy="4551648"/>
          </a:xfrm>
          <a:prstGeom prst="rect">
            <a:avLst/>
          </a:prstGeom>
        </p:spPr>
        <p:txBody>
          <a:bodyPr vert="horz" lIns="91440" tIns="45720" rIns="91440" bIns="45720" rtlCol="0">
            <a:noAutofit/>
          </a:bodyPr>
          <a:lstStyle/>
          <a:p>
            <a:pPr marL="114300" indent="-342900" algn="just">
              <a:lnSpc>
                <a:spcPct val="120000"/>
              </a:lnSpc>
              <a:buFont typeface="Wingdings" panose="05000000000000000000" pitchFamily="2" charset="2"/>
              <a:buChar char="n"/>
            </a:pPr>
            <a:r>
              <a:rPr lang="zh-CN" altLang="en-US" sz="2200" dirty="0">
                <a:solidFill>
                  <a:srgbClr val="C00000"/>
                </a:solidFill>
                <a:effectLst/>
                <a:latin typeface="Times New Roman" panose="02020603050405020304" pitchFamily="18" charset="0"/>
                <a:cs typeface="Times New Roman" panose="02020603050405020304" pitchFamily="18" charset="0"/>
              </a:rPr>
              <a:t>意义：</a:t>
            </a:r>
            <a:r>
              <a:rPr lang="zh-CN" altLang="en-US" sz="2200" dirty="0">
                <a:effectLst/>
                <a:latin typeface="Times New Roman" panose="02020603050405020304" pitchFamily="18" charset="0"/>
                <a:cs typeface="Times New Roman" panose="02020603050405020304" pitchFamily="18" charset="0"/>
              </a:rPr>
              <a:t>免疫治疗已成为与传统的手术、化学疗法、放射疗法并列的重要治疗方法。</a:t>
            </a:r>
            <a:endParaRPr lang="zh-CN" altLang="en-US" sz="2200" dirty="0">
              <a:effectLst/>
              <a:latin typeface="Times New Roman" panose="02020603050405020304" pitchFamily="18" charset="0"/>
              <a:cs typeface="Times New Roman" panose="02020603050405020304" pitchFamily="18" charset="0"/>
            </a:endParaRPr>
          </a:p>
          <a:p>
            <a:pPr marL="114300" indent="-342900" algn="just">
              <a:lnSpc>
                <a:spcPct val="120000"/>
              </a:lnSpc>
              <a:buFont typeface="Wingdings" panose="05000000000000000000" pitchFamily="2" charset="2"/>
              <a:buChar char="n"/>
            </a:pPr>
            <a:r>
              <a:rPr lang="zh-CN" altLang="en-US" sz="2200" dirty="0">
                <a:solidFill>
                  <a:srgbClr val="C00000"/>
                </a:solidFill>
                <a:effectLst/>
                <a:latin typeface="Times New Roman" panose="02020603050405020304" pitchFamily="18" charset="0"/>
                <a:cs typeface="Times New Roman" panose="02020603050405020304" pitchFamily="18" charset="0"/>
              </a:rPr>
              <a:t>措施：</a:t>
            </a:r>
            <a:endParaRPr lang="zh-CN" altLang="en-US" sz="2200" dirty="0">
              <a:solidFill>
                <a:srgbClr val="C00000"/>
              </a:solidFill>
              <a:effectLst/>
              <a:latin typeface="Times New Roman" panose="02020603050405020304" pitchFamily="18" charset="0"/>
              <a:cs typeface="Times New Roman" panose="02020603050405020304" pitchFamily="18" charset="0"/>
            </a:endParaRPr>
          </a:p>
          <a:p>
            <a:pPr marL="622300" lvl="1" indent="-269875" algn="just">
              <a:lnSpc>
                <a:spcPct val="120000"/>
              </a:lnSpc>
              <a:buFont typeface="Wingdings" panose="05000000000000000000" pitchFamily="2" charset="2"/>
              <a:buChar char="l"/>
            </a:pPr>
            <a:r>
              <a:rPr lang="zh-CN" altLang="en-US" sz="2200" dirty="0">
                <a:effectLst/>
                <a:latin typeface="Times New Roman" panose="02020603050405020304" pitchFamily="18" charset="0"/>
                <a:cs typeface="Times New Roman" panose="02020603050405020304" pitchFamily="18" charset="0"/>
              </a:rPr>
              <a:t>对于免疫功能低下者使用免疫增强疗法。</a:t>
            </a:r>
            <a:endParaRPr lang="zh-CN" altLang="en-US" sz="2200" dirty="0">
              <a:effectLst/>
              <a:latin typeface="Times New Roman" panose="02020603050405020304" pitchFamily="18" charset="0"/>
              <a:cs typeface="Times New Roman" panose="02020603050405020304" pitchFamily="18" charset="0"/>
            </a:endParaRPr>
          </a:p>
          <a:p>
            <a:pPr marL="622300" lvl="1" indent="-269875" algn="just">
              <a:lnSpc>
                <a:spcPct val="120000"/>
              </a:lnSpc>
              <a:buFont typeface="Wingdings" panose="05000000000000000000" pitchFamily="2" charset="2"/>
              <a:buChar char="l"/>
            </a:pPr>
            <a:r>
              <a:rPr lang="zh-CN" altLang="en-US" sz="2200" dirty="0">
                <a:effectLst/>
                <a:latin typeface="Times New Roman" panose="02020603050405020304" pitchFamily="18" charset="0"/>
                <a:cs typeface="Times New Roman" panose="02020603050405020304" pitchFamily="18" charset="0"/>
              </a:rPr>
              <a:t>对于有些疾病则使用免疫抑制疗法。例如，治疗类风湿关节炎、系统性红斑狼疮等常使用免疫抑制剂。</a:t>
            </a:r>
            <a:endParaRPr lang="zh-CN" altLang="en-US" sz="2200"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up)">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left)">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up)">
                                      <p:cBhvr>
                                        <p:cTn id="3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2"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p:txBody>
          <a:bodyPr/>
          <a:lstStyle/>
          <a:p>
            <a:r>
              <a:rPr lang="zh-CN" altLang="en-US"/>
              <a:t>预习：植物生长素</a:t>
            </a:r>
            <a:endParaRPr lang="zh-CN" altLang="en-US" dirty="0"/>
          </a:p>
          <a:p>
            <a:endParaRPr lang="zh-CN" altLang="en-US" dirty="0"/>
          </a:p>
        </p:txBody>
      </p:sp>
      <p:sp>
        <p:nvSpPr>
          <p:cNvPr id="3" name="标题 1"/>
          <p:cNvSpPr txBox="1"/>
          <p:nvPr/>
        </p:nvSpPr>
        <p:spPr>
          <a:xfrm>
            <a:off x="5057775" y="2236787"/>
            <a:ext cx="6710393" cy="1470025"/>
          </a:xfrm>
          <a:prstGeom prst="rect">
            <a:avLst/>
          </a:prstGeom>
          <a:effec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defRPr/>
            </a:pPr>
            <a:r>
              <a:rPr kumimoji="0" lang="zh-CN" altLang="en-US" sz="7200" b="1" i="0" u="none" strike="noStrike" kern="1200" cap="none" spc="50" normalizeH="0" baseline="0" noProof="0" dirty="0">
                <a:ln w="11430"/>
                <a:solidFill>
                  <a:srgbClr val="629DD1">
                    <a:lumMod val="75000"/>
                  </a:srgbClr>
                </a:solidFill>
                <a:effectLst>
                  <a:outerShdw blurRad="76200" dist="50800" dir="5400000" algn="tl" rotWithShape="0">
                    <a:srgbClr val="000000">
                      <a:alpha val="65000"/>
                    </a:srgbClr>
                  </a:outerShdw>
                </a:effectLst>
                <a:uLnTx/>
                <a:uFillTx/>
                <a:latin typeface="方正粗倩简体" panose="03000509000000000000" pitchFamily="65" charset="-122"/>
                <a:ea typeface="方正粗倩简体" panose="03000509000000000000" pitchFamily="65" charset="-122"/>
                <a:cs typeface="+mj-cs"/>
              </a:rPr>
              <a:t>本课学习结束</a:t>
            </a:r>
            <a:endParaRPr kumimoji="0" lang="zh-CN" altLang="en-US" sz="7200" b="1" i="0" u="none" strike="noStrike" kern="1200" cap="none" spc="50" normalizeH="0" baseline="0" noProof="0" dirty="0">
              <a:ln w="11430"/>
              <a:solidFill>
                <a:srgbClr val="629DD1">
                  <a:lumMod val="75000"/>
                </a:srgbClr>
              </a:solidFill>
              <a:effectLst>
                <a:outerShdw blurRad="76200" dist="50800" dir="5400000" algn="tl" rotWithShape="0">
                  <a:srgbClr val="000000">
                    <a:alpha val="65000"/>
                  </a:srgbClr>
                </a:outerShdw>
              </a:effectLst>
              <a:uLnTx/>
              <a:uFillTx/>
              <a:latin typeface="方正粗倩简体" panose="03000509000000000000" pitchFamily="65" charset="-122"/>
              <a:ea typeface="方正粗倩简体" panose="03000509000000000000" pitchFamily="65"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免疫学的应用</a:t>
            </a:r>
            <a:endParaRPr lang="zh-CN" altLang="en-US" dirty="0"/>
          </a:p>
        </p:txBody>
      </p:sp>
      <p:grpSp>
        <p:nvGrpSpPr>
          <p:cNvPr id="4" name="组合 3"/>
          <p:cNvGrpSpPr/>
          <p:nvPr/>
        </p:nvGrpSpPr>
        <p:grpSpPr>
          <a:xfrm>
            <a:off x="1395296" y="1064370"/>
            <a:ext cx="9436608" cy="5310758"/>
            <a:chOff x="1395296" y="1064370"/>
            <a:chExt cx="9436608" cy="5310758"/>
          </a:xfrm>
        </p:grpSpPr>
        <p:sp>
          <p:nvSpPr>
            <p:cNvPr id="3" name="矩形: 圆角 2"/>
            <p:cNvSpPr/>
            <p:nvPr/>
          </p:nvSpPr>
          <p:spPr>
            <a:xfrm>
              <a:off x="1395296" y="1064370"/>
              <a:ext cx="9436608" cy="5310758"/>
            </a:xfrm>
            <a:prstGeom prst="roundRect">
              <a:avLst>
                <a:gd name="adj" fmla="val 4270"/>
              </a:avLst>
            </a:prstGeom>
            <a:solidFill>
              <a:srgbClr val="8E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21472" y="1434307"/>
              <a:ext cx="6952334" cy="4588541"/>
            </a:xfrm>
            <a:prstGeom prst="rect">
              <a:avLst/>
            </a:prstGeom>
            <a:noFill/>
            <a:ln w="12700">
              <a:solidFill>
                <a:schemeClr val="bg1"/>
              </a:solid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4682619" y="1660227"/>
              <a:ext cx="4727576" cy="400110"/>
            </a:xfrm>
            <a:prstGeom prst="rect">
              <a:avLst/>
            </a:prstGeom>
            <a:noFill/>
          </p:spPr>
          <p:txBody>
            <a:bodyPr wrap="square" rtlCol="0">
              <a:spAutoFit/>
            </a:bodyPr>
            <a:lstStyle/>
            <a:p>
              <a:r>
                <a:rPr lang="zh-CN" altLang="en-US" sz="2000" dirty="0">
                  <a:solidFill>
                    <a:srgbClr val="8E6C00"/>
                  </a:solidFill>
                </a:rPr>
                <a:t>我国古代发明的“人痘”接种法</a:t>
              </a:r>
              <a:r>
                <a:rPr lang="en-US" altLang="zh-CN" sz="2000" dirty="0">
                  <a:solidFill>
                    <a:srgbClr val="8E6C00"/>
                  </a:solidFill>
                </a:rPr>
                <a:t>——</a:t>
              </a:r>
              <a:r>
                <a:rPr lang="zh-CN" altLang="en-US" sz="2000" dirty="0">
                  <a:solidFill>
                    <a:srgbClr val="8E6C00"/>
                  </a:solidFill>
                </a:rPr>
                <a:t>痘衣法</a:t>
              </a:r>
              <a:endParaRPr lang="zh-CN" altLang="en-US" sz="2000" dirty="0">
                <a:solidFill>
                  <a:srgbClr val="8E6C00"/>
                </a:solidFill>
              </a:endParaRPr>
            </a:p>
          </p:txBody>
        </p:sp>
      </p:grpSp>
      <p:sp>
        <p:nvSpPr>
          <p:cNvPr id="15" name="文本框 14"/>
          <p:cNvSpPr txBox="1"/>
          <p:nvPr/>
        </p:nvSpPr>
        <p:spPr>
          <a:xfrm>
            <a:off x="1883385" y="1860282"/>
            <a:ext cx="1377525" cy="3678443"/>
          </a:xfrm>
          <a:prstGeom prst="rect">
            <a:avLst/>
          </a:prstGeom>
          <a:noFill/>
        </p:spPr>
        <p:txBody>
          <a:bodyPr wrap="square" rtlCol="0">
            <a:spAutoFit/>
          </a:bodyPr>
          <a:lstStyle/>
          <a:p>
            <a:pPr>
              <a:lnSpc>
                <a:spcPct val="120000"/>
              </a:lnSpc>
            </a:pPr>
            <a:r>
              <a:rPr lang="zh-CN" altLang="en-US" sz="2800" dirty="0">
                <a:solidFill>
                  <a:schemeClr val="bg1"/>
                </a:solidFill>
              </a:rPr>
              <a:t>我国是世界上最早用免疫方法预防传染病的国家</a:t>
            </a:r>
            <a:endParaRPr lang="zh-CN" altLang="en-US" sz="28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Sing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免疫学的应用</a:t>
            </a:r>
            <a:endParaRPr lang="zh-CN" altLang="en-US" dirty="0"/>
          </a:p>
        </p:txBody>
      </p:sp>
      <p:grpSp>
        <p:nvGrpSpPr>
          <p:cNvPr id="4" name="组合 3"/>
          <p:cNvGrpSpPr/>
          <p:nvPr/>
        </p:nvGrpSpPr>
        <p:grpSpPr>
          <a:xfrm>
            <a:off x="1395296" y="1064370"/>
            <a:ext cx="9436608" cy="5310758"/>
            <a:chOff x="1395296" y="1064370"/>
            <a:chExt cx="9436608" cy="5310758"/>
          </a:xfrm>
        </p:grpSpPr>
        <p:sp>
          <p:nvSpPr>
            <p:cNvPr id="3" name="矩形: 圆角 2"/>
            <p:cNvSpPr/>
            <p:nvPr/>
          </p:nvSpPr>
          <p:spPr>
            <a:xfrm>
              <a:off x="1395296" y="1064370"/>
              <a:ext cx="9436608" cy="5310758"/>
            </a:xfrm>
            <a:prstGeom prst="roundRect">
              <a:avLst>
                <a:gd name="adj" fmla="val 427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86" name="Picture 1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4787" y="1441880"/>
              <a:ext cx="6010656" cy="4507992"/>
            </a:xfrm>
            <a:prstGeom prst="rect">
              <a:avLst/>
            </a:prstGeom>
            <a:noFill/>
            <a:ln w="12700">
              <a:solidFill>
                <a:schemeClr val="bg1"/>
              </a:solid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15" name="文本框 14"/>
          <p:cNvSpPr txBox="1"/>
          <p:nvPr/>
        </p:nvSpPr>
        <p:spPr>
          <a:xfrm>
            <a:off x="8529812" y="1598122"/>
            <a:ext cx="1684359" cy="4195508"/>
          </a:xfrm>
          <a:prstGeom prst="rect">
            <a:avLst/>
          </a:prstGeom>
          <a:noFill/>
        </p:spPr>
        <p:txBody>
          <a:bodyPr wrap="square" rtlCol="0">
            <a:spAutoFit/>
          </a:bodyPr>
          <a:lstStyle/>
          <a:p>
            <a:pPr>
              <a:lnSpc>
                <a:spcPct val="120000"/>
              </a:lnSpc>
            </a:pPr>
            <a:r>
              <a:rPr lang="zh-CN" altLang="en-US" sz="2800" dirty="0">
                <a:solidFill>
                  <a:schemeClr val="bg1"/>
                </a:solidFill>
              </a:rPr>
              <a:t>法国科学家巴斯德有关疫苗的研制，开创了科学地进行免疫接种的新时期。</a:t>
            </a:r>
            <a:endParaRPr lang="zh-CN" altLang="en-US" sz="28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免疫学的应用</a:t>
            </a:r>
            <a:endParaRPr lang="zh-CN" altLang="en-US" dirty="0"/>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0576" y="1310738"/>
            <a:ext cx="7781344" cy="4824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8955000" y="1360805"/>
            <a:ext cx="2398800" cy="4724300"/>
            <a:chOff x="1173656" y="1310740"/>
            <a:chExt cx="2398800" cy="4724300"/>
          </a:xfrm>
        </p:grpSpPr>
        <p:sp>
          <p:nvSpPr>
            <p:cNvPr id="5" name="矩形 4"/>
            <p:cNvSpPr/>
            <p:nvPr/>
          </p:nvSpPr>
          <p:spPr>
            <a:xfrm>
              <a:off x="1173656" y="1310740"/>
              <a:ext cx="2398800" cy="47243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336736" y="1577968"/>
              <a:ext cx="2072640" cy="3969292"/>
            </a:xfrm>
            <a:prstGeom prst="rect">
              <a:avLst/>
            </a:prstGeom>
            <a:noFill/>
          </p:spPr>
          <p:txBody>
            <a:bodyPr wrap="square" rtlCol="0">
              <a:spAutoFit/>
            </a:bodyPr>
            <a:lstStyle/>
            <a:p>
              <a:pPr>
                <a:lnSpc>
                  <a:spcPct val="130000"/>
                </a:lnSpc>
              </a:pPr>
              <a:r>
                <a:rPr lang="zh-CN" altLang="en-US" sz="2800" dirty="0">
                  <a:solidFill>
                    <a:schemeClr val="bg1"/>
                  </a:solidFill>
                  <a:effectLst/>
                  <a:latin typeface="+mn-ea"/>
                  <a:cs typeface="Times New Roman" panose="02020603050405020304" pitchFamily="18" charset="0"/>
                </a:rPr>
                <a:t>之后，许多研究者针对不同感染性疾病的特异性病原体的研究，研制出许多</a:t>
              </a:r>
              <a:r>
                <a:rPr lang="zh-CN" altLang="en-US" sz="2800" dirty="0">
                  <a:solidFill>
                    <a:srgbClr val="FFFF00"/>
                  </a:solidFill>
                  <a:effectLst/>
                  <a:latin typeface="+mn-ea"/>
                  <a:cs typeface="Times New Roman" panose="02020603050405020304" pitchFamily="18" charset="0"/>
                </a:rPr>
                <a:t>疫苗</a:t>
              </a:r>
              <a:r>
                <a:rPr lang="zh-CN" altLang="en-US" sz="2800" dirty="0">
                  <a:solidFill>
                    <a:schemeClr val="bg1"/>
                  </a:solidFill>
                  <a:effectLst/>
                  <a:latin typeface="+mn-ea"/>
                  <a:cs typeface="Times New Roman" panose="02020603050405020304" pitchFamily="18" charset="0"/>
                </a:rPr>
                <a:t>。</a:t>
              </a:r>
              <a:endParaRPr lang="zh-CN" altLang="en-US" sz="2800" dirty="0">
                <a:solidFill>
                  <a:schemeClr val="bg1"/>
                </a:solidFill>
                <a:effectLst/>
                <a:latin typeface="+mn-ea"/>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170"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t="10505" b="828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2511552" y="2828835"/>
            <a:ext cx="7571303" cy="1200329"/>
          </a:xfrm>
          <a:prstGeom prst="rect">
            <a:avLst/>
          </a:prstGeom>
          <a:noFill/>
        </p:spPr>
        <p:txBody>
          <a:bodyPr wrap="none" rtlCol="0">
            <a:spAutoFit/>
          </a:bodyPr>
          <a:lstStyle/>
          <a:p>
            <a:r>
              <a:rPr lang="zh-CN" altLang="en-US" sz="7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疫苗</a:t>
            </a:r>
            <a:r>
              <a:rPr lang="en-US" altLang="zh-CN" sz="7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7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免疫预防</a:t>
            </a:r>
            <a:endParaRPr lang="zh-CN" altLang="en-US" sz="72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疫苗</a:t>
            </a:r>
            <a:endParaRPr lang="zh-CN" altLang="en-US" dirty="0"/>
          </a:p>
        </p:txBody>
      </p:sp>
      <p:pic>
        <p:nvPicPr>
          <p:cNvPr id="6150"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0616"/>
            <a:ext cx="12191999" cy="6869573"/>
          </a:xfrm>
          <a:prstGeom prst="rect">
            <a:avLst/>
          </a:prstGeom>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8778240" y="788470"/>
            <a:ext cx="2895648" cy="707373"/>
          </a:xfrm>
          <a:prstGeom prst="rect">
            <a:avLst/>
          </a:prstGeom>
          <a:noFill/>
        </p:spPr>
        <p:txBody>
          <a:bodyPr wrap="square">
            <a:spAutoFit/>
          </a:bodyPr>
          <a:lstStyle/>
          <a:p>
            <a:pPr algn="r">
              <a:lnSpc>
                <a:spcPct val="120000"/>
              </a:lnSpc>
            </a:pPr>
            <a:r>
              <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rPr>
              <a:t>疫苗的含义</a:t>
            </a:r>
            <a:endParaRPr lang="zh-CN" altLang="en-US" sz="3600" dirty="0">
              <a:solidFill>
                <a:srgbClr val="C00000"/>
              </a:solidFill>
              <a:effectLst>
                <a:glow rad="76200">
                  <a:schemeClr val="bg1">
                    <a:alpha val="85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nvSpPr>
        <p:spPr>
          <a:xfrm>
            <a:off x="8692896" y="1510446"/>
            <a:ext cx="3047000" cy="1728678"/>
          </a:xfrm>
          <a:prstGeom prst="rect">
            <a:avLst/>
          </a:prstGeom>
          <a:noFill/>
        </p:spPr>
        <p:txBody>
          <a:bodyPr wrap="square">
            <a:spAutoFit/>
          </a:bodyPr>
          <a:lstStyle/>
          <a:p>
            <a:pPr>
              <a:lnSpc>
                <a:spcPct val="130000"/>
              </a:lnSpc>
            </a:pPr>
            <a:r>
              <a:rPr lang="zh-CN" altLang="en-US" sz="2800" dirty="0">
                <a:effectLst>
                  <a:glow rad="76200">
                    <a:schemeClr val="bg1"/>
                  </a:glow>
                </a:effectLst>
              </a:rPr>
              <a:t>疫苗通常是用</a:t>
            </a:r>
            <a:r>
              <a:rPr lang="zh-CN" altLang="en-US" sz="2800" dirty="0">
                <a:solidFill>
                  <a:srgbClr val="0070C0"/>
                </a:solidFill>
                <a:effectLst>
                  <a:glow rad="76200">
                    <a:schemeClr val="bg1"/>
                  </a:glow>
                </a:effectLst>
              </a:rPr>
              <a:t>灭活</a:t>
            </a:r>
            <a:r>
              <a:rPr lang="zh-CN" altLang="en-US" sz="2800" dirty="0">
                <a:effectLst>
                  <a:glow rad="76200">
                    <a:schemeClr val="bg1"/>
                  </a:glow>
                </a:effectLst>
              </a:rPr>
              <a:t>的或</a:t>
            </a:r>
            <a:r>
              <a:rPr lang="zh-CN" altLang="en-US" sz="2800" dirty="0">
                <a:solidFill>
                  <a:srgbClr val="0070C0"/>
                </a:solidFill>
                <a:effectLst>
                  <a:glow rad="76200">
                    <a:schemeClr val="bg1"/>
                  </a:glow>
                </a:effectLst>
              </a:rPr>
              <a:t>减毒</a:t>
            </a:r>
            <a:r>
              <a:rPr lang="zh-CN" altLang="en-US" sz="2800" dirty="0">
                <a:effectLst>
                  <a:glow rad="76200">
                    <a:schemeClr val="bg1"/>
                  </a:glow>
                </a:effectLst>
              </a:rPr>
              <a:t>的病原体制成的生物制品。</a:t>
            </a:r>
            <a:endParaRPr lang="zh-CN" altLang="en-US" sz="2800" dirty="0">
              <a:effectLst>
                <a:glow rad="76200">
                  <a:schemeClr val="bg1"/>
                </a:glow>
              </a:effectLst>
            </a:endParaRPr>
          </a:p>
        </p:txBody>
      </p:sp>
      <p:cxnSp>
        <p:nvCxnSpPr>
          <p:cNvPr id="5" name="直接连接符 4"/>
          <p:cNvCxnSpPr/>
          <p:nvPr/>
        </p:nvCxnSpPr>
        <p:spPr>
          <a:xfrm>
            <a:off x="8778240" y="1490947"/>
            <a:ext cx="2895648" cy="0"/>
          </a:xfrm>
          <a:prstGeom prst="line">
            <a:avLst/>
          </a:prstGeom>
          <a:ln w="19050">
            <a:solidFill>
              <a:schemeClr val="tx1"/>
            </a:solidFill>
          </a:ln>
          <a:effectLst>
            <a:glow rad="50800">
              <a:schemeClr val="bg1"/>
            </a:glo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p:cNvSpPr>
            <a:spLocks noGrp="1" noRot="1" noChangeAspect="1" noMove="1" noResize="1" noEditPoints="1" noAdjustHandles="1" noChangeArrowheads="1" noChangeShapeType="1" noTextEdit="1"/>
          </p:cNvSpPr>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607845" y="2967705"/>
            <a:ext cx="3091607" cy="742910"/>
          </a:xfrm>
        </p:spPr>
        <p:txBody>
          <a:bodyPr vert="horz" lIns="91440" tIns="45720" rIns="91440" bIns="45720" rtlCol="0" anchor="b">
            <a:normAutofit/>
          </a:bodyPr>
          <a:lstStyle/>
          <a:p>
            <a:pPr algn="r"/>
            <a:r>
              <a:rPr lang="zh-CN" altLang="en-US" sz="3200" dirty="0">
                <a:solidFill>
                  <a:srgbClr val="C00000"/>
                </a:solidFill>
                <a:effectLst>
                  <a:glow rad="76200">
                    <a:schemeClr val="bg1">
                      <a:alpha val="85000"/>
                    </a:schemeClr>
                  </a:glow>
                </a:effectLst>
              </a:rPr>
              <a:t>疫苗的作用机理</a:t>
            </a:r>
            <a:endParaRPr lang="en-US" altLang="zh-CN" sz="3200" dirty="0">
              <a:solidFill>
                <a:srgbClr val="C00000"/>
              </a:solidFill>
              <a:effectLst>
                <a:glow rad="76200">
                  <a:schemeClr val="bg1">
                    <a:alpha val="85000"/>
                  </a:schemeClr>
                </a:glow>
              </a:effectLst>
            </a:endParaRPr>
          </a:p>
        </p:txBody>
      </p:sp>
      <p:pic>
        <p:nvPicPr>
          <p:cNvPr id="819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7512" r="7957" b="-1"/>
          <a:stretch>
            <a:fillRect/>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8643193" y="3718560"/>
            <a:ext cx="3091607" cy="2438401"/>
          </a:xfrm>
          <a:prstGeom prst="rect">
            <a:avLst/>
          </a:prstGeom>
        </p:spPr>
        <p:txBody>
          <a:bodyPr vert="horz" lIns="91440" tIns="45720" rIns="91440" bIns="45720" rtlCol="0">
            <a:normAutofit/>
          </a:bodyPr>
          <a:lstStyle/>
          <a:p>
            <a:pPr>
              <a:lnSpc>
                <a:spcPct val="130000"/>
              </a:lnSpc>
              <a:spcAft>
                <a:spcPts val="600"/>
              </a:spcAft>
            </a:pPr>
            <a:r>
              <a:rPr lang="zh-CN" altLang="en-US" sz="2800" dirty="0"/>
              <a:t>接种疫苗后，人体内可</a:t>
            </a:r>
            <a:r>
              <a:rPr lang="zh-CN" altLang="en-US" sz="2800" dirty="0">
                <a:solidFill>
                  <a:srgbClr val="0070C0"/>
                </a:solidFill>
              </a:rPr>
              <a:t>产生相应的抗体</a:t>
            </a:r>
            <a:r>
              <a:rPr lang="zh-CN" altLang="en-US" sz="2800" dirty="0"/>
              <a:t>，从而对特定传染病具有抵抗力。</a:t>
            </a:r>
            <a:endParaRPr lang="zh-CN" altLang="en-US" sz="2800" dirty="0"/>
          </a:p>
        </p:txBody>
      </p:sp>
      <p:sp>
        <p:nvSpPr>
          <p:cNvPr id="8201" name="Rectangle 8200"/>
          <p:cNvSpPr>
            <a:spLocks noGrp="1" noRot="1" noChangeAspect="1" noMove="1" noResize="1" noEditPoints="1" noAdjustHandles="1" noChangeArrowheads="1" noChangeShapeType="1" noTextEdit="1"/>
          </p:cNvSpPr>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8202"/>
          <p:cNvSpPr>
            <a:spLocks noGrp="1" noRot="1" noChangeAspect="1" noMove="1" noResize="1" noEditPoints="1" noAdjustHandles="1" noChangeArrowheads="1" noChangeShapeType="1" noTextEdit="1"/>
          </p:cNvSpPr>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直接连接符 11"/>
          <p:cNvCxnSpPr/>
          <p:nvPr/>
        </p:nvCxnSpPr>
        <p:spPr>
          <a:xfrm>
            <a:off x="8730209" y="3718559"/>
            <a:ext cx="2846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ags/tag1.xml><?xml version="1.0" encoding="utf-8"?>
<p:tagLst xmlns:p="http://schemas.openxmlformats.org/presentationml/2006/main">
  <p:tag name="commondata" val="eyJoZGlkIjoiMjhjYTEzZTliZTc5ZTc0ZDgwM2UwNWU0ZDAwNmNmMDcifQ=="/>
</p:tagLst>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3412</Words>
  <Application>WPS 演示</Application>
  <PresentationFormat>宽屏</PresentationFormat>
  <Paragraphs>189</Paragraphs>
  <Slides>33</Slides>
  <Notes>1</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33</vt:i4>
      </vt:variant>
    </vt:vector>
  </HeadingPairs>
  <TitlesOfParts>
    <vt:vector size="54" baseType="lpstr">
      <vt:lpstr>Arial</vt:lpstr>
      <vt:lpstr>宋体</vt:lpstr>
      <vt:lpstr>Wingdings</vt:lpstr>
      <vt:lpstr>微软雅黑</vt:lpstr>
      <vt:lpstr>方正小标宋简体</vt:lpstr>
      <vt:lpstr>方正细珊瑚简体</vt:lpstr>
      <vt:lpstr>Impact</vt:lpstr>
      <vt:lpstr>Arial Black</vt:lpstr>
      <vt:lpstr>华文新魏</vt:lpstr>
      <vt:lpstr>华文行楷</vt:lpstr>
      <vt:lpstr>Times New Roman</vt:lpstr>
      <vt:lpstr>方正粗倩简体</vt:lpstr>
      <vt:lpstr>方正大标宋简体</vt:lpstr>
      <vt:lpstr>等线</vt:lpstr>
      <vt:lpstr>Arial Unicode MS</vt:lpstr>
      <vt:lpstr>等线 Light</vt:lpstr>
      <vt:lpstr>Calibri</vt:lpstr>
      <vt:lpstr>华文细黑</vt:lpstr>
      <vt:lpstr>Rockwell</vt:lpstr>
      <vt:lpstr>Bookman Old Style</vt:lpstr>
      <vt:lpstr>Office 主题​​</vt:lpstr>
      <vt:lpstr>PowerPoint 演示文稿</vt:lpstr>
      <vt:lpstr>PowerPoint 演示文稿</vt:lpstr>
      <vt:lpstr>PowerPoint 演示文稿</vt:lpstr>
      <vt:lpstr>免疫学的应用</vt:lpstr>
      <vt:lpstr>免疫学的应用</vt:lpstr>
      <vt:lpstr>免疫学的应用</vt:lpstr>
      <vt:lpstr>PowerPoint 演示文稿</vt:lpstr>
      <vt:lpstr>疫苗</vt:lpstr>
      <vt:lpstr>疫苗的作用机理</vt:lpstr>
      <vt:lpstr>疫苗的发明 和应用的意义</vt:lpstr>
      <vt:lpstr>取得成果</vt:lpstr>
      <vt:lpstr>【思考·讨论】接种疫苗时遇到的问题</vt:lpstr>
      <vt:lpstr>【思考·讨论】接种疫苗时遇到的问题</vt:lpstr>
      <vt:lpstr>作用特点</vt:lpstr>
      <vt:lpstr>设计依据</vt:lpstr>
      <vt:lpstr>发展前景</vt:lpstr>
      <vt:lpstr>PowerPoint 演示文稿</vt:lpstr>
      <vt:lpstr>定义</vt:lpstr>
      <vt:lpstr>意义</vt:lpstr>
      <vt:lpstr>【思考·讨论】器官移植所面临的问题及希望</vt:lpstr>
      <vt:lpstr>【思考·讨论】器官移植所面临的问题及希望</vt:lpstr>
      <vt:lpstr>【思考·讨论】器官移植所面临的问题及希望</vt:lpstr>
      <vt:lpstr>【思考·讨论】器官移植所面临的问题及希望</vt:lpstr>
      <vt:lpstr>【思考·讨论】器官移植所面临的问题及希望</vt:lpstr>
      <vt:lpstr>问题——免疫排斥</vt:lpstr>
      <vt:lpstr>问题——免疫排斥</vt:lpstr>
      <vt:lpstr>问题——免疫排斥</vt:lpstr>
      <vt:lpstr>PowerPoint 演示文稿</vt:lpstr>
      <vt:lpstr>PowerPoint 演示文稿</vt:lpstr>
      <vt:lpstr>PowerPoint 演示文稿</vt:lpstr>
      <vt:lpstr>免疫诊断</vt:lpstr>
      <vt:lpstr>免疫治疗</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贵君</dc:creator>
  <cp:lastModifiedBy>强</cp:lastModifiedBy>
  <cp:revision>2227</cp:revision>
  <dcterms:created xsi:type="dcterms:W3CDTF">2021-10-17T01:42:00Z</dcterms:created>
  <dcterms:modified xsi:type="dcterms:W3CDTF">2024-08-30T23:59:20Z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FF242BE723E949CEABC6876643547204_12</vt:lpwstr>
  </property>
  <property fmtid="{D5CDD505-2E9C-101B-9397-08002B2CF9AE}" pid="3" name="KSOProductBuildVer">
    <vt:lpwstr>2052-12.1.0.17827</vt:lpwstr>
  </property>
</Properties>
</file>