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handoutMasterIdLst>
    <p:handoutMasterId r:id="rId29"/>
  </p:handoutMasterIdLst>
  <p:sldIdLst>
    <p:sldId id="267" r:id="rId3"/>
    <p:sldId id="522" r:id="rId4"/>
    <p:sldId id="541" r:id="rId6"/>
    <p:sldId id="790" r:id="rId7"/>
    <p:sldId id="791" r:id="rId8"/>
    <p:sldId id="792" r:id="rId9"/>
    <p:sldId id="794" r:id="rId10"/>
    <p:sldId id="795" r:id="rId11"/>
    <p:sldId id="796" r:id="rId12"/>
    <p:sldId id="798" r:id="rId13"/>
    <p:sldId id="799" r:id="rId14"/>
    <p:sldId id="797" r:id="rId15"/>
    <p:sldId id="800" r:id="rId16"/>
    <p:sldId id="802" r:id="rId17"/>
    <p:sldId id="801" r:id="rId18"/>
    <p:sldId id="803" r:id="rId19"/>
    <p:sldId id="804" r:id="rId20"/>
    <p:sldId id="739" r:id="rId21"/>
    <p:sldId id="805" r:id="rId22"/>
    <p:sldId id="807" r:id="rId23"/>
    <p:sldId id="808" r:id="rId24"/>
    <p:sldId id="809" r:id="rId25"/>
    <p:sldId id="806" r:id="rId26"/>
    <p:sldId id="810" r:id="rId27"/>
    <p:sldId id="334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</p:embeddedFont>
    <p:embeddedFont>
      <p:font typeface="方正细珊瑚简体" panose="03000509000000000000" pitchFamily="65" charset="-122"/>
      <p:regular r:id="rId34"/>
    </p:embeddedFont>
    <p:embeddedFont>
      <p:font typeface="Impact" panose="020B0806030902050204" pitchFamily="34" charset="0"/>
      <p:regular r:id="rId35"/>
    </p:embeddedFont>
    <p:embeddedFont>
      <p:font typeface="华文行楷" panose="02010800040101010101" pitchFamily="2" charset="-122"/>
      <p:regular r:id="rId36"/>
    </p:embeddedFont>
    <p:embeddedFont>
      <p:font typeface="方正粗倩简体" panose="03000509000000000000" pitchFamily="65" charset="-122"/>
      <p:regular r:id="rId37"/>
    </p:embeddedFont>
    <p:embeddedFont>
      <p:font typeface="等线" panose="02010600030101010101" charset="-122"/>
      <p:regular r:id="rId38"/>
    </p:embeddedFon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等线 Light" panose="02010600030101010101" charset="-122"/>
      <p:regular r:id="rId43"/>
    </p:embeddedFont>
    <p:embeddedFont>
      <p:font typeface="楷体" panose="02010609060101010101" pitchFamily="49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7B4C"/>
    <a:srgbClr val="242422"/>
    <a:srgbClr val="1B380E"/>
    <a:srgbClr val="DFC9AB"/>
    <a:srgbClr val="008000"/>
    <a:srgbClr val="C5E0B4"/>
    <a:srgbClr val="592707"/>
    <a:srgbClr val="FBF0EC"/>
    <a:srgbClr val="FFC9C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49" autoAdjust="0"/>
  </p:normalViewPr>
  <p:slideViewPr>
    <p:cSldViewPr snapToGrid="0">
      <p:cViewPr varScale="1">
        <p:scale>
          <a:sx n="102" d="100"/>
          <a:sy n="102" d="100"/>
        </p:scale>
        <p:origin x="144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5" Type="http://schemas.openxmlformats.org/officeDocument/2006/relationships/tags" Target="tags/tag2.xml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9203043" y="5663659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7"/>
          <a:stretch>
            <a:fillRect/>
          </a:stretch>
        </p:blipFill>
        <p:spPr bwMode="auto">
          <a:xfrm>
            <a:off x="852862" y="2121890"/>
            <a:ext cx="3200400" cy="2518564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254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§5-2 </a:t>
            </a:r>
            <a:r>
              <a:rPr lang="zh-CN" altLang="en-US" dirty="0"/>
              <a:t>其他植物激素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3955984" y="2300757"/>
            <a:ext cx="7898812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6600" b="1" kern="0" spc="-10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植物生命活动的调节</a:t>
            </a:r>
            <a:endParaRPr lang="zh-CN" altLang="en-US" sz="6600" b="1" kern="0" spc="-10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7" b="12227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217773" y="2321004"/>
            <a:ext cx="7756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DD690A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乙  烯</a:t>
            </a:r>
            <a:endParaRPr lang="zh-CN" altLang="en-US" sz="13800" dirty="0">
              <a:solidFill>
                <a:srgbClr val="DD690A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9000">
                <a:srgbClr val="008DF6"/>
              </a:gs>
              <a:gs pos="78000">
                <a:schemeClr val="bg1">
                  <a:alpha val="10000"/>
                </a:schemeClr>
              </a:gs>
              <a:gs pos="0">
                <a:srgbClr val="0070C0"/>
              </a:gs>
              <a:gs pos="100000">
                <a:srgbClr val="7CBF3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00813" y="836085"/>
            <a:ext cx="5200744" cy="60219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34521" y="836085"/>
            <a:ext cx="387798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7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合成部位</a:t>
            </a:r>
            <a:endParaRPr lang="zh-CN" altLang="en-US" sz="7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1783" y="355465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/>
              <a:t>植物体各个部位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1" name="Rectangl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 r="38826"/>
          <a:stretch>
            <a:fillRect/>
          </a:stretch>
        </p:blipFill>
        <p:spPr bwMode="auto"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-3" b="-3"/>
          <a:stretch>
            <a:fillRect/>
          </a:stretch>
        </p:blipFill>
        <p:spPr bwMode="auto"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>
            <a:fillRect/>
          </a:stretch>
        </p:blipFill>
        <p:spPr bwMode="auto"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3" name="Freeform: Shape 30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12" name="Freeform: Shape 30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8912" y="936928"/>
            <a:ext cx="3429000" cy="10401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6000" dirty="0">
                <a:solidFill>
                  <a:srgbClr val="C00000"/>
                </a:solidFill>
                <a:effectLst>
                  <a:glow rad="76200">
                    <a:prstClr val="white">
                      <a:alpha val="85000"/>
                    </a:prstClr>
                  </a:glow>
                </a:effectLst>
              </a:rPr>
              <a:t>主要作用</a:t>
            </a:r>
            <a:endParaRPr lang="zh-CN" altLang="en-US" sz="6000" dirty="0">
              <a:solidFill>
                <a:srgbClr val="C00000"/>
              </a:solidFill>
              <a:effectLst>
                <a:glow rad="76200">
                  <a:prstClr val="white">
                    <a:alpha val="85000"/>
                  </a:prstClr>
                </a:glow>
              </a:effectLst>
            </a:endParaRPr>
          </a:p>
        </p:txBody>
      </p:sp>
      <p:sp>
        <p:nvSpPr>
          <p:cNvPr id="3087" name="Rectangle 30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Rectangle 30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7645" y="4428081"/>
            <a:ext cx="3608680" cy="196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46754" y="2216795"/>
            <a:ext cx="3608680" cy="1698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促进果实成熟；</a:t>
            </a:r>
            <a:endParaRPr lang="zh-CN" alt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促进开花；</a:t>
            </a:r>
            <a:endParaRPr lang="zh-CN" alt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促进叶、花、果实脱落</a:t>
            </a:r>
            <a:endParaRPr lang="zh-CN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367645" y="590861"/>
            <a:ext cx="2545237" cy="196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46754" y="2062584"/>
            <a:ext cx="306917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17" b="2786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406501" y="2497976"/>
            <a:ext cx="77564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592707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脱 落 酸</a:t>
            </a:r>
            <a:endParaRPr lang="zh-CN" altLang="en-US" sz="11500" dirty="0">
              <a:solidFill>
                <a:srgbClr val="592707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5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15778" y="632188"/>
            <a:ext cx="2135120" cy="2344326"/>
          </a:xfrm>
        </p:spPr>
        <p:txBody>
          <a:bodyPr>
            <a:noAutofit/>
          </a:bodyPr>
          <a:lstStyle/>
          <a:p>
            <a:r>
              <a:rPr lang="zh-CN" altLang="en-US" sz="7200" b="1" dirty="0">
                <a:solidFill>
                  <a:srgbClr val="FFFF00"/>
                </a:solidFill>
                <a:latin typeface="+mn-ea"/>
                <a:ea typeface="+mn-ea"/>
              </a:rPr>
              <a:t>合成部位</a:t>
            </a:r>
            <a:endParaRPr lang="zh-CN" altLang="en-US" sz="72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6155" name="Rounded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树上的叶子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1" b="1"/>
          <a:stretch>
            <a:fillRect/>
          </a:stretch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105267" y="4714870"/>
            <a:ext cx="2469818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chemeClr val="bg1"/>
                </a:solidFill>
              </a:rPr>
              <a:t>根冠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chemeClr val="bg1"/>
                </a:solidFill>
              </a:rPr>
              <a:t>萎蔫的叶片等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8" r="-1" b="29397"/>
          <a:stretch>
            <a:fillRect/>
          </a:stretch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地上有许多水果&#10;&#10;描述已自动生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" b="13967"/>
          <a:stretch>
            <a:fillRect/>
          </a:stretch>
        </p:blipFill>
        <p:spPr bwMode="auto">
          <a:xfrm>
            <a:off x="6096000" y="342900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绿色的青蛙&#10;&#10;中度可信度描述已自动生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b="15310"/>
          <a:stretch>
            <a:fillRect/>
          </a:stretch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披萨的特写&#10;&#10;中度可信度描述已自动生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7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Frame 5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5102" y="2152655"/>
            <a:ext cx="2921796" cy="27149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CN" altLang="en-US" sz="8800" dirty="0">
                <a:solidFill>
                  <a:srgbClr val="C00000"/>
                </a:solidFill>
                <a:effectLst>
                  <a:glow rad="76200">
                    <a:prstClr val="white">
                      <a:alpha val="85000"/>
                    </a:prstClr>
                  </a:glow>
                </a:effectLst>
              </a:rPr>
              <a:t>主要作用</a:t>
            </a:r>
            <a:endParaRPr lang="en-US" altLang="zh-CN" sz="8800" dirty="0">
              <a:solidFill>
                <a:srgbClr val="C00000"/>
              </a:solidFill>
              <a:effectLst>
                <a:glow rad="76200">
                  <a:prstClr val="white">
                    <a:alpha val="85000"/>
                  </a:prstClr>
                </a:glow>
              </a:effectLst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254985" y="22021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glow rad="76200">
                    <a:schemeClr val="tx1">
                      <a:alpha val="74000"/>
                    </a:schemeClr>
                  </a:glow>
                </a:effectLst>
              </a:rPr>
              <a:t>抑制细胞分裂</a:t>
            </a:r>
            <a:endParaRPr lang="zh-CN" altLang="en-US" sz="2400" dirty="0">
              <a:solidFill>
                <a:schemeClr val="bg1"/>
              </a:solidFill>
              <a:effectLst>
                <a:glow rad="76200">
                  <a:schemeClr val="tx1">
                    <a:alpha val="74000"/>
                  </a:schemeClr>
                </a:glow>
              </a:effectLst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254985" y="632284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glow rad="76200">
                    <a:schemeClr val="tx1">
                      <a:alpha val="74000"/>
                    </a:schemeClr>
                  </a:glow>
                </a:effectLst>
              </a:rPr>
              <a:t>促进气孔关闭</a:t>
            </a:r>
            <a:endParaRPr lang="zh-CN" altLang="en-US" sz="2400" dirty="0">
              <a:solidFill>
                <a:schemeClr val="bg1"/>
              </a:solidFill>
              <a:effectLst>
                <a:glow rad="76200">
                  <a:schemeClr val="tx1">
                    <a:alpha val="74000"/>
                  </a:schemeClr>
                </a:glow>
              </a:effectLst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8059029" y="220218"/>
            <a:ext cx="38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effectLst>
                  <a:glow rad="76200">
                    <a:schemeClr val="tx1">
                      <a:alpha val="74000"/>
                    </a:schemeClr>
                  </a:glow>
                </a:effectLst>
              </a:rPr>
              <a:t>促进叶和果实的衰老和脱落</a:t>
            </a:r>
            <a:endParaRPr lang="zh-CN" altLang="en-US" sz="2400" dirty="0">
              <a:solidFill>
                <a:schemeClr val="bg1"/>
              </a:solidFill>
              <a:effectLst>
                <a:glow rad="76200">
                  <a:schemeClr val="tx1">
                    <a:alpha val="74000"/>
                  </a:schemeClr>
                </a:glow>
              </a:effectLst>
            </a:endParaRPr>
          </a:p>
        </p:txBody>
      </p:sp>
      <p:sp>
        <p:nvSpPr>
          <p:cNvPr id="193" name="文本框 192"/>
          <p:cNvSpPr txBox="1"/>
          <p:nvPr/>
        </p:nvSpPr>
        <p:spPr>
          <a:xfrm>
            <a:off x="9905690" y="631541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effectLst>
                  <a:glow rad="76200">
                    <a:schemeClr val="tx1">
                      <a:alpha val="74000"/>
                    </a:schemeClr>
                  </a:glow>
                </a:effectLst>
              </a:rPr>
              <a:t>维持种子休眠</a:t>
            </a:r>
            <a:endParaRPr lang="zh-CN" altLang="en-US" sz="2400" dirty="0">
              <a:solidFill>
                <a:schemeClr val="bg1"/>
              </a:solidFill>
              <a:effectLst>
                <a:glow rad="76200">
                  <a:schemeClr val="tx1">
                    <a:alpha val="74000"/>
                  </a:schemeClr>
                </a:glow>
              </a:effectLst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086573" y="0"/>
            <a:ext cx="0" cy="68579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0" grpId="0"/>
      <p:bldP spid="191" grpId="0"/>
      <p:bldP spid="192" grpId="0"/>
      <p:bldP spid="1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绿色的叶子&#10;&#10;中度可信度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9091" r="11681" b="-1"/>
          <a:stretch>
            <a:fillRect/>
          </a:stretch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Freeform: Shape 20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: Shape 20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025" y="360859"/>
            <a:ext cx="4596888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66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油菜素内酯</a:t>
            </a:r>
            <a:br>
              <a:rPr lang="en-US" altLang="zh-CN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CN" sz="3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——</a:t>
            </a:r>
            <a:r>
              <a:rPr lang="zh-CN" altLang="en-US" sz="3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第六类植物激素</a:t>
            </a:r>
            <a:endParaRPr lang="en-US" altLang="zh-CN" sz="54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7025" y="4019390"/>
            <a:ext cx="2975478" cy="225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能促进茎、叶细胞的扩展和分裂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/>
              <a:t>促进花粉管生长、种子萌发等</a:t>
            </a:r>
            <a:endParaRPr lang="zh-CN" alt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997804" y="1043867"/>
            <a:ext cx="10238947" cy="1256274"/>
            <a:chOff x="-4610068" y="1043497"/>
            <a:chExt cx="10238947" cy="1560521"/>
          </a:xfrm>
        </p:grpSpPr>
        <p:sp>
          <p:nvSpPr>
            <p:cNvPr id="4" name="矩形: 圆角 3"/>
            <p:cNvSpPr/>
            <p:nvPr/>
          </p:nvSpPr>
          <p:spPr>
            <a:xfrm>
              <a:off x="-4610068" y="1414561"/>
              <a:ext cx="10238947" cy="1189457"/>
            </a:xfrm>
            <a:prstGeom prst="roundRect">
              <a:avLst>
                <a:gd name="adj" fmla="val 981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-948219" y="1043497"/>
              <a:ext cx="2798585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在植物内的含量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48787" y="1567086"/>
            <a:ext cx="9620318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400" dirty="0">
                <a:solidFill>
                  <a:srgbClr val="0070C0"/>
                </a:solidFill>
              </a:rPr>
              <a:t>微少</a:t>
            </a:r>
            <a:r>
              <a:rPr lang="zh-CN" altLang="en-US" sz="2400" dirty="0"/>
              <a:t>，但在调节植物生长发育上的</a:t>
            </a:r>
            <a:r>
              <a:rPr lang="zh-CN" altLang="en-US" sz="2400" dirty="0">
                <a:solidFill>
                  <a:srgbClr val="0070C0"/>
                </a:solidFill>
              </a:rPr>
              <a:t>作用</a:t>
            </a:r>
            <a:r>
              <a:rPr lang="zh-CN" altLang="en-US" sz="2400" dirty="0"/>
              <a:t>却非常</a:t>
            </a:r>
            <a:r>
              <a:rPr lang="zh-CN" altLang="en-US" sz="2400" dirty="0">
                <a:solidFill>
                  <a:srgbClr val="0070C0"/>
                </a:solidFill>
              </a:rPr>
              <a:t>重要</a:t>
            </a:r>
            <a:r>
              <a:rPr lang="zh-CN" altLang="en-US" sz="2400" dirty="0"/>
              <a:t>。</a:t>
            </a:r>
            <a:endParaRPr lang="zh-CN" altLang="en-US" sz="2400" dirty="0"/>
          </a:p>
        </p:txBody>
      </p:sp>
      <p:grpSp>
        <p:nvGrpSpPr>
          <p:cNvPr id="8" name="组合 7"/>
          <p:cNvGrpSpPr/>
          <p:nvPr/>
        </p:nvGrpSpPr>
        <p:grpSpPr>
          <a:xfrm>
            <a:off x="997804" y="2819418"/>
            <a:ext cx="10238947" cy="1219164"/>
            <a:chOff x="-4610068" y="1089594"/>
            <a:chExt cx="10238947" cy="1514424"/>
          </a:xfrm>
        </p:grpSpPr>
        <p:sp>
          <p:nvSpPr>
            <p:cNvPr id="9" name="矩形: 圆角 8"/>
            <p:cNvSpPr/>
            <p:nvPr/>
          </p:nvSpPr>
          <p:spPr>
            <a:xfrm>
              <a:off x="-4610068" y="1414561"/>
              <a:ext cx="10238947" cy="1189457"/>
            </a:xfrm>
            <a:prstGeom prst="roundRect">
              <a:avLst>
                <a:gd name="adj" fmla="val 981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-1600304" y="1089594"/>
              <a:ext cx="4176864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对生长发育的调控的机理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248787" y="3305528"/>
            <a:ext cx="9620318" cy="56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400" dirty="0"/>
              <a:t>是通过调控细胞</a:t>
            </a:r>
            <a:r>
              <a:rPr lang="zh-CN" altLang="en-US" sz="2400" dirty="0">
                <a:solidFill>
                  <a:srgbClr val="0070C0"/>
                </a:solidFill>
              </a:rPr>
              <a:t>分裂</a:t>
            </a:r>
            <a:r>
              <a:rPr lang="zh-CN" altLang="en-US" sz="2400" dirty="0"/>
              <a:t>、细胞</a:t>
            </a:r>
            <a:r>
              <a:rPr lang="zh-CN" altLang="en-US" sz="2400" dirty="0">
                <a:solidFill>
                  <a:srgbClr val="0070C0"/>
                </a:solidFill>
              </a:rPr>
              <a:t>伸长</a:t>
            </a:r>
            <a:r>
              <a:rPr lang="zh-CN" altLang="en-US" sz="2400" dirty="0"/>
              <a:t>、细胞</a:t>
            </a:r>
            <a:r>
              <a:rPr lang="zh-CN" altLang="en-US" sz="2400" dirty="0">
                <a:solidFill>
                  <a:srgbClr val="0070C0"/>
                </a:solidFill>
              </a:rPr>
              <a:t>分化</a:t>
            </a:r>
            <a:r>
              <a:rPr lang="zh-CN" altLang="en-US" sz="2400" dirty="0"/>
              <a:t>和细胞</a:t>
            </a:r>
            <a:r>
              <a:rPr lang="zh-CN" altLang="en-US" sz="2400" dirty="0">
                <a:solidFill>
                  <a:srgbClr val="0070C0"/>
                </a:solidFill>
              </a:rPr>
              <a:t>死亡</a:t>
            </a:r>
            <a:r>
              <a:rPr lang="zh-CN" altLang="en-US" sz="2400" dirty="0"/>
              <a:t>等方式实现的。</a:t>
            </a:r>
            <a:endParaRPr lang="zh-CN" altLang="en-US" sz="2400" dirty="0"/>
          </a:p>
        </p:txBody>
      </p:sp>
      <p:pic>
        <p:nvPicPr>
          <p:cNvPr id="12" name="图片 11" descr="292-11010410120951.jp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44" t="40000"/>
          <a:stretch>
            <a:fillRect/>
          </a:stretch>
        </p:blipFill>
        <p:spPr>
          <a:xfrm>
            <a:off x="6287679" y="4022149"/>
            <a:ext cx="5904322" cy="283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不同植物激素作用的相关性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38200" y="1703743"/>
            <a:ext cx="8577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赤霉素与生长素的主要生理作用有什么相似之处？又有哪些不同？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041" y="4344334"/>
            <a:ext cx="10634330" cy="47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脱落酸与生长素、赤霉素、细胞分裂素的生理作用有什么不同？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02598" y="2159263"/>
            <a:ext cx="10351202" cy="2189465"/>
            <a:chOff x="891066" y="4979284"/>
            <a:chExt cx="10351202" cy="2189465"/>
          </a:xfrm>
        </p:grpSpPr>
        <p:sp>
          <p:nvSpPr>
            <p:cNvPr id="16" name="矩形: 圆角 15"/>
            <p:cNvSpPr/>
            <p:nvPr/>
          </p:nvSpPr>
          <p:spPr>
            <a:xfrm>
              <a:off x="891066" y="4979284"/>
              <a:ext cx="10351202" cy="2189465"/>
            </a:xfrm>
            <a:prstGeom prst="roundRect">
              <a:avLst>
                <a:gd name="adj" fmla="val 761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12213" y="5027961"/>
              <a:ext cx="10086923" cy="2095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赤霉素和生长素都能起促进细胞伸长、诱导细胞分化，影响花、果实发育等作用。不同点：赤霉素有促进细胞分裂、促进种子萌发的作用，而生长素没有等等。另外，植物激素的生理作用非常复杂，不能简单地判断某种植物激素“没有某种作用”。例如，从教材介绍看，赤霉素似乎不具有促进生根的作用，但实际上，赤霉素确实能促进某些植物生根。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91365" y="828853"/>
            <a:ext cx="6109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dirty="0"/>
              <a:t>根据前面学习过的知识，分析、讨论以下问题。</a:t>
            </a:r>
            <a:endParaRPr lang="zh-CN" altLang="en-US" sz="22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002598" y="4853576"/>
            <a:ext cx="10351202" cy="586972"/>
            <a:chOff x="891066" y="4979284"/>
            <a:chExt cx="10351202" cy="586972"/>
          </a:xfrm>
        </p:grpSpPr>
        <p:sp>
          <p:nvSpPr>
            <p:cNvPr id="12" name="矩形: 圆角 11"/>
            <p:cNvSpPr/>
            <p:nvPr/>
          </p:nvSpPr>
          <p:spPr>
            <a:xfrm>
              <a:off x="891066" y="4979284"/>
              <a:ext cx="10351202" cy="586972"/>
            </a:xfrm>
            <a:prstGeom prst="roundRect">
              <a:avLst>
                <a:gd name="adj" fmla="val 18856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12213" y="4999680"/>
              <a:ext cx="10086923" cy="470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与另外几种植物激素生理作用不同的是，脱落酸往往表现出“抑制”作用。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50041" y="5440440"/>
            <a:ext cx="10634330" cy="47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赤霉素和乙烯的生理作用可能存在什么关系？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02598" y="5917783"/>
            <a:ext cx="10351202" cy="586972"/>
            <a:chOff x="891066" y="4979284"/>
            <a:chExt cx="10351202" cy="586972"/>
          </a:xfrm>
        </p:grpSpPr>
        <p:sp>
          <p:nvSpPr>
            <p:cNvPr id="20" name="矩形: 圆角 19"/>
            <p:cNvSpPr/>
            <p:nvPr/>
          </p:nvSpPr>
          <p:spPr>
            <a:xfrm>
              <a:off x="891066" y="4979284"/>
              <a:ext cx="10351202" cy="586972"/>
            </a:xfrm>
            <a:prstGeom prst="roundRect">
              <a:avLst>
                <a:gd name="adj" fmla="val 1725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12213" y="4999680"/>
              <a:ext cx="10086923" cy="470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赤霉素和乙烯有可能存在“对抗”关系。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01446" y="1227256"/>
            <a:ext cx="10452354" cy="461665"/>
            <a:chOff x="6333409" y="1517248"/>
            <a:chExt cx="10452354" cy="461665"/>
          </a:xfrm>
        </p:grpSpPr>
        <p:sp>
          <p:nvSpPr>
            <p:cNvPr id="23" name="文本框 22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351240" y="1974037"/>
              <a:ext cx="10434523" cy="0"/>
              <a:chOff x="7484784" y="1647059"/>
              <a:chExt cx="10434523" cy="0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8217477" y="1647059"/>
                <a:ext cx="970183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67"/>
          <p:cNvSpPr/>
          <p:nvPr/>
        </p:nvSpPr>
        <p:spPr>
          <a:xfrm>
            <a:off x="925353" y="1073878"/>
            <a:ext cx="10341293" cy="5346171"/>
          </a:xfrm>
          <a:prstGeom prst="roundRect">
            <a:avLst>
              <a:gd name="adj" fmla="val 5425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植物激素间的相互作用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445017" y="1362567"/>
            <a:ext cx="9395534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        在植物的生长发育和适应环境变化的过程中，某种激素的</a:t>
            </a:r>
            <a:r>
              <a:rPr lang="zh-CN" altLang="en-US" sz="2400" dirty="0">
                <a:solidFill>
                  <a:srgbClr val="C00000"/>
                </a:solidFill>
              </a:rPr>
              <a:t>含量会发生变化</a:t>
            </a:r>
            <a:r>
              <a:rPr lang="zh-CN" altLang="en-US" sz="2400" dirty="0"/>
              <a:t>。</a:t>
            </a:r>
            <a:endParaRPr lang="zh-CN" altLang="en-US" sz="2400" dirty="0"/>
          </a:p>
        </p:txBody>
      </p:sp>
      <p:grpSp>
        <p:nvGrpSpPr>
          <p:cNvPr id="44" name="组合 43"/>
          <p:cNvGrpSpPr/>
          <p:nvPr/>
        </p:nvGrpSpPr>
        <p:grpSpPr>
          <a:xfrm>
            <a:off x="1414963" y="2401145"/>
            <a:ext cx="9326227" cy="3915939"/>
            <a:chOff x="1432886" y="2497398"/>
            <a:chExt cx="9326227" cy="3915939"/>
          </a:xfrm>
        </p:grpSpPr>
        <p:grpSp>
          <p:nvGrpSpPr>
            <p:cNvPr id="42" name="组合 41"/>
            <p:cNvGrpSpPr/>
            <p:nvPr/>
          </p:nvGrpSpPr>
          <p:grpSpPr>
            <a:xfrm>
              <a:off x="1432886" y="2497398"/>
              <a:ext cx="9326227" cy="3522441"/>
              <a:chOff x="1430956" y="2394319"/>
              <a:chExt cx="9326227" cy="3522441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1516930" y="2394319"/>
                <a:ext cx="9240253" cy="3057994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 rot="16200000">
                <a:off x="830792" y="3830855"/>
                <a:ext cx="1569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dirty="0"/>
                  <a:t>乙烯相对含量</a:t>
                </a:r>
                <a:endParaRPr lang="zh-CN" altLang="en-US" dirty="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5354739" y="5547428"/>
                <a:ext cx="1518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开花后开数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/d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718114" y="5133952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671015" y="5133952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4646199" y="5133952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5573258" y="5133952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5768927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280047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6854190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7395487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962825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8530163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9097501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9646601" y="5133952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202889" y="3756820"/>
                <a:ext cx="10054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/>
                  <a:t>花瓣脱落</a:t>
                </a:r>
                <a:endParaRPr lang="zh-CN" altLang="en-US" sz="1600" dirty="0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416109" y="3756820"/>
                <a:ext cx="10054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/>
                  <a:t>果实形成</a:t>
                </a:r>
                <a:endParaRPr lang="zh-CN" altLang="en-US" sz="1600" dirty="0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5630427" y="3756820"/>
                <a:ext cx="10054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/>
                  <a:t>果实膨大</a:t>
                </a:r>
                <a:endParaRPr lang="zh-CN" altLang="en-US" sz="1600" dirty="0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374910" y="3756820"/>
                <a:ext cx="14157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/>
                  <a:t>果实逐渐成熟</a:t>
                </a:r>
                <a:endParaRPr lang="zh-CN" altLang="en-US" sz="1600" dirty="0"/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9182354" y="3756820"/>
                <a:ext cx="14157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/>
                  <a:t>果实完全成熟</a:t>
                </a:r>
                <a:endParaRPr lang="zh-CN" altLang="en-US" sz="1600" dirty="0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3496598" y="6013227"/>
              <a:ext cx="55707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草莓果实发育和成熟过程中乙烯含量的动态变化</a:t>
              </a:r>
              <a:endParaRPr lang="zh-CN" alt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67922" y="3333581"/>
            <a:ext cx="5982872" cy="461665"/>
            <a:chOff x="6333409" y="1517248"/>
            <a:chExt cx="5982872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5965041" cy="0"/>
              <a:chOff x="7484784" y="1647059"/>
              <a:chExt cx="5965041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523234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44598" y="813903"/>
            <a:ext cx="5994534" cy="250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在我国宋元时期某著作中写道：“红柿摘下未熟，每篮用木瓜两三枚放入，得气即发，并无涩味”。这种“气”究竟是什么呢？人们一直不明白。到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世纪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年代，气相层析技术的应用使人们终于弄清楚，是成熟果实释放出的乙烯促进了其他果实的成熟。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67921" y="3918298"/>
            <a:ext cx="8008433" cy="148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buFont typeface="+mj-lt"/>
              <a:buAutoNum type="arabicPeriod"/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乙烯在植物体内能发挥什么作用？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Font typeface="+mj-lt"/>
              <a:buAutoNum type="arabicPeriod"/>
            </a:pP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Font typeface="+mj-lt"/>
              <a:buAutoNum type="arabicPeriod"/>
            </a:pP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在发挥作用时，乙烯的作用方式和生长素的有什么相似之处？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669" y="4385518"/>
            <a:ext cx="6082072" cy="516419"/>
            <a:chOff x="891066" y="4974796"/>
            <a:chExt cx="6082072" cy="516419"/>
          </a:xfrm>
        </p:grpSpPr>
        <p:sp>
          <p:nvSpPr>
            <p:cNvPr id="13" name="矩形: 圆角 12"/>
            <p:cNvSpPr/>
            <p:nvPr/>
          </p:nvSpPr>
          <p:spPr>
            <a:xfrm>
              <a:off x="891066" y="4979285"/>
              <a:ext cx="5864125" cy="511930"/>
            </a:xfrm>
            <a:prstGeom prst="roundRect">
              <a:avLst>
                <a:gd name="adj" fmla="val 1848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90947" y="4974796"/>
              <a:ext cx="5982191" cy="470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乙烯在植物体内起促进果实成熟的作用。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: 圆角 21"/>
          <p:cNvSpPr/>
          <p:nvPr/>
        </p:nvSpPr>
        <p:spPr>
          <a:xfrm>
            <a:off x="918820" y="5437210"/>
            <a:ext cx="10691682" cy="937326"/>
          </a:xfrm>
          <a:prstGeom prst="roundRect">
            <a:avLst>
              <a:gd name="adj" fmla="val 1168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093608" y="5472919"/>
            <a:ext cx="10342106" cy="876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都能从产生部位运输或扩散至作用部位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微量的物质就可以产生显著的影响。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92661" y="820196"/>
            <a:ext cx="4067287" cy="3507152"/>
            <a:chOff x="7392661" y="820196"/>
            <a:chExt cx="4067287" cy="3507152"/>
          </a:xfrm>
        </p:grpSpPr>
        <p:pic>
          <p:nvPicPr>
            <p:cNvPr id="7" name="图片 6" descr="篮子里有糖果&#10;&#10;低可信度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92661" y="820196"/>
              <a:ext cx="4067287" cy="305046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8556514" y="3958016"/>
              <a:ext cx="1739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“木瓜”催熟柿子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4" grpId="0" uiExpand="1" build="p"/>
      <p:bldP spid="22" grpId="0" animBg="1"/>
      <p:bldP spid="2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67"/>
          <p:cNvSpPr/>
          <p:nvPr/>
        </p:nvSpPr>
        <p:spPr>
          <a:xfrm>
            <a:off x="925353" y="1191100"/>
            <a:ext cx="10341293" cy="4774131"/>
          </a:xfrm>
          <a:prstGeom prst="roundRect">
            <a:avLst>
              <a:gd name="adj" fmla="val 5425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植物激素间的相互作用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473893" y="1486475"/>
            <a:ext cx="9395534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　　各种植物激素并不是孤立地起作用，而是多种激素</a:t>
            </a:r>
            <a:r>
              <a:rPr lang="zh-CN" altLang="en-US" sz="2400" dirty="0">
                <a:solidFill>
                  <a:srgbClr val="C00000"/>
                </a:solidFill>
              </a:rPr>
              <a:t>共同调控</a:t>
            </a:r>
            <a:r>
              <a:rPr lang="zh-CN" altLang="en-US" sz="2400" dirty="0"/>
              <a:t>植物的生长发育和对环境的适应。</a:t>
            </a:r>
            <a:endParaRPr lang="zh-CN" altLang="en-US" sz="2400" dirty="0"/>
          </a:p>
        </p:txBody>
      </p:sp>
      <p:sp>
        <p:nvSpPr>
          <p:cNvPr id="46" name="椭圆 45"/>
          <p:cNvSpPr/>
          <p:nvPr/>
        </p:nvSpPr>
        <p:spPr>
          <a:xfrm>
            <a:off x="4828305" y="3125122"/>
            <a:ext cx="1479954" cy="724138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生长素</a:t>
            </a:r>
            <a:endParaRPr lang="zh-CN" altLang="en-US" sz="2000" dirty="0"/>
          </a:p>
        </p:txBody>
      </p:sp>
      <p:sp>
        <p:nvSpPr>
          <p:cNvPr id="47" name="椭圆 46"/>
          <p:cNvSpPr/>
          <p:nvPr/>
        </p:nvSpPr>
        <p:spPr>
          <a:xfrm>
            <a:off x="4822558" y="4630153"/>
            <a:ext cx="1479954" cy="7241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细胞</a:t>
            </a:r>
            <a:endParaRPr lang="en-US" altLang="zh-CN" sz="2000" dirty="0"/>
          </a:p>
          <a:p>
            <a:pPr algn="ctr"/>
            <a:r>
              <a:rPr lang="zh-CN" altLang="en-US" sz="2000" dirty="0"/>
              <a:t>分裂素</a:t>
            </a:r>
            <a:endParaRPr lang="zh-CN" altLang="en-US" sz="2000" dirty="0"/>
          </a:p>
        </p:txBody>
      </p:sp>
      <p:sp>
        <p:nvSpPr>
          <p:cNvPr id="3" name="左大括号 2"/>
          <p:cNvSpPr/>
          <p:nvPr/>
        </p:nvSpPr>
        <p:spPr>
          <a:xfrm>
            <a:off x="2696665" y="3489104"/>
            <a:ext cx="399485" cy="1533096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169132" y="3147084"/>
            <a:ext cx="686087" cy="369332"/>
            <a:chOff x="4169132" y="3161713"/>
            <a:chExt cx="686087" cy="369332"/>
          </a:xfrm>
        </p:grpSpPr>
        <p:cxnSp>
          <p:nvCxnSpPr>
            <p:cNvPr id="7" name="直接箭头连接符 6"/>
            <p:cNvCxnSpPr>
              <a:stCxn id="46" idx="2"/>
              <a:endCxn id="45" idx="3"/>
            </p:cNvCxnSpPr>
            <p:nvPr/>
          </p:nvCxnSpPr>
          <p:spPr>
            <a:xfrm flipH="1">
              <a:off x="4169132" y="3487191"/>
              <a:ext cx="659173" cy="1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4208888" y="316171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促进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169132" y="4612251"/>
            <a:ext cx="686087" cy="369332"/>
            <a:chOff x="4169132" y="4743843"/>
            <a:chExt cx="686087" cy="369332"/>
          </a:xfrm>
        </p:grpSpPr>
        <p:cxnSp>
          <p:nvCxnSpPr>
            <p:cNvPr id="48" name="直接箭头连接符 47"/>
            <p:cNvCxnSpPr/>
            <p:nvPr/>
          </p:nvCxnSpPr>
          <p:spPr>
            <a:xfrm flipH="1">
              <a:off x="4169132" y="5111260"/>
              <a:ext cx="659173" cy="1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4208888" y="47438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促进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291762" y="3870095"/>
            <a:ext cx="560930" cy="724138"/>
            <a:chOff x="5291762" y="3959155"/>
            <a:chExt cx="560930" cy="724138"/>
          </a:xfrm>
        </p:grpSpPr>
        <p:sp>
          <p:nvSpPr>
            <p:cNvPr id="14" name="箭头: 上下 13"/>
            <p:cNvSpPr/>
            <p:nvPr/>
          </p:nvSpPr>
          <p:spPr>
            <a:xfrm>
              <a:off x="5291762" y="3959155"/>
              <a:ext cx="560930" cy="724138"/>
            </a:xfrm>
            <a:prstGeom prst="upDownArrow">
              <a:avLst>
                <a:gd name="adj1" fmla="val 52413"/>
                <a:gd name="adj2" fmla="val 29971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354537" y="3978180"/>
              <a:ext cx="376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协调</a:t>
              </a:r>
              <a:endPara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1" name="矩形: 圆角 30"/>
          <p:cNvSpPr/>
          <p:nvPr/>
        </p:nvSpPr>
        <p:spPr>
          <a:xfrm>
            <a:off x="1881240" y="3879079"/>
            <a:ext cx="815425" cy="681805"/>
          </a:xfrm>
          <a:prstGeom prst="roundRect">
            <a:avLst/>
          </a:prstGeom>
          <a:solidFill>
            <a:srgbClr val="F1C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细胞分裂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3096150" y="4651320"/>
            <a:ext cx="1072982" cy="681804"/>
          </a:xfrm>
          <a:prstGeom prst="roundRect">
            <a:avLst/>
          </a:prstGeom>
          <a:solidFill>
            <a:srgbClr val="7E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细胞质分裂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45" name="矩形: 圆角 44"/>
          <p:cNvSpPr/>
          <p:nvPr/>
        </p:nvSpPr>
        <p:spPr>
          <a:xfrm>
            <a:off x="3096150" y="3148203"/>
            <a:ext cx="1072982" cy="681805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细胞核分裂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矩形: 圆角 50"/>
          <p:cNvSpPr/>
          <p:nvPr/>
        </p:nvSpPr>
        <p:spPr>
          <a:xfrm>
            <a:off x="9505595" y="3103955"/>
            <a:ext cx="560931" cy="2225336"/>
          </a:xfrm>
          <a:prstGeom prst="round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种子萌发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7336585" y="3103955"/>
            <a:ext cx="1479954" cy="7241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赤霉素</a:t>
            </a:r>
            <a:endParaRPr lang="zh-CN" altLang="en-US" sz="2000" dirty="0"/>
          </a:p>
        </p:txBody>
      </p:sp>
      <p:sp>
        <p:nvSpPr>
          <p:cNvPr id="53" name="椭圆 52"/>
          <p:cNvSpPr/>
          <p:nvPr/>
        </p:nvSpPr>
        <p:spPr>
          <a:xfrm>
            <a:off x="7354788" y="4608986"/>
            <a:ext cx="1479954" cy="724138"/>
          </a:xfrm>
          <a:prstGeom prst="ellipse">
            <a:avLst/>
          </a:prstGeom>
          <a:solidFill>
            <a:srgbClr val="592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脱落酸</a:t>
            </a:r>
            <a:endParaRPr lang="zh-CN" altLang="en-US" sz="2000" dirty="0"/>
          </a:p>
        </p:txBody>
      </p:sp>
      <p:grpSp>
        <p:nvGrpSpPr>
          <p:cNvPr id="54" name="组合 53"/>
          <p:cNvGrpSpPr/>
          <p:nvPr/>
        </p:nvGrpSpPr>
        <p:grpSpPr>
          <a:xfrm>
            <a:off x="7653540" y="3848928"/>
            <a:ext cx="882450" cy="724138"/>
            <a:chOff x="5221035" y="3959155"/>
            <a:chExt cx="882450" cy="724138"/>
          </a:xfrm>
        </p:grpSpPr>
        <p:sp>
          <p:nvSpPr>
            <p:cNvPr id="55" name="箭头: 上下 54"/>
            <p:cNvSpPr/>
            <p:nvPr/>
          </p:nvSpPr>
          <p:spPr>
            <a:xfrm>
              <a:off x="5221035" y="3959155"/>
              <a:ext cx="882450" cy="724138"/>
            </a:xfrm>
            <a:prstGeom prst="upDownArrow">
              <a:avLst>
                <a:gd name="adj1" fmla="val 60205"/>
                <a:gd name="adj2" fmla="val 29971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354537" y="3978180"/>
              <a:ext cx="68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效果相反</a:t>
              </a:r>
              <a:endPara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796661" y="3084079"/>
            <a:ext cx="679051" cy="373921"/>
            <a:chOff x="4149254" y="3204245"/>
            <a:chExt cx="679051" cy="373921"/>
          </a:xfrm>
        </p:grpSpPr>
        <p:cxnSp>
          <p:nvCxnSpPr>
            <p:cNvPr id="58" name="直接箭头连接符 57"/>
            <p:cNvCxnSpPr/>
            <p:nvPr/>
          </p:nvCxnSpPr>
          <p:spPr>
            <a:xfrm>
              <a:off x="4169132" y="3576251"/>
              <a:ext cx="659173" cy="1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4149254" y="320424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促进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816539" y="4597134"/>
            <a:ext cx="679051" cy="373921"/>
            <a:chOff x="4149254" y="3204245"/>
            <a:chExt cx="679051" cy="373921"/>
          </a:xfrm>
        </p:grpSpPr>
        <p:cxnSp>
          <p:nvCxnSpPr>
            <p:cNvPr id="61" name="直接箭头连接符 60"/>
            <p:cNvCxnSpPr/>
            <p:nvPr/>
          </p:nvCxnSpPr>
          <p:spPr>
            <a:xfrm>
              <a:off x="4169132" y="3576251"/>
              <a:ext cx="659173" cy="1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4149254" y="320424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抑制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build="p"/>
      <p:bldP spid="46" grpId="0" animBg="1"/>
      <p:bldP spid="47" grpId="0" animBg="1"/>
      <p:bldP spid="3" grpId="0" animBg="1"/>
      <p:bldP spid="31" grpId="0" animBg="1"/>
      <p:bldP spid="32" grpId="0" animBg="1"/>
      <p:bldP spid="45" grpId="0" animBg="1"/>
      <p:bldP spid="51" grpId="0" animBg="1"/>
      <p:bldP spid="5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67"/>
          <p:cNvSpPr/>
          <p:nvPr/>
        </p:nvSpPr>
        <p:spPr>
          <a:xfrm>
            <a:off x="925353" y="1067109"/>
            <a:ext cx="10341293" cy="4032790"/>
          </a:xfrm>
          <a:prstGeom prst="roundRect">
            <a:avLst>
              <a:gd name="adj" fmla="val 5425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植物激素间的相互作用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398232" y="1307128"/>
            <a:ext cx="9395534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/>
              <a:t>不同激素在代谢上还存在着</a:t>
            </a:r>
            <a:r>
              <a:rPr lang="zh-CN" altLang="en-US" sz="2400" dirty="0">
                <a:solidFill>
                  <a:srgbClr val="C00000"/>
                </a:solidFill>
              </a:rPr>
              <a:t>相互作用</a:t>
            </a:r>
            <a:r>
              <a:rPr lang="zh-CN" altLang="en-US" sz="2400" dirty="0"/>
              <a:t>。</a:t>
            </a:r>
            <a:endParaRPr lang="zh-CN" altLang="en-US" sz="2400" dirty="0"/>
          </a:p>
        </p:txBody>
      </p:sp>
      <p:sp>
        <p:nvSpPr>
          <p:cNvPr id="11" name="椭圆 10"/>
          <p:cNvSpPr/>
          <p:nvPr/>
        </p:nvSpPr>
        <p:spPr>
          <a:xfrm>
            <a:off x="5953825" y="2267799"/>
            <a:ext cx="1479954" cy="724138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生长素</a:t>
            </a:r>
            <a:endParaRPr lang="zh-CN" altLang="en-US" sz="2000" dirty="0"/>
          </a:p>
        </p:txBody>
      </p:sp>
      <p:sp>
        <p:nvSpPr>
          <p:cNvPr id="12" name="椭圆 11"/>
          <p:cNvSpPr/>
          <p:nvPr/>
        </p:nvSpPr>
        <p:spPr>
          <a:xfrm>
            <a:off x="9460944" y="2267799"/>
            <a:ext cx="1479954" cy="7241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乙烯</a:t>
            </a:r>
            <a:endParaRPr lang="zh-CN" altLang="en-US" sz="2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7425660" y="2331548"/>
            <a:ext cx="2034478" cy="646331"/>
            <a:chOff x="1936197" y="4012039"/>
            <a:chExt cx="2034478" cy="646331"/>
          </a:xfrm>
        </p:grpSpPr>
        <p:sp>
          <p:nvSpPr>
            <p:cNvPr id="16" name="文本框 15"/>
            <p:cNvSpPr txBox="1"/>
            <p:nvPr/>
          </p:nvSpPr>
          <p:spPr>
            <a:xfrm>
              <a:off x="1936197" y="4012039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浓度升高到一定值</a:t>
              </a:r>
              <a:endParaRPr lang="en-US" altLang="zh-CN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促进合成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941163" y="4335629"/>
              <a:ext cx="2029512" cy="90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: 圆角 25"/>
          <p:cNvSpPr/>
          <p:nvPr/>
        </p:nvSpPr>
        <p:spPr>
          <a:xfrm>
            <a:off x="5955372" y="3950445"/>
            <a:ext cx="1476861" cy="718389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细胞伸长生长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693802" y="2991937"/>
            <a:ext cx="646331" cy="958508"/>
            <a:chOff x="6693802" y="2991937"/>
            <a:chExt cx="646331" cy="958508"/>
          </a:xfrm>
        </p:grpSpPr>
        <p:cxnSp>
          <p:nvCxnSpPr>
            <p:cNvPr id="37" name="直接箭头连接符 36"/>
            <p:cNvCxnSpPr>
              <a:stCxn id="11" idx="4"/>
              <a:endCxn id="26" idx="0"/>
            </p:cNvCxnSpPr>
            <p:nvPr/>
          </p:nvCxnSpPr>
          <p:spPr>
            <a:xfrm>
              <a:off x="6693802" y="2991937"/>
              <a:ext cx="1" cy="9585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6693802" y="320504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促进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49" name="直接连接符 48"/>
          <p:cNvCxnSpPr>
            <a:stCxn id="12" idx="4"/>
          </p:cNvCxnSpPr>
          <p:nvPr/>
        </p:nvCxnSpPr>
        <p:spPr>
          <a:xfrm>
            <a:off x="10200921" y="2991937"/>
            <a:ext cx="5051" cy="13225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7432233" y="4260561"/>
            <a:ext cx="2773739" cy="369332"/>
            <a:chOff x="7432233" y="4336950"/>
            <a:chExt cx="2773739" cy="369332"/>
          </a:xfrm>
        </p:grpSpPr>
        <p:cxnSp>
          <p:nvCxnSpPr>
            <p:cNvPr id="51" name="直接箭头连接符 50"/>
            <p:cNvCxnSpPr/>
            <p:nvPr/>
          </p:nvCxnSpPr>
          <p:spPr>
            <a:xfrm flipH="1" flipV="1">
              <a:off x="7432233" y="4375629"/>
              <a:ext cx="2773739" cy="48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8440259" y="433695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抑制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747889" y="2185484"/>
            <a:ext cx="3347713" cy="2571413"/>
            <a:chOff x="1877590" y="2940719"/>
            <a:chExt cx="3347713" cy="2571413"/>
          </a:xfrm>
        </p:grpSpPr>
        <p:cxnSp>
          <p:nvCxnSpPr>
            <p:cNvPr id="55" name="直接箭头连接符 54"/>
            <p:cNvCxnSpPr/>
            <p:nvPr/>
          </p:nvCxnSpPr>
          <p:spPr>
            <a:xfrm>
              <a:off x="2296633" y="5077487"/>
              <a:ext cx="28069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 flipV="1">
              <a:off x="2296633" y="3058097"/>
              <a:ext cx="0" cy="20193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任意多边形: 形状 58"/>
            <p:cNvSpPr/>
            <p:nvPr/>
          </p:nvSpPr>
          <p:spPr>
            <a:xfrm>
              <a:off x="2297288" y="3641323"/>
              <a:ext cx="2158409" cy="1090165"/>
            </a:xfrm>
            <a:custGeom>
              <a:avLst/>
              <a:gdLst>
                <a:gd name="connsiteX0" fmla="*/ 0 w 2158409"/>
                <a:gd name="connsiteY0" fmla="*/ 1084521 h 1084521"/>
                <a:gd name="connsiteX1" fmla="*/ 457200 w 2158409"/>
                <a:gd name="connsiteY1" fmla="*/ 584791 h 1084521"/>
                <a:gd name="connsiteX2" fmla="*/ 893135 w 2158409"/>
                <a:gd name="connsiteY2" fmla="*/ 0 h 1084521"/>
                <a:gd name="connsiteX3" fmla="*/ 1467293 w 2158409"/>
                <a:gd name="connsiteY3" fmla="*/ 467833 h 1084521"/>
                <a:gd name="connsiteX4" fmla="*/ 2158409 w 2158409"/>
                <a:gd name="connsiteY4" fmla="*/ 935666 h 1084521"/>
                <a:gd name="connsiteX0-1" fmla="*/ 0 w 2158409"/>
                <a:gd name="connsiteY0-2" fmla="*/ 1084521 h 1084521"/>
                <a:gd name="connsiteX1-3" fmla="*/ 457200 w 2158409"/>
                <a:gd name="connsiteY1-4" fmla="*/ 584791 h 1084521"/>
                <a:gd name="connsiteX2-5" fmla="*/ 893135 w 2158409"/>
                <a:gd name="connsiteY2-6" fmla="*/ 0 h 1084521"/>
                <a:gd name="connsiteX3-7" fmla="*/ 1467293 w 2158409"/>
                <a:gd name="connsiteY3-8" fmla="*/ 467833 h 1084521"/>
                <a:gd name="connsiteX4-9" fmla="*/ 2158409 w 2158409"/>
                <a:gd name="connsiteY4-10" fmla="*/ 935666 h 1084521"/>
                <a:gd name="connsiteX0-11" fmla="*/ 0 w 2158409"/>
                <a:gd name="connsiteY0-12" fmla="*/ 1084521 h 1084521"/>
                <a:gd name="connsiteX1-13" fmla="*/ 457200 w 2158409"/>
                <a:gd name="connsiteY1-14" fmla="*/ 584791 h 1084521"/>
                <a:gd name="connsiteX2-15" fmla="*/ 893135 w 2158409"/>
                <a:gd name="connsiteY2-16" fmla="*/ 0 h 1084521"/>
                <a:gd name="connsiteX3-17" fmla="*/ 1467293 w 2158409"/>
                <a:gd name="connsiteY3-18" fmla="*/ 467833 h 1084521"/>
                <a:gd name="connsiteX4-19" fmla="*/ 2158409 w 2158409"/>
                <a:gd name="connsiteY4-20" fmla="*/ 935666 h 1084521"/>
                <a:gd name="connsiteX0-21" fmla="*/ 0 w 2158409"/>
                <a:gd name="connsiteY0-22" fmla="*/ 1084521 h 1084521"/>
                <a:gd name="connsiteX1-23" fmla="*/ 457200 w 2158409"/>
                <a:gd name="connsiteY1-24" fmla="*/ 584791 h 1084521"/>
                <a:gd name="connsiteX2-25" fmla="*/ 893135 w 2158409"/>
                <a:gd name="connsiteY2-26" fmla="*/ 0 h 1084521"/>
                <a:gd name="connsiteX3-27" fmla="*/ 1467293 w 2158409"/>
                <a:gd name="connsiteY3-28" fmla="*/ 467833 h 1084521"/>
                <a:gd name="connsiteX4-29" fmla="*/ 2158409 w 2158409"/>
                <a:gd name="connsiteY4-30" fmla="*/ 935666 h 1084521"/>
                <a:gd name="connsiteX0-31" fmla="*/ 0 w 2158409"/>
                <a:gd name="connsiteY0-32" fmla="*/ 1084521 h 1084521"/>
                <a:gd name="connsiteX1-33" fmla="*/ 457200 w 2158409"/>
                <a:gd name="connsiteY1-34" fmla="*/ 584791 h 1084521"/>
                <a:gd name="connsiteX2-35" fmla="*/ 893135 w 2158409"/>
                <a:gd name="connsiteY2-36" fmla="*/ 0 h 1084521"/>
                <a:gd name="connsiteX3-37" fmla="*/ 1467293 w 2158409"/>
                <a:gd name="connsiteY3-38" fmla="*/ 467833 h 1084521"/>
                <a:gd name="connsiteX4-39" fmla="*/ 2158409 w 2158409"/>
                <a:gd name="connsiteY4-40" fmla="*/ 935666 h 1084521"/>
                <a:gd name="connsiteX0-41" fmla="*/ 0 w 2158409"/>
                <a:gd name="connsiteY0-42" fmla="*/ 1084521 h 1084521"/>
                <a:gd name="connsiteX1-43" fmla="*/ 457200 w 2158409"/>
                <a:gd name="connsiteY1-44" fmla="*/ 584791 h 1084521"/>
                <a:gd name="connsiteX2-45" fmla="*/ 893135 w 2158409"/>
                <a:gd name="connsiteY2-46" fmla="*/ 0 h 1084521"/>
                <a:gd name="connsiteX3-47" fmla="*/ 1467293 w 2158409"/>
                <a:gd name="connsiteY3-48" fmla="*/ 467833 h 1084521"/>
                <a:gd name="connsiteX4-49" fmla="*/ 2158409 w 2158409"/>
                <a:gd name="connsiteY4-50" fmla="*/ 935666 h 1084521"/>
                <a:gd name="connsiteX0-51" fmla="*/ 0 w 2158409"/>
                <a:gd name="connsiteY0-52" fmla="*/ 1084521 h 1084521"/>
                <a:gd name="connsiteX1-53" fmla="*/ 457200 w 2158409"/>
                <a:gd name="connsiteY1-54" fmla="*/ 584791 h 1084521"/>
                <a:gd name="connsiteX2-55" fmla="*/ 893135 w 2158409"/>
                <a:gd name="connsiteY2-56" fmla="*/ 0 h 1084521"/>
                <a:gd name="connsiteX3-57" fmla="*/ 1467293 w 2158409"/>
                <a:gd name="connsiteY3-58" fmla="*/ 467833 h 1084521"/>
                <a:gd name="connsiteX4-59" fmla="*/ 2158409 w 2158409"/>
                <a:gd name="connsiteY4-60" fmla="*/ 935666 h 1084521"/>
                <a:gd name="connsiteX0-61" fmla="*/ 0 w 2158409"/>
                <a:gd name="connsiteY0-62" fmla="*/ 1084521 h 1084521"/>
                <a:gd name="connsiteX1-63" fmla="*/ 457200 w 2158409"/>
                <a:gd name="connsiteY1-64" fmla="*/ 584791 h 1084521"/>
                <a:gd name="connsiteX2-65" fmla="*/ 893135 w 2158409"/>
                <a:gd name="connsiteY2-66" fmla="*/ 0 h 1084521"/>
                <a:gd name="connsiteX3-67" fmla="*/ 1467293 w 2158409"/>
                <a:gd name="connsiteY3-68" fmla="*/ 467833 h 1084521"/>
                <a:gd name="connsiteX4-69" fmla="*/ 2158409 w 2158409"/>
                <a:gd name="connsiteY4-70" fmla="*/ 935666 h 1084521"/>
                <a:gd name="connsiteX0-71" fmla="*/ 0 w 2158409"/>
                <a:gd name="connsiteY0-72" fmla="*/ 1084521 h 1084521"/>
                <a:gd name="connsiteX1-73" fmla="*/ 457200 w 2158409"/>
                <a:gd name="connsiteY1-74" fmla="*/ 584791 h 1084521"/>
                <a:gd name="connsiteX2-75" fmla="*/ 893135 w 2158409"/>
                <a:gd name="connsiteY2-76" fmla="*/ 0 h 1084521"/>
                <a:gd name="connsiteX3-77" fmla="*/ 1467293 w 2158409"/>
                <a:gd name="connsiteY3-78" fmla="*/ 467833 h 1084521"/>
                <a:gd name="connsiteX4-79" fmla="*/ 2158409 w 2158409"/>
                <a:gd name="connsiteY4-80" fmla="*/ 935666 h 1084521"/>
                <a:gd name="connsiteX0-81" fmla="*/ 0 w 2158409"/>
                <a:gd name="connsiteY0-82" fmla="*/ 1084521 h 1084521"/>
                <a:gd name="connsiteX1-83" fmla="*/ 457200 w 2158409"/>
                <a:gd name="connsiteY1-84" fmla="*/ 584791 h 1084521"/>
                <a:gd name="connsiteX2-85" fmla="*/ 893135 w 2158409"/>
                <a:gd name="connsiteY2-86" fmla="*/ 0 h 1084521"/>
                <a:gd name="connsiteX3-87" fmla="*/ 1467293 w 2158409"/>
                <a:gd name="connsiteY3-88" fmla="*/ 467833 h 1084521"/>
                <a:gd name="connsiteX4-89" fmla="*/ 2158409 w 2158409"/>
                <a:gd name="connsiteY4-90" fmla="*/ 935666 h 1084521"/>
                <a:gd name="connsiteX0-91" fmla="*/ 0 w 2158409"/>
                <a:gd name="connsiteY0-92" fmla="*/ 1084521 h 1084521"/>
                <a:gd name="connsiteX1-93" fmla="*/ 457200 w 2158409"/>
                <a:gd name="connsiteY1-94" fmla="*/ 584791 h 1084521"/>
                <a:gd name="connsiteX2-95" fmla="*/ 893135 w 2158409"/>
                <a:gd name="connsiteY2-96" fmla="*/ 0 h 1084521"/>
                <a:gd name="connsiteX3-97" fmla="*/ 1467293 w 2158409"/>
                <a:gd name="connsiteY3-98" fmla="*/ 467833 h 1084521"/>
                <a:gd name="connsiteX4-99" fmla="*/ 2158409 w 2158409"/>
                <a:gd name="connsiteY4-100" fmla="*/ 935666 h 1084521"/>
                <a:gd name="connsiteX0-101" fmla="*/ 0 w 2158409"/>
                <a:gd name="connsiteY0-102" fmla="*/ 1090165 h 1090165"/>
                <a:gd name="connsiteX1-103" fmla="*/ 457200 w 2158409"/>
                <a:gd name="connsiteY1-104" fmla="*/ 590435 h 1090165"/>
                <a:gd name="connsiteX2-105" fmla="*/ 927001 w 2158409"/>
                <a:gd name="connsiteY2-106" fmla="*/ 0 h 1090165"/>
                <a:gd name="connsiteX3-107" fmla="*/ 1467293 w 2158409"/>
                <a:gd name="connsiteY3-108" fmla="*/ 473477 h 1090165"/>
                <a:gd name="connsiteX4-109" fmla="*/ 2158409 w 2158409"/>
                <a:gd name="connsiteY4-110" fmla="*/ 941310 h 1090165"/>
                <a:gd name="connsiteX0-111" fmla="*/ 0 w 2158409"/>
                <a:gd name="connsiteY0-112" fmla="*/ 1090165 h 1090165"/>
                <a:gd name="connsiteX1-113" fmla="*/ 457200 w 2158409"/>
                <a:gd name="connsiteY1-114" fmla="*/ 590435 h 1090165"/>
                <a:gd name="connsiteX2-115" fmla="*/ 927001 w 2158409"/>
                <a:gd name="connsiteY2-116" fmla="*/ 0 h 1090165"/>
                <a:gd name="connsiteX3-117" fmla="*/ 1467293 w 2158409"/>
                <a:gd name="connsiteY3-118" fmla="*/ 473477 h 1090165"/>
                <a:gd name="connsiteX4-119" fmla="*/ 2158409 w 2158409"/>
                <a:gd name="connsiteY4-120" fmla="*/ 941310 h 1090165"/>
                <a:gd name="connsiteX0-121" fmla="*/ 0 w 2158409"/>
                <a:gd name="connsiteY0-122" fmla="*/ 1090165 h 1090165"/>
                <a:gd name="connsiteX1-123" fmla="*/ 417689 w 2158409"/>
                <a:gd name="connsiteY1-124" fmla="*/ 596079 h 1090165"/>
                <a:gd name="connsiteX2-125" fmla="*/ 927001 w 2158409"/>
                <a:gd name="connsiteY2-126" fmla="*/ 0 h 1090165"/>
                <a:gd name="connsiteX3-127" fmla="*/ 1467293 w 2158409"/>
                <a:gd name="connsiteY3-128" fmla="*/ 473477 h 1090165"/>
                <a:gd name="connsiteX4-129" fmla="*/ 2158409 w 2158409"/>
                <a:gd name="connsiteY4-130" fmla="*/ 941310 h 1090165"/>
                <a:gd name="connsiteX0-131" fmla="*/ 0 w 2158409"/>
                <a:gd name="connsiteY0-132" fmla="*/ 1090165 h 1090165"/>
                <a:gd name="connsiteX1-133" fmla="*/ 417689 w 2158409"/>
                <a:gd name="connsiteY1-134" fmla="*/ 596079 h 1090165"/>
                <a:gd name="connsiteX2-135" fmla="*/ 927001 w 2158409"/>
                <a:gd name="connsiteY2-136" fmla="*/ 0 h 1090165"/>
                <a:gd name="connsiteX3-137" fmla="*/ 1467293 w 2158409"/>
                <a:gd name="connsiteY3-138" fmla="*/ 473477 h 1090165"/>
                <a:gd name="connsiteX4-139" fmla="*/ 2158409 w 2158409"/>
                <a:gd name="connsiteY4-140" fmla="*/ 941310 h 1090165"/>
                <a:gd name="connsiteX0-141" fmla="*/ 0 w 2158409"/>
                <a:gd name="connsiteY0-142" fmla="*/ 1090165 h 1090165"/>
                <a:gd name="connsiteX1-143" fmla="*/ 417689 w 2158409"/>
                <a:gd name="connsiteY1-144" fmla="*/ 596079 h 1090165"/>
                <a:gd name="connsiteX2-145" fmla="*/ 927001 w 2158409"/>
                <a:gd name="connsiteY2-146" fmla="*/ 0 h 1090165"/>
                <a:gd name="connsiteX3-147" fmla="*/ 1467293 w 2158409"/>
                <a:gd name="connsiteY3-148" fmla="*/ 473477 h 1090165"/>
                <a:gd name="connsiteX4-149" fmla="*/ 2158409 w 2158409"/>
                <a:gd name="connsiteY4-150" fmla="*/ 941310 h 1090165"/>
                <a:gd name="connsiteX0-151" fmla="*/ 0 w 2158409"/>
                <a:gd name="connsiteY0-152" fmla="*/ 1090165 h 1090165"/>
                <a:gd name="connsiteX1-153" fmla="*/ 417689 w 2158409"/>
                <a:gd name="connsiteY1-154" fmla="*/ 596079 h 1090165"/>
                <a:gd name="connsiteX2-155" fmla="*/ 927001 w 2158409"/>
                <a:gd name="connsiteY2-156" fmla="*/ 0 h 1090165"/>
                <a:gd name="connsiteX3-157" fmla="*/ 1467293 w 2158409"/>
                <a:gd name="connsiteY3-158" fmla="*/ 473477 h 1090165"/>
                <a:gd name="connsiteX4-159" fmla="*/ 2158409 w 2158409"/>
                <a:gd name="connsiteY4-160" fmla="*/ 941310 h 1090165"/>
                <a:gd name="connsiteX0-161" fmla="*/ 0 w 2158409"/>
                <a:gd name="connsiteY0-162" fmla="*/ 1090165 h 1090165"/>
                <a:gd name="connsiteX1-163" fmla="*/ 417689 w 2158409"/>
                <a:gd name="connsiteY1-164" fmla="*/ 596079 h 1090165"/>
                <a:gd name="connsiteX2-165" fmla="*/ 927001 w 2158409"/>
                <a:gd name="connsiteY2-166" fmla="*/ 0 h 1090165"/>
                <a:gd name="connsiteX3-167" fmla="*/ 1467293 w 2158409"/>
                <a:gd name="connsiteY3-168" fmla="*/ 473477 h 1090165"/>
                <a:gd name="connsiteX4-169" fmla="*/ 2158409 w 2158409"/>
                <a:gd name="connsiteY4-170" fmla="*/ 941310 h 1090165"/>
                <a:gd name="connsiteX0-171" fmla="*/ 0 w 2158409"/>
                <a:gd name="connsiteY0-172" fmla="*/ 1090165 h 1090165"/>
                <a:gd name="connsiteX1-173" fmla="*/ 417689 w 2158409"/>
                <a:gd name="connsiteY1-174" fmla="*/ 596079 h 1090165"/>
                <a:gd name="connsiteX2-175" fmla="*/ 927001 w 2158409"/>
                <a:gd name="connsiteY2-176" fmla="*/ 0 h 1090165"/>
                <a:gd name="connsiteX3-177" fmla="*/ 1467293 w 2158409"/>
                <a:gd name="connsiteY3-178" fmla="*/ 473477 h 1090165"/>
                <a:gd name="connsiteX4-179" fmla="*/ 2158409 w 2158409"/>
                <a:gd name="connsiteY4-180" fmla="*/ 941310 h 1090165"/>
                <a:gd name="connsiteX0-181" fmla="*/ 0 w 2158409"/>
                <a:gd name="connsiteY0-182" fmla="*/ 1090165 h 1090165"/>
                <a:gd name="connsiteX1-183" fmla="*/ 417689 w 2158409"/>
                <a:gd name="connsiteY1-184" fmla="*/ 596079 h 1090165"/>
                <a:gd name="connsiteX2-185" fmla="*/ 927001 w 2158409"/>
                <a:gd name="connsiteY2-186" fmla="*/ 0 h 1090165"/>
                <a:gd name="connsiteX3-187" fmla="*/ 1467293 w 2158409"/>
                <a:gd name="connsiteY3-188" fmla="*/ 473477 h 1090165"/>
                <a:gd name="connsiteX4-189" fmla="*/ 2158409 w 2158409"/>
                <a:gd name="connsiteY4-190" fmla="*/ 941310 h 1090165"/>
                <a:gd name="connsiteX0-191" fmla="*/ 0 w 2158409"/>
                <a:gd name="connsiteY0-192" fmla="*/ 1090165 h 1090165"/>
                <a:gd name="connsiteX1-193" fmla="*/ 417689 w 2158409"/>
                <a:gd name="connsiteY1-194" fmla="*/ 596079 h 1090165"/>
                <a:gd name="connsiteX2-195" fmla="*/ 927001 w 2158409"/>
                <a:gd name="connsiteY2-196" fmla="*/ 0 h 1090165"/>
                <a:gd name="connsiteX3-197" fmla="*/ 1467293 w 2158409"/>
                <a:gd name="connsiteY3-198" fmla="*/ 473477 h 1090165"/>
                <a:gd name="connsiteX4-199" fmla="*/ 2158409 w 2158409"/>
                <a:gd name="connsiteY4-200" fmla="*/ 941310 h 10901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58409" h="1090165">
                  <a:moveTo>
                    <a:pt x="0" y="1090165"/>
                  </a:moveTo>
                  <a:cubicBezTo>
                    <a:pt x="205563" y="934221"/>
                    <a:pt x="275922" y="826451"/>
                    <a:pt x="417689" y="596079"/>
                  </a:cubicBezTo>
                  <a:cubicBezTo>
                    <a:pt x="651344" y="148592"/>
                    <a:pt x="754122" y="24152"/>
                    <a:pt x="927001" y="0"/>
                  </a:cubicBezTo>
                  <a:cubicBezTo>
                    <a:pt x="1108149" y="3807"/>
                    <a:pt x="1185595" y="131267"/>
                    <a:pt x="1467293" y="473477"/>
                  </a:cubicBezTo>
                  <a:cubicBezTo>
                    <a:pt x="1765398" y="815687"/>
                    <a:pt x="1871592" y="830522"/>
                    <a:pt x="2158409" y="94131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2782711" y="3866444"/>
              <a:ext cx="1586089" cy="1213556"/>
            </a:xfrm>
            <a:custGeom>
              <a:avLst/>
              <a:gdLst>
                <a:gd name="connsiteX0" fmla="*/ 0 w 1586089"/>
                <a:gd name="connsiteY0" fmla="*/ 1213556 h 1213556"/>
                <a:gd name="connsiteX1" fmla="*/ 536222 w 1586089"/>
                <a:gd name="connsiteY1" fmla="*/ 519289 h 1213556"/>
                <a:gd name="connsiteX2" fmla="*/ 677333 w 1586089"/>
                <a:gd name="connsiteY2" fmla="*/ 169334 h 1213556"/>
                <a:gd name="connsiteX3" fmla="*/ 1049867 w 1586089"/>
                <a:gd name="connsiteY3" fmla="*/ 0 h 1213556"/>
                <a:gd name="connsiteX4" fmla="*/ 1444978 w 1586089"/>
                <a:gd name="connsiteY4" fmla="*/ 248356 h 1213556"/>
                <a:gd name="connsiteX5" fmla="*/ 1586089 w 1586089"/>
                <a:gd name="connsiteY5" fmla="*/ 457200 h 1213556"/>
                <a:gd name="connsiteX6" fmla="*/ 1586089 w 1586089"/>
                <a:gd name="connsiteY6" fmla="*/ 457200 h 1213556"/>
                <a:gd name="connsiteX0-1" fmla="*/ 0 w 1586089"/>
                <a:gd name="connsiteY0-2" fmla="*/ 1213556 h 1213556"/>
                <a:gd name="connsiteX1-3" fmla="*/ 536222 w 1586089"/>
                <a:gd name="connsiteY1-4" fmla="*/ 519289 h 1213556"/>
                <a:gd name="connsiteX2-5" fmla="*/ 677333 w 1586089"/>
                <a:gd name="connsiteY2-6" fmla="*/ 169334 h 1213556"/>
                <a:gd name="connsiteX3-7" fmla="*/ 1049867 w 1586089"/>
                <a:gd name="connsiteY3-8" fmla="*/ 0 h 1213556"/>
                <a:gd name="connsiteX4-9" fmla="*/ 1444978 w 1586089"/>
                <a:gd name="connsiteY4-10" fmla="*/ 248356 h 1213556"/>
                <a:gd name="connsiteX5-11" fmla="*/ 1586089 w 1586089"/>
                <a:gd name="connsiteY5-12" fmla="*/ 457200 h 1213556"/>
                <a:gd name="connsiteX6-13" fmla="*/ 1586089 w 1586089"/>
                <a:gd name="connsiteY6-14" fmla="*/ 457200 h 1213556"/>
                <a:gd name="connsiteX0-15" fmla="*/ 0 w 1586089"/>
                <a:gd name="connsiteY0-16" fmla="*/ 1213556 h 1213556"/>
                <a:gd name="connsiteX1-17" fmla="*/ 536222 w 1586089"/>
                <a:gd name="connsiteY1-18" fmla="*/ 519289 h 1213556"/>
                <a:gd name="connsiteX2-19" fmla="*/ 677333 w 1586089"/>
                <a:gd name="connsiteY2-20" fmla="*/ 169334 h 1213556"/>
                <a:gd name="connsiteX3-21" fmla="*/ 1049867 w 1586089"/>
                <a:gd name="connsiteY3-22" fmla="*/ 0 h 1213556"/>
                <a:gd name="connsiteX4-23" fmla="*/ 1444978 w 1586089"/>
                <a:gd name="connsiteY4-24" fmla="*/ 248356 h 1213556"/>
                <a:gd name="connsiteX5-25" fmla="*/ 1586089 w 1586089"/>
                <a:gd name="connsiteY5-26" fmla="*/ 457200 h 1213556"/>
                <a:gd name="connsiteX6-27" fmla="*/ 1586089 w 1586089"/>
                <a:gd name="connsiteY6-28" fmla="*/ 457200 h 1213556"/>
                <a:gd name="connsiteX0-29" fmla="*/ 0 w 1586089"/>
                <a:gd name="connsiteY0-30" fmla="*/ 1213556 h 1213556"/>
                <a:gd name="connsiteX1-31" fmla="*/ 536222 w 1586089"/>
                <a:gd name="connsiteY1-32" fmla="*/ 519289 h 1213556"/>
                <a:gd name="connsiteX2-33" fmla="*/ 677333 w 1586089"/>
                <a:gd name="connsiteY2-34" fmla="*/ 169334 h 1213556"/>
                <a:gd name="connsiteX3-35" fmla="*/ 1049867 w 1586089"/>
                <a:gd name="connsiteY3-36" fmla="*/ 0 h 1213556"/>
                <a:gd name="connsiteX4-37" fmla="*/ 1444978 w 1586089"/>
                <a:gd name="connsiteY4-38" fmla="*/ 248356 h 1213556"/>
                <a:gd name="connsiteX5-39" fmla="*/ 1586089 w 1586089"/>
                <a:gd name="connsiteY5-40" fmla="*/ 457200 h 1213556"/>
                <a:gd name="connsiteX6-41" fmla="*/ 1586089 w 1586089"/>
                <a:gd name="connsiteY6-42" fmla="*/ 457200 h 1213556"/>
                <a:gd name="connsiteX0-43" fmla="*/ 0 w 1586089"/>
                <a:gd name="connsiteY0-44" fmla="*/ 1213556 h 1213556"/>
                <a:gd name="connsiteX1-45" fmla="*/ 536222 w 1586089"/>
                <a:gd name="connsiteY1-46" fmla="*/ 519289 h 1213556"/>
                <a:gd name="connsiteX2-47" fmla="*/ 677333 w 1586089"/>
                <a:gd name="connsiteY2-48" fmla="*/ 169334 h 1213556"/>
                <a:gd name="connsiteX3-49" fmla="*/ 1049867 w 1586089"/>
                <a:gd name="connsiteY3-50" fmla="*/ 0 h 1213556"/>
                <a:gd name="connsiteX4-51" fmla="*/ 1444978 w 1586089"/>
                <a:gd name="connsiteY4-52" fmla="*/ 248356 h 1213556"/>
                <a:gd name="connsiteX5-53" fmla="*/ 1586089 w 1586089"/>
                <a:gd name="connsiteY5-54" fmla="*/ 457200 h 1213556"/>
                <a:gd name="connsiteX6-55" fmla="*/ 1586089 w 1586089"/>
                <a:gd name="connsiteY6-56" fmla="*/ 457200 h 1213556"/>
                <a:gd name="connsiteX0-57" fmla="*/ 0 w 1586089"/>
                <a:gd name="connsiteY0-58" fmla="*/ 1213556 h 1213556"/>
                <a:gd name="connsiteX1-59" fmla="*/ 536222 w 1586089"/>
                <a:gd name="connsiteY1-60" fmla="*/ 519289 h 1213556"/>
                <a:gd name="connsiteX2-61" fmla="*/ 677333 w 1586089"/>
                <a:gd name="connsiteY2-62" fmla="*/ 169334 h 1213556"/>
                <a:gd name="connsiteX3-63" fmla="*/ 1049867 w 1586089"/>
                <a:gd name="connsiteY3-64" fmla="*/ 0 h 1213556"/>
                <a:gd name="connsiteX4-65" fmla="*/ 1444978 w 1586089"/>
                <a:gd name="connsiteY4-66" fmla="*/ 248356 h 1213556"/>
                <a:gd name="connsiteX5-67" fmla="*/ 1586089 w 1586089"/>
                <a:gd name="connsiteY5-68" fmla="*/ 457200 h 1213556"/>
                <a:gd name="connsiteX6-69" fmla="*/ 1586089 w 1586089"/>
                <a:gd name="connsiteY6-70" fmla="*/ 457200 h 1213556"/>
                <a:gd name="connsiteX0-71" fmla="*/ 0 w 1586089"/>
                <a:gd name="connsiteY0-72" fmla="*/ 1213556 h 1213556"/>
                <a:gd name="connsiteX1-73" fmla="*/ 536222 w 1586089"/>
                <a:gd name="connsiteY1-74" fmla="*/ 519289 h 1213556"/>
                <a:gd name="connsiteX2-75" fmla="*/ 677333 w 1586089"/>
                <a:gd name="connsiteY2-76" fmla="*/ 169334 h 1213556"/>
                <a:gd name="connsiteX3-77" fmla="*/ 1049867 w 1586089"/>
                <a:gd name="connsiteY3-78" fmla="*/ 0 h 1213556"/>
                <a:gd name="connsiteX4-79" fmla="*/ 1444978 w 1586089"/>
                <a:gd name="connsiteY4-80" fmla="*/ 248356 h 1213556"/>
                <a:gd name="connsiteX5-81" fmla="*/ 1586089 w 1586089"/>
                <a:gd name="connsiteY5-82" fmla="*/ 457200 h 1213556"/>
                <a:gd name="connsiteX6-83" fmla="*/ 1586089 w 1586089"/>
                <a:gd name="connsiteY6-84" fmla="*/ 457200 h 1213556"/>
                <a:gd name="connsiteX0-85" fmla="*/ 0 w 1586089"/>
                <a:gd name="connsiteY0-86" fmla="*/ 1213556 h 1213556"/>
                <a:gd name="connsiteX1-87" fmla="*/ 536222 w 1586089"/>
                <a:gd name="connsiteY1-88" fmla="*/ 519289 h 1213556"/>
                <a:gd name="connsiteX2-89" fmla="*/ 677333 w 1586089"/>
                <a:gd name="connsiteY2-90" fmla="*/ 169334 h 1213556"/>
                <a:gd name="connsiteX3-91" fmla="*/ 1049867 w 1586089"/>
                <a:gd name="connsiteY3-92" fmla="*/ 0 h 1213556"/>
                <a:gd name="connsiteX4-93" fmla="*/ 1444978 w 1586089"/>
                <a:gd name="connsiteY4-94" fmla="*/ 248356 h 1213556"/>
                <a:gd name="connsiteX5-95" fmla="*/ 1586089 w 1586089"/>
                <a:gd name="connsiteY5-96" fmla="*/ 457200 h 1213556"/>
                <a:gd name="connsiteX6-97" fmla="*/ 1586089 w 1586089"/>
                <a:gd name="connsiteY6-98" fmla="*/ 457200 h 1213556"/>
                <a:gd name="connsiteX0-99" fmla="*/ 0 w 1586089"/>
                <a:gd name="connsiteY0-100" fmla="*/ 1213556 h 1213556"/>
                <a:gd name="connsiteX1-101" fmla="*/ 536222 w 1586089"/>
                <a:gd name="connsiteY1-102" fmla="*/ 519289 h 1213556"/>
                <a:gd name="connsiteX2-103" fmla="*/ 677333 w 1586089"/>
                <a:gd name="connsiteY2-104" fmla="*/ 169334 h 1213556"/>
                <a:gd name="connsiteX3-105" fmla="*/ 1049867 w 1586089"/>
                <a:gd name="connsiteY3-106" fmla="*/ 0 h 1213556"/>
                <a:gd name="connsiteX4-107" fmla="*/ 1444978 w 1586089"/>
                <a:gd name="connsiteY4-108" fmla="*/ 248356 h 1213556"/>
                <a:gd name="connsiteX5-109" fmla="*/ 1586089 w 1586089"/>
                <a:gd name="connsiteY5-110" fmla="*/ 457200 h 1213556"/>
                <a:gd name="connsiteX6-111" fmla="*/ 1586089 w 1586089"/>
                <a:gd name="connsiteY6-112" fmla="*/ 457200 h 1213556"/>
                <a:gd name="connsiteX0-113" fmla="*/ 0 w 1586089"/>
                <a:gd name="connsiteY0-114" fmla="*/ 1213556 h 1213556"/>
                <a:gd name="connsiteX1-115" fmla="*/ 536222 w 1586089"/>
                <a:gd name="connsiteY1-116" fmla="*/ 519289 h 1213556"/>
                <a:gd name="connsiteX2-117" fmla="*/ 677333 w 1586089"/>
                <a:gd name="connsiteY2-118" fmla="*/ 169334 h 1213556"/>
                <a:gd name="connsiteX3-119" fmla="*/ 1049867 w 1586089"/>
                <a:gd name="connsiteY3-120" fmla="*/ 0 h 1213556"/>
                <a:gd name="connsiteX4-121" fmla="*/ 1444978 w 1586089"/>
                <a:gd name="connsiteY4-122" fmla="*/ 248356 h 1213556"/>
                <a:gd name="connsiteX5-123" fmla="*/ 1586089 w 1586089"/>
                <a:gd name="connsiteY5-124" fmla="*/ 457200 h 1213556"/>
                <a:gd name="connsiteX6-125" fmla="*/ 1586089 w 1586089"/>
                <a:gd name="connsiteY6-126" fmla="*/ 457200 h 1213556"/>
                <a:gd name="connsiteX0-127" fmla="*/ 0 w 1586089"/>
                <a:gd name="connsiteY0-128" fmla="*/ 1213556 h 1213556"/>
                <a:gd name="connsiteX1-129" fmla="*/ 536222 w 1586089"/>
                <a:gd name="connsiteY1-130" fmla="*/ 519289 h 1213556"/>
                <a:gd name="connsiteX2-131" fmla="*/ 677333 w 1586089"/>
                <a:gd name="connsiteY2-132" fmla="*/ 169334 h 1213556"/>
                <a:gd name="connsiteX3-133" fmla="*/ 1049867 w 1586089"/>
                <a:gd name="connsiteY3-134" fmla="*/ 0 h 1213556"/>
                <a:gd name="connsiteX4-135" fmla="*/ 1444978 w 1586089"/>
                <a:gd name="connsiteY4-136" fmla="*/ 248356 h 1213556"/>
                <a:gd name="connsiteX5-137" fmla="*/ 1586089 w 1586089"/>
                <a:gd name="connsiteY5-138" fmla="*/ 457200 h 1213556"/>
                <a:gd name="connsiteX6-139" fmla="*/ 1586089 w 1586089"/>
                <a:gd name="connsiteY6-140" fmla="*/ 457200 h 1213556"/>
                <a:gd name="connsiteX0-141" fmla="*/ 0 w 1586089"/>
                <a:gd name="connsiteY0-142" fmla="*/ 1213556 h 1213556"/>
                <a:gd name="connsiteX1-143" fmla="*/ 536222 w 1586089"/>
                <a:gd name="connsiteY1-144" fmla="*/ 519289 h 1213556"/>
                <a:gd name="connsiteX2-145" fmla="*/ 677333 w 1586089"/>
                <a:gd name="connsiteY2-146" fmla="*/ 169334 h 1213556"/>
                <a:gd name="connsiteX3-147" fmla="*/ 1049867 w 1586089"/>
                <a:gd name="connsiteY3-148" fmla="*/ 0 h 1213556"/>
                <a:gd name="connsiteX4-149" fmla="*/ 1444978 w 1586089"/>
                <a:gd name="connsiteY4-150" fmla="*/ 248356 h 1213556"/>
                <a:gd name="connsiteX5-151" fmla="*/ 1586089 w 1586089"/>
                <a:gd name="connsiteY5-152" fmla="*/ 457200 h 1213556"/>
                <a:gd name="connsiteX6-153" fmla="*/ 1586089 w 1586089"/>
                <a:gd name="connsiteY6-154" fmla="*/ 457200 h 1213556"/>
                <a:gd name="connsiteX0-155" fmla="*/ 0 w 1586089"/>
                <a:gd name="connsiteY0-156" fmla="*/ 1213556 h 1213556"/>
                <a:gd name="connsiteX1-157" fmla="*/ 536222 w 1586089"/>
                <a:gd name="connsiteY1-158" fmla="*/ 519289 h 1213556"/>
                <a:gd name="connsiteX2-159" fmla="*/ 677333 w 1586089"/>
                <a:gd name="connsiteY2-160" fmla="*/ 169334 h 1213556"/>
                <a:gd name="connsiteX3-161" fmla="*/ 1049867 w 1586089"/>
                <a:gd name="connsiteY3-162" fmla="*/ 0 h 1213556"/>
                <a:gd name="connsiteX4-163" fmla="*/ 1444978 w 1586089"/>
                <a:gd name="connsiteY4-164" fmla="*/ 248356 h 1213556"/>
                <a:gd name="connsiteX5-165" fmla="*/ 1586089 w 1586089"/>
                <a:gd name="connsiteY5-166" fmla="*/ 457200 h 1213556"/>
                <a:gd name="connsiteX6-167" fmla="*/ 1586089 w 1586089"/>
                <a:gd name="connsiteY6-168" fmla="*/ 457200 h 1213556"/>
                <a:gd name="connsiteX0-169" fmla="*/ 0 w 1586089"/>
                <a:gd name="connsiteY0-170" fmla="*/ 1213556 h 1213556"/>
                <a:gd name="connsiteX1-171" fmla="*/ 462844 w 1586089"/>
                <a:gd name="connsiteY1-172" fmla="*/ 519289 h 1213556"/>
                <a:gd name="connsiteX2-173" fmla="*/ 677333 w 1586089"/>
                <a:gd name="connsiteY2-174" fmla="*/ 169334 h 1213556"/>
                <a:gd name="connsiteX3-175" fmla="*/ 1049867 w 1586089"/>
                <a:gd name="connsiteY3-176" fmla="*/ 0 h 1213556"/>
                <a:gd name="connsiteX4-177" fmla="*/ 1444978 w 1586089"/>
                <a:gd name="connsiteY4-178" fmla="*/ 248356 h 1213556"/>
                <a:gd name="connsiteX5-179" fmla="*/ 1586089 w 1586089"/>
                <a:gd name="connsiteY5-180" fmla="*/ 457200 h 1213556"/>
                <a:gd name="connsiteX6-181" fmla="*/ 1586089 w 1586089"/>
                <a:gd name="connsiteY6-182" fmla="*/ 457200 h 1213556"/>
                <a:gd name="connsiteX0-183" fmla="*/ 0 w 1586089"/>
                <a:gd name="connsiteY0-184" fmla="*/ 1213556 h 1213556"/>
                <a:gd name="connsiteX1-185" fmla="*/ 462844 w 1586089"/>
                <a:gd name="connsiteY1-186" fmla="*/ 519289 h 1213556"/>
                <a:gd name="connsiteX2-187" fmla="*/ 677333 w 1586089"/>
                <a:gd name="connsiteY2-188" fmla="*/ 169334 h 1213556"/>
                <a:gd name="connsiteX3-189" fmla="*/ 1049867 w 1586089"/>
                <a:gd name="connsiteY3-190" fmla="*/ 0 h 1213556"/>
                <a:gd name="connsiteX4-191" fmla="*/ 1444978 w 1586089"/>
                <a:gd name="connsiteY4-192" fmla="*/ 248356 h 1213556"/>
                <a:gd name="connsiteX5-193" fmla="*/ 1586089 w 1586089"/>
                <a:gd name="connsiteY5-194" fmla="*/ 457200 h 1213556"/>
                <a:gd name="connsiteX6-195" fmla="*/ 1586089 w 1586089"/>
                <a:gd name="connsiteY6-196" fmla="*/ 457200 h 1213556"/>
                <a:gd name="connsiteX0-197" fmla="*/ 0 w 1586089"/>
                <a:gd name="connsiteY0-198" fmla="*/ 1213556 h 1213556"/>
                <a:gd name="connsiteX1-199" fmla="*/ 462844 w 1586089"/>
                <a:gd name="connsiteY1-200" fmla="*/ 519289 h 1213556"/>
                <a:gd name="connsiteX2-201" fmla="*/ 677333 w 1586089"/>
                <a:gd name="connsiteY2-202" fmla="*/ 169334 h 1213556"/>
                <a:gd name="connsiteX3-203" fmla="*/ 1049867 w 1586089"/>
                <a:gd name="connsiteY3-204" fmla="*/ 0 h 1213556"/>
                <a:gd name="connsiteX4-205" fmla="*/ 1444978 w 1586089"/>
                <a:gd name="connsiteY4-206" fmla="*/ 248356 h 1213556"/>
                <a:gd name="connsiteX5-207" fmla="*/ 1586089 w 1586089"/>
                <a:gd name="connsiteY5-208" fmla="*/ 457200 h 1213556"/>
                <a:gd name="connsiteX6-209" fmla="*/ 1586089 w 1586089"/>
                <a:gd name="connsiteY6-210" fmla="*/ 457200 h 1213556"/>
                <a:gd name="connsiteX0-211" fmla="*/ 0 w 1586089"/>
                <a:gd name="connsiteY0-212" fmla="*/ 1213556 h 1213556"/>
                <a:gd name="connsiteX1-213" fmla="*/ 462844 w 1586089"/>
                <a:gd name="connsiteY1-214" fmla="*/ 519289 h 1213556"/>
                <a:gd name="connsiteX2-215" fmla="*/ 677333 w 1586089"/>
                <a:gd name="connsiteY2-216" fmla="*/ 169334 h 1213556"/>
                <a:gd name="connsiteX3-217" fmla="*/ 1049867 w 1586089"/>
                <a:gd name="connsiteY3-218" fmla="*/ 0 h 1213556"/>
                <a:gd name="connsiteX4-219" fmla="*/ 1444978 w 1586089"/>
                <a:gd name="connsiteY4-220" fmla="*/ 248356 h 1213556"/>
                <a:gd name="connsiteX5-221" fmla="*/ 1586089 w 1586089"/>
                <a:gd name="connsiteY5-222" fmla="*/ 457200 h 1213556"/>
                <a:gd name="connsiteX6-223" fmla="*/ 1586089 w 1586089"/>
                <a:gd name="connsiteY6-224" fmla="*/ 457200 h 1213556"/>
                <a:gd name="connsiteX0-225" fmla="*/ 0 w 1586089"/>
                <a:gd name="connsiteY0-226" fmla="*/ 1213556 h 1213556"/>
                <a:gd name="connsiteX1-227" fmla="*/ 462844 w 1586089"/>
                <a:gd name="connsiteY1-228" fmla="*/ 519289 h 1213556"/>
                <a:gd name="connsiteX2-229" fmla="*/ 677333 w 1586089"/>
                <a:gd name="connsiteY2-230" fmla="*/ 169334 h 1213556"/>
                <a:gd name="connsiteX3-231" fmla="*/ 1049867 w 1586089"/>
                <a:gd name="connsiteY3-232" fmla="*/ 0 h 1213556"/>
                <a:gd name="connsiteX4-233" fmla="*/ 1444978 w 1586089"/>
                <a:gd name="connsiteY4-234" fmla="*/ 248356 h 1213556"/>
                <a:gd name="connsiteX5-235" fmla="*/ 1586089 w 1586089"/>
                <a:gd name="connsiteY5-236" fmla="*/ 457200 h 1213556"/>
                <a:gd name="connsiteX6-237" fmla="*/ 1586089 w 1586089"/>
                <a:gd name="connsiteY6-238" fmla="*/ 457200 h 1213556"/>
                <a:gd name="connsiteX0-239" fmla="*/ 0 w 1586089"/>
                <a:gd name="connsiteY0-240" fmla="*/ 1213556 h 1213556"/>
                <a:gd name="connsiteX1-241" fmla="*/ 462844 w 1586089"/>
                <a:gd name="connsiteY1-242" fmla="*/ 519289 h 1213556"/>
                <a:gd name="connsiteX2-243" fmla="*/ 677333 w 1586089"/>
                <a:gd name="connsiteY2-244" fmla="*/ 169334 h 1213556"/>
                <a:gd name="connsiteX3-245" fmla="*/ 1049867 w 1586089"/>
                <a:gd name="connsiteY3-246" fmla="*/ 0 h 1213556"/>
                <a:gd name="connsiteX4-247" fmla="*/ 1444978 w 1586089"/>
                <a:gd name="connsiteY4-248" fmla="*/ 248356 h 1213556"/>
                <a:gd name="connsiteX5-249" fmla="*/ 1586089 w 1586089"/>
                <a:gd name="connsiteY5-250" fmla="*/ 457200 h 1213556"/>
                <a:gd name="connsiteX6-251" fmla="*/ 1586089 w 1586089"/>
                <a:gd name="connsiteY6-252" fmla="*/ 457200 h 1213556"/>
                <a:gd name="connsiteX0-253" fmla="*/ 0 w 1586089"/>
                <a:gd name="connsiteY0-254" fmla="*/ 1213556 h 1213556"/>
                <a:gd name="connsiteX1-255" fmla="*/ 462844 w 1586089"/>
                <a:gd name="connsiteY1-256" fmla="*/ 519289 h 1213556"/>
                <a:gd name="connsiteX2-257" fmla="*/ 677333 w 1586089"/>
                <a:gd name="connsiteY2-258" fmla="*/ 169334 h 1213556"/>
                <a:gd name="connsiteX3-259" fmla="*/ 1049867 w 1586089"/>
                <a:gd name="connsiteY3-260" fmla="*/ 0 h 1213556"/>
                <a:gd name="connsiteX4-261" fmla="*/ 1444978 w 1586089"/>
                <a:gd name="connsiteY4-262" fmla="*/ 248356 h 1213556"/>
                <a:gd name="connsiteX5-263" fmla="*/ 1586089 w 1586089"/>
                <a:gd name="connsiteY5-264" fmla="*/ 457200 h 1213556"/>
                <a:gd name="connsiteX6-265" fmla="*/ 1586089 w 1586089"/>
                <a:gd name="connsiteY6-266" fmla="*/ 457200 h 1213556"/>
                <a:gd name="connsiteX0-267" fmla="*/ 0 w 1586089"/>
                <a:gd name="connsiteY0-268" fmla="*/ 1213556 h 1213556"/>
                <a:gd name="connsiteX1-269" fmla="*/ 462844 w 1586089"/>
                <a:gd name="connsiteY1-270" fmla="*/ 519289 h 1213556"/>
                <a:gd name="connsiteX2-271" fmla="*/ 677333 w 1586089"/>
                <a:gd name="connsiteY2-272" fmla="*/ 169334 h 1213556"/>
                <a:gd name="connsiteX3-273" fmla="*/ 1049867 w 1586089"/>
                <a:gd name="connsiteY3-274" fmla="*/ 0 h 1213556"/>
                <a:gd name="connsiteX4-275" fmla="*/ 1444978 w 1586089"/>
                <a:gd name="connsiteY4-276" fmla="*/ 248356 h 1213556"/>
                <a:gd name="connsiteX5-277" fmla="*/ 1586089 w 1586089"/>
                <a:gd name="connsiteY5-278" fmla="*/ 457200 h 1213556"/>
                <a:gd name="connsiteX6-279" fmla="*/ 1586089 w 1586089"/>
                <a:gd name="connsiteY6-280" fmla="*/ 457200 h 1213556"/>
                <a:gd name="connsiteX0-281" fmla="*/ 0 w 1586089"/>
                <a:gd name="connsiteY0-282" fmla="*/ 1213556 h 1213556"/>
                <a:gd name="connsiteX1-283" fmla="*/ 462844 w 1586089"/>
                <a:gd name="connsiteY1-284" fmla="*/ 519289 h 1213556"/>
                <a:gd name="connsiteX2-285" fmla="*/ 677333 w 1586089"/>
                <a:gd name="connsiteY2-286" fmla="*/ 169334 h 1213556"/>
                <a:gd name="connsiteX3-287" fmla="*/ 1049867 w 1586089"/>
                <a:gd name="connsiteY3-288" fmla="*/ 0 h 1213556"/>
                <a:gd name="connsiteX4-289" fmla="*/ 1444978 w 1586089"/>
                <a:gd name="connsiteY4-290" fmla="*/ 248356 h 1213556"/>
                <a:gd name="connsiteX5-291" fmla="*/ 1586089 w 1586089"/>
                <a:gd name="connsiteY5-292" fmla="*/ 457200 h 1213556"/>
                <a:gd name="connsiteX6-293" fmla="*/ 1586089 w 1586089"/>
                <a:gd name="connsiteY6-294" fmla="*/ 457200 h 1213556"/>
                <a:gd name="connsiteX0-295" fmla="*/ 0 w 1586089"/>
                <a:gd name="connsiteY0-296" fmla="*/ 1213556 h 1213556"/>
                <a:gd name="connsiteX1-297" fmla="*/ 462844 w 1586089"/>
                <a:gd name="connsiteY1-298" fmla="*/ 519289 h 1213556"/>
                <a:gd name="connsiteX2-299" fmla="*/ 677333 w 1586089"/>
                <a:gd name="connsiteY2-300" fmla="*/ 169334 h 1213556"/>
                <a:gd name="connsiteX3-301" fmla="*/ 1049867 w 1586089"/>
                <a:gd name="connsiteY3-302" fmla="*/ 0 h 1213556"/>
                <a:gd name="connsiteX4-303" fmla="*/ 1444978 w 1586089"/>
                <a:gd name="connsiteY4-304" fmla="*/ 248356 h 1213556"/>
                <a:gd name="connsiteX5-305" fmla="*/ 1586089 w 1586089"/>
                <a:gd name="connsiteY5-306" fmla="*/ 457200 h 1213556"/>
                <a:gd name="connsiteX6-307" fmla="*/ 1586089 w 1586089"/>
                <a:gd name="connsiteY6-308" fmla="*/ 457200 h 1213556"/>
                <a:gd name="connsiteX0-309" fmla="*/ 0 w 1586089"/>
                <a:gd name="connsiteY0-310" fmla="*/ 1213556 h 1213556"/>
                <a:gd name="connsiteX1-311" fmla="*/ 462844 w 1586089"/>
                <a:gd name="connsiteY1-312" fmla="*/ 519289 h 1213556"/>
                <a:gd name="connsiteX2-313" fmla="*/ 677333 w 1586089"/>
                <a:gd name="connsiteY2-314" fmla="*/ 169334 h 1213556"/>
                <a:gd name="connsiteX3-315" fmla="*/ 1049867 w 1586089"/>
                <a:gd name="connsiteY3-316" fmla="*/ 0 h 1213556"/>
                <a:gd name="connsiteX4-317" fmla="*/ 1444978 w 1586089"/>
                <a:gd name="connsiteY4-318" fmla="*/ 248356 h 1213556"/>
                <a:gd name="connsiteX5-319" fmla="*/ 1586089 w 1586089"/>
                <a:gd name="connsiteY5-320" fmla="*/ 457200 h 1213556"/>
                <a:gd name="connsiteX6-321" fmla="*/ 1586089 w 1586089"/>
                <a:gd name="connsiteY6-322" fmla="*/ 457200 h 1213556"/>
                <a:gd name="connsiteX0-323" fmla="*/ 0 w 1586089"/>
                <a:gd name="connsiteY0-324" fmla="*/ 1213556 h 1213556"/>
                <a:gd name="connsiteX1-325" fmla="*/ 462844 w 1586089"/>
                <a:gd name="connsiteY1-326" fmla="*/ 519289 h 1213556"/>
                <a:gd name="connsiteX2-327" fmla="*/ 677333 w 1586089"/>
                <a:gd name="connsiteY2-328" fmla="*/ 169334 h 1213556"/>
                <a:gd name="connsiteX3-329" fmla="*/ 1049867 w 1586089"/>
                <a:gd name="connsiteY3-330" fmla="*/ 0 h 1213556"/>
                <a:gd name="connsiteX4-331" fmla="*/ 1444978 w 1586089"/>
                <a:gd name="connsiteY4-332" fmla="*/ 248356 h 1213556"/>
                <a:gd name="connsiteX5-333" fmla="*/ 1586089 w 1586089"/>
                <a:gd name="connsiteY5-334" fmla="*/ 457200 h 1213556"/>
                <a:gd name="connsiteX6-335" fmla="*/ 1586089 w 1586089"/>
                <a:gd name="connsiteY6-336" fmla="*/ 457200 h 1213556"/>
                <a:gd name="connsiteX0-337" fmla="*/ 0 w 1586089"/>
                <a:gd name="connsiteY0-338" fmla="*/ 1213556 h 1213556"/>
                <a:gd name="connsiteX1-339" fmla="*/ 462844 w 1586089"/>
                <a:gd name="connsiteY1-340" fmla="*/ 519289 h 1213556"/>
                <a:gd name="connsiteX2-341" fmla="*/ 677333 w 1586089"/>
                <a:gd name="connsiteY2-342" fmla="*/ 169334 h 1213556"/>
                <a:gd name="connsiteX3-343" fmla="*/ 1049867 w 1586089"/>
                <a:gd name="connsiteY3-344" fmla="*/ 0 h 1213556"/>
                <a:gd name="connsiteX4-345" fmla="*/ 1444978 w 1586089"/>
                <a:gd name="connsiteY4-346" fmla="*/ 248356 h 1213556"/>
                <a:gd name="connsiteX5-347" fmla="*/ 1586089 w 1586089"/>
                <a:gd name="connsiteY5-348" fmla="*/ 457200 h 1213556"/>
                <a:gd name="connsiteX6-349" fmla="*/ 1586089 w 1586089"/>
                <a:gd name="connsiteY6-350" fmla="*/ 457200 h 12135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586089" h="1213556">
                  <a:moveTo>
                    <a:pt x="0" y="1213556"/>
                  </a:moveTo>
                  <a:cubicBezTo>
                    <a:pt x="178741" y="982134"/>
                    <a:pt x="334903" y="795866"/>
                    <a:pt x="462844" y="519289"/>
                  </a:cubicBezTo>
                  <a:cubicBezTo>
                    <a:pt x="577614" y="278459"/>
                    <a:pt x="585141" y="297274"/>
                    <a:pt x="677333" y="169334"/>
                  </a:cubicBezTo>
                  <a:cubicBezTo>
                    <a:pt x="812800" y="39511"/>
                    <a:pt x="824089" y="0"/>
                    <a:pt x="1049867" y="0"/>
                  </a:cubicBezTo>
                  <a:cubicBezTo>
                    <a:pt x="1221082" y="20696"/>
                    <a:pt x="1335852" y="126060"/>
                    <a:pt x="1444978" y="248356"/>
                  </a:cubicBezTo>
                  <a:cubicBezTo>
                    <a:pt x="1508949" y="317971"/>
                    <a:pt x="1539052" y="370652"/>
                    <a:pt x="1586089" y="457200"/>
                  </a:cubicBezTo>
                  <a:lnTo>
                    <a:pt x="1586089" y="457200"/>
                  </a:ln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4285242" y="397395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乙烯</a:t>
              </a:r>
              <a:endParaRPr lang="zh-CN" altLang="en-US" dirty="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348140" y="443301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/>
                <a:t>生长素</a:t>
              </a:r>
              <a:endParaRPr lang="zh-CN" altLang="en-US" dirty="0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528762" y="51428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时间</a:t>
              </a:r>
              <a:endParaRPr lang="zh-CN" altLang="en-US" dirty="0"/>
            </a:p>
          </p:txBody>
        </p:sp>
        <p:sp>
          <p:nvSpPr>
            <p:cNvPr id="65" name="文本框 64"/>
            <p:cNvSpPr txBox="1"/>
            <p:nvPr/>
          </p:nvSpPr>
          <p:spPr>
            <a:xfrm rot="16200000">
              <a:off x="935184" y="3883125"/>
              <a:ext cx="225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植物茎中激素的含量</a:t>
              </a:r>
              <a:endParaRPr lang="zh-CN" altLang="en-US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2026438" y="506735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0" name="图片 69" descr="292-11010410120951.jp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44" t="40000"/>
          <a:stretch>
            <a:fillRect/>
          </a:stretch>
        </p:blipFill>
        <p:spPr>
          <a:xfrm>
            <a:off x="8583441" y="5153086"/>
            <a:ext cx="3608559" cy="1733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build="p"/>
      <p:bldP spid="11" grpId="0" animBg="1"/>
      <p:bldP spid="12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67"/>
          <p:cNvSpPr/>
          <p:nvPr/>
        </p:nvSpPr>
        <p:spPr>
          <a:xfrm>
            <a:off x="925353" y="1073879"/>
            <a:ext cx="10341293" cy="4766090"/>
          </a:xfrm>
          <a:prstGeom prst="roundRect">
            <a:avLst>
              <a:gd name="adj" fmla="val 5425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植物激素间的相互作用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445017" y="1362567"/>
            <a:ext cx="9395534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dirty="0"/>
              <a:t>　　在植物各器官中</a:t>
            </a:r>
            <a:r>
              <a:rPr lang="zh-CN" altLang="en-US" sz="2400" dirty="0">
                <a:solidFill>
                  <a:srgbClr val="C00000"/>
                </a:solidFill>
              </a:rPr>
              <a:t>同时存在</a:t>
            </a:r>
            <a:r>
              <a:rPr lang="zh-CN" altLang="en-US" sz="2400" dirty="0"/>
              <a:t>着多种植物激素，决定器官生长、发育的，往往不是某种激素的绝对含量，而是不同激素的</a:t>
            </a:r>
            <a:r>
              <a:rPr lang="zh-CN" altLang="en-US" sz="2400" dirty="0">
                <a:solidFill>
                  <a:srgbClr val="C00000"/>
                </a:solidFill>
              </a:rPr>
              <a:t>相对含量</a:t>
            </a:r>
            <a:r>
              <a:rPr lang="zh-CN" altLang="en-US" sz="2400" dirty="0"/>
              <a:t>。</a:t>
            </a:r>
            <a:endParaRPr lang="zh-CN" altLang="en-US" sz="2400" dirty="0"/>
          </a:p>
        </p:txBody>
      </p:sp>
      <p:sp>
        <p:nvSpPr>
          <p:cNvPr id="9" name="椭圆 8"/>
          <p:cNvSpPr/>
          <p:nvPr/>
        </p:nvSpPr>
        <p:spPr>
          <a:xfrm>
            <a:off x="4734275" y="2779236"/>
            <a:ext cx="2817018" cy="101476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000" dirty="0"/>
              <a:t>黄瓜茎端</a:t>
            </a:r>
            <a:endParaRPr lang="en-US" altLang="zh-CN" sz="2000" dirty="0"/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rgbClr val="FFFF00"/>
                </a:solidFill>
              </a:rPr>
              <a:t>脱落酸 </a:t>
            </a:r>
            <a:r>
              <a:rPr lang="en-US" altLang="zh-CN" sz="2000" dirty="0">
                <a:solidFill>
                  <a:srgbClr val="FFFF00"/>
                </a:solidFill>
              </a:rPr>
              <a:t>: </a:t>
            </a:r>
            <a:r>
              <a:rPr lang="zh-CN" altLang="en-US" sz="2000" dirty="0">
                <a:solidFill>
                  <a:srgbClr val="FFFF00"/>
                </a:solidFill>
              </a:rPr>
              <a:t>赤霉素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4216184" y="4574810"/>
            <a:ext cx="893407" cy="681805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形成雌花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7246865" y="4577199"/>
            <a:ext cx="893407" cy="6818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形成雄花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r="12028"/>
          <a:stretch>
            <a:fillRect/>
          </a:stretch>
        </p:blipFill>
        <p:spPr bwMode="auto">
          <a:xfrm flipH="1">
            <a:off x="2383066" y="3938093"/>
            <a:ext cx="1775368" cy="151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15241" r="29585" b="25143"/>
          <a:stretch>
            <a:fillRect/>
          </a:stretch>
        </p:blipFill>
        <p:spPr bwMode="auto">
          <a:xfrm>
            <a:off x="8253337" y="3794000"/>
            <a:ext cx="1717488" cy="1634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4550372" y="3794000"/>
            <a:ext cx="3227216" cy="780811"/>
            <a:chOff x="4550372" y="3794000"/>
            <a:chExt cx="3227216" cy="780811"/>
          </a:xfrm>
        </p:grpSpPr>
        <p:grpSp>
          <p:nvGrpSpPr>
            <p:cNvPr id="13" name="组合 12"/>
            <p:cNvGrpSpPr/>
            <p:nvPr/>
          </p:nvGrpSpPr>
          <p:grpSpPr>
            <a:xfrm>
              <a:off x="4664305" y="3794000"/>
              <a:ext cx="3035904" cy="780811"/>
              <a:chOff x="4664305" y="3794000"/>
              <a:chExt cx="3035904" cy="780811"/>
            </a:xfrm>
          </p:grpSpPr>
          <p:sp>
            <p:nvSpPr>
              <p:cNvPr id="3" name="左中括号 2"/>
              <p:cNvSpPr/>
              <p:nvPr/>
            </p:nvSpPr>
            <p:spPr>
              <a:xfrm rot="5400000">
                <a:off x="6055723" y="2930325"/>
                <a:ext cx="253068" cy="3035904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6" name="直接连接符 5"/>
              <p:cNvCxnSpPr>
                <a:stCxn id="9" idx="4"/>
              </p:cNvCxnSpPr>
              <p:nvPr/>
            </p:nvCxnSpPr>
            <p:spPr>
              <a:xfrm>
                <a:off x="6142784" y="3794000"/>
                <a:ext cx="0" cy="5277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/>
            <p:cNvSpPr txBox="1"/>
            <p:nvPr/>
          </p:nvSpPr>
          <p:spPr>
            <a:xfrm>
              <a:off x="4550372" y="39610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比值较高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69592" y="39610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比值较低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build="p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67"/>
          <p:cNvSpPr/>
          <p:nvPr/>
        </p:nvSpPr>
        <p:spPr>
          <a:xfrm>
            <a:off x="943276" y="1039529"/>
            <a:ext cx="10341293" cy="5457524"/>
          </a:xfrm>
          <a:prstGeom prst="roundRect">
            <a:avLst>
              <a:gd name="adj" fmla="val 5425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植物激素间的相互作用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398233" y="1121936"/>
            <a:ext cx="9395534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        在植物生长发育过程中，不同种激素的调节还往往表现出一定的</a:t>
            </a:r>
            <a:r>
              <a:rPr lang="zh-CN" altLang="en-US" sz="2400" dirty="0">
                <a:solidFill>
                  <a:srgbClr val="C00000"/>
                </a:solidFill>
              </a:rPr>
              <a:t>顺序性</a:t>
            </a:r>
            <a:r>
              <a:rPr lang="zh-CN" altLang="en-US" sz="2400" dirty="0"/>
              <a:t>。</a:t>
            </a:r>
            <a:endParaRPr lang="zh-CN" altLang="en-US" sz="24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1886551" y="2053280"/>
            <a:ext cx="8600508" cy="4334152"/>
            <a:chOff x="1886551" y="2053280"/>
            <a:chExt cx="8600508" cy="4334152"/>
          </a:xfrm>
        </p:grpSpPr>
        <p:grpSp>
          <p:nvGrpSpPr>
            <p:cNvPr id="18" name="组合 17"/>
            <p:cNvGrpSpPr/>
            <p:nvPr/>
          </p:nvGrpSpPr>
          <p:grpSpPr>
            <a:xfrm>
              <a:off x="1886551" y="2053280"/>
              <a:ext cx="8600508" cy="4284102"/>
              <a:chOff x="1732547" y="2053280"/>
              <a:chExt cx="8600508" cy="4284102"/>
            </a:xfrm>
          </p:grpSpPr>
          <p:sp>
            <p:nvSpPr>
              <p:cNvPr id="77" name="矩形 76"/>
              <p:cNvSpPr/>
              <p:nvPr/>
            </p:nvSpPr>
            <p:spPr>
              <a:xfrm>
                <a:off x="1732547" y="2214613"/>
                <a:ext cx="8600508" cy="3753050"/>
              </a:xfrm>
              <a:prstGeom prst="rect">
                <a:avLst/>
              </a:prstGeom>
              <a:solidFill>
                <a:srgbClr val="FBF0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2020319" y="2053280"/>
                <a:ext cx="8187206" cy="4284102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 rot="16200000">
                <a:off x="816608" y="3505478"/>
                <a:ext cx="27310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细胞分裂素、赤霉素和脱落酸的含量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/(ng·g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鲜重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264342" y="5529224"/>
                <a:ext cx="1518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开花后开数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/d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578826" y="4765172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3153685" y="524811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3412095" y="5248115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3724465" y="5248115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4014951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28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4333727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4640437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4943762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5252898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56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5569491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63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5877329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6193922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6487042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6816008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91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7124773" y="5248115"/>
                <a:ext cx="389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98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7368948" y="5248115"/>
                <a:ext cx="51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106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7693237" y="5248115"/>
                <a:ext cx="51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112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8012649" y="5248115"/>
                <a:ext cx="51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119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8305770" y="5248115"/>
                <a:ext cx="51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126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8632125" y="5248115"/>
                <a:ext cx="51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133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8931760" y="5248115"/>
                <a:ext cx="51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578826" y="4486251"/>
                <a:ext cx="3642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2578826" y="4128835"/>
                <a:ext cx="3642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2578826" y="3828644"/>
                <a:ext cx="3642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2496252" y="3188170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2489059" y="3520867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2496252" y="2887979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2496252" y="2562510"/>
                <a:ext cx="4539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9389852" y="457703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9389852" y="4083153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9389852" y="3565962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9389852" y="3046250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9389852" y="2562510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 rot="16200000">
                <a:off x="8556923" y="3743346"/>
                <a:ext cx="2731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生长素的含量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/(ng·g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鲜重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540616" y="2463141"/>
                <a:ext cx="1497423" cy="1057726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042425" y="2963129"/>
                <a:ext cx="10823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/>
                  <a:t>细胞分裂素</a:t>
                </a:r>
                <a:endParaRPr lang="zh-CN" altLang="en-US" sz="1400" dirty="0"/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6042425" y="2742032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/>
                  <a:t>脱落酸</a:t>
                </a:r>
                <a:endParaRPr lang="zh-CN" altLang="en-US" sz="1400" dirty="0"/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6042425" y="2482800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/>
                  <a:t>生长素</a:t>
                </a:r>
                <a:endParaRPr lang="zh-CN" altLang="en-US" sz="1400" dirty="0"/>
              </a:p>
            </p:txBody>
          </p:sp>
          <p:sp>
            <p:nvSpPr>
              <p:cNvPr id="80" name="文本框 79"/>
              <p:cNvSpPr txBox="1"/>
              <p:nvPr/>
            </p:nvSpPr>
            <p:spPr>
              <a:xfrm>
                <a:off x="6042425" y="3222361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dirty="0"/>
                  <a:t>赤霉素</a:t>
                </a:r>
                <a:endParaRPr lang="zh-CN" altLang="en-US" sz="1400" dirty="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3690788" y="5987322"/>
              <a:ext cx="53142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猕猴桃果实发育和成熟过程中激素的动态变化</a:t>
              </a:r>
              <a:endParaRPr lang="zh-CN" altLang="en-US" sz="20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植物激素间的相互作用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145792" y="1426464"/>
            <a:ext cx="7900416" cy="302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植物的生长、发育，是由</a:t>
            </a:r>
            <a:r>
              <a:rPr lang="zh-CN" altLang="en-US" sz="4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多种激素相互作用</a:t>
            </a: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形成的调节网络调控的。</a:t>
            </a:r>
            <a:endParaRPr lang="zh-CN" altLang="en-US" sz="44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1" name="图片 80" descr="292-11010410120951.jpg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44" t="40000"/>
          <a:stretch>
            <a:fillRect/>
          </a:stretch>
        </p:blipFill>
        <p:spPr>
          <a:xfrm>
            <a:off x="6096001" y="3958366"/>
            <a:ext cx="6096000" cy="2927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预习：植物生长调节剂的应用</a:t>
            </a:r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solidFill>
                  <a:srgbClr val="629DD1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j-cs"/>
              </a:rPr>
              <a:t>本课学习结束</a:t>
            </a:r>
            <a:endParaRPr kumimoji="0" lang="zh-CN" altLang="en-US" sz="7200" b="1" i="0" u="none" strike="noStrike" kern="1200" cap="none" spc="50" normalizeH="0" baseline="0" noProof="0" dirty="0">
              <a:ln w="11430"/>
              <a:solidFill>
                <a:srgbClr val="629DD1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A-图片 2"/>
          <p:cNvPicPr>
            <a:picLocks noSelect="1" noRot="1" noChangeAspect="1" noMove="1" noResize="1" noChangeArrowheads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2563844" y="1291472"/>
            <a:ext cx="0" cy="4967926"/>
          </a:xfrm>
          <a:prstGeom prst="line">
            <a:avLst/>
          </a:prstGeom>
          <a:ln w="57150">
            <a:solidFill>
              <a:srgbClr val="996600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2462244" y="1936214"/>
            <a:ext cx="203200" cy="203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0124" y="185918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1926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455503" y="3170426"/>
            <a:ext cx="203200" cy="203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37385" y="306540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1935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67"/>
          <p:cNvSpPr/>
          <p:nvPr/>
        </p:nvSpPr>
        <p:spPr>
          <a:xfrm>
            <a:off x="2884077" y="1363761"/>
            <a:ext cx="7966173" cy="1357656"/>
          </a:xfrm>
          <a:prstGeom prst="roundRect">
            <a:avLst>
              <a:gd name="adj" fmla="val 7198"/>
            </a:avLst>
          </a:prstGeom>
          <a:solidFill>
            <a:srgbClr val="996600">
              <a:alpha val="9000"/>
            </a:srgbClr>
          </a:solidFill>
          <a:ln w="127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22040" y="1397978"/>
            <a:ext cx="7749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现象：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科学家观察到，水稻感染赤霉菌出现疯长现象，病株比正常植株高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50%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以上，且结实率大大降低，称为恶苗病。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探究：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研究者将赤霉菌培养基的滤液喷施到水稻幼苗上，发现这些幼苗虽然没有感染赤霉菌，但也出现恶苗病的症状。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>
            <a:stCxn id="5" idx="6"/>
            <a:endCxn id="16" idx="1"/>
          </p:cNvCxnSpPr>
          <p:nvPr/>
        </p:nvCxnSpPr>
        <p:spPr>
          <a:xfrm>
            <a:off x="2665444" y="2037814"/>
            <a:ext cx="218633" cy="4775"/>
          </a:xfrm>
          <a:prstGeom prst="line">
            <a:avLst/>
          </a:prstGeom>
          <a:ln w="1905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2658703" y="2908693"/>
            <a:ext cx="8217069" cy="754492"/>
            <a:chOff x="2678822" y="4746383"/>
            <a:chExt cx="8217069" cy="754492"/>
          </a:xfrm>
        </p:grpSpPr>
        <p:grpSp>
          <p:nvGrpSpPr>
            <p:cNvPr id="25" name="组合 24"/>
            <p:cNvGrpSpPr/>
            <p:nvPr/>
          </p:nvGrpSpPr>
          <p:grpSpPr>
            <a:xfrm>
              <a:off x="2899789" y="4746383"/>
              <a:ext cx="7996102" cy="754492"/>
              <a:chOff x="2899789" y="4441584"/>
              <a:chExt cx="7996102" cy="754492"/>
            </a:xfrm>
          </p:grpSpPr>
          <p:sp>
            <p:nvSpPr>
              <p:cNvPr id="17" name="圆角矩形 67"/>
              <p:cNvSpPr/>
              <p:nvPr/>
            </p:nvSpPr>
            <p:spPr>
              <a:xfrm>
                <a:off x="2899789" y="4441584"/>
                <a:ext cx="7966171" cy="733616"/>
              </a:xfrm>
              <a:prstGeom prst="roundRect">
                <a:avLst>
                  <a:gd name="adj" fmla="val 7198"/>
                </a:avLst>
              </a:prstGeom>
              <a:solidFill>
                <a:srgbClr val="996600">
                  <a:alpha val="9000"/>
                </a:srgbClr>
              </a:solidFill>
              <a:ln w="12700">
                <a:solidFill>
                  <a:srgbClr val="99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929722" y="4488190"/>
                <a:ext cx="79661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charset="-122"/>
                    <a:cs typeface="Times New Roman" panose="02020603050405020304" pitchFamily="18" charset="0"/>
                  </a:rPr>
                  <a:t>科学家从培养基滤液中分离出致使水稻患恶苗病的物质，称之为赤霉素（简称</a:t>
                </a: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charset="-122"/>
                    <a:cs typeface="Times New Roman" panose="02020603050405020304" pitchFamily="18" charset="0"/>
                  </a:rPr>
                  <a:t>GA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charset="-122"/>
                    <a:cs typeface="Times New Roman" panose="02020603050405020304" pitchFamily="18" charset="0"/>
                  </a:rPr>
                  <a:t>）。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直接连接符 20"/>
            <p:cNvCxnSpPr>
              <a:stCxn id="9" idx="6"/>
              <a:endCxn id="17" idx="1"/>
            </p:cNvCxnSpPr>
            <p:nvPr/>
          </p:nvCxnSpPr>
          <p:spPr>
            <a:xfrm>
              <a:off x="2678822" y="5109716"/>
              <a:ext cx="220967" cy="3475"/>
            </a:xfrm>
            <a:prstGeom prst="line">
              <a:avLst/>
            </a:prstGeom>
            <a:ln w="19050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矩形 36"/>
          <p:cNvSpPr/>
          <p:nvPr/>
        </p:nvSpPr>
        <p:spPr>
          <a:xfrm>
            <a:off x="3325004" y="951695"/>
            <a:ext cx="5541990" cy="136559"/>
          </a:xfrm>
          <a:prstGeom prst="rect">
            <a:avLst/>
          </a:prstGeom>
          <a:gradFill flip="none" rotWithShape="1">
            <a:gsLst>
              <a:gs pos="23000">
                <a:srgbClr val="996600">
                  <a:alpha val="0"/>
                </a:srgbClr>
              </a:gs>
              <a:gs pos="75000">
                <a:srgbClr val="9966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25004" y="398517"/>
            <a:ext cx="5541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rgbClr val="765A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赤霉素及其他植物激素的发现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65A0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2455503" y="4051629"/>
            <a:ext cx="203200" cy="203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23484" y="394660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年代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658703" y="3921874"/>
            <a:ext cx="8187132" cy="464933"/>
            <a:chOff x="2678822" y="4878361"/>
            <a:chExt cx="8187132" cy="464933"/>
          </a:xfrm>
        </p:grpSpPr>
        <p:grpSp>
          <p:nvGrpSpPr>
            <p:cNvPr id="48" name="组合 47"/>
            <p:cNvGrpSpPr/>
            <p:nvPr/>
          </p:nvGrpSpPr>
          <p:grpSpPr>
            <a:xfrm>
              <a:off x="2908635" y="4878361"/>
              <a:ext cx="7957319" cy="464933"/>
              <a:chOff x="2908635" y="4573562"/>
              <a:chExt cx="7957319" cy="464933"/>
            </a:xfrm>
          </p:grpSpPr>
          <p:sp>
            <p:nvSpPr>
              <p:cNvPr id="50" name="圆角矩形 67"/>
              <p:cNvSpPr/>
              <p:nvPr/>
            </p:nvSpPr>
            <p:spPr>
              <a:xfrm>
                <a:off x="2908635" y="4573562"/>
                <a:ext cx="7957319" cy="464933"/>
              </a:xfrm>
              <a:prstGeom prst="roundRect">
                <a:avLst>
                  <a:gd name="adj" fmla="val 13281"/>
                </a:avLst>
              </a:prstGeom>
              <a:solidFill>
                <a:srgbClr val="996600">
                  <a:alpha val="9000"/>
                </a:srgbClr>
              </a:solidFill>
              <a:ln w="12700">
                <a:solidFill>
                  <a:srgbClr val="99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950620" y="4620251"/>
                <a:ext cx="74981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科学家发现被子植物体内存在赤霉素。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49" name="直接连接符 48"/>
            <p:cNvCxnSpPr>
              <a:stCxn id="45" idx="6"/>
              <a:endCxn id="50" idx="1"/>
            </p:cNvCxnSpPr>
            <p:nvPr/>
          </p:nvCxnSpPr>
          <p:spPr>
            <a:xfrm>
              <a:off x="2678822" y="5109716"/>
              <a:ext cx="229813" cy="1112"/>
            </a:xfrm>
            <a:prstGeom prst="line">
              <a:avLst/>
            </a:prstGeom>
            <a:ln w="19050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椭圆 39"/>
          <p:cNvSpPr/>
          <p:nvPr/>
        </p:nvSpPr>
        <p:spPr>
          <a:xfrm>
            <a:off x="2455503" y="4798624"/>
            <a:ext cx="203200" cy="203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663018" y="468478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此后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658703" y="4668869"/>
            <a:ext cx="8187132" cy="464933"/>
            <a:chOff x="2678822" y="4878361"/>
            <a:chExt cx="8187132" cy="464933"/>
          </a:xfrm>
        </p:grpSpPr>
        <p:grpSp>
          <p:nvGrpSpPr>
            <p:cNvPr id="44" name="组合 43"/>
            <p:cNvGrpSpPr/>
            <p:nvPr/>
          </p:nvGrpSpPr>
          <p:grpSpPr>
            <a:xfrm>
              <a:off x="2908635" y="4878361"/>
              <a:ext cx="7957319" cy="464933"/>
              <a:chOff x="2908635" y="4573562"/>
              <a:chExt cx="7957319" cy="464933"/>
            </a:xfrm>
          </p:grpSpPr>
          <p:sp>
            <p:nvSpPr>
              <p:cNvPr id="53" name="圆角矩形 67"/>
              <p:cNvSpPr/>
              <p:nvPr/>
            </p:nvSpPr>
            <p:spPr>
              <a:xfrm>
                <a:off x="2908635" y="4573562"/>
                <a:ext cx="7957319" cy="464933"/>
              </a:xfrm>
              <a:prstGeom prst="roundRect">
                <a:avLst>
                  <a:gd name="adj" fmla="val 13281"/>
                </a:avLst>
              </a:prstGeom>
              <a:solidFill>
                <a:srgbClr val="996600">
                  <a:alpha val="9000"/>
                </a:srgbClr>
              </a:solidFill>
              <a:ln w="12700">
                <a:solidFill>
                  <a:srgbClr val="99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950620" y="4620251"/>
                <a:ext cx="78833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科学家进一步研究发现</a:t>
                </a:r>
                <a:r>
                  <a:rPr lang="zh-CN" altLang="en-US" sz="2000" dirty="0">
                    <a:solidFill>
                      <a:prstClr val="black"/>
                    </a:solidFill>
                    <a:latin typeface="等线" panose="02010600030101010101" charset="-122"/>
                    <a:ea typeface="等线" panose="02010600030101010101" charset="-122"/>
                  </a:rPr>
                  <a:t>：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赤霉素在植物中普遍存在，而且包括许多种。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52" name="直接连接符 51"/>
            <p:cNvCxnSpPr>
              <a:stCxn id="40" idx="6"/>
              <a:endCxn id="53" idx="1"/>
            </p:cNvCxnSpPr>
            <p:nvPr/>
          </p:nvCxnSpPr>
          <p:spPr>
            <a:xfrm>
              <a:off x="2678822" y="5109716"/>
              <a:ext cx="229813" cy="1112"/>
            </a:xfrm>
            <a:prstGeom prst="line">
              <a:avLst/>
            </a:prstGeom>
            <a:ln w="19050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椭圆 54"/>
          <p:cNvSpPr/>
          <p:nvPr/>
        </p:nvSpPr>
        <p:spPr>
          <a:xfrm>
            <a:off x="2455503" y="5637155"/>
            <a:ext cx="203200" cy="2032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663018" y="552331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后来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2658703" y="5375422"/>
            <a:ext cx="8187132" cy="726294"/>
            <a:chOff x="2678822" y="4859507"/>
            <a:chExt cx="8187132" cy="726294"/>
          </a:xfrm>
        </p:grpSpPr>
        <p:grpSp>
          <p:nvGrpSpPr>
            <p:cNvPr id="58" name="组合 57"/>
            <p:cNvGrpSpPr/>
            <p:nvPr/>
          </p:nvGrpSpPr>
          <p:grpSpPr>
            <a:xfrm>
              <a:off x="2908635" y="4859507"/>
              <a:ext cx="7957319" cy="726294"/>
              <a:chOff x="2908635" y="4554708"/>
              <a:chExt cx="7957319" cy="726294"/>
            </a:xfrm>
          </p:grpSpPr>
          <p:sp>
            <p:nvSpPr>
              <p:cNvPr id="60" name="圆角矩形 67"/>
              <p:cNvSpPr/>
              <p:nvPr/>
            </p:nvSpPr>
            <p:spPr>
              <a:xfrm>
                <a:off x="2908635" y="4554708"/>
                <a:ext cx="7957319" cy="726294"/>
              </a:xfrm>
              <a:prstGeom prst="roundRect">
                <a:avLst>
                  <a:gd name="adj" fmla="val 13281"/>
                </a:avLst>
              </a:prstGeom>
              <a:solidFill>
                <a:srgbClr val="996600">
                  <a:alpha val="9000"/>
                </a:srgbClr>
              </a:solidFill>
              <a:ln w="12700">
                <a:solidFill>
                  <a:srgbClr val="99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2950620" y="4573116"/>
                <a:ext cx="78413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科学家发现了植物体内还有细胞分裂素、脱落酸、乙烯等植物激素，并逐渐弄清楚了这些植物激素的生理作用。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59" name="直接连接符 58"/>
            <p:cNvCxnSpPr>
              <a:stCxn id="55" idx="6"/>
              <a:endCxn id="60" idx="1"/>
            </p:cNvCxnSpPr>
            <p:nvPr/>
          </p:nvCxnSpPr>
          <p:spPr>
            <a:xfrm flipV="1">
              <a:off x="2678822" y="5222654"/>
              <a:ext cx="229813" cy="186"/>
            </a:xfrm>
            <a:prstGeom prst="line">
              <a:avLst/>
            </a:prstGeom>
            <a:ln w="19050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/>
      <p:bldP spid="16" grpId="0" animBg="1"/>
      <p:bldP spid="11" grpId="0" uiExpand="1" build="p"/>
      <p:bldP spid="37" grpId="0" animBg="1"/>
      <p:bldP spid="4" grpId="0"/>
      <p:bldP spid="45" grpId="0" animBg="1"/>
      <p:bldP spid="46" grpId="0"/>
      <p:bldP spid="40" grpId="0" animBg="1"/>
      <p:bldP spid="41" grpId="0"/>
      <p:bldP spid="55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19" y="0"/>
            <a:ext cx="12293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98698" y="1255540"/>
            <a:ext cx="49973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1500" dirty="0">
                <a:solidFill>
                  <a:srgbClr val="E46C0A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赤霉素</a:t>
            </a:r>
            <a:endParaRPr lang="zh-CN" altLang="en-US" sz="11500" dirty="0">
              <a:solidFill>
                <a:srgbClr val="E46C0A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绿色的叶子&#10;&#10;描述已自动生成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71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/>
              <a:buNone/>
            </a:pPr>
            <a:endParaRPr lang="en-US" sz="1600" cap="all"/>
          </a:p>
        </p:txBody>
      </p:sp>
      <p:cxnSp>
        <p:nvCxnSpPr>
          <p:cNvPr id="1037" name="Straight Connector 103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133424" y="3591407"/>
            <a:ext cx="3242673" cy="164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3600" dirty="0"/>
              <a:t>幼芽、幼根和未成熟的种子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969657" y="213681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合成部位</a:t>
            </a:r>
            <a:endParaRPr lang="zh-CN" altLang="en-US" sz="66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16531" y="3337139"/>
            <a:ext cx="334959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5" name="Group 3084"/>
          <p:cNvGrpSpPr>
            <a:grpSpLocks noGrp="1" noRot="1" noChangeAspect="1" noMove="1" noResize="1" noUngrp="1"/>
          </p:cNvGrpSpPr>
          <p:nvPr/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086" name="Rectangle 64"/>
            <p:cNvSpPr/>
            <p:nvPr/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7" name="Rectangle 66"/>
            <p:cNvSpPr/>
            <p:nvPr/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8" name="Rectangle 64"/>
            <p:cNvSpPr/>
            <p:nvPr/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9" name="Rectangle 66"/>
            <p:cNvSpPr/>
            <p:nvPr/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0" name="Rectangle 64"/>
            <p:cNvSpPr/>
            <p:nvPr/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1" name="Rectangle 66"/>
            <p:cNvSpPr/>
            <p:nvPr/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2" name="Rectangle 64"/>
            <p:cNvSpPr/>
            <p:nvPr/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3" name="Rectangle 66"/>
            <p:cNvSpPr/>
            <p:nvPr/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4" name="Rectangle 64"/>
            <p:cNvSpPr/>
            <p:nvPr/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5" name="Rectangle 66"/>
            <p:cNvSpPr/>
            <p:nvPr/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6" name="Rectangle 64"/>
            <p:cNvSpPr/>
            <p:nvPr/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7" name="Rectangle 66"/>
            <p:cNvSpPr/>
            <p:nvPr/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8" name="Rectangle 64"/>
            <p:cNvSpPr/>
            <p:nvPr/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9" name="Rectangle 66"/>
            <p:cNvSpPr/>
            <p:nvPr/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0" name="Rectangle 64"/>
            <p:cNvSpPr/>
            <p:nvPr/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1" name="Rectangle 66"/>
            <p:cNvSpPr/>
            <p:nvPr/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2" name="Rectangle 64"/>
            <p:cNvSpPr/>
            <p:nvPr/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3" name="Rectangle 66"/>
            <p:cNvSpPr/>
            <p:nvPr/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4" name="Rectangle 64"/>
            <p:cNvSpPr/>
            <p:nvPr/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5" name="Rectangle 66"/>
            <p:cNvSpPr/>
            <p:nvPr/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8649" r="4" b="15667"/>
          <a:stretch>
            <a:fillRect/>
          </a:stretch>
        </p:blipFill>
        <p:spPr bwMode="auto">
          <a:xfrm>
            <a:off x="6412992" y="-1"/>
            <a:ext cx="5779008" cy="32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3703" b="2"/>
          <a:stretch>
            <a:fillRect/>
          </a:stretch>
        </p:blipFill>
        <p:spPr bwMode="auto">
          <a:xfrm>
            <a:off x="6412992" y="3233985"/>
            <a:ext cx="5779008" cy="36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7" name="Rectangle 3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Documents and Settings\Administrator\桌面\W020081103548350475677.jpg"/>
          <p:cNvPicPr>
            <a:picLocks noChangeAspect="1" noChangeArrowheads="1"/>
          </p:cNvPicPr>
          <p:nvPr/>
        </p:nvPicPr>
        <p:blipFill rotWithShape="1">
          <a:blip r:embed="rId3" cstate="print"/>
          <a:srcRect t="1911" r="3" b="9456"/>
          <a:stretch>
            <a:fillRect/>
          </a:stretch>
        </p:blipFill>
        <p:spPr bwMode="auto">
          <a:xfrm>
            <a:off x="606970" y="3233983"/>
            <a:ext cx="5806021" cy="3624015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1108714" y="6165501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glow rad="127000">
                    <a:srgbClr val="1B380E"/>
                  </a:glow>
                </a:effectLst>
              </a:rPr>
              <a:t>促进细胞伸长，从而引起植株增高</a:t>
            </a:r>
            <a:endParaRPr lang="zh-CN" altLang="en-US" sz="2400" dirty="0">
              <a:solidFill>
                <a:schemeClr val="bg1"/>
              </a:solidFill>
              <a:effectLst>
                <a:glow rad="127000">
                  <a:srgbClr val="1B380E"/>
                </a:glow>
              </a:effectLst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00573" y="263381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glow rad="127000">
                    <a:srgbClr val="C87B4C"/>
                  </a:glow>
                </a:effectLst>
              </a:rPr>
              <a:t>促进细胞分裂与分化</a:t>
            </a:r>
            <a:endParaRPr lang="zh-CN" altLang="en-US" sz="2400" dirty="0">
              <a:solidFill>
                <a:schemeClr val="bg1"/>
              </a:solidFill>
              <a:effectLst>
                <a:glow rad="127000">
                  <a:srgbClr val="C87B4C"/>
                </a:glow>
              </a:effectLst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231132" y="6257834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effectLst>
                  <a:glow rad="127000">
                    <a:srgbClr val="242422"/>
                  </a:glow>
                </a:effectLst>
              </a:rPr>
              <a:t>促进种子萌发、开花和果实发育</a:t>
            </a:r>
            <a:endParaRPr lang="zh-CN" altLang="en-US" sz="2400" dirty="0">
              <a:solidFill>
                <a:schemeClr val="bg1"/>
              </a:solidFill>
              <a:effectLst>
                <a:glow rad="127000">
                  <a:srgbClr val="242422"/>
                </a:glo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6970" y="-4"/>
            <a:ext cx="5806021" cy="3233981"/>
          </a:xfrm>
          <a:prstGeom prst="rect">
            <a:avLst/>
          </a:prstGeom>
          <a:solidFill>
            <a:srgbClr val="7E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8720" y="744977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5">
                    <a:lumMod val="75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</a:rPr>
              <a:t>主要作用</a:t>
            </a:r>
            <a:endParaRPr lang="en-US" altLang="zh-CN" sz="8000" dirty="0">
              <a:solidFill>
                <a:schemeClr val="accent5">
                  <a:lumMod val="75000"/>
                </a:schemeClr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" grpId="0"/>
      <p:bldP spid="5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406501" y="2497976"/>
            <a:ext cx="77564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7030A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细胞分裂素</a:t>
            </a:r>
            <a:endParaRPr lang="zh-CN" altLang="en-US" sz="11500" dirty="0">
              <a:solidFill>
                <a:srgbClr val="7030A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3442" y="503813"/>
            <a:ext cx="5163022" cy="30538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9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</a:rPr>
              <a:t>合成</a:t>
            </a:r>
            <a:br>
              <a:rPr lang="en-US" altLang="zh-CN" sz="9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</a:rPr>
            </a:br>
            <a:r>
              <a:rPr lang="zh-CN" altLang="en-US" sz="9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</a:rPr>
              <a:t>部位</a:t>
            </a:r>
            <a:endParaRPr lang="en-US" altLang="zh-CN" sz="96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5134" name="Rectangle 5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6" name="Rectangle 5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>
            <a:fillRect/>
          </a:stretch>
        </p:blipFill>
        <p:spPr bwMode="auto">
          <a:xfrm>
            <a:off x="7184376" y="503813"/>
            <a:ext cx="4184182" cy="575239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Rectangle 5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001674" y="5014383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</a:rPr>
              <a:t>主要是根尖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1" name="Rectangle 61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2" name="Arc 61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9"/>
          <a:stretch>
            <a:fillRect/>
          </a:stretch>
        </p:blipFill>
        <p:spPr bwMode="auto">
          <a:xfrm>
            <a:off x="4357853" y="2595417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noFill/>
          <a:ln w="12065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451" y="445973"/>
            <a:ext cx="4327946" cy="15417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76200">
                    <a:prstClr val="white">
                      <a:alpha val="85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主要作用</a:t>
            </a:r>
            <a:endParaRPr lang="en-US" altLang="zh-CN" sz="54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50" name="Picture 6" descr="黄色的花&#10;&#10;中度可信度描述已自动生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/>
          <a:stretch>
            <a:fillRect/>
          </a:stretch>
        </p:blipFill>
        <p:spPr bwMode="auto"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  <a:noFill/>
          <a:ln w="9525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35451" y="2193481"/>
            <a:ext cx="3874256" cy="149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chemeClr val="bg1"/>
                </a:solidFill>
              </a:rPr>
              <a:t>促进细胞分裂；</a:t>
            </a:r>
            <a:endParaRPr lang="zh-CN" alt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chemeClr val="bg1"/>
                </a:solidFill>
              </a:rPr>
              <a:t>促进芽的分化、侧枝发育、叶绿素合成。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commondata" val="eyJoZGlkIjoiMjhjYTEzZTliZTc5ZTc0ZDgwM2UwNWU0ZDAwNmNmMDcifQ==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1842</Words>
  <Application>WPS 演示</Application>
  <PresentationFormat>宽屏</PresentationFormat>
  <Paragraphs>345</Paragraphs>
  <Slides>25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等线</vt:lpstr>
      <vt:lpstr>方正大标宋简体</vt:lpstr>
      <vt:lpstr>Arial</vt:lpstr>
      <vt:lpstr>Calibri</vt:lpstr>
      <vt:lpstr>Arial Unicode MS</vt:lpstr>
      <vt:lpstr>等线 Light</vt:lpstr>
      <vt:lpstr>楷体</vt:lpstr>
      <vt:lpstr>华文细黑</vt:lpstr>
      <vt:lpstr>Rockwell</vt:lpstr>
      <vt:lpstr>Bookman Old Style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主要作用</vt:lpstr>
      <vt:lpstr>PowerPoint 演示文稿</vt:lpstr>
      <vt:lpstr>合成 部位</vt:lpstr>
      <vt:lpstr>主要作用</vt:lpstr>
      <vt:lpstr>PowerPoint 演示文稿</vt:lpstr>
      <vt:lpstr>PowerPoint 演示文稿</vt:lpstr>
      <vt:lpstr>主要作用</vt:lpstr>
      <vt:lpstr>PowerPoint 演示文稿</vt:lpstr>
      <vt:lpstr>合成部位</vt:lpstr>
      <vt:lpstr>主要作用</vt:lpstr>
      <vt:lpstr>油菜素内酯 ——第六类植物激素</vt:lpstr>
      <vt:lpstr>植物激素</vt:lpstr>
      <vt:lpstr>【思考·讨论】不同植物激素作用的相关性</vt:lpstr>
      <vt:lpstr>植物激素间的相互作用</vt:lpstr>
      <vt:lpstr>植物激素间的相互作用</vt:lpstr>
      <vt:lpstr>植物激素间的相互作用</vt:lpstr>
      <vt:lpstr>植物激素间的相互作用</vt:lpstr>
      <vt:lpstr>植物激素间的相互作用</vt:lpstr>
      <vt:lpstr>植物激素间的相互作用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2051</cp:revision>
  <dcterms:created xsi:type="dcterms:W3CDTF">2021-10-17T01:42:00Z</dcterms:created>
  <dcterms:modified xsi:type="dcterms:W3CDTF">2024-08-31T00:03:52Z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D37001445DC04E5EA22399CA801D82D3_12</vt:lpwstr>
  </property>
  <property fmtid="{D5CDD505-2E9C-101B-9397-08002B2CF9AE}" pid="3" name="KSOProductBuildVer">
    <vt:lpwstr>2052-12.1.0.17827</vt:lpwstr>
  </property>
</Properties>
</file>