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5"/>
  </p:notesMasterIdLst>
  <p:handoutMasterIdLst>
    <p:handoutMasterId r:id="rId25"/>
  </p:handoutMasterIdLst>
  <p:sldIdLst>
    <p:sldId id="267" r:id="rId3"/>
    <p:sldId id="522" r:id="rId4"/>
    <p:sldId id="811" r:id="rId6"/>
    <p:sldId id="812" r:id="rId7"/>
    <p:sldId id="813" r:id="rId8"/>
    <p:sldId id="739" r:id="rId9"/>
    <p:sldId id="814" r:id="rId10"/>
    <p:sldId id="815" r:id="rId11"/>
    <p:sldId id="818" r:id="rId12"/>
    <p:sldId id="816" r:id="rId13"/>
    <p:sldId id="819" r:id="rId14"/>
    <p:sldId id="821" r:id="rId15"/>
    <p:sldId id="822" r:id="rId16"/>
    <p:sldId id="823" r:id="rId17"/>
    <p:sldId id="824" r:id="rId18"/>
    <p:sldId id="825" r:id="rId19"/>
    <p:sldId id="820" r:id="rId20"/>
    <p:sldId id="826" r:id="rId21"/>
    <p:sldId id="827" r:id="rId22"/>
    <p:sldId id="828" r:id="rId23"/>
    <p:sldId id="334" r:id="rId24"/>
  </p:sldIdLst>
  <p:sldSz cx="12192000" cy="6858000"/>
  <p:notesSz cx="6858000" cy="9144000"/>
  <p:embeddedFontLst>
    <p:embeddedFont>
      <p:font typeface="微软雅黑" panose="020B0503020204020204" pitchFamily="34" charset="-122"/>
      <p:regular r:id="rId29"/>
    </p:embeddedFont>
    <p:embeddedFont>
      <p:font typeface="方正细珊瑚简体" panose="03000509000000000000" pitchFamily="65" charset="-122"/>
      <p:regular r:id="rId30"/>
    </p:embeddedFont>
    <p:embeddedFont>
      <p:font typeface="Impact" panose="020B0806030902050204" pitchFamily="34" charset="0"/>
      <p:regular r:id="rId31"/>
    </p:embeddedFont>
    <p:embeddedFont>
      <p:font typeface="华文行楷" panose="02010800040101010101" pitchFamily="2" charset="-122"/>
      <p:regular r:id="rId32"/>
    </p:embeddedFont>
    <p:embeddedFont>
      <p:font typeface="方正粗倩简体" panose="03000509000000000000" pitchFamily="65" charset="-122"/>
      <p:regular r:id="rId33"/>
    </p:embeddedFont>
    <p:embeddedFont>
      <p:font typeface="等线" panose="02010600030101010101" charset="-122"/>
      <p:regular r:id="rId34"/>
    </p:embeddedFont>
    <p:embeddedFont>
      <p:font typeface="等线 Light" panose="02010600030101010101" charset="-122"/>
      <p:regular r:id="rId35"/>
    </p:embeddedFont>
    <p:embeddedFont>
      <p:font typeface="Calibri" panose="020F0502020204030204" charset="0"/>
      <p:regular r:id="rId36"/>
      <p:bold r:id="rId37"/>
      <p:italic r:id="rId38"/>
      <p:boldItalic r:id="rId39"/>
    </p:embeddedFont>
  </p:embeddedFontLst>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C9AB"/>
    <a:srgbClr val="008000"/>
    <a:srgbClr val="C5E0B4"/>
    <a:srgbClr val="592707"/>
    <a:srgbClr val="FBF0EC"/>
    <a:srgbClr val="FFC9C9"/>
    <a:srgbClr val="FF9999"/>
    <a:srgbClr val="DD690A"/>
    <a:srgbClr val="008DF6"/>
    <a:srgbClr val="7CBF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849" autoAdjust="0"/>
  </p:normalViewPr>
  <p:slideViewPr>
    <p:cSldViewPr snapToGrid="0">
      <p:cViewPr varScale="1">
        <p:scale>
          <a:sx n="105" d="100"/>
          <a:sy n="105" d="100"/>
        </p:scale>
        <p:origin x="750" y="11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51"/>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0" Type="http://schemas.openxmlformats.org/officeDocument/2006/relationships/tags" Target="tags/tag1.xml"/><Relationship Id="rId4" Type="http://schemas.openxmlformats.org/officeDocument/2006/relationships/slide" Target="slides/slide2.xml"/><Relationship Id="rId39" Type="http://schemas.openxmlformats.org/officeDocument/2006/relationships/font" Target="fonts/font11.fntdata"/><Relationship Id="rId38" Type="http://schemas.openxmlformats.org/officeDocument/2006/relationships/font" Target="fonts/font10.fntdata"/><Relationship Id="rId37" Type="http://schemas.openxmlformats.org/officeDocument/2006/relationships/font" Target="fonts/font9.fntdata"/><Relationship Id="rId36" Type="http://schemas.openxmlformats.org/officeDocument/2006/relationships/font" Target="fonts/font8.fntdata"/><Relationship Id="rId35" Type="http://schemas.openxmlformats.org/officeDocument/2006/relationships/font" Target="fonts/font7.fntdata"/><Relationship Id="rId34" Type="http://schemas.openxmlformats.org/officeDocument/2006/relationships/font" Target="fonts/font6.fntdata"/><Relationship Id="rId33" Type="http://schemas.openxmlformats.org/officeDocument/2006/relationships/font" Target="fonts/font5.fntdata"/><Relationship Id="rId32" Type="http://schemas.openxmlformats.org/officeDocument/2006/relationships/font" Target="fonts/font4.fntdata"/><Relationship Id="rId31" Type="http://schemas.openxmlformats.org/officeDocument/2006/relationships/font" Target="fonts/font3.fntdata"/><Relationship Id="rId30" Type="http://schemas.openxmlformats.org/officeDocument/2006/relationships/font" Target="fonts/font2.fntdata"/><Relationship Id="rId3" Type="http://schemas.openxmlformats.org/officeDocument/2006/relationships/slide" Target="slides/slide1.xml"/><Relationship Id="rId29" Type="http://schemas.openxmlformats.org/officeDocument/2006/relationships/font" Target="fonts/font1.fntdata"/><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handoutMaster" Target="handoutMasters/handoutMaster1.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D4EA0D-6645-4479-BA4C-AF2DCE1B41F8}"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E5488F-A3BC-46E6-B482-41B3E5554AF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AE5488F-A3BC-46E6-B482-41B3E5554AF6}"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AE5488F-A3BC-46E6-B482-41B3E5554AF6}"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AE5488F-A3BC-46E6-B482-41B3E5554AF6}"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E43019E-2C57-4E0C-8F61-630E0260AAE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14F41D-EA3E-41E9-A8E5-275C2EDA39BD}" type="slidenum">
              <a:rPr lang="zh-CN" altLang="en-US" smtClean="0"/>
            </a:fld>
            <a:endParaRPr lang="zh-CN" altLang="en-US"/>
          </a:p>
        </p:txBody>
      </p:sp>
      <p:sp>
        <p:nvSpPr>
          <p:cNvPr id="7" name="矩形 7"/>
          <p:cNvSpPr/>
          <p:nvPr userDrawn="1"/>
        </p:nvSpPr>
        <p:spPr>
          <a:xfrm>
            <a:off x="0" y="3644900"/>
            <a:ext cx="12192000" cy="32131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8" name="副标题 2"/>
          <p:cNvSpPr txBox="1"/>
          <p:nvPr userDrawn="1"/>
        </p:nvSpPr>
        <p:spPr>
          <a:xfrm>
            <a:off x="4986867" y="3813176"/>
            <a:ext cx="6614584" cy="695325"/>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fontAlgn="auto">
              <a:spcAft>
                <a:spcPts val="0"/>
              </a:spcAft>
              <a:defRPr/>
            </a:pPr>
            <a:endParaRPr lang="zh-CN" altLang="en-US" sz="2800" dirty="0">
              <a:solidFill>
                <a:schemeClr val="bg1"/>
              </a:solidFill>
              <a:effectLst>
                <a:glow rad="63500">
                  <a:schemeClr val="accent2">
                    <a:satMod val="175000"/>
                    <a:alpha val="40000"/>
                  </a:schemeClr>
                </a:glow>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endParaRPr>
          </a:p>
        </p:txBody>
      </p:sp>
      <p:cxnSp>
        <p:nvCxnSpPr>
          <p:cNvPr id="9" name="直接连接符 11"/>
          <p:cNvCxnSpPr/>
          <p:nvPr userDrawn="1"/>
        </p:nvCxnSpPr>
        <p:spPr>
          <a:xfrm>
            <a:off x="0" y="3589338"/>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副标题 2"/>
          <p:cNvSpPr>
            <a:spLocks noGrp="1"/>
          </p:cNvSpPr>
          <p:nvPr>
            <p:ph type="subTitle" idx="1"/>
          </p:nvPr>
        </p:nvSpPr>
        <p:spPr>
          <a:xfrm>
            <a:off x="3105773" y="3886200"/>
            <a:ext cx="8534400" cy="622478"/>
          </a:xfrm>
        </p:spPr>
        <p:txBody>
          <a:bodyPr/>
          <a:lstStyle>
            <a:lvl1pPr marL="0" indent="0" algn="r">
              <a:buNone/>
              <a:defRPr>
                <a:solidFill>
                  <a:schemeClr val="bg1"/>
                </a:solidFill>
                <a:effectLst>
                  <a:glow rad="63500">
                    <a:schemeClr val="accent2">
                      <a:satMod val="175000"/>
                      <a:alpha val="40000"/>
                    </a:schemeClr>
                  </a:glow>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endParaRPr lang="zh-CN" altLang="en-US" dirty="0"/>
          </a:p>
        </p:txBody>
      </p:sp>
      <p:sp>
        <p:nvSpPr>
          <p:cNvPr id="11" name="矩形 10"/>
          <p:cNvSpPr/>
          <p:nvPr userDrawn="1"/>
        </p:nvSpPr>
        <p:spPr>
          <a:xfrm>
            <a:off x="0" y="6429420"/>
            <a:ext cx="12192000" cy="4286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6"/>
          <p:cNvSpPr txBox="1">
            <a:spLocks noChangeArrowheads="1"/>
          </p:cNvSpPr>
          <p:nvPr userDrawn="1"/>
        </p:nvSpPr>
        <p:spPr bwMode="auto">
          <a:xfrm>
            <a:off x="8980158" y="5805264"/>
            <a:ext cx="2621280" cy="460375"/>
          </a:xfrm>
          <a:prstGeom prst="rect">
            <a:avLst/>
          </a:prstGeom>
          <a:solidFill>
            <a:srgbClr val="FFFFFF">
              <a:alpha val="0"/>
            </a:srgbClr>
          </a:solidFill>
          <a:ln w="9525">
            <a:noFill/>
            <a:miter lim="800000"/>
          </a:ln>
        </p:spPr>
        <p:txBody>
          <a:bodyPr wrap="none">
            <a:spAutoFit/>
          </a:bodyPr>
          <a:lstStyle/>
          <a:p>
            <a:r>
              <a:rPr lang="zh-CN" altLang="en-US" sz="2400" dirty="0">
                <a:solidFill>
                  <a:srgbClr val="FFFF00"/>
                </a:solidFill>
                <a:latin typeface="方正细珊瑚简体" panose="03000509000000000000" pitchFamily="65" charset="-122"/>
                <a:ea typeface="方正细珊瑚简体" panose="03000509000000000000" pitchFamily="65" charset="-122"/>
              </a:rPr>
              <a:t>四川省仪陇中学校</a:t>
            </a:r>
            <a:endParaRPr lang="zh-CN" altLang="en-US" sz="2400" dirty="0">
              <a:solidFill>
                <a:srgbClr val="FFFF00"/>
              </a:solidFill>
              <a:latin typeface="方正细珊瑚简体" panose="03000509000000000000" pitchFamily="65" charset="-122"/>
              <a:ea typeface="方正细珊瑚简体" panose="03000509000000000000" pitchFamily="65" charset="-122"/>
            </a:endParaRPr>
          </a:p>
        </p:txBody>
      </p:sp>
      <p:grpSp>
        <p:nvGrpSpPr>
          <p:cNvPr id="19" name="组合 18"/>
          <p:cNvGrpSpPr/>
          <p:nvPr userDrawn="1"/>
        </p:nvGrpSpPr>
        <p:grpSpPr bwMode="auto">
          <a:xfrm>
            <a:off x="0" y="3176"/>
            <a:ext cx="12192000" cy="3673475"/>
            <a:chOff x="-748" y="-27992"/>
            <a:chExt cx="9144753" cy="3673016"/>
          </a:xfrm>
          <a:gradFill>
            <a:gsLst>
              <a:gs pos="0">
                <a:schemeClr val="accent2">
                  <a:lumMod val="60000"/>
                  <a:lumOff val="40000"/>
                </a:schemeClr>
              </a:gs>
              <a:gs pos="100000">
                <a:schemeClr val="bg1"/>
              </a:gs>
            </a:gsLst>
            <a:lin ang="5400000" scaled="0"/>
          </a:gradFill>
        </p:grpSpPr>
        <p:sp>
          <p:nvSpPr>
            <p:cNvPr id="21" name="TextBox 10"/>
            <p:cNvSpPr txBox="1"/>
            <p:nvPr userDrawn="1"/>
          </p:nvSpPr>
          <p:spPr>
            <a:xfrm>
              <a:off x="139864" y="-24112"/>
              <a:ext cx="6815699" cy="2785378"/>
            </a:xfrm>
            <a:prstGeom prst="rect">
              <a:avLst/>
            </a:prstGeom>
            <a:grpFill/>
          </p:spPr>
          <p:txBody>
            <a:bodyPr wrap="square">
              <a:spAutoFit/>
            </a:bodyPr>
            <a:lstStyle/>
            <a:p>
              <a:pPr algn="ctr" fontAlgn="auto">
                <a:spcBef>
                  <a:spcPts val="0"/>
                </a:spcBef>
                <a:spcAft>
                  <a:spcPts val="0"/>
                </a:spcAft>
                <a:defRPr/>
              </a:pPr>
              <a:r>
                <a:rPr lang="en-US" altLang="zh-CN" sz="17500" dirty="0">
                  <a:gradFill>
                    <a:gsLst>
                      <a:gs pos="0">
                        <a:schemeClr val="accent6">
                          <a:lumMod val="60000"/>
                          <a:lumOff val="40000"/>
                        </a:schemeClr>
                      </a:gs>
                      <a:gs pos="100000">
                        <a:schemeClr val="bg1"/>
                      </a:gs>
                    </a:gsLst>
                    <a:lin ang="5400000" scaled="0"/>
                  </a:gradFill>
                  <a:latin typeface="Impact" panose="020B0806030902050204" pitchFamily="34" charset="0"/>
                  <a:ea typeface="+mn-ea"/>
                </a:rPr>
                <a:t>SHENGWU</a:t>
              </a:r>
              <a:endParaRPr lang="zh-CN" altLang="en-US" sz="17500" dirty="0">
                <a:gradFill>
                  <a:gsLst>
                    <a:gs pos="0">
                      <a:schemeClr val="accent6">
                        <a:lumMod val="60000"/>
                        <a:lumOff val="40000"/>
                      </a:schemeClr>
                    </a:gs>
                    <a:gs pos="100000">
                      <a:schemeClr val="bg1"/>
                    </a:gs>
                  </a:gsLst>
                  <a:lin ang="5400000" scaled="0"/>
                </a:gradFill>
                <a:latin typeface="Impact" panose="020B0806030902050204" pitchFamily="34" charset="0"/>
                <a:ea typeface="+mn-ea"/>
              </a:endParaRPr>
            </a:p>
          </p:txBody>
        </p:sp>
        <p:sp>
          <p:nvSpPr>
            <p:cNvPr id="20" name="矩形 6"/>
            <p:cNvSpPr/>
            <p:nvPr userDrawn="1"/>
          </p:nvSpPr>
          <p:spPr>
            <a:xfrm>
              <a:off x="-748" y="-27992"/>
              <a:ext cx="9144753" cy="36730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600" dirty="0">
                <a:latin typeface="Arial Black" panose="020B0A04020102020204" pitchFamily="34" charset="0"/>
              </a:endParaRPr>
            </a:p>
          </p:txBody>
        </p:sp>
      </p:grpSp>
      <p:cxnSp>
        <p:nvCxnSpPr>
          <p:cNvPr id="22" name="直接连接符 11"/>
          <p:cNvCxnSpPr/>
          <p:nvPr userDrawn="1"/>
        </p:nvCxnSpPr>
        <p:spPr>
          <a:xfrm>
            <a:off x="0" y="3589338"/>
            <a:ext cx="12192000"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32" name="TextBox 10"/>
          <p:cNvSpPr txBox="1"/>
          <p:nvPr userDrawn="1"/>
        </p:nvSpPr>
        <p:spPr bwMode="auto">
          <a:xfrm>
            <a:off x="-293910" y="-684740"/>
            <a:ext cx="12846225" cy="3970318"/>
          </a:xfrm>
          <a:prstGeom prst="rect">
            <a:avLst/>
          </a:prstGeom>
          <a:noFill/>
        </p:spPr>
        <p:txBody>
          <a:bodyPr wrap="square">
            <a:spAutoFit/>
          </a:bodyPr>
          <a:lstStyle/>
          <a:p>
            <a:pPr algn="ctr" fontAlgn="auto">
              <a:spcBef>
                <a:spcPts val="0"/>
              </a:spcBef>
              <a:spcAft>
                <a:spcPts val="0"/>
              </a:spcAft>
              <a:defRPr/>
            </a:pPr>
            <a:r>
              <a:rPr lang="en-US" altLang="zh-CN" sz="24700" dirty="0">
                <a:gradFill>
                  <a:gsLst>
                    <a:gs pos="0">
                      <a:schemeClr val="accent2">
                        <a:lumMod val="60000"/>
                        <a:lumOff val="40000"/>
                      </a:schemeClr>
                    </a:gs>
                    <a:gs pos="100000">
                      <a:srgbClr val="FFFFFF"/>
                    </a:gs>
                  </a:gsLst>
                  <a:lin ang="5400000" scaled="0"/>
                </a:gradFill>
                <a:latin typeface="Impact" panose="020B0806030902050204" pitchFamily="34" charset="0"/>
                <a:ea typeface="+mn-ea"/>
              </a:rPr>
              <a:t>SHENGWU</a:t>
            </a:r>
            <a:endParaRPr lang="zh-CN" altLang="en-US" sz="24700" dirty="0">
              <a:gradFill>
                <a:gsLst>
                  <a:gs pos="0">
                    <a:schemeClr val="accent2">
                      <a:lumMod val="60000"/>
                      <a:lumOff val="40000"/>
                    </a:schemeClr>
                  </a:gs>
                  <a:gs pos="100000">
                    <a:srgbClr val="FFFFFF"/>
                  </a:gs>
                </a:gsLst>
                <a:lin ang="5400000" scaled="0"/>
              </a:gradFill>
              <a:latin typeface="Impact" panose="020B0806030902050204" pitchFamily="34" charset="0"/>
              <a:ea typeface="+mn-ea"/>
            </a:endParaRPr>
          </a:p>
        </p:txBody>
      </p:sp>
      <p:sp>
        <p:nvSpPr>
          <p:cNvPr id="23" name="任意多边形 14"/>
          <p:cNvSpPr/>
          <p:nvPr userDrawn="1"/>
        </p:nvSpPr>
        <p:spPr bwMode="auto">
          <a:xfrm>
            <a:off x="2117" y="471137"/>
            <a:ext cx="6379635" cy="571504"/>
          </a:xfrm>
          <a:custGeom>
            <a:avLst/>
            <a:gdLst>
              <a:gd name="connsiteX0" fmla="*/ 0 w 2428892"/>
              <a:gd name="connsiteY0" fmla="*/ 119066 h 714380"/>
              <a:gd name="connsiteX1" fmla="*/ 34874 w 2428892"/>
              <a:gd name="connsiteY1" fmla="*/ 34874 h 714380"/>
              <a:gd name="connsiteX2" fmla="*/ 119066 w 2428892"/>
              <a:gd name="connsiteY2" fmla="*/ 0 h 714380"/>
              <a:gd name="connsiteX3" fmla="*/ 2309826 w 2428892"/>
              <a:gd name="connsiteY3" fmla="*/ 0 h 714380"/>
              <a:gd name="connsiteX4" fmla="*/ 2394018 w 2428892"/>
              <a:gd name="connsiteY4" fmla="*/ 34874 h 714380"/>
              <a:gd name="connsiteX5" fmla="*/ 2428892 w 2428892"/>
              <a:gd name="connsiteY5" fmla="*/ 119066 h 714380"/>
              <a:gd name="connsiteX6" fmla="*/ 2428892 w 2428892"/>
              <a:gd name="connsiteY6" fmla="*/ 595314 h 714380"/>
              <a:gd name="connsiteX7" fmla="*/ 2394018 w 2428892"/>
              <a:gd name="connsiteY7" fmla="*/ 679506 h 714380"/>
              <a:gd name="connsiteX8" fmla="*/ 2309826 w 2428892"/>
              <a:gd name="connsiteY8" fmla="*/ 714380 h 714380"/>
              <a:gd name="connsiteX9" fmla="*/ 119066 w 2428892"/>
              <a:gd name="connsiteY9" fmla="*/ 714380 h 714380"/>
              <a:gd name="connsiteX10" fmla="*/ 34874 w 2428892"/>
              <a:gd name="connsiteY10" fmla="*/ 679506 h 714380"/>
              <a:gd name="connsiteX11" fmla="*/ 0 w 2428892"/>
              <a:gd name="connsiteY11" fmla="*/ 595314 h 714380"/>
              <a:gd name="connsiteX12" fmla="*/ 0 w 2428892"/>
              <a:gd name="connsiteY12" fmla="*/ 119066 h 714380"/>
              <a:gd name="connsiteX0-1" fmla="*/ 265905 w 2694797"/>
              <a:gd name="connsiteY0-2" fmla="*/ 119066 h 714380"/>
              <a:gd name="connsiteX1-3" fmla="*/ 384971 w 2694797"/>
              <a:gd name="connsiteY1-4" fmla="*/ 0 h 714380"/>
              <a:gd name="connsiteX2-5" fmla="*/ 2575731 w 2694797"/>
              <a:gd name="connsiteY2-6" fmla="*/ 0 h 714380"/>
              <a:gd name="connsiteX3-7" fmla="*/ 2659923 w 2694797"/>
              <a:gd name="connsiteY3-8" fmla="*/ 34874 h 714380"/>
              <a:gd name="connsiteX4-9" fmla="*/ 2694797 w 2694797"/>
              <a:gd name="connsiteY4-10" fmla="*/ 119066 h 714380"/>
              <a:gd name="connsiteX5-11" fmla="*/ 2694797 w 2694797"/>
              <a:gd name="connsiteY5-12" fmla="*/ 595314 h 714380"/>
              <a:gd name="connsiteX6-13" fmla="*/ 2659923 w 2694797"/>
              <a:gd name="connsiteY6-14" fmla="*/ 679506 h 714380"/>
              <a:gd name="connsiteX7-15" fmla="*/ 2575731 w 2694797"/>
              <a:gd name="connsiteY7-16" fmla="*/ 714380 h 714380"/>
              <a:gd name="connsiteX8-17" fmla="*/ 384971 w 2694797"/>
              <a:gd name="connsiteY8-18" fmla="*/ 714380 h 714380"/>
              <a:gd name="connsiteX9-19" fmla="*/ 300779 w 2694797"/>
              <a:gd name="connsiteY9-20" fmla="*/ 679506 h 714380"/>
              <a:gd name="connsiteX10-21" fmla="*/ 265905 w 2694797"/>
              <a:gd name="connsiteY10-22" fmla="*/ 595314 h 714380"/>
              <a:gd name="connsiteX11-23" fmla="*/ 265905 w 2694797"/>
              <a:gd name="connsiteY11-24" fmla="*/ 119066 h 714380"/>
              <a:gd name="connsiteX0-25" fmla="*/ 0 w 2428892"/>
              <a:gd name="connsiteY0-26" fmla="*/ 595314 h 714380"/>
              <a:gd name="connsiteX1-27" fmla="*/ 119066 w 2428892"/>
              <a:gd name="connsiteY1-28" fmla="*/ 0 h 714380"/>
              <a:gd name="connsiteX2-29" fmla="*/ 2309826 w 2428892"/>
              <a:gd name="connsiteY2-30" fmla="*/ 0 h 714380"/>
              <a:gd name="connsiteX3-31" fmla="*/ 2394018 w 2428892"/>
              <a:gd name="connsiteY3-32" fmla="*/ 34874 h 714380"/>
              <a:gd name="connsiteX4-33" fmla="*/ 2428892 w 2428892"/>
              <a:gd name="connsiteY4-34" fmla="*/ 119066 h 714380"/>
              <a:gd name="connsiteX5-35" fmla="*/ 2428892 w 2428892"/>
              <a:gd name="connsiteY5-36" fmla="*/ 595314 h 714380"/>
              <a:gd name="connsiteX6-37" fmla="*/ 2394018 w 2428892"/>
              <a:gd name="connsiteY6-38" fmla="*/ 679506 h 714380"/>
              <a:gd name="connsiteX7-39" fmla="*/ 2309826 w 2428892"/>
              <a:gd name="connsiteY7-40" fmla="*/ 714380 h 714380"/>
              <a:gd name="connsiteX8-41" fmla="*/ 119066 w 2428892"/>
              <a:gd name="connsiteY8-42" fmla="*/ 714380 h 714380"/>
              <a:gd name="connsiteX9-43" fmla="*/ 34874 w 2428892"/>
              <a:gd name="connsiteY9-44" fmla="*/ 679506 h 714380"/>
              <a:gd name="connsiteX10-45" fmla="*/ 0 w 2428892"/>
              <a:gd name="connsiteY10-46" fmla="*/ 595314 h 714380"/>
              <a:gd name="connsiteX0-47" fmla="*/ 294967 w 2688985"/>
              <a:gd name="connsiteY0-48" fmla="*/ 679506 h 798569"/>
              <a:gd name="connsiteX1-49" fmla="*/ 379159 w 2688985"/>
              <a:gd name="connsiteY1-50" fmla="*/ 0 h 798569"/>
              <a:gd name="connsiteX2-51" fmla="*/ 2569919 w 2688985"/>
              <a:gd name="connsiteY2-52" fmla="*/ 0 h 798569"/>
              <a:gd name="connsiteX3-53" fmla="*/ 2654111 w 2688985"/>
              <a:gd name="connsiteY3-54" fmla="*/ 34874 h 798569"/>
              <a:gd name="connsiteX4-55" fmla="*/ 2688985 w 2688985"/>
              <a:gd name="connsiteY4-56" fmla="*/ 119066 h 798569"/>
              <a:gd name="connsiteX5-57" fmla="*/ 2688985 w 2688985"/>
              <a:gd name="connsiteY5-58" fmla="*/ 595314 h 798569"/>
              <a:gd name="connsiteX6-59" fmla="*/ 2654111 w 2688985"/>
              <a:gd name="connsiteY6-60" fmla="*/ 679506 h 798569"/>
              <a:gd name="connsiteX7-61" fmla="*/ 2569919 w 2688985"/>
              <a:gd name="connsiteY7-62" fmla="*/ 714380 h 798569"/>
              <a:gd name="connsiteX8-63" fmla="*/ 379159 w 2688985"/>
              <a:gd name="connsiteY8-64" fmla="*/ 714380 h 798569"/>
              <a:gd name="connsiteX9-65" fmla="*/ 294967 w 2688985"/>
              <a:gd name="connsiteY9-66" fmla="*/ 679506 h 798569"/>
              <a:gd name="connsiteX0-67" fmla="*/ 365127 w 2674953"/>
              <a:gd name="connsiteY0-68" fmla="*/ 714380 h 714380"/>
              <a:gd name="connsiteX1-69" fmla="*/ 365127 w 2674953"/>
              <a:gd name="connsiteY1-70" fmla="*/ 0 h 714380"/>
              <a:gd name="connsiteX2-71" fmla="*/ 2555887 w 2674953"/>
              <a:gd name="connsiteY2-72" fmla="*/ 0 h 714380"/>
              <a:gd name="connsiteX3-73" fmla="*/ 2640079 w 2674953"/>
              <a:gd name="connsiteY3-74" fmla="*/ 34874 h 714380"/>
              <a:gd name="connsiteX4-75" fmla="*/ 2674953 w 2674953"/>
              <a:gd name="connsiteY4-76" fmla="*/ 119066 h 714380"/>
              <a:gd name="connsiteX5-77" fmla="*/ 2674953 w 2674953"/>
              <a:gd name="connsiteY5-78" fmla="*/ 595314 h 714380"/>
              <a:gd name="connsiteX6-79" fmla="*/ 2640079 w 2674953"/>
              <a:gd name="connsiteY6-80" fmla="*/ 679506 h 714380"/>
              <a:gd name="connsiteX7-81" fmla="*/ 2555887 w 2674953"/>
              <a:gd name="connsiteY7-82" fmla="*/ 714380 h 714380"/>
              <a:gd name="connsiteX8-83" fmla="*/ 365127 w 2674953"/>
              <a:gd name="connsiteY8-84" fmla="*/ 714380 h 714380"/>
              <a:gd name="connsiteX0-85" fmla="*/ 365127 w 2674953"/>
              <a:gd name="connsiteY0-86" fmla="*/ 714380 h 714380"/>
              <a:gd name="connsiteX1-87" fmla="*/ 365127 w 2674953"/>
              <a:gd name="connsiteY1-88" fmla="*/ 0 h 714380"/>
              <a:gd name="connsiteX2-89" fmla="*/ 2555887 w 2674953"/>
              <a:gd name="connsiteY2-90" fmla="*/ 0 h 714380"/>
              <a:gd name="connsiteX3-91" fmla="*/ 2640079 w 2674953"/>
              <a:gd name="connsiteY3-92" fmla="*/ 34874 h 714380"/>
              <a:gd name="connsiteX4-93" fmla="*/ 2674953 w 2674953"/>
              <a:gd name="connsiteY4-94" fmla="*/ 119066 h 714380"/>
              <a:gd name="connsiteX5-95" fmla="*/ 2674953 w 2674953"/>
              <a:gd name="connsiteY5-96" fmla="*/ 595314 h 714380"/>
              <a:gd name="connsiteX6-97" fmla="*/ 2640079 w 2674953"/>
              <a:gd name="connsiteY6-98" fmla="*/ 679506 h 714380"/>
              <a:gd name="connsiteX7-99" fmla="*/ 2555887 w 2674953"/>
              <a:gd name="connsiteY7-100" fmla="*/ 714380 h 714380"/>
              <a:gd name="connsiteX8-101" fmla="*/ 365127 w 2674953"/>
              <a:gd name="connsiteY8-102" fmla="*/ 714380 h 714380"/>
              <a:gd name="connsiteX0-103" fmla="*/ 9038 w 2318864"/>
              <a:gd name="connsiteY0-104" fmla="*/ 714380 h 714380"/>
              <a:gd name="connsiteX1-105" fmla="*/ 9038 w 2318864"/>
              <a:gd name="connsiteY1-106" fmla="*/ 0 h 714380"/>
              <a:gd name="connsiteX2-107" fmla="*/ 2199798 w 2318864"/>
              <a:gd name="connsiteY2-108" fmla="*/ 0 h 714380"/>
              <a:gd name="connsiteX3-109" fmla="*/ 2283990 w 2318864"/>
              <a:gd name="connsiteY3-110" fmla="*/ 34874 h 714380"/>
              <a:gd name="connsiteX4-111" fmla="*/ 2318864 w 2318864"/>
              <a:gd name="connsiteY4-112" fmla="*/ 119066 h 714380"/>
              <a:gd name="connsiteX5-113" fmla="*/ 2318864 w 2318864"/>
              <a:gd name="connsiteY5-114" fmla="*/ 595314 h 714380"/>
              <a:gd name="connsiteX6-115" fmla="*/ 2283990 w 2318864"/>
              <a:gd name="connsiteY6-116" fmla="*/ 679506 h 714380"/>
              <a:gd name="connsiteX7-117" fmla="*/ 2199798 w 2318864"/>
              <a:gd name="connsiteY7-118" fmla="*/ 714380 h 714380"/>
              <a:gd name="connsiteX8-119" fmla="*/ 9038 w 2318864"/>
              <a:gd name="connsiteY8-120" fmla="*/ 714380 h 714380"/>
              <a:gd name="connsiteX0-121" fmla="*/ 1045 w 2310871"/>
              <a:gd name="connsiteY0-122" fmla="*/ 714380 h 714380"/>
              <a:gd name="connsiteX1-123" fmla="*/ 1045 w 2310871"/>
              <a:gd name="connsiteY1-124" fmla="*/ 0 h 714380"/>
              <a:gd name="connsiteX2-125" fmla="*/ 2191805 w 2310871"/>
              <a:gd name="connsiteY2-126" fmla="*/ 0 h 714380"/>
              <a:gd name="connsiteX3-127" fmla="*/ 2275997 w 2310871"/>
              <a:gd name="connsiteY3-128" fmla="*/ 34874 h 714380"/>
              <a:gd name="connsiteX4-129" fmla="*/ 2310871 w 2310871"/>
              <a:gd name="connsiteY4-130" fmla="*/ 119066 h 714380"/>
              <a:gd name="connsiteX5-131" fmla="*/ 2310871 w 2310871"/>
              <a:gd name="connsiteY5-132" fmla="*/ 595314 h 714380"/>
              <a:gd name="connsiteX6-133" fmla="*/ 2275997 w 2310871"/>
              <a:gd name="connsiteY6-134" fmla="*/ 679506 h 714380"/>
              <a:gd name="connsiteX7-135" fmla="*/ 2191805 w 2310871"/>
              <a:gd name="connsiteY7-136" fmla="*/ 714380 h 714380"/>
              <a:gd name="connsiteX8-137" fmla="*/ 1045 w 2310871"/>
              <a:gd name="connsiteY8-138" fmla="*/ 714380 h 714380"/>
              <a:gd name="connsiteX0-139" fmla="*/ 0 w 2309826"/>
              <a:gd name="connsiteY0-140" fmla="*/ 714380 h 714380"/>
              <a:gd name="connsiteX1-141" fmla="*/ 0 w 2309826"/>
              <a:gd name="connsiteY1-142" fmla="*/ 0 h 714380"/>
              <a:gd name="connsiteX2-143" fmla="*/ 2190760 w 2309826"/>
              <a:gd name="connsiteY2-144" fmla="*/ 0 h 714380"/>
              <a:gd name="connsiteX3-145" fmla="*/ 2274952 w 2309826"/>
              <a:gd name="connsiteY3-146" fmla="*/ 34874 h 714380"/>
              <a:gd name="connsiteX4-147" fmla="*/ 2309826 w 2309826"/>
              <a:gd name="connsiteY4-148" fmla="*/ 119066 h 714380"/>
              <a:gd name="connsiteX5-149" fmla="*/ 2309826 w 2309826"/>
              <a:gd name="connsiteY5-150" fmla="*/ 595314 h 714380"/>
              <a:gd name="connsiteX6-151" fmla="*/ 2274952 w 2309826"/>
              <a:gd name="connsiteY6-152" fmla="*/ 679506 h 714380"/>
              <a:gd name="connsiteX7-153" fmla="*/ 2190760 w 2309826"/>
              <a:gd name="connsiteY7-154" fmla="*/ 714380 h 714380"/>
              <a:gd name="connsiteX8-155" fmla="*/ 0 w 2309826"/>
              <a:gd name="connsiteY8-156" fmla="*/ 714380 h 714380"/>
              <a:gd name="connsiteX0-157" fmla="*/ 1045 w 2310871"/>
              <a:gd name="connsiteY0-158" fmla="*/ 714380 h 714380"/>
              <a:gd name="connsiteX1-159" fmla="*/ 1045 w 2310871"/>
              <a:gd name="connsiteY1-160" fmla="*/ 0 h 714380"/>
              <a:gd name="connsiteX2-161" fmla="*/ 2191805 w 2310871"/>
              <a:gd name="connsiteY2-162" fmla="*/ 0 h 714380"/>
              <a:gd name="connsiteX3-163" fmla="*/ 2275997 w 2310871"/>
              <a:gd name="connsiteY3-164" fmla="*/ 34874 h 714380"/>
              <a:gd name="connsiteX4-165" fmla="*/ 2310871 w 2310871"/>
              <a:gd name="connsiteY4-166" fmla="*/ 119066 h 714380"/>
              <a:gd name="connsiteX5-167" fmla="*/ 2310871 w 2310871"/>
              <a:gd name="connsiteY5-168" fmla="*/ 595314 h 714380"/>
              <a:gd name="connsiteX6-169" fmla="*/ 2275997 w 2310871"/>
              <a:gd name="connsiteY6-170" fmla="*/ 679506 h 714380"/>
              <a:gd name="connsiteX7-171" fmla="*/ 2191805 w 2310871"/>
              <a:gd name="connsiteY7-172" fmla="*/ 714380 h 714380"/>
              <a:gd name="connsiteX8-173" fmla="*/ 1045 w 2310871"/>
              <a:gd name="connsiteY8-174" fmla="*/ 714380 h 714380"/>
              <a:gd name="connsiteX0-175" fmla="*/ 0 w 2309826"/>
              <a:gd name="connsiteY0-176" fmla="*/ 714380 h 714380"/>
              <a:gd name="connsiteX1-177" fmla="*/ 0 w 2309826"/>
              <a:gd name="connsiteY1-178" fmla="*/ 0 h 714380"/>
              <a:gd name="connsiteX2-179" fmla="*/ 2190760 w 2309826"/>
              <a:gd name="connsiteY2-180" fmla="*/ 0 h 714380"/>
              <a:gd name="connsiteX3-181" fmla="*/ 2274952 w 2309826"/>
              <a:gd name="connsiteY3-182" fmla="*/ 34874 h 714380"/>
              <a:gd name="connsiteX4-183" fmla="*/ 2309826 w 2309826"/>
              <a:gd name="connsiteY4-184" fmla="*/ 119066 h 714380"/>
              <a:gd name="connsiteX5-185" fmla="*/ 2309826 w 2309826"/>
              <a:gd name="connsiteY5-186" fmla="*/ 595314 h 714380"/>
              <a:gd name="connsiteX6-187" fmla="*/ 2274952 w 2309826"/>
              <a:gd name="connsiteY6-188" fmla="*/ 679506 h 714380"/>
              <a:gd name="connsiteX7-189" fmla="*/ 2190760 w 2309826"/>
              <a:gd name="connsiteY7-190" fmla="*/ 714380 h 714380"/>
              <a:gd name="connsiteX8-191" fmla="*/ 0 w 2309826"/>
              <a:gd name="connsiteY8-192" fmla="*/ 714380 h 714380"/>
              <a:gd name="connsiteX0-193" fmla="*/ 0 w 2309826"/>
              <a:gd name="connsiteY0-194" fmla="*/ 714380 h 714380"/>
              <a:gd name="connsiteX1-195" fmla="*/ 0 w 2309826"/>
              <a:gd name="connsiteY1-196" fmla="*/ 0 h 714380"/>
              <a:gd name="connsiteX2-197" fmla="*/ 2190760 w 2309826"/>
              <a:gd name="connsiteY2-198" fmla="*/ 0 h 714380"/>
              <a:gd name="connsiteX3-199" fmla="*/ 2274952 w 2309826"/>
              <a:gd name="connsiteY3-200" fmla="*/ 34874 h 714380"/>
              <a:gd name="connsiteX4-201" fmla="*/ 2309826 w 2309826"/>
              <a:gd name="connsiteY4-202" fmla="*/ 119066 h 714380"/>
              <a:gd name="connsiteX5-203" fmla="*/ 2309826 w 2309826"/>
              <a:gd name="connsiteY5-204" fmla="*/ 595314 h 714380"/>
              <a:gd name="connsiteX6-205" fmla="*/ 2274952 w 2309826"/>
              <a:gd name="connsiteY6-206" fmla="*/ 679506 h 714380"/>
              <a:gd name="connsiteX7-207" fmla="*/ 2190760 w 2309826"/>
              <a:gd name="connsiteY7-208" fmla="*/ 714380 h 714380"/>
              <a:gd name="connsiteX8-209" fmla="*/ 0 w 2309826"/>
              <a:gd name="connsiteY8-210" fmla="*/ 714380 h 7143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309826" h="714380">
                <a:moveTo>
                  <a:pt x="0" y="714380"/>
                </a:moveTo>
                <a:cubicBezTo>
                  <a:pt x="1619" y="123413"/>
                  <a:pt x="1678" y="374559"/>
                  <a:pt x="0" y="0"/>
                </a:cubicBezTo>
                <a:lnTo>
                  <a:pt x="2190760" y="0"/>
                </a:lnTo>
                <a:cubicBezTo>
                  <a:pt x="2222338" y="0"/>
                  <a:pt x="2252623" y="12544"/>
                  <a:pt x="2274952" y="34874"/>
                </a:cubicBezTo>
                <a:cubicBezTo>
                  <a:pt x="2297281" y="57203"/>
                  <a:pt x="2309826" y="87488"/>
                  <a:pt x="2309826" y="119066"/>
                </a:cubicBezTo>
                <a:lnTo>
                  <a:pt x="2309826" y="595314"/>
                </a:lnTo>
                <a:cubicBezTo>
                  <a:pt x="2309826" y="626892"/>
                  <a:pt x="2297282" y="657177"/>
                  <a:pt x="2274952" y="679506"/>
                </a:cubicBezTo>
                <a:cubicBezTo>
                  <a:pt x="2252623" y="701835"/>
                  <a:pt x="2222338" y="714380"/>
                  <a:pt x="2190760" y="714380"/>
                </a:cubicBezTo>
                <a:lnTo>
                  <a:pt x="0" y="714380"/>
                </a:lnTo>
                <a:close/>
              </a:path>
            </a:pathLst>
          </a:custGeom>
          <a:solidFill>
            <a:schemeClr val="bg1">
              <a:alpha val="52000"/>
            </a:schemeClr>
          </a:solidFill>
          <a:ln>
            <a:noFill/>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4" name="TextBox 15"/>
          <p:cNvSpPr txBox="1"/>
          <p:nvPr userDrawn="1"/>
        </p:nvSpPr>
        <p:spPr bwMode="auto">
          <a:xfrm>
            <a:off x="983432" y="546472"/>
            <a:ext cx="5231752" cy="461665"/>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defRPr/>
            </a:pPr>
            <a:r>
              <a:rPr lang="en-US" altLang="zh-CN" sz="2400" b="1" spc="50" dirty="0">
                <a:ln w="11430"/>
                <a:solidFill>
                  <a:srgbClr val="FF0000"/>
                </a:solidFill>
                <a:effectLst>
                  <a:outerShdw blurRad="76200" dist="50800" dir="5400000" algn="tl" rotWithShape="0">
                    <a:srgbClr val="000000">
                      <a:alpha val="65000"/>
                    </a:srgbClr>
                  </a:outerShdw>
                </a:effectLst>
                <a:latin typeface="华文行楷" panose="02010800040101010101" pitchFamily="2" charset="-122"/>
                <a:ea typeface="华文行楷" panose="02010800040101010101" pitchFamily="2" charset="-122"/>
              </a:rPr>
              <a:t>2019</a:t>
            </a:r>
            <a:r>
              <a:rPr lang="zh-CN" altLang="en-US" sz="2400" b="1" spc="50" dirty="0">
                <a:ln w="11430"/>
                <a:solidFill>
                  <a:srgbClr val="FF0000"/>
                </a:solidFill>
                <a:effectLst>
                  <a:outerShdw blurRad="76200" dist="50800" dir="5400000" algn="tl" rotWithShape="0">
                    <a:srgbClr val="000000">
                      <a:alpha val="65000"/>
                    </a:srgbClr>
                  </a:outerShdw>
                </a:effectLst>
                <a:latin typeface="华文行楷" panose="02010800040101010101" pitchFamily="2" charset="-122"/>
                <a:ea typeface="华文行楷" panose="02010800040101010101" pitchFamily="2" charset="-122"/>
              </a:rPr>
              <a:t>人教版高中生物选择性必修</a:t>
            </a:r>
            <a:r>
              <a:rPr lang="en-US" altLang="zh-CN" sz="2400" b="1" spc="50" dirty="0">
                <a:ln w="11430"/>
                <a:solidFill>
                  <a:srgbClr val="FF0000"/>
                </a:solidFill>
                <a:effectLst>
                  <a:outerShdw blurRad="76200" dist="50800" dir="5400000" algn="tl" rotWithShape="0">
                    <a:srgbClr val="000000">
                      <a:alpha val="65000"/>
                    </a:srgbClr>
                  </a:outerShdw>
                </a:effectLst>
                <a:latin typeface="华文行楷" panose="02010800040101010101" pitchFamily="2" charset="-122"/>
                <a:ea typeface="华文行楷" panose="02010800040101010101" pitchFamily="2" charset="-122"/>
              </a:rPr>
              <a:t>1</a:t>
            </a:r>
            <a:r>
              <a:rPr lang="zh-CN" altLang="en-US" sz="2400" b="1" spc="50" dirty="0">
                <a:ln w="11430"/>
                <a:solidFill>
                  <a:srgbClr val="FF0000"/>
                </a:solidFill>
                <a:effectLst>
                  <a:outerShdw blurRad="76200" dist="50800" dir="5400000" algn="tl" rotWithShape="0">
                    <a:srgbClr val="000000">
                      <a:alpha val="65000"/>
                    </a:srgbClr>
                  </a:outerShdw>
                </a:effectLst>
                <a:latin typeface="华文行楷" panose="02010800040101010101" pitchFamily="2" charset="-122"/>
                <a:ea typeface="华文行楷" panose="02010800040101010101" pitchFamily="2" charset="-122"/>
              </a:rPr>
              <a:t>课件</a:t>
            </a:r>
            <a:endParaRPr lang="zh-CN" altLang="en-US" sz="2400" b="1" spc="50" dirty="0">
              <a:ln w="11430"/>
              <a:solidFill>
                <a:srgbClr val="FF0000"/>
              </a:solidFill>
              <a:effectLst>
                <a:outerShdw blurRad="76200" dist="50800" dir="5400000" algn="tl" rotWithShape="0">
                  <a:srgbClr val="000000">
                    <a:alpha val="65000"/>
                  </a:srgbClr>
                </a:outerShdw>
              </a:effectLst>
              <a:latin typeface="华文行楷" panose="02010800040101010101" pitchFamily="2" charset="-122"/>
              <a:ea typeface="华文行楷" panose="02010800040101010101" pitchFamily="2" charset="-122"/>
            </a:endParaRPr>
          </a:p>
        </p:txBody>
      </p:sp>
      <p:pic>
        <p:nvPicPr>
          <p:cNvPr id="1028" name="Picture 4"/>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9280" r="8102"/>
          <a:stretch>
            <a:fillRect/>
          </a:stretch>
        </p:blipFill>
        <p:spPr bwMode="auto">
          <a:xfrm>
            <a:off x="886597" y="2121893"/>
            <a:ext cx="3213674" cy="2518561"/>
          </a:xfrm>
          <a:prstGeom prst="round2DiagRect">
            <a:avLst>
              <a:gd name="adj1" fmla="val 16667"/>
              <a:gd name="adj2" fmla="val 0"/>
            </a:avLst>
          </a:prstGeom>
          <a:ln w="79375" cap="sq">
            <a:solidFill>
              <a:schemeClr val="bg1"/>
            </a:solidFill>
            <a:miter lim="800000"/>
            <a:headEnd/>
            <a:tailEnd/>
          </a:ln>
          <a:effectLst>
            <a:innerShdw blurRad="25400">
              <a:prstClr val="black"/>
            </a:innerShdw>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1FC1BBE8-3EC0-445E-BBE6-1FF2C76435F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9F685AB-D4C8-4752-B2E8-70A26A4C0A31}"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1FC1BBE8-3EC0-445E-BBE6-1FF2C76435F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9F685AB-D4C8-4752-B2E8-70A26A4C0A3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endParaRPr lang="zh-CN" altLang="en-US" dirty="0"/>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1FC1BBE8-3EC0-445E-BBE6-1FF2C76435F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9F685AB-D4C8-4752-B2E8-70A26A4C0A31}"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1FC1BBE8-3EC0-445E-BBE6-1FF2C76435F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9F685AB-D4C8-4752-B2E8-70A26A4C0A31}"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1FC1BBE8-3EC0-445E-BBE6-1FF2C76435F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9F685AB-D4C8-4752-B2E8-70A26A4C0A31}"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1FC1BBE8-3EC0-445E-BBE6-1FF2C76435F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9F685AB-D4C8-4752-B2E8-70A26A4C0A31}"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191078"/>
            <a:ext cx="10515600" cy="542348"/>
          </a:xfrm>
        </p:spPr>
        <p:txBody>
          <a:bodyPr/>
          <a:lstStyle>
            <a:lvl1pPr>
              <a:defRPr>
                <a:latin typeface="Times New Roman" panose="02020603050405020304" pitchFamily="18" charset="0"/>
                <a:cs typeface="Times New Roman" panose="02020603050405020304" pitchFamily="18" charset="0"/>
              </a:defRPr>
            </a:lvl1p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1FC1BBE8-3EC0-445E-BBE6-1FF2C76435F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9F685AB-D4C8-4752-B2E8-70A26A4C0A31}"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C1BBE8-3EC0-445E-BBE6-1FF2C76435F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9F685AB-D4C8-4752-B2E8-70A26A4C0A31}"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1FC1BBE8-3EC0-445E-BBE6-1FF2C76435F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9F685AB-D4C8-4752-B2E8-70A26A4C0A31}"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1FC1BBE8-3EC0-445E-BBE6-1FF2C76435F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9F685AB-D4C8-4752-B2E8-70A26A4C0A31}"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p:cNvSpPr/>
          <p:nvPr userDrawn="1"/>
        </p:nvSpPr>
        <p:spPr>
          <a:xfrm>
            <a:off x="0" y="0"/>
            <a:ext cx="12199119"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占位符 1"/>
          <p:cNvSpPr>
            <a:spLocks noGrp="1"/>
          </p:cNvSpPr>
          <p:nvPr>
            <p:ph type="title"/>
          </p:nvPr>
        </p:nvSpPr>
        <p:spPr>
          <a:xfrm>
            <a:off x="870408" y="136525"/>
            <a:ext cx="10483392" cy="640714"/>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C1BBE8-3EC0-445E-BBE6-1FF2C76435F0}"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F685AB-D4C8-4752-B2E8-70A26A4C0A31}" type="slidenum">
              <a:rPr lang="zh-CN" altLang="en-US" smtClean="0"/>
            </a:fld>
            <a:endParaRPr lang="zh-CN" altLang="en-US"/>
          </a:p>
        </p:txBody>
      </p:sp>
      <p:sp>
        <p:nvSpPr>
          <p:cNvPr id="9" name="Parallelogram 13"/>
          <p:cNvSpPr/>
          <p:nvPr userDrawn="1"/>
        </p:nvSpPr>
        <p:spPr>
          <a:xfrm>
            <a:off x="3514" y="205188"/>
            <a:ext cx="809237" cy="458810"/>
          </a:xfrm>
          <a:custGeom>
            <a:avLst/>
            <a:gdLst>
              <a:gd name="connsiteX0" fmla="*/ 0 w 2222628"/>
              <a:gd name="connsiteY0" fmla="*/ 964353 h 964353"/>
              <a:gd name="connsiteX1" fmla="*/ 505504 w 2222628"/>
              <a:gd name="connsiteY1" fmla="*/ 0 h 964353"/>
              <a:gd name="connsiteX2" fmla="*/ 2222628 w 2222628"/>
              <a:gd name="connsiteY2" fmla="*/ 0 h 964353"/>
              <a:gd name="connsiteX3" fmla="*/ 1717124 w 2222628"/>
              <a:gd name="connsiteY3" fmla="*/ 964353 h 964353"/>
              <a:gd name="connsiteX4" fmla="*/ 0 w 2222628"/>
              <a:gd name="connsiteY4" fmla="*/ 964353 h 964353"/>
              <a:gd name="connsiteX0-1" fmla="*/ 0 w 2222628"/>
              <a:gd name="connsiteY0-2" fmla="*/ 964353 h 964353"/>
              <a:gd name="connsiteX1-3" fmla="*/ 19729 w 2222628"/>
              <a:gd name="connsiteY1-4" fmla="*/ 0 h 964353"/>
              <a:gd name="connsiteX2-5" fmla="*/ 2222628 w 2222628"/>
              <a:gd name="connsiteY2-6" fmla="*/ 0 h 964353"/>
              <a:gd name="connsiteX3-7" fmla="*/ 1717124 w 2222628"/>
              <a:gd name="connsiteY3-8" fmla="*/ 964353 h 964353"/>
              <a:gd name="connsiteX4-9" fmla="*/ 0 w 2222628"/>
              <a:gd name="connsiteY4-10" fmla="*/ 964353 h 964353"/>
              <a:gd name="connsiteX0-11" fmla="*/ 0 w 2222628"/>
              <a:gd name="connsiteY0-12" fmla="*/ 964353 h 964353"/>
              <a:gd name="connsiteX1-13" fmla="*/ 679 w 2222628"/>
              <a:gd name="connsiteY1-14" fmla="*/ 0 h 964353"/>
              <a:gd name="connsiteX2-15" fmla="*/ 2222628 w 2222628"/>
              <a:gd name="connsiteY2-16" fmla="*/ 0 h 964353"/>
              <a:gd name="connsiteX3-17" fmla="*/ 1717124 w 2222628"/>
              <a:gd name="connsiteY3-18" fmla="*/ 964353 h 964353"/>
              <a:gd name="connsiteX4-19" fmla="*/ 0 w 2222628"/>
              <a:gd name="connsiteY4-20" fmla="*/ 964353 h 9643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22628" h="964353">
                <a:moveTo>
                  <a:pt x="0" y="964353"/>
                </a:moveTo>
                <a:cubicBezTo>
                  <a:pt x="226" y="642902"/>
                  <a:pt x="453" y="321451"/>
                  <a:pt x="679" y="0"/>
                </a:cubicBezTo>
                <a:lnTo>
                  <a:pt x="2222628" y="0"/>
                </a:lnTo>
                <a:lnTo>
                  <a:pt x="1717124" y="964353"/>
                </a:lnTo>
                <a:lnTo>
                  <a:pt x="0" y="964353"/>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cxnSp>
        <p:nvCxnSpPr>
          <p:cNvPr id="11" name="直接连接符 10"/>
          <p:cNvCxnSpPr/>
          <p:nvPr userDrawn="1"/>
        </p:nvCxnSpPr>
        <p:spPr>
          <a:xfrm>
            <a:off x="744598" y="663998"/>
            <a:ext cx="10576994"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Freeform 6"/>
          <p:cNvSpPr>
            <a:spLocks noEditPoints="1"/>
          </p:cNvSpPr>
          <p:nvPr userDrawn="1"/>
        </p:nvSpPr>
        <p:spPr bwMode="auto">
          <a:xfrm>
            <a:off x="11337958" y="205188"/>
            <a:ext cx="398411" cy="450040"/>
          </a:xfrm>
          <a:custGeom>
            <a:avLst/>
            <a:gdLst>
              <a:gd name="T0" fmla="*/ 760 w 1905"/>
              <a:gd name="T1" fmla="*/ 1455 h 1912"/>
              <a:gd name="T2" fmla="*/ 448 w 1905"/>
              <a:gd name="T3" fmla="*/ 1143 h 1912"/>
              <a:gd name="T4" fmla="*/ 529 w 1905"/>
              <a:gd name="T5" fmla="*/ 1061 h 1912"/>
              <a:gd name="T6" fmla="*/ 841 w 1905"/>
              <a:gd name="T7" fmla="*/ 1374 h 1912"/>
              <a:gd name="T8" fmla="*/ 1802 w 1905"/>
              <a:gd name="T9" fmla="*/ 108 h 1912"/>
              <a:gd name="T10" fmla="*/ 748 w 1905"/>
              <a:gd name="T11" fmla="*/ 785 h 1912"/>
              <a:gd name="T12" fmla="*/ 55 w 1905"/>
              <a:gd name="T13" fmla="*/ 1737 h 1912"/>
              <a:gd name="T14" fmla="*/ 173 w 1905"/>
              <a:gd name="T15" fmla="*/ 1854 h 1912"/>
              <a:gd name="T16" fmla="*/ 1124 w 1905"/>
              <a:gd name="T17" fmla="*/ 1161 h 1912"/>
              <a:gd name="T18" fmla="*/ 1802 w 1905"/>
              <a:gd name="T19" fmla="*/ 108 h 1912"/>
              <a:gd name="T20" fmla="*/ 110 w 1905"/>
              <a:gd name="T21" fmla="*/ 1803 h 1912"/>
              <a:gd name="T22" fmla="*/ 0 w 1905"/>
              <a:gd name="T23" fmla="*/ 1912 h 1912"/>
              <a:gd name="T24" fmla="*/ 1758 w 1905"/>
              <a:gd name="T25" fmla="*/ 368 h 1912"/>
              <a:gd name="T26" fmla="*/ 1544 w 1905"/>
              <a:gd name="T27" fmla="*/ 153 h 1912"/>
              <a:gd name="T28" fmla="*/ 786 w 1905"/>
              <a:gd name="T29" fmla="*/ 51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5" h="1912">
                <a:moveTo>
                  <a:pt x="760" y="1455"/>
                </a:moveTo>
                <a:cubicBezTo>
                  <a:pt x="448" y="1143"/>
                  <a:pt x="448" y="1143"/>
                  <a:pt x="448" y="1143"/>
                </a:cubicBezTo>
                <a:moveTo>
                  <a:pt x="529" y="1061"/>
                </a:moveTo>
                <a:cubicBezTo>
                  <a:pt x="841" y="1374"/>
                  <a:pt x="841" y="1374"/>
                  <a:pt x="841" y="1374"/>
                </a:cubicBezTo>
                <a:moveTo>
                  <a:pt x="1802" y="108"/>
                </a:moveTo>
                <a:cubicBezTo>
                  <a:pt x="1698" y="4"/>
                  <a:pt x="1226" y="307"/>
                  <a:pt x="748" y="785"/>
                </a:cubicBezTo>
                <a:cubicBezTo>
                  <a:pt x="364" y="1169"/>
                  <a:pt x="94" y="1548"/>
                  <a:pt x="55" y="1737"/>
                </a:cubicBezTo>
                <a:cubicBezTo>
                  <a:pt x="173" y="1854"/>
                  <a:pt x="173" y="1854"/>
                  <a:pt x="173" y="1854"/>
                </a:cubicBezTo>
                <a:cubicBezTo>
                  <a:pt x="361" y="1815"/>
                  <a:pt x="740" y="1545"/>
                  <a:pt x="1124" y="1161"/>
                </a:cubicBezTo>
                <a:cubicBezTo>
                  <a:pt x="1602" y="683"/>
                  <a:pt x="1905" y="212"/>
                  <a:pt x="1802" y="108"/>
                </a:cubicBezTo>
                <a:close/>
                <a:moveTo>
                  <a:pt x="110" y="1803"/>
                </a:moveTo>
                <a:cubicBezTo>
                  <a:pt x="0" y="1912"/>
                  <a:pt x="0" y="1912"/>
                  <a:pt x="0" y="1912"/>
                </a:cubicBezTo>
                <a:moveTo>
                  <a:pt x="1758" y="368"/>
                </a:moveTo>
                <a:cubicBezTo>
                  <a:pt x="1758" y="368"/>
                  <a:pt x="1643" y="253"/>
                  <a:pt x="1544" y="153"/>
                </a:cubicBezTo>
                <a:cubicBezTo>
                  <a:pt x="1544" y="153"/>
                  <a:pt x="1319" y="0"/>
                  <a:pt x="786" y="513"/>
                </a:cubicBezTo>
              </a:path>
            </a:pathLst>
          </a:custGeom>
          <a:noFill/>
          <a:ln w="19050" cap="rnd">
            <a:solidFill>
              <a:srgbClr val="0070C0"/>
            </a:solidFill>
            <a:prstDash val="solid"/>
            <a:rou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pPr defTabSz="685800"/>
            <a:endParaRPr lang="zh-CN" altLang="en-US" sz="1600">
              <a:solidFill>
                <a:prstClr val="black"/>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lang="zh-CN" altLang="en-US" sz="2400" kern="1200" dirty="0">
          <a:solidFill>
            <a:srgbClr val="0070C0"/>
          </a:solidFill>
          <a:latin typeface="+mj-lt"/>
          <a:ea typeface="微软雅黑" panose="020B0503020204020204" pitchFamily="34" charset="-122"/>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0.png"/><Relationship Id="rId1"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hdphoto" Target="../media/image12.wdp"/><Relationship Id="rId1"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14.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hdphoto" Target="../media/image4.wdp"/><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副标题 3"/>
          <p:cNvSpPr>
            <a:spLocks noGrp="1"/>
          </p:cNvSpPr>
          <p:nvPr>
            <p:ph type="subTitle" idx="1"/>
          </p:nvPr>
        </p:nvSpPr>
        <p:spPr>
          <a:xfrm>
            <a:off x="3233768" y="3897086"/>
            <a:ext cx="8534400" cy="622478"/>
          </a:xfrm>
        </p:spPr>
        <p:txBody>
          <a:bodyPr/>
          <a:lstStyle/>
          <a:p>
            <a:r>
              <a:rPr lang="en-US" altLang="zh-CN" dirty="0"/>
              <a:t>§5-3 </a:t>
            </a:r>
            <a:r>
              <a:rPr lang="zh-CN" altLang="en-US" dirty="0"/>
              <a:t>植物生长调节剂的应用</a:t>
            </a:r>
            <a:endParaRPr lang="zh-CN" altLang="en-US" dirty="0"/>
          </a:p>
        </p:txBody>
      </p:sp>
      <p:sp>
        <p:nvSpPr>
          <p:cNvPr id="5" name="标题 1"/>
          <p:cNvSpPr txBox="1"/>
          <p:nvPr/>
        </p:nvSpPr>
        <p:spPr>
          <a:xfrm>
            <a:off x="3955984" y="2300757"/>
            <a:ext cx="7898812" cy="1470025"/>
          </a:xfrm>
          <a:prstGeom prst="rect">
            <a:avLst/>
          </a:prstGeom>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defRPr/>
            </a:pPr>
            <a:r>
              <a:rPr lang="zh-CN" altLang="en-US" sz="6600" b="1" kern="0" spc="-100" dirty="0">
                <a:ln w="11430"/>
                <a:solidFill>
                  <a:schemeClr val="accent2">
                    <a:lumMod val="75000"/>
                  </a:schemeClr>
                </a:solidFill>
                <a:effectLst>
                  <a:outerShdw blurRad="76200" dist="50800" dir="5400000" algn="tl" rotWithShape="0">
                    <a:srgbClr val="000000">
                      <a:alpha val="65000"/>
                    </a:srgbClr>
                  </a:outerShdw>
                </a:effectLst>
                <a:latin typeface="方正粗倩简体" panose="03000509000000000000" pitchFamily="65" charset="-122"/>
                <a:ea typeface="方正粗倩简体" panose="03000509000000000000" pitchFamily="65" charset="-122"/>
              </a:rPr>
              <a:t>植物生命活动的调节</a:t>
            </a:r>
            <a:endParaRPr lang="zh-CN" altLang="en-US" sz="6600" b="1" kern="0" spc="-100" dirty="0">
              <a:ln w="11430"/>
              <a:solidFill>
                <a:schemeClr val="accent2">
                  <a:lumMod val="75000"/>
                </a:schemeClr>
              </a:solidFill>
              <a:effectLst>
                <a:outerShdw blurRad="76200" dist="50800" dir="5400000" algn="tl" rotWithShape="0">
                  <a:srgbClr val="000000">
                    <a:alpha val="65000"/>
                  </a:srgbClr>
                </a:outerShdw>
              </a:effectLst>
              <a:latin typeface="方正粗倩简体" panose="03000509000000000000" pitchFamily="65" charset="-122"/>
              <a:ea typeface="方正粗倩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植物生长调节剂的应用</a:t>
            </a:r>
            <a:endParaRPr lang="zh-CN" altLang="en-US" dirty="0"/>
          </a:p>
        </p:txBody>
      </p:sp>
      <p:sp>
        <p:nvSpPr>
          <p:cNvPr id="7" name="文本框 6"/>
          <p:cNvSpPr txBox="1"/>
          <p:nvPr/>
        </p:nvSpPr>
        <p:spPr>
          <a:xfrm>
            <a:off x="1119963" y="1685125"/>
            <a:ext cx="9952074" cy="2452979"/>
          </a:xfrm>
          <a:prstGeom prst="rect">
            <a:avLst/>
          </a:prstGeom>
          <a:noFill/>
        </p:spPr>
        <p:txBody>
          <a:bodyPr wrap="square" rtlCol="0">
            <a:spAutoFit/>
          </a:bodyPr>
          <a:lstStyle/>
          <a:p>
            <a:pPr marL="457200" indent="-457200">
              <a:lnSpc>
                <a:spcPct val="130000"/>
              </a:lnSpc>
              <a:buFont typeface="+mj-lt"/>
              <a:buAutoNum type="arabicPeriod"/>
            </a:pPr>
            <a:r>
              <a:rPr lang="en-US" altLang="zh-CN" sz="2400" dirty="0">
                <a:latin typeface="Times New Roman" panose="02020603050405020304" pitchFamily="18" charset="0"/>
                <a:cs typeface="Times New Roman" panose="02020603050405020304" pitchFamily="18" charset="0"/>
              </a:rPr>
              <a:t>1989</a:t>
            </a:r>
            <a:r>
              <a:rPr lang="zh-CN" altLang="en-US" sz="2400" dirty="0">
                <a:latin typeface="Times New Roman" panose="02020603050405020304" pitchFamily="18" charset="0"/>
                <a:cs typeface="Times New Roman" panose="02020603050405020304" pitchFamily="18" charset="0"/>
              </a:rPr>
              <a:t>年颁布</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中华人民共和国农业部关于肥料、土壤调理剂及植物生长调节剂检验登记的暂行规定</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a:t>
            </a:r>
            <a:endParaRPr lang="zh-CN" altLang="en-US" sz="2400" dirty="0">
              <a:latin typeface="Times New Roman" panose="02020603050405020304" pitchFamily="18" charset="0"/>
              <a:cs typeface="Times New Roman" panose="02020603050405020304" pitchFamily="18" charset="0"/>
            </a:endParaRPr>
          </a:p>
          <a:p>
            <a:pPr marL="457200" indent="-457200">
              <a:lnSpc>
                <a:spcPct val="130000"/>
              </a:lnSpc>
              <a:buFont typeface="+mj-lt"/>
              <a:buAutoNum type="arabicPeriod"/>
            </a:pPr>
            <a:r>
              <a:rPr lang="en-US" altLang="zh-CN" sz="2400" dirty="0">
                <a:latin typeface="Times New Roman" panose="02020603050405020304" pitchFamily="18" charset="0"/>
                <a:cs typeface="Times New Roman" panose="02020603050405020304" pitchFamily="18" charset="0"/>
              </a:rPr>
              <a:t>1997</a:t>
            </a:r>
            <a:r>
              <a:rPr lang="zh-CN" altLang="en-US" sz="2400" dirty="0">
                <a:latin typeface="Times New Roman" panose="02020603050405020304" pitchFamily="18" charset="0"/>
                <a:cs typeface="Times New Roman" panose="02020603050405020304" pitchFamily="18" charset="0"/>
              </a:rPr>
              <a:t>年颁布了该规定的修订版，对植物生长调节剂的生产销售进行规范管理。</a:t>
            </a:r>
            <a:endParaRPr lang="zh-CN" altLang="en-US" sz="2400" dirty="0">
              <a:latin typeface="Times New Roman" panose="02020603050405020304" pitchFamily="18" charset="0"/>
              <a:cs typeface="Times New Roman" panose="02020603050405020304" pitchFamily="18" charset="0"/>
            </a:endParaRPr>
          </a:p>
          <a:p>
            <a:pPr marL="457200" indent="-457200">
              <a:lnSpc>
                <a:spcPct val="130000"/>
              </a:lnSpc>
              <a:buFont typeface="+mj-lt"/>
              <a:buAutoNum type="arabicPeriod"/>
            </a:pPr>
            <a:r>
              <a:rPr lang="en-US" altLang="zh-CN" sz="2400" dirty="0">
                <a:latin typeface="Times New Roman" panose="02020603050405020304" pitchFamily="18" charset="0"/>
                <a:cs typeface="Times New Roman" panose="02020603050405020304" pitchFamily="18" charset="0"/>
              </a:rPr>
              <a:t>2011</a:t>
            </a:r>
            <a:r>
              <a:rPr lang="zh-CN" altLang="en-US" sz="2400" dirty="0">
                <a:latin typeface="Times New Roman" panose="02020603050405020304" pitchFamily="18" charset="0"/>
                <a:cs typeface="Times New Roman" panose="02020603050405020304" pitchFamily="18" charset="0"/>
              </a:rPr>
              <a:t>年，农业部发布通知，进一步加强对植物生长调节剂的管理。</a:t>
            </a:r>
            <a:endParaRPr lang="zh-CN" altLang="en-US" sz="2400" dirty="0">
              <a:latin typeface="Times New Roman" panose="02020603050405020304" pitchFamily="18" charset="0"/>
              <a:cs typeface="Times New Roman" panose="02020603050405020304" pitchFamily="18" charset="0"/>
            </a:endParaRPr>
          </a:p>
        </p:txBody>
      </p:sp>
      <p:grpSp>
        <p:nvGrpSpPr>
          <p:cNvPr id="8" name="组合 7"/>
          <p:cNvGrpSpPr/>
          <p:nvPr/>
        </p:nvGrpSpPr>
        <p:grpSpPr>
          <a:xfrm>
            <a:off x="838200" y="996026"/>
            <a:ext cx="10398641" cy="3330877"/>
            <a:chOff x="-4610068" y="1013130"/>
            <a:chExt cx="10398641" cy="4137559"/>
          </a:xfrm>
        </p:grpSpPr>
        <p:sp>
          <p:nvSpPr>
            <p:cNvPr id="9" name="矩形: 圆角 8"/>
            <p:cNvSpPr/>
            <p:nvPr/>
          </p:nvSpPr>
          <p:spPr>
            <a:xfrm>
              <a:off x="-4610068" y="1414563"/>
              <a:ext cx="10398641" cy="3736126"/>
            </a:xfrm>
            <a:prstGeom prst="roundRect">
              <a:avLst>
                <a:gd name="adj" fmla="val 10207"/>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文本框 9"/>
            <p:cNvSpPr txBox="1"/>
            <p:nvPr/>
          </p:nvSpPr>
          <p:spPr>
            <a:xfrm>
              <a:off x="-409416" y="1013130"/>
              <a:ext cx="2114295" cy="802861"/>
            </a:xfrm>
            <a:prstGeom prst="rect">
              <a:avLst/>
            </a:prstGeom>
            <a:solidFill>
              <a:srgbClr val="DAE0EF"/>
            </a:solidFill>
            <a:ln>
              <a:noFill/>
            </a:ln>
          </p:spPr>
          <p:txBody>
            <a:bodyPr wrap="square" rtlCol="0">
              <a:spAutoFit/>
            </a:bodyPr>
            <a:lstStyle/>
            <a:p>
              <a:pPr algn="ctr"/>
              <a:r>
                <a:rPr lang="zh-CN" altLang="en-US" sz="36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我国法律</a:t>
              </a:r>
              <a:endParaRPr lang="zh-CN" altLang="en-US" sz="36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xEl>
                                              <p:pRg st="0" end="0"/>
                                            </p:txEl>
                                          </p:spTgt>
                                        </p:tgtEl>
                                        <p:attrNameLst>
                                          <p:attrName>style.visibility</p:attrName>
                                        </p:attrNameLst>
                                      </p:cBhvr>
                                      <p:to>
                                        <p:strVal val="visible"/>
                                      </p:to>
                                    </p:set>
                                    <p:anim calcmode="discrete" valueType="clr">
                                      <p:cBhvr override="childStyle">
                                        <p:cTn id="12" dur="80"/>
                                        <p:tgtEl>
                                          <p:spTgt spid="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7">
                                            <p:txEl>
                                              <p:pRg st="0" end="0"/>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7">
                                            <p:txEl>
                                              <p:pRg st="1" end="1"/>
                                            </p:txEl>
                                          </p:spTgt>
                                        </p:tgtEl>
                                        <p:attrNameLst>
                                          <p:attrName>style.visibility</p:attrName>
                                        </p:attrNameLst>
                                      </p:cBhvr>
                                      <p:to>
                                        <p:strVal val="visible"/>
                                      </p:to>
                                    </p:set>
                                    <p:anim calcmode="discrete" valueType="clr">
                                      <p:cBhvr override="childStyle">
                                        <p:cTn id="19" dur="80"/>
                                        <p:tgtEl>
                                          <p:spTgt spid="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7">
                                            <p:txEl>
                                              <p:pRg st="1" end="1"/>
                                            </p:txEl>
                                          </p:spTgt>
                                        </p:tgtEl>
                                        <p:attrNameLst>
                                          <p:attrName>fillcolor</p:attrName>
                                        </p:attrNameLst>
                                      </p:cBhvr>
                                      <p:tavLst>
                                        <p:tav tm="0">
                                          <p:val>
                                            <p:clrVal>
                                              <a:schemeClr val="accent2"/>
                                            </p:clrVal>
                                          </p:val>
                                        </p:tav>
                                        <p:tav tm="50000">
                                          <p:val>
                                            <p:clrVal>
                                              <a:schemeClr val="hlink"/>
                                            </p:clrVal>
                                          </p:val>
                                        </p:tav>
                                      </p:tavLst>
                                    </p:anim>
                                    <p:set>
                                      <p:cBhvr>
                                        <p:cTn id="21" dur="80"/>
                                        <p:tgtEl>
                                          <p:spTgt spid="7">
                                            <p:txEl>
                                              <p:pRg st="1" end="1"/>
                                            </p:txEl>
                                          </p:spTgt>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7">
                                            <p:txEl>
                                              <p:pRg st="2" end="2"/>
                                            </p:txEl>
                                          </p:spTgt>
                                        </p:tgtEl>
                                        <p:attrNameLst>
                                          <p:attrName>style.visibility</p:attrName>
                                        </p:attrNameLst>
                                      </p:cBhvr>
                                      <p:to>
                                        <p:strVal val="visible"/>
                                      </p:to>
                                    </p:set>
                                    <p:anim calcmode="discrete" valueType="clr">
                                      <p:cBhvr override="childStyle">
                                        <p:cTn id="26" dur="80"/>
                                        <p:tgtEl>
                                          <p:spTgt spid="7">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7">
                                            <p:txEl>
                                              <p:pRg st="2" end="2"/>
                                            </p:txEl>
                                          </p:spTgt>
                                        </p:tgtEl>
                                        <p:attrNameLst>
                                          <p:attrName>fillcolor</p:attrName>
                                        </p:attrNameLst>
                                      </p:cBhvr>
                                      <p:tavLst>
                                        <p:tav tm="0">
                                          <p:val>
                                            <p:clrVal>
                                              <a:schemeClr val="accent2"/>
                                            </p:clrVal>
                                          </p:val>
                                        </p:tav>
                                        <p:tav tm="50000">
                                          <p:val>
                                            <p:clrVal>
                                              <a:schemeClr val="hlink"/>
                                            </p:clrVal>
                                          </p:val>
                                        </p:tav>
                                      </p:tavLst>
                                    </p:anim>
                                    <p:set>
                                      <p:cBhvr>
                                        <p:cTn id="28" dur="80"/>
                                        <p:tgtEl>
                                          <p:spTgt spid="7">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植物生长调节剂的施用</a:t>
            </a:r>
            <a:endParaRPr lang="zh-CN" altLang="en-US" dirty="0"/>
          </a:p>
        </p:txBody>
      </p:sp>
      <p:sp>
        <p:nvSpPr>
          <p:cNvPr id="7" name="文本框 6"/>
          <p:cNvSpPr txBox="1"/>
          <p:nvPr/>
        </p:nvSpPr>
        <p:spPr>
          <a:xfrm>
            <a:off x="1119963" y="1685125"/>
            <a:ext cx="9952074" cy="2933111"/>
          </a:xfrm>
          <a:prstGeom prst="rect">
            <a:avLst/>
          </a:prstGeom>
          <a:noFill/>
        </p:spPr>
        <p:txBody>
          <a:bodyPr wrap="square" rtlCol="0">
            <a:spAutoFit/>
          </a:bodyPr>
          <a:lstStyle/>
          <a:p>
            <a:pPr marL="457200" indent="-457200">
              <a:lnSpc>
                <a:spcPct val="130000"/>
              </a:lnSpc>
              <a:buFont typeface="+mj-lt"/>
              <a:buAutoNum type="arabicPeriod"/>
            </a:pPr>
            <a:r>
              <a:rPr lang="zh-CN" altLang="en-US" sz="2400" dirty="0">
                <a:latin typeface="Times New Roman" panose="02020603050405020304" pitchFamily="18" charset="0"/>
                <a:cs typeface="Times New Roman" panose="02020603050405020304" pitchFamily="18" charset="0"/>
              </a:rPr>
              <a:t>生产上需根据实际情况选择恰当的植物生长调节剂；</a:t>
            </a:r>
            <a:endParaRPr lang="zh-CN" altLang="en-US" sz="2400" dirty="0">
              <a:latin typeface="Times New Roman" panose="02020603050405020304" pitchFamily="18" charset="0"/>
              <a:cs typeface="Times New Roman" panose="02020603050405020304" pitchFamily="18" charset="0"/>
            </a:endParaRPr>
          </a:p>
          <a:p>
            <a:pPr marL="457200" indent="-457200">
              <a:lnSpc>
                <a:spcPct val="130000"/>
              </a:lnSpc>
              <a:buFont typeface="+mj-lt"/>
              <a:buAutoNum type="arabicPeriod"/>
            </a:pPr>
            <a:r>
              <a:rPr lang="zh-CN" altLang="en-US" sz="2400" dirty="0">
                <a:latin typeface="Times New Roman" panose="02020603050405020304" pitchFamily="18" charset="0"/>
                <a:cs typeface="Times New Roman" panose="02020603050405020304" pitchFamily="18" charset="0"/>
              </a:rPr>
              <a:t>要综合考虑施用目的、效果和毒性，调节剂残留、价格和施用是否方便等因素。</a:t>
            </a:r>
            <a:endParaRPr lang="zh-CN" altLang="en-US" sz="2400" dirty="0">
              <a:latin typeface="Times New Roman" panose="02020603050405020304" pitchFamily="18" charset="0"/>
              <a:cs typeface="Times New Roman" panose="02020603050405020304" pitchFamily="18" charset="0"/>
            </a:endParaRPr>
          </a:p>
          <a:p>
            <a:pPr marL="457200" indent="-457200">
              <a:lnSpc>
                <a:spcPct val="130000"/>
              </a:lnSpc>
              <a:buFont typeface="+mj-lt"/>
              <a:buAutoNum type="arabicPeriod"/>
            </a:pPr>
            <a:r>
              <a:rPr lang="zh-CN" altLang="en-US" sz="2400" dirty="0">
                <a:latin typeface="Times New Roman" panose="02020603050405020304" pitchFamily="18" charset="0"/>
                <a:cs typeface="Times New Roman" panose="02020603050405020304" pitchFamily="18" charset="0"/>
              </a:rPr>
              <a:t>对于某种植物生长调节剂来说，施用浓度、时间、部位以及施用时植物的生理状态和气候条件等，都会影响施用效果，施用不当甚至会影响生产。</a:t>
            </a:r>
            <a:endParaRPr lang="zh-CN" altLang="en-US" sz="2400" dirty="0">
              <a:latin typeface="Times New Roman" panose="02020603050405020304" pitchFamily="18" charset="0"/>
              <a:cs typeface="Times New Roman" panose="02020603050405020304" pitchFamily="18" charset="0"/>
            </a:endParaRPr>
          </a:p>
        </p:txBody>
      </p:sp>
      <p:grpSp>
        <p:nvGrpSpPr>
          <p:cNvPr id="8" name="组合 7"/>
          <p:cNvGrpSpPr/>
          <p:nvPr/>
        </p:nvGrpSpPr>
        <p:grpSpPr>
          <a:xfrm>
            <a:off x="838200" y="996026"/>
            <a:ext cx="10398641" cy="3773937"/>
            <a:chOff x="-4610068" y="1013130"/>
            <a:chExt cx="10398641" cy="4687921"/>
          </a:xfrm>
        </p:grpSpPr>
        <p:sp>
          <p:nvSpPr>
            <p:cNvPr id="9" name="矩形: 圆角 8"/>
            <p:cNvSpPr/>
            <p:nvPr/>
          </p:nvSpPr>
          <p:spPr>
            <a:xfrm>
              <a:off x="-4610068" y="1414563"/>
              <a:ext cx="10398641" cy="4286488"/>
            </a:xfrm>
            <a:prstGeom prst="roundRect">
              <a:avLst>
                <a:gd name="adj" fmla="val 6656"/>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文本框 9"/>
            <p:cNvSpPr txBox="1"/>
            <p:nvPr/>
          </p:nvSpPr>
          <p:spPr>
            <a:xfrm>
              <a:off x="-409416" y="1013130"/>
              <a:ext cx="2114295" cy="802861"/>
            </a:xfrm>
            <a:prstGeom prst="rect">
              <a:avLst/>
            </a:prstGeom>
            <a:solidFill>
              <a:srgbClr val="DAE0EF"/>
            </a:solidFill>
            <a:ln>
              <a:noFill/>
            </a:ln>
          </p:spPr>
          <p:txBody>
            <a:bodyPr wrap="square" rtlCol="0">
              <a:spAutoFit/>
            </a:bodyPr>
            <a:lstStyle/>
            <a:p>
              <a:pPr algn="ctr"/>
              <a:r>
                <a:rPr lang="zh-CN" altLang="en-US" sz="36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注意事项</a:t>
              </a:r>
              <a:endParaRPr lang="zh-CN" altLang="en-US" sz="36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xEl>
                                              <p:pRg st="0" end="0"/>
                                            </p:txEl>
                                          </p:spTgt>
                                        </p:tgtEl>
                                        <p:attrNameLst>
                                          <p:attrName>style.visibility</p:attrName>
                                        </p:attrNameLst>
                                      </p:cBhvr>
                                      <p:to>
                                        <p:strVal val="visible"/>
                                      </p:to>
                                    </p:set>
                                    <p:anim calcmode="discrete" valueType="clr">
                                      <p:cBhvr override="childStyle">
                                        <p:cTn id="12" dur="80"/>
                                        <p:tgtEl>
                                          <p:spTgt spid="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7">
                                            <p:txEl>
                                              <p:pRg st="0" end="0"/>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7">
                                            <p:txEl>
                                              <p:pRg st="1" end="1"/>
                                            </p:txEl>
                                          </p:spTgt>
                                        </p:tgtEl>
                                        <p:attrNameLst>
                                          <p:attrName>style.visibility</p:attrName>
                                        </p:attrNameLst>
                                      </p:cBhvr>
                                      <p:to>
                                        <p:strVal val="visible"/>
                                      </p:to>
                                    </p:set>
                                    <p:anim calcmode="discrete" valueType="clr">
                                      <p:cBhvr override="childStyle">
                                        <p:cTn id="19" dur="80"/>
                                        <p:tgtEl>
                                          <p:spTgt spid="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7">
                                            <p:txEl>
                                              <p:pRg st="1" end="1"/>
                                            </p:txEl>
                                          </p:spTgt>
                                        </p:tgtEl>
                                        <p:attrNameLst>
                                          <p:attrName>fillcolor</p:attrName>
                                        </p:attrNameLst>
                                      </p:cBhvr>
                                      <p:tavLst>
                                        <p:tav tm="0">
                                          <p:val>
                                            <p:clrVal>
                                              <a:schemeClr val="accent2"/>
                                            </p:clrVal>
                                          </p:val>
                                        </p:tav>
                                        <p:tav tm="50000">
                                          <p:val>
                                            <p:clrVal>
                                              <a:schemeClr val="hlink"/>
                                            </p:clrVal>
                                          </p:val>
                                        </p:tav>
                                      </p:tavLst>
                                    </p:anim>
                                    <p:set>
                                      <p:cBhvr>
                                        <p:cTn id="21" dur="80"/>
                                        <p:tgtEl>
                                          <p:spTgt spid="7">
                                            <p:txEl>
                                              <p:pRg st="1" end="1"/>
                                            </p:txEl>
                                          </p:spTgt>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7">
                                            <p:txEl>
                                              <p:pRg st="2" end="2"/>
                                            </p:txEl>
                                          </p:spTgt>
                                        </p:tgtEl>
                                        <p:attrNameLst>
                                          <p:attrName>style.visibility</p:attrName>
                                        </p:attrNameLst>
                                      </p:cBhvr>
                                      <p:to>
                                        <p:strVal val="visible"/>
                                      </p:to>
                                    </p:set>
                                    <p:anim calcmode="discrete" valueType="clr">
                                      <p:cBhvr override="childStyle">
                                        <p:cTn id="26" dur="80"/>
                                        <p:tgtEl>
                                          <p:spTgt spid="7">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7">
                                            <p:txEl>
                                              <p:pRg st="2" end="2"/>
                                            </p:txEl>
                                          </p:spTgt>
                                        </p:tgtEl>
                                        <p:attrNameLst>
                                          <p:attrName>fillcolor</p:attrName>
                                        </p:attrNameLst>
                                      </p:cBhvr>
                                      <p:tavLst>
                                        <p:tav tm="0">
                                          <p:val>
                                            <p:clrVal>
                                              <a:schemeClr val="accent2"/>
                                            </p:clrVal>
                                          </p:val>
                                        </p:tav>
                                        <p:tav tm="50000">
                                          <p:val>
                                            <p:clrVal>
                                              <a:schemeClr val="hlink"/>
                                            </p:clrVal>
                                          </p:val>
                                        </p:tav>
                                      </p:tavLst>
                                    </p:anim>
                                    <p:set>
                                      <p:cBhvr>
                                        <p:cTn id="28" dur="80"/>
                                        <p:tgtEl>
                                          <p:spTgt spid="7">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t>
            </a:r>
            <a:r>
              <a:rPr lang="zh-CN" altLang="en-US" dirty="0"/>
              <a:t>探究</a:t>
            </a:r>
            <a:r>
              <a:rPr lang="en-US" altLang="zh-CN" dirty="0"/>
              <a:t>·</a:t>
            </a:r>
            <a:r>
              <a:rPr lang="zh-CN" altLang="en-US" dirty="0"/>
              <a:t>实践</a:t>
            </a:r>
            <a:r>
              <a:rPr lang="en-US" altLang="zh-CN" dirty="0"/>
              <a:t>】</a:t>
            </a:r>
            <a:r>
              <a:rPr lang="zh-CN" altLang="en-US" dirty="0"/>
              <a:t>探索生长素类调节剂促进插条生根的最适浓度</a:t>
            </a:r>
            <a:endParaRPr lang="zh-CN" altLang="en-US" dirty="0"/>
          </a:p>
        </p:txBody>
      </p:sp>
      <p:sp>
        <p:nvSpPr>
          <p:cNvPr id="23" name="文本框 22"/>
          <p:cNvSpPr txBox="1"/>
          <p:nvPr/>
        </p:nvSpPr>
        <p:spPr>
          <a:xfrm>
            <a:off x="989122" y="1507458"/>
            <a:ext cx="10213755" cy="168924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2200" dirty="0">
                <a:latin typeface="Times New Roman" panose="02020603050405020304" pitchFamily="18" charset="0"/>
                <a:cs typeface="Times New Roman" panose="02020603050405020304" pitchFamily="18" charset="0"/>
              </a:rPr>
              <a:t>        生长素类调节剂的生理作用与其浓度具有很大的关系。例如，适当浓度的</a:t>
            </a:r>
            <a:r>
              <a:rPr lang="en-US" altLang="zh-CN" sz="2200" dirty="0">
                <a:latin typeface="Times New Roman" panose="02020603050405020304" pitchFamily="18" charset="0"/>
                <a:cs typeface="Times New Roman" panose="02020603050405020304" pitchFamily="18" charset="0"/>
              </a:rPr>
              <a:t>2</a:t>
            </a:r>
            <a:r>
              <a:rPr lang="zh-CN" altLang="en-US" sz="2200" dirty="0">
                <a:latin typeface="Times New Roman" panose="02020603050405020304" pitchFamily="18" charset="0"/>
                <a:cs typeface="Times New Roman" panose="02020603050405020304" pitchFamily="18" charset="0"/>
              </a:rPr>
              <a:t>，</a:t>
            </a:r>
            <a:r>
              <a:rPr lang="en-US" altLang="zh-CN" sz="2200" dirty="0">
                <a:latin typeface="Times New Roman" panose="02020603050405020304" pitchFamily="18" charset="0"/>
                <a:cs typeface="Times New Roman" panose="02020603050405020304" pitchFamily="18" charset="0"/>
              </a:rPr>
              <a:t>4-</a:t>
            </a:r>
            <a:r>
              <a:rPr lang="zh-CN" altLang="en-US" sz="2200" dirty="0">
                <a:latin typeface="Times New Roman" panose="02020603050405020304" pitchFamily="18" charset="0"/>
                <a:cs typeface="Times New Roman" panose="02020603050405020304" pitchFamily="18" charset="0"/>
              </a:rPr>
              <a:t>二氯苯氧乙酸（简称</a:t>
            </a:r>
            <a:r>
              <a:rPr lang="en-US" altLang="zh-CN" sz="2200" dirty="0">
                <a:latin typeface="Times New Roman" panose="02020603050405020304" pitchFamily="18" charset="0"/>
                <a:cs typeface="Times New Roman" panose="02020603050405020304" pitchFamily="18" charset="0"/>
              </a:rPr>
              <a:t>2</a:t>
            </a:r>
            <a:r>
              <a:rPr lang="zh-CN" altLang="en-US" sz="2200" dirty="0">
                <a:latin typeface="Times New Roman" panose="02020603050405020304" pitchFamily="18" charset="0"/>
                <a:cs typeface="Times New Roman" panose="02020603050405020304" pitchFamily="18" charset="0"/>
              </a:rPr>
              <a:t>，</a:t>
            </a:r>
            <a:r>
              <a:rPr lang="en-US" altLang="zh-CN" sz="2200" dirty="0">
                <a:latin typeface="Times New Roman" panose="02020603050405020304" pitchFamily="18" charset="0"/>
                <a:cs typeface="Times New Roman" panose="02020603050405020304" pitchFamily="18" charset="0"/>
              </a:rPr>
              <a:t>4-D</a:t>
            </a:r>
            <a:r>
              <a:rPr lang="zh-CN" altLang="en-US" sz="2200" dirty="0">
                <a:latin typeface="Times New Roman" panose="02020603050405020304" pitchFamily="18" charset="0"/>
                <a:cs typeface="Times New Roman" panose="02020603050405020304" pitchFamily="18" charset="0"/>
              </a:rPr>
              <a:t>）可以促进插条生根，浓度过高时会抑制生根，高浓度的</a:t>
            </a:r>
            <a:r>
              <a:rPr lang="en-US" altLang="zh-CN" sz="2200" dirty="0">
                <a:latin typeface="Times New Roman" panose="02020603050405020304" pitchFamily="18" charset="0"/>
                <a:cs typeface="Times New Roman" panose="02020603050405020304" pitchFamily="18" charset="0"/>
              </a:rPr>
              <a:t>2</a:t>
            </a:r>
            <a:r>
              <a:rPr lang="zh-CN" altLang="en-US" sz="2200" dirty="0">
                <a:latin typeface="Times New Roman" panose="02020603050405020304" pitchFamily="18" charset="0"/>
                <a:cs typeface="Times New Roman" panose="02020603050405020304" pitchFamily="18" charset="0"/>
              </a:rPr>
              <a:t>，</a:t>
            </a:r>
            <a:r>
              <a:rPr lang="en-US" altLang="zh-CN" sz="2200" dirty="0">
                <a:latin typeface="Times New Roman" panose="02020603050405020304" pitchFamily="18" charset="0"/>
                <a:cs typeface="Times New Roman" panose="02020603050405020304" pitchFamily="18" charset="0"/>
              </a:rPr>
              <a:t>4-D</a:t>
            </a:r>
            <a:r>
              <a:rPr lang="zh-CN" altLang="en-US" sz="2200" dirty="0">
                <a:latin typeface="Times New Roman" panose="02020603050405020304" pitchFamily="18" charset="0"/>
                <a:cs typeface="Times New Roman" panose="02020603050405020304" pitchFamily="18" charset="0"/>
              </a:rPr>
              <a:t>甚至会杀死双子叶植物。在农业生产上应用这些调节剂时，寻找最佳的浓度范围就非常有意义。</a:t>
            </a:r>
            <a:endParaRPr lang="zh-CN" altLang="en-US" sz="2200" dirty="0">
              <a:latin typeface="Times New Roman" panose="02020603050405020304" pitchFamily="18" charset="0"/>
              <a:cs typeface="Times New Roman" panose="02020603050405020304" pitchFamily="18" charset="0"/>
            </a:endParaRPr>
          </a:p>
        </p:txBody>
      </p:sp>
      <p:grpSp>
        <p:nvGrpSpPr>
          <p:cNvPr id="24" name="组合 23"/>
          <p:cNvGrpSpPr/>
          <p:nvPr/>
        </p:nvGrpSpPr>
        <p:grpSpPr>
          <a:xfrm>
            <a:off x="989122" y="953460"/>
            <a:ext cx="10213755" cy="523220"/>
            <a:chOff x="1023205" y="1206717"/>
            <a:chExt cx="10213755" cy="523220"/>
          </a:xfrm>
        </p:grpSpPr>
        <p:sp>
          <p:nvSpPr>
            <p:cNvPr id="25" name="文本框 24"/>
            <p:cNvSpPr txBox="1"/>
            <p:nvPr/>
          </p:nvSpPr>
          <p:spPr>
            <a:xfrm>
              <a:off x="1023205" y="1206717"/>
              <a:ext cx="1620957" cy="523220"/>
            </a:xfrm>
            <a:prstGeom prst="rect">
              <a:avLst/>
            </a:prstGeom>
            <a:noFill/>
          </p:spPr>
          <p:txBody>
            <a:bodyPr wrap="none" rtlCol="0" anchor="ctr">
              <a:spAutoFit/>
            </a:bodyPr>
            <a:lstStyle/>
            <a:p>
              <a:r>
                <a:rPr kumimoji="1" lang="zh-CN" altLang="en-US" sz="2800" b="1" dirty="0">
                  <a:solidFill>
                    <a:srgbClr val="FF0000"/>
                  </a:solidFill>
                  <a:latin typeface="+mn-ea"/>
                  <a:cs typeface="微软雅黑" panose="020B0503020204020204" pitchFamily="34" charset="-122"/>
                </a:rPr>
                <a:t>观察分析</a:t>
              </a:r>
              <a:endParaRPr kumimoji="1" lang="zh-CN" altLang="en-US" sz="2800" b="1" dirty="0">
                <a:solidFill>
                  <a:srgbClr val="FF0000"/>
                </a:solidFill>
                <a:latin typeface="+mn-ea"/>
                <a:cs typeface="微软雅黑" panose="020B0503020204020204" pitchFamily="34" charset="-122"/>
              </a:endParaRPr>
            </a:p>
          </p:txBody>
        </p:sp>
        <p:cxnSp>
          <p:nvCxnSpPr>
            <p:cNvPr id="26" name="直接连接符 25"/>
            <p:cNvCxnSpPr/>
            <p:nvPr/>
          </p:nvCxnSpPr>
          <p:spPr>
            <a:xfrm>
              <a:off x="1089475" y="1729937"/>
              <a:ext cx="14810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2603522" y="1729937"/>
              <a:ext cx="86334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 name="文本框 27"/>
          <p:cNvSpPr txBox="1"/>
          <p:nvPr/>
        </p:nvSpPr>
        <p:spPr>
          <a:xfrm>
            <a:off x="989122" y="3832006"/>
            <a:ext cx="10213755" cy="4704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200" dirty="0">
                <a:latin typeface="Times New Roman" panose="02020603050405020304" pitchFamily="18" charset="0"/>
                <a:cs typeface="Times New Roman" panose="02020603050405020304" pitchFamily="18" charset="0"/>
              </a:rPr>
              <a:t>所选定的生长素类调节剂促进某种植物插条生根的最适浓度是多少呢？</a:t>
            </a:r>
            <a:endParaRPr lang="zh-CN" altLang="en-US" sz="2200" dirty="0">
              <a:latin typeface="Times New Roman" panose="02020603050405020304" pitchFamily="18" charset="0"/>
              <a:cs typeface="Times New Roman" panose="02020603050405020304" pitchFamily="18" charset="0"/>
            </a:endParaRPr>
          </a:p>
        </p:txBody>
      </p:sp>
      <p:grpSp>
        <p:nvGrpSpPr>
          <p:cNvPr id="29" name="组合 28"/>
          <p:cNvGrpSpPr/>
          <p:nvPr/>
        </p:nvGrpSpPr>
        <p:grpSpPr>
          <a:xfrm>
            <a:off x="989122" y="3278008"/>
            <a:ext cx="10213755" cy="523220"/>
            <a:chOff x="1023205" y="1206717"/>
            <a:chExt cx="10213755" cy="523220"/>
          </a:xfrm>
        </p:grpSpPr>
        <p:sp>
          <p:nvSpPr>
            <p:cNvPr id="30" name="文本框 29"/>
            <p:cNvSpPr txBox="1"/>
            <p:nvPr/>
          </p:nvSpPr>
          <p:spPr>
            <a:xfrm>
              <a:off x="1023205" y="1206717"/>
              <a:ext cx="1620957" cy="523220"/>
            </a:xfrm>
            <a:prstGeom prst="rect">
              <a:avLst/>
            </a:prstGeom>
            <a:noFill/>
          </p:spPr>
          <p:txBody>
            <a:bodyPr wrap="none" rtlCol="0" anchor="ctr">
              <a:spAutoFit/>
            </a:bodyPr>
            <a:lstStyle/>
            <a:p>
              <a:r>
                <a:rPr kumimoji="1" lang="zh-CN" altLang="en-US" sz="2800" b="1" dirty="0">
                  <a:solidFill>
                    <a:srgbClr val="FF0000"/>
                  </a:solidFill>
                  <a:latin typeface="+mn-ea"/>
                  <a:cs typeface="微软雅黑" panose="020B0503020204020204" pitchFamily="34" charset="-122"/>
                </a:rPr>
                <a:t>提出问题</a:t>
              </a:r>
              <a:endParaRPr kumimoji="1" lang="zh-CN" altLang="en-US" sz="2800" b="1" dirty="0">
                <a:solidFill>
                  <a:srgbClr val="FF0000"/>
                </a:solidFill>
                <a:latin typeface="+mn-ea"/>
                <a:cs typeface="微软雅黑" panose="020B0503020204020204" pitchFamily="34" charset="-122"/>
              </a:endParaRPr>
            </a:p>
          </p:txBody>
        </p:sp>
        <p:cxnSp>
          <p:nvCxnSpPr>
            <p:cNvPr id="31" name="直接连接符 30"/>
            <p:cNvCxnSpPr/>
            <p:nvPr/>
          </p:nvCxnSpPr>
          <p:spPr>
            <a:xfrm>
              <a:off x="1089475" y="1729937"/>
              <a:ext cx="14810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2603522" y="1729937"/>
              <a:ext cx="86334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文本框 32"/>
          <p:cNvSpPr txBox="1"/>
          <p:nvPr/>
        </p:nvSpPr>
        <p:spPr>
          <a:xfrm>
            <a:off x="989122" y="5042257"/>
            <a:ext cx="10213755" cy="12829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2200" dirty="0">
                <a:latin typeface="Times New Roman" panose="02020603050405020304" pitchFamily="18" charset="0"/>
                <a:cs typeface="Times New Roman" panose="02020603050405020304" pitchFamily="18" charset="0"/>
              </a:rPr>
              <a:t>        当地主要绿化树种或花卉生长旺盛的一年生枝条，或者你们小组想要研究的其他植物的枝条；蒸馏水；花盆；细沙；常用的生长素类调节剂：</a:t>
            </a:r>
            <a:r>
              <a:rPr lang="en-US" altLang="zh-CN" sz="2200" dirty="0">
                <a:latin typeface="Times New Roman" panose="02020603050405020304" pitchFamily="18" charset="0"/>
                <a:cs typeface="Times New Roman" panose="02020603050405020304" pitchFamily="18" charset="0"/>
              </a:rPr>
              <a:t>NAA</a:t>
            </a:r>
            <a:r>
              <a:rPr lang="zh-CN" altLang="en-US" sz="2200" dirty="0">
                <a:latin typeface="Times New Roman" panose="02020603050405020304" pitchFamily="18" charset="0"/>
                <a:cs typeface="Times New Roman" panose="02020603050405020304" pitchFamily="18" charset="0"/>
              </a:rPr>
              <a:t>、</a:t>
            </a:r>
            <a:r>
              <a:rPr lang="en-US" altLang="zh-CN" sz="2200" dirty="0">
                <a:latin typeface="Times New Roman" panose="02020603050405020304" pitchFamily="18" charset="0"/>
                <a:cs typeface="Times New Roman" panose="02020603050405020304" pitchFamily="18" charset="0"/>
              </a:rPr>
              <a:t>2,4-D</a:t>
            </a:r>
            <a:r>
              <a:rPr lang="zh-CN" altLang="en-US" sz="2200">
                <a:latin typeface="Times New Roman" panose="02020603050405020304" pitchFamily="18" charset="0"/>
                <a:cs typeface="Times New Roman" panose="02020603050405020304" pitchFamily="18" charset="0"/>
              </a:rPr>
              <a:t>，吲哚丙</a:t>
            </a:r>
            <a:r>
              <a:rPr lang="zh-CN" altLang="en-US" sz="2200" dirty="0">
                <a:latin typeface="Times New Roman" panose="02020603050405020304" pitchFamily="18" charset="0"/>
                <a:cs typeface="Times New Roman" panose="02020603050405020304" pitchFamily="18" charset="0"/>
              </a:rPr>
              <a:t>酸、</a:t>
            </a:r>
            <a:r>
              <a:rPr lang="en-US" altLang="zh-CN" sz="2200" dirty="0">
                <a:latin typeface="Times New Roman" panose="02020603050405020304" pitchFamily="18" charset="0"/>
                <a:cs typeface="Times New Roman" panose="02020603050405020304" pitchFamily="18" charset="0"/>
              </a:rPr>
              <a:t>IBA</a:t>
            </a:r>
            <a:r>
              <a:rPr lang="zh-CN" altLang="en-US" sz="2200" dirty="0">
                <a:latin typeface="Times New Roman" panose="02020603050405020304" pitchFamily="18" charset="0"/>
                <a:cs typeface="Times New Roman" panose="02020603050405020304" pitchFamily="18" charset="0"/>
              </a:rPr>
              <a:t>，可选其中的一种；所用药品包装说明上所列举的其他材料。</a:t>
            </a:r>
            <a:endParaRPr lang="zh-CN" altLang="en-US" sz="2200" dirty="0">
              <a:latin typeface="Times New Roman" panose="02020603050405020304" pitchFamily="18" charset="0"/>
              <a:cs typeface="Times New Roman" panose="02020603050405020304" pitchFamily="18" charset="0"/>
            </a:endParaRPr>
          </a:p>
        </p:txBody>
      </p:sp>
      <p:grpSp>
        <p:nvGrpSpPr>
          <p:cNvPr id="34" name="组合 33"/>
          <p:cNvGrpSpPr/>
          <p:nvPr/>
        </p:nvGrpSpPr>
        <p:grpSpPr>
          <a:xfrm>
            <a:off x="989122" y="4488259"/>
            <a:ext cx="10213755" cy="523220"/>
            <a:chOff x="1023205" y="1206717"/>
            <a:chExt cx="10213755" cy="523220"/>
          </a:xfrm>
        </p:grpSpPr>
        <p:sp>
          <p:nvSpPr>
            <p:cNvPr id="35" name="文本框 34"/>
            <p:cNvSpPr txBox="1"/>
            <p:nvPr/>
          </p:nvSpPr>
          <p:spPr>
            <a:xfrm>
              <a:off x="1023205" y="1206717"/>
              <a:ext cx="1620957" cy="523220"/>
            </a:xfrm>
            <a:prstGeom prst="rect">
              <a:avLst/>
            </a:prstGeom>
            <a:noFill/>
          </p:spPr>
          <p:txBody>
            <a:bodyPr wrap="none" rtlCol="0" anchor="ctr">
              <a:spAutoFit/>
            </a:bodyPr>
            <a:lstStyle/>
            <a:p>
              <a:r>
                <a:rPr kumimoji="1" lang="zh-CN" altLang="en-US" sz="2800" b="1" dirty="0">
                  <a:solidFill>
                    <a:srgbClr val="FF0000"/>
                  </a:solidFill>
                  <a:latin typeface="+mn-ea"/>
                  <a:cs typeface="微软雅黑" panose="020B0503020204020204" pitchFamily="34" charset="-122"/>
                </a:rPr>
                <a:t>材料用具</a:t>
              </a:r>
              <a:endParaRPr kumimoji="1" lang="zh-CN" altLang="en-US" sz="2800" b="1" dirty="0">
                <a:solidFill>
                  <a:srgbClr val="FF0000"/>
                </a:solidFill>
                <a:latin typeface="+mn-ea"/>
                <a:cs typeface="微软雅黑" panose="020B0503020204020204" pitchFamily="34" charset="-122"/>
              </a:endParaRPr>
            </a:p>
          </p:txBody>
        </p:sp>
        <p:cxnSp>
          <p:nvCxnSpPr>
            <p:cNvPr id="36" name="直接连接符 35"/>
            <p:cNvCxnSpPr/>
            <p:nvPr/>
          </p:nvCxnSpPr>
          <p:spPr>
            <a:xfrm>
              <a:off x="1089475" y="1729937"/>
              <a:ext cx="14810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2603522" y="1729937"/>
              <a:ext cx="86334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wipe(up)">
                                      <p:cBhvr>
                                        <p:cTn id="12" dur="500"/>
                                        <p:tgtEl>
                                          <p:spTgt spid="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8">
                                            <p:txEl>
                                              <p:pRg st="0" end="0"/>
                                            </p:txEl>
                                          </p:spTgt>
                                        </p:tgtEl>
                                        <p:attrNameLst>
                                          <p:attrName>style.visibility</p:attrName>
                                        </p:attrNameLst>
                                      </p:cBhvr>
                                      <p:to>
                                        <p:strVal val="visible"/>
                                      </p:to>
                                    </p:set>
                                    <p:animEffect transition="in" filter="wipe(left)">
                                      <p:cBhvr>
                                        <p:cTn id="22" dur="500"/>
                                        <p:tgtEl>
                                          <p:spTgt spid="2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left)">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3">
                                            <p:txEl>
                                              <p:pRg st="0" end="0"/>
                                            </p:txEl>
                                          </p:spTgt>
                                        </p:tgtEl>
                                        <p:attrNameLst>
                                          <p:attrName>style.visibility</p:attrName>
                                        </p:attrNameLst>
                                      </p:cBhvr>
                                      <p:to>
                                        <p:strVal val="visible"/>
                                      </p:to>
                                    </p:set>
                                    <p:animEffect transition="in" filter="wipe(up)">
                                      <p:cBhvr>
                                        <p:cTn id="32"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28" grpId="0" build="p"/>
      <p:bldP spid="3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t>
            </a:r>
            <a:r>
              <a:rPr lang="zh-CN" altLang="en-US" dirty="0"/>
              <a:t>探究</a:t>
            </a:r>
            <a:r>
              <a:rPr lang="en-US" altLang="zh-CN" dirty="0"/>
              <a:t>·</a:t>
            </a:r>
            <a:r>
              <a:rPr lang="zh-CN" altLang="en-US" dirty="0"/>
              <a:t>实践</a:t>
            </a:r>
            <a:r>
              <a:rPr lang="en-US" altLang="zh-CN" dirty="0"/>
              <a:t>】</a:t>
            </a:r>
            <a:r>
              <a:rPr lang="zh-CN" altLang="en-US" dirty="0"/>
              <a:t>探索生长素类调节剂促进插条生根的最适浓度</a:t>
            </a:r>
            <a:endParaRPr lang="zh-CN" altLang="en-US" dirty="0"/>
          </a:p>
        </p:txBody>
      </p:sp>
      <p:sp>
        <p:nvSpPr>
          <p:cNvPr id="23" name="文本框 22"/>
          <p:cNvSpPr txBox="1"/>
          <p:nvPr/>
        </p:nvSpPr>
        <p:spPr>
          <a:xfrm>
            <a:off x="989122" y="1507458"/>
            <a:ext cx="10213755" cy="8767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65430" indent="-265430" algn="just">
              <a:lnSpc>
                <a:spcPct val="120000"/>
              </a:lnSpc>
              <a:buFont typeface="+mj-lt"/>
              <a:buAutoNum type="arabicPeriod"/>
            </a:pPr>
            <a:r>
              <a:rPr lang="zh-CN" altLang="en-US" sz="2200" dirty="0">
                <a:solidFill>
                  <a:srgbClr val="0070C0"/>
                </a:solidFill>
                <a:latin typeface="Times New Roman" panose="02020603050405020304" pitchFamily="18" charset="0"/>
                <a:cs typeface="Times New Roman" panose="02020603050405020304" pitchFamily="18" charset="0"/>
              </a:rPr>
              <a:t>变量的控制</a:t>
            </a:r>
            <a:endParaRPr lang="en-US" altLang="zh-CN" sz="2200" dirty="0">
              <a:solidFill>
                <a:srgbClr val="0070C0"/>
              </a:solidFill>
              <a:latin typeface="Times New Roman" panose="02020603050405020304" pitchFamily="18" charset="0"/>
              <a:cs typeface="Times New Roman" panose="02020603050405020304" pitchFamily="18" charset="0"/>
            </a:endParaRPr>
          </a:p>
          <a:p>
            <a:pPr marL="342900" indent="-342900" algn="just">
              <a:lnSpc>
                <a:spcPct val="120000"/>
              </a:lnSpc>
              <a:buFont typeface="Wingdings" panose="05000000000000000000" pitchFamily="2" charset="2"/>
              <a:buChar char="n"/>
            </a:pPr>
            <a:r>
              <a:rPr lang="zh-CN" altLang="en-US" sz="2200" dirty="0">
                <a:latin typeface="Times New Roman" panose="02020603050405020304" pitchFamily="18" charset="0"/>
                <a:cs typeface="Times New Roman" panose="02020603050405020304" pitchFamily="18" charset="0"/>
              </a:rPr>
              <a:t>自变量：不同浓度生长素类似物处理枝条（设置对照组：清水空白对照）</a:t>
            </a:r>
            <a:endParaRPr lang="zh-CN" altLang="en-US" sz="2200" dirty="0">
              <a:latin typeface="Times New Roman" panose="02020603050405020304" pitchFamily="18" charset="0"/>
              <a:cs typeface="Times New Roman" panose="02020603050405020304" pitchFamily="18" charset="0"/>
            </a:endParaRPr>
          </a:p>
        </p:txBody>
      </p:sp>
      <p:grpSp>
        <p:nvGrpSpPr>
          <p:cNvPr id="24" name="组合 23"/>
          <p:cNvGrpSpPr/>
          <p:nvPr/>
        </p:nvGrpSpPr>
        <p:grpSpPr>
          <a:xfrm>
            <a:off x="989122" y="953460"/>
            <a:ext cx="10213755" cy="523220"/>
            <a:chOff x="1023205" y="1206717"/>
            <a:chExt cx="10213755" cy="523220"/>
          </a:xfrm>
        </p:grpSpPr>
        <p:sp>
          <p:nvSpPr>
            <p:cNvPr id="25" name="文本框 24"/>
            <p:cNvSpPr txBox="1"/>
            <p:nvPr/>
          </p:nvSpPr>
          <p:spPr>
            <a:xfrm>
              <a:off x="1023205" y="1206717"/>
              <a:ext cx="1620957" cy="523220"/>
            </a:xfrm>
            <a:prstGeom prst="rect">
              <a:avLst/>
            </a:prstGeom>
            <a:noFill/>
          </p:spPr>
          <p:txBody>
            <a:bodyPr wrap="none" rtlCol="0" anchor="ctr">
              <a:spAutoFit/>
            </a:bodyPr>
            <a:lstStyle/>
            <a:p>
              <a:r>
                <a:rPr kumimoji="1" lang="zh-CN" altLang="en-US" sz="2800" b="1" dirty="0">
                  <a:solidFill>
                    <a:srgbClr val="FF0000"/>
                  </a:solidFill>
                  <a:latin typeface="+mn-ea"/>
                  <a:cs typeface="微软雅黑" panose="020B0503020204020204" pitchFamily="34" charset="-122"/>
                </a:rPr>
                <a:t>设计实验</a:t>
              </a:r>
              <a:endParaRPr kumimoji="1" lang="zh-CN" altLang="en-US" sz="2800" b="1" dirty="0">
                <a:solidFill>
                  <a:srgbClr val="FF0000"/>
                </a:solidFill>
                <a:latin typeface="+mn-ea"/>
                <a:cs typeface="微软雅黑" panose="020B0503020204020204" pitchFamily="34" charset="-122"/>
              </a:endParaRPr>
            </a:p>
          </p:txBody>
        </p:sp>
        <p:cxnSp>
          <p:nvCxnSpPr>
            <p:cNvPr id="26" name="直接连接符 25"/>
            <p:cNvCxnSpPr/>
            <p:nvPr/>
          </p:nvCxnSpPr>
          <p:spPr>
            <a:xfrm>
              <a:off x="1089475" y="1729937"/>
              <a:ext cx="14810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2603522" y="1729937"/>
              <a:ext cx="86334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3" name="表格 3"/>
          <p:cNvGraphicFramePr>
            <a:graphicFrameLocks noGrp="1"/>
          </p:cNvGraphicFramePr>
          <p:nvPr/>
        </p:nvGraphicFramePr>
        <p:xfrm>
          <a:off x="2211573" y="2469376"/>
          <a:ext cx="8991304" cy="1778986"/>
        </p:xfrm>
        <a:graphic>
          <a:graphicData uri="http://schemas.openxmlformats.org/drawingml/2006/table">
            <a:tbl>
              <a:tblPr firstRow="1" bandRow="1">
                <a:tableStyleId>{5C22544A-7EE6-4342-B048-85BDC9FD1C3A}</a:tableStyleId>
              </a:tblPr>
              <a:tblGrid>
                <a:gridCol w="1363071"/>
                <a:gridCol w="3516802"/>
                <a:gridCol w="1863605"/>
                <a:gridCol w="2247826"/>
              </a:tblGrid>
              <a:tr h="488218">
                <a:tc>
                  <a:txBody>
                    <a:bodyPr/>
                    <a:lstStyle/>
                    <a:p>
                      <a:pPr algn="ctr"/>
                      <a:r>
                        <a:rPr lang="en-US" sz="2000" kern="100" dirty="0">
                          <a:effectLst/>
                          <a:latin typeface="Times New Roman" panose="02020603050405020304" pitchFamily="18" charset="0"/>
                          <a:ea typeface="+mn-ea"/>
                          <a:cs typeface="Times New Roman" panose="02020603050405020304" pitchFamily="18" charset="0"/>
                        </a:rPr>
                        <a:t> </a:t>
                      </a:r>
                      <a:r>
                        <a:rPr lang="zh-CN" altLang="en-US" sz="2000" kern="100" dirty="0">
                          <a:effectLst/>
                          <a:latin typeface="Times New Roman" panose="02020603050405020304" pitchFamily="18" charset="0"/>
                          <a:ea typeface="+mn-ea"/>
                          <a:cs typeface="Times New Roman" panose="02020603050405020304" pitchFamily="18" charset="0"/>
                        </a:rPr>
                        <a:t>实施方法</a:t>
                      </a:r>
                      <a:endParaRPr lang="zh-CN" sz="2000" kern="100" dirty="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r>
                        <a:rPr lang="zh-CN" sz="2000" kern="100" dirty="0">
                          <a:effectLst/>
                          <a:latin typeface="Times New Roman" panose="02020603050405020304" pitchFamily="18" charset="0"/>
                          <a:ea typeface="+mn-ea"/>
                          <a:cs typeface="Times New Roman" panose="02020603050405020304" pitchFamily="18" charset="0"/>
                        </a:rPr>
                        <a:t>生长素类似物浓度</a:t>
                      </a:r>
                      <a:endParaRPr lang="zh-CN" sz="2000" kern="100" dirty="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r>
                        <a:rPr lang="zh-CN" sz="2000" kern="100">
                          <a:effectLst/>
                          <a:latin typeface="Times New Roman" panose="02020603050405020304" pitchFamily="18" charset="0"/>
                          <a:ea typeface="+mn-ea"/>
                          <a:cs typeface="Times New Roman" panose="02020603050405020304" pitchFamily="18" charset="0"/>
                        </a:rPr>
                        <a:t>插入深度</a:t>
                      </a:r>
                      <a:endParaRPr lang="zh-CN" sz="2000" kern="10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r>
                        <a:rPr lang="zh-CN" sz="2000" kern="100">
                          <a:effectLst/>
                          <a:latin typeface="Times New Roman" panose="02020603050405020304" pitchFamily="18" charset="0"/>
                          <a:ea typeface="+mn-ea"/>
                          <a:cs typeface="Times New Roman" panose="02020603050405020304" pitchFamily="18" charset="0"/>
                        </a:rPr>
                        <a:t>处理时间</a:t>
                      </a:r>
                      <a:endParaRPr lang="zh-CN" sz="2000" kern="100">
                        <a:effectLst/>
                        <a:latin typeface="Times New Roman" panose="02020603050405020304" pitchFamily="18" charset="0"/>
                        <a:ea typeface="+mn-ea"/>
                        <a:cs typeface="Times New Roman" panose="02020603050405020304" pitchFamily="18" charset="0"/>
                      </a:endParaRPr>
                    </a:p>
                  </a:txBody>
                  <a:tcPr marL="68580" marR="68580" marT="0" marB="0" anchor="ctr"/>
                </a:tc>
              </a:tr>
              <a:tr h="802550">
                <a:tc>
                  <a:txBody>
                    <a:bodyPr/>
                    <a:lstStyle/>
                    <a:p>
                      <a:pPr algn="ctr"/>
                      <a:r>
                        <a:rPr lang="zh-CN" sz="2000" kern="100" dirty="0">
                          <a:effectLst/>
                          <a:latin typeface="Times New Roman" panose="02020603050405020304" pitchFamily="18" charset="0"/>
                          <a:ea typeface="+mn-ea"/>
                          <a:cs typeface="Times New Roman" panose="02020603050405020304" pitchFamily="18" charset="0"/>
                        </a:rPr>
                        <a:t>浸泡法</a:t>
                      </a:r>
                      <a:endParaRPr lang="zh-CN" sz="2000" kern="100" dirty="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r>
                        <a:rPr lang="zh-CN" sz="2000" kern="0" dirty="0">
                          <a:solidFill>
                            <a:srgbClr val="000000"/>
                          </a:solidFill>
                          <a:effectLst/>
                          <a:latin typeface="Times New Roman" panose="02020603050405020304" pitchFamily="18" charset="0"/>
                          <a:ea typeface="+mn-ea"/>
                          <a:cs typeface="Times New Roman" panose="02020603050405020304" pitchFamily="18" charset="0"/>
                        </a:rPr>
                        <a:t>浓度较低且最好是在遮阴和空气湿度较高的地方进行处理</a:t>
                      </a:r>
                      <a:r>
                        <a:rPr lang="zh-CN" altLang="en-US" sz="2000" kern="0" dirty="0">
                          <a:solidFill>
                            <a:srgbClr val="000000"/>
                          </a:solidFill>
                          <a:effectLst/>
                          <a:latin typeface="Times New Roman" panose="02020603050405020304" pitchFamily="18" charset="0"/>
                          <a:ea typeface="+mn-ea"/>
                          <a:cs typeface="Times New Roman" panose="02020603050405020304" pitchFamily="18" charset="0"/>
                        </a:rPr>
                        <a:t>。</a:t>
                      </a:r>
                      <a:endParaRPr lang="zh-CN" sz="2000" kern="100" dirty="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r>
                        <a:rPr lang="zh-CN" sz="2000" kern="0" dirty="0">
                          <a:solidFill>
                            <a:srgbClr val="000000"/>
                          </a:solidFill>
                          <a:effectLst/>
                          <a:latin typeface="Times New Roman" panose="02020603050405020304" pitchFamily="18" charset="0"/>
                          <a:ea typeface="+mn-ea"/>
                          <a:cs typeface="Times New Roman" panose="02020603050405020304" pitchFamily="18" charset="0"/>
                        </a:rPr>
                        <a:t>深约</a:t>
                      </a:r>
                      <a:r>
                        <a:rPr lang="en-US" sz="2000" kern="0" dirty="0">
                          <a:solidFill>
                            <a:srgbClr val="000000"/>
                          </a:solidFill>
                          <a:effectLst/>
                          <a:latin typeface="Times New Roman" panose="02020603050405020304" pitchFamily="18" charset="0"/>
                          <a:ea typeface="+mn-ea"/>
                          <a:cs typeface="Times New Roman" panose="02020603050405020304" pitchFamily="18" charset="0"/>
                        </a:rPr>
                        <a:t>3cm</a:t>
                      </a:r>
                      <a:endParaRPr lang="zh-CN" sz="2000" kern="100" dirty="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r>
                        <a:rPr lang="zh-CN" sz="2000" kern="0" dirty="0">
                          <a:solidFill>
                            <a:srgbClr val="000000"/>
                          </a:solidFill>
                          <a:effectLst/>
                          <a:latin typeface="Times New Roman" panose="02020603050405020304" pitchFamily="18" charset="0"/>
                          <a:ea typeface="+mn-ea"/>
                          <a:cs typeface="Times New Roman" panose="02020603050405020304" pitchFamily="18" charset="0"/>
                        </a:rPr>
                        <a:t>几小时至一天</a:t>
                      </a:r>
                      <a:endParaRPr lang="zh-CN" sz="2000" kern="100" dirty="0">
                        <a:effectLst/>
                        <a:latin typeface="Times New Roman" panose="02020603050405020304" pitchFamily="18" charset="0"/>
                        <a:ea typeface="+mn-ea"/>
                        <a:cs typeface="Times New Roman" panose="02020603050405020304" pitchFamily="18" charset="0"/>
                      </a:endParaRPr>
                    </a:p>
                  </a:txBody>
                  <a:tcPr marL="68580" marR="68580" marT="0" marB="0" anchor="ctr"/>
                </a:tc>
              </a:tr>
              <a:tr h="488218">
                <a:tc>
                  <a:txBody>
                    <a:bodyPr/>
                    <a:lstStyle/>
                    <a:p>
                      <a:pPr algn="ctr"/>
                      <a:r>
                        <a:rPr lang="zh-CN" sz="2000" kern="100" dirty="0">
                          <a:effectLst/>
                          <a:latin typeface="Times New Roman" panose="02020603050405020304" pitchFamily="18" charset="0"/>
                          <a:ea typeface="+mn-ea"/>
                          <a:cs typeface="Times New Roman" panose="02020603050405020304" pitchFamily="18" charset="0"/>
                        </a:rPr>
                        <a:t>沾蘸法</a:t>
                      </a:r>
                      <a:endParaRPr lang="zh-CN" sz="2000" kern="100" dirty="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r>
                        <a:rPr lang="zh-CN" sz="2000" kern="0">
                          <a:solidFill>
                            <a:srgbClr val="000000"/>
                          </a:solidFill>
                          <a:effectLst/>
                          <a:latin typeface="Times New Roman" panose="02020603050405020304" pitchFamily="18" charset="0"/>
                          <a:ea typeface="+mn-ea"/>
                          <a:cs typeface="Times New Roman" panose="02020603050405020304" pitchFamily="18" charset="0"/>
                        </a:rPr>
                        <a:t>浓度较高</a:t>
                      </a:r>
                      <a:endParaRPr lang="zh-CN" sz="2000" kern="10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r>
                        <a:rPr lang="zh-CN" sz="2000" kern="0">
                          <a:solidFill>
                            <a:srgbClr val="000000"/>
                          </a:solidFill>
                          <a:effectLst/>
                          <a:latin typeface="Times New Roman" panose="02020603050405020304" pitchFamily="18" charset="0"/>
                          <a:ea typeface="+mn-ea"/>
                          <a:cs typeface="Times New Roman" panose="02020603050405020304" pitchFamily="18" charset="0"/>
                        </a:rPr>
                        <a:t>深约</a:t>
                      </a:r>
                      <a:r>
                        <a:rPr lang="en-US" sz="2000" kern="0">
                          <a:solidFill>
                            <a:srgbClr val="000000"/>
                          </a:solidFill>
                          <a:effectLst/>
                          <a:latin typeface="Times New Roman" panose="02020603050405020304" pitchFamily="18" charset="0"/>
                          <a:ea typeface="+mn-ea"/>
                          <a:cs typeface="Times New Roman" panose="02020603050405020304" pitchFamily="18" charset="0"/>
                        </a:rPr>
                        <a:t>1.5cm</a:t>
                      </a:r>
                      <a:endParaRPr lang="zh-CN" sz="2000" kern="10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r>
                        <a:rPr lang="zh-CN" sz="2000" kern="0" dirty="0">
                          <a:solidFill>
                            <a:srgbClr val="000000"/>
                          </a:solidFill>
                          <a:effectLst/>
                          <a:latin typeface="Times New Roman" panose="02020603050405020304" pitchFamily="18" charset="0"/>
                          <a:ea typeface="+mn-ea"/>
                          <a:cs typeface="Times New Roman" panose="02020603050405020304" pitchFamily="18" charset="0"/>
                        </a:rPr>
                        <a:t>约</a:t>
                      </a:r>
                      <a:r>
                        <a:rPr lang="en-US" sz="2000" kern="0" dirty="0">
                          <a:solidFill>
                            <a:srgbClr val="000000"/>
                          </a:solidFill>
                          <a:effectLst/>
                          <a:latin typeface="Times New Roman" panose="02020603050405020304" pitchFamily="18" charset="0"/>
                          <a:ea typeface="+mn-ea"/>
                          <a:cs typeface="Times New Roman" panose="02020603050405020304" pitchFamily="18" charset="0"/>
                        </a:rPr>
                        <a:t>5s</a:t>
                      </a:r>
                      <a:endParaRPr lang="zh-CN" sz="2000" kern="100" dirty="0">
                        <a:effectLst/>
                        <a:latin typeface="Times New Roman" panose="02020603050405020304" pitchFamily="18" charset="0"/>
                        <a:ea typeface="+mn-ea"/>
                        <a:cs typeface="Times New Roman" panose="02020603050405020304" pitchFamily="18" charset="0"/>
                      </a:endParaRPr>
                    </a:p>
                  </a:txBody>
                  <a:tcPr marL="68580" marR="68580" marT="0" marB="0" anchor="ctr"/>
                </a:tc>
              </a:tr>
            </a:tbl>
          </a:graphicData>
        </a:graphic>
      </p:graphicFrame>
      <p:sp>
        <p:nvSpPr>
          <p:cNvPr id="19" name="文本框 18"/>
          <p:cNvSpPr txBox="1"/>
          <p:nvPr/>
        </p:nvSpPr>
        <p:spPr>
          <a:xfrm>
            <a:off x="989122" y="4333565"/>
            <a:ext cx="10213755" cy="20955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just">
              <a:lnSpc>
                <a:spcPct val="120000"/>
              </a:lnSpc>
              <a:buFont typeface="Wingdings" panose="05000000000000000000" pitchFamily="2" charset="2"/>
              <a:buChar char="n"/>
            </a:pPr>
            <a:r>
              <a:rPr lang="zh-CN" altLang="en-US" sz="2200" dirty="0">
                <a:latin typeface="Times New Roman" panose="02020603050405020304" pitchFamily="18" charset="0"/>
                <a:cs typeface="Times New Roman" panose="02020603050405020304" pitchFamily="18" charset="0"/>
              </a:rPr>
              <a:t>因变量：插条的生长情况</a:t>
            </a:r>
            <a:endParaRPr lang="en-US" altLang="zh-CN" sz="2200" dirty="0">
              <a:latin typeface="Times New Roman" panose="02020603050405020304" pitchFamily="18" charset="0"/>
              <a:cs typeface="Times New Roman" panose="02020603050405020304" pitchFamily="18" charset="0"/>
            </a:endParaRPr>
          </a:p>
          <a:p>
            <a:pPr marL="704850" lvl="1" indent="-342900" algn="just">
              <a:lnSpc>
                <a:spcPct val="120000"/>
              </a:lnSpc>
              <a:buFont typeface="Wingdings" panose="05000000000000000000" pitchFamily="2" charset="2"/>
              <a:buChar char="l"/>
            </a:pPr>
            <a:r>
              <a:rPr lang="zh-CN" altLang="en-US" sz="2200" dirty="0">
                <a:latin typeface="Times New Roman" panose="02020603050405020304" pitchFamily="18" charset="0"/>
                <a:cs typeface="Times New Roman" panose="02020603050405020304" pitchFamily="18" charset="0"/>
              </a:rPr>
              <a:t>检测方法：生根条数，最长与最短根的长度等。</a:t>
            </a:r>
            <a:endParaRPr lang="en-US" altLang="zh-CN" sz="2200" dirty="0">
              <a:latin typeface="Times New Roman" panose="02020603050405020304" pitchFamily="18" charset="0"/>
              <a:cs typeface="Times New Roman" panose="02020603050405020304" pitchFamily="18" charset="0"/>
            </a:endParaRPr>
          </a:p>
          <a:p>
            <a:pPr marL="247650" indent="-342900" algn="just">
              <a:lnSpc>
                <a:spcPct val="120000"/>
              </a:lnSpc>
              <a:buFont typeface="Wingdings" panose="05000000000000000000" pitchFamily="2" charset="2"/>
              <a:buChar char="n"/>
            </a:pPr>
            <a:r>
              <a:rPr lang="zh-CN" altLang="en-US" sz="2200" dirty="0">
                <a:latin typeface="Times New Roman" panose="02020603050405020304" pitchFamily="18" charset="0"/>
                <a:cs typeface="Times New Roman" panose="02020603050405020304" pitchFamily="18" charset="0"/>
              </a:rPr>
              <a:t>无关变量：</a:t>
            </a:r>
            <a:endParaRPr lang="en-US" altLang="zh-CN" sz="2200" dirty="0">
              <a:latin typeface="Times New Roman" panose="02020603050405020304" pitchFamily="18" charset="0"/>
              <a:cs typeface="Times New Roman" panose="02020603050405020304" pitchFamily="18" charset="0"/>
            </a:endParaRPr>
          </a:p>
          <a:p>
            <a:pPr marL="713105" lvl="1" indent="-351155" algn="just">
              <a:lnSpc>
                <a:spcPct val="120000"/>
              </a:lnSpc>
              <a:buFont typeface="Wingdings" panose="05000000000000000000" pitchFamily="2" charset="2"/>
              <a:buChar char="l"/>
            </a:pPr>
            <a:r>
              <a:rPr lang="zh-CN" altLang="en-US" sz="2200" dirty="0">
                <a:latin typeface="Times New Roman" panose="02020603050405020304" pitchFamily="18" charset="0"/>
                <a:cs typeface="Times New Roman" panose="02020603050405020304" pitchFamily="18" charset="0"/>
              </a:rPr>
              <a:t>如处理时间的长短、同组实验中所用的植物材料应尽可能相同等。</a:t>
            </a:r>
            <a:endParaRPr lang="zh-CN" altLang="en-US" sz="2200" dirty="0">
              <a:latin typeface="Times New Roman" panose="02020603050405020304" pitchFamily="18" charset="0"/>
              <a:cs typeface="Times New Roman" panose="02020603050405020304" pitchFamily="18" charset="0"/>
            </a:endParaRPr>
          </a:p>
          <a:p>
            <a:pPr marL="713105" lvl="1" indent="-351155" algn="just">
              <a:lnSpc>
                <a:spcPct val="120000"/>
              </a:lnSpc>
              <a:buFont typeface="Wingdings" panose="05000000000000000000" pitchFamily="2" charset="2"/>
              <a:buChar char="l"/>
            </a:pPr>
            <a:r>
              <a:rPr lang="zh-CN" altLang="en-US" sz="2200" dirty="0">
                <a:latin typeface="Times New Roman" panose="02020603050405020304" pitchFamily="18" charset="0"/>
                <a:cs typeface="Times New Roman" panose="02020603050405020304" pitchFamily="18" charset="0"/>
              </a:rPr>
              <a:t>设置重复组：即每组不能少于</a:t>
            </a:r>
            <a:r>
              <a:rPr lang="en-US" altLang="zh-CN" sz="2200" dirty="0">
                <a:latin typeface="Times New Roman" panose="02020603050405020304" pitchFamily="18" charset="0"/>
                <a:cs typeface="Times New Roman" panose="02020603050405020304" pitchFamily="18" charset="0"/>
              </a:rPr>
              <a:t>3</a:t>
            </a:r>
            <a:r>
              <a:rPr lang="zh-CN" altLang="en-US" sz="2200" dirty="0">
                <a:latin typeface="Times New Roman" panose="02020603050405020304" pitchFamily="18" charset="0"/>
                <a:cs typeface="Times New Roman" panose="02020603050405020304" pitchFamily="18" charset="0"/>
              </a:rPr>
              <a:t>个枝条</a:t>
            </a:r>
            <a:endParaRPr lang="zh-CN" altLang="en-US" sz="2200" dirty="0">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wipe(left)">
                                      <p:cBhvr>
                                        <p:cTn id="12" dur="500"/>
                                        <p:tgtEl>
                                          <p:spTgt spid="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
                                            <p:txEl>
                                              <p:pRg st="1" end="1"/>
                                            </p:txEl>
                                          </p:spTgt>
                                        </p:tgtEl>
                                        <p:attrNameLst>
                                          <p:attrName>style.visibility</p:attrName>
                                        </p:attrNameLst>
                                      </p:cBhvr>
                                      <p:to>
                                        <p:strVal val="visible"/>
                                      </p:to>
                                    </p:set>
                                    <p:animEffect transition="in" filter="wipe(left)">
                                      <p:cBhvr>
                                        <p:cTn id="17" dur="500"/>
                                        <p:tgtEl>
                                          <p:spTgt spid="2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9">
                                            <p:txEl>
                                              <p:pRg st="0" end="0"/>
                                            </p:txEl>
                                          </p:spTgt>
                                        </p:tgtEl>
                                        <p:attrNameLst>
                                          <p:attrName>style.visibility</p:attrName>
                                        </p:attrNameLst>
                                      </p:cBhvr>
                                      <p:to>
                                        <p:strVal val="visible"/>
                                      </p:to>
                                    </p:set>
                                    <p:animEffect transition="in" filter="wipe(left)">
                                      <p:cBhvr>
                                        <p:cTn id="29" dur="500"/>
                                        <p:tgtEl>
                                          <p:spTgt spid="1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9">
                                            <p:txEl>
                                              <p:pRg st="1" end="1"/>
                                            </p:txEl>
                                          </p:spTgt>
                                        </p:tgtEl>
                                        <p:attrNameLst>
                                          <p:attrName>style.visibility</p:attrName>
                                        </p:attrNameLst>
                                      </p:cBhvr>
                                      <p:to>
                                        <p:strVal val="visible"/>
                                      </p:to>
                                    </p:set>
                                    <p:animEffect transition="in" filter="wipe(left)">
                                      <p:cBhvr>
                                        <p:cTn id="34" dur="500"/>
                                        <p:tgtEl>
                                          <p:spTgt spid="19">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9">
                                            <p:txEl>
                                              <p:pRg st="2" end="2"/>
                                            </p:txEl>
                                          </p:spTgt>
                                        </p:tgtEl>
                                        <p:attrNameLst>
                                          <p:attrName>style.visibility</p:attrName>
                                        </p:attrNameLst>
                                      </p:cBhvr>
                                      <p:to>
                                        <p:strVal val="visible"/>
                                      </p:to>
                                    </p:set>
                                    <p:animEffect transition="in" filter="wipe(left)">
                                      <p:cBhvr>
                                        <p:cTn id="39" dur="500"/>
                                        <p:tgtEl>
                                          <p:spTgt spid="19">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9">
                                            <p:txEl>
                                              <p:pRg st="3" end="3"/>
                                            </p:txEl>
                                          </p:spTgt>
                                        </p:tgtEl>
                                        <p:attrNameLst>
                                          <p:attrName>style.visibility</p:attrName>
                                        </p:attrNameLst>
                                      </p:cBhvr>
                                      <p:to>
                                        <p:strVal val="visible"/>
                                      </p:to>
                                    </p:set>
                                    <p:animEffect transition="in" filter="wipe(left)">
                                      <p:cBhvr>
                                        <p:cTn id="44" dur="500"/>
                                        <p:tgtEl>
                                          <p:spTgt spid="19">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9">
                                            <p:txEl>
                                              <p:pRg st="4" end="4"/>
                                            </p:txEl>
                                          </p:spTgt>
                                        </p:tgtEl>
                                        <p:attrNameLst>
                                          <p:attrName>style.visibility</p:attrName>
                                        </p:attrNameLst>
                                      </p:cBhvr>
                                      <p:to>
                                        <p:strVal val="visible"/>
                                      </p:to>
                                    </p:set>
                                    <p:animEffect transition="in" filter="wipe(left)">
                                      <p:cBhvr>
                                        <p:cTn id="49" dur="50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1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t>
            </a:r>
            <a:r>
              <a:rPr lang="zh-CN" altLang="en-US" dirty="0"/>
              <a:t>探究</a:t>
            </a:r>
            <a:r>
              <a:rPr lang="en-US" altLang="zh-CN" dirty="0"/>
              <a:t>·</a:t>
            </a:r>
            <a:r>
              <a:rPr lang="zh-CN" altLang="en-US" dirty="0"/>
              <a:t>实践</a:t>
            </a:r>
            <a:r>
              <a:rPr lang="en-US" altLang="zh-CN" dirty="0"/>
              <a:t>】</a:t>
            </a:r>
            <a:r>
              <a:rPr lang="zh-CN" altLang="en-US" dirty="0"/>
              <a:t>探索生长素类调节剂促进插条生根的最适浓度</a:t>
            </a:r>
            <a:endParaRPr lang="zh-CN" altLang="en-US" dirty="0"/>
          </a:p>
        </p:txBody>
      </p:sp>
      <p:sp>
        <p:nvSpPr>
          <p:cNvPr id="23" name="文本框 22"/>
          <p:cNvSpPr txBox="1"/>
          <p:nvPr/>
        </p:nvSpPr>
        <p:spPr>
          <a:xfrm>
            <a:off x="989122" y="1507458"/>
            <a:ext cx="5241557" cy="372057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65430" indent="-265430" algn="just">
              <a:lnSpc>
                <a:spcPct val="120000"/>
              </a:lnSpc>
              <a:buFont typeface="+mj-lt"/>
              <a:buAutoNum type="arabicPeriod" startAt="2"/>
            </a:pPr>
            <a:r>
              <a:rPr lang="zh-CN" altLang="en-US" sz="2200" dirty="0">
                <a:solidFill>
                  <a:srgbClr val="0070C0"/>
                </a:solidFill>
                <a:latin typeface="Times New Roman" panose="02020603050405020304" pitchFamily="18" charset="0"/>
                <a:cs typeface="Times New Roman" panose="02020603050405020304" pitchFamily="18" charset="0"/>
              </a:rPr>
              <a:t>实验方法</a:t>
            </a:r>
            <a:endParaRPr lang="en-US" altLang="zh-CN" sz="2200" dirty="0">
              <a:solidFill>
                <a:srgbClr val="0070C0"/>
              </a:solidFill>
              <a:latin typeface="Times New Roman" panose="02020603050405020304" pitchFamily="18" charset="0"/>
              <a:cs typeface="Times New Roman" panose="02020603050405020304" pitchFamily="18" charset="0"/>
            </a:endParaRPr>
          </a:p>
          <a:p>
            <a:pPr algn="just">
              <a:lnSpc>
                <a:spcPct val="120000"/>
              </a:lnSpc>
            </a:pPr>
            <a:r>
              <a:rPr lang="zh-CN" altLang="en-US" sz="2200" dirty="0">
                <a:latin typeface="Times New Roman" panose="02020603050405020304" pitchFamily="18" charset="0"/>
                <a:cs typeface="Times New Roman" panose="02020603050405020304" pitchFamily="18" charset="0"/>
              </a:rPr>
              <a:t>水培法</a:t>
            </a:r>
            <a:endParaRPr lang="en-US" altLang="zh-CN" sz="2200" dirty="0">
              <a:latin typeface="Times New Roman" panose="02020603050405020304" pitchFamily="18" charset="0"/>
              <a:cs typeface="Times New Roman" panose="02020603050405020304" pitchFamily="18" charset="0"/>
            </a:endParaRPr>
          </a:p>
          <a:p>
            <a:pPr marL="265430" indent="-265430" algn="just">
              <a:lnSpc>
                <a:spcPct val="120000"/>
              </a:lnSpc>
              <a:buFont typeface="+mj-lt"/>
              <a:buAutoNum type="arabicPeriod" startAt="3"/>
            </a:pPr>
            <a:r>
              <a:rPr lang="zh-CN" altLang="en-US" sz="2200" dirty="0">
                <a:solidFill>
                  <a:srgbClr val="0070C0"/>
                </a:solidFill>
                <a:latin typeface="Times New Roman" panose="02020603050405020304" pitchFamily="18" charset="0"/>
                <a:cs typeface="Times New Roman" panose="02020603050405020304" pitchFamily="18" charset="0"/>
              </a:rPr>
              <a:t>设计实验</a:t>
            </a:r>
            <a:endParaRPr lang="en-US" altLang="zh-CN" sz="2200" dirty="0">
              <a:solidFill>
                <a:srgbClr val="0070C0"/>
              </a:solidFill>
              <a:latin typeface="Times New Roman" panose="02020603050405020304" pitchFamily="18" charset="0"/>
              <a:cs typeface="Times New Roman" panose="02020603050405020304" pitchFamily="18" charset="0"/>
            </a:endParaRPr>
          </a:p>
          <a:p>
            <a:pPr algn="just">
              <a:lnSpc>
                <a:spcPct val="120000"/>
              </a:lnSpc>
            </a:pPr>
            <a:r>
              <a:rPr lang="zh-CN" altLang="en-US" sz="2200" dirty="0">
                <a:latin typeface="Times New Roman" panose="02020603050405020304" pitchFamily="18" charset="0"/>
                <a:cs typeface="Times New Roman" panose="02020603050405020304" pitchFamily="18" charset="0"/>
              </a:rPr>
              <a:t>        可以参考植物体内天然生长素含量，或查找有关资料，确定应设计什么样的浓度梯度。如果对要研究的植物有关情况所知不多，可以先设计一组梯度比较大的预实验进行摸索，再在预实验的基础上设计更合理的浓度梯度进行实验。</a:t>
            </a:r>
            <a:endParaRPr lang="zh-CN" altLang="en-US" sz="2200" dirty="0">
              <a:latin typeface="Times New Roman" panose="02020603050405020304" pitchFamily="18" charset="0"/>
              <a:cs typeface="Times New Roman" panose="02020603050405020304" pitchFamily="18" charset="0"/>
            </a:endParaRPr>
          </a:p>
        </p:txBody>
      </p:sp>
      <p:grpSp>
        <p:nvGrpSpPr>
          <p:cNvPr id="24" name="组合 23"/>
          <p:cNvGrpSpPr/>
          <p:nvPr/>
        </p:nvGrpSpPr>
        <p:grpSpPr>
          <a:xfrm>
            <a:off x="989122" y="953460"/>
            <a:ext cx="10213755" cy="523220"/>
            <a:chOff x="1023205" y="1206717"/>
            <a:chExt cx="10213755" cy="523220"/>
          </a:xfrm>
        </p:grpSpPr>
        <p:sp>
          <p:nvSpPr>
            <p:cNvPr id="25" name="文本框 24"/>
            <p:cNvSpPr txBox="1"/>
            <p:nvPr/>
          </p:nvSpPr>
          <p:spPr>
            <a:xfrm>
              <a:off x="1023205" y="1206717"/>
              <a:ext cx="1620957" cy="523220"/>
            </a:xfrm>
            <a:prstGeom prst="rect">
              <a:avLst/>
            </a:prstGeom>
            <a:noFill/>
          </p:spPr>
          <p:txBody>
            <a:bodyPr wrap="none" rtlCol="0" anchor="ctr">
              <a:spAutoFit/>
            </a:bodyPr>
            <a:lstStyle/>
            <a:p>
              <a:r>
                <a:rPr kumimoji="1" lang="zh-CN" altLang="en-US" sz="2800" b="1" dirty="0">
                  <a:solidFill>
                    <a:srgbClr val="FF0000"/>
                  </a:solidFill>
                  <a:latin typeface="+mn-ea"/>
                  <a:cs typeface="微软雅黑" panose="020B0503020204020204" pitchFamily="34" charset="-122"/>
                </a:rPr>
                <a:t>设计实验</a:t>
              </a:r>
              <a:endParaRPr kumimoji="1" lang="zh-CN" altLang="en-US" sz="2800" b="1" dirty="0">
                <a:solidFill>
                  <a:srgbClr val="FF0000"/>
                </a:solidFill>
                <a:latin typeface="+mn-ea"/>
                <a:cs typeface="微软雅黑" panose="020B0503020204020204" pitchFamily="34" charset="-122"/>
              </a:endParaRPr>
            </a:p>
          </p:txBody>
        </p:sp>
        <p:cxnSp>
          <p:nvCxnSpPr>
            <p:cNvPr id="26" name="直接连接符 25"/>
            <p:cNvCxnSpPr/>
            <p:nvPr/>
          </p:nvCxnSpPr>
          <p:spPr>
            <a:xfrm>
              <a:off x="1089475" y="1729937"/>
              <a:ext cx="14810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2603522" y="1729937"/>
              <a:ext cx="86334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0" name="Picture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382147" y="1715036"/>
            <a:ext cx="4820729" cy="29982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本框 10"/>
          <p:cNvSpPr txBox="1"/>
          <p:nvPr/>
        </p:nvSpPr>
        <p:spPr>
          <a:xfrm>
            <a:off x="989122" y="5142964"/>
            <a:ext cx="10213754" cy="127573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65430" indent="-265430" algn="just">
              <a:lnSpc>
                <a:spcPct val="120000"/>
              </a:lnSpc>
              <a:buFont typeface="+mj-lt"/>
              <a:buAutoNum type="arabicPeriod" startAt="4"/>
            </a:pPr>
            <a:r>
              <a:rPr lang="zh-CN" altLang="en-US" sz="2200" dirty="0">
                <a:solidFill>
                  <a:srgbClr val="0070C0"/>
                </a:solidFill>
                <a:latin typeface="Times New Roman" panose="02020603050405020304" pitchFamily="18" charset="0"/>
                <a:cs typeface="Times New Roman" panose="02020603050405020304" pitchFamily="18" charset="0"/>
              </a:rPr>
              <a:t>进行实验</a:t>
            </a:r>
            <a:endParaRPr lang="en-US" altLang="zh-CN" sz="2200" dirty="0">
              <a:solidFill>
                <a:srgbClr val="0070C0"/>
              </a:solidFill>
              <a:latin typeface="Times New Roman" panose="02020603050405020304" pitchFamily="18" charset="0"/>
              <a:cs typeface="Times New Roman" panose="02020603050405020304" pitchFamily="18" charset="0"/>
            </a:endParaRPr>
          </a:p>
          <a:p>
            <a:pPr algn="just">
              <a:lnSpc>
                <a:spcPct val="120000"/>
              </a:lnSpc>
            </a:pPr>
            <a:r>
              <a:rPr lang="zh-CN" altLang="en-US" sz="2200" dirty="0">
                <a:latin typeface="Times New Roman" panose="02020603050405020304" pitchFamily="18" charset="0"/>
                <a:cs typeface="Times New Roman" panose="02020603050405020304" pitchFamily="18" charset="0"/>
              </a:rPr>
              <a:t>按照小组设计的实验方案进行实验，并设计表格，记录探究结果。</a:t>
            </a:r>
            <a:endParaRPr lang="en-US" altLang="zh-CN" sz="2200" dirty="0">
              <a:latin typeface="Times New Roman" panose="02020603050405020304" pitchFamily="18" charset="0"/>
              <a:cs typeface="Times New Roman" panose="02020603050405020304" pitchFamily="18" charset="0"/>
            </a:endParaRPr>
          </a:p>
          <a:p>
            <a:pPr algn="just">
              <a:lnSpc>
                <a:spcPct val="120000"/>
              </a:lnSpc>
            </a:pPr>
            <a:r>
              <a:rPr lang="zh-CN" altLang="en-US" sz="2200" dirty="0">
                <a:latin typeface="Times New Roman" panose="02020603050405020304" pitchFamily="18" charset="0"/>
                <a:cs typeface="Times New Roman" panose="02020603050405020304" pitchFamily="18" charset="0"/>
              </a:rPr>
              <a:t>扫描右侧的二维码，观看实验视频。</a:t>
            </a:r>
            <a:endParaRPr lang="zh-CN" altLang="en-US" sz="2200" dirty="0">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2"/>
          <a:srcRect/>
          <a:stretch>
            <a:fillRect/>
          </a:stretch>
        </p:blipFill>
        <p:spPr bwMode="auto">
          <a:xfrm>
            <a:off x="9558669" y="4868117"/>
            <a:ext cx="1550581" cy="15505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wipe(left)">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wipe(left)">
                                      <p:cBhvr>
                                        <p:cTn id="12" dur="500"/>
                                        <p:tgtEl>
                                          <p:spTgt spid="23">
                                            <p:txEl>
                                              <p:pRg st="1" end="1"/>
                                            </p:txEl>
                                          </p:spTgt>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3">
                                            <p:txEl>
                                              <p:pRg st="2" end="2"/>
                                            </p:txEl>
                                          </p:spTgt>
                                        </p:tgtEl>
                                        <p:attrNameLst>
                                          <p:attrName>style.visibility</p:attrName>
                                        </p:attrNameLst>
                                      </p:cBhvr>
                                      <p:to>
                                        <p:strVal val="visible"/>
                                      </p:to>
                                    </p:set>
                                    <p:animEffect transition="in" filter="wipe(left)">
                                      <p:cBhvr>
                                        <p:cTn id="23" dur="500"/>
                                        <p:tgtEl>
                                          <p:spTgt spid="2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3">
                                            <p:txEl>
                                              <p:pRg st="3" end="3"/>
                                            </p:txEl>
                                          </p:spTgt>
                                        </p:tgtEl>
                                        <p:attrNameLst>
                                          <p:attrName>style.visibility</p:attrName>
                                        </p:attrNameLst>
                                      </p:cBhvr>
                                      <p:to>
                                        <p:strVal val="visible"/>
                                      </p:to>
                                    </p:set>
                                    <p:animEffect transition="in" filter="wipe(up)">
                                      <p:cBhvr>
                                        <p:cTn id="28" dur="500"/>
                                        <p:tgtEl>
                                          <p:spTgt spid="2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wipe(left)">
                                      <p:cBhvr>
                                        <p:cTn id="33" dur="500"/>
                                        <p:tgtEl>
                                          <p:spTgt spid="11">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1">
                                            <p:txEl>
                                              <p:pRg st="1" end="1"/>
                                            </p:txEl>
                                          </p:spTgt>
                                        </p:tgtEl>
                                        <p:attrNameLst>
                                          <p:attrName>style.visibility</p:attrName>
                                        </p:attrNameLst>
                                      </p:cBhvr>
                                      <p:to>
                                        <p:strVal val="visible"/>
                                      </p:to>
                                    </p:set>
                                    <p:animEffect transition="in" filter="wipe(left)">
                                      <p:cBhvr>
                                        <p:cTn id="38" dur="500"/>
                                        <p:tgtEl>
                                          <p:spTgt spid="11">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1">
                                            <p:txEl>
                                              <p:pRg st="2" end="2"/>
                                            </p:txEl>
                                          </p:spTgt>
                                        </p:tgtEl>
                                        <p:attrNameLst>
                                          <p:attrName>style.visibility</p:attrName>
                                        </p:attrNameLst>
                                      </p:cBhvr>
                                      <p:to>
                                        <p:strVal val="visible"/>
                                      </p:to>
                                    </p:set>
                                    <p:animEffect transition="in" filter="wipe(left)">
                                      <p:cBhvr>
                                        <p:cTn id="43" dur="500"/>
                                        <p:tgtEl>
                                          <p:spTgt spid="11">
                                            <p:txEl>
                                              <p:pRg st="2" end="2"/>
                                            </p:txEl>
                                          </p:spTgt>
                                        </p:tgtEl>
                                      </p:cBhvr>
                                    </p:animEffect>
                                  </p:childTnLst>
                                </p:cTn>
                              </p:par>
                            </p:childTnLst>
                          </p:cTn>
                        </p:par>
                        <p:par>
                          <p:cTn id="44" fill="hold">
                            <p:stCondLst>
                              <p:cond delay="500"/>
                            </p:stCondLst>
                            <p:childTnLst>
                              <p:par>
                                <p:cTn id="45" presetID="53" presetClass="entr" presetSubtype="16" fill="hold" nodeType="afterEffect">
                                  <p:stCondLst>
                                    <p:cond delay="0"/>
                                  </p:stCondLst>
                                  <p:childTnLst>
                                    <p:set>
                                      <p:cBhvr>
                                        <p:cTn id="46" dur="1" fill="hold">
                                          <p:stCondLst>
                                            <p:cond delay="0"/>
                                          </p:stCondLst>
                                        </p:cTn>
                                        <p:tgtEl>
                                          <p:spTgt spid="3074"/>
                                        </p:tgtEl>
                                        <p:attrNameLst>
                                          <p:attrName>style.visibility</p:attrName>
                                        </p:attrNameLst>
                                      </p:cBhvr>
                                      <p:to>
                                        <p:strVal val="visible"/>
                                      </p:to>
                                    </p:set>
                                    <p:anim calcmode="lin" valueType="num">
                                      <p:cBhvr>
                                        <p:cTn id="47" dur="500" fill="hold"/>
                                        <p:tgtEl>
                                          <p:spTgt spid="3074"/>
                                        </p:tgtEl>
                                        <p:attrNameLst>
                                          <p:attrName>ppt_w</p:attrName>
                                        </p:attrNameLst>
                                      </p:cBhvr>
                                      <p:tavLst>
                                        <p:tav tm="0">
                                          <p:val>
                                            <p:fltVal val="0"/>
                                          </p:val>
                                        </p:tav>
                                        <p:tav tm="100000">
                                          <p:val>
                                            <p:strVal val="#ppt_w"/>
                                          </p:val>
                                        </p:tav>
                                      </p:tavLst>
                                    </p:anim>
                                    <p:anim calcmode="lin" valueType="num">
                                      <p:cBhvr>
                                        <p:cTn id="48" dur="500" fill="hold"/>
                                        <p:tgtEl>
                                          <p:spTgt spid="3074"/>
                                        </p:tgtEl>
                                        <p:attrNameLst>
                                          <p:attrName>ppt_h</p:attrName>
                                        </p:attrNameLst>
                                      </p:cBhvr>
                                      <p:tavLst>
                                        <p:tav tm="0">
                                          <p:val>
                                            <p:fltVal val="0"/>
                                          </p:val>
                                        </p:tav>
                                        <p:tav tm="100000">
                                          <p:val>
                                            <p:strVal val="#ppt_h"/>
                                          </p:val>
                                        </p:tav>
                                      </p:tavLst>
                                    </p:anim>
                                    <p:animEffect transition="in" filter="fade">
                                      <p:cBhvr>
                                        <p:cTn id="49"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p"/>
      <p:bldP spid="11"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t>
            </a:r>
            <a:r>
              <a:rPr lang="zh-CN" altLang="en-US" dirty="0"/>
              <a:t>探究</a:t>
            </a:r>
            <a:r>
              <a:rPr lang="en-US" altLang="zh-CN" dirty="0"/>
              <a:t>·</a:t>
            </a:r>
            <a:r>
              <a:rPr lang="zh-CN" altLang="en-US" dirty="0"/>
              <a:t>实践</a:t>
            </a:r>
            <a:r>
              <a:rPr lang="en-US" altLang="zh-CN" dirty="0"/>
              <a:t>】</a:t>
            </a:r>
            <a:r>
              <a:rPr lang="zh-CN" altLang="en-US" dirty="0"/>
              <a:t>探索生长素类调节剂促进插条生根的最适浓度</a:t>
            </a:r>
            <a:endParaRPr lang="zh-CN" altLang="en-US" dirty="0"/>
          </a:p>
        </p:txBody>
      </p:sp>
      <p:sp>
        <p:nvSpPr>
          <p:cNvPr id="23" name="文本框 22"/>
          <p:cNvSpPr txBox="1"/>
          <p:nvPr/>
        </p:nvSpPr>
        <p:spPr>
          <a:xfrm>
            <a:off x="989122" y="1507458"/>
            <a:ext cx="10213755" cy="12829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2200" dirty="0">
                <a:latin typeface="Times New Roman" panose="02020603050405020304" pitchFamily="18" charset="0"/>
                <a:cs typeface="Times New Roman" panose="02020603050405020304" pitchFamily="18" charset="0"/>
              </a:rPr>
              <a:t>        根据小组实验获得的数据，以生长素类调节剂的浓度为横坐标，以根的数目为纵坐标，绘制曲线图。联系已学过的数学知识，小组内讨论如何根据实验数据和曲线图确定最适浓度范围。</a:t>
            </a:r>
            <a:endParaRPr lang="zh-CN" altLang="en-US" sz="2200" dirty="0">
              <a:latin typeface="Times New Roman" panose="02020603050405020304" pitchFamily="18" charset="0"/>
              <a:cs typeface="Times New Roman" panose="02020603050405020304" pitchFamily="18" charset="0"/>
            </a:endParaRPr>
          </a:p>
        </p:txBody>
      </p:sp>
      <p:grpSp>
        <p:nvGrpSpPr>
          <p:cNvPr id="24" name="组合 23"/>
          <p:cNvGrpSpPr/>
          <p:nvPr/>
        </p:nvGrpSpPr>
        <p:grpSpPr>
          <a:xfrm>
            <a:off x="989122" y="953460"/>
            <a:ext cx="10213755" cy="523220"/>
            <a:chOff x="1023205" y="1206717"/>
            <a:chExt cx="10213755" cy="523220"/>
          </a:xfrm>
        </p:grpSpPr>
        <p:sp>
          <p:nvSpPr>
            <p:cNvPr id="25" name="文本框 24"/>
            <p:cNvSpPr txBox="1"/>
            <p:nvPr/>
          </p:nvSpPr>
          <p:spPr>
            <a:xfrm>
              <a:off x="1023205" y="1206717"/>
              <a:ext cx="1620957" cy="523220"/>
            </a:xfrm>
            <a:prstGeom prst="rect">
              <a:avLst/>
            </a:prstGeom>
            <a:noFill/>
          </p:spPr>
          <p:txBody>
            <a:bodyPr wrap="none" rtlCol="0" anchor="ctr">
              <a:spAutoFit/>
            </a:bodyPr>
            <a:lstStyle/>
            <a:p>
              <a:r>
                <a:rPr kumimoji="1" lang="zh-CN" altLang="en-US" sz="2800" b="1" dirty="0">
                  <a:solidFill>
                    <a:srgbClr val="FF0000"/>
                  </a:solidFill>
                  <a:latin typeface="+mn-ea"/>
                  <a:cs typeface="微软雅黑" panose="020B0503020204020204" pitchFamily="34" charset="-122"/>
                </a:rPr>
                <a:t>分析结果</a:t>
              </a:r>
              <a:endParaRPr kumimoji="1" lang="zh-CN" altLang="en-US" sz="2800" b="1" dirty="0">
                <a:solidFill>
                  <a:srgbClr val="FF0000"/>
                </a:solidFill>
                <a:latin typeface="+mn-ea"/>
                <a:cs typeface="微软雅黑" panose="020B0503020204020204" pitchFamily="34" charset="-122"/>
              </a:endParaRPr>
            </a:p>
          </p:txBody>
        </p:sp>
        <p:cxnSp>
          <p:nvCxnSpPr>
            <p:cNvPr id="26" name="直接连接符 25"/>
            <p:cNvCxnSpPr/>
            <p:nvPr/>
          </p:nvCxnSpPr>
          <p:spPr>
            <a:xfrm>
              <a:off x="1089475" y="1729937"/>
              <a:ext cx="14810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2603522" y="1729937"/>
              <a:ext cx="86334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 name="文本框 27"/>
          <p:cNvSpPr txBox="1"/>
          <p:nvPr/>
        </p:nvSpPr>
        <p:spPr>
          <a:xfrm>
            <a:off x="1055392" y="3426721"/>
            <a:ext cx="10213755" cy="168924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65430" indent="-265430">
              <a:lnSpc>
                <a:spcPct val="120000"/>
              </a:lnSpc>
              <a:buFont typeface="+mj-lt"/>
              <a:buAutoNum type="arabicPeriod"/>
            </a:pPr>
            <a:r>
              <a:rPr lang="zh-CN" altLang="en-US" sz="2200" dirty="0">
                <a:latin typeface="Times New Roman" panose="02020603050405020304" pitchFamily="18" charset="0"/>
                <a:cs typeface="Times New Roman" panose="02020603050405020304" pitchFamily="18" charset="0"/>
              </a:rPr>
              <a:t>你们小组的结论是：对于</a:t>
            </a:r>
            <a:r>
              <a:rPr lang="en-US" altLang="zh-CN" sz="2200" dirty="0">
                <a:latin typeface="Times New Roman" panose="02020603050405020304" pitchFamily="18" charset="0"/>
                <a:cs typeface="Times New Roman" panose="02020603050405020304" pitchFamily="18" charset="0"/>
              </a:rPr>
              <a:t>________</a:t>
            </a:r>
            <a:r>
              <a:rPr lang="zh-CN" altLang="en-US" sz="2200" dirty="0">
                <a:latin typeface="Times New Roman" panose="02020603050405020304" pitchFamily="18" charset="0"/>
                <a:cs typeface="Times New Roman" panose="02020603050405020304" pitchFamily="18" charset="0"/>
              </a:rPr>
              <a:t>（植物）来说，促进插条生根的生长素类调节剂的最适浓度是</a:t>
            </a:r>
            <a:r>
              <a:rPr lang="en-US" altLang="zh-CN" sz="2200" dirty="0">
                <a:latin typeface="Times New Roman" panose="02020603050405020304" pitchFamily="18" charset="0"/>
                <a:cs typeface="Times New Roman" panose="02020603050405020304" pitchFamily="18" charset="0"/>
              </a:rPr>
              <a:t>______</a:t>
            </a:r>
            <a:r>
              <a:rPr lang="zh-CN" altLang="en-US" sz="2200" dirty="0">
                <a:latin typeface="Times New Roman" panose="02020603050405020304" pitchFamily="18" charset="0"/>
                <a:cs typeface="Times New Roman" panose="02020603050405020304" pitchFamily="18" charset="0"/>
              </a:rPr>
              <a:t>。</a:t>
            </a:r>
            <a:endParaRPr lang="zh-CN" altLang="en-US" sz="2200" dirty="0">
              <a:latin typeface="Times New Roman" panose="02020603050405020304" pitchFamily="18" charset="0"/>
              <a:cs typeface="Times New Roman" panose="02020603050405020304" pitchFamily="18" charset="0"/>
            </a:endParaRPr>
          </a:p>
          <a:p>
            <a:pPr marL="265430" indent="-265430">
              <a:lnSpc>
                <a:spcPct val="120000"/>
              </a:lnSpc>
              <a:buFont typeface="+mj-lt"/>
              <a:buAutoNum type="arabicPeriod"/>
            </a:pPr>
            <a:r>
              <a:rPr lang="zh-CN" altLang="en-US" sz="2200" dirty="0">
                <a:latin typeface="Times New Roman" panose="02020603050405020304" pitchFamily="18" charset="0"/>
                <a:cs typeface="Times New Roman" panose="02020603050405020304" pitchFamily="18" charset="0"/>
              </a:rPr>
              <a:t>结合此探究，你们小组认为在施用生长素类调节剂促进插条生根时，要考虑的因素有哪些？</a:t>
            </a:r>
            <a:endParaRPr lang="zh-CN" altLang="en-US" sz="2200" dirty="0">
              <a:latin typeface="Times New Roman" panose="02020603050405020304" pitchFamily="18" charset="0"/>
              <a:cs typeface="Times New Roman" panose="02020603050405020304" pitchFamily="18" charset="0"/>
            </a:endParaRPr>
          </a:p>
        </p:txBody>
      </p:sp>
      <p:grpSp>
        <p:nvGrpSpPr>
          <p:cNvPr id="29" name="组合 28"/>
          <p:cNvGrpSpPr/>
          <p:nvPr/>
        </p:nvGrpSpPr>
        <p:grpSpPr>
          <a:xfrm>
            <a:off x="989122" y="2875502"/>
            <a:ext cx="10213755" cy="523220"/>
            <a:chOff x="1023205" y="1206717"/>
            <a:chExt cx="10213755" cy="523220"/>
          </a:xfrm>
        </p:grpSpPr>
        <p:sp>
          <p:nvSpPr>
            <p:cNvPr id="30" name="文本框 29"/>
            <p:cNvSpPr txBox="1"/>
            <p:nvPr/>
          </p:nvSpPr>
          <p:spPr>
            <a:xfrm>
              <a:off x="1023205" y="1206717"/>
              <a:ext cx="1980029" cy="523220"/>
            </a:xfrm>
            <a:prstGeom prst="rect">
              <a:avLst/>
            </a:prstGeom>
            <a:noFill/>
          </p:spPr>
          <p:txBody>
            <a:bodyPr wrap="none" rtlCol="0" anchor="ctr">
              <a:spAutoFit/>
            </a:bodyPr>
            <a:lstStyle/>
            <a:p>
              <a:r>
                <a:rPr kumimoji="1" lang="zh-CN" altLang="en-US" sz="2800" b="1" dirty="0">
                  <a:solidFill>
                    <a:srgbClr val="FF0000"/>
                  </a:solidFill>
                  <a:latin typeface="+mn-ea"/>
                  <a:cs typeface="微软雅黑" panose="020B0503020204020204" pitchFamily="34" charset="-122"/>
                </a:rPr>
                <a:t>结论和应用</a:t>
              </a:r>
              <a:endParaRPr kumimoji="1" lang="zh-CN" altLang="en-US" sz="2800" b="1" dirty="0">
                <a:solidFill>
                  <a:srgbClr val="FF0000"/>
                </a:solidFill>
                <a:latin typeface="+mn-ea"/>
                <a:cs typeface="微软雅黑" panose="020B0503020204020204" pitchFamily="34" charset="-122"/>
              </a:endParaRPr>
            </a:p>
          </p:txBody>
        </p:sp>
        <p:cxnSp>
          <p:nvCxnSpPr>
            <p:cNvPr id="31" name="直接连接符 30"/>
            <p:cNvCxnSpPr/>
            <p:nvPr/>
          </p:nvCxnSpPr>
          <p:spPr>
            <a:xfrm>
              <a:off x="1089475" y="1729937"/>
              <a:ext cx="179413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2936771" y="1729937"/>
              <a:ext cx="83001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wipe(up)">
                                      <p:cBhvr>
                                        <p:cTn id="12" dur="500"/>
                                        <p:tgtEl>
                                          <p:spTgt spid="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8">
                                            <p:txEl>
                                              <p:pRg st="0" end="0"/>
                                            </p:txEl>
                                          </p:spTgt>
                                        </p:tgtEl>
                                        <p:attrNameLst>
                                          <p:attrName>style.visibility</p:attrName>
                                        </p:attrNameLst>
                                      </p:cBhvr>
                                      <p:to>
                                        <p:strVal val="visible"/>
                                      </p:to>
                                    </p:set>
                                    <p:animEffect transition="in" filter="wipe(left)">
                                      <p:cBhvr>
                                        <p:cTn id="22" dur="500"/>
                                        <p:tgtEl>
                                          <p:spTgt spid="2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8">
                                            <p:txEl>
                                              <p:pRg st="1" end="1"/>
                                            </p:txEl>
                                          </p:spTgt>
                                        </p:tgtEl>
                                        <p:attrNameLst>
                                          <p:attrName>style.visibility</p:attrName>
                                        </p:attrNameLst>
                                      </p:cBhvr>
                                      <p:to>
                                        <p:strVal val="visible"/>
                                      </p:to>
                                    </p:set>
                                    <p:animEffect transition="in" filter="wipe(left)">
                                      <p:cBhvr>
                                        <p:cTn id="27"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28"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t>
            </a:r>
            <a:r>
              <a:rPr lang="zh-CN" altLang="en-US" dirty="0"/>
              <a:t>探究</a:t>
            </a:r>
            <a:r>
              <a:rPr lang="en-US" altLang="zh-CN" dirty="0"/>
              <a:t>·</a:t>
            </a:r>
            <a:r>
              <a:rPr lang="zh-CN" altLang="en-US" dirty="0"/>
              <a:t>实践</a:t>
            </a:r>
            <a:r>
              <a:rPr lang="en-US" altLang="zh-CN" dirty="0"/>
              <a:t>】</a:t>
            </a:r>
            <a:r>
              <a:rPr lang="zh-CN" altLang="en-US" dirty="0"/>
              <a:t>探索生长素类调节剂促进插条生根的最适浓度</a:t>
            </a:r>
            <a:endParaRPr lang="zh-CN" altLang="en-US" dirty="0"/>
          </a:p>
        </p:txBody>
      </p:sp>
      <p:sp>
        <p:nvSpPr>
          <p:cNvPr id="28" name="文本框 27"/>
          <p:cNvSpPr txBox="1"/>
          <p:nvPr/>
        </p:nvSpPr>
        <p:spPr>
          <a:xfrm>
            <a:off x="1055392" y="1523490"/>
            <a:ext cx="10213755" cy="2501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65430" indent="-265430">
              <a:lnSpc>
                <a:spcPct val="120000"/>
              </a:lnSpc>
              <a:buFont typeface="+mj-lt"/>
              <a:buAutoNum type="arabicPeriod"/>
            </a:pPr>
            <a:r>
              <a:rPr lang="zh-CN" altLang="en-US" sz="2200" dirty="0">
                <a:latin typeface="Times New Roman" panose="02020603050405020304" pitchFamily="18" charset="0"/>
                <a:cs typeface="Times New Roman" panose="02020603050405020304" pitchFamily="18" charset="0"/>
              </a:rPr>
              <a:t>根据本小组的实验结果，写出实验报告。</a:t>
            </a:r>
            <a:endParaRPr lang="zh-CN" altLang="en-US" sz="2200" dirty="0">
              <a:latin typeface="Times New Roman" panose="02020603050405020304" pitchFamily="18" charset="0"/>
              <a:cs typeface="Times New Roman" panose="02020603050405020304" pitchFamily="18" charset="0"/>
            </a:endParaRPr>
          </a:p>
          <a:p>
            <a:pPr marL="265430" indent="-265430">
              <a:lnSpc>
                <a:spcPct val="120000"/>
              </a:lnSpc>
              <a:buFont typeface="+mj-lt"/>
              <a:buAutoNum type="arabicPeriod"/>
            </a:pPr>
            <a:r>
              <a:rPr lang="zh-CN" altLang="en-US" sz="2200" dirty="0">
                <a:latin typeface="Times New Roman" panose="02020603050405020304" pitchFamily="18" charset="0"/>
                <a:cs typeface="Times New Roman" panose="02020603050405020304" pitchFamily="18" charset="0"/>
              </a:rPr>
              <a:t>与其他小组交流你们的结果和结论，分享你们小组的实验体会，并认真听取其他小组的汇报。不妨尝试引用其他小组的结果和结论，将本小组的研究报告补充得更全面。</a:t>
            </a:r>
            <a:endParaRPr lang="zh-CN" altLang="en-US" sz="2200" dirty="0">
              <a:latin typeface="Times New Roman" panose="02020603050405020304" pitchFamily="18" charset="0"/>
              <a:cs typeface="Times New Roman" panose="02020603050405020304" pitchFamily="18" charset="0"/>
            </a:endParaRPr>
          </a:p>
          <a:p>
            <a:pPr marL="265430" indent="-265430">
              <a:lnSpc>
                <a:spcPct val="120000"/>
              </a:lnSpc>
              <a:buFont typeface="+mj-lt"/>
              <a:buAutoNum type="arabicPeriod"/>
            </a:pPr>
            <a:r>
              <a:rPr lang="zh-CN" altLang="en-US" sz="2200" dirty="0">
                <a:latin typeface="Times New Roman" panose="02020603050405020304" pitchFamily="18" charset="0"/>
                <a:cs typeface="Times New Roman" panose="02020603050405020304" pitchFamily="18" charset="0"/>
              </a:rPr>
              <a:t>根据你们的研究结果，尝试对当地农林业生产中使用生长素类调节剂的情况提出一些建议。</a:t>
            </a:r>
            <a:endParaRPr lang="zh-CN" altLang="en-US" sz="2200" dirty="0">
              <a:latin typeface="Times New Roman" panose="02020603050405020304" pitchFamily="18" charset="0"/>
              <a:cs typeface="Times New Roman" panose="02020603050405020304" pitchFamily="18" charset="0"/>
            </a:endParaRPr>
          </a:p>
        </p:txBody>
      </p:sp>
      <p:grpSp>
        <p:nvGrpSpPr>
          <p:cNvPr id="29" name="组合 28"/>
          <p:cNvGrpSpPr/>
          <p:nvPr/>
        </p:nvGrpSpPr>
        <p:grpSpPr>
          <a:xfrm>
            <a:off x="989122" y="972271"/>
            <a:ext cx="10213755" cy="523220"/>
            <a:chOff x="1023205" y="1206717"/>
            <a:chExt cx="10213755" cy="523220"/>
          </a:xfrm>
        </p:grpSpPr>
        <p:sp>
          <p:nvSpPr>
            <p:cNvPr id="30" name="文本框 29"/>
            <p:cNvSpPr txBox="1"/>
            <p:nvPr/>
          </p:nvSpPr>
          <p:spPr>
            <a:xfrm>
              <a:off x="1023205" y="1206717"/>
              <a:ext cx="1980029" cy="523220"/>
            </a:xfrm>
            <a:prstGeom prst="rect">
              <a:avLst/>
            </a:prstGeom>
            <a:noFill/>
          </p:spPr>
          <p:txBody>
            <a:bodyPr wrap="none" rtlCol="0" anchor="ctr">
              <a:spAutoFit/>
            </a:bodyPr>
            <a:lstStyle/>
            <a:p>
              <a:r>
                <a:rPr kumimoji="1" lang="zh-CN" altLang="en-US" sz="2800" b="1" dirty="0">
                  <a:solidFill>
                    <a:srgbClr val="FF0000"/>
                  </a:solidFill>
                  <a:latin typeface="+mn-ea"/>
                  <a:cs typeface="微软雅黑" panose="020B0503020204020204" pitchFamily="34" charset="-122"/>
                </a:rPr>
                <a:t>表达和交流</a:t>
              </a:r>
              <a:endParaRPr kumimoji="1" lang="zh-CN" altLang="en-US" sz="2800" b="1" dirty="0">
                <a:solidFill>
                  <a:srgbClr val="FF0000"/>
                </a:solidFill>
                <a:latin typeface="+mn-ea"/>
                <a:cs typeface="微软雅黑" panose="020B0503020204020204" pitchFamily="34" charset="-122"/>
              </a:endParaRPr>
            </a:p>
          </p:txBody>
        </p:sp>
        <p:cxnSp>
          <p:nvCxnSpPr>
            <p:cNvPr id="31" name="直接连接符 30"/>
            <p:cNvCxnSpPr/>
            <p:nvPr/>
          </p:nvCxnSpPr>
          <p:spPr>
            <a:xfrm>
              <a:off x="1089475" y="1729937"/>
              <a:ext cx="179413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2936771" y="1729937"/>
              <a:ext cx="83001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animEffect transition="in" filter="wipe(left)">
                                      <p:cBhvr>
                                        <p:cTn id="12" dur="500"/>
                                        <p:tgtEl>
                                          <p:spTgt spid="2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
                                            <p:txEl>
                                              <p:pRg st="1" end="1"/>
                                            </p:txEl>
                                          </p:spTgt>
                                        </p:tgtEl>
                                        <p:attrNameLst>
                                          <p:attrName>style.visibility</p:attrName>
                                        </p:attrNameLst>
                                      </p:cBhvr>
                                      <p:to>
                                        <p:strVal val="visible"/>
                                      </p:to>
                                    </p:set>
                                    <p:animEffect transition="in" filter="wipe(left)">
                                      <p:cBhvr>
                                        <p:cTn id="17" dur="500"/>
                                        <p:tgtEl>
                                          <p:spTgt spid="2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8">
                                            <p:txEl>
                                              <p:pRg st="2" end="2"/>
                                            </p:txEl>
                                          </p:spTgt>
                                        </p:tgtEl>
                                        <p:attrNameLst>
                                          <p:attrName>style.visibility</p:attrName>
                                        </p:attrNameLst>
                                      </p:cBhvr>
                                      <p:to>
                                        <p:strVal val="visible"/>
                                      </p:to>
                                    </p:set>
                                    <p:animEffect transition="in" filter="wipe(left)">
                                      <p:cBhvr>
                                        <p:cTn id="22"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t>
            </a:r>
            <a:r>
              <a:rPr lang="zh-CN" altLang="en-US" dirty="0"/>
              <a:t>科学方法</a:t>
            </a:r>
            <a:r>
              <a:rPr lang="en-US" altLang="zh-CN" dirty="0"/>
              <a:t>】</a:t>
            </a:r>
            <a:r>
              <a:rPr lang="zh-CN" altLang="en-US" dirty="0"/>
              <a:t>预实验</a:t>
            </a:r>
            <a:endParaRPr lang="zh-CN" altLang="en-US" dirty="0"/>
          </a:p>
        </p:txBody>
      </p:sp>
      <p:sp>
        <p:nvSpPr>
          <p:cNvPr id="7" name="文本框 6"/>
          <p:cNvSpPr txBox="1"/>
          <p:nvPr/>
        </p:nvSpPr>
        <p:spPr>
          <a:xfrm>
            <a:off x="1098697" y="1693205"/>
            <a:ext cx="4887432" cy="1012585"/>
          </a:xfrm>
          <a:prstGeom prst="rect">
            <a:avLst/>
          </a:prstGeom>
          <a:noFill/>
        </p:spPr>
        <p:txBody>
          <a:bodyPr wrap="square" rtlCol="0">
            <a:spAutoFit/>
          </a:bodyPr>
          <a:lstStyle/>
          <a:p>
            <a:pPr>
              <a:lnSpc>
                <a:spcPct val="130000"/>
              </a:lnSpc>
            </a:pPr>
            <a:r>
              <a:rPr lang="zh-CN" altLang="en-US" sz="2400" dirty="0">
                <a:latin typeface="Times New Roman" panose="02020603050405020304" pitchFamily="18" charset="0"/>
                <a:cs typeface="Times New Roman" panose="02020603050405020304" pitchFamily="18" charset="0"/>
              </a:rPr>
              <a:t>在进行科学研究时，有时需要在正式实验前先做一个预实验。</a:t>
            </a:r>
            <a:endParaRPr lang="zh-CN" altLang="en-US" sz="2400" dirty="0">
              <a:latin typeface="Times New Roman" panose="02020603050405020304" pitchFamily="18" charset="0"/>
              <a:cs typeface="Times New Roman" panose="02020603050405020304" pitchFamily="18" charset="0"/>
            </a:endParaRPr>
          </a:p>
        </p:txBody>
      </p:sp>
      <p:grpSp>
        <p:nvGrpSpPr>
          <p:cNvPr id="8" name="组合 7"/>
          <p:cNvGrpSpPr/>
          <p:nvPr/>
        </p:nvGrpSpPr>
        <p:grpSpPr>
          <a:xfrm>
            <a:off x="838200" y="1037708"/>
            <a:ext cx="5169195" cy="1885528"/>
            <a:chOff x="-4610068" y="988829"/>
            <a:chExt cx="5169195" cy="2342172"/>
          </a:xfrm>
        </p:grpSpPr>
        <p:sp>
          <p:nvSpPr>
            <p:cNvPr id="9" name="矩形: 圆角 8"/>
            <p:cNvSpPr/>
            <p:nvPr/>
          </p:nvSpPr>
          <p:spPr>
            <a:xfrm>
              <a:off x="-4610068" y="1414563"/>
              <a:ext cx="5169195" cy="1916438"/>
            </a:xfrm>
            <a:prstGeom prst="roundRect">
              <a:avLst>
                <a:gd name="adj" fmla="val 6656"/>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文本框 9"/>
            <p:cNvSpPr txBox="1"/>
            <p:nvPr/>
          </p:nvSpPr>
          <p:spPr>
            <a:xfrm>
              <a:off x="-2694853" y="988829"/>
              <a:ext cx="1418509" cy="726398"/>
            </a:xfrm>
            <a:prstGeom prst="rect">
              <a:avLst/>
            </a:prstGeom>
            <a:solidFill>
              <a:srgbClr val="DAE0EF"/>
            </a:solidFill>
            <a:ln>
              <a:noFill/>
            </a:ln>
          </p:spPr>
          <p:txBody>
            <a:bodyPr wrap="square" rtlCol="0">
              <a:spAutoFit/>
            </a:bodyPr>
            <a:lstStyle/>
            <a:p>
              <a:pPr algn="ctr"/>
              <a:r>
                <a:rPr lang="zh-CN" altLang="en-US" sz="32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含  义</a:t>
              </a:r>
              <a:endParaRPr lang="zh-CN" altLang="en-US" sz="32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1" name="文本框 10"/>
          <p:cNvSpPr txBox="1"/>
          <p:nvPr/>
        </p:nvSpPr>
        <p:spPr>
          <a:xfrm>
            <a:off x="6709148" y="1652375"/>
            <a:ext cx="4316818" cy="1972848"/>
          </a:xfrm>
          <a:prstGeom prst="rect">
            <a:avLst/>
          </a:prstGeom>
          <a:noFill/>
        </p:spPr>
        <p:txBody>
          <a:bodyPr wrap="square" rtlCol="0">
            <a:spAutoFit/>
          </a:bodyPr>
          <a:lstStyle/>
          <a:p>
            <a:pPr marL="457200" indent="-457200">
              <a:lnSpc>
                <a:spcPct val="130000"/>
              </a:lnSpc>
              <a:buFont typeface="+mj-lt"/>
              <a:buAutoNum type="arabicPeriod"/>
            </a:pPr>
            <a:r>
              <a:rPr lang="zh-CN" altLang="en-US" sz="2400" dirty="0">
                <a:latin typeface="Times New Roman" panose="02020603050405020304" pitchFamily="18" charset="0"/>
                <a:cs typeface="Times New Roman" panose="02020603050405020304" pitchFamily="18" charset="0"/>
              </a:rPr>
              <a:t>可以为进一步的实验摸索条件。</a:t>
            </a:r>
            <a:endParaRPr lang="zh-CN" altLang="en-US" sz="2400" dirty="0">
              <a:latin typeface="Times New Roman" panose="02020603050405020304" pitchFamily="18" charset="0"/>
              <a:cs typeface="Times New Roman" panose="02020603050405020304" pitchFamily="18" charset="0"/>
            </a:endParaRPr>
          </a:p>
          <a:p>
            <a:pPr marL="457200" indent="-457200">
              <a:lnSpc>
                <a:spcPct val="130000"/>
              </a:lnSpc>
              <a:buFont typeface="+mj-lt"/>
              <a:buAutoNum type="arabicPeriod"/>
            </a:pPr>
            <a:r>
              <a:rPr lang="zh-CN" altLang="en-US" sz="2400" dirty="0">
                <a:latin typeface="Times New Roman" panose="02020603050405020304" pitchFamily="18" charset="0"/>
                <a:cs typeface="Times New Roman" panose="02020603050405020304" pitchFamily="18" charset="0"/>
              </a:rPr>
              <a:t>可以检验实验设计的科学性和可行性。</a:t>
            </a:r>
            <a:endParaRPr lang="zh-CN" altLang="en-US" sz="2400" dirty="0">
              <a:latin typeface="Times New Roman" panose="02020603050405020304" pitchFamily="18" charset="0"/>
              <a:cs typeface="Times New Roman" panose="02020603050405020304" pitchFamily="18" charset="0"/>
            </a:endParaRPr>
          </a:p>
        </p:txBody>
      </p:sp>
      <p:grpSp>
        <p:nvGrpSpPr>
          <p:cNvPr id="12" name="组合 11"/>
          <p:cNvGrpSpPr/>
          <p:nvPr/>
        </p:nvGrpSpPr>
        <p:grpSpPr>
          <a:xfrm>
            <a:off x="6422067" y="1037708"/>
            <a:ext cx="4931734" cy="2747482"/>
            <a:chOff x="761147" y="1013131"/>
            <a:chExt cx="4931734" cy="3412876"/>
          </a:xfrm>
        </p:grpSpPr>
        <p:sp>
          <p:nvSpPr>
            <p:cNvPr id="13" name="矩形: 圆角 12"/>
            <p:cNvSpPr/>
            <p:nvPr/>
          </p:nvSpPr>
          <p:spPr>
            <a:xfrm>
              <a:off x="761147" y="1414561"/>
              <a:ext cx="4931734" cy="3011446"/>
            </a:xfrm>
            <a:prstGeom prst="roundRect">
              <a:avLst>
                <a:gd name="adj" fmla="val 6656"/>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p:cNvSpPr txBox="1"/>
            <p:nvPr/>
          </p:nvSpPr>
          <p:spPr>
            <a:xfrm>
              <a:off x="2565604" y="1013131"/>
              <a:ext cx="1418509" cy="726398"/>
            </a:xfrm>
            <a:prstGeom prst="rect">
              <a:avLst/>
            </a:prstGeom>
            <a:solidFill>
              <a:srgbClr val="DAE0EF"/>
            </a:solidFill>
            <a:ln>
              <a:noFill/>
            </a:ln>
          </p:spPr>
          <p:txBody>
            <a:bodyPr wrap="square" rtlCol="0">
              <a:spAutoFit/>
            </a:bodyPr>
            <a:lstStyle/>
            <a:p>
              <a:pPr algn="ctr"/>
              <a:r>
                <a:rPr lang="zh-CN" altLang="en-US" sz="32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意  义</a:t>
              </a:r>
              <a:endParaRPr lang="zh-CN" altLang="en-US" sz="32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5" name="文本框 14"/>
          <p:cNvSpPr txBox="1"/>
          <p:nvPr/>
        </p:nvSpPr>
        <p:spPr>
          <a:xfrm>
            <a:off x="1029587" y="3778179"/>
            <a:ext cx="4931734" cy="1972848"/>
          </a:xfrm>
          <a:prstGeom prst="rect">
            <a:avLst/>
          </a:prstGeom>
          <a:noFill/>
        </p:spPr>
        <p:txBody>
          <a:bodyPr wrap="square" rtlCol="0">
            <a:spAutoFit/>
          </a:bodyPr>
          <a:lstStyle/>
          <a:p>
            <a:pPr>
              <a:lnSpc>
                <a:spcPct val="130000"/>
              </a:lnSpc>
            </a:pPr>
            <a:r>
              <a:rPr lang="zh-CN" altLang="en-US" sz="2400" dirty="0">
                <a:latin typeface="Times New Roman" panose="02020603050405020304" pitchFamily="18" charset="0"/>
                <a:cs typeface="Times New Roman" panose="02020603050405020304" pitchFamily="18" charset="0"/>
              </a:rPr>
              <a:t>在探索生长素类调节剂促进插条生根的最适浓度时，通过预实验确定有效浓度的大致范围，可为确定最适浓度打下基础。</a:t>
            </a:r>
            <a:endParaRPr lang="zh-CN" altLang="en-US" sz="2400" dirty="0">
              <a:latin typeface="Times New Roman" panose="02020603050405020304" pitchFamily="18" charset="0"/>
              <a:cs typeface="Times New Roman" panose="02020603050405020304" pitchFamily="18" charset="0"/>
            </a:endParaRPr>
          </a:p>
        </p:txBody>
      </p:sp>
      <p:grpSp>
        <p:nvGrpSpPr>
          <p:cNvPr id="16" name="组合 15"/>
          <p:cNvGrpSpPr/>
          <p:nvPr/>
        </p:nvGrpSpPr>
        <p:grpSpPr>
          <a:xfrm>
            <a:off x="838200" y="3119249"/>
            <a:ext cx="5169195" cy="2827755"/>
            <a:chOff x="856838" y="1050604"/>
            <a:chExt cx="5169195" cy="3512591"/>
          </a:xfrm>
        </p:grpSpPr>
        <p:sp>
          <p:nvSpPr>
            <p:cNvPr id="17" name="矩形: 圆角 16"/>
            <p:cNvSpPr/>
            <p:nvPr/>
          </p:nvSpPr>
          <p:spPr>
            <a:xfrm>
              <a:off x="856838" y="1414561"/>
              <a:ext cx="5169195" cy="3148634"/>
            </a:xfrm>
            <a:prstGeom prst="roundRect">
              <a:avLst>
                <a:gd name="adj" fmla="val 6214"/>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文本框 17"/>
            <p:cNvSpPr txBox="1"/>
            <p:nvPr/>
          </p:nvSpPr>
          <p:spPr>
            <a:xfrm>
              <a:off x="2626742" y="1050604"/>
              <a:ext cx="1418509" cy="726398"/>
            </a:xfrm>
            <a:prstGeom prst="rect">
              <a:avLst/>
            </a:prstGeom>
            <a:solidFill>
              <a:srgbClr val="DAE0EF"/>
            </a:solidFill>
            <a:ln>
              <a:noFill/>
            </a:ln>
          </p:spPr>
          <p:txBody>
            <a:bodyPr wrap="square" rtlCol="0">
              <a:spAutoFit/>
            </a:bodyPr>
            <a:lstStyle/>
            <a:p>
              <a:pPr algn="ctr"/>
              <a:r>
                <a:rPr lang="zh-CN" altLang="en-US" sz="32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举  例</a:t>
              </a:r>
              <a:endParaRPr lang="zh-CN" altLang="en-US" sz="32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9" name="文本框 18"/>
          <p:cNvSpPr txBox="1"/>
          <p:nvPr/>
        </p:nvSpPr>
        <p:spPr>
          <a:xfrm>
            <a:off x="6741042" y="4727605"/>
            <a:ext cx="4447954" cy="1012585"/>
          </a:xfrm>
          <a:prstGeom prst="rect">
            <a:avLst/>
          </a:prstGeom>
          <a:noFill/>
        </p:spPr>
        <p:txBody>
          <a:bodyPr wrap="square" rtlCol="0">
            <a:spAutoFit/>
          </a:bodyPr>
          <a:lstStyle/>
          <a:p>
            <a:pPr>
              <a:lnSpc>
                <a:spcPct val="130000"/>
              </a:lnSpc>
            </a:pPr>
            <a:r>
              <a:rPr lang="zh-CN" altLang="en-US" sz="2400" dirty="0">
                <a:latin typeface="Times New Roman" panose="02020603050405020304" pitchFamily="18" charset="0"/>
                <a:cs typeface="Times New Roman" panose="02020603050405020304" pitchFamily="18" charset="0"/>
              </a:rPr>
              <a:t>预实验也必须像正式实验一样认真进行才有意义。</a:t>
            </a:r>
            <a:endParaRPr lang="zh-CN" altLang="en-US" sz="2400" dirty="0">
              <a:latin typeface="Times New Roman" panose="02020603050405020304" pitchFamily="18" charset="0"/>
              <a:cs typeface="Times New Roman" panose="02020603050405020304" pitchFamily="18" charset="0"/>
            </a:endParaRPr>
          </a:p>
        </p:txBody>
      </p:sp>
      <p:grpSp>
        <p:nvGrpSpPr>
          <p:cNvPr id="20" name="组合 19"/>
          <p:cNvGrpSpPr/>
          <p:nvPr/>
        </p:nvGrpSpPr>
        <p:grpSpPr>
          <a:xfrm>
            <a:off x="6422066" y="4081039"/>
            <a:ext cx="4931734" cy="1865965"/>
            <a:chOff x="856839" y="1013131"/>
            <a:chExt cx="4931734" cy="2317870"/>
          </a:xfrm>
        </p:grpSpPr>
        <p:sp>
          <p:nvSpPr>
            <p:cNvPr id="21" name="矩形: 圆角 20"/>
            <p:cNvSpPr/>
            <p:nvPr/>
          </p:nvSpPr>
          <p:spPr>
            <a:xfrm>
              <a:off x="856839" y="1414562"/>
              <a:ext cx="4931734" cy="1916439"/>
            </a:xfrm>
            <a:prstGeom prst="roundRect">
              <a:avLst>
                <a:gd name="adj" fmla="val 6656"/>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文本框 21"/>
            <p:cNvSpPr txBox="1"/>
            <p:nvPr/>
          </p:nvSpPr>
          <p:spPr>
            <a:xfrm>
              <a:off x="2626742" y="1013131"/>
              <a:ext cx="1418509" cy="726398"/>
            </a:xfrm>
            <a:prstGeom prst="rect">
              <a:avLst/>
            </a:prstGeom>
            <a:solidFill>
              <a:srgbClr val="DAE0EF"/>
            </a:solidFill>
            <a:ln>
              <a:noFill/>
            </a:ln>
          </p:spPr>
          <p:txBody>
            <a:bodyPr wrap="square" rtlCol="0">
              <a:spAutoFit/>
            </a:bodyPr>
            <a:lstStyle/>
            <a:p>
              <a:pPr algn="ctr"/>
              <a:r>
                <a:rPr lang="zh-CN" altLang="en-US" sz="32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态  度</a:t>
              </a:r>
              <a:endParaRPr lang="zh-CN" altLang="en-US" sz="32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900">
        <p14:warp/>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xEl>
                                              <p:pRg st="0" end="0"/>
                                            </p:txEl>
                                          </p:spTgt>
                                        </p:tgtEl>
                                        <p:attrNameLst>
                                          <p:attrName>style.visibility</p:attrName>
                                        </p:attrNameLst>
                                      </p:cBhvr>
                                      <p:to>
                                        <p:strVal val="visible"/>
                                      </p:to>
                                    </p:set>
                                    <p:anim calcmode="discrete" valueType="clr">
                                      <p:cBhvr override="childStyle">
                                        <p:cTn id="12" dur="80"/>
                                        <p:tgtEl>
                                          <p:spTgt spid="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7">
                                            <p:txEl>
                                              <p:pRg st="0" end="0"/>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11">
                                            <p:txEl>
                                              <p:pRg st="0" end="0"/>
                                            </p:txEl>
                                          </p:spTgt>
                                        </p:tgtEl>
                                        <p:attrNameLst>
                                          <p:attrName>style.visibility</p:attrName>
                                        </p:attrNameLst>
                                      </p:cBhvr>
                                      <p:to>
                                        <p:strVal val="visible"/>
                                      </p:to>
                                    </p:set>
                                    <p:anim calcmode="discrete" valueType="clr">
                                      <p:cBhvr override="childStyle">
                                        <p:cTn id="24" dur="80"/>
                                        <p:tgtEl>
                                          <p:spTgt spid="1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11">
                                            <p:txEl>
                                              <p:pRg st="0" end="0"/>
                                            </p:txEl>
                                          </p:spTgt>
                                        </p:tgtEl>
                                        <p:attrNameLst>
                                          <p:attrName>fillcolor</p:attrName>
                                        </p:attrNameLst>
                                      </p:cBhvr>
                                      <p:tavLst>
                                        <p:tav tm="0">
                                          <p:val>
                                            <p:clrVal>
                                              <a:schemeClr val="accent2"/>
                                            </p:clrVal>
                                          </p:val>
                                        </p:tav>
                                        <p:tav tm="50000">
                                          <p:val>
                                            <p:clrVal>
                                              <a:schemeClr val="hlink"/>
                                            </p:clrVal>
                                          </p:val>
                                        </p:tav>
                                      </p:tavLst>
                                    </p:anim>
                                    <p:set>
                                      <p:cBhvr>
                                        <p:cTn id="26" dur="80"/>
                                        <p:tgtEl>
                                          <p:spTgt spid="11">
                                            <p:txEl>
                                              <p:pRg st="0" end="0"/>
                                            </p:txEl>
                                          </p:spTgt>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27" presetClass="entr" presetSubtype="0" fill="hold" grpId="0" nodeType="clickEffect">
                                  <p:stCondLst>
                                    <p:cond delay="0"/>
                                  </p:stCondLst>
                                  <p:iterate type="lt">
                                    <p:tmPct val="50000"/>
                                  </p:iterate>
                                  <p:childTnLst>
                                    <p:set>
                                      <p:cBhvr>
                                        <p:cTn id="30" dur="1" fill="hold">
                                          <p:stCondLst>
                                            <p:cond delay="0"/>
                                          </p:stCondLst>
                                        </p:cTn>
                                        <p:tgtEl>
                                          <p:spTgt spid="11">
                                            <p:txEl>
                                              <p:pRg st="1" end="1"/>
                                            </p:txEl>
                                          </p:spTgt>
                                        </p:tgtEl>
                                        <p:attrNameLst>
                                          <p:attrName>style.visibility</p:attrName>
                                        </p:attrNameLst>
                                      </p:cBhvr>
                                      <p:to>
                                        <p:strVal val="visible"/>
                                      </p:to>
                                    </p:set>
                                    <p:anim calcmode="discrete" valueType="clr">
                                      <p:cBhvr override="childStyle">
                                        <p:cTn id="31" dur="80"/>
                                        <p:tgtEl>
                                          <p:spTgt spid="11">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11">
                                            <p:txEl>
                                              <p:pRg st="1" end="1"/>
                                            </p:txEl>
                                          </p:spTgt>
                                        </p:tgtEl>
                                        <p:attrNameLst>
                                          <p:attrName>fillcolor</p:attrName>
                                        </p:attrNameLst>
                                      </p:cBhvr>
                                      <p:tavLst>
                                        <p:tav tm="0">
                                          <p:val>
                                            <p:clrVal>
                                              <a:schemeClr val="accent2"/>
                                            </p:clrVal>
                                          </p:val>
                                        </p:tav>
                                        <p:tav tm="50000">
                                          <p:val>
                                            <p:clrVal>
                                              <a:schemeClr val="hlink"/>
                                            </p:clrVal>
                                          </p:val>
                                        </p:tav>
                                      </p:tavLst>
                                    </p:anim>
                                    <p:set>
                                      <p:cBhvr>
                                        <p:cTn id="33" dur="80"/>
                                        <p:tgtEl>
                                          <p:spTgt spid="11">
                                            <p:txEl>
                                              <p:pRg st="1" end="1"/>
                                            </p:txEl>
                                          </p:spTgt>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up)">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up)">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up)">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27" presetClass="entr" presetSubtype="0" fill="hold" grpId="0" nodeType="clickEffect">
                                  <p:stCondLst>
                                    <p:cond delay="0"/>
                                  </p:stCondLst>
                                  <p:iterate type="lt">
                                    <p:tmPct val="50000"/>
                                  </p:iterate>
                                  <p:childTnLst>
                                    <p:set>
                                      <p:cBhvr>
                                        <p:cTn id="52" dur="1" fill="hold">
                                          <p:stCondLst>
                                            <p:cond delay="0"/>
                                          </p:stCondLst>
                                        </p:cTn>
                                        <p:tgtEl>
                                          <p:spTgt spid="19">
                                            <p:txEl>
                                              <p:pRg st="0" end="0"/>
                                            </p:txEl>
                                          </p:spTgt>
                                        </p:tgtEl>
                                        <p:attrNameLst>
                                          <p:attrName>style.visibility</p:attrName>
                                        </p:attrNameLst>
                                      </p:cBhvr>
                                      <p:to>
                                        <p:strVal val="visible"/>
                                      </p:to>
                                    </p:set>
                                    <p:anim calcmode="discrete" valueType="clr">
                                      <p:cBhvr override="childStyle">
                                        <p:cTn id="53" dur="80"/>
                                        <p:tgtEl>
                                          <p:spTgt spid="1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4" dur="80"/>
                                        <p:tgtEl>
                                          <p:spTgt spid="19">
                                            <p:txEl>
                                              <p:pRg st="0" end="0"/>
                                            </p:txEl>
                                          </p:spTgt>
                                        </p:tgtEl>
                                        <p:attrNameLst>
                                          <p:attrName>fillcolor</p:attrName>
                                        </p:attrNameLst>
                                      </p:cBhvr>
                                      <p:tavLst>
                                        <p:tav tm="0">
                                          <p:val>
                                            <p:clrVal>
                                              <a:schemeClr val="accent2"/>
                                            </p:clrVal>
                                          </p:val>
                                        </p:tav>
                                        <p:tav tm="50000">
                                          <p:val>
                                            <p:clrVal>
                                              <a:schemeClr val="hlink"/>
                                            </p:clrVal>
                                          </p:val>
                                        </p:tav>
                                      </p:tavLst>
                                    </p:anim>
                                    <p:set>
                                      <p:cBhvr>
                                        <p:cTn id="55" dur="80"/>
                                        <p:tgtEl>
                                          <p:spTgt spid="1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1" grpId="0" build="p"/>
      <p:bldP spid="15" grpId="0"/>
      <p:bldP spid="1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t>
            </a:r>
            <a:r>
              <a:rPr lang="zh-CN" altLang="en-US" dirty="0"/>
              <a:t>探究</a:t>
            </a:r>
            <a:r>
              <a:rPr lang="en-US" altLang="zh-CN" dirty="0"/>
              <a:t>·</a:t>
            </a:r>
            <a:r>
              <a:rPr lang="zh-CN" altLang="en-US" dirty="0"/>
              <a:t>实践</a:t>
            </a:r>
            <a:r>
              <a:rPr lang="en-US" altLang="zh-CN" dirty="0"/>
              <a:t>】</a:t>
            </a:r>
            <a:r>
              <a:rPr lang="zh-CN" altLang="en-US" dirty="0"/>
              <a:t>尝试利用乙烯利催熟水果</a:t>
            </a:r>
            <a:endParaRPr lang="zh-CN" altLang="en-US" dirty="0"/>
          </a:p>
        </p:txBody>
      </p:sp>
      <p:sp>
        <p:nvSpPr>
          <p:cNvPr id="23" name="文本框 22"/>
          <p:cNvSpPr txBox="1"/>
          <p:nvPr/>
        </p:nvSpPr>
        <p:spPr>
          <a:xfrm>
            <a:off x="989122" y="1507458"/>
            <a:ext cx="10213755" cy="168924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2200" dirty="0">
                <a:latin typeface="Times New Roman" panose="02020603050405020304" pitchFamily="18" charset="0"/>
                <a:cs typeface="Times New Roman" panose="02020603050405020304" pitchFamily="18" charset="0"/>
              </a:rPr>
              <a:t>        水果从果园到消费者手中需要经过一定的时间。如果等水果完全成熟后再采摘，经过储存、运输和销售过程，不少水果可能就腐烂了。因此，很多水果在接近成熟时就得采摘，这也是我们在市场上看到一些水果在销售时还未完全成熟的原因。</a:t>
            </a:r>
            <a:endParaRPr lang="zh-CN" altLang="en-US" sz="2200" dirty="0">
              <a:latin typeface="Times New Roman" panose="02020603050405020304" pitchFamily="18" charset="0"/>
              <a:cs typeface="Times New Roman" panose="02020603050405020304" pitchFamily="18" charset="0"/>
            </a:endParaRPr>
          </a:p>
        </p:txBody>
      </p:sp>
      <p:grpSp>
        <p:nvGrpSpPr>
          <p:cNvPr id="24" name="组合 23"/>
          <p:cNvGrpSpPr/>
          <p:nvPr/>
        </p:nvGrpSpPr>
        <p:grpSpPr>
          <a:xfrm>
            <a:off x="989122" y="953460"/>
            <a:ext cx="10213755" cy="523220"/>
            <a:chOff x="1023205" y="1206717"/>
            <a:chExt cx="10213755" cy="523220"/>
          </a:xfrm>
        </p:grpSpPr>
        <p:sp>
          <p:nvSpPr>
            <p:cNvPr id="25" name="文本框 24"/>
            <p:cNvSpPr txBox="1"/>
            <p:nvPr/>
          </p:nvSpPr>
          <p:spPr>
            <a:xfrm>
              <a:off x="1023205" y="1206717"/>
              <a:ext cx="1620957" cy="523220"/>
            </a:xfrm>
            <a:prstGeom prst="rect">
              <a:avLst/>
            </a:prstGeom>
            <a:noFill/>
          </p:spPr>
          <p:txBody>
            <a:bodyPr wrap="none" rtlCol="0" anchor="ctr">
              <a:spAutoFit/>
            </a:bodyPr>
            <a:lstStyle/>
            <a:p>
              <a:r>
                <a:rPr kumimoji="1" lang="zh-CN" altLang="en-US" sz="2800" b="1" dirty="0">
                  <a:solidFill>
                    <a:srgbClr val="FF0000"/>
                  </a:solidFill>
                  <a:latin typeface="+mn-ea"/>
                  <a:cs typeface="微软雅黑" panose="020B0503020204020204" pitchFamily="34" charset="-122"/>
                </a:rPr>
                <a:t>观察分析</a:t>
              </a:r>
              <a:endParaRPr kumimoji="1" lang="zh-CN" altLang="en-US" sz="2800" b="1" dirty="0">
                <a:solidFill>
                  <a:srgbClr val="FF0000"/>
                </a:solidFill>
                <a:latin typeface="+mn-ea"/>
                <a:cs typeface="微软雅黑" panose="020B0503020204020204" pitchFamily="34" charset="-122"/>
              </a:endParaRPr>
            </a:p>
          </p:txBody>
        </p:sp>
        <p:cxnSp>
          <p:nvCxnSpPr>
            <p:cNvPr id="26" name="直接连接符 25"/>
            <p:cNvCxnSpPr/>
            <p:nvPr/>
          </p:nvCxnSpPr>
          <p:spPr>
            <a:xfrm>
              <a:off x="1089475" y="1729937"/>
              <a:ext cx="14810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2603522" y="1729937"/>
              <a:ext cx="86334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 name="文本框 27"/>
          <p:cNvSpPr txBox="1"/>
          <p:nvPr/>
        </p:nvSpPr>
        <p:spPr>
          <a:xfrm>
            <a:off x="989122" y="3885171"/>
            <a:ext cx="7570087" cy="168924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200" dirty="0">
                <a:latin typeface="Times New Roman" panose="02020603050405020304" pitchFamily="18" charset="0"/>
                <a:cs typeface="Times New Roman" panose="02020603050405020304" pitchFamily="18" charset="0"/>
              </a:rPr>
              <a:t>        乙烯利是一种植物生长调节剂，工业品为液体。当溶液</a:t>
            </a:r>
            <a:r>
              <a:rPr lang="en-US" altLang="zh-CN" sz="2200" dirty="0">
                <a:latin typeface="Times New Roman" panose="02020603050405020304" pitchFamily="18" charset="0"/>
                <a:cs typeface="Times New Roman" panose="02020603050405020304" pitchFamily="18" charset="0"/>
              </a:rPr>
              <a:t>pH&lt;3.5</a:t>
            </a:r>
            <a:r>
              <a:rPr lang="zh-CN" altLang="en-US" sz="2200" dirty="0">
                <a:latin typeface="Times New Roman" panose="02020603050405020304" pitchFamily="18" charset="0"/>
                <a:cs typeface="Times New Roman" panose="02020603050405020304" pitchFamily="18" charset="0"/>
              </a:rPr>
              <a:t>时，它比较稳定；但随着溶液</a:t>
            </a:r>
            <a:r>
              <a:rPr lang="en-US" altLang="zh-CN" sz="2200" dirty="0">
                <a:latin typeface="Times New Roman" panose="02020603050405020304" pitchFamily="18" charset="0"/>
                <a:cs typeface="Times New Roman" panose="02020603050405020304" pitchFamily="18" charset="0"/>
              </a:rPr>
              <a:t>pH</a:t>
            </a:r>
            <a:r>
              <a:rPr lang="zh-CN" altLang="en-US" sz="2200" dirty="0">
                <a:latin typeface="Times New Roman" panose="02020603050405020304" pitchFamily="18" charset="0"/>
                <a:cs typeface="Times New Roman" panose="02020603050405020304" pitchFamily="18" charset="0"/>
              </a:rPr>
              <a:t>升高，它会分解释放出乙烯。乙烯对水果有催熟作用，还可以进一步诱导水果自身产生乙烯，加速水果成熟。</a:t>
            </a:r>
            <a:endParaRPr lang="zh-CN" altLang="en-US" sz="2200" dirty="0">
              <a:latin typeface="Times New Roman" panose="02020603050405020304" pitchFamily="18" charset="0"/>
              <a:cs typeface="Times New Roman" panose="02020603050405020304" pitchFamily="18" charset="0"/>
            </a:endParaRPr>
          </a:p>
        </p:txBody>
      </p:sp>
      <p:grpSp>
        <p:nvGrpSpPr>
          <p:cNvPr id="29" name="组合 28"/>
          <p:cNvGrpSpPr/>
          <p:nvPr/>
        </p:nvGrpSpPr>
        <p:grpSpPr>
          <a:xfrm>
            <a:off x="989122" y="3331173"/>
            <a:ext cx="7485027" cy="523220"/>
            <a:chOff x="1023205" y="1206717"/>
            <a:chExt cx="7485027" cy="523220"/>
          </a:xfrm>
        </p:grpSpPr>
        <p:sp>
          <p:nvSpPr>
            <p:cNvPr id="30" name="文本框 29"/>
            <p:cNvSpPr txBox="1"/>
            <p:nvPr/>
          </p:nvSpPr>
          <p:spPr>
            <a:xfrm>
              <a:off x="1023205" y="1206717"/>
              <a:ext cx="1620957" cy="523220"/>
            </a:xfrm>
            <a:prstGeom prst="rect">
              <a:avLst/>
            </a:prstGeom>
            <a:noFill/>
          </p:spPr>
          <p:txBody>
            <a:bodyPr wrap="none" rtlCol="0" anchor="ctr">
              <a:spAutoFit/>
            </a:bodyPr>
            <a:lstStyle/>
            <a:p>
              <a:r>
                <a:rPr kumimoji="1" lang="zh-CN" altLang="en-US" sz="2800" b="1" dirty="0">
                  <a:solidFill>
                    <a:srgbClr val="FF0000"/>
                  </a:solidFill>
                  <a:latin typeface="+mn-ea"/>
                  <a:cs typeface="微软雅黑" panose="020B0503020204020204" pitchFamily="34" charset="-122"/>
                </a:rPr>
                <a:t>相关知识</a:t>
              </a:r>
              <a:endParaRPr kumimoji="1" lang="zh-CN" altLang="en-US" sz="2800" b="1" dirty="0">
                <a:solidFill>
                  <a:srgbClr val="FF0000"/>
                </a:solidFill>
                <a:latin typeface="+mn-ea"/>
                <a:cs typeface="微软雅黑" panose="020B0503020204020204" pitchFamily="34" charset="-122"/>
              </a:endParaRPr>
            </a:p>
          </p:txBody>
        </p:sp>
        <p:cxnSp>
          <p:nvCxnSpPr>
            <p:cNvPr id="31" name="直接连接符 30"/>
            <p:cNvCxnSpPr/>
            <p:nvPr/>
          </p:nvCxnSpPr>
          <p:spPr>
            <a:xfrm>
              <a:off x="1089475" y="1729937"/>
              <a:ext cx="14810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2603522" y="1729937"/>
              <a:ext cx="590471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8" name="图片 17"/>
          <p:cNvPicPr>
            <a:picLocks noChangeAspect="1"/>
          </p:cNvPicPr>
          <p:nvPr/>
        </p:nvPicPr>
        <p:blipFill>
          <a:blip r:embed="rId1">
            <a:extLst>
              <a:ext uri="{BEBA8EAE-BF5A-486C-A8C5-ECC9F3942E4B}">
                <a14:imgProps xmlns:a14="http://schemas.microsoft.com/office/drawing/2010/main">
                  <a14:imgLayer r:embed="rId2">
                    <a14:imgEffect>
                      <a14:backgroundRemoval t="408" b="98367" l="1093" r="100000">
                        <a14:backgroundMark x1="17213" y1="1633" x2="59563" y2="816"/>
                        <a14:backgroundMark x1="61202" y1="2245" x2="66120" y2="5714"/>
                        <a14:backgroundMark x1="71038" y1="612" x2="87158" y2="1020"/>
                        <a14:backgroundMark x1="29235" y1="11837" x2="43169" y2="11224"/>
                        <a14:backgroundMark x1="21585" y1="10408" x2="27596" y2="14286"/>
                        <a14:backgroundMark x1="21311" y1="10204" x2="21311" y2="12245"/>
                        <a14:backgroundMark x1="53552" y1="97347" x2="87705" y2="96531"/>
                      </a14:backgroundRemoval>
                    </a14:imgEffect>
                  </a14:imgLayer>
                </a14:imgProps>
              </a:ext>
            </a:extLst>
          </a:blip>
          <a:stretch>
            <a:fillRect/>
          </a:stretch>
        </p:blipFill>
        <p:spPr>
          <a:xfrm>
            <a:off x="8799460" y="3062376"/>
            <a:ext cx="2554340" cy="341974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wipe(up)">
                                      <p:cBhvr>
                                        <p:cTn id="12" dur="500"/>
                                        <p:tgtEl>
                                          <p:spTgt spid="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28">
                                            <p:txEl>
                                              <p:pRg st="0" end="0"/>
                                            </p:txEl>
                                          </p:spTgt>
                                        </p:tgtEl>
                                        <p:attrNameLst>
                                          <p:attrName>style.visibility</p:attrName>
                                        </p:attrNameLst>
                                      </p:cBhvr>
                                      <p:to>
                                        <p:strVal val="visible"/>
                                      </p:to>
                                    </p:set>
                                    <p:animEffect transition="in" filter="wipe(left)">
                                      <p:cBhvr>
                                        <p:cTn id="28"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28"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t>
            </a:r>
            <a:r>
              <a:rPr lang="zh-CN" altLang="en-US" dirty="0"/>
              <a:t>探究</a:t>
            </a:r>
            <a:r>
              <a:rPr lang="en-US" altLang="zh-CN" dirty="0"/>
              <a:t>·</a:t>
            </a:r>
            <a:r>
              <a:rPr lang="zh-CN" altLang="en-US" dirty="0"/>
              <a:t>实践</a:t>
            </a:r>
            <a:r>
              <a:rPr lang="en-US" altLang="zh-CN" dirty="0"/>
              <a:t>】</a:t>
            </a:r>
            <a:r>
              <a:rPr lang="zh-CN" altLang="en-US" dirty="0"/>
              <a:t>尝试利用乙烯利催熟水果</a:t>
            </a:r>
            <a:endParaRPr lang="zh-CN" altLang="en-US" dirty="0"/>
          </a:p>
        </p:txBody>
      </p:sp>
      <p:sp>
        <p:nvSpPr>
          <p:cNvPr id="23" name="文本框 22"/>
          <p:cNvSpPr txBox="1"/>
          <p:nvPr/>
        </p:nvSpPr>
        <p:spPr>
          <a:xfrm>
            <a:off x="989122" y="1507458"/>
            <a:ext cx="10213755" cy="8767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2200" dirty="0">
                <a:latin typeface="Times New Roman" panose="02020603050405020304" pitchFamily="18" charset="0"/>
                <a:cs typeface="Times New Roman" panose="02020603050405020304" pitchFamily="18" charset="0"/>
              </a:rPr>
              <a:t>        小组讨论确定用哪种水果作为实验材料，如何设计实验方案。确定方案后，实施探究方案并完成探究报告。</a:t>
            </a:r>
            <a:endParaRPr lang="zh-CN" altLang="en-US" sz="2200" dirty="0">
              <a:latin typeface="Times New Roman" panose="02020603050405020304" pitchFamily="18" charset="0"/>
              <a:cs typeface="Times New Roman" panose="02020603050405020304" pitchFamily="18" charset="0"/>
            </a:endParaRPr>
          </a:p>
        </p:txBody>
      </p:sp>
      <p:grpSp>
        <p:nvGrpSpPr>
          <p:cNvPr id="24" name="组合 23"/>
          <p:cNvGrpSpPr/>
          <p:nvPr/>
        </p:nvGrpSpPr>
        <p:grpSpPr>
          <a:xfrm>
            <a:off x="989122" y="953460"/>
            <a:ext cx="10213755" cy="523220"/>
            <a:chOff x="1023205" y="1206717"/>
            <a:chExt cx="10213755" cy="523220"/>
          </a:xfrm>
        </p:grpSpPr>
        <p:sp>
          <p:nvSpPr>
            <p:cNvPr id="25" name="文本框 24"/>
            <p:cNvSpPr txBox="1"/>
            <p:nvPr/>
          </p:nvSpPr>
          <p:spPr>
            <a:xfrm>
              <a:off x="1023205" y="1206717"/>
              <a:ext cx="1620957" cy="523220"/>
            </a:xfrm>
            <a:prstGeom prst="rect">
              <a:avLst/>
            </a:prstGeom>
            <a:noFill/>
          </p:spPr>
          <p:txBody>
            <a:bodyPr wrap="none" rtlCol="0" anchor="ctr">
              <a:spAutoFit/>
            </a:bodyPr>
            <a:lstStyle/>
            <a:p>
              <a:r>
                <a:rPr kumimoji="1" lang="zh-CN" altLang="en-US" sz="2800" b="1" dirty="0">
                  <a:solidFill>
                    <a:srgbClr val="FF0000"/>
                  </a:solidFill>
                  <a:latin typeface="+mn-ea"/>
                  <a:cs typeface="微软雅黑" panose="020B0503020204020204" pitchFamily="34" charset="-122"/>
                </a:rPr>
                <a:t>小组讨论</a:t>
              </a:r>
              <a:endParaRPr kumimoji="1" lang="zh-CN" altLang="en-US" sz="2800" b="1" dirty="0">
                <a:solidFill>
                  <a:srgbClr val="FF0000"/>
                </a:solidFill>
                <a:latin typeface="+mn-ea"/>
                <a:cs typeface="微软雅黑" panose="020B0503020204020204" pitchFamily="34" charset="-122"/>
              </a:endParaRPr>
            </a:p>
          </p:txBody>
        </p:sp>
        <p:cxnSp>
          <p:nvCxnSpPr>
            <p:cNvPr id="26" name="直接连接符 25"/>
            <p:cNvCxnSpPr/>
            <p:nvPr/>
          </p:nvCxnSpPr>
          <p:spPr>
            <a:xfrm>
              <a:off x="1089475" y="1729937"/>
              <a:ext cx="14810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2603522" y="1729937"/>
              <a:ext cx="86334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 name="文本框 27"/>
          <p:cNvSpPr txBox="1"/>
          <p:nvPr/>
        </p:nvSpPr>
        <p:spPr>
          <a:xfrm>
            <a:off x="989122" y="3190848"/>
            <a:ext cx="10213755" cy="8767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200" dirty="0">
                <a:latin typeface="Times New Roman" panose="02020603050405020304" pitchFamily="18" charset="0"/>
                <a:cs typeface="Times New Roman" panose="02020603050405020304" pitchFamily="18" charset="0"/>
              </a:rPr>
              <a:t>        乙烯利对皮肤、黏膜有一定的刺激性，操作时需要做好防护措施，并在通风良好的环境进行。乙烯利遇到明火可燃烧，需要注意防火。</a:t>
            </a:r>
            <a:endParaRPr lang="zh-CN" altLang="en-US" sz="2200" dirty="0">
              <a:latin typeface="Times New Roman" panose="02020603050405020304" pitchFamily="18" charset="0"/>
              <a:cs typeface="Times New Roman" panose="02020603050405020304" pitchFamily="18" charset="0"/>
            </a:endParaRPr>
          </a:p>
        </p:txBody>
      </p:sp>
      <p:grpSp>
        <p:nvGrpSpPr>
          <p:cNvPr id="29" name="组合 28"/>
          <p:cNvGrpSpPr/>
          <p:nvPr/>
        </p:nvGrpSpPr>
        <p:grpSpPr>
          <a:xfrm>
            <a:off x="989122" y="2636850"/>
            <a:ext cx="10213755" cy="523220"/>
            <a:chOff x="1023205" y="1206717"/>
            <a:chExt cx="10213755" cy="523220"/>
          </a:xfrm>
        </p:grpSpPr>
        <p:sp>
          <p:nvSpPr>
            <p:cNvPr id="30" name="文本框 29"/>
            <p:cNvSpPr txBox="1"/>
            <p:nvPr/>
          </p:nvSpPr>
          <p:spPr>
            <a:xfrm>
              <a:off x="1023205" y="1206717"/>
              <a:ext cx="1620957" cy="523220"/>
            </a:xfrm>
            <a:prstGeom prst="rect">
              <a:avLst/>
            </a:prstGeom>
            <a:noFill/>
          </p:spPr>
          <p:txBody>
            <a:bodyPr wrap="none" rtlCol="0" anchor="ctr">
              <a:spAutoFit/>
            </a:bodyPr>
            <a:lstStyle/>
            <a:p>
              <a:r>
                <a:rPr kumimoji="1" lang="zh-CN" altLang="en-US" sz="2800" b="1" dirty="0">
                  <a:solidFill>
                    <a:srgbClr val="FF0000"/>
                  </a:solidFill>
                  <a:latin typeface="+mn-ea"/>
                  <a:cs typeface="微软雅黑" panose="020B0503020204020204" pitchFamily="34" charset="-122"/>
                </a:rPr>
                <a:t>注意事项</a:t>
              </a:r>
              <a:endParaRPr kumimoji="1" lang="zh-CN" altLang="en-US" sz="2800" b="1" dirty="0">
                <a:solidFill>
                  <a:srgbClr val="FF0000"/>
                </a:solidFill>
                <a:latin typeface="+mn-ea"/>
                <a:cs typeface="微软雅黑" panose="020B0503020204020204" pitchFamily="34" charset="-122"/>
              </a:endParaRPr>
            </a:p>
          </p:txBody>
        </p:sp>
        <p:cxnSp>
          <p:nvCxnSpPr>
            <p:cNvPr id="31" name="直接连接符 30"/>
            <p:cNvCxnSpPr/>
            <p:nvPr/>
          </p:nvCxnSpPr>
          <p:spPr>
            <a:xfrm>
              <a:off x="1089475" y="1729937"/>
              <a:ext cx="14810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2603522" y="1729937"/>
              <a:ext cx="86334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wipe(left)">
                                      <p:cBhvr>
                                        <p:cTn id="12" dur="500"/>
                                        <p:tgtEl>
                                          <p:spTgt spid="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8">
                                            <p:txEl>
                                              <p:pRg st="0" end="0"/>
                                            </p:txEl>
                                          </p:spTgt>
                                        </p:tgtEl>
                                        <p:attrNameLst>
                                          <p:attrName>style.visibility</p:attrName>
                                        </p:attrNameLst>
                                      </p:cBhvr>
                                      <p:to>
                                        <p:strVal val="visible"/>
                                      </p:to>
                                    </p:set>
                                    <p:animEffect transition="in" filter="wipe(left)">
                                      <p:cBhvr>
                                        <p:cTn id="22"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28"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rallelogram 13"/>
          <p:cNvSpPr/>
          <p:nvPr/>
        </p:nvSpPr>
        <p:spPr>
          <a:xfrm>
            <a:off x="3514" y="205188"/>
            <a:ext cx="809237" cy="458810"/>
          </a:xfrm>
          <a:custGeom>
            <a:avLst/>
            <a:gdLst>
              <a:gd name="connsiteX0" fmla="*/ 0 w 2222628"/>
              <a:gd name="connsiteY0" fmla="*/ 964353 h 964353"/>
              <a:gd name="connsiteX1" fmla="*/ 505504 w 2222628"/>
              <a:gd name="connsiteY1" fmla="*/ 0 h 964353"/>
              <a:gd name="connsiteX2" fmla="*/ 2222628 w 2222628"/>
              <a:gd name="connsiteY2" fmla="*/ 0 h 964353"/>
              <a:gd name="connsiteX3" fmla="*/ 1717124 w 2222628"/>
              <a:gd name="connsiteY3" fmla="*/ 964353 h 964353"/>
              <a:gd name="connsiteX4" fmla="*/ 0 w 2222628"/>
              <a:gd name="connsiteY4" fmla="*/ 964353 h 964353"/>
              <a:gd name="connsiteX0-1" fmla="*/ 0 w 2222628"/>
              <a:gd name="connsiteY0-2" fmla="*/ 964353 h 964353"/>
              <a:gd name="connsiteX1-3" fmla="*/ 19729 w 2222628"/>
              <a:gd name="connsiteY1-4" fmla="*/ 0 h 964353"/>
              <a:gd name="connsiteX2-5" fmla="*/ 2222628 w 2222628"/>
              <a:gd name="connsiteY2-6" fmla="*/ 0 h 964353"/>
              <a:gd name="connsiteX3-7" fmla="*/ 1717124 w 2222628"/>
              <a:gd name="connsiteY3-8" fmla="*/ 964353 h 964353"/>
              <a:gd name="connsiteX4-9" fmla="*/ 0 w 2222628"/>
              <a:gd name="connsiteY4-10" fmla="*/ 964353 h 964353"/>
              <a:gd name="connsiteX0-11" fmla="*/ 0 w 2222628"/>
              <a:gd name="connsiteY0-12" fmla="*/ 964353 h 964353"/>
              <a:gd name="connsiteX1-13" fmla="*/ 679 w 2222628"/>
              <a:gd name="connsiteY1-14" fmla="*/ 0 h 964353"/>
              <a:gd name="connsiteX2-15" fmla="*/ 2222628 w 2222628"/>
              <a:gd name="connsiteY2-16" fmla="*/ 0 h 964353"/>
              <a:gd name="connsiteX3-17" fmla="*/ 1717124 w 2222628"/>
              <a:gd name="connsiteY3-18" fmla="*/ 964353 h 964353"/>
              <a:gd name="connsiteX4-19" fmla="*/ 0 w 2222628"/>
              <a:gd name="connsiteY4-20" fmla="*/ 964353 h 9643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22628" h="964353">
                <a:moveTo>
                  <a:pt x="0" y="964353"/>
                </a:moveTo>
                <a:cubicBezTo>
                  <a:pt x="226" y="642902"/>
                  <a:pt x="453" y="321451"/>
                  <a:pt x="679" y="0"/>
                </a:cubicBezTo>
                <a:lnTo>
                  <a:pt x="2222628" y="0"/>
                </a:lnTo>
                <a:lnTo>
                  <a:pt x="1717124" y="964353"/>
                </a:lnTo>
                <a:lnTo>
                  <a:pt x="0" y="964353"/>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sp>
        <p:nvSpPr>
          <p:cNvPr id="4" name="矩形 3"/>
          <p:cNvSpPr/>
          <p:nvPr/>
        </p:nvSpPr>
        <p:spPr>
          <a:xfrm>
            <a:off x="744598" y="205187"/>
            <a:ext cx="1415772" cy="461665"/>
          </a:xfrm>
          <a:prstGeom prst="rect">
            <a:avLst/>
          </a:prstGeom>
          <a:effectLst/>
        </p:spPr>
        <p:txBody>
          <a:bodyPr vert="horz" wrap="none">
            <a:spAutoFit/>
          </a:bodyPr>
          <a:lstStyle/>
          <a:p>
            <a:r>
              <a:rPr lang="zh-CN" altLang="en-US" sz="2400" dirty="0">
                <a:solidFill>
                  <a:srgbClr val="0070C0"/>
                </a:solidFill>
                <a:latin typeface="+mj-lt"/>
                <a:ea typeface="微软雅黑" panose="020B0503020204020204" pitchFamily="34" charset="-122"/>
              </a:rPr>
              <a:t>问题探讨</a:t>
            </a:r>
            <a:endParaRPr lang="zh-CN" altLang="en-US" sz="2400" dirty="0">
              <a:solidFill>
                <a:srgbClr val="0070C0"/>
              </a:solidFill>
              <a:latin typeface="+mj-lt"/>
              <a:ea typeface="微软雅黑" panose="020B0503020204020204" pitchFamily="34" charset="-122"/>
            </a:endParaRPr>
          </a:p>
        </p:txBody>
      </p:sp>
      <p:grpSp>
        <p:nvGrpSpPr>
          <p:cNvPr id="26" name="组合 25"/>
          <p:cNvGrpSpPr/>
          <p:nvPr/>
        </p:nvGrpSpPr>
        <p:grpSpPr>
          <a:xfrm>
            <a:off x="812751" y="2973551"/>
            <a:ext cx="7162324" cy="461665"/>
            <a:chOff x="6333409" y="1517248"/>
            <a:chExt cx="7162324" cy="461665"/>
          </a:xfrm>
        </p:grpSpPr>
        <p:sp>
          <p:nvSpPr>
            <p:cNvPr id="27" name="文本框 26"/>
            <p:cNvSpPr txBox="1"/>
            <p:nvPr/>
          </p:nvSpPr>
          <p:spPr>
            <a:xfrm>
              <a:off x="6333409" y="1517248"/>
              <a:ext cx="800219" cy="461665"/>
            </a:xfrm>
            <a:prstGeom prst="rect">
              <a:avLst/>
            </a:prstGeom>
            <a:noFill/>
          </p:spPr>
          <p:txBody>
            <a:bodyPr wrap="none" rtlCol="0" anchor="ctr">
              <a:spAutoFit/>
            </a:bodyPr>
            <a:lstStyle/>
            <a:p>
              <a:r>
                <a:rPr kumimoji="1"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讨论</a:t>
              </a:r>
              <a:endParaRPr kumimoji="1"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8" name="组合 27"/>
            <p:cNvGrpSpPr/>
            <p:nvPr/>
          </p:nvGrpSpPr>
          <p:grpSpPr>
            <a:xfrm>
              <a:off x="6351240" y="1974037"/>
              <a:ext cx="7144493" cy="0"/>
              <a:chOff x="7484784" y="1647059"/>
              <a:chExt cx="7144493" cy="0"/>
            </a:xfrm>
          </p:grpSpPr>
          <p:cxnSp>
            <p:nvCxnSpPr>
              <p:cNvPr id="30" name="直接连接符 29"/>
              <p:cNvCxnSpPr/>
              <p:nvPr/>
            </p:nvCxnSpPr>
            <p:spPr>
              <a:xfrm>
                <a:off x="7484784" y="1647059"/>
                <a:ext cx="73269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8217477" y="1647059"/>
                <a:ext cx="6411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3" name="矩形 32"/>
          <p:cNvSpPr/>
          <p:nvPr/>
        </p:nvSpPr>
        <p:spPr>
          <a:xfrm>
            <a:off x="744598" y="813903"/>
            <a:ext cx="7230478" cy="1834348"/>
          </a:xfrm>
          <a:prstGeom prst="rect">
            <a:avLst/>
          </a:prstGeom>
        </p:spPr>
        <p:txBody>
          <a:bodyPr wrap="square">
            <a:spAutoFit/>
          </a:bodyPr>
          <a:lstStyle/>
          <a:p>
            <a:pPr algn="just">
              <a:lnSpc>
                <a:spcPct val="120000"/>
              </a:lnSpc>
            </a:pPr>
            <a:r>
              <a:rPr lang="zh-CN" altLang="en-US" sz="2400" dirty="0">
                <a:latin typeface="Times New Roman" panose="02020603050405020304" pitchFamily="18" charset="0"/>
                <a:cs typeface="Times New Roman" panose="02020603050405020304" pitchFamily="18" charset="0"/>
              </a:rPr>
              <a:t>        在玫瑰葡萄种植过程中，合理使用人工合成的赤霉素、细胞分裂素等类物质，可以提高葡萄结果率和单果质量，提高果实无核化程度。但如果施用不合理，可能会造成果实空心等问题。</a:t>
            </a:r>
            <a:endParaRPr lang="zh-CN" altLang="en-US" sz="2400" dirty="0">
              <a:latin typeface="Times New Roman" panose="02020603050405020304" pitchFamily="18" charset="0"/>
              <a:cs typeface="Times New Roman" panose="02020603050405020304" pitchFamily="18" charset="0"/>
            </a:endParaRPr>
          </a:p>
        </p:txBody>
      </p:sp>
      <p:sp>
        <p:nvSpPr>
          <p:cNvPr id="24" name="文本框 23"/>
          <p:cNvSpPr txBox="1"/>
          <p:nvPr/>
        </p:nvSpPr>
        <p:spPr>
          <a:xfrm>
            <a:off x="812751" y="3558268"/>
            <a:ext cx="7230478" cy="947952"/>
          </a:xfrm>
          <a:prstGeom prst="rect">
            <a:avLst/>
          </a:prstGeom>
          <a:noFill/>
        </p:spPr>
        <p:txBody>
          <a:bodyPr wrap="square" rtlCol="0">
            <a:spAutoFit/>
          </a:bodyPr>
          <a:lstStyle/>
          <a:p>
            <a:pPr algn="just">
              <a:lnSpc>
                <a:spcPct val="120000"/>
              </a:lnSpc>
            </a:pPr>
            <a:r>
              <a:rPr lang="zh-CN" altLang="en-US" sz="2400" dirty="0">
                <a:latin typeface="Times New Roman" panose="02020603050405020304" pitchFamily="18" charset="0"/>
                <a:cs typeface="Times New Roman" panose="02020603050405020304" pitchFamily="18" charset="0"/>
              </a:rPr>
              <a:t>葡萄植株里有自身合成的植物激素，为什么还要使用人工合成的植物激素类物质呢？</a:t>
            </a:r>
            <a:endParaRPr lang="zh-CN" altLang="en-US" sz="2400" dirty="0">
              <a:latin typeface="Times New Roman" panose="02020603050405020304" pitchFamily="18" charset="0"/>
              <a:cs typeface="Times New Roman" panose="02020603050405020304" pitchFamily="18" charset="0"/>
            </a:endParaRPr>
          </a:p>
        </p:txBody>
      </p:sp>
      <p:grpSp>
        <p:nvGrpSpPr>
          <p:cNvPr id="8" name="组合 7"/>
          <p:cNvGrpSpPr/>
          <p:nvPr/>
        </p:nvGrpSpPr>
        <p:grpSpPr>
          <a:xfrm>
            <a:off x="905207" y="4601703"/>
            <a:ext cx="10381586" cy="1525720"/>
            <a:chOff x="891066" y="4979284"/>
            <a:chExt cx="10381586" cy="1525720"/>
          </a:xfrm>
        </p:grpSpPr>
        <p:sp>
          <p:nvSpPr>
            <p:cNvPr id="13" name="矩形: 圆角 12"/>
            <p:cNvSpPr/>
            <p:nvPr/>
          </p:nvSpPr>
          <p:spPr>
            <a:xfrm>
              <a:off x="891066" y="4979284"/>
              <a:ext cx="10381586" cy="1525720"/>
            </a:xfrm>
            <a:prstGeom prst="roundRect">
              <a:avLst>
                <a:gd name="adj" fmla="val 8653"/>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文本框 24"/>
            <p:cNvSpPr txBox="1"/>
            <p:nvPr/>
          </p:nvSpPr>
          <p:spPr>
            <a:xfrm>
              <a:off x="990947" y="5021931"/>
              <a:ext cx="10178009" cy="1391150"/>
            </a:xfrm>
            <a:prstGeom prst="rect">
              <a:avLst/>
            </a:prstGeom>
            <a:noFill/>
          </p:spPr>
          <p:txBody>
            <a:bodyPr wrap="square">
              <a:spAutoFit/>
            </a:bodyPr>
            <a:lstStyle/>
            <a:p>
              <a:pPr algn="just">
                <a:lnSpc>
                  <a:spcPct val="120000"/>
                </a:lnSpc>
              </a:pPr>
              <a:r>
                <a:rPr lang="zh-CN" altLang="en-US" sz="2400" dirty="0">
                  <a:solidFill>
                    <a:srgbClr val="FFFF00"/>
                  </a:solidFill>
                  <a:latin typeface="Times New Roman" panose="02020603050405020304" pitchFamily="18" charset="0"/>
                  <a:cs typeface="Times New Roman" panose="02020603050405020304" pitchFamily="18" charset="0"/>
                </a:rPr>
                <a:t>提示：</a:t>
              </a:r>
              <a:r>
                <a:rPr lang="zh-CN" altLang="en-US" sz="2400" dirty="0">
                  <a:solidFill>
                    <a:schemeClr val="bg1"/>
                  </a:solidFill>
                  <a:latin typeface="Times New Roman" panose="02020603050405020304" pitchFamily="18" charset="0"/>
                  <a:cs typeface="Times New Roman" panose="02020603050405020304" pitchFamily="18" charset="0"/>
                </a:rPr>
                <a:t>仅靠葡萄植株自身合成的植物激素来调节植株的生长发育，不一定能满足人们对葡萄产量或品质的需要。适当施用人工合成的植物激素类物质，可以提高作物产量或提升产品品质。</a:t>
              </a:r>
              <a:endParaRPr lang="zh-CN" altLang="en-US" sz="2400" dirty="0">
                <a:solidFill>
                  <a:schemeClr val="bg1"/>
                </a:solidFill>
                <a:latin typeface="Times New Roman" panose="02020603050405020304" pitchFamily="18" charset="0"/>
                <a:cs typeface="Times New Roman" panose="02020603050405020304" pitchFamily="18" charset="0"/>
              </a:endParaRPr>
            </a:p>
          </p:txBody>
        </p:sp>
      </p:grpSp>
      <p:grpSp>
        <p:nvGrpSpPr>
          <p:cNvPr id="6" name="组合 5"/>
          <p:cNvGrpSpPr/>
          <p:nvPr/>
        </p:nvGrpSpPr>
        <p:grpSpPr>
          <a:xfrm>
            <a:off x="8622483" y="903493"/>
            <a:ext cx="2601798" cy="3602727"/>
            <a:chOff x="8691513" y="903493"/>
            <a:chExt cx="2601798" cy="3602727"/>
          </a:xfrm>
        </p:grpSpPr>
        <p:sp>
          <p:nvSpPr>
            <p:cNvPr id="9" name="文本框 8"/>
            <p:cNvSpPr txBox="1"/>
            <p:nvPr/>
          </p:nvSpPr>
          <p:spPr>
            <a:xfrm>
              <a:off x="9420781" y="4136888"/>
              <a:ext cx="1143262" cy="369332"/>
            </a:xfrm>
            <a:prstGeom prst="rect">
              <a:avLst/>
            </a:prstGeom>
            <a:noFill/>
          </p:spPr>
          <p:txBody>
            <a:bodyPr wrap="none" rtlCol="0">
              <a:spAutoFit/>
            </a:bodyPr>
            <a:lstStyle/>
            <a:p>
              <a:r>
                <a:rPr lang="zh-CN" altLang="en-US" dirty="0"/>
                <a:t>玫瑰葡萄</a:t>
              </a:r>
              <a:endParaRPr lang="zh-CN" altLang="en-US" dirty="0"/>
            </a:p>
          </p:txBody>
        </p:sp>
        <p:pic>
          <p:nvPicPr>
            <p:cNvPr id="5" name="图片 4" descr="花园里有许多水果&#10;&#10;描述已自动生成"/>
            <p:cNvPicPr>
              <a:picLocks noChangeAspect="1"/>
            </p:cNvPicPr>
            <p:nvPr/>
          </p:nvPicPr>
          <p:blipFill rotWithShape="1">
            <a:blip r:embed="rId1"/>
            <a:srcRect l="1622" t="1816" r="1857" b="2024"/>
            <a:stretch>
              <a:fillRect/>
            </a:stretch>
          </p:blipFill>
          <p:spPr>
            <a:xfrm>
              <a:off x="8691513" y="903493"/>
              <a:ext cx="2601798" cy="3233395"/>
            </a:xfrm>
            <a:prstGeom prst="roundRect">
              <a:avLst>
                <a:gd name="adj" fmla="val 5126"/>
              </a:avLst>
            </a:prstGeom>
          </p:spPr>
        </p:pic>
      </p:gr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up)">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left)">
                                      <p:cBhvr>
                                        <p:cTn id="18" dur="500"/>
                                        <p:tgtEl>
                                          <p:spTgt spid="26"/>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t>
            </a:r>
            <a:r>
              <a:rPr lang="zh-CN" altLang="en-US" dirty="0"/>
              <a:t>探究</a:t>
            </a:r>
            <a:r>
              <a:rPr lang="en-US" altLang="zh-CN" dirty="0"/>
              <a:t>·</a:t>
            </a:r>
            <a:r>
              <a:rPr lang="zh-CN" altLang="en-US" dirty="0"/>
              <a:t>实践</a:t>
            </a:r>
            <a:r>
              <a:rPr lang="en-US" altLang="zh-CN" dirty="0"/>
              <a:t>】</a:t>
            </a:r>
            <a:r>
              <a:rPr lang="zh-CN" altLang="en-US" dirty="0"/>
              <a:t>尝试利用乙烯利催熟水果</a:t>
            </a:r>
            <a:endParaRPr lang="zh-CN" altLang="en-US" dirty="0"/>
          </a:p>
        </p:txBody>
      </p:sp>
      <p:pic>
        <p:nvPicPr>
          <p:cNvPr id="13"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8122" t="1694" r="9262" b="3428"/>
          <a:stretch>
            <a:fillRect/>
          </a:stretch>
        </p:blipFill>
        <p:spPr bwMode="auto">
          <a:xfrm>
            <a:off x="1649633" y="935008"/>
            <a:ext cx="9023365" cy="5820357"/>
          </a:xfrm>
          <a:prstGeom prst="rect">
            <a:avLst/>
          </a:prstGeom>
          <a:noFill/>
          <a:extLst>
            <a:ext uri="{909E8E84-426E-40DD-AFC4-6F175D3DCCD1}">
              <a14:hiddenFill xmlns:a14="http://schemas.microsoft.com/office/drawing/2010/main">
                <a:solidFill>
                  <a:srgbClr val="FFFFFF"/>
                </a:solidFill>
              </a14:hiddenFill>
            </a:ext>
          </a:extLst>
        </p:spPr>
      </p:pic>
      <p:pic>
        <p:nvPicPr>
          <p:cNvPr id="3" name="5-3尝试利用乙烯利催熟水果">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1903229" y="1195908"/>
            <a:ext cx="8537944" cy="4822120"/>
          </a:xfrm>
          <a:prstGeom prst="rect">
            <a:avLst/>
          </a:prstGeom>
          <a:ln>
            <a:solidFill>
              <a:schemeClr val="tx1">
                <a:lumMod val="50000"/>
                <a:lumOff val="50000"/>
              </a:schemeClr>
            </a:solidFill>
          </a:ln>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p:cNvSpPr>
            <a:spLocks noGrp="1"/>
          </p:cNvSpPr>
          <p:nvPr>
            <p:ph type="subTitle" idx="1"/>
          </p:nvPr>
        </p:nvSpPr>
        <p:spPr/>
        <p:txBody>
          <a:bodyPr/>
          <a:lstStyle/>
          <a:p>
            <a:r>
              <a:rPr lang="zh-CN" altLang="en-US" dirty="0"/>
              <a:t>预习：环境因素参与调节植物的生命活动</a:t>
            </a:r>
            <a:endParaRPr lang="zh-CN" altLang="en-US" dirty="0"/>
          </a:p>
        </p:txBody>
      </p:sp>
      <p:sp>
        <p:nvSpPr>
          <p:cNvPr id="3" name="标题 1"/>
          <p:cNvSpPr txBox="1"/>
          <p:nvPr/>
        </p:nvSpPr>
        <p:spPr>
          <a:xfrm>
            <a:off x="5057775" y="2236787"/>
            <a:ext cx="6710393" cy="1470025"/>
          </a:xfrm>
          <a:prstGeom prst="rect">
            <a:avLst/>
          </a:prstGeom>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defRPr/>
            </a:pPr>
            <a:r>
              <a:rPr kumimoji="0" lang="zh-CN" altLang="en-US" sz="7200" b="1" i="0" u="none" strike="noStrike" kern="1200" cap="none" spc="50" normalizeH="0" baseline="0" noProof="0" dirty="0">
                <a:ln w="11430"/>
                <a:solidFill>
                  <a:srgbClr val="629DD1">
                    <a:lumMod val="75000"/>
                  </a:srgbClr>
                </a:solidFill>
                <a:effectLst>
                  <a:outerShdw blurRad="76200" dist="50800" dir="5400000" algn="tl" rotWithShape="0">
                    <a:srgbClr val="000000">
                      <a:alpha val="65000"/>
                    </a:srgbClr>
                  </a:outerShdw>
                </a:effectLst>
                <a:uLnTx/>
                <a:uFillTx/>
                <a:latin typeface="方正粗倩简体" panose="03000509000000000000" pitchFamily="65" charset="-122"/>
                <a:ea typeface="方正粗倩简体" panose="03000509000000000000" pitchFamily="65" charset="-122"/>
                <a:cs typeface="+mj-cs"/>
              </a:rPr>
              <a:t>本课学习结束</a:t>
            </a:r>
            <a:endParaRPr kumimoji="0" lang="zh-CN" altLang="en-US" sz="7200" b="1" i="0" u="none" strike="noStrike" kern="1200" cap="none" spc="50" normalizeH="0" baseline="0" noProof="0" dirty="0">
              <a:ln w="11430"/>
              <a:solidFill>
                <a:srgbClr val="629DD1">
                  <a:lumMod val="75000"/>
                </a:srgbClr>
              </a:solidFill>
              <a:effectLst>
                <a:outerShdw blurRad="76200" dist="50800" dir="5400000" algn="tl" rotWithShape="0">
                  <a:srgbClr val="000000">
                    <a:alpha val="65000"/>
                  </a:srgbClr>
                </a:outerShdw>
              </a:effectLst>
              <a:uLnTx/>
              <a:uFillTx/>
              <a:latin typeface="方正粗倩简体" panose="03000509000000000000" pitchFamily="65" charset="-122"/>
              <a:ea typeface="方正粗倩简体" panose="03000509000000000000" pitchFamily="65" charset="-122"/>
              <a:cs typeface="+mj-cs"/>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dir="in"/>
      </p:transition>
    </mc:Choice>
    <mc:Fallback>
      <p:transition spd="slow">
        <p:split orient="vert" dir="in"/>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植物生长调节剂</a:t>
            </a:r>
            <a:endParaRPr lang="zh-CN" altLang="en-US" dirty="0"/>
          </a:p>
        </p:txBody>
      </p:sp>
      <p:grpSp>
        <p:nvGrpSpPr>
          <p:cNvPr id="3" name="组合 2"/>
          <p:cNvGrpSpPr/>
          <p:nvPr/>
        </p:nvGrpSpPr>
        <p:grpSpPr>
          <a:xfrm>
            <a:off x="838200" y="1108734"/>
            <a:ext cx="1930724" cy="1126386"/>
            <a:chOff x="930630" y="3738535"/>
            <a:chExt cx="1930724" cy="1126386"/>
          </a:xfrm>
        </p:grpSpPr>
        <p:sp>
          <p:nvSpPr>
            <p:cNvPr id="4" name="文本框 3"/>
            <p:cNvSpPr txBox="1"/>
            <p:nvPr/>
          </p:nvSpPr>
          <p:spPr>
            <a:xfrm>
              <a:off x="1854758" y="4086220"/>
              <a:ext cx="1006596" cy="584775"/>
            </a:xfrm>
            <a:prstGeom prst="rect">
              <a:avLst/>
            </a:prstGeom>
            <a:noFill/>
          </p:spPr>
          <p:txBody>
            <a:bodyPr wrap="square" rtlCol="0">
              <a:spAutoFit/>
            </a:bodyPr>
            <a:lstStyle/>
            <a:p>
              <a:pPr algn="dist"/>
              <a:r>
                <a:rPr lang="zh-CN" altLang="en-US" sz="3200" dirty="0">
                  <a:solidFill>
                    <a:srgbClr val="7030A0"/>
                  </a:solidFill>
                  <a:effectLst>
                    <a:glow rad="38100">
                      <a:schemeClr val="bg1"/>
                    </a:glow>
                  </a:effectLst>
                  <a:latin typeface="微软雅黑" panose="020B0503020204020204" pitchFamily="34" charset="-122"/>
                  <a:ea typeface="微软雅黑" panose="020B0503020204020204" pitchFamily="34" charset="-122"/>
                </a:rPr>
                <a:t>思考</a:t>
              </a:r>
              <a:endParaRPr lang="zh-CN" altLang="en-US" sz="3200" dirty="0">
                <a:solidFill>
                  <a:srgbClr val="7030A0"/>
                </a:solidFill>
                <a:effectLst>
                  <a:glow rad="38100">
                    <a:schemeClr val="bg1"/>
                  </a:glow>
                </a:effectLst>
                <a:latin typeface="微软雅黑" panose="020B0503020204020204" pitchFamily="34" charset="-122"/>
                <a:ea typeface="微软雅黑" panose="020B0503020204020204" pitchFamily="34" charset="-122"/>
              </a:endParaRPr>
            </a:p>
          </p:txBody>
        </p:sp>
        <p:sp>
          <p:nvSpPr>
            <p:cNvPr id="5" name="文本框 4"/>
            <p:cNvSpPr txBox="1"/>
            <p:nvPr/>
          </p:nvSpPr>
          <p:spPr>
            <a:xfrm>
              <a:off x="1845030" y="4526367"/>
              <a:ext cx="1006596" cy="338554"/>
            </a:xfrm>
            <a:prstGeom prst="rect">
              <a:avLst/>
            </a:prstGeom>
            <a:noFill/>
          </p:spPr>
          <p:txBody>
            <a:bodyPr wrap="square">
              <a:spAutoFit/>
            </a:bodyPr>
            <a:lstStyle/>
            <a:p>
              <a:r>
                <a:rPr lang="en-US" altLang="zh-CN" sz="1600" b="1" dirty="0">
                  <a:effectLst>
                    <a:glow rad="127000">
                      <a:schemeClr val="bg1"/>
                    </a:glow>
                  </a:effectLst>
                  <a:latin typeface="Times New Roman" panose="02020603050405020304" pitchFamily="18" charset="0"/>
                  <a:ea typeface="微软雅黑" panose="020B0503020204020204" pitchFamily="34" charset="-122"/>
                  <a:cs typeface="Times New Roman" panose="02020603050405020304" pitchFamily="18" charset="0"/>
                </a:rPr>
                <a:t>Thinking</a:t>
              </a:r>
              <a:endParaRPr lang="zh-CN" altLang="en-US" sz="1600" b="1" dirty="0">
                <a:effectLst>
                  <a:glow rad="127000">
                    <a:schemeClr val="bg1"/>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6" name="Picture 2"/>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10000" b="90000" l="10000" r="90000">
                          <a14:foregroundMark x1="34231" y1="85824" x2="64231" y2="86590"/>
                          <a14:foregroundMark x1="56923" y1="84291" x2="64615" y2="83908"/>
                          <a14:foregroundMark x1="67692" y1="83908" x2="69231" y2="83908"/>
                          <a14:foregroundMark x1="32692" y1="84674" x2="45385" y2="82759"/>
                          <a14:foregroundMark x1="38846" y1="66284" x2="38846" y2="66284"/>
                          <a14:backgroundMark x1="38846" y1="67050" x2="38846" y2="67050"/>
                          <a14:backgroundMark x1="38846" y1="66284" x2="38846" y2="66284"/>
                        </a14:backgroundRemoval>
                      </a14:imgEffect>
                    </a14:imgLayer>
                  </a14:imgProps>
                </a:ext>
                <a:ext uri="{28A0092B-C50C-407E-A947-70E740481C1C}">
                  <a14:useLocalDpi xmlns:a14="http://schemas.microsoft.com/office/drawing/2010/main" val="0"/>
                </a:ext>
              </a:extLst>
            </a:blip>
            <a:srcRect l="19772" t="19455" r="19500" b="9886"/>
            <a:stretch>
              <a:fillRect/>
            </a:stretch>
          </p:blipFill>
          <p:spPr bwMode="auto">
            <a:xfrm>
              <a:off x="930630" y="3738535"/>
              <a:ext cx="914400" cy="106801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7" name="文本框 6"/>
          <p:cNvSpPr txBox="1"/>
          <p:nvPr/>
        </p:nvSpPr>
        <p:spPr>
          <a:xfrm>
            <a:off x="3070581" y="1082932"/>
            <a:ext cx="8283219" cy="1916743"/>
          </a:xfrm>
          <a:prstGeom prst="rect">
            <a:avLst/>
          </a:prstGeom>
          <a:noFill/>
        </p:spPr>
        <p:txBody>
          <a:bodyPr wrap="square" rtlCol="0">
            <a:spAutoFit/>
          </a:bodyPr>
          <a:lstStyle/>
          <a:p>
            <a:pPr marL="457200" indent="-457200">
              <a:lnSpc>
                <a:spcPct val="130000"/>
              </a:lnSpc>
              <a:spcAft>
                <a:spcPts val="600"/>
              </a:spcAft>
              <a:buFont typeface="Wingdings" panose="05000000000000000000" pitchFamily="2" charset="2"/>
              <a:buChar char="n"/>
            </a:pPr>
            <a:r>
              <a:rPr lang="zh-CN" altLang="en-US" sz="3000" dirty="0">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植物激素在植物体内的</a:t>
            </a:r>
            <a:r>
              <a:rPr lang="zh-CN" altLang="en-US" sz="3000" dirty="0">
                <a:solidFill>
                  <a:srgbClr val="0070C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含量</a:t>
            </a:r>
            <a:r>
              <a:rPr lang="zh-CN" altLang="en-US" sz="3000" dirty="0">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是什么情况？</a:t>
            </a:r>
            <a:endParaRPr lang="en-US" altLang="zh-CN" sz="3000" dirty="0">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a:p>
            <a:pPr marL="457200" indent="-457200">
              <a:lnSpc>
                <a:spcPct val="130000"/>
              </a:lnSpc>
              <a:buFont typeface="Wingdings" panose="05000000000000000000" pitchFamily="2" charset="2"/>
              <a:buChar char="n"/>
            </a:pPr>
            <a:r>
              <a:rPr lang="zh-CN" altLang="en-US" sz="3000" dirty="0">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如果我们从植物中</a:t>
            </a:r>
            <a:r>
              <a:rPr lang="zh-CN" altLang="en-US" sz="3000" dirty="0">
                <a:solidFill>
                  <a:srgbClr val="0070C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提取植物激素</a:t>
            </a:r>
            <a:r>
              <a:rPr lang="zh-CN" altLang="en-US" sz="3000" dirty="0">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用于农业生产，来提高植物的品质和产量，这种方法可行吗？</a:t>
            </a:r>
            <a:endParaRPr lang="zh-CN" altLang="en-US" sz="3000" dirty="0">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8" name="组合 7"/>
          <p:cNvGrpSpPr/>
          <p:nvPr/>
        </p:nvGrpSpPr>
        <p:grpSpPr>
          <a:xfrm>
            <a:off x="1209467" y="3421151"/>
            <a:ext cx="9848482" cy="2704505"/>
            <a:chOff x="1583702" y="4127856"/>
            <a:chExt cx="9848482" cy="2704505"/>
          </a:xfrm>
        </p:grpSpPr>
        <p:sp>
          <p:nvSpPr>
            <p:cNvPr id="9" name="圆角矩形 67"/>
            <p:cNvSpPr/>
            <p:nvPr/>
          </p:nvSpPr>
          <p:spPr>
            <a:xfrm>
              <a:off x="1583702" y="4127856"/>
              <a:ext cx="9848482" cy="2704505"/>
            </a:xfrm>
            <a:prstGeom prst="roundRect">
              <a:avLst>
                <a:gd name="adj" fmla="val 7511"/>
              </a:avLst>
            </a:prstGeom>
            <a:solidFill>
              <a:srgbClr val="4F81BD">
                <a:alpha val="14902"/>
              </a:srgbClr>
            </a:solidFill>
            <a:ln w="12700">
              <a:solidFill>
                <a:srgbClr val="7FA1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文本框 9"/>
            <p:cNvSpPr txBox="1"/>
            <p:nvPr/>
          </p:nvSpPr>
          <p:spPr>
            <a:xfrm>
              <a:off x="1880647" y="4204712"/>
              <a:ext cx="9495591" cy="1319336"/>
            </a:xfrm>
            <a:prstGeom prst="rect">
              <a:avLst/>
            </a:prstGeom>
            <a:noFill/>
          </p:spPr>
          <p:txBody>
            <a:bodyPr wrap="square" rtlCol="0">
              <a:spAutoFit/>
            </a:bodyPr>
            <a:lstStyle/>
            <a:p>
              <a:pPr>
                <a:lnSpc>
                  <a:spcPct val="150000"/>
                </a:lnSpc>
              </a:pPr>
              <a:r>
                <a:rPr lang="zh-CN" altLang="en-US" sz="2800" dirty="0"/>
                <a:t>人们在多年的研究和实践中，发现一些人工合成的、具有与植物激素相似的化学物质，这些化学物质称为：</a:t>
              </a:r>
              <a:endParaRPr lang="zh-CN" altLang="en-US" sz="2800" dirty="0"/>
            </a:p>
          </p:txBody>
        </p:sp>
      </p:grpSp>
      <p:sp>
        <p:nvSpPr>
          <p:cNvPr id="21" name="文本框 20"/>
          <p:cNvSpPr txBox="1"/>
          <p:nvPr/>
        </p:nvSpPr>
        <p:spPr>
          <a:xfrm>
            <a:off x="3738133" y="4997896"/>
            <a:ext cx="5032147" cy="923330"/>
          </a:xfrm>
          <a:prstGeom prst="rect">
            <a:avLst/>
          </a:prstGeom>
          <a:noFill/>
        </p:spPr>
        <p:txBody>
          <a:bodyPr wrap="none" rtlCol="0">
            <a:spAutoFit/>
          </a:bodyPr>
          <a:lstStyle/>
          <a:p>
            <a:r>
              <a:rPr lang="zh-CN" altLang="en-US" sz="54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植物生长调节剂</a:t>
            </a:r>
            <a:endParaRPr lang="zh-CN" altLang="en-US" sz="54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left)">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wipe(left)">
                                      <p:cBhvr>
                                        <p:cTn id="18" dur="500"/>
                                        <p:tgtEl>
                                          <p:spTgt spid="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32"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strVal val="4*#ppt_w"/>
                                          </p:val>
                                        </p:tav>
                                        <p:tav tm="100000">
                                          <p:val>
                                            <p:strVal val="#ppt_w"/>
                                          </p:val>
                                        </p:tav>
                                      </p:tavLst>
                                    </p:anim>
                                    <p:anim calcmode="lin" valueType="num">
                                      <p:cBhvr>
                                        <p:cTn id="29" dur="500" fill="hold"/>
                                        <p:tgtEl>
                                          <p:spTgt spid="2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植物生长调节剂</a:t>
            </a:r>
            <a:endParaRPr lang="zh-CN" altLang="en-US" dirty="0"/>
          </a:p>
        </p:txBody>
      </p:sp>
      <p:sp>
        <p:nvSpPr>
          <p:cNvPr id="12" name="文本框 11"/>
          <p:cNvSpPr txBox="1"/>
          <p:nvPr/>
        </p:nvSpPr>
        <p:spPr>
          <a:xfrm>
            <a:off x="1178442" y="1756406"/>
            <a:ext cx="9952074" cy="1319336"/>
          </a:xfrm>
          <a:prstGeom prst="rect">
            <a:avLst/>
          </a:prstGeom>
          <a:noFill/>
        </p:spPr>
        <p:txBody>
          <a:bodyPr wrap="square" rtlCol="0">
            <a:spAutoFit/>
          </a:bodyPr>
          <a:lstStyle/>
          <a:p>
            <a:pPr>
              <a:lnSpc>
                <a:spcPct val="150000"/>
              </a:lnSpc>
            </a:pPr>
            <a:r>
              <a:rPr lang="zh-CN" altLang="en-US" sz="2800" dirty="0">
                <a:latin typeface="+mn-ea"/>
              </a:rPr>
              <a:t>        人工</a:t>
            </a:r>
            <a:r>
              <a:rPr lang="zh-CN" altLang="en-US" sz="2800" dirty="0">
                <a:solidFill>
                  <a:srgbClr val="0070C0"/>
                </a:solidFill>
                <a:latin typeface="+mn-ea"/>
              </a:rPr>
              <a:t>合成</a:t>
            </a:r>
            <a:r>
              <a:rPr lang="zh-CN" altLang="en-US" sz="2800" dirty="0">
                <a:latin typeface="+mn-ea"/>
              </a:rPr>
              <a:t>的，对植物的生长、发育有调节</a:t>
            </a:r>
            <a:r>
              <a:rPr lang="zh-CN" altLang="en-US" sz="2800" dirty="0">
                <a:solidFill>
                  <a:srgbClr val="0070C0"/>
                </a:solidFill>
                <a:latin typeface="+mn-ea"/>
              </a:rPr>
              <a:t>作用</a:t>
            </a:r>
            <a:r>
              <a:rPr lang="zh-CN" altLang="en-US" sz="2800" dirty="0">
                <a:latin typeface="+mn-ea"/>
              </a:rPr>
              <a:t>的</a:t>
            </a:r>
            <a:r>
              <a:rPr lang="zh-CN" altLang="en-US" sz="2800" dirty="0">
                <a:solidFill>
                  <a:srgbClr val="0070C0"/>
                </a:solidFill>
                <a:latin typeface="+mn-ea"/>
              </a:rPr>
              <a:t>化学物质</a:t>
            </a:r>
            <a:r>
              <a:rPr lang="zh-CN" altLang="en-US" sz="2800" dirty="0">
                <a:latin typeface="+mn-ea"/>
              </a:rPr>
              <a:t>，称为植物生长调节剂。</a:t>
            </a:r>
            <a:endParaRPr lang="zh-CN" altLang="en-US" sz="2800" dirty="0">
              <a:effectLst/>
              <a:latin typeface="+mn-ea"/>
              <a:cs typeface="Times New Roman" panose="02020603050405020304" pitchFamily="18" charset="0"/>
            </a:endParaRPr>
          </a:p>
        </p:txBody>
      </p:sp>
      <p:grpSp>
        <p:nvGrpSpPr>
          <p:cNvPr id="13" name="组合 12"/>
          <p:cNvGrpSpPr/>
          <p:nvPr/>
        </p:nvGrpSpPr>
        <p:grpSpPr>
          <a:xfrm>
            <a:off x="896679" y="1048453"/>
            <a:ext cx="10398641" cy="2309563"/>
            <a:chOff x="-4610068" y="1013130"/>
            <a:chExt cx="10398641" cy="2868899"/>
          </a:xfrm>
        </p:grpSpPr>
        <p:sp>
          <p:nvSpPr>
            <p:cNvPr id="14" name="矩形: 圆角 13"/>
            <p:cNvSpPr/>
            <p:nvPr/>
          </p:nvSpPr>
          <p:spPr>
            <a:xfrm>
              <a:off x="-4610068" y="1414561"/>
              <a:ext cx="10398641" cy="2467468"/>
            </a:xfrm>
            <a:prstGeom prst="roundRect">
              <a:avLst>
                <a:gd name="adj" fmla="val 10207"/>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文本框 14"/>
            <p:cNvSpPr txBox="1"/>
            <p:nvPr/>
          </p:nvSpPr>
          <p:spPr>
            <a:xfrm>
              <a:off x="-251202" y="1013130"/>
              <a:ext cx="1680905" cy="802861"/>
            </a:xfrm>
            <a:prstGeom prst="rect">
              <a:avLst/>
            </a:prstGeom>
            <a:solidFill>
              <a:srgbClr val="DAE0EF"/>
            </a:solidFill>
            <a:ln>
              <a:noFill/>
            </a:ln>
          </p:spPr>
          <p:txBody>
            <a:bodyPr wrap="square" rtlCol="0">
              <a:spAutoFit/>
            </a:bodyPr>
            <a:lstStyle/>
            <a:p>
              <a:pPr algn="ctr"/>
              <a:r>
                <a:rPr lang="zh-CN" altLang="en-US" sz="36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定  义</a:t>
              </a:r>
              <a:endParaRPr lang="zh-CN" altLang="en-US" sz="36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6" name="文本框 15"/>
          <p:cNvSpPr txBox="1"/>
          <p:nvPr/>
        </p:nvSpPr>
        <p:spPr>
          <a:xfrm>
            <a:off x="1178442" y="4386484"/>
            <a:ext cx="9952074" cy="1319336"/>
          </a:xfrm>
          <a:prstGeom prst="rect">
            <a:avLst/>
          </a:prstGeom>
          <a:noFill/>
        </p:spPr>
        <p:txBody>
          <a:bodyPr wrap="square" rtlCol="0">
            <a:spAutoFit/>
          </a:bodyPr>
          <a:lstStyle/>
          <a:p>
            <a:pPr>
              <a:lnSpc>
                <a:spcPct val="150000"/>
              </a:lnSpc>
            </a:pPr>
            <a:r>
              <a:rPr lang="zh-CN" altLang="en-US" sz="2800" dirty="0">
                <a:latin typeface="+mn-ea"/>
              </a:rPr>
              <a:t>        植物生长调节剂具有</a:t>
            </a:r>
            <a:r>
              <a:rPr lang="zh-CN" altLang="en-US" sz="2800" dirty="0">
                <a:solidFill>
                  <a:srgbClr val="0070C0"/>
                </a:solidFill>
                <a:latin typeface="+mn-ea"/>
              </a:rPr>
              <a:t>原料广泛</a:t>
            </a:r>
            <a:r>
              <a:rPr lang="zh-CN" altLang="en-US" sz="2800" dirty="0">
                <a:latin typeface="+mn-ea"/>
              </a:rPr>
              <a:t>、</a:t>
            </a:r>
            <a:r>
              <a:rPr lang="zh-CN" altLang="en-US" sz="2800" dirty="0">
                <a:solidFill>
                  <a:srgbClr val="0070C0"/>
                </a:solidFill>
                <a:latin typeface="+mn-ea"/>
              </a:rPr>
              <a:t>容易合成</a:t>
            </a:r>
            <a:r>
              <a:rPr lang="zh-CN" altLang="en-US" sz="2800" dirty="0">
                <a:latin typeface="+mn-ea"/>
              </a:rPr>
              <a:t>、</a:t>
            </a:r>
            <a:r>
              <a:rPr lang="zh-CN" altLang="en-US" sz="2800" dirty="0">
                <a:solidFill>
                  <a:srgbClr val="0070C0"/>
                </a:solidFill>
                <a:latin typeface="+mn-ea"/>
              </a:rPr>
              <a:t>效果稳定</a:t>
            </a:r>
            <a:r>
              <a:rPr lang="zh-CN" altLang="en-US" sz="2800" dirty="0">
                <a:latin typeface="+mn-ea"/>
              </a:rPr>
              <a:t>等优点，在农林园艺生产上得到广泛的应用。</a:t>
            </a:r>
            <a:endParaRPr lang="zh-CN" altLang="en-US" sz="2800" dirty="0">
              <a:effectLst/>
              <a:latin typeface="+mn-ea"/>
              <a:cs typeface="Times New Roman" panose="02020603050405020304" pitchFamily="18" charset="0"/>
            </a:endParaRPr>
          </a:p>
        </p:txBody>
      </p:sp>
      <p:grpSp>
        <p:nvGrpSpPr>
          <p:cNvPr id="17" name="组合 16"/>
          <p:cNvGrpSpPr/>
          <p:nvPr/>
        </p:nvGrpSpPr>
        <p:grpSpPr>
          <a:xfrm>
            <a:off x="896679" y="3681182"/>
            <a:ext cx="10398641" cy="2306912"/>
            <a:chOff x="-4610068" y="1016423"/>
            <a:chExt cx="10398641" cy="2865606"/>
          </a:xfrm>
        </p:grpSpPr>
        <p:sp>
          <p:nvSpPr>
            <p:cNvPr id="18" name="矩形: 圆角 17"/>
            <p:cNvSpPr/>
            <p:nvPr/>
          </p:nvSpPr>
          <p:spPr>
            <a:xfrm>
              <a:off x="-4610068" y="1414561"/>
              <a:ext cx="10398641" cy="2467468"/>
            </a:xfrm>
            <a:prstGeom prst="roundRect">
              <a:avLst>
                <a:gd name="adj" fmla="val 10207"/>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文本框 18"/>
            <p:cNvSpPr txBox="1"/>
            <p:nvPr/>
          </p:nvSpPr>
          <p:spPr>
            <a:xfrm>
              <a:off x="-251201" y="1016423"/>
              <a:ext cx="1680905" cy="802861"/>
            </a:xfrm>
            <a:prstGeom prst="rect">
              <a:avLst/>
            </a:prstGeom>
            <a:solidFill>
              <a:srgbClr val="DAE0EF"/>
            </a:solidFill>
            <a:ln>
              <a:noFill/>
            </a:ln>
          </p:spPr>
          <p:txBody>
            <a:bodyPr wrap="square" rtlCol="0">
              <a:spAutoFit/>
            </a:bodyPr>
            <a:lstStyle/>
            <a:p>
              <a:pPr algn="ctr"/>
              <a:r>
                <a:rPr lang="zh-CN" altLang="en-US" sz="36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特  点</a:t>
              </a:r>
              <a:endParaRPr lang="zh-CN" altLang="en-US" sz="36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2">
                                            <p:txEl>
                                              <p:pRg st="0" end="0"/>
                                            </p:txEl>
                                          </p:spTgt>
                                        </p:tgtEl>
                                        <p:attrNameLst>
                                          <p:attrName>style.visibility</p:attrName>
                                        </p:attrNameLst>
                                      </p:cBhvr>
                                      <p:to>
                                        <p:strVal val="visible"/>
                                      </p:to>
                                    </p:set>
                                    <p:anim calcmode="discrete" valueType="clr">
                                      <p:cBhvr override="childStyle">
                                        <p:cTn id="12" dur="80"/>
                                        <p:tgtEl>
                                          <p:spTgt spid="1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2">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12">
                                            <p:txEl>
                                              <p:pRg st="0" end="0"/>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16">
                                            <p:txEl>
                                              <p:pRg st="0" end="0"/>
                                            </p:txEl>
                                          </p:spTgt>
                                        </p:tgtEl>
                                        <p:attrNameLst>
                                          <p:attrName>style.visibility</p:attrName>
                                        </p:attrNameLst>
                                      </p:cBhvr>
                                      <p:to>
                                        <p:strVal val="visible"/>
                                      </p:to>
                                    </p:set>
                                    <p:anim calcmode="discrete" valueType="clr">
                                      <p:cBhvr override="childStyle">
                                        <p:cTn id="24" dur="80"/>
                                        <p:tgtEl>
                                          <p:spTgt spid="1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16">
                                            <p:txEl>
                                              <p:pRg st="0" end="0"/>
                                            </p:txEl>
                                          </p:spTgt>
                                        </p:tgtEl>
                                        <p:attrNameLst>
                                          <p:attrName>fillcolor</p:attrName>
                                        </p:attrNameLst>
                                      </p:cBhvr>
                                      <p:tavLst>
                                        <p:tav tm="0">
                                          <p:val>
                                            <p:clrVal>
                                              <a:schemeClr val="accent2"/>
                                            </p:clrVal>
                                          </p:val>
                                        </p:tav>
                                        <p:tav tm="50000">
                                          <p:val>
                                            <p:clrVal>
                                              <a:schemeClr val="hlink"/>
                                            </p:clrVal>
                                          </p:val>
                                        </p:tav>
                                      </p:tavLst>
                                    </p:anim>
                                    <p:set>
                                      <p:cBhvr>
                                        <p:cTn id="26" dur="80"/>
                                        <p:tgtEl>
                                          <p:spTgt spid="1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67"/>
          <p:cNvSpPr/>
          <p:nvPr/>
        </p:nvSpPr>
        <p:spPr>
          <a:xfrm>
            <a:off x="4496586" y="1756450"/>
            <a:ext cx="6975835" cy="4634923"/>
          </a:xfrm>
          <a:prstGeom prst="roundRect">
            <a:avLst>
              <a:gd name="adj" fmla="val 5274"/>
            </a:avLst>
          </a:prstGeom>
          <a:solidFill>
            <a:srgbClr val="4F81BD">
              <a:alpha val="14902"/>
            </a:srgbClr>
          </a:solidFill>
          <a:ln w="12700">
            <a:solidFill>
              <a:srgbClr val="7FA1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圆角矩形 67"/>
          <p:cNvSpPr/>
          <p:nvPr/>
        </p:nvSpPr>
        <p:spPr>
          <a:xfrm>
            <a:off x="838200" y="1756450"/>
            <a:ext cx="3516100" cy="4634923"/>
          </a:xfrm>
          <a:prstGeom prst="roundRect">
            <a:avLst>
              <a:gd name="adj" fmla="val 7511"/>
            </a:avLst>
          </a:prstGeom>
          <a:solidFill>
            <a:srgbClr val="4F81BD">
              <a:alpha val="14902"/>
            </a:srgbClr>
          </a:solidFill>
          <a:ln w="12700">
            <a:solidFill>
              <a:srgbClr val="7FA1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p:txBody>
          <a:bodyPr/>
          <a:lstStyle/>
          <a:p>
            <a:r>
              <a:rPr lang="zh-CN" altLang="en-US" dirty="0"/>
              <a:t>植物生长调节剂的类型</a:t>
            </a:r>
            <a:endParaRPr lang="zh-CN" altLang="en-US" dirty="0"/>
          </a:p>
        </p:txBody>
      </p:sp>
      <p:sp>
        <p:nvSpPr>
          <p:cNvPr id="3" name="文本框 2"/>
          <p:cNvSpPr txBox="1"/>
          <p:nvPr/>
        </p:nvSpPr>
        <p:spPr>
          <a:xfrm>
            <a:off x="2146328" y="1014105"/>
            <a:ext cx="8186857" cy="461665"/>
          </a:xfrm>
          <a:prstGeom prst="rect">
            <a:avLst/>
          </a:prstGeom>
          <a:noFill/>
        </p:spPr>
        <p:txBody>
          <a:bodyPr wrap="none" rtlCol="0">
            <a:spAutoFit/>
          </a:bodyPr>
          <a:lstStyle/>
          <a:p>
            <a:r>
              <a:rPr lang="zh-CN" altLang="en-US" sz="2400" dirty="0"/>
              <a:t>植物生长调节剂种类很多，从</a:t>
            </a:r>
            <a:r>
              <a:rPr lang="zh-CN" altLang="en-US" sz="2400" dirty="0">
                <a:solidFill>
                  <a:srgbClr val="0070C0"/>
                </a:solidFill>
              </a:rPr>
              <a:t>分子结构</a:t>
            </a:r>
            <a:r>
              <a:rPr lang="zh-CN" altLang="en-US" sz="2400" dirty="0"/>
              <a:t>来看，主要有两大类</a:t>
            </a:r>
            <a:endParaRPr lang="zh-CN" altLang="en-US" sz="2400" dirty="0"/>
          </a:p>
        </p:txBody>
      </p:sp>
      <p:pic>
        <p:nvPicPr>
          <p:cNvPr id="1028"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19670" y="3045517"/>
            <a:ext cx="2979991" cy="2979991"/>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9762" y="3045518"/>
            <a:ext cx="2979990" cy="297999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rotWithShape="1">
          <a:blip r:embed="rId3">
            <a:extLst>
              <a:ext uri="{28A0092B-C50C-407E-A947-70E740481C1C}">
                <a14:useLocalDpi xmlns:a14="http://schemas.microsoft.com/office/drawing/2010/main" val="0"/>
              </a:ext>
            </a:extLst>
          </a:blip>
          <a:srcRect b="12331"/>
          <a:stretch>
            <a:fillRect/>
          </a:stretch>
        </p:blipFill>
        <p:spPr bwMode="auto">
          <a:xfrm>
            <a:off x="7824022" y="3045518"/>
            <a:ext cx="3399140" cy="2979991"/>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12" name="文本框 11"/>
          <p:cNvSpPr txBox="1"/>
          <p:nvPr/>
        </p:nvSpPr>
        <p:spPr>
          <a:xfrm>
            <a:off x="1133085" y="1925918"/>
            <a:ext cx="2953159" cy="950132"/>
          </a:xfrm>
          <a:prstGeom prst="rect">
            <a:avLst/>
          </a:prstGeom>
          <a:noFill/>
        </p:spPr>
        <p:txBody>
          <a:bodyPr wrap="square" rtlCol="0">
            <a:spAutoFit/>
          </a:bodyPr>
          <a:lstStyle/>
          <a:p>
            <a:pPr algn="ctr">
              <a:lnSpc>
                <a:spcPct val="120000"/>
              </a:lnSpc>
            </a:pPr>
            <a:r>
              <a:rPr lang="zh-CN" altLang="en-US" sz="2400" dirty="0">
                <a:latin typeface="+mn-ea"/>
              </a:rPr>
              <a:t>分子结构和生理效应与植物激素</a:t>
            </a:r>
            <a:r>
              <a:rPr lang="zh-CN" altLang="en-US" sz="2400" dirty="0">
                <a:solidFill>
                  <a:srgbClr val="C00000"/>
                </a:solidFill>
                <a:latin typeface="+mn-ea"/>
              </a:rPr>
              <a:t>类似</a:t>
            </a:r>
            <a:endParaRPr lang="zh-CN" altLang="en-US" sz="2400" dirty="0">
              <a:solidFill>
                <a:srgbClr val="C00000"/>
              </a:solidFill>
              <a:effectLst/>
              <a:latin typeface="+mn-ea"/>
              <a:cs typeface="Times New Roman" panose="02020603050405020304" pitchFamily="18" charset="0"/>
            </a:endParaRPr>
          </a:p>
        </p:txBody>
      </p:sp>
      <p:sp>
        <p:nvSpPr>
          <p:cNvPr id="22" name="文本框 21"/>
          <p:cNvSpPr txBox="1"/>
          <p:nvPr/>
        </p:nvSpPr>
        <p:spPr>
          <a:xfrm>
            <a:off x="5704817" y="1925918"/>
            <a:ext cx="4559372" cy="950132"/>
          </a:xfrm>
          <a:prstGeom prst="rect">
            <a:avLst/>
          </a:prstGeom>
          <a:noFill/>
        </p:spPr>
        <p:txBody>
          <a:bodyPr wrap="square" rtlCol="0">
            <a:spAutoFit/>
          </a:bodyPr>
          <a:lstStyle/>
          <a:p>
            <a:pPr algn="ctr">
              <a:lnSpc>
                <a:spcPct val="120000"/>
              </a:lnSpc>
            </a:pPr>
            <a:r>
              <a:rPr lang="zh-CN" altLang="en-US" sz="2400" dirty="0">
                <a:latin typeface="+mn-ea"/>
              </a:rPr>
              <a:t>分子结构与植物激素完全</a:t>
            </a:r>
            <a:r>
              <a:rPr lang="zh-CN" altLang="en-US" sz="2400" dirty="0">
                <a:solidFill>
                  <a:srgbClr val="C00000"/>
                </a:solidFill>
                <a:latin typeface="+mn-ea"/>
              </a:rPr>
              <a:t>不同</a:t>
            </a:r>
            <a:endParaRPr lang="en-US" altLang="zh-CN" sz="2400" dirty="0">
              <a:solidFill>
                <a:srgbClr val="C00000"/>
              </a:solidFill>
              <a:latin typeface="+mn-ea"/>
            </a:endParaRPr>
          </a:p>
          <a:p>
            <a:pPr algn="ctr">
              <a:lnSpc>
                <a:spcPct val="120000"/>
              </a:lnSpc>
            </a:pPr>
            <a:r>
              <a:rPr lang="zh-CN" altLang="en-US" sz="2400" dirty="0">
                <a:latin typeface="+mn-ea"/>
              </a:rPr>
              <a:t>具有与植物激素</a:t>
            </a:r>
            <a:r>
              <a:rPr lang="zh-CN" altLang="en-US" sz="2400" dirty="0">
                <a:solidFill>
                  <a:srgbClr val="C00000"/>
                </a:solidFill>
                <a:latin typeface="+mn-ea"/>
              </a:rPr>
              <a:t>类似</a:t>
            </a:r>
            <a:r>
              <a:rPr lang="zh-CN" altLang="en-US" sz="2400" dirty="0">
                <a:latin typeface="+mn-ea"/>
              </a:rPr>
              <a:t>的生理效应</a:t>
            </a:r>
            <a:endParaRPr lang="zh-CN" altLang="en-US" sz="2400" dirty="0">
              <a:effectLst/>
              <a:latin typeface="+mn-ea"/>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par>
                          <p:cTn id="13" fill="hold">
                            <p:stCondLst>
                              <p:cond delay="500"/>
                            </p:stCondLst>
                            <p:childTnLst>
                              <p:par>
                                <p:cTn id="14" presetID="27" presetClass="entr" presetSubtype="0" fill="hold" grpId="0" nodeType="afterEffect">
                                  <p:stCondLst>
                                    <p:cond delay="0"/>
                                  </p:stCondLst>
                                  <p:iterate type="lt">
                                    <p:tmPct val="50000"/>
                                  </p:iterate>
                                  <p:childTnLst>
                                    <p:set>
                                      <p:cBhvr>
                                        <p:cTn id="15" dur="1" fill="hold">
                                          <p:stCondLst>
                                            <p:cond delay="0"/>
                                          </p:stCondLst>
                                        </p:cTn>
                                        <p:tgtEl>
                                          <p:spTgt spid="12">
                                            <p:txEl>
                                              <p:pRg st="0" end="0"/>
                                            </p:txEl>
                                          </p:spTgt>
                                        </p:tgtEl>
                                        <p:attrNameLst>
                                          <p:attrName>style.visibility</p:attrName>
                                        </p:attrNameLst>
                                      </p:cBhvr>
                                      <p:to>
                                        <p:strVal val="visible"/>
                                      </p:to>
                                    </p:set>
                                    <p:anim calcmode="discrete" valueType="clr">
                                      <p:cBhvr override="childStyle">
                                        <p:cTn id="16" dur="80"/>
                                        <p:tgtEl>
                                          <p:spTgt spid="1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7" dur="80"/>
                                        <p:tgtEl>
                                          <p:spTgt spid="12">
                                            <p:txEl>
                                              <p:pRg st="0" end="0"/>
                                            </p:txEl>
                                          </p:spTgt>
                                        </p:tgtEl>
                                        <p:attrNameLst>
                                          <p:attrName>fillcolor</p:attrName>
                                        </p:attrNameLst>
                                      </p:cBhvr>
                                      <p:tavLst>
                                        <p:tav tm="0">
                                          <p:val>
                                            <p:clrVal>
                                              <a:schemeClr val="accent2"/>
                                            </p:clrVal>
                                          </p:val>
                                        </p:tav>
                                        <p:tav tm="50000">
                                          <p:val>
                                            <p:clrVal>
                                              <a:schemeClr val="hlink"/>
                                            </p:clrVal>
                                          </p:val>
                                        </p:tav>
                                      </p:tavLst>
                                    </p:anim>
                                    <p:set>
                                      <p:cBhvr>
                                        <p:cTn id="18" dur="80"/>
                                        <p:tgtEl>
                                          <p:spTgt spid="12">
                                            <p:txEl>
                                              <p:pRg st="0" end="0"/>
                                            </p:txEl>
                                          </p:spTgt>
                                        </p:tgtEl>
                                        <p:attrNameLst>
                                          <p:attrName>fill.type</p:attrName>
                                        </p:attrNameLst>
                                      </p:cBhvr>
                                      <p:to>
                                        <p:strVal val="solid"/>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anim calcmode="lin" valueType="num">
                                      <p:cBhvr>
                                        <p:cTn id="23" dur="500" fill="hold"/>
                                        <p:tgtEl>
                                          <p:spTgt spid="1028"/>
                                        </p:tgtEl>
                                        <p:attrNameLst>
                                          <p:attrName>ppt_w</p:attrName>
                                        </p:attrNameLst>
                                      </p:cBhvr>
                                      <p:tavLst>
                                        <p:tav tm="0">
                                          <p:val>
                                            <p:fltVal val="0"/>
                                          </p:val>
                                        </p:tav>
                                        <p:tav tm="100000">
                                          <p:val>
                                            <p:strVal val="#ppt_w"/>
                                          </p:val>
                                        </p:tav>
                                      </p:tavLst>
                                    </p:anim>
                                    <p:anim calcmode="lin" valueType="num">
                                      <p:cBhvr>
                                        <p:cTn id="24" dur="500" fill="hold"/>
                                        <p:tgtEl>
                                          <p:spTgt spid="1028"/>
                                        </p:tgtEl>
                                        <p:attrNameLst>
                                          <p:attrName>ppt_h</p:attrName>
                                        </p:attrNameLst>
                                      </p:cBhvr>
                                      <p:tavLst>
                                        <p:tav tm="0">
                                          <p:val>
                                            <p:fltVal val="0"/>
                                          </p:val>
                                        </p:tav>
                                        <p:tav tm="100000">
                                          <p:val>
                                            <p:strVal val="#ppt_h"/>
                                          </p:val>
                                        </p:tav>
                                      </p:tavLst>
                                    </p:anim>
                                    <p:animEffect transition="in" filter="fade">
                                      <p:cBhvr>
                                        <p:cTn id="25" dur="500"/>
                                        <p:tgtEl>
                                          <p:spTgt spid="10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up)">
                                      <p:cBhvr>
                                        <p:cTn id="30" dur="500"/>
                                        <p:tgtEl>
                                          <p:spTgt spid="21"/>
                                        </p:tgtEl>
                                      </p:cBhvr>
                                    </p:animEffect>
                                  </p:childTnLst>
                                </p:cTn>
                              </p:par>
                            </p:childTnLst>
                          </p:cTn>
                        </p:par>
                        <p:par>
                          <p:cTn id="31" fill="hold">
                            <p:stCondLst>
                              <p:cond delay="500"/>
                            </p:stCondLst>
                            <p:childTnLst>
                              <p:par>
                                <p:cTn id="32" presetID="27" presetClass="entr" presetSubtype="0" fill="hold" grpId="0" nodeType="afterEffect">
                                  <p:stCondLst>
                                    <p:cond delay="0"/>
                                  </p:stCondLst>
                                  <p:iterate type="lt">
                                    <p:tmPct val="50000"/>
                                  </p:iterate>
                                  <p:childTnLst>
                                    <p:set>
                                      <p:cBhvr>
                                        <p:cTn id="33" dur="1" fill="hold">
                                          <p:stCondLst>
                                            <p:cond delay="0"/>
                                          </p:stCondLst>
                                        </p:cTn>
                                        <p:tgtEl>
                                          <p:spTgt spid="22"/>
                                        </p:tgtEl>
                                        <p:attrNameLst>
                                          <p:attrName>style.visibility</p:attrName>
                                        </p:attrNameLst>
                                      </p:cBhvr>
                                      <p:to>
                                        <p:strVal val="visible"/>
                                      </p:to>
                                    </p:set>
                                    <p:anim calcmode="discrete" valueType="clr">
                                      <p:cBhvr override="childStyle">
                                        <p:cTn id="34"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22"/>
                                        </p:tgtEl>
                                        <p:attrNameLst>
                                          <p:attrName>fillcolor</p:attrName>
                                        </p:attrNameLst>
                                      </p:cBhvr>
                                      <p:tavLst>
                                        <p:tav tm="0">
                                          <p:val>
                                            <p:clrVal>
                                              <a:schemeClr val="accent2"/>
                                            </p:clrVal>
                                          </p:val>
                                        </p:tav>
                                        <p:tav tm="50000">
                                          <p:val>
                                            <p:clrVal>
                                              <a:schemeClr val="hlink"/>
                                            </p:clrVal>
                                          </p:val>
                                        </p:tav>
                                      </p:tavLst>
                                    </p:anim>
                                    <p:set>
                                      <p:cBhvr>
                                        <p:cTn id="36" dur="80"/>
                                        <p:tgtEl>
                                          <p:spTgt spid="22"/>
                                        </p:tgtEl>
                                        <p:attrNameLst>
                                          <p:attrName>fill.type</p:attrName>
                                        </p:attrNameLst>
                                      </p:cBhvr>
                                      <p:to>
                                        <p:strVal val="solid"/>
                                      </p:to>
                                    </p:se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030"/>
                                        </p:tgtEl>
                                        <p:attrNameLst>
                                          <p:attrName>style.visibility</p:attrName>
                                        </p:attrNameLst>
                                      </p:cBhvr>
                                      <p:to>
                                        <p:strVal val="visible"/>
                                      </p:to>
                                    </p:set>
                                    <p:anim calcmode="lin" valueType="num">
                                      <p:cBhvr>
                                        <p:cTn id="41" dur="500" fill="hold"/>
                                        <p:tgtEl>
                                          <p:spTgt spid="1030"/>
                                        </p:tgtEl>
                                        <p:attrNameLst>
                                          <p:attrName>ppt_w</p:attrName>
                                        </p:attrNameLst>
                                      </p:cBhvr>
                                      <p:tavLst>
                                        <p:tav tm="0">
                                          <p:val>
                                            <p:fltVal val="0"/>
                                          </p:val>
                                        </p:tav>
                                        <p:tav tm="100000">
                                          <p:val>
                                            <p:strVal val="#ppt_w"/>
                                          </p:val>
                                        </p:tav>
                                      </p:tavLst>
                                    </p:anim>
                                    <p:anim calcmode="lin" valueType="num">
                                      <p:cBhvr>
                                        <p:cTn id="42" dur="500" fill="hold"/>
                                        <p:tgtEl>
                                          <p:spTgt spid="1030"/>
                                        </p:tgtEl>
                                        <p:attrNameLst>
                                          <p:attrName>ppt_h</p:attrName>
                                        </p:attrNameLst>
                                      </p:cBhvr>
                                      <p:tavLst>
                                        <p:tav tm="0">
                                          <p:val>
                                            <p:fltVal val="0"/>
                                          </p:val>
                                        </p:tav>
                                        <p:tav tm="100000">
                                          <p:val>
                                            <p:strVal val="#ppt_h"/>
                                          </p:val>
                                        </p:tav>
                                      </p:tavLst>
                                    </p:anim>
                                    <p:animEffect transition="in" filter="fade">
                                      <p:cBhvr>
                                        <p:cTn id="43" dur="500"/>
                                        <p:tgtEl>
                                          <p:spTgt spid="1030"/>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034"/>
                                        </p:tgtEl>
                                        <p:attrNameLst>
                                          <p:attrName>style.visibility</p:attrName>
                                        </p:attrNameLst>
                                      </p:cBhvr>
                                      <p:to>
                                        <p:strVal val="visible"/>
                                      </p:to>
                                    </p:set>
                                    <p:anim calcmode="lin" valueType="num">
                                      <p:cBhvr>
                                        <p:cTn id="48" dur="500" fill="hold"/>
                                        <p:tgtEl>
                                          <p:spTgt spid="1034"/>
                                        </p:tgtEl>
                                        <p:attrNameLst>
                                          <p:attrName>ppt_w</p:attrName>
                                        </p:attrNameLst>
                                      </p:cBhvr>
                                      <p:tavLst>
                                        <p:tav tm="0">
                                          <p:val>
                                            <p:fltVal val="0"/>
                                          </p:val>
                                        </p:tav>
                                        <p:tav tm="100000">
                                          <p:val>
                                            <p:strVal val="#ppt_w"/>
                                          </p:val>
                                        </p:tav>
                                      </p:tavLst>
                                    </p:anim>
                                    <p:anim calcmode="lin" valueType="num">
                                      <p:cBhvr>
                                        <p:cTn id="49" dur="500" fill="hold"/>
                                        <p:tgtEl>
                                          <p:spTgt spid="1034"/>
                                        </p:tgtEl>
                                        <p:attrNameLst>
                                          <p:attrName>ppt_h</p:attrName>
                                        </p:attrNameLst>
                                      </p:cBhvr>
                                      <p:tavLst>
                                        <p:tav tm="0">
                                          <p:val>
                                            <p:fltVal val="0"/>
                                          </p:val>
                                        </p:tav>
                                        <p:tav tm="100000">
                                          <p:val>
                                            <p:strVal val="#ppt_h"/>
                                          </p:val>
                                        </p:tav>
                                      </p:tavLst>
                                    </p:anim>
                                    <p:animEffect transition="in" filter="fade">
                                      <p:cBhvr>
                                        <p:cTn id="50"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animBg="1"/>
      <p:bldP spid="3" grpId="0"/>
      <p:bldP spid="12" grpId="0" build="p"/>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a:t>
            </a:r>
            <a:r>
              <a:rPr lang="zh-CN" altLang="en-US" dirty="0"/>
              <a:t>思考</a:t>
            </a:r>
            <a:r>
              <a:rPr lang="en-US" altLang="zh-CN" dirty="0"/>
              <a:t>·</a:t>
            </a:r>
            <a:r>
              <a:rPr lang="zh-CN" altLang="en-US" dirty="0"/>
              <a:t>讨论</a:t>
            </a:r>
            <a:r>
              <a:rPr lang="en-US" altLang="zh-CN" dirty="0"/>
              <a:t>】</a:t>
            </a:r>
            <a:r>
              <a:rPr lang="zh-CN" altLang="en-US" dirty="0"/>
              <a:t>评述植物生长调节剂在生产中的应用</a:t>
            </a:r>
            <a:endParaRPr lang="zh-CN" altLang="en-US" dirty="0"/>
          </a:p>
        </p:txBody>
      </p:sp>
      <p:sp>
        <p:nvSpPr>
          <p:cNvPr id="4" name="文本框 3"/>
          <p:cNvSpPr txBox="1"/>
          <p:nvPr/>
        </p:nvSpPr>
        <p:spPr>
          <a:xfrm>
            <a:off x="891365" y="828853"/>
            <a:ext cx="5070619" cy="430887"/>
          </a:xfrm>
          <a:prstGeom prst="rect">
            <a:avLst/>
          </a:prstGeom>
          <a:noFill/>
        </p:spPr>
        <p:txBody>
          <a:bodyPr wrap="none" rtlCol="0">
            <a:spAutoFit/>
          </a:bodyPr>
          <a:lstStyle/>
          <a:p>
            <a:r>
              <a:rPr lang="zh-CN" altLang="en-US" sz="2200" dirty="0"/>
              <a:t>以下是植物生长调节剂应用的一些事例</a:t>
            </a:r>
            <a:endParaRPr lang="zh-CN" altLang="en-US" sz="2200" dirty="0"/>
          </a:p>
        </p:txBody>
      </p:sp>
      <p:grpSp>
        <p:nvGrpSpPr>
          <p:cNvPr id="7" name="组合 6"/>
          <p:cNvGrpSpPr/>
          <p:nvPr/>
        </p:nvGrpSpPr>
        <p:grpSpPr>
          <a:xfrm>
            <a:off x="754144" y="1347753"/>
            <a:ext cx="7466029" cy="1876215"/>
            <a:chOff x="754144" y="1300618"/>
            <a:chExt cx="7466029" cy="1876215"/>
          </a:xfrm>
        </p:grpSpPr>
        <p:sp>
          <p:nvSpPr>
            <p:cNvPr id="18" name="圆角矩形 67"/>
            <p:cNvSpPr/>
            <p:nvPr/>
          </p:nvSpPr>
          <p:spPr>
            <a:xfrm>
              <a:off x="754144" y="1300618"/>
              <a:ext cx="7466029" cy="1876215"/>
            </a:xfrm>
            <a:prstGeom prst="roundRect">
              <a:avLst>
                <a:gd name="adj" fmla="val 7511"/>
              </a:avLst>
            </a:prstGeom>
            <a:solidFill>
              <a:srgbClr val="4F81BD">
                <a:alpha val="14902"/>
              </a:srgbClr>
            </a:solidFill>
            <a:ln w="12700">
              <a:solidFill>
                <a:srgbClr val="7FA1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文本框 26"/>
            <p:cNvSpPr txBox="1"/>
            <p:nvPr/>
          </p:nvSpPr>
          <p:spPr>
            <a:xfrm>
              <a:off x="874601" y="1394102"/>
              <a:ext cx="7225113" cy="1689245"/>
            </a:xfrm>
            <a:prstGeom prst="rect">
              <a:avLst/>
            </a:prstGeom>
            <a:noFill/>
          </p:spPr>
          <p:txBody>
            <a:bodyPr wrap="square" rtlCol="0">
              <a:spAutoFit/>
            </a:bodyPr>
            <a:lstStyle/>
            <a:p>
              <a:pPr algn="just">
                <a:lnSpc>
                  <a:spcPct val="120000"/>
                </a:lnSpc>
              </a:pPr>
              <a:r>
                <a:rPr lang="zh-CN" altLang="en-US" sz="2200" b="1" dirty="0">
                  <a:latin typeface="Times New Roman" panose="02020603050405020304" pitchFamily="18" charset="0"/>
                  <a:cs typeface="Times New Roman" panose="02020603050405020304" pitchFamily="18" charset="0"/>
                </a:rPr>
                <a:t>        </a:t>
              </a:r>
              <a:r>
                <a:rPr lang="zh-CN" altLang="en-US" sz="2200" b="1" dirty="0">
                  <a:solidFill>
                    <a:srgbClr val="C00000"/>
                  </a:solidFill>
                  <a:latin typeface="Times New Roman" panose="02020603050405020304" pitchFamily="18" charset="0"/>
                  <a:cs typeface="Times New Roman" panose="02020603050405020304" pitchFamily="18" charset="0"/>
                </a:rPr>
                <a:t>事例</a:t>
              </a:r>
              <a:r>
                <a:rPr lang="en-US" altLang="zh-CN" sz="2200" b="1" dirty="0">
                  <a:solidFill>
                    <a:srgbClr val="C00000"/>
                  </a:solidFill>
                  <a:latin typeface="Times New Roman" panose="02020603050405020304" pitchFamily="18" charset="0"/>
                  <a:cs typeface="Times New Roman" panose="02020603050405020304" pitchFamily="18" charset="0"/>
                </a:rPr>
                <a:t>1  </a:t>
              </a:r>
              <a:r>
                <a:rPr lang="zh-CN" altLang="en-US" sz="2200" dirty="0">
                  <a:latin typeface="Times New Roman" panose="02020603050405020304" pitchFamily="18" charset="0"/>
                  <a:cs typeface="Times New Roman" panose="02020603050405020304" pitchFamily="18" charset="0"/>
                </a:rPr>
                <a:t>在传统方法生产啤酒时，大麦芽是不可缺少的原料。利用大麦芽，实质上是利用其中的</a:t>
              </a:r>
              <a:r>
                <a:rPr lang="en-US" altLang="zh-CN" sz="2200" dirty="0">
                  <a:latin typeface="Times New Roman" panose="02020603050405020304" pitchFamily="18" charset="0"/>
                  <a:cs typeface="Times New Roman" panose="02020603050405020304" pitchFamily="18" charset="0"/>
                </a:rPr>
                <a:t>α-</a:t>
              </a:r>
              <a:r>
                <a:rPr lang="zh-CN" altLang="en-US" sz="2200" dirty="0">
                  <a:latin typeface="Times New Roman" panose="02020603050405020304" pitchFamily="18" charset="0"/>
                  <a:cs typeface="Times New Roman" panose="02020603050405020304" pitchFamily="18" charset="0"/>
                </a:rPr>
                <a:t>淀粉酶。有人利用赤霉素处理大麦，可以使大麦种子无须发芽就能产生</a:t>
              </a:r>
              <a:r>
                <a:rPr lang="en-US" altLang="zh-CN" sz="2200" dirty="0">
                  <a:latin typeface="Times New Roman" panose="02020603050405020304" pitchFamily="18" charset="0"/>
                  <a:cs typeface="Times New Roman" panose="02020603050405020304" pitchFamily="18" charset="0"/>
                </a:rPr>
                <a:t>α-</a:t>
              </a:r>
              <a:r>
                <a:rPr lang="zh-CN" altLang="en-US" sz="2200" dirty="0">
                  <a:latin typeface="Times New Roman" panose="02020603050405020304" pitchFamily="18" charset="0"/>
                  <a:cs typeface="Times New Roman" panose="02020603050405020304" pitchFamily="18" charset="0"/>
                </a:rPr>
                <a:t>淀粉酶。</a:t>
              </a:r>
              <a:endParaRPr lang="zh-CN" altLang="en-US" sz="2200" dirty="0">
                <a:latin typeface="Times New Roman" panose="02020603050405020304" pitchFamily="18" charset="0"/>
                <a:cs typeface="Times New Roman" panose="02020603050405020304" pitchFamily="18" charset="0"/>
              </a:endParaRPr>
            </a:p>
          </p:txBody>
        </p:sp>
      </p:grpSp>
      <p:grpSp>
        <p:nvGrpSpPr>
          <p:cNvPr id="6" name="组合 5"/>
          <p:cNvGrpSpPr/>
          <p:nvPr/>
        </p:nvGrpSpPr>
        <p:grpSpPr>
          <a:xfrm>
            <a:off x="8436989" y="885121"/>
            <a:ext cx="3016578" cy="2482803"/>
            <a:chOff x="8337222" y="828853"/>
            <a:chExt cx="3016578" cy="2482803"/>
          </a:xfrm>
        </p:grpSpPr>
        <p:pic>
          <p:nvPicPr>
            <p:cNvPr id="29" name="图片 4"/>
            <p:cNvPicPr>
              <a:picLocks noChangeAspect="1" noChangeArrowheads="1"/>
            </p:cNvPicPr>
            <p:nvPr/>
          </p:nvPicPr>
          <p:blipFill rotWithShape="1">
            <a:blip r:embed="rId1">
              <a:extLst>
                <a:ext uri="{28A0092B-C50C-407E-A947-70E740481C1C}">
                  <a14:useLocalDpi xmlns:a14="http://schemas.microsoft.com/office/drawing/2010/main" val="0"/>
                </a:ext>
              </a:extLst>
            </a:blip>
            <a:srcRect l="16849" t="15798" r="25901" b="18395"/>
            <a:stretch>
              <a:fillRect/>
            </a:stretch>
          </p:blipFill>
          <p:spPr bwMode="auto">
            <a:xfrm>
              <a:off x="8337222" y="828853"/>
              <a:ext cx="3016578" cy="205504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p:cNvSpPr txBox="1"/>
            <p:nvPr/>
          </p:nvSpPr>
          <p:spPr>
            <a:xfrm>
              <a:off x="9176097" y="2942324"/>
              <a:ext cx="1338828" cy="369332"/>
            </a:xfrm>
            <a:prstGeom prst="rect">
              <a:avLst/>
            </a:prstGeom>
            <a:noFill/>
          </p:spPr>
          <p:txBody>
            <a:bodyPr wrap="none" rtlCol="0">
              <a:spAutoFit/>
            </a:bodyPr>
            <a:lstStyle/>
            <a:p>
              <a:r>
                <a:rPr lang="zh-CN" altLang="en-US" dirty="0"/>
                <a:t>发芽的大麦</a:t>
              </a:r>
              <a:endParaRPr lang="zh-CN" altLang="en-US" dirty="0"/>
            </a:p>
          </p:txBody>
        </p:sp>
      </p:grpSp>
      <p:grpSp>
        <p:nvGrpSpPr>
          <p:cNvPr id="19" name="组合 18"/>
          <p:cNvGrpSpPr/>
          <p:nvPr/>
        </p:nvGrpSpPr>
        <p:grpSpPr>
          <a:xfrm>
            <a:off x="754144" y="3429001"/>
            <a:ext cx="10699423" cy="1491792"/>
            <a:chOff x="754144" y="1300619"/>
            <a:chExt cx="10699423" cy="1491792"/>
          </a:xfrm>
        </p:grpSpPr>
        <p:sp>
          <p:nvSpPr>
            <p:cNvPr id="20" name="圆角矩形 67"/>
            <p:cNvSpPr/>
            <p:nvPr/>
          </p:nvSpPr>
          <p:spPr>
            <a:xfrm>
              <a:off x="754144" y="1300619"/>
              <a:ext cx="10699423" cy="1491792"/>
            </a:xfrm>
            <a:prstGeom prst="roundRect">
              <a:avLst>
                <a:gd name="adj" fmla="val 7511"/>
              </a:avLst>
            </a:prstGeom>
            <a:solidFill>
              <a:srgbClr val="4F81BD">
                <a:alpha val="14902"/>
              </a:srgbClr>
            </a:solidFill>
            <a:ln w="12700">
              <a:solidFill>
                <a:srgbClr val="7FA1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文本框 21"/>
            <p:cNvSpPr txBox="1"/>
            <p:nvPr/>
          </p:nvSpPr>
          <p:spPr>
            <a:xfrm>
              <a:off x="874601" y="1394102"/>
              <a:ext cx="10479199" cy="1282980"/>
            </a:xfrm>
            <a:prstGeom prst="rect">
              <a:avLst/>
            </a:prstGeom>
            <a:noFill/>
          </p:spPr>
          <p:txBody>
            <a:bodyPr wrap="square" rtlCol="0">
              <a:spAutoFit/>
            </a:bodyPr>
            <a:lstStyle/>
            <a:p>
              <a:pPr algn="just">
                <a:lnSpc>
                  <a:spcPct val="120000"/>
                </a:lnSpc>
              </a:pPr>
              <a:r>
                <a:rPr lang="zh-CN" altLang="en-US" sz="2200" b="1" dirty="0">
                  <a:latin typeface="Times New Roman" panose="02020603050405020304" pitchFamily="18" charset="0"/>
                  <a:cs typeface="Times New Roman" panose="02020603050405020304" pitchFamily="18" charset="0"/>
                </a:rPr>
                <a:t>        </a:t>
              </a:r>
              <a:r>
                <a:rPr lang="zh-CN" altLang="en-US" sz="2200" b="1" dirty="0">
                  <a:solidFill>
                    <a:srgbClr val="C00000"/>
                  </a:solidFill>
                  <a:latin typeface="Times New Roman" panose="02020603050405020304" pitchFamily="18" charset="0"/>
                  <a:cs typeface="Times New Roman" panose="02020603050405020304" pitchFamily="18" charset="0"/>
                </a:rPr>
                <a:t>事例</a:t>
              </a:r>
              <a:r>
                <a:rPr lang="en-US" altLang="zh-CN" sz="2200" b="1" dirty="0">
                  <a:solidFill>
                    <a:srgbClr val="C00000"/>
                  </a:solidFill>
                  <a:latin typeface="Times New Roman" panose="02020603050405020304" pitchFamily="18" charset="0"/>
                  <a:cs typeface="Times New Roman" panose="02020603050405020304" pitchFamily="18" charset="0"/>
                </a:rPr>
                <a:t>2</a:t>
              </a:r>
              <a:r>
                <a:rPr lang="zh-CN" altLang="en-US" sz="2200" b="1" dirty="0">
                  <a:solidFill>
                    <a:srgbClr val="C00000"/>
                  </a:solidFill>
                  <a:latin typeface="Times New Roman" panose="02020603050405020304" pitchFamily="18" charset="0"/>
                  <a:cs typeface="Times New Roman" panose="02020603050405020304" pitchFamily="18" charset="0"/>
                </a:rPr>
                <a:t>：</a:t>
              </a:r>
              <a:r>
                <a:rPr lang="zh-CN" altLang="en-US" sz="2200" dirty="0">
                  <a:latin typeface="Times New Roman" panose="02020603050405020304" pitchFamily="18" charset="0"/>
                  <a:cs typeface="Times New Roman" panose="02020603050405020304" pitchFamily="18" charset="0"/>
                </a:rPr>
                <a:t>对西瓜、草莓、葡萄等使用一定浓度的膨大剂（膨大素），会使水果长势加快、个头变大，加快水果成熟，使其提前上市。但使用膨大剂的水果与正常水果相比，口感较差，汁水较少，甜味不足，而且不宜长时间储存。</a:t>
              </a:r>
              <a:endParaRPr lang="zh-CN" altLang="en-US" sz="2200" dirty="0">
                <a:latin typeface="Times New Roman" panose="02020603050405020304" pitchFamily="18" charset="0"/>
                <a:cs typeface="Times New Roman" panose="02020603050405020304" pitchFamily="18" charset="0"/>
              </a:endParaRPr>
            </a:p>
          </p:txBody>
        </p:sp>
      </p:grpSp>
      <p:grpSp>
        <p:nvGrpSpPr>
          <p:cNvPr id="28" name="组合 27"/>
          <p:cNvGrpSpPr/>
          <p:nvPr/>
        </p:nvGrpSpPr>
        <p:grpSpPr>
          <a:xfrm>
            <a:off x="754144" y="5154109"/>
            <a:ext cx="10699423" cy="1114717"/>
            <a:chOff x="754144" y="1300619"/>
            <a:chExt cx="10699423" cy="1114717"/>
          </a:xfrm>
        </p:grpSpPr>
        <p:sp>
          <p:nvSpPr>
            <p:cNvPr id="30" name="圆角矩形 67"/>
            <p:cNvSpPr/>
            <p:nvPr/>
          </p:nvSpPr>
          <p:spPr>
            <a:xfrm>
              <a:off x="754144" y="1300619"/>
              <a:ext cx="10699423" cy="1114717"/>
            </a:xfrm>
            <a:prstGeom prst="roundRect">
              <a:avLst>
                <a:gd name="adj" fmla="val 7511"/>
              </a:avLst>
            </a:prstGeom>
            <a:solidFill>
              <a:srgbClr val="4F81BD">
                <a:alpha val="14902"/>
              </a:srgbClr>
            </a:solidFill>
            <a:ln w="12700">
              <a:solidFill>
                <a:srgbClr val="7FA1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 name="文本框 30"/>
            <p:cNvSpPr txBox="1"/>
            <p:nvPr/>
          </p:nvSpPr>
          <p:spPr>
            <a:xfrm>
              <a:off x="874601" y="1394102"/>
              <a:ext cx="10479199" cy="876715"/>
            </a:xfrm>
            <a:prstGeom prst="rect">
              <a:avLst/>
            </a:prstGeom>
            <a:noFill/>
          </p:spPr>
          <p:txBody>
            <a:bodyPr wrap="square" rtlCol="0">
              <a:spAutoFit/>
            </a:bodyPr>
            <a:lstStyle/>
            <a:p>
              <a:pPr algn="just">
                <a:lnSpc>
                  <a:spcPct val="120000"/>
                </a:lnSpc>
              </a:pPr>
              <a:r>
                <a:rPr lang="zh-CN" altLang="en-US" sz="2200" b="1" dirty="0">
                  <a:latin typeface="Times New Roman" panose="02020603050405020304" pitchFamily="18" charset="0"/>
                  <a:cs typeface="Times New Roman" panose="02020603050405020304" pitchFamily="18" charset="0"/>
                </a:rPr>
                <a:t>        </a:t>
              </a:r>
              <a:r>
                <a:rPr lang="zh-CN" altLang="en-US" sz="2200" b="1" dirty="0">
                  <a:solidFill>
                    <a:srgbClr val="C00000"/>
                  </a:solidFill>
                  <a:latin typeface="Times New Roman" panose="02020603050405020304" pitchFamily="18" charset="0"/>
                  <a:cs typeface="Times New Roman" panose="02020603050405020304" pitchFamily="18" charset="0"/>
                </a:rPr>
                <a:t>事例</a:t>
              </a:r>
              <a:r>
                <a:rPr lang="en-US" altLang="zh-CN" sz="2200" b="1" dirty="0">
                  <a:solidFill>
                    <a:srgbClr val="C00000"/>
                  </a:solidFill>
                  <a:latin typeface="Times New Roman" panose="02020603050405020304" pitchFamily="18" charset="0"/>
                  <a:cs typeface="Times New Roman" panose="02020603050405020304" pitchFamily="18" charset="0"/>
                </a:rPr>
                <a:t>3</a:t>
              </a:r>
              <a:r>
                <a:rPr lang="zh-CN" altLang="en-US" sz="2200" b="1" dirty="0">
                  <a:solidFill>
                    <a:srgbClr val="C00000"/>
                  </a:solidFill>
                  <a:latin typeface="Times New Roman" panose="02020603050405020304" pitchFamily="18" charset="0"/>
                  <a:cs typeface="Times New Roman" panose="02020603050405020304" pitchFamily="18" charset="0"/>
                </a:rPr>
                <a:t>：</a:t>
              </a:r>
              <a:r>
                <a:rPr lang="zh-CN" altLang="en-US" sz="2200" dirty="0">
                  <a:latin typeface="Times New Roman" panose="02020603050405020304" pitchFamily="18" charset="0"/>
                  <a:cs typeface="Times New Roman" panose="02020603050405020304" pitchFamily="18" charset="0"/>
                </a:rPr>
                <a:t>在蔬菜、水果上残留的一些植物生长调节剂会损害人体健康。例如可以延长马铃薯、大蒜、洋葱储藏期的青鲜素（抑制发芽）可能有副作用。</a:t>
              </a:r>
              <a:endParaRPr lang="zh-CN" altLang="en-US" sz="2200" dirty="0">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up)">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left)">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a:t>
            </a:r>
            <a:r>
              <a:rPr lang="zh-CN" altLang="en-US" dirty="0"/>
              <a:t>思考</a:t>
            </a:r>
            <a:r>
              <a:rPr lang="en-US" altLang="zh-CN" dirty="0"/>
              <a:t>·</a:t>
            </a:r>
            <a:r>
              <a:rPr lang="zh-CN" altLang="en-US" dirty="0"/>
              <a:t>讨论</a:t>
            </a:r>
            <a:r>
              <a:rPr lang="en-US" altLang="zh-CN" dirty="0"/>
              <a:t>】</a:t>
            </a:r>
            <a:r>
              <a:rPr lang="zh-CN" altLang="en-US" dirty="0"/>
              <a:t>评述植物生长调节剂在生产中的应用</a:t>
            </a:r>
            <a:endParaRPr lang="zh-CN" altLang="en-US" dirty="0"/>
          </a:p>
        </p:txBody>
      </p:sp>
      <p:sp>
        <p:nvSpPr>
          <p:cNvPr id="3" name="文本框 2"/>
          <p:cNvSpPr txBox="1"/>
          <p:nvPr/>
        </p:nvSpPr>
        <p:spPr>
          <a:xfrm>
            <a:off x="774954" y="1420940"/>
            <a:ext cx="8577989" cy="430887"/>
          </a:xfrm>
          <a:prstGeom prst="rect">
            <a:avLst/>
          </a:prstGeom>
          <a:noFill/>
        </p:spPr>
        <p:txBody>
          <a:bodyPr wrap="none" rtlCol="0">
            <a:spAutoFit/>
          </a:bodyPr>
          <a:lstStyle/>
          <a:p>
            <a:r>
              <a:rPr lang="en-US" altLang="zh-CN" sz="2200" dirty="0">
                <a:latin typeface="Times New Roman" panose="02020603050405020304" pitchFamily="18" charset="0"/>
                <a:cs typeface="Times New Roman" panose="02020603050405020304" pitchFamily="18" charset="0"/>
              </a:rPr>
              <a:t>1.</a:t>
            </a:r>
            <a:r>
              <a:rPr lang="zh-CN" altLang="en-US" sz="2200" dirty="0">
                <a:latin typeface="Times New Roman" panose="02020603050405020304" pitchFamily="18" charset="0"/>
                <a:cs typeface="Times New Roman" panose="02020603050405020304" pitchFamily="18" charset="0"/>
              </a:rPr>
              <a:t>你还知道哪些植物生长调节剂在农产品和园艺生产上应用的例子？</a:t>
            </a:r>
            <a:endParaRPr lang="zh-CN" altLang="en-US" sz="2200" dirty="0">
              <a:latin typeface="Times New Roman" panose="02020603050405020304" pitchFamily="18" charset="0"/>
              <a:cs typeface="Times New Roman" panose="02020603050405020304" pitchFamily="18" charset="0"/>
            </a:endParaRPr>
          </a:p>
        </p:txBody>
      </p:sp>
      <p:grpSp>
        <p:nvGrpSpPr>
          <p:cNvPr id="15" name="组合 14"/>
          <p:cNvGrpSpPr/>
          <p:nvPr/>
        </p:nvGrpSpPr>
        <p:grpSpPr>
          <a:xfrm>
            <a:off x="939352" y="1876461"/>
            <a:ext cx="10351202" cy="615746"/>
            <a:chOff x="891066" y="4979285"/>
            <a:chExt cx="10351202" cy="615746"/>
          </a:xfrm>
        </p:grpSpPr>
        <p:sp>
          <p:nvSpPr>
            <p:cNvPr id="16" name="矩形: 圆角 15"/>
            <p:cNvSpPr/>
            <p:nvPr/>
          </p:nvSpPr>
          <p:spPr>
            <a:xfrm>
              <a:off x="891066" y="4979285"/>
              <a:ext cx="10351202" cy="615746"/>
            </a:xfrm>
            <a:prstGeom prst="roundRect">
              <a:avLst>
                <a:gd name="adj" fmla="val 18331"/>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文本框 16"/>
            <p:cNvSpPr txBox="1"/>
            <p:nvPr/>
          </p:nvSpPr>
          <p:spPr>
            <a:xfrm>
              <a:off x="1012213" y="5027961"/>
              <a:ext cx="10086923" cy="470450"/>
            </a:xfrm>
            <a:prstGeom prst="rect">
              <a:avLst/>
            </a:prstGeom>
            <a:noFill/>
          </p:spPr>
          <p:txBody>
            <a:bodyPr wrap="square">
              <a:spAutoFit/>
            </a:bodyPr>
            <a:lstStyle/>
            <a:p>
              <a:pPr algn="just">
                <a:lnSpc>
                  <a:spcPct val="120000"/>
                </a:lnSpc>
              </a:pPr>
              <a:r>
                <a:rPr lang="zh-CN" altLang="en-US" sz="2200" dirty="0">
                  <a:solidFill>
                    <a:schemeClr val="bg1"/>
                  </a:solidFill>
                  <a:latin typeface="Times New Roman" panose="02020603050405020304" pitchFamily="18" charset="0"/>
                  <a:cs typeface="Times New Roman" panose="02020603050405020304" pitchFamily="18" charset="0"/>
                </a:rPr>
                <a:t>学生根据自己情况回答。</a:t>
              </a:r>
              <a:endParaRPr lang="zh-CN" altLang="en-US" sz="2200" dirty="0">
                <a:solidFill>
                  <a:schemeClr val="bg1"/>
                </a:solidFill>
                <a:latin typeface="Times New Roman" panose="02020603050405020304" pitchFamily="18" charset="0"/>
                <a:cs typeface="Times New Roman" panose="02020603050405020304" pitchFamily="18" charset="0"/>
              </a:endParaRPr>
            </a:p>
          </p:txBody>
        </p:sp>
      </p:grpSp>
      <p:grpSp>
        <p:nvGrpSpPr>
          <p:cNvPr id="21" name="组合 20"/>
          <p:cNvGrpSpPr/>
          <p:nvPr/>
        </p:nvGrpSpPr>
        <p:grpSpPr>
          <a:xfrm>
            <a:off x="838200" y="897318"/>
            <a:ext cx="10452354" cy="461665"/>
            <a:chOff x="6333409" y="1517248"/>
            <a:chExt cx="10452354" cy="461665"/>
          </a:xfrm>
        </p:grpSpPr>
        <p:sp>
          <p:nvSpPr>
            <p:cNvPr id="23" name="文本框 22"/>
            <p:cNvSpPr txBox="1"/>
            <p:nvPr/>
          </p:nvSpPr>
          <p:spPr>
            <a:xfrm>
              <a:off x="6333409" y="1517248"/>
              <a:ext cx="800219" cy="461665"/>
            </a:xfrm>
            <a:prstGeom prst="rect">
              <a:avLst/>
            </a:prstGeom>
            <a:noFill/>
          </p:spPr>
          <p:txBody>
            <a:bodyPr wrap="none" rtlCol="0" anchor="ctr">
              <a:spAutoFit/>
            </a:bodyPr>
            <a:lstStyle/>
            <a:p>
              <a:r>
                <a:rPr kumimoji="1"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讨论</a:t>
              </a:r>
              <a:endParaRPr kumimoji="1"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4" name="组合 23"/>
            <p:cNvGrpSpPr/>
            <p:nvPr/>
          </p:nvGrpSpPr>
          <p:grpSpPr>
            <a:xfrm>
              <a:off x="6351240" y="1974037"/>
              <a:ext cx="10434523" cy="0"/>
              <a:chOff x="7484784" y="1647059"/>
              <a:chExt cx="10434523" cy="0"/>
            </a:xfrm>
          </p:grpSpPr>
          <p:cxnSp>
            <p:nvCxnSpPr>
              <p:cNvPr id="25" name="直接连接符 24"/>
              <p:cNvCxnSpPr/>
              <p:nvPr/>
            </p:nvCxnSpPr>
            <p:spPr>
              <a:xfrm>
                <a:off x="7484784" y="1647059"/>
                <a:ext cx="73269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8217477" y="1647059"/>
                <a:ext cx="970183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8" name="文本框 17"/>
          <p:cNvSpPr txBox="1"/>
          <p:nvPr/>
        </p:nvSpPr>
        <p:spPr>
          <a:xfrm>
            <a:off x="774954" y="2605330"/>
            <a:ext cx="10515600" cy="430887"/>
          </a:xfrm>
          <a:prstGeom prst="rect">
            <a:avLst/>
          </a:prstGeom>
          <a:noFill/>
        </p:spPr>
        <p:txBody>
          <a:bodyPr wrap="square" rtlCol="0">
            <a:spAutoFit/>
          </a:bodyPr>
          <a:lstStyle/>
          <a:p>
            <a:r>
              <a:rPr lang="en-US" altLang="zh-CN" sz="2200" dirty="0">
                <a:latin typeface="Times New Roman" panose="02020603050405020304" pitchFamily="18" charset="0"/>
                <a:cs typeface="Times New Roman" panose="02020603050405020304" pitchFamily="18" charset="0"/>
              </a:rPr>
              <a:t>2.</a:t>
            </a:r>
            <a:r>
              <a:rPr lang="zh-CN" altLang="en-US" sz="2200" dirty="0">
                <a:latin typeface="Times New Roman" panose="02020603050405020304" pitchFamily="18" charset="0"/>
                <a:cs typeface="Times New Roman" panose="02020603050405020304" pitchFamily="18" charset="0"/>
              </a:rPr>
              <a:t>在生产过程中施用植物生长调节剂要注意哪些事项？</a:t>
            </a:r>
            <a:endParaRPr lang="zh-CN" altLang="en-US" sz="2200" dirty="0">
              <a:latin typeface="Times New Roman" panose="02020603050405020304" pitchFamily="18" charset="0"/>
              <a:cs typeface="Times New Roman" panose="02020603050405020304" pitchFamily="18" charset="0"/>
            </a:endParaRPr>
          </a:p>
        </p:txBody>
      </p:sp>
      <p:grpSp>
        <p:nvGrpSpPr>
          <p:cNvPr id="19" name="组合 18"/>
          <p:cNvGrpSpPr/>
          <p:nvPr/>
        </p:nvGrpSpPr>
        <p:grpSpPr>
          <a:xfrm>
            <a:off x="939352" y="3060850"/>
            <a:ext cx="10351202" cy="1030383"/>
            <a:chOff x="891066" y="4979284"/>
            <a:chExt cx="10351202" cy="1030383"/>
          </a:xfrm>
        </p:grpSpPr>
        <p:sp>
          <p:nvSpPr>
            <p:cNvPr id="20" name="矩形: 圆角 19"/>
            <p:cNvSpPr/>
            <p:nvPr/>
          </p:nvSpPr>
          <p:spPr>
            <a:xfrm>
              <a:off x="891066" y="4979284"/>
              <a:ext cx="10351202" cy="1030383"/>
            </a:xfrm>
            <a:prstGeom prst="roundRect">
              <a:avLst>
                <a:gd name="adj" fmla="val 11012"/>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文本框 21"/>
            <p:cNvSpPr txBox="1"/>
            <p:nvPr/>
          </p:nvSpPr>
          <p:spPr>
            <a:xfrm>
              <a:off x="1012213" y="5027961"/>
              <a:ext cx="10086923" cy="876715"/>
            </a:xfrm>
            <a:prstGeom prst="rect">
              <a:avLst/>
            </a:prstGeom>
            <a:noFill/>
          </p:spPr>
          <p:txBody>
            <a:bodyPr wrap="square">
              <a:spAutoFit/>
            </a:bodyPr>
            <a:lstStyle/>
            <a:p>
              <a:pPr algn="just">
                <a:lnSpc>
                  <a:spcPct val="120000"/>
                </a:lnSpc>
              </a:pPr>
              <a:r>
                <a:rPr lang="zh-CN" altLang="en-US" sz="2200" dirty="0">
                  <a:solidFill>
                    <a:srgbClr val="FFFF00"/>
                  </a:solidFill>
                  <a:latin typeface="Times New Roman" panose="02020603050405020304" pitchFamily="18" charset="0"/>
                  <a:cs typeface="Times New Roman" panose="02020603050405020304" pitchFamily="18" charset="0"/>
                </a:rPr>
                <a:t>提示：</a:t>
              </a:r>
              <a:r>
                <a:rPr lang="zh-CN" altLang="en-US" sz="2200" dirty="0">
                  <a:solidFill>
                    <a:schemeClr val="bg1"/>
                  </a:solidFill>
                  <a:latin typeface="Times New Roman" panose="02020603050405020304" pitchFamily="18" charset="0"/>
                  <a:cs typeface="Times New Roman" panose="02020603050405020304" pitchFamily="18" charset="0"/>
                </a:rPr>
                <a:t>要根据实际情况和施用目的，综合考虑植物生长调节剂的作用效果、价格等；同时还需要考虑适当的施用时间，以及国家法律法规的要求等。</a:t>
              </a:r>
              <a:endParaRPr lang="zh-CN" altLang="en-US" sz="2200" dirty="0">
                <a:solidFill>
                  <a:schemeClr val="bg1"/>
                </a:solidFill>
                <a:latin typeface="Times New Roman" panose="02020603050405020304" pitchFamily="18" charset="0"/>
                <a:cs typeface="Times New Roman" panose="02020603050405020304" pitchFamily="18" charset="0"/>
              </a:endParaRPr>
            </a:p>
          </p:txBody>
        </p:sp>
      </p:grpSp>
      <p:sp>
        <p:nvSpPr>
          <p:cNvPr id="28" name="文本框 27"/>
          <p:cNvSpPr txBox="1"/>
          <p:nvPr/>
        </p:nvSpPr>
        <p:spPr>
          <a:xfrm>
            <a:off x="774954" y="4207886"/>
            <a:ext cx="10515600" cy="430887"/>
          </a:xfrm>
          <a:prstGeom prst="rect">
            <a:avLst/>
          </a:prstGeom>
          <a:noFill/>
        </p:spPr>
        <p:txBody>
          <a:bodyPr wrap="square" rtlCol="0">
            <a:spAutoFit/>
          </a:bodyPr>
          <a:lstStyle/>
          <a:p>
            <a:r>
              <a:rPr lang="en-US" altLang="zh-CN" sz="2200" dirty="0">
                <a:latin typeface="Times New Roman" panose="02020603050405020304" pitchFamily="18" charset="0"/>
                <a:cs typeface="Times New Roman" panose="02020603050405020304" pitchFamily="18" charset="0"/>
              </a:rPr>
              <a:t>3.</a:t>
            </a:r>
            <a:r>
              <a:rPr lang="zh-CN" altLang="en-US" sz="2200" dirty="0">
                <a:latin typeface="Times New Roman" panose="02020603050405020304" pitchFamily="18" charset="0"/>
                <a:cs typeface="Times New Roman" panose="02020603050405020304" pitchFamily="18" charset="0"/>
              </a:rPr>
              <a:t>我国禁止销售、使用未经国家有关部门批准的植物生长调节剂。这是为什么？</a:t>
            </a:r>
            <a:endParaRPr lang="zh-CN" altLang="en-US" sz="2200" dirty="0">
              <a:latin typeface="Times New Roman" panose="02020603050405020304" pitchFamily="18" charset="0"/>
              <a:cs typeface="Times New Roman" panose="02020603050405020304" pitchFamily="18" charset="0"/>
            </a:endParaRPr>
          </a:p>
        </p:txBody>
      </p:sp>
      <p:grpSp>
        <p:nvGrpSpPr>
          <p:cNvPr id="30" name="组合 29"/>
          <p:cNvGrpSpPr/>
          <p:nvPr/>
        </p:nvGrpSpPr>
        <p:grpSpPr>
          <a:xfrm>
            <a:off x="939352" y="4663406"/>
            <a:ext cx="10351202" cy="1030383"/>
            <a:chOff x="891066" y="4979284"/>
            <a:chExt cx="10351202" cy="1030383"/>
          </a:xfrm>
        </p:grpSpPr>
        <p:sp>
          <p:nvSpPr>
            <p:cNvPr id="31" name="矩形: 圆角 30"/>
            <p:cNvSpPr/>
            <p:nvPr/>
          </p:nvSpPr>
          <p:spPr>
            <a:xfrm>
              <a:off x="891066" y="4979284"/>
              <a:ext cx="10351202" cy="1030383"/>
            </a:xfrm>
            <a:prstGeom prst="roundRect">
              <a:avLst>
                <a:gd name="adj" fmla="val 11012"/>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2" name="文本框 31"/>
            <p:cNvSpPr txBox="1"/>
            <p:nvPr/>
          </p:nvSpPr>
          <p:spPr>
            <a:xfrm>
              <a:off x="1012213" y="5027961"/>
              <a:ext cx="10086923" cy="876715"/>
            </a:xfrm>
            <a:prstGeom prst="rect">
              <a:avLst/>
            </a:prstGeom>
            <a:noFill/>
          </p:spPr>
          <p:txBody>
            <a:bodyPr wrap="square">
              <a:spAutoFit/>
            </a:bodyPr>
            <a:lstStyle/>
            <a:p>
              <a:pPr algn="just">
                <a:lnSpc>
                  <a:spcPct val="120000"/>
                </a:lnSpc>
              </a:pPr>
              <a:r>
                <a:rPr lang="zh-CN" altLang="en-US" sz="2200" dirty="0">
                  <a:solidFill>
                    <a:srgbClr val="FFFF00"/>
                  </a:solidFill>
                  <a:latin typeface="Times New Roman" panose="02020603050405020304" pitchFamily="18" charset="0"/>
                  <a:cs typeface="Times New Roman" panose="02020603050405020304" pitchFamily="18" charset="0"/>
                </a:rPr>
                <a:t>提示：</a:t>
              </a:r>
              <a:r>
                <a:rPr lang="zh-CN" altLang="en-US" sz="2200" dirty="0">
                  <a:solidFill>
                    <a:schemeClr val="bg1"/>
                  </a:solidFill>
                  <a:latin typeface="Times New Roman" panose="02020603050405020304" pitchFamily="18" charset="0"/>
                  <a:cs typeface="Times New Roman" panose="02020603050405020304" pitchFamily="18" charset="0"/>
                </a:rPr>
                <a:t>有些植物生长调节剂是人工生产的化学药剂，可能具有一定的毒性，因此上市之前需要经过国家有关部门的检测、评估。</a:t>
              </a:r>
              <a:endParaRPr lang="zh-CN" altLang="en-US" sz="2200" dirty="0">
                <a:solidFill>
                  <a:schemeClr val="bg1"/>
                </a:solidFill>
                <a:latin typeface="Times New Roman" panose="02020603050405020304" pitchFamily="18" charset="0"/>
                <a:cs typeface="Times New Roman" panose="02020603050405020304" pitchFamily="18" charset="0"/>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 calcmode="lin" valueType="num">
                                      <p:cBhvr>
                                        <p:cTn id="40" dur="500" fill="hold"/>
                                        <p:tgtEl>
                                          <p:spTgt spid="30"/>
                                        </p:tgtEl>
                                        <p:attrNameLst>
                                          <p:attrName>ppt_w</p:attrName>
                                        </p:attrNameLst>
                                      </p:cBhvr>
                                      <p:tavLst>
                                        <p:tav tm="0">
                                          <p:val>
                                            <p:fltVal val="0"/>
                                          </p:val>
                                        </p:tav>
                                        <p:tav tm="100000">
                                          <p:val>
                                            <p:strVal val="#ppt_w"/>
                                          </p:val>
                                        </p:tav>
                                      </p:tavLst>
                                    </p:anim>
                                    <p:anim calcmode="lin" valueType="num">
                                      <p:cBhvr>
                                        <p:cTn id="41" dur="500" fill="hold"/>
                                        <p:tgtEl>
                                          <p:spTgt spid="30"/>
                                        </p:tgtEl>
                                        <p:attrNameLst>
                                          <p:attrName>ppt_h</p:attrName>
                                        </p:attrNameLst>
                                      </p:cBhvr>
                                      <p:tavLst>
                                        <p:tav tm="0">
                                          <p:val>
                                            <p:fltVal val="0"/>
                                          </p:val>
                                        </p:tav>
                                        <p:tav tm="100000">
                                          <p:val>
                                            <p:strVal val="#ppt_h"/>
                                          </p:val>
                                        </p:tav>
                                      </p:tavLst>
                                    </p:anim>
                                    <p:animEffect transition="in" filter="fade">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植物生长调节剂的应用</a:t>
            </a:r>
            <a:endParaRPr lang="zh-CN" altLang="en-US" dirty="0"/>
          </a:p>
        </p:txBody>
      </p:sp>
      <p:sp>
        <p:nvSpPr>
          <p:cNvPr id="3" name="文本框 2"/>
          <p:cNvSpPr txBox="1"/>
          <p:nvPr/>
        </p:nvSpPr>
        <p:spPr>
          <a:xfrm>
            <a:off x="1178442" y="1699844"/>
            <a:ext cx="9952074" cy="1975028"/>
          </a:xfrm>
          <a:prstGeom prst="rect">
            <a:avLst/>
          </a:prstGeom>
          <a:noFill/>
        </p:spPr>
        <p:txBody>
          <a:bodyPr wrap="square" rtlCol="0">
            <a:spAutoFit/>
          </a:bodyPr>
          <a:lstStyle/>
          <a:p>
            <a:pPr marL="457200" indent="-457200">
              <a:lnSpc>
                <a:spcPct val="130000"/>
              </a:lnSpc>
              <a:buFont typeface="+mj-lt"/>
              <a:buAutoNum type="arabicPeriod"/>
            </a:pPr>
            <a:r>
              <a:rPr lang="zh-CN" altLang="en-US" sz="2400" dirty="0">
                <a:latin typeface="Times New Roman" panose="02020603050405020304" pitchFamily="18" charset="0"/>
                <a:cs typeface="Times New Roman" panose="02020603050405020304" pitchFamily="18" charset="0"/>
              </a:rPr>
              <a:t>领域广，对于</a:t>
            </a:r>
            <a:r>
              <a:rPr lang="zh-CN" altLang="en-US" sz="2400" dirty="0">
                <a:solidFill>
                  <a:srgbClr val="0070C0"/>
                </a:solidFill>
                <a:latin typeface="Times New Roman" panose="02020603050405020304" pitchFamily="18" charset="0"/>
                <a:cs typeface="Times New Roman" panose="02020603050405020304" pitchFamily="18" charset="0"/>
              </a:rPr>
              <a:t>提高作物产量</a:t>
            </a:r>
            <a:r>
              <a:rPr lang="zh-CN" altLang="en-US" sz="2400" dirty="0">
                <a:latin typeface="Times New Roman" panose="02020603050405020304" pitchFamily="18" charset="0"/>
                <a:cs typeface="Times New Roman" panose="02020603050405020304" pitchFamily="18" charset="0"/>
              </a:rPr>
              <a:t>、</a:t>
            </a:r>
            <a:r>
              <a:rPr lang="zh-CN" altLang="en-US" sz="2400" dirty="0">
                <a:solidFill>
                  <a:srgbClr val="0070C0"/>
                </a:solidFill>
                <a:latin typeface="Times New Roman" panose="02020603050405020304" pitchFamily="18" charset="0"/>
                <a:cs typeface="Times New Roman" panose="02020603050405020304" pitchFamily="18" charset="0"/>
              </a:rPr>
              <a:t>改善产品品质</a:t>
            </a:r>
            <a:r>
              <a:rPr lang="zh-CN" altLang="en-US" sz="2400" dirty="0">
                <a:latin typeface="Times New Roman" panose="02020603050405020304" pitchFamily="18" charset="0"/>
                <a:cs typeface="Times New Roman" panose="02020603050405020304" pitchFamily="18" charset="0"/>
              </a:rPr>
              <a:t>等，都起到很好的作用。例如，它能延长或终止种子、芽及块茎的休眠，调节花的雌雄比例，促进或阻止开花，诱导或控制果实脱落，控制植株高度、形状等。</a:t>
            </a:r>
            <a:endParaRPr lang="zh-CN" altLang="en-US" sz="2400" dirty="0">
              <a:latin typeface="Times New Roman" panose="02020603050405020304" pitchFamily="18" charset="0"/>
              <a:cs typeface="Times New Roman" panose="02020603050405020304" pitchFamily="18" charset="0"/>
            </a:endParaRPr>
          </a:p>
          <a:p>
            <a:pPr marL="457200" indent="-457200">
              <a:lnSpc>
                <a:spcPct val="130000"/>
              </a:lnSpc>
              <a:buFont typeface="+mj-lt"/>
              <a:buAutoNum type="arabicPeriod"/>
            </a:pPr>
            <a:r>
              <a:rPr lang="zh-CN" altLang="en-US" sz="2400" dirty="0">
                <a:latin typeface="Times New Roman" panose="02020603050405020304" pitchFamily="18" charset="0"/>
                <a:cs typeface="Times New Roman" panose="02020603050405020304" pitchFamily="18" charset="0"/>
              </a:rPr>
              <a:t>施用植物生长调节剂还能</a:t>
            </a:r>
            <a:r>
              <a:rPr lang="zh-CN" altLang="en-US" sz="2400" dirty="0">
                <a:solidFill>
                  <a:srgbClr val="0070C0"/>
                </a:solidFill>
                <a:latin typeface="Times New Roman" panose="02020603050405020304" pitchFamily="18" charset="0"/>
                <a:cs typeface="Times New Roman" panose="02020603050405020304" pitchFamily="18" charset="0"/>
              </a:rPr>
              <a:t>减轻人工劳动</a:t>
            </a:r>
            <a:r>
              <a:rPr lang="zh-CN" altLang="en-US" sz="2400" dirty="0">
                <a:latin typeface="Times New Roman" panose="02020603050405020304" pitchFamily="18" charset="0"/>
                <a:cs typeface="Times New Roman" panose="02020603050405020304" pitchFamily="18" charset="0"/>
              </a:rPr>
              <a:t>，如减少园林植物的修剪次数</a:t>
            </a:r>
            <a:r>
              <a:rPr lang="zh-CN" altLang="en-US" sz="2400" dirty="0">
                <a:latin typeface="+mn-ea"/>
              </a:rPr>
              <a:t>。</a:t>
            </a:r>
            <a:endParaRPr lang="zh-CN" altLang="en-US" sz="2400" dirty="0">
              <a:latin typeface="+mn-ea"/>
            </a:endParaRPr>
          </a:p>
        </p:txBody>
      </p:sp>
      <p:grpSp>
        <p:nvGrpSpPr>
          <p:cNvPr id="4" name="组合 3"/>
          <p:cNvGrpSpPr/>
          <p:nvPr/>
        </p:nvGrpSpPr>
        <p:grpSpPr>
          <a:xfrm>
            <a:off x="896679" y="1048453"/>
            <a:ext cx="10398641" cy="2817980"/>
            <a:chOff x="-4610068" y="1013130"/>
            <a:chExt cx="10398641" cy="3500445"/>
          </a:xfrm>
        </p:grpSpPr>
        <p:sp>
          <p:nvSpPr>
            <p:cNvPr id="5" name="矩形: 圆角 4"/>
            <p:cNvSpPr/>
            <p:nvPr/>
          </p:nvSpPr>
          <p:spPr>
            <a:xfrm>
              <a:off x="-4610068" y="1414561"/>
              <a:ext cx="10398641" cy="3099014"/>
            </a:xfrm>
            <a:prstGeom prst="roundRect">
              <a:avLst>
                <a:gd name="adj" fmla="val 10207"/>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文本框 5"/>
            <p:cNvSpPr txBox="1"/>
            <p:nvPr/>
          </p:nvSpPr>
          <p:spPr>
            <a:xfrm>
              <a:off x="-192720" y="1013130"/>
              <a:ext cx="1680905" cy="802861"/>
            </a:xfrm>
            <a:prstGeom prst="rect">
              <a:avLst/>
            </a:prstGeom>
            <a:solidFill>
              <a:srgbClr val="DAE0EF"/>
            </a:solidFill>
            <a:ln>
              <a:noFill/>
            </a:ln>
          </p:spPr>
          <p:txBody>
            <a:bodyPr wrap="square" rtlCol="0">
              <a:spAutoFit/>
            </a:bodyPr>
            <a:lstStyle/>
            <a:p>
              <a:pPr algn="ctr"/>
              <a:r>
                <a:rPr lang="zh-CN" altLang="en-US" sz="36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优  点</a:t>
              </a:r>
              <a:endParaRPr lang="zh-CN" altLang="en-US" sz="36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7" name="文本框 6"/>
          <p:cNvSpPr txBox="1"/>
          <p:nvPr/>
        </p:nvSpPr>
        <p:spPr>
          <a:xfrm>
            <a:off x="1178442" y="4890239"/>
            <a:ext cx="9952074" cy="1012585"/>
          </a:xfrm>
          <a:prstGeom prst="rect">
            <a:avLst/>
          </a:prstGeom>
          <a:noFill/>
        </p:spPr>
        <p:txBody>
          <a:bodyPr wrap="square" rtlCol="0">
            <a:spAutoFit/>
          </a:bodyPr>
          <a:lstStyle/>
          <a:p>
            <a:pPr marL="457200" indent="-457200">
              <a:lnSpc>
                <a:spcPct val="130000"/>
              </a:lnSpc>
              <a:buFont typeface="+mj-lt"/>
              <a:buAutoNum type="arabicPeriod"/>
            </a:pPr>
            <a:r>
              <a:rPr lang="zh-CN" altLang="en-US" sz="2400" dirty="0">
                <a:latin typeface="Times New Roman" panose="02020603050405020304" pitchFamily="18" charset="0"/>
                <a:cs typeface="Times New Roman" panose="02020603050405020304" pitchFamily="18" charset="0"/>
              </a:rPr>
              <a:t>使用不当，可能影响</a:t>
            </a:r>
            <a:r>
              <a:rPr lang="zh-CN" altLang="en-US" sz="2400" dirty="0">
                <a:solidFill>
                  <a:srgbClr val="0070C0"/>
                </a:solidFill>
                <a:latin typeface="Times New Roman" panose="02020603050405020304" pitchFamily="18" charset="0"/>
                <a:cs typeface="Times New Roman" panose="02020603050405020304" pitchFamily="18" charset="0"/>
              </a:rPr>
              <a:t>作物产量</a:t>
            </a:r>
            <a:r>
              <a:rPr lang="zh-CN" altLang="en-US" sz="2400" dirty="0">
                <a:latin typeface="Times New Roman" panose="02020603050405020304" pitchFamily="18" charset="0"/>
                <a:cs typeface="Times New Roman" panose="02020603050405020304" pitchFamily="18" charset="0"/>
              </a:rPr>
              <a:t>和</a:t>
            </a:r>
            <a:r>
              <a:rPr lang="zh-CN" altLang="en-US" sz="2400" dirty="0">
                <a:solidFill>
                  <a:srgbClr val="0070C0"/>
                </a:solidFill>
                <a:latin typeface="Times New Roman" panose="02020603050405020304" pitchFamily="18" charset="0"/>
                <a:cs typeface="Times New Roman" panose="02020603050405020304" pitchFamily="18" charset="0"/>
              </a:rPr>
              <a:t>产品品质</a:t>
            </a:r>
            <a:r>
              <a:rPr lang="zh-CN" altLang="en-US" sz="2400" dirty="0">
                <a:latin typeface="Times New Roman" panose="02020603050405020304" pitchFamily="18" charset="0"/>
                <a:cs typeface="Times New Roman" panose="02020603050405020304" pitchFamily="18" charset="0"/>
              </a:rPr>
              <a:t>；</a:t>
            </a:r>
            <a:endParaRPr lang="zh-CN" altLang="en-US" sz="2400" dirty="0">
              <a:latin typeface="Times New Roman" panose="02020603050405020304" pitchFamily="18" charset="0"/>
              <a:cs typeface="Times New Roman" panose="02020603050405020304" pitchFamily="18" charset="0"/>
            </a:endParaRPr>
          </a:p>
          <a:p>
            <a:pPr marL="457200" indent="-457200">
              <a:lnSpc>
                <a:spcPct val="130000"/>
              </a:lnSpc>
              <a:buFont typeface="+mj-lt"/>
              <a:buAutoNum type="arabicPeriod"/>
            </a:pPr>
            <a:r>
              <a:rPr lang="zh-CN" altLang="en-US" sz="2400" dirty="0">
                <a:latin typeface="Times New Roman" panose="02020603050405020304" pitchFamily="18" charset="0"/>
                <a:cs typeface="Times New Roman" panose="02020603050405020304" pitchFamily="18" charset="0"/>
              </a:rPr>
              <a:t>过量使用植物生长调节剂，还可能对</a:t>
            </a:r>
            <a:r>
              <a:rPr lang="zh-CN" altLang="en-US" sz="2400" dirty="0">
                <a:solidFill>
                  <a:srgbClr val="0070C0"/>
                </a:solidFill>
                <a:latin typeface="Times New Roman" panose="02020603050405020304" pitchFamily="18" charset="0"/>
                <a:cs typeface="Times New Roman" panose="02020603050405020304" pitchFamily="18" charset="0"/>
              </a:rPr>
              <a:t>人体健康</a:t>
            </a:r>
            <a:r>
              <a:rPr lang="zh-CN" altLang="en-US" sz="2400" dirty="0">
                <a:latin typeface="Times New Roman" panose="02020603050405020304" pitchFamily="18" charset="0"/>
                <a:cs typeface="Times New Roman" panose="02020603050405020304" pitchFamily="18" charset="0"/>
              </a:rPr>
              <a:t>和</a:t>
            </a:r>
            <a:r>
              <a:rPr lang="zh-CN" altLang="en-US" sz="2400" dirty="0">
                <a:solidFill>
                  <a:srgbClr val="0070C0"/>
                </a:solidFill>
                <a:latin typeface="Times New Roman" panose="02020603050405020304" pitchFamily="18" charset="0"/>
                <a:cs typeface="Times New Roman" panose="02020603050405020304" pitchFamily="18" charset="0"/>
              </a:rPr>
              <a:t>环境</a:t>
            </a:r>
            <a:r>
              <a:rPr lang="zh-CN" altLang="en-US" sz="2400" dirty="0">
                <a:latin typeface="Times New Roman" panose="02020603050405020304" pitchFamily="18" charset="0"/>
                <a:cs typeface="Times New Roman" panose="02020603050405020304" pitchFamily="18" charset="0"/>
              </a:rPr>
              <a:t>带来不利影响。</a:t>
            </a:r>
            <a:endParaRPr lang="zh-CN" altLang="en-US" sz="2400" dirty="0">
              <a:effectLst/>
              <a:latin typeface="Times New Roman" panose="02020603050405020304" pitchFamily="18" charset="0"/>
              <a:cs typeface="Times New Roman" panose="02020603050405020304" pitchFamily="18" charset="0"/>
            </a:endParaRPr>
          </a:p>
        </p:txBody>
      </p:sp>
      <p:grpSp>
        <p:nvGrpSpPr>
          <p:cNvPr id="8" name="组合 7"/>
          <p:cNvGrpSpPr/>
          <p:nvPr/>
        </p:nvGrpSpPr>
        <p:grpSpPr>
          <a:xfrm>
            <a:off x="896679" y="4201140"/>
            <a:ext cx="10398641" cy="1914032"/>
            <a:chOff x="-4610068" y="1013130"/>
            <a:chExt cx="10398641" cy="2377578"/>
          </a:xfrm>
        </p:grpSpPr>
        <p:sp>
          <p:nvSpPr>
            <p:cNvPr id="9" name="矩形: 圆角 8"/>
            <p:cNvSpPr/>
            <p:nvPr/>
          </p:nvSpPr>
          <p:spPr>
            <a:xfrm>
              <a:off x="-4610068" y="1414563"/>
              <a:ext cx="10398641" cy="1976145"/>
            </a:xfrm>
            <a:prstGeom prst="roundRect">
              <a:avLst>
                <a:gd name="adj" fmla="val 10207"/>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文本框 9"/>
            <p:cNvSpPr txBox="1"/>
            <p:nvPr/>
          </p:nvSpPr>
          <p:spPr>
            <a:xfrm>
              <a:off x="-409416" y="1013130"/>
              <a:ext cx="2114295" cy="802861"/>
            </a:xfrm>
            <a:prstGeom prst="rect">
              <a:avLst/>
            </a:prstGeom>
            <a:solidFill>
              <a:srgbClr val="DAE0EF"/>
            </a:solidFill>
            <a:ln>
              <a:noFill/>
            </a:ln>
          </p:spPr>
          <p:txBody>
            <a:bodyPr wrap="square" rtlCol="0">
              <a:spAutoFit/>
            </a:bodyPr>
            <a:lstStyle/>
            <a:p>
              <a:pPr algn="ctr"/>
              <a:r>
                <a:rPr lang="zh-CN" altLang="en-US" sz="36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负面影响</a:t>
              </a:r>
              <a:endParaRPr lang="zh-CN" altLang="en-US" sz="36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Single"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7" presetClass="entr" presetSubtype="0" fill="hold" grpId="0" nodeType="clickEffect">
                                  <p:stCondLst>
                                    <p:cond delay="0"/>
                                  </p:stCondLst>
                                  <p:iterate type="lt">
                                    <p:tmPct val="50000"/>
                                  </p:iterate>
                                  <p:childTnLst>
                                    <p:set>
                                      <p:cBhvr>
                                        <p:cTn id="26" dur="1" fill="hold">
                                          <p:stCondLst>
                                            <p:cond delay="0"/>
                                          </p:stCondLst>
                                        </p:cTn>
                                        <p:tgtEl>
                                          <p:spTgt spid="7">
                                            <p:txEl>
                                              <p:pRg st="0" end="0"/>
                                            </p:txEl>
                                          </p:spTgt>
                                        </p:tgtEl>
                                        <p:attrNameLst>
                                          <p:attrName>style.visibility</p:attrName>
                                        </p:attrNameLst>
                                      </p:cBhvr>
                                      <p:to>
                                        <p:strVal val="visible"/>
                                      </p:to>
                                    </p:set>
                                    <p:anim calcmode="discrete" valueType="clr">
                                      <p:cBhvr override="childStyle">
                                        <p:cTn id="27" dur="80"/>
                                        <p:tgtEl>
                                          <p:spTgt spid="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7">
                                            <p:txEl>
                                              <p:pRg st="0" end="0"/>
                                            </p:txEl>
                                          </p:spTgt>
                                        </p:tgtEl>
                                        <p:attrNameLst>
                                          <p:attrName>fillcolor</p:attrName>
                                        </p:attrNameLst>
                                      </p:cBhvr>
                                      <p:tavLst>
                                        <p:tav tm="0">
                                          <p:val>
                                            <p:clrVal>
                                              <a:schemeClr val="accent2"/>
                                            </p:clrVal>
                                          </p:val>
                                        </p:tav>
                                        <p:tav tm="50000">
                                          <p:val>
                                            <p:clrVal>
                                              <a:schemeClr val="hlink"/>
                                            </p:clrVal>
                                          </p:val>
                                        </p:tav>
                                      </p:tavLst>
                                    </p:anim>
                                    <p:set>
                                      <p:cBhvr>
                                        <p:cTn id="29" dur="80"/>
                                        <p:tgtEl>
                                          <p:spTgt spid="7">
                                            <p:txEl>
                                              <p:pRg st="0" end="0"/>
                                            </p:txEl>
                                          </p:spTgt>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27" presetClass="entr" presetSubtype="0" fill="hold" grpId="0" nodeType="clickEffect">
                                  <p:stCondLst>
                                    <p:cond delay="0"/>
                                  </p:stCondLst>
                                  <p:iterate type="lt">
                                    <p:tmPct val="50000"/>
                                  </p:iterate>
                                  <p:childTnLst>
                                    <p:set>
                                      <p:cBhvr>
                                        <p:cTn id="33" dur="1" fill="hold">
                                          <p:stCondLst>
                                            <p:cond delay="0"/>
                                          </p:stCondLst>
                                        </p:cTn>
                                        <p:tgtEl>
                                          <p:spTgt spid="7">
                                            <p:txEl>
                                              <p:pRg st="1" end="1"/>
                                            </p:txEl>
                                          </p:spTgt>
                                        </p:tgtEl>
                                        <p:attrNameLst>
                                          <p:attrName>style.visibility</p:attrName>
                                        </p:attrNameLst>
                                      </p:cBhvr>
                                      <p:to>
                                        <p:strVal val="visible"/>
                                      </p:to>
                                    </p:set>
                                    <p:anim calcmode="discrete" valueType="clr">
                                      <p:cBhvr override="childStyle">
                                        <p:cTn id="34" dur="80"/>
                                        <p:tgtEl>
                                          <p:spTgt spid="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7">
                                            <p:txEl>
                                              <p:pRg st="1" end="1"/>
                                            </p:txEl>
                                          </p:spTgt>
                                        </p:tgtEl>
                                        <p:attrNameLst>
                                          <p:attrName>fillcolor</p:attrName>
                                        </p:attrNameLst>
                                      </p:cBhvr>
                                      <p:tavLst>
                                        <p:tav tm="0">
                                          <p:val>
                                            <p:clrVal>
                                              <a:schemeClr val="accent2"/>
                                            </p:clrVal>
                                          </p:val>
                                        </p:tav>
                                        <p:tav tm="50000">
                                          <p:val>
                                            <p:clrVal>
                                              <a:schemeClr val="hlink"/>
                                            </p:clrVal>
                                          </p:val>
                                        </p:tav>
                                      </p:tavLst>
                                    </p:anim>
                                    <p:set>
                                      <p:cBhvr>
                                        <p:cTn id="36" dur="80"/>
                                        <p:tgtEl>
                                          <p:spTgt spid="7">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植物生长调节剂的应用</a:t>
            </a:r>
            <a:endParaRPr lang="zh-CN" altLang="en-US" dirty="0"/>
          </a:p>
        </p:txBody>
      </p:sp>
      <p:sp>
        <p:nvSpPr>
          <p:cNvPr id="3" name="文本框 2"/>
          <p:cNvSpPr txBox="1"/>
          <p:nvPr/>
        </p:nvSpPr>
        <p:spPr>
          <a:xfrm>
            <a:off x="1178442" y="1699844"/>
            <a:ext cx="9952074" cy="1975028"/>
          </a:xfrm>
          <a:prstGeom prst="rect">
            <a:avLst/>
          </a:prstGeom>
          <a:noFill/>
        </p:spPr>
        <p:txBody>
          <a:bodyPr wrap="square" rtlCol="0">
            <a:spAutoFit/>
          </a:bodyPr>
          <a:lstStyle/>
          <a:p>
            <a:pPr marL="457200" indent="-457200">
              <a:lnSpc>
                <a:spcPct val="130000"/>
              </a:lnSpc>
              <a:buFont typeface="+mj-lt"/>
              <a:buAutoNum type="arabicPeriod"/>
            </a:pPr>
            <a:r>
              <a:rPr lang="zh-CN" altLang="en-US" sz="2400" dirty="0">
                <a:latin typeface="Times New Roman" panose="02020603050405020304" pitchFamily="18" charset="0"/>
                <a:cs typeface="Times New Roman" panose="02020603050405020304" pitchFamily="18" charset="0"/>
              </a:rPr>
              <a:t>植物生长调节剂必须经国家指定单位检验并进行正规田间试验，充分证明其效益，无毒、无害方可批准登记；</a:t>
            </a:r>
            <a:endParaRPr lang="zh-CN" altLang="en-US" sz="2400" dirty="0">
              <a:latin typeface="Times New Roman" panose="02020603050405020304" pitchFamily="18" charset="0"/>
              <a:cs typeface="Times New Roman" panose="02020603050405020304" pitchFamily="18" charset="0"/>
            </a:endParaRPr>
          </a:p>
          <a:p>
            <a:pPr marL="457200" indent="-457200">
              <a:lnSpc>
                <a:spcPct val="130000"/>
              </a:lnSpc>
              <a:buFont typeface="+mj-lt"/>
              <a:buAutoNum type="arabicPeriod"/>
            </a:pPr>
            <a:r>
              <a:rPr lang="zh-CN" altLang="en-US" sz="2400" dirty="0">
                <a:latin typeface="Times New Roman" panose="02020603050405020304" pitchFamily="18" charset="0"/>
                <a:cs typeface="Times New Roman" panose="02020603050405020304" pitchFamily="18" charset="0"/>
              </a:rPr>
              <a:t>在销售中禁止夸大植物生长调节剂的功能；</a:t>
            </a:r>
            <a:endParaRPr lang="zh-CN" altLang="en-US" sz="2400" dirty="0">
              <a:latin typeface="Times New Roman" panose="02020603050405020304" pitchFamily="18" charset="0"/>
              <a:cs typeface="Times New Roman" panose="02020603050405020304" pitchFamily="18" charset="0"/>
            </a:endParaRPr>
          </a:p>
          <a:p>
            <a:pPr marL="457200" indent="-457200">
              <a:lnSpc>
                <a:spcPct val="130000"/>
              </a:lnSpc>
              <a:buFont typeface="+mj-lt"/>
              <a:buAutoNum type="arabicPeriod"/>
            </a:pPr>
            <a:r>
              <a:rPr lang="zh-CN" altLang="en-US" sz="2400" dirty="0">
                <a:latin typeface="Times New Roman" panose="02020603050405020304" pitchFamily="18" charset="0"/>
                <a:cs typeface="Times New Roman" panose="02020603050405020304" pitchFamily="18" charset="0"/>
              </a:rPr>
              <a:t>禁止在肥料中添加植物生长调节剂，等等。</a:t>
            </a:r>
            <a:endParaRPr lang="zh-CN" altLang="en-US" sz="2400" dirty="0">
              <a:latin typeface="Times New Roman" panose="02020603050405020304" pitchFamily="18" charset="0"/>
              <a:cs typeface="Times New Roman" panose="02020603050405020304" pitchFamily="18" charset="0"/>
            </a:endParaRPr>
          </a:p>
        </p:txBody>
      </p:sp>
      <p:grpSp>
        <p:nvGrpSpPr>
          <p:cNvPr id="4" name="组合 3"/>
          <p:cNvGrpSpPr/>
          <p:nvPr/>
        </p:nvGrpSpPr>
        <p:grpSpPr>
          <a:xfrm>
            <a:off x="896679" y="1048453"/>
            <a:ext cx="10398641" cy="2817980"/>
            <a:chOff x="-4610068" y="1013130"/>
            <a:chExt cx="10398641" cy="3500445"/>
          </a:xfrm>
        </p:grpSpPr>
        <p:sp>
          <p:nvSpPr>
            <p:cNvPr id="5" name="矩形: 圆角 4"/>
            <p:cNvSpPr/>
            <p:nvPr/>
          </p:nvSpPr>
          <p:spPr>
            <a:xfrm>
              <a:off x="-4610068" y="1414561"/>
              <a:ext cx="10398641" cy="3099014"/>
            </a:xfrm>
            <a:prstGeom prst="roundRect">
              <a:avLst>
                <a:gd name="adj" fmla="val 10207"/>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文本框 5"/>
            <p:cNvSpPr txBox="1"/>
            <p:nvPr/>
          </p:nvSpPr>
          <p:spPr>
            <a:xfrm>
              <a:off x="-453755" y="1013130"/>
              <a:ext cx="2086014" cy="802861"/>
            </a:xfrm>
            <a:prstGeom prst="rect">
              <a:avLst/>
            </a:prstGeom>
            <a:solidFill>
              <a:srgbClr val="DAE0EF"/>
            </a:solidFill>
            <a:ln>
              <a:noFill/>
            </a:ln>
          </p:spPr>
          <p:txBody>
            <a:bodyPr wrap="square" rtlCol="0">
              <a:spAutoFit/>
            </a:bodyPr>
            <a:lstStyle/>
            <a:p>
              <a:pPr algn="ctr"/>
              <a:r>
                <a:rPr lang="zh-CN" altLang="en-US" sz="36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我国规定</a:t>
              </a:r>
              <a:endParaRPr lang="zh-CN" altLang="en-US" sz="36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p="http://schemas.openxmlformats.org/presentationml/2006/main">
  <p:tag name="commondata" val="eyJoZGlkIjoiMjhjYTEzZTliZTc5ZTc0ZDgwM2UwNWU0ZDAwNmNmMDcifQ=="/>
</p:tagLst>
</file>

<file path=ppt/theme/theme1.xml><?xml version="1.0" encoding="utf-8"?>
<a:theme xmlns:a="http://schemas.openxmlformats.org/drawingml/2006/main" name="Office 主题​​">
  <a:themeElements>
    <a:clrScheme name="蓝色暖调">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3393</Words>
  <Application>WPS 演示</Application>
  <PresentationFormat>宽屏</PresentationFormat>
  <Paragraphs>240</Paragraphs>
  <Slides>21</Slides>
  <Notes>3</Notes>
  <HiddenSlides>0</HiddenSlides>
  <MMClips>1</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21</vt:i4>
      </vt:variant>
    </vt:vector>
  </HeadingPairs>
  <TitlesOfParts>
    <vt:vector size="42" baseType="lpstr">
      <vt:lpstr>Arial</vt:lpstr>
      <vt:lpstr>宋体</vt:lpstr>
      <vt:lpstr>Wingdings</vt:lpstr>
      <vt:lpstr>微软雅黑</vt:lpstr>
      <vt:lpstr>方正小标宋简体</vt:lpstr>
      <vt:lpstr>方正细珊瑚简体</vt:lpstr>
      <vt:lpstr>Impact</vt:lpstr>
      <vt:lpstr>Arial Black</vt:lpstr>
      <vt:lpstr>华文新魏</vt:lpstr>
      <vt:lpstr>华文行楷</vt:lpstr>
      <vt:lpstr>Times New Roman</vt:lpstr>
      <vt:lpstr>方正粗倩简体</vt:lpstr>
      <vt:lpstr>方正大标宋简体</vt:lpstr>
      <vt:lpstr>等线</vt:lpstr>
      <vt:lpstr>Arial Unicode MS</vt:lpstr>
      <vt:lpstr>等线 Light</vt:lpstr>
      <vt:lpstr>华文细黑</vt:lpstr>
      <vt:lpstr>Rockwell</vt:lpstr>
      <vt:lpstr>Bookman Old Style</vt:lpstr>
      <vt:lpstr>Calibri</vt:lpstr>
      <vt:lpstr>Office 主题​​</vt:lpstr>
      <vt:lpstr>PowerPoint 演示文稿</vt:lpstr>
      <vt:lpstr>PowerPoint 演示文稿</vt:lpstr>
      <vt:lpstr>植物生长调节剂</vt:lpstr>
      <vt:lpstr>植物生长调节剂</vt:lpstr>
      <vt:lpstr>植物生长调节剂的类型</vt:lpstr>
      <vt:lpstr>【思考·讨论】评述植物生长调节剂在生产中的应用</vt:lpstr>
      <vt:lpstr>【思考·讨论】评述植物生长调节剂在生产中的应用</vt:lpstr>
      <vt:lpstr>植物生长调节剂的应用</vt:lpstr>
      <vt:lpstr>植物生长调节剂的应用</vt:lpstr>
      <vt:lpstr>植物生长调节剂的应用</vt:lpstr>
      <vt:lpstr>植物生长调节剂的施用</vt:lpstr>
      <vt:lpstr>【探究·实践】探索生长素类调节剂促进插条生根的最适浓度</vt:lpstr>
      <vt:lpstr>【探究·实践】探索生长素类调节剂促进插条生根的最适浓度</vt:lpstr>
      <vt:lpstr>【探究·实践】探索生长素类调节剂促进插条生根的最适浓度</vt:lpstr>
      <vt:lpstr>【探究·实践】探索生长素类调节剂促进插条生根的最适浓度</vt:lpstr>
      <vt:lpstr>【探究·实践】探索生长素类调节剂促进插条生根的最适浓度</vt:lpstr>
      <vt:lpstr>【科学方法】预实验</vt:lpstr>
      <vt:lpstr>【探究·实践】尝试利用乙烯利催熟水果</vt:lpstr>
      <vt:lpstr>【探究·实践】尝试利用乙烯利催熟水果</vt:lpstr>
      <vt:lpstr>【探究·实践】尝试利用乙烯利催熟水果</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贵君</dc:creator>
  <cp:lastModifiedBy>强</cp:lastModifiedBy>
  <cp:revision>2097</cp:revision>
  <dcterms:created xsi:type="dcterms:W3CDTF">2021-10-17T01:42:00Z</dcterms:created>
  <dcterms:modified xsi:type="dcterms:W3CDTF">2024-08-31T00:03:58Z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6F8C9B28988C40DB94D73A97287AB3D3_12</vt:lpwstr>
  </property>
  <property fmtid="{D5CDD505-2E9C-101B-9397-08002B2CF9AE}" pid="3" name="KSOProductBuildVer">
    <vt:lpwstr>2052-12.1.0.17827</vt:lpwstr>
  </property>
</Properties>
</file>