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267" r:id="rId3"/>
    <p:sldId id="522" r:id="rId4"/>
    <p:sldId id="764" r:id="rId6"/>
    <p:sldId id="791" r:id="rId7"/>
    <p:sldId id="792" r:id="rId8"/>
    <p:sldId id="781" r:id="rId9"/>
    <p:sldId id="793" r:id="rId10"/>
    <p:sldId id="794" r:id="rId11"/>
    <p:sldId id="795" r:id="rId12"/>
    <p:sldId id="796" r:id="rId13"/>
    <p:sldId id="797" r:id="rId14"/>
    <p:sldId id="798" r:id="rId15"/>
    <p:sldId id="800" r:id="rId16"/>
    <p:sldId id="801" r:id="rId17"/>
    <p:sldId id="799" r:id="rId18"/>
    <p:sldId id="802" r:id="rId19"/>
    <p:sldId id="803" r:id="rId20"/>
    <p:sldId id="804" r:id="rId21"/>
    <p:sldId id="790" r:id="rId22"/>
    <p:sldId id="805" r:id="rId23"/>
    <p:sldId id="334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方正细珊瑚简体" panose="03000509000000000000" pitchFamily="65" charset="-122"/>
      <p:regular r:id="rId30"/>
    </p:embeddedFont>
    <p:embeddedFont>
      <p:font typeface="Impact" panose="020B0806030902050204" pitchFamily="34" charset="0"/>
      <p:regular r:id="rId31"/>
    </p:embeddedFont>
    <p:embeddedFont>
      <p:font typeface="华文行楷" panose="02010800040101010101" pitchFamily="2" charset="-122"/>
      <p:regular r:id="rId32"/>
    </p:embeddedFont>
    <p:embeddedFont>
      <p:font typeface="方正粗倩简体" panose="03000509000000000000" pitchFamily="65" charset="-122"/>
      <p:regular r:id="rId33"/>
    </p:embeddedFont>
    <p:embeddedFont>
      <p:font typeface="等线" panose="02010600030101010101" charset="-122"/>
      <p:regular r:id="rId34"/>
    </p:embeddedFont>
    <p:embeddedFont>
      <p:font typeface="等线 Light" panose="02010600030101010101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34497D"/>
    <a:srgbClr val="DAE0EF"/>
    <a:srgbClr val="DD690A"/>
    <a:srgbClr val="EBC09F"/>
    <a:srgbClr val="CC9B00"/>
    <a:srgbClr val="C5E0B4"/>
    <a:srgbClr val="FFE79B"/>
    <a:srgbClr val="D1B2E8"/>
    <a:srgbClr val="7E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49" autoAdjust="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tags" Target="tags/tag1.xml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8980158" y="5734144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7"/>
          <a:stretch>
            <a:fillRect/>
          </a:stretch>
        </p:blipFill>
        <p:spPr bwMode="auto">
          <a:xfrm>
            <a:off x="874946" y="2114812"/>
            <a:ext cx="3200400" cy="2518564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254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jpe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§5-4 </a:t>
            </a:r>
            <a:r>
              <a:rPr lang="zh-CN" altLang="en-US" dirty="0"/>
              <a:t>环境因素参与调节植物的生命活动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3955984" y="2300757"/>
            <a:ext cx="7898812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6600" b="1" kern="0" spc="-1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植物生命活动的调节</a:t>
            </a:r>
            <a:endParaRPr lang="zh-CN" altLang="en-US" sz="6600" b="1" kern="0" spc="-10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光敏色素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178442" y="1539589"/>
            <a:ext cx="9952074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是一类蛋白质（色素</a:t>
            </a:r>
            <a:r>
              <a:rPr lang="en-US" altLang="zh-CN" sz="2800" dirty="0">
                <a:latin typeface="+mn-ea"/>
              </a:rPr>
              <a:t>—</a:t>
            </a:r>
            <a:r>
              <a:rPr lang="zh-CN" altLang="en-US" sz="2800" dirty="0">
                <a:latin typeface="+mn-ea"/>
              </a:rPr>
              <a:t>蛋白复合体）</a:t>
            </a:r>
            <a:endParaRPr lang="zh-CN" altLang="en-US" sz="28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96679" y="897625"/>
            <a:ext cx="10398641" cy="1591051"/>
            <a:chOff x="-4610068" y="1013130"/>
            <a:chExt cx="10398641" cy="1976376"/>
          </a:xfrm>
        </p:grpSpPr>
        <p:sp>
          <p:nvSpPr>
            <p:cNvPr id="14" name="矩形: 圆角 13"/>
            <p:cNvSpPr/>
            <p:nvPr/>
          </p:nvSpPr>
          <p:spPr>
            <a:xfrm>
              <a:off x="-4610068" y="1414561"/>
              <a:ext cx="10398641" cy="1574945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453755" y="1013130"/>
              <a:ext cx="2086014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化学本质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178442" y="3368389"/>
            <a:ext cx="9952074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在植物的各个部位，其中在分生组织的细胞内比较丰富。</a:t>
            </a:r>
            <a:endParaRPr lang="zh-CN" altLang="en-US" sz="28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96679" y="2726425"/>
            <a:ext cx="10398641" cy="1591051"/>
            <a:chOff x="-4610068" y="1013130"/>
            <a:chExt cx="10398641" cy="1976376"/>
          </a:xfrm>
        </p:grpSpPr>
        <p:sp>
          <p:nvSpPr>
            <p:cNvPr id="18" name="矩形: 圆角 17"/>
            <p:cNvSpPr/>
            <p:nvPr/>
          </p:nvSpPr>
          <p:spPr>
            <a:xfrm>
              <a:off x="-4610068" y="1414561"/>
              <a:ext cx="10398641" cy="1574945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-453755" y="1013130"/>
              <a:ext cx="2086014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分　布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78442" y="5282967"/>
            <a:ext cx="9952074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光敏色素主要吸收红光和远红光</a:t>
            </a:r>
            <a:endParaRPr lang="zh-CN" altLang="en-US" sz="28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96679" y="4641003"/>
            <a:ext cx="10398641" cy="1591051"/>
            <a:chOff x="-4610068" y="1013130"/>
            <a:chExt cx="10398641" cy="1976376"/>
          </a:xfrm>
        </p:grpSpPr>
        <p:sp>
          <p:nvSpPr>
            <p:cNvPr id="23" name="矩形: 圆角 22"/>
            <p:cNvSpPr/>
            <p:nvPr/>
          </p:nvSpPr>
          <p:spPr>
            <a:xfrm>
              <a:off x="-4610068" y="1414561"/>
              <a:ext cx="10398641" cy="1574945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-453755" y="1013130"/>
              <a:ext cx="2086014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特　性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 build="p"/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光敏色素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136804" y="1438861"/>
            <a:ext cx="3663796" cy="483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600" dirty="0">
                <a:latin typeface="+mn-ea"/>
              </a:rPr>
              <a:t>受到光照射时，光敏色素的结构会发生变化。</a:t>
            </a:r>
            <a:endParaRPr lang="en-US" altLang="zh-CN" sz="2600" dirty="0">
              <a:latin typeface="+mn-ea"/>
            </a:endParaRPr>
          </a:p>
          <a:p>
            <a:pPr marL="447675" indent="-447675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600" dirty="0">
                <a:latin typeface="+mn-ea"/>
              </a:rPr>
              <a:t>这一变化的信息会经过信息传递系统传导到细胞核内。</a:t>
            </a:r>
            <a:endParaRPr lang="en-US" altLang="zh-CN" sz="2600" dirty="0">
              <a:latin typeface="+mn-ea"/>
            </a:endParaRPr>
          </a:p>
          <a:p>
            <a:pPr marL="447675" indent="-447675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600" dirty="0">
                <a:latin typeface="+mn-ea"/>
              </a:rPr>
              <a:t>影响特定基因的表达。</a:t>
            </a:r>
            <a:endParaRPr lang="en-US" altLang="zh-CN" sz="2600" dirty="0">
              <a:latin typeface="+mn-ea"/>
            </a:endParaRPr>
          </a:p>
          <a:p>
            <a:pPr marL="447675" indent="-447675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600" dirty="0">
                <a:latin typeface="+mn-ea"/>
              </a:rPr>
              <a:t>表现出生物学效应。</a:t>
            </a:r>
            <a:endParaRPr lang="zh-CN" altLang="en-US" sz="2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96680" y="933986"/>
            <a:ext cx="4080674" cy="5445127"/>
            <a:chOff x="-4610067" y="1058297"/>
            <a:chExt cx="4080674" cy="6763842"/>
          </a:xfrm>
        </p:grpSpPr>
        <p:sp>
          <p:nvSpPr>
            <p:cNvPr id="14" name="矩形: 圆角 13"/>
            <p:cNvSpPr/>
            <p:nvPr/>
          </p:nvSpPr>
          <p:spPr>
            <a:xfrm>
              <a:off x="-4610067" y="1414560"/>
              <a:ext cx="4080674" cy="6407579"/>
            </a:xfrm>
            <a:prstGeom prst="roundRect">
              <a:avLst>
                <a:gd name="adj" fmla="val 4822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3612737" y="1058297"/>
              <a:ext cx="2086014" cy="726397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作用原理</a:t>
              </a:r>
              <a:endPara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 descr="图示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4680" y="924558"/>
            <a:ext cx="5780640" cy="549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7395633" y="29649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①</a:t>
            </a:r>
            <a:endParaRPr lang="zh-CN" altLang="en-US" sz="240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30289" y="18007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②</a:t>
            </a:r>
            <a:endParaRPr lang="zh-CN" altLang="en-US" sz="240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82608" y="426128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③</a:t>
            </a:r>
            <a:endParaRPr lang="zh-CN" altLang="en-US" sz="240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58778" y="42612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④</a:t>
            </a:r>
            <a:endParaRPr lang="zh-CN" altLang="en-US" sz="240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39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9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9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光对植物生长发育的调节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172852" y="1141119"/>
            <a:ext cx="9935852" cy="222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        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植物体内除了光敏色素，还有</a:t>
            </a:r>
            <a:r>
              <a:rPr lang="zh-CN" altLang="en-US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感受蓝光的受体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。可以认为，环境中的</a:t>
            </a:r>
            <a:r>
              <a:rPr lang="zh-CN" altLang="en-US" sz="3200" dirty="0">
                <a:solidFill>
                  <a:srgbClr val="FF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红光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蓝光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，对于植物的生长发育来说，是非常关键的。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descr="292-11010410120951.jp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44" t="40000"/>
          <a:stretch>
            <a:fillRect/>
          </a:stretch>
        </p:blipFill>
        <p:spPr>
          <a:xfrm>
            <a:off x="6287679" y="4022149"/>
            <a:ext cx="5904322" cy="28358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温度参与植物生长发育的调节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98446" y="899898"/>
            <a:ext cx="6437241" cy="293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1】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温带地区，树木年复一年地加粗，构成一圈圈的年轮，表现出季节周期性变化。年轮形成的原因是：在春夏季细胞分裂快、细胞体积大，在树干上形成颜色较浅的带；在秋冬季细胞分裂慢、细胞体积较小，树干上形成颜色较深的带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138" y="4411243"/>
            <a:ext cx="10512661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树木的年轮与季节的温度变化有什么直接关系？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55669" y="4987404"/>
            <a:ext cx="10298130" cy="563898"/>
            <a:chOff x="891067" y="4979284"/>
            <a:chExt cx="10298130" cy="563898"/>
          </a:xfrm>
        </p:grpSpPr>
        <p:sp>
          <p:nvSpPr>
            <p:cNvPr id="7" name="矩形: 圆角 6"/>
            <p:cNvSpPr/>
            <p:nvPr/>
          </p:nvSpPr>
          <p:spPr>
            <a:xfrm>
              <a:off x="891067" y="4979284"/>
              <a:ext cx="10298130" cy="563898"/>
            </a:xfrm>
            <a:prstGeom prst="roundRect">
              <a:avLst>
                <a:gd name="adj" fmla="val 2156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12213" y="4999680"/>
              <a:ext cx="9959515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年轮的形成，是树木生长对一年中不同时期环境温度反应的结果。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8444" y="3833009"/>
            <a:ext cx="10555356" cy="461665"/>
            <a:chOff x="6333409" y="1517248"/>
            <a:chExt cx="10555356" cy="461665"/>
          </a:xfrm>
        </p:grpSpPr>
        <p:sp>
          <p:nvSpPr>
            <p:cNvPr id="11" name="文本框 10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351240" y="1974037"/>
              <a:ext cx="10537525" cy="0"/>
              <a:chOff x="7484784" y="1647059"/>
              <a:chExt cx="10537525" cy="0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8217477" y="1647059"/>
                <a:ext cx="98048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7502254" y="977756"/>
            <a:ext cx="3891300" cy="3039919"/>
            <a:chOff x="7502254" y="977756"/>
            <a:chExt cx="3891300" cy="30399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-32" t="4152" r="-422" b="451"/>
            <a:stretch>
              <a:fillRect/>
            </a:stretch>
          </p:blipFill>
          <p:spPr>
            <a:xfrm>
              <a:off x="7502254" y="977756"/>
              <a:ext cx="3891300" cy="262061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124738" y="36483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年轮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温度参与植物生长发育的调节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98447" y="899898"/>
            <a:ext cx="5821810" cy="197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2】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有些植物在生长期需要经历一段时期的低温之后才能开花。这种经历低温诱导促使植物开花的作用，称为春化作用。冬小麦、冬大麦、蕙兰等就是这样。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139" y="3398743"/>
            <a:ext cx="5982262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有的植物需要经过春化作用才能开花，这对于它们适应所生存的环境有什么意义？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12978" y="4382829"/>
            <a:ext cx="10298130" cy="563898"/>
            <a:chOff x="891067" y="4979284"/>
            <a:chExt cx="10298130" cy="563898"/>
          </a:xfrm>
        </p:grpSpPr>
        <p:sp>
          <p:nvSpPr>
            <p:cNvPr id="7" name="矩形: 圆角 6"/>
            <p:cNvSpPr/>
            <p:nvPr/>
          </p:nvSpPr>
          <p:spPr>
            <a:xfrm>
              <a:off x="891067" y="4979284"/>
              <a:ext cx="10298130" cy="563898"/>
            </a:xfrm>
            <a:prstGeom prst="roundRect">
              <a:avLst>
                <a:gd name="adj" fmla="val 2156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12213" y="4999680"/>
              <a:ext cx="9959515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这样可以避免出现在冬季来临之前开花从而无法正常结果的情况。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78894" y="2906289"/>
            <a:ext cx="5944507" cy="461665"/>
            <a:chOff x="6333409" y="1517248"/>
            <a:chExt cx="5944507" cy="461665"/>
          </a:xfrm>
        </p:grpSpPr>
        <p:sp>
          <p:nvSpPr>
            <p:cNvPr id="11" name="文本框 10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351240" y="1974037"/>
              <a:ext cx="5926676" cy="0"/>
              <a:chOff x="7484784" y="1647059"/>
              <a:chExt cx="5926676" cy="0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8217477" y="1647059"/>
                <a:ext cx="51939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/>
          <p:cNvSpPr txBox="1"/>
          <p:nvPr/>
        </p:nvSpPr>
        <p:spPr>
          <a:xfrm>
            <a:off x="798447" y="5001373"/>
            <a:ext cx="10512661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关于温度参与调节植物生长发育的实例，你还能举出一些吗？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28349" y="5526369"/>
            <a:ext cx="10298130" cy="563898"/>
            <a:chOff x="891067" y="4979284"/>
            <a:chExt cx="10298130" cy="563898"/>
          </a:xfrm>
        </p:grpSpPr>
        <p:sp>
          <p:nvSpPr>
            <p:cNvPr id="17" name="矩形: 圆角 16"/>
            <p:cNvSpPr/>
            <p:nvPr/>
          </p:nvSpPr>
          <p:spPr>
            <a:xfrm>
              <a:off x="891067" y="4979284"/>
              <a:ext cx="10298130" cy="563898"/>
            </a:xfrm>
            <a:prstGeom prst="roundRect">
              <a:avLst>
                <a:gd name="adj" fmla="val 2156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12213" y="4999680"/>
              <a:ext cx="9959515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学生根据自己的情况回答。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27672" y="804664"/>
            <a:ext cx="4529458" cy="3446937"/>
            <a:chOff x="6864096" y="799133"/>
            <a:chExt cx="4529458" cy="344693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864096" y="799133"/>
              <a:ext cx="4529458" cy="304406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290816" y="3876738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冬小麦要经历春化作用才能开花</a:t>
              </a:r>
              <a:endParaRPr lang="zh-CN" altLang="en-US"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参与调节植物生命活动的其他环境因素</a:t>
            </a:r>
            <a:endParaRPr lang="zh-CN" altLang="en-US" dirty="0"/>
          </a:p>
        </p:txBody>
      </p:sp>
      <p:pic>
        <p:nvPicPr>
          <p:cNvPr id="12" name="图片 11" descr="292-11010410120951.jp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44" t="40000"/>
          <a:stretch>
            <a:fillRect/>
          </a:stretch>
        </p:blipFill>
        <p:spPr>
          <a:xfrm>
            <a:off x="7534655" y="4621073"/>
            <a:ext cx="4657345" cy="22369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80923" y="1595774"/>
            <a:ext cx="9952074" cy="39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季节轮回、气温周期性变化，植物发芽、开花、落叶、休眠，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生命活动的节奏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追随着季节的步伐。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随着昼夜交替，气温午高夜低，植物的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代谢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也会有旺盛和缓慢之分。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植物的所有生理活动都是在一定的温度范围内进行，温度通过影响种子萌发、植株生长、开花结果和叶的衰老、脱落等生命活动，参与调节植物的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生长发育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植物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分布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的地域性很大程度由温度决定。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9160" y="936589"/>
            <a:ext cx="10398641" cy="4769267"/>
            <a:chOff x="-4610068" y="1013130"/>
            <a:chExt cx="10398641" cy="5924300"/>
          </a:xfrm>
        </p:grpSpPr>
        <p:sp>
          <p:nvSpPr>
            <p:cNvPr id="7" name="矩形: 圆角 6"/>
            <p:cNvSpPr/>
            <p:nvPr/>
          </p:nvSpPr>
          <p:spPr>
            <a:xfrm>
              <a:off x="-4610068" y="1414561"/>
              <a:ext cx="10398641" cy="5522869"/>
            </a:xfrm>
            <a:prstGeom prst="roundRect">
              <a:avLst>
                <a:gd name="adj" fmla="val 6642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92720" y="1013130"/>
              <a:ext cx="1680905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温  度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参与调节植物生命活动的其他环境因素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80923" y="1595774"/>
            <a:ext cx="9952074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影响：重力是调节植物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生长发育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形态建成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的重要环境因素。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举例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植物根向地、茎背地生长：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lvl="1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解释：植物的根、茎中具有感受重力的物质和细胞，可以将重力信号转换成运输生长素的信号，造成生长素分布的不均衡，从而调节植物的生长方向。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9160" y="936589"/>
            <a:ext cx="10398641" cy="5244755"/>
            <a:chOff x="-4610068" y="1013130"/>
            <a:chExt cx="10398641" cy="6514943"/>
          </a:xfrm>
        </p:grpSpPr>
        <p:sp>
          <p:nvSpPr>
            <p:cNvPr id="7" name="矩形: 圆角 6"/>
            <p:cNvSpPr/>
            <p:nvPr/>
          </p:nvSpPr>
          <p:spPr>
            <a:xfrm>
              <a:off x="-4610068" y="1414561"/>
              <a:ext cx="10398641" cy="6113512"/>
            </a:xfrm>
            <a:prstGeom prst="roundRect">
              <a:avLst>
                <a:gd name="adj" fmla="val 4165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92720" y="1013130"/>
              <a:ext cx="1680905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重  力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73956" y="4040968"/>
            <a:ext cx="6083809" cy="2020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参与调节植物生命活动的其他环境因素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80923" y="1595774"/>
            <a:ext cx="5353989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354330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调节机制：“淀粉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平衡石假说”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9160" y="936589"/>
            <a:ext cx="10398641" cy="5244755"/>
            <a:chOff x="-4610068" y="1013130"/>
            <a:chExt cx="10398641" cy="6514943"/>
          </a:xfrm>
        </p:grpSpPr>
        <p:sp>
          <p:nvSpPr>
            <p:cNvPr id="7" name="矩形: 圆角 6"/>
            <p:cNvSpPr/>
            <p:nvPr/>
          </p:nvSpPr>
          <p:spPr>
            <a:xfrm>
              <a:off x="-4610068" y="1414561"/>
              <a:ext cx="10398641" cy="6113512"/>
            </a:xfrm>
            <a:prstGeom prst="roundRect">
              <a:avLst>
                <a:gd name="adj" fmla="val 4165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92720" y="1013130"/>
              <a:ext cx="1680905" cy="802861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重  力</a:t>
              </a:r>
              <a:endPara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53" y="2232082"/>
            <a:ext cx="1490610" cy="3163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853811" y="4285916"/>
            <a:ext cx="1143765" cy="369332"/>
            <a:chOff x="1557561" y="4285916"/>
            <a:chExt cx="1143765" cy="36933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2160077" y="4470582"/>
              <a:ext cx="54124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  <a:effectLst>
              <a:glow rad="25400">
                <a:schemeClr val="bg1"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1557561" y="42859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根冠</a:t>
              </a:r>
              <a:endParaRPr lang="zh-CN" altLang="en-US" dirty="0">
                <a:latin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157687" y="5107014"/>
            <a:ext cx="877163" cy="814397"/>
            <a:chOff x="2861437" y="5107014"/>
            <a:chExt cx="877163" cy="814397"/>
          </a:xfrm>
        </p:grpSpPr>
        <p:cxnSp>
          <p:nvCxnSpPr>
            <p:cNvPr id="18" name="直接连接符 17"/>
            <p:cNvCxnSpPr>
              <a:endCxn id="23" idx="0"/>
            </p:cNvCxnSpPr>
            <p:nvPr/>
          </p:nvCxnSpPr>
          <p:spPr>
            <a:xfrm>
              <a:off x="3082346" y="5107014"/>
              <a:ext cx="217673" cy="445065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endCxn id="23" idx="0"/>
            </p:cNvCxnSpPr>
            <p:nvPr/>
          </p:nvCxnSpPr>
          <p:spPr>
            <a:xfrm>
              <a:off x="3202783" y="5161321"/>
              <a:ext cx="97236" cy="39075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>
              <a:endCxn id="23" idx="0"/>
            </p:cNvCxnSpPr>
            <p:nvPr/>
          </p:nvCxnSpPr>
          <p:spPr>
            <a:xfrm>
              <a:off x="3300019" y="5158820"/>
              <a:ext cx="0" cy="39325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>
              <a:off x="3300019" y="5123727"/>
              <a:ext cx="218685" cy="42835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endCxn id="23" idx="0"/>
            </p:cNvCxnSpPr>
            <p:nvPr/>
          </p:nvCxnSpPr>
          <p:spPr>
            <a:xfrm flipH="1">
              <a:off x="3300019" y="5158820"/>
              <a:ext cx="120437" cy="39325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2861437" y="555207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淀粉体</a:t>
              </a:r>
              <a:endParaRPr lang="zh-CN" altLang="en-US" dirty="0"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774215" y="4655248"/>
            <a:ext cx="2160024" cy="369332"/>
            <a:chOff x="3477965" y="4655248"/>
            <a:chExt cx="2160024" cy="369332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3477965" y="4843245"/>
              <a:ext cx="880281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4299161" y="465524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平衡石细胞</a:t>
              </a:r>
              <a:endParaRPr lang="zh-CN" altLang="en-US" dirty="0">
                <a:latin typeface="+mn-ea"/>
              </a:endParaRPr>
            </a:p>
          </p:txBody>
        </p:sp>
      </p:grpSp>
      <p:pic>
        <p:nvPicPr>
          <p:cNvPr id="48" name="图片 47" descr="图片包含 物体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87" y="2890605"/>
            <a:ext cx="3731970" cy="226821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946611" y="29584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促进生长</a:t>
            </a:r>
            <a:endParaRPr lang="zh-CN" altLang="en-US" dirty="0">
              <a:latin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654987" y="38739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抑制生长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植物生长发育的整体调控</a:t>
            </a:r>
            <a:endParaRPr lang="zh-CN" altLang="en-US" dirty="0"/>
          </a:p>
        </p:txBody>
      </p:sp>
      <p:sp>
        <p:nvSpPr>
          <p:cNvPr id="28" name="矩形: 圆角 27"/>
          <p:cNvSpPr/>
          <p:nvPr/>
        </p:nvSpPr>
        <p:spPr>
          <a:xfrm>
            <a:off x="4529744" y="1652579"/>
            <a:ext cx="3132512" cy="542347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生长、发育、繁殖、休眠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6802410" y="4994567"/>
            <a:ext cx="814486" cy="679491"/>
          </a:xfrm>
          <a:prstGeom prst="round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产生分布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9503003" y="3149078"/>
            <a:ext cx="923817" cy="526569"/>
          </a:xfrm>
          <a:prstGeom prst="roundRect">
            <a:avLst/>
          </a:prstGeom>
          <a:solidFill>
            <a:srgbClr val="F1C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变化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529745" y="3097141"/>
            <a:ext cx="3132512" cy="6352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基因的选择性表达</a:t>
            </a:r>
            <a:endParaRPr lang="zh-CN" altLang="en-US" sz="2000" dirty="0"/>
          </a:p>
        </p:txBody>
      </p:sp>
      <p:sp>
        <p:nvSpPr>
          <p:cNvPr id="34" name="矩形: 圆角 33"/>
          <p:cNvSpPr/>
          <p:nvPr/>
        </p:nvSpPr>
        <p:spPr>
          <a:xfrm>
            <a:off x="2157930" y="2942848"/>
            <a:ext cx="1172623" cy="1109749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细胞间器官间的协调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375456" y="4895749"/>
            <a:ext cx="1178913" cy="87662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环境因素</a:t>
            </a:r>
            <a:endParaRPr lang="zh-CN" altLang="en-US" sz="2000" dirty="0"/>
          </a:p>
        </p:txBody>
      </p:sp>
      <p:sp>
        <p:nvSpPr>
          <p:cNvPr id="37" name="椭圆 36"/>
          <p:cNvSpPr/>
          <p:nvPr/>
        </p:nvSpPr>
        <p:spPr>
          <a:xfrm>
            <a:off x="4589401" y="4896002"/>
            <a:ext cx="1917546" cy="876622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激素</a:t>
            </a:r>
            <a:endParaRPr lang="en-US" altLang="zh-CN" sz="2000" dirty="0"/>
          </a:p>
          <a:p>
            <a:pPr algn="ctr"/>
            <a:r>
              <a:rPr lang="en-US" altLang="zh-CN" sz="2000" dirty="0"/>
              <a:t>(</a:t>
            </a:r>
            <a:r>
              <a:rPr lang="zh-CN" altLang="en-US" sz="2000" dirty="0"/>
              <a:t>信息分子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grpSp>
        <p:nvGrpSpPr>
          <p:cNvPr id="79" name="组合 78"/>
          <p:cNvGrpSpPr/>
          <p:nvPr/>
        </p:nvGrpSpPr>
        <p:grpSpPr>
          <a:xfrm>
            <a:off x="6096000" y="2205488"/>
            <a:ext cx="706410" cy="902215"/>
            <a:chOff x="6096000" y="2194926"/>
            <a:chExt cx="706410" cy="902215"/>
          </a:xfrm>
        </p:grpSpPr>
        <p:cxnSp>
          <p:nvCxnSpPr>
            <p:cNvPr id="10" name="直接箭头连接符 9"/>
            <p:cNvCxnSpPr>
              <a:stCxn id="31" idx="0"/>
              <a:endCxn id="28" idx="2"/>
            </p:cNvCxnSpPr>
            <p:nvPr/>
          </p:nvCxnSpPr>
          <p:spPr>
            <a:xfrm flipH="1" flipV="1">
              <a:off x="6096000" y="2194926"/>
              <a:ext cx="1" cy="9022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6104783" y="2480383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调控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381491" y="3687839"/>
            <a:ext cx="702127" cy="1218511"/>
            <a:chOff x="5381491" y="3687839"/>
            <a:chExt cx="702127" cy="1218511"/>
          </a:xfrm>
        </p:grpSpPr>
        <p:cxnSp>
          <p:nvCxnSpPr>
            <p:cNvPr id="38" name="直接箭头连接符 37"/>
            <p:cNvCxnSpPr/>
            <p:nvPr/>
          </p:nvCxnSpPr>
          <p:spPr>
            <a:xfrm flipV="1">
              <a:off x="5381491" y="3687839"/>
              <a:ext cx="0" cy="12185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5385991" y="4134959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影响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15" name="直接连接符 14"/>
          <p:cNvCxnSpPr>
            <a:stCxn id="37" idx="6"/>
            <a:endCxn id="29" idx="1"/>
          </p:cNvCxnSpPr>
          <p:nvPr/>
        </p:nvCxnSpPr>
        <p:spPr>
          <a:xfrm>
            <a:off x="6506947" y="5334313"/>
            <a:ext cx="295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/>
          <p:cNvGrpSpPr/>
          <p:nvPr/>
        </p:nvGrpSpPr>
        <p:grpSpPr>
          <a:xfrm>
            <a:off x="7616896" y="4933950"/>
            <a:ext cx="1758560" cy="400363"/>
            <a:chOff x="7616896" y="4933950"/>
            <a:chExt cx="1758560" cy="400363"/>
          </a:xfrm>
        </p:grpSpPr>
        <p:cxnSp>
          <p:nvCxnSpPr>
            <p:cNvPr id="40" name="直接箭头连接符 39"/>
            <p:cNvCxnSpPr>
              <a:stCxn id="36" idx="2"/>
              <a:endCxn id="29" idx="3"/>
            </p:cNvCxnSpPr>
            <p:nvPr/>
          </p:nvCxnSpPr>
          <p:spPr>
            <a:xfrm flipH="1">
              <a:off x="7616896" y="5334060"/>
              <a:ext cx="1758560" cy="2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8226496" y="493395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影响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209653" y="3652854"/>
            <a:ext cx="697627" cy="1326648"/>
            <a:chOff x="7209653" y="3652854"/>
            <a:chExt cx="697627" cy="1326648"/>
          </a:xfrm>
        </p:grpSpPr>
        <p:cxnSp>
          <p:nvCxnSpPr>
            <p:cNvPr id="44" name="直接箭头连接符 43"/>
            <p:cNvCxnSpPr/>
            <p:nvPr/>
          </p:nvCxnSpPr>
          <p:spPr>
            <a:xfrm>
              <a:off x="7209653" y="3652854"/>
              <a:ext cx="0" cy="13266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7209653" y="4134959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结果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662257" y="2993212"/>
            <a:ext cx="1840746" cy="421539"/>
            <a:chOff x="7662257" y="2993212"/>
            <a:chExt cx="1840746" cy="421539"/>
          </a:xfrm>
        </p:grpSpPr>
        <p:cxnSp>
          <p:nvCxnSpPr>
            <p:cNvPr id="47" name="直接箭头连接符 46"/>
            <p:cNvCxnSpPr>
              <a:stCxn id="30" idx="1"/>
              <a:endCxn id="31" idx="6"/>
            </p:cNvCxnSpPr>
            <p:nvPr/>
          </p:nvCxnSpPr>
          <p:spPr>
            <a:xfrm flipH="1">
              <a:off x="7662257" y="3412363"/>
              <a:ext cx="1840746" cy="23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8226972" y="299321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调控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54" name="直接连接符 53"/>
          <p:cNvCxnSpPr>
            <a:stCxn id="30" idx="2"/>
            <a:endCxn id="36" idx="0"/>
          </p:cNvCxnSpPr>
          <p:nvPr/>
        </p:nvCxnSpPr>
        <p:spPr>
          <a:xfrm>
            <a:off x="9964912" y="3675647"/>
            <a:ext cx="1" cy="12201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7616896" y="3652854"/>
            <a:ext cx="1886107" cy="1341713"/>
            <a:chOff x="7616896" y="3652854"/>
            <a:chExt cx="1886107" cy="1341713"/>
          </a:xfrm>
        </p:grpSpPr>
        <p:cxnSp>
          <p:nvCxnSpPr>
            <p:cNvPr id="56" name="直接箭头连接符 55"/>
            <p:cNvCxnSpPr/>
            <p:nvPr/>
          </p:nvCxnSpPr>
          <p:spPr>
            <a:xfrm flipH="1">
              <a:off x="7616896" y="3652854"/>
              <a:ext cx="1886107" cy="13417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 rot="19561607">
              <a:off x="8078091" y="3961417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调控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60" name="直接箭头连接符 59"/>
          <p:cNvCxnSpPr/>
          <p:nvPr/>
        </p:nvCxnSpPr>
        <p:spPr>
          <a:xfrm>
            <a:off x="9964911" y="1931502"/>
            <a:ext cx="0" cy="121757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85"/>
          <p:cNvGrpSpPr/>
          <p:nvPr/>
        </p:nvGrpSpPr>
        <p:grpSpPr>
          <a:xfrm>
            <a:off x="7662256" y="1504602"/>
            <a:ext cx="2315490" cy="419151"/>
            <a:chOff x="7662256" y="1504602"/>
            <a:chExt cx="2315490" cy="419151"/>
          </a:xfrm>
        </p:grpSpPr>
        <p:cxnSp>
          <p:nvCxnSpPr>
            <p:cNvPr id="59" name="直接连接符 58"/>
            <p:cNvCxnSpPr>
              <a:stCxn id="28" idx="3"/>
            </p:cNvCxnSpPr>
            <p:nvPr/>
          </p:nvCxnSpPr>
          <p:spPr>
            <a:xfrm>
              <a:off x="7662256" y="1923753"/>
              <a:ext cx="231549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8553080" y="150460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响应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66" name="直接箭头连接符 65"/>
          <p:cNvCxnSpPr/>
          <p:nvPr/>
        </p:nvCxnSpPr>
        <p:spPr>
          <a:xfrm flipV="1">
            <a:off x="2732178" y="4053599"/>
            <a:ext cx="0" cy="127947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2735698" y="4906350"/>
            <a:ext cx="1853703" cy="419961"/>
            <a:chOff x="2735698" y="4906350"/>
            <a:chExt cx="1853703" cy="419961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2735698" y="5326311"/>
              <a:ext cx="18537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/>
            <p:cNvSpPr txBox="1"/>
            <p:nvPr/>
          </p:nvSpPr>
          <p:spPr>
            <a:xfrm>
              <a:off x="3115132" y="490635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信息传递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74" name="直接连接符 73"/>
          <p:cNvCxnSpPr/>
          <p:nvPr/>
        </p:nvCxnSpPr>
        <p:spPr>
          <a:xfrm>
            <a:off x="2744242" y="1919310"/>
            <a:ext cx="0" cy="10418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2747890" y="1531392"/>
            <a:ext cx="1781854" cy="400110"/>
            <a:chOff x="2747890" y="1531392"/>
            <a:chExt cx="1781854" cy="400110"/>
          </a:xfrm>
        </p:grpSpPr>
        <p:cxnSp>
          <p:nvCxnSpPr>
            <p:cNvPr id="70" name="直接箭头连接符 69"/>
            <p:cNvCxnSpPr>
              <a:endCxn id="28" idx="1"/>
            </p:cNvCxnSpPr>
            <p:nvPr/>
          </p:nvCxnSpPr>
          <p:spPr>
            <a:xfrm>
              <a:off x="2747890" y="1923753"/>
              <a:ext cx="178185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/>
            <p:nvPr/>
          </p:nvSpPr>
          <p:spPr>
            <a:xfrm>
              <a:off x="3194358" y="153139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导致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课外实践</a:t>
            </a:r>
            <a:r>
              <a:rPr lang="en-US" altLang="zh-CN" dirty="0"/>
              <a:t>】</a:t>
            </a:r>
            <a:r>
              <a:rPr lang="zh-CN" altLang="en-US" dirty="0"/>
              <a:t>设计实验，验证植物根向地性的感受部位在根冠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41138" y="1582699"/>
            <a:ext cx="10619342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已有的研究表明，植物的根是靠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根冠中的细胞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感受重力，从而引起根的向地生长。真的是这样吗？我们也可以设计实验来进行验证。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98444" y="1004465"/>
            <a:ext cx="10555356" cy="461665"/>
            <a:chOff x="6333409" y="1517248"/>
            <a:chExt cx="10555356" cy="461665"/>
          </a:xfrm>
        </p:grpSpPr>
        <p:sp>
          <p:nvSpPr>
            <p:cNvPr id="17" name="文本框 16"/>
            <p:cNvSpPr txBox="1"/>
            <p:nvPr/>
          </p:nvSpPr>
          <p:spPr>
            <a:xfrm>
              <a:off x="6333409" y="1517248"/>
              <a:ext cx="141577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提出问题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351240" y="1974037"/>
              <a:ext cx="10537525" cy="0"/>
              <a:chOff x="7484784" y="1647059"/>
              <a:chExt cx="10537525" cy="0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7484784" y="1647059"/>
                <a:ext cx="139794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882725" y="1647059"/>
                <a:ext cx="913958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文本框 22"/>
          <p:cNvSpPr txBox="1"/>
          <p:nvPr/>
        </p:nvSpPr>
        <p:spPr>
          <a:xfrm>
            <a:off x="841138" y="3228619"/>
            <a:ext cx="7351886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实验可以用刚刚萌发的玉米粒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实际上是颖果，农业上称为种子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为材料。为便于观察，可在培养皿中铺上湿棉花，将刚萌发的玉米粒放在其中培养。为验证到底是否是根冠感受重力，引起根的向地生长，应该怎样设计实验组、对照组？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与同学讨论，小组合作设计并完成实验。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98444" y="2650385"/>
            <a:ext cx="10555356" cy="461665"/>
            <a:chOff x="6333409" y="1517248"/>
            <a:chExt cx="10555356" cy="461665"/>
          </a:xfrm>
        </p:grpSpPr>
        <p:sp>
          <p:nvSpPr>
            <p:cNvPr id="25" name="文本框 24"/>
            <p:cNvSpPr txBox="1"/>
            <p:nvPr/>
          </p:nvSpPr>
          <p:spPr>
            <a:xfrm>
              <a:off x="6333409" y="1517248"/>
              <a:ext cx="141577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实验提示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351240" y="1974037"/>
              <a:ext cx="10537525" cy="0"/>
              <a:chOff x="7484784" y="1647059"/>
              <a:chExt cx="10537525" cy="0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7484784" y="1647059"/>
                <a:ext cx="139794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8882725" y="1647059"/>
                <a:ext cx="913958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图片 7" descr="桌子上的电脑和鼠标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910"/>
          <a:stretch>
            <a:fillRect/>
          </a:stretch>
        </p:blipFill>
        <p:spPr>
          <a:xfrm>
            <a:off x="8583560" y="3379924"/>
            <a:ext cx="2767302" cy="18953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56260" y="2266333"/>
            <a:ext cx="6973719" cy="461665"/>
            <a:chOff x="6333409" y="1517248"/>
            <a:chExt cx="6973719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6955888" cy="0"/>
              <a:chOff x="7484784" y="1647059"/>
              <a:chExt cx="6955888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62231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44598" y="813903"/>
            <a:ext cx="7104128" cy="139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种子萌发后，根向地生长、茎背地生长。如果将幼苗横过来，茎会弯曲向上生长，根则弯曲向下生长。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6260" y="2851050"/>
            <a:ext cx="709246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茎和根的生长是受哪种因素调节的？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75007" y="3384259"/>
            <a:ext cx="6892777" cy="547399"/>
            <a:chOff x="891066" y="4974796"/>
            <a:chExt cx="6892777" cy="547399"/>
          </a:xfrm>
        </p:grpSpPr>
        <p:sp>
          <p:nvSpPr>
            <p:cNvPr id="13" name="矩形: 圆角 12"/>
            <p:cNvSpPr/>
            <p:nvPr/>
          </p:nvSpPr>
          <p:spPr>
            <a:xfrm>
              <a:off x="891066" y="4979284"/>
              <a:ext cx="6892777" cy="542911"/>
            </a:xfrm>
            <a:prstGeom prst="roundRect">
              <a:avLst>
                <a:gd name="adj" fmla="val 1848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90947" y="4974796"/>
              <a:ext cx="5982191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是由重力因素调节的。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5007" y="5150895"/>
            <a:ext cx="10691682" cy="618310"/>
            <a:chOff x="891066" y="4979285"/>
            <a:chExt cx="10691682" cy="618310"/>
          </a:xfrm>
        </p:grpSpPr>
        <p:sp>
          <p:nvSpPr>
            <p:cNvPr id="22" name="矩形: 圆角 21"/>
            <p:cNvSpPr/>
            <p:nvPr/>
          </p:nvSpPr>
          <p:spPr>
            <a:xfrm>
              <a:off x="891066" y="4979285"/>
              <a:ext cx="10691682" cy="618310"/>
            </a:xfrm>
            <a:prstGeom prst="roundRect">
              <a:avLst>
                <a:gd name="adj" fmla="val 1168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90946" y="5003077"/>
              <a:ext cx="10342106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根和茎很可能会继续横向生长，因为太空中几乎没有重力。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16313" y="862134"/>
            <a:ext cx="3201596" cy="3137512"/>
            <a:chOff x="8142762" y="828601"/>
            <a:chExt cx="3201596" cy="31375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142762" y="828601"/>
              <a:ext cx="3201596" cy="269702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172280" y="359678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茎向上生长</a:t>
              </a:r>
              <a:endParaRPr lang="zh-CN" altLang="en-US" dirty="0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74091" y="4133786"/>
            <a:ext cx="10822091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如果将该幼苗横放在太空中的“天宫二号”内，它的根、茎可能会怎样生长？为什么？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0" uiExpand="1" build="p"/>
      <p:bldP spid="3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课外实践</a:t>
            </a:r>
            <a:r>
              <a:rPr lang="en-US" altLang="zh-CN" dirty="0"/>
              <a:t>】</a:t>
            </a:r>
            <a:r>
              <a:rPr lang="zh-CN" altLang="en-US" dirty="0"/>
              <a:t>设计实验，验证植物根向地性的感受部位在根冠</a:t>
            </a:r>
            <a:endParaRPr lang="zh-CN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694" r="9262" b="3428"/>
          <a:stretch>
            <a:fillRect/>
          </a:stretch>
        </p:blipFill>
        <p:spPr bwMode="auto">
          <a:xfrm>
            <a:off x="1649633" y="935008"/>
            <a:ext cx="9023365" cy="58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-4验证植物根向地性的感受部位在根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1952" y="1199285"/>
            <a:ext cx="8531874" cy="483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本模块学习结束，同学们辛苦了！</a:t>
            </a:r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环境因素参与调节植物的生命活动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18268" y="3574133"/>
            <a:ext cx="8955464" cy="18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光</a:t>
            </a: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4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温度</a:t>
            </a: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4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重力</a:t>
            </a: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对植物生长发育的调节作用尤为重要。</a:t>
            </a:r>
            <a:endParaRPr lang="zh-CN" altLang="en-US" sz="40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8200" y="1220035"/>
            <a:ext cx="10515600" cy="1621409"/>
            <a:chOff x="1583702" y="4127857"/>
            <a:chExt cx="10515600" cy="1621409"/>
          </a:xfrm>
        </p:grpSpPr>
        <p:sp>
          <p:nvSpPr>
            <p:cNvPr id="20" name="圆角矩形 67"/>
            <p:cNvSpPr/>
            <p:nvPr/>
          </p:nvSpPr>
          <p:spPr>
            <a:xfrm>
              <a:off x="1583702" y="4127857"/>
              <a:ext cx="10515600" cy="1621409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880646" y="4245514"/>
              <a:ext cx="9950777" cy="131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/>
                <a:t>　　通过“问题探讨”中的实例说明，高等植物的生长发育是受</a:t>
              </a:r>
              <a:r>
                <a:rPr lang="zh-CN" altLang="en-US" sz="2800" dirty="0">
                  <a:solidFill>
                    <a:srgbClr val="0070C0"/>
                  </a:solidFill>
                </a:rPr>
                <a:t>环境因素</a:t>
              </a:r>
              <a:r>
                <a:rPr lang="zh-CN" altLang="en-US" sz="2800" dirty="0"/>
                <a:t>调节的。</a:t>
              </a:r>
              <a:endParaRPr lang="zh-CN" altLang="en-US" sz="2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光对植物生长发育的调节</a:t>
            </a:r>
            <a:endParaRPr lang="zh-CN" altLang="en-US" dirty="0"/>
          </a:p>
        </p:txBody>
      </p:sp>
      <p:grpSp>
        <p:nvGrpSpPr>
          <p:cNvPr id="68" name="组合 67"/>
          <p:cNvGrpSpPr/>
          <p:nvPr/>
        </p:nvGrpSpPr>
        <p:grpSpPr>
          <a:xfrm>
            <a:off x="1172852" y="3049758"/>
            <a:ext cx="1930724" cy="1126386"/>
            <a:chOff x="930630" y="3738535"/>
            <a:chExt cx="1930724" cy="1126386"/>
          </a:xfrm>
        </p:grpSpPr>
        <p:sp>
          <p:nvSpPr>
            <p:cNvPr id="69" name="文本框 68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8"/>
          <p:cNvSpPr txBox="1"/>
          <p:nvPr/>
        </p:nvSpPr>
        <p:spPr>
          <a:xfrm>
            <a:off x="1172852" y="4422365"/>
            <a:ext cx="5718142" cy="14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对于植物来说，光只是起</a:t>
            </a:r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提供能量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的作用吗？</a:t>
            </a:r>
            <a:endParaRPr lang="zh-CN" altLang="en-US" sz="3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8200" y="1043603"/>
            <a:ext cx="10515600" cy="1621409"/>
            <a:chOff x="827202" y="4127857"/>
            <a:chExt cx="10515600" cy="1621409"/>
          </a:xfrm>
        </p:grpSpPr>
        <p:sp>
          <p:nvSpPr>
            <p:cNvPr id="20" name="圆角矩形 67"/>
            <p:cNvSpPr/>
            <p:nvPr/>
          </p:nvSpPr>
          <p:spPr>
            <a:xfrm>
              <a:off x="827202" y="4127857"/>
              <a:ext cx="10515600" cy="1621409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61854" y="4225373"/>
              <a:ext cx="9935852" cy="131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/>
                <a:t>　　</a:t>
              </a:r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通过在必修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教材“光合作用与能量转化”一节的学习，我们知道：光是植物光合作用的能量来源。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85" y="3049758"/>
            <a:ext cx="4229715" cy="2999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光在植物生长发育中的调节作用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98446" y="899898"/>
            <a:ext cx="10555354" cy="516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1】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少数植物（如烟草和莴苣）的种子需要在有光的条件下才能萌发，有些植物（如早熟禾、毛蕊花）的种子在有光条件下萌发得好一些，还有一些植物（如洋葱、番茄）的种子萌发，则受光的抑制。研究发现，萌发需要光的种子一般较小，储藏的营养物质也很少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2】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豆芽是在黑暗的环境中培育的，它的细胞中不含叶绿素，茎（实际上很大一部分是下胚轴）比在光下要长很多。豆芽一旦见光，就会发生形态变化并长成豆苗。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3】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很多植物的开花与昼夜长短有关。例如，菠菜只有白天长度超过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小时才开花；菊、水稻则要在白天短于一定的时长才开花。当然，也有不少植物的开花与昼夜长短没有关系，如黄瓜、棉花、向日葵等。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光在植物生长发育中的调节作用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41138" y="1376898"/>
            <a:ext cx="10512661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那些需要光才能萌发的种子是需要光照给种子萌发提供能量吗？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8200" y="2682634"/>
            <a:ext cx="8547488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从豆芽到豆苗，光对植物的颜色和形态有什么影响？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55669" y="1953059"/>
            <a:ext cx="10298130" cy="563898"/>
            <a:chOff x="891067" y="4979284"/>
            <a:chExt cx="10298130" cy="563898"/>
          </a:xfrm>
        </p:grpSpPr>
        <p:sp>
          <p:nvSpPr>
            <p:cNvPr id="16" name="矩形: 圆角 15"/>
            <p:cNvSpPr/>
            <p:nvPr/>
          </p:nvSpPr>
          <p:spPr>
            <a:xfrm>
              <a:off x="891067" y="4979284"/>
              <a:ext cx="10298130" cy="563898"/>
            </a:xfrm>
            <a:prstGeom prst="roundRect">
              <a:avLst>
                <a:gd name="adj" fmla="val 2156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12213" y="4999680"/>
              <a:ext cx="9959515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不是。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3396" y="3235197"/>
            <a:ext cx="10230288" cy="616478"/>
            <a:chOff x="891066" y="4979284"/>
            <a:chExt cx="10230288" cy="616478"/>
          </a:xfrm>
        </p:grpSpPr>
        <p:sp>
          <p:nvSpPr>
            <p:cNvPr id="12" name="矩形: 圆角 11"/>
            <p:cNvSpPr/>
            <p:nvPr/>
          </p:nvSpPr>
          <p:spPr>
            <a:xfrm>
              <a:off x="891066" y="4979284"/>
              <a:ext cx="10230288" cy="616478"/>
            </a:xfrm>
            <a:prstGeom prst="roundRect">
              <a:avLst>
                <a:gd name="adj" fmla="val 1723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12213" y="5027961"/>
              <a:ext cx="9931787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光既促进叶绿素的合成从而使豆苗变成绿色，也会影响豆苗的形态。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8444" y="798664"/>
            <a:ext cx="10555356" cy="461665"/>
            <a:chOff x="6333409" y="1517248"/>
            <a:chExt cx="10555356" cy="461665"/>
          </a:xfrm>
        </p:grpSpPr>
        <p:sp>
          <p:nvSpPr>
            <p:cNvPr id="54" name="文本框 53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6351240" y="1974037"/>
              <a:ext cx="10537525" cy="0"/>
              <a:chOff x="7484784" y="1647059"/>
              <a:chExt cx="10537525" cy="0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8217477" y="1647059"/>
                <a:ext cx="98048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文本框 45"/>
          <p:cNvSpPr txBox="1"/>
          <p:nvPr/>
        </p:nvSpPr>
        <p:spPr>
          <a:xfrm>
            <a:off x="838200" y="4033532"/>
            <a:ext cx="10475484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有些植物根据昼夜长短“决定”是否开花，是哪种环境因素在起作用？这与植物激素的分泌有关系吗？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83396" y="5053164"/>
            <a:ext cx="10230288" cy="616478"/>
            <a:chOff x="891066" y="4979284"/>
            <a:chExt cx="10230288" cy="616478"/>
          </a:xfrm>
        </p:grpSpPr>
        <p:sp>
          <p:nvSpPr>
            <p:cNvPr id="48" name="矩形: 圆角 47"/>
            <p:cNvSpPr/>
            <p:nvPr/>
          </p:nvSpPr>
          <p:spPr>
            <a:xfrm>
              <a:off x="891066" y="4979284"/>
              <a:ext cx="10230288" cy="616478"/>
            </a:xfrm>
            <a:prstGeom prst="roundRect">
              <a:avLst>
                <a:gd name="adj" fmla="val 1723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012213" y="5027961"/>
              <a:ext cx="9931787" cy="50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是光照时长（黑暗时长）在起作用；与植物激素的分泌有关。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光在植物生长发育中的调节作用</a:t>
            </a:r>
            <a:endParaRPr lang="zh-CN" altLang="en-US" dirty="0"/>
          </a:p>
        </p:txBody>
      </p:sp>
      <p:grpSp>
        <p:nvGrpSpPr>
          <p:cNvPr id="53" name="组合 52"/>
          <p:cNvGrpSpPr/>
          <p:nvPr/>
        </p:nvGrpSpPr>
        <p:grpSpPr>
          <a:xfrm>
            <a:off x="798444" y="798664"/>
            <a:ext cx="10555356" cy="461665"/>
            <a:chOff x="6333409" y="1517248"/>
            <a:chExt cx="10555356" cy="461665"/>
          </a:xfrm>
        </p:grpSpPr>
        <p:sp>
          <p:nvSpPr>
            <p:cNvPr id="54" name="文本框 53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6351240" y="1974037"/>
              <a:ext cx="10537525" cy="0"/>
              <a:chOff x="7484784" y="1647059"/>
              <a:chExt cx="10537525" cy="0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8217477" y="1647059"/>
                <a:ext cx="98048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文本框 49"/>
          <p:cNvSpPr txBox="1"/>
          <p:nvPr/>
        </p:nvSpPr>
        <p:spPr>
          <a:xfrm>
            <a:off x="798444" y="1325567"/>
            <a:ext cx="105553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种子发芽，植株生长、开花接受光的调控，是如何体现植物对环境的适应的？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980856" y="1895559"/>
            <a:ext cx="10372944" cy="2009985"/>
            <a:chOff x="891066" y="4979283"/>
            <a:chExt cx="10230288" cy="2009985"/>
          </a:xfrm>
        </p:grpSpPr>
        <p:sp>
          <p:nvSpPr>
            <p:cNvPr id="59" name="矩形: 圆角 58"/>
            <p:cNvSpPr/>
            <p:nvPr/>
          </p:nvSpPr>
          <p:spPr>
            <a:xfrm>
              <a:off x="891066" y="4979283"/>
              <a:ext cx="10230288" cy="2009985"/>
            </a:xfrm>
            <a:prstGeom prst="roundRect">
              <a:avLst>
                <a:gd name="adj" fmla="val 854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12213" y="5027961"/>
              <a:ext cx="9931787" cy="183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萌发需要光照的种子一般较小，这是对环境的适应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——</a:t>
              </a: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萌发后能立即进行光合作用，从而避免在无光条件下萌发后“饿死”；植株在生长、开花过程中，跟随着光照的节奏，能保证生命活动正常进行，能保证正常地繁衍后代，这也是植物对环境的适应。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67"/>
          <p:cNvSpPr/>
          <p:nvPr/>
        </p:nvSpPr>
        <p:spPr>
          <a:xfrm>
            <a:off x="6660036" y="1112826"/>
            <a:ext cx="4679624" cy="4387411"/>
          </a:xfrm>
          <a:prstGeom prst="roundRect">
            <a:avLst>
              <a:gd name="adj" fmla="val 4086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光对植物生长发育的调节</a:t>
            </a:r>
            <a:endParaRPr lang="zh-CN" altLang="en-US" dirty="0"/>
          </a:p>
        </p:txBody>
      </p:sp>
      <p:sp>
        <p:nvSpPr>
          <p:cNvPr id="20" name="圆角矩形 67"/>
          <p:cNvSpPr/>
          <p:nvPr/>
        </p:nvSpPr>
        <p:spPr>
          <a:xfrm>
            <a:off x="838200" y="1112826"/>
            <a:ext cx="5590880" cy="4387411"/>
          </a:xfrm>
          <a:prstGeom prst="roundRect">
            <a:avLst>
              <a:gd name="adj" fmla="val 3433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92024" y="4358317"/>
            <a:ext cx="4483231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种子萌发，植株生长、开花、衰老，等等，都会受到光的调控。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9"/>
          <a:stretch>
            <a:fillRect/>
          </a:stretch>
        </p:blipFill>
        <p:spPr bwMode="auto">
          <a:xfrm>
            <a:off x="1168138" y="1357763"/>
            <a:ext cx="4967277" cy="285263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162037662.jpg"/>
          <p:cNvPicPr>
            <a:picLocks noChangeAspect="1"/>
          </p:cNvPicPr>
          <p:nvPr/>
        </p:nvPicPr>
        <p:blipFill rotWithShape="1">
          <a:blip r:embed="rId2" cstate="print"/>
          <a:srcRect t="8338" r="7536" b="4632"/>
          <a:stretch>
            <a:fillRect/>
          </a:stretch>
        </p:blipFill>
        <p:spPr>
          <a:xfrm>
            <a:off x="6975834" y="1357763"/>
            <a:ext cx="4048028" cy="28576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7" name="文本框 16"/>
          <p:cNvSpPr txBox="1"/>
          <p:nvPr/>
        </p:nvSpPr>
        <p:spPr>
          <a:xfrm>
            <a:off x="7373724" y="4358317"/>
            <a:ext cx="3252248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植物的向光性生长也是植物对光刺激的反应。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2803" y="5745174"/>
            <a:ext cx="10443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光作为一种</a:t>
            </a:r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信号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影响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调控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植物生长、发育的全过程。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4" grpId="0" build="p"/>
      <p:bldP spid="17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光对植物生长发育的调节</a:t>
            </a:r>
            <a:endParaRPr lang="zh-CN" altLang="en-US" dirty="0"/>
          </a:p>
        </p:txBody>
      </p:sp>
      <p:grpSp>
        <p:nvGrpSpPr>
          <p:cNvPr id="68" name="组合 67"/>
          <p:cNvGrpSpPr/>
          <p:nvPr/>
        </p:nvGrpSpPr>
        <p:grpSpPr>
          <a:xfrm>
            <a:off x="1172852" y="3049758"/>
            <a:ext cx="1930724" cy="1126386"/>
            <a:chOff x="930630" y="3738535"/>
            <a:chExt cx="1930724" cy="1126386"/>
          </a:xfrm>
        </p:grpSpPr>
        <p:sp>
          <p:nvSpPr>
            <p:cNvPr id="69" name="文本框 68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8"/>
          <p:cNvSpPr txBox="1"/>
          <p:nvPr/>
        </p:nvSpPr>
        <p:spPr>
          <a:xfrm>
            <a:off x="3774650" y="3463128"/>
            <a:ext cx="571814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植物是怎样感受光照的呢？</a:t>
            </a:r>
            <a:endParaRPr lang="zh-CN" altLang="en-US" sz="3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8200" y="1043603"/>
            <a:ext cx="10515600" cy="1621409"/>
            <a:chOff x="827202" y="4127857"/>
            <a:chExt cx="10515600" cy="1621409"/>
          </a:xfrm>
        </p:grpSpPr>
        <p:sp>
          <p:nvSpPr>
            <p:cNvPr id="20" name="圆角矩形 67"/>
            <p:cNvSpPr/>
            <p:nvPr/>
          </p:nvSpPr>
          <p:spPr>
            <a:xfrm>
              <a:off x="827202" y="4127857"/>
              <a:ext cx="10515600" cy="1621409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61854" y="4225373"/>
              <a:ext cx="9935852" cy="131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/>
                <a:t>　　植物能够对光作出反应，表明植物可以感知光信号，并据此调整生长发育。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14880" y="4714649"/>
            <a:ext cx="9851795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　　科学家研究发现，植物具有接受光信号的分子，</a:t>
            </a:r>
            <a:r>
              <a:rPr lang="zh-CN" altLang="en-US" sz="2800" dirty="0">
                <a:solidFill>
                  <a:srgbClr val="C00000"/>
                </a:solidFill>
              </a:rPr>
              <a:t>光敏色素</a:t>
            </a:r>
            <a:r>
              <a:rPr lang="zh-CN" altLang="en-US" sz="2800" dirty="0"/>
              <a:t>就是其中的一种。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tags/tag1.xml><?xml version="1.0" encoding="utf-8"?>
<p:tagLst xmlns:p="http://schemas.openxmlformats.org/presentationml/2006/main">
  <p:tag name="commondata" val="eyJoZGlkIjoiMjhjYTEzZTliZTc5ZTc0ZDgwM2UwNWU0ZDAwNmNmMDcifQ==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2558</Words>
  <Application>WPS 演示</Application>
  <PresentationFormat>宽屏</PresentationFormat>
  <Paragraphs>234</Paragraphs>
  <Slides>21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等线</vt:lpstr>
      <vt:lpstr>Arial Unicode MS</vt:lpstr>
      <vt:lpstr>等线 Light</vt:lpstr>
      <vt:lpstr>楷体</vt:lpstr>
      <vt:lpstr>华文细黑</vt:lpstr>
      <vt:lpstr>Rockwell</vt:lpstr>
      <vt:lpstr>Bookman Old Style</vt:lpstr>
      <vt:lpstr>Calibri</vt:lpstr>
      <vt:lpstr>Office 主题​​</vt:lpstr>
      <vt:lpstr>PowerPoint 演示文稿</vt:lpstr>
      <vt:lpstr>PowerPoint 演示文稿</vt:lpstr>
      <vt:lpstr>环境因素参与调节植物的生命活动</vt:lpstr>
      <vt:lpstr>光对植物生长发育的调节</vt:lpstr>
      <vt:lpstr>【思考·讨论】光在植物生长发育中的调节作用</vt:lpstr>
      <vt:lpstr>【思考·讨论】光在植物生长发育中的调节作用</vt:lpstr>
      <vt:lpstr>【思考·讨论】光在植物生长发育中的调节作用</vt:lpstr>
      <vt:lpstr>光对植物生长发育的调节</vt:lpstr>
      <vt:lpstr>光对植物生长发育的调节</vt:lpstr>
      <vt:lpstr>光敏色素</vt:lpstr>
      <vt:lpstr>光敏色素</vt:lpstr>
      <vt:lpstr>光对植物生长发育的调节</vt:lpstr>
      <vt:lpstr>【思考·讨论】温度参与植物生长发育的调节</vt:lpstr>
      <vt:lpstr>【思考·讨论】温度参与植物生长发育的调节</vt:lpstr>
      <vt:lpstr>参与调节植物生命活动的其他环境因素</vt:lpstr>
      <vt:lpstr>参与调节植物生命活动的其他环境因素</vt:lpstr>
      <vt:lpstr>参与调节植物生命活动的其他环境因素</vt:lpstr>
      <vt:lpstr>植物生长发育的整体调控</vt:lpstr>
      <vt:lpstr>【课外实践】设计实验，验证植物根向地性的感受部位在根冠</vt:lpstr>
      <vt:lpstr>【课外实践】设计实验，验证植物根向地性的感受部位在根冠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2023</cp:revision>
  <dcterms:created xsi:type="dcterms:W3CDTF">2021-10-17T01:42:00Z</dcterms:created>
  <dcterms:modified xsi:type="dcterms:W3CDTF">2024-08-31T00:04:06Z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31E5AE7DF8DE47189360B50FB6E56E3E_12</vt:lpwstr>
  </property>
  <property fmtid="{D5CDD505-2E9C-101B-9397-08002B2CF9AE}" pid="3" name="KSOProductBuildVer">
    <vt:lpwstr>2052-12.1.0.17827</vt:lpwstr>
  </property>
</Properties>
</file>