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7" d="100"/>
          <a:sy n="107" d="100"/>
        </p:scale>
        <p:origin x="606" y="114"/>
      </p:cViewPr>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tags" Target="tags/tag1.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4_自定义版式">
    <p:bg>
      <p:bgPr>
        <a:solidFill>
          <a:srgbClr val="E8E8E8">
            <a:alpha val="21960"/>
          </a:srgbClr>
        </a:solidFill>
        <a:effectLst/>
      </p:bgPr>
    </p:bg>
    <p:spTree>
      <p:nvGrpSpPr>
        <p:cNvPr id="1" name=""/>
        <p:cNvGrpSpPr/>
        <p:nvPr/>
      </p:nvGrpSpPr>
      <p:grpSpPr/>
      <p:sp>
        <p:nvSpPr>
          <p:cNvPr id="13314" name="矩形 1"/>
          <p:cNvSpPr/>
          <p:nvPr/>
        </p:nvSpPr>
        <p:spPr>
          <a:xfrm>
            <a:off x="176213" y="488950"/>
            <a:ext cx="11863387" cy="6219825"/>
          </a:xfrm>
          <a:prstGeom prst="rect">
            <a:avLst/>
          </a:prstGeom>
          <a:blipFill rotWithShape="0">
            <a:blip r:embed="rId2"/>
            <a:tile tx="0" ty="0" sx="100000" sy="100000" flip="none" algn="tl"/>
          </a:blipFill>
          <a:ln w="12700">
            <a:noFill/>
            <a:miter lim="800000"/>
          </a:ln>
        </p:spPr>
        <p:txBody>
          <a:bodyPr anchor="ctr" anchorCtr="0">
            <a:no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5pPr>
          </a:lstStyle>
          <a:p>
            <a:pPr marL="0" lvl="0" indent="0" algn="ctr"/>
            <a:endParaRPr lang="zh-CN" altLang="en-US">
              <a:solidFill>
                <a:srgbClr val="FFFFFF"/>
              </a:solidFill>
            </a:endParaRPr>
          </a:p>
        </p:txBody>
      </p:sp>
      <p:sp>
        <p:nvSpPr>
          <p:cNvPr id="13315" name="动作按钮: 后退或前一项 2">
            <a:hlinkClick r:id="" action="ppaction://hlinkshowjump?jump=previousslide"/>
          </p:cNvPr>
          <p:cNvSpPr/>
          <p:nvPr/>
        </p:nvSpPr>
        <p:spPr>
          <a:xfrm>
            <a:off x="11002963" y="6427788"/>
            <a:ext cx="268287" cy="268287"/>
          </a:xfrm>
          <a:prstGeom prst="actionButtonBackPrevious">
            <a:avLst/>
          </a:prstGeom>
          <a:solidFill>
            <a:schemeClr val="bg1"/>
          </a:solidFill>
          <a:ln w="12700">
            <a:noFill/>
            <a:miter lim="800000"/>
          </a:ln>
        </p:spPr>
        <p:txBody>
          <a:bodyPr anchor="ctr" anchorCtr="0">
            <a:no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5pPr>
          </a:lstStyle>
          <a:p>
            <a:pPr marL="0" lvl="0" indent="0" algn="ctr"/>
            <a:endParaRPr lang="zh-CN" altLang="en-US">
              <a:solidFill>
                <a:srgbClr val="FFFFFF"/>
              </a:solidFill>
            </a:endParaRPr>
          </a:p>
        </p:txBody>
      </p:sp>
      <p:sp>
        <p:nvSpPr>
          <p:cNvPr id="13316" name="动作按钮: 前进或下一项 3">
            <a:hlinkClick r:id="" action="ppaction://hlinkshowjump?jump=nextslide"/>
          </p:cNvPr>
          <p:cNvSpPr/>
          <p:nvPr/>
        </p:nvSpPr>
        <p:spPr>
          <a:xfrm>
            <a:off x="11382375" y="6427788"/>
            <a:ext cx="269875" cy="268287"/>
          </a:xfrm>
          <a:prstGeom prst="actionButtonForwardNext">
            <a:avLst/>
          </a:prstGeom>
          <a:solidFill>
            <a:schemeClr val="bg1"/>
          </a:solidFill>
          <a:ln w="12700">
            <a:noFill/>
            <a:miter lim="800000"/>
          </a:ln>
        </p:spPr>
        <p:txBody>
          <a:bodyPr anchor="ctr" anchorCtr="0">
            <a:no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5pPr>
          </a:lstStyle>
          <a:p>
            <a:pPr marL="0" lvl="0" indent="0" algn="ctr"/>
            <a:endParaRPr lang="zh-CN" altLang="en-US">
              <a:solidFill>
                <a:srgbClr val="FFFFFF"/>
              </a:solidFill>
            </a:endParaRPr>
          </a:p>
        </p:txBody>
      </p:sp>
      <p:sp>
        <p:nvSpPr>
          <p:cNvPr id="13317" name="动作按钮: 结束 41">
            <a:hlinkClick r:id="" action="ppaction://hlinkshowjump?jump=endshow"/>
          </p:cNvPr>
          <p:cNvSpPr/>
          <p:nvPr/>
        </p:nvSpPr>
        <p:spPr>
          <a:xfrm>
            <a:off x="11763375" y="6423025"/>
            <a:ext cx="276225" cy="277813"/>
          </a:xfrm>
          <a:prstGeom prst="actionButtonEnd">
            <a:avLst/>
          </a:prstGeom>
          <a:solidFill>
            <a:schemeClr val="bg1"/>
          </a:solidFill>
          <a:ln w="12700">
            <a:noFill/>
            <a:miter lim="800000"/>
          </a:ln>
        </p:spPr>
        <p:txBody>
          <a:bodyPr anchor="ctr" anchorCtr="0">
            <a:no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5pPr>
          </a:lstStyle>
          <a:p>
            <a:pPr marL="0" lvl="0" indent="0" algn="ctr"/>
            <a:endParaRPr lang="zh-CN" altLang="en-US">
              <a:solidFill>
                <a:srgbClr val="FFFFFF"/>
              </a:solidFill>
            </a:endParaRPr>
          </a:p>
        </p:txBody>
      </p:sp>
      <p:sp>
        <p:nvSpPr>
          <p:cNvPr id="13318" name="圆角矩形 6">
            <a:hlinkClick r:id="" action="ppaction://noaction"/>
          </p:cNvPr>
          <p:cNvSpPr/>
          <p:nvPr/>
        </p:nvSpPr>
        <p:spPr>
          <a:xfrm>
            <a:off x="10185400" y="6446838"/>
            <a:ext cx="752475" cy="2301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no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5pPr>
          </a:lstStyle>
          <a:p>
            <a:pPr marL="0" lvl="0" indent="0" algn="ctr"/>
            <a:r>
              <a:rPr lang="zh-CN" altLang="zh-CN" sz="1600" b="1">
                <a:solidFill>
                  <a:srgbClr val="595959"/>
                </a:solidFill>
                <a:latin typeface="微软雅黑" panose="020B0503020204020204" charset="-122"/>
                <a:ea typeface="微软雅黑" panose="020B0503020204020204" charset="-122"/>
              </a:rPr>
              <a:t>目录</a:t>
            </a:r>
            <a:endParaRPr lang="zh-CN" altLang="zh-CN" sz="1600" b="1">
              <a:solidFill>
                <a:srgbClr val="595959"/>
              </a:solidFill>
              <a:latin typeface="微软雅黑" panose="020B0503020204020204" charset="-122"/>
              <a:ea typeface="微软雅黑" panose="020B0503020204020204" charset="-122"/>
            </a:endParaRPr>
          </a:p>
        </p:txBody>
      </p:sp>
      <p:sp>
        <p:nvSpPr>
          <p:cNvPr id="13319" name="文本框 6"/>
          <p:cNvSpPr txBox="1"/>
          <p:nvPr/>
        </p:nvSpPr>
        <p:spPr>
          <a:xfrm>
            <a:off x="406400" y="55563"/>
            <a:ext cx="5332413" cy="708025"/>
          </a:xfrm>
          <a:prstGeom prst="rect">
            <a:avLst/>
          </a:prstGeom>
          <a:noFill/>
          <a:ln>
            <a:noFill/>
            <a:miter lim="800000"/>
          </a:ln>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5pPr>
          </a:lstStyle>
          <a:p>
            <a:pPr marL="0" lvl="0" indent="0"/>
            <a:r>
              <a:rPr lang="en-US" altLang="zh-CN" sz="2000" b="1">
                <a:solidFill>
                  <a:srgbClr val="385723"/>
                </a:solidFill>
                <a:latin typeface="微软雅黑" panose="020B0503020204020204" charset="-122"/>
                <a:ea typeface="微软雅黑" panose="020B0503020204020204" charset="-122"/>
                <a:sym typeface="+mn-ea"/>
              </a:rPr>
              <a:t>1 .</a:t>
            </a:r>
            <a:r>
              <a:rPr lang="zh-CN" altLang="zh-CN" sz="2000" b="1">
                <a:solidFill>
                  <a:srgbClr val="385723"/>
                </a:solidFill>
                <a:latin typeface="微软雅黑" panose="020B0503020204020204" charset="-122"/>
                <a:ea typeface="微软雅黑" panose="020B0503020204020204" charset="-122"/>
              </a:rPr>
              <a:t>演替的类型与影响因素</a:t>
            </a:r>
            <a:endParaRPr lang="zh-CN" altLang="zh-CN" sz="2000" b="1">
              <a:solidFill>
                <a:srgbClr val="385723"/>
              </a:solidFill>
              <a:latin typeface="微软雅黑" panose="020B0503020204020204" charset="-122"/>
              <a:ea typeface="微软雅黑" panose="020B0503020204020204" charset="-122"/>
            </a:endParaRPr>
          </a:p>
          <a:p>
            <a:pPr marL="0" lvl="0" indent="0"/>
            <a:endParaRPr lang="zh-CN" altLang="zh-CN" sz="2000" b="1">
              <a:solidFill>
                <a:srgbClr val="385723"/>
              </a:solidFill>
              <a:latin typeface="微软雅黑" panose="020B0503020204020204" charset="-122"/>
              <a:ea typeface="微软雅黑" panose="020B0503020204020204" charset="-122"/>
            </a:endParaRPr>
          </a:p>
        </p:txBody>
      </p:sp>
      <p:cxnSp>
        <p:nvCxnSpPr>
          <p:cNvPr id="13320" name="直接连接符 7"/>
          <p:cNvCxnSpPr/>
          <p:nvPr/>
        </p:nvCxnSpPr>
        <p:spPr>
          <a:xfrm>
            <a:off x="176213" y="482600"/>
            <a:ext cx="10945812" cy="7938"/>
          </a:xfrm>
          <a:prstGeom prst="line">
            <a:avLst/>
          </a:prstGeom>
          <a:noFill/>
          <a:ln w="19050">
            <a:solidFill>
              <a:srgbClr val="385723"/>
            </a:solidFill>
            <a:miter lim="800000"/>
          </a:ln>
        </p:spPr>
      </p:cxnSp>
      <p:sp>
        <p:nvSpPr>
          <p:cNvPr id="13321" name="矩形 8"/>
          <p:cNvSpPr/>
          <p:nvPr/>
        </p:nvSpPr>
        <p:spPr>
          <a:xfrm>
            <a:off x="176213" y="82550"/>
            <a:ext cx="158750" cy="37147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no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5pPr>
          </a:lstStyle>
          <a:p>
            <a:pPr marL="0" lvl="0" indent="0" algn="ctr"/>
            <a:endParaRPr lang="zh-CN" altLang="en-US">
              <a:solidFill>
                <a:srgbClr val="FFFFFF"/>
              </a:solidFill>
            </a:endParaRPr>
          </a:p>
        </p:txBody>
      </p:sp>
      <p:pic>
        <p:nvPicPr>
          <p:cNvPr id="13322" name="图片 9" descr="未标题-2-01"/>
          <p:cNvPicPr>
            <a:picLocks noChangeAspect="1"/>
          </p:cNvPicPr>
          <p:nvPr/>
        </p:nvPicPr>
        <p:blipFill>
          <a:blip r:embed="rId3"/>
          <a:stretch>
            <a:fillRect/>
          </a:stretch>
        </p:blipFill>
        <p:spPr>
          <a:xfrm>
            <a:off x="11122025" y="82550"/>
            <a:ext cx="1004888" cy="450850"/>
          </a:xfrm>
          <a:prstGeom prst="rect">
            <a:avLst/>
          </a:prstGeom>
          <a:noFill/>
          <a:ln>
            <a:noFill/>
            <a:miter lim="800000"/>
            <a:headEnd/>
            <a:tailEnd/>
          </a:ln>
        </p:spPr>
      </p:pic>
      <p:sp>
        <p:nvSpPr>
          <p:cNvPr id="13323" name="文本框 10">
            <a:hlinkClick r:id="" action="ppaction://noaction"/>
          </p:cNvPr>
          <p:cNvSpPr txBox="1"/>
          <p:nvPr/>
        </p:nvSpPr>
        <p:spPr>
          <a:xfrm>
            <a:off x="10571163" y="130175"/>
            <a:ext cx="700087" cy="276225"/>
          </a:xfrm>
          <a:prstGeom prst="rect">
            <a:avLst/>
          </a:prstGeom>
          <a:noFill/>
          <a:ln>
            <a:noFill/>
            <a:miter lim="800000"/>
          </a:ln>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5pPr>
          </a:lstStyle>
          <a:p>
            <a:pPr marL="0" lvl="0" indent="0" algn="r"/>
            <a:r>
              <a:rPr lang="en-US" altLang="zh-CN" sz="1200" b="1">
                <a:solidFill>
                  <a:srgbClr val="385723"/>
                </a:solidFill>
                <a:latin typeface="微软雅黑" panose="020B0503020204020204" charset="-122"/>
                <a:ea typeface="微软雅黑" panose="020B0503020204020204" charset="-122"/>
                <a:sym typeface="+mn-ea"/>
              </a:rPr>
              <a:t>///////</a:t>
            </a:r>
            <a:endParaRPr lang="en-US" altLang="zh-CN" sz="1200" b="1">
              <a:solidFill>
                <a:srgbClr val="385723"/>
              </a:solidFill>
              <a:latin typeface="微软雅黑" panose="020B0503020204020204" charset="-122"/>
              <a:ea typeface="微软雅黑" panose="020B0503020204020204" charset="-122"/>
              <a:sym typeface="+mn-ea"/>
            </a:endParaRPr>
          </a:p>
        </p:txBody>
      </p:sp>
      <p:sp>
        <p:nvSpPr>
          <p:cNvPr id="13324" name="文本框 2"/>
          <p:cNvSpPr txBox="1"/>
          <p:nvPr/>
        </p:nvSpPr>
        <p:spPr>
          <a:xfrm>
            <a:off x="9192344" y="52070"/>
            <a:ext cx="1422316" cy="398780"/>
          </a:xfrm>
          <a:prstGeom prst="rect">
            <a:avLst/>
          </a:prstGeom>
          <a:noFill/>
        </p:spPr>
        <p:txBody>
          <a:bodyPr rtlCol="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5pPr>
          </a:lstStyle>
          <a:p>
            <a:pPr marL="0" lvl="0" indent="0" algn="r"/>
            <a:r>
              <a:rPr lang="zh-CN" altLang="en-US" sz="2000" b="1">
                <a:solidFill>
                  <a:srgbClr val="385723"/>
                </a:solidFill>
                <a:latin typeface="微软雅黑 Light" panose="020B0502040204020203" pitchFamily="34" charset="-122"/>
                <a:ea typeface="微软雅黑 Light" panose="020B0502040204020203" pitchFamily="34" charset="-122"/>
              </a:rPr>
              <a:t>自主梳理</a:t>
            </a:r>
            <a:endParaRPr lang="zh-CN" altLang="en-US" sz="2000" b="1">
              <a:solidFill>
                <a:srgbClr val="385723"/>
              </a:solidFill>
              <a:latin typeface="微软雅黑 Light" panose="020B0502040204020203" pitchFamily="34" charset="-122"/>
              <a:ea typeface="微软雅黑 Light" panose="020B0502040204020203" pitchFamily="34" charset="-122"/>
            </a:endParaRPr>
          </a:p>
        </p:txBody>
      </p:sp>
      <p:sp>
        <p:nvSpPr>
          <p:cNvPr id="13325" name="矩形 12"/>
          <p:cNvSpPr/>
          <p:nvPr/>
        </p:nvSpPr>
        <p:spPr>
          <a:xfrm>
            <a:off x="8975725" y="406400"/>
            <a:ext cx="2146300" cy="762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no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5pPr>
          </a:lstStyle>
          <a:p>
            <a:pPr marL="0" lvl="0" indent="0" algn="ctr"/>
            <a:endParaRPr lang="zh-CN" altLang="en-US">
              <a:solidFill>
                <a:srgbClr val="FFFFFF"/>
              </a:solidFill>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0" Type="http://schemas.openxmlformats.org/officeDocument/2006/relationships/theme" Target="../theme/theme1.xml"/><Relationship Id="rId3" Type="http://schemas.openxmlformats.org/officeDocument/2006/relationships/slideLayout" Target="../slideLayouts/slideLayout3.xml"/><Relationship Id="rId29" Type="http://schemas.openxmlformats.org/officeDocument/2006/relationships/image" Target="file:///D:\qq&#25991;&#20214;\712321467\Image\C2C\Image2\%7b75232B38-A165-1FB7-499C-2E1C792CACB5%7d.png" TargetMode="External"/><Relationship Id="rId28" Type="http://schemas.openxmlformats.org/officeDocument/2006/relationships/image" Target="../media/image3.png"/><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073743875" descr="学科网 zxxk.com"/>
          <p:cNvPicPr>
            <a:picLocks noChangeAspect="1"/>
          </p:cNvPicPr>
          <p:nvPr/>
        </p:nvPicPr>
        <p:blipFill>
          <a:blip r:embed="rId28" r:link="rId29"/>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23.png"/><Relationship Id="rId1" Type="http://schemas.openxmlformats.org/officeDocument/2006/relationships/image" Target="../media/image7.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6.png"/><Relationship Id="rId1" Type="http://schemas.openxmlformats.org/officeDocument/2006/relationships/image" Target="../media/image7.jpe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32.png"/><Relationship Id="rId1"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33.png"/><Relationship Id="rId1" Type="http://schemas.openxmlformats.org/officeDocument/2006/relationships/image" Target="../media/image7.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6.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36.png"/><Relationship Id="rId1" Type="http://schemas.openxmlformats.org/officeDocument/2006/relationships/image" Target="../media/image7.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37.GIF"/><Relationship Id="rId1" Type="http://schemas.openxmlformats.org/officeDocument/2006/relationships/image" Target="../media/image7.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image" Target="../media/image38.png"/><Relationship Id="rId1"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38.png"/><Relationship Id="rId1" Type="http://schemas.openxmlformats.org/officeDocument/2006/relationships/image" Target="../media/image7.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2.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7.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image" Target="../media/image41.png"/><Relationship Id="rId1" Type="http://schemas.openxmlformats.org/officeDocument/2006/relationships/image" Target="../media/image7.jpe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4.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7.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image" Target="../media/image37.GIF"/><Relationship Id="rId1" Type="http://schemas.openxmlformats.org/officeDocument/2006/relationships/image" Target="../media/image7.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image" Target="../media/image37.GIF"/><Relationship Id="rId1" Type="http://schemas.openxmlformats.org/officeDocument/2006/relationships/image" Target="../media/image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0.png"/><Relationship Id="rId1"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9.png"/><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0.png"/><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21.png"/><Relationship Id="rId1"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22.png"/><Relationship Id="rId1"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文本1"/>
          <p:cNvSpPr txBox="1"/>
          <p:nvPr/>
        </p:nvSpPr>
        <p:spPr>
          <a:xfrm>
            <a:off x="1887722" y="625345"/>
            <a:ext cx="8419462" cy="1162685"/>
          </a:xfrm>
          <a:prstGeom prst="rect">
            <a:avLst/>
          </a:prstGeom>
          <a:noFill/>
        </p:spPr>
        <p:txBody>
          <a:bodyPr anchor="t"/>
          <a:lstStyle/>
          <a:p>
            <a:pPr marL="0" algn="l"/>
            <a:r>
              <a:rPr lang="zh-CN" altLang="en-US" sz="5800" b="1" i="0">
                <a:solidFill>
                  <a:srgbClr val="203864">
                    <a:alpha val="100000"/>
                  </a:srgbClr>
                </a:solidFill>
                <a:effectLst>
                  <a:reflection blurRad="6350" endA="300" endPos="70000" dist="47625" dir="5400000" sy="-100000" algn="bl" rotWithShape="0"/>
                </a:effectLst>
                <a:latin typeface="微软雅黑" panose="020B0503020204020204" charset="-122"/>
                <a:ea typeface="微软雅黑" panose="020B0503020204020204" charset="-122"/>
              </a:rPr>
              <a:t>第2章     群落及其演替</a:t>
            </a:r>
            <a:endParaRPr lang="zh-CN" altLang="en-US" sz="5800" b="1" i="0">
              <a:solidFill>
                <a:srgbClr val="203864">
                  <a:alpha val="100000"/>
                </a:srgbClr>
              </a:solidFill>
              <a:effectLst>
                <a:reflection blurRad="6350" endA="300" endPos="70000" dist="47625" dir="5400000" sy="-100000" algn="bl" rotWithShape="0"/>
              </a:effectLst>
              <a:latin typeface="微软雅黑" panose="020B0503020204020204" charset="-122"/>
              <a:ea typeface="微软雅黑" panose="020B0503020204020204" charset="-122"/>
            </a:endParaRPr>
          </a:p>
        </p:txBody>
      </p:sp>
      <p:sp>
        <p:nvSpPr>
          <p:cNvPr id="3" name="文本2"/>
          <p:cNvSpPr txBox="1"/>
          <p:nvPr/>
        </p:nvSpPr>
        <p:spPr>
          <a:xfrm>
            <a:off x="2936059" y="1875530"/>
            <a:ext cx="6319790" cy="1028573"/>
          </a:xfrm>
          <a:prstGeom prst="rect">
            <a:avLst/>
          </a:prstGeom>
          <a:noFill/>
        </p:spPr>
        <p:txBody>
          <a:bodyPr anchor="t"/>
          <a:lstStyle/>
          <a:p>
            <a:pPr marL="0" algn="l"/>
            <a:r>
              <a:rPr lang="zh-CN" altLang="en-US" sz="5000" b="1" i="0">
                <a:solidFill>
                  <a:srgbClr val="203864">
                    <a:alpha val="100000"/>
                  </a:srgbClr>
                </a:solidFill>
                <a:effectLst>
                  <a:reflection blurRad="6350" endA="300" endPos="70000" dist="47625" dir="5400000" sy="-100000" algn="bl" rotWithShape="0"/>
                </a:effectLst>
                <a:latin typeface="微软雅黑" panose="020B0503020204020204" charset="-122"/>
                <a:ea typeface="微软雅黑" panose="020B0503020204020204" charset="-122"/>
              </a:rPr>
              <a:t>第3节     群落的演替</a:t>
            </a:r>
            <a:endParaRPr lang="zh-CN" altLang="en-US" sz="5000" b="1" i="0">
              <a:solidFill>
                <a:srgbClr val="203864">
                  <a:alpha val="100000"/>
                </a:srgbClr>
              </a:solidFill>
              <a:effectLst>
                <a:reflection blurRad="6350" endA="300" endPos="70000" dist="47625" dir="5400000" sy="-100000" algn="bl" rotWithShape="0"/>
              </a:effectLst>
              <a:latin typeface="微软雅黑" panose="020B0503020204020204" charset="-122"/>
              <a:ea typeface="微软雅黑" panose="020B0503020204020204" charset="-122"/>
            </a:endParaRPr>
          </a:p>
        </p:txBody>
      </p:sp>
      <p:grpSp>
        <p:nvGrpSpPr>
          <p:cNvPr id="4" name="组合1"/>
          <p:cNvGrpSpPr/>
          <p:nvPr/>
        </p:nvGrpSpPr>
        <p:grpSpPr>
          <a:xfrm>
            <a:off x="849420" y="2992088"/>
            <a:ext cx="10526297" cy="3138525"/>
            <a:chOff x="0" y="0"/>
            <a:chExt cx="10526297" cy="3138525"/>
          </a:xfrm>
        </p:grpSpPr>
        <p:pic>
          <p:nvPicPr>
            <p:cNvPr id="5" name="图片1"/>
            <p:cNvPicPr>
              <a:picLocks noChangeAspect="1"/>
            </p:cNvPicPr>
            <p:nvPr/>
          </p:nvPicPr>
          <p:blipFill>
            <a:blip r:embed="rId2"/>
            <a:stretch>
              <a:fillRect/>
            </a:stretch>
          </p:blipFill>
          <p:spPr>
            <a:xfrm>
              <a:off x="0" y="0"/>
              <a:ext cx="4919167" cy="3138126"/>
            </a:xfrm>
            <a:prstGeom prst="rect">
              <a:avLst/>
            </a:prstGeom>
          </p:spPr>
        </p:pic>
        <p:pic>
          <p:nvPicPr>
            <p:cNvPr id="6" name="图片2"/>
            <p:cNvPicPr>
              <a:picLocks noChangeAspect="1"/>
            </p:cNvPicPr>
            <p:nvPr/>
          </p:nvPicPr>
          <p:blipFill>
            <a:blip r:embed="rId3"/>
            <a:stretch>
              <a:fillRect/>
            </a:stretch>
          </p:blipFill>
          <p:spPr>
            <a:xfrm>
              <a:off x="5606882" y="76"/>
              <a:ext cx="4919415" cy="3138449"/>
            </a:xfrm>
            <a:prstGeom prst="rect">
              <a:avLst/>
            </a:prstGeom>
          </p:spPr>
        </p:pic>
        <p:sp>
          <p:nvSpPr>
            <p:cNvPr id="7" name="形状1"/>
            <p:cNvSpPr txBox="1"/>
            <p:nvPr/>
          </p:nvSpPr>
          <p:spPr>
            <a:xfrm>
              <a:off x="5018361" y="1285999"/>
              <a:ext cx="458965" cy="317745"/>
            </a:xfrm>
            <a:custGeom>
              <a:avLst/>
              <a:gdLst>
                <a:gd name="connsiteX0" fmla="*/ 268318 w 458965"/>
                <a:gd name="connsiteY0" fmla="*/ 0 h 317745"/>
                <a:gd name="connsiteX1" fmla="*/ 458965 w 458965"/>
                <a:gd name="connsiteY1" fmla="*/ 158873 h 317745"/>
                <a:gd name="connsiteX2" fmla="*/ 268318 w 458965"/>
                <a:gd name="connsiteY2" fmla="*/ 317745 h 317745"/>
                <a:gd name="connsiteX3" fmla="*/ 268318 w 458965"/>
                <a:gd name="connsiteY3" fmla="*/ 211830 h 317745"/>
                <a:gd name="connsiteX4" fmla="*/ 0 w 458965"/>
                <a:gd name="connsiteY4" fmla="*/ 211830 h 317745"/>
                <a:gd name="connsiteX5" fmla="*/ 0 w 458965"/>
                <a:gd name="connsiteY5" fmla="*/ 105915 h 317745"/>
                <a:gd name="connsiteX6" fmla="*/ 268318 w 458965"/>
                <a:gd name="connsiteY6" fmla="*/ 105915 h 317745"/>
                <a:gd name="connsiteX7" fmla="*/ 268318 w 458965"/>
                <a:gd name="connsiteY7" fmla="*/ 0 h 31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965" h="317745">
                  <a:moveTo>
                    <a:pt x="268318" y="0"/>
                  </a:moveTo>
                  <a:lnTo>
                    <a:pt x="458965" y="158873"/>
                  </a:lnTo>
                  <a:lnTo>
                    <a:pt x="268318" y="317745"/>
                  </a:lnTo>
                  <a:lnTo>
                    <a:pt x="268318" y="211830"/>
                  </a:lnTo>
                  <a:lnTo>
                    <a:pt x="0" y="211830"/>
                  </a:lnTo>
                  <a:lnTo>
                    <a:pt x="0" y="105915"/>
                  </a:lnTo>
                  <a:lnTo>
                    <a:pt x="268318" y="105915"/>
                  </a:lnTo>
                  <a:lnTo>
                    <a:pt x="268318" y="0"/>
                  </a:lnTo>
                  <a:close/>
                </a:path>
              </a:pathLst>
            </a:custGeom>
            <a:solidFill>
              <a:srgbClr val="000000">
                <a:alpha val="100000"/>
              </a:srgbClr>
            </a:solidFill>
            <a:ln w="9525">
              <a:solidFill>
                <a:srgbClr val="FFFFFF">
                  <a:alpha val="0"/>
                </a:srgbClr>
              </a:solidFill>
            </a:ln>
          </p:spPr>
          <p:txBody>
            <a:bodyPr anchor="ctr"/>
            <a:lstStyle/>
            <a:p>
              <a:pPr marL="0" algn="ctr"/>
            </a:p>
          </p:txBody>
        </p:sp>
      </p:gr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文本1"/>
          <p:cNvSpPr txBox="1"/>
          <p:nvPr/>
        </p:nvSpPr>
        <p:spPr>
          <a:xfrm>
            <a:off x="266281" y="23165"/>
            <a:ext cx="4035952" cy="777176"/>
          </a:xfrm>
          <a:prstGeom prst="rect">
            <a:avLst/>
          </a:prstGeom>
          <a:noFill/>
        </p:spPr>
        <p:txBody>
          <a:bodyPr anchor="t"/>
          <a:lstStyle/>
          <a:p>
            <a:pPr marL="0" algn="l"/>
            <a:r>
              <a:rPr lang="zh-CN" altLang="en-US" sz="3500" b="1" i="0">
                <a:solidFill>
                  <a:srgbClr val="000000">
                    <a:alpha val="100000"/>
                  </a:srgbClr>
                </a:solidFill>
                <a:latin typeface="微软雅黑" panose="020B0503020204020204" charset="-122"/>
                <a:ea typeface="微软雅黑" panose="020B0503020204020204" charset="-122"/>
              </a:rPr>
              <a:t>二.群落演替的类型</a:t>
            </a:r>
            <a:endParaRPr lang="zh-CN" altLang="en-US" sz="3500" b="1" i="0">
              <a:solidFill>
                <a:srgbClr val="000000">
                  <a:alpha val="100000"/>
                </a:srgbClr>
              </a:solidFill>
              <a:latin typeface="微软雅黑" panose="020B0503020204020204" charset="-122"/>
              <a:ea typeface="微软雅黑" panose="020B0503020204020204" charset="-122"/>
            </a:endParaRPr>
          </a:p>
        </p:txBody>
      </p:sp>
      <p:pic>
        <p:nvPicPr>
          <p:cNvPr id="3" name="图片1"/>
          <p:cNvPicPr>
            <a:picLocks noChangeAspect="1"/>
          </p:cNvPicPr>
          <p:nvPr/>
        </p:nvPicPr>
        <p:blipFill>
          <a:blip r:embed="rId2"/>
          <a:stretch>
            <a:fillRect/>
          </a:stretch>
        </p:blipFill>
        <p:spPr>
          <a:xfrm>
            <a:off x="266690" y="1492387"/>
            <a:ext cx="6153150" cy="4627407"/>
          </a:xfrm>
          <a:prstGeom prst="rect">
            <a:avLst/>
          </a:prstGeom>
        </p:spPr>
      </p:pic>
      <p:sp>
        <p:nvSpPr>
          <p:cNvPr id="4" name="文本3"/>
          <p:cNvSpPr txBox="1"/>
          <p:nvPr/>
        </p:nvSpPr>
        <p:spPr>
          <a:xfrm>
            <a:off x="6129061" y="2453859"/>
            <a:ext cx="5616178" cy="1928876"/>
          </a:xfrm>
          <a:prstGeom prst="rect">
            <a:avLst/>
          </a:prstGeom>
          <a:noFill/>
        </p:spPr>
        <p:txBody>
          <a:bodyPr anchor="t"/>
          <a:lstStyle/>
          <a:p>
            <a:pPr marL="0" algn="l"/>
            <a:r>
              <a:rPr lang="zh-CN" altLang="en-US" sz="3000" b="0" i="0">
                <a:solidFill>
                  <a:srgbClr val="000000">
                    <a:alpha val="100000"/>
                  </a:srgbClr>
                </a:solidFill>
                <a:latin typeface="宋体" panose="02010600030101010101" pitchFamily="2" charset="-122"/>
                <a:ea typeface="宋体" panose="02010600030101010101" pitchFamily="2" charset="-122"/>
              </a:rPr>
              <a:t>    在演替的过程中，土壤中的</a:t>
            </a:r>
            <a:r>
              <a:rPr lang="zh-CN" altLang="en-US" sz="3000" b="0" i="0">
                <a:solidFill>
                  <a:srgbClr val="FF0000">
                    <a:alpha val="100000"/>
                  </a:srgbClr>
                </a:solidFill>
                <a:latin typeface="宋体" panose="02010600030101010101" pitchFamily="2" charset="-122"/>
                <a:ea typeface="宋体" panose="02010600030101010101" pitchFamily="2" charset="-122"/>
              </a:rPr>
              <a:t>有机物</a:t>
            </a:r>
            <a:r>
              <a:rPr lang="zh-CN" altLang="en-US" sz="3000" b="0" i="0">
                <a:solidFill>
                  <a:srgbClr val="000000">
                    <a:alpha val="100000"/>
                  </a:srgbClr>
                </a:solidFill>
                <a:latin typeface="宋体" panose="02010600030101010101" pitchFamily="2" charset="-122"/>
                <a:ea typeface="宋体" panose="02010600030101010101" pitchFamily="2" charset="-122"/>
              </a:rPr>
              <a:t>越来越丰富，群落中</a:t>
            </a:r>
            <a:r>
              <a:rPr lang="zh-CN" altLang="en-US" sz="3000" b="0" i="0">
                <a:solidFill>
                  <a:srgbClr val="FF0000">
                    <a:alpha val="100000"/>
                  </a:srgbClr>
                </a:solidFill>
                <a:latin typeface="宋体" panose="02010600030101010101" pitchFamily="2" charset="-122"/>
                <a:ea typeface="宋体" panose="02010600030101010101" pitchFamily="2" charset="-122"/>
              </a:rPr>
              <a:t>物种丰富度</a:t>
            </a:r>
            <a:r>
              <a:rPr lang="zh-CN" altLang="en-US" sz="3000" b="0" i="0">
                <a:solidFill>
                  <a:srgbClr val="000000">
                    <a:alpha val="100000"/>
                  </a:srgbClr>
                </a:solidFill>
                <a:latin typeface="宋体" panose="02010600030101010101" pitchFamily="2" charset="-122"/>
                <a:ea typeface="宋体" panose="02010600030101010101" pitchFamily="2" charset="-122"/>
              </a:rPr>
              <a:t>逐渐加大，</a:t>
            </a:r>
            <a:r>
              <a:rPr lang="zh-CN" altLang="en-US" sz="3000" b="0" i="0">
                <a:solidFill>
                  <a:srgbClr val="FF0000">
                    <a:alpha val="100000"/>
                  </a:srgbClr>
                </a:solidFill>
                <a:latin typeface="宋体" panose="02010600030101010101" pitchFamily="2" charset="-122"/>
                <a:ea typeface="宋体" panose="02010600030101010101" pitchFamily="2" charset="-122"/>
              </a:rPr>
              <a:t>食物网</a:t>
            </a:r>
            <a:r>
              <a:rPr lang="zh-CN" altLang="en-US" sz="3000" b="0" i="0">
                <a:solidFill>
                  <a:srgbClr val="000000">
                    <a:alpha val="100000"/>
                  </a:srgbClr>
                </a:solidFill>
                <a:latin typeface="宋体" panose="02010600030101010101" pitchFamily="2" charset="-122"/>
                <a:ea typeface="宋体" panose="02010600030101010101" pitchFamily="2" charset="-122"/>
              </a:rPr>
              <a:t>越来越复杂，</a:t>
            </a:r>
            <a:r>
              <a:rPr lang="zh-CN" altLang="en-US" sz="3000" b="0" i="0">
                <a:solidFill>
                  <a:srgbClr val="FF0000">
                    <a:alpha val="100000"/>
                  </a:srgbClr>
                </a:solidFill>
                <a:latin typeface="宋体" panose="02010600030101010101" pitchFamily="2" charset="-122"/>
                <a:ea typeface="宋体" panose="02010600030101010101" pitchFamily="2" charset="-122"/>
              </a:rPr>
              <a:t>群落结构</a:t>
            </a:r>
            <a:r>
              <a:rPr lang="zh-CN" altLang="en-US" sz="3000" b="0" i="0">
                <a:solidFill>
                  <a:srgbClr val="000000">
                    <a:alpha val="100000"/>
                  </a:srgbClr>
                </a:solidFill>
                <a:latin typeface="宋体" panose="02010600030101010101" pitchFamily="2" charset="-122"/>
                <a:ea typeface="宋体" panose="02010600030101010101" pitchFamily="2" charset="-122"/>
              </a:rPr>
              <a:t>也越来越复杂。</a:t>
            </a:r>
            <a:endParaRPr lang="zh-CN" altLang="en-US" sz="3000" b="0" i="0">
              <a:solidFill>
                <a:srgbClr val="000000">
                  <a:alpha val="100000"/>
                </a:srgbClr>
              </a:solidFill>
              <a:latin typeface="宋体" panose="02010600030101010101" pitchFamily="2" charset="-122"/>
              <a:ea typeface="宋体" panose="02010600030101010101" pitchFamily="2" charset="-122"/>
            </a:endParaRPr>
          </a:p>
        </p:txBody>
      </p:sp>
      <p:sp>
        <p:nvSpPr>
          <p:cNvPr id="5" name="文本5"/>
          <p:cNvSpPr txBox="1"/>
          <p:nvPr/>
        </p:nvSpPr>
        <p:spPr>
          <a:xfrm>
            <a:off x="524" y="732425"/>
            <a:ext cx="6293415" cy="693356"/>
          </a:xfrm>
          <a:prstGeom prst="rect">
            <a:avLst/>
          </a:prstGeom>
          <a:noFill/>
        </p:spPr>
        <p:txBody>
          <a:bodyPr anchor="t"/>
          <a:lstStyle/>
          <a:p>
            <a:pPr marL="0" algn="l"/>
            <a:r>
              <a:rPr lang="zh-CN" altLang="en-US" sz="3000" b="1" i="0">
                <a:solidFill>
                  <a:srgbClr val="000000">
                    <a:alpha val="100000"/>
                  </a:srgbClr>
                </a:solidFill>
                <a:latin typeface="微软雅黑" panose="020B0503020204020204" charset="-122"/>
                <a:ea typeface="微软雅黑" panose="020B0503020204020204" charset="-122"/>
              </a:rPr>
              <a:t>（一）发生在</a:t>
            </a:r>
            <a:r>
              <a:rPr lang="zh-CN" altLang="en-US" sz="3000" b="1" i="0">
                <a:solidFill>
                  <a:srgbClr val="FF0000">
                    <a:alpha val="100000"/>
                  </a:srgbClr>
                </a:solidFill>
                <a:latin typeface="微软雅黑" panose="020B0503020204020204" charset="-122"/>
                <a:ea typeface="微软雅黑" panose="020B0503020204020204" charset="-122"/>
              </a:rPr>
              <a:t>裸岩</a:t>
            </a:r>
            <a:r>
              <a:rPr lang="zh-CN" altLang="en-US" sz="3000" b="1" i="0">
                <a:solidFill>
                  <a:srgbClr val="000000">
                    <a:alpha val="100000"/>
                  </a:srgbClr>
                </a:solidFill>
                <a:latin typeface="微软雅黑" panose="020B0503020204020204" charset="-122"/>
                <a:ea typeface="微软雅黑" panose="020B0503020204020204" charset="-122"/>
              </a:rPr>
              <a:t>上的演替</a:t>
            </a:r>
            <a:endParaRPr lang="zh-CN" altLang="en-US" sz="3000" b="1" i="0">
              <a:solidFill>
                <a:srgbClr val="000000">
                  <a:alpha val="100000"/>
                </a:srgbClr>
              </a:solidFill>
              <a:latin typeface="微软雅黑" panose="020B0503020204020204" charset="-122"/>
              <a:ea typeface="微软雅黑" panose="020B0503020204020204" charset="-122"/>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文本1"/>
          <p:cNvSpPr txBox="1"/>
          <p:nvPr/>
        </p:nvSpPr>
        <p:spPr>
          <a:xfrm>
            <a:off x="266281" y="23165"/>
            <a:ext cx="4035952" cy="777176"/>
          </a:xfrm>
          <a:prstGeom prst="rect">
            <a:avLst/>
          </a:prstGeom>
          <a:noFill/>
        </p:spPr>
        <p:txBody>
          <a:bodyPr anchor="t"/>
          <a:lstStyle/>
          <a:p>
            <a:pPr marL="0" algn="l"/>
            <a:r>
              <a:rPr lang="zh-CN" altLang="en-US" sz="3500" b="1" i="0">
                <a:solidFill>
                  <a:srgbClr val="000000">
                    <a:alpha val="100000"/>
                  </a:srgbClr>
                </a:solidFill>
                <a:latin typeface="微软雅黑" panose="020B0503020204020204" charset="-122"/>
                <a:ea typeface="微软雅黑" panose="020B0503020204020204" charset="-122"/>
              </a:rPr>
              <a:t>二.群落演替的类型</a:t>
            </a:r>
            <a:endParaRPr lang="zh-CN" altLang="en-US" sz="3500" b="1" i="0">
              <a:solidFill>
                <a:srgbClr val="000000">
                  <a:alpha val="100000"/>
                </a:srgbClr>
              </a:solidFill>
              <a:latin typeface="微软雅黑" panose="020B0503020204020204" charset="-122"/>
              <a:ea typeface="微软雅黑" panose="020B0503020204020204" charset="-122"/>
            </a:endParaRPr>
          </a:p>
        </p:txBody>
      </p:sp>
      <p:sp>
        <p:nvSpPr>
          <p:cNvPr id="3" name="文本2"/>
          <p:cNvSpPr txBox="1"/>
          <p:nvPr/>
        </p:nvSpPr>
        <p:spPr>
          <a:xfrm>
            <a:off x="266624" y="771325"/>
            <a:ext cx="4998015" cy="726884"/>
          </a:xfrm>
          <a:prstGeom prst="rect">
            <a:avLst/>
          </a:prstGeom>
          <a:noFill/>
        </p:spPr>
        <p:txBody>
          <a:bodyPr anchor="t"/>
          <a:lstStyle/>
          <a:p>
            <a:pPr marL="0" algn="l">
              <a:buFont typeface="Wingdings" panose="05000000000000000000"/>
              <a:buChar char="l"/>
            </a:pPr>
            <a:r>
              <a:rPr lang="zh-CN" altLang="en-US" sz="3200" b="1" i="0">
                <a:solidFill>
                  <a:srgbClr val="000000">
                    <a:alpha val="100000"/>
                  </a:srgbClr>
                </a:solidFill>
                <a:latin typeface="微软雅黑" panose="020B0503020204020204" charset="-122"/>
                <a:ea typeface="微软雅黑" panose="020B0503020204020204" charset="-122"/>
              </a:rPr>
              <a:t>初生演替</a:t>
            </a:r>
            <a:endParaRPr lang="zh-CN" altLang="en-US" sz="3200" b="1" i="0">
              <a:solidFill>
                <a:srgbClr val="000000">
                  <a:alpha val="100000"/>
                </a:srgbClr>
              </a:solidFill>
              <a:latin typeface="微软雅黑" panose="020B0503020204020204" charset="-122"/>
              <a:ea typeface="微软雅黑" panose="020B0503020204020204" charset="-122"/>
            </a:endParaRPr>
          </a:p>
        </p:txBody>
      </p:sp>
      <p:sp>
        <p:nvSpPr>
          <p:cNvPr id="4" name="文本3"/>
          <p:cNvSpPr txBox="1"/>
          <p:nvPr/>
        </p:nvSpPr>
        <p:spPr>
          <a:xfrm>
            <a:off x="456362" y="1547822"/>
            <a:ext cx="11296650" cy="1494282"/>
          </a:xfrm>
          <a:prstGeom prst="rect">
            <a:avLst/>
          </a:prstGeom>
          <a:noFill/>
        </p:spPr>
        <p:txBody>
          <a:bodyPr anchor="t"/>
          <a:lstStyle/>
          <a:p>
            <a:pPr marL="0" algn="l"/>
            <a:r>
              <a:rPr lang="zh-CN" altLang="en-US" sz="3000" b="0" i="0">
                <a:solidFill>
                  <a:srgbClr val="000000">
                    <a:alpha val="100000"/>
                  </a:srgbClr>
                </a:solidFill>
                <a:latin typeface="宋体" panose="02010600030101010101" pitchFamily="2" charset="-122"/>
                <a:ea typeface="宋体" panose="02010600030101010101" pitchFamily="2" charset="-122"/>
              </a:rPr>
              <a:t> 在一个</a:t>
            </a:r>
            <a:r>
              <a:rPr lang="zh-CN" altLang="en-US" sz="3000" b="0" i="0">
                <a:solidFill>
                  <a:srgbClr val="FF0000">
                    <a:alpha val="100000"/>
                  </a:srgbClr>
                </a:solidFill>
                <a:latin typeface="宋体" panose="02010600030101010101" pitchFamily="2" charset="-122"/>
                <a:ea typeface="宋体" panose="02010600030101010101" pitchFamily="2" charset="-122"/>
              </a:rPr>
              <a:t>从来没有</a:t>
            </a:r>
            <a:r>
              <a:rPr lang="zh-CN" altLang="en-US" sz="3000" b="0" i="0">
                <a:solidFill>
                  <a:srgbClr val="000000">
                    <a:alpha val="100000"/>
                  </a:srgbClr>
                </a:solidFill>
                <a:latin typeface="宋体" panose="02010600030101010101" pitchFamily="2" charset="-122"/>
                <a:ea typeface="宋体" panose="02010600030101010101" pitchFamily="2" charset="-122"/>
              </a:rPr>
              <a:t>被植物覆盖的地面，或者是</a:t>
            </a:r>
            <a:r>
              <a:rPr lang="zh-CN" altLang="en-US" sz="3000" b="0" i="0">
                <a:solidFill>
                  <a:srgbClr val="FF0000">
                    <a:alpha val="100000"/>
                  </a:srgbClr>
                </a:solidFill>
                <a:latin typeface="宋体" panose="02010600030101010101" pitchFamily="2" charset="-122"/>
                <a:ea typeface="宋体" panose="02010600030101010101" pitchFamily="2" charset="-122"/>
              </a:rPr>
              <a:t>原来存在过</a:t>
            </a:r>
            <a:r>
              <a:rPr lang="zh-CN" altLang="en-US" sz="3000" b="0" i="0">
                <a:solidFill>
                  <a:srgbClr val="000000">
                    <a:alpha val="100000"/>
                  </a:srgbClr>
                </a:solidFill>
                <a:latin typeface="宋体" panose="02010600030101010101" pitchFamily="2" charset="-122"/>
                <a:ea typeface="宋体" panose="02010600030101010101" pitchFamily="2" charset="-122"/>
              </a:rPr>
              <a:t>植被、但被</a:t>
            </a:r>
            <a:r>
              <a:rPr lang="zh-CN" altLang="en-US" sz="3000" b="0" i="0">
                <a:solidFill>
                  <a:srgbClr val="FF0000">
                    <a:alpha val="100000"/>
                  </a:srgbClr>
                </a:solidFill>
                <a:latin typeface="宋体" panose="02010600030101010101" pitchFamily="2" charset="-122"/>
                <a:ea typeface="宋体" panose="02010600030101010101" pitchFamily="2" charset="-122"/>
              </a:rPr>
              <a:t>彻底消灭</a:t>
            </a:r>
            <a:r>
              <a:rPr lang="zh-CN" altLang="en-US" sz="3000" b="0" i="0">
                <a:solidFill>
                  <a:srgbClr val="000000">
                    <a:alpha val="100000"/>
                  </a:srgbClr>
                </a:solidFill>
                <a:latin typeface="宋体" panose="02010600030101010101" pitchFamily="2" charset="-122"/>
                <a:ea typeface="宋体" panose="02010600030101010101" pitchFamily="2" charset="-122"/>
              </a:rPr>
              <a:t>了的地方发生的演替。如在</a:t>
            </a:r>
            <a:r>
              <a:rPr lang="zh-CN" altLang="en-US" sz="3000" b="0" i="0">
                <a:solidFill>
                  <a:srgbClr val="3B00FF">
                    <a:alpha val="100000"/>
                  </a:srgbClr>
                </a:solidFill>
                <a:latin typeface="宋体" panose="02010600030101010101" pitchFamily="2" charset="-122"/>
                <a:ea typeface="宋体" panose="02010600030101010101" pitchFamily="2" charset="-122"/>
              </a:rPr>
              <a:t>沙丘</a:t>
            </a:r>
            <a:r>
              <a:rPr lang="zh-CN" altLang="en-US" sz="3000" b="0" i="0">
                <a:solidFill>
                  <a:srgbClr val="000000">
                    <a:alpha val="100000"/>
                  </a:srgbClr>
                </a:solidFill>
                <a:latin typeface="宋体" panose="02010600030101010101" pitchFamily="2" charset="-122"/>
                <a:ea typeface="宋体" panose="02010600030101010101" pitchFamily="2" charset="-122"/>
              </a:rPr>
              <a:t>、</a:t>
            </a:r>
            <a:r>
              <a:rPr lang="zh-CN" altLang="en-US" sz="3000" b="0" i="0">
                <a:solidFill>
                  <a:srgbClr val="3B00FF">
                    <a:alpha val="100000"/>
                  </a:srgbClr>
                </a:solidFill>
                <a:latin typeface="宋体" panose="02010600030101010101" pitchFamily="2" charset="-122"/>
                <a:ea typeface="宋体" panose="02010600030101010101" pitchFamily="2" charset="-122"/>
              </a:rPr>
              <a:t>火山岩</a:t>
            </a:r>
            <a:r>
              <a:rPr lang="zh-CN" altLang="en-US" sz="3000" b="0" i="0">
                <a:solidFill>
                  <a:srgbClr val="000000">
                    <a:alpha val="100000"/>
                  </a:srgbClr>
                </a:solidFill>
                <a:latin typeface="宋体" panose="02010600030101010101" pitchFamily="2" charset="-122"/>
                <a:ea typeface="宋体" panose="02010600030101010101" pitchFamily="2" charset="-122"/>
              </a:rPr>
              <a:t>、</a:t>
            </a:r>
            <a:r>
              <a:rPr lang="zh-CN" altLang="en-US" sz="3000" b="0" i="0">
                <a:solidFill>
                  <a:srgbClr val="3B00FF">
                    <a:alpha val="100000"/>
                  </a:srgbClr>
                </a:solidFill>
                <a:latin typeface="宋体" panose="02010600030101010101" pitchFamily="2" charset="-122"/>
                <a:ea typeface="宋体" panose="02010600030101010101" pitchFamily="2" charset="-122"/>
              </a:rPr>
              <a:t>冰川泥</a:t>
            </a:r>
            <a:r>
              <a:rPr lang="zh-CN" altLang="en-US" sz="3000" b="0" i="0">
                <a:solidFill>
                  <a:srgbClr val="000000">
                    <a:alpha val="100000"/>
                  </a:srgbClr>
                </a:solidFill>
                <a:latin typeface="宋体" panose="02010600030101010101" pitchFamily="2" charset="-122"/>
                <a:ea typeface="宋体" panose="02010600030101010101" pitchFamily="2" charset="-122"/>
              </a:rPr>
              <a:t>上进行的演替。</a:t>
            </a:r>
            <a:endParaRPr lang="zh-CN" altLang="en-US" sz="3000" b="0" i="0">
              <a:solidFill>
                <a:srgbClr val="000000">
                  <a:alpha val="100000"/>
                </a:srgbClr>
              </a:solidFill>
              <a:latin typeface="宋体" panose="02010600030101010101" pitchFamily="2" charset="-122"/>
              <a:ea typeface="宋体" panose="02010600030101010101" pitchFamily="2" charset="-122"/>
            </a:endParaRPr>
          </a:p>
        </p:txBody>
      </p:sp>
      <p:grpSp>
        <p:nvGrpSpPr>
          <p:cNvPr id="5" name="组合1"/>
          <p:cNvGrpSpPr/>
          <p:nvPr/>
        </p:nvGrpSpPr>
        <p:grpSpPr>
          <a:xfrm>
            <a:off x="228019" y="3042399"/>
            <a:ext cx="11753631" cy="2610831"/>
            <a:chOff x="0" y="0"/>
            <a:chExt cx="11753631" cy="2610831"/>
          </a:xfrm>
        </p:grpSpPr>
        <p:pic>
          <p:nvPicPr>
            <p:cNvPr id="6" name="图片1"/>
            <p:cNvPicPr>
              <a:picLocks noChangeAspect="1"/>
            </p:cNvPicPr>
            <p:nvPr/>
          </p:nvPicPr>
          <p:blipFill>
            <a:blip r:embed="rId2"/>
            <a:stretch>
              <a:fillRect/>
            </a:stretch>
          </p:blipFill>
          <p:spPr>
            <a:xfrm>
              <a:off x="0" y="0"/>
              <a:ext cx="8639175" cy="2610831"/>
            </a:xfrm>
            <a:prstGeom prst="rect">
              <a:avLst/>
            </a:prstGeom>
          </p:spPr>
        </p:pic>
        <p:pic>
          <p:nvPicPr>
            <p:cNvPr id="7" name="图片2"/>
            <p:cNvPicPr>
              <a:picLocks noChangeAspect="1"/>
            </p:cNvPicPr>
            <p:nvPr/>
          </p:nvPicPr>
          <p:blipFill>
            <a:blip r:embed="rId3"/>
            <a:stretch>
              <a:fillRect/>
            </a:stretch>
          </p:blipFill>
          <p:spPr>
            <a:xfrm>
              <a:off x="8638956" y="37757"/>
              <a:ext cx="3114675" cy="2534833"/>
            </a:xfrm>
            <a:prstGeom prst="rect">
              <a:avLst/>
            </a:prstGeom>
          </p:spPr>
        </p:pic>
        <p:sp>
          <p:nvSpPr>
            <p:cNvPr id="8" name="文本5"/>
            <p:cNvSpPr txBox="1"/>
            <p:nvPr/>
          </p:nvSpPr>
          <p:spPr>
            <a:xfrm>
              <a:off x="1019423" y="1894629"/>
              <a:ext cx="1129160" cy="715989"/>
            </a:xfrm>
            <a:prstGeom prst="rect">
              <a:avLst/>
            </a:prstGeom>
            <a:noFill/>
          </p:spPr>
          <p:txBody>
            <a:bodyPr anchor="t"/>
            <a:lstStyle/>
            <a:p>
              <a:pPr marL="0" algn="l"/>
              <a:r>
                <a:rPr lang="zh-CN" altLang="en-US" sz="2800" b="0" i="0">
                  <a:solidFill>
                    <a:srgbClr val="FFFFFF">
                      <a:alpha val="100000"/>
                    </a:srgbClr>
                  </a:solidFill>
                  <a:latin typeface="微软雅黑" panose="020B0503020204020204" charset="-122"/>
                  <a:ea typeface="微软雅黑" panose="020B0503020204020204" charset="-122"/>
                </a:rPr>
                <a:t>沙丘</a:t>
              </a:r>
              <a:endParaRPr lang="zh-CN" altLang="en-US" sz="2800" b="0" i="0">
                <a:solidFill>
                  <a:srgbClr val="FFFFFF">
                    <a:alpha val="100000"/>
                  </a:srgbClr>
                </a:solidFill>
                <a:latin typeface="微软雅黑" panose="020B0503020204020204" charset="-122"/>
                <a:ea typeface="微软雅黑" panose="020B0503020204020204" charset="-122"/>
              </a:endParaRPr>
            </a:p>
          </p:txBody>
        </p:sp>
        <p:sp>
          <p:nvSpPr>
            <p:cNvPr id="9" name="文本6"/>
            <p:cNvSpPr txBox="1"/>
            <p:nvPr/>
          </p:nvSpPr>
          <p:spPr>
            <a:xfrm>
              <a:off x="3907088" y="1894608"/>
              <a:ext cx="1453010" cy="715989"/>
            </a:xfrm>
            <a:prstGeom prst="rect">
              <a:avLst/>
            </a:prstGeom>
            <a:noFill/>
          </p:spPr>
          <p:txBody>
            <a:bodyPr anchor="t"/>
            <a:lstStyle/>
            <a:p>
              <a:pPr marL="0" algn="l"/>
              <a:r>
                <a:rPr lang="zh-CN" altLang="en-US" sz="2800" b="0" i="0">
                  <a:solidFill>
                    <a:srgbClr val="FFFFFF">
                      <a:alpha val="100000"/>
                    </a:srgbClr>
                  </a:solidFill>
                  <a:latin typeface="微软雅黑" panose="020B0503020204020204" charset="-122"/>
                  <a:ea typeface="微软雅黑" panose="020B0503020204020204" charset="-122"/>
                </a:rPr>
                <a:t>火山岩</a:t>
              </a:r>
              <a:endParaRPr lang="zh-CN" altLang="en-US" sz="2800" b="0" i="0">
                <a:solidFill>
                  <a:srgbClr val="FFFFFF">
                    <a:alpha val="100000"/>
                  </a:srgbClr>
                </a:solidFill>
                <a:latin typeface="微软雅黑" panose="020B0503020204020204" charset="-122"/>
                <a:ea typeface="微软雅黑" panose="020B0503020204020204" charset="-122"/>
              </a:endParaRPr>
            </a:p>
          </p:txBody>
        </p:sp>
        <p:sp>
          <p:nvSpPr>
            <p:cNvPr id="10" name="文本7"/>
            <p:cNvSpPr txBox="1"/>
            <p:nvPr/>
          </p:nvSpPr>
          <p:spPr>
            <a:xfrm>
              <a:off x="6710153" y="1894804"/>
              <a:ext cx="1614935" cy="715989"/>
            </a:xfrm>
            <a:prstGeom prst="rect">
              <a:avLst/>
            </a:prstGeom>
            <a:noFill/>
          </p:spPr>
          <p:txBody>
            <a:bodyPr anchor="t"/>
            <a:lstStyle/>
            <a:p>
              <a:pPr marL="0" algn="l"/>
              <a:r>
                <a:rPr lang="zh-CN" altLang="en-US" sz="2800" b="0" i="0">
                  <a:solidFill>
                    <a:srgbClr val="FFFFFF">
                      <a:alpha val="100000"/>
                    </a:srgbClr>
                  </a:solidFill>
                  <a:latin typeface="微软雅黑" panose="020B0503020204020204" charset="-122"/>
                  <a:ea typeface="微软雅黑" panose="020B0503020204020204" charset="-122"/>
                </a:rPr>
                <a:t>冰川泥</a:t>
              </a:r>
              <a:endParaRPr lang="zh-CN" altLang="en-US" sz="2800" b="0" i="0">
                <a:solidFill>
                  <a:srgbClr val="FFFFFF">
                    <a:alpha val="100000"/>
                  </a:srgbClr>
                </a:solidFill>
                <a:latin typeface="微软雅黑" panose="020B0503020204020204" charset="-122"/>
                <a:ea typeface="微软雅黑" panose="020B0503020204020204" charset="-122"/>
              </a:endParaRPr>
            </a:p>
          </p:txBody>
        </p:sp>
        <p:sp>
          <p:nvSpPr>
            <p:cNvPr id="11" name="文本8"/>
            <p:cNvSpPr txBox="1"/>
            <p:nvPr/>
          </p:nvSpPr>
          <p:spPr>
            <a:xfrm>
              <a:off x="9674990" y="1894308"/>
              <a:ext cx="1129160" cy="715989"/>
            </a:xfrm>
            <a:prstGeom prst="rect">
              <a:avLst/>
            </a:prstGeom>
            <a:noFill/>
          </p:spPr>
          <p:txBody>
            <a:bodyPr anchor="t"/>
            <a:lstStyle/>
            <a:p>
              <a:pPr marL="0" algn="l"/>
              <a:r>
                <a:rPr lang="zh-CN" altLang="en-US" sz="2800" b="0" i="0">
                  <a:solidFill>
                    <a:srgbClr val="FFFFFF">
                      <a:alpha val="100000"/>
                    </a:srgbClr>
                  </a:solidFill>
                  <a:latin typeface="微软雅黑" panose="020B0503020204020204" charset="-122"/>
                  <a:ea typeface="微软雅黑" panose="020B0503020204020204" charset="-122"/>
                </a:rPr>
                <a:t>裸岩</a:t>
              </a:r>
              <a:endParaRPr lang="zh-CN" altLang="en-US" sz="2800" b="0" i="0">
                <a:solidFill>
                  <a:srgbClr val="FFFFFF">
                    <a:alpha val="100000"/>
                  </a:srgbClr>
                </a:solidFill>
                <a:latin typeface="微软雅黑" panose="020B0503020204020204" charset="-122"/>
                <a:ea typeface="微软雅黑" panose="020B0503020204020204" charset="-122"/>
              </a:endParaRPr>
            </a:p>
          </p:txBody>
        </p:sp>
      </p:grpSp>
      <p:sp>
        <p:nvSpPr>
          <p:cNvPr id="12" name="文本4"/>
          <p:cNvSpPr txBox="1"/>
          <p:nvPr/>
        </p:nvSpPr>
        <p:spPr>
          <a:xfrm>
            <a:off x="2436047" y="771620"/>
            <a:ext cx="2952931" cy="777176"/>
          </a:xfrm>
          <a:prstGeom prst="rect">
            <a:avLst/>
          </a:prstGeom>
          <a:noFill/>
        </p:spPr>
        <p:txBody>
          <a:bodyPr anchor="t"/>
          <a:lstStyle/>
          <a:p>
            <a:pPr marL="0" algn="l"/>
            <a:r>
              <a:rPr lang="zh-CN" altLang="en-US" sz="3500" b="0" i="0">
                <a:solidFill>
                  <a:srgbClr val="3B00FF">
                    <a:alpha val="100000"/>
                  </a:srgbClr>
                </a:solidFill>
                <a:latin typeface="微软雅黑" panose="020B0503020204020204" charset="-122"/>
                <a:ea typeface="微软雅黑" panose="020B0503020204020204" charset="-122"/>
              </a:rPr>
              <a:t>（无→有）</a:t>
            </a:r>
            <a:endParaRPr lang="zh-CN" altLang="en-US" sz="3500" b="0" i="0">
              <a:solidFill>
                <a:srgbClr val="3B00FF">
                  <a:alpha val="100000"/>
                </a:srgbClr>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300" fill="hold"/>
                                        <p:tgtEl>
                                          <p:spTgt spid="12"/>
                                        </p:tgtEl>
                                        <p:attrNameLst>
                                          <p:attrName>ppt_w</p:attrName>
                                        </p:attrNameLst>
                                      </p:cBhvr>
                                      <p:tavLst>
                                        <p:tav tm="0">
                                          <p:val>
                                            <p:fltVal val="0"/>
                                          </p:val>
                                        </p:tav>
                                        <p:tav tm="100000">
                                          <p:val>
                                            <p:strVal val="ppt_w"/>
                                          </p:val>
                                        </p:tav>
                                      </p:tavLst>
                                    </p:anim>
                                    <p:anim calcmode="lin" valueType="num">
                                      <p:cBhvr>
                                        <p:cTn id="15" dur="300" fill="hold"/>
                                        <p:tgtEl>
                                          <p:spTgt spid="12"/>
                                        </p:tgtEl>
                                        <p:attrNameLst>
                                          <p:attrName>ppt_h</p:attrName>
                                        </p:attrNameLst>
                                      </p:cBhvr>
                                      <p:tavLst>
                                        <p:tav tm="0">
                                          <p:val>
                                            <p:fltVal val="0"/>
                                          </p:val>
                                        </p:tav>
                                        <p:tav tm="100000">
                                          <p:val>
                                            <p:strVal val="ppt_h"/>
                                          </p:val>
                                        </p:tav>
                                      </p:tavLst>
                                    </p:anim>
                                    <p:animEffect transition="in" filter="fade">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文本1"/>
          <p:cNvSpPr txBox="1"/>
          <p:nvPr/>
        </p:nvSpPr>
        <p:spPr>
          <a:xfrm>
            <a:off x="266281" y="23165"/>
            <a:ext cx="4035952" cy="777176"/>
          </a:xfrm>
          <a:prstGeom prst="rect">
            <a:avLst/>
          </a:prstGeom>
          <a:noFill/>
        </p:spPr>
        <p:txBody>
          <a:bodyPr anchor="t"/>
          <a:lstStyle/>
          <a:p>
            <a:pPr marL="0" algn="l"/>
            <a:r>
              <a:rPr lang="zh-CN" altLang="en-US" sz="3500" b="1" i="0">
                <a:solidFill>
                  <a:srgbClr val="000000">
                    <a:alpha val="100000"/>
                  </a:srgbClr>
                </a:solidFill>
                <a:latin typeface="微软雅黑" panose="020B0503020204020204" charset="-122"/>
                <a:ea typeface="微软雅黑" panose="020B0503020204020204" charset="-122"/>
              </a:rPr>
              <a:t>二.群落演替的类型</a:t>
            </a:r>
            <a:endParaRPr lang="zh-CN" altLang="en-US" sz="3500" b="1" i="0">
              <a:solidFill>
                <a:srgbClr val="000000">
                  <a:alpha val="100000"/>
                </a:srgbClr>
              </a:solidFill>
              <a:latin typeface="微软雅黑" panose="020B0503020204020204" charset="-122"/>
              <a:ea typeface="微软雅黑" panose="020B0503020204020204" charset="-122"/>
            </a:endParaRPr>
          </a:p>
        </p:txBody>
      </p:sp>
      <p:sp>
        <p:nvSpPr>
          <p:cNvPr id="3" name="文本2"/>
          <p:cNvSpPr txBox="1"/>
          <p:nvPr/>
        </p:nvSpPr>
        <p:spPr>
          <a:xfrm>
            <a:off x="505" y="527304"/>
            <a:ext cx="7312590" cy="726884"/>
          </a:xfrm>
          <a:prstGeom prst="rect">
            <a:avLst/>
          </a:prstGeom>
          <a:noFill/>
        </p:spPr>
        <p:txBody>
          <a:bodyPr anchor="t"/>
          <a:lstStyle/>
          <a:p>
            <a:pPr marL="0" algn="l"/>
            <a:r>
              <a:rPr lang="zh-CN" altLang="en-US" sz="3200" b="1" i="0">
                <a:solidFill>
                  <a:srgbClr val="000000">
                    <a:alpha val="100000"/>
                  </a:srgbClr>
                </a:solidFill>
                <a:latin typeface="微软雅黑" panose="020B0503020204020204" charset="-122"/>
                <a:ea typeface="微软雅黑" panose="020B0503020204020204" charset="-122"/>
              </a:rPr>
              <a:t>（二）发生在</a:t>
            </a:r>
            <a:r>
              <a:rPr lang="zh-CN" altLang="en-US" sz="3200" b="1" i="0">
                <a:solidFill>
                  <a:srgbClr val="FF0000">
                    <a:alpha val="100000"/>
                  </a:srgbClr>
                </a:solidFill>
                <a:latin typeface="微软雅黑" panose="020B0503020204020204" charset="-122"/>
                <a:ea typeface="微软雅黑" panose="020B0503020204020204" charset="-122"/>
              </a:rPr>
              <a:t>弃耕农田</a:t>
            </a:r>
            <a:r>
              <a:rPr lang="zh-CN" altLang="en-US" sz="3200" b="1" i="0">
                <a:solidFill>
                  <a:srgbClr val="000000">
                    <a:alpha val="100000"/>
                  </a:srgbClr>
                </a:solidFill>
                <a:latin typeface="微软雅黑" panose="020B0503020204020204" charset="-122"/>
                <a:ea typeface="微软雅黑" panose="020B0503020204020204" charset="-122"/>
              </a:rPr>
              <a:t>上的演替</a:t>
            </a:r>
            <a:endParaRPr lang="zh-CN" altLang="en-US" sz="3200" b="1" i="0">
              <a:solidFill>
                <a:srgbClr val="000000">
                  <a:alpha val="100000"/>
                </a:srgbClr>
              </a:solidFill>
              <a:latin typeface="微软雅黑" panose="020B0503020204020204" charset="-122"/>
              <a:ea typeface="微软雅黑" panose="020B0503020204020204" charset="-122"/>
            </a:endParaRPr>
          </a:p>
        </p:txBody>
      </p:sp>
      <p:pic>
        <p:nvPicPr>
          <p:cNvPr id="4" name="图片1"/>
          <p:cNvPicPr>
            <a:picLocks noChangeAspect="1"/>
          </p:cNvPicPr>
          <p:nvPr/>
        </p:nvPicPr>
        <p:blipFill>
          <a:blip r:embed="rId2"/>
          <a:stretch>
            <a:fillRect/>
          </a:stretch>
        </p:blipFill>
        <p:spPr>
          <a:xfrm>
            <a:off x="2291210" y="1254300"/>
            <a:ext cx="7839980" cy="4216403"/>
          </a:xfrm>
          <a:prstGeom prst="rect">
            <a:avLst/>
          </a:prstGeom>
        </p:spPr>
      </p:pic>
      <p:sp>
        <p:nvSpPr>
          <p:cNvPr id="5" name="形状1"/>
          <p:cNvSpPr txBox="1"/>
          <p:nvPr/>
        </p:nvSpPr>
        <p:spPr>
          <a:xfrm>
            <a:off x="5860628" y="1619240"/>
            <a:ext cx="2710024" cy="1073791"/>
          </a:xfrm>
          <a:custGeom>
            <a:avLst/>
            <a:gdLst>
              <a:gd name="connsiteX0" fmla="*/ 1593055 w 2710024"/>
              <a:gd name="connsiteY0" fmla="*/ 0 h 1073791"/>
              <a:gd name="connsiteX1" fmla="*/ 1750342 w 2710024"/>
              <a:gd name="connsiteY1" fmla="*/ 0 h 1073791"/>
              <a:gd name="connsiteX2" fmla="*/ 2013178 w 2710024"/>
              <a:gd name="connsiteY2" fmla="*/ 117106 h 1073791"/>
              <a:gd name="connsiteX3" fmla="*/ 2387008 w 2710024"/>
              <a:gd name="connsiteY3" fmla="*/ 111431 h 1073791"/>
              <a:gd name="connsiteX4" fmla="*/ 2600159 w 2710024"/>
              <a:gd name="connsiteY4" fmla="*/ 410406 h 1073791"/>
              <a:gd name="connsiteX5" fmla="*/ 2662113 w 2710024"/>
              <a:gd name="connsiteY5" fmla="*/ 509969 h 1073791"/>
              <a:gd name="connsiteX6" fmla="*/ 2710024 w 2710024"/>
              <a:gd name="connsiteY6" fmla="*/ 818436 h 1073791"/>
              <a:gd name="connsiteX7" fmla="*/ 2147218 w 2710024"/>
              <a:gd name="connsiteY7" fmla="*/ 952230 h 1073791"/>
              <a:gd name="connsiteX8" fmla="*/ 1955500 w 2710024"/>
              <a:gd name="connsiteY8" fmla="*/ 1025442 h 1073791"/>
              <a:gd name="connsiteX9" fmla="*/ 1375853 w 2710024"/>
              <a:gd name="connsiteY9" fmla="*/ 1073791 h 1073791"/>
              <a:gd name="connsiteX10" fmla="*/ 993843 w 2710024"/>
              <a:gd name="connsiteY10" fmla="*/ 980196 h 1073791"/>
              <a:gd name="connsiteX11" fmla="*/ 644893 w 2710024"/>
              <a:gd name="connsiteY11" fmla="*/ 992751 h 1073791"/>
              <a:gd name="connsiteX12" fmla="*/ 385879 w 2710024"/>
              <a:gd name="connsiteY12" fmla="*/ 860837 h 1073791"/>
              <a:gd name="connsiteX13" fmla="*/ 163962 w 2710024"/>
              <a:gd name="connsiteY13" fmla="*/ 861059 h 1073791"/>
              <a:gd name="connsiteX14" fmla="*/ 0 w 2710024"/>
              <a:gd name="connsiteY14" fmla="*/ 582130 h 1073791"/>
              <a:gd name="connsiteX15" fmla="*/ 124977 w 2710024"/>
              <a:gd name="connsiteY15" fmla="*/ 455188 h 1073791"/>
              <a:gd name="connsiteX16" fmla="*/ 109866 w 2710024"/>
              <a:gd name="connsiteY16" fmla="*/ 275318 h 1073791"/>
              <a:gd name="connsiteX17" fmla="*/ 524414 w 2710024"/>
              <a:gd name="connsiteY17" fmla="*/ 182342 h 1073791"/>
              <a:gd name="connsiteX18" fmla="*/ 691724 w 2710024"/>
              <a:gd name="connsiteY18" fmla="*/ 99603 h 1073791"/>
              <a:gd name="connsiteX19" fmla="*/ 1147656 w 2710024"/>
              <a:gd name="connsiteY19" fmla="*/ 30390 h 1073791"/>
              <a:gd name="connsiteX20" fmla="*/ 1375478 w 2710024"/>
              <a:gd name="connsiteY20" fmla="*/ 23480 h 107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10024" h="1073791">
                <a:moveTo>
                  <a:pt x="1593055" y="0"/>
                </a:moveTo>
                <a:cubicBezTo>
                  <a:pt x="1750342" y="0"/>
                  <a:pt x="1890646" y="51577"/>
                  <a:pt x="1962820" y="127519"/>
                </a:cubicBezTo>
                <a:cubicBezTo>
                  <a:pt x="2013178" y="117106"/>
                  <a:pt x="2067472" y="111431"/>
                  <a:pt x="2124073" y="111431"/>
                </a:cubicBezTo>
                <a:cubicBezTo>
                  <a:pt x="2387008" y="111431"/>
                  <a:pt x="2600159" y="233887"/>
                  <a:pt x="2600159" y="384944"/>
                </a:cubicBezTo>
                <a:cubicBezTo>
                  <a:pt x="2600159" y="410406"/>
                  <a:pt x="2594103" y="435054"/>
                  <a:pt x="2582774" y="458441"/>
                </a:cubicBezTo>
                <a:cubicBezTo>
                  <a:pt x="2662113" y="509969"/>
                  <a:pt x="2710024" y="576510"/>
                  <a:pt x="2710024" y="648327"/>
                </a:cubicBezTo>
                <a:cubicBezTo>
                  <a:pt x="2710024" y="818436"/>
                  <a:pt x="2472279" y="952230"/>
                  <a:pt x="2179006" y="952230"/>
                </a:cubicBezTo>
                <a:cubicBezTo>
                  <a:pt x="2147218" y="952230"/>
                  <a:pt x="2116082" y="950658"/>
                  <a:pt x="2085831" y="947639"/>
                </a:cubicBezTo>
                <a:cubicBezTo>
                  <a:pt x="1955500" y="1025442"/>
                  <a:pt x="1773765" y="1073791"/>
                  <a:pt x="1574744" y="1073791"/>
                </a:cubicBezTo>
                <a:cubicBezTo>
                  <a:pt x="1375853" y="1073791"/>
                  <a:pt x="1197051" y="1029736"/>
                  <a:pt x="1065903" y="958060"/>
                </a:cubicBezTo>
                <a:cubicBezTo>
                  <a:pt x="993843" y="980196"/>
                  <a:pt x="911477" y="992751"/>
                  <a:pt x="823994" y="992751"/>
                </a:cubicBezTo>
                <a:cubicBezTo>
                  <a:pt x="644893" y="992751"/>
                  <a:pt x="487242" y="940131"/>
                  <a:pt x="395557" y="860402"/>
                </a:cubicBezTo>
                <a:cubicBezTo>
                  <a:pt x="385879" y="860837"/>
                  <a:pt x="376095" y="861059"/>
                  <a:pt x="366220" y="861059"/>
                </a:cubicBezTo>
                <a:cubicBezTo>
                  <a:pt x="163962" y="861059"/>
                  <a:pt x="0" y="768083"/>
                  <a:pt x="0" y="648327"/>
                </a:cubicBezTo>
                <a:cubicBezTo>
                  <a:pt x="0" y="582130"/>
                  <a:pt x="59784" y="522005"/>
                  <a:pt x="151683" y="484755"/>
                </a:cubicBezTo>
                <a:cubicBezTo>
                  <a:pt x="124977" y="455188"/>
                  <a:pt x="109866" y="421300"/>
                  <a:pt x="109866" y="384944"/>
                </a:cubicBezTo>
                <a:cubicBezTo>
                  <a:pt x="109866" y="275318"/>
                  <a:pt x="273828" y="182342"/>
                  <a:pt x="476085" y="182342"/>
                </a:cubicBezTo>
                <a:cubicBezTo>
                  <a:pt x="524414" y="182342"/>
                  <a:pt x="570556" y="187650"/>
                  <a:pt x="612797" y="197226"/>
                </a:cubicBezTo>
                <a:cubicBezTo>
                  <a:pt x="691724" y="99603"/>
                  <a:pt x="865234" y="30390"/>
                  <a:pt x="1062037" y="30390"/>
                </a:cubicBezTo>
                <a:cubicBezTo>
                  <a:pt x="1147656" y="30390"/>
                  <a:pt x="1227784" y="41873"/>
                  <a:pt x="1298088" y="62082"/>
                </a:cubicBezTo>
                <a:cubicBezTo>
                  <a:pt x="1375478" y="23480"/>
                  <a:pt x="1478426" y="0"/>
                  <a:pt x="1593055" y="0"/>
                </a:cubicBezTo>
                <a:close/>
              </a:path>
            </a:pathLst>
          </a:custGeom>
          <a:solidFill>
            <a:srgbClr val="FFFFFF">
              <a:alpha val="0"/>
            </a:srgbClr>
          </a:solidFill>
          <a:ln w="19050">
            <a:solidFill>
              <a:srgbClr val="000000">
                <a:alpha val="100000"/>
              </a:srgbClr>
            </a:solidFill>
            <a:prstDash val="solid"/>
          </a:ln>
        </p:spPr>
        <p:txBody>
          <a:bodyPr anchor="ctr"/>
          <a:lstStyle/>
          <a:p>
            <a:pPr marL="0" algn="ctr"/>
            <a:r>
              <a:rPr lang="zh-CN" altLang="en-US" sz="2600" b="0" i="0">
                <a:solidFill>
                  <a:srgbClr val="000000">
                    <a:alpha val="100000"/>
                  </a:srgbClr>
                </a:solidFill>
                <a:latin typeface="华文行楷"/>
                <a:ea typeface="华文行楷"/>
              </a:rPr>
              <a:t>生物老师在耕田</a:t>
            </a:r>
            <a:endParaRPr lang="zh-CN" altLang="en-US" sz="2600" b="0" i="0">
              <a:solidFill>
                <a:srgbClr val="000000">
                  <a:alpha val="100000"/>
                </a:srgbClr>
              </a:solidFill>
              <a:latin typeface="华文行楷"/>
              <a:ea typeface="华文行楷"/>
            </a:endParaRPr>
          </a:p>
        </p:txBody>
      </p:sp>
      <p:sp>
        <p:nvSpPr>
          <p:cNvPr id="6" name="文本3"/>
          <p:cNvSpPr txBox="1"/>
          <p:nvPr/>
        </p:nvSpPr>
        <p:spPr>
          <a:xfrm>
            <a:off x="2106539" y="5470217"/>
            <a:ext cx="9353550" cy="625094"/>
          </a:xfrm>
          <a:prstGeom prst="rect">
            <a:avLst/>
          </a:prstGeom>
          <a:noFill/>
        </p:spPr>
        <p:txBody>
          <a:bodyPr anchor="t"/>
          <a:lstStyle/>
          <a:p>
            <a:pPr marL="0" algn="l"/>
            <a:r>
              <a:rPr lang="zh-CN" altLang="en-US" sz="3000" b="0" i="0">
                <a:solidFill>
                  <a:srgbClr val="FF0000">
                    <a:alpha val="100000"/>
                  </a:srgbClr>
                </a:solidFill>
                <a:latin typeface="宋体" panose="02010600030101010101" pitchFamily="2" charset="-122"/>
                <a:ea typeface="宋体" panose="02010600030101010101" pitchFamily="2" charset="-122"/>
              </a:rPr>
              <a:t>思考：</a:t>
            </a:r>
            <a:r>
              <a:rPr lang="zh-CN" altLang="en-US" sz="3000" b="0" i="0">
                <a:solidFill>
                  <a:srgbClr val="000000">
                    <a:alpha val="100000"/>
                  </a:srgbClr>
                </a:solidFill>
                <a:latin typeface="宋体" panose="02010600030101010101" pitchFamily="2" charset="-122"/>
                <a:ea typeface="宋体" panose="02010600030101010101" pitchFamily="2" charset="-122"/>
              </a:rPr>
              <a:t>在弃耕农田上又会发生什么样的演替？</a:t>
            </a:r>
            <a:endParaRPr lang="zh-CN" altLang="en-US" sz="3000" b="0" i="0">
              <a:solidFill>
                <a:srgbClr val="000000">
                  <a:alpha val="100000"/>
                </a:srgbClr>
              </a:solidFill>
              <a:latin typeface="宋体" panose="02010600030101010101" pitchFamily="2" charset="-122"/>
              <a:ea typeface="宋体" panose="02010600030101010101" pitchFamily="2" charset="-122"/>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文本1"/>
          <p:cNvSpPr txBox="1"/>
          <p:nvPr/>
        </p:nvSpPr>
        <p:spPr>
          <a:xfrm>
            <a:off x="266281" y="23165"/>
            <a:ext cx="4035952" cy="777176"/>
          </a:xfrm>
          <a:prstGeom prst="rect">
            <a:avLst/>
          </a:prstGeom>
          <a:noFill/>
        </p:spPr>
        <p:txBody>
          <a:bodyPr anchor="t"/>
          <a:lstStyle/>
          <a:p>
            <a:pPr marL="0" algn="l"/>
            <a:r>
              <a:rPr lang="zh-CN" altLang="en-US" sz="3500" b="1" i="0">
                <a:solidFill>
                  <a:srgbClr val="000000">
                    <a:alpha val="100000"/>
                  </a:srgbClr>
                </a:solidFill>
                <a:latin typeface="微软雅黑" panose="020B0503020204020204" charset="-122"/>
                <a:ea typeface="微软雅黑" panose="020B0503020204020204" charset="-122"/>
              </a:rPr>
              <a:t>二.群落演替的类型</a:t>
            </a:r>
            <a:endParaRPr lang="zh-CN" altLang="en-US" sz="3500" b="1" i="0">
              <a:solidFill>
                <a:srgbClr val="000000">
                  <a:alpha val="100000"/>
                </a:srgbClr>
              </a:solidFill>
              <a:latin typeface="微软雅黑" panose="020B0503020204020204" charset="-122"/>
              <a:ea typeface="微软雅黑" panose="020B0503020204020204" charset="-122"/>
            </a:endParaRPr>
          </a:p>
        </p:txBody>
      </p:sp>
      <p:grpSp>
        <p:nvGrpSpPr>
          <p:cNvPr id="3" name="组合1"/>
          <p:cNvGrpSpPr/>
          <p:nvPr/>
        </p:nvGrpSpPr>
        <p:grpSpPr>
          <a:xfrm>
            <a:off x="266338" y="1253947"/>
            <a:ext cx="5636609" cy="4995710"/>
            <a:chOff x="0" y="0"/>
            <a:chExt cx="5636609" cy="4995710"/>
          </a:xfrm>
        </p:grpSpPr>
        <p:pic>
          <p:nvPicPr>
            <p:cNvPr id="4" name="图片1"/>
            <p:cNvPicPr>
              <a:picLocks noChangeAspect="1"/>
            </p:cNvPicPr>
            <p:nvPr/>
          </p:nvPicPr>
          <p:blipFill>
            <a:blip r:embed="rId2"/>
            <a:stretch>
              <a:fillRect/>
            </a:stretch>
          </p:blipFill>
          <p:spPr>
            <a:xfrm>
              <a:off x="0" y="199282"/>
              <a:ext cx="2505075" cy="3686914"/>
            </a:xfrm>
            <a:prstGeom prst="rect">
              <a:avLst/>
            </a:prstGeom>
          </p:spPr>
        </p:pic>
        <p:pic>
          <p:nvPicPr>
            <p:cNvPr id="5" name="图片2"/>
            <p:cNvPicPr>
              <a:picLocks noChangeAspect="1"/>
            </p:cNvPicPr>
            <p:nvPr/>
          </p:nvPicPr>
          <p:blipFill>
            <a:blip r:embed="rId3"/>
            <a:stretch>
              <a:fillRect/>
            </a:stretch>
          </p:blipFill>
          <p:spPr>
            <a:xfrm>
              <a:off x="2580027" y="0"/>
              <a:ext cx="2828925" cy="3858949"/>
            </a:xfrm>
            <a:prstGeom prst="rect">
              <a:avLst/>
            </a:prstGeom>
          </p:spPr>
        </p:pic>
        <p:sp>
          <p:nvSpPr>
            <p:cNvPr id="6" name="文本4"/>
            <p:cNvSpPr txBox="1"/>
            <p:nvPr/>
          </p:nvSpPr>
          <p:spPr>
            <a:xfrm>
              <a:off x="76" y="3886176"/>
              <a:ext cx="2589244" cy="1109534"/>
            </a:xfrm>
            <a:prstGeom prst="rect">
              <a:avLst/>
            </a:prstGeom>
            <a:noFill/>
          </p:spPr>
          <p:txBody>
            <a:bodyPr anchor="t"/>
            <a:lstStyle/>
            <a:p>
              <a:pPr marL="0" algn="l"/>
              <a:r>
                <a:rPr lang="zh-CN" altLang="en-US" sz="3000" b="0" i="0">
                  <a:solidFill>
                    <a:srgbClr val="000000">
                      <a:alpha val="100000"/>
                    </a:srgbClr>
                  </a:solidFill>
                  <a:latin typeface="宋体" panose="02010600030101010101" pitchFamily="2" charset="-122"/>
                  <a:ea typeface="宋体" panose="02010600030101010101" pitchFamily="2" charset="-122"/>
                </a:rPr>
                <a:t>①一年生杂草 </a:t>
              </a:r>
              <a:endParaRPr lang="zh-CN" altLang="en-US" sz="3000" b="0" i="0">
                <a:solidFill>
                  <a:srgbClr val="000000">
                    <a:alpha val="100000"/>
                  </a:srgbClr>
                </a:solidFill>
                <a:latin typeface="宋体" panose="02010600030101010101" pitchFamily="2" charset="-122"/>
                <a:ea typeface="宋体" panose="02010600030101010101" pitchFamily="2" charset="-122"/>
              </a:endParaRPr>
            </a:p>
          </p:txBody>
        </p:sp>
        <p:sp>
          <p:nvSpPr>
            <p:cNvPr id="7" name="文本5"/>
            <p:cNvSpPr txBox="1"/>
            <p:nvPr/>
          </p:nvSpPr>
          <p:spPr>
            <a:xfrm>
              <a:off x="2588971" y="3858989"/>
              <a:ext cx="3047638" cy="654498"/>
            </a:xfrm>
            <a:prstGeom prst="rect">
              <a:avLst/>
            </a:prstGeom>
            <a:noFill/>
          </p:spPr>
          <p:txBody>
            <a:bodyPr anchor="t"/>
            <a:lstStyle/>
            <a:p>
              <a:pPr marL="0" algn="l"/>
              <a:r>
                <a:rPr lang="zh-CN" altLang="en-US" sz="3000" b="0" i="0">
                  <a:solidFill>
                    <a:srgbClr val="000000">
                      <a:alpha val="100000"/>
                    </a:srgbClr>
                  </a:solidFill>
                  <a:latin typeface="宋体" panose="02010600030101010101" pitchFamily="2" charset="-122"/>
                  <a:ea typeface="宋体" panose="02010600030101010101" pitchFamily="2" charset="-122"/>
                </a:rPr>
                <a:t>→ 多年生杂草</a:t>
              </a:r>
              <a:endParaRPr lang="zh-CN" altLang="en-US" sz="3000" b="0" i="0">
                <a:solidFill>
                  <a:srgbClr val="000000">
                    <a:alpha val="100000"/>
                  </a:srgbClr>
                </a:solidFill>
                <a:latin typeface="宋体" panose="02010600030101010101" pitchFamily="2" charset="-122"/>
                <a:ea typeface="宋体" panose="02010600030101010101" pitchFamily="2" charset="-122"/>
              </a:endParaRPr>
            </a:p>
          </p:txBody>
        </p:sp>
      </p:grpSp>
      <p:grpSp>
        <p:nvGrpSpPr>
          <p:cNvPr id="8" name="组合2"/>
          <p:cNvGrpSpPr/>
          <p:nvPr/>
        </p:nvGrpSpPr>
        <p:grpSpPr>
          <a:xfrm>
            <a:off x="5675662" y="1364342"/>
            <a:ext cx="3375422" cy="4450737"/>
            <a:chOff x="0" y="0"/>
            <a:chExt cx="3375422" cy="4450737"/>
          </a:xfrm>
        </p:grpSpPr>
        <p:pic>
          <p:nvPicPr>
            <p:cNvPr id="9" name="图片3"/>
            <p:cNvPicPr>
              <a:picLocks noChangeAspect="1"/>
            </p:cNvPicPr>
            <p:nvPr/>
          </p:nvPicPr>
          <p:blipFill>
            <a:blip r:embed="rId4"/>
            <a:stretch>
              <a:fillRect/>
            </a:stretch>
          </p:blipFill>
          <p:spPr>
            <a:xfrm>
              <a:off x="103127" y="0"/>
              <a:ext cx="3000375" cy="3753255"/>
            </a:xfrm>
            <a:prstGeom prst="rect">
              <a:avLst/>
            </a:prstGeom>
          </p:spPr>
        </p:pic>
        <p:sp>
          <p:nvSpPr>
            <p:cNvPr id="10" name="文本6"/>
            <p:cNvSpPr txBox="1"/>
            <p:nvPr/>
          </p:nvSpPr>
          <p:spPr>
            <a:xfrm>
              <a:off x="0" y="3779687"/>
              <a:ext cx="3375422" cy="671050"/>
            </a:xfrm>
            <a:prstGeom prst="rect">
              <a:avLst/>
            </a:prstGeom>
            <a:noFill/>
          </p:spPr>
          <p:txBody>
            <a:bodyPr anchor="t"/>
            <a:lstStyle/>
            <a:p>
              <a:pPr marL="0" algn="l"/>
              <a:r>
                <a:rPr lang="zh-CN" altLang="en-US" sz="3000" b="0" i="0">
                  <a:solidFill>
                    <a:srgbClr val="000000">
                      <a:alpha val="100000"/>
                    </a:srgbClr>
                  </a:solidFill>
                  <a:latin typeface="宋体" panose="02010600030101010101" pitchFamily="2" charset="-122"/>
                  <a:ea typeface="宋体" panose="02010600030101010101" pitchFamily="2" charset="-122"/>
                </a:rPr>
                <a:t>→②灌木丛阶段</a:t>
              </a:r>
              <a:endParaRPr lang="zh-CN" altLang="en-US" sz="3000" b="0" i="0">
                <a:solidFill>
                  <a:srgbClr val="000000">
                    <a:alpha val="100000"/>
                  </a:srgbClr>
                </a:solidFill>
                <a:latin typeface="宋体" panose="02010600030101010101" pitchFamily="2" charset="-122"/>
                <a:ea typeface="宋体" panose="02010600030101010101" pitchFamily="2" charset="-122"/>
              </a:endParaRPr>
            </a:p>
          </p:txBody>
        </p:sp>
      </p:grpSp>
      <p:grpSp>
        <p:nvGrpSpPr>
          <p:cNvPr id="11" name="组合3"/>
          <p:cNvGrpSpPr/>
          <p:nvPr/>
        </p:nvGrpSpPr>
        <p:grpSpPr>
          <a:xfrm>
            <a:off x="8574291" y="1364190"/>
            <a:ext cx="3714750" cy="4425191"/>
            <a:chOff x="0" y="0"/>
            <a:chExt cx="3714750" cy="4425191"/>
          </a:xfrm>
        </p:grpSpPr>
        <p:pic>
          <p:nvPicPr>
            <p:cNvPr id="12" name="图片4"/>
            <p:cNvPicPr>
              <a:picLocks noChangeAspect="1"/>
            </p:cNvPicPr>
            <p:nvPr/>
          </p:nvPicPr>
          <p:blipFill>
            <a:blip r:embed="rId5"/>
            <a:stretch>
              <a:fillRect/>
            </a:stretch>
          </p:blipFill>
          <p:spPr>
            <a:xfrm>
              <a:off x="476374" y="0"/>
              <a:ext cx="2809875" cy="3754204"/>
            </a:xfrm>
            <a:prstGeom prst="rect">
              <a:avLst/>
            </a:prstGeom>
          </p:spPr>
        </p:pic>
        <p:sp>
          <p:nvSpPr>
            <p:cNvPr id="13" name="文本7"/>
            <p:cNvSpPr txBox="1"/>
            <p:nvPr/>
          </p:nvSpPr>
          <p:spPr>
            <a:xfrm>
              <a:off x="0" y="3753856"/>
              <a:ext cx="3714750" cy="671335"/>
            </a:xfrm>
            <a:prstGeom prst="rect">
              <a:avLst/>
            </a:prstGeom>
            <a:noFill/>
          </p:spPr>
          <p:txBody>
            <a:bodyPr anchor="t"/>
            <a:lstStyle/>
            <a:p>
              <a:pPr marL="0" algn="l"/>
              <a:r>
                <a:rPr lang="zh-CN" altLang="en-US" sz="3000" b="0" i="0">
                  <a:solidFill>
                    <a:srgbClr val="000000">
                      <a:alpha val="100000"/>
                    </a:srgbClr>
                  </a:solidFill>
                  <a:latin typeface="宋体" panose="02010600030101010101" pitchFamily="2" charset="-122"/>
                  <a:ea typeface="宋体" panose="02010600030101010101" pitchFamily="2" charset="-122"/>
                </a:rPr>
                <a:t>→③乔木阶段→森林</a:t>
              </a:r>
              <a:endParaRPr lang="zh-CN" altLang="en-US" sz="3000" b="0" i="0">
                <a:solidFill>
                  <a:srgbClr val="000000">
                    <a:alpha val="100000"/>
                  </a:srgbClr>
                </a:solidFill>
                <a:latin typeface="宋体" panose="02010600030101010101" pitchFamily="2" charset="-122"/>
                <a:ea typeface="宋体" panose="02010600030101010101" pitchFamily="2" charset="-122"/>
              </a:endParaRPr>
            </a:p>
          </p:txBody>
        </p:sp>
      </p:grpSp>
      <p:sp>
        <p:nvSpPr>
          <p:cNvPr id="14" name="文本3"/>
          <p:cNvSpPr txBox="1"/>
          <p:nvPr/>
        </p:nvSpPr>
        <p:spPr>
          <a:xfrm>
            <a:off x="505" y="527304"/>
            <a:ext cx="7312590" cy="726884"/>
          </a:xfrm>
          <a:prstGeom prst="rect">
            <a:avLst/>
          </a:prstGeom>
          <a:noFill/>
        </p:spPr>
        <p:txBody>
          <a:bodyPr anchor="t"/>
          <a:lstStyle/>
          <a:p>
            <a:pPr marL="0" algn="l"/>
            <a:r>
              <a:rPr lang="zh-CN" altLang="en-US" sz="3200" b="1" i="0">
                <a:solidFill>
                  <a:srgbClr val="000000">
                    <a:alpha val="100000"/>
                  </a:srgbClr>
                </a:solidFill>
                <a:latin typeface="微软雅黑" panose="020B0503020204020204" charset="-122"/>
                <a:ea typeface="微软雅黑" panose="020B0503020204020204" charset="-122"/>
              </a:rPr>
              <a:t>（二）发生在</a:t>
            </a:r>
            <a:r>
              <a:rPr lang="zh-CN" altLang="en-US" sz="3200" b="1" i="0">
                <a:solidFill>
                  <a:srgbClr val="FF0000">
                    <a:alpha val="100000"/>
                  </a:srgbClr>
                </a:solidFill>
                <a:latin typeface="微软雅黑" panose="020B0503020204020204" charset="-122"/>
                <a:ea typeface="微软雅黑" panose="020B0503020204020204" charset="-122"/>
              </a:rPr>
              <a:t>弃耕农田</a:t>
            </a:r>
            <a:r>
              <a:rPr lang="zh-CN" altLang="en-US" sz="3200" b="1" i="0">
                <a:solidFill>
                  <a:srgbClr val="000000">
                    <a:alpha val="100000"/>
                  </a:srgbClr>
                </a:solidFill>
                <a:latin typeface="微软雅黑" panose="020B0503020204020204" charset="-122"/>
                <a:ea typeface="微软雅黑" panose="020B0503020204020204" charset="-122"/>
              </a:rPr>
              <a:t>上的演替</a:t>
            </a:r>
            <a:endParaRPr lang="zh-CN" altLang="en-US" sz="3200" b="1" i="0">
              <a:solidFill>
                <a:srgbClr val="000000">
                  <a:alpha val="100000"/>
                </a:srgbClr>
              </a:solidFill>
              <a:latin typeface="微软雅黑" panose="020B0503020204020204" charset="-122"/>
              <a:ea typeface="微软雅黑" panose="020B0503020204020204" charset="-122"/>
            </a:endParaRPr>
          </a:p>
        </p:txBody>
      </p:sp>
      <p:pic>
        <p:nvPicPr>
          <p:cNvPr id="15" name="Picture 15"/>
          <p:cNvPicPr>
            <a:picLocks noChangeAspect="1"/>
          </p:cNvPicPr>
          <p:nvPr/>
        </p:nvPicPr>
        <p:blipFill>
          <a:blip r:embed="rId6"/>
          <a:stretch>
            <a:fillRect/>
          </a:stretch>
        </p:blipFill>
        <p:spPr>
          <a:xfrm flipH="1">
            <a:off x="11112500" y="120777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vertical)">
                                      <p:cBhvr>
                                        <p:cTn id="12" dur="3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vertical)">
                                      <p:cBhvr>
                                        <p:cTn id="17"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文本1"/>
          <p:cNvSpPr txBox="1"/>
          <p:nvPr/>
        </p:nvSpPr>
        <p:spPr>
          <a:xfrm>
            <a:off x="266281" y="23165"/>
            <a:ext cx="4035952" cy="777176"/>
          </a:xfrm>
          <a:prstGeom prst="rect">
            <a:avLst/>
          </a:prstGeom>
          <a:noFill/>
        </p:spPr>
        <p:txBody>
          <a:bodyPr anchor="t"/>
          <a:lstStyle/>
          <a:p>
            <a:pPr marL="0" algn="l"/>
            <a:r>
              <a:rPr lang="zh-CN" altLang="en-US" sz="3500" b="1" i="0">
                <a:solidFill>
                  <a:srgbClr val="000000">
                    <a:alpha val="100000"/>
                  </a:srgbClr>
                </a:solidFill>
                <a:latin typeface="微软雅黑" panose="020B0503020204020204" charset="-122"/>
                <a:ea typeface="微软雅黑" panose="020B0503020204020204" charset="-122"/>
              </a:rPr>
              <a:t>二.群落演替的类型</a:t>
            </a:r>
            <a:endParaRPr lang="zh-CN" altLang="en-US" sz="3500" b="1" i="0">
              <a:solidFill>
                <a:srgbClr val="000000">
                  <a:alpha val="100000"/>
                </a:srgbClr>
              </a:solidFill>
              <a:latin typeface="微软雅黑" panose="020B0503020204020204" charset="-122"/>
              <a:ea typeface="微软雅黑" panose="020B0503020204020204" charset="-122"/>
            </a:endParaRPr>
          </a:p>
        </p:txBody>
      </p:sp>
      <p:sp>
        <p:nvSpPr>
          <p:cNvPr id="3" name="文本2"/>
          <p:cNvSpPr txBox="1"/>
          <p:nvPr/>
        </p:nvSpPr>
        <p:spPr>
          <a:xfrm>
            <a:off x="266624" y="771325"/>
            <a:ext cx="4998015" cy="726884"/>
          </a:xfrm>
          <a:prstGeom prst="rect">
            <a:avLst/>
          </a:prstGeom>
          <a:noFill/>
        </p:spPr>
        <p:txBody>
          <a:bodyPr anchor="t"/>
          <a:lstStyle/>
          <a:p>
            <a:pPr marL="0" algn="l">
              <a:buFont typeface="Wingdings" panose="05000000000000000000"/>
              <a:buChar char="l"/>
            </a:pPr>
            <a:r>
              <a:rPr lang="zh-CN" altLang="en-US" sz="3200" b="1" i="0">
                <a:solidFill>
                  <a:srgbClr val="000000">
                    <a:alpha val="100000"/>
                  </a:srgbClr>
                </a:solidFill>
                <a:latin typeface="微软雅黑" panose="020B0503020204020204" charset="-122"/>
                <a:ea typeface="微软雅黑" panose="020B0503020204020204" charset="-122"/>
              </a:rPr>
              <a:t>次生演替</a:t>
            </a:r>
            <a:endParaRPr lang="zh-CN" altLang="en-US" sz="3200" b="1" i="0">
              <a:solidFill>
                <a:srgbClr val="000000">
                  <a:alpha val="100000"/>
                </a:srgbClr>
              </a:solidFill>
              <a:latin typeface="微软雅黑" panose="020B0503020204020204" charset="-122"/>
              <a:ea typeface="微软雅黑" panose="020B0503020204020204" charset="-122"/>
            </a:endParaRPr>
          </a:p>
        </p:txBody>
      </p:sp>
      <p:sp>
        <p:nvSpPr>
          <p:cNvPr id="4" name="文本3"/>
          <p:cNvSpPr txBox="1"/>
          <p:nvPr/>
        </p:nvSpPr>
        <p:spPr>
          <a:xfrm>
            <a:off x="266652" y="1547832"/>
            <a:ext cx="11925891" cy="1494282"/>
          </a:xfrm>
          <a:prstGeom prst="rect">
            <a:avLst/>
          </a:prstGeom>
          <a:noFill/>
        </p:spPr>
        <p:txBody>
          <a:bodyPr anchor="t"/>
          <a:lstStyle/>
          <a:p>
            <a:pPr marL="0" algn="l"/>
            <a:r>
              <a:rPr lang="zh-CN" altLang="en-US" sz="3000" b="0" i="0">
                <a:solidFill>
                  <a:srgbClr val="000000">
                    <a:alpha val="100000"/>
                  </a:srgbClr>
                </a:solidFill>
                <a:latin typeface="宋体" panose="02010600030101010101" pitchFamily="2" charset="-122"/>
                <a:ea typeface="宋体" panose="02010600030101010101" pitchFamily="2" charset="-122"/>
              </a:rPr>
              <a:t>在原有植被虽</a:t>
            </a:r>
            <a:r>
              <a:rPr lang="zh-CN" altLang="en-US" sz="3000" b="0" i="0">
                <a:solidFill>
                  <a:srgbClr val="FF0000">
                    <a:alpha val="100000"/>
                  </a:srgbClr>
                </a:solidFill>
                <a:latin typeface="宋体" panose="02010600030101010101" pitchFamily="2" charset="-122"/>
                <a:ea typeface="宋体" panose="02010600030101010101" pitchFamily="2" charset="-122"/>
              </a:rPr>
              <a:t>已不存在</a:t>
            </a:r>
            <a:r>
              <a:rPr lang="zh-CN" altLang="en-US" sz="3000" b="0" i="0">
                <a:solidFill>
                  <a:srgbClr val="000000">
                    <a:alpha val="100000"/>
                  </a:srgbClr>
                </a:solidFill>
                <a:latin typeface="宋体" panose="02010600030101010101" pitchFamily="2" charset="-122"/>
                <a:ea typeface="宋体" panose="02010600030101010101" pitchFamily="2" charset="-122"/>
              </a:rPr>
              <a:t>，但</a:t>
            </a:r>
            <a:r>
              <a:rPr lang="zh-CN" altLang="en-US" sz="3000" b="0" i="0">
                <a:solidFill>
                  <a:srgbClr val="FF0000">
                    <a:alpha val="100000"/>
                  </a:srgbClr>
                </a:solidFill>
                <a:latin typeface="宋体" panose="02010600030101010101" pitchFamily="2" charset="-122"/>
                <a:ea typeface="宋体" panose="02010600030101010101" pitchFamily="2" charset="-122"/>
              </a:rPr>
              <a:t>原有土壤条件基本保留</a:t>
            </a:r>
            <a:r>
              <a:rPr lang="zh-CN" altLang="en-US" sz="3000" b="0" i="0">
                <a:solidFill>
                  <a:srgbClr val="000000">
                    <a:alpha val="100000"/>
                  </a:srgbClr>
                </a:solidFill>
                <a:latin typeface="宋体" panose="02010600030101010101" pitchFamily="2" charset="-122"/>
                <a:ea typeface="宋体" panose="02010600030101010101" pitchFamily="2" charset="-122"/>
              </a:rPr>
              <a:t>，甚至还</a:t>
            </a:r>
            <a:r>
              <a:rPr lang="zh-CN" altLang="en-US" sz="3000" b="0" i="0">
                <a:solidFill>
                  <a:srgbClr val="FF0000">
                    <a:alpha val="100000"/>
                  </a:srgbClr>
                </a:solidFill>
                <a:latin typeface="宋体" panose="02010600030101010101" pitchFamily="2" charset="-122"/>
                <a:ea typeface="宋体" panose="02010600030101010101" pitchFamily="2" charset="-122"/>
              </a:rPr>
              <a:t>保留了植物的种子或其他繁殖体</a:t>
            </a:r>
            <a:r>
              <a:rPr lang="zh-CN" altLang="en-US" sz="3000" b="0" i="0">
                <a:solidFill>
                  <a:srgbClr val="000000">
                    <a:alpha val="100000"/>
                  </a:srgbClr>
                </a:solidFill>
                <a:latin typeface="宋体" panose="02010600030101010101" pitchFamily="2" charset="-122"/>
                <a:ea typeface="宋体" panose="02010600030101010101" pitchFamily="2" charset="-122"/>
              </a:rPr>
              <a:t>（如能发芽的地下茎）的地方发生的演替。如</a:t>
            </a:r>
            <a:r>
              <a:rPr lang="zh-CN" altLang="en-US" sz="3000" b="0" i="0">
                <a:solidFill>
                  <a:srgbClr val="3B00FF">
                    <a:alpha val="100000"/>
                  </a:srgbClr>
                </a:solidFill>
                <a:latin typeface="宋体" panose="02010600030101010101" pitchFamily="2" charset="-122"/>
                <a:ea typeface="宋体" panose="02010600030101010101" pitchFamily="2" charset="-122"/>
              </a:rPr>
              <a:t>火灾后的草原</a:t>
            </a:r>
            <a:r>
              <a:rPr lang="zh-CN" altLang="en-US" sz="3000" b="0" i="0">
                <a:solidFill>
                  <a:srgbClr val="000000">
                    <a:alpha val="100000"/>
                  </a:srgbClr>
                </a:solidFill>
                <a:latin typeface="宋体" panose="02010600030101010101" pitchFamily="2" charset="-122"/>
                <a:ea typeface="宋体" panose="02010600030101010101" pitchFamily="2" charset="-122"/>
              </a:rPr>
              <a:t>、</a:t>
            </a:r>
            <a:r>
              <a:rPr lang="zh-CN" altLang="en-US" sz="3000" b="0" i="0">
                <a:solidFill>
                  <a:srgbClr val="3B00FF">
                    <a:alpha val="100000"/>
                  </a:srgbClr>
                </a:solidFill>
                <a:latin typeface="宋体" panose="02010600030101010101" pitchFamily="2" charset="-122"/>
                <a:ea typeface="宋体" panose="02010600030101010101" pitchFamily="2" charset="-122"/>
              </a:rPr>
              <a:t>过量砍伐的森林</a:t>
            </a:r>
            <a:r>
              <a:rPr lang="zh-CN" altLang="en-US" sz="3000" b="0" i="0">
                <a:solidFill>
                  <a:srgbClr val="000000">
                    <a:alpha val="100000"/>
                  </a:srgbClr>
                </a:solidFill>
                <a:latin typeface="宋体" panose="02010600030101010101" pitchFamily="2" charset="-122"/>
                <a:ea typeface="宋体" panose="02010600030101010101" pitchFamily="2" charset="-122"/>
              </a:rPr>
              <a:t>、</a:t>
            </a:r>
            <a:r>
              <a:rPr lang="zh-CN" altLang="en-US" sz="3000" b="0" i="0">
                <a:solidFill>
                  <a:srgbClr val="3B00FF">
                    <a:alpha val="100000"/>
                  </a:srgbClr>
                </a:solidFill>
                <a:latin typeface="宋体" panose="02010600030101010101" pitchFamily="2" charset="-122"/>
                <a:ea typeface="宋体" panose="02010600030101010101" pitchFamily="2" charset="-122"/>
              </a:rPr>
              <a:t>弃耕的农田</a:t>
            </a:r>
            <a:r>
              <a:rPr lang="zh-CN" altLang="en-US" sz="3000" b="0" i="0">
                <a:solidFill>
                  <a:srgbClr val="000000">
                    <a:alpha val="100000"/>
                  </a:srgbClr>
                </a:solidFill>
                <a:latin typeface="宋体" panose="02010600030101010101" pitchFamily="2" charset="-122"/>
                <a:ea typeface="宋体" panose="02010600030101010101" pitchFamily="2" charset="-122"/>
              </a:rPr>
              <a:t>上进行的演替。</a:t>
            </a:r>
            <a:endParaRPr lang="zh-CN" altLang="en-US" sz="3000" b="0" i="0">
              <a:solidFill>
                <a:srgbClr val="000000">
                  <a:alpha val="100000"/>
                </a:srgbClr>
              </a:solidFill>
              <a:latin typeface="宋体" panose="02010600030101010101" pitchFamily="2" charset="-122"/>
              <a:ea typeface="宋体" panose="02010600030101010101" pitchFamily="2" charset="-122"/>
            </a:endParaRPr>
          </a:p>
        </p:txBody>
      </p:sp>
      <p:grpSp>
        <p:nvGrpSpPr>
          <p:cNvPr id="5" name="组合1"/>
          <p:cNvGrpSpPr/>
          <p:nvPr/>
        </p:nvGrpSpPr>
        <p:grpSpPr>
          <a:xfrm>
            <a:off x="442446" y="3042523"/>
            <a:ext cx="11288925" cy="3201057"/>
            <a:chOff x="0" y="0"/>
            <a:chExt cx="11288925" cy="3201057"/>
          </a:xfrm>
        </p:grpSpPr>
        <p:pic>
          <p:nvPicPr>
            <p:cNvPr id="6" name="图片1"/>
            <p:cNvPicPr>
              <a:picLocks noChangeAspect="1"/>
            </p:cNvPicPr>
            <p:nvPr/>
          </p:nvPicPr>
          <p:blipFill>
            <a:blip r:embed="rId2"/>
            <a:stretch>
              <a:fillRect/>
            </a:stretch>
          </p:blipFill>
          <p:spPr>
            <a:xfrm>
              <a:off x="0" y="0"/>
              <a:ext cx="11288925" cy="3090954"/>
            </a:xfrm>
            <a:prstGeom prst="rect">
              <a:avLst/>
            </a:prstGeom>
          </p:spPr>
        </p:pic>
        <p:sp>
          <p:nvSpPr>
            <p:cNvPr id="7" name="文本5"/>
            <p:cNvSpPr txBox="1"/>
            <p:nvPr/>
          </p:nvSpPr>
          <p:spPr>
            <a:xfrm>
              <a:off x="729776" y="2323089"/>
              <a:ext cx="2477264" cy="877968"/>
            </a:xfrm>
            <a:prstGeom prst="rect">
              <a:avLst/>
            </a:prstGeom>
            <a:noFill/>
          </p:spPr>
          <p:txBody>
            <a:bodyPr anchor="t"/>
            <a:lstStyle/>
            <a:p>
              <a:pPr marL="0" algn="l"/>
              <a:r>
                <a:rPr lang="zh-CN" altLang="en-US" sz="2800" b="0" i="0">
                  <a:solidFill>
                    <a:srgbClr val="FFFFFF">
                      <a:alpha val="100000"/>
                    </a:srgbClr>
                  </a:solidFill>
                  <a:latin typeface="微软雅黑" panose="020B0503020204020204" charset="-122"/>
                  <a:ea typeface="微软雅黑" panose="020B0503020204020204" charset="-122"/>
                </a:rPr>
                <a:t>火灾后的草原</a:t>
              </a:r>
              <a:endParaRPr lang="zh-CN" altLang="en-US" sz="2800" b="0" i="0">
                <a:solidFill>
                  <a:srgbClr val="FFFFFF">
                    <a:alpha val="100000"/>
                  </a:srgbClr>
                </a:solidFill>
                <a:latin typeface="微软雅黑" panose="020B0503020204020204" charset="-122"/>
                <a:ea typeface="微软雅黑" panose="020B0503020204020204" charset="-122"/>
              </a:endParaRPr>
            </a:p>
          </p:txBody>
        </p:sp>
        <p:sp>
          <p:nvSpPr>
            <p:cNvPr id="8" name="文本6"/>
            <p:cNvSpPr txBox="1"/>
            <p:nvPr/>
          </p:nvSpPr>
          <p:spPr>
            <a:xfrm>
              <a:off x="4405880" y="2323000"/>
              <a:ext cx="3092741" cy="877968"/>
            </a:xfrm>
            <a:prstGeom prst="rect">
              <a:avLst/>
            </a:prstGeom>
            <a:noFill/>
          </p:spPr>
          <p:txBody>
            <a:bodyPr anchor="t"/>
            <a:lstStyle/>
            <a:p>
              <a:pPr marL="0" algn="l"/>
              <a:r>
                <a:rPr lang="zh-CN" altLang="en-US" sz="2800" b="0" i="0">
                  <a:solidFill>
                    <a:srgbClr val="FFFFFF">
                      <a:alpha val="100000"/>
                    </a:srgbClr>
                  </a:solidFill>
                  <a:latin typeface="微软雅黑" panose="020B0503020204020204" charset="-122"/>
                  <a:ea typeface="微软雅黑" panose="020B0503020204020204" charset="-122"/>
                </a:rPr>
                <a:t>过量砍伐的森林</a:t>
              </a:r>
              <a:endParaRPr lang="zh-CN" altLang="en-US" sz="2800" b="0" i="0">
                <a:solidFill>
                  <a:srgbClr val="FFFFFF">
                    <a:alpha val="100000"/>
                  </a:srgbClr>
                </a:solidFill>
                <a:latin typeface="微软雅黑" panose="020B0503020204020204" charset="-122"/>
                <a:ea typeface="微软雅黑" panose="020B0503020204020204" charset="-122"/>
              </a:endParaRPr>
            </a:p>
          </p:txBody>
        </p:sp>
        <p:sp>
          <p:nvSpPr>
            <p:cNvPr id="9" name="文本7"/>
            <p:cNvSpPr txBox="1"/>
            <p:nvPr/>
          </p:nvSpPr>
          <p:spPr>
            <a:xfrm>
              <a:off x="8230631" y="2322873"/>
              <a:ext cx="2477264" cy="877968"/>
            </a:xfrm>
            <a:prstGeom prst="rect">
              <a:avLst/>
            </a:prstGeom>
            <a:noFill/>
          </p:spPr>
          <p:txBody>
            <a:bodyPr anchor="t"/>
            <a:lstStyle/>
            <a:p>
              <a:pPr marL="0" algn="l"/>
              <a:r>
                <a:rPr lang="zh-CN" altLang="en-US" sz="2800" b="0" i="0">
                  <a:solidFill>
                    <a:srgbClr val="FFFFFF">
                      <a:alpha val="100000"/>
                    </a:srgbClr>
                  </a:solidFill>
                  <a:latin typeface="微软雅黑" panose="020B0503020204020204" charset="-122"/>
                  <a:ea typeface="微软雅黑" panose="020B0503020204020204" charset="-122"/>
                </a:rPr>
                <a:t>弃耕的农田</a:t>
              </a:r>
              <a:endParaRPr lang="zh-CN" altLang="en-US" sz="2800" b="0" i="0">
                <a:solidFill>
                  <a:srgbClr val="FFFFFF">
                    <a:alpha val="100000"/>
                  </a:srgbClr>
                </a:solidFill>
                <a:latin typeface="微软雅黑" panose="020B0503020204020204" charset="-122"/>
                <a:ea typeface="微软雅黑" panose="020B0503020204020204" charset="-122"/>
              </a:endParaRPr>
            </a:p>
          </p:txBody>
        </p:sp>
      </p:grpSp>
      <p:sp>
        <p:nvSpPr>
          <p:cNvPr id="10" name="文本4"/>
          <p:cNvSpPr txBox="1"/>
          <p:nvPr/>
        </p:nvSpPr>
        <p:spPr>
          <a:xfrm>
            <a:off x="2682611" y="746389"/>
            <a:ext cx="2952931" cy="777176"/>
          </a:xfrm>
          <a:prstGeom prst="rect">
            <a:avLst/>
          </a:prstGeom>
          <a:noFill/>
        </p:spPr>
        <p:txBody>
          <a:bodyPr anchor="t"/>
          <a:lstStyle/>
          <a:p>
            <a:pPr marL="0" algn="l"/>
            <a:r>
              <a:rPr lang="zh-CN" altLang="en-US" sz="3500" b="0" i="0">
                <a:solidFill>
                  <a:srgbClr val="3B00FF">
                    <a:alpha val="100000"/>
                  </a:srgbClr>
                </a:solidFill>
                <a:latin typeface="微软雅黑" panose="020B0503020204020204" charset="-122"/>
                <a:ea typeface="微软雅黑" panose="020B0503020204020204" charset="-122"/>
              </a:rPr>
              <a:t>（有1→有2）</a:t>
            </a:r>
            <a:endParaRPr lang="zh-CN" altLang="en-US" sz="3500" b="0" i="0">
              <a:solidFill>
                <a:srgbClr val="3B00FF">
                  <a:alpha val="100000"/>
                </a:srgbClr>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300" fill="hold"/>
                                        <p:tgtEl>
                                          <p:spTgt spid="10"/>
                                        </p:tgtEl>
                                        <p:attrNameLst>
                                          <p:attrName>ppt_w</p:attrName>
                                        </p:attrNameLst>
                                      </p:cBhvr>
                                      <p:tavLst>
                                        <p:tav tm="0">
                                          <p:val>
                                            <p:fltVal val="0"/>
                                          </p:val>
                                        </p:tav>
                                        <p:tav tm="100000">
                                          <p:val>
                                            <p:strVal val="ppt_w"/>
                                          </p:val>
                                        </p:tav>
                                      </p:tavLst>
                                    </p:anim>
                                    <p:anim calcmode="lin" valueType="num">
                                      <p:cBhvr>
                                        <p:cTn id="15" dur="300" fill="hold"/>
                                        <p:tgtEl>
                                          <p:spTgt spid="10"/>
                                        </p:tgtEl>
                                        <p:attrNameLst>
                                          <p:attrName>ppt_h</p:attrName>
                                        </p:attrNameLst>
                                      </p:cBhvr>
                                      <p:tavLst>
                                        <p:tav tm="0">
                                          <p:val>
                                            <p:fltVal val="0"/>
                                          </p:val>
                                        </p:tav>
                                        <p:tav tm="100000">
                                          <p:val>
                                            <p:strVal val="ppt_h"/>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tretch>
            <a:fillRect/>
          </a:stretch>
        </p:blipFill>
        <p:spPr>
          <a:xfrm>
            <a:off x="451866" y="1535287"/>
            <a:ext cx="10802569" cy="3708911"/>
          </a:xfrm>
          <a:prstGeom prst="rect">
            <a:avLst/>
          </a:prstGeom>
        </p:spPr>
      </p:pic>
      <p:sp>
        <p:nvSpPr>
          <p:cNvPr id="3" name="文本1"/>
          <p:cNvSpPr txBox="1"/>
          <p:nvPr/>
        </p:nvSpPr>
        <p:spPr>
          <a:xfrm>
            <a:off x="266281" y="23165"/>
            <a:ext cx="4035952" cy="777176"/>
          </a:xfrm>
          <a:prstGeom prst="rect">
            <a:avLst/>
          </a:prstGeom>
          <a:noFill/>
        </p:spPr>
        <p:txBody>
          <a:bodyPr anchor="t"/>
          <a:lstStyle/>
          <a:p>
            <a:pPr marL="0" algn="l"/>
            <a:r>
              <a:rPr lang="zh-CN" altLang="en-US" sz="3500" b="1" i="0">
                <a:solidFill>
                  <a:srgbClr val="000000">
                    <a:alpha val="100000"/>
                  </a:srgbClr>
                </a:solidFill>
                <a:latin typeface="微软雅黑" panose="020B0503020204020204" charset="-122"/>
                <a:ea typeface="微软雅黑" panose="020B0503020204020204" charset="-122"/>
              </a:rPr>
              <a:t>二.群落演替的类型</a:t>
            </a:r>
            <a:endParaRPr lang="zh-CN" altLang="en-US" sz="3500" b="1" i="0">
              <a:solidFill>
                <a:srgbClr val="000000">
                  <a:alpha val="100000"/>
                </a:srgbClr>
              </a:solidFill>
              <a:latin typeface="微软雅黑" panose="020B0503020204020204" charset="-122"/>
              <a:ea typeface="微软雅黑" panose="020B0503020204020204" charset="-122"/>
            </a:endParaRPr>
          </a:p>
        </p:txBody>
      </p:sp>
      <p:sp>
        <p:nvSpPr>
          <p:cNvPr id="4" name="文本2"/>
          <p:cNvSpPr txBox="1"/>
          <p:nvPr/>
        </p:nvSpPr>
        <p:spPr>
          <a:xfrm>
            <a:off x="266300" y="799900"/>
            <a:ext cx="7655490" cy="777176"/>
          </a:xfrm>
          <a:prstGeom prst="rect">
            <a:avLst/>
          </a:prstGeom>
          <a:noFill/>
        </p:spPr>
        <p:txBody>
          <a:bodyPr anchor="t"/>
          <a:lstStyle/>
          <a:p>
            <a:pPr marL="0" algn="l"/>
            <a:r>
              <a:rPr lang="zh-CN" altLang="en-US" sz="3500" b="1" i="0">
                <a:solidFill>
                  <a:srgbClr val="000000">
                    <a:alpha val="100000"/>
                  </a:srgbClr>
                </a:solidFill>
                <a:effectLst>
                  <a:reflection blurRad="6350" stA="40000" endA="300" endPos="70000" dist="28575" dir="5400000" sy="-100000" algn="bl" rotWithShape="0"/>
                </a:effectLst>
                <a:latin typeface="微软雅黑" panose="020B0503020204020204" charset="-122"/>
                <a:ea typeface="微软雅黑" panose="020B0503020204020204" charset="-122"/>
              </a:rPr>
              <a:t>▲初生演替与次生演替的比较</a:t>
            </a:r>
            <a:endParaRPr lang="zh-CN" altLang="en-US" sz="3500" b="1" i="0">
              <a:solidFill>
                <a:srgbClr val="000000">
                  <a:alpha val="100000"/>
                </a:srgbClr>
              </a:solidFill>
              <a:effectLst>
                <a:reflection blurRad="6350" stA="40000" endA="300" endPos="70000" dist="28575" dir="5400000" sy="-100000" algn="bl" rotWithShape="0"/>
              </a:effectLst>
              <a:latin typeface="微软雅黑" panose="020B0503020204020204" charset="-122"/>
              <a:ea typeface="微软雅黑" panose="020B0503020204020204" charset="-122"/>
            </a:endParaRPr>
          </a:p>
        </p:txBody>
      </p:sp>
      <p:sp>
        <p:nvSpPr>
          <p:cNvPr id="5" name="文本4"/>
          <p:cNvSpPr txBox="1"/>
          <p:nvPr/>
        </p:nvSpPr>
        <p:spPr>
          <a:xfrm>
            <a:off x="835562" y="5243865"/>
            <a:ext cx="9353550" cy="654050"/>
          </a:xfrm>
          <a:prstGeom prst="rect">
            <a:avLst/>
          </a:prstGeom>
          <a:noFill/>
        </p:spPr>
        <p:txBody>
          <a:bodyPr anchor="t"/>
          <a:lstStyle/>
          <a:p>
            <a:pPr marL="0" algn="l"/>
            <a:r>
              <a:rPr lang="zh-CN" altLang="en-US" sz="3200" b="0" i="0">
                <a:solidFill>
                  <a:srgbClr val="FF0000">
                    <a:alpha val="100000"/>
                  </a:srgbClr>
                </a:solidFill>
                <a:latin typeface="宋体" panose="02010600030101010101" pitchFamily="2" charset="-122"/>
                <a:ea typeface="宋体" panose="02010600030101010101" pitchFamily="2" charset="-122"/>
              </a:rPr>
              <a:t>思考：</a:t>
            </a:r>
            <a:r>
              <a:rPr lang="zh-CN" altLang="en-US" sz="3200" b="0" i="0">
                <a:solidFill>
                  <a:srgbClr val="000000">
                    <a:alpha val="100000"/>
                  </a:srgbClr>
                </a:solidFill>
                <a:latin typeface="宋体" panose="02010600030101010101" pitchFamily="2" charset="-122"/>
                <a:ea typeface="宋体" panose="02010600030101010101" pitchFamily="2" charset="-122"/>
              </a:rPr>
              <a:t>初生演替与次生演替有哪些共同点？</a:t>
            </a:r>
            <a:endParaRPr lang="zh-CN" altLang="en-US" sz="3200" b="0" i="0">
              <a:solidFill>
                <a:srgbClr val="000000">
                  <a:alpha val="100000"/>
                </a:srgbClr>
              </a:solidFill>
              <a:latin typeface="宋体" panose="02010600030101010101" pitchFamily="2" charset="-122"/>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00" fill="hold"/>
                                        <p:tgtEl>
                                          <p:spTgt spid="5"/>
                                        </p:tgtEl>
                                        <p:attrNameLst>
                                          <p:attrName>ppt_w</p:attrName>
                                        </p:attrNameLst>
                                      </p:cBhvr>
                                      <p:tavLst>
                                        <p:tav tm="0">
                                          <p:val>
                                            <p:fltVal val="0"/>
                                          </p:val>
                                        </p:tav>
                                        <p:tav tm="100000">
                                          <p:val>
                                            <p:strVal val="ppt_w"/>
                                          </p:val>
                                        </p:tav>
                                      </p:tavLst>
                                    </p:anim>
                                    <p:anim calcmode="lin" valueType="num">
                                      <p:cBhvr>
                                        <p:cTn id="8" dur="3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tretch>
            <a:fillRect/>
          </a:stretch>
        </p:blipFill>
        <p:spPr>
          <a:xfrm>
            <a:off x="5133051" y="4125049"/>
            <a:ext cx="6734175" cy="2254825"/>
          </a:xfrm>
          <a:prstGeom prst="rect">
            <a:avLst/>
          </a:prstGeom>
        </p:spPr>
      </p:pic>
      <p:sp>
        <p:nvSpPr>
          <p:cNvPr id="3" name="文本1"/>
          <p:cNvSpPr txBox="1"/>
          <p:nvPr/>
        </p:nvSpPr>
        <p:spPr>
          <a:xfrm>
            <a:off x="470421" y="236049"/>
            <a:ext cx="4035952" cy="777176"/>
          </a:xfrm>
          <a:prstGeom prst="rect">
            <a:avLst/>
          </a:prstGeom>
          <a:noFill/>
        </p:spPr>
        <p:txBody>
          <a:bodyPr anchor="t"/>
          <a:lstStyle/>
          <a:p>
            <a:pPr marL="0" algn="l"/>
            <a:r>
              <a:rPr lang="zh-CN" altLang="en-US" sz="3500" b="1" i="0">
                <a:solidFill>
                  <a:srgbClr val="000000">
                    <a:alpha val="100000"/>
                  </a:srgbClr>
                </a:solidFill>
                <a:latin typeface="微软雅黑" panose="020B0503020204020204" charset="-122"/>
                <a:ea typeface="微软雅黑" panose="020B0503020204020204" charset="-122"/>
              </a:rPr>
              <a:t>二.群落演替的类型</a:t>
            </a:r>
            <a:endParaRPr lang="zh-CN" altLang="en-US" sz="3500" b="1" i="0">
              <a:solidFill>
                <a:srgbClr val="000000">
                  <a:alpha val="100000"/>
                </a:srgbClr>
              </a:solidFill>
              <a:latin typeface="微软雅黑" panose="020B0503020204020204" charset="-122"/>
              <a:ea typeface="微软雅黑" panose="020B0503020204020204" charset="-122"/>
            </a:endParaRPr>
          </a:p>
        </p:txBody>
      </p:sp>
      <p:sp>
        <p:nvSpPr>
          <p:cNvPr id="4" name="文本2"/>
          <p:cNvSpPr txBox="1"/>
          <p:nvPr/>
        </p:nvSpPr>
        <p:spPr>
          <a:xfrm>
            <a:off x="266300" y="799900"/>
            <a:ext cx="7655490" cy="777176"/>
          </a:xfrm>
          <a:prstGeom prst="rect">
            <a:avLst/>
          </a:prstGeom>
          <a:noFill/>
        </p:spPr>
        <p:txBody>
          <a:bodyPr anchor="t"/>
          <a:lstStyle/>
          <a:p>
            <a:pPr marL="0" algn="l"/>
            <a:r>
              <a:rPr lang="zh-CN" altLang="en-US" sz="3500" b="1" i="0">
                <a:solidFill>
                  <a:srgbClr val="000000">
                    <a:alpha val="100000"/>
                  </a:srgbClr>
                </a:solidFill>
                <a:effectLst>
                  <a:reflection blurRad="6350" stA="40000" endA="300" endPos="70000" dist="28575" dir="5400000" sy="-100000" algn="bl" rotWithShape="0"/>
                </a:effectLst>
                <a:latin typeface="微软雅黑" panose="020B0503020204020204" charset="-122"/>
                <a:ea typeface="微软雅黑" panose="020B0503020204020204" charset="-122"/>
              </a:rPr>
              <a:t>▲初生演替与次生演替的</a:t>
            </a:r>
            <a:r>
              <a:rPr lang="zh-CN" altLang="en-US" sz="3500" b="1" i="0">
                <a:solidFill>
                  <a:srgbClr val="FF0000">
                    <a:alpha val="100000"/>
                  </a:srgbClr>
                </a:solidFill>
                <a:effectLst>
                  <a:reflection blurRad="6350" stA="40000" endA="300" endPos="70000" dist="28575" dir="5400000" sy="-100000" algn="bl" rotWithShape="0"/>
                </a:effectLst>
                <a:latin typeface="微软雅黑" panose="020B0503020204020204" charset="-122"/>
                <a:ea typeface="微软雅黑" panose="020B0503020204020204" charset="-122"/>
              </a:rPr>
              <a:t>相同点</a:t>
            </a:r>
            <a:endParaRPr lang="zh-CN" altLang="en-US" sz="3500" b="1" i="0">
              <a:solidFill>
                <a:srgbClr val="FF0000">
                  <a:alpha val="100000"/>
                </a:srgbClr>
              </a:solidFill>
              <a:effectLst>
                <a:reflection blurRad="6350" stA="40000" endA="300" endPos="70000" dist="28575" dir="5400000" sy="-100000" algn="bl" rotWithShape="0"/>
              </a:effectLst>
              <a:latin typeface="微软雅黑" panose="020B0503020204020204" charset="-122"/>
              <a:ea typeface="微软雅黑" panose="020B0503020204020204" charset="-122"/>
            </a:endParaRPr>
          </a:p>
        </p:txBody>
      </p:sp>
      <p:sp>
        <p:nvSpPr>
          <p:cNvPr id="5" name="文本3"/>
          <p:cNvSpPr txBox="1"/>
          <p:nvPr/>
        </p:nvSpPr>
        <p:spPr>
          <a:xfrm>
            <a:off x="470735" y="1576959"/>
            <a:ext cx="9391650" cy="625094"/>
          </a:xfrm>
          <a:prstGeom prst="rect">
            <a:avLst/>
          </a:prstGeom>
          <a:noFill/>
        </p:spPr>
        <p:txBody>
          <a:bodyPr anchor="t"/>
          <a:lstStyle/>
          <a:p>
            <a:pPr marL="0" algn="l"/>
            <a:r>
              <a:rPr lang="zh-CN" altLang="en-US" sz="3000" b="0" i="0">
                <a:solidFill>
                  <a:srgbClr val="000000">
                    <a:alpha val="100000"/>
                  </a:srgbClr>
                </a:solidFill>
                <a:latin typeface="宋体" panose="02010600030101010101" pitchFamily="2" charset="-122"/>
                <a:ea typeface="宋体" panose="02010600030101010101" pitchFamily="2" charset="-122"/>
              </a:rPr>
              <a:t>①从结构简单的群落发展为结构复杂的群落；</a:t>
            </a:r>
            <a:endParaRPr lang="zh-CN" altLang="en-US" sz="3000" b="0" i="0">
              <a:solidFill>
                <a:srgbClr val="000000">
                  <a:alpha val="100000"/>
                </a:srgbClr>
              </a:solidFill>
              <a:latin typeface="宋体" panose="02010600030101010101" pitchFamily="2" charset="-122"/>
              <a:ea typeface="宋体" panose="02010600030101010101" pitchFamily="2" charset="-122"/>
            </a:endParaRPr>
          </a:p>
        </p:txBody>
      </p:sp>
      <p:sp>
        <p:nvSpPr>
          <p:cNvPr id="6" name="文本4"/>
          <p:cNvSpPr txBox="1"/>
          <p:nvPr/>
        </p:nvSpPr>
        <p:spPr>
          <a:xfrm>
            <a:off x="470364" y="2030330"/>
            <a:ext cx="7496175" cy="625094"/>
          </a:xfrm>
          <a:prstGeom prst="rect">
            <a:avLst/>
          </a:prstGeom>
          <a:noFill/>
        </p:spPr>
        <p:txBody>
          <a:bodyPr anchor="t"/>
          <a:lstStyle/>
          <a:p>
            <a:pPr marL="0" algn="l"/>
            <a:r>
              <a:rPr lang="zh-CN" altLang="en-US" sz="3000" b="0" i="0">
                <a:solidFill>
                  <a:srgbClr val="000000">
                    <a:alpha val="100000"/>
                  </a:srgbClr>
                </a:solidFill>
                <a:latin typeface="宋体" panose="02010600030101010101" pitchFamily="2" charset="-122"/>
                <a:ea typeface="宋体" panose="02010600030101010101" pitchFamily="2" charset="-122"/>
              </a:rPr>
              <a:t>②群落中物种数量和群落层次增多；</a:t>
            </a:r>
            <a:endParaRPr lang="zh-CN" altLang="en-US" sz="3000" b="0" i="0">
              <a:solidFill>
                <a:srgbClr val="000000">
                  <a:alpha val="100000"/>
                </a:srgbClr>
              </a:solidFill>
              <a:latin typeface="宋体" panose="02010600030101010101" pitchFamily="2" charset="-122"/>
              <a:ea typeface="宋体" panose="02010600030101010101" pitchFamily="2" charset="-122"/>
            </a:endParaRPr>
          </a:p>
        </p:txBody>
      </p:sp>
      <p:sp>
        <p:nvSpPr>
          <p:cNvPr id="7" name="文本5"/>
          <p:cNvSpPr txBox="1"/>
          <p:nvPr/>
        </p:nvSpPr>
        <p:spPr>
          <a:xfrm>
            <a:off x="470697" y="2593791"/>
            <a:ext cx="6819900" cy="625094"/>
          </a:xfrm>
          <a:prstGeom prst="rect">
            <a:avLst/>
          </a:prstGeom>
          <a:noFill/>
        </p:spPr>
        <p:txBody>
          <a:bodyPr anchor="t"/>
          <a:lstStyle/>
          <a:p>
            <a:pPr marL="0" algn="l"/>
            <a:r>
              <a:rPr lang="zh-CN" altLang="en-US" sz="3000" b="0" i="0">
                <a:solidFill>
                  <a:srgbClr val="000000">
                    <a:alpha val="100000"/>
                  </a:srgbClr>
                </a:solidFill>
                <a:latin typeface="宋体" panose="02010600030101010101" pitchFamily="2" charset="-122"/>
                <a:ea typeface="宋体" panose="02010600030101010101" pitchFamily="2" charset="-122"/>
              </a:rPr>
              <a:t>③土壤、光能得到更充分的利用；</a:t>
            </a:r>
            <a:endParaRPr lang="zh-CN" altLang="en-US" sz="3000" b="0" i="0">
              <a:solidFill>
                <a:srgbClr val="000000">
                  <a:alpha val="100000"/>
                </a:srgbClr>
              </a:solidFill>
              <a:latin typeface="宋体" panose="02010600030101010101" pitchFamily="2" charset="-122"/>
              <a:ea typeface="宋体" panose="02010600030101010101" pitchFamily="2" charset="-122"/>
            </a:endParaRPr>
          </a:p>
        </p:txBody>
      </p:sp>
      <p:sp>
        <p:nvSpPr>
          <p:cNvPr id="8" name="文本6"/>
          <p:cNvSpPr txBox="1"/>
          <p:nvPr/>
        </p:nvSpPr>
        <p:spPr>
          <a:xfrm>
            <a:off x="470602" y="3046352"/>
            <a:ext cx="10801350" cy="625094"/>
          </a:xfrm>
          <a:prstGeom prst="rect">
            <a:avLst/>
          </a:prstGeom>
          <a:noFill/>
        </p:spPr>
        <p:txBody>
          <a:bodyPr anchor="t"/>
          <a:lstStyle/>
          <a:p>
            <a:pPr marL="0" algn="l"/>
            <a:r>
              <a:rPr lang="zh-CN" altLang="en-US" sz="3000" b="0" i="0">
                <a:solidFill>
                  <a:srgbClr val="000000">
                    <a:alpha val="100000"/>
                  </a:srgbClr>
                </a:solidFill>
                <a:latin typeface="宋体" panose="02010600030101010101" pitchFamily="2" charset="-122"/>
                <a:ea typeface="宋体" panose="02010600030101010101" pitchFamily="2" charset="-122"/>
              </a:rPr>
              <a:t>④最终群落会达到一个与所处环境相适应的相对稳定的状态。</a:t>
            </a:r>
            <a:endParaRPr lang="zh-CN" altLang="en-US" sz="3000" b="0" i="0">
              <a:solidFill>
                <a:srgbClr val="000000">
                  <a:alpha val="100000"/>
                </a:srgbClr>
              </a:solidFill>
              <a:latin typeface="宋体" panose="02010600030101010101" pitchFamily="2" charset="-122"/>
              <a:ea typeface="宋体" panose="02010600030101010101" pitchFamily="2" charset="-122"/>
            </a:endParaRPr>
          </a:p>
        </p:txBody>
      </p:sp>
      <p:pic>
        <p:nvPicPr>
          <p:cNvPr id="9" name="图片2"/>
          <p:cNvPicPr>
            <a:picLocks noChangeAspect="1"/>
          </p:cNvPicPr>
          <p:nvPr/>
        </p:nvPicPr>
        <p:blipFill>
          <a:blip r:embed="rId3"/>
          <a:stretch>
            <a:fillRect/>
          </a:stretch>
        </p:blipFill>
        <p:spPr>
          <a:xfrm>
            <a:off x="266290" y="3671306"/>
            <a:ext cx="5765597" cy="205444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vertical)">
                                      <p:cBhvr>
                                        <p:cTn id="7" dur="3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vertical)">
                                      <p:cBhvr>
                                        <p:cTn id="12" dur="3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vertical)">
                                      <p:cBhvr>
                                        <p:cTn id="17" dur="3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vertical)">
                                      <p:cBhvr>
                                        <p:cTn id="22"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tretch>
            <a:fillRect/>
          </a:stretch>
        </p:blipFill>
        <p:spPr>
          <a:xfrm>
            <a:off x="3498561" y="668607"/>
            <a:ext cx="5291890" cy="3265332"/>
          </a:xfrm>
          <a:prstGeom prst="rect">
            <a:avLst/>
          </a:prstGeom>
        </p:spPr>
      </p:pic>
      <p:sp>
        <p:nvSpPr>
          <p:cNvPr id="3" name="文本1"/>
          <p:cNvSpPr txBox="1"/>
          <p:nvPr/>
        </p:nvSpPr>
        <p:spPr>
          <a:xfrm>
            <a:off x="329384" y="3933930"/>
            <a:ext cx="11630025" cy="1059688"/>
          </a:xfrm>
          <a:prstGeom prst="rect">
            <a:avLst/>
          </a:prstGeom>
          <a:noFill/>
        </p:spPr>
        <p:txBody>
          <a:bodyPr anchor="t"/>
          <a:lstStyle/>
          <a:p>
            <a:pPr marL="0" algn="l"/>
            <a:r>
              <a:rPr lang="zh-CN" altLang="en-US" sz="3000" b="1" i="0">
                <a:solidFill>
                  <a:srgbClr val="FF0000">
                    <a:alpha val="100000"/>
                  </a:srgbClr>
                </a:solidFill>
                <a:latin typeface="宋体" panose="02010600030101010101" pitchFamily="2" charset="-122"/>
                <a:ea typeface="宋体" panose="02010600030101010101" pitchFamily="2" charset="-122"/>
              </a:rPr>
              <a:t>思考：</a:t>
            </a:r>
            <a:r>
              <a:rPr lang="zh-CN" altLang="en-US" sz="3000" b="1" i="0">
                <a:solidFill>
                  <a:srgbClr val="000000">
                    <a:alpha val="100000"/>
                  </a:srgbClr>
                </a:solidFill>
                <a:latin typeface="宋体" panose="02010600030101010101" pitchFamily="2" charset="-122"/>
                <a:ea typeface="宋体" panose="02010600030101010101" pitchFamily="2" charset="-122"/>
              </a:rPr>
              <a:t>演替的终点一定是森林阶段吗？一个群落最终演替到什么阶段，主要受哪些因素的影响？</a:t>
            </a:r>
            <a:endParaRPr lang="zh-CN" altLang="en-US" sz="3000" b="1" i="0">
              <a:solidFill>
                <a:srgbClr val="000000">
                  <a:alpha val="100000"/>
                </a:srgbClr>
              </a:solidFill>
              <a:latin typeface="宋体" panose="02010600030101010101" pitchFamily="2" charset="-122"/>
              <a:ea typeface="宋体" panose="02010600030101010101" pitchFamily="2" charset="-122"/>
            </a:endParaRPr>
          </a:p>
        </p:txBody>
      </p:sp>
      <p:sp>
        <p:nvSpPr>
          <p:cNvPr id="4" name="文本2"/>
          <p:cNvSpPr txBox="1"/>
          <p:nvPr/>
        </p:nvSpPr>
        <p:spPr>
          <a:xfrm>
            <a:off x="470421" y="236049"/>
            <a:ext cx="4035952" cy="777176"/>
          </a:xfrm>
          <a:prstGeom prst="rect">
            <a:avLst/>
          </a:prstGeom>
          <a:noFill/>
        </p:spPr>
        <p:txBody>
          <a:bodyPr anchor="t"/>
          <a:lstStyle/>
          <a:p>
            <a:pPr marL="0" algn="l"/>
            <a:r>
              <a:rPr lang="zh-CN" altLang="en-US" sz="3500" b="1" i="0">
                <a:solidFill>
                  <a:srgbClr val="000000">
                    <a:alpha val="100000"/>
                  </a:srgbClr>
                </a:solidFill>
                <a:latin typeface="微软雅黑" panose="020B0503020204020204" charset="-122"/>
                <a:ea typeface="微软雅黑" panose="020B0503020204020204" charset="-122"/>
              </a:rPr>
              <a:t>二.群落演替的类型</a:t>
            </a:r>
            <a:endParaRPr lang="zh-CN" altLang="en-US" sz="3500" b="1" i="0">
              <a:solidFill>
                <a:srgbClr val="000000">
                  <a:alpha val="100000"/>
                </a:srgbClr>
              </a:solidFill>
              <a:latin typeface="微软雅黑" panose="020B0503020204020204" charset="-122"/>
              <a:ea typeface="微软雅黑" panose="020B0503020204020204" charset="-122"/>
            </a:endParaRPr>
          </a:p>
        </p:txBody>
      </p:sp>
      <p:sp>
        <p:nvSpPr>
          <p:cNvPr id="5" name="文本3"/>
          <p:cNvSpPr txBox="1"/>
          <p:nvPr/>
        </p:nvSpPr>
        <p:spPr>
          <a:xfrm>
            <a:off x="329336" y="4993891"/>
            <a:ext cx="11849100" cy="1059688"/>
          </a:xfrm>
          <a:prstGeom prst="rect">
            <a:avLst/>
          </a:prstGeom>
          <a:noFill/>
        </p:spPr>
        <p:txBody>
          <a:bodyPr anchor="t"/>
          <a:lstStyle/>
          <a:p>
            <a:pPr marL="0" algn="l"/>
            <a:r>
              <a:rPr lang="zh-CN" altLang="en-US" sz="3000" b="0" i="0">
                <a:solidFill>
                  <a:srgbClr val="FF0000">
                    <a:alpha val="100000"/>
                  </a:srgbClr>
                </a:solidFill>
                <a:latin typeface="宋体" panose="02010600030101010101" pitchFamily="2" charset="-122"/>
                <a:ea typeface="宋体" panose="02010600030101010101" pitchFamily="2" charset="-122"/>
              </a:rPr>
              <a:t>提示：环境</a:t>
            </a:r>
            <a:r>
              <a:rPr lang="zh-CN" altLang="en-US" sz="3000" b="0" i="0">
                <a:solidFill>
                  <a:srgbClr val="000000">
                    <a:alpha val="100000"/>
                  </a:srgbClr>
                </a:solidFill>
                <a:latin typeface="宋体" panose="02010600030101010101" pitchFamily="2" charset="-122"/>
                <a:ea typeface="宋体" panose="02010600030101010101" pitchFamily="2" charset="-122"/>
              </a:rPr>
              <a:t>条件，</a:t>
            </a:r>
            <a:r>
              <a:rPr lang="zh-CN" altLang="en-US" sz="3000" b="0" i="0">
                <a:solidFill>
                  <a:srgbClr val="FF0000">
                    <a:alpha val="100000"/>
                  </a:srgbClr>
                </a:solidFill>
                <a:latin typeface="宋体" panose="02010600030101010101" pitchFamily="2" charset="-122"/>
                <a:ea typeface="宋体" panose="02010600030101010101" pitchFamily="2" charset="-122"/>
              </a:rPr>
              <a:t>地形</a:t>
            </a:r>
            <a:r>
              <a:rPr lang="zh-CN" altLang="en-US" sz="3000" b="0" i="0">
                <a:solidFill>
                  <a:srgbClr val="000000">
                    <a:alpha val="100000"/>
                  </a:srgbClr>
                </a:solidFill>
                <a:latin typeface="宋体" panose="02010600030101010101" pitchFamily="2" charset="-122"/>
                <a:ea typeface="宋体" panose="02010600030101010101" pitchFamily="2" charset="-122"/>
              </a:rPr>
              <a:t>和</a:t>
            </a:r>
            <a:r>
              <a:rPr lang="zh-CN" altLang="en-US" sz="3000" b="0" i="0">
                <a:solidFill>
                  <a:srgbClr val="FF0000">
                    <a:alpha val="100000"/>
                  </a:srgbClr>
                </a:solidFill>
                <a:latin typeface="宋体" panose="02010600030101010101" pitchFamily="2" charset="-122"/>
                <a:ea typeface="宋体" panose="02010600030101010101" pitchFamily="2" charset="-122"/>
              </a:rPr>
              <a:t>土壤</a:t>
            </a:r>
            <a:r>
              <a:rPr lang="zh-CN" altLang="en-US" sz="3000" b="0" i="0">
                <a:solidFill>
                  <a:srgbClr val="000000">
                    <a:alpha val="100000"/>
                  </a:srgbClr>
                </a:solidFill>
                <a:latin typeface="宋体" panose="02010600030101010101" pitchFamily="2" charset="-122"/>
                <a:ea typeface="宋体" panose="02010600030101010101" pitchFamily="2" charset="-122"/>
              </a:rPr>
              <a:t>环境，生物的</a:t>
            </a:r>
            <a:r>
              <a:rPr lang="zh-CN" altLang="en-US" sz="3000" b="0" i="0">
                <a:solidFill>
                  <a:srgbClr val="FF0000">
                    <a:alpha val="100000"/>
                  </a:srgbClr>
                </a:solidFill>
                <a:latin typeface="宋体" panose="02010600030101010101" pitchFamily="2" charset="-122"/>
                <a:ea typeface="宋体" panose="02010600030101010101" pitchFamily="2" charset="-122"/>
              </a:rPr>
              <a:t>繁殖</a:t>
            </a:r>
            <a:r>
              <a:rPr lang="zh-CN" altLang="en-US" sz="3000" b="0" i="0">
                <a:solidFill>
                  <a:srgbClr val="000000">
                    <a:alpha val="100000"/>
                  </a:srgbClr>
                </a:solidFill>
                <a:latin typeface="宋体" panose="02010600030101010101" pitchFamily="2" charset="-122"/>
                <a:ea typeface="宋体" panose="02010600030101010101" pitchFamily="2" charset="-122"/>
              </a:rPr>
              <a:t>、</a:t>
            </a:r>
            <a:r>
              <a:rPr lang="zh-CN" altLang="en-US" sz="3000" b="0" i="0">
                <a:solidFill>
                  <a:srgbClr val="FF0000">
                    <a:alpha val="100000"/>
                  </a:srgbClr>
                </a:solidFill>
                <a:latin typeface="宋体" panose="02010600030101010101" pitchFamily="2" charset="-122"/>
                <a:ea typeface="宋体" panose="02010600030101010101" pitchFamily="2" charset="-122"/>
              </a:rPr>
              <a:t>迁入</a:t>
            </a:r>
            <a:r>
              <a:rPr lang="zh-CN" altLang="en-US" sz="3000" b="0" i="0">
                <a:solidFill>
                  <a:srgbClr val="000000">
                    <a:alpha val="100000"/>
                  </a:srgbClr>
                </a:solidFill>
                <a:latin typeface="宋体" panose="02010600030101010101" pitchFamily="2" charset="-122"/>
                <a:ea typeface="宋体" panose="02010600030101010101" pitchFamily="2" charset="-122"/>
              </a:rPr>
              <a:t>和</a:t>
            </a:r>
            <a:r>
              <a:rPr lang="zh-CN" altLang="en-US" sz="3000" b="0" i="0">
                <a:solidFill>
                  <a:srgbClr val="FF0000">
                    <a:alpha val="100000"/>
                  </a:srgbClr>
                </a:solidFill>
                <a:latin typeface="宋体" panose="02010600030101010101" pitchFamily="2" charset="-122"/>
                <a:ea typeface="宋体" panose="02010600030101010101" pitchFamily="2" charset="-122"/>
              </a:rPr>
              <a:t>迁出</a:t>
            </a:r>
            <a:r>
              <a:rPr lang="zh-CN" altLang="en-US" sz="3000" b="0" i="0">
                <a:solidFill>
                  <a:srgbClr val="000000">
                    <a:alpha val="100000"/>
                  </a:srgbClr>
                </a:solidFill>
                <a:latin typeface="宋体" panose="02010600030101010101" pitchFamily="2" charset="-122"/>
                <a:ea typeface="宋体" panose="02010600030101010101" pitchFamily="2" charset="-122"/>
              </a:rPr>
              <a:t>，群落内</a:t>
            </a:r>
            <a:r>
              <a:rPr lang="zh-CN" altLang="en-US" sz="3000" b="0" i="0">
                <a:solidFill>
                  <a:srgbClr val="FF0000">
                    <a:alpha val="100000"/>
                  </a:srgbClr>
                </a:solidFill>
                <a:latin typeface="宋体" panose="02010600030101010101" pitchFamily="2" charset="-122"/>
                <a:ea typeface="宋体" panose="02010600030101010101" pitchFamily="2" charset="-122"/>
              </a:rPr>
              <a:t>种间关系</a:t>
            </a:r>
            <a:r>
              <a:rPr lang="zh-CN" altLang="en-US" sz="3000" b="0" i="0">
                <a:solidFill>
                  <a:srgbClr val="000000">
                    <a:alpha val="100000"/>
                  </a:srgbClr>
                </a:solidFill>
                <a:latin typeface="宋体" panose="02010600030101010101" pitchFamily="2" charset="-122"/>
                <a:ea typeface="宋体" panose="02010600030101010101" pitchFamily="2" charset="-122"/>
              </a:rPr>
              <a:t>、</a:t>
            </a:r>
            <a:r>
              <a:rPr lang="zh-CN" altLang="en-US" sz="3000" b="0" i="0">
                <a:solidFill>
                  <a:srgbClr val="FF0000">
                    <a:alpha val="100000"/>
                  </a:srgbClr>
                </a:solidFill>
                <a:latin typeface="宋体" panose="02010600030101010101" pitchFamily="2" charset="-122"/>
                <a:ea typeface="宋体" panose="02010600030101010101" pitchFamily="2" charset="-122"/>
              </a:rPr>
              <a:t>人类活动</a:t>
            </a:r>
            <a:r>
              <a:rPr lang="zh-CN" altLang="en-US" sz="3000" b="0" i="0">
                <a:solidFill>
                  <a:srgbClr val="000000">
                    <a:alpha val="100000"/>
                  </a:srgbClr>
                </a:solidFill>
                <a:latin typeface="宋体" panose="02010600030101010101" pitchFamily="2" charset="-122"/>
                <a:ea typeface="宋体" panose="02010600030101010101" pitchFamily="2" charset="-122"/>
              </a:rPr>
              <a:t>等因素的影响。</a:t>
            </a:r>
            <a:endParaRPr lang="zh-CN" altLang="en-US" sz="3000" b="0" i="0">
              <a:solidFill>
                <a:srgbClr val="000000">
                  <a:alpha val="100000"/>
                </a:srgbClr>
              </a:solidFill>
              <a:latin typeface="宋体" panose="02010600030101010101" pitchFamily="2" charset="-122"/>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vertical)">
                                      <p:cBhvr>
                                        <p:cTn id="7"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文本1"/>
          <p:cNvSpPr txBox="1"/>
          <p:nvPr/>
        </p:nvSpPr>
        <p:spPr>
          <a:xfrm>
            <a:off x="266300" y="635146"/>
            <a:ext cx="2759640" cy="777176"/>
          </a:xfrm>
          <a:prstGeom prst="rect">
            <a:avLst/>
          </a:prstGeom>
          <a:noFill/>
        </p:spPr>
        <p:txBody>
          <a:bodyPr anchor="t"/>
          <a:lstStyle/>
          <a:p>
            <a:pPr marL="0" algn="l"/>
            <a:r>
              <a:rPr lang="zh-CN" altLang="en-US" sz="3500" b="1" i="0">
                <a:solidFill>
                  <a:srgbClr val="000000">
                    <a:alpha val="100000"/>
                  </a:srgbClr>
                </a:solidFill>
                <a:effectLst>
                  <a:reflection blurRad="6350" stA="40000" endA="300" endPos="70000" dist="28575" dir="5400000" sy="-100000" algn="bl" rotWithShape="0"/>
                </a:effectLst>
                <a:latin typeface="微软雅黑" panose="020B0503020204020204" charset="-122"/>
                <a:ea typeface="微软雅黑" panose="020B0503020204020204" charset="-122"/>
              </a:rPr>
              <a:t>▲归纳总结</a:t>
            </a:r>
            <a:endParaRPr lang="zh-CN" altLang="en-US" sz="3500" b="1" i="0">
              <a:solidFill>
                <a:srgbClr val="000000">
                  <a:alpha val="100000"/>
                </a:srgbClr>
              </a:solidFill>
              <a:effectLst>
                <a:reflection blurRad="6350" stA="40000" endA="300" endPos="70000" dist="28575" dir="5400000" sy="-100000" algn="bl" rotWithShape="0"/>
              </a:effectLst>
              <a:latin typeface="微软雅黑" panose="020B0503020204020204" charset="-122"/>
              <a:ea typeface="微软雅黑" panose="020B0503020204020204" charset="-122"/>
            </a:endParaRPr>
          </a:p>
        </p:txBody>
      </p:sp>
      <p:sp>
        <p:nvSpPr>
          <p:cNvPr id="3" name="文本3"/>
          <p:cNvSpPr txBox="1"/>
          <p:nvPr/>
        </p:nvSpPr>
        <p:spPr>
          <a:xfrm>
            <a:off x="411575" y="-143"/>
            <a:ext cx="4035952" cy="777176"/>
          </a:xfrm>
          <a:prstGeom prst="rect">
            <a:avLst/>
          </a:prstGeom>
          <a:noFill/>
        </p:spPr>
        <p:txBody>
          <a:bodyPr anchor="t"/>
          <a:lstStyle/>
          <a:p>
            <a:pPr marL="0" algn="l"/>
            <a:r>
              <a:rPr lang="zh-CN" altLang="en-US" sz="3500" b="1" i="0">
                <a:solidFill>
                  <a:srgbClr val="000000">
                    <a:alpha val="100000"/>
                  </a:srgbClr>
                </a:solidFill>
                <a:latin typeface="微软雅黑" panose="020B0503020204020204" charset="-122"/>
                <a:ea typeface="微软雅黑" panose="020B0503020204020204" charset="-122"/>
              </a:rPr>
              <a:t>二.群落演替的类型</a:t>
            </a:r>
            <a:endParaRPr lang="zh-CN" altLang="en-US" sz="3500" b="1" i="0">
              <a:solidFill>
                <a:srgbClr val="000000">
                  <a:alpha val="100000"/>
                </a:srgbClr>
              </a:solidFill>
              <a:latin typeface="微软雅黑" panose="020B0503020204020204" charset="-122"/>
              <a:ea typeface="微软雅黑" panose="020B0503020204020204" charset="-122"/>
            </a:endParaRPr>
          </a:p>
        </p:txBody>
      </p:sp>
      <p:sp>
        <p:nvSpPr>
          <p:cNvPr id="4" name="文本4"/>
          <p:cNvSpPr txBox="1"/>
          <p:nvPr/>
        </p:nvSpPr>
        <p:spPr>
          <a:xfrm>
            <a:off x="411813" y="1411681"/>
            <a:ext cx="11839575" cy="2218531"/>
          </a:xfrm>
          <a:prstGeom prst="rect">
            <a:avLst/>
          </a:prstGeom>
          <a:noFill/>
        </p:spPr>
        <p:txBody>
          <a:bodyPr anchor="t"/>
          <a:lstStyle/>
          <a:p>
            <a:pPr marL="0" algn="l"/>
            <a:r>
              <a:rPr lang="zh-CN" altLang="en-US" sz="2800" b="0" i="0">
                <a:solidFill>
                  <a:srgbClr val="FF0000">
                    <a:alpha val="100000"/>
                  </a:srgbClr>
                </a:solidFill>
                <a:latin typeface="宋体" panose="02010600030101010101" pitchFamily="2" charset="-122"/>
                <a:ea typeface="宋体" panose="02010600030101010101" pitchFamily="2" charset="-122"/>
              </a:rPr>
              <a:t>(1)演替并不是“取而代之”。</a:t>
            </a:r>
            <a:r>
              <a:rPr lang="zh-CN" altLang="en-US" sz="2800" b="0" i="0">
                <a:solidFill>
                  <a:srgbClr val="000000">
                    <a:alpha val="100000"/>
                  </a:srgbClr>
                </a:solidFill>
                <a:latin typeface="宋体" panose="02010600030101010101" pitchFamily="2" charset="-122"/>
                <a:ea typeface="宋体" panose="02010600030101010101" pitchFamily="2" charset="-122"/>
              </a:rPr>
              <a:t>演替过程中一个群落取代另一个群落,是一种“优势取代”而非“取而代之”,如形成森林后,乔木占据优势地位,但森林中仍有灌木、草本植物、苔藓等。</a:t>
            </a:r>
            <a:endParaRPr lang="zh-CN" altLang="en-US" sz="2800" b="0" i="0">
              <a:solidFill>
                <a:srgbClr val="000000">
                  <a:alpha val="100000"/>
                </a:srgbClr>
              </a:solidFill>
              <a:latin typeface="宋体" panose="02010600030101010101" pitchFamily="2" charset="-122"/>
              <a:ea typeface="宋体" panose="02010600030101010101" pitchFamily="2" charset="-122"/>
            </a:endParaRPr>
          </a:p>
          <a:p>
            <a:pPr marL="0" algn="l"/>
            <a:r>
              <a:rPr lang="zh-CN" altLang="en-US" sz="2800" b="0" i="0">
                <a:solidFill>
                  <a:srgbClr val="FF0000">
                    <a:alpha val="100000"/>
                  </a:srgbClr>
                </a:solidFill>
                <a:latin typeface="宋体" panose="02010600030101010101" pitchFamily="2" charset="-122"/>
                <a:ea typeface="宋体" panose="02010600030101010101" pitchFamily="2" charset="-122"/>
              </a:rPr>
              <a:t>(2)演替是“不可逆”的。</a:t>
            </a:r>
            <a:r>
              <a:rPr lang="zh-CN" altLang="en-US" sz="2800" b="0" i="0">
                <a:solidFill>
                  <a:srgbClr val="000000">
                    <a:alpha val="100000"/>
                  </a:srgbClr>
                </a:solidFill>
                <a:latin typeface="宋体" panose="02010600030101010101" pitchFamily="2" charset="-122"/>
                <a:ea typeface="宋体" panose="02010600030101010101" pitchFamily="2" charset="-122"/>
              </a:rPr>
              <a:t>演替是生物和环境反复相互作用,发生在时间和空间上的不可逆变化,但人类活动可使其不按自然演替的方向和速度进行。</a:t>
            </a:r>
            <a:endParaRPr lang="zh-CN" altLang="en-US" sz="2800" b="0" i="0">
              <a:solidFill>
                <a:srgbClr val="000000">
                  <a:alpha val="100000"/>
                </a:srgbClr>
              </a:solidFill>
              <a:latin typeface="宋体" panose="02010600030101010101" pitchFamily="2" charset="-122"/>
              <a:ea typeface="宋体" panose="02010600030101010101" pitchFamily="2" charset="-122"/>
            </a:endParaRPr>
          </a:p>
        </p:txBody>
      </p:sp>
      <p:sp>
        <p:nvSpPr>
          <p:cNvPr id="5" name="文本5"/>
          <p:cNvSpPr txBox="1"/>
          <p:nvPr/>
        </p:nvSpPr>
        <p:spPr>
          <a:xfrm>
            <a:off x="411575" y="3489655"/>
            <a:ext cx="11191875" cy="2218531"/>
          </a:xfrm>
          <a:prstGeom prst="rect">
            <a:avLst/>
          </a:prstGeom>
          <a:noFill/>
        </p:spPr>
        <p:txBody>
          <a:bodyPr anchor="t"/>
          <a:lstStyle/>
          <a:p>
            <a:pPr marL="0" algn="l"/>
            <a:r>
              <a:rPr lang="zh-CN" altLang="en-US" sz="2800" b="0" i="0">
                <a:solidFill>
                  <a:srgbClr val="FF0000">
                    <a:alpha val="100000"/>
                  </a:srgbClr>
                </a:solidFill>
                <a:latin typeface="宋体" panose="02010600030101010101" pitchFamily="2" charset="-122"/>
                <a:ea typeface="宋体" panose="02010600030101010101" pitchFamily="2" charset="-122"/>
              </a:rPr>
              <a:t>(3)群落演替是一个漫长但并非永无休止的过程。</a:t>
            </a:r>
            <a:r>
              <a:rPr lang="zh-CN" altLang="en-US" sz="2800" b="0" i="0">
                <a:solidFill>
                  <a:srgbClr val="000000">
                    <a:alpha val="100000"/>
                  </a:srgbClr>
                </a:solidFill>
                <a:latin typeface="宋体" panose="02010600030101010101" pitchFamily="2" charset="-122"/>
                <a:ea typeface="宋体" panose="02010600030101010101" pitchFamily="2" charset="-122"/>
              </a:rPr>
              <a:t>当群落演替到与环境处于平衡状态时,就以相对稳定的群落为发展的顶点。</a:t>
            </a:r>
            <a:endParaRPr lang="zh-CN" altLang="en-US" sz="2800" b="0" i="0">
              <a:solidFill>
                <a:srgbClr val="000000">
                  <a:alpha val="100000"/>
                </a:srgbClr>
              </a:solidFill>
              <a:latin typeface="宋体" panose="02010600030101010101" pitchFamily="2" charset="-122"/>
              <a:ea typeface="宋体" panose="02010600030101010101" pitchFamily="2" charset="-122"/>
            </a:endParaRPr>
          </a:p>
          <a:p>
            <a:pPr marL="0" algn="l"/>
            <a:r>
              <a:rPr lang="zh-CN" altLang="en-US" sz="2800" b="0" i="0">
                <a:solidFill>
                  <a:srgbClr val="FF0000">
                    <a:alpha val="100000"/>
                  </a:srgbClr>
                </a:solidFill>
                <a:latin typeface="宋体" panose="02010600030101010101" pitchFamily="2" charset="-122"/>
                <a:ea typeface="宋体" panose="02010600030101010101" pitchFamily="2" charset="-122"/>
              </a:rPr>
              <a:t>(4)并不是所有群落都可以演替到森林阶段。</a:t>
            </a:r>
            <a:r>
              <a:rPr lang="zh-CN" altLang="en-US" sz="2800" b="0" i="0">
                <a:solidFill>
                  <a:srgbClr val="000000">
                    <a:alpha val="100000"/>
                  </a:srgbClr>
                </a:solidFill>
                <a:latin typeface="宋体" panose="02010600030101010101" pitchFamily="2" charset="-122"/>
                <a:ea typeface="宋体" panose="02010600030101010101" pitchFamily="2" charset="-122"/>
              </a:rPr>
              <a:t>如果陆地环境条件适宜,群落都能演替到最高阶段--森林阶段。在千早地区,一般只能演替到草本植物阶段或灌木阶段。</a:t>
            </a:r>
            <a:endParaRPr lang="zh-CN" altLang="en-US" sz="2800" b="0" i="0">
              <a:solidFill>
                <a:srgbClr val="000000">
                  <a:alpha val="100000"/>
                </a:srgbClr>
              </a:solidFill>
              <a:latin typeface="宋体" panose="02010600030101010101" pitchFamily="2" charset="-122"/>
              <a:ea typeface="宋体" panose="02010600030101010101" pitchFamily="2" charset="-122"/>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文本1"/>
          <p:cNvSpPr txBox="1"/>
          <p:nvPr/>
        </p:nvSpPr>
        <p:spPr>
          <a:xfrm>
            <a:off x="266300" y="799900"/>
            <a:ext cx="2759640" cy="777176"/>
          </a:xfrm>
          <a:prstGeom prst="rect">
            <a:avLst/>
          </a:prstGeom>
          <a:noFill/>
        </p:spPr>
        <p:txBody>
          <a:bodyPr anchor="t"/>
          <a:lstStyle/>
          <a:p>
            <a:pPr marL="0" algn="l"/>
            <a:r>
              <a:rPr lang="zh-CN" altLang="en-US" sz="3500" b="1" i="0">
                <a:solidFill>
                  <a:srgbClr val="000000">
                    <a:alpha val="100000"/>
                  </a:srgbClr>
                </a:solidFill>
                <a:effectLst>
                  <a:reflection blurRad="6350" stA="40000" endA="300" endPos="70000" dist="28575" dir="5400000" sy="-100000" algn="bl" rotWithShape="0"/>
                </a:effectLst>
                <a:latin typeface="微软雅黑" panose="020B0503020204020204" charset="-122"/>
                <a:ea typeface="微软雅黑" panose="020B0503020204020204" charset="-122"/>
              </a:rPr>
              <a:t>▲即时应用</a:t>
            </a:r>
            <a:endParaRPr lang="zh-CN" altLang="en-US" sz="3500" b="1" i="0">
              <a:solidFill>
                <a:srgbClr val="000000">
                  <a:alpha val="100000"/>
                </a:srgbClr>
              </a:solidFill>
              <a:effectLst>
                <a:reflection blurRad="6350" stA="40000" endA="300" endPos="70000" dist="28575" dir="5400000" sy="-100000" algn="bl" rotWithShape="0"/>
              </a:effectLst>
              <a:latin typeface="微软雅黑" panose="020B0503020204020204" charset="-122"/>
              <a:ea typeface="微软雅黑" panose="020B0503020204020204" charset="-122"/>
            </a:endParaRPr>
          </a:p>
        </p:txBody>
      </p:sp>
      <p:sp>
        <p:nvSpPr>
          <p:cNvPr id="3" name="文本3"/>
          <p:cNvSpPr txBox="1"/>
          <p:nvPr/>
        </p:nvSpPr>
        <p:spPr>
          <a:xfrm>
            <a:off x="470421" y="236049"/>
            <a:ext cx="4035952" cy="777176"/>
          </a:xfrm>
          <a:prstGeom prst="rect">
            <a:avLst/>
          </a:prstGeom>
          <a:noFill/>
        </p:spPr>
        <p:txBody>
          <a:bodyPr anchor="t"/>
          <a:lstStyle/>
          <a:p>
            <a:pPr marL="0" algn="l"/>
            <a:r>
              <a:rPr lang="zh-CN" altLang="en-US" sz="3500" b="1" i="0">
                <a:solidFill>
                  <a:srgbClr val="000000">
                    <a:alpha val="100000"/>
                  </a:srgbClr>
                </a:solidFill>
                <a:latin typeface="微软雅黑" panose="020B0503020204020204" charset="-122"/>
                <a:ea typeface="微软雅黑" panose="020B0503020204020204" charset="-122"/>
              </a:rPr>
              <a:t>二.群落演替的类型</a:t>
            </a:r>
            <a:endParaRPr lang="zh-CN" altLang="en-US" sz="3500" b="1" i="0">
              <a:solidFill>
                <a:srgbClr val="000000">
                  <a:alpha val="100000"/>
                </a:srgbClr>
              </a:solidFill>
              <a:latin typeface="微软雅黑" panose="020B0503020204020204" charset="-122"/>
              <a:ea typeface="微软雅黑" panose="020B0503020204020204" charset="-122"/>
            </a:endParaRPr>
          </a:p>
        </p:txBody>
      </p:sp>
      <p:pic>
        <p:nvPicPr>
          <p:cNvPr id="4" name="图片2"/>
          <p:cNvPicPr>
            <a:picLocks noChangeAspect="1"/>
          </p:cNvPicPr>
          <p:nvPr/>
        </p:nvPicPr>
        <p:blipFill>
          <a:blip r:embed="rId2"/>
          <a:stretch>
            <a:fillRect/>
          </a:stretch>
        </p:blipFill>
        <p:spPr>
          <a:xfrm>
            <a:off x="9626984" y="4176151"/>
            <a:ext cx="2247309" cy="2247309"/>
          </a:xfrm>
          <a:prstGeom prst="rect">
            <a:avLst/>
          </a:prstGeom>
        </p:spPr>
      </p:pic>
      <p:sp>
        <p:nvSpPr>
          <p:cNvPr id="5" name="文本4"/>
          <p:cNvSpPr txBox="1"/>
          <p:nvPr/>
        </p:nvSpPr>
        <p:spPr>
          <a:xfrm>
            <a:off x="470726" y="1707204"/>
            <a:ext cx="11403806" cy="3029744"/>
          </a:xfrm>
          <a:prstGeom prst="rect">
            <a:avLst/>
          </a:prstGeom>
          <a:noFill/>
        </p:spPr>
        <p:txBody>
          <a:bodyPr anchor="t"/>
          <a:lstStyle/>
          <a:p>
            <a:pPr marL="0" algn="l"/>
            <a:r>
              <a:rPr lang="zh-CN" altLang="en-US" sz="2800" b="0" i="0">
                <a:solidFill>
                  <a:srgbClr val="000000">
                    <a:alpha val="100000"/>
                  </a:srgbClr>
                </a:solidFill>
                <a:latin typeface="宋体" panose="02010600030101010101" pitchFamily="2" charset="-122"/>
                <a:ea typeface="宋体" panose="02010600030101010101" pitchFamily="2" charset="-122"/>
              </a:rPr>
              <a:t>1.甲地因森林火灾使原有植被消失,乙地因火山喷发被火山岩全部覆盖,之后两地均发生了群落演替。关于甲、乙两地群落演替的叙述,错误的是（    ）</a:t>
            </a:r>
            <a:endParaRPr lang="zh-CN" altLang="en-US" sz="2800" b="0" i="0">
              <a:solidFill>
                <a:srgbClr val="000000">
                  <a:alpha val="100000"/>
                </a:srgbClr>
              </a:solidFill>
              <a:latin typeface="宋体" panose="02010600030101010101" pitchFamily="2" charset="-122"/>
              <a:ea typeface="宋体" panose="02010600030101010101" pitchFamily="2" charset="-122"/>
            </a:endParaRPr>
          </a:p>
          <a:p>
            <a:pPr marL="0" algn="l"/>
            <a:r>
              <a:rPr lang="zh-CN" altLang="en-US" sz="2800" b="0" i="0">
                <a:solidFill>
                  <a:srgbClr val="000000">
                    <a:alpha val="100000"/>
                  </a:srgbClr>
                </a:solidFill>
                <a:latin typeface="宋体" panose="02010600030101010101" pitchFamily="2" charset="-122"/>
                <a:ea typeface="宋体" panose="02010600030101010101" pitchFamily="2" charset="-122"/>
              </a:rPr>
              <a:t>A.甲地和乙地发生的演替类型不同</a:t>
            </a:r>
            <a:endParaRPr lang="zh-CN" altLang="en-US" sz="2800" b="0" i="0">
              <a:solidFill>
                <a:srgbClr val="000000">
                  <a:alpha val="100000"/>
                </a:srgbClr>
              </a:solidFill>
              <a:latin typeface="宋体" panose="02010600030101010101" pitchFamily="2" charset="-122"/>
              <a:ea typeface="宋体" panose="02010600030101010101" pitchFamily="2" charset="-122"/>
            </a:endParaRPr>
          </a:p>
          <a:p>
            <a:pPr marL="0" algn="l"/>
            <a:r>
              <a:rPr lang="zh-CN" altLang="en-US" sz="2800" b="0" i="0">
                <a:solidFill>
                  <a:srgbClr val="000000">
                    <a:alpha val="100000"/>
                  </a:srgbClr>
                </a:solidFill>
                <a:latin typeface="宋体" panose="02010600030101010101" pitchFamily="2" charset="-122"/>
                <a:ea typeface="宋体" panose="02010600030101010101" pitchFamily="2" charset="-122"/>
              </a:rPr>
              <a:t>B.甲、乙两地群落演替过程中,不适应变化的种群数量减少,甚至被淘汰</a:t>
            </a:r>
            <a:endParaRPr lang="zh-CN" altLang="en-US" sz="2800" b="0" i="0">
              <a:solidFill>
                <a:srgbClr val="000000">
                  <a:alpha val="100000"/>
                </a:srgbClr>
              </a:solidFill>
              <a:latin typeface="宋体" panose="02010600030101010101" pitchFamily="2" charset="-122"/>
              <a:ea typeface="宋体" panose="02010600030101010101" pitchFamily="2" charset="-122"/>
            </a:endParaRPr>
          </a:p>
          <a:p>
            <a:pPr marL="0" algn="l"/>
            <a:r>
              <a:rPr lang="zh-CN" altLang="en-US" sz="2800" b="0" i="0">
                <a:solidFill>
                  <a:srgbClr val="000000">
                    <a:alpha val="100000"/>
                  </a:srgbClr>
                </a:solidFill>
                <a:latin typeface="宋体" panose="02010600030101010101" pitchFamily="2" charset="-122"/>
                <a:ea typeface="宋体" panose="02010600030101010101" pitchFamily="2" charset="-122"/>
              </a:rPr>
              <a:t>C.在乙地火山岩上地衣会比苔藓更早地出现</a:t>
            </a:r>
            <a:endParaRPr lang="zh-CN" altLang="en-US" sz="2800" b="0" i="0">
              <a:solidFill>
                <a:srgbClr val="000000">
                  <a:alpha val="100000"/>
                </a:srgbClr>
              </a:solidFill>
              <a:latin typeface="宋体" panose="02010600030101010101" pitchFamily="2" charset="-122"/>
              <a:ea typeface="宋体" panose="02010600030101010101" pitchFamily="2" charset="-122"/>
            </a:endParaRPr>
          </a:p>
          <a:p>
            <a:pPr marL="0" algn="l"/>
            <a:r>
              <a:rPr lang="zh-CN" altLang="en-US" sz="2800" b="0" i="0">
                <a:solidFill>
                  <a:srgbClr val="000000">
                    <a:alpha val="100000"/>
                  </a:srgbClr>
                </a:solidFill>
                <a:latin typeface="宋体" panose="02010600030101010101" pitchFamily="2" charset="-122"/>
                <a:ea typeface="宋体" panose="02010600030101010101" pitchFamily="2" charset="-122"/>
              </a:rPr>
              <a:t>D.甲、乙两地随着时间延长一定都能演替到森林阶段</a:t>
            </a:r>
            <a:endParaRPr lang="zh-CN" altLang="en-US" sz="2800" b="0" i="0">
              <a:solidFill>
                <a:srgbClr val="000000">
                  <a:alpha val="100000"/>
                </a:srgbClr>
              </a:solidFill>
              <a:latin typeface="宋体" panose="02010600030101010101" pitchFamily="2" charset="-122"/>
              <a:ea typeface="宋体" panose="02010600030101010101" pitchFamily="2" charset="-122"/>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文本1"/>
          <p:cNvSpPr txBox="1"/>
          <p:nvPr/>
        </p:nvSpPr>
        <p:spPr>
          <a:xfrm>
            <a:off x="400574" y="397393"/>
            <a:ext cx="3093015" cy="777176"/>
          </a:xfrm>
          <a:prstGeom prst="rect">
            <a:avLst/>
          </a:prstGeom>
          <a:noFill/>
        </p:spPr>
        <p:txBody>
          <a:bodyPr anchor="t"/>
          <a:lstStyle/>
          <a:p>
            <a:pPr marL="0" algn="l"/>
            <a:r>
              <a:rPr lang="zh-CN" altLang="en-US" sz="3500" b="1" i="0">
                <a:solidFill>
                  <a:srgbClr val="000000">
                    <a:alpha val="100000"/>
                  </a:srgbClr>
                </a:solidFill>
                <a:effectLst>
                  <a:reflection blurRad="6350" stA="40000" endA="300" endPos="70000" dist="28575" dir="5400000" sy="-100000" algn="bl" rotWithShape="0"/>
                </a:effectLst>
                <a:latin typeface="微软雅黑" panose="020B0503020204020204" charset="-122"/>
                <a:ea typeface="微软雅黑" panose="020B0503020204020204" charset="-122"/>
              </a:rPr>
              <a:t>▲问题探讨</a:t>
            </a:r>
            <a:endParaRPr lang="zh-CN" altLang="en-US" sz="3500" b="1" i="0">
              <a:solidFill>
                <a:srgbClr val="000000">
                  <a:alpha val="100000"/>
                </a:srgbClr>
              </a:solidFill>
              <a:effectLst>
                <a:reflection blurRad="6350" stA="40000" endA="300" endPos="70000" dist="28575" dir="5400000" sy="-100000" algn="bl" rotWithShape="0"/>
              </a:effectLst>
              <a:latin typeface="微软雅黑" panose="020B0503020204020204" charset="-122"/>
              <a:ea typeface="微软雅黑" panose="020B0503020204020204" charset="-122"/>
            </a:endParaRPr>
          </a:p>
        </p:txBody>
      </p:sp>
      <p:sp>
        <p:nvSpPr>
          <p:cNvPr id="3" name="文本2"/>
          <p:cNvSpPr txBox="1"/>
          <p:nvPr/>
        </p:nvSpPr>
        <p:spPr>
          <a:xfrm>
            <a:off x="340681" y="1174299"/>
            <a:ext cx="7562250" cy="2450211"/>
          </a:xfrm>
          <a:prstGeom prst="rect">
            <a:avLst/>
          </a:prstGeom>
          <a:noFill/>
        </p:spPr>
        <p:txBody>
          <a:bodyPr anchor="t"/>
          <a:lstStyle/>
          <a:p>
            <a:pPr marL="0" algn="l"/>
            <a:r>
              <a:rPr lang="zh-CN" altLang="en-US" sz="2600" b="0" i="0">
                <a:solidFill>
                  <a:srgbClr val="000000">
                    <a:alpha val="100000"/>
                  </a:srgbClr>
                </a:solidFill>
                <a:latin typeface="宋体" panose="02010600030101010101" pitchFamily="2" charset="-122"/>
                <a:ea typeface="宋体" panose="02010600030101010101" pitchFamily="2" charset="-122"/>
              </a:rPr>
              <a:t>1883年8月7日，印度尼西亚喀拉喀托火山爆发，岩浆滚滚而出，所到之处生物全部死亡，成了一片裸地。几年后地面上长出了小草，出现了一种蜘蛛。到1909年，有202种动物在这块新土地上生活。1919年动物增加到621种，1934能加到880种。在此期间，植物逐渐繁茂起来，形成了小树林。</a:t>
            </a:r>
            <a:endParaRPr lang="zh-CN" altLang="en-US" sz="2600" b="0" i="0">
              <a:solidFill>
                <a:srgbClr val="000000">
                  <a:alpha val="100000"/>
                </a:srgbClr>
              </a:solidFill>
              <a:latin typeface="宋体" panose="02010600030101010101" pitchFamily="2" charset="-122"/>
              <a:ea typeface="宋体" panose="02010600030101010101" pitchFamily="2" charset="-122"/>
            </a:endParaRPr>
          </a:p>
        </p:txBody>
      </p:sp>
      <p:pic>
        <p:nvPicPr>
          <p:cNvPr id="4" name="图片1"/>
          <p:cNvPicPr>
            <a:picLocks noChangeAspect="1"/>
          </p:cNvPicPr>
          <p:nvPr/>
        </p:nvPicPr>
        <p:blipFill>
          <a:blip r:embed="rId2"/>
          <a:stretch>
            <a:fillRect/>
          </a:stretch>
        </p:blipFill>
        <p:spPr>
          <a:xfrm>
            <a:off x="7779087" y="397450"/>
            <a:ext cx="4166978" cy="2962275"/>
          </a:xfrm>
          <a:prstGeom prst="rect">
            <a:avLst/>
          </a:prstGeom>
        </p:spPr>
      </p:pic>
      <p:pic>
        <p:nvPicPr>
          <p:cNvPr id="5" name="图片2"/>
          <p:cNvPicPr>
            <a:picLocks noChangeAspect="1"/>
          </p:cNvPicPr>
          <p:nvPr/>
        </p:nvPicPr>
        <p:blipFill>
          <a:blip r:embed="rId3"/>
          <a:stretch>
            <a:fillRect/>
          </a:stretch>
        </p:blipFill>
        <p:spPr>
          <a:xfrm>
            <a:off x="7779191" y="3359639"/>
            <a:ext cx="4166597" cy="3186703"/>
          </a:xfrm>
          <a:prstGeom prst="rect">
            <a:avLst/>
          </a:prstGeom>
        </p:spPr>
      </p:pic>
      <p:sp>
        <p:nvSpPr>
          <p:cNvPr id="6" name="文本3"/>
          <p:cNvSpPr txBox="1"/>
          <p:nvPr/>
        </p:nvSpPr>
        <p:spPr>
          <a:xfrm>
            <a:off x="340547" y="3623767"/>
            <a:ext cx="7153275" cy="1320356"/>
          </a:xfrm>
          <a:prstGeom prst="rect">
            <a:avLst/>
          </a:prstGeom>
          <a:noFill/>
        </p:spPr>
        <p:txBody>
          <a:bodyPr anchor="t"/>
          <a:lstStyle/>
          <a:p>
            <a:pPr marL="0" algn="l"/>
            <a:r>
              <a:rPr lang="zh-CN" altLang="en-US" sz="2600" b="0" i="0">
                <a:solidFill>
                  <a:srgbClr val="FF0000">
                    <a:alpha val="100000"/>
                  </a:srgbClr>
                </a:solidFill>
                <a:latin typeface="宋体" panose="02010600030101010101" pitchFamily="2" charset="-122"/>
                <a:ea typeface="宋体" panose="02010600030101010101" pitchFamily="2" charset="-122"/>
              </a:rPr>
              <a:t>讨论：</a:t>
            </a:r>
            <a:endParaRPr lang="zh-CN" altLang="en-US" sz="2600" b="0" i="0">
              <a:solidFill>
                <a:srgbClr val="000000">
                  <a:alpha val="100000"/>
                </a:srgbClr>
              </a:solidFill>
              <a:latin typeface="宋体" panose="02010600030101010101" pitchFamily="2" charset="-122"/>
              <a:ea typeface="宋体" panose="02010600030101010101" pitchFamily="2" charset="-122"/>
            </a:endParaRPr>
          </a:p>
          <a:p>
            <a:pPr marL="0" algn="l"/>
            <a:r>
              <a:rPr lang="zh-CN" altLang="en-US" sz="2600" b="0" i="0">
                <a:solidFill>
                  <a:srgbClr val="000000">
                    <a:alpha val="100000"/>
                  </a:srgbClr>
                </a:solidFill>
                <a:latin typeface="宋体" panose="02010600030101010101" pitchFamily="2" charset="-122"/>
                <a:ea typeface="宋体" panose="02010600030101010101" pitchFamily="2" charset="-122"/>
              </a:rPr>
              <a:t>1.生物是如何一步步地定居在新土地上的？</a:t>
            </a:r>
            <a:endParaRPr lang="zh-CN" altLang="en-US" sz="2600" b="0" i="0">
              <a:solidFill>
                <a:srgbClr val="000000">
                  <a:alpha val="100000"/>
                </a:srgbClr>
              </a:solidFill>
              <a:latin typeface="宋体" panose="02010600030101010101" pitchFamily="2" charset="-122"/>
              <a:ea typeface="宋体" panose="02010600030101010101" pitchFamily="2" charset="-122"/>
            </a:endParaRPr>
          </a:p>
          <a:p>
            <a:pPr marL="0" algn="l"/>
            <a:r>
              <a:rPr lang="zh-CN" altLang="en-US" sz="2600" b="0" i="0">
                <a:solidFill>
                  <a:srgbClr val="000000">
                    <a:alpha val="100000"/>
                  </a:srgbClr>
                </a:solidFill>
                <a:latin typeface="宋体" panose="02010600030101010101" pitchFamily="2" charset="-122"/>
                <a:ea typeface="宋体" panose="02010600030101010101" pitchFamily="2" charset="-122"/>
              </a:rPr>
              <a:t>2.这一地区有可能恢复原来群落的结构吗？</a:t>
            </a:r>
            <a:endParaRPr lang="zh-CN" altLang="en-US" sz="2600" b="0" i="0">
              <a:solidFill>
                <a:srgbClr val="000000">
                  <a:alpha val="100000"/>
                </a:srgbClr>
              </a:solidFill>
              <a:latin typeface="宋体" panose="02010600030101010101" pitchFamily="2" charset="-122"/>
              <a:ea typeface="宋体" panose="02010600030101010101" pitchFamily="2" charset="-122"/>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文本1"/>
          <p:cNvSpPr txBox="1"/>
          <p:nvPr/>
        </p:nvSpPr>
        <p:spPr>
          <a:xfrm>
            <a:off x="376580" y="164354"/>
            <a:ext cx="7600950" cy="777176"/>
          </a:xfrm>
          <a:prstGeom prst="rect">
            <a:avLst/>
          </a:prstGeom>
          <a:noFill/>
        </p:spPr>
        <p:txBody>
          <a:bodyPr anchor="t"/>
          <a:lstStyle/>
          <a:p>
            <a:pPr marL="0" algn="l"/>
            <a:r>
              <a:rPr lang="zh-CN" altLang="en-US" sz="3500" b="1" i="0">
                <a:solidFill>
                  <a:srgbClr val="000000">
                    <a:alpha val="100000"/>
                  </a:srgbClr>
                </a:solidFill>
                <a:latin typeface="微软雅黑" panose="020B0503020204020204" charset="-122"/>
                <a:ea typeface="微软雅黑" panose="020B0503020204020204" charset="-122"/>
              </a:rPr>
              <a:t>三、人类活动对群落演替的影响</a:t>
            </a:r>
            <a:endParaRPr lang="zh-CN" altLang="en-US" sz="3500" b="1" i="0">
              <a:solidFill>
                <a:srgbClr val="000000">
                  <a:alpha val="100000"/>
                </a:srgbClr>
              </a:solidFill>
              <a:latin typeface="微软雅黑" panose="020B0503020204020204" charset="-122"/>
              <a:ea typeface="微软雅黑" panose="020B0503020204020204" charset="-122"/>
            </a:endParaRPr>
          </a:p>
        </p:txBody>
      </p:sp>
      <p:sp>
        <p:nvSpPr>
          <p:cNvPr id="3" name="文本2"/>
          <p:cNvSpPr txBox="1"/>
          <p:nvPr/>
        </p:nvSpPr>
        <p:spPr>
          <a:xfrm>
            <a:off x="376542" y="941737"/>
            <a:ext cx="11381184" cy="1783874"/>
          </a:xfrm>
          <a:prstGeom prst="rect">
            <a:avLst/>
          </a:prstGeom>
          <a:noFill/>
        </p:spPr>
        <p:txBody>
          <a:bodyPr anchor="t"/>
          <a:lstStyle/>
          <a:p>
            <a:pPr marL="0" algn="l"/>
            <a:r>
              <a:rPr lang="zh-CN" altLang="en-US" sz="2200" b="0" i="0">
                <a:solidFill>
                  <a:srgbClr val="FF0000">
                    <a:alpha val="100000"/>
                  </a:srgbClr>
                </a:solidFill>
                <a:latin typeface="宋体" panose="02010600030101010101" pitchFamily="2" charset="-122"/>
                <a:ea typeface="宋体" panose="02010600030101010101" pitchFamily="2" charset="-122"/>
              </a:rPr>
              <a:t>资料1： </a:t>
            </a:r>
            <a:r>
              <a:rPr lang="zh-CN" altLang="en-US" sz="2200" b="0" i="0">
                <a:solidFill>
                  <a:srgbClr val="000000">
                    <a:alpha val="100000"/>
                  </a:srgbClr>
                </a:solidFill>
                <a:latin typeface="宋体" panose="02010600030101010101" pitchFamily="2" charset="-122"/>
                <a:ea typeface="宋体" panose="02010600030101010101" pitchFamily="2" charset="-122"/>
              </a:rPr>
              <a:t>我国的黄土高原历史上曾郁郁葱葱，从东南到西北，依次分布着温带落叶阔叶林、疏林灌丛草原、温带草原等。然而，现在的黄土高原上，森林和草原的覆盖率比历史上大幅度下降，很多黄土丘陵呈光秃状态除了气候变化的因素，人类活动是导致这一地区出现濯濯童山的主要原因：自秦代以来，由于移民屯田和大量砍伐森林，黄土高原的农业发展很快，环境却年复一年地遭到破坏，导致大片森林和草原消失。</a:t>
            </a:r>
            <a:endParaRPr lang="zh-CN" altLang="en-US" sz="2200" b="0" i="0">
              <a:solidFill>
                <a:srgbClr val="000000">
                  <a:alpha val="100000"/>
                </a:srgbClr>
              </a:solidFill>
              <a:latin typeface="宋体" panose="02010600030101010101" pitchFamily="2" charset="-122"/>
              <a:ea typeface="宋体" panose="02010600030101010101" pitchFamily="2" charset="-122"/>
            </a:endParaRPr>
          </a:p>
        </p:txBody>
      </p:sp>
      <p:sp>
        <p:nvSpPr>
          <p:cNvPr id="4" name="文本3"/>
          <p:cNvSpPr txBox="1"/>
          <p:nvPr/>
        </p:nvSpPr>
        <p:spPr>
          <a:xfrm>
            <a:off x="323278" y="2781024"/>
            <a:ext cx="11487150" cy="1146524"/>
          </a:xfrm>
          <a:prstGeom prst="rect">
            <a:avLst/>
          </a:prstGeom>
          <a:noFill/>
        </p:spPr>
        <p:txBody>
          <a:bodyPr anchor="t"/>
          <a:lstStyle/>
          <a:p>
            <a:pPr marL="0" algn="l"/>
            <a:r>
              <a:rPr lang="zh-CN" altLang="en-US" sz="2200" b="0" i="0">
                <a:solidFill>
                  <a:srgbClr val="FF0000">
                    <a:alpha val="100000"/>
                  </a:srgbClr>
                </a:solidFill>
                <a:latin typeface="宋体" panose="02010600030101010101" pitchFamily="2" charset="-122"/>
                <a:ea typeface="宋体" panose="02010600030101010101" pitchFamily="2" charset="-122"/>
              </a:rPr>
              <a:t>资料2：</a:t>
            </a:r>
            <a:r>
              <a:rPr lang="zh-CN" altLang="en-US" sz="2200" b="0" i="0">
                <a:solidFill>
                  <a:srgbClr val="000000">
                    <a:alpha val="100000"/>
                  </a:srgbClr>
                </a:solidFill>
                <a:latin typeface="宋体" panose="02010600030101010101" pitchFamily="2" charset="-122"/>
                <a:ea typeface="宋体" panose="02010600030101010101" pitchFamily="2" charset="-122"/>
              </a:rPr>
              <a:t>自20世纪60年代起，长江中游某湖泊进行了大规模的围湖造田，湖水面积缩减50％.对该湖泊多种生物的调查表明，水生植物、鱼类的物种丰富度下降，占优势的物种发生变化（下表）</a:t>
            </a:r>
            <a:endParaRPr lang="zh-CN" altLang="en-US" sz="2200" b="0" i="0">
              <a:solidFill>
                <a:srgbClr val="000000">
                  <a:alpha val="100000"/>
                </a:srgbClr>
              </a:solidFill>
              <a:latin typeface="宋体" panose="02010600030101010101" pitchFamily="2" charset="-122"/>
              <a:ea typeface="宋体" panose="02010600030101010101" pitchFamily="2" charset="-122"/>
            </a:endParaRPr>
          </a:p>
        </p:txBody>
      </p:sp>
      <p:pic>
        <p:nvPicPr>
          <p:cNvPr id="5" name="图片1"/>
          <p:cNvPicPr>
            <a:picLocks noChangeAspect="1"/>
          </p:cNvPicPr>
          <p:nvPr/>
        </p:nvPicPr>
        <p:blipFill>
          <a:blip r:embed="rId2"/>
          <a:stretch>
            <a:fillRect/>
          </a:stretch>
        </p:blipFill>
        <p:spPr>
          <a:xfrm>
            <a:off x="1090813" y="3927262"/>
            <a:ext cx="9601200" cy="2205590"/>
          </a:xfrm>
          <a:prstGeom prst="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文本1"/>
          <p:cNvSpPr txBox="1"/>
          <p:nvPr/>
        </p:nvSpPr>
        <p:spPr>
          <a:xfrm>
            <a:off x="376580" y="400"/>
            <a:ext cx="7600950" cy="777176"/>
          </a:xfrm>
          <a:prstGeom prst="rect">
            <a:avLst/>
          </a:prstGeom>
          <a:noFill/>
        </p:spPr>
        <p:txBody>
          <a:bodyPr anchor="t"/>
          <a:lstStyle/>
          <a:p>
            <a:pPr marL="0" algn="l"/>
            <a:r>
              <a:rPr lang="zh-CN" altLang="en-US" sz="3500" b="1" i="0">
                <a:solidFill>
                  <a:srgbClr val="000000">
                    <a:alpha val="100000"/>
                  </a:srgbClr>
                </a:solidFill>
                <a:latin typeface="微软雅黑" panose="020B0503020204020204" charset="-122"/>
                <a:ea typeface="微软雅黑" panose="020B0503020204020204" charset="-122"/>
              </a:rPr>
              <a:t>三、人类活动对群落演替的影响</a:t>
            </a:r>
            <a:endParaRPr lang="zh-CN" altLang="en-US" sz="3500" b="1" i="0">
              <a:solidFill>
                <a:srgbClr val="000000">
                  <a:alpha val="100000"/>
                </a:srgbClr>
              </a:solidFill>
              <a:latin typeface="微软雅黑" panose="020B0503020204020204" charset="-122"/>
              <a:ea typeface="微软雅黑" panose="020B0503020204020204" charset="-122"/>
            </a:endParaRPr>
          </a:p>
        </p:txBody>
      </p:sp>
      <p:pic>
        <p:nvPicPr>
          <p:cNvPr id="3" name="图片1"/>
          <p:cNvPicPr>
            <a:picLocks noChangeAspect="1"/>
          </p:cNvPicPr>
          <p:nvPr/>
        </p:nvPicPr>
        <p:blipFill>
          <a:blip r:embed="rId2"/>
          <a:stretch>
            <a:fillRect/>
          </a:stretch>
        </p:blipFill>
        <p:spPr>
          <a:xfrm>
            <a:off x="835809" y="971102"/>
            <a:ext cx="9601200" cy="2205590"/>
          </a:xfrm>
          <a:prstGeom prst="rect">
            <a:avLst/>
          </a:prstGeom>
        </p:spPr>
      </p:pic>
      <p:sp>
        <p:nvSpPr>
          <p:cNvPr id="4" name="文本2"/>
          <p:cNvSpPr txBox="1"/>
          <p:nvPr/>
        </p:nvSpPr>
        <p:spPr>
          <a:xfrm>
            <a:off x="376590" y="3229004"/>
            <a:ext cx="9801225" cy="1494282"/>
          </a:xfrm>
          <a:prstGeom prst="rect">
            <a:avLst/>
          </a:prstGeom>
          <a:noFill/>
        </p:spPr>
        <p:txBody>
          <a:bodyPr anchor="t"/>
          <a:lstStyle/>
          <a:p>
            <a:pPr marL="0" algn="l"/>
            <a:r>
              <a:rPr lang="zh-CN" altLang="en-US" sz="3000" b="0" i="0">
                <a:solidFill>
                  <a:srgbClr val="000000">
                    <a:alpha val="100000"/>
                  </a:srgbClr>
                </a:solidFill>
                <a:latin typeface="宋体" panose="02010600030101010101" pitchFamily="2" charset="-122"/>
                <a:ea typeface="宋体" panose="02010600030101010101" pitchFamily="2" charset="-122"/>
              </a:rPr>
              <a:t>1.上述资料中，人类活动使群落演替向什么方向进行？</a:t>
            </a:r>
            <a:endParaRPr lang="zh-CN" altLang="en-US" sz="3000" b="0" i="0">
              <a:solidFill>
                <a:srgbClr val="000000">
                  <a:alpha val="100000"/>
                </a:srgbClr>
              </a:solidFill>
              <a:latin typeface="宋体" panose="02010600030101010101" pitchFamily="2" charset="-122"/>
              <a:ea typeface="宋体" panose="02010600030101010101" pitchFamily="2" charset="-122"/>
            </a:endParaRPr>
          </a:p>
          <a:p>
            <a:pPr marL="0" algn="l"/>
            <a:r>
              <a:rPr lang="zh-CN" altLang="en-US" sz="3000" b="0" i="0">
                <a:solidFill>
                  <a:srgbClr val="000000">
                    <a:alpha val="100000"/>
                  </a:srgbClr>
                </a:solidFill>
                <a:latin typeface="宋体" panose="02010600030101010101" pitchFamily="2" charset="-122"/>
                <a:ea typeface="宋体" panose="02010600030101010101" pitchFamily="2" charset="-122"/>
              </a:rPr>
              <a:t>2.人类活动对上述群落的演替速度有什么影响？</a:t>
            </a:r>
            <a:endParaRPr lang="zh-CN" altLang="en-US" sz="3000" b="0" i="0">
              <a:solidFill>
                <a:srgbClr val="000000">
                  <a:alpha val="100000"/>
                </a:srgbClr>
              </a:solidFill>
              <a:latin typeface="宋体" panose="02010600030101010101" pitchFamily="2" charset="-122"/>
              <a:ea typeface="宋体" panose="02010600030101010101" pitchFamily="2" charset="-122"/>
            </a:endParaRPr>
          </a:p>
          <a:p>
            <a:pPr marL="0" algn="l"/>
            <a:r>
              <a:rPr lang="zh-CN" altLang="en-US" sz="3000" b="0" i="0">
                <a:solidFill>
                  <a:srgbClr val="000000">
                    <a:alpha val="100000"/>
                  </a:srgbClr>
                </a:solidFill>
                <a:latin typeface="宋体" panose="02010600030101010101" pitchFamily="2" charset="-122"/>
                <a:ea typeface="宋体" panose="02010600030101010101" pitchFamily="2" charset="-122"/>
              </a:rPr>
              <a:t>3.如果去除人类活动，这些群落又会向什么方向演替？</a:t>
            </a:r>
            <a:endParaRPr lang="zh-CN" altLang="en-US" sz="3000" b="0" i="0">
              <a:solidFill>
                <a:srgbClr val="000000">
                  <a:alpha val="100000"/>
                </a:srgbClr>
              </a:solidFill>
              <a:latin typeface="宋体" panose="02010600030101010101" pitchFamily="2" charset="-122"/>
              <a:ea typeface="宋体" panose="02010600030101010101" pitchFamily="2" charset="-122"/>
            </a:endParaRPr>
          </a:p>
        </p:txBody>
      </p:sp>
      <p:sp>
        <p:nvSpPr>
          <p:cNvPr id="5" name="文本3"/>
          <p:cNvSpPr txBox="1"/>
          <p:nvPr/>
        </p:nvSpPr>
        <p:spPr>
          <a:xfrm>
            <a:off x="376476" y="4928054"/>
            <a:ext cx="11449050" cy="1117600"/>
          </a:xfrm>
          <a:prstGeom prst="rect">
            <a:avLst/>
          </a:prstGeom>
          <a:noFill/>
        </p:spPr>
        <p:txBody>
          <a:bodyPr anchor="t"/>
          <a:lstStyle/>
          <a:p>
            <a:pPr marL="0" algn="l"/>
            <a:r>
              <a:rPr lang="zh-CN" altLang="en-US" sz="3200" b="1" i="0">
                <a:solidFill>
                  <a:srgbClr val="FF0000">
                    <a:alpha val="100000"/>
                  </a:srgbClr>
                </a:solidFill>
                <a:latin typeface="宋体" panose="02010600030101010101" pitchFamily="2" charset="-122"/>
                <a:ea typeface="宋体" panose="02010600030101010101" pitchFamily="2" charset="-122"/>
              </a:rPr>
              <a:t>结论：</a:t>
            </a:r>
            <a:r>
              <a:rPr lang="zh-CN" altLang="en-US" sz="3200" b="1" i="0">
                <a:solidFill>
                  <a:srgbClr val="000000">
                    <a:alpha val="100000"/>
                  </a:srgbClr>
                </a:solidFill>
                <a:latin typeface="宋体" panose="02010600030101010101" pitchFamily="2" charset="-122"/>
                <a:ea typeface="宋体" panose="02010600030101010101" pitchFamily="2" charset="-122"/>
              </a:rPr>
              <a:t>人类活动往往会使群落演替按照不同于自然演替的</a:t>
            </a:r>
            <a:r>
              <a:rPr lang="zh-CN" altLang="en-US" sz="3200" b="1" i="0">
                <a:solidFill>
                  <a:srgbClr val="FF0000">
                    <a:alpha val="100000"/>
                  </a:srgbClr>
                </a:solidFill>
                <a:latin typeface="宋体" panose="02010600030101010101" pitchFamily="2" charset="-122"/>
                <a:ea typeface="宋体" panose="02010600030101010101" pitchFamily="2" charset="-122"/>
              </a:rPr>
              <a:t>速度</a:t>
            </a:r>
            <a:r>
              <a:rPr lang="zh-CN" altLang="en-US" sz="3200" b="1" i="0">
                <a:solidFill>
                  <a:srgbClr val="000000">
                    <a:alpha val="100000"/>
                  </a:srgbClr>
                </a:solidFill>
                <a:latin typeface="宋体" panose="02010600030101010101" pitchFamily="2" charset="-122"/>
                <a:ea typeface="宋体" panose="02010600030101010101" pitchFamily="2" charset="-122"/>
              </a:rPr>
              <a:t>和</a:t>
            </a:r>
            <a:r>
              <a:rPr lang="zh-CN" altLang="en-US" sz="3200" b="1" i="0">
                <a:solidFill>
                  <a:srgbClr val="FF0000">
                    <a:alpha val="100000"/>
                  </a:srgbClr>
                </a:solidFill>
                <a:latin typeface="宋体" panose="02010600030101010101" pitchFamily="2" charset="-122"/>
                <a:ea typeface="宋体" panose="02010600030101010101" pitchFamily="2" charset="-122"/>
              </a:rPr>
              <a:t>方向</a:t>
            </a:r>
            <a:r>
              <a:rPr lang="zh-CN" altLang="en-US" sz="3200" b="1" i="0">
                <a:solidFill>
                  <a:srgbClr val="000000">
                    <a:alpha val="100000"/>
                  </a:srgbClr>
                </a:solidFill>
                <a:latin typeface="宋体" panose="02010600030101010101" pitchFamily="2" charset="-122"/>
                <a:ea typeface="宋体" panose="02010600030101010101" pitchFamily="2" charset="-122"/>
              </a:rPr>
              <a:t>进行。</a:t>
            </a:r>
            <a:endParaRPr lang="zh-CN" altLang="en-US" sz="3200" b="1" i="0">
              <a:solidFill>
                <a:srgbClr val="000000">
                  <a:alpha val="100000"/>
                </a:srgbClr>
              </a:solidFill>
              <a:latin typeface="宋体" panose="02010600030101010101" pitchFamily="2" charset="-122"/>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00" fill="hold"/>
                                        <p:tgtEl>
                                          <p:spTgt spid="5"/>
                                        </p:tgtEl>
                                        <p:attrNameLst>
                                          <p:attrName>ppt_w</p:attrName>
                                        </p:attrNameLst>
                                      </p:cBhvr>
                                      <p:tavLst>
                                        <p:tav tm="0">
                                          <p:val>
                                            <p:fltVal val="0"/>
                                          </p:val>
                                        </p:tav>
                                        <p:tav tm="100000">
                                          <p:val>
                                            <p:strVal val="ppt_w"/>
                                          </p:val>
                                        </p:tav>
                                      </p:tavLst>
                                    </p:anim>
                                    <p:anim calcmode="lin" valueType="num">
                                      <p:cBhvr>
                                        <p:cTn id="8" dur="3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文本1"/>
          <p:cNvSpPr txBox="1"/>
          <p:nvPr/>
        </p:nvSpPr>
        <p:spPr>
          <a:xfrm>
            <a:off x="376580" y="400"/>
            <a:ext cx="7600950" cy="777176"/>
          </a:xfrm>
          <a:prstGeom prst="rect">
            <a:avLst/>
          </a:prstGeom>
          <a:noFill/>
        </p:spPr>
        <p:txBody>
          <a:bodyPr anchor="t"/>
          <a:lstStyle/>
          <a:p>
            <a:pPr marL="0" algn="l"/>
            <a:r>
              <a:rPr lang="zh-CN" altLang="en-US" sz="3500" b="1" i="0">
                <a:solidFill>
                  <a:srgbClr val="000000">
                    <a:alpha val="100000"/>
                  </a:srgbClr>
                </a:solidFill>
                <a:latin typeface="微软雅黑" panose="020B0503020204020204" charset="-122"/>
                <a:ea typeface="微软雅黑" panose="020B0503020204020204" charset="-122"/>
              </a:rPr>
              <a:t>三、人类活动对群落演替的影响</a:t>
            </a:r>
            <a:endParaRPr lang="zh-CN" altLang="en-US" sz="3500" b="1" i="0">
              <a:solidFill>
                <a:srgbClr val="000000">
                  <a:alpha val="100000"/>
                </a:srgbClr>
              </a:solidFill>
              <a:latin typeface="微软雅黑" panose="020B0503020204020204" charset="-122"/>
              <a:ea typeface="微软雅黑" panose="020B0503020204020204" charset="-122"/>
            </a:endParaRPr>
          </a:p>
        </p:txBody>
      </p:sp>
      <p:grpSp>
        <p:nvGrpSpPr>
          <p:cNvPr id="3" name="组合1"/>
          <p:cNvGrpSpPr/>
          <p:nvPr/>
        </p:nvGrpSpPr>
        <p:grpSpPr>
          <a:xfrm>
            <a:off x="376361" y="776916"/>
            <a:ext cx="10577208" cy="2592191"/>
            <a:chOff x="0" y="0"/>
            <a:chExt cx="10577208" cy="2592191"/>
          </a:xfrm>
        </p:grpSpPr>
        <p:pic>
          <p:nvPicPr>
            <p:cNvPr id="4" name="图片2"/>
            <p:cNvPicPr>
              <a:picLocks noChangeAspect="1"/>
            </p:cNvPicPr>
            <p:nvPr/>
          </p:nvPicPr>
          <p:blipFill>
            <a:blip r:embed="rId2"/>
            <a:stretch>
              <a:fillRect/>
            </a:stretch>
          </p:blipFill>
          <p:spPr>
            <a:xfrm>
              <a:off x="0" y="0"/>
              <a:ext cx="4257675" cy="2592191"/>
            </a:xfrm>
            <a:prstGeom prst="rect">
              <a:avLst/>
            </a:prstGeom>
          </p:spPr>
        </p:pic>
        <p:sp>
          <p:nvSpPr>
            <p:cNvPr id="5" name="文本2"/>
            <p:cNvSpPr txBox="1"/>
            <p:nvPr/>
          </p:nvSpPr>
          <p:spPr>
            <a:xfrm>
              <a:off x="4385958" y="320050"/>
              <a:ext cx="6191250" cy="1849946"/>
            </a:xfrm>
            <a:prstGeom prst="rect">
              <a:avLst/>
            </a:prstGeom>
            <a:noFill/>
          </p:spPr>
          <p:txBody>
            <a:bodyPr anchor="t"/>
            <a:lstStyle/>
            <a:p>
              <a:pPr marL="0" algn="l">
                <a:buFont typeface="Wingdings" panose="05000000000000000000"/>
                <a:buChar char="l"/>
              </a:pPr>
              <a:r>
                <a:rPr lang="zh-CN" altLang="en-US" sz="3000" b="0" i="0">
                  <a:solidFill>
                    <a:srgbClr val="000000">
                      <a:alpha val="100000"/>
                    </a:srgbClr>
                  </a:solidFill>
                  <a:latin typeface="宋体" panose="02010600030101010101" pitchFamily="2" charset="-122"/>
                  <a:ea typeface="宋体" panose="02010600030101010101" pitchFamily="2" charset="-122"/>
                </a:rPr>
                <a:t>砍伐森林可以在短期内改变森林群落中的</a:t>
              </a:r>
              <a:r>
                <a:rPr lang="zh-CN" altLang="en-US" sz="3000" b="0" i="0">
                  <a:solidFill>
                    <a:srgbClr val="FF0000">
                      <a:alpha val="100000"/>
                    </a:srgbClr>
                  </a:solidFill>
                  <a:latin typeface="宋体" panose="02010600030101010101" pitchFamily="2" charset="-122"/>
                  <a:ea typeface="宋体" panose="02010600030101010101" pitchFamily="2" charset="-122"/>
                </a:rPr>
                <a:t>物种组成</a:t>
              </a:r>
              <a:r>
                <a:rPr lang="zh-CN" altLang="en-US" sz="3000" b="0" i="0">
                  <a:solidFill>
                    <a:srgbClr val="000000">
                      <a:alpha val="100000"/>
                    </a:srgbClr>
                  </a:solidFill>
                  <a:latin typeface="宋体" panose="02010600030101010101" pitchFamily="2" charset="-122"/>
                  <a:ea typeface="宋体" panose="02010600030101010101" pitchFamily="2" charset="-122"/>
                </a:rPr>
                <a:t>和</a:t>
              </a:r>
              <a:r>
                <a:rPr lang="zh-CN" altLang="en-US" sz="3000" b="0" i="0">
                  <a:solidFill>
                    <a:srgbClr val="FF0000">
                      <a:alpha val="100000"/>
                    </a:srgbClr>
                  </a:solidFill>
                  <a:latin typeface="宋体" panose="02010600030101010101" pitchFamily="2" charset="-122"/>
                  <a:ea typeface="宋体" panose="02010600030101010101" pitchFamily="2" charset="-122"/>
                </a:rPr>
                <a:t>物种丰富度</a:t>
              </a:r>
              <a:r>
                <a:rPr lang="zh-CN" altLang="en-US" sz="3000" b="0" i="0">
                  <a:solidFill>
                    <a:srgbClr val="000000">
                      <a:alpha val="100000"/>
                    </a:srgbClr>
                  </a:solidFill>
                  <a:latin typeface="宋体" panose="02010600030101010101" pitchFamily="2" charset="-122"/>
                  <a:ea typeface="宋体" panose="02010600030101010101" pitchFamily="2" charset="-122"/>
                </a:rPr>
                <a:t>，进而改变群落的</a:t>
              </a:r>
              <a:r>
                <a:rPr lang="zh-CN" altLang="en-US" sz="3000" b="0" i="0">
                  <a:solidFill>
                    <a:srgbClr val="FF0000">
                      <a:alpha val="100000"/>
                    </a:srgbClr>
                  </a:solidFill>
                  <a:latin typeface="宋体" panose="02010600030101010101" pitchFamily="2" charset="-122"/>
                  <a:ea typeface="宋体" panose="02010600030101010101" pitchFamily="2" charset="-122"/>
                </a:rPr>
                <a:t>演替方向</a:t>
              </a:r>
              <a:r>
                <a:rPr lang="zh-CN" altLang="en-US" sz="3000" b="0" i="0">
                  <a:solidFill>
                    <a:srgbClr val="000000">
                      <a:alpha val="100000"/>
                    </a:srgbClr>
                  </a:solidFill>
                  <a:latin typeface="宋体" panose="02010600030101010101" pitchFamily="2" charset="-122"/>
                  <a:ea typeface="宋体" panose="02010600030101010101" pitchFamily="2" charset="-122"/>
                </a:rPr>
                <a:t>。</a:t>
              </a:r>
              <a:endParaRPr lang="zh-CN" altLang="en-US" sz="3000" b="0" i="0">
                <a:solidFill>
                  <a:srgbClr val="000000">
                    <a:alpha val="100000"/>
                  </a:srgbClr>
                </a:solidFill>
                <a:latin typeface="宋体" panose="02010600030101010101" pitchFamily="2" charset="-122"/>
                <a:ea typeface="宋体" panose="02010600030101010101" pitchFamily="2" charset="-122"/>
              </a:endParaRPr>
            </a:p>
          </p:txBody>
        </p:sp>
      </p:grpSp>
      <p:grpSp>
        <p:nvGrpSpPr>
          <p:cNvPr id="6" name="组合2"/>
          <p:cNvGrpSpPr/>
          <p:nvPr/>
        </p:nvGrpSpPr>
        <p:grpSpPr>
          <a:xfrm>
            <a:off x="376390" y="3512325"/>
            <a:ext cx="10694517" cy="2772966"/>
            <a:chOff x="0" y="0"/>
            <a:chExt cx="10694517" cy="2772966"/>
          </a:xfrm>
        </p:grpSpPr>
        <p:pic>
          <p:nvPicPr>
            <p:cNvPr id="7" name="图片1"/>
            <p:cNvPicPr>
              <a:picLocks noChangeAspect="1"/>
            </p:cNvPicPr>
            <p:nvPr/>
          </p:nvPicPr>
          <p:blipFill>
            <a:blip r:embed="rId3"/>
            <a:stretch>
              <a:fillRect/>
            </a:stretch>
          </p:blipFill>
          <p:spPr>
            <a:xfrm>
              <a:off x="0" y="0"/>
              <a:ext cx="4335980" cy="2772966"/>
            </a:xfrm>
            <a:prstGeom prst="rect">
              <a:avLst/>
            </a:prstGeom>
          </p:spPr>
        </p:pic>
        <p:sp>
          <p:nvSpPr>
            <p:cNvPr id="8" name="文本3"/>
            <p:cNvSpPr txBox="1"/>
            <p:nvPr/>
          </p:nvSpPr>
          <p:spPr>
            <a:xfrm>
              <a:off x="4598517" y="458981"/>
              <a:ext cx="6096000" cy="1494187"/>
            </a:xfrm>
            <a:prstGeom prst="rect">
              <a:avLst/>
            </a:prstGeom>
            <a:noFill/>
          </p:spPr>
          <p:txBody>
            <a:bodyPr anchor="t"/>
            <a:lstStyle/>
            <a:p>
              <a:pPr marL="0" algn="l">
                <a:buFont typeface="Wingdings" panose="05000000000000000000"/>
                <a:buChar char="l"/>
              </a:pPr>
              <a:r>
                <a:rPr lang="zh-CN" altLang="en-US" sz="3000" b="0" i="0">
                  <a:solidFill>
                    <a:srgbClr val="000000">
                      <a:alpha val="100000"/>
                    </a:srgbClr>
                  </a:solidFill>
                  <a:latin typeface="宋体" panose="02010600030101010101" pitchFamily="2" charset="-122"/>
                  <a:ea typeface="宋体" panose="02010600030101010101" pitchFamily="2" charset="-122"/>
                </a:rPr>
                <a:t>过度放牧则可能很快导致</a:t>
              </a:r>
              <a:r>
                <a:rPr lang="zh-CN" altLang="en-US" sz="3000" b="0" i="0">
                  <a:solidFill>
                    <a:srgbClr val="FF0000">
                      <a:alpha val="100000"/>
                    </a:srgbClr>
                  </a:solidFill>
                  <a:latin typeface="宋体" panose="02010600030101010101" pitchFamily="2" charset="-122"/>
                  <a:ea typeface="宋体" panose="02010600030101010101" pitchFamily="2" charset="-122"/>
                </a:rPr>
                <a:t>土地荒漠化</a:t>
              </a:r>
              <a:r>
                <a:rPr lang="zh-CN" altLang="en-US" sz="3000" b="0" i="0">
                  <a:solidFill>
                    <a:srgbClr val="000000">
                      <a:alpha val="100000"/>
                    </a:srgbClr>
                  </a:solidFill>
                  <a:latin typeface="宋体" panose="02010600030101010101" pitchFamily="2" charset="-122"/>
                  <a:ea typeface="宋体" panose="02010600030101010101" pitchFamily="2" charset="-122"/>
                </a:rPr>
                <a:t>，使草原生物群落演替为荒漠生物群落。</a:t>
              </a:r>
              <a:endParaRPr lang="zh-CN" altLang="en-US" sz="3000" b="0" i="0">
                <a:solidFill>
                  <a:srgbClr val="000000">
                    <a:alpha val="100000"/>
                  </a:srgbClr>
                </a:solidFill>
                <a:latin typeface="宋体" panose="02010600030101010101" pitchFamily="2" charset="-122"/>
                <a:ea typeface="宋体" panose="02010600030101010101" pitchFamily="2"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vertical)">
                                      <p:cBhvr>
                                        <p:cTn id="12"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2" name="组合1"/>
          <p:cNvGrpSpPr/>
          <p:nvPr/>
        </p:nvGrpSpPr>
        <p:grpSpPr>
          <a:xfrm>
            <a:off x="411661" y="945280"/>
            <a:ext cx="10408939" cy="2903030"/>
            <a:chOff x="0" y="0"/>
            <a:chExt cx="10408939" cy="2903030"/>
          </a:xfrm>
        </p:grpSpPr>
        <p:pic>
          <p:nvPicPr>
            <p:cNvPr id="3" name="图片1"/>
            <p:cNvPicPr>
              <a:picLocks noChangeAspect="1"/>
            </p:cNvPicPr>
            <p:nvPr/>
          </p:nvPicPr>
          <p:blipFill>
            <a:blip r:embed="rId2"/>
            <a:stretch>
              <a:fillRect/>
            </a:stretch>
          </p:blipFill>
          <p:spPr>
            <a:xfrm>
              <a:off x="0" y="0"/>
              <a:ext cx="4101665" cy="2903030"/>
            </a:xfrm>
            <a:prstGeom prst="rect">
              <a:avLst/>
            </a:prstGeom>
          </p:spPr>
        </p:pic>
        <p:sp>
          <p:nvSpPr>
            <p:cNvPr id="4" name="文本4"/>
            <p:cNvSpPr txBox="1"/>
            <p:nvPr/>
          </p:nvSpPr>
          <p:spPr>
            <a:xfrm>
              <a:off x="4312939" y="811501"/>
              <a:ext cx="6096000" cy="1059688"/>
            </a:xfrm>
            <a:prstGeom prst="rect">
              <a:avLst/>
            </a:prstGeom>
            <a:noFill/>
          </p:spPr>
          <p:txBody>
            <a:bodyPr anchor="t"/>
            <a:lstStyle/>
            <a:p>
              <a:pPr marL="0" algn="l">
                <a:buFont typeface="Wingdings" panose="05000000000000000000"/>
                <a:buChar char="l"/>
              </a:pPr>
              <a:r>
                <a:rPr lang="zh-CN" altLang="en-US" sz="3000" b="0" i="0">
                  <a:solidFill>
                    <a:srgbClr val="000000">
                      <a:alpha val="100000"/>
                    </a:srgbClr>
                  </a:solidFill>
                  <a:latin typeface="宋体" panose="02010600030101010101" pitchFamily="2" charset="-122"/>
                  <a:ea typeface="宋体" panose="02010600030101010101" pitchFamily="2" charset="-122"/>
                </a:rPr>
                <a:t>未经处理的污水直接排入河流，可能给水生生物带来</a:t>
              </a:r>
              <a:r>
                <a:rPr lang="zh-CN" altLang="en-US" sz="3000" b="0" i="0">
                  <a:solidFill>
                    <a:srgbClr val="FF0000">
                      <a:alpha val="100000"/>
                    </a:srgbClr>
                  </a:solidFill>
                  <a:latin typeface="宋体" panose="02010600030101010101" pitchFamily="2" charset="-122"/>
                  <a:ea typeface="宋体" panose="02010600030101010101" pitchFamily="2" charset="-122"/>
                </a:rPr>
                <a:t>灭顶之灾</a:t>
              </a:r>
              <a:r>
                <a:rPr lang="zh-CN" altLang="en-US" sz="3000" b="0" i="0">
                  <a:solidFill>
                    <a:srgbClr val="000000">
                      <a:alpha val="100000"/>
                    </a:srgbClr>
                  </a:solidFill>
                  <a:latin typeface="宋体" panose="02010600030101010101" pitchFamily="2" charset="-122"/>
                  <a:ea typeface="宋体" panose="02010600030101010101" pitchFamily="2" charset="-122"/>
                </a:rPr>
                <a:t>。</a:t>
              </a:r>
              <a:endParaRPr lang="zh-CN" altLang="en-US" sz="3000" b="0" i="0">
                <a:solidFill>
                  <a:srgbClr val="000000">
                    <a:alpha val="100000"/>
                  </a:srgbClr>
                </a:solidFill>
                <a:latin typeface="宋体" panose="02010600030101010101" pitchFamily="2" charset="-122"/>
                <a:ea typeface="宋体" panose="02010600030101010101" pitchFamily="2" charset="-122"/>
              </a:endParaRPr>
            </a:p>
          </p:txBody>
        </p:sp>
      </p:grpSp>
      <p:sp>
        <p:nvSpPr>
          <p:cNvPr id="5" name="文本1"/>
          <p:cNvSpPr txBox="1"/>
          <p:nvPr/>
        </p:nvSpPr>
        <p:spPr>
          <a:xfrm>
            <a:off x="635489" y="3848052"/>
            <a:ext cx="10351884" cy="654050"/>
          </a:xfrm>
          <a:prstGeom prst="rect">
            <a:avLst/>
          </a:prstGeom>
          <a:noFill/>
        </p:spPr>
        <p:txBody>
          <a:bodyPr anchor="t"/>
          <a:lstStyle/>
          <a:p>
            <a:pPr marL="0" algn="l"/>
            <a:r>
              <a:rPr lang="zh-CN" altLang="en-US" sz="3200" b="1" i="0">
                <a:solidFill>
                  <a:srgbClr val="FF0000">
                    <a:alpha val="100000"/>
                  </a:srgbClr>
                </a:solidFill>
                <a:latin typeface="宋体" panose="02010600030101010101" pitchFamily="2" charset="-122"/>
                <a:ea typeface="宋体" panose="02010600030101010101" pitchFamily="2" charset="-122"/>
              </a:rPr>
              <a:t>结论：</a:t>
            </a:r>
            <a:r>
              <a:rPr lang="zh-CN" altLang="en-US" sz="3200" b="1" i="0">
                <a:solidFill>
                  <a:srgbClr val="000000">
                    <a:alpha val="100000"/>
                  </a:srgbClr>
                </a:solidFill>
                <a:latin typeface="宋体" panose="02010600030101010101" pitchFamily="2" charset="-122"/>
                <a:ea typeface="宋体" panose="02010600030101010101" pitchFamily="2" charset="-122"/>
              </a:rPr>
              <a:t>人类活动对群落演替的影响——</a:t>
            </a:r>
            <a:r>
              <a:rPr lang="zh-CN" altLang="en-US" sz="3200" b="1" i="0">
                <a:solidFill>
                  <a:srgbClr val="FF0000">
                    <a:alpha val="100000"/>
                  </a:srgbClr>
                </a:solidFill>
                <a:latin typeface="宋体" panose="02010600030101010101" pitchFamily="2" charset="-122"/>
                <a:ea typeface="宋体" panose="02010600030101010101" pitchFamily="2" charset="-122"/>
              </a:rPr>
              <a:t>消极</a:t>
            </a:r>
            <a:r>
              <a:rPr lang="zh-CN" altLang="en-US" sz="3200" b="1" i="0">
                <a:solidFill>
                  <a:srgbClr val="000000">
                    <a:alpha val="100000"/>
                  </a:srgbClr>
                </a:solidFill>
                <a:latin typeface="宋体" panose="02010600030101010101" pitchFamily="2" charset="-122"/>
                <a:ea typeface="宋体" panose="02010600030101010101" pitchFamily="2" charset="-122"/>
              </a:rPr>
              <a:t>影响。</a:t>
            </a:r>
            <a:endParaRPr lang="zh-CN" altLang="en-US" sz="3200" b="1" i="0">
              <a:solidFill>
                <a:srgbClr val="000000">
                  <a:alpha val="100000"/>
                </a:srgbClr>
              </a:solidFill>
              <a:latin typeface="宋体" panose="02010600030101010101" pitchFamily="2" charset="-122"/>
              <a:ea typeface="宋体" panose="02010600030101010101" pitchFamily="2" charset="-122"/>
            </a:endParaRPr>
          </a:p>
        </p:txBody>
      </p:sp>
      <p:sp>
        <p:nvSpPr>
          <p:cNvPr id="6" name="文本2"/>
          <p:cNvSpPr txBox="1"/>
          <p:nvPr/>
        </p:nvSpPr>
        <p:spPr>
          <a:xfrm>
            <a:off x="635603" y="4574962"/>
            <a:ext cx="10351884" cy="654050"/>
          </a:xfrm>
          <a:prstGeom prst="rect">
            <a:avLst/>
          </a:prstGeom>
          <a:noFill/>
        </p:spPr>
        <p:txBody>
          <a:bodyPr anchor="t"/>
          <a:lstStyle/>
          <a:p>
            <a:pPr marL="0" algn="l"/>
            <a:r>
              <a:rPr lang="zh-CN" altLang="en-US" sz="3200" b="1" i="0">
                <a:solidFill>
                  <a:srgbClr val="FF0000">
                    <a:alpha val="100000"/>
                  </a:srgbClr>
                </a:solidFill>
                <a:latin typeface="宋体" panose="02010600030101010101" pitchFamily="2" charset="-122"/>
                <a:ea typeface="宋体" panose="02010600030101010101" pitchFamily="2" charset="-122"/>
              </a:rPr>
              <a:t>思考：</a:t>
            </a:r>
            <a:r>
              <a:rPr lang="zh-CN" altLang="en-US" sz="3200" b="1" i="0">
                <a:solidFill>
                  <a:srgbClr val="000000">
                    <a:alpha val="100000"/>
                  </a:srgbClr>
                </a:solidFill>
                <a:latin typeface="宋体" panose="02010600030101010101" pitchFamily="2" charset="-122"/>
                <a:ea typeface="宋体" panose="02010600030101010101" pitchFamily="2" charset="-122"/>
              </a:rPr>
              <a:t>人类活动对群落演替的影响都是不良的吗？</a:t>
            </a:r>
            <a:endParaRPr lang="zh-CN" altLang="en-US" sz="3200" b="1" i="0">
              <a:solidFill>
                <a:srgbClr val="000000">
                  <a:alpha val="100000"/>
                </a:srgbClr>
              </a:solidFill>
              <a:latin typeface="宋体" panose="02010600030101010101" pitchFamily="2" charset="-122"/>
              <a:ea typeface="宋体" panose="02010600030101010101" pitchFamily="2" charset="-122"/>
            </a:endParaRPr>
          </a:p>
        </p:txBody>
      </p:sp>
      <p:sp>
        <p:nvSpPr>
          <p:cNvPr id="7" name="文本3"/>
          <p:cNvSpPr txBox="1"/>
          <p:nvPr/>
        </p:nvSpPr>
        <p:spPr>
          <a:xfrm>
            <a:off x="376580" y="400"/>
            <a:ext cx="7600950" cy="777176"/>
          </a:xfrm>
          <a:prstGeom prst="rect">
            <a:avLst/>
          </a:prstGeom>
          <a:noFill/>
        </p:spPr>
        <p:txBody>
          <a:bodyPr anchor="t"/>
          <a:lstStyle/>
          <a:p>
            <a:pPr marL="0" algn="l"/>
            <a:r>
              <a:rPr lang="zh-CN" altLang="en-US" sz="3500" b="1" i="0">
                <a:solidFill>
                  <a:srgbClr val="000000">
                    <a:alpha val="100000"/>
                  </a:srgbClr>
                </a:solidFill>
                <a:latin typeface="微软雅黑" panose="020B0503020204020204" charset="-122"/>
                <a:ea typeface="微软雅黑" panose="020B0503020204020204" charset="-122"/>
              </a:rPr>
              <a:t>三、人类活动对群落演替的影响</a:t>
            </a:r>
            <a:endParaRPr lang="zh-CN" altLang="en-US" sz="3500" b="1" i="0">
              <a:solidFill>
                <a:srgbClr val="000000">
                  <a:alpha val="100000"/>
                </a:srgbClr>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00" fill="hold"/>
                                        <p:tgtEl>
                                          <p:spTgt spid="5"/>
                                        </p:tgtEl>
                                        <p:attrNameLst>
                                          <p:attrName>ppt_w</p:attrName>
                                        </p:attrNameLst>
                                      </p:cBhvr>
                                      <p:tavLst>
                                        <p:tav tm="0">
                                          <p:val>
                                            <p:fltVal val="0"/>
                                          </p:val>
                                        </p:tav>
                                        <p:tav tm="100000">
                                          <p:val>
                                            <p:strVal val="ppt_w"/>
                                          </p:val>
                                        </p:tav>
                                      </p:tavLst>
                                    </p:anim>
                                    <p:anim calcmode="lin" valueType="num">
                                      <p:cBhvr>
                                        <p:cTn id="8" dur="3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5"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vertical)">
                                      <p:cBhvr>
                                        <p:cTn id="14" dur="3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5"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linds(vertical)">
                                      <p:cBhvr>
                                        <p:cTn id="19"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文本1"/>
          <p:cNvSpPr txBox="1"/>
          <p:nvPr/>
        </p:nvSpPr>
        <p:spPr>
          <a:xfrm>
            <a:off x="376276" y="1587389"/>
            <a:ext cx="11287125" cy="1059688"/>
          </a:xfrm>
          <a:prstGeom prst="rect">
            <a:avLst/>
          </a:prstGeom>
          <a:noFill/>
        </p:spPr>
        <p:txBody>
          <a:bodyPr anchor="t"/>
          <a:lstStyle/>
          <a:p>
            <a:pPr marL="0" algn="l"/>
            <a:r>
              <a:rPr lang="zh-CN" altLang="en-US" sz="3000" b="0" i="0">
                <a:solidFill>
                  <a:srgbClr val="000000">
                    <a:alpha val="100000"/>
                  </a:srgbClr>
                </a:solidFill>
                <a:latin typeface="宋体" panose="02010600030101010101" pitchFamily="2" charset="-122"/>
                <a:ea typeface="宋体" panose="02010600030101010101" pitchFamily="2" charset="-122"/>
              </a:rPr>
              <a:t> </a:t>
            </a:r>
            <a:r>
              <a:rPr lang="zh-CN" altLang="en-US" sz="3000" b="0" i="0">
                <a:solidFill>
                  <a:srgbClr val="3B00FF">
                    <a:alpha val="100000"/>
                  </a:srgbClr>
                </a:solidFill>
                <a:latin typeface="宋体" panose="02010600030101010101" pitchFamily="2" charset="-122"/>
                <a:ea typeface="宋体" panose="02010600030101010101" pitchFamily="2" charset="-122"/>
              </a:rPr>
              <a:t>  封山育林</a:t>
            </a:r>
            <a:r>
              <a:rPr lang="zh-CN" altLang="en-US" sz="3000" b="0" i="0">
                <a:solidFill>
                  <a:srgbClr val="000000">
                    <a:alpha val="100000"/>
                  </a:srgbClr>
                </a:solidFill>
                <a:latin typeface="宋体" panose="02010600030101010101" pitchFamily="2" charset="-122"/>
                <a:ea typeface="宋体" panose="02010600030101010101" pitchFamily="2" charset="-122"/>
              </a:rPr>
              <a:t>、</a:t>
            </a:r>
            <a:r>
              <a:rPr lang="zh-CN" altLang="en-US" sz="3000" b="0" i="0">
                <a:solidFill>
                  <a:srgbClr val="3B00FF">
                    <a:alpha val="100000"/>
                  </a:srgbClr>
                </a:solidFill>
                <a:latin typeface="宋体" panose="02010600030101010101" pitchFamily="2" charset="-122"/>
                <a:ea typeface="宋体" panose="02010600030101010101" pitchFamily="2" charset="-122"/>
              </a:rPr>
              <a:t>治理沙漠</a:t>
            </a:r>
            <a:r>
              <a:rPr lang="zh-CN" altLang="en-US" sz="3000" b="0" i="0">
                <a:solidFill>
                  <a:srgbClr val="000000">
                    <a:alpha val="100000"/>
                  </a:srgbClr>
                </a:solidFill>
                <a:latin typeface="宋体" panose="02010600030101010101" pitchFamily="2" charset="-122"/>
                <a:ea typeface="宋体" panose="02010600030101010101" pitchFamily="2" charset="-122"/>
              </a:rPr>
              <a:t>、</a:t>
            </a:r>
            <a:r>
              <a:rPr lang="zh-CN" altLang="en-US" sz="3000" b="0" i="0">
                <a:solidFill>
                  <a:srgbClr val="3B00FF">
                    <a:alpha val="100000"/>
                  </a:srgbClr>
                </a:solidFill>
                <a:latin typeface="宋体" panose="02010600030101010101" pitchFamily="2" charset="-122"/>
                <a:ea typeface="宋体" panose="02010600030101010101" pitchFamily="2" charset="-122"/>
              </a:rPr>
              <a:t>管理草原</a:t>
            </a:r>
            <a:r>
              <a:rPr lang="zh-CN" altLang="en-US" sz="3000" b="0" i="0">
                <a:solidFill>
                  <a:srgbClr val="000000">
                    <a:alpha val="100000"/>
                  </a:srgbClr>
                </a:solidFill>
                <a:latin typeface="宋体" panose="02010600030101010101" pitchFamily="2" charset="-122"/>
                <a:ea typeface="宋体" panose="02010600030101010101" pitchFamily="2" charset="-122"/>
              </a:rPr>
              <a:t>，甚至建立人工群落等，人类活动也可以使群落朝着物种增多、结构复杂的方向演替。</a:t>
            </a:r>
            <a:endParaRPr lang="zh-CN" altLang="en-US" sz="3000" b="0" i="0">
              <a:solidFill>
                <a:srgbClr val="000000">
                  <a:alpha val="100000"/>
                </a:srgbClr>
              </a:solidFill>
              <a:latin typeface="宋体" panose="02010600030101010101" pitchFamily="2" charset="-122"/>
              <a:ea typeface="宋体" panose="02010600030101010101" pitchFamily="2" charset="-122"/>
            </a:endParaRPr>
          </a:p>
        </p:txBody>
      </p:sp>
      <p:sp>
        <p:nvSpPr>
          <p:cNvPr id="3" name="文本2"/>
          <p:cNvSpPr txBox="1"/>
          <p:nvPr/>
        </p:nvSpPr>
        <p:spPr>
          <a:xfrm>
            <a:off x="270672" y="777392"/>
            <a:ext cx="9163050" cy="654050"/>
          </a:xfrm>
          <a:prstGeom prst="rect">
            <a:avLst/>
          </a:prstGeom>
          <a:noFill/>
        </p:spPr>
        <p:txBody>
          <a:bodyPr anchor="t"/>
          <a:lstStyle/>
          <a:p>
            <a:pPr marL="0" algn="l">
              <a:buFont typeface="Wingdings" panose="05000000000000000000"/>
              <a:buChar char="l"/>
            </a:pPr>
            <a:r>
              <a:rPr lang="zh-CN" altLang="en-US" sz="3200" b="1" i="0">
                <a:solidFill>
                  <a:srgbClr val="000000">
                    <a:alpha val="100000"/>
                  </a:srgbClr>
                </a:solidFill>
                <a:latin typeface="宋体" panose="02010600030101010101" pitchFamily="2" charset="-122"/>
                <a:ea typeface="宋体" panose="02010600030101010101" pitchFamily="2" charset="-122"/>
              </a:rPr>
              <a:t>人类活动对群落演替的影响——</a:t>
            </a:r>
            <a:r>
              <a:rPr lang="zh-CN" altLang="en-US" sz="3200" b="1" i="0">
                <a:solidFill>
                  <a:srgbClr val="FF0000">
                    <a:alpha val="100000"/>
                  </a:srgbClr>
                </a:solidFill>
                <a:latin typeface="宋体" panose="02010600030101010101" pitchFamily="2" charset="-122"/>
                <a:ea typeface="宋体" panose="02010600030101010101" pitchFamily="2" charset="-122"/>
              </a:rPr>
              <a:t>积极</a:t>
            </a:r>
            <a:r>
              <a:rPr lang="zh-CN" altLang="en-US" sz="3200" b="1" i="0">
                <a:solidFill>
                  <a:srgbClr val="000000">
                    <a:alpha val="100000"/>
                  </a:srgbClr>
                </a:solidFill>
                <a:latin typeface="宋体" panose="02010600030101010101" pitchFamily="2" charset="-122"/>
                <a:ea typeface="宋体" panose="02010600030101010101" pitchFamily="2" charset="-122"/>
              </a:rPr>
              <a:t>影响</a:t>
            </a:r>
            <a:endParaRPr lang="zh-CN" altLang="en-US" sz="3200" b="1" i="0">
              <a:solidFill>
                <a:srgbClr val="000000">
                  <a:alpha val="100000"/>
                </a:srgbClr>
              </a:solidFill>
              <a:latin typeface="宋体" panose="02010600030101010101" pitchFamily="2" charset="-122"/>
              <a:ea typeface="宋体" panose="02010600030101010101" pitchFamily="2" charset="-122"/>
            </a:endParaRPr>
          </a:p>
        </p:txBody>
      </p:sp>
      <p:sp>
        <p:nvSpPr>
          <p:cNvPr id="4" name="文本3"/>
          <p:cNvSpPr txBox="1"/>
          <p:nvPr/>
        </p:nvSpPr>
        <p:spPr>
          <a:xfrm>
            <a:off x="376580" y="400"/>
            <a:ext cx="7600950" cy="777176"/>
          </a:xfrm>
          <a:prstGeom prst="rect">
            <a:avLst/>
          </a:prstGeom>
          <a:noFill/>
        </p:spPr>
        <p:txBody>
          <a:bodyPr anchor="t"/>
          <a:lstStyle/>
          <a:p>
            <a:pPr marL="0" algn="l"/>
            <a:r>
              <a:rPr lang="zh-CN" altLang="en-US" sz="3500" b="1" i="0">
                <a:solidFill>
                  <a:srgbClr val="000000">
                    <a:alpha val="100000"/>
                  </a:srgbClr>
                </a:solidFill>
                <a:latin typeface="微软雅黑" panose="020B0503020204020204" charset="-122"/>
                <a:ea typeface="微软雅黑" panose="020B0503020204020204" charset="-122"/>
              </a:rPr>
              <a:t>三、人类活动对群落演替的影响</a:t>
            </a:r>
            <a:endParaRPr lang="zh-CN" altLang="en-US" sz="3500" b="1" i="0">
              <a:solidFill>
                <a:srgbClr val="000000">
                  <a:alpha val="100000"/>
                </a:srgbClr>
              </a:solidFill>
              <a:latin typeface="微软雅黑" panose="020B0503020204020204" charset="-122"/>
              <a:ea typeface="微软雅黑" panose="020B0503020204020204" charset="-122"/>
            </a:endParaRPr>
          </a:p>
        </p:txBody>
      </p:sp>
      <p:pic>
        <p:nvPicPr>
          <p:cNvPr id="5" name="图片1"/>
          <p:cNvPicPr>
            <a:picLocks noChangeAspect="1"/>
          </p:cNvPicPr>
          <p:nvPr/>
        </p:nvPicPr>
        <p:blipFill>
          <a:blip r:embed="rId2"/>
          <a:stretch>
            <a:fillRect/>
          </a:stretch>
        </p:blipFill>
        <p:spPr>
          <a:xfrm>
            <a:off x="815264" y="2783129"/>
            <a:ext cx="4710789" cy="3114675"/>
          </a:xfrm>
          <a:prstGeom prst="rect">
            <a:avLst/>
          </a:prstGeom>
        </p:spPr>
      </p:pic>
      <p:pic>
        <p:nvPicPr>
          <p:cNvPr id="6" name="图片2"/>
          <p:cNvPicPr>
            <a:picLocks noChangeAspect="1"/>
          </p:cNvPicPr>
          <p:nvPr/>
        </p:nvPicPr>
        <p:blipFill>
          <a:blip r:embed="rId3"/>
          <a:stretch>
            <a:fillRect/>
          </a:stretch>
        </p:blipFill>
        <p:spPr>
          <a:xfrm>
            <a:off x="6475200" y="2840641"/>
            <a:ext cx="5007778" cy="300096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文本1"/>
          <p:cNvSpPr txBox="1"/>
          <p:nvPr/>
        </p:nvSpPr>
        <p:spPr>
          <a:xfrm>
            <a:off x="411890" y="-95"/>
            <a:ext cx="6410325" cy="777176"/>
          </a:xfrm>
          <a:prstGeom prst="rect">
            <a:avLst/>
          </a:prstGeom>
          <a:noFill/>
        </p:spPr>
        <p:txBody>
          <a:bodyPr anchor="t"/>
          <a:lstStyle/>
          <a:p>
            <a:pPr marL="0" algn="l"/>
            <a:r>
              <a:rPr lang="zh-CN" altLang="en-US" sz="3500" b="1" i="0">
                <a:solidFill>
                  <a:srgbClr val="000000">
                    <a:alpha val="100000"/>
                  </a:srgbClr>
                </a:solidFill>
                <a:latin typeface="微软雅黑" panose="020B0503020204020204" charset="-122"/>
                <a:ea typeface="微软雅黑" panose="020B0503020204020204" charset="-122"/>
              </a:rPr>
              <a:t>四、退耕还林、还草、还湖</a:t>
            </a:r>
            <a:endParaRPr lang="zh-CN" altLang="en-US" sz="3500" b="1" i="0">
              <a:solidFill>
                <a:srgbClr val="000000">
                  <a:alpha val="100000"/>
                </a:srgbClr>
              </a:solidFill>
              <a:latin typeface="微软雅黑" panose="020B0503020204020204" charset="-122"/>
              <a:ea typeface="微软雅黑" panose="020B0503020204020204" charset="-122"/>
            </a:endParaRPr>
          </a:p>
        </p:txBody>
      </p:sp>
      <p:sp>
        <p:nvSpPr>
          <p:cNvPr id="3" name="文本2"/>
          <p:cNvSpPr txBox="1"/>
          <p:nvPr/>
        </p:nvSpPr>
        <p:spPr>
          <a:xfrm>
            <a:off x="1273121" y="776973"/>
            <a:ext cx="10601325" cy="654050"/>
          </a:xfrm>
          <a:prstGeom prst="rect">
            <a:avLst/>
          </a:prstGeom>
          <a:noFill/>
        </p:spPr>
        <p:txBody>
          <a:bodyPr anchor="t"/>
          <a:lstStyle/>
          <a:p>
            <a:pPr marL="0" algn="l"/>
            <a:r>
              <a:rPr lang="zh-CN" altLang="en-US" sz="3200" b="0" i="0">
                <a:solidFill>
                  <a:srgbClr val="000000">
                    <a:alpha val="100000"/>
                  </a:srgbClr>
                </a:solidFill>
                <a:latin typeface="宋体" panose="02010600030101010101" pitchFamily="2" charset="-122"/>
                <a:ea typeface="宋体" panose="02010600030101010101" pitchFamily="2" charset="-122"/>
              </a:rPr>
              <a:t>《退耕还林条例》，自2003年1月20日起施行。</a:t>
            </a:r>
            <a:endParaRPr lang="zh-CN" altLang="en-US" sz="3200" b="0" i="0">
              <a:solidFill>
                <a:srgbClr val="000000">
                  <a:alpha val="100000"/>
                </a:srgbClr>
              </a:solidFill>
              <a:latin typeface="宋体" panose="02010600030101010101" pitchFamily="2" charset="-122"/>
              <a:ea typeface="宋体" panose="02010600030101010101" pitchFamily="2" charset="-122"/>
            </a:endParaRPr>
          </a:p>
        </p:txBody>
      </p:sp>
      <p:sp>
        <p:nvSpPr>
          <p:cNvPr id="4" name="文本3"/>
          <p:cNvSpPr txBox="1"/>
          <p:nvPr/>
        </p:nvSpPr>
        <p:spPr>
          <a:xfrm>
            <a:off x="305848" y="1333062"/>
            <a:ext cx="11096625" cy="1494282"/>
          </a:xfrm>
          <a:prstGeom prst="rect">
            <a:avLst/>
          </a:prstGeom>
          <a:noFill/>
        </p:spPr>
        <p:txBody>
          <a:bodyPr anchor="t"/>
          <a:lstStyle/>
          <a:p>
            <a:pPr marL="0" algn="l"/>
            <a:r>
              <a:rPr lang="zh-CN" altLang="en-US" sz="3000" b="0" i="0">
                <a:solidFill>
                  <a:srgbClr val="000000">
                    <a:alpha val="100000"/>
                  </a:srgbClr>
                </a:solidFill>
                <a:latin typeface="宋体" panose="02010600030101010101" pitchFamily="2" charset="-122"/>
                <a:ea typeface="宋体" panose="02010600030101010101" pitchFamily="2" charset="-122"/>
              </a:rPr>
              <a:t>      截至2019年，全国共有25个省(自治区、直辖市)参与这项工程，累计完成退耕还林3.43×107 hm</a:t>
            </a:r>
            <a:r>
              <a:rPr lang="zh-CN" altLang="en-US" sz="3000" b="0" i="0" baseline="30000">
                <a:solidFill>
                  <a:srgbClr val="000000">
                    <a:alpha val="100000"/>
                  </a:srgbClr>
                </a:solidFill>
                <a:latin typeface="宋体" panose="02010600030101010101" pitchFamily="2" charset="-122"/>
                <a:ea typeface="宋体" panose="02010600030101010101" pitchFamily="2" charset="-122"/>
              </a:rPr>
              <a:t>2</a:t>
            </a:r>
            <a:r>
              <a:rPr lang="zh-CN" altLang="en-US" sz="3000" b="0" i="0">
                <a:solidFill>
                  <a:srgbClr val="000000">
                    <a:alpha val="100000"/>
                  </a:srgbClr>
                </a:solidFill>
                <a:latin typeface="宋体" panose="02010600030101010101" pitchFamily="2" charset="-122"/>
                <a:ea typeface="宋体" panose="02010600030101010101" pitchFamily="2" charset="-122"/>
              </a:rPr>
              <a:t>。这项浩大的工程堪称世界上规模最大的生态工程。</a:t>
            </a:r>
            <a:endParaRPr lang="zh-CN" altLang="en-US" sz="3000" b="0" i="0">
              <a:solidFill>
                <a:srgbClr val="000000">
                  <a:alpha val="100000"/>
                </a:srgbClr>
              </a:solidFill>
              <a:latin typeface="宋体" panose="02010600030101010101" pitchFamily="2" charset="-122"/>
              <a:ea typeface="宋体" panose="02010600030101010101" pitchFamily="2" charset="-122"/>
            </a:endParaRPr>
          </a:p>
        </p:txBody>
      </p:sp>
      <p:sp>
        <p:nvSpPr>
          <p:cNvPr id="5" name="文本4"/>
          <p:cNvSpPr txBox="1"/>
          <p:nvPr/>
        </p:nvSpPr>
        <p:spPr>
          <a:xfrm>
            <a:off x="521560" y="2928938"/>
            <a:ext cx="11191875" cy="1494282"/>
          </a:xfrm>
          <a:prstGeom prst="rect">
            <a:avLst/>
          </a:prstGeom>
          <a:noFill/>
        </p:spPr>
        <p:txBody>
          <a:bodyPr anchor="t"/>
          <a:lstStyle/>
          <a:p>
            <a:pPr marL="0" algn="l"/>
            <a:r>
              <a:rPr lang="zh-CN" altLang="en-US" sz="3000" b="0" i="0">
                <a:solidFill>
                  <a:srgbClr val="000000">
                    <a:alpha val="100000"/>
                  </a:srgbClr>
                </a:solidFill>
                <a:latin typeface="宋体" panose="02010600030101010101" pitchFamily="2" charset="-122"/>
                <a:ea typeface="宋体" panose="02010600030101010101" pitchFamily="2" charset="-122"/>
              </a:rPr>
              <a:t>     群落是一个动态的系统，群落演替是生物与生物之间、生物与非生物之间协同进进化的结果，人类活动应顺应自然界的规律，走可持续发展之路。</a:t>
            </a:r>
            <a:endParaRPr lang="zh-CN" altLang="en-US" sz="3000" b="0" i="0">
              <a:solidFill>
                <a:srgbClr val="000000">
                  <a:alpha val="100000"/>
                </a:srgbClr>
              </a:solidFill>
              <a:latin typeface="宋体" panose="02010600030101010101" pitchFamily="2" charset="-122"/>
              <a:ea typeface="宋体" panose="02010600030101010101" pitchFamily="2" charset="-122"/>
            </a:endParaRPr>
          </a:p>
        </p:txBody>
      </p:sp>
      <p:pic>
        <p:nvPicPr>
          <p:cNvPr id="6" name="图片1"/>
          <p:cNvPicPr>
            <a:picLocks noChangeAspect="1"/>
          </p:cNvPicPr>
          <p:nvPr/>
        </p:nvPicPr>
        <p:blipFill>
          <a:blip r:embed="rId2"/>
          <a:stretch>
            <a:fillRect/>
          </a:stretch>
        </p:blipFill>
        <p:spPr>
          <a:xfrm>
            <a:off x="9626984" y="4176151"/>
            <a:ext cx="2247309" cy="2247309"/>
          </a:xfrm>
          <a:prstGeom prst="rect">
            <a:avLst/>
          </a:prstGeo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文本1"/>
          <p:cNvSpPr txBox="1"/>
          <p:nvPr/>
        </p:nvSpPr>
        <p:spPr>
          <a:xfrm>
            <a:off x="376533" y="181718"/>
            <a:ext cx="7600950" cy="777176"/>
          </a:xfrm>
          <a:prstGeom prst="rect">
            <a:avLst/>
          </a:prstGeom>
          <a:noFill/>
        </p:spPr>
        <p:txBody>
          <a:bodyPr anchor="t"/>
          <a:lstStyle/>
          <a:p>
            <a:pPr marL="0" algn="l"/>
            <a:r>
              <a:rPr lang="zh-CN" altLang="en-US" sz="3500" b="1" i="0">
                <a:solidFill>
                  <a:srgbClr val="000000">
                    <a:alpha val="100000"/>
                  </a:srgbClr>
                </a:solidFill>
                <a:latin typeface="微软雅黑" panose="020B0503020204020204" charset="-122"/>
                <a:ea typeface="微软雅黑" panose="020B0503020204020204" charset="-122"/>
              </a:rPr>
              <a:t>三、人类活动对群落演替的影响</a:t>
            </a:r>
            <a:endParaRPr lang="zh-CN" altLang="en-US" sz="3500" b="1" i="0">
              <a:solidFill>
                <a:srgbClr val="000000">
                  <a:alpha val="100000"/>
                </a:srgbClr>
              </a:solidFill>
              <a:latin typeface="微软雅黑" panose="020B0503020204020204" charset="-122"/>
              <a:ea typeface="微软雅黑" panose="020B0503020204020204" charset="-122"/>
            </a:endParaRPr>
          </a:p>
        </p:txBody>
      </p:sp>
      <p:sp>
        <p:nvSpPr>
          <p:cNvPr id="3" name="文本2"/>
          <p:cNvSpPr txBox="1"/>
          <p:nvPr/>
        </p:nvSpPr>
        <p:spPr>
          <a:xfrm>
            <a:off x="376657" y="959006"/>
            <a:ext cx="2759640" cy="777176"/>
          </a:xfrm>
          <a:prstGeom prst="rect">
            <a:avLst/>
          </a:prstGeom>
          <a:noFill/>
        </p:spPr>
        <p:txBody>
          <a:bodyPr anchor="t"/>
          <a:lstStyle/>
          <a:p>
            <a:pPr marL="0" algn="l"/>
            <a:r>
              <a:rPr lang="zh-CN" altLang="en-US" sz="3500" b="1" i="0">
                <a:solidFill>
                  <a:srgbClr val="000000">
                    <a:alpha val="100000"/>
                  </a:srgbClr>
                </a:solidFill>
                <a:effectLst>
                  <a:reflection blurRad="6350" stA="40000" endA="300" endPos="70000" dist="28575" dir="5400000" sy="-100000" algn="bl" rotWithShape="0"/>
                </a:effectLst>
                <a:latin typeface="微软雅黑" panose="020B0503020204020204" charset="-122"/>
                <a:ea typeface="微软雅黑" panose="020B0503020204020204" charset="-122"/>
              </a:rPr>
              <a:t>▲即时应用</a:t>
            </a:r>
            <a:endParaRPr lang="zh-CN" altLang="en-US" sz="3500" b="1" i="0">
              <a:solidFill>
                <a:srgbClr val="000000">
                  <a:alpha val="100000"/>
                </a:srgbClr>
              </a:solidFill>
              <a:effectLst>
                <a:reflection blurRad="6350" stA="40000" endA="300" endPos="70000" dist="28575" dir="5400000" sy="-100000" algn="bl" rotWithShape="0"/>
              </a:effectLst>
              <a:latin typeface="微软雅黑" panose="020B0503020204020204" charset="-122"/>
              <a:ea typeface="微软雅黑" panose="020B0503020204020204" charset="-122"/>
            </a:endParaRPr>
          </a:p>
        </p:txBody>
      </p:sp>
      <p:pic>
        <p:nvPicPr>
          <p:cNvPr id="4" name="图片2"/>
          <p:cNvPicPr>
            <a:picLocks noChangeAspect="1"/>
          </p:cNvPicPr>
          <p:nvPr/>
        </p:nvPicPr>
        <p:blipFill>
          <a:blip r:embed="rId2"/>
          <a:stretch>
            <a:fillRect/>
          </a:stretch>
        </p:blipFill>
        <p:spPr>
          <a:xfrm>
            <a:off x="9626984" y="4176151"/>
            <a:ext cx="2247309" cy="2247309"/>
          </a:xfrm>
          <a:prstGeom prst="rect">
            <a:avLst/>
          </a:prstGeom>
        </p:spPr>
      </p:pic>
      <p:sp>
        <p:nvSpPr>
          <p:cNvPr id="5" name="文本4"/>
          <p:cNvSpPr txBox="1"/>
          <p:nvPr/>
        </p:nvSpPr>
        <p:spPr>
          <a:xfrm>
            <a:off x="582273" y="1735588"/>
            <a:ext cx="11182350" cy="2290921"/>
          </a:xfrm>
          <a:prstGeom prst="rect">
            <a:avLst/>
          </a:prstGeom>
          <a:noFill/>
        </p:spPr>
        <p:txBody>
          <a:bodyPr anchor="t"/>
          <a:lstStyle/>
          <a:p>
            <a:pPr marL="0" algn="l"/>
            <a:r>
              <a:rPr lang="zh-CN" altLang="en-US" sz="2900" b="0" i="0">
                <a:solidFill>
                  <a:srgbClr val="000000">
                    <a:alpha val="100000"/>
                  </a:srgbClr>
                </a:solidFill>
                <a:latin typeface="宋体" panose="02010600030101010101" pitchFamily="2" charset="-122"/>
                <a:ea typeface="宋体" panose="02010600030101010101" pitchFamily="2" charset="-122"/>
              </a:rPr>
              <a:t>2.下列有关人类活动对群落演替影响的叙述中,正确的是(</a:t>
            </a:r>
            <a:endParaRPr lang="zh-CN" altLang="en-US" sz="2900" b="0" i="0">
              <a:solidFill>
                <a:srgbClr val="000000">
                  <a:alpha val="100000"/>
                </a:srgbClr>
              </a:solidFill>
              <a:latin typeface="宋体" panose="02010600030101010101" pitchFamily="2" charset="-122"/>
              <a:ea typeface="宋体" panose="02010600030101010101" pitchFamily="2" charset="-122"/>
            </a:endParaRPr>
          </a:p>
          <a:p>
            <a:pPr marL="0" algn="l"/>
            <a:r>
              <a:rPr lang="zh-CN" altLang="en-US" sz="2900" b="0" i="0">
                <a:solidFill>
                  <a:srgbClr val="000000">
                    <a:alpha val="100000"/>
                  </a:srgbClr>
                </a:solidFill>
                <a:latin typeface="宋体" panose="02010600030101010101" pitchFamily="2" charset="-122"/>
                <a:ea typeface="宋体" panose="02010600030101010101" pitchFamily="2" charset="-122"/>
              </a:rPr>
              <a:t>A.人类活动对群落演替的影响要远远超过其他所有自然因素的影响</a:t>
            </a:r>
            <a:endParaRPr lang="zh-CN" altLang="en-US" sz="2900" b="0" i="0">
              <a:solidFill>
                <a:srgbClr val="000000">
                  <a:alpha val="100000"/>
                </a:srgbClr>
              </a:solidFill>
              <a:latin typeface="宋体" panose="02010600030101010101" pitchFamily="2" charset="-122"/>
              <a:ea typeface="宋体" panose="02010600030101010101" pitchFamily="2" charset="-122"/>
            </a:endParaRPr>
          </a:p>
          <a:p>
            <a:pPr marL="0" algn="l"/>
            <a:r>
              <a:rPr lang="zh-CN" altLang="en-US" sz="2900" b="0" i="0">
                <a:solidFill>
                  <a:srgbClr val="000000">
                    <a:alpha val="100000"/>
                  </a:srgbClr>
                </a:solidFill>
                <a:latin typeface="宋体" panose="02010600030101010101" pitchFamily="2" charset="-122"/>
                <a:ea typeface="宋体" panose="02010600030101010101" pitchFamily="2" charset="-122"/>
              </a:rPr>
              <a:t>B.人类活动对群落演替的影响都是破坏性的</a:t>
            </a:r>
            <a:endParaRPr lang="zh-CN" altLang="en-US" sz="2900" b="0" i="0">
              <a:solidFill>
                <a:srgbClr val="000000">
                  <a:alpha val="100000"/>
                </a:srgbClr>
              </a:solidFill>
              <a:latin typeface="宋体" panose="02010600030101010101" pitchFamily="2" charset="-122"/>
              <a:ea typeface="宋体" panose="02010600030101010101" pitchFamily="2" charset="-122"/>
            </a:endParaRPr>
          </a:p>
          <a:p>
            <a:pPr marL="0" algn="l"/>
            <a:r>
              <a:rPr lang="zh-CN" altLang="en-US" sz="2900" b="0" i="0">
                <a:solidFill>
                  <a:srgbClr val="000000">
                    <a:alpha val="100000"/>
                  </a:srgbClr>
                </a:solidFill>
                <a:latin typeface="宋体" panose="02010600030101010101" pitchFamily="2" charset="-122"/>
                <a:ea typeface="宋体" panose="02010600030101010101" pitchFamily="2" charset="-122"/>
              </a:rPr>
              <a:t>C.人类活动往往使群落演替按照不同于白然演替的方向和速度进行</a:t>
            </a:r>
            <a:endParaRPr lang="zh-CN" altLang="en-US" sz="2900" b="0" i="0">
              <a:solidFill>
                <a:srgbClr val="000000">
                  <a:alpha val="100000"/>
                </a:srgbClr>
              </a:solidFill>
              <a:latin typeface="宋体" panose="02010600030101010101" pitchFamily="2" charset="-122"/>
              <a:ea typeface="宋体" panose="02010600030101010101" pitchFamily="2" charset="-122"/>
            </a:endParaRPr>
          </a:p>
          <a:p>
            <a:pPr marL="0" algn="l"/>
            <a:r>
              <a:rPr lang="zh-CN" altLang="en-US" sz="2900" b="0" i="0">
                <a:solidFill>
                  <a:srgbClr val="000000">
                    <a:alpha val="100000"/>
                  </a:srgbClr>
                </a:solidFill>
                <a:latin typeface="宋体" panose="02010600030101010101" pitchFamily="2" charset="-122"/>
                <a:ea typeface="宋体" panose="02010600030101010101" pitchFamily="2" charset="-122"/>
              </a:rPr>
              <a:t>D.人类活动可以任意对生物与环境的相互关系加以控制</a:t>
            </a:r>
            <a:endParaRPr lang="zh-CN" altLang="en-US" sz="2900" b="0" i="0">
              <a:solidFill>
                <a:srgbClr val="000000">
                  <a:alpha val="100000"/>
                </a:srgbClr>
              </a:solidFill>
              <a:latin typeface="宋体" panose="02010600030101010101" pitchFamily="2" charset="-122"/>
              <a:ea typeface="宋体" panose="02010600030101010101" pitchFamily="2" charset="-122"/>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矩形 5"/>
          <p:cNvSpPr/>
          <p:nvPr/>
        </p:nvSpPr>
        <p:spPr>
          <a:xfrm>
            <a:off x="256462" y="631757"/>
            <a:ext cx="11598839" cy="4218463"/>
          </a:xfrm>
          <a:prstGeom prst="rect">
            <a:avLst/>
          </a:prstGeom>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5pPr>
          </a:lstStyle>
          <a:p>
            <a:pPr marL="0" lvl="0" indent="0" algn="just" hangingPunct="0">
              <a:lnSpc>
                <a:spcPct val="150000"/>
              </a:lnSpc>
              <a:tabLst>
                <a:tab pos="2969895" algn="l"/>
              </a:tabLst>
            </a:pPr>
            <a:r>
              <a:rPr lang="en-US" altLang="zh-CN" sz="2600" b="1" spc="0">
                <a:latin typeface="Arial" panose="020B0604020202020204" pitchFamily="34" charset="0"/>
                <a:ea typeface="黑体" panose="02010609060101010101" pitchFamily="49" charset="-122"/>
              </a:rPr>
              <a:t>[</a:t>
            </a:r>
            <a:r>
              <a:rPr lang="zh-CN" altLang="zh-CN" sz="2600" b="1" spc="0">
                <a:latin typeface="Arial" panose="020B0604020202020204" pitchFamily="34" charset="0"/>
                <a:ea typeface="黑体" panose="02010609060101010101" pitchFamily="49" charset="-122"/>
              </a:rPr>
              <a:t>对点小练</a:t>
            </a:r>
            <a:r>
              <a:rPr lang="en-US" altLang="zh-CN" sz="2600" b="1" spc="0">
                <a:latin typeface="Arial" panose="020B0604020202020204" pitchFamily="34" charset="0"/>
                <a:ea typeface="黑体" panose="02010609060101010101" pitchFamily="49" charset="-122"/>
              </a:rPr>
              <a:t>]</a:t>
            </a:r>
            <a:r>
              <a:rPr lang="en-US" altLang="zh-CN" sz="2600" spc="0">
                <a:latin typeface="Times New Roman" panose="02020603050405020304" pitchFamily="18" charset="0"/>
                <a:ea typeface="微软雅黑" panose="020B0503020204020204" charset="-122"/>
              </a:rPr>
              <a:t> </a:t>
            </a:r>
            <a:r>
              <a:rPr lang="en-US" altLang="zh-CN" sz="2600" b="1" spc="0">
                <a:latin typeface="Times New Roman" panose="02020603050405020304" pitchFamily="18" charset="0"/>
                <a:ea typeface="楷体_GB2312"/>
              </a:rPr>
              <a:t>(2014·</a:t>
            </a:r>
            <a:r>
              <a:rPr lang="zh-CN" altLang="zh-CN" sz="2600" b="1" spc="0">
                <a:latin typeface="Times New Roman" panose="02020603050405020304" pitchFamily="18" charset="0"/>
                <a:ea typeface="楷体_GB2312"/>
              </a:rPr>
              <a:t>全国卷</a:t>
            </a:r>
            <a:r>
              <a:rPr lang="en-US" altLang="zh-CN" sz="2600" b="1" spc="0">
                <a:latin typeface="宋体" panose="02010600030101010101" pitchFamily="2" charset="-122"/>
                <a:ea typeface="楷体_GB2312"/>
              </a:rPr>
              <a:t>Ⅰ</a:t>
            </a:r>
            <a:r>
              <a:rPr lang="zh-CN" altLang="zh-CN" sz="2600" b="1" spc="0">
                <a:latin typeface="Times New Roman" panose="02020603050405020304" pitchFamily="18" charset="0"/>
                <a:ea typeface="楷体_GB2312"/>
              </a:rPr>
              <a:t>，</a:t>
            </a:r>
            <a:r>
              <a:rPr lang="en-US" altLang="zh-CN" sz="2600" b="1" spc="0">
                <a:latin typeface="Times New Roman" panose="02020603050405020304" pitchFamily="18" charset="0"/>
                <a:ea typeface="楷体_GB2312"/>
              </a:rPr>
              <a:t>31)</a:t>
            </a:r>
            <a:r>
              <a:rPr lang="zh-CN" altLang="zh-CN" sz="2600" spc="0">
                <a:latin typeface="Times New Roman" panose="02020603050405020304" pitchFamily="18" charset="0"/>
                <a:ea typeface="微软雅黑" panose="020B0503020204020204" charset="-122"/>
              </a:rPr>
              <a:t>请回答关于群落演替的问题：</a:t>
            </a:r>
            <a:endParaRPr lang="zh-CN" altLang="zh-CN" sz="1000">
              <a:latin typeface="宋体" panose="02010600030101010101" pitchFamily="2" charset="-122"/>
              <a:ea typeface="Courier New" panose="02070309020205020404" pitchFamily="49" charset="0"/>
            </a:endParaRPr>
          </a:p>
          <a:p>
            <a:pPr marL="0" lvl="0" indent="0" algn="just" hangingPunct="0">
              <a:lnSpc>
                <a:spcPct val="150000"/>
              </a:lnSpc>
              <a:tabLst>
                <a:tab pos="2969895" algn="l"/>
              </a:tabLst>
            </a:pPr>
            <a:r>
              <a:rPr lang="en-US" altLang="zh-CN" sz="2600" spc="0">
                <a:latin typeface="Times New Roman" panose="02020603050405020304" pitchFamily="18" charset="0"/>
                <a:ea typeface="微软雅黑" panose="020B0503020204020204" charset="-122"/>
              </a:rPr>
              <a:t>(1)</a:t>
            </a:r>
            <a:r>
              <a:rPr lang="zh-CN" altLang="zh-CN" sz="2600" spc="0">
                <a:latin typeface="Times New Roman" panose="02020603050405020304" pitchFamily="18" charset="0"/>
                <a:ea typeface="微软雅黑" panose="020B0503020204020204" charset="-122"/>
              </a:rPr>
              <a:t>在光裸的岩石上开始的演替和从森林被全部砍伐的地方开始的演替中，哪个属于初生演替，哪个属于次生演替？</a:t>
            </a:r>
            <a:endParaRPr lang="zh-CN" altLang="zh-CN" sz="1000">
              <a:latin typeface="宋体" panose="02010600030101010101" pitchFamily="2" charset="-122"/>
              <a:ea typeface="Courier New" panose="02070309020205020404" pitchFamily="49" charset="0"/>
            </a:endParaRPr>
          </a:p>
          <a:p>
            <a:pPr marL="0" lvl="0" indent="0" algn="just" hangingPunct="0">
              <a:lnSpc>
                <a:spcPct val="150000"/>
              </a:lnSpc>
              <a:tabLst>
                <a:tab pos="2969895" algn="l"/>
              </a:tabLst>
            </a:pPr>
            <a:r>
              <a:rPr lang="en-US" altLang="zh-CN" sz="2600" u="sng" spc="0">
                <a:latin typeface="Times New Roman" panose="02020603050405020304" pitchFamily="18" charset="0"/>
                <a:ea typeface="微软雅黑" panose="020B0503020204020204" charset="-122"/>
              </a:rPr>
              <a:t>                                                                                                         			</a:t>
            </a:r>
            <a:r>
              <a:rPr lang="zh-CN" altLang="zh-CN" sz="2600">
                <a:latin typeface="Times New Roman" panose="02020603050405020304" pitchFamily="18" charset="0"/>
                <a:ea typeface="微软雅黑" panose="020B0503020204020204" charset="-122"/>
              </a:rPr>
              <a:t>。</a:t>
            </a:r>
            <a:endParaRPr lang="zh-CN" altLang="zh-CN" sz="1000">
              <a:latin typeface="宋体" panose="02010600030101010101" pitchFamily="2" charset="-122"/>
              <a:ea typeface="Courier New" panose="02070309020205020404" pitchFamily="49" charset="0"/>
            </a:endParaRPr>
          </a:p>
          <a:p>
            <a:pPr marL="0" lvl="0" indent="0" algn="just" hangingPunct="0">
              <a:lnSpc>
                <a:spcPct val="150000"/>
              </a:lnSpc>
              <a:tabLst>
                <a:tab pos="2969895" algn="l"/>
              </a:tabLst>
            </a:pPr>
            <a:r>
              <a:rPr lang="en-US" altLang="zh-CN" sz="2600" spc="0">
                <a:latin typeface="Times New Roman" panose="02020603050405020304" pitchFamily="18" charset="0"/>
                <a:ea typeface="微软雅黑" panose="020B0503020204020204" charset="-122"/>
              </a:rPr>
              <a:t>(2)</a:t>
            </a:r>
            <a:r>
              <a:rPr lang="zh-CN" altLang="zh-CN" sz="2600" spc="0">
                <a:latin typeface="Times New Roman" panose="02020603050405020304" pitchFamily="18" charset="0"/>
                <a:ea typeface="微软雅黑" panose="020B0503020204020204" charset="-122"/>
              </a:rPr>
              <a:t>一般来说，若要演替到相对稳定的森林阶段，上述两个演替中次生演替所需的时间短，分析其主要原因。</a:t>
            </a:r>
            <a:endParaRPr lang="zh-CN" altLang="zh-CN" sz="1000">
              <a:latin typeface="宋体" panose="02010600030101010101" pitchFamily="2" charset="-122"/>
              <a:ea typeface="Courier New" panose="02070309020205020404" pitchFamily="49" charset="0"/>
            </a:endParaRPr>
          </a:p>
          <a:p>
            <a:pPr marL="0" lvl="0" indent="0" algn="just" hangingPunct="0">
              <a:lnSpc>
                <a:spcPct val="150000"/>
              </a:lnSpc>
              <a:tabLst>
                <a:tab pos="2969895" algn="l"/>
              </a:tabLst>
            </a:pPr>
            <a:r>
              <a:rPr lang="en-US" altLang="zh-CN" sz="2600" u="sng" spc="0">
                <a:latin typeface="Times New Roman" panose="02020603050405020304" pitchFamily="18" charset="0"/>
                <a:ea typeface="微软雅黑" panose="020B0503020204020204" charset="-122"/>
              </a:rPr>
              <a:t> 										</a:t>
            </a:r>
            <a:r>
              <a:rPr lang="zh-CN" altLang="zh-CN" sz="2600">
                <a:latin typeface="Times New Roman" panose="02020603050405020304" pitchFamily="18" charset="0"/>
                <a:ea typeface="微软雅黑" panose="020B0503020204020204" charset="-122"/>
              </a:rPr>
              <a:t>。</a:t>
            </a:r>
            <a:endParaRPr lang="zh-CN" altLang="zh-CN" sz="1000">
              <a:latin typeface="宋体" panose="02010600030101010101" pitchFamily="2" charset="-122"/>
              <a:ea typeface="Courier New" panose="02070309020205020404" pitchFamily="49"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矩形 2"/>
          <p:cNvSpPr/>
          <p:nvPr/>
        </p:nvSpPr>
        <p:spPr>
          <a:xfrm>
            <a:off x="256462" y="729341"/>
            <a:ext cx="11598839" cy="5400004"/>
          </a:xfrm>
          <a:prstGeom prst="rect">
            <a:avLst/>
          </a:prstGeom>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等线" panose="02010600030101010101" charset="-122"/>
                <a:ea typeface="等线" panose="02010600030101010101" charset="-122"/>
              </a:defRPr>
            </a:lvl5pPr>
          </a:lstStyle>
          <a:p>
            <a:pPr marL="0" lvl="0" indent="0" algn="just" hangingPunct="0">
              <a:lnSpc>
                <a:spcPct val="150000"/>
              </a:lnSpc>
              <a:tabLst>
                <a:tab pos="2969895" algn="l"/>
              </a:tabLst>
            </a:pPr>
            <a:r>
              <a:rPr lang="zh-CN" altLang="zh-CN" sz="2600" b="1" spc="0">
                <a:solidFill>
                  <a:srgbClr val="C00000"/>
                </a:solidFill>
                <a:latin typeface="Times New Roman" panose="02020603050405020304" pitchFamily="18" charset="0"/>
                <a:ea typeface="黑体" panose="02010609060101010101" pitchFamily="49" charset="-122"/>
              </a:rPr>
              <a:t>答案　</a:t>
            </a:r>
            <a:r>
              <a:rPr lang="en-US" altLang="zh-CN" sz="2600" spc="0">
                <a:latin typeface="Times New Roman" panose="02020603050405020304" pitchFamily="18" charset="0"/>
                <a:ea typeface="微软雅黑" panose="020B0503020204020204" charset="-122"/>
              </a:rPr>
              <a:t>(1)</a:t>
            </a:r>
            <a:r>
              <a:rPr lang="zh-CN" altLang="zh-CN" sz="2600" spc="0">
                <a:latin typeface="Times New Roman" panose="02020603050405020304" pitchFamily="18" charset="0"/>
                <a:ea typeface="微软雅黑" panose="020B0503020204020204" charset="-122"/>
              </a:rPr>
              <a:t>光裸的岩石上开始的演替为初生演替；从森林被全部砍伐的地方开始的演替为次生演替</a:t>
            </a:r>
            <a:endParaRPr lang="zh-CN" altLang="zh-CN" sz="1000">
              <a:latin typeface="宋体" panose="02010600030101010101" pitchFamily="2" charset="-122"/>
              <a:ea typeface="Courier New" panose="02070309020205020404" pitchFamily="49" charset="0"/>
            </a:endParaRPr>
          </a:p>
          <a:p>
            <a:pPr marL="0" lvl="0" indent="0" algn="just" hangingPunct="0">
              <a:lnSpc>
                <a:spcPct val="150000"/>
              </a:lnSpc>
              <a:tabLst>
                <a:tab pos="2969895" algn="l"/>
              </a:tabLst>
            </a:pPr>
            <a:r>
              <a:rPr lang="en-US" altLang="zh-CN" sz="2600" spc="0">
                <a:latin typeface="Times New Roman" panose="02020603050405020304" pitchFamily="18" charset="0"/>
                <a:ea typeface="微软雅黑" panose="020B0503020204020204" charset="-122"/>
              </a:rPr>
              <a:t>(2)</a:t>
            </a:r>
            <a:r>
              <a:rPr lang="zh-CN" altLang="zh-CN" sz="2600" spc="0">
                <a:latin typeface="Times New Roman" panose="02020603050405020304" pitchFamily="18" charset="0"/>
                <a:ea typeface="微软雅黑" panose="020B0503020204020204" charset="-122"/>
              </a:rPr>
              <a:t>形成森林需要一定的土壤条件，上述次生演替起始时即具备该条件，而从裸岩开始的演替要达到该条件需要漫长的时间</a:t>
            </a:r>
            <a:endParaRPr lang="zh-CN" altLang="zh-CN" sz="1000">
              <a:latin typeface="宋体" panose="02010600030101010101" pitchFamily="2" charset="-122"/>
              <a:ea typeface="Courier New" panose="02070309020205020404" pitchFamily="49" charset="0"/>
            </a:endParaRPr>
          </a:p>
          <a:p>
            <a:pPr marL="0" lvl="0" indent="0" algn="just" hangingPunct="0">
              <a:lnSpc>
                <a:spcPct val="150000"/>
              </a:lnSpc>
              <a:tabLst>
                <a:tab pos="2969895" algn="l"/>
              </a:tabLst>
            </a:pPr>
            <a:r>
              <a:rPr lang="zh-CN" altLang="zh-CN" sz="2600" b="1" spc="0">
                <a:solidFill>
                  <a:srgbClr val="0000FF"/>
                </a:solidFill>
                <a:latin typeface="Times New Roman" panose="02020603050405020304" pitchFamily="18" charset="0"/>
                <a:ea typeface="黑体" panose="02010609060101010101" pitchFamily="49" charset="-122"/>
              </a:rPr>
              <a:t>解析　</a:t>
            </a:r>
            <a:r>
              <a:rPr lang="en-US" altLang="zh-CN" sz="2600" b="1" spc="0">
                <a:latin typeface="Times New Roman" panose="02020603050405020304" pitchFamily="18" charset="0"/>
                <a:ea typeface="仿宋_GB2312"/>
              </a:rPr>
              <a:t>(1)</a:t>
            </a:r>
            <a:r>
              <a:rPr lang="zh-CN" altLang="zh-CN" sz="2600" b="1" spc="0">
                <a:latin typeface="Times New Roman" panose="02020603050405020304" pitchFamily="18" charset="0"/>
                <a:ea typeface="仿宋_GB2312"/>
              </a:rPr>
              <a:t>光裸的岩石从未被植被覆盖过，发生的演替为初生演替；森林被全部砍伐过的地方保留了基本的土壤条件，甚至还会有植物的繁殖体，该地方发生的演替为次生演替。</a:t>
            </a:r>
            <a:r>
              <a:rPr lang="en-US" altLang="zh-CN" sz="2600" b="1" spc="0">
                <a:latin typeface="Times New Roman" panose="02020603050405020304" pitchFamily="18" charset="0"/>
                <a:ea typeface="仿宋_GB2312"/>
              </a:rPr>
              <a:t>(2)</a:t>
            </a:r>
            <a:r>
              <a:rPr lang="zh-CN" altLang="zh-CN" sz="2600" b="1" spc="0">
                <a:latin typeface="Times New Roman" panose="02020603050405020304" pitchFamily="18" charset="0"/>
                <a:ea typeface="仿宋_GB2312"/>
              </a:rPr>
              <a:t>形成森林需要具备一定的土壤条件，而从光裸的岩石演替到具备土壤条件需要漫长的时间和复杂的过程，而次生演替的起点即具备了基本的土壤条件，形成森林所需的时间较短。</a:t>
            </a:r>
            <a:endParaRPr lang="zh-CN" altLang="zh-CN" sz="1000">
              <a:latin typeface="宋体" panose="02010600030101010101" pitchFamily="2" charset="-122"/>
              <a:ea typeface="Courier New" panose="02070309020205020404" pitchFamily="49"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6082">
                                            <p:txEl>
                                              <p:pRg st="2" end="2"/>
                                            </p:txEl>
                                          </p:spTgt>
                                        </p:tgtEl>
                                        <p:attrNameLst>
                                          <p:attrName>style.visibility</p:attrName>
                                        </p:attrNameLst>
                                      </p:cBhvr>
                                      <p:to>
                                        <p:strVal val="visible"/>
                                      </p:to>
                                    </p:set>
                                    <p:animEffect transition="in" filter="blinds(horizontal)">
                                      <p:cBhvr>
                                        <p:cTn id="7" dur="500"/>
                                        <p:tgtEl>
                                          <p:spTgt spid="4608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tretch>
            <a:fillRect/>
          </a:stretch>
        </p:blipFill>
        <p:spPr>
          <a:xfrm>
            <a:off x="278282" y="2406320"/>
            <a:ext cx="11576180" cy="3879418"/>
          </a:xfrm>
          <a:prstGeom prst="rect">
            <a:avLst/>
          </a:prstGeom>
        </p:spPr>
      </p:pic>
      <p:sp>
        <p:nvSpPr>
          <p:cNvPr id="3" name="文本1"/>
          <p:cNvSpPr txBox="1"/>
          <p:nvPr/>
        </p:nvSpPr>
        <p:spPr>
          <a:xfrm>
            <a:off x="395849" y="341576"/>
            <a:ext cx="4035952" cy="777176"/>
          </a:xfrm>
          <a:prstGeom prst="rect">
            <a:avLst/>
          </a:prstGeom>
          <a:noFill/>
        </p:spPr>
        <p:txBody>
          <a:bodyPr anchor="t"/>
          <a:lstStyle/>
          <a:p>
            <a:pPr marL="0" algn="l"/>
            <a:r>
              <a:rPr lang="zh-CN" altLang="en-US" sz="3500" b="1" i="0">
                <a:solidFill>
                  <a:srgbClr val="000000">
                    <a:alpha val="100000"/>
                  </a:srgbClr>
                </a:solidFill>
                <a:latin typeface="微软雅黑" panose="020B0503020204020204" charset="-122"/>
                <a:ea typeface="微软雅黑" panose="020B0503020204020204" charset="-122"/>
              </a:rPr>
              <a:t>一.群落演替的概念</a:t>
            </a:r>
            <a:endParaRPr lang="zh-CN" altLang="en-US" sz="3500" b="1" i="0">
              <a:solidFill>
                <a:srgbClr val="000000">
                  <a:alpha val="100000"/>
                </a:srgbClr>
              </a:solidFill>
              <a:latin typeface="微软雅黑" panose="020B0503020204020204" charset="-122"/>
              <a:ea typeface="微软雅黑" panose="020B0503020204020204" charset="-122"/>
            </a:endParaRPr>
          </a:p>
        </p:txBody>
      </p:sp>
      <p:sp>
        <p:nvSpPr>
          <p:cNvPr id="4" name="文本2"/>
          <p:cNvSpPr txBox="1"/>
          <p:nvPr/>
        </p:nvSpPr>
        <p:spPr>
          <a:xfrm>
            <a:off x="278263" y="1093527"/>
            <a:ext cx="11363325" cy="1117600"/>
          </a:xfrm>
          <a:prstGeom prst="rect">
            <a:avLst/>
          </a:prstGeom>
          <a:noFill/>
        </p:spPr>
        <p:txBody>
          <a:bodyPr anchor="t"/>
          <a:lstStyle/>
          <a:p>
            <a:pPr marL="0" algn="l">
              <a:buFont typeface="Wingdings" panose="05000000000000000000"/>
              <a:buChar char="l"/>
            </a:pPr>
            <a:r>
              <a:rPr lang="zh-CN" altLang="en-US" sz="3200" b="0" i="0">
                <a:solidFill>
                  <a:srgbClr val="000000">
                    <a:alpha val="100000"/>
                  </a:srgbClr>
                </a:solidFill>
                <a:latin typeface="宋体" panose="02010600030101010101" pitchFamily="2" charset="-122"/>
                <a:ea typeface="宋体" panose="02010600030101010101" pitchFamily="2" charset="-122"/>
              </a:rPr>
              <a:t>随着时间的推移，一个群落被另一个群落</a:t>
            </a:r>
            <a:r>
              <a:rPr lang="zh-CN" altLang="en-US" sz="3200" b="0" i="0">
                <a:solidFill>
                  <a:srgbClr val="FF0000">
                    <a:alpha val="100000"/>
                  </a:srgbClr>
                </a:solidFill>
                <a:latin typeface="宋体" panose="02010600030101010101" pitchFamily="2" charset="-122"/>
                <a:ea typeface="宋体" panose="02010600030101010101" pitchFamily="2" charset="-122"/>
              </a:rPr>
              <a:t>代替</a:t>
            </a:r>
            <a:r>
              <a:rPr lang="zh-CN" altLang="en-US" sz="3200" b="0" i="0">
                <a:solidFill>
                  <a:srgbClr val="000000">
                    <a:alpha val="100000"/>
                  </a:srgbClr>
                </a:solidFill>
                <a:latin typeface="宋体" panose="02010600030101010101" pitchFamily="2" charset="-122"/>
                <a:ea typeface="宋体" panose="02010600030101010101" pitchFamily="2" charset="-122"/>
              </a:rPr>
              <a:t>的过程，叫作群落演替。</a:t>
            </a:r>
            <a:endParaRPr lang="zh-CN" altLang="en-US" sz="3200" b="0" i="0">
              <a:solidFill>
                <a:srgbClr val="000000">
                  <a:alpha val="100000"/>
                </a:srgbClr>
              </a:solidFill>
              <a:latin typeface="宋体" panose="02010600030101010101" pitchFamily="2" charset="-122"/>
              <a:ea typeface="宋体" panose="02010600030101010101" pitchFamily="2" charset="-122"/>
            </a:endParaRPr>
          </a:p>
        </p:txBody>
      </p:sp>
      <p:sp>
        <p:nvSpPr>
          <p:cNvPr id="5" name="文本3"/>
          <p:cNvSpPr txBox="1"/>
          <p:nvPr/>
        </p:nvSpPr>
        <p:spPr>
          <a:xfrm>
            <a:off x="4061498" y="1679458"/>
            <a:ext cx="2337225" cy="726884"/>
          </a:xfrm>
          <a:prstGeom prst="rect">
            <a:avLst/>
          </a:prstGeom>
          <a:noFill/>
        </p:spPr>
        <p:txBody>
          <a:bodyPr anchor="t"/>
          <a:lstStyle/>
          <a:p>
            <a:pPr marL="0" algn="l"/>
            <a:r>
              <a:rPr lang="zh-CN" altLang="en-US" sz="3200" b="1" i="0">
                <a:solidFill>
                  <a:srgbClr val="3B00FF">
                    <a:alpha val="100000"/>
                  </a:srgbClr>
                </a:solidFill>
                <a:latin typeface="微软雅黑" panose="020B0503020204020204" charset="-122"/>
                <a:ea typeface="微软雅黑" panose="020B0503020204020204" charset="-122"/>
              </a:rPr>
              <a:t>优势取代</a:t>
            </a:r>
            <a:endParaRPr lang="zh-CN" altLang="en-US" sz="3200" b="1" i="0">
              <a:solidFill>
                <a:srgbClr val="3B00FF">
                  <a:alpha val="100000"/>
                </a:srgbClr>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00" fill="hold"/>
                                        <p:tgtEl>
                                          <p:spTgt spid="5"/>
                                        </p:tgtEl>
                                        <p:attrNameLst>
                                          <p:attrName>ppt_w</p:attrName>
                                        </p:attrNameLst>
                                      </p:cBhvr>
                                      <p:tavLst>
                                        <p:tav tm="0">
                                          <p:val>
                                            <p:fltVal val="0"/>
                                          </p:val>
                                        </p:tav>
                                        <p:tav tm="100000">
                                          <p:val>
                                            <p:strVal val="ppt_w"/>
                                          </p:val>
                                        </p:tav>
                                      </p:tavLst>
                                    </p:anim>
                                    <p:anim calcmode="lin" valueType="num">
                                      <p:cBhvr>
                                        <p:cTn id="8" dur="3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文本1"/>
          <p:cNvSpPr txBox="1"/>
          <p:nvPr/>
        </p:nvSpPr>
        <p:spPr>
          <a:xfrm>
            <a:off x="266281" y="23165"/>
            <a:ext cx="4035952" cy="777176"/>
          </a:xfrm>
          <a:prstGeom prst="rect">
            <a:avLst/>
          </a:prstGeom>
          <a:noFill/>
        </p:spPr>
        <p:txBody>
          <a:bodyPr anchor="t"/>
          <a:lstStyle/>
          <a:p>
            <a:pPr marL="0" algn="l"/>
            <a:r>
              <a:rPr lang="zh-CN" altLang="en-US" sz="3500" b="1" i="0">
                <a:solidFill>
                  <a:srgbClr val="000000">
                    <a:alpha val="100000"/>
                  </a:srgbClr>
                </a:solidFill>
                <a:latin typeface="微软雅黑" panose="020B0503020204020204" charset="-122"/>
                <a:ea typeface="微软雅黑" panose="020B0503020204020204" charset="-122"/>
              </a:rPr>
              <a:t>二.群落演替的类型</a:t>
            </a:r>
            <a:endParaRPr lang="zh-CN" altLang="en-US" sz="3500" b="1" i="0">
              <a:solidFill>
                <a:srgbClr val="000000">
                  <a:alpha val="100000"/>
                </a:srgbClr>
              </a:solidFill>
              <a:latin typeface="微软雅黑" panose="020B0503020204020204" charset="-122"/>
              <a:ea typeface="微软雅黑" panose="020B0503020204020204" charset="-122"/>
            </a:endParaRPr>
          </a:p>
        </p:txBody>
      </p:sp>
      <p:grpSp>
        <p:nvGrpSpPr>
          <p:cNvPr id="3" name="组合1"/>
          <p:cNvGrpSpPr/>
          <p:nvPr/>
        </p:nvGrpSpPr>
        <p:grpSpPr>
          <a:xfrm>
            <a:off x="317925" y="1377448"/>
            <a:ext cx="3289583" cy="2240690"/>
            <a:chOff x="0" y="0"/>
            <a:chExt cx="3289583" cy="2240690"/>
          </a:xfrm>
        </p:grpSpPr>
        <p:pic>
          <p:nvPicPr>
            <p:cNvPr id="4" name="图片1"/>
            <p:cNvPicPr>
              <a:picLocks noChangeAspect="1"/>
            </p:cNvPicPr>
            <p:nvPr/>
          </p:nvPicPr>
          <p:blipFill>
            <a:blip r:embed="rId2"/>
            <a:stretch>
              <a:fillRect/>
            </a:stretch>
          </p:blipFill>
          <p:spPr>
            <a:xfrm>
              <a:off x="0" y="0"/>
              <a:ext cx="3289583" cy="2240690"/>
            </a:xfrm>
            <a:prstGeom prst="rect">
              <a:avLst/>
            </a:prstGeom>
          </p:spPr>
        </p:pic>
        <p:sp>
          <p:nvSpPr>
            <p:cNvPr id="5" name="文本3"/>
            <p:cNvSpPr txBox="1"/>
            <p:nvPr/>
          </p:nvSpPr>
          <p:spPr>
            <a:xfrm>
              <a:off x="333829" y="1546860"/>
              <a:ext cx="2624095" cy="693356"/>
            </a:xfrm>
            <a:prstGeom prst="rect">
              <a:avLst/>
            </a:prstGeom>
            <a:noFill/>
          </p:spPr>
          <p:txBody>
            <a:bodyPr anchor="t"/>
            <a:lstStyle/>
            <a:p>
              <a:pPr marL="0" algn="l"/>
              <a:r>
                <a:rPr lang="zh-CN" altLang="en-US" sz="3000" b="1" i="0">
                  <a:solidFill>
                    <a:srgbClr val="FFFFFF">
                      <a:alpha val="100000"/>
                    </a:srgbClr>
                  </a:solidFill>
                  <a:latin typeface="微软雅黑" panose="020B0503020204020204" charset="-122"/>
                  <a:ea typeface="微软雅黑" panose="020B0503020204020204" charset="-122"/>
                </a:rPr>
                <a:t>①裸岩阶段</a:t>
              </a:r>
              <a:endParaRPr lang="zh-CN" altLang="en-US" sz="3000" b="1" i="0">
                <a:solidFill>
                  <a:srgbClr val="FFFFFF">
                    <a:alpha val="100000"/>
                  </a:srgbClr>
                </a:solidFill>
                <a:latin typeface="微软雅黑" panose="020B0503020204020204" charset="-122"/>
                <a:ea typeface="微软雅黑" panose="020B0503020204020204" charset="-122"/>
              </a:endParaRPr>
            </a:p>
          </p:txBody>
        </p:sp>
      </p:grpSp>
      <p:grpSp>
        <p:nvGrpSpPr>
          <p:cNvPr id="6" name="组合2"/>
          <p:cNvGrpSpPr/>
          <p:nvPr/>
        </p:nvGrpSpPr>
        <p:grpSpPr>
          <a:xfrm>
            <a:off x="3683490" y="1356922"/>
            <a:ext cx="3908273" cy="2282537"/>
            <a:chOff x="0" y="0"/>
            <a:chExt cx="3908273" cy="2282537"/>
          </a:xfrm>
        </p:grpSpPr>
        <p:pic>
          <p:nvPicPr>
            <p:cNvPr id="7" name="图片2"/>
            <p:cNvPicPr>
              <a:picLocks noChangeAspect="1"/>
            </p:cNvPicPr>
            <p:nvPr/>
          </p:nvPicPr>
          <p:blipFill>
            <a:blip r:embed="rId3"/>
            <a:stretch>
              <a:fillRect/>
            </a:stretch>
          </p:blipFill>
          <p:spPr>
            <a:xfrm>
              <a:off x="618352" y="0"/>
              <a:ext cx="3289173" cy="2282285"/>
            </a:xfrm>
            <a:prstGeom prst="rect">
              <a:avLst/>
            </a:prstGeom>
          </p:spPr>
        </p:pic>
        <p:sp>
          <p:nvSpPr>
            <p:cNvPr id="8" name="文本4"/>
            <p:cNvSpPr txBox="1"/>
            <p:nvPr/>
          </p:nvSpPr>
          <p:spPr>
            <a:xfrm>
              <a:off x="1284178" y="1589180"/>
              <a:ext cx="2624095" cy="693357"/>
            </a:xfrm>
            <a:prstGeom prst="rect">
              <a:avLst/>
            </a:prstGeom>
            <a:noFill/>
          </p:spPr>
          <p:txBody>
            <a:bodyPr anchor="t"/>
            <a:lstStyle/>
            <a:p>
              <a:pPr marL="0" algn="l"/>
              <a:r>
                <a:rPr lang="zh-CN" altLang="en-US" sz="3000" b="1" i="0">
                  <a:solidFill>
                    <a:srgbClr val="FFFFFF">
                      <a:alpha val="100000"/>
                    </a:srgbClr>
                  </a:solidFill>
                  <a:latin typeface="微软雅黑" panose="020B0503020204020204" charset="-122"/>
                  <a:ea typeface="微软雅黑" panose="020B0503020204020204" charset="-122"/>
                </a:rPr>
                <a:t>②地衣阶段</a:t>
              </a:r>
              <a:endParaRPr lang="zh-CN" altLang="en-US" sz="3000" b="1" i="0">
                <a:solidFill>
                  <a:srgbClr val="FFFFFF">
                    <a:alpha val="100000"/>
                  </a:srgbClr>
                </a:solidFill>
                <a:latin typeface="微软雅黑" panose="020B0503020204020204" charset="-122"/>
                <a:ea typeface="微软雅黑" panose="020B0503020204020204" charset="-122"/>
              </a:endParaRPr>
            </a:p>
          </p:txBody>
        </p:sp>
        <p:sp>
          <p:nvSpPr>
            <p:cNvPr id="9" name="形状1"/>
            <p:cNvSpPr txBox="1"/>
            <p:nvPr/>
          </p:nvSpPr>
          <p:spPr>
            <a:xfrm>
              <a:off x="0" y="1026461"/>
              <a:ext cx="553112" cy="364819"/>
            </a:xfrm>
            <a:custGeom>
              <a:avLst/>
              <a:gdLst>
                <a:gd name="connsiteX0" fmla="*/ 334221 w 553112"/>
                <a:gd name="connsiteY0" fmla="*/ 0 h 364819"/>
                <a:gd name="connsiteX1" fmla="*/ 553112 w 553112"/>
                <a:gd name="connsiteY1" fmla="*/ 182409 h 364819"/>
                <a:gd name="connsiteX2" fmla="*/ 334221 w 553112"/>
                <a:gd name="connsiteY2" fmla="*/ 364819 h 364819"/>
                <a:gd name="connsiteX3" fmla="*/ 334221 w 553112"/>
                <a:gd name="connsiteY3" fmla="*/ 243212 h 364819"/>
                <a:gd name="connsiteX4" fmla="*/ 0 w 553112"/>
                <a:gd name="connsiteY4" fmla="*/ 243212 h 364819"/>
                <a:gd name="connsiteX5" fmla="*/ 0 w 553112"/>
                <a:gd name="connsiteY5" fmla="*/ 121606 h 364819"/>
                <a:gd name="connsiteX6" fmla="*/ 334221 w 553112"/>
                <a:gd name="connsiteY6" fmla="*/ 121606 h 364819"/>
                <a:gd name="connsiteX7" fmla="*/ 334221 w 553112"/>
                <a:gd name="connsiteY7" fmla="*/ 0 h 36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112" h="364819">
                  <a:moveTo>
                    <a:pt x="334221" y="0"/>
                  </a:moveTo>
                  <a:lnTo>
                    <a:pt x="553112" y="182409"/>
                  </a:lnTo>
                  <a:lnTo>
                    <a:pt x="334221" y="364819"/>
                  </a:lnTo>
                  <a:lnTo>
                    <a:pt x="334221" y="243212"/>
                  </a:lnTo>
                  <a:lnTo>
                    <a:pt x="0" y="243212"/>
                  </a:lnTo>
                  <a:lnTo>
                    <a:pt x="0" y="121606"/>
                  </a:lnTo>
                  <a:lnTo>
                    <a:pt x="334221" y="121606"/>
                  </a:lnTo>
                  <a:lnTo>
                    <a:pt x="334221" y="0"/>
                  </a:lnTo>
                  <a:close/>
                </a:path>
              </a:pathLst>
            </a:custGeom>
            <a:solidFill>
              <a:srgbClr val="000000">
                <a:alpha val="100000"/>
              </a:srgbClr>
            </a:solidFill>
            <a:ln w="9525">
              <a:solidFill>
                <a:srgbClr val="FFFFFF">
                  <a:alpha val="0"/>
                </a:srgbClr>
              </a:solidFill>
            </a:ln>
          </p:spPr>
          <p:txBody>
            <a:bodyPr anchor="ctr"/>
            <a:lstStyle/>
            <a:p>
              <a:pPr marL="0" algn="ctr"/>
            </a:p>
          </p:txBody>
        </p:sp>
      </p:grpSp>
      <p:grpSp>
        <p:nvGrpSpPr>
          <p:cNvPr id="10" name="组合3"/>
          <p:cNvGrpSpPr/>
          <p:nvPr/>
        </p:nvGrpSpPr>
        <p:grpSpPr>
          <a:xfrm>
            <a:off x="7731799" y="1357255"/>
            <a:ext cx="4003244" cy="2281828"/>
            <a:chOff x="0" y="0"/>
            <a:chExt cx="4003244" cy="2281828"/>
          </a:xfrm>
        </p:grpSpPr>
        <p:pic>
          <p:nvPicPr>
            <p:cNvPr id="11" name="图片3"/>
            <p:cNvPicPr>
              <a:picLocks noChangeAspect="1"/>
            </p:cNvPicPr>
            <p:nvPr/>
          </p:nvPicPr>
          <p:blipFill>
            <a:blip r:embed="rId4"/>
            <a:stretch>
              <a:fillRect/>
            </a:stretch>
          </p:blipFill>
          <p:spPr>
            <a:xfrm>
              <a:off x="713514" y="0"/>
              <a:ext cx="3289402" cy="2281828"/>
            </a:xfrm>
            <a:prstGeom prst="rect">
              <a:avLst/>
            </a:prstGeom>
          </p:spPr>
        </p:pic>
        <p:sp>
          <p:nvSpPr>
            <p:cNvPr id="12" name="文本5"/>
            <p:cNvSpPr txBox="1"/>
            <p:nvPr/>
          </p:nvSpPr>
          <p:spPr>
            <a:xfrm>
              <a:off x="1379149" y="1588389"/>
              <a:ext cx="2624095" cy="693356"/>
            </a:xfrm>
            <a:prstGeom prst="rect">
              <a:avLst/>
            </a:prstGeom>
            <a:noFill/>
          </p:spPr>
          <p:txBody>
            <a:bodyPr anchor="t"/>
            <a:lstStyle/>
            <a:p>
              <a:pPr marL="0" algn="l"/>
              <a:r>
                <a:rPr lang="zh-CN" altLang="en-US" sz="3000" b="1" i="0">
                  <a:solidFill>
                    <a:srgbClr val="FFFFFF">
                      <a:alpha val="100000"/>
                    </a:srgbClr>
                  </a:solidFill>
                  <a:latin typeface="微软雅黑" panose="020B0503020204020204" charset="-122"/>
                  <a:ea typeface="微软雅黑" panose="020B0503020204020204" charset="-122"/>
                </a:rPr>
                <a:t>③苔藓阶段</a:t>
              </a:r>
              <a:endParaRPr lang="zh-CN" altLang="en-US" sz="3000" b="1" i="0">
                <a:solidFill>
                  <a:srgbClr val="FFFFFF">
                    <a:alpha val="100000"/>
                  </a:srgbClr>
                </a:solidFill>
                <a:latin typeface="微软雅黑" panose="020B0503020204020204" charset="-122"/>
                <a:ea typeface="微软雅黑" panose="020B0503020204020204" charset="-122"/>
              </a:endParaRPr>
            </a:p>
          </p:txBody>
        </p:sp>
        <p:sp>
          <p:nvSpPr>
            <p:cNvPr id="13" name="形状2"/>
            <p:cNvSpPr txBox="1"/>
            <p:nvPr/>
          </p:nvSpPr>
          <p:spPr>
            <a:xfrm>
              <a:off x="0" y="955518"/>
              <a:ext cx="623722" cy="364819"/>
            </a:xfrm>
            <a:custGeom>
              <a:avLst/>
              <a:gdLst>
                <a:gd name="connsiteX0" fmla="*/ 404831 w 623722"/>
                <a:gd name="connsiteY0" fmla="*/ 0 h 364819"/>
                <a:gd name="connsiteX1" fmla="*/ 623722 w 623722"/>
                <a:gd name="connsiteY1" fmla="*/ 182409 h 364819"/>
                <a:gd name="connsiteX2" fmla="*/ 404831 w 623722"/>
                <a:gd name="connsiteY2" fmla="*/ 364819 h 364819"/>
                <a:gd name="connsiteX3" fmla="*/ 404831 w 623722"/>
                <a:gd name="connsiteY3" fmla="*/ 243212 h 364819"/>
                <a:gd name="connsiteX4" fmla="*/ 0 w 623722"/>
                <a:gd name="connsiteY4" fmla="*/ 243212 h 364819"/>
                <a:gd name="connsiteX5" fmla="*/ 0 w 623722"/>
                <a:gd name="connsiteY5" fmla="*/ 121606 h 364819"/>
                <a:gd name="connsiteX6" fmla="*/ 404831 w 623722"/>
                <a:gd name="connsiteY6" fmla="*/ 121606 h 364819"/>
                <a:gd name="connsiteX7" fmla="*/ 404831 w 623722"/>
                <a:gd name="connsiteY7" fmla="*/ 0 h 36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3722" h="364819">
                  <a:moveTo>
                    <a:pt x="404831" y="0"/>
                  </a:moveTo>
                  <a:lnTo>
                    <a:pt x="623722" y="182409"/>
                  </a:lnTo>
                  <a:lnTo>
                    <a:pt x="404831" y="364819"/>
                  </a:lnTo>
                  <a:lnTo>
                    <a:pt x="404831" y="243212"/>
                  </a:lnTo>
                  <a:lnTo>
                    <a:pt x="0" y="243212"/>
                  </a:lnTo>
                  <a:lnTo>
                    <a:pt x="0" y="121606"/>
                  </a:lnTo>
                  <a:lnTo>
                    <a:pt x="404831" y="121606"/>
                  </a:lnTo>
                  <a:lnTo>
                    <a:pt x="404831" y="0"/>
                  </a:lnTo>
                  <a:close/>
                </a:path>
              </a:pathLst>
            </a:custGeom>
            <a:solidFill>
              <a:srgbClr val="000000">
                <a:alpha val="100000"/>
              </a:srgbClr>
            </a:solidFill>
            <a:ln w="9525">
              <a:solidFill>
                <a:srgbClr val="FFFFFF">
                  <a:alpha val="0"/>
                </a:srgbClr>
              </a:solidFill>
            </a:ln>
          </p:spPr>
          <p:txBody>
            <a:bodyPr anchor="ctr"/>
            <a:lstStyle/>
            <a:p>
              <a:pPr marL="0" algn="ctr"/>
            </a:p>
          </p:txBody>
        </p:sp>
      </p:grpSp>
      <p:grpSp>
        <p:nvGrpSpPr>
          <p:cNvPr id="14" name="组合4"/>
          <p:cNvGrpSpPr/>
          <p:nvPr/>
        </p:nvGrpSpPr>
        <p:grpSpPr>
          <a:xfrm>
            <a:off x="4302271" y="4283754"/>
            <a:ext cx="3923799" cy="2241032"/>
            <a:chOff x="0" y="0"/>
            <a:chExt cx="3923799" cy="2241032"/>
          </a:xfrm>
        </p:grpSpPr>
        <p:pic>
          <p:nvPicPr>
            <p:cNvPr id="15" name="图片4"/>
            <p:cNvPicPr>
              <a:picLocks noChangeAspect="1"/>
            </p:cNvPicPr>
            <p:nvPr/>
          </p:nvPicPr>
          <p:blipFill>
            <a:blip r:embed="rId5"/>
            <a:stretch>
              <a:fillRect/>
            </a:stretch>
          </p:blipFill>
          <p:spPr>
            <a:xfrm>
              <a:off x="0" y="0"/>
              <a:ext cx="3289468" cy="2241032"/>
            </a:xfrm>
            <a:prstGeom prst="rect">
              <a:avLst/>
            </a:prstGeom>
          </p:spPr>
        </p:pic>
        <p:sp>
          <p:nvSpPr>
            <p:cNvPr id="16" name="文本6"/>
            <p:cNvSpPr txBox="1"/>
            <p:nvPr/>
          </p:nvSpPr>
          <p:spPr>
            <a:xfrm>
              <a:off x="665169" y="1472003"/>
              <a:ext cx="2624095" cy="693357"/>
            </a:xfrm>
            <a:prstGeom prst="rect">
              <a:avLst/>
            </a:prstGeom>
            <a:noFill/>
          </p:spPr>
          <p:txBody>
            <a:bodyPr anchor="t"/>
            <a:lstStyle/>
            <a:p>
              <a:pPr marL="0" algn="l"/>
              <a:r>
                <a:rPr lang="zh-CN" altLang="en-US" sz="3000" b="1" i="0">
                  <a:solidFill>
                    <a:srgbClr val="FFFFFF">
                      <a:alpha val="100000"/>
                    </a:srgbClr>
                  </a:solidFill>
                  <a:latin typeface="微软雅黑" panose="020B0503020204020204" charset="-122"/>
                  <a:ea typeface="微软雅黑" panose="020B0503020204020204" charset="-122"/>
                </a:rPr>
                <a:t>⑤灌木阶段</a:t>
              </a:r>
              <a:endParaRPr lang="zh-CN" altLang="en-US" sz="3000" b="1" i="0">
                <a:solidFill>
                  <a:srgbClr val="FFFFFF">
                    <a:alpha val="100000"/>
                  </a:srgbClr>
                </a:solidFill>
                <a:latin typeface="微软雅黑" panose="020B0503020204020204" charset="-122"/>
                <a:ea typeface="微软雅黑" panose="020B0503020204020204" charset="-122"/>
              </a:endParaRPr>
            </a:p>
          </p:txBody>
        </p:sp>
        <p:sp>
          <p:nvSpPr>
            <p:cNvPr id="17" name="形状3"/>
            <p:cNvSpPr txBox="1"/>
            <p:nvPr/>
          </p:nvSpPr>
          <p:spPr>
            <a:xfrm>
              <a:off x="3276540" y="971104"/>
              <a:ext cx="647259" cy="353050"/>
            </a:xfrm>
            <a:custGeom>
              <a:avLst/>
              <a:gdLst>
                <a:gd name="connsiteX0" fmla="*/ 211830 w 647259"/>
                <a:gd name="connsiteY0" fmla="*/ 0 h 353050"/>
                <a:gd name="connsiteX1" fmla="*/ 211830 w 647259"/>
                <a:gd name="connsiteY1" fmla="*/ 117683 h 353050"/>
                <a:gd name="connsiteX2" fmla="*/ 647259 w 647259"/>
                <a:gd name="connsiteY2" fmla="*/ 117683 h 353050"/>
                <a:gd name="connsiteX3" fmla="*/ 647259 w 647259"/>
                <a:gd name="connsiteY3" fmla="*/ 235367 h 353050"/>
                <a:gd name="connsiteX4" fmla="*/ 211830 w 647259"/>
                <a:gd name="connsiteY4" fmla="*/ 235367 h 353050"/>
                <a:gd name="connsiteX5" fmla="*/ 211830 w 647259"/>
                <a:gd name="connsiteY5" fmla="*/ 353050 h 353050"/>
                <a:gd name="connsiteX6" fmla="*/ 0 w 647259"/>
                <a:gd name="connsiteY6" fmla="*/ 176525 h 353050"/>
                <a:gd name="connsiteX7" fmla="*/ 211830 w 647259"/>
                <a:gd name="connsiteY7" fmla="*/ 0 h 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259" h="353050">
                  <a:moveTo>
                    <a:pt x="211830" y="0"/>
                  </a:moveTo>
                  <a:lnTo>
                    <a:pt x="211830" y="117683"/>
                  </a:lnTo>
                  <a:lnTo>
                    <a:pt x="647259" y="117683"/>
                  </a:lnTo>
                  <a:lnTo>
                    <a:pt x="647259" y="235367"/>
                  </a:lnTo>
                  <a:lnTo>
                    <a:pt x="211830" y="235367"/>
                  </a:lnTo>
                  <a:lnTo>
                    <a:pt x="211830" y="353050"/>
                  </a:lnTo>
                  <a:lnTo>
                    <a:pt x="0" y="176525"/>
                  </a:lnTo>
                  <a:lnTo>
                    <a:pt x="211830" y="0"/>
                  </a:lnTo>
                  <a:close/>
                </a:path>
              </a:pathLst>
            </a:custGeom>
            <a:solidFill>
              <a:srgbClr val="000000">
                <a:alpha val="100000"/>
              </a:srgbClr>
            </a:solidFill>
            <a:ln w="9525">
              <a:solidFill>
                <a:srgbClr val="FFFFFF">
                  <a:alpha val="0"/>
                </a:srgbClr>
              </a:solidFill>
            </a:ln>
          </p:spPr>
          <p:txBody>
            <a:bodyPr anchor="ctr"/>
            <a:lstStyle/>
            <a:p>
              <a:pPr marL="0" algn="ctr"/>
            </a:p>
          </p:txBody>
        </p:sp>
      </p:grpSp>
      <p:grpSp>
        <p:nvGrpSpPr>
          <p:cNvPr id="18" name="组合5"/>
          <p:cNvGrpSpPr/>
          <p:nvPr/>
        </p:nvGrpSpPr>
        <p:grpSpPr>
          <a:xfrm>
            <a:off x="266452" y="4283507"/>
            <a:ext cx="4028992" cy="2165883"/>
            <a:chOff x="0" y="0"/>
            <a:chExt cx="4028992" cy="2165883"/>
          </a:xfrm>
        </p:grpSpPr>
        <p:pic>
          <p:nvPicPr>
            <p:cNvPr id="19" name="图片5"/>
            <p:cNvPicPr>
              <a:picLocks noChangeAspect="1"/>
            </p:cNvPicPr>
            <p:nvPr/>
          </p:nvPicPr>
          <p:blipFill>
            <a:blip r:embed="rId6"/>
            <a:stretch>
              <a:fillRect/>
            </a:stretch>
          </p:blipFill>
          <p:spPr>
            <a:xfrm>
              <a:off x="0" y="0"/>
              <a:ext cx="3341046" cy="2165547"/>
            </a:xfrm>
            <a:prstGeom prst="rect">
              <a:avLst/>
            </a:prstGeom>
          </p:spPr>
        </p:pic>
        <p:sp>
          <p:nvSpPr>
            <p:cNvPr id="20" name="文本7"/>
            <p:cNvSpPr txBox="1"/>
            <p:nvPr/>
          </p:nvSpPr>
          <p:spPr>
            <a:xfrm>
              <a:off x="468954" y="1472527"/>
              <a:ext cx="2624095" cy="693356"/>
            </a:xfrm>
            <a:prstGeom prst="rect">
              <a:avLst/>
            </a:prstGeom>
            <a:noFill/>
          </p:spPr>
          <p:txBody>
            <a:bodyPr anchor="t"/>
            <a:lstStyle/>
            <a:p>
              <a:pPr marL="0" algn="l"/>
              <a:r>
                <a:rPr lang="zh-CN" altLang="en-US" sz="3000" b="1" i="0">
                  <a:solidFill>
                    <a:srgbClr val="FFFFFF">
                      <a:alpha val="100000"/>
                    </a:srgbClr>
                  </a:solidFill>
                  <a:latin typeface="微软雅黑" panose="020B0503020204020204" charset="-122"/>
                  <a:ea typeface="微软雅黑" panose="020B0503020204020204" charset="-122"/>
                </a:rPr>
                <a:t>⑥乔木阶段</a:t>
              </a:r>
              <a:endParaRPr lang="zh-CN" altLang="en-US" sz="3000" b="1" i="0">
                <a:solidFill>
                  <a:srgbClr val="FFFFFF">
                    <a:alpha val="100000"/>
                  </a:srgbClr>
                </a:solidFill>
                <a:latin typeface="微软雅黑" panose="020B0503020204020204" charset="-122"/>
                <a:ea typeface="微软雅黑" panose="020B0503020204020204" charset="-122"/>
              </a:endParaRPr>
            </a:p>
          </p:txBody>
        </p:sp>
        <p:sp>
          <p:nvSpPr>
            <p:cNvPr id="21" name="形状4"/>
            <p:cNvSpPr txBox="1"/>
            <p:nvPr/>
          </p:nvSpPr>
          <p:spPr>
            <a:xfrm>
              <a:off x="3405270" y="841899"/>
              <a:ext cx="623722" cy="376587"/>
            </a:xfrm>
            <a:custGeom>
              <a:avLst/>
              <a:gdLst>
                <a:gd name="connsiteX0" fmla="*/ 225952 w 623722"/>
                <a:gd name="connsiteY0" fmla="*/ 0 h 376587"/>
                <a:gd name="connsiteX1" fmla="*/ 225952 w 623722"/>
                <a:gd name="connsiteY1" fmla="*/ 125529 h 376587"/>
                <a:gd name="connsiteX2" fmla="*/ 623722 w 623722"/>
                <a:gd name="connsiteY2" fmla="*/ 125529 h 376587"/>
                <a:gd name="connsiteX3" fmla="*/ 623722 w 623722"/>
                <a:gd name="connsiteY3" fmla="*/ 251058 h 376587"/>
                <a:gd name="connsiteX4" fmla="*/ 225952 w 623722"/>
                <a:gd name="connsiteY4" fmla="*/ 251058 h 376587"/>
                <a:gd name="connsiteX5" fmla="*/ 225952 w 623722"/>
                <a:gd name="connsiteY5" fmla="*/ 376587 h 376587"/>
                <a:gd name="connsiteX6" fmla="*/ 0 w 623722"/>
                <a:gd name="connsiteY6" fmla="*/ 188293 h 376587"/>
                <a:gd name="connsiteX7" fmla="*/ 225952 w 623722"/>
                <a:gd name="connsiteY7" fmla="*/ 0 h 3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3722" h="376587">
                  <a:moveTo>
                    <a:pt x="225952" y="0"/>
                  </a:moveTo>
                  <a:lnTo>
                    <a:pt x="225952" y="125529"/>
                  </a:lnTo>
                  <a:lnTo>
                    <a:pt x="623722" y="125529"/>
                  </a:lnTo>
                  <a:lnTo>
                    <a:pt x="623722" y="251058"/>
                  </a:lnTo>
                  <a:lnTo>
                    <a:pt x="225952" y="251058"/>
                  </a:lnTo>
                  <a:lnTo>
                    <a:pt x="225952" y="376587"/>
                  </a:lnTo>
                  <a:lnTo>
                    <a:pt x="0" y="188293"/>
                  </a:lnTo>
                  <a:lnTo>
                    <a:pt x="225952" y="0"/>
                  </a:lnTo>
                  <a:close/>
                </a:path>
              </a:pathLst>
            </a:custGeom>
            <a:solidFill>
              <a:srgbClr val="000000">
                <a:alpha val="100000"/>
              </a:srgbClr>
            </a:solidFill>
            <a:ln w="9525">
              <a:solidFill>
                <a:srgbClr val="FFFFFF">
                  <a:alpha val="0"/>
                </a:srgbClr>
              </a:solidFill>
            </a:ln>
          </p:spPr>
          <p:txBody>
            <a:bodyPr anchor="ctr"/>
            <a:lstStyle/>
            <a:p>
              <a:pPr marL="0" algn="ctr"/>
            </a:p>
          </p:txBody>
        </p:sp>
      </p:grpSp>
      <p:grpSp>
        <p:nvGrpSpPr>
          <p:cNvPr id="22" name="组合6"/>
          <p:cNvGrpSpPr/>
          <p:nvPr/>
        </p:nvGrpSpPr>
        <p:grpSpPr>
          <a:xfrm>
            <a:off x="8445541" y="3869665"/>
            <a:ext cx="3289598" cy="2579550"/>
            <a:chOff x="0" y="0"/>
            <a:chExt cx="3289598" cy="2579550"/>
          </a:xfrm>
        </p:grpSpPr>
        <p:pic>
          <p:nvPicPr>
            <p:cNvPr id="23" name="图片6"/>
            <p:cNvPicPr>
              <a:picLocks noChangeAspect="1"/>
            </p:cNvPicPr>
            <p:nvPr/>
          </p:nvPicPr>
          <p:blipFill>
            <a:blip r:embed="rId7"/>
            <a:stretch>
              <a:fillRect/>
            </a:stretch>
          </p:blipFill>
          <p:spPr>
            <a:xfrm>
              <a:off x="0" y="489032"/>
              <a:ext cx="3289106" cy="2090518"/>
            </a:xfrm>
            <a:prstGeom prst="rect">
              <a:avLst/>
            </a:prstGeom>
          </p:spPr>
        </p:pic>
        <p:sp>
          <p:nvSpPr>
            <p:cNvPr id="24" name="文本8"/>
            <p:cNvSpPr txBox="1"/>
            <p:nvPr/>
          </p:nvSpPr>
          <p:spPr>
            <a:xfrm>
              <a:off x="665503" y="1885911"/>
              <a:ext cx="2624095" cy="693356"/>
            </a:xfrm>
            <a:prstGeom prst="rect">
              <a:avLst/>
            </a:prstGeom>
            <a:noFill/>
          </p:spPr>
          <p:txBody>
            <a:bodyPr anchor="t"/>
            <a:lstStyle/>
            <a:p>
              <a:pPr marL="0" algn="l"/>
              <a:r>
                <a:rPr lang="zh-CN" altLang="en-US" sz="3000" b="1" i="0">
                  <a:solidFill>
                    <a:srgbClr val="FFFFFF">
                      <a:alpha val="100000"/>
                    </a:srgbClr>
                  </a:solidFill>
                  <a:latin typeface="微软雅黑" panose="020B0503020204020204" charset="-122"/>
                  <a:ea typeface="微软雅黑" panose="020B0503020204020204" charset="-122"/>
                </a:rPr>
                <a:t>④草本阶段</a:t>
              </a:r>
              <a:endParaRPr lang="zh-CN" altLang="en-US" sz="3000" b="1" i="0">
                <a:solidFill>
                  <a:srgbClr val="FFFFFF">
                    <a:alpha val="100000"/>
                  </a:srgbClr>
                </a:solidFill>
                <a:latin typeface="微软雅黑" panose="020B0503020204020204" charset="-122"/>
                <a:ea typeface="微软雅黑" panose="020B0503020204020204" charset="-122"/>
              </a:endParaRPr>
            </a:p>
          </p:txBody>
        </p:sp>
        <p:sp>
          <p:nvSpPr>
            <p:cNvPr id="25" name="形状5"/>
            <p:cNvSpPr txBox="1"/>
            <p:nvPr/>
          </p:nvSpPr>
          <p:spPr>
            <a:xfrm rot="5400000">
              <a:off x="1658703" y="0"/>
              <a:ext cx="623726" cy="355292"/>
            </a:xfrm>
            <a:custGeom>
              <a:avLst/>
              <a:gdLst>
                <a:gd name="connsiteX0" fmla="*/ 410550 w 623726"/>
                <a:gd name="connsiteY0" fmla="*/ 0 h 355292"/>
                <a:gd name="connsiteX1" fmla="*/ 623726 w 623726"/>
                <a:gd name="connsiteY1" fmla="*/ 177646 h 355292"/>
                <a:gd name="connsiteX2" fmla="*/ 410550 w 623726"/>
                <a:gd name="connsiteY2" fmla="*/ 355292 h 355292"/>
                <a:gd name="connsiteX3" fmla="*/ 410550 w 623726"/>
                <a:gd name="connsiteY3" fmla="*/ 236861 h 355292"/>
                <a:gd name="connsiteX4" fmla="*/ 0 w 623726"/>
                <a:gd name="connsiteY4" fmla="*/ 236861 h 355292"/>
                <a:gd name="connsiteX5" fmla="*/ 0 w 623726"/>
                <a:gd name="connsiteY5" fmla="*/ 118431 h 355292"/>
                <a:gd name="connsiteX6" fmla="*/ 410550 w 623726"/>
                <a:gd name="connsiteY6" fmla="*/ 118431 h 355292"/>
                <a:gd name="connsiteX7" fmla="*/ 410550 w 623726"/>
                <a:gd name="connsiteY7" fmla="*/ 0 h 35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3726" h="355292">
                  <a:moveTo>
                    <a:pt x="410550" y="0"/>
                  </a:moveTo>
                  <a:lnTo>
                    <a:pt x="623726" y="177646"/>
                  </a:lnTo>
                  <a:lnTo>
                    <a:pt x="410550" y="355292"/>
                  </a:lnTo>
                  <a:lnTo>
                    <a:pt x="410550" y="236861"/>
                  </a:lnTo>
                  <a:lnTo>
                    <a:pt x="0" y="236861"/>
                  </a:lnTo>
                  <a:lnTo>
                    <a:pt x="0" y="118431"/>
                  </a:lnTo>
                  <a:lnTo>
                    <a:pt x="410550" y="118431"/>
                  </a:lnTo>
                  <a:lnTo>
                    <a:pt x="410550" y="0"/>
                  </a:lnTo>
                  <a:close/>
                </a:path>
              </a:pathLst>
            </a:custGeom>
            <a:solidFill>
              <a:srgbClr val="000000">
                <a:alpha val="100000"/>
              </a:srgbClr>
            </a:solidFill>
            <a:ln w="9525">
              <a:solidFill>
                <a:srgbClr val="FFFFFF">
                  <a:alpha val="0"/>
                </a:srgbClr>
              </a:solidFill>
            </a:ln>
          </p:spPr>
          <p:txBody>
            <a:bodyPr anchor="ctr"/>
            <a:lstStyle/>
            <a:p>
              <a:pPr marL="0" algn="ctr"/>
            </a:p>
          </p:txBody>
        </p:sp>
      </p:grpSp>
      <p:sp>
        <p:nvSpPr>
          <p:cNvPr id="26" name="文本2"/>
          <p:cNvSpPr txBox="1"/>
          <p:nvPr/>
        </p:nvSpPr>
        <p:spPr>
          <a:xfrm>
            <a:off x="524" y="732425"/>
            <a:ext cx="6293415" cy="693356"/>
          </a:xfrm>
          <a:prstGeom prst="rect">
            <a:avLst/>
          </a:prstGeom>
          <a:noFill/>
        </p:spPr>
        <p:txBody>
          <a:bodyPr anchor="t"/>
          <a:lstStyle/>
          <a:p>
            <a:pPr marL="0" algn="l"/>
            <a:r>
              <a:rPr lang="zh-CN" altLang="en-US" sz="3000" b="1" i="0">
                <a:solidFill>
                  <a:srgbClr val="000000">
                    <a:alpha val="100000"/>
                  </a:srgbClr>
                </a:solidFill>
                <a:latin typeface="微软雅黑" panose="020B0503020204020204" charset="-122"/>
                <a:ea typeface="微软雅黑" panose="020B0503020204020204" charset="-122"/>
              </a:rPr>
              <a:t>（一）发生在</a:t>
            </a:r>
            <a:r>
              <a:rPr lang="zh-CN" altLang="en-US" sz="3000" b="1" i="0">
                <a:solidFill>
                  <a:srgbClr val="FF0000">
                    <a:alpha val="100000"/>
                  </a:srgbClr>
                </a:solidFill>
                <a:latin typeface="微软雅黑" panose="020B0503020204020204" charset="-122"/>
                <a:ea typeface="微软雅黑" panose="020B0503020204020204" charset="-122"/>
              </a:rPr>
              <a:t>裸岩</a:t>
            </a:r>
            <a:r>
              <a:rPr lang="zh-CN" altLang="en-US" sz="3000" b="1" i="0">
                <a:solidFill>
                  <a:srgbClr val="000000">
                    <a:alpha val="100000"/>
                  </a:srgbClr>
                </a:solidFill>
                <a:latin typeface="微软雅黑" panose="020B0503020204020204" charset="-122"/>
                <a:ea typeface="微软雅黑" panose="020B0503020204020204" charset="-122"/>
              </a:rPr>
              <a:t>上的演替</a:t>
            </a:r>
            <a:endParaRPr lang="zh-CN" altLang="en-US" sz="3000" b="1" i="0">
              <a:solidFill>
                <a:srgbClr val="000000">
                  <a:alpha val="100000"/>
                </a:srgbClr>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vertical)">
                                      <p:cBhvr>
                                        <p:cTn id="12" dur="3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vertical)">
                                      <p:cBhvr>
                                        <p:cTn id="17" dur="3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vertical)">
                                      <p:cBhvr>
                                        <p:cTn id="22" dur="3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5"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vertical)">
                                      <p:cBhvr>
                                        <p:cTn id="27" dur="3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5"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linds(vertical)">
                                      <p:cBhvr>
                                        <p:cTn id="32" dur="3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animBg="1"/>
      <p:bldP spid="14" grpId="0" animBg="1"/>
      <p:bldP spid="18"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文本1"/>
          <p:cNvSpPr txBox="1"/>
          <p:nvPr/>
        </p:nvSpPr>
        <p:spPr>
          <a:xfrm>
            <a:off x="266281" y="23165"/>
            <a:ext cx="4035952" cy="777176"/>
          </a:xfrm>
          <a:prstGeom prst="rect">
            <a:avLst/>
          </a:prstGeom>
          <a:noFill/>
        </p:spPr>
        <p:txBody>
          <a:bodyPr anchor="t"/>
          <a:lstStyle/>
          <a:p>
            <a:pPr marL="0" algn="l"/>
            <a:r>
              <a:rPr lang="zh-CN" altLang="en-US" sz="3500" b="1" i="0">
                <a:solidFill>
                  <a:srgbClr val="000000">
                    <a:alpha val="100000"/>
                  </a:srgbClr>
                </a:solidFill>
                <a:latin typeface="微软雅黑" panose="020B0503020204020204" charset="-122"/>
                <a:ea typeface="微软雅黑" panose="020B0503020204020204" charset="-122"/>
              </a:rPr>
              <a:t>二.群落演替的类型</a:t>
            </a:r>
            <a:endParaRPr lang="zh-CN" altLang="en-US" sz="3500" b="1" i="0">
              <a:solidFill>
                <a:srgbClr val="000000">
                  <a:alpha val="100000"/>
                </a:srgbClr>
              </a:solidFill>
              <a:latin typeface="微软雅黑" panose="020B0503020204020204" charset="-122"/>
              <a:ea typeface="微软雅黑" panose="020B0503020204020204" charset="-122"/>
            </a:endParaRPr>
          </a:p>
        </p:txBody>
      </p:sp>
      <p:pic>
        <p:nvPicPr>
          <p:cNvPr id="3" name="图片1"/>
          <p:cNvPicPr>
            <a:picLocks noChangeAspect="1"/>
          </p:cNvPicPr>
          <p:nvPr/>
        </p:nvPicPr>
        <p:blipFill>
          <a:blip r:embed="rId2"/>
          <a:stretch>
            <a:fillRect/>
          </a:stretch>
        </p:blipFill>
        <p:spPr>
          <a:xfrm>
            <a:off x="384315" y="1721006"/>
            <a:ext cx="5334124" cy="3032770"/>
          </a:xfrm>
          <a:prstGeom prst="rect">
            <a:avLst/>
          </a:prstGeom>
        </p:spPr>
      </p:pic>
      <p:sp>
        <p:nvSpPr>
          <p:cNvPr id="4" name="文本2"/>
          <p:cNvSpPr txBox="1"/>
          <p:nvPr/>
        </p:nvSpPr>
        <p:spPr>
          <a:xfrm>
            <a:off x="1582741" y="4060622"/>
            <a:ext cx="2624095" cy="693356"/>
          </a:xfrm>
          <a:prstGeom prst="rect">
            <a:avLst/>
          </a:prstGeom>
          <a:noFill/>
        </p:spPr>
        <p:txBody>
          <a:bodyPr anchor="t"/>
          <a:lstStyle/>
          <a:p>
            <a:pPr marL="0" algn="l"/>
            <a:r>
              <a:rPr lang="zh-CN" altLang="en-US" sz="3000" b="1" i="0">
                <a:solidFill>
                  <a:srgbClr val="FFFFFF">
                    <a:alpha val="100000"/>
                  </a:srgbClr>
                </a:solidFill>
                <a:latin typeface="微软雅黑" panose="020B0503020204020204" charset="-122"/>
                <a:ea typeface="微软雅黑" panose="020B0503020204020204" charset="-122"/>
              </a:rPr>
              <a:t>①裸岩阶段</a:t>
            </a:r>
            <a:endParaRPr lang="zh-CN" altLang="en-US" sz="3000" b="1" i="0">
              <a:solidFill>
                <a:srgbClr val="FFFFFF">
                  <a:alpha val="100000"/>
                </a:srgbClr>
              </a:solidFill>
              <a:latin typeface="微软雅黑" panose="020B0503020204020204" charset="-122"/>
              <a:ea typeface="微软雅黑" panose="020B0503020204020204" charset="-122"/>
            </a:endParaRPr>
          </a:p>
        </p:txBody>
      </p:sp>
      <p:sp>
        <p:nvSpPr>
          <p:cNvPr id="5" name="文本3"/>
          <p:cNvSpPr txBox="1"/>
          <p:nvPr/>
        </p:nvSpPr>
        <p:spPr>
          <a:xfrm>
            <a:off x="1149687" y="4636722"/>
            <a:ext cx="3489122" cy="1529591"/>
          </a:xfrm>
          <a:prstGeom prst="rect">
            <a:avLst/>
          </a:prstGeom>
          <a:noFill/>
        </p:spPr>
        <p:txBody>
          <a:bodyPr anchor="t"/>
          <a:lstStyle/>
          <a:p>
            <a:pPr marL="0" algn="l"/>
            <a:r>
              <a:rPr lang="zh-CN" altLang="en-US" sz="2800" b="0" i="0">
                <a:solidFill>
                  <a:srgbClr val="000000">
                    <a:alpha val="100000"/>
                  </a:srgbClr>
                </a:solidFill>
                <a:latin typeface="宋体" panose="02010600030101010101" pitchFamily="2" charset="-122"/>
                <a:ea typeface="宋体" panose="02010600030101010101" pitchFamily="2" charset="-122"/>
              </a:rPr>
              <a:t>表层为岩石或石砾，裸岩上没有任何生物</a:t>
            </a:r>
            <a:endParaRPr lang="zh-CN" altLang="en-US" sz="2800" b="0" i="0">
              <a:solidFill>
                <a:srgbClr val="000000">
                  <a:alpha val="100000"/>
                </a:srgbClr>
              </a:solidFill>
              <a:latin typeface="宋体" panose="02010600030101010101" pitchFamily="2" charset="-122"/>
              <a:ea typeface="宋体" panose="02010600030101010101" pitchFamily="2" charset="-122"/>
            </a:endParaRPr>
          </a:p>
        </p:txBody>
      </p:sp>
      <p:grpSp>
        <p:nvGrpSpPr>
          <p:cNvPr id="6" name="组合1"/>
          <p:cNvGrpSpPr/>
          <p:nvPr/>
        </p:nvGrpSpPr>
        <p:grpSpPr>
          <a:xfrm>
            <a:off x="5954230" y="1691145"/>
            <a:ext cx="5981338" cy="4063553"/>
            <a:chOff x="0" y="0"/>
            <a:chExt cx="5981338" cy="4063553"/>
          </a:xfrm>
        </p:grpSpPr>
        <p:pic>
          <p:nvPicPr>
            <p:cNvPr id="7" name="图片2"/>
            <p:cNvPicPr>
              <a:picLocks noChangeAspect="1"/>
            </p:cNvPicPr>
            <p:nvPr/>
          </p:nvPicPr>
          <p:blipFill>
            <a:blip r:embed="rId3"/>
            <a:stretch>
              <a:fillRect/>
            </a:stretch>
          </p:blipFill>
          <p:spPr>
            <a:xfrm>
              <a:off x="818293" y="0"/>
              <a:ext cx="5012255" cy="3062278"/>
            </a:xfrm>
            <a:prstGeom prst="rect">
              <a:avLst/>
            </a:prstGeom>
          </p:spPr>
        </p:pic>
        <p:sp>
          <p:nvSpPr>
            <p:cNvPr id="8" name="文本8"/>
            <p:cNvSpPr txBox="1"/>
            <p:nvPr/>
          </p:nvSpPr>
          <p:spPr>
            <a:xfrm>
              <a:off x="2126208" y="2404710"/>
              <a:ext cx="3382613" cy="693356"/>
            </a:xfrm>
            <a:prstGeom prst="rect">
              <a:avLst/>
            </a:prstGeom>
            <a:noFill/>
          </p:spPr>
          <p:txBody>
            <a:bodyPr anchor="t"/>
            <a:lstStyle/>
            <a:p>
              <a:pPr marL="0" algn="l"/>
              <a:r>
                <a:rPr lang="zh-CN" altLang="en-US" sz="3000" b="1" i="0">
                  <a:solidFill>
                    <a:srgbClr val="FFFFFF">
                      <a:alpha val="100000"/>
                    </a:srgbClr>
                  </a:solidFill>
                  <a:latin typeface="微软雅黑" panose="020B0503020204020204" charset="-122"/>
                  <a:ea typeface="微软雅黑" panose="020B0503020204020204" charset="-122"/>
                </a:rPr>
                <a:t>②地衣阶段</a:t>
              </a:r>
              <a:endParaRPr lang="zh-CN" altLang="en-US" sz="3000" b="1" i="0">
                <a:solidFill>
                  <a:srgbClr val="FFFFFF">
                    <a:alpha val="100000"/>
                  </a:srgbClr>
                </a:solidFill>
                <a:latin typeface="微软雅黑" panose="020B0503020204020204" charset="-122"/>
                <a:ea typeface="微软雅黑" panose="020B0503020204020204" charset="-122"/>
              </a:endParaRPr>
            </a:p>
          </p:txBody>
        </p:sp>
        <p:sp>
          <p:nvSpPr>
            <p:cNvPr id="9" name="形状1"/>
            <p:cNvSpPr txBox="1"/>
            <p:nvPr/>
          </p:nvSpPr>
          <p:spPr>
            <a:xfrm>
              <a:off x="0" y="1447200"/>
              <a:ext cx="553112" cy="364819"/>
            </a:xfrm>
            <a:custGeom>
              <a:avLst/>
              <a:gdLst>
                <a:gd name="connsiteX0" fmla="*/ 334221 w 553112"/>
                <a:gd name="connsiteY0" fmla="*/ 0 h 364819"/>
                <a:gd name="connsiteX1" fmla="*/ 553112 w 553112"/>
                <a:gd name="connsiteY1" fmla="*/ 182409 h 364819"/>
                <a:gd name="connsiteX2" fmla="*/ 334221 w 553112"/>
                <a:gd name="connsiteY2" fmla="*/ 364819 h 364819"/>
                <a:gd name="connsiteX3" fmla="*/ 334221 w 553112"/>
                <a:gd name="connsiteY3" fmla="*/ 243212 h 364819"/>
                <a:gd name="connsiteX4" fmla="*/ 0 w 553112"/>
                <a:gd name="connsiteY4" fmla="*/ 243212 h 364819"/>
                <a:gd name="connsiteX5" fmla="*/ 0 w 553112"/>
                <a:gd name="connsiteY5" fmla="*/ 121606 h 364819"/>
                <a:gd name="connsiteX6" fmla="*/ 334221 w 553112"/>
                <a:gd name="connsiteY6" fmla="*/ 121606 h 364819"/>
                <a:gd name="connsiteX7" fmla="*/ 334221 w 553112"/>
                <a:gd name="connsiteY7" fmla="*/ 0 h 36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112" h="364819">
                  <a:moveTo>
                    <a:pt x="334221" y="0"/>
                  </a:moveTo>
                  <a:lnTo>
                    <a:pt x="553112" y="182409"/>
                  </a:lnTo>
                  <a:lnTo>
                    <a:pt x="334221" y="364819"/>
                  </a:lnTo>
                  <a:lnTo>
                    <a:pt x="334221" y="243212"/>
                  </a:lnTo>
                  <a:lnTo>
                    <a:pt x="0" y="243212"/>
                  </a:lnTo>
                  <a:lnTo>
                    <a:pt x="0" y="121606"/>
                  </a:lnTo>
                  <a:lnTo>
                    <a:pt x="334221" y="121606"/>
                  </a:lnTo>
                  <a:lnTo>
                    <a:pt x="334221" y="0"/>
                  </a:lnTo>
                  <a:close/>
                </a:path>
              </a:pathLst>
            </a:custGeom>
            <a:solidFill>
              <a:srgbClr val="000000">
                <a:alpha val="100000"/>
              </a:srgbClr>
            </a:solidFill>
            <a:ln w="9525">
              <a:solidFill>
                <a:srgbClr val="FFFFFF">
                  <a:alpha val="0"/>
                </a:srgbClr>
              </a:solidFill>
            </a:ln>
          </p:spPr>
          <p:txBody>
            <a:bodyPr anchor="ctr"/>
            <a:lstStyle/>
            <a:p>
              <a:pPr marL="0" algn="ctr"/>
            </a:p>
          </p:txBody>
        </p:sp>
        <p:sp>
          <p:nvSpPr>
            <p:cNvPr id="10" name="文本7"/>
            <p:cNvSpPr txBox="1"/>
            <p:nvPr/>
          </p:nvSpPr>
          <p:spPr>
            <a:xfrm>
              <a:off x="1217809" y="3061840"/>
              <a:ext cx="4763529" cy="1001713"/>
            </a:xfrm>
            <a:prstGeom prst="rect">
              <a:avLst/>
            </a:prstGeom>
            <a:noFill/>
          </p:spPr>
          <p:txBody>
            <a:bodyPr anchor="t"/>
            <a:lstStyle/>
            <a:p>
              <a:pPr marL="0" algn="l"/>
              <a:r>
                <a:rPr lang="zh-CN" altLang="en-US" sz="2800" b="0" i="0">
                  <a:solidFill>
                    <a:srgbClr val="000000">
                      <a:alpha val="100000"/>
                    </a:srgbClr>
                  </a:solidFill>
                  <a:latin typeface="宋体" panose="02010600030101010101" pitchFamily="2" charset="-122"/>
                  <a:ea typeface="宋体" panose="02010600030101010101" pitchFamily="2" charset="-122"/>
                </a:rPr>
                <a:t>地衣分泌的有机酸可加速岩石风化，土壤、有机物增多</a:t>
              </a:r>
              <a:endParaRPr lang="zh-CN" altLang="en-US" sz="2800" b="0" i="0">
                <a:solidFill>
                  <a:srgbClr val="000000">
                    <a:alpha val="100000"/>
                  </a:srgbClr>
                </a:solidFill>
                <a:latin typeface="宋体" panose="02010600030101010101" pitchFamily="2" charset="-122"/>
                <a:ea typeface="宋体" panose="02010600030101010101" pitchFamily="2" charset="-122"/>
              </a:endParaRPr>
            </a:p>
          </p:txBody>
        </p:sp>
      </p:grpSp>
      <p:sp>
        <p:nvSpPr>
          <p:cNvPr id="11" name="文本6"/>
          <p:cNvSpPr txBox="1"/>
          <p:nvPr/>
        </p:nvSpPr>
        <p:spPr>
          <a:xfrm>
            <a:off x="524" y="732425"/>
            <a:ext cx="6293415" cy="693356"/>
          </a:xfrm>
          <a:prstGeom prst="rect">
            <a:avLst/>
          </a:prstGeom>
          <a:noFill/>
        </p:spPr>
        <p:txBody>
          <a:bodyPr anchor="t"/>
          <a:lstStyle/>
          <a:p>
            <a:pPr marL="0" algn="l"/>
            <a:r>
              <a:rPr lang="zh-CN" altLang="en-US" sz="3000" b="1" i="0">
                <a:solidFill>
                  <a:srgbClr val="000000">
                    <a:alpha val="100000"/>
                  </a:srgbClr>
                </a:solidFill>
                <a:latin typeface="微软雅黑" panose="020B0503020204020204" charset="-122"/>
                <a:ea typeface="微软雅黑" panose="020B0503020204020204" charset="-122"/>
              </a:rPr>
              <a:t>（一）发生在</a:t>
            </a:r>
            <a:r>
              <a:rPr lang="zh-CN" altLang="en-US" sz="3000" b="1" i="0">
                <a:solidFill>
                  <a:srgbClr val="FF0000">
                    <a:alpha val="100000"/>
                  </a:srgbClr>
                </a:solidFill>
                <a:latin typeface="微软雅黑" panose="020B0503020204020204" charset="-122"/>
                <a:ea typeface="微软雅黑" panose="020B0503020204020204" charset="-122"/>
              </a:rPr>
              <a:t>裸岩</a:t>
            </a:r>
            <a:r>
              <a:rPr lang="zh-CN" altLang="en-US" sz="3000" b="1" i="0">
                <a:solidFill>
                  <a:srgbClr val="000000">
                    <a:alpha val="100000"/>
                  </a:srgbClr>
                </a:solidFill>
                <a:latin typeface="微软雅黑" panose="020B0503020204020204" charset="-122"/>
                <a:ea typeface="微软雅黑" panose="020B0503020204020204" charset="-122"/>
              </a:rPr>
              <a:t>上的演替</a:t>
            </a:r>
            <a:endParaRPr lang="zh-CN" altLang="en-US" sz="3000" b="1" i="0">
              <a:solidFill>
                <a:srgbClr val="000000">
                  <a:alpha val="100000"/>
                </a:srgbClr>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vertical)">
                                      <p:cBhvr>
                                        <p:cTn id="7" dur="3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vertical)">
                                      <p:cBhvr>
                                        <p:cTn id="12"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文本1"/>
          <p:cNvSpPr txBox="1"/>
          <p:nvPr/>
        </p:nvSpPr>
        <p:spPr>
          <a:xfrm>
            <a:off x="266281" y="23165"/>
            <a:ext cx="4035952" cy="777176"/>
          </a:xfrm>
          <a:prstGeom prst="rect">
            <a:avLst/>
          </a:prstGeom>
          <a:noFill/>
        </p:spPr>
        <p:txBody>
          <a:bodyPr anchor="t"/>
          <a:lstStyle/>
          <a:p>
            <a:pPr marL="0" algn="l"/>
            <a:r>
              <a:rPr lang="zh-CN" altLang="en-US" sz="3500" b="1" i="0">
                <a:solidFill>
                  <a:srgbClr val="000000">
                    <a:alpha val="100000"/>
                  </a:srgbClr>
                </a:solidFill>
                <a:latin typeface="微软雅黑" panose="020B0503020204020204" charset="-122"/>
                <a:ea typeface="微软雅黑" panose="020B0503020204020204" charset="-122"/>
              </a:rPr>
              <a:t>二.群落演替的类型</a:t>
            </a:r>
            <a:endParaRPr lang="zh-CN" altLang="en-US" sz="3500" b="1" i="0">
              <a:solidFill>
                <a:srgbClr val="000000">
                  <a:alpha val="100000"/>
                </a:srgbClr>
              </a:solidFill>
              <a:latin typeface="微软雅黑" panose="020B0503020204020204" charset="-122"/>
              <a:ea typeface="微软雅黑" panose="020B0503020204020204" charset="-122"/>
            </a:endParaRPr>
          </a:p>
        </p:txBody>
      </p:sp>
      <p:grpSp>
        <p:nvGrpSpPr>
          <p:cNvPr id="3" name="组合1"/>
          <p:cNvGrpSpPr/>
          <p:nvPr/>
        </p:nvGrpSpPr>
        <p:grpSpPr>
          <a:xfrm>
            <a:off x="453400" y="1590989"/>
            <a:ext cx="4991872" cy="3676759"/>
            <a:chOff x="0" y="0"/>
            <a:chExt cx="4991872" cy="3676759"/>
          </a:xfrm>
        </p:grpSpPr>
        <p:pic>
          <p:nvPicPr>
            <p:cNvPr id="4" name="图片1"/>
            <p:cNvPicPr>
              <a:picLocks noChangeAspect="1"/>
            </p:cNvPicPr>
            <p:nvPr/>
          </p:nvPicPr>
          <p:blipFill>
            <a:blip r:embed="rId2"/>
            <a:stretch>
              <a:fillRect/>
            </a:stretch>
          </p:blipFill>
          <p:spPr>
            <a:xfrm>
              <a:off x="0" y="0"/>
              <a:ext cx="4991872" cy="3676650"/>
            </a:xfrm>
            <a:prstGeom prst="rect">
              <a:avLst/>
            </a:prstGeom>
          </p:spPr>
        </p:pic>
        <p:sp>
          <p:nvSpPr>
            <p:cNvPr id="5" name="文本6"/>
            <p:cNvSpPr txBox="1"/>
            <p:nvPr/>
          </p:nvSpPr>
          <p:spPr>
            <a:xfrm>
              <a:off x="1183967" y="2983402"/>
              <a:ext cx="2624095" cy="693357"/>
            </a:xfrm>
            <a:prstGeom prst="rect">
              <a:avLst/>
            </a:prstGeom>
            <a:noFill/>
          </p:spPr>
          <p:txBody>
            <a:bodyPr anchor="t"/>
            <a:lstStyle/>
            <a:p>
              <a:pPr marL="0" algn="l"/>
              <a:r>
                <a:rPr lang="zh-CN" altLang="en-US" sz="3000" b="1" i="0">
                  <a:solidFill>
                    <a:srgbClr val="FFFFFF">
                      <a:alpha val="100000"/>
                    </a:srgbClr>
                  </a:solidFill>
                  <a:latin typeface="微软雅黑" panose="020B0503020204020204" charset="-122"/>
                  <a:ea typeface="微软雅黑" panose="020B0503020204020204" charset="-122"/>
                </a:rPr>
                <a:t>③苔藓阶段</a:t>
              </a:r>
              <a:endParaRPr lang="zh-CN" altLang="en-US" sz="3000" b="1" i="0">
                <a:solidFill>
                  <a:srgbClr val="FFFFFF">
                    <a:alpha val="100000"/>
                  </a:srgbClr>
                </a:solidFill>
                <a:latin typeface="微软雅黑" panose="020B0503020204020204" charset="-122"/>
                <a:ea typeface="微软雅黑" panose="020B0503020204020204" charset="-122"/>
              </a:endParaRPr>
            </a:p>
          </p:txBody>
        </p:sp>
      </p:grpSp>
      <p:sp>
        <p:nvSpPr>
          <p:cNvPr id="6" name="文本2"/>
          <p:cNvSpPr txBox="1"/>
          <p:nvPr/>
        </p:nvSpPr>
        <p:spPr>
          <a:xfrm>
            <a:off x="5445262" y="2032111"/>
            <a:ext cx="6477000" cy="2218531"/>
          </a:xfrm>
          <a:prstGeom prst="rect">
            <a:avLst/>
          </a:prstGeom>
          <a:noFill/>
        </p:spPr>
        <p:txBody>
          <a:bodyPr anchor="t"/>
          <a:lstStyle/>
          <a:p>
            <a:pPr marL="0" algn="l"/>
            <a:r>
              <a:rPr lang="zh-CN" altLang="en-US" sz="2800" b="0" i="0">
                <a:solidFill>
                  <a:srgbClr val="000000">
                    <a:alpha val="100000"/>
                  </a:srgbClr>
                </a:solidFill>
                <a:latin typeface="宋体" panose="02010600030101010101" pitchFamily="2" charset="-122"/>
                <a:ea typeface="宋体" panose="02010600030101010101" pitchFamily="2" charset="-122"/>
              </a:rPr>
              <a:t>   苔藓生长，苔藓比地衣长得高，</a:t>
            </a:r>
            <a:r>
              <a:rPr lang="zh-CN" altLang="en-US" sz="2800" b="0" i="0">
                <a:solidFill>
                  <a:srgbClr val="FF0000">
                    <a:alpha val="100000"/>
                  </a:srgbClr>
                </a:solidFill>
                <a:latin typeface="宋体" panose="02010600030101010101" pitchFamily="2" charset="-122"/>
                <a:ea typeface="宋体" panose="02010600030101010101" pitchFamily="2" charset="-122"/>
              </a:rPr>
              <a:t>在与地衣竞争阳光的过程中，苔藓占优势</a:t>
            </a:r>
            <a:r>
              <a:rPr lang="zh-CN" altLang="en-US" sz="2800" b="0" i="0">
                <a:solidFill>
                  <a:srgbClr val="000000">
                    <a:alpha val="100000"/>
                  </a:srgbClr>
                </a:solidFill>
                <a:latin typeface="宋体" panose="02010600030101010101" pitchFamily="2" charset="-122"/>
                <a:ea typeface="宋体" panose="02010600030101010101" pitchFamily="2" charset="-122"/>
              </a:rPr>
              <a:t>，苔藓的生长会进一步使岩石分解， 土层加厚，有机物增多，土壤中微生物的种类也越来越丰富</a:t>
            </a:r>
            <a:endParaRPr lang="zh-CN" altLang="en-US" sz="2800" b="0" i="0">
              <a:solidFill>
                <a:srgbClr val="000000">
                  <a:alpha val="100000"/>
                </a:srgbClr>
              </a:solidFill>
              <a:latin typeface="宋体" panose="02010600030101010101" pitchFamily="2" charset="-122"/>
              <a:ea typeface="宋体" panose="02010600030101010101" pitchFamily="2" charset="-122"/>
            </a:endParaRPr>
          </a:p>
        </p:txBody>
      </p:sp>
      <p:sp>
        <p:nvSpPr>
          <p:cNvPr id="7" name="文本5"/>
          <p:cNvSpPr txBox="1"/>
          <p:nvPr/>
        </p:nvSpPr>
        <p:spPr>
          <a:xfrm>
            <a:off x="524" y="732425"/>
            <a:ext cx="6293415" cy="693356"/>
          </a:xfrm>
          <a:prstGeom prst="rect">
            <a:avLst/>
          </a:prstGeom>
          <a:noFill/>
        </p:spPr>
        <p:txBody>
          <a:bodyPr anchor="t"/>
          <a:lstStyle/>
          <a:p>
            <a:pPr marL="0" algn="l"/>
            <a:r>
              <a:rPr lang="zh-CN" altLang="en-US" sz="3000" b="1" i="0">
                <a:solidFill>
                  <a:srgbClr val="000000">
                    <a:alpha val="100000"/>
                  </a:srgbClr>
                </a:solidFill>
                <a:latin typeface="微软雅黑" panose="020B0503020204020204" charset="-122"/>
                <a:ea typeface="微软雅黑" panose="020B0503020204020204" charset="-122"/>
              </a:rPr>
              <a:t>（一）发生在</a:t>
            </a:r>
            <a:r>
              <a:rPr lang="zh-CN" altLang="en-US" sz="3000" b="1" i="0">
                <a:solidFill>
                  <a:srgbClr val="FF0000">
                    <a:alpha val="100000"/>
                  </a:srgbClr>
                </a:solidFill>
                <a:latin typeface="微软雅黑" panose="020B0503020204020204" charset="-122"/>
                <a:ea typeface="微软雅黑" panose="020B0503020204020204" charset="-122"/>
              </a:rPr>
              <a:t>裸岩</a:t>
            </a:r>
            <a:r>
              <a:rPr lang="zh-CN" altLang="en-US" sz="3000" b="1" i="0">
                <a:solidFill>
                  <a:srgbClr val="000000">
                    <a:alpha val="100000"/>
                  </a:srgbClr>
                </a:solidFill>
                <a:latin typeface="微软雅黑" panose="020B0503020204020204" charset="-122"/>
                <a:ea typeface="微软雅黑" panose="020B0503020204020204" charset="-122"/>
              </a:rPr>
              <a:t>上的演替</a:t>
            </a:r>
            <a:endParaRPr lang="zh-CN" altLang="en-US" sz="3000" b="1" i="0">
              <a:solidFill>
                <a:srgbClr val="000000">
                  <a:alpha val="100000"/>
                </a:srgbClr>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vertical)">
                                      <p:cBhvr>
                                        <p:cTn id="7"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文本1"/>
          <p:cNvSpPr txBox="1"/>
          <p:nvPr/>
        </p:nvSpPr>
        <p:spPr>
          <a:xfrm>
            <a:off x="266281" y="23165"/>
            <a:ext cx="4035952" cy="777176"/>
          </a:xfrm>
          <a:prstGeom prst="rect">
            <a:avLst/>
          </a:prstGeom>
          <a:noFill/>
        </p:spPr>
        <p:txBody>
          <a:bodyPr anchor="t"/>
          <a:lstStyle/>
          <a:p>
            <a:pPr marL="0" algn="l"/>
            <a:r>
              <a:rPr lang="zh-CN" altLang="en-US" sz="3500" b="1" i="0">
                <a:solidFill>
                  <a:srgbClr val="000000">
                    <a:alpha val="100000"/>
                  </a:srgbClr>
                </a:solidFill>
                <a:latin typeface="微软雅黑" panose="020B0503020204020204" charset="-122"/>
                <a:ea typeface="微软雅黑" panose="020B0503020204020204" charset="-122"/>
              </a:rPr>
              <a:t>二.群落演替的类型</a:t>
            </a:r>
            <a:endParaRPr lang="zh-CN" altLang="en-US" sz="3500" b="1" i="0">
              <a:solidFill>
                <a:srgbClr val="000000">
                  <a:alpha val="100000"/>
                </a:srgbClr>
              </a:solidFill>
              <a:latin typeface="微软雅黑" panose="020B0503020204020204" charset="-122"/>
              <a:ea typeface="微软雅黑" panose="020B0503020204020204" charset="-122"/>
            </a:endParaRPr>
          </a:p>
        </p:txBody>
      </p:sp>
      <p:pic>
        <p:nvPicPr>
          <p:cNvPr id="3" name="图片1"/>
          <p:cNvPicPr>
            <a:picLocks noChangeAspect="1"/>
          </p:cNvPicPr>
          <p:nvPr/>
        </p:nvPicPr>
        <p:blipFill>
          <a:blip r:embed="rId2"/>
          <a:stretch>
            <a:fillRect/>
          </a:stretch>
        </p:blipFill>
        <p:spPr>
          <a:xfrm>
            <a:off x="425263" y="1409862"/>
            <a:ext cx="5244570" cy="4533900"/>
          </a:xfrm>
          <a:prstGeom prst="rect">
            <a:avLst/>
          </a:prstGeom>
        </p:spPr>
      </p:pic>
      <p:sp>
        <p:nvSpPr>
          <p:cNvPr id="4" name="文本2"/>
          <p:cNvSpPr txBox="1"/>
          <p:nvPr/>
        </p:nvSpPr>
        <p:spPr>
          <a:xfrm>
            <a:off x="1496930" y="5250685"/>
            <a:ext cx="2624095" cy="693356"/>
          </a:xfrm>
          <a:prstGeom prst="rect">
            <a:avLst/>
          </a:prstGeom>
          <a:noFill/>
        </p:spPr>
        <p:txBody>
          <a:bodyPr anchor="t"/>
          <a:lstStyle/>
          <a:p>
            <a:pPr marL="0" algn="l"/>
            <a:r>
              <a:rPr lang="zh-CN" altLang="en-US" sz="3000" b="1" i="0">
                <a:solidFill>
                  <a:srgbClr val="FFFFFF">
                    <a:alpha val="100000"/>
                  </a:srgbClr>
                </a:solidFill>
                <a:latin typeface="微软雅黑" panose="020B0503020204020204" charset="-122"/>
                <a:ea typeface="微软雅黑" panose="020B0503020204020204" charset="-122"/>
              </a:rPr>
              <a:t>④草本阶段</a:t>
            </a:r>
            <a:endParaRPr lang="zh-CN" altLang="en-US" sz="3000" b="1" i="0">
              <a:solidFill>
                <a:srgbClr val="FFFFFF">
                  <a:alpha val="100000"/>
                </a:srgbClr>
              </a:solidFill>
              <a:latin typeface="微软雅黑" panose="020B0503020204020204" charset="-122"/>
              <a:ea typeface="微软雅黑" panose="020B0503020204020204" charset="-122"/>
            </a:endParaRPr>
          </a:p>
        </p:txBody>
      </p:sp>
      <p:sp>
        <p:nvSpPr>
          <p:cNvPr id="5" name="文本3"/>
          <p:cNvSpPr txBox="1"/>
          <p:nvPr/>
        </p:nvSpPr>
        <p:spPr>
          <a:xfrm>
            <a:off x="5778256" y="1939033"/>
            <a:ext cx="6096000" cy="3029744"/>
          </a:xfrm>
          <a:prstGeom prst="rect">
            <a:avLst/>
          </a:prstGeom>
          <a:noFill/>
        </p:spPr>
        <p:txBody>
          <a:bodyPr anchor="t"/>
          <a:lstStyle/>
          <a:p>
            <a:pPr marL="0" algn="l"/>
            <a:r>
              <a:rPr lang="zh-CN" altLang="en-US" sz="2800" b="0" i="0">
                <a:solidFill>
                  <a:srgbClr val="000000">
                    <a:alpha val="100000"/>
                  </a:srgbClr>
                </a:solidFill>
                <a:latin typeface="宋体" panose="02010600030101010101" pitchFamily="2" charset="-122"/>
                <a:ea typeface="宋体" panose="02010600030101010101" pitchFamily="2" charset="-122"/>
              </a:rPr>
              <a:t>    土壤能保持一定水分时，草本植物的种子就能够萌发生长。竞争的结果是</a:t>
            </a:r>
            <a:r>
              <a:rPr lang="zh-CN" altLang="en-US" sz="2800" b="0" i="0">
                <a:solidFill>
                  <a:srgbClr val="FF0000">
                    <a:alpha val="100000"/>
                  </a:srgbClr>
                </a:solidFill>
                <a:latin typeface="宋体" panose="02010600030101010101" pitchFamily="2" charset="-122"/>
                <a:ea typeface="宋体" panose="02010600030101010101" pitchFamily="2" charset="-122"/>
              </a:rPr>
              <a:t>较高的草本植物逐渐占据了优势</a:t>
            </a:r>
            <a:r>
              <a:rPr lang="zh-CN" altLang="en-US" sz="2800" b="0" i="0">
                <a:solidFill>
                  <a:srgbClr val="000000">
                    <a:alpha val="100000"/>
                  </a:srgbClr>
                </a:solidFill>
                <a:latin typeface="宋体" panose="02010600030101010101" pitchFamily="2" charset="-122"/>
                <a:ea typeface="宋体" panose="02010600030101010101" pitchFamily="2" charset="-122"/>
              </a:rPr>
              <a:t>。这时，各种</a:t>
            </a:r>
            <a:r>
              <a:rPr lang="zh-CN" altLang="en-US" sz="2800" b="0" i="0">
                <a:solidFill>
                  <a:srgbClr val="FF0000">
                    <a:alpha val="100000"/>
                  </a:srgbClr>
                </a:solidFill>
                <a:latin typeface="宋体" panose="02010600030101010101" pitchFamily="2" charset="-122"/>
                <a:ea typeface="宋体" panose="02010600030101010101" pitchFamily="2" charset="-122"/>
              </a:rPr>
              <a:t>昆虫</a:t>
            </a:r>
            <a:r>
              <a:rPr lang="zh-CN" altLang="en-US" sz="2800" b="0" i="0">
                <a:solidFill>
                  <a:srgbClr val="000000">
                    <a:alpha val="100000"/>
                  </a:srgbClr>
                </a:solidFill>
                <a:latin typeface="宋体" panose="02010600030101010101" pitchFamily="2" charset="-122"/>
                <a:ea typeface="宋体" panose="02010600030101010101" pitchFamily="2" charset="-122"/>
              </a:rPr>
              <a:t>和</a:t>
            </a:r>
            <a:r>
              <a:rPr lang="zh-CN" altLang="en-US" sz="2800" b="0" i="0">
                <a:solidFill>
                  <a:srgbClr val="FF0000">
                    <a:alpha val="100000"/>
                  </a:srgbClr>
                </a:solidFill>
                <a:latin typeface="宋体" panose="02010600030101010101" pitchFamily="2" charset="-122"/>
                <a:ea typeface="宋体" panose="02010600030101010101" pitchFamily="2" charset="-122"/>
              </a:rPr>
              <a:t>其他小动物</a:t>
            </a:r>
            <a:r>
              <a:rPr lang="zh-CN" altLang="en-US" sz="2800" b="0" i="0">
                <a:solidFill>
                  <a:srgbClr val="000000">
                    <a:alpha val="100000"/>
                  </a:srgbClr>
                </a:solidFill>
                <a:latin typeface="宋体" panose="02010600030101010101" pitchFamily="2" charset="-122"/>
                <a:ea typeface="宋体" panose="02010600030101010101" pitchFamily="2" charset="-122"/>
              </a:rPr>
              <a:t>开始进入这个地区。在动植物的共同作用下，土壤中的</a:t>
            </a:r>
            <a:r>
              <a:rPr lang="zh-CN" altLang="en-US" sz="2800" b="0" i="0">
                <a:solidFill>
                  <a:srgbClr val="FF0000">
                    <a:alpha val="100000"/>
                  </a:srgbClr>
                </a:solidFill>
                <a:latin typeface="宋体" panose="02010600030101010101" pitchFamily="2" charset="-122"/>
                <a:ea typeface="宋体" panose="02010600030101010101" pitchFamily="2" charset="-122"/>
              </a:rPr>
              <a:t>有机物越来越丰富</a:t>
            </a:r>
            <a:r>
              <a:rPr lang="zh-CN" altLang="en-US" sz="2800" b="0" i="0">
                <a:solidFill>
                  <a:srgbClr val="000000">
                    <a:alpha val="100000"/>
                  </a:srgbClr>
                </a:solidFill>
                <a:latin typeface="宋体" panose="02010600030101010101" pitchFamily="2" charset="-122"/>
                <a:ea typeface="宋体" panose="02010600030101010101" pitchFamily="2" charset="-122"/>
              </a:rPr>
              <a:t>，土壤的</a:t>
            </a:r>
            <a:r>
              <a:rPr lang="zh-CN" altLang="en-US" sz="2800" b="0" i="0">
                <a:solidFill>
                  <a:srgbClr val="FF0000">
                    <a:alpha val="100000"/>
                  </a:srgbClr>
                </a:solidFill>
                <a:latin typeface="宋体" panose="02010600030101010101" pitchFamily="2" charset="-122"/>
                <a:ea typeface="宋体" panose="02010600030101010101" pitchFamily="2" charset="-122"/>
              </a:rPr>
              <a:t>通气性越来越好</a:t>
            </a:r>
            <a:r>
              <a:rPr lang="zh-CN" altLang="en-US" sz="2800" b="0" i="0">
                <a:solidFill>
                  <a:srgbClr val="000000">
                    <a:alpha val="100000"/>
                  </a:srgbClr>
                </a:solidFill>
                <a:latin typeface="宋体" panose="02010600030101010101" pitchFamily="2" charset="-122"/>
                <a:ea typeface="宋体" panose="02010600030101010101" pitchFamily="2" charset="-122"/>
              </a:rPr>
              <a:t>。</a:t>
            </a:r>
            <a:endParaRPr lang="zh-CN" altLang="en-US" sz="2800" b="0" i="0">
              <a:solidFill>
                <a:srgbClr val="000000">
                  <a:alpha val="100000"/>
                </a:srgbClr>
              </a:solidFill>
              <a:latin typeface="宋体" panose="02010600030101010101" pitchFamily="2" charset="-122"/>
              <a:ea typeface="宋体" panose="02010600030101010101" pitchFamily="2" charset="-122"/>
            </a:endParaRPr>
          </a:p>
        </p:txBody>
      </p:sp>
      <p:sp>
        <p:nvSpPr>
          <p:cNvPr id="6" name="文本6"/>
          <p:cNvSpPr txBox="1"/>
          <p:nvPr/>
        </p:nvSpPr>
        <p:spPr>
          <a:xfrm>
            <a:off x="524" y="732425"/>
            <a:ext cx="6293415" cy="693356"/>
          </a:xfrm>
          <a:prstGeom prst="rect">
            <a:avLst/>
          </a:prstGeom>
          <a:noFill/>
        </p:spPr>
        <p:txBody>
          <a:bodyPr anchor="t"/>
          <a:lstStyle/>
          <a:p>
            <a:pPr marL="0" algn="l"/>
            <a:r>
              <a:rPr lang="zh-CN" altLang="en-US" sz="3000" b="1" i="0">
                <a:solidFill>
                  <a:srgbClr val="000000">
                    <a:alpha val="100000"/>
                  </a:srgbClr>
                </a:solidFill>
                <a:latin typeface="微软雅黑" panose="020B0503020204020204" charset="-122"/>
                <a:ea typeface="微软雅黑" panose="020B0503020204020204" charset="-122"/>
              </a:rPr>
              <a:t>（一）发生在</a:t>
            </a:r>
            <a:r>
              <a:rPr lang="zh-CN" altLang="en-US" sz="3000" b="1" i="0">
                <a:solidFill>
                  <a:srgbClr val="FF0000">
                    <a:alpha val="100000"/>
                  </a:srgbClr>
                </a:solidFill>
                <a:latin typeface="微软雅黑" panose="020B0503020204020204" charset="-122"/>
                <a:ea typeface="微软雅黑" panose="020B0503020204020204" charset="-122"/>
              </a:rPr>
              <a:t>裸岩</a:t>
            </a:r>
            <a:r>
              <a:rPr lang="zh-CN" altLang="en-US" sz="3000" b="1" i="0">
                <a:solidFill>
                  <a:srgbClr val="000000">
                    <a:alpha val="100000"/>
                  </a:srgbClr>
                </a:solidFill>
                <a:latin typeface="微软雅黑" panose="020B0503020204020204" charset="-122"/>
                <a:ea typeface="微软雅黑" panose="020B0503020204020204" charset="-122"/>
              </a:rPr>
              <a:t>上的演替</a:t>
            </a:r>
            <a:endParaRPr lang="zh-CN" altLang="en-US" sz="3000" b="1" i="0">
              <a:solidFill>
                <a:srgbClr val="000000">
                  <a:alpha val="100000"/>
                </a:srgbClr>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vertical)">
                                      <p:cBhvr>
                                        <p:cTn id="7"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文本1"/>
          <p:cNvSpPr txBox="1"/>
          <p:nvPr/>
        </p:nvSpPr>
        <p:spPr>
          <a:xfrm>
            <a:off x="266281" y="23165"/>
            <a:ext cx="4035952" cy="777176"/>
          </a:xfrm>
          <a:prstGeom prst="rect">
            <a:avLst/>
          </a:prstGeom>
          <a:noFill/>
        </p:spPr>
        <p:txBody>
          <a:bodyPr anchor="t"/>
          <a:lstStyle/>
          <a:p>
            <a:pPr marL="0" algn="l"/>
            <a:r>
              <a:rPr lang="zh-CN" altLang="en-US" sz="3500" b="1" i="0">
                <a:solidFill>
                  <a:srgbClr val="000000">
                    <a:alpha val="100000"/>
                  </a:srgbClr>
                </a:solidFill>
                <a:latin typeface="微软雅黑" panose="020B0503020204020204" charset="-122"/>
                <a:ea typeface="微软雅黑" panose="020B0503020204020204" charset="-122"/>
              </a:rPr>
              <a:t>二.群落演替的类型</a:t>
            </a:r>
            <a:endParaRPr lang="zh-CN" altLang="en-US" sz="3500" b="1" i="0">
              <a:solidFill>
                <a:srgbClr val="000000">
                  <a:alpha val="100000"/>
                </a:srgbClr>
              </a:solidFill>
              <a:latin typeface="微软雅黑" panose="020B0503020204020204" charset="-122"/>
              <a:ea typeface="微软雅黑" panose="020B0503020204020204" charset="-122"/>
            </a:endParaRPr>
          </a:p>
        </p:txBody>
      </p:sp>
      <p:pic>
        <p:nvPicPr>
          <p:cNvPr id="3" name="图片1"/>
          <p:cNvPicPr>
            <a:picLocks noChangeAspect="1"/>
          </p:cNvPicPr>
          <p:nvPr/>
        </p:nvPicPr>
        <p:blipFill>
          <a:blip r:embed="rId2"/>
          <a:stretch>
            <a:fillRect/>
          </a:stretch>
        </p:blipFill>
        <p:spPr>
          <a:xfrm>
            <a:off x="266538" y="1621765"/>
            <a:ext cx="5606253" cy="4204697"/>
          </a:xfrm>
          <a:prstGeom prst="rect">
            <a:avLst/>
          </a:prstGeom>
        </p:spPr>
      </p:pic>
      <p:sp>
        <p:nvSpPr>
          <p:cNvPr id="4" name="文本2"/>
          <p:cNvSpPr txBox="1"/>
          <p:nvPr/>
        </p:nvSpPr>
        <p:spPr>
          <a:xfrm>
            <a:off x="1678629" y="5133546"/>
            <a:ext cx="2624095" cy="693356"/>
          </a:xfrm>
          <a:prstGeom prst="rect">
            <a:avLst/>
          </a:prstGeom>
          <a:noFill/>
        </p:spPr>
        <p:txBody>
          <a:bodyPr anchor="t"/>
          <a:lstStyle/>
          <a:p>
            <a:pPr marL="0" algn="l"/>
            <a:r>
              <a:rPr lang="zh-CN" altLang="en-US" sz="3000" b="1" i="0">
                <a:solidFill>
                  <a:srgbClr val="FFFFFF">
                    <a:alpha val="100000"/>
                  </a:srgbClr>
                </a:solidFill>
                <a:latin typeface="微软雅黑" panose="020B0503020204020204" charset="-122"/>
                <a:ea typeface="微软雅黑" panose="020B0503020204020204" charset="-122"/>
              </a:rPr>
              <a:t>⑤灌木阶段</a:t>
            </a:r>
            <a:endParaRPr lang="zh-CN" altLang="en-US" sz="3000" b="1" i="0">
              <a:solidFill>
                <a:srgbClr val="FFFFFF">
                  <a:alpha val="100000"/>
                </a:srgbClr>
              </a:solidFill>
              <a:latin typeface="微软雅黑" panose="020B0503020204020204" charset="-122"/>
              <a:ea typeface="微软雅黑" panose="020B0503020204020204" charset="-122"/>
            </a:endParaRPr>
          </a:p>
        </p:txBody>
      </p:sp>
      <p:sp>
        <p:nvSpPr>
          <p:cNvPr id="5" name="文本3"/>
          <p:cNvSpPr txBox="1"/>
          <p:nvPr/>
        </p:nvSpPr>
        <p:spPr>
          <a:xfrm>
            <a:off x="5872267" y="1751819"/>
            <a:ext cx="6096000" cy="3435350"/>
          </a:xfrm>
          <a:prstGeom prst="rect">
            <a:avLst/>
          </a:prstGeom>
          <a:noFill/>
        </p:spPr>
        <p:txBody>
          <a:bodyPr anchor="t"/>
          <a:lstStyle/>
          <a:p>
            <a:pPr marL="0" algn="l"/>
            <a:r>
              <a:rPr lang="zh-CN" altLang="en-US" sz="2800" b="0" i="0">
                <a:solidFill>
                  <a:srgbClr val="000000">
                    <a:alpha val="100000"/>
                  </a:srgbClr>
                </a:solidFill>
                <a:latin typeface="宋体" panose="02010600030101010101" pitchFamily="2" charset="-122"/>
                <a:ea typeface="宋体" panose="02010600030101010101" pitchFamily="2" charset="-122"/>
              </a:rPr>
              <a:t>    灌木阶段</a:t>
            </a:r>
            <a:r>
              <a:rPr lang="zh-CN" altLang="en-US" sz="2800" b="0" i="0">
                <a:solidFill>
                  <a:srgbClr val="FF0000">
                    <a:alpha val="100000"/>
                  </a:srgbClr>
                </a:solidFill>
                <a:latin typeface="宋体" panose="02010600030101010101" pitchFamily="2" charset="-122"/>
                <a:ea typeface="宋体" panose="02010600030101010101" pitchFamily="2" charset="-122"/>
              </a:rPr>
              <a:t>灌木</a:t>
            </a:r>
            <a:r>
              <a:rPr lang="zh-CN" altLang="en-US" sz="2800" b="0" i="0">
                <a:solidFill>
                  <a:srgbClr val="000000">
                    <a:alpha val="100000"/>
                  </a:srgbClr>
                </a:solidFill>
                <a:latin typeface="宋体" panose="02010600030101010101" pitchFamily="2" charset="-122"/>
                <a:ea typeface="宋体" panose="02010600030101010101" pitchFamily="2" charset="-122"/>
              </a:rPr>
              <a:t>和</a:t>
            </a:r>
            <a:r>
              <a:rPr lang="zh-CN" altLang="en-US" sz="2800" b="0" i="0">
                <a:solidFill>
                  <a:srgbClr val="FF0000">
                    <a:alpha val="100000"/>
                  </a:srgbClr>
                </a:solidFill>
                <a:latin typeface="宋体" panose="02010600030101010101" pitchFamily="2" charset="-122"/>
                <a:ea typeface="宋体" panose="02010600030101010101" pitchFamily="2" charset="-122"/>
              </a:rPr>
              <a:t>小乔木</a:t>
            </a:r>
            <a:r>
              <a:rPr lang="zh-CN" altLang="en-US" sz="2800" b="0" i="0">
                <a:solidFill>
                  <a:srgbClr val="000000">
                    <a:alpha val="100000"/>
                  </a:srgbClr>
                </a:solidFill>
                <a:latin typeface="宋体" panose="02010600030101010101" pitchFamily="2" charset="-122"/>
                <a:ea typeface="宋体" panose="02010600030101010101" pitchFamily="2" charset="-122"/>
              </a:rPr>
              <a:t>开始生长。</a:t>
            </a:r>
            <a:r>
              <a:rPr lang="zh-CN" altLang="en-US" sz="2800" b="0" i="0">
                <a:solidFill>
                  <a:srgbClr val="FF0000">
                    <a:alpha val="100000"/>
                  </a:srgbClr>
                </a:solidFill>
                <a:latin typeface="宋体" panose="02010600030101010101" pitchFamily="2" charset="-122"/>
                <a:ea typeface="宋体" panose="02010600030101010101" pitchFamily="2" charset="-122"/>
              </a:rPr>
              <a:t>灌木比草本植物更为高大</a:t>
            </a:r>
            <a:r>
              <a:rPr lang="zh-CN" altLang="en-US" sz="2800" b="0" i="0">
                <a:solidFill>
                  <a:srgbClr val="000000">
                    <a:alpha val="100000"/>
                  </a:srgbClr>
                </a:solidFill>
                <a:latin typeface="宋体" panose="02010600030101010101" pitchFamily="2" charset="-122"/>
                <a:ea typeface="宋体" panose="02010600030101010101" pitchFamily="2" charset="-122"/>
              </a:rPr>
              <a:t>，“剥夺”了草本植物的阳光，</a:t>
            </a:r>
            <a:r>
              <a:rPr lang="zh-CN" altLang="en-US" sz="2800" b="0" i="0">
                <a:solidFill>
                  <a:srgbClr val="FF0000">
                    <a:alpha val="100000"/>
                  </a:srgbClr>
                </a:solidFill>
                <a:latin typeface="宋体" panose="02010600030101010101" pitchFamily="2" charset="-122"/>
                <a:ea typeface="宋体" panose="02010600030101010101" pitchFamily="2" charset="-122"/>
              </a:rPr>
              <a:t>逐渐取代</a:t>
            </a:r>
            <a:r>
              <a:rPr lang="zh-CN" altLang="en-US" sz="2800" b="0" i="0">
                <a:solidFill>
                  <a:srgbClr val="000000">
                    <a:alpha val="100000"/>
                  </a:srgbClr>
                </a:solidFill>
                <a:latin typeface="宋体" panose="02010600030101010101" pitchFamily="2" charset="-122"/>
                <a:ea typeface="宋体" panose="02010600030101010101" pitchFamily="2" charset="-122"/>
              </a:rPr>
              <a:t>了部分草本植物、灌木的生长起到了</a:t>
            </a:r>
            <a:r>
              <a:rPr lang="zh-CN" altLang="en-US" sz="2800" b="0" i="0">
                <a:solidFill>
                  <a:srgbClr val="FF0000">
                    <a:alpha val="100000"/>
                  </a:srgbClr>
                </a:solidFill>
                <a:latin typeface="宋体" panose="02010600030101010101" pitchFamily="2" charset="-122"/>
                <a:ea typeface="宋体" panose="02010600030101010101" pitchFamily="2" charset="-122"/>
              </a:rPr>
              <a:t>遮阴</a:t>
            </a:r>
            <a:r>
              <a:rPr lang="zh-CN" altLang="en-US" sz="2800" b="0" i="0">
                <a:solidFill>
                  <a:srgbClr val="000000">
                    <a:alpha val="100000"/>
                  </a:srgbClr>
                </a:solidFill>
                <a:latin typeface="宋体" panose="02010600030101010101" pitchFamily="2" charset="-122"/>
                <a:ea typeface="宋体" panose="02010600030101010101" pitchFamily="2" charset="-122"/>
              </a:rPr>
              <a:t>、</a:t>
            </a:r>
            <a:r>
              <a:rPr lang="zh-CN" altLang="en-US" sz="2800" b="0" i="0">
                <a:solidFill>
                  <a:srgbClr val="FF0000">
                    <a:alpha val="100000"/>
                  </a:srgbClr>
                </a:solidFill>
                <a:latin typeface="宋体" panose="02010600030101010101" pitchFamily="2" charset="-122"/>
                <a:ea typeface="宋体" panose="02010600030101010101" pitchFamily="2" charset="-122"/>
              </a:rPr>
              <a:t>避风</a:t>
            </a:r>
            <a:r>
              <a:rPr lang="zh-CN" altLang="en-US" sz="2800" b="0" i="0">
                <a:solidFill>
                  <a:srgbClr val="000000">
                    <a:alpha val="100000"/>
                  </a:srgbClr>
                </a:solidFill>
                <a:latin typeface="宋体" panose="02010600030101010101" pitchFamily="2" charset="-122"/>
                <a:ea typeface="宋体" panose="02010600030101010101" pitchFamily="2" charset="-122"/>
              </a:rPr>
              <a:t>等作用，同时提供了更为丰富的食物，于是成为许多鸟类的栖息地。物种的多样化使</a:t>
            </a:r>
            <a:r>
              <a:rPr lang="zh-CN" altLang="en-US" sz="2800" b="0" i="0">
                <a:solidFill>
                  <a:srgbClr val="FF0000">
                    <a:alpha val="100000"/>
                  </a:srgbClr>
                </a:solidFill>
                <a:latin typeface="宋体" panose="02010600030101010101" pitchFamily="2" charset="-122"/>
                <a:ea typeface="宋体" panose="02010600030101010101" pitchFamily="2" charset="-122"/>
              </a:rPr>
              <a:t>群落的结构较为稳定</a:t>
            </a:r>
            <a:r>
              <a:rPr lang="zh-CN" altLang="en-US" sz="2800" b="0" i="0">
                <a:solidFill>
                  <a:srgbClr val="000000">
                    <a:alpha val="100000"/>
                  </a:srgbClr>
                </a:solidFill>
                <a:latin typeface="宋体" panose="02010600030101010101" pitchFamily="2" charset="-122"/>
                <a:ea typeface="宋体" panose="02010600030101010101" pitchFamily="2" charset="-122"/>
              </a:rPr>
              <a:t>，</a:t>
            </a:r>
            <a:r>
              <a:rPr lang="zh-CN" altLang="en-US" sz="2800" b="0" i="0">
                <a:solidFill>
                  <a:srgbClr val="FF0000">
                    <a:alpha val="100000"/>
                  </a:srgbClr>
                </a:solidFill>
                <a:latin typeface="宋体" panose="02010600030101010101" pitchFamily="2" charset="-122"/>
                <a:ea typeface="宋体" panose="02010600030101010101" pitchFamily="2" charset="-122"/>
              </a:rPr>
              <a:t>抵御环境变化的能力增强</a:t>
            </a:r>
            <a:r>
              <a:rPr lang="zh-CN" altLang="en-US" sz="2800" b="0" i="0">
                <a:solidFill>
                  <a:srgbClr val="000000">
                    <a:alpha val="100000"/>
                  </a:srgbClr>
                </a:solidFill>
                <a:latin typeface="宋体" panose="02010600030101010101" pitchFamily="2" charset="-122"/>
                <a:ea typeface="宋体" panose="02010600030101010101" pitchFamily="2" charset="-122"/>
              </a:rPr>
              <a:t>。</a:t>
            </a:r>
            <a:endParaRPr lang="zh-CN" altLang="en-US" sz="2800" b="0" i="0">
              <a:solidFill>
                <a:srgbClr val="000000">
                  <a:alpha val="100000"/>
                </a:srgbClr>
              </a:solidFill>
              <a:latin typeface="宋体" panose="02010600030101010101" pitchFamily="2" charset="-122"/>
              <a:ea typeface="宋体" panose="02010600030101010101" pitchFamily="2" charset="-122"/>
            </a:endParaRPr>
          </a:p>
        </p:txBody>
      </p:sp>
      <p:sp>
        <p:nvSpPr>
          <p:cNvPr id="6" name="文本6"/>
          <p:cNvSpPr txBox="1"/>
          <p:nvPr/>
        </p:nvSpPr>
        <p:spPr>
          <a:xfrm>
            <a:off x="524" y="732425"/>
            <a:ext cx="6293415" cy="693356"/>
          </a:xfrm>
          <a:prstGeom prst="rect">
            <a:avLst/>
          </a:prstGeom>
          <a:noFill/>
        </p:spPr>
        <p:txBody>
          <a:bodyPr anchor="t"/>
          <a:lstStyle/>
          <a:p>
            <a:pPr marL="0" algn="l"/>
            <a:r>
              <a:rPr lang="zh-CN" altLang="en-US" sz="3000" b="1" i="0">
                <a:solidFill>
                  <a:srgbClr val="000000">
                    <a:alpha val="100000"/>
                  </a:srgbClr>
                </a:solidFill>
                <a:latin typeface="微软雅黑" panose="020B0503020204020204" charset="-122"/>
                <a:ea typeface="微软雅黑" panose="020B0503020204020204" charset="-122"/>
              </a:rPr>
              <a:t>（一）发生在</a:t>
            </a:r>
            <a:r>
              <a:rPr lang="zh-CN" altLang="en-US" sz="3000" b="1" i="0">
                <a:solidFill>
                  <a:srgbClr val="FF0000">
                    <a:alpha val="100000"/>
                  </a:srgbClr>
                </a:solidFill>
                <a:latin typeface="微软雅黑" panose="020B0503020204020204" charset="-122"/>
                <a:ea typeface="微软雅黑" panose="020B0503020204020204" charset="-122"/>
              </a:rPr>
              <a:t>裸岩</a:t>
            </a:r>
            <a:r>
              <a:rPr lang="zh-CN" altLang="en-US" sz="3000" b="1" i="0">
                <a:solidFill>
                  <a:srgbClr val="000000">
                    <a:alpha val="100000"/>
                  </a:srgbClr>
                </a:solidFill>
                <a:latin typeface="微软雅黑" panose="020B0503020204020204" charset="-122"/>
                <a:ea typeface="微软雅黑" panose="020B0503020204020204" charset="-122"/>
              </a:rPr>
              <a:t>上的演替</a:t>
            </a:r>
            <a:endParaRPr lang="zh-CN" altLang="en-US" sz="3000" b="1" i="0">
              <a:solidFill>
                <a:srgbClr val="000000">
                  <a:alpha val="100000"/>
                </a:srgbClr>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vertical)">
                                      <p:cBhvr>
                                        <p:cTn id="7"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文本1"/>
          <p:cNvSpPr txBox="1"/>
          <p:nvPr/>
        </p:nvSpPr>
        <p:spPr>
          <a:xfrm>
            <a:off x="266281" y="23165"/>
            <a:ext cx="4035952" cy="777176"/>
          </a:xfrm>
          <a:prstGeom prst="rect">
            <a:avLst/>
          </a:prstGeom>
          <a:noFill/>
        </p:spPr>
        <p:txBody>
          <a:bodyPr anchor="t"/>
          <a:lstStyle/>
          <a:p>
            <a:pPr marL="0" algn="l"/>
            <a:r>
              <a:rPr lang="zh-CN" altLang="en-US" sz="3500" b="1" i="0">
                <a:solidFill>
                  <a:srgbClr val="000000">
                    <a:alpha val="100000"/>
                  </a:srgbClr>
                </a:solidFill>
                <a:latin typeface="微软雅黑" panose="020B0503020204020204" charset="-122"/>
                <a:ea typeface="微软雅黑" panose="020B0503020204020204" charset="-122"/>
              </a:rPr>
              <a:t>二.群落演替的类型</a:t>
            </a:r>
            <a:endParaRPr lang="zh-CN" altLang="en-US" sz="3500" b="1" i="0">
              <a:solidFill>
                <a:srgbClr val="000000">
                  <a:alpha val="100000"/>
                </a:srgbClr>
              </a:solidFill>
              <a:latin typeface="微软雅黑" panose="020B0503020204020204" charset="-122"/>
              <a:ea typeface="微软雅黑" panose="020B0503020204020204" charset="-122"/>
            </a:endParaRPr>
          </a:p>
        </p:txBody>
      </p:sp>
      <p:pic>
        <p:nvPicPr>
          <p:cNvPr id="3" name="图片1"/>
          <p:cNvPicPr>
            <a:picLocks noChangeAspect="1"/>
          </p:cNvPicPr>
          <p:nvPr/>
        </p:nvPicPr>
        <p:blipFill>
          <a:blip r:embed="rId2"/>
          <a:stretch>
            <a:fillRect/>
          </a:stretch>
        </p:blipFill>
        <p:spPr>
          <a:xfrm>
            <a:off x="406698" y="1530696"/>
            <a:ext cx="4525147" cy="4095750"/>
          </a:xfrm>
          <a:prstGeom prst="rect">
            <a:avLst/>
          </a:prstGeom>
        </p:spPr>
      </p:pic>
      <p:sp>
        <p:nvSpPr>
          <p:cNvPr id="4" name="文本2"/>
          <p:cNvSpPr txBox="1"/>
          <p:nvPr/>
        </p:nvSpPr>
        <p:spPr>
          <a:xfrm>
            <a:off x="1194368" y="4933531"/>
            <a:ext cx="2624095" cy="693356"/>
          </a:xfrm>
          <a:prstGeom prst="rect">
            <a:avLst/>
          </a:prstGeom>
          <a:noFill/>
        </p:spPr>
        <p:txBody>
          <a:bodyPr anchor="t"/>
          <a:lstStyle/>
          <a:p>
            <a:pPr marL="0" algn="l"/>
            <a:r>
              <a:rPr lang="zh-CN" altLang="en-US" sz="3000" b="1" i="0">
                <a:solidFill>
                  <a:srgbClr val="FFFFFF">
                    <a:alpha val="100000"/>
                  </a:srgbClr>
                </a:solidFill>
                <a:latin typeface="微软雅黑" panose="020B0503020204020204" charset="-122"/>
                <a:ea typeface="微软雅黑" panose="020B0503020204020204" charset="-122"/>
              </a:rPr>
              <a:t>⑥乔木阶段</a:t>
            </a:r>
            <a:endParaRPr lang="zh-CN" altLang="en-US" sz="3000" b="1" i="0">
              <a:solidFill>
                <a:srgbClr val="FFFFFF">
                  <a:alpha val="100000"/>
                </a:srgbClr>
              </a:solidFill>
              <a:latin typeface="微软雅黑" panose="020B0503020204020204" charset="-122"/>
              <a:ea typeface="微软雅黑" panose="020B0503020204020204" charset="-122"/>
            </a:endParaRPr>
          </a:p>
        </p:txBody>
      </p:sp>
      <p:sp>
        <p:nvSpPr>
          <p:cNvPr id="5" name="文本3"/>
          <p:cNvSpPr txBox="1"/>
          <p:nvPr/>
        </p:nvSpPr>
        <p:spPr>
          <a:xfrm>
            <a:off x="5263982" y="1841249"/>
            <a:ext cx="6334125" cy="3029744"/>
          </a:xfrm>
          <a:prstGeom prst="rect">
            <a:avLst/>
          </a:prstGeom>
          <a:noFill/>
        </p:spPr>
        <p:txBody>
          <a:bodyPr anchor="t"/>
          <a:lstStyle/>
          <a:p>
            <a:pPr marL="0" algn="l"/>
            <a:r>
              <a:rPr lang="zh-CN" altLang="en-US" sz="2800" b="0" i="0">
                <a:solidFill>
                  <a:srgbClr val="000000">
                    <a:alpha val="100000"/>
                  </a:srgbClr>
                </a:solidFill>
                <a:latin typeface="宋体" panose="02010600030101010101" pitchFamily="2" charset="-122"/>
                <a:ea typeface="宋体" panose="02010600030101010101" pitchFamily="2" charset="-122"/>
              </a:rPr>
              <a:t>    出现乔木，</a:t>
            </a:r>
            <a:r>
              <a:rPr lang="zh-CN" altLang="en-US" sz="2800" b="0" i="0">
                <a:solidFill>
                  <a:srgbClr val="FF0000">
                    <a:alpha val="100000"/>
                  </a:srgbClr>
                </a:solidFill>
                <a:latin typeface="宋体" panose="02010600030101010101" pitchFamily="2" charset="-122"/>
                <a:ea typeface="宋体" panose="02010600030101010101" pitchFamily="2" charset="-122"/>
              </a:rPr>
              <a:t>乔木比灌木具有更强的获得阳光的能力，因而最终占据了优势</a:t>
            </a:r>
            <a:r>
              <a:rPr lang="zh-CN" altLang="en-US" sz="2800" b="0" i="0">
                <a:solidFill>
                  <a:srgbClr val="000000">
                    <a:alpha val="100000"/>
                  </a:srgbClr>
                </a:solidFill>
                <a:latin typeface="宋体" panose="02010600030101010101" pitchFamily="2" charset="-122"/>
                <a:ea typeface="宋体" panose="02010600030101010101" pitchFamily="2" charset="-122"/>
              </a:rPr>
              <a:t>，成为茂盛的树林。树林的形成进一步改善了生物生存的环境，物种进一步多样化，生物与环境之间的关系变得更加丰富多样，于是群落演替到了相对稳定的</a:t>
            </a:r>
            <a:r>
              <a:rPr lang="zh-CN" altLang="en-US" sz="2800" b="0" i="0">
                <a:solidFill>
                  <a:srgbClr val="FF0000">
                    <a:alpha val="100000"/>
                  </a:srgbClr>
                </a:solidFill>
                <a:latin typeface="宋体" panose="02010600030101010101" pitchFamily="2" charset="-122"/>
                <a:ea typeface="宋体" panose="02010600030101010101" pitchFamily="2" charset="-122"/>
              </a:rPr>
              <a:t>森林阶段</a:t>
            </a:r>
            <a:r>
              <a:rPr lang="zh-CN" altLang="en-US" sz="2800" b="0" i="0">
                <a:solidFill>
                  <a:srgbClr val="000000">
                    <a:alpha val="100000"/>
                  </a:srgbClr>
                </a:solidFill>
                <a:latin typeface="宋体" panose="02010600030101010101" pitchFamily="2" charset="-122"/>
                <a:ea typeface="宋体" panose="02010600030101010101" pitchFamily="2" charset="-122"/>
              </a:rPr>
              <a:t>。</a:t>
            </a:r>
            <a:endParaRPr lang="zh-CN" altLang="en-US" sz="2800" b="0" i="0">
              <a:solidFill>
                <a:srgbClr val="000000">
                  <a:alpha val="100000"/>
                </a:srgbClr>
              </a:solidFill>
              <a:latin typeface="宋体" panose="02010600030101010101" pitchFamily="2" charset="-122"/>
              <a:ea typeface="宋体" panose="02010600030101010101" pitchFamily="2" charset="-122"/>
            </a:endParaRPr>
          </a:p>
        </p:txBody>
      </p:sp>
      <p:sp>
        <p:nvSpPr>
          <p:cNvPr id="6" name="文本6"/>
          <p:cNvSpPr txBox="1"/>
          <p:nvPr/>
        </p:nvSpPr>
        <p:spPr>
          <a:xfrm>
            <a:off x="524" y="732425"/>
            <a:ext cx="6293415" cy="693356"/>
          </a:xfrm>
          <a:prstGeom prst="rect">
            <a:avLst/>
          </a:prstGeom>
          <a:noFill/>
        </p:spPr>
        <p:txBody>
          <a:bodyPr anchor="t"/>
          <a:lstStyle/>
          <a:p>
            <a:pPr marL="0" algn="l"/>
            <a:r>
              <a:rPr lang="zh-CN" altLang="en-US" sz="3000" b="1" i="0">
                <a:solidFill>
                  <a:srgbClr val="000000">
                    <a:alpha val="100000"/>
                  </a:srgbClr>
                </a:solidFill>
                <a:latin typeface="微软雅黑" panose="020B0503020204020204" charset="-122"/>
                <a:ea typeface="微软雅黑" panose="020B0503020204020204" charset="-122"/>
              </a:rPr>
              <a:t>（一）发生在</a:t>
            </a:r>
            <a:r>
              <a:rPr lang="zh-CN" altLang="en-US" sz="3000" b="1" i="0">
                <a:solidFill>
                  <a:srgbClr val="FF0000">
                    <a:alpha val="100000"/>
                  </a:srgbClr>
                </a:solidFill>
                <a:latin typeface="微软雅黑" panose="020B0503020204020204" charset="-122"/>
                <a:ea typeface="微软雅黑" panose="020B0503020204020204" charset="-122"/>
              </a:rPr>
              <a:t>裸岩</a:t>
            </a:r>
            <a:r>
              <a:rPr lang="zh-CN" altLang="en-US" sz="3000" b="1" i="0">
                <a:solidFill>
                  <a:srgbClr val="000000">
                    <a:alpha val="100000"/>
                  </a:srgbClr>
                </a:solidFill>
                <a:latin typeface="微软雅黑" panose="020B0503020204020204" charset="-122"/>
                <a:ea typeface="微软雅黑" panose="020B0503020204020204" charset="-122"/>
              </a:rPr>
              <a:t>上的演替</a:t>
            </a:r>
            <a:endParaRPr lang="zh-CN" altLang="en-US" sz="3000" b="1" i="0">
              <a:solidFill>
                <a:srgbClr val="000000">
                  <a:alpha val="100000"/>
                </a:srgbClr>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vertical)">
                                      <p:cBhvr>
                                        <p:cTn id="7"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p="http://schemas.openxmlformats.org/presentationml/2006/main">
  <p:tag name="AS_OS" val="Unix 3.10 unknown"/>
  <p:tag name="AS_RELEASE_DATE" val="2023.03.31"/>
  <p:tag name="AS_TITLE" val="Aspose.Slides for Java"/>
  <p:tag name="AS_VERSION" val="23.3"/>
  <p:tag name="commondata" val="eyJoZGlkIjoiYzU1MjBlMGRmMTc4M2M4Y2EyMWRmZTcwZDllZDc0YTc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3545</Words>
  <Application>WPS 演示</Application>
  <PresentationFormat/>
  <Paragraphs>240</Paragraphs>
  <Slides>28</Slides>
  <Notes>0</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28</vt:i4>
      </vt:variant>
    </vt:vector>
  </HeadingPairs>
  <TitlesOfParts>
    <vt:vector size="46" baseType="lpstr">
      <vt:lpstr>Arial</vt:lpstr>
      <vt:lpstr>宋体</vt:lpstr>
      <vt:lpstr>Wingdings</vt:lpstr>
      <vt:lpstr>微软雅黑</vt:lpstr>
      <vt:lpstr>Wingdings</vt:lpstr>
      <vt:lpstr>等线</vt:lpstr>
      <vt:lpstr>Arial Unicode MS</vt:lpstr>
      <vt:lpstr>Calibri</vt:lpstr>
      <vt:lpstr>华文行楷</vt:lpstr>
      <vt:lpstr>微软雅黑 Light</vt:lpstr>
      <vt:lpstr>黑体</vt:lpstr>
      <vt:lpstr>Times New Roman</vt:lpstr>
      <vt:lpstr>楷体_GB2312</vt:lpstr>
      <vt:lpstr>新宋体</vt:lpstr>
      <vt:lpstr>Courier New</vt:lpstr>
      <vt:lpstr>仿宋_GB2312</vt:lpstr>
      <vt:lpstr>仿宋</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一叶风</cp:lastModifiedBy>
  <cp:revision>2</cp:revision>
  <cp:lastPrinted>2024-08-06T12:07:00Z</cp:lastPrinted>
  <dcterms:created xsi:type="dcterms:W3CDTF">2024-08-06T12:07:00Z</dcterms:created>
  <dcterms:modified xsi:type="dcterms:W3CDTF">2024-08-26T08:17:09Z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556B544EB5914E9FAF2ABB4EEC4DD992_12</vt:lpwstr>
  </property>
  <property fmtid="{D5CDD505-2E9C-101B-9397-08002B2CF9AE}" pid="7" name="KSOProductBuildVer">
    <vt:lpwstr>2052-12.1.0.16929</vt:lpwstr>
  </property>
</Properties>
</file>