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5" r:id="rId16"/>
    <p:sldId id="276" r:id="rId17"/>
    <p:sldId id="269" r:id="rId18"/>
    <p:sldId id="277" r:id="rId19"/>
    <p:sldId id="278" r:id="rId20"/>
    <p:sldId id="279" r:id="rId21"/>
    <p:sldId id="271" r:id="rId22"/>
    <p:sldId id="270" r:id="rId23"/>
    <p:sldId id="401" r:id="rId24"/>
    <p:sldId id="40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798F-742C-4A59-B8C4-F27922178FE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A1C7A-A621-4E44-9722-8F29D32CCA9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</a:t>
            </a:r>
            <a:r>
              <a:rPr lang="en-US" altLang="zh-CN" dirty="0"/>
              <a:t>1</a:t>
            </a:r>
            <a:r>
              <a:rPr lang="zh-CN" altLang="en-US" dirty="0"/>
              <a:t>课时完。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5947-5537-4DDC-BCCF-2D101E0D24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80E4F-24A3-4F58-97B0-2DCCE5BD48F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8A20C-359C-4612-9801-C528FB3B058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112.xml"/><Relationship Id="rId7" Type="http://schemas.openxmlformats.org/officeDocument/2006/relationships/image" Target="../media/image22.jpe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6.jpeg"/><Relationship Id="rId14" Type="http://schemas.openxmlformats.org/officeDocument/2006/relationships/tags" Target="../tags/tag115.xml"/><Relationship Id="rId13" Type="http://schemas.openxmlformats.org/officeDocument/2006/relationships/image" Target="../media/image25.jpeg"/><Relationship Id="rId12" Type="http://schemas.openxmlformats.org/officeDocument/2006/relationships/tags" Target="../tags/tag114.xml"/><Relationship Id="rId11" Type="http://schemas.openxmlformats.org/officeDocument/2006/relationships/image" Target="../media/image24.jpeg"/><Relationship Id="rId10" Type="http://schemas.openxmlformats.org/officeDocument/2006/relationships/tags" Target="../tags/tag113.xml"/><Relationship Id="rId1" Type="http://schemas.openxmlformats.org/officeDocument/2006/relationships/tags" Target="../tags/tag10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../media/image28.jpeg"/><Relationship Id="rId7" Type="http://schemas.openxmlformats.org/officeDocument/2006/relationships/tags" Target="../tags/tag121.xml"/><Relationship Id="rId6" Type="http://schemas.openxmlformats.org/officeDocument/2006/relationships/image" Target="../media/image27.jpeg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30.jpeg"/><Relationship Id="rId11" Type="http://schemas.openxmlformats.org/officeDocument/2006/relationships/tags" Target="../tags/tag123.xml"/><Relationship Id="rId10" Type="http://schemas.openxmlformats.org/officeDocument/2006/relationships/image" Target="../media/image29.jpeg"/><Relationship Id="rId1" Type="http://schemas.openxmlformats.org/officeDocument/2006/relationships/tags" Target="../tags/tag11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image" Target="../media/image33.png"/><Relationship Id="rId5" Type="http://schemas.openxmlformats.org/officeDocument/2006/relationships/tags" Target="../tags/tag128.xml"/><Relationship Id="rId4" Type="http://schemas.openxmlformats.org/officeDocument/2006/relationships/image" Target="../media/image32.jpeg"/><Relationship Id="rId3" Type="http://schemas.openxmlformats.org/officeDocument/2006/relationships/tags" Target="../tags/tag127.xml"/><Relationship Id="rId2" Type="http://schemas.openxmlformats.org/officeDocument/2006/relationships/image" Target="../media/image31.jpe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5.jpeg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image" Target="../media/image34.jpeg"/><Relationship Id="rId11" Type="http://schemas.openxmlformats.org/officeDocument/2006/relationships/tags" Target="../tags/tag133.xml"/><Relationship Id="rId10" Type="http://schemas.openxmlformats.org/officeDocument/2006/relationships/tags" Target="../tags/tag132.xml"/><Relationship Id="rId1" Type="http://schemas.openxmlformats.org/officeDocument/2006/relationships/tags" Target="../tags/tag12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image" Target="../media/image37.jpeg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image" Target="../media/image36.jpeg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image" Target="../media/image38.png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tags" Target="../tags/tag14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image" Target="../media/image40.jpeg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image" Target="../media/image42.jpeg"/><Relationship Id="rId11" Type="http://schemas.openxmlformats.org/officeDocument/2006/relationships/tags" Target="../tags/tag162.xml"/><Relationship Id="rId10" Type="http://schemas.openxmlformats.org/officeDocument/2006/relationships/image" Target="../media/image41.jpeg"/><Relationship Id="rId1" Type="http://schemas.openxmlformats.org/officeDocument/2006/relationships/tags" Target="../tags/tag15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" Type="http://schemas.openxmlformats.org/officeDocument/2006/relationships/image" Target="../media/image44.jpeg"/><Relationship Id="rId5" Type="http://schemas.openxmlformats.org/officeDocument/2006/relationships/tags" Target="../tags/tag170.xml"/><Relationship Id="rId4" Type="http://schemas.openxmlformats.org/officeDocument/2006/relationships/image" Target="../media/image43.jpeg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5.jpeg"/><Relationship Id="rId10" Type="http://schemas.openxmlformats.org/officeDocument/2006/relationships/tags" Target="../tags/tag174.xml"/><Relationship Id="rId1" Type="http://schemas.openxmlformats.org/officeDocument/2006/relationships/tags" Target="../tags/tag16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0" Type="http://schemas.openxmlformats.org/officeDocument/2006/relationships/slideLayout" Target="../slideLayouts/slideLayout1.xml"/><Relationship Id="rId3" Type="http://schemas.openxmlformats.org/officeDocument/2006/relationships/tags" Target="../tags/tag177.xml"/><Relationship Id="rId29" Type="http://schemas.openxmlformats.org/officeDocument/2006/relationships/image" Target="../media/image46.png"/><Relationship Id="rId28" Type="http://schemas.openxmlformats.org/officeDocument/2006/relationships/tags" Target="../tags/tag202.xml"/><Relationship Id="rId27" Type="http://schemas.openxmlformats.org/officeDocument/2006/relationships/tags" Target="../tags/tag201.xml"/><Relationship Id="rId26" Type="http://schemas.openxmlformats.org/officeDocument/2006/relationships/tags" Target="../tags/tag200.xml"/><Relationship Id="rId25" Type="http://schemas.openxmlformats.org/officeDocument/2006/relationships/tags" Target="../tags/tag199.xml"/><Relationship Id="rId24" Type="http://schemas.openxmlformats.org/officeDocument/2006/relationships/tags" Target="../tags/tag198.xml"/><Relationship Id="rId23" Type="http://schemas.openxmlformats.org/officeDocument/2006/relationships/tags" Target="../tags/tag197.xml"/><Relationship Id="rId22" Type="http://schemas.openxmlformats.org/officeDocument/2006/relationships/tags" Target="../tags/tag196.xml"/><Relationship Id="rId21" Type="http://schemas.openxmlformats.org/officeDocument/2006/relationships/tags" Target="../tags/tag195.xml"/><Relationship Id="rId20" Type="http://schemas.openxmlformats.org/officeDocument/2006/relationships/tags" Target="../tags/tag194.xml"/><Relationship Id="rId2" Type="http://schemas.openxmlformats.org/officeDocument/2006/relationships/tags" Target="../tags/tag176.xml"/><Relationship Id="rId19" Type="http://schemas.openxmlformats.org/officeDocument/2006/relationships/tags" Target="../tags/tag193.xml"/><Relationship Id="rId18" Type="http://schemas.openxmlformats.org/officeDocument/2006/relationships/tags" Target="../tags/tag192.xml"/><Relationship Id="rId17" Type="http://schemas.openxmlformats.org/officeDocument/2006/relationships/tags" Target="../tags/tag191.xml"/><Relationship Id="rId16" Type="http://schemas.openxmlformats.org/officeDocument/2006/relationships/tags" Target="../tags/tag190.xml"/><Relationship Id="rId15" Type="http://schemas.openxmlformats.org/officeDocument/2006/relationships/tags" Target="../tags/tag189.xml"/><Relationship Id="rId14" Type="http://schemas.openxmlformats.org/officeDocument/2006/relationships/tags" Target="../tags/tag188.xml"/><Relationship Id="rId13" Type="http://schemas.openxmlformats.org/officeDocument/2006/relationships/tags" Target="../tags/tag187.xml"/><Relationship Id="rId12" Type="http://schemas.openxmlformats.org/officeDocument/2006/relationships/tags" Target="../tags/tag186.xml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07.xml"/><Relationship Id="rId5" Type="http://schemas.openxmlformats.org/officeDocument/2006/relationships/image" Target="../media/image47.png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16.xml"/><Relationship Id="rId8" Type="http://schemas.openxmlformats.org/officeDocument/2006/relationships/tags" Target="../tags/tag215.xml"/><Relationship Id="rId7" Type="http://schemas.openxmlformats.org/officeDocument/2006/relationships/tags" Target="../tags/tag214.xml"/><Relationship Id="rId6" Type="http://schemas.openxmlformats.org/officeDocument/2006/relationships/tags" Target="../tags/tag213.xml"/><Relationship Id="rId5" Type="http://schemas.openxmlformats.org/officeDocument/2006/relationships/tags" Target="../tags/tag212.xml"/><Relationship Id="rId40" Type="http://schemas.openxmlformats.org/officeDocument/2006/relationships/slideLayout" Target="../slideLayouts/slideLayout1.xml"/><Relationship Id="rId4" Type="http://schemas.openxmlformats.org/officeDocument/2006/relationships/tags" Target="../tags/tag211.xml"/><Relationship Id="rId39" Type="http://schemas.openxmlformats.org/officeDocument/2006/relationships/tags" Target="../tags/tag245.xml"/><Relationship Id="rId38" Type="http://schemas.openxmlformats.org/officeDocument/2006/relationships/tags" Target="../tags/tag244.xml"/><Relationship Id="rId37" Type="http://schemas.openxmlformats.org/officeDocument/2006/relationships/tags" Target="../tags/tag243.xml"/><Relationship Id="rId36" Type="http://schemas.openxmlformats.org/officeDocument/2006/relationships/image" Target="../media/image16.png"/><Relationship Id="rId35" Type="http://schemas.openxmlformats.org/officeDocument/2006/relationships/tags" Target="../tags/tag242.xml"/><Relationship Id="rId34" Type="http://schemas.openxmlformats.org/officeDocument/2006/relationships/tags" Target="../tags/tag241.xml"/><Relationship Id="rId33" Type="http://schemas.openxmlformats.org/officeDocument/2006/relationships/tags" Target="../tags/tag240.xml"/><Relationship Id="rId32" Type="http://schemas.openxmlformats.org/officeDocument/2006/relationships/tags" Target="../tags/tag239.xml"/><Relationship Id="rId31" Type="http://schemas.openxmlformats.org/officeDocument/2006/relationships/tags" Target="../tags/tag238.xml"/><Relationship Id="rId30" Type="http://schemas.openxmlformats.org/officeDocument/2006/relationships/tags" Target="../tags/tag237.xml"/><Relationship Id="rId3" Type="http://schemas.openxmlformats.org/officeDocument/2006/relationships/tags" Target="../tags/tag210.xml"/><Relationship Id="rId29" Type="http://schemas.openxmlformats.org/officeDocument/2006/relationships/tags" Target="../tags/tag236.xml"/><Relationship Id="rId28" Type="http://schemas.openxmlformats.org/officeDocument/2006/relationships/tags" Target="../tags/tag235.xml"/><Relationship Id="rId27" Type="http://schemas.openxmlformats.org/officeDocument/2006/relationships/tags" Target="../tags/tag234.xml"/><Relationship Id="rId26" Type="http://schemas.openxmlformats.org/officeDocument/2006/relationships/tags" Target="../tags/tag233.xml"/><Relationship Id="rId25" Type="http://schemas.openxmlformats.org/officeDocument/2006/relationships/tags" Target="../tags/tag232.xml"/><Relationship Id="rId24" Type="http://schemas.openxmlformats.org/officeDocument/2006/relationships/tags" Target="../tags/tag231.xml"/><Relationship Id="rId23" Type="http://schemas.openxmlformats.org/officeDocument/2006/relationships/tags" Target="../tags/tag230.xml"/><Relationship Id="rId22" Type="http://schemas.openxmlformats.org/officeDocument/2006/relationships/tags" Target="../tags/tag229.xml"/><Relationship Id="rId21" Type="http://schemas.openxmlformats.org/officeDocument/2006/relationships/tags" Target="../tags/tag228.xml"/><Relationship Id="rId20" Type="http://schemas.openxmlformats.org/officeDocument/2006/relationships/tags" Target="../tags/tag227.xml"/><Relationship Id="rId2" Type="http://schemas.openxmlformats.org/officeDocument/2006/relationships/tags" Target="../tags/tag209.xml"/><Relationship Id="rId19" Type="http://schemas.openxmlformats.org/officeDocument/2006/relationships/tags" Target="../tags/tag226.xml"/><Relationship Id="rId18" Type="http://schemas.openxmlformats.org/officeDocument/2006/relationships/tags" Target="../tags/tag225.xml"/><Relationship Id="rId17" Type="http://schemas.openxmlformats.org/officeDocument/2006/relationships/tags" Target="../tags/tag224.xml"/><Relationship Id="rId16" Type="http://schemas.openxmlformats.org/officeDocument/2006/relationships/tags" Target="../tags/tag223.xml"/><Relationship Id="rId15" Type="http://schemas.openxmlformats.org/officeDocument/2006/relationships/tags" Target="../tags/tag222.xml"/><Relationship Id="rId14" Type="http://schemas.openxmlformats.org/officeDocument/2006/relationships/tags" Target="../tags/tag221.xml"/><Relationship Id="rId13" Type="http://schemas.openxmlformats.org/officeDocument/2006/relationships/tags" Target="../tags/tag220.xml"/><Relationship Id="rId12" Type="http://schemas.openxmlformats.org/officeDocument/2006/relationships/tags" Target="../tags/tag219.xml"/><Relationship Id="rId11" Type="http://schemas.openxmlformats.org/officeDocument/2006/relationships/tags" Target="../tags/tag218.xml"/><Relationship Id="rId10" Type="http://schemas.openxmlformats.org/officeDocument/2006/relationships/tags" Target="../tags/tag217.xml"/><Relationship Id="rId1" Type="http://schemas.openxmlformats.org/officeDocument/2006/relationships/tags" Target="../tags/tag20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0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4.jpeg"/><Relationship Id="rId4" Type="http://schemas.openxmlformats.org/officeDocument/2006/relationships/tags" Target="../tags/tag22.xm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5.png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48.xml"/><Relationship Id="rId7" Type="http://schemas.openxmlformats.org/officeDocument/2006/relationships/image" Target="../media/image6.png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8" Type="http://schemas.openxmlformats.org/officeDocument/2006/relationships/slideLayout" Target="../slideLayouts/slideLayout1.xml"/><Relationship Id="rId27" Type="http://schemas.openxmlformats.org/officeDocument/2006/relationships/tags" Target="../tags/tag62.xml"/><Relationship Id="rId26" Type="http://schemas.openxmlformats.org/officeDocument/2006/relationships/image" Target="../media/image11.jpeg"/><Relationship Id="rId25" Type="http://schemas.openxmlformats.org/officeDocument/2006/relationships/tags" Target="../tags/tag61.xml"/><Relationship Id="rId24" Type="http://schemas.openxmlformats.org/officeDocument/2006/relationships/image" Target="../media/image10.jpeg"/><Relationship Id="rId23" Type="http://schemas.openxmlformats.org/officeDocument/2006/relationships/tags" Target="../tags/tag60.xml"/><Relationship Id="rId22" Type="http://schemas.openxmlformats.org/officeDocument/2006/relationships/image" Target="../media/image9.jpeg"/><Relationship Id="rId21" Type="http://schemas.openxmlformats.org/officeDocument/2006/relationships/tags" Target="../tags/tag59.xml"/><Relationship Id="rId20" Type="http://schemas.openxmlformats.org/officeDocument/2006/relationships/tags" Target="../tags/tag58.xml"/><Relationship Id="rId2" Type="http://schemas.openxmlformats.org/officeDocument/2006/relationships/tags" Target="../tags/tag43.xml"/><Relationship Id="rId19" Type="http://schemas.openxmlformats.org/officeDocument/2006/relationships/tags" Target="../tags/tag57.xml"/><Relationship Id="rId18" Type="http://schemas.openxmlformats.org/officeDocument/2006/relationships/tags" Target="../tags/tag56.xml"/><Relationship Id="rId17" Type="http://schemas.openxmlformats.org/officeDocument/2006/relationships/tags" Target="../tags/tag55.xml"/><Relationship Id="rId16" Type="http://schemas.openxmlformats.org/officeDocument/2006/relationships/tags" Target="../tags/tag54.xml"/><Relationship Id="rId15" Type="http://schemas.openxmlformats.org/officeDocument/2006/relationships/tags" Target="../tags/tag53.xml"/><Relationship Id="rId14" Type="http://schemas.openxmlformats.org/officeDocument/2006/relationships/tags" Target="../tags/tag52.xml"/><Relationship Id="rId13" Type="http://schemas.openxmlformats.org/officeDocument/2006/relationships/tags" Target="../tags/tag51.xml"/><Relationship Id="rId12" Type="http://schemas.openxmlformats.org/officeDocument/2006/relationships/tags" Target="../tags/tag50.xml"/><Relationship Id="rId11" Type="http://schemas.openxmlformats.org/officeDocument/2006/relationships/image" Target="../media/image8.png"/><Relationship Id="rId10" Type="http://schemas.openxmlformats.org/officeDocument/2006/relationships/tags" Target="../tags/tag49.xml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82.xml"/><Relationship Id="rId24" Type="http://schemas.openxmlformats.org/officeDocument/2006/relationships/tags" Target="../tags/tag81.xml"/><Relationship Id="rId23" Type="http://schemas.openxmlformats.org/officeDocument/2006/relationships/image" Target="../media/image16.png"/><Relationship Id="rId22" Type="http://schemas.openxmlformats.org/officeDocument/2006/relationships/tags" Target="../tags/tag80.xml"/><Relationship Id="rId21" Type="http://schemas.openxmlformats.org/officeDocument/2006/relationships/tags" Target="../tags/tag79.xml"/><Relationship Id="rId20" Type="http://schemas.openxmlformats.org/officeDocument/2006/relationships/image" Target="../media/image15.jpeg"/><Relationship Id="rId2" Type="http://schemas.openxmlformats.org/officeDocument/2006/relationships/tags" Target="../tags/tag64.xml"/><Relationship Id="rId19" Type="http://schemas.openxmlformats.org/officeDocument/2006/relationships/tags" Target="../tags/tag78.xml"/><Relationship Id="rId18" Type="http://schemas.openxmlformats.org/officeDocument/2006/relationships/image" Target="../media/image14.jpeg"/><Relationship Id="rId17" Type="http://schemas.openxmlformats.org/officeDocument/2006/relationships/tags" Target="../tags/tag77.xml"/><Relationship Id="rId16" Type="http://schemas.openxmlformats.org/officeDocument/2006/relationships/tags" Target="../tags/tag76.xml"/><Relationship Id="rId15" Type="http://schemas.openxmlformats.org/officeDocument/2006/relationships/image" Target="../media/image13.jpeg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image" Target="../media/image12.jpeg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../media/image18.jpeg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image" Target="../media/image17.jpeg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94.xml"/><Relationship Id="rId15" Type="http://schemas.microsoft.com/office/2007/relationships/hdphoto" Target="../media/image20.wdp"/><Relationship Id="rId14" Type="http://schemas.openxmlformats.org/officeDocument/2006/relationships/image" Target="../media/image19.png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alphaModFix amt="35000"/>
          </a:blip>
          <a:stretch>
            <a:fillRect/>
          </a:stretch>
        </p:blipFill>
        <p:spPr>
          <a:xfrm>
            <a:off x="3669581" y="1731217"/>
            <a:ext cx="4852837" cy="45236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510081" y="3547738"/>
            <a:ext cx="5370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节　生物多样性及其保护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061922" y="1188311"/>
            <a:ext cx="4266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章  人与环境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152" y="58277"/>
            <a:ext cx="3481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选修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2《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生物与环境</a:t>
            </a:r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5969197"/>
            <a:ext cx="3827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生物多样性的意义：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1"/>
            </p:custDataLst>
          </p:nvPr>
        </p:nvSpPr>
        <p:spPr>
          <a:xfrm>
            <a:off x="3529277" y="5784532"/>
            <a:ext cx="86627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对于维持生态系统稳定性具有重要意义，奠定了人类文明形成的物质条件，是人类赖以生存和发展的基础。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pic>
        <p:nvPicPr>
          <p:cNvPr id="4" name="1-生物多样性为什么重要？保护生物多样性，我们在保护什么？-480P 清晰-AV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40.000000" end="1219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136" y="27030"/>
            <a:ext cx="10067477" cy="5665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819" y="58600"/>
            <a:ext cx="4845708" cy="538333"/>
            <a:chOff x="258853" y="27953"/>
            <a:chExt cx="4845708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5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生物多样性丧生的原因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68" name="组合 67"/>
          <p:cNvGrpSpPr/>
          <p:nvPr>
            <p:custDataLst>
              <p:tags r:id="rId1"/>
            </p:custDataLst>
          </p:nvPr>
        </p:nvGrpSpPr>
        <p:grpSpPr>
          <a:xfrm>
            <a:off x="3635414" y="1987706"/>
            <a:ext cx="711200" cy="990600"/>
            <a:chOff x="2111887" y="1961006"/>
            <a:chExt cx="711200" cy="990600"/>
          </a:xfrm>
        </p:grpSpPr>
        <p:cxnSp>
          <p:nvCxnSpPr>
            <p:cNvPr id="69" name="直接连接符 9"/>
            <p:cNvCxnSpPr/>
            <p:nvPr>
              <p:custDataLst>
                <p:tags r:id="rId2"/>
              </p:custDataLst>
            </p:nvPr>
          </p:nvCxnSpPr>
          <p:spPr>
            <a:xfrm>
              <a:off x="2111887" y="2469006"/>
              <a:ext cx="381000" cy="0"/>
            </a:xfrm>
            <a:prstGeom prst="line">
              <a:avLst/>
            </a:prstGeom>
            <a:noFill/>
            <a:ln w="28575" cap="flat" cmpd="sng" algn="ctr">
              <a:solidFill>
                <a:srgbClr val="7030A0"/>
              </a:solidFill>
              <a:prstDash val="solid"/>
            </a:ln>
            <a:effectLst/>
          </p:spPr>
        </p:cxnSp>
        <p:sp>
          <p:nvSpPr>
            <p:cNvPr id="70" name="左中括号 69"/>
            <p:cNvSpPr/>
            <p:nvPr>
              <p:custDataLst>
                <p:tags r:id="rId3"/>
              </p:custDataLst>
            </p:nvPr>
          </p:nvSpPr>
          <p:spPr>
            <a:xfrm>
              <a:off x="2480187" y="1961006"/>
              <a:ext cx="342900" cy="990600"/>
            </a:xfrm>
            <a:prstGeom prst="leftBracket">
              <a:avLst>
                <a:gd name="adj" fmla="val 0"/>
              </a:avLst>
            </a:prstGeom>
            <a:noFill/>
            <a:ln w="28575" cap="flat" cmpd="sng" algn="ctr">
              <a:solidFill>
                <a:srgbClr val="7030A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endParaRPr>
            </a:p>
          </p:txBody>
        </p:sp>
      </p:grpSp>
      <p:sp>
        <p:nvSpPr>
          <p:cNvPr id="71" name="文本框 70"/>
          <p:cNvSpPr txBox="1"/>
          <p:nvPr>
            <p:custDataLst>
              <p:tags r:id="rId4"/>
            </p:custDataLst>
          </p:nvPr>
        </p:nvSpPr>
        <p:spPr>
          <a:xfrm>
            <a:off x="4371640" y="1707314"/>
            <a:ext cx="45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进化中的自然物种灭绝</a:t>
            </a:r>
            <a:endParaRPr lang="zh-CN" altLang="en-US" sz="3200" b="1">
              <a:solidFill>
                <a:srgbClr val="080808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72" name="文本框 71"/>
          <p:cNvSpPr txBox="1"/>
          <p:nvPr>
            <p:custDataLst>
              <p:tags r:id="rId5"/>
            </p:custDataLst>
          </p:nvPr>
        </p:nvSpPr>
        <p:spPr>
          <a:xfrm>
            <a:off x="4333540" y="2630966"/>
            <a:ext cx="473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人类活动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加速</a:t>
            </a:r>
            <a:r>
              <a:rPr lang="zh-CN" altLang="en-US" sz="3200" b="1" dirty="0">
                <a:solidFill>
                  <a:srgbClr val="080808"/>
                </a:solidFill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物种灭绝</a:t>
            </a:r>
            <a:endParaRPr lang="zh-CN" altLang="en-US" sz="3200" b="1" dirty="0">
              <a:solidFill>
                <a:srgbClr val="080808"/>
              </a:solidFill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73" name="矩形: 圆角 13"/>
          <p:cNvSpPr/>
          <p:nvPr>
            <p:custDataLst>
              <p:tags r:id="rId6"/>
            </p:custDataLst>
          </p:nvPr>
        </p:nvSpPr>
        <p:spPr>
          <a:xfrm>
            <a:off x="2225714" y="1924206"/>
            <a:ext cx="1409700" cy="1079500"/>
          </a:xfrm>
          <a:prstGeom prst="roundRect">
            <a:avLst/>
          </a:prstGeom>
          <a:solidFill>
            <a:srgbClr val="CEEBCE"/>
          </a:solidFill>
          <a:ln w="9525" cap="flat" cmpd="sng" algn="ctr">
            <a:noFill/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物种</a:t>
            </a:r>
            <a:endParaRPr kumimoji="0" lang="en-US" altLang="zh-CN" sz="3200" b="1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灭绝</a:t>
            </a: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74" name="矩形: 圆角 14"/>
          <p:cNvSpPr/>
          <p:nvPr>
            <p:custDataLst>
              <p:tags r:id="rId7"/>
            </p:custDataLst>
          </p:nvPr>
        </p:nvSpPr>
        <p:spPr>
          <a:xfrm>
            <a:off x="3648114" y="4197506"/>
            <a:ext cx="2413000" cy="1211684"/>
          </a:xfrm>
          <a:prstGeom prst="roundRect">
            <a:avLst/>
          </a:prstGeom>
          <a:solidFill>
            <a:srgbClr val="FFD7AD"/>
          </a:solidFill>
          <a:ln w="9525" cap="flat" cmpd="sng" algn="ctr">
            <a:noFill/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人类活动范围不断增大</a:t>
            </a: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sp>
        <p:nvSpPr>
          <p:cNvPr id="75" name="矩形: 圆角 15"/>
          <p:cNvSpPr/>
          <p:nvPr>
            <p:custDataLst>
              <p:tags r:id="rId8"/>
            </p:custDataLst>
          </p:nvPr>
        </p:nvSpPr>
        <p:spPr>
          <a:xfrm>
            <a:off x="6661461" y="4197506"/>
            <a:ext cx="3107777" cy="1211684"/>
          </a:xfrm>
          <a:prstGeom prst="roundRect">
            <a:avLst/>
          </a:prstGeom>
          <a:solidFill>
            <a:srgbClr val="FFD7AD"/>
          </a:solidFill>
          <a:ln w="9525" cap="flat" cmpd="sng" algn="ctr">
            <a:noFill/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/>
              </a:rPr>
              <a:t>人类活动影响强度不断增大</a:t>
            </a: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Arial" panose="020B0604020202020204"/>
            </a:endParaRPr>
          </a:p>
        </p:txBody>
      </p:sp>
      <p:cxnSp>
        <p:nvCxnSpPr>
          <p:cNvPr id="76" name="直接箭头连接符 16"/>
          <p:cNvCxnSpPr/>
          <p:nvPr>
            <p:custDataLst>
              <p:tags r:id="rId9"/>
            </p:custDataLst>
          </p:nvPr>
        </p:nvCxnSpPr>
        <p:spPr>
          <a:xfrm flipV="1">
            <a:off x="5172114" y="3308506"/>
            <a:ext cx="1003300" cy="77470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tailEnd type="triangle" w="lg" len="lg"/>
          </a:ln>
          <a:effectLst/>
        </p:spPr>
      </p:cxnSp>
      <p:cxnSp>
        <p:nvCxnSpPr>
          <p:cNvPr id="77" name="直接箭头连接符 17"/>
          <p:cNvCxnSpPr/>
          <p:nvPr>
            <p:custDataLst>
              <p:tags r:id="rId10"/>
            </p:custDataLst>
          </p:nvPr>
        </p:nvCxnSpPr>
        <p:spPr>
          <a:xfrm flipH="1" flipV="1">
            <a:off x="6645314" y="3308506"/>
            <a:ext cx="1104900" cy="76200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4" grpId="0" animBg="1"/>
      <p:bldP spid="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1"/>
          <p:cNvGrpSpPr/>
          <p:nvPr>
            <p:custDataLst>
              <p:tags r:id="rId1"/>
            </p:custDataLst>
          </p:nvPr>
        </p:nvGrpSpPr>
        <p:grpSpPr>
          <a:xfrm>
            <a:off x="434975" y="754378"/>
            <a:ext cx="4156075" cy="737235"/>
            <a:chOff x="2952848" y="1879873"/>
            <a:chExt cx="4155403" cy="735043"/>
          </a:xfrm>
        </p:grpSpPr>
        <p:sp>
          <p:nvSpPr>
            <p:cNvPr id="3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4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7902" y="1879873"/>
              <a:ext cx="3470349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生存环境的破坏</a:t>
              </a:r>
              <a:endParaRPr lang="zh-CN" altLang="en-US" sz="2800" b="1" dirty="0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68045" y="1901190"/>
            <a:ext cx="3975100" cy="1037590"/>
          </a:xfrm>
          <a:prstGeom prst="rect">
            <a:avLst/>
          </a:prstGeom>
          <a:noFill/>
          <a:ln w="9525">
            <a:noFill/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75DBFF"/>
                </a:solidFill>
              </a14:hiddenFill>
            </a:ext>
          </a:extLst>
        </p:spPr>
        <p:txBody>
          <a:bodyPr vert="horz" wrap="square" lIns="91425" tIns="45712" rIns="91425" bIns="45712" numCol="1" spcCol="0" rtlCol="0" fromWordArt="0" anchor="t" anchorCtr="0" forceAA="0" compatLnSpc="0">
            <a:spAutoFit/>
          </a:bodyPr>
          <a:lstStyle/>
          <a:p>
            <a:pPr lvl="0" algn="just" eaLnBrk="1" latinLnBrk="0" hangingPunct="1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主要表现为某些物种的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栖息地丧失和碎片化。</a:t>
            </a:r>
            <a:endParaRPr lang="zh-CN" altLang="en-US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716020" y="1009015"/>
            <a:ext cx="2114550" cy="549275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  <a:ln w="19050">
            <a:noFill/>
            <a:prstDash val="dashDot"/>
          </a:ln>
        </p:spPr>
        <p:txBody>
          <a:bodyPr vert="horz" wrap="square" lIns="91425" tIns="45712" rIns="91425" bIns="45712" numCol="1" spcCol="0" rtlCol="0" fromWordArt="0" anchor="t" anchorCtr="0" forceAA="0" compatLnSpc="0">
            <a:noAutofit/>
          </a:bodyPr>
          <a:lstStyle/>
          <a:p>
            <a:pPr lvl="0" algn="ctr" eaLnBrk="1" latinLnBrk="0" hangingPunct="1"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主要原因之一</a:t>
            </a:r>
            <a:endParaRPr lang="zh-CN" altLang="en-US" sz="240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697" y="1269743"/>
            <a:ext cx="2975468" cy="210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45760" y="1269741"/>
            <a:ext cx="2975468" cy="2105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6485293" y="3538946"/>
            <a:ext cx="5418970" cy="3050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506498" y="3551150"/>
            <a:ext cx="5241637" cy="302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3849370" y="3550920"/>
            <a:ext cx="4572000" cy="3049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组合 11"/>
          <p:cNvGrpSpPr/>
          <p:nvPr/>
        </p:nvGrpSpPr>
        <p:grpSpPr>
          <a:xfrm>
            <a:off x="200819" y="58600"/>
            <a:ext cx="4845708" cy="538333"/>
            <a:chOff x="258853" y="27953"/>
            <a:chExt cx="4845708" cy="538333"/>
          </a:xfrm>
        </p:grpSpPr>
        <p:grpSp>
          <p:nvGrpSpPr>
            <p:cNvPr id="1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1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1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5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生物多样性丧生的原因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819" y="58600"/>
            <a:ext cx="4845708" cy="538333"/>
            <a:chOff x="258853" y="27953"/>
            <a:chExt cx="4845708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5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生物多样性丧生的原因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8" name="组合 31"/>
          <p:cNvGrpSpPr/>
          <p:nvPr>
            <p:custDataLst>
              <p:tags r:id="rId1"/>
            </p:custDataLst>
          </p:nvPr>
        </p:nvGrpSpPr>
        <p:grpSpPr>
          <a:xfrm>
            <a:off x="434975" y="754378"/>
            <a:ext cx="4156075" cy="737235"/>
            <a:chOff x="2952848" y="1879873"/>
            <a:chExt cx="4155403" cy="735043"/>
          </a:xfrm>
        </p:grpSpPr>
        <p:sp>
          <p:nvSpPr>
            <p:cNvPr id="59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60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7902" y="1879873"/>
              <a:ext cx="3470349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掠夺式的利用</a:t>
              </a:r>
              <a:endParaRPr lang="zh-CN" altLang="en-US" sz="2800" b="1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61" name="文本框 60"/>
          <p:cNvSpPr txBox="1"/>
          <p:nvPr>
            <p:custDataLst>
              <p:tags r:id="rId4"/>
            </p:custDataLst>
          </p:nvPr>
        </p:nvSpPr>
        <p:spPr>
          <a:xfrm>
            <a:off x="3420745" y="1009015"/>
            <a:ext cx="2114550" cy="549275"/>
          </a:xfrm>
          <a:prstGeom prst="rect">
            <a:avLst/>
          </a:prstGeom>
          <a:solidFill>
            <a:srgbClr val="FFFFFF">
              <a:lumMod val="20000"/>
              <a:lumOff val="80000"/>
            </a:srgbClr>
          </a:solidFill>
          <a:ln w="19050">
            <a:noFill/>
            <a:prstDash val="dashDot"/>
          </a:ln>
        </p:spPr>
        <p:txBody>
          <a:bodyPr vert="horz" wrap="square" lIns="91425" tIns="45712" rIns="91425" bIns="45712" numCol="1" spcCol="0" rtlCol="0" fromWordArt="0" anchor="t" anchorCtr="0" forceAA="0" compatLnSpc="0">
            <a:noAutofit/>
          </a:bodyPr>
          <a:lstStyle/>
          <a:p>
            <a:pPr lvl="0" algn="ctr" eaLnBrk="1" latinLnBrk="0" hangingPunct="1"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微软雅黑" panose="020B0503020204020204" pitchFamily="34" charset="-122"/>
              </a:rPr>
              <a:t>主要原因之一</a:t>
            </a:r>
            <a:endParaRPr lang="zh-CN" altLang="en-US" sz="240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62" name="图片 6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00" y="915031"/>
            <a:ext cx="2976371" cy="210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" name="图片 6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063" y="915031"/>
            <a:ext cx="2976370" cy="2105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4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479425" y="3239770"/>
            <a:ext cx="5283835" cy="331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6240145" y="3446145"/>
            <a:ext cx="4543425" cy="303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6" name="文本框 14"/>
          <p:cNvSpPr txBox="1"/>
          <p:nvPr>
            <p:custDataLst>
              <p:tags r:id="rId13"/>
            </p:custDataLst>
          </p:nvPr>
        </p:nvSpPr>
        <p:spPr>
          <a:xfrm>
            <a:off x="324485" y="1494790"/>
            <a:ext cx="529272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包括</a:t>
            </a:r>
            <a:r>
              <a:rPr lang="zh-CN" altLang="en-US" sz="2400" b="1">
                <a:solidFill>
                  <a:srgbClr val="FF0000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过度采伐</a:t>
            </a:r>
            <a:r>
              <a:rPr lang="zh-CN" altLang="en-US" sz="2400" b="1">
                <a:solidFill>
                  <a:srgbClr val="44546A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滥捕乱猎</a:t>
            </a:r>
            <a:r>
              <a:rPr lang="zh-CN" altLang="en-US" sz="2400" b="1">
                <a:solidFill>
                  <a:schemeClr val="tx1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，这是物种生存受到威胁的</a:t>
            </a:r>
            <a:r>
              <a:rPr lang="zh-CN" altLang="en-US" sz="2400" b="1">
                <a:solidFill>
                  <a:srgbClr val="FF0000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重要原因</a:t>
            </a:r>
            <a:r>
              <a:rPr lang="zh-CN" altLang="en-US" sz="2400" b="1">
                <a:solidFill>
                  <a:srgbClr val="44546A"/>
                </a:solidFill>
                <a:latin typeface="等线"/>
                <a:ea typeface="等线"/>
                <a:cs typeface="宋体" panose="02010600030101010101" pitchFamily="2" charset="-122"/>
                <a:sym typeface="Arial" panose="020B0604020202020204" pitchFamily="34" charset="0"/>
              </a:rPr>
              <a:t>。</a:t>
            </a:r>
            <a:endParaRPr lang="zh-CN" altLang="en-US" sz="2400" b="1">
              <a:solidFill>
                <a:srgbClr val="44546A"/>
              </a:solidFill>
              <a:latin typeface="等线"/>
              <a:ea typeface="等线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67" name="矩形 66"/>
          <p:cNvSpPr/>
          <p:nvPr>
            <p:custDataLst>
              <p:tags r:id="rId14"/>
            </p:custDataLst>
          </p:nvPr>
        </p:nvSpPr>
        <p:spPr>
          <a:xfrm>
            <a:off x="305435" y="2388235"/>
            <a:ext cx="5100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prstClr val="black"/>
                </a:solidFill>
                <a:latin typeface="等线"/>
                <a:ea typeface="等线"/>
                <a:cs typeface="等线" panose="02010600030101010101" charset="-122"/>
              </a:rPr>
              <a:t>地球上</a:t>
            </a:r>
            <a:r>
              <a:rPr lang="en-US" altLang="zh-CN" sz="2400" b="1">
                <a:solidFill>
                  <a:prstClr val="black"/>
                </a:solidFill>
                <a:latin typeface="等线"/>
                <a:ea typeface="等线"/>
                <a:cs typeface="等线" panose="02010600030101010101" charset="-122"/>
              </a:rPr>
              <a:t>45%</a:t>
            </a:r>
            <a:r>
              <a:rPr lang="zh-CN" altLang="en-US" sz="2400" b="1">
                <a:solidFill>
                  <a:prstClr val="black"/>
                </a:solidFill>
                <a:latin typeface="等线"/>
                <a:ea typeface="等线"/>
                <a:cs typeface="等线" panose="02010600030101010101" charset="-122"/>
              </a:rPr>
              <a:t>的森林已经被砍伐掉了，而其中大多数发生在过去的</a:t>
            </a:r>
            <a:r>
              <a:rPr lang="en-US" altLang="zh-CN" sz="2400" b="1">
                <a:solidFill>
                  <a:prstClr val="black"/>
                </a:solidFill>
                <a:latin typeface="等线"/>
                <a:ea typeface="等线"/>
                <a:cs typeface="等线" panose="02010600030101010101" charset="-122"/>
              </a:rPr>
              <a:t>100</a:t>
            </a:r>
            <a:r>
              <a:rPr lang="zh-CN" altLang="en-US" sz="2400" b="1">
                <a:solidFill>
                  <a:prstClr val="black"/>
                </a:solidFill>
                <a:latin typeface="等线"/>
                <a:ea typeface="等线"/>
                <a:cs typeface="等线" panose="02010600030101010101" charset="-122"/>
              </a:rPr>
              <a:t>年</a:t>
            </a:r>
            <a:endParaRPr lang="zh-CN" altLang="en-US" sz="2400" b="1">
              <a:solidFill>
                <a:prstClr val="black"/>
              </a:solidFill>
              <a:latin typeface="等线"/>
              <a:ea typeface="等线"/>
              <a:cs typeface="等线" panose="02010600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819" y="58600"/>
            <a:ext cx="4845708" cy="538333"/>
            <a:chOff x="258853" y="27953"/>
            <a:chExt cx="4845708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5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生物多样性丧生的原因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99856" y="1124744"/>
            <a:ext cx="3312528" cy="2339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5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00257" y="1124744"/>
            <a:ext cx="3312528" cy="2339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5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99856" y="3933056"/>
            <a:ext cx="3312528" cy="23846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" name="文本框 7"/>
          <p:cNvSpPr/>
          <p:nvPr>
            <p:custDataLst>
              <p:tags r:id="rId7"/>
            </p:custDataLst>
          </p:nvPr>
        </p:nvSpPr>
        <p:spPr>
          <a:xfrm>
            <a:off x="791027" y="4832893"/>
            <a:ext cx="3189039" cy="1554272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>
              <a:lnSpc>
                <a:spcPts val="3800"/>
              </a:lnSpc>
            </a:pPr>
            <a:r>
              <a:rPr lang="zh-CN" altLang="en-US" sz="2345" b="0" dirty="0">
                <a:solidFill>
                  <a:srgbClr val="050505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导致</a:t>
            </a:r>
            <a:r>
              <a:rPr lang="zh-CN" altLang="en-US" sz="2345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遗传多样性丧失</a:t>
            </a:r>
            <a:r>
              <a:rPr lang="zh-CN" altLang="en-US" sz="2345" b="0" dirty="0">
                <a:solidFill>
                  <a:srgbClr val="050505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，以及与之相应的经长期协同进化的</a:t>
            </a:r>
            <a:r>
              <a:rPr lang="zh-CN" altLang="en-US" sz="2345" b="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物种丧失</a:t>
            </a:r>
            <a:r>
              <a:rPr lang="zh-CN" altLang="en-US" sz="2345" b="0" dirty="0">
                <a:solidFill>
                  <a:srgbClr val="050505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宋体" panose="02010600030101010101" pitchFamily="2" charset="-122"/>
              </a:rPr>
              <a:t>。</a:t>
            </a:r>
            <a:endParaRPr lang="zh-CN" altLang="en-US" sz="2345" b="0" dirty="0">
              <a:solidFill>
                <a:srgbClr val="050505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宋体" panose="02010600030101010101" pitchFamily="2" charset="-122"/>
            </a:endParaRPr>
          </a:p>
        </p:txBody>
      </p:sp>
      <p:grpSp>
        <p:nvGrpSpPr>
          <p:cNvPr id="62" name="组合 31"/>
          <p:cNvGrpSpPr/>
          <p:nvPr>
            <p:custDataLst>
              <p:tags r:id="rId8"/>
            </p:custDataLst>
          </p:nvPr>
        </p:nvGrpSpPr>
        <p:grpSpPr>
          <a:xfrm>
            <a:off x="396875" y="754378"/>
            <a:ext cx="4156075" cy="737235"/>
            <a:chOff x="2952848" y="1879873"/>
            <a:chExt cx="4155403" cy="735043"/>
          </a:xfrm>
        </p:grpSpPr>
        <p:sp>
          <p:nvSpPr>
            <p:cNvPr id="63" name="MH_Number_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3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64" name="MH_Entry_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3637902" y="1879873"/>
              <a:ext cx="3470349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环境污染</a:t>
              </a:r>
              <a:endParaRPr lang="zh-CN" altLang="en-US" sz="2800" b="1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65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795" y="1491615"/>
            <a:ext cx="3945255" cy="24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组合 31"/>
          <p:cNvGrpSpPr/>
          <p:nvPr>
            <p:custDataLst>
              <p:tags r:id="rId13"/>
            </p:custDataLst>
          </p:nvPr>
        </p:nvGrpSpPr>
        <p:grpSpPr>
          <a:xfrm>
            <a:off x="415290" y="3933188"/>
            <a:ext cx="4591684" cy="737235"/>
            <a:chOff x="2952848" y="1879873"/>
            <a:chExt cx="4590942" cy="735043"/>
          </a:xfrm>
        </p:grpSpPr>
        <p:sp>
          <p:nvSpPr>
            <p:cNvPr id="67" name="MH_Number_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4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68" name="MH_Entry_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637902" y="1879873"/>
              <a:ext cx="3905888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业、林业品种的单一化</a:t>
              </a:r>
              <a:endParaRPr lang="zh-CN" altLang="en-US" sz="2800" b="1" dirty="0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103" name="图片 102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 rot="10800000" flipV="1">
            <a:off x="8321040" y="3985895"/>
            <a:ext cx="3604895" cy="2332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819" y="58600"/>
            <a:ext cx="4845708" cy="538333"/>
            <a:chOff x="258853" y="27953"/>
            <a:chExt cx="4845708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59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三、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生物多样性丧生的原因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58" name="组合 31"/>
          <p:cNvGrpSpPr/>
          <p:nvPr>
            <p:custDataLst>
              <p:tags r:id="rId1"/>
            </p:custDataLst>
          </p:nvPr>
        </p:nvGrpSpPr>
        <p:grpSpPr>
          <a:xfrm>
            <a:off x="404495" y="836293"/>
            <a:ext cx="4591684" cy="737235"/>
            <a:chOff x="2952848" y="1879873"/>
            <a:chExt cx="4590942" cy="735043"/>
          </a:xfrm>
        </p:grpSpPr>
        <p:sp>
          <p:nvSpPr>
            <p:cNvPr id="59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5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60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7902" y="1879873"/>
              <a:ext cx="3905888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外来物种的盲目引入</a:t>
              </a:r>
              <a:endParaRPr lang="zh-CN" altLang="en-US" sz="2800" b="1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220" y="1994535"/>
            <a:ext cx="5977890" cy="3362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文本框 60"/>
          <p:cNvSpPr txBox="1"/>
          <p:nvPr>
            <p:custDataLst>
              <p:tags r:id="rId6"/>
            </p:custDataLst>
          </p:nvPr>
        </p:nvSpPr>
        <p:spPr>
          <a:xfrm>
            <a:off x="1729740" y="5488940"/>
            <a:ext cx="3545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Arial Black" panose="020B0A04020102020204"/>
              </a:rPr>
              <a:t>加拿大一枝黄花</a:t>
            </a:r>
            <a:endParaRPr lang="zh-CN" altLang="en-US" sz="2400">
              <a:solidFill>
                <a:schemeClr val="tx1"/>
              </a:solidFill>
              <a:latin typeface="Arial Black" panose="020B0A04020102020204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2730" y="1905000"/>
            <a:ext cx="5379085" cy="3583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2" name="文本框 61"/>
          <p:cNvSpPr txBox="1"/>
          <p:nvPr>
            <p:custDataLst>
              <p:tags r:id="rId9"/>
            </p:custDataLst>
          </p:nvPr>
        </p:nvSpPr>
        <p:spPr>
          <a:xfrm>
            <a:off x="8780145" y="5488940"/>
            <a:ext cx="1274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Arial Black" panose="020B0A04020102020204"/>
              </a:rPr>
              <a:t>水葫芦</a:t>
            </a:r>
            <a:endParaRPr lang="zh-CN" altLang="en-US" sz="2400">
              <a:solidFill>
                <a:schemeClr val="tx1"/>
              </a:solidFill>
              <a:latin typeface="Arial Black" panose="020B0A0402010202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68"/>
          <p:cNvGrpSpPr/>
          <p:nvPr/>
        </p:nvGrpSpPr>
        <p:grpSpPr>
          <a:xfrm>
            <a:off x="193730" y="85813"/>
            <a:ext cx="4845708" cy="538333"/>
            <a:chOff x="258853" y="27953"/>
            <a:chExt cx="4845708" cy="538333"/>
          </a:xfrm>
        </p:grpSpPr>
        <p:grpSp>
          <p:nvGrpSpPr>
            <p:cNvPr id="70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73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4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5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6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7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8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9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0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1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2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3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6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7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8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9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0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1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2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3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4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5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6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7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8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9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0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1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2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4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5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6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7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8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9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0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1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2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3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4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5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6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7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8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9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0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1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2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3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4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5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71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43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四、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保护生物多样性的措施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0" name="组合 31"/>
          <p:cNvGrpSpPr/>
          <p:nvPr>
            <p:custDataLst>
              <p:tags r:id="rId1"/>
            </p:custDataLst>
          </p:nvPr>
        </p:nvGrpSpPr>
        <p:grpSpPr>
          <a:xfrm>
            <a:off x="257258" y="693288"/>
            <a:ext cx="4591684" cy="737235"/>
            <a:chOff x="2952848" y="1879873"/>
            <a:chExt cx="4590942" cy="735043"/>
          </a:xfrm>
        </p:grpSpPr>
        <p:sp>
          <p:nvSpPr>
            <p:cNvPr id="11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1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4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7902" y="1879873"/>
              <a:ext cx="3905888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就地保护</a:t>
              </a:r>
              <a:endParaRPr lang="zh-CN" altLang="en-US" sz="2800" b="1" dirty="0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93157" y="1365082"/>
            <a:ext cx="5592974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在原地对被保护的生态系统或物种建立自然保护区以及国家公园等。</a:t>
            </a:r>
            <a:endParaRPr lang="zh-CN" altLang="en-US" sz="2800" b="1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053488" y="1944856"/>
            <a:ext cx="4745355" cy="3995668"/>
            <a:chOff x="7166058" y="2093217"/>
            <a:chExt cx="4745355" cy="3995668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r="13368"/>
            <a:stretch>
              <a:fillRect/>
            </a:stretch>
          </p:blipFill>
          <p:spPr>
            <a:xfrm>
              <a:off x="7381956" y="2093217"/>
              <a:ext cx="4086108" cy="306624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5" name="文本框 15"/>
            <p:cNvSpPr txBox="1"/>
            <p:nvPr>
              <p:custDataLst>
                <p:tags r:id="rId7"/>
              </p:custDataLst>
            </p:nvPr>
          </p:nvSpPr>
          <p:spPr>
            <a:xfrm>
              <a:off x="7166058" y="5260210"/>
              <a:ext cx="4745355" cy="828675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wrap="square" lIns="45699" tIns="45699" rIns="45699" bIns="45699">
              <a:spAutoFit/>
            </a:bodyPr>
            <a:lstStyle/>
            <a:p>
              <a:pPr marL="0" marR="0" lvl="0" indent="0" algn="ctr" defTabSz="914400" rtl="0" eaLnBrk="1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经典细圆繁" panose="02010609000101010101" pitchFamily="49" charset="-122"/>
                  <a:sym typeface="Calibri" panose="020F0502020204030204"/>
                </a:rPr>
                <a:t>鼎湖山自然保护区</a:t>
              </a: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经典细圆繁" panose="02010609000101010101" pitchFamily="49" charset="-122"/>
                <a:sym typeface="Calibri" panose="020F0502020204030204"/>
              </a:endParaRPr>
            </a:p>
            <a:p>
              <a:pPr marL="0" marR="0" lvl="0" indent="0" algn="ctr" defTabSz="914400" rtl="0" eaLnBrk="1" fontAlgn="auto" latinLnBrk="1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经典细圆繁" panose="02010609000101010101" pitchFamily="49" charset="-122"/>
                  <a:sym typeface="Calibri" panose="020F0502020204030204"/>
                </a:rPr>
                <a:t>（我国建立的第一个自然保护区）</a:t>
              </a:r>
              <a:endParaRPr kumimoji="0" lang="zh-CN" altLang="en-US" sz="24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经典细圆繁" panose="02010609000101010101" pitchFamily="49" charset="-122"/>
                <a:sym typeface="Calibri" panose="020F0502020204030204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11240" y="2575853"/>
            <a:ext cx="3952875" cy="2767590"/>
            <a:chOff x="1621873" y="3195825"/>
            <a:chExt cx="3952875" cy="2767590"/>
          </a:xfrm>
        </p:grpSpPr>
        <p:pic>
          <p:nvPicPr>
            <p:cNvPr id="45059" name="Picture 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621873" y="3195825"/>
              <a:ext cx="3952875" cy="27336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6"/>
            <p:cNvSpPr txBox="1"/>
            <p:nvPr>
              <p:custDataLst>
                <p:tags r:id="rId10"/>
              </p:custDataLst>
            </p:nvPr>
          </p:nvSpPr>
          <p:spPr>
            <a:xfrm>
              <a:off x="1903798" y="5441445"/>
              <a:ext cx="3383280" cy="5219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solidFill>
                    <a:schemeClr val="bg1"/>
                  </a:solidFill>
                  <a:latin typeface="+mn-ea"/>
                </a:rPr>
                <a:t>四川卧龙自然保护区</a:t>
              </a:r>
              <a:endParaRPr lang="zh-CN" altLang="en-US" sz="2800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2780646" y="6041269"/>
            <a:ext cx="7022073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就地保护是对生物多样性</a:t>
            </a:r>
            <a:r>
              <a:rPr lang="zh-CN" altLang="en-US" sz="2800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最有效</a:t>
            </a:r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的保护</a:t>
            </a:r>
            <a:endParaRPr lang="zh-CN" altLang="en-US" sz="2800" b="1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68"/>
          <p:cNvGrpSpPr/>
          <p:nvPr/>
        </p:nvGrpSpPr>
        <p:grpSpPr>
          <a:xfrm>
            <a:off x="193730" y="85813"/>
            <a:ext cx="4845708" cy="538333"/>
            <a:chOff x="258853" y="27953"/>
            <a:chExt cx="4845708" cy="538333"/>
          </a:xfrm>
        </p:grpSpPr>
        <p:grpSp>
          <p:nvGrpSpPr>
            <p:cNvPr id="70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73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4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5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6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7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8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9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0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1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2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3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6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7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8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9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0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1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2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3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4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5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6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7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8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9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0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1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2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4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5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6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7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8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9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0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1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2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3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4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5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6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7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8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9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0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1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2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3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4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5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71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43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四、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保护生物多样性的措施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1" name="组合 31"/>
          <p:cNvGrpSpPr/>
          <p:nvPr>
            <p:custDataLst>
              <p:tags r:id="rId1"/>
            </p:custDataLst>
          </p:nvPr>
        </p:nvGrpSpPr>
        <p:grpSpPr>
          <a:xfrm>
            <a:off x="257258" y="628925"/>
            <a:ext cx="4591684" cy="737235"/>
            <a:chOff x="2952848" y="1879873"/>
            <a:chExt cx="4590942" cy="735043"/>
          </a:xfrm>
        </p:grpSpPr>
        <p:sp>
          <p:nvSpPr>
            <p:cNvPr id="12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2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13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7902" y="1879873"/>
              <a:ext cx="3905888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易地保护</a:t>
              </a:r>
              <a:endParaRPr lang="zh-CN" altLang="en-US" sz="2800" b="1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40723" y="1366162"/>
            <a:ext cx="1180147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3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①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概念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: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  把保护对象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从原地迁出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，在异地进行专门保护。如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: 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建立植物园、动物园以及濒危动植物繁育中心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.</a:t>
            </a:r>
            <a:endParaRPr lang="zh-CN" altLang="en-US" sz="24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  <a:p>
            <a:pPr indent="0" algn="just" fontAlgn="auto">
              <a:lnSpc>
                <a:spcPct val="13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②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意义</a:t>
            </a:r>
            <a:r>
              <a:rPr lang="en-US" altLang="zh-CN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: </a:t>
            </a:r>
            <a:r>
              <a:rPr lang="zh-CN" altLang="en-US" sz="24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这是为行将灭绝的物种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rPr>
              <a:t>提供最后的生存机会</a:t>
            </a:r>
            <a:endParaRPr lang="zh-CN" altLang="en-US" sz="2400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  <a:sym typeface="+mn-ea"/>
            </a:endParaRPr>
          </a:p>
        </p:txBody>
      </p: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548088" y="2985412"/>
            <a:ext cx="10598150" cy="2912700"/>
            <a:chOff x="208" y="5073"/>
            <a:chExt cx="13914" cy="4639"/>
          </a:xfrm>
        </p:grpSpPr>
        <p:grpSp>
          <p:nvGrpSpPr>
            <p:cNvPr id="16" name="组合 15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>
            <a:xfrm>
              <a:off x="208" y="5073"/>
              <a:ext cx="13914" cy="3513"/>
              <a:chOff x="612" y="5718"/>
              <a:chExt cx="13475" cy="3402"/>
            </a:xfrm>
          </p:grpSpPr>
          <p:pic>
            <p:nvPicPr>
              <p:cNvPr id="24" name="图片 23" descr="src=http___images.trvl-media.com_media_content_shared_images_travelguides_destination_6051470_Kwazulu-Natal-70452.jpg&amp;refer=http___images.trvl-media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612" y="5718"/>
                <a:ext cx="4452" cy="34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5" name="图片 24" descr="src=http___img.pconline.com.cn_images_upload_upc_tx_itbbs_1411_08_c16_40709482_1415447856972_mthumb.jpg&amp;refer=http___img.pconline.com (1)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5159" y="5718"/>
                <a:ext cx="4299" cy="34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26" name="图片 25" descr="src=http___p1-q.mafengwo.net_s13_M00_2F_16_wKgEaVyhy2eACAM1AAi4u8MkPH806.jpeg_imageView2_2_w_680_q_90%7CimageMogr2_strip_quality_90&amp;refer=http___p1-q.mafengwo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tretch>
                <a:fillRect/>
              </a:stretch>
            </p:blipFill>
            <p:spPr>
              <a:xfrm>
                <a:off x="9553" y="5718"/>
                <a:ext cx="4535" cy="340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727" y="8586"/>
              <a:ext cx="1558" cy="6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  <a:sym typeface="+mn-ea"/>
                </a:rPr>
                <a:t>植物园</a:t>
              </a:r>
              <a:endParaRPr lang="zh-CN" altLang="en-US" sz="20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6344" y="8586"/>
              <a:ext cx="1558" cy="6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  <a:sym typeface="+mn-ea"/>
                </a:rPr>
                <a:t>动物园</a:t>
              </a:r>
              <a:endParaRPr lang="zh-CN" altLang="en-US" sz="20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10266" y="8586"/>
              <a:ext cx="3137" cy="1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000" b="1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宋体" panose="02010600030101010101" pitchFamily="2" charset="-122"/>
                  <a:sym typeface="+mn-ea"/>
                </a:rPr>
                <a:t>濒危动植物繁育中心</a:t>
              </a:r>
              <a:endParaRPr lang="zh-CN" altLang="en-US" sz="20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6"/>
            </p:custDataLst>
          </p:nvPr>
        </p:nvSpPr>
        <p:spPr>
          <a:xfrm>
            <a:off x="1370413" y="5898157"/>
            <a:ext cx="9519285" cy="541020"/>
          </a:xfrm>
          <a:prstGeom prst="rect">
            <a:avLst/>
          </a:prstGeom>
          <a:noFill/>
          <a:ln w="19050">
            <a:noFill/>
          </a:ln>
        </p:spPr>
        <p:txBody>
          <a:bodyPr wrap="square" lIns="68406" tIns="34203" rIns="68406" bIns="34203" rtlCol="0">
            <a:spAutoFit/>
          </a:bodyPr>
          <a:lstStyle/>
          <a:p>
            <a:pPr defTabSz="683895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+mn-ea"/>
              </a:rPr>
              <a:t>一旦繁育的野生</a:t>
            </a:r>
            <a:r>
              <a:rPr lang="zh-CN" altLang="en-US" sz="26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+mn-ea"/>
              </a:rPr>
              <a:t>动物</a:t>
            </a:r>
            <a:r>
              <a:rPr lang="zh-CN" altLang="en-US" sz="280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+mn-ea"/>
              </a:rPr>
              <a:t>达到一定数量，就可以</a:t>
            </a:r>
            <a:r>
              <a:rPr lang="zh-CN" altLang="en-US" sz="28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+mn-ea"/>
              </a:rPr>
              <a:t>将它们回放野外。</a:t>
            </a:r>
            <a:endParaRPr lang="zh-CN" altLang="en-US" sz="28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68"/>
          <p:cNvGrpSpPr/>
          <p:nvPr/>
        </p:nvGrpSpPr>
        <p:grpSpPr>
          <a:xfrm>
            <a:off x="193730" y="85813"/>
            <a:ext cx="4845708" cy="538333"/>
            <a:chOff x="258853" y="27953"/>
            <a:chExt cx="4845708" cy="538333"/>
          </a:xfrm>
        </p:grpSpPr>
        <p:grpSp>
          <p:nvGrpSpPr>
            <p:cNvPr id="70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73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4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5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6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7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8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9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0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1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2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3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6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7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8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9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0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1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2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3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4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5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6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7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8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9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0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1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2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4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5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6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7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8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9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0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1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2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3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4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5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6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7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8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9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0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1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2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3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4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5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71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43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四、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保护生物多样性的措施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273447" y="1649612"/>
            <a:ext cx="11645105" cy="1660823"/>
          </a:xfrm>
          <a:prstGeom prst="rect">
            <a:avLst/>
          </a:prstGeom>
          <a:noFill/>
          <a:ln w="9525">
            <a:noFill/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75DBFF"/>
                </a:solidFill>
              </a14:hiddenFill>
            </a:ext>
          </a:extLst>
        </p:spPr>
        <p:txBody>
          <a:bodyPr vert="horz" wrap="square" lIns="91425" tIns="45712" rIns="91425" bIns="45712" numCol="1" spcCol="0" rtlCol="0" fromWordArt="0" anchor="t" anchorCtr="0" forceAA="0" compatLnSpc="0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建立精子库、种子库、基因库，利用生物技术对濒危物种的基因进行保护。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+mn-ea"/>
              </a:rPr>
              <a:t>我国还利用人工授精、组织培养和胚胎移植等生物技术，加强对珍惜、濒危物种的保护。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622073" y="3487244"/>
            <a:ext cx="8454216" cy="2955925"/>
            <a:chOff x="192" y="2058"/>
            <a:chExt cx="9785" cy="3920"/>
          </a:xfrm>
        </p:grpSpPr>
        <p:pic>
          <p:nvPicPr>
            <p:cNvPr id="3" name="图片 2" descr="src=http___5b0988e595225.cdn.sohucs.com_images_20171121_f5006f5bb1c94a6e8db745f338bc70a8.jpeg&amp;refer=http___5b0988e595225.cdn.sohucs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4912" y="2058"/>
              <a:ext cx="5065" cy="39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图片 3" descr="u=733651397,2674251546&amp;fm=26&amp;gp=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92" y="2058"/>
              <a:ext cx="4639" cy="39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" name="组合 31"/>
          <p:cNvGrpSpPr/>
          <p:nvPr>
            <p:custDataLst>
              <p:tags r:id="rId7"/>
            </p:custDataLst>
          </p:nvPr>
        </p:nvGrpSpPr>
        <p:grpSpPr>
          <a:xfrm>
            <a:off x="370502" y="746564"/>
            <a:ext cx="4591684" cy="737235"/>
            <a:chOff x="2952848" y="1879873"/>
            <a:chExt cx="4590942" cy="735043"/>
          </a:xfrm>
        </p:grpSpPr>
        <p:sp>
          <p:nvSpPr>
            <p:cNvPr id="2" name="MH_Number_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3</a:t>
              </a:r>
              <a:endParaRPr lang="en-US" altLang="zh-CN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5" name="MH_Entry_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3637902" y="1879873"/>
              <a:ext cx="3905888" cy="735043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利用生物技术保护</a:t>
              </a:r>
              <a:endParaRPr lang="zh-CN" altLang="en-US" sz="2800" b="1" dirty="0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5" y="3487244"/>
            <a:ext cx="3432175" cy="287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组合 68"/>
          <p:cNvGrpSpPr/>
          <p:nvPr/>
        </p:nvGrpSpPr>
        <p:grpSpPr>
          <a:xfrm>
            <a:off x="193730" y="85813"/>
            <a:ext cx="4845708" cy="538333"/>
            <a:chOff x="258853" y="27953"/>
            <a:chExt cx="4845708" cy="538333"/>
          </a:xfrm>
        </p:grpSpPr>
        <p:grpSp>
          <p:nvGrpSpPr>
            <p:cNvPr id="70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73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4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5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6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7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8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9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0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1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2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3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4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5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6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7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8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9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0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1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2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3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4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5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6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7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8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9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0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1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2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4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5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6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7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8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9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0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1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2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3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4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5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6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7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8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9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0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1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2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3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4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5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71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8457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72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5143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四、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保护生物多样性的措施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7" name="组合 31"/>
          <p:cNvGrpSpPr/>
          <p:nvPr>
            <p:custDataLst>
              <p:tags r:id="rId1"/>
            </p:custDataLst>
          </p:nvPr>
        </p:nvGrpSpPr>
        <p:grpSpPr>
          <a:xfrm>
            <a:off x="370502" y="746564"/>
            <a:ext cx="4591684" cy="662554"/>
            <a:chOff x="2952848" y="1879873"/>
            <a:chExt cx="4590942" cy="660584"/>
          </a:xfrm>
        </p:grpSpPr>
        <p:sp>
          <p:nvSpPr>
            <p:cNvPr id="8" name="MH_Number_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 flipH="1">
              <a:off x="2952848" y="2128031"/>
              <a:ext cx="609000" cy="337250"/>
            </a:xfrm>
            <a:custGeom>
              <a:avLst/>
              <a:gdLst>
                <a:gd name="T0" fmla="*/ 13427 w 693737"/>
                <a:gd name="T1" fmla="*/ 0 h 384175"/>
                <a:gd name="T2" fmla="*/ 0 w 693737"/>
                <a:gd name="T3" fmla="*/ 0 h 384175"/>
                <a:gd name="T4" fmla="*/ 0 w 693737"/>
                <a:gd name="T5" fmla="*/ 70636 h 384175"/>
                <a:gd name="T6" fmla="*/ 13427 w 693737"/>
                <a:gd name="T7" fmla="*/ 70636 h 384175"/>
                <a:gd name="T8" fmla="*/ 127551 w 693737"/>
                <a:gd name="T9" fmla="*/ 0 h 384175"/>
                <a:gd name="T10" fmla="*/ 25394 w 693737"/>
                <a:gd name="T11" fmla="*/ 0 h 384175"/>
                <a:gd name="T12" fmla="*/ 25394 w 693737"/>
                <a:gd name="T13" fmla="*/ 70636 h 384175"/>
                <a:gd name="T14" fmla="*/ 127551 w 693737"/>
                <a:gd name="T15" fmla="*/ 70636 h 384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737"/>
                <a:gd name="T25" fmla="*/ 0 h 384175"/>
                <a:gd name="T26" fmla="*/ 693737 w 693737"/>
                <a:gd name="T27" fmla="*/ 384175 h 3841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737" h="384175">
                  <a:moveTo>
                    <a:pt x="73025" y="0"/>
                  </a:moveTo>
                  <a:lnTo>
                    <a:pt x="0" y="0"/>
                  </a:lnTo>
                  <a:lnTo>
                    <a:pt x="0" y="384175"/>
                  </a:lnTo>
                  <a:lnTo>
                    <a:pt x="73025" y="384175"/>
                  </a:lnTo>
                  <a:lnTo>
                    <a:pt x="73025" y="0"/>
                  </a:lnTo>
                  <a:close/>
                  <a:moveTo>
                    <a:pt x="693737" y="0"/>
                  </a:moveTo>
                  <a:lnTo>
                    <a:pt x="138112" y="0"/>
                  </a:lnTo>
                  <a:lnTo>
                    <a:pt x="138112" y="384175"/>
                  </a:lnTo>
                  <a:lnTo>
                    <a:pt x="693737" y="384175"/>
                  </a:lnTo>
                  <a:lnTo>
                    <a:pt x="69373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14400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方正静蕾简体" charset="0"/>
                  <a:cs typeface="方正静蕾简体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Gen Jyuu Gothic Monospace Regul" pitchFamily="49" charset="-128"/>
                </a:rPr>
                <a:t>4</a:t>
              </a:r>
              <a:endParaRPr lang="en-US" altLang="zh-CN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en Jyuu Gothic Monospace Regul" pitchFamily="49" charset="-128"/>
              </a:endParaRPr>
            </a:p>
          </p:txBody>
        </p:sp>
        <p:sp>
          <p:nvSpPr>
            <p:cNvPr id="11" name="MH_Entry_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flipH="1">
              <a:off x="3637902" y="1879873"/>
              <a:ext cx="3905888" cy="660584"/>
            </a:xfrm>
            <a:custGeom>
              <a:avLst/>
              <a:gdLst>
                <a:gd name="T0" fmla="*/ 0 w 2520280"/>
                <a:gd name="T1" fmla="*/ 7 h 1872208"/>
                <a:gd name="T2" fmla="*/ 326477831 w 2520280"/>
                <a:gd name="T3" fmla="*/ 7 h 1872208"/>
                <a:gd name="T4" fmla="*/ 326477831 w 2520280"/>
                <a:gd name="T5" fmla="*/ 8 h 1872208"/>
                <a:gd name="T6" fmla="*/ 0 w 2520280"/>
                <a:gd name="T7" fmla="*/ 8 h 1872208"/>
                <a:gd name="T8" fmla="*/ 0 w 2520280"/>
                <a:gd name="T9" fmla="*/ 7 h 1872208"/>
                <a:gd name="T10" fmla="*/ 0 w 2520280"/>
                <a:gd name="T11" fmla="*/ 0 h 1872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20280"/>
                <a:gd name="T19" fmla="*/ 0 h 1872208"/>
                <a:gd name="T20" fmla="*/ 2520280 w 2520280"/>
                <a:gd name="T21" fmla="*/ 1872208 h 1872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rgbClr val="5482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静蕾简体" charset="0"/>
                  <a:sym typeface="微软雅黑" panose="020B0503020204020204" pitchFamily="34" charset="-122"/>
                </a:rPr>
                <a:t>其他措施</a:t>
              </a:r>
              <a:endParaRPr lang="zh-CN" altLang="en-US" sz="2800" b="1" dirty="0">
                <a:solidFill>
                  <a:srgbClr val="54823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静蕾简体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4"/>
            </p:custDataLst>
          </p:nvPr>
        </p:nvGrpSpPr>
        <p:grpSpPr>
          <a:xfrm>
            <a:off x="219557" y="1712338"/>
            <a:ext cx="9126855" cy="544810"/>
            <a:chOff x="2908299" y="4277351"/>
            <a:chExt cx="9126855" cy="544810"/>
          </a:xfrm>
        </p:grpSpPr>
        <p:sp>
          <p:nvSpPr>
            <p:cNvPr id="42" name="平行四边形 41"/>
            <p:cNvSpPr/>
            <p:nvPr>
              <p:custDataLst>
                <p:tags r:id="rId5"/>
              </p:custDataLst>
            </p:nvPr>
          </p:nvSpPr>
          <p:spPr>
            <a:xfrm>
              <a:off x="2908299" y="4277351"/>
              <a:ext cx="9126855" cy="495935"/>
            </a:xfrm>
            <a:prstGeom prst="parallelogram">
              <a:avLst/>
            </a:prstGeom>
            <a:solidFill>
              <a:srgbClr val="EC5F7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6"/>
              </p:custDataLst>
            </p:nvPr>
          </p:nvSpPr>
          <p:spPr>
            <a:xfrm>
              <a:off x="3016249" y="4298941"/>
              <a:ext cx="88404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保护生物多样性，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关键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是处理好人与自然的相互关系。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>
            <p:custDataLst>
              <p:tags r:id="rId7"/>
            </p:custDataLst>
          </p:nvPr>
        </p:nvGrpSpPr>
        <p:grpSpPr>
          <a:xfrm>
            <a:off x="1211336" y="2385040"/>
            <a:ext cx="2074636" cy="461665"/>
            <a:chOff x="2395764" y="2702750"/>
            <a:chExt cx="2074636" cy="461665"/>
          </a:xfrm>
        </p:grpSpPr>
        <p:sp>
          <p:nvSpPr>
            <p:cNvPr id="45" name="文本框 44"/>
            <p:cNvSpPr txBox="1"/>
            <p:nvPr>
              <p:custDataLst>
                <p:tags r:id="rId8"/>
              </p:custDataLst>
            </p:nvPr>
          </p:nvSpPr>
          <p:spPr>
            <a:xfrm>
              <a:off x="2395764" y="2702750"/>
              <a:ext cx="20746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控制人口增长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6" name="直接连接符 45"/>
            <p:cNvCxnSpPr/>
            <p:nvPr>
              <p:custDataLst>
                <p:tags r:id="rId9"/>
              </p:custDataLst>
            </p:nvPr>
          </p:nvCxnSpPr>
          <p:spPr>
            <a:xfrm>
              <a:off x="2628900" y="3164415"/>
              <a:ext cx="1509713" cy="0"/>
            </a:xfrm>
            <a:prstGeom prst="lin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47" name="组合 46"/>
          <p:cNvGrpSpPr/>
          <p:nvPr>
            <p:custDataLst>
              <p:tags r:id="rId10"/>
            </p:custDataLst>
          </p:nvPr>
        </p:nvGrpSpPr>
        <p:grpSpPr>
          <a:xfrm>
            <a:off x="3535436" y="2385040"/>
            <a:ext cx="2646136" cy="461665"/>
            <a:chOff x="4719864" y="2702750"/>
            <a:chExt cx="2646136" cy="461665"/>
          </a:xfrm>
        </p:grpSpPr>
        <p:sp>
          <p:nvSpPr>
            <p:cNvPr id="48" name="文本框 47"/>
            <p:cNvSpPr txBox="1"/>
            <p:nvPr>
              <p:custDataLst>
                <p:tags r:id="rId11"/>
              </p:custDataLst>
            </p:nvPr>
          </p:nvSpPr>
          <p:spPr>
            <a:xfrm>
              <a:off x="4719864" y="2702750"/>
              <a:ext cx="26461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合理利用自然资源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49" name="直接连接符 48"/>
            <p:cNvCxnSpPr/>
            <p:nvPr>
              <p:custDataLst>
                <p:tags r:id="rId12"/>
              </p:custDataLst>
            </p:nvPr>
          </p:nvCxnSpPr>
          <p:spPr>
            <a:xfrm>
              <a:off x="4983480" y="3164415"/>
              <a:ext cx="2103120" cy="0"/>
            </a:xfrm>
            <a:prstGeom prst="lin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0" name="组合 49"/>
          <p:cNvGrpSpPr/>
          <p:nvPr>
            <p:custDataLst>
              <p:tags r:id="rId13"/>
            </p:custDataLst>
          </p:nvPr>
        </p:nvGrpSpPr>
        <p:grpSpPr>
          <a:xfrm>
            <a:off x="6443736" y="2385040"/>
            <a:ext cx="2417536" cy="461665"/>
            <a:chOff x="7628164" y="2702750"/>
            <a:chExt cx="2417536" cy="461665"/>
          </a:xfrm>
        </p:grpSpPr>
        <p:sp>
          <p:nvSpPr>
            <p:cNvPr id="51" name="文本框 50"/>
            <p:cNvSpPr txBox="1"/>
            <p:nvPr>
              <p:custDataLst>
                <p:tags r:id="rId14"/>
              </p:custDataLst>
            </p:nvPr>
          </p:nvSpPr>
          <p:spPr>
            <a:xfrm>
              <a:off x="7628164" y="2702750"/>
              <a:ext cx="2417536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废物的重复利用</a:t>
              </a:r>
              <a:endPara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52" name="直接连接符 51"/>
            <p:cNvCxnSpPr/>
            <p:nvPr>
              <p:custDataLst>
                <p:tags r:id="rId15"/>
              </p:custDataLst>
            </p:nvPr>
          </p:nvCxnSpPr>
          <p:spPr>
            <a:xfrm>
              <a:off x="7884336" y="3164415"/>
              <a:ext cx="1827223" cy="0"/>
            </a:xfrm>
            <a:prstGeom prst="line">
              <a:avLst/>
            </a:prstGeom>
            <a:noFill/>
            <a:ln w="28575" cap="rnd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grpSp>
        <p:nvGrpSpPr>
          <p:cNvPr id="53" name="组合 52"/>
          <p:cNvGrpSpPr/>
          <p:nvPr>
            <p:custDataLst>
              <p:tags r:id="rId16"/>
            </p:custDataLst>
          </p:nvPr>
        </p:nvGrpSpPr>
        <p:grpSpPr>
          <a:xfrm>
            <a:off x="2159964" y="2846705"/>
            <a:ext cx="5578891" cy="731417"/>
            <a:chOff x="3344392" y="3164415"/>
            <a:chExt cx="5578891" cy="731417"/>
          </a:xfrm>
        </p:grpSpPr>
        <p:cxnSp>
          <p:nvCxnSpPr>
            <p:cNvPr id="54" name="直接连接符 53"/>
            <p:cNvCxnSpPr/>
            <p:nvPr>
              <p:custDataLst>
                <p:tags r:id="rId17"/>
              </p:custDataLst>
            </p:nvPr>
          </p:nvCxnSpPr>
          <p:spPr>
            <a:xfrm flipH="1">
              <a:off x="3344392" y="3164415"/>
              <a:ext cx="0" cy="177875"/>
            </a:xfrm>
            <a:prstGeom prst="line">
              <a:avLst/>
            </a:prstGeom>
            <a:noFill/>
            <a:ln w="28575" cap="rnd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55" name="直接连接符 54"/>
            <p:cNvCxnSpPr/>
            <p:nvPr>
              <p:custDataLst>
                <p:tags r:id="rId18"/>
              </p:custDataLst>
            </p:nvPr>
          </p:nvCxnSpPr>
          <p:spPr>
            <a:xfrm flipH="1">
              <a:off x="6077081" y="3164415"/>
              <a:ext cx="0" cy="177875"/>
            </a:xfrm>
            <a:prstGeom prst="line">
              <a:avLst/>
            </a:prstGeom>
            <a:noFill/>
            <a:ln w="28575" cap="rnd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56" name="直接连接符 55"/>
            <p:cNvCxnSpPr/>
            <p:nvPr>
              <p:custDataLst>
                <p:tags r:id="rId19"/>
              </p:custDataLst>
            </p:nvPr>
          </p:nvCxnSpPr>
          <p:spPr>
            <a:xfrm flipH="1">
              <a:off x="8914874" y="3164415"/>
              <a:ext cx="0" cy="177875"/>
            </a:xfrm>
            <a:prstGeom prst="line">
              <a:avLst/>
            </a:prstGeom>
            <a:noFill/>
            <a:ln w="28575" cap="rnd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cxnSp>
          <p:nvCxnSpPr>
            <p:cNvPr id="57" name="直接连接符 56"/>
            <p:cNvCxnSpPr/>
            <p:nvPr>
              <p:custDataLst>
                <p:tags r:id="rId20"/>
              </p:custDataLst>
            </p:nvPr>
          </p:nvCxnSpPr>
          <p:spPr>
            <a:xfrm>
              <a:off x="3344392" y="3353602"/>
              <a:ext cx="5578891" cy="0"/>
            </a:xfrm>
            <a:prstGeom prst="line">
              <a:avLst/>
            </a:prstGeom>
            <a:noFill/>
            <a:ln w="28575" cap="rnd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sp>
          <p:nvSpPr>
            <p:cNvPr id="58" name="箭头: 下 57"/>
            <p:cNvSpPr/>
            <p:nvPr>
              <p:custDataLst>
                <p:tags r:id="rId21"/>
              </p:custDataLst>
            </p:nvPr>
          </p:nvSpPr>
          <p:spPr>
            <a:xfrm>
              <a:off x="5936242" y="3364915"/>
              <a:ext cx="281678" cy="530917"/>
            </a:xfrm>
            <a:prstGeom prst="downArrow">
              <a:avLst/>
            </a:prstGeom>
            <a:gradFill>
              <a:gsLst>
                <a:gs pos="0">
                  <a:srgbClr val="EC5F74">
                    <a:lumMod val="40000"/>
                    <a:lumOff val="60000"/>
                  </a:srgbClr>
                </a:gs>
                <a:gs pos="100000">
                  <a:srgbClr val="EC5F74">
                    <a:lumMod val="75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sp>
        <p:nvSpPr>
          <p:cNvPr id="59" name="文本框 58"/>
          <p:cNvSpPr txBox="1"/>
          <p:nvPr>
            <p:custDataLst>
              <p:tags r:id="rId22"/>
            </p:custDataLst>
          </p:nvPr>
        </p:nvSpPr>
        <p:spPr>
          <a:xfrm>
            <a:off x="3103276" y="3600744"/>
            <a:ext cx="3616592" cy="460375"/>
          </a:xfrm>
          <a:prstGeom prst="rect">
            <a:avLst/>
          </a:prstGeom>
          <a:solidFill>
            <a:srgbClr val="EC5F74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破坏地球生态环境的速度</a:t>
            </a:r>
            <a:endParaRPr kumimoji="0" lang="zh-CN" altLang="en-US" sz="2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60" name="文本框 59"/>
          <p:cNvSpPr txBox="1"/>
          <p:nvPr>
            <p:custDataLst>
              <p:tags r:id="rId23"/>
            </p:custDataLst>
          </p:nvPr>
        </p:nvSpPr>
        <p:spPr>
          <a:xfrm>
            <a:off x="4949409" y="3068029"/>
            <a:ext cx="8135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降低</a:t>
            </a:r>
            <a:endParaRPr lang="zh-CN" altLang="en-US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grpSp>
        <p:nvGrpSpPr>
          <p:cNvPr id="61" name="组合 60"/>
          <p:cNvGrpSpPr/>
          <p:nvPr>
            <p:custDataLst>
              <p:tags r:id="rId24"/>
            </p:custDataLst>
          </p:nvPr>
        </p:nvGrpSpPr>
        <p:grpSpPr>
          <a:xfrm>
            <a:off x="251895" y="4731779"/>
            <a:ext cx="5565775" cy="543560"/>
            <a:chOff x="2908299" y="4277351"/>
            <a:chExt cx="5565775" cy="543560"/>
          </a:xfrm>
        </p:grpSpPr>
        <p:sp>
          <p:nvSpPr>
            <p:cNvPr id="62" name="平行四边形 61"/>
            <p:cNvSpPr/>
            <p:nvPr>
              <p:custDataLst>
                <p:tags r:id="rId25"/>
              </p:custDataLst>
            </p:nvPr>
          </p:nvSpPr>
          <p:spPr>
            <a:xfrm>
              <a:off x="2908299" y="4277351"/>
              <a:ext cx="5367020" cy="495935"/>
            </a:xfrm>
            <a:prstGeom prst="parallelogram">
              <a:avLst/>
            </a:prstGeom>
            <a:solidFill>
              <a:srgbClr val="EC5F74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63" name="文本框 62"/>
            <p:cNvSpPr txBox="1"/>
            <p:nvPr>
              <p:custDataLst>
                <p:tags r:id="rId26"/>
              </p:custDataLst>
            </p:nvPr>
          </p:nvSpPr>
          <p:spPr>
            <a:xfrm>
              <a:off x="3016249" y="4298941"/>
              <a:ext cx="545782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加强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highlight>
                    <a:srgbClr val="FFFF00"/>
                  </a:highligh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立法、执法、宣传</a:t>
              </a: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教育。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64" name="文本框 63"/>
          <p:cNvSpPr txBox="1"/>
          <p:nvPr>
            <p:custDataLst>
              <p:tags r:id="rId27"/>
            </p:custDataLst>
          </p:nvPr>
        </p:nvSpPr>
        <p:spPr>
          <a:xfrm>
            <a:off x="909755" y="5353854"/>
            <a:ext cx="654558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使每个人都能树立保护生物多样性的意识，自觉形成保护生物多样性的行为和习惯。</a:t>
            </a:r>
            <a:endParaRPr lang="zh-CN" altLang="en-US" sz="2400" b="1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l="2707" t="182" r="2258" b="3845"/>
          <a:stretch>
            <a:fillRect/>
          </a:stretch>
        </p:blipFill>
        <p:spPr>
          <a:xfrm>
            <a:off x="8824331" y="3068029"/>
            <a:ext cx="3115774" cy="3623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-90秒混剪大自然的春夏秋冬，感受生物多样性之美-480P 清晰-AV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309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33870" y="92776"/>
            <a:ext cx="8924260" cy="6672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677753" y="898757"/>
            <a:ext cx="8242426" cy="121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20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保护生物多样性只是反对盲目地、掠夺式开发利用大自然，并不意味着禁止开发和利用。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3885726" y="262002"/>
            <a:ext cx="4152099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合理利用就是最好的保护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95424" y="4427697"/>
            <a:ext cx="10154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适时地有计划地捕捞成鱼，不仅能获得渔业产品和经济效益，有利于幼苗的生长发育，从而有利于保护海洋生态系统。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4"/>
          <p:cNvSpPr/>
          <p:nvPr>
            <p:custDataLst>
              <p:tags r:id="rId3"/>
            </p:custDataLst>
          </p:nvPr>
        </p:nvSpPr>
        <p:spPr>
          <a:xfrm>
            <a:off x="595424" y="5534561"/>
            <a:ext cx="9324755" cy="95410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华文楷体" panose="02010600040101010101" pitchFamily="2" charset="-122"/>
                <a:ea typeface="华文楷体" panose="02010600040101010101" pitchFamily="2" charset="-122"/>
                <a:cs typeface="言念君子温其如玉" charset="-122"/>
              </a:rPr>
              <a:t>我国规定禁渔区和休渔期，大力开展退耕还林、还草、还湖等措施，已经开始显现出保护动物多样性的成效。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  <a:cs typeface="言念君子温其如玉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67921" y="2095211"/>
            <a:ext cx="4062089" cy="2179729"/>
            <a:chOff x="1190161" y="2559089"/>
            <a:chExt cx="4062089" cy="2179729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190161" y="2559089"/>
              <a:ext cx="4062089" cy="21797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371483" y="4211753"/>
              <a:ext cx="3808759" cy="4603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言念君子温其如玉" charset="-122"/>
                  <a:ea typeface="言念君子温其如玉" charset="-122"/>
                  <a:cs typeface="+mn-cs"/>
                </a:rPr>
                <a:t>休渔期停泊在港口的鱼船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言念君子温其如玉" charset="-122"/>
                <a:ea typeface="言念君子温其如玉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7692895" y="3948643"/>
            <a:ext cx="3669665" cy="525465"/>
          </a:xfrm>
          <a:prstGeom prst="rect">
            <a:avLst/>
          </a:prstGeom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黑体" panose="02010609060101010101" pitchFamily="49" charset="-122"/>
              </a:rPr>
              <a:t>间接价值＞直接价值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黑体" panose="02010609060101010101" pitchFamily="49" charset="-122"/>
            </a:endParaRPr>
          </a:p>
        </p:txBody>
      </p:sp>
      <p:sp>
        <p:nvSpPr>
          <p:cNvPr id="3" name="圆角矩形 3"/>
          <p:cNvSpPr/>
          <p:nvPr>
            <p:custDataLst>
              <p:tags r:id="rId2"/>
            </p:custDataLst>
          </p:nvPr>
        </p:nvSpPr>
        <p:spPr>
          <a:xfrm>
            <a:off x="3384546" y="1390833"/>
            <a:ext cx="963930" cy="581365"/>
          </a:xfrm>
          <a:prstGeom prst="roundRect">
            <a:avLst/>
          </a:prstGeom>
          <a:solidFill>
            <a:srgbClr val="0766D4">
              <a:alpha val="40000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内容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左中括号 3"/>
          <p:cNvSpPr/>
          <p:nvPr>
            <p:custDataLst>
              <p:tags r:id="rId3"/>
            </p:custDataLst>
          </p:nvPr>
        </p:nvSpPr>
        <p:spPr>
          <a:xfrm>
            <a:off x="3050592" y="1574818"/>
            <a:ext cx="342233" cy="3923637"/>
          </a:xfrm>
          <a:prstGeom prst="leftBracket">
            <a:avLst>
              <a:gd name="adj" fmla="val 0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cxnSp>
        <p:nvCxnSpPr>
          <p:cNvPr id="5" name="直接连接符 4"/>
          <p:cNvCxnSpPr/>
          <p:nvPr>
            <p:custDataLst>
              <p:tags r:id="rId4"/>
            </p:custDataLst>
          </p:nvPr>
        </p:nvCxnSpPr>
        <p:spPr>
          <a:xfrm flipV="1">
            <a:off x="3050592" y="3562026"/>
            <a:ext cx="323503" cy="31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" name="圆角矩形 6"/>
          <p:cNvSpPr/>
          <p:nvPr>
            <p:custDataLst>
              <p:tags r:id="rId5"/>
            </p:custDataLst>
          </p:nvPr>
        </p:nvSpPr>
        <p:spPr>
          <a:xfrm>
            <a:off x="4855660" y="2779291"/>
            <a:ext cx="1470541" cy="581365"/>
          </a:xfrm>
          <a:prstGeom prst="round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直接价值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圆角矩形 7"/>
          <p:cNvSpPr/>
          <p:nvPr>
            <p:custDataLst>
              <p:tags r:id="rId6"/>
            </p:custDataLst>
          </p:nvPr>
        </p:nvSpPr>
        <p:spPr>
          <a:xfrm>
            <a:off x="4855660" y="3948855"/>
            <a:ext cx="1470541" cy="581365"/>
          </a:xfrm>
          <a:prstGeom prst="round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潜在价值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圆角矩形 8"/>
          <p:cNvSpPr/>
          <p:nvPr>
            <p:custDataLst>
              <p:tags r:id="rId7"/>
            </p:custDataLst>
          </p:nvPr>
        </p:nvSpPr>
        <p:spPr>
          <a:xfrm>
            <a:off x="3384546" y="3366318"/>
            <a:ext cx="917575" cy="581365"/>
          </a:xfrm>
          <a:prstGeom prst="roundRect">
            <a:avLst/>
          </a:prstGeom>
          <a:solidFill>
            <a:srgbClr val="0766D4">
              <a:alpha val="40000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左中括号 8"/>
          <p:cNvSpPr/>
          <p:nvPr>
            <p:custDataLst>
              <p:tags r:id="rId8"/>
            </p:custDataLst>
          </p:nvPr>
        </p:nvSpPr>
        <p:spPr>
          <a:xfrm>
            <a:off x="4649700" y="2968514"/>
            <a:ext cx="181276" cy="1133895"/>
          </a:xfrm>
          <a:prstGeom prst="leftBracket">
            <a:avLst>
              <a:gd name="adj" fmla="val 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0" name="圆角矩形 10"/>
          <p:cNvSpPr/>
          <p:nvPr>
            <p:custDataLst>
              <p:tags r:id="rId9"/>
            </p:custDataLst>
          </p:nvPr>
        </p:nvSpPr>
        <p:spPr>
          <a:xfrm>
            <a:off x="3392801" y="5315133"/>
            <a:ext cx="934085" cy="581365"/>
          </a:xfrm>
          <a:prstGeom prst="roundRect">
            <a:avLst/>
          </a:prstGeom>
          <a:solidFill>
            <a:srgbClr val="0766D4">
              <a:alpha val="40000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黑体" panose="02010609060101010101" pitchFamily="49" charset="-122"/>
              </a:rPr>
              <a:t>保护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10"/>
            </p:custDataLst>
          </p:nvPr>
        </p:nvGrpSpPr>
        <p:grpSpPr>
          <a:xfrm>
            <a:off x="4341628" y="1090435"/>
            <a:ext cx="575948" cy="989238"/>
            <a:chOff x="2513856" y="5980059"/>
            <a:chExt cx="1405227" cy="1924985"/>
          </a:xfrm>
        </p:grpSpPr>
        <p:sp>
          <p:nvSpPr>
            <p:cNvPr id="12" name="左中括号 11"/>
            <p:cNvSpPr/>
            <p:nvPr>
              <p:custDataLst>
                <p:tags r:id="rId11"/>
              </p:custDataLst>
            </p:nvPr>
          </p:nvSpPr>
          <p:spPr>
            <a:xfrm>
              <a:off x="3415083" y="5980059"/>
              <a:ext cx="504000" cy="1924985"/>
            </a:xfrm>
            <a:prstGeom prst="leftBracket">
              <a:avLst>
                <a:gd name="adj" fmla="val 0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2"/>
              </p:custDataLst>
            </p:nvPr>
          </p:nvCxnSpPr>
          <p:spPr>
            <a:xfrm>
              <a:off x="2513856" y="7005415"/>
              <a:ext cx="140522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4" name="圆角矩形 14"/>
          <p:cNvSpPr/>
          <p:nvPr>
            <p:custDataLst>
              <p:tags r:id="rId13"/>
            </p:custDataLst>
          </p:nvPr>
        </p:nvSpPr>
        <p:spPr>
          <a:xfrm>
            <a:off x="4922337" y="830515"/>
            <a:ext cx="1773555" cy="58136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遗传多样性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圆角矩形 15"/>
          <p:cNvSpPr/>
          <p:nvPr>
            <p:custDataLst>
              <p:tags r:id="rId14"/>
            </p:custDataLst>
          </p:nvPr>
        </p:nvSpPr>
        <p:spPr>
          <a:xfrm>
            <a:off x="4922337" y="1373550"/>
            <a:ext cx="1773555" cy="58136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物种多样性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6" name="圆角矩形 16"/>
          <p:cNvSpPr/>
          <p:nvPr>
            <p:custDataLst>
              <p:tags r:id="rId15"/>
            </p:custDataLst>
          </p:nvPr>
        </p:nvSpPr>
        <p:spPr>
          <a:xfrm>
            <a:off x="4922337" y="1916586"/>
            <a:ext cx="2384346" cy="58136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生态系统多样性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圆角矩形 17"/>
          <p:cNvSpPr/>
          <p:nvPr>
            <p:custDataLst>
              <p:tags r:id="rId16"/>
            </p:custDataLst>
          </p:nvPr>
        </p:nvSpPr>
        <p:spPr>
          <a:xfrm>
            <a:off x="4855660" y="3364073"/>
            <a:ext cx="1470541" cy="581365"/>
          </a:xfrm>
          <a:prstGeom prst="round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间接价值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8" name="圆角矩形 18"/>
          <p:cNvSpPr/>
          <p:nvPr>
            <p:custDataLst>
              <p:tags r:id="rId17"/>
            </p:custDataLst>
          </p:nvPr>
        </p:nvSpPr>
        <p:spPr>
          <a:xfrm>
            <a:off x="4871716" y="4977940"/>
            <a:ext cx="1561465" cy="58136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就地保护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18"/>
            </p:custDataLst>
          </p:nvPr>
        </p:nvGrpSpPr>
        <p:grpSpPr>
          <a:xfrm>
            <a:off x="932811" y="3285931"/>
            <a:ext cx="1821180" cy="633365"/>
            <a:chOff x="1912965" y="4487284"/>
            <a:chExt cx="3377541" cy="1974660"/>
          </a:xfrm>
          <a:solidFill>
            <a:srgbClr val="E68402"/>
          </a:solidFill>
        </p:grpSpPr>
        <p:sp>
          <p:nvSpPr>
            <p:cNvPr id="20" name="矩形: 圆角 30"/>
            <p:cNvSpPr/>
            <p:nvPr>
              <p:custDataLst>
                <p:tags r:id="rId19"/>
              </p:custDataLst>
            </p:nvPr>
          </p:nvSpPr>
          <p:spPr>
            <a:xfrm>
              <a:off x="1912965" y="4487284"/>
              <a:ext cx="3377541" cy="1974660"/>
            </a:xfrm>
            <a:prstGeom prst="roundRect">
              <a:avLst/>
            </a:prstGeom>
            <a:grpFill/>
            <a:ln>
              <a:solidFill>
                <a:srgbClr val="66CCFF">
                  <a:alpha val="50000"/>
                </a:srgbClr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endPara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6"/>
            <p:cNvSpPr txBox="1"/>
            <p:nvPr>
              <p:custDataLst>
                <p:tags r:id="rId20"/>
              </p:custDataLst>
            </p:nvPr>
          </p:nvSpPr>
          <p:spPr>
            <a:xfrm>
              <a:off x="2014698" y="4499611"/>
              <a:ext cx="3244326" cy="17847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400" b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生物多样性</a:t>
              </a:r>
              <a:endParaRPr lang="zh-CN" altLang="en-US" sz="2400" b="1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连接符 21"/>
          <p:cNvCxnSpPr/>
          <p:nvPr>
            <p:custDataLst>
              <p:tags r:id="rId21"/>
            </p:custDataLst>
          </p:nvPr>
        </p:nvCxnSpPr>
        <p:spPr>
          <a:xfrm>
            <a:off x="4300595" y="3562184"/>
            <a:ext cx="53995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3" name="左中括号 22"/>
          <p:cNvSpPr/>
          <p:nvPr>
            <p:custDataLst>
              <p:tags r:id="rId22"/>
            </p:custDataLst>
          </p:nvPr>
        </p:nvSpPr>
        <p:spPr>
          <a:xfrm>
            <a:off x="6828213" y="2647234"/>
            <a:ext cx="315248" cy="614623"/>
          </a:xfrm>
          <a:prstGeom prst="leftBracket">
            <a:avLst>
              <a:gd name="adj" fmla="val 0"/>
            </a:avLst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Arial" panose="020B0604020202020204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23"/>
            </p:custDataLst>
          </p:nvPr>
        </p:nvCxnSpPr>
        <p:spPr>
          <a:xfrm>
            <a:off x="6324387" y="2954546"/>
            <a:ext cx="503953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5" name="直接连接符 24"/>
          <p:cNvCxnSpPr/>
          <p:nvPr>
            <p:custDataLst>
              <p:tags r:id="rId24"/>
            </p:custDataLst>
          </p:nvPr>
        </p:nvCxnSpPr>
        <p:spPr>
          <a:xfrm flipV="1">
            <a:off x="6285332" y="3684422"/>
            <a:ext cx="80992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6" name="圆角矩形 26"/>
          <p:cNvSpPr/>
          <p:nvPr>
            <p:custDataLst>
              <p:tags r:id="rId25"/>
            </p:custDataLst>
          </p:nvPr>
        </p:nvSpPr>
        <p:spPr>
          <a:xfrm>
            <a:off x="7143382" y="2348432"/>
            <a:ext cx="2384346" cy="58136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实用意义的价值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7" name="圆角矩形 27"/>
          <p:cNvSpPr/>
          <p:nvPr>
            <p:custDataLst>
              <p:tags r:id="rId26"/>
            </p:custDataLst>
          </p:nvPr>
        </p:nvSpPr>
        <p:spPr>
          <a:xfrm>
            <a:off x="7143382" y="2907823"/>
            <a:ext cx="2698075" cy="58136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非实用意义的价值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8" name="圆角矩形 28"/>
          <p:cNvSpPr/>
          <p:nvPr>
            <p:custDataLst>
              <p:tags r:id="rId27"/>
            </p:custDataLst>
          </p:nvPr>
        </p:nvSpPr>
        <p:spPr>
          <a:xfrm>
            <a:off x="7095757" y="3364073"/>
            <a:ext cx="1470541" cy="58136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生态价值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28"/>
            </p:custDataLst>
          </p:nvPr>
        </p:nvCxnSpPr>
        <p:spPr>
          <a:xfrm>
            <a:off x="3050592" y="4711745"/>
            <a:ext cx="30597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直接连接符 29"/>
          <p:cNvCxnSpPr/>
          <p:nvPr>
            <p:custDataLst>
              <p:tags r:id="rId29"/>
            </p:custDataLst>
          </p:nvPr>
        </p:nvCxnSpPr>
        <p:spPr>
          <a:xfrm>
            <a:off x="2726454" y="3562184"/>
            <a:ext cx="32397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1" name="圆角矩形 31"/>
          <p:cNvSpPr/>
          <p:nvPr>
            <p:custDataLst>
              <p:tags r:id="rId30"/>
            </p:custDataLst>
          </p:nvPr>
        </p:nvSpPr>
        <p:spPr>
          <a:xfrm>
            <a:off x="3374386" y="4469948"/>
            <a:ext cx="1504950" cy="581365"/>
          </a:xfrm>
          <a:prstGeom prst="roundRect">
            <a:avLst/>
          </a:prstGeom>
          <a:solidFill>
            <a:srgbClr val="0766D4">
              <a:alpha val="40000"/>
            </a:srgb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丧失原因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>
            <p:custDataLst>
              <p:tags r:id="rId31"/>
            </p:custDataLst>
          </p:nvPr>
        </p:nvGrpSpPr>
        <p:grpSpPr>
          <a:xfrm>
            <a:off x="4316037" y="5264150"/>
            <a:ext cx="573987" cy="630497"/>
            <a:chOff x="2584634" y="5967134"/>
            <a:chExt cx="917522" cy="1974701"/>
          </a:xfrm>
        </p:grpSpPr>
        <p:sp>
          <p:nvSpPr>
            <p:cNvPr id="33" name="左中括号 32"/>
            <p:cNvSpPr/>
            <p:nvPr>
              <p:custDataLst>
                <p:tags r:id="rId32"/>
              </p:custDataLst>
            </p:nvPr>
          </p:nvSpPr>
          <p:spPr>
            <a:xfrm>
              <a:off x="3108352" y="5967134"/>
              <a:ext cx="393804" cy="1974701"/>
            </a:xfrm>
            <a:prstGeom prst="leftBracket">
              <a:avLst>
                <a:gd name="adj" fmla="val 0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33"/>
              </p:custDataLst>
            </p:nvPr>
          </p:nvCxnSpPr>
          <p:spPr>
            <a:xfrm>
              <a:off x="2584634" y="6942552"/>
              <a:ext cx="517868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35" name="圆角矩形 35"/>
          <p:cNvSpPr/>
          <p:nvPr>
            <p:custDataLst>
              <p:tags r:id="rId34"/>
            </p:custDataLst>
          </p:nvPr>
        </p:nvSpPr>
        <p:spPr>
          <a:xfrm>
            <a:off x="4871716" y="5592620"/>
            <a:ext cx="1554480" cy="58136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易地保护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7312218" y="4047461"/>
            <a:ext cx="409779" cy="40030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205565" y="240720"/>
            <a:ext cx="2267925" cy="584098"/>
            <a:chOff x="532199" y="240720"/>
            <a:chExt cx="2267925" cy="584098"/>
          </a:xfrm>
        </p:grpSpPr>
        <p:sp>
          <p:nvSpPr>
            <p:cNvPr id="38" name="Freeform 6"/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532199" y="427944"/>
              <a:ext cx="397848" cy="396874"/>
            </a:xfrm>
            <a:custGeom>
              <a:avLst/>
              <a:gdLst>
                <a:gd name="T0" fmla="*/ 60 w 99"/>
                <a:gd name="T1" fmla="*/ 9 h 99"/>
                <a:gd name="T2" fmla="*/ 81 w 99"/>
                <a:gd name="T3" fmla="*/ 10 h 99"/>
                <a:gd name="T4" fmla="*/ 79 w 99"/>
                <a:gd name="T5" fmla="*/ 20 h 99"/>
                <a:gd name="T6" fmla="*/ 96 w 99"/>
                <a:gd name="T7" fmla="*/ 31 h 99"/>
                <a:gd name="T8" fmla="*/ 90 w 99"/>
                <a:gd name="T9" fmla="*/ 38 h 99"/>
                <a:gd name="T10" fmla="*/ 99 w 99"/>
                <a:gd name="T11" fmla="*/ 57 h 99"/>
                <a:gd name="T12" fmla="*/ 90 w 99"/>
                <a:gd name="T13" fmla="*/ 60 h 99"/>
                <a:gd name="T14" fmla="*/ 89 w 99"/>
                <a:gd name="T15" fmla="*/ 81 h 99"/>
                <a:gd name="T16" fmla="*/ 80 w 99"/>
                <a:gd name="T17" fmla="*/ 79 h 99"/>
                <a:gd name="T18" fmla="*/ 68 w 99"/>
                <a:gd name="T19" fmla="*/ 97 h 99"/>
                <a:gd name="T20" fmla="*/ 61 w 99"/>
                <a:gd name="T21" fmla="*/ 90 h 99"/>
                <a:gd name="T22" fmla="*/ 42 w 99"/>
                <a:gd name="T23" fmla="*/ 99 h 99"/>
                <a:gd name="T24" fmla="*/ 39 w 99"/>
                <a:gd name="T25" fmla="*/ 91 h 99"/>
                <a:gd name="T26" fmla="*/ 18 w 99"/>
                <a:gd name="T27" fmla="*/ 89 h 99"/>
                <a:gd name="T28" fmla="*/ 20 w 99"/>
                <a:gd name="T29" fmla="*/ 80 h 99"/>
                <a:gd name="T30" fmla="*/ 3 w 99"/>
                <a:gd name="T31" fmla="*/ 68 h 99"/>
                <a:gd name="T32" fmla="*/ 9 w 99"/>
                <a:gd name="T33" fmla="*/ 61 h 99"/>
                <a:gd name="T34" fmla="*/ 0 w 99"/>
                <a:gd name="T35" fmla="*/ 42 h 99"/>
                <a:gd name="T36" fmla="*/ 9 w 99"/>
                <a:gd name="T37" fmla="*/ 39 h 99"/>
                <a:gd name="T38" fmla="*/ 10 w 99"/>
                <a:gd name="T39" fmla="*/ 18 h 99"/>
                <a:gd name="T40" fmla="*/ 19 w 99"/>
                <a:gd name="T41" fmla="*/ 20 h 99"/>
                <a:gd name="T42" fmla="*/ 31 w 99"/>
                <a:gd name="T43" fmla="*/ 3 h 99"/>
                <a:gd name="T44" fmla="*/ 38 w 99"/>
                <a:gd name="T45" fmla="*/ 9 h 99"/>
                <a:gd name="T46" fmla="*/ 57 w 99"/>
                <a:gd name="T47" fmla="*/ 0 h 99"/>
                <a:gd name="T48" fmla="*/ 36 w 99"/>
                <a:gd name="T49" fmla="*/ 58 h 99"/>
                <a:gd name="T50" fmla="*/ 45 w 99"/>
                <a:gd name="T51" fmla="*/ 47 h 99"/>
                <a:gd name="T52" fmla="*/ 58 w 99"/>
                <a:gd name="T53" fmla="*/ 55 h 99"/>
                <a:gd name="T54" fmla="*/ 64 w 99"/>
                <a:gd name="T55" fmla="*/ 56 h 99"/>
                <a:gd name="T56" fmla="*/ 54 w 99"/>
                <a:gd name="T57" fmla="*/ 54 h 99"/>
                <a:gd name="T58" fmla="*/ 58 w 99"/>
                <a:gd name="T59" fmla="*/ 69 h 99"/>
                <a:gd name="T60" fmla="*/ 71 w 99"/>
                <a:gd name="T61" fmla="*/ 71 h 99"/>
                <a:gd name="T62" fmla="*/ 71 w 99"/>
                <a:gd name="T63" fmla="*/ 28 h 99"/>
                <a:gd name="T64" fmla="*/ 28 w 99"/>
                <a:gd name="T65" fmla="*/ 28 h 99"/>
                <a:gd name="T66" fmla="*/ 28 w 99"/>
                <a:gd name="T67" fmla="*/ 71 h 99"/>
                <a:gd name="T68" fmla="*/ 55 w 99"/>
                <a:gd name="T69" fmla="*/ 79 h 99"/>
                <a:gd name="T70" fmla="*/ 48 w 99"/>
                <a:gd name="T71" fmla="*/ 66 h 99"/>
                <a:gd name="T72" fmla="*/ 35 w 99"/>
                <a:gd name="T73" fmla="*/ 75 h 99"/>
                <a:gd name="T74" fmla="*/ 42 w 99"/>
                <a:gd name="T75" fmla="*/ 71 h 99"/>
                <a:gd name="T76" fmla="*/ 45 w 99"/>
                <a:gd name="T77" fmla="*/ 52 h 99"/>
                <a:gd name="T78" fmla="*/ 38 w 99"/>
                <a:gd name="T79" fmla="*/ 59 h 99"/>
                <a:gd name="T80" fmla="*/ 51 w 99"/>
                <a:gd name="T81" fmla="*/ 37 h 99"/>
                <a:gd name="T82" fmla="*/ 51 w 99"/>
                <a:gd name="T83" fmla="*/ 46 h 99"/>
                <a:gd name="T84" fmla="*/ 51 w 99"/>
                <a:gd name="T85" fmla="*/ 3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9" h="99">
                  <a:moveTo>
                    <a:pt x="59" y="8"/>
                  </a:moveTo>
                  <a:cubicBezTo>
                    <a:pt x="59" y="9"/>
                    <a:pt x="60" y="9"/>
                    <a:pt x="60" y="9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78" y="19"/>
                    <a:pt x="79" y="19"/>
                    <a:pt x="79" y="20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90" y="38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57"/>
                    <a:pt x="99" y="57"/>
                    <a:pt x="99" y="57"/>
                  </a:cubicBezTo>
                  <a:cubicBezTo>
                    <a:pt x="91" y="59"/>
                    <a:pt x="91" y="59"/>
                    <a:pt x="91" y="59"/>
                  </a:cubicBezTo>
                  <a:cubicBezTo>
                    <a:pt x="91" y="59"/>
                    <a:pt x="90" y="60"/>
                    <a:pt x="90" y="60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2" y="90"/>
                    <a:pt x="61" y="90"/>
                    <a:pt x="61" y="9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42" y="99"/>
                    <a:pt x="42" y="99"/>
                    <a:pt x="42" y="99"/>
                  </a:cubicBezTo>
                  <a:cubicBezTo>
                    <a:pt x="40" y="91"/>
                    <a:pt x="40" y="91"/>
                    <a:pt x="40" y="91"/>
                  </a:cubicBezTo>
                  <a:cubicBezTo>
                    <a:pt x="40" y="91"/>
                    <a:pt x="39" y="91"/>
                    <a:pt x="39" y="91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18" y="89"/>
                    <a:pt x="18" y="89"/>
                    <a:pt x="18" y="89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39"/>
                    <a:pt x="9" y="39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1"/>
                    <a:pt x="19" y="20"/>
                    <a:pt x="19" y="20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8" y="9"/>
                    <a:pt x="38" y="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36" y="58"/>
                  </a:moveTo>
                  <a:cubicBezTo>
                    <a:pt x="37" y="52"/>
                    <a:pt x="37" y="52"/>
                    <a:pt x="37" y="52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8" y="55"/>
                    <a:pt x="58" y="55"/>
                    <a:pt x="58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8" y="69"/>
                    <a:pt x="58" y="69"/>
                    <a:pt x="58" y="69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63" y="77"/>
                    <a:pt x="67" y="74"/>
                    <a:pt x="71" y="71"/>
                  </a:cubicBezTo>
                  <a:cubicBezTo>
                    <a:pt x="76" y="66"/>
                    <a:pt x="80" y="58"/>
                    <a:pt x="80" y="50"/>
                  </a:cubicBezTo>
                  <a:cubicBezTo>
                    <a:pt x="80" y="41"/>
                    <a:pt x="76" y="34"/>
                    <a:pt x="71" y="28"/>
                  </a:cubicBezTo>
                  <a:cubicBezTo>
                    <a:pt x="65" y="23"/>
                    <a:pt x="58" y="19"/>
                    <a:pt x="49" y="19"/>
                  </a:cubicBezTo>
                  <a:cubicBezTo>
                    <a:pt x="41" y="19"/>
                    <a:pt x="34" y="23"/>
                    <a:pt x="28" y="28"/>
                  </a:cubicBezTo>
                  <a:cubicBezTo>
                    <a:pt x="23" y="34"/>
                    <a:pt x="19" y="41"/>
                    <a:pt x="19" y="50"/>
                  </a:cubicBezTo>
                  <a:cubicBezTo>
                    <a:pt x="19" y="58"/>
                    <a:pt x="23" y="66"/>
                    <a:pt x="28" y="71"/>
                  </a:cubicBezTo>
                  <a:cubicBezTo>
                    <a:pt x="34" y="76"/>
                    <a:pt x="41" y="80"/>
                    <a:pt x="49" y="80"/>
                  </a:cubicBezTo>
                  <a:cubicBezTo>
                    <a:pt x="52" y="80"/>
                    <a:pt x="54" y="80"/>
                    <a:pt x="55" y="79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7" y="69"/>
                    <a:pt x="45" y="73"/>
                    <a:pt x="45" y="73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6" y="58"/>
                    <a:pt x="36" y="58"/>
                    <a:pt x="36" y="58"/>
                  </a:cubicBezTo>
                  <a:close/>
                  <a:moveTo>
                    <a:pt x="51" y="37"/>
                  </a:moveTo>
                  <a:cubicBezTo>
                    <a:pt x="48" y="37"/>
                    <a:pt x="46" y="39"/>
                    <a:pt x="46" y="41"/>
                  </a:cubicBezTo>
                  <a:cubicBezTo>
                    <a:pt x="46" y="44"/>
                    <a:pt x="48" y="46"/>
                    <a:pt x="51" y="46"/>
                  </a:cubicBezTo>
                  <a:cubicBezTo>
                    <a:pt x="53" y="46"/>
                    <a:pt x="55" y="44"/>
                    <a:pt x="55" y="41"/>
                  </a:cubicBezTo>
                  <a:cubicBezTo>
                    <a:pt x="55" y="39"/>
                    <a:pt x="53" y="37"/>
                    <a:pt x="51" y="37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rgbClr val="FFC000"/>
                </a:gs>
              </a:gsLst>
              <a:lin ang="0" scaled="0"/>
            </a:gradFill>
            <a:ln>
              <a:noFill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思源黑体 CN Bold" panose="020B0800000000000000" pitchFamily="34" charset="-122"/>
                <a:ea typeface="华文楷体"/>
                <a:sym typeface="Arial" panose="020B0604020202020204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38"/>
              </p:custDataLst>
            </p:nvPr>
          </p:nvSpPr>
          <p:spPr>
            <a:xfrm>
              <a:off x="981716" y="240720"/>
              <a:ext cx="18184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b="1" dirty="0">
                  <a:latin typeface="等线" panose="02010600030101010101" charset="-122"/>
                  <a:ea typeface="等线" panose="02010600030101010101" charset="-122"/>
                  <a:cs typeface="胡晓波男神体" panose="02010600030101010101" pitchFamily="2" charset="-122"/>
                </a:rPr>
                <a:t>课堂总结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等线" panose="02010600030101010101" charset="-122"/>
                <a:ea typeface="等线" panose="02010600030101010101" charset="-122"/>
                <a:cs typeface="胡晓波男神体" panose="02010600030101010101" pitchFamily="2" charset="-122"/>
              </a:endParaRPr>
            </a:p>
          </p:txBody>
        </p:sp>
        <p:cxnSp>
          <p:nvCxnSpPr>
            <p:cNvPr id="40" name="直接连接符 39"/>
            <p:cNvCxnSpPr/>
            <p:nvPr>
              <p:custDataLst>
                <p:tags r:id="rId39"/>
              </p:custDataLst>
            </p:nvPr>
          </p:nvCxnSpPr>
          <p:spPr>
            <a:xfrm>
              <a:off x="1100777" y="727729"/>
              <a:ext cx="1699347" cy="0"/>
            </a:xfrm>
            <a:prstGeom prst="line">
              <a:avLst/>
            </a:prstGeom>
            <a:ln w="15875" cap="rnd">
              <a:gradFill>
                <a:gsLst>
                  <a:gs pos="0">
                    <a:srgbClr val="F5802B"/>
                  </a:gs>
                  <a:gs pos="100000">
                    <a:srgbClr val="FBB42F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69816"/>
            <a:ext cx="10515600" cy="1325563"/>
          </a:xfrm>
        </p:spPr>
        <p:txBody>
          <a:bodyPr/>
          <a:lstStyle/>
          <a:p>
            <a:pPr algn="ctr"/>
            <a:r>
              <a:rPr lang="zh-CN" altLang="en-US" dirty="0"/>
              <a:t>生态伦理道德</a:t>
            </a:r>
            <a:r>
              <a:rPr lang="en-US" altLang="zh-CN" dirty="0"/>
              <a:t>P97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2488" y="1878891"/>
            <a:ext cx="10515600" cy="4351338"/>
          </a:xfrm>
        </p:spPr>
        <p:txBody>
          <a:bodyPr>
            <a:norm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议题：</a:t>
            </a:r>
            <a:r>
              <a:rPr lang="zh-CN" altLang="en-US" sz="4800" b="1" u="sng" dirty="0">
                <a:solidFill>
                  <a:srgbClr val="FF0000"/>
                </a:solidFill>
                <a:effectLst/>
                <a:latin typeface="华文琥珀" panose="02010800040101010101" pitchFamily="2" charset="-122"/>
                <a:ea typeface="华文琥珀" panose="02010800040101010101" pitchFamily="2" charset="-122"/>
              </a:rPr>
              <a:t>如何看待投喂流浪猫的行为？</a:t>
            </a:r>
            <a:endParaRPr lang="zh-CN" altLang="en-US" sz="4800" b="1" dirty="0">
              <a:solidFill>
                <a:srgbClr val="FF0000"/>
              </a:solidFill>
              <a:effectLst/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1026" name="Picture 2" descr="议题：是否投喂流浪猫？ 的图像结果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44" y="3081400"/>
            <a:ext cx="5865827" cy="334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2001838" y="866775"/>
            <a:ext cx="2586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课后作业：</a:t>
            </a:r>
            <a:endParaRPr lang="zh-CN" altLang="en-US" sz="3600" b="1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Text Box 19"/>
          <p:cNvSpPr txBox="1">
            <a:spLocks noChangeArrowheads="1"/>
          </p:cNvSpPr>
          <p:nvPr/>
        </p:nvSpPr>
        <p:spPr bwMode="auto">
          <a:xfrm>
            <a:off x="1530352" y="3411538"/>
            <a:ext cx="6380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6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完成本节大小书。</a:t>
            </a:r>
            <a:endParaRPr lang="en-US" altLang="zh-CN" sz="3600" b="1" dirty="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3" name="Picture 6" descr="D:\Program Files\Tencent\QQ\Users\550779357\Image\~71Y180XJ`V[GK%`T[ZZE}1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525" y="611188"/>
            <a:ext cx="148431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530351" y="2351087"/>
            <a:ext cx="90966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600" b="1" dirty="0">
                <a:solidFill>
                  <a:srgbClr val="0D0D0D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阅读教材，复习笔记。</a:t>
            </a:r>
            <a:endParaRPr lang="en-US" altLang="zh-CN" sz="3600" b="1" dirty="0">
              <a:solidFill>
                <a:srgbClr val="0D0D0D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819" y="58600"/>
            <a:ext cx="5206384" cy="538333"/>
            <a:chOff x="258853" y="27953"/>
            <a:chExt cx="5206384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512655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48766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一、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生物多样性的概念及内容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8" name="文本框 2"/>
          <p:cNvSpPr/>
          <p:nvPr>
            <p:custDataLst>
              <p:tags r:id="rId1"/>
            </p:custDataLst>
          </p:nvPr>
        </p:nvSpPr>
        <p:spPr>
          <a:xfrm>
            <a:off x="96039" y="866544"/>
            <a:ext cx="16579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1.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概念：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2"/>
            </p:custDataLst>
          </p:nvPr>
        </p:nvSpPr>
        <p:spPr>
          <a:xfrm>
            <a:off x="1878295" y="617947"/>
            <a:ext cx="9282343" cy="10204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生物圈内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所有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的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植物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、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动物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和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微生物等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，它们所拥有的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全部基因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以及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各种各样的生态系统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，共同构成了生物多样性。</a:t>
            </a:r>
            <a:endParaRPr lang="zh-CN" sz="2800" b="1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60" name="文本框 2"/>
          <p:cNvSpPr/>
          <p:nvPr>
            <p:custDataLst>
              <p:tags r:id="rId3"/>
            </p:custDataLst>
          </p:nvPr>
        </p:nvSpPr>
        <p:spPr>
          <a:xfrm>
            <a:off x="96039" y="1638362"/>
            <a:ext cx="1657985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2.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内容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8" name="任意多边形: 形状 77"/>
          <p:cNvSpPr/>
          <p:nvPr>
            <p:custDataLst>
              <p:tags r:id="rId4"/>
            </p:custDataLst>
          </p:nvPr>
        </p:nvSpPr>
        <p:spPr>
          <a:xfrm>
            <a:off x="3855987" y="4007667"/>
            <a:ext cx="3406007" cy="1417617"/>
          </a:xfrm>
          <a:custGeom>
            <a:avLst/>
            <a:gdLst>
              <a:gd name="connsiteX0" fmla="*/ 0 w 3129826"/>
              <a:gd name="connsiteY0" fmla="*/ 0 h 1494652"/>
              <a:gd name="connsiteX1" fmla="*/ 3129826 w 3129826"/>
              <a:gd name="connsiteY1" fmla="*/ 0 h 1494652"/>
              <a:gd name="connsiteX2" fmla="*/ 3129826 w 3129826"/>
              <a:gd name="connsiteY2" fmla="*/ 1494652 h 1494652"/>
              <a:gd name="connsiteX3" fmla="*/ 0 w 3129826"/>
              <a:gd name="connsiteY3" fmla="*/ 1494652 h 1494652"/>
              <a:gd name="connsiteX4" fmla="*/ 0 w 3129826"/>
              <a:gd name="connsiteY4" fmla="*/ 0 h 149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9826" h="1494652">
                <a:moveTo>
                  <a:pt x="0" y="0"/>
                </a:moveTo>
                <a:lnTo>
                  <a:pt x="3129826" y="0"/>
                </a:lnTo>
                <a:lnTo>
                  <a:pt x="3129826" y="1494652"/>
                </a:lnTo>
                <a:lnTo>
                  <a:pt x="0" y="1494652"/>
                </a:lnTo>
                <a:lnTo>
                  <a:pt x="0" y="0"/>
                </a:lnTo>
                <a:close/>
              </a:path>
            </a:pathLst>
          </a:custGeom>
          <a:solidFill>
            <a:srgbClr val="FCE0B6"/>
          </a:solidFill>
        </p:spPr>
        <p:style>
          <a:lnRef idx="1">
            <a:schemeClr val="accent5">
              <a:tint val="40000"/>
              <a:alpha val="90000"/>
              <a:hueOff val="2914032"/>
              <a:satOff val="-9121"/>
              <a:lumOff val="604"/>
              <a:alphaOff val="0"/>
            </a:schemeClr>
          </a:lnRef>
          <a:fillRef idx="1">
            <a:schemeClr val="accent5">
              <a:tint val="40000"/>
              <a:alpha val="90000"/>
              <a:hueOff val="2914032"/>
              <a:satOff val="-9121"/>
              <a:lumOff val="604"/>
              <a:alphaOff val="0"/>
            </a:schemeClr>
          </a:fillRef>
          <a:effectRef idx="2">
            <a:schemeClr val="accent5">
              <a:tint val="40000"/>
              <a:alpha val="90000"/>
              <a:hueOff val="2914032"/>
              <a:satOff val="-9121"/>
              <a:lumOff val="604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0" lvl="1" algn="l" defTabSz="711200">
              <a:spcBef>
                <a:spcPct val="0"/>
              </a:spcBef>
              <a:spcAft>
                <a:spcPct val="15000"/>
              </a:spcAft>
            </a:pP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自然界中每个物种都具有</a:t>
            </a:r>
            <a:r>
              <a:rPr lang="zh-CN" sz="2800" kern="1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独特性</a:t>
            </a: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，从而构成了物种的多样性</a:t>
            </a:r>
            <a:endParaRPr lang="zh-CN" sz="2800" kern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9" name="任意多边形: 形状 78"/>
          <p:cNvSpPr/>
          <p:nvPr>
            <p:custDataLst>
              <p:tags r:id="rId5"/>
            </p:custDataLst>
          </p:nvPr>
        </p:nvSpPr>
        <p:spPr>
          <a:xfrm>
            <a:off x="7478867" y="4013376"/>
            <a:ext cx="4527268" cy="2369241"/>
          </a:xfrm>
          <a:custGeom>
            <a:avLst/>
            <a:gdLst>
              <a:gd name="connsiteX0" fmla="*/ 0 w 3129826"/>
              <a:gd name="connsiteY0" fmla="*/ 0 h 1494652"/>
              <a:gd name="connsiteX1" fmla="*/ 3129826 w 3129826"/>
              <a:gd name="connsiteY1" fmla="*/ 0 h 1494652"/>
              <a:gd name="connsiteX2" fmla="*/ 3129826 w 3129826"/>
              <a:gd name="connsiteY2" fmla="*/ 1494652 h 1494652"/>
              <a:gd name="connsiteX3" fmla="*/ 0 w 3129826"/>
              <a:gd name="connsiteY3" fmla="*/ 1494652 h 1494652"/>
              <a:gd name="connsiteX4" fmla="*/ 0 w 3129826"/>
              <a:gd name="connsiteY4" fmla="*/ 0 h 149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9826" h="1494652">
                <a:moveTo>
                  <a:pt x="0" y="0"/>
                </a:moveTo>
                <a:lnTo>
                  <a:pt x="3129826" y="0"/>
                </a:lnTo>
                <a:lnTo>
                  <a:pt x="3129826" y="1494652"/>
                </a:lnTo>
                <a:lnTo>
                  <a:pt x="0" y="1494652"/>
                </a:lnTo>
                <a:lnTo>
                  <a:pt x="0" y="0"/>
                </a:lnTo>
                <a:close/>
              </a:path>
            </a:pathLst>
          </a:custGeom>
          <a:solidFill>
            <a:srgbClr val="A1D7CF"/>
          </a:solidFill>
        </p:spPr>
        <p:style>
          <a:lnRef idx="1">
            <a:schemeClr val="accent5">
              <a:tint val="40000"/>
              <a:alpha val="90000"/>
              <a:hueOff val="5828064"/>
              <a:satOff val="-18243"/>
              <a:lumOff val="1209"/>
              <a:alphaOff val="0"/>
            </a:schemeClr>
          </a:lnRef>
          <a:fillRef idx="1">
            <a:schemeClr val="accent5">
              <a:tint val="40000"/>
              <a:alpha val="90000"/>
              <a:hueOff val="5828064"/>
              <a:satOff val="-18243"/>
              <a:lumOff val="1209"/>
              <a:alphaOff val="0"/>
            </a:schemeClr>
          </a:fillRef>
          <a:effectRef idx="2">
            <a:schemeClr val="accent5">
              <a:tint val="40000"/>
              <a:alpha val="90000"/>
              <a:hueOff val="5828064"/>
              <a:satOff val="-18243"/>
              <a:lumOff val="120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344" tIns="85344" rIns="113792" bIns="128016" numCol="1" spcCol="1270" anchor="t" anchorCtr="0">
            <a:noAutofit/>
          </a:bodyPr>
          <a:lstStyle/>
          <a:p>
            <a:pPr marL="342900" lvl="1" indent="-342900" algn="l" defTabSz="71120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n"/>
            </a:pP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指地球上的</a:t>
            </a:r>
            <a:r>
              <a:rPr lang="zh-CN" sz="2800" kern="1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生境、生物群落和生态系统的多样化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800" kern="1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lvl="1" indent="-342900" algn="l" defTabSz="711200"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n"/>
            </a:pP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还包括</a:t>
            </a:r>
            <a:r>
              <a:rPr lang="zh-CN" sz="2800" kern="1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生态系统的组成、结构、功能</a:t>
            </a: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等</a:t>
            </a:r>
            <a:r>
              <a:rPr lang="zh-CN" sz="2800" kern="1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随着时间</a:t>
            </a: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变化而变化</a:t>
            </a:r>
            <a:r>
              <a:rPr lang="zh-CN" sz="2800" kern="1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的多样性</a:t>
            </a:r>
            <a:r>
              <a:rPr lang="zh-CN" sz="2800" kern="12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sz="2800" kern="1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" name="矩形: 圆角 79"/>
          <p:cNvSpPr/>
          <p:nvPr>
            <p:custDataLst>
              <p:tags r:id="rId6"/>
            </p:custDataLst>
          </p:nvPr>
        </p:nvSpPr>
        <p:spPr>
          <a:xfrm>
            <a:off x="147654" y="2467875"/>
            <a:ext cx="3422482" cy="523220"/>
          </a:xfrm>
          <a:prstGeom prst="roundRect">
            <a:avLst>
              <a:gd name="adj" fmla="val 8912"/>
            </a:avLst>
          </a:prstGeom>
          <a:solidFill>
            <a:srgbClr val="D6BBEB"/>
          </a:solidFill>
          <a:ln w="19050" cap="flat" cmpd="sng" algn="ctr">
            <a:noFill/>
            <a:prstDash val="solid"/>
            <a:miter lim="800000"/>
            <a:tailEnd type="stealth" w="med" len="lg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lnSpc>
                <a:spcPct val="120000"/>
              </a:lnSpc>
              <a:defRPr/>
            </a:pPr>
            <a:r>
              <a:rPr lang="zh-CN" altLang="en-US" sz="2800" kern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所有生物的遗传信息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矩形: 圆角 80"/>
          <p:cNvSpPr/>
          <p:nvPr>
            <p:custDataLst>
              <p:tags r:id="rId7"/>
            </p:custDataLst>
          </p:nvPr>
        </p:nvSpPr>
        <p:spPr>
          <a:xfrm>
            <a:off x="4641052" y="2464614"/>
            <a:ext cx="2012619" cy="453727"/>
          </a:xfrm>
          <a:prstGeom prst="roundRect">
            <a:avLst/>
          </a:prstGeom>
          <a:solidFill>
            <a:srgbClr val="FFB500"/>
          </a:solidFill>
          <a:ln w="19050" cap="flat" cmpd="sng" algn="ctr">
            <a:noFill/>
            <a:prstDash val="solid"/>
            <a:miter lim="800000"/>
            <a:tailEnd type="none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2800" kern="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所有的生物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" name="矩形: 圆角 81"/>
          <p:cNvSpPr/>
          <p:nvPr>
            <p:custDataLst>
              <p:tags r:id="rId8"/>
            </p:custDataLst>
          </p:nvPr>
        </p:nvSpPr>
        <p:spPr>
          <a:xfrm>
            <a:off x="7822211" y="2464614"/>
            <a:ext cx="3422482" cy="513859"/>
          </a:xfrm>
          <a:prstGeom prst="roundRect">
            <a:avLst>
              <a:gd name="adj" fmla="val 8912"/>
            </a:avLst>
          </a:prstGeom>
          <a:solidFill>
            <a:srgbClr val="8FCFC6"/>
          </a:solidFill>
          <a:ln w="19050" cap="flat" cmpd="sng" algn="ctr">
            <a:noFill/>
            <a:prstDash val="solid"/>
            <a:miter lim="800000"/>
            <a:tailEnd type="stealth" w="med" len="lg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2800" ker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各种各样的生态系统</a:t>
            </a:r>
            <a:endParaRPr kumimoji="0" lang="zh-CN" alt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3" name="箭头: 下 82"/>
          <p:cNvSpPr/>
          <p:nvPr>
            <p:custDataLst>
              <p:tags r:id="rId9"/>
            </p:custDataLst>
          </p:nvPr>
        </p:nvSpPr>
        <p:spPr>
          <a:xfrm>
            <a:off x="1385751" y="3025294"/>
            <a:ext cx="895413" cy="453726"/>
          </a:xfrm>
          <a:prstGeom prst="downArrow">
            <a:avLst>
              <a:gd name="adj1" fmla="val 58000"/>
              <a:gd name="adj2" fmla="val 5000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4" name="箭头: 下 83"/>
          <p:cNvSpPr/>
          <p:nvPr>
            <p:custDataLst>
              <p:tags r:id="rId10"/>
            </p:custDataLst>
          </p:nvPr>
        </p:nvSpPr>
        <p:spPr>
          <a:xfrm>
            <a:off x="5249375" y="2993885"/>
            <a:ext cx="895413" cy="453726"/>
          </a:xfrm>
          <a:prstGeom prst="downArrow">
            <a:avLst>
              <a:gd name="adj1" fmla="val 58000"/>
              <a:gd name="adj2" fmla="val 5000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5" name="箭头: 下 84"/>
          <p:cNvSpPr/>
          <p:nvPr>
            <p:custDataLst>
              <p:tags r:id="rId11"/>
            </p:custDataLst>
          </p:nvPr>
        </p:nvSpPr>
        <p:spPr>
          <a:xfrm>
            <a:off x="9385990" y="3043789"/>
            <a:ext cx="895413" cy="453726"/>
          </a:xfrm>
          <a:prstGeom prst="downArrow">
            <a:avLst>
              <a:gd name="adj1" fmla="val 58000"/>
              <a:gd name="adj2" fmla="val 5000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0070C0">
                  <a:alpha val="0"/>
                </a:srgb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6" name="矩形: 圆角 85"/>
          <p:cNvSpPr/>
          <p:nvPr>
            <p:custDataLst>
              <p:tags r:id="rId12"/>
            </p:custDataLst>
          </p:nvPr>
        </p:nvSpPr>
        <p:spPr>
          <a:xfrm>
            <a:off x="4568315" y="3500776"/>
            <a:ext cx="2085356" cy="453726"/>
          </a:xfrm>
          <a:prstGeom prst="roundRect">
            <a:avLst>
              <a:gd name="adj" fmla="val 8912"/>
            </a:avLst>
          </a:prstGeom>
          <a:gradFill>
            <a:gsLst>
              <a:gs pos="0">
                <a:srgbClr val="D69900"/>
              </a:gs>
              <a:gs pos="50000">
                <a:srgbClr val="C08900"/>
              </a:gs>
              <a:gs pos="100000">
                <a:srgbClr val="9E7100"/>
              </a:gs>
            </a:gsLst>
            <a:lin ang="5400000" scaled="0"/>
          </a:gradFill>
          <a:ln>
            <a:noFill/>
          </a:ln>
        </p:spPr>
        <p:style>
          <a:lnRef idx="1">
            <a:schemeClr val="accent5">
              <a:hueOff val="3005351"/>
              <a:satOff val="-13189"/>
              <a:lumOff val="3921"/>
              <a:alphaOff val="0"/>
            </a:schemeClr>
          </a:lnRef>
          <a:fillRef idx="3">
            <a:schemeClr val="accent5">
              <a:hueOff val="3005351"/>
              <a:satOff val="-13189"/>
              <a:lumOff val="3921"/>
              <a:alphaOff val="0"/>
            </a:schemeClr>
          </a:fillRef>
          <a:effectRef idx="3">
            <a:schemeClr val="accent5">
              <a:hueOff val="3005351"/>
              <a:satOff val="-13189"/>
              <a:lumOff val="39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物种多样性</a:t>
            </a:r>
            <a:endParaRPr lang="zh-CN" altLang="en-US" sz="280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7" name="矩形: 圆角 86"/>
          <p:cNvSpPr/>
          <p:nvPr>
            <p:custDataLst>
              <p:tags r:id="rId13"/>
            </p:custDataLst>
          </p:nvPr>
        </p:nvSpPr>
        <p:spPr>
          <a:xfrm>
            <a:off x="8269917" y="3510236"/>
            <a:ext cx="2813582" cy="453726"/>
          </a:xfrm>
          <a:prstGeom prst="roundRect">
            <a:avLst>
              <a:gd name="adj" fmla="val 8912"/>
            </a:avLst>
          </a:prstGeom>
          <a:gradFill>
            <a:gsLst>
              <a:gs pos="0">
                <a:srgbClr val="3F9387"/>
              </a:gs>
              <a:gs pos="50000">
                <a:srgbClr val="357B71"/>
              </a:gs>
              <a:gs pos="100000">
                <a:srgbClr val="31736A"/>
              </a:gs>
            </a:gsLst>
            <a:lin ang="5400000" scaled="0"/>
          </a:gradFill>
          <a:ln>
            <a:noFill/>
          </a:ln>
        </p:spPr>
        <p:style>
          <a:lnRef idx="1">
            <a:schemeClr val="accent5">
              <a:hueOff val="3005351"/>
              <a:satOff val="-13189"/>
              <a:lumOff val="3921"/>
              <a:alphaOff val="0"/>
            </a:schemeClr>
          </a:lnRef>
          <a:fillRef idx="3">
            <a:schemeClr val="accent5">
              <a:hueOff val="3005351"/>
              <a:satOff val="-13189"/>
              <a:lumOff val="3921"/>
              <a:alphaOff val="0"/>
            </a:schemeClr>
          </a:fillRef>
          <a:effectRef idx="3">
            <a:schemeClr val="accent5">
              <a:hueOff val="3005351"/>
              <a:satOff val="-13189"/>
              <a:lumOff val="39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生态系统多样性</a:t>
            </a:r>
            <a:endParaRPr lang="zh-CN" altLang="en-US" sz="28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8" name="组合 87"/>
          <p:cNvGrpSpPr/>
          <p:nvPr>
            <p:custDataLst>
              <p:tags r:id="rId14"/>
            </p:custDataLst>
          </p:nvPr>
        </p:nvGrpSpPr>
        <p:grpSpPr>
          <a:xfrm>
            <a:off x="147654" y="4049841"/>
            <a:ext cx="3524341" cy="996854"/>
            <a:chOff x="996268" y="2931585"/>
            <a:chExt cx="3129826" cy="2608541"/>
          </a:xfrm>
        </p:grpSpPr>
        <p:sp>
          <p:nvSpPr>
            <p:cNvPr id="89" name="矩形: 圆角 88"/>
            <p:cNvSpPr/>
            <p:nvPr>
              <p:custDataLst>
                <p:tags r:id="rId15"/>
              </p:custDataLst>
            </p:nvPr>
          </p:nvSpPr>
          <p:spPr>
            <a:xfrm>
              <a:off x="996268" y="2931585"/>
              <a:ext cx="3129826" cy="2608540"/>
            </a:xfrm>
            <a:prstGeom prst="roundRect">
              <a:avLst>
                <a:gd name="adj" fmla="val 0"/>
              </a:avLst>
            </a:prstGeom>
            <a:solidFill>
              <a:srgbClr val="DEC7EF"/>
            </a:solidFill>
            <a:ln w="19050" cap="flat" cmpd="sng" algn="ctr">
              <a:noFill/>
              <a:prstDash val="solid"/>
              <a:miter lim="800000"/>
              <a:tailEnd type="stealth" w="med" len="lg"/>
            </a:ln>
            <a:effectLst/>
          </p:spPr>
          <p:txBody>
            <a:bodyPr rtlCol="0" anchor="ctr"/>
            <a:lstStyle/>
            <a:p>
              <a:pPr lvl="0" algn="just">
                <a:defRPr/>
              </a:pP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文本框 89"/>
            <p:cNvSpPr txBox="1"/>
            <p:nvPr>
              <p:custDataLst>
                <p:tags r:id="rId16"/>
              </p:custDataLst>
            </p:nvPr>
          </p:nvSpPr>
          <p:spPr>
            <a:xfrm>
              <a:off x="1080655" y="2999480"/>
              <a:ext cx="3045438" cy="2540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地球上</a:t>
              </a:r>
              <a:r>
                <a:rPr lang="zh-CN" altLang="en-US" sz="2800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所有生物</a:t>
              </a: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携带的遗传信息的总和</a:t>
              </a:r>
              <a:endPara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91" name="矩形: 圆角 90"/>
          <p:cNvSpPr/>
          <p:nvPr>
            <p:custDataLst>
              <p:tags r:id="rId17"/>
            </p:custDataLst>
          </p:nvPr>
        </p:nvSpPr>
        <p:spPr>
          <a:xfrm>
            <a:off x="156712" y="3553941"/>
            <a:ext cx="3500888" cy="453726"/>
          </a:xfrm>
          <a:prstGeom prst="roundRect">
            <a:avLst>
              <a:gd name="adj" fmla="val 11184"/>
            </a:avLst>
          </a:prstGeom>
          <a:gradFill>
            <a:gsLst>
              <a:gs pos="0">
                <a:srgbClr val="9B56CE"/>
              </a:gs>
              <a:gs pos="50000">
                <a:srgbClr val="8939C5"/>
              </a:gs>
              <a:gs pos="100000">
                <a:srgbClr val="7C34B2"/>
              </a:gs>
            </a:gsLst>
            <a:lin ang="5400000" scaled="0"/>
          </a:gradFill>
          <a:ln>
            <a:noFill/>
          </a:ln>
        </p:spPr>
        <p:style>
          <a:lnRef idx="1">
            <a:schemeClr val="accent5">
              <a:hueOff val="3005351"/>
              <a:satOff val="-13189"/>
              <a:lumOff val="3921"/>
              <a:alphaOff val="0"/>
            </a:schemeClr>
          </a:lnRef>
          <a:fillRef idx="3">
            <a:schemeClr val="accent5">
              <a:hueOff val="3005351"/>
              <a:satOff val="-13189"/>
              <a:lumOff val="3921"/>
              <a:alphaOff val="0"/>
            </a:schemeClr>
          </a:fillRef>
          <a:effectRef idx="3">
            <a:schemeClr val="accent5">
              <a:hueOff val="3005351"/>
              <a:satOff val="-13189"/>
              <a:lumOff val="39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8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遗传（基因）多样性</a:t>
            </a:r>
            <a:endParaRPr lang="zh-CN" altLang="en-US" sz="28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" name="文本框 2"/>
          <p:cNvSpPr/>
          <p:nvPr>
            <p:custDataLst>
              <p:tags r:id="rId18"/>
            </p:custDataLst>
          </p:nvPr>
        </p:nvSpPr>
        <p:spPr>
          <a:xfrm>
            <a:off x="147654" y="6039552"/>
            <a:ext cx="71143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3.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生物多样性是</a:t>
            </a:r>
            <a:r>
              <a:rPr lang="zh-CN" altLang="en-US" sz="2800" b="1" u="sng" dirty="0">
                <a:latin typeface="黑体" panose="02010609060101010101" pitchFamily="49" charset="-122"/>
                <a:ea typeface="黑体" panose="02010609060101010101" pitchFamily="49" charset="-122"/>
              </a:rPr>
              <a:t>         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的结果。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3" name="文本框 92"/>
          <p:cNvSpPr txBox="1"/>
          <p:nvPr>
            <p:custDataLst>
              <p:tags r:id="rId19"/>
            </p:custDataLst>
          </p:nvPr>
        </p:nvSpPr>
        <p:spPr>
          <a:xfrm>
            <a:off x="3192159" y="5979068"/>
            <a:ext cx="174425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协同进化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1" grpId="0" animBg="1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文本框 107"/>
          <p:cNvSpPr txBox="1"/>
          <p:nvPr>
            <p:custDataLst>
              <p:tags r:id="rId1"/>
            </p:custDataLst>
          </p:nvPr>
        </p:nvSpPr>
        <p:spPr>
          <a:xfrm>
            <a:off x="147188" y="737350"/>
            <a:ext cx="7742170" cy="26776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【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资料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1】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在我国，红树林原来广布于福建、广东、广西、海南沿海的潮间带，既是海岸的天然防护林，又是潮间带多种贝类、甲壳类、鱼类的栖息繁衍地，也是多种水鸟营巢繁殖的处所。由于人类的围海造地和人工养殖以及建筑、薪柴之需，红树林面积日益缩小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7974384" y="190051"/>
            <a:ext cx="3834876" cy="4202877"/>
            <a:chOff x="7161747" y="1201717"/>
            <a:chExt cx="3834876" cy="4202877"/>
          </a:xfrm>
        </p:grpSpPr>
        <p:pic>
          <p:nvPicPr>
            <p:cNvPr id="109" name="图片 10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3"/>
            <a:srcRect t="2362"/>
            <a:stretch>
              <a:fillRect/>
            </a:stretch>
          </p:blipFill>
          <p:spPr>
            <a:xfrm>
              <a:off x="7169865" y="1201717"/>
              <a:ext cx="3826758" cy="22320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1" name="图片 11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/>
            <a:srcRect b="18337"/>
            <a:stretch>
              <a:fillRect/>
            </a:stretch>
          </p:blipFill>
          <p:spPr>
            <a:xfrm>
              <a:off x="7161747" y="3494579"/>
              <a:ext cx="3826759" cy="191001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13" name="文本框 112"/>
          <p:cNvSpPr txBox="1"/>
          <p:nvPr>
            <p:custDataLst>
              <p:tags r:id="rId6"/>
            </p:custDataLst>
          </p:nvPr>
        </p:nvSpPr>
        <p:spPr>
          <a:xfrm>
            <a:off x="83987" y="3424935"/>
            <a:ext cx="749355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1.红树林的消失对沿海陆地有哪些影响？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又将影响哪些生物的生存？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4" name="文本框 113"/>
          <p:cNvSpPr txBox="1"/>
          <p:nvPr>
            <p:custDataLst>
              <p:tags r:id="rId7"/>
            </p:custDataLst>
          </p:nvPr>
        </p:nvSpPr>
        <p:spPr>
          <a:xfrm>
            <a:off x="226646" y="4427018"/>
            <a:ext cx="11451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红树林是海岸的天然防护林，能维持滨海湿地生态系统的稳定性，具有防风、抗海潮侵蚀海岸的作用。因此，红树林的消失将直接影响沿海陆地的生态环境，这对沿海地区人们的生活和生产都会产生很大的影响。</a:t>
            </a:r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115" name="文本框 114"/>
          <p:cNvSpPr txBox="1"/>
          <p:nvPr>
            <p:custDataLst>
              <p:tags r:id="rId8"/>
            </p:custDataLst>
          </p:nvPr>
        </p:nvSpPr>
        <p:spPr>
          <a:xfrm>
            <a:off x="147188" y="5780114"/>
            <a:ext cx="123231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红树林的消失，会使潮间带多种鱼类、甲壳类、贝类以及多种水鸟因生态环境改变而无法存活和繁衍；还会影响周围的生态环境，从而影响更多的生物。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116" name="Text Box 58"/>
          <p:cNvSpPr txBox="1">
            <a:spLocks noChangeArrowheads="1"/>
          </p:cNvSpPr>
          <p:nvPr/>
        </p:nvSpPr>
        <p:spPr bwMode="auto">
          <a:xfrm>
            <a:off x="2514126" y="123779"/>
            <a:ext cx="3791423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分析生物多样性的价值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>
            <p:custDataLst>
              <p:tags r:id="rId1"/>
            </p:custDataLst>
          </p:nvPr>
        </p:nvSpPr>
        <p:spPr>
          <a:xfrm>
            <a:off x="147188" y="715976"/>
            <a:ext cx="7752803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【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资料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2】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大面积种植水稻、玉米或小麦等，给人类带来了粮食的丰收，但是，栽培品种大多抗病性差。这些作物的祖先：野生的水稻、玉米或小麦，在基因组成上与栽培品种有着一定的差别。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2"/>
            </p:custDataLst>
          </p:nvPr>
        </p:nvSpPr>
        <p:spPr>
          <a:xfrm>
            <a:off x="264347" y="2531858"/>
            <a:ext cx="633867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.栽培作物野生种的基因库对育种工作者来说，有哪些利用价值？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90" y="347950"/>
            <a:ext cx="3946845" cy="2631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文本框 60"/>
          <p:cNvSpPr txBox="1"/>
          <p:nvPr>
            <p:custDataLst>
              <p:tags r:id="rId5"/>
            </p:custDataLst>
          </p:nvPr>
        </p:nvSpPr>
        <p:spPr>
          <a:xfrm>
            <a:off x="264347" y="3547729"/>
            <a:ext cx="1052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首先，其基因库是很有价值的研究资源，可用于相关的基础研究；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62" name="文本框 61"/>
          <p:cNvSpPr txBox="1"/>
          <p:nvPr>
            <p:custDataLst>
              <p:tags r:id="rId6"/>
            </p:custDataLst>
          </p:nvPr>
        </p:nvSpPr>
        <p:spPr>
          <a:xfrm>
            <a:off x="264347" y="4070949"/>
            <a:ext cx="11229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其次，可利用基因工程等技术，将野生种中的优良基因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(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如抗旱、抗病的基因</a:t>
            </a:r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)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导入栽培品种，培育出具有相应优良性状的栽培品种。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63" name="Text Box 58"/>
          <p:cNvSpPr txBox="1">
            <a:spLocks noChangeArrowheads="1"/>
          </p:cNvSpPr>
          <p:nvPr/>
        </p:nvSpPr>
        <p:spPr bwMode="auto">
          <a:xfrm>
            <a:off x="2514126" y="123779"/>
            <a:ext cx="3791423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分析生物多样性的价值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7"/>
            </p:custDataLst>
          </p:nvPr>
        </p:nvSpPr>
        <p:spPr>
          <a:xfrm>
            <a:off x="147188" y="5025056"/>
            <a:ext cx="1173873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为什么说任何一个灭绝的物种都会带走它独特的基因，令我们永远遗憾？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8"/>
            </p:custDataLst>
          </p:nvPr>
        </p:nvSpPr>
        <p:spPr>
          <a:xfrm>
            <a:off x="66606" y="5655093"/>
            <a:ext cx="120587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每个物种都有其独特的基因库，是经历了漫长的进化留存下来的，具有重要的价值，任何一个物种的灭绝，意味着基因库的消失，是生物多样性的损失。</a:t>
            </a:r>
            <a:endParaRPr lang="zh-CN" altLang="en-US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4" grpId="0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>
            <p:custDataLst>
              <p:tags r:id="rId1"/>
            </p:custDataLst>
          </p:nvPr>
        </p:nvSpPr>
        <p:spPr>
          <a:xfrm>
            <a:off x="147188" y="843572"/>
            <a:ext cx="10240821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【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资料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3】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家蝇不但扰人，而且会传播疾病，因此很不受人们欢迎。但是，家蝇是某些动物的食物，是食物链上的重要一员；它还可以为植物传粉；人们还模仿蝇眼制成了蝇眼照相机；模仿家蝇的平衡棒制成的振动陀螺仪，可用于高速飞行的火箭和飞机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59" name="Text Box 58"/>
          <p:cNvSpPr txBox="1">
            <a:spLocks noChangeArrowheads="1"/>
          </p:cNvSpPr>
          <p:nvPr/>
        </p:nvSpPr>
        <p:spPr bwMode="auto">
          <a:xfrm>
            <a:off x="2514126" y="123779"/>
            <a:ext cx="3791423" cy="5232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分析生物多样性的价值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2"/>
            </p:custDataLst>
          </p:nvPr>
        </p:nvSpPr>
        <p:spPr>
          <a:xfrm>
            <a:off x="147188" y="2698199"/>
            <a:ext cx="834655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.上述三例说明生物多样性具有哪些价值？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5" name="文本框 64"/>
          <p:cNvSpPr txBox="1"/>
          <p:nvPr>
            <p:custDataLst>
              <p:tags r:id="rId3"/>
            </p:custDataLst>
          </p:nvPr>
        </p:nvSpPr>
        <p:spPr>
          <a:xfrm>
            <a:off x="3333880" y="6149446"/>
            <a:ext cx="551381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你还能举出更好的实例吗？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7" name="文本框 66"/>
          <p:cNvSpPr txBox="1"/>
          <p:nvPr>
            <p:custDataLst>
              <p:tags r:id="rId4"/>
            </p:custDataLst>
          </p:nvPr>
        </p:nvSpPr>
        <p:spPr>
          <a:xfrm>
            <a:off x="1867995" y="3282579"/>
            <a:ext cx="104924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潮间带的鱼类、甲壳类、贝类以及水稻、玉米、小麦等可供食用，家蝇可以为植物传粉、作为动物饲料，对科学研究有重要价值等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5"/>
            </p:custDataLst>
          </p:nvPr>
        </p:nvSpPr>
        <p:spPr>
          <a:xfrm>
            <a:off x="1867994" y="4411710"/>
            <a:ext cx="4222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红树林对海岸的防护作用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69" name="文本框 68"/>
          <p:cNvSpPr txBox="1"/>
          <p:nvPr>
            <p:custDataLst>
              <p:tags r:id="rId6"/>
            </p:custDataLst>
          </p:nvPr>
        </p:nvSpPr>
        <p:spPr>
          <a:xfrm>
            <a:off x="1867994" y="5081003"/>
            <a:ext cx="56196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红树林、野生稻等生物很可能还有目前人类尚不清楚的重要功能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7"/>
            </p:custDataLst>
          </p:nvPr>
        </p:nvSpPr>
        <p:spPr>
          <a:xfrm>
            <a:off x="168454" y="3479109"/>
            <a:ext cx="24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直接价值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71" name="文本框 70"/>
          <p:cNvSpPr txBox="1"/>
          <p:nvPr>
            <p:custDataLst>
              <p:tags r:id="rId8"/>
            </p:custDataLst>
          </p:nvPr>
        </p:nvSpPr>
        <p:spPr>
          <a:xfrm>
            <a:off x="168454" y="4430582"/>
            <a:ext cx="24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间接价值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  <p:sp>
        <p:nvSpPr>
          <p:cNvPr id="72" name="文本框 71"/>
          <p:cNvSpPr txBox="1"/>
          <p:nvPr>
            <p:custDataLst>
              <p:tags r:id="rId9"/>
            </p:custDataLst>
          </p:nvPr>
        </p:nvSpPr>
        <p:spPr>
          <a:xfrm>
            <a:off x="168454" y="5341350"/>
            <a:ext cx="24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潜在价值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00819" y="58600"/>
            <a:ext cx="4124357" cy="538333"/>
            <a:chOff x="258853" y="27953"/>
            <a:chExt cx="4124357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8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9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0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12435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37946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生物多样性的价值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58" name="文本框 10"/>
          <p:cNvSpPr/>
          <p:nvPr>
            <p:custDataLst>
              <p:tags r:id="rId1"/>
            </p:custDataLst>
          </p:nvPr>
        </p:nvSpPr>
        <p:spPr>
          <a:xfrm>
            <a:off x="2102398" y="1802859"/>
            <a:ext cx="2701810" cy="539636"/>
          </a:xfrm>
          <a:prstGeom prst="rect">
            <a:avLst/>
          </a:prstGeom>
        </p:spPr>
        <p:style>
          <a:lnRef idx="1">
            <a:srgbClr val="FFBA55"/>
          </a:lnRef>
          <a:fillRef idx="2">
            <a:srgbClr val="FFBA55"/>
          </a:fillRef>
          <a:effectRef idx="1">
            <a:srgbClr val="FFBA55"/>
          </a:effectRef>
          <a:fontRef idx="minor">
            <a:srgbClr val="000000"/>
          </a:fontRef>
        </p:style>
        <p:txBody>
          <a:bodyPr wrap="square" lIns="67628" tIns="35243" rIns="67628" bIns="35243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zh-CN" altLang="en-US" sz="2800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实用意义的价值</a:t>
            </a:r>
            <a:endParaRPr lang="zh-CN" altLang="en-US" sz="2800" ker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9" name="文本框 20"/>
          <p:cNvSpPr/>
          <p:nvPr>
            <p:custDataLst>
              <p:tags r:id="rId2"/>
            </p:custDataLst>
          </p:nvPr>
        </p:nvSpPr>
        <p:spPr>
          <a:xfrm>
            <a:off x="1377822" y="2794408"/>
            <a:ext cx="930811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b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食用</a:t>
            </a:r>
            <a:endParaRPr lang="zh-CN" altLang="en-US" b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0" name="文本框 21"/>
          <p:cNvSpPr/>
          <p:nvPr>
            <p:custDataLst>
              <p:tags r:id="rId3"/>
            </p:custDataLst>
          </p:nvPr>
        </p:nvSpPr>
        <p:spPr>
          <a:xfrm>
            <a:off x="2903614" y="2794408"/>
            <a:ext cx="1047518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r>
              <a:rPr lang="zh-CN" altLang="en-US" b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药用</a:t>
            </a:r>
            <a:endParaRPr lang="zh-CN" altLang="en-US" b="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1" name="文本框 22"/>
          <p:cNvSpPr/>
          <p:nvPr>
            <p:custDataLst>
              <p:tags r:id="rId4"/>
            </p:custDataLst>
          </p:nvPr>
        </p:nvSpPr>
        <p:spPr>
          <a:xfrm>
            <a:off x="4475924" y="2794408"/>
            <a:ext cx="1642302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b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工业原料</a:t>
            </a:r>
            <a:endParaRPr lang="zh-CN" altLang="en-US" b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2" name="AutoShape 4"/>
          <p:cNvSpPr/>
          <p:nvPr>
            <p:custDataLst>
              <p:tags r:id="rId5"/>
            </p:custDataLst>
          </p:nvPr>
        </p:nvSpPr>
        <p:spPr>
          <a:xfrm rot="5400000">
            <a:off x="3270332" y="959271"/>
            <a:ext cx="365942" cy="3304332"/>
          </a:xfrm>
          <a:prstGeom prst="leftBrace">
            <a:avLst>
              <a:gd name="adj1" fmla="val 38878"/>
              <a:gd name="adj2" fmla="val 50000"/>
            </a:avLst>
          </a:prstGeom>
          <a:noFill/>
          <a:ln w="19050">
            <a:solidFill>
              <a:srgbClr val="F18870">
                <a:lumMod val="75000"/>
              </a:srgbClr>
            </a:solidFill>
            <a:round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endParaRPr lang="zh-CN" altLang="en-US" sz="2735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3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18028" y="3303005"/>
            <a:ext cx="2077806" cy="126839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4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695834" y="3303005"/>
            <a:ext cx="1922746" cy="1268392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65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572062" y="3303005"/>
            <a:ext cx="1939802" cy="1274594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66" name="文本框 12"/>
          <p:cNvSpPr/>
          <p:nvPr>
            <p:custDataLst>
              <p:tags r:id="rId12"/>
            </p:custDataLst>
          </p:nvPr>
        </p:nvSpPr>
        <p:spPr>
          <a:xfrm>
            <a:off x="7504727" y="1832696"/>
            <a:ext cx="3030470" cy="539636"/>
          </a:xfrm>
          <a:prstGeom prst="rect">
            <a:avLst/>
          </a:prstGeom>
        </p:spPr>
        <p:style>
          <a:lnRef idx="1">
            <a:srgbClr val="FFBA55"/>
          </a:lnRef>
          <a:fillRef idx="2">
            <a:srgbClr val="FFBA55"/>
          </a:fillRef>
          <a:effectRef idx="1">
            <a:srgbClr val="FFBA55"/>
          </a:effectRef>
          <a:fontRef idx="minor">
            <a:srgbClr val="000000"/>
          </a:fontRef>
        </p:style>
        <p:txBody>
          <a:bodyPr wrap="square" lIns="67628" tIns="35243" rIns="67628" bIns="35243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zh-CN" altLang="en-US" sz="2800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非实用意义的价值</a:t>
            </a:r>
            <a:endParaRPr lang="zh-CN" altLang="en-US" sz="2800" ker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7" name="AutoShape 4"/>
          <p:cNvSpPr/>
          <p:nvPr>
            <p:custDataLst>
              <p:tags r:id="rId13"/>
            </p:custDataLst>
          </p:nvPr>
        </p:nvSpPr>
        <p:spPr>
          <a:xfrm rot="5400000">
            <a:off x="8836991" y="1205818"/>
            <a:ext cx="365942" cy="2811240"/>
          </a:xfrm>
          <a:prstGeom prst="leftBrace">
            <a:avLst>
              <a:gd name="adj1" fmla="val 38909"/>
              <a:gd name="adj2" fmla="val 50000"/>
            </a:avLst>
          </a:prstGeom>
          <a:noFill/>
          <a:ln w="19050">
            <a:solidFill>
              <a:srgbClr val="F18870">
                <a:lumMod val="75000"/>
              </a:srgbClr>
            </a:solidFill>
            <a:round/>
          </a:ln>
        </p:spPr>
        <p:txBody>
          <a:bodyPr wrap="none" anchor="ctr" anchorCtr="0">
            <a:no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endParaRPr lang="zh-CN" altLang="en-US" sz="2735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8" name="文本框 23"/>
          <p:cNvSpPr/>
          <p:nvPr>
            <p:custDataLst>
              <p:tags r:id="rId14"/>
            </p:custDataLst>
          </p:nvPr>
        </p:nvSpPr>
        <p:spPr>
          <a:xfrm>
            <a:off x="6777017" y="2794408"/>
            <a:ext cx="1695838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r>
              <a:rPr lang="zh-CN" altLang="en-US" b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旅游观赏</a:t>
            </a:r>
            <a:endParaRPr lang="zh-CN" altLang="en-US" b="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9" name="文本框 24"/>
          <p:cNvSpPr/>
          <p:nvPr>
            <p:custDataLst>
              <p:tags r:id="rId15"/>
            </p:custDataLst>
          </p:nvPr>
        </p:nvSpPr>
        <p:spPr>
          <a:xfrm>
            <a:off x="8299707" y="2794408"/>
            <a:ext cx="1695837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b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科学研究</a:t>
            </a:r>
            <a:endParaRPr lang="zh-CN" altLang="en-US" b="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0" name="文本框 25"/>
          <p:cNvSpPr/>
          <p:nvPr>
            <p:custDataLst>
              <p:tags r:id="rId16"/>
            </p:custDataLst>
          </p:nvPr>
        </p:nvSpPr>
        <p:spPr>
          <a:xfrm>
            <a:off x="9904579" y="2794408"/>
            <a:ext cx="1745977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rgbClr val="00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r>
              <a:rPr lang="zh-CN" altLang="en-US" b="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文学艺术</a:t>
            </a:r>
            <a:endParaRPr lang="zh-CN" altLang="en-US" b="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1" name="文本框 29"/>
          <p:cNvSpPr txBox="1"/>
          <p:nvPr>
            <p:custDataLst>
              <p:tags r:id="rId17"/>
            </p:custDataLst>
          </p:nvPr>
        </p:nvSpPr>
        <p:spPr>
          <a:xfrm>
            <a:off x="534296" y="4568296"/>
            <a:ext cx="1981669" cy="1653786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4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 sz="200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人类的食物基本来源于种植农作物和养殖家畜、家禽及海产品。</a:t>
            </a:r>
            <a:endParaRPr lang="zh-CN" altLang="en-US" sz="2000"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2" name="文本框 30"/>
          <p:cNvSpPr txBox="1"/>
          <p:nvPr>
            <p:custDataLst>
              <p:tags r:id="rId18"/>
            </p:custDataLst>
          </p:nvPr>
        </p:nvSpPr>
        <p:spPr>
          <a:xfrm>
            <a:off x="2644664" y="4568296"/>
            <a:ext cx="1728921" cy="1692771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绝大多数药物来自植物、动物、微生物的代谢产物。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3" name="文本框 31"/>
          <p:cNvSpPr txBox="1"/>
          <p:nvPr>
            <p:custDataLst>
              <p:tags r:id="rId19"/>
            </p:custDataLst>
          </p:nvPr>
        </p:nvSpPr>
        <p:spPr>
          <a:xfrm>
            <a:off x="4652693" y="4568296"/>
            <a:ext cx="1719616" cy="892552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为人类提供了众多生产原料。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4" name="文本框 32"/>
          <p:cNvSpPr txBox="1"/>
          <p:nvPr>
            <p:custDataLst>
              <p:tags r:id="rId20"/>
            </p:custDataLst>
          </p:nvPr>
        </p:nvSpPr>
        <p:spPr>
          <a:xfrm>
            <a:off x="6786321" y="4851132"/>
            <a:ext cx="4743289" cy="892552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2000" b="0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cs typeface="宋体" panose="02010600030101010101" pitchFamily="2" charset="-122"/>
              </a:defRPr>
            </a:lvl1pPr>
          </a:lstStyle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在生态旅游、科学研究、艺术创作等方面具有重要价值。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75" name="图片 2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815782" y="3304556"/>
            <a:ext cx="1549051" cy="1395541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76" name="图片 22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522994" y="3304556"/>
            <a:ext cx="1082320" cy="143430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77" name="图片 23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726261" y="3316960"/>
            <a:ext cx="1803349" cy="14219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78" name="文本框 77"/>
          <p:cNvSpPr txBox="1"/>
          <p:nvPr>
            <p:custDataLst>
              <p:tags r:id="rId27"/>
            </p:custDataLst>
          </p:nvPr>
        </p:nvSpPr>
        <p:spPr>
          <a:xfrm>
            <a:off x="158788" y="780331"/>
            <a:ext cx="24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1.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直接价值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  <p:bldP spid="60" grpId="0"/>
      <p:bldP spid="61" grpId="0"/>
      <p:bldP spid="62" grpId="0" animBg="1"/>
      <p:bldP spid="66" grpId="0" animBg="1"/>
      <p:bldP spid="67" grpId="0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3180807" y="1011874"/>
            <a:ext cx="6278886" cy="539636"/>
          </a:xfrm>
          <a:prstGeom prst="rect">
            <a:avLst/>
          </a:prstGeom>
        </p:spPr>
        <p:style>
          <a:lnRef idx="1">
            <a:srgbClr val="FFBA55"/>
          </a:lnRef>
          <a:fillRef idx="2">
            <a:srgbClr val="FFBA55"/>
          </a:fillRef>
          <a:effectRef idx="1">
            <a:srgbClr val="FFBA55"/>
          </a:effectRef>
          <a:fontRef idx="minor">
            <a:srgbClr val="000000"/>
          </a:fontRef>
        </p:style>
        <p:txBody>
          <a:bodyPr wrap="square" lIns="67628" tIns="35243" rIns="67628" bIns="35243">
            <a:spAutoFit/>
          </a:bodyPr>
          <a:lstStyle>
            <a:defPPr>
              <a:defRPr lang="zh-CN"/>
            </a:defPPr>
            <a:lvl1pPr algn="ctr">
              <a:lnSpc>
                <a:spcPct val="114000"/>
              </a:lnSpc>
              <a:spcBef>
                <a:spcPct val="0"/>
              </a:spcBef>
              <a:defRPr sz="2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主要体现在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调节生态系统的功能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  <a:sym typeface="微软雅黑" panose="020B0503020204020204" pitchFamily="34" charset="-122"/>
              </a:rPr>
              <a:t>等方面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>
            <p:custDataLst>
              <p:tags r:id="rId2"/>
            </p:custDataLst>
          </p:nvPr>
        </p:nvGrpSpPr>
        <p:grpSpPr>
          <a:xfrm rot="5400000">
            <a:off x="5531154" y="-1652593"/>
            <a:ext cx="769012" cy="7148195"/>
            <a:chOff x="544" y="3253"/>
            <a:chExt cx="904" cy="6420"/>
          </a:xfrm>
        </p:grpSpPr>
        <p:cxnSp>
          <p:nvCxnSpPr>
            <p:cNvPr id="21" name="直接连接符 20"/>
            <p:cNvCxnSpPr/>
            <p:nvPr>
              <p:custDataLst>
                <p:tags r:id="rId3"/>
              </p:custDataLst>
            </p:nvPr>
          </p:nvCxnSpPr>
          <p:spPr>
            <a:xfrm>
              <a:off x="924" y="3253"/>
              <a:ext cx="7" cy="6417"/>
            </a:xfrm>
            <a:prstGeom prst="line">
              <a:avLst/>
            </a:prstGeom>
            <a:noFill/>
            <a:ln w="19050" cap="flat" cmpd="sng" algn="ctr">
              <a:solidFill>
                <a:srgbClr val="F18870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22" name="直接箭头连接符 21"/>
            <p:cNvCxnSpPr/>
            <p:nvPr>
              <p:custDataLst>
                <p:tags r:id="rId4"/>
              </p:custDataLst>
            </p:nvPr>
          </p:nvCxnSpPr>
          <p:spPr>
            <a:xfrm flipV="1">
              <a:off x="925" y="9670"/>
              <a:ext cx="521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F18870">
                  <a:lumMod val="75000"/>
                </a:srgb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3" name="直接箭头连接符 22"/>
            <p:cNvCxnSpPr/>
            <p:nvPr>
              <p:custDataLst>
                <p:tags r:id="rId5"/>
              </p:custDataLst>
            </p:nvPr>
          </p:nvCxnSpPr>
          <p:spPr>
            <a:xfrm flipV="1">
              <a:off x="926" y="3262"/>
              <a:ext cx="521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F18870">
                  <a:lumMod val="75000"/>
                </a:srgb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4" name="直接箭头连接符 23"/>
            <p:cNvCxnSpPr/>
            <p:nvPr>
              <p:custDataLst>
                <p:tags r:id="rId6"/>
              </p:custDataLst>
            </p:nvPr>
          </p:nvCxnSpPr>
          <p:spPr>
            <a:xfrm flipV="1">
              <a:off x="927" y="7542"/>
              <a:ext cx="521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F18870">
                  <a:lumMod val="75000"/>
                </a:srgb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5" name="直接箭头连接符 24"/>
            <p:cNvCxnSpPr/>
            <p:nvPr>
              <p:custDataLst>
                <p:tags r:id="rId7"/>
              </p:custDataLst>
            </p:nvPr>
          </p:nvCxnSpPr>
          <p:spPr>
            <a:xfrm flipV="1">
              <a:off x="927" y="5414"/>
              <a:ext cx="521" cy="3"/>
            </a:xfrm>
            <a:prstGeom prst="straightConnector1">
              <a:avLst/>
            </a:prstGeom>
            <a:noFill/>
            <a:ln w="19050" cap="flat" cmpd="sng" algn="ctr">
              <a:solidFill>
                <a:srgbClr val="F18870">
                  <a:lumMod val="75000"/>
                </a:srgbClr>
              </a:solidFill>
              <a:prstDash val="solid"/>
              <a:miter lim="800000"/>
              <a:tailEnd type="arrow"/>
            </a:ln>
            <a:effectLst/>
          </p:spPr>
        </p:cxnSp>
        <p:cxnSp>
          <p:nvCxnSpPr>
            <p:cNvPr id="26" name="直接箭头连接符 25"/>
            <p:cNvCxnSpPr/>
            <p:nvPr>
              <p:custDataLst>
                <p:tags r:id="rId8"/>
              </p:custDataLst>
            </p:nvPr>
          </p:nvCxnSpPr>
          <p:spPr>
            <a:xfrm rot="16200000" flipH="1">
              <a:off x="734" y="6270"/>
              <a:ext cx="0" cy="380"/>
            </a:xfrm>
            <a:prstGeom prst="straightConnector1">
              <a:avLst/>
            </a:prstGeom>
            <a:noFill/>
            <a:ln w="19050" cap="flat" cmpd="sng" algn="ctr">
              <a:solidFill>
                <a:srgbClr val="F18870">
                  <a:lumMod val="75000"/>
                </a:srgbClr>
              </a:solidFill>
              <a:prstDash val="solid"/>
              <a:miter lim="800000"/>
              <a:tailEnd type="none" w="med" len="med"/>
            </a:ln>
            <a:effectLst/>
          </p:spPr>
        </p:cxnSp>
      </p:grpSp>
      <p:sp>
        <p:nvSpPr>
          <p:cNvPr id="27" name="文本框 26"/>
          <p:cNvSpPr txBox="1"/>
          <p:nvPr>
            <p:custDataLst>
              <p:tags r:id="rId9"/>
            </p:custDataLst>
          </p:nvPr>
        </p:nvSpPr>
        <p:spPr>
          <a:xfrm>
            <a:off x="683804" y="2361706"/>
            <a:ext cx="2540544" cy="1532727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植物的光合作用，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制造有机物、固碳、供氧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464832" y="2361706"/>
            <a:ext cx="2420440" cy="1532727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森林和草地具有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防风固沙、水土保持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作用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-2" r="24725"/>
          <a:stretch>
            <a:fillRect/>
          </a:stretch>
        </p:blipFill>
        <p:spPr>
          <a:xfrm>
            <a:off x="3464832" y="3983183"/>
            <a:ext cx="2429280" cy="2053853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3"/>
            </p:custDataLst>
          </p:nvPr>
        </p:nvSpPr>
        <p:spPr>
          <a:xfrm>
            <a:off x="6142085" y="2359801"/>
            <a:ext cx="2467065" cy="1532727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湿地可以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蓄洪防旱、净化水质、调节气候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14579" r="11273"/>
          <a:stretch>
            <a:fillRect/>
          </a:stretch>
        </p:blipFill>
        <p:spPr>
          <a:xfrm>
            <a:off x="6135418" y="3983183"/>
            <a:ext cx="2473732" cy="2053853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16"/>
            </p:custDataLst>
          </p:nvPr>
        </p:nvSpPr>
        <p:spPr>
          <a:xfrm>
            <a:off x="8870225" y="2359801"/>
            <a:ext cx="2264411" cy="1532727"/>
          </a:xfrm>
          <a:prstGeom prst="rect">
            <a:avLst/>
          </a:prstGeom>
          <a:solidFill>
            <a:srgbClr val="FFBA55">
              <a:lumMod val="20000"/>
              <a:lumOff val="80000"/>
            </a:srgbClr>
          </a:solidFill>
          <a:ln w="19050">
            <a:solidFill>
              <a:srgbClr val="70AD47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促进生态系统中</a:t>
            </a: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基因流动和协同进化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宋体" panose="02010600030101010101" pitchFamily="2" charset="-122"/>
              <a:sym typeface="微软雅黑" panose="020B0503020204020204" pitchFamily="34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40502" r="627" b="25077"/>
          <a:stretch>
            <a:fillRect/>
          </a:stretch>
        </p:blipFill>
        <p:spPr>
          <a:xfrm>
            <a:off x="8884739" y="3983183"/>
            <a:ext cx="2235381" cy="2053853"/>
          </a:xfrm>
          <a:prstGeom prst="rect">
            <a:avLst/>
          </a:prstGeom>
        </p:spPr>
      </p:pic>
      <p:pic>
        <p:nvPicPr>
          <p:cNvPr id="38" name="图片 1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83804" y="3983184"/>
            <a:ext cx="2539722" cy="205385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>
            <p:custDataLst>
              <p:tags r:id="rId21"/>
            </p:custDataLst>
          </p:nvPr>
        </p:nvSpPr>
        <p:spPr>
          <a:xfrm>
            <a:off x="7370557" y="6076922"/>
            <a:ext cx="3669665" cy="492443"/>
          </a:xfrm>
          <a:prstGeom prst="rect">
            <a:avLst/>
          </a:prstGeom>
          <a:ln>
            <a:noFill/>
            <a:prstDash val="lgDashDot"/>
          </a:ln>
        </p:spPr>
        <p:txBody>
          <a:bodyPr wrap="square">
            <a:spAutoFit/>
          </a:bodyPr>
          <a:lstStyle/>
          <a:p>
            <a:pPr lvl="0" algn="just"/>
            <a:r>
              <a:rPr lang="zh-CN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间接价值＞ ＞直接价值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6949240" y="6117125"/>
            <a:ext cx="409779" cy="400300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24"/>
            </p:custDataLst>
          </p:nvPr>
        </p:nvSpPr>
        <p:spPr>
          <a:xfrm>
            <a:off x="128905" y="6036945"/>
            <a:ext cx="6828790" cy="4483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直接和间接价值，哪个价值更大？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00819" y="58600"/>
            <a:ext cx="4124357" cy="538333"/>
            <a:chOff x="258853" y="27953"/>
            <a:chExt cx="4124357" cy="538333"/>
          </a:xfrm>
        </p:grpSpPr>
        <p:grpSp>
          <p:nvGrpSpPr>
            <p:cNvPr id="3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6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8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9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0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1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3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4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5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6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7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8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9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0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1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2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3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4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5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76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4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12435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5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37946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生物多样性的价值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7" name="文本框 76"/>
          <p:cNvSpPr txBox="1"/>
          <p:nvPr>
            <p:custDataLst>
              <p:tags r:id="rId25"/>
            </p:custDataLst>
          </p:nvPr>
        </p:nvSpPr>
        <p:spPr>
          <a:xfrm>
            <a:off x="158788" y="780331"/>
            <a:ext cx="24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2.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间接价值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9" grpId="0" animBg="1"/>
      <p:bldP spid="31" grpId="0" animBg="1"/>
      <p:bldP spid="33" grpId="0" animBg="1"/>
      <p:bldP spid="18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/>
          <p:nvPr>
            <p:custDataLst>
              <p:tags r:id="rId1"/>
            </p:custDataLst>
          </p:nvPr>
        </p:nvSpPr>
        <p:spPr>
          <a:xfrm>
            <a:off x="2491018" y="1389602"/>
            <a:ext cx="4623435" cy="56515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目前人们尚不清楚的价值。</a:t>
            </a:r>
            <a:endParaRPr lang="zh-CN" altLang="en-US" sz="280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3" name="文本框 4"/>
          <p:cNvSpPr/>
          <p:nvPr>
            <p:custDataLst>
              <p:tags r:id="rId2"/>
            </p:custDataLst>
          </p:nvPr>
        </p:nvSpPr>
        <p:spPr>
          <a:xfrm>
            <a:off x="1676781" y="5915845"/>
            <a:ext cx="3841517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algn="ctr"/>
            <a:r>
              <a:rPr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  <a:sym typeface="+mn-ea"/>
              </a:rPr>
              <a:t>不起眼的野草（过去）</a:t>
            </a:r>
            <a:endParaRPr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/>
              <a:sym typeface="+mn-ea"/>
            </a:endParaRPr>
          </a:p>
        </p:txBody>
      </p:sp>
      <p:pic>
        <p:nvPicPr>
          <p:cNvPr id="4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23077" y="3312104"/>
            <a:ext cx="3839289" cy="253058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5" name="文本框 14"/>
          <p:cNvSpPr/>
          <p:nvPr>
            <p:custDataLst>
              <p:tags r:id="rId5"/>
            </p:custDataLst>
          </p:nvPr>
        </p:nvSpPr>
        <p:spPr>
          <a:xfrm>
            <a:off x="6249505" y="5915845"/>
            <a:ext cx="4613058" cy="523220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algn="ctr"/>
            <a:r>
              <a:rPr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/>
                <a:sym typeface="+mn-ea"/>
              </a:rPr>
              <a:t>用于各类疟疾治疗（现在）</a:t>
            </a:r>
            <a:endParaRPr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/>
              <a:sym typeface="+mn-ea"/>
            </a:endParaRPr>
          </a:p>
        </p:txBody>
      </p:sp>
      <p:grpSp>
        <p:nvGrpSpPr>
          <p:cNvPr id="6" name="组合 9"/>
          <p:cNvGrpSpPr/>
          <p:nvPr>
            <p:custDataLst>
              <p:tags r:id="rId6"/>
            </p:custDataLst>
          </p:nvPr>
        </p:nvGrpSpPr>
        <p:grpSpPr>
          <a:xfrm>
            <a:off x="1532705" y="3309036"/>
            <a:ext cx="3622040" cy="2533650"/>
            <a:chOff x="2248" y="1994"/>
            <a:chExt cx="5839" cy="4107"/>
          </a:xfrm>
        </p:grpSpPr>
        <p:pic>
          <p:nvPicPr>
            <p:cNvPr id="7" name="图片 10" descr="src=http___5b0988e595225.cdn.sohucs.com_images_20190924_a306463cf74c42b9a4e1ad039f86c639.JPG&amp;refer=http___5b0988e595225.cdn.sohucs (1)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248" y="1994"/>
              <a:ext cx="5839" cy="4107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8" name="文本框 9"/>
            <p:cNvSpPr/>
            <p:nvPr>
              <p:custDataLst>
                <p:tags r:id="rId9"/>
              </p:custDataLst>
            </p:nvPr>
          </p:nvSpPr>
          <p:spPr>
            <a:xfrm>
              <a:off x="6131" y="5080"/>
              <a:ext cx="1956" cy="734"/>
            </a:xfrm>
            <a:prstGeom prst="rect">
              <a:avLst/>
            </a:prstGeom>
            <a:solidFill>
              <a:srgbClr val="0000CC"/>
            </a:solidFill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2800" b="1" i="0" u="none" baseline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463550" indent="-635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2800" b="1" i="0" u="none" baseline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defRPr>
              </a:lvl2pPr>
              <a:lvl3pPr marL="929005" indent="-14605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2800" b="1" i="0" u="none" baseline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defRPr>
              </a:lvl3pPr>
              <a:lvl4pPr marL="1392555" indent="-20955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2800" b="1" i="0" u="none" baseline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defRPr>
              </a:lvl4pPr>
              <a:lvl5pPr marL="1857375" indent="-28575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2800" b="1" i="0" u="none" baseline="0">
                  <a:solidFill>
                    <a:schemeClr val="tx1"/>
                  </a:solidFill>
                  <a:effectLst/>
                  <a:latin typeface="黑体" panose="02010609060101010101" pitchFamily="49" charset="-122"/>
                  <a:ea typeface="黑体" panose="02010609060101010101" pitchFamily="49" charset="-122"/>
                </a:defRPr>
              </a:lvl5pPr>
            </a:lstStyle>
            <a:p>
              <a:r>
                <a:rPr sz="2345">
                  <a:solidFill>
                    <a:prstClr val="white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+mn-ea"/>
                </a:rPr>
                <a:t> 黄花蒿</a:t>
              </a:r>
              <a:endParaRPr sz="2345">
                <a:solidFill>
                  <a:prstClr val="white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+mn-ea"/>
              </a:endParaRPr>
            </a:p>
          </p:txBody>
        </p:sp>
      </p:grpSp>
      <p:sp>
        <p:nvSpPr>
          <p:cNvPr id="9" name="矩形 12"/>
          <p:cNvSpPr/>
          <p:nvPr>
            <p:custDataLst>
              <p:tags r:id="rId10"/>
            </p:custDataLst>
          </p:nvPr>
        </p:nvSpPr>
        <p:spPr>
          <a:xfrm>
            <a:off x="365760" y="2403809"/>
            <a:ext cx="11460480" cy="4603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63550" indent="-635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929005" indent="-1460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392555" indent="-2095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1857375" indent="-28575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2800" b="1" i="0" u="none" baseline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r>
              <a:rPr sz="240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微软雅黑" panose="020B0503020204020204" pitchFamily="34" charset="-122"/>
              </a:rPr>
              <a:t>对大量的野生生物，目前尚不清楚它们的使用价值，但是它们具有巨大的潜在价值。</a:t>
            </a:r>
            <a:endParaRPr sz="2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  <a:sym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11"/>
            </p:custDataLst>
          </p:nvPr>
        </p:nvGrpSpPr>
        <p:grpSpPr>
          <a:xfrm>
            <a:off x="7114453" y="1297636"/>
            <a:ext cx="4509193" cy="615551"/>
            <a:chOff x="2407093" y="786752"/>
            <a:chExt cx="4509193" cy="615551"/>
          </a:xfrm>
        </p:grpSpPr>
        <p:sp>
          <p:nvSpPr>
            <p:cNvPr id="11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3071751" y="786752"/>
              <a:ext cx="3844535" cy="615551"/>
            </a:xfrm>
            <a:prstGeom prst="rect">
              <a:avLst/>
            </a:prstGeom>
            <a:solidFill>
              <a:srgbClr val="FFFF00"/>
            </a:solidFill>
            <a:ln w="19050" cap="flat">
              <a:solidFill>
                <a:srgbClr val="E7E6E6">
                  <a:lumMod val="40000"/>
                  <a:lumOff val="60000"/>
                </a:srgbClr>
              </a:solidFill>
              <a:miter lim="400000"/>
            </a:ln>
            <a:effectLst/>
          </p:spPr>
          <p:txBody>
            <a:bodyPr rot="0" vertOverflow="overflow" horzOverflow="overflow" vert="horz" wrap="square" lIns="91439" tIns="91439" rIns="91439" bIns="91439" numCol="1" spcCol="38100" rtlCol="0" anchor="t" forceAA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Calibri" panose="020F0502020204030204"/>
                </a:rPr>
                <a:t>（潜在价值</a:t>
              </a:r>
              <a:r>
                <a:rPr kumimoji="0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Calibri" panose="020F0502020204030204"/>
                </a:rPr>
                <a:t>≠</a:t>
              </a:r>
              <a:r>
                <a:rPr kumimoji="0" lang="zh-CN" alt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华文楷体" panose="02010600040101010101" pitchFamily="2" charset="-122"/>
                  <a:ea typeface="华文楷体" panose="02010600040101010101" pitchFamily="2" charset="-122"/>
                  <a:cs typeface="华文楷体" panose="02010600040101010101" pitchFamily="2" charset="-122"/>
                  <a:sym typeface="Calibri" panose="020F0502020204030204"/>
                </a:rPr>
                <a:t>没有价值）</a:t>
              </a:r>
              <a:endPara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  <a:sym typeface="Calibri" panose="020F0502020204030204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233" b="97270" l="424" r="97669">
                          <a14:foregroundMark x1="47669" y1="37469" x2="55297" y2="48387"/>
                          <a14:foregroundMark x1="51907" y1="34739" x2="57627" y2="39206"/>
                          <a14:foregroundMark x1="50847" y1="82382" x2="53390" y2="8213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07093" y="821351"/>
              <a:ext cx="664658" cy="567494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200819" y="58600"/>
            <a:ext cx="4124357" cy="538333"/>
            <a:chOff x="258853" y="27953"/>
            <a:chExt cx="4124357" cy="538333"/>
          </a:xfrm>
        </p:grpSpPr>
        <p:grpSp>
          <p:nvGrpSpPr>
            <p:cNvPr id="17" name="Group 4"/>
            <p:cNvGrpSpPr/>
            <p:nvPr/>
          </p:nvGrpSpPr>
          <p:grpSpPr bwMode="auto">
            <a:xfrm rot="17176774">
              <a:off x="209606" y="180954"/>
              <a:ext cx="405194" cy="283636"/>
              <a:chOff x="1043" y="2596"/>
              <a:chExt cx="142" cy="99"/>
            </a:xfrm>
          </p:grpSpPr>
          <p:sp>
            <p:nvSpPr>
              <p:cNvPr id="20" name="Freeform 5"/>
              <p:cNvSpPr/>
              <p:nvPr/>
            </p:nvSpPr>
            <p:spPr bwMode="auto">
              <a:xfrm>
                <a:off x="1149" y="2693"/>
                <a:ext cx="12" cy="2"/>
              </a:xfrm>
              <a:custGeom>
                <a:avLst/>
                <a:gdLst>
                  <a:gd name="T0" fmla="*/ 0 w 63"/>
                  <a:gd name="T1" fmla="*/ 0 h 14"/>
                  <a:gd name="T2" fmla="*/ 0 w 63"/>
                  <a:gd name="T3" fmla="*/ 0 h 14"/>
                  <a:gd name="T4" fmla="*/ 0 w 63"/>
                  <a:gd name="T5" fmla="*/ 0 h 14"/>
                  <a:gd name="T6" fmla="*/ 0 w 63"/>
                  <a:gd name="T7" fmla="*/ 0 h 14"/>
                  <a:gd name="T8" fmla="*/ 0 w 63"/>
                  <a:gd name="T9" fmla="*/ 0 h 14"/>
                  <a:gd name="T10" fmla="*/ 0 w 63"/>
                  <a:gd name="T11" fmla="*/ 0 h 14"/>
                  <a:gd name="T12" fmla="*/ 0 w 63"/>
                  <a:gd name="T13" fmla="*/ 0 h 14"/>
                  <a:gd name="T14" fmla="*/ 0 w 63"/>
                  <a:gd name="T15" fmla="*/ 0 h 14"/>
                  <a:gd name="T16" fmla="*/ 0 w 63"/>
                  <a:gd name="T17" fmla="*/ 0 h 14"/>
                  <a:gd name="T18" fmla="*/ 0 w 63"/>
                  <a:gd name="T19" fmla="*/ 0 h 14"/>
                  <a:gd name="T20" fmla="*/ 0 w 63"/>
                  <a:gd name="T21" fmla="*/ 0 h 14"/>
                  <a:gd name="T22" fmla="*/ 0 w 63"/>
                  <a:gd name="T23" fmla="*/ 0 h 14"/>
                  <a:gd name="T24" fmla="*/ 0 w 63"/>
                  <a:gd name="T25" fmla="*/ 0 h 14"/>
                  <a:gd name="T26" fmla="*/ 0 w 63"/>
                  <a:gd name="T27" fmla="*/ 0 h 14"/>
                  <a:gd name="T28" fmla="*/ 0 w 63"/>
                  <a:gd name="T29" fmla="*/ 0 h 14"/>
                  <a:gd name="T30" fmla="*/ 0 w 63"/>
                  <a:gd name="T31" fmla="*/ 0 h 14"/>
                  <a:gd name="T32" fmla="*/ 0 w 63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14"/>
                  <a:gd name="T53" fmla="*/ 63 w 63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14">
                    <a:moveTo>
                      <a:pt x="63" y="14"/>
                    </a:moveTo>
                    <a:lnTo>
                      <a:pt x="55" y="14"/>
                    </a:lnTo>
                    <a:lnTo>
                      <a:pt x="48" y="14"/>
                    </a:lnTo>
                    <a:lnTo>
                      <a:pt x="40" y="14"/>
                    </a:lnTo>
                    <a:lnTo>
                      <a:pt x="31" y="11"/>
                    </a:lnTo>
                    <a:lnTo>
                      <a:pt x="23" y="10"/>
                    </a:lnTo>
                    <a:lnTo>
                      <a:pt x="16" y="8"/>
                    </a:lnTo>
                    <a:lnTo>
                      <a:pt x="8" y="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5" y="6"/>
                    </a:lnTo>
                    <a:lnTo>
                      <a:pt x="23" y="8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7" y="12"/>
                    </a:lnTo>
                    <a:lnTo>
                      <a:pt x="55" y="14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F0A7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1" name="Freeform 6"/>
              <p:cNvSpPr/>
              <p:nvPr/>
            </p:nvSpPr>
            <p:spPr bwMode="auto">
              <a:xfrm>
                <a:off x="1143" y="2689"/>
                <a:ext cx="26" cy="6"/>
              </a:xfrm>
              <a:custGeom>
                <a:avLst/>
                <a:gdLst>
                  <a:gd name="T0" fmla="*/ 0 w 129"/>
                  <a:gd name="T1" fmla="*/ 0 h 38"/>
                  <a:gd name="T2" fmla="*/ 0 w 129"/>
                  <a:gd name="T3" fmla="*/ 0 h 38"/>
                  <a:gd name="T4" fmla="*/ 0 w 129"/>
                  <a:gd name="T5" fmla="*/ 0 h 38"/>
                  <a:gd name="T6" fmla="*/ 0 w 129"/>
                  <a:gd name="T7" fmla="*/ 0 h 38"/>
                  <a:gd name="T8" fmla="*/ 0 w 129"/>
                  <a:gd name="T9" fmla="*/ 0 h 38"/>
                  <a:gd name="T10" fmla="*/ 0 w 129"/>
                  <a:gd name="T11" fmla="*/ 0 h 38"/>
                  <a:gd name="T12" fmla="*/ 0 w 129"/>
                  <a:gd name="T13" fmla="*/ 0 h 38"/>
                  <a:gd name="T14" fmla="*/ 0 w 129"/>
                  <a:gd name="T15" fmla="*/ 0 h 38"/>
                  <a:gd name="T16" fmla="*/ 0 w 129"/>
                  <a:gd name="T17" fmla="*/ 0 h 38"/>
                  <a:gd name="T18" fmla="*/ 0 w 129"/>
                  <a:gd name="T19" fmla="*/ 0 h 38"/>
                  <a:gd name="T20" fmla="*/ 0 w 129"/>
                  <a:gd name="T21" fmla="*/ 0 h 38"/>
                  <a:gd name="T22" fmla="*/ 0 w 129"/>
                  <a:gd name="T23" fmla="*/ 0 h 38"/>
                  <a:gd name="T24" fmla="*/ 0 w 129"/>
                  <a:gd name="T25" fmla="*/ 0 h 38"/>
                  <a:gd name="T26" fmla="*/ 0 w 129"/>
                  <a:gd name="T27" fmla="*/ 0 h 38"/>
                  <a:gd name="T28" fmla="*/ 0 w 129"/>
                  <a:gd name="T29" fmla="*/ 0 h 38"/>
                  <a:gd name="T30" fmla="*/ 0 w 129"/>
                  <a:gd name="T31" fmla="*/ 0 h 38"/>
                  <a:gd name="T32" fmla="*/ 0 w 129"/>
                  <a:gd name="T33" fmla="*/ 0 h 38"/>
                  <a:gd name="T34" fmla="*/ 0 w 129"/>
                  <a:gd name="T35" fmla="*/ 0 h 38"/>
                  <a:gd name="T36" fmla="*/ 0 w 129"/>
                  <a:gd name="T37" fmla="*/ 0 h 38"/>
                  <a:gd name="T38" fmla="*/ 0 w 129"/>
                  <a:gd name="T39" fmla="*/ 0 h 38"/>
                  <a:gd name="T40" fmla="*/ 0 w 129"/>
                  <a:gd name="T41" fmla="*/ 0 h 38"/>
                  <a:gd name="T42" fmla="*/ 0 w 129"/>
                  <a:gd name="T43" fmla="*/ 0 h 38"/>
                  <a:gd name="T44" fmla="*/ 0 w 129"/>
                  <a:gd name="T45" fmla="*/ 0 h 38"/>
                  <a:gd name="T46" fmla="*/ 0 w 129"/>
                  <a:gd name="T47" fmla="*/ 0 h 38"/>
                  <a:gd name="T48" fmla="*/ 0 w 129"/>
                  <a:gd name="T49" fmla="*/ 0 h 38"/>
                  <a:gd name="T50" fmla="*/ 0 w 129"/>
                  <a:gd name="T51" fmla="*/ 0 h 38"/>
                  <a:gd name="T52" fmla="*/ 0 w 129"/>
                  <a:gd name="T53" fmla="*/ 0 h 38"/>
                  <a:gd name="T54" fmla="*/ 0 w 129"/>
                  <a:gd name="T55" fmla="*/ 0 h 38"/>
                  <a:gd name="T56" fmla="*/ 0 w 129"/>
                  <a:gd name="T57" fmla="*/ 0 h 38"/>
                  <a:gd name="T58" fmla="*/ 0 w 129"/>
                  <a:gd name="T59" fmla="*/ 0 h 38"/>
                  <a:gd name="T60" fmla="*/ 0 w 129"/>
                  <a:gd name="T61" fmla="*/ 0 h 38"/>
                  <a:gd name="T62" fmla="*/ 0 w 129"/>
                  <a:gd name="T63" fmla="*/ 0 h 38"/>
                  <a:gd name="T64" fmla="*/ 0 w 12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9"/>
                  <a:gd name="T100" fmla="*/ 0 h 38"/>
                  <a:gd name="T101" fmla="*/ 129 w 129"/>
                  <a:gd name="T102" fmla="*/ 38 h 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9" h="38">
                    <a:moveTo>
                      <a:pt x="129" y="28"/>
                    </a:moveTo>
                    <a:lnTo>
                      <a:pt x="116" y="33"/>
                    </a:lnTo>
                    <a:lnTo>
                      <a:pt x="102" y="36"/>
                    </a:lnTo>
                    <a:lnTo>
                      <a:pt x="89" y="38"/>
                    </a:lnTo>
                    <a:lnTo>
                      <a:pt x="75" y="38"/>
                    </a:lnTo>
                    <a:lnTo>
                      <a:pt x="60" y="35"/>
                    </a:lnTo>
                    <a:lnTo>
                      <a:pt x="47" y="32"/>
                    </a:lnTo>
                    <a:lnTo>
                      <a:pt x="33" y="26"/>
                    </a:lnTo>
                    <a:lnTo>
                      <a:pt x="20" y="18"/>
                    </a:lnTo>
                    <a:lnTo>
                      <a:pt x="18" y="16"/>
                    </a:lnTo>
                    <a:lnTo>
                      <a:pt x="15" y="14"/>
                    </a:lnTo>
                    <a:lnTo>
                      <a:pt x="12" y="11"/>
                    </a:lnTo>
                    <a:lnTo>
                      <a:pt x="10" y="10"/>
                    </a:lnTo>
                    <a:lnTo>
                      <a:pt x="7" y="8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1" y="14"/>
                    </a:lnTo>
                    <a:lnTo>
                      <a:pt x="32" y="20"/>
                    </a:lnTo>
                    <a:lnTo>
                      <a:pt x="44" y="23"/>
                    </a:lnTo>
                    <a:lnTo>
                      <a:pt x="56" y="27"/>
                    </a:lnTo>
                    <a:lnTo>
                      <a:pt x="69" y="30"/>
                    </a:lnTo>
                    <a:lnTo>
                      <a:pt x="81" y="32"/>
                    </a:lnTo>
                    <a:lnTo>
                      <a:pt x="94" y="33"/>
                    </a:lnTo>
                    <a:lnTo>
                      <a:pt x="99" y="32"/>
                    </a:lnTo>
                    <a:lnTo>
                      <a:pt x="103" y="32"/>
                    </a:lnTo>
                    <a:lnTo>
                      <a:pt x="107" y="32"/>
                    </a:lnTo>
                    <a:lnTo>
                      <a:pt x="112" y="32"/>
                    </a:lnTo>
                    <a:lnTo>
                      <a:pt x="116" y="30"/>
                    </a:lnTo>
                    <a:lnTo>
                      <a:pt x="120" y="30"/>
                    </a:lnTo>
                    <a:lnTo>
                      <a:pt x="124" y="29"/>
                    </a:lnTo>
                    <a:lnTo>
                      <a:pt x="129" y="28"/>
                    </a:lnTo>
                    <a:close/>
                  </a:path>
                </a:pathLst>
              </a:custGeom>
              <a:solidFill>
                <a:srgbClr val="F1AA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2" name="Freeform 7"/>
              <p:cNvSpPr/>
              <p:nvPr/>
            </p:nvSpPr>
            <p:spPr bwMode="auto">
              <a:xfrm>
                <a:off x="1140" y="2685"/>
                <a:ext cx="33" cy="10"/>
              </a:xfrm>
              <a:custGeom>
                <a:avLst/>
                <a:gdLst>
                  <a:gd name="T0" fmla="*/ 0 w 166"/>
                  <a:gd name="T1" fmla="*/ 0 h 59"/>
                  <a:gd name="T2" fmla="*/ 0 w 166"/>
                  <a:gd name="T3" fmla="*/ 0 h 59"/>
                  <a:gd name="T4" fmla="*/ 0 w 166"/>
                  <a:gd name="T5" fmla="*/ 0 h 59"/>
                  <a:gd name="T6" fmla="*/ 0 w 166"/>
                  <a:gd name="T7" fmla="*/ 0 h 59"/>
                  <a:gd name="T8" fmla="*/ 0 w 166"/>
                  <a:gd name="T9" fmla="*/ 0 h 59"/>
                  <a:gd name="T10" fmla="*/ 0 w 166"/>
                  <a:gd name="T11" fmla="*/ 0 h 59"/>
                  <a:gd name="T12" fmla="*/ 0 w 166"/>
                  <a:gd name="T13" fmla="*/ 0 h 59"/>
                  <a:gd name="T14" fmla="*/ 0 w 166"/>
                  <a:gd name="T15" fmla="*/ 0 h 59"/>
                  <a:gd name="T16" fmla="*/ 0 w 166"/>
                  <a:gd name="T17" fmla="*/ 0 h 59"/>
                  <a:gd name="T18" fmla="*/ 0 w 166"/>
                  <a:gd name="T19" fmla="*/ 0 h 59"/>
                  <a:gd name="T20" fmla="*/ 0 w 166"/>
                  <a:gd name="T21" fmla="*/ 0 h 59"/>
                  <a:gd name="T22" fmla="*/ 0 w 166"/>
                  <a:gd name="T23" fmla="*/ 0 h 59"/>
                  <a:gd name="T24" fmla="*/ 0 w 166"/>
                  <a:gd name="T25" fmla="*/ 0 h 59"/>
                  <a:gd name="T26" fmla="*/ 0 w 166"/>
                  <a:gd name="T27" fmla="*/ 0 h 59"/>
                  <a:gd name="T28" fmla="*/ 0 w 166"/>
                  <a:gd name="T29" fmla="*/ 0 h 59"/>
                  <a:gd name="T30" fmla="*/ 0 w 166"/>
                  <a:gd name="T31" fmla="*/ 0 h 59"/>
                  <a:gd name="T32" fmla="*/ 0 w 166"/>
                  <a:gd name="T33" fmla="*/ 0 h 59"/>
                  <a:gd name="T34" fmla="*/ 0 w 166"/>
                  <a:gd name="T35" fmla="*/ 0 h 59"/>
                  <a:gd name="T36" fmla="*/ 0 w 166"/>
                  <a:gd name="T37" fmla="*/ 0 h 59"/>
                  <a:gd name="T38" fmla="*/ 0 w 166"/>
                  <a:gd name="T39" fmla="*/ 0 h 59"/>
                  <a:gd name="T40" fmla="*/ 0 w 166"/>
                  <a:gd name="T41" fmla="*/ 0 h 59"/>
                  <a:gd name="T42" fmla="*/ 0 w 166"/>
                  <a:gd name="T43" fmla="*/ 0 h 59"/>
                  <a:gd name="T44" fmla="*/ 0 w 166"/>
                  <a:gd name="T45" fmla="*/ 0 h 59"/>
                  <a:gd name="T46" fmla="*/ 0 w 166"/>
                  <a:gd name="T47" fmla="*/ 0 h 59"/>
                  <a:gd name="T48" fmla="*/ 0 w 166"/>
                  <a:gd name="T49" fmla="*/ 0 h 59"/>
                  <a:gd name="T50" fmla="*/ 0 w 166"/>
                  <a:gd name="T51" fmla="*/ 0 h 59"/>
                  <a:gd name="T52" fmla="*/ 0 w 166"/>
                  <a:gd name="T53" fmla="*/ 0 h 59"/>
                  <a:gd name="T54" fmla="*/ 0 w 166"/>
                  <a:gd name="T55" fmla="*/ 0 h 59"/>
                  <a:gd name="T56" fmla="*/ 0 w 166"/>
                  <a:gd name="T57" fmla="*/ 0 h 59"/>
                  <a:gd name="T58" fmla="*/ 0 w 166"/>
                  <a:gd name="T59" fmla="*/ 0 h 59"/>
                  <a:gd name="T60" fmla="*/ 0 w 166"/>
                  <a:gd name="T61" fmla="*/ 0 h 59"/>
                  <a:gd name="T62" fmla="*/ 0 w 166"/>
                  <a:gd name="T63" fmla="*/ 0 h 59"/>
                  <a:gd name="T64" fmla="*/ 0 w 166"/>
                  <a:gd name="T65" fmla="*/ 0 h 59"/>
                  <a:gd name="T66" fmla="*/ 0 w 166"/>
                  <a:gd name="T67" fmla="*/ 0 h 59"/>
                  <a:gd name="T68" fmla="*/ 0 w 166"/>
                  <a:gd name="T69" fmla="*/ 0 h 59"/>
                  <a:gd name="T70" fmla="*/ 0 w 166"/>
                  <a:gd name="T71" fmla="*/ 0 h 59"/>
                  <a:gd name="T72" fmla="*/ 0 w 166"/>
                  <a:gd name="T73" fmla="*/ 0 h 59"/>
                  <a:gd name="T74" fmla="*/ 0 w 166"/>
                  <a:gd name="T75" fmla="*/ 0 h 59"/>
                  <a:gd name="T76" fmla="*/ 0 w 166"/>
                  <a:gd name="T77" fmla="*/ 0 h 59"/>
                  <a:gd name="T78" fmla="*/ 0 w 166"/>
                  <a:gd name="T79" fmla="*/ 0 h 59"/>
                  <a:gd name="T80" fmla="*/ 0 w 166"/>
                  <a:gd name="T81" fmla="*/ 0 h 59"/>
                  <a:gd name="T82" fmla="*/ 0 w 166"/>
                  <a:gd name="T83" fmla="*/ 0 h 59"/>
                  <a:gd name="T84" fmla="*/ 0 w 166"/>
                  <a:gd name="T85" fmla="*/ 0 h 59"/>
                  <a:gd name="T86" fmla="*/ 0 w 166"/>
                  <a:gd name="T87" fmla="*/ 0 h 59"/>
                  <a:gd name="T88" fmla="*/ 0 w 166"/>
                  <a:gd name="T89" fmla="*/ 0 h 59"/>
                  <a:gd name="T90" fmla="*/ 0 w 166"/>
                  <a:gd name="T91" fmla="*/ 0 h 59"/>
                  <a:gd name="T92" fmla="*/ 0 w 166"/>
                  <a:gd name="T93" fmla="*/ 0 h 59"/>
                  <a:gd name="T94" fmla="*/ 0 w 166"/>
                  <a:gd name="T95" fmla="*/ 0 h 59"/>
                  <a:gd name="T96" fmla="*/ 0 w 166"/>
                  <a:gd name="T97" fmla="*/ 0 h 5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6"/>
                  <a:gd name="T148" fmla="*/ 0 h 59"/>
                  <a:gd name="T149" fmla="*/ 166 w 166"/>
                  <a:gd name="T150" fmla="*/ 59 h 5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6" h="59">
                    <a:moveTo>
                      <a:pt x="47" y="45"/>
                    </a:moveTo>
                    <a:lnTo>
                      <a:pt x="54" y="48"/>
                    </a:lnTo>
                    <a:lnTo>
                      <a:pt x="61" y="51"/>
                    </a:lnTo>
                    <a:lnTo>
                      <a:pt x="69" y="53"/>
                    </a:lnTo>
                    <a:lnTo>
                      <a:pt x="76" y="55"/>
                    </a:lnTo>
                    <a:lnTo>
                      <a:pt x="85" y="56"/>
                    </a:lnTo>
                    <a:lnTo>
                      <a:pt x="93" y="57"/>
                    </a:lnTo>
                    <a:lnTo>
                      <a:pt x="101" y="59"/>
                    </a:lnTo>
                    <a:lnTo>
                      <a:pt x="109" y="59"/>
                    </a:lnTo>
                    <a:lnTo>
                      <a:pt x="117" y="57"/>
                    </a:lnTo>
                    <a:lnTo>
                      <a:pt x="124" y="56"/>
                    </a:lnTo>
                    <a:lnTo>
                      <a:pt x="131" y="54"/>
                    </a:lnTo>
                    <a:lnTo>
                      <a:pt x="139" y="51"/>
                    </a:lnTo>
                    <a:lnTo>
                      <a:pt x="146" y="49"/>
                    </a:lnTo>
                    <a:lnTo>
                      <a:pt x="153" y="45"/>
                    </a:lnTo>
                    <a:lnTo>
                      <a:pt x="159" y="41"/>
                    </a:lnTo>
                    <a:lnTo>
                      <a:pt x="166" y="37"/>
                    </a:lnTo>
                    <a:lnTo>
                      <a:pt x="159" y="39"/>
                    </a:lnTo>
                    <a:lnTo>
                      <a:pt x="152" y="42"/>
                    </a:lnTo>
                    <a:lnTo>
                      <a:pt x="146" y="43"/>
                    </a:lnTo>
                    <a:lnTo>
                      <a:pt x="139" y="45"/>
                    </a:lnTo>
                    <a:lnTo>
                      <a:pt x="132" y="47"/>
                    </a:lnTo>
                    <a:lnTo>
                      <a:pt x="125" y="47"/>
                    </a:lnTo>
                    <a:lnTo>
                      <a:pt x="117" y="48"/>
                    </a:lnTo>
                    <a:lnTo>
                      <a:pt x="110" y="48"/>
                    </a:lnTo>
                    <a:lnTo>
                      <a:pt x="95" y="47"/>
                    </a:lnTo>
                    <a:lnTo>
                      <a:pt x="79" y="44"/>
                    </a:lnTo>
                    <a:lnTo>
                      <a:pt x="64" y="41"/>
                    </a:lnTo>
                    <a:lnTo>
                      <a:pt x="50" y="36"/>
                    </a:lnTo>
                    <a:lnTo>
                      <a:pt x="36" y="29"/>
                    </a:lnTo>
                    <a:lnTo>
                      <a:pt x="24" y="20"/>
                    </a:lnTo>
                    <a:lnTo>
                      <a:pt x="11" y="11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8" y="12"/>
                    </a:lnTo>
                    <a:lnTo>
                      <a:pt x="12" y="17"/>
                    </a:lnTo>
                    <a:lnTo>
                      <a:pt x="16" y="21"/>
                    </a:lnTo>
                    <a:lnTo>
                      <a:pt x="21" y="26"/>
                    </a:lnTo>
                    <a:lnTo>
                      <a:pt x="26" y="31"/>
                    </a:lnTo>
                    <a:lnTo>
                      <a:pt x="31" y="35"/>
                    </a:lnTo>
                    <a:lnTo>
                      <a:pt x="36" y="39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5" y="44"/>
                    </a:lnTo>
                    <a:lnTo>
                      <a:pt x="47" y="45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3" name="Freeform 8"/>
              <p:cNvSpPr/>
              <p:nvPr/>
            </p:nvSpPr>
            <p:spPr bwMode="auto">
              <a:xfrm>
                <a:off x="1138" y="2682"/>
                <a:ext cx="38" cy="12"/>
              </a:xfrm>
              <a:custGeom>
                <a:avLst/>
                <a:gdLst>
                  <a:gd name="T0" fmla="*/ 0 w 191"/>
                  <a:gd name="T1" fmla="*/ 0 h 72"/>
                  <a:gd name="T2" fmla="*/ 0 w 191"/>
                  <a:gd name="T3" fmla="*/ 0 h 72"/>
                  <a:gd name="T4" fmla="*/ 0 w 191"/>
                  <a:gd name="T5" fmla="*/ 0 h 72"/>
                  <a:gd name="T6" fmla="*/ 0 w 191"/>
                  <a:gd name="T7" fmla="*/ 0 h 72"/>
                  <a:gd name="T8" fmla="*/ 0 w 191"/>
                  <a:gd name="T9" fmla="*/ 0 h 72"/>
                  <a:gd name="T10" fmla="*/ 0 w 191"/>
                  <a:gd name="T11" fmla="*/ 0 h 72"/>
                  <a:gd name="T12" fmla="*/ 0 w 191"/>
                  <a:gd name="T13" fmla="*/ 0 h 72"/>
                  <a:gd name="T14" fmla="*/ 0 w 191"/>
                  <a:gd name="T15" fmla="*/ 0 h 72"/>
                  <a:gd name="T16" fmla="*/ 0 w 191"/>
                  <a:gd name="T17" fmla="*/ 0 h 72"/>
                  <a:gd name="T18" fmla="*/ 0 w 191"/>
                  <a:gd name="T19" fmla="*/ 0 h 72"/>
                  <a:gd name="T20" fmla="*/ 0 w 191"/>
                  <a:gd name="T21" fmla="*/ 0 h 72"/>
                  <a:gd name="T22" fmla="*/ 0 w 191"/>
                  <a:gd name="T23" fmla="*/ 0 h 72"/>
                  <a:gd name="T24" fmla="*/ 0 w 191"/>
                  <a:gd name="T25" fmla="*/ 0 h 72"/>
                  <a:gd name="T26" fmla="*/ 0 w 191"/>
                  <a:gd name="T27" fmla="*/ 0 h 72"/>
                  <a:gd name="T28" fmla="*/ 0 w 191"/>
                  <a:gd name="T29" fmla="*/ 0 h 72"/>
                  <a:gd name="T30" fmla="*/ 0 w 191"/>
                  <a:gd name="T31" fmla="*/ 0 h 72"/>
                  <a:gd name="T32" fmla="*/ 0 w 191"/>
                  <a:gd name="T33" fmla="*/ 0 h 72"/>
                  <a:gd name="T34" fmla="*/ 0 w 191"/>
                  <a:gd name="T35" fmla="*/ 0 h 72"/>
                  <a:gd name="T36" fmla="*/ 0 w 191"/>
                  <a:gd name="T37" fmla="*/ 0 h 72"/>
                  <a:gd name="T38" fmla="*/ 0 w 191"/>
                  <a:gd name="T39" fmla="*/ 0 h 72"/>
                  <a:gd name="T40" fmla="*/ 0 w 191"/>
                  <a:gd name="T41" fmla="*/ 0 h 72"/>
                  <a:gd name="T42" fmla="*/ 0 w 191"/>
                  <a:gd name="T43" fmla="*/ 0 h 72"/>
                  <a:gd name="T44" fmla="*/ 0 w 191"/>
                  <a:gd name="T45" fmla="*/ 0 h 72"/>
                  <a:gd name="T46" fmla="*/ 0 w 191"/>
                  <a:gd name="T47" fmla="*/ 0 h 72"/>
                  <a:gd name="T48" fmla="*/ 0 w 191"/>
                  <a:gd name="T49" fmla="*/ 0 h 72"/>
                  <a:gd name="T50" fmla="*/ 0 w 191"/>
                  <a:gd name="T51" fmla="*/ 0 h 72"/>
                  <a:gd name="T52" fmla="*/ 0 w 191"/>
                  <a:gd name="T53" fmla="*/ 0 h 72"/>
                  <a:gd name="T54" fmla="*/ 0 w 191"/>
                  <a:gd name="T55" fmla="*/ 0 h 72"/>
                  <a:gd name="T56" fmla="*/ 0 w 191"/>
                  <a:gd name="T57" fmla="*/ 0 h 72"/>
                  <a:gd name="T58" fmla="*/ 0 w 191"/>
                  <a:gd name="T59" fmla="*/ 0 h 72"/>
                  <a:gd name="T60" fmla="*/ 0 w 191"/>
                  <a:gd name="T61" fmla="*/ 0 h 72"/>
                  <a:gd name="T62" fmla="*/ 0 w 191"/>
                  <a:gd name="T63" fmla="*/ 0 h 72"/>
                  <a:gd name="T64" fmla="*/ 0 w 191"/>
                  <a:gd name="T65" fmla="*/ 0 h 72"/>
                  <a:gd name="T66" fmla="*/ 0 w 191"/>
                  <a:gd name="T67" fmla="*/ 0 h 72"/>
                  <a:gd name="T68" fmla="*/ 0 w 191"/>
                  <a:gd name="T69" fmla="*/ 0 h 72"/>
                  <a:gd name="T70" fmla="*/ 0 w 191"/>
                  <a:gd name="T71" fmla="*/ 0 h 72"/>
                  <a:gd name="T72" fmla="*/ 0 w 191"/>
                  <a:gd name="T73" fmla="*/ 0 h 72"/>
                  <a:gd name="T74" fmla="*/ 0 w 191"/>
                  <a:gd name="T75" fmla="*/ 0 h 72"/>
                  <a:gd name="T76" fmla="*/ 0 w 191"/>
                  <a:gd name="T77" fmla="*/ 0 h 72"/>
                  <a:gd name="T78" fmla="*/ 0 w 191"/>
                  <a:gd name="T79" fmla="*/ 0 h 72"/>
                  <a:gd name="T80" fmla="*/ 0 w 191"/>
                  <a:gd name="T81" fmla="*/ 0 h 72"/>
                  <a:gd name="T82" fmla="*/ 0 w 191"/>
                  <a:gd name="T83" fmla="*/ 0 h 72"/>
                  <a:gd name="T84" fmla="*/ 0 w 191"/>
                  <a:gd name="T85" fmla="*/ 0 h 72"/>
                  <a:gd name="T86" fmla="*/ 0 w 191"/>
                  <a:gd name="T87" fmla="*/ 0 h 72"/>
                  <a:gd name="T88" fmla="*/ 0 w 191"/>
                  <a:gd name="T89" fmla="*/ 0 h 72"/>
                  <a:gd name="T90" fmla="*/ 0 w 191"/>
                  <a:gd name="T91" fmla="*/ 0 h 72"/>
                  <a:gd name="T92" fmla="*/ 0 w 191"/>
                  <a:gd name="T93" fmla="*/ 0 h 72"/>
                  <a:gd name="T94" fmla="*/ 0 w 191"/>
                  <a:gd name="T95" fmla="*/ 0 h 72"/>
                  <a:gd name="T96" fmla="*/ 0 w 191"/>
                  <a:gd name="T97" fmla="*/ 0 h 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1"/>
                  <a:gd name="T148" fmla="*/ 0 h 72"/>
                  <a:gd name="T149" fmla="*/ 191 w 191"/>
                  <a:gd name="T150" fmla="*/ 72 h 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1" h="72">
                    <a:moveTo>
                      <a:pt x="26" y="39"/>
                    </a:moveTo>
                    <a:lnTo>
                      <a:pt x="36" y="47"/>
                    </a:lnTo>
                    <a:lnTo>
                      <a:pt x="47" y="53"/>
                    </a:lnTo>
                    <a:lnTo>
                      <a:pt x="58" y="59"/>
                    </a:lnTo>
                    <a:lnTo>
                      <a:pt x="70" y="62"/>
                    </a:lnTo>
                    <a:lnTo>
                      <a:pt x="82" y="66"/>
                    </a:lnTo>
                    <a:lnTo>
                      <a:pt x="95" y="69"/>
                    </a:lnTo>
                    <a:lnTo>
                      <a:pt x="107" y="71"/>
                    </a:lnTo>
                    <a:lnTo>
                      <a:pt x="120" y="72"/>
                    </a:lnTo>
                    <a:lnTo>
                      <a:pt x="125" y="71"/>
                    </a:lnTo>
                    <a:lnTo>
                      <a:pt x="129" y="71"/>
                    </a:lnTo>
                    <a:lnTo>
                      <a:pt x="133" y="71"/>
                    </a:lnTo>
                    <a:lnTo>
                      <a:pt x="138" y="71"/>
                    </a:lnTo>
                    <a:lnTo>
                      <a:pt x="142" y="69"/>
                    </a:lnTo>
                    <a:lnTo>
                      <a:pt x="146" y="69"/>
                    </a:lnTo>
                    <a:lnTo>
                      <a:pt x="150" y="68"/>
                    </a:lnTo>
                    <a:lnTo>
                      <a:pt x="155" y="67"/>
                    </a:lnTo>
                    <a:lnTo>
                      <a:pt x="160" y="65"/>
                    </a:lnTo>
                    <a:lnTo>
                      <a:pt x="164" y="62"/>
                    </a:lnTo>
                    <a:lnTo>
                      <a:pt x="169" y="60"/>
                    </a:lnTo>
                    <a:lnTo>
                      <a:pt x="174" y="56"/>
                    </a:lnTo>
                    <a:lnTo>
                      <a:pt x="178" y="53"/>
                    </a:lnTo>
                    <a:lnTo>
                      <a:pt x="183" y="49"/>
                    </a:lnTo>
                    <a:lnTo>
                      <a:pt x="187" y="45"/>
                    </a:lnTo>
                    <a:lnTo>
                      <a:pt x="191" y="42"/>
                    </a:lnTo>
                    <a:lnTo>
                      <a:pt x="183" y="45"/>
                    </a:lnTo>
                    <a:lnTo>
                      <a:pt x="175" y="49"/>
                    </a:lnTo>
                    <a:lnTo>
                      <a:pt x="166" y="53"/>
                    </a:lnTo>
                    <a:lnTo>
                      <a:pt x="157" y="55"/>
                    </a:lnTo>
                    <a:lnTo>
                      <a:pt x="148" y="57"/>
                    </a:lnTo>
                    <a:lnTo>
                      <a:pt x="139" y="59"/>
                    </a:lnTo>
                    <a:lnTo>
                      <a:pt x="130" y="60"/>
                    </a:lnTo>
                    <a:lnTo>
                      <a:pt x="120" y="60"/>
                    </a:lnTo>
                    <a:lnTo>
                      <a:pt x="103" y="60"/>
                    </a:lnTo>
                    <a:lnTo>
                      <a:pt x="85" y="56"/>
                    </a:lnTo>
                    <a:lnTo>
                      <a:pt x="69" y="51"/>
                    </a:lnTo>
                    <a:lnTo>
                      <a:pt x="53" y="44"/>
                    </a:lnTo>
                    <a:lnTo>
                      <a:pt x="38" y="36"/>
                    </a:lnTo>
                    <a:lnTo>
                      <a:pt x="24" y="25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1"/>
                    </a:lnTo>
                    <a:lnTo>
                      <a:pt x="8" y="15"/>
                    </a:lnTo>
                    <a:lnTo>
                      <a:pt x="11" y="20"/>
                    </a:lnTo>
                    <a:lnTo>
                      <a:pt x="15" y="25"/>
                    </a:lnTo>
                    <a:lnTo>
                      <a:pt x="18" y="30"/>
                    </a:lnTo>
                    <a:lnTo>
                      <a:pt x="22" y="35"/>
                    </a:lnTo>
                    <a:lnTo>
                      <a:pt x="26" y="39"/>
                    </a:lnTo>
                    <a:close/>
                  </a:path>
                </a:pathLst>
              </a:custGeom>
              <a:solidFill>
                <a:srgbClr val="F1AB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4" name="Freeform 9"/>
              <p:cNvSpPr/>
              <p:nvPr/>
            </p:nvSpPr>
            <p:spPr bwMode="auto">
              <a:xfrm>
                <a:off x="1136" y="2679"/>
                <a:ext cx="42" cy="14"/>
              </a:xfrm>
              <a:custGeom>
                <a:avLst/>
                <a:gdLst>
                  <a:gd name="T0" fmla="*/ 0 w 210"/>
                  <a:gd name="T1" fmla="*/ 0 h 84"/>
                  <a:gd name="T2" fmla="*/ 0 w 210"/>
                  <a:gd name="T3" fmla="*/ 0 h 84"/>
                  <a:gd name="T4" fmla="*/ 0 w 210"/>
                  <a:gd name="T5" fmla="*/ 0 h 84"/>
                  <a:gd name="T6" fmla="*/ 0 w 210"/>
                  <a:gd name="T7" fmla="*/ 0 h 84"/>
                  <a:gd name="T8" fmla="*/ 0 w 210"/>
                  <a:gd name="T9" fmla="*/ 0 h 84"/>
                  <a:gd name="T10" fmla="*/ 0 w 210"/>
                  <a:gd name="T11" fmla="*/ 0 h 84"/>
                  <a:gd name="T12" fmla="*/ 0 w 210"/>
                  <a:gd name="T13" fmla="*/ 0 h 84"/>
                  <a:gd name="T14" fmla="*/ 0 w 210"/>
                  <a:gd name="T15" fmla="*/ 0 h 84"/>
                  <a:gd name="T16" fmla="*/ 0 w 210"/>
                  <a:gd name="T17" fmla="*/ 0 h 84"/>
                  <a:gd name="T18" fmla="*/ 0 w 210"/>
                  <a:gd name="T19" fmla="*/ 0 h 84"/>
                  <a:gd name="T20" fmla="*/ 0 w 210"/>
                  <a:gd name="T21" fmla="*/ 0 h 84"/>
                  <a:gd name="T22" fmla="*/ 0 w 210"/>
                  <a:gd name="T23" fmla="*/ 0 h 84"/>
                  <a:gd name="T24" fmla="*/ 0 w 210"/>
                  <a:gd name="T25" fmla="*/ 0 h 84"/>
                  <a:gd name="T26" fmla="*/ 0 w 210"/>
                  <a:gd name="T27" fmla="*/ 0 h 84"/>
                  <a:gd name="T28" fmla="*/ 0 w 210"/>
                  <a:gd name="T29" fmla="*/ 0 h 84"/>
                  <a:gd name="T30" fmla="*/ 0 w 210"/>
                  <a:gd name="T31" fmla="*/ 0 h 84"/>
                  <a:gd name="T32" fmla="*/ 0 w 210"/>
                  <a:gd name="T33" fmla="*/ 0 h 84"/>
                  <a:gd name="T34" fmla="*/ 0 w 210"/>
                  <a:gd name="T35" fmla="*/ 0 h 84"/>
                  <a:gd name="T36" fmla="*/ 0 w 210"/>
                  <a:gd name="T37" fmla="*/ 0 h 84"/>
                  <a:gd name="T38" fmla="*/ 0 w 210"/>
                  <a:gd name="T39" fmla="*/ 0 h 84"/>
                  <a:gd name="T40" fmla="*/ 0 w 210"/>
                  <a:gd name="T41" fmla="*/ 0 h 84"/>
                  <a:gd name="T42" fmla="*/ 0 w 210"/>
                  <a:gd name="T43" fmla="*/ 0 h 84"/>
                  <a:gd name="T44" fmla="*/ 0 w 210"/>
                  <a:gd name="T45" fmla="*/ 0 h 84"/>
                  <a:gd name="T46" fmla="*/ 0 w 210"/>
                  <a:gd name="T47" fmla="*/ 0 h 84"/>
                  <a:gd name="T48" fmla="*/ 0 w 210"/>
                  <a:gd name="T49" fmla="*/ 0 h 84"/>
                  <a:gd name="T50" fmla="*/ 0 w 210"/>
                  <a:gd name="T51" fmla="*/ 0 h 84"/>
                  <a:gd name="T52" fmla="*/ 0 w 210"/>
                  <a:gd name="T53" fmla="*/ 0 h 84"/>
                  <a:gd name="T54" fmla="*/ 0 w 210"/>
                  <a:gd name="T55" fmla="*/ 0 h 84"/>
                  <a:gd name="T56" fmla="*/ 0 w 210"/>
                  <a:gd name="T57" fmla="*/ 0 h 84"/>
                  <a:gd name="T58" fmla="*/ 0 w 210"/>
                  <a:gd name="T59" fmla="*/ 0 h 84"/>
                  <a:gd name="T60" fmla="*/ 0 w 210"/>
                  <a:gd name="T61" fmla="*/ 0 h 84"/>
                  <a:gd name="T62" fmla="*/ 0 w 210"/>
                  <a:gd name="T63" fmla="*/ 0 h 84"/>
                  <a:gd name="T64" fmla="*/ 0 w 210"/>
                  <a:gd name="T65" fmla="*/ 0 h 84"/>
                  <a:gd name="T66" fmla="*/ 0 w 210"/>
                  <a:gd name="T67" fmla="*/ 0 h 84"/>
                  <a:gd name="T68" fmla="*/ 0 w 210"/>
                  <a:gd name="T69" fmla="*/ 0 h 84"/>
                  <a:gd name="T70" fmla="*/ 0 w 210"/>
                  <a:gd name="T71" fmla="*/ 0 h 84"/>
                  <a:gd name="T72" fmla="*/ 0 w 210"/>
                  <a:gd name="T73" fmla="*/ 0 h 84"/>
                  <a:gd name="T74" fmla="*/ 0 w 210"/>
                  <a:gd name="T75" fmla="*/ 0 h 84"/>
                  <a:gd name="T76" fmla="*/ 0 w 210"/>
                  <a:gd name="T77" fmla="*/ 0 h 84"/>
                  <a:gd name="T78" fmla="*/ 0 w 210"/>
                  <a:gd name="T79" fmla="*/ 0 h 84"/>
                  <a:gd name="T80" fmla="*/ 0 w 210"/>
                  <a:gd name="T81" fmla="*/ 0 h 84"/>
                  <a:gd name="T82" fmla="*/ 0 w 210"/>
                  <a:gd name="T83" fmla="*/ 0 h 84"/>
                  <a:gd name="T84" fmla="*/ 0 w 210"/>
                  <a:gd name="T85" fmla="*/ 0 h 84"/>
                  <a:gd name="T86" fmla="*/ 0 w 210"/>
                  <a:gd name="T87" fmla="*/ 0 h 84"/>
                  <a:gd name="T88" fmla="*/ 0 w 210"/>
                  <a:gd name="T89" fmla="*/ 0 h 84"/>
                  <a:gd name="T90" fmla="*/ 0 w 210"/>
                  <a:gd name="T91" fmla="*/ 0 h 84"/>
                  <a:gd name="T92" fmla="*/ 0 w 210"/>
                  <a:gd name="T93" fmla="*/ 0 h 84"/>
                  <a:gd name="T94" fmla="*/ 0 w 210"/>
                  <a:gd name="T95" fmla="*/ 0 h 84"/>
                  <a:gd name="T96" fmla="*/ 0 w 210"/>
                  <a:gd name="T97" fmla="*/ 0 h 84"/>
                  <a:gd name="T98" fmla="*/ 0 w 210"/>
                  <a:gd name="T99" fmla="*/ 0 h 84"/>
                  <a:gd name="T100" fmla="*/ 0 w 210"/>
                  <a:gd name="T101" fmla="*/ 0 h 84"/>
                  <a:gd name="T102" fmla="*/ 0 w 210"/>
                  <a:gd name="T103" fmla="*/ 0 h 84"/>
                  <a:gd name="T104" fmla="*/ 0 w 210"/>
                  <a:gd name="T105" fmla="*/ 0 h 8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0"/>
                  <a:gd name="T160" fmla="*/ 0 h 84"/>
                  <a:gd name="T161" fmla="*/ 210 w 210"/>
                  <a:gd name="T162" fmla="*/ 84 h 8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0" h="84">
                    <a:moveTo>
                      <a:pt x="17" y="36"/>
                    </a:moveTo>
                    <a:lnTo>
                      <a:pt x="28" y="47"/>
                    </a:lnTo>
                    <a:lnTo>
                      <a:pt x="41" y="56"/>
                    </a:lnTo>
                    <a:lnTo>
                      <a:pt x="53" y="65"/>
                    </a:lnTo>
                    <a:lnTo>
                      <a:pt x="67" y="71"/>
                    </a:lnTo>
                    <a:lnTo>
                      <a:pt x="81" y="77"/>
                    </a:lnTo>
                    <a:lnTo>
                      <a:pt x="96" y="80"/>
                    </a:lnTo>
                    <a:lnTo>
                      <a:pt x="112" y="83"/>
                    </a:lnTo>
                    <a:lnTo>
                      <a:pt x="127" y="84"/>
                    </a:lnTo>
                    <a:lnTo>
                      <a:pt x="134" y="84"/>
                    </a:lnTo>
                    <a:lnTo>
                      <a:pt x="142" y="83"/>
                    </a:lnTo>
                    <a:lnTo>
                      <a:pt x="149" y="83"/>
                    </a:lnTo>
                    <a:lnTo>
                      <a:pt x="156" y="81"/>
                    </a:lnTo>
                    <a:lnTo>
                      <a:pt x="163" y="79"/>
                    </a:lnTo>
                    <a:lnTo>
                      <a:pt x="170" y="78"/>
                    </a:lnTo>
                    <a:lnTo>
                      <a:pt x="176" y="75"/>
                    </a:lnTo>
                    <a:lnTo>
                      <a:pt x="183" y="73"/>
                    </a:lnTo>
                    <a:lnTo>
                      <a:pt x="187" y="69"/>
                    </a:lnTo>
                    <a:lnTo>
                      <a:pt x="190" y="67"/>
                    </a:lnTo>
                    <a:lnTo>
                      <a:pt x="194" y="63"/>
                    </a:lnTo>
                    <a:lnTo>
                      <a:pt x="197" y="61"/>
                    </a:lnTo>
                    <a:lnTo>
                      <a:pt x="200" y="57"/>
                    </a:lnTo>
                    <a:lnTo>
                      <a:pt x="204" y="54"/>
                    </a:lnTo>
                    <a:lnTo>
                      <a:pt x="207" y="50"/>
                    </a:lnTo>
                    <a:lnTo>
                      <a:pt x="210" y="45"/>
                    </a:lnTo>
                    <a:lnTo>
                      <a:pt x="201" y="51"/>
                    </a:lnTo>
                    <a:lnTo>
                      <a:pt x="191" y="57"/>
                    </a:lnTo>
                    <a:lnTo>
                      <a:pt x="181" y="62"/>
                    </a:lnTo>
                    <a:lnTo>
                      <a:pt x="171" y="66"/>
                    </a:lnTo>
                    <a:lnTo>
                      <a:pt x="160" y="69"/>
                    </a:lnTo>
                    <a:lnTo>
                      <a:pt x="149" y="71"/>
                    </a:lnTo>
                    <a:lnTo>
                      <a:pt x="138" y="73"/>
                    </a:lnTo>
                    <a:lnTo>
                      <a:pt x="127" y="73"/>
                    </a:lnTo>
                    <a:lnTo>
                      <a:pt x="118" y="73"/>
                    </a:lnTo>
                    <a:lnTo>
                      <a:pt x="108" y="72"/>
                    </a:lnTo>
                    <a:lnTo>
                      <a:pt x="99" y="71"/>
                    </a:lnTo>
                    <a:lnTo>
                      <a:pt x="89" y="68"/>
                    </a:lnTo>
                    <a:lnTo>
                      <a:pt x="80" y="65"/>
                    </a:lnTo>
                    <a:lnTo>
                      <a:pt x="71" y="62"/>
                    </a:lnTo>
                    <a:lnTo>
                      <a:pt x="63" y="57"/>
                    </a:lnTo>
                    <a:lnTo>
                      <a:pt x="55" y="54"/>
                    </a:lnTo>
                    <a:lnTo>
                      <a:pt x="39" y="43"/>
                    </a:lnTo>
                    <a:lnTo>
                      <a:pt x="25" y="30"/>
                    </a:lnTo>
                    <a:lnTo>
                      <a:pt x="12" y="17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4"/>
                    </a:lnTo>
                    <a:lnTo>
                      <a:pt x="7" y="19"/>
                    </a:lnTo>
                    <a:lnTo>
                      <a:pt x="9" y="24"/>
                    </a:lnTo>
                    <a:lnTo>
                      <a:pt x="12" y="27"/>
                    </a:lnTo>
                    <a:lnTo>
                      <a:pt x="14" y="32"/>
                    </a:ln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F1AD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5" name="Freeform 10"/>
              <p:cNvSpPr/>
              <p:nvPr/>
            </p:nvSpPr>
            <p:spPr bwMode="auto">
              <a:xfrm>
                <a:off x="1135" y="2677"/>
                <a:ext cx="45" cy="15"/>
              </a:xfrm>
              <a:custGeom>
                <a:avLst/>
                <a:gdLst>
                  <a:gd name="T0" fmla="*/ 0 w 224"/>
                  <a:gd name="T1" fmla="*/ 0 h 95"/>
                  <a:gd name="T2" fmla="*/ 0 w 224"/>
                  <a:gd name="T3" fmla="*/ 0 h 95"/>
                  <a:gd name="T4" fmla="*/ 0 w 224"/>
                  <a:gd name="T5" fmla="*/ 0 h 95"/>
                  <a:gd name="T6" fmla="*/ 0 w 224"/>
                  <a:gd name="T7" fmla="*/ 0 h 95"/>
                  <a:gd name="T8" fmla="*/ 0 w 224"/>
                  <a:gd name="T9" fmla="*/ 0 h 95"/>
                  <a:gd name="T10" fmla="*/ 0 w 224"/>
                  <a:gd name="T11" fmla="*/ 0 h 95"/>
                  <a:gd name="T12" fmla="*/ 0 w 224"/>
                  <a:gd name="T13" fmla="*/ 0 h 95"/>
                  <a:gd name="T14" fmla="*/ 0 w 224"/>
                  <a:gd name="T15" fmla="*/ 0 h 95"/>
                  <a:gd name="T16" fmla="*/ 0 w 224"/>
                  <a:gd name="T17" fmla="*/ 0 h 95"/>
                  <a:gd name="T18" fmla="*/ 0 w 224"/>
                  <a:gd name="T19" fmla="*/ 0 h 95"/>
                  <a:gd name="T20" fmla="*/ 0 w 224"/>
                  <a:gd name="T21" fmla="*/ 0 h 95"/>
                  <a:gd name="T22" fmla="*/ 0 w 224"/>
                  <a:gd name="T23" fmla="*/ 0 h 95"/>
                  <a:gd name="T24" fmla="*/ 0 w 224"/>
                  <a:gd name="T25" fmla="*/ 0 h 95"/>
                  <a:gd name="T26" fmla="*/ 0 w 224"/>
                  <a:gd name="T27" fmla="*/ 0 h 95"/>
                  <a:gd name="T28" fmla="*/ 0 w 224"/>
                  <a:gd name="T29" fmla="*/ 0 h 95"/>
                  <a:gd name="T30" fmla="*/ 0 w 224"/>
                  <a:gd name="T31" fmla="*/ 0 h 95"/>
                  <a:gd name="T32" fmla="*/ 0 w 224"/>
                  <a:gd name="T33" fmla="*/ 0 h 95"/>
                  <a:gd name="T34" fmla="*/ 0 w 224"/>
                  <a:gd name="T35" fmla="*/ 0 h 95"/>
                  <a:gd name="T36" fmla="*/ 0 w 224"/>
                  <a:gd name="T37" fmla="*/ 0 h 95"/>
                  <a:gd name="T38" fmla="*/ 0 w 224"/>
                  <a:gd name="T39" fmla="*/ 0 h 95"/>
                  <a:gd name="T40" fmla="*/ 0 w 224"/>
                  <a:gd name="T41" fmla="*/ 0 h 95"/>
                  <a:gd name="T42" fmla="*/ 0 w 224"/>
                  <a:gd name="T43" fmla="*/ 0 h 95"/>
                  <a:gd name="T44" fmla="*/ 0 w 224"/>
                  <a:gd name="T45" fmla="*/ 0 h 95"/>
                  <a:gd name="T46" fmla="*/ 0 w 224"/>
                  <a:gd name="T47" fmla="*/ 0 h 95"/>
                  <a:gd name="T48" fmla="*/ 0 w 224"/>
                  <a:gd name="T49" fmla="*/ 0 h 95"/>
                  <a:gd name="T50" fmla="*/ 0 w 224"/>
                  <a:gd name="T51" fmla="*/ 0 h 95"/>
                  <a:gd name="T52" fmla="*/ 0 w 224"/>
                  <a:gd name="T53" fmla="*/ 0 h 95"/>
                  <a:gd name="T54" fmla="*/ 0 w 224"/>
                  <a:gd name="T55" fmla="*/ 0 h 95"/>
                  <a:gd name="T56" fmla="*/ 0 w 224"/>
                  <a:gd name="T57" fmla="*/ 0 h 95"/>
                  <a:gd name="T58" fmla="*/ 0 w 224"/>
                  <a:gd name="T59" fmla="*/ 0 h 95"/>
                  <a:gd name="T60" fmla="*/ 0 w 224"/>
                  <a:gd name="T61" fmla="*/ 0 h 95"/>
                  <a:gd name="T62" fmla="*/ 0 w 224"/>
                  <a:gd name="T63" fmla="*/ 0 h 95"/>
                  <a:gd name="T64" fmla="*/ 0 w 224"/>
                  <a:gd name="T65" fmla="*/ 0 h 95"/>
                  <a:gd name="T66" fmla="*/ 0 w 224"/>
                  <a:gd name="T67" fmla="*/ 0 h 95"/>
                  <a:gd name="T68" fmla="*/ 0 w 224"/>
                  <a:gd name="T69" fmla="*/ 0 h 95"/>
                  <a:gd name="T70" fmla="*/ 0 w 224"/>
                  <a:gd name="T71" fmla="*/ 0 h 95"/>
                  <a:gd name="T72" fmla="*/ 0 w 224"/>
                  <a:gd name="T73" fmla="*/ 0 h 95"/>
                  <a:gd name="T74" fmla="*/ 0 w 224"/>
                  <a:gd name="T75" fmla="*/ 0 h 95"/>
                  <a:gd name="T76" fmla="*/ 0 w 224"/>
                  <a:gd name="T77" fmla="*/ 0 h 95"/>
                  <a:gd name="T78" fmla="*/ 0 w 224"/>
                  <a:gd name="T79" fmla="*/ 0 h 95"/>
                  <a:gd name="T80" fmla="*/ 0 w 224"/>
                  <a:gd name="T81" fmla="*/ 0 h 95"/>
                  <a:gd name="T82" fmla="*/ 0 w 224"/>
                  <a:gd name="T83" fmla="*/ 0 h 95"/>
                  <a:gd name="T84" fmla="*/ 0 w 224"/>
                  <a:gd name="T85" fmla="*/ 0 h 95"/>
                  <a:gd name="T86" fmla="*/ 0 w 224"/>
                  <a:gd name="T87" fmla="*/ 0 h 95"/>
                  <a:gd name="T88" fmla="*/ 0 w 224"/>
                  <a:gd name="T89" fmla="*/ 0 h 95"/>
                  <a:gd name="T90" fmla="*/ 0 w 224"/>
                  <a:gd name="T91" fmla="*/ 0 h 95"/>
                  <a:gd name="T92" fmla="*/ 0 w 224"/>
                  <a:gd name="T93" fmla="*/ 0 h 95"/>
                  <a:gd name="T94" fmla="*/ 0 w 224"/>
                  <a:gd name="T95" fmla="*/ 0 h 95"/>
                  <a:gd name="T96" fmla="*/ 0 w 224"/>
                  <a:gd name="T97" fmla="*/ 0 h 95"/>
                  <a:gd name="T98" fmla="*/ 0 w 224"/>
                  <a:gd name="T99" fmla="*/ 0 h 95"/>
                  <a:gd name="T100" fmla="*/ 0 w 224"/>
                  <a:gd name="T101" fmla="*/ 0 h 95"/>
                  <a:gd name="T102" fmla="*/ 0 w 224"/>
                  <a:gd name="T103" fmla="*/ 0 h 95"/>
                  <a:gd name="T104" fmla="*/ 0 w 224"/>
                  <a:gd name="T105" fmla="*/ 0 h 95"/>
                  <a:gd name="T106" fmla="*/ 0 w 224"/>
                  <a:gd name="T107" fmla="*/ 0 h 95"/>
                  <a:gd name="T108" fmla="*/ 0 w 224"/>
                  <a:gd name="T109" fmla="*/ 0 h 95"/>
                  <a:gd name="T110" fmla="*/ 0 w 224"/>
                  <a:gd name="T111" fmla="*/ 0 h 95"/>
                  <a:gd name="T112" fmla="*/ 0 w 224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24"/>
                  <a:gd name="T172" fmla="*/ 0 h 95"/>
                  <a:gd name="T173" fmla="*/ 224 w 224"/>
                  <a:gd name="T174" fmla="*/ 95 h 9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24" h="95">
                    <a:moveTo>
                      <a:pt x="12" y="35"/>
                    </a:moveTo>
                    <a:lnTo>
                      <a:pt x="24" y="48"/>
                    </a:lnTo>
                    <a:lnTo>
                      <a:pt x="37" y="60"/>
                    </a:lnTo>
                    <a:lnTo>
                      <a:pt x="50" y="71"/>
                    </a:lnTo>
                    <a:lnTo>
                      <a:pt x="65" y="79"/>
                    </a:lnTo>
                    <a:lnTo>
                      <a:pt x="81" y="86"/>
                    </a:lnTo>
                    <a:lnTo>
                      <a:pt x="97" y="91"/>
                    </a:lnTo>
                    <a:lnTo>
                      <a:pt x="115" y="95"/>
                    </a:lnTo>
                    <a:lnTo>
                      <a:pt x="132" y="95"/>
                    </a:lnTo>
                    <a:lnTo>
                      <a:pt x="142" y="95"/>
                    </a:lnTo>
                    <a:lnTo>
                      <a:pt x="151" y="94"/>
                    </a:lnTo>
                    <a:lnTo>
                      <a:pt x="160" y="92"/>
                    </a:lnTo>
                    <a:lnTo>
                      <a:pt x="169" y="90"/>
                    </a:lnTo>
                    <a:lnTo>
                      <a:pt x="178" y="88"/>
                    </a:lnTo>
                    <a:lnTo>
                      <a:pt x="187" y="84"/>
                    </a:lnTo>
                    <a:lnTo>
                      <a:pt x="195" y="80"/>
                    </a:lnTo>
                    <a:lnTo>
                      <a:pt x="203" y="77"/>
                    </a:lnTo>
                    <a:lnTo>
                      <a:pt x="206" y="73"/>
                    </a:lnTo>
                    <a:lnTo>
                      <a:pt x="209" y="70"/>
                    </a:lnTo>
                    <a:lnTo>
                      <a:pt x="212" y="67"/>
                    </a:lnTo>
                    <a:lnTo>
                      <a:pt x="214" y="64"/>
                    </a:lnTo>
                    <a:lnTo>
                      <a:pt x="217" y="60"/>
                    </a:lnTo>
                    <a:lnTo>
                      <a:pt x="219" y="56"/>
                    </a:lnTo>
                    <a:lnTo>
                      <a:pt x="222" y="53"/>
                    </a:lnTo>
                    <a:lnTo>
                      <a:pt x="224" y="49"/>
                    </a:lnTo>
                    <a:lnTo>
                      <a:pt x="214" y="56"/>
                    </a:lnTo>
                    <a:lnTo>
                      <a:pt x="204" y="64"/>
                    </a:lnTo>
                    <a:lnTo>
                      <a:pt x="193" y="70"/>
                    </a:lnTo>
                    <a:lnTo>
                      <a:pt x="181" y="76"/>
                    </a:lnTo>
                    <a:lnTo>
                      <a:pt x="170" y="79"/>
                    </a:lnTo>
                    <a:lnTo>
                      <a:pt x="157" y="82"/>
                    </a:lnTo>
                    <a:lnTo>
                      <a:pt x="145" y="84"/>
                    </a:lnTo>
                    <a:lnTo>
                      <a:pt x="132" y="84"/>
                    </a:lnTo>
                    <a:lnTo>
                      <a:pt x="122" y="84"/>
                    </a:lnTo>
                    <a:lnTo>
                      <a:pt x="112" y="83"/>
                    </a:lnTo>
                    <a:lnTo>
                      <a:pt x="101" y="82"/>
                    </a:lnTo>
                    <a:lnTo>
                      <a:pt x="92" y="78"/>
                    </a:lnTo>
                    <a:lnTo>
                      <a:pt x="82" y="76"/>
                    </a:lnTo>
                    <a:lnTo>
                      <a:pt x="73" y="71"/>
                    </a:lnTo>
                    <a:lnTo>
                      <a:pt x="64" y="67"/>
                    </a:lnTo>
                    <a:lnTo>
                      <a:pt x="56" y="61"/>
                    </a:lnTo>
                    <a:lnTo>
                      <a:pt x="47" y="55"/>
                    </a:lnTo>
                    <a:lnTo>
                      <a:pt x="40" y="49"/>
                    </a:lnTo>
                    <a:lnTo>
                      <a:pt x="32" y="42"/>
                    </a:lnTo>
                    <a:lnTo>
                      <a:pt x="25" y="35"/>
                    </a:lnTo>
                    <a:lnTo>
                      <a:pt x="18" y="28"/>
                    </a:lnTo>
                    <a:lnTo>
                      <a:pt x="12" y="19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10"/>
                    </a:lnTo>
                    <a:lnTo>
                      <a:pt x="4" y="13"/>
                    </a:lnTo>
                    <a:lnTo>
                      <a:pt x="5" y="18"/>
                    </a:lnTo>
                    <a:lnTo>
                      <a:pt x="7" y="23"/>
                    </a:lnTo>
                    <a:lnTo>
                      <a:pt x="8" y="26"/>
                    </a:lnTo>
                    <a:lnTo>
                      <a:pt x="10" y="30"/>
                    </a:lnTo>
                    <a:lnTo>
                      <a:pt x="12" y="35"/>
                    </a:lnTo>
                    <a:close/>
                  </a:path>
                </a:pathLst>
              </a:custGeom>
              <a:solidFill>
                <a:srgbClr val="F2A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6" name="Freeform 11"/>
              <p:cNvSpPr/>
              <p:nvPr/>
            </p:nvSpPr>
            <p:spPr bwMode="auto">
              <a:xfrm>
                <a:off x="1135" y="2674"/>
                <a:ext cx="47" cy="18"/>
              </a:xfrm>
              <a:custGeom>
                <a:avLst/>
                <a:gdLst>
                  <a:gd name="T0" fmla="*/ 0 w 235"/>
                  <a:gd name="T1" fmla="*/ 0 h 106"/>
                  <a:gd name="T2" fmla="*/ 0 w 235"/>
                  <a:gd name="T3" fmla="*/ 0 h 106"/>
                  <a:gd name="T4" fmla="*/ 0 w 235"/>
                  <a:gd name="T5" fmla="*/ 0 h 106"/>
                  <a:gd name="T6" fmla="*/ 0 w 235"/>
                  <a:gd name="T7" fmla="*/ 0 h 106"/>
                  <a:gd name="T8" fmla="*/ 0 w 235"/>
                  <a:gd name="T9" fmla="*/ 0 h 106"/>
                  <a:gd name="T10" fmla="*/ 0 w 235"/>
                  <a:gd name="T11" fmla="*/ 0 h 106"/>
                  <a:gd name="T12" fmla="*/ 0 w 235"/>
                  <a:gd name="T13" fmla="*/ 0 h 106"/>
                  <a:gd name="T14" fmla="*/ 0 w 235"/>
                  <a:gd name="T15" fmla="*/ 0 h 106"/>
                  <a:gd name="T16" fmla="*/ 0 w 235"/>
                  <a:gd name="T17" fmla="*/ 0 h 106"/>
                  <a:gd name="T18" fmla="*/ 0 w 235"/>
                  <a:gd name="T19" fmla="*/ 0 h 106"/>
                  <a:gd name="T20" fmla="*/ 0 w 235"/>
                  <a:gd name="T21" fmla="*/ 0 h 106"/>
                  <a:gd name="T22" fmla="*/ 0 w 235"/>
                  <a:gd name="T23" fmla="*/ 0 h 106"/>
                  <a:gd name="T24" fmla="*/ 0 w 235"/>
                  <a:gd name="T25" fmla="*/ 0 h 106"/>
                  <a:gd name="T26" fmla="*/ 0 w 235"/>
                  <a:gd name="T27" fmla="*/ 0 h 106"/>
                  <a:gd name="T28" fmla="*/ 0 w 235"/>
                  <a:gd name="T29" fmla="*/ 0 h 106"/>
                  <a:gd name="T30" fmla="*/ 0 w 235"/>
                  <a:gd name="T31" fmla="*/ 0 h 106"/>
                  <a:gd name="T32" fmla="*/ 0 w 235"/>
                  <a:gd name="T33" fmla="*/ 0 h 106"/>
                  <a:gd name="T34" fmla="*/ 0 w 235"/>
                  <a:gd name="T35" fmla="*/ 0 h 106"/>
                  <a:gd name="T36" fmla="*/ 0 w 235"/>
                  <a:gd name="T37" fmla="*/ 0 h 106"/>
                  <a:gd name="T38" fmla="*/ 0 w 235"/>
                  <a:gd name="T39" fmla="*/ 0 h 106"/>
                  <a:gd name="T40" fmla="*/ 0 w 235"/>
                  <a:gd name="T41" fmla="*/ 0 h 106"/>
                  <a:gd name="T42" fmla="*/ 0 w 235"/>
                  <a:gd name="T43" fmla="*/ 0 h 106"/>
                  <a:gd name="T44" fmla="*/ 0 w 235"/>
                  <a:gd name="T45" fmla="*/ 0 h 106"/>
                  <a:gd name="T46" fmla="*/ 0 w 235"/>
                  <a:gd name="T47" fmla="*/ 0 h 106"/>
                  <a:gd name="T48" fmla="*/ 0 w 235"/>
                  <a:gd name="T49" fmla="*/ 0 h 106"/>
                  <a:gd name="T50" fmla="*/ 0 w 235"/>
                  <a:gd name="T51" fmla="*/ 0 h 106"/>
                  <a:gd name="T52" fmla="*/ 0 w 235"/>
                  <a:gd name="T53" fmla="*/ 0 h 106"/>
                  <a:gd name="T54" fmla="*/ 0 w 235"/>
                  <a:gd name="T55" fmla="*/ 0 h 106"/>
                  <a:gd name="T56" fmla="*/ 0 w 235"/>
                  <a:gd name="T57" fmla="*/ 0 h 106"/>
                  <a:gd name="T58" fmla="*/ 0 w 235"/>
                  <a:gd name="T59" fmla="*/ 0 h 106"/>
                  <a:gd name="T60" fmla="*/ 0 w 235"/>
                  <a:gd name="T61" fmla="*/ 0 h 106"/>
                  <a:gd name="T62" fmla="*/ 0 w 235"/>
                  <a:gd name="T63" fmla="*/ 0 h 106"/>
                  <a:gd name="T64" fmla="*/ 0 w 235"/>
                  <a:gd name="T65" fmla="*/ 0 h 106"/>
                  <a:gd name="T66" fmla="*/ 0 w 235"/>
                  <a:gd name="T67" fmla="*/ 0 h 1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5"/>
                  <a:gd name="T103" fmla="*/ 0 h 106"/>
                  <a:gd name="T104" fmla="*/ 235 w 235"/>
                  <a:gd name="T105" fmla="*/ 106 h 1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5" h="106">
                    <a:moveTo>
                      <a:pt x="8" y="33"/>
                    </a:moveTo>
                    <a:lnTo>
                      <a:pt x="20" y="50"/>
                    </a:lnTo>
                    <a:lnTo>
                      <a:pt x="33" y="63"/>
                    </a:lnTo>
                    <a:lnTo>
                      <a:pt x="47" y="76"/>
                    </a:lnTo>
                    <a:lnTo>
                      <a:pt x="63" y="87"/>
                    </a:lnTo>
                    <a:lnTo>
                      <a:pt x="71" y="90"/>
                    </a:lnTo>
                    <a:lnTo>
                      <a:pt x="79" y="95"/>
                    </a:lnTo>
                    <a:lnTo>
                      <a:pt x="88" y="98"/>
                    </a:lnTo>
                    <a:lnTo>
                      <a:pt x="97" y="101"/>
                    </a:lnTo>
                    <a:lnTo>
                      <a:pt x="107" y="104"/>
                    </a:lnTo>
                    <a:lnTo>
                      <a:pt x="116" y="105"/>
                    </a:lnTo>
                    <a:lnTo>
                      <a:pt x="126" y="106"/>
                    </a:lnTo>
                    <a:lnTo>
                      <a:pt x="135" y="106"/>
                    </a:lnTo>
                    <a:lnTo>
                      <a:pt x="146" y="106"/>
                    </a:lnTo>
                    <a:lnTo>
                      <a:pt x="157" y="104"/>
                    </a:lnTo>
                    <a:lnTo>
                      <a:pt x="168" y="102"/>
                    </a:lnTo>
                    <a:lnTo>
                      <a:pt x="179" y="99"/>
                    </a:lnTo>
                    <a:lnTo>
                      <a:pt x="189" y="95"/>
                    </a:lnTo>
                    <a:lnTo>
                      <a:pt x="199" y="90"/>
                    </a:lnTo>
                    <a:lnTo>
                      <a:pt x="209" y="84"/>
                    </a:lnTo>
                    <a:lnTo>
                      <a:pt x="218" y="78"/>
                    </a:lnTo>
                    <a:lnTo>
                      <a:pt x="220" y="76"/>
                    </a:lnTo>
                    <a:lnTo>
                      <a:pt x="222" y="72"/>
                    </a:lnTo>
                    <a:lnTo>
                      <a:pt x="224" y="70"/>
                    </a:lnTo>
                    <a:lnTo>
                      <a:pt x="226" y="66"/>
                    </a:lnTo>
                    <a:lnTo>
                      <a:pt x="228" y="63"/>
                    </a:lnTo>
                    <a:lnTo>
                      <a:pt x="231" y="59"/>
                    </a:lnTo>
                    <a:lnTo>
                      <a:pt x="233" y="57"/>
                    </a:lnTo>
                    <a:lnTo>
                      <a:pt x="235" y="53"/>
                    </a:lnTo>
                    <a:lnTo>
                      <a:pt x="235" y="52"/>
                    </a:lnTo>
                    <a:lnTo>
                      <a:pt x="235" y="51"/>
                    </a:lnTo>
                    <a:lnTo>
                      <a:pt x="224" y="62"/>
                    </a:lnTo>
                    <a:lnTo>
                      <a:pt x="213" y="70"/>
                    </a:lnTo>
                    <a:lnTo>
                      <a:pt x="201" y="77"/>
                    </a:lnTo>
                    <a:lnTo>
                      <a:pt x="189" y="83"/>
                    </a:lnTo>
                    <a:lnTo>
                      <a:pt x="176" y="88"/>
                    </a:lnTo>
                    <a:lnTo>
                      <a:pt x="163" y="92"/>
                    </a:lnTo>
                    <a:lnTo>
                      <a:pt x="149" y="94"/>
                    </a:lnTo>
                    <a:lnTo>
                      <a:pt x="135" y="95"/>
                    </a:lnTo>
                    <a:lnTo>
                      <a:pt x="124" y="95"/>
                    </a:lnTo>
                    <a:lnTo>
                      <a:pt x="114" y="94"/>
                    </a:lnTo>
                    <a:lnTo>
                      <a:pt x="103" y="92"/>
                    </a:lnTo>
                    <a:lnTo>
                      <a:pt x="93" y="88"/>
                    </a:lnTo>
                    <a:lnTo>
                      <a:pt x="83" y="84"/>
                    </a:lnTo>
                    <a:lnTo>
                      <a:pt x="73" y="80"/>
                    </a:lnTo>
                    <a:lnTo>
                      <a:pt x="64" y="75"/>
                    </a:lnTo>
                    <a:lnTo>
                      <a:pt x="55" y="69"/>
                    </a:lnTo>
                    <a:lnTo>
                      <a:pt x="47" y="63"/>
                    </a:lnTo>
                    <a:lnTo>
                      <a:pt x="39" y="56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17" y="30"/>
                    </a:lnTo>
                    <a:lnTo>
                      <a:pt x="11" y="21"/>
                    </a:lnTo>
                    <a:lnTo>
                      <a:pt x="6" y="11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2" y="9"/>
                    </a:lnTo>
                    <a:lnTo>
                      <a:pt x="2" y="14"/>
                    </a:lnTo>
                    <a:lnTo>
                      <a:pt x="3" y="17"/>
                    </a:lnTo>
                    <a:lnTo>
                      <a:pt x="4" y="21"/>
                    </a:lnTo>
                    <a:lnTo>
                      <a:pt x="5" y="26"/>
                    </a:lnTo>
                    <a:lnTo>
                      <a:pt x="7" y="29"/>
                    </a:lnTo>
                    <a:lnTo>
                      <a:pt x="8" y="33"/>
                    </a:lnTo>
                    <a:close/>
                  </a:path>
                </a:pathLst>
              </a:custGeom>
              <a:solidFill>
                <a:srgbClr val="F2B1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7" name="Freeform 12"/>
              <p:cNvSpPr/>
              <p:nvPr/>
            </p:nvSpPr>
            <p:spPr bwMode="auto">
              <a:xfrm>
                <a:off x="1134" y="2672"/>
                <a:ext cx="49" cy="19"/>
              </a:xfrm>
              <a:custGeom>
                <a:avLst/>
                <a:gdLst>
                  <a:gd name="T0" fmla="*/ 0 w 242"/>
                  <a:gd name="T1" fmla="*/ 0 h 114"/>
                  <a:gd name="T2" fmla="*/ 0 w 242"/>
                  <a:gd name="T3" fmla="*/ 0 h 114"/>
                  <a:gd name="T4" fmla="*/ 0 w 242"/>
                  <a:gd name="T5" fmla="*/ 0 h 114"/>
                  <a:gd name="T6" fmla="*/ 0 w 242"/>
                  <a:gd name="T7" fmla="*/ 0 h 114"/>
                  <a:gd name="T8" fmla="*/ 0 w 242"/>
                  <a:gd name="T9" fmla="*/ 0 h 114"/>
                  <a:gd name="T10" fmla="*/ 0 w 242"/>
                  <a:gd name="T11" fmla="*/ 0 h 114"/>
                  <a:gd name="T12" fmla="*/ 0 w 242"/>
                  <a:gd name="T13" fmla="*/ 0 h 114"/>
                  <a:gd name="T14" fmla="*/ 0 w 242"/>
                  <a:gd name="T15" fmla="*/ 0 h 114"/>
                  <a:gd name="T16" fmla="*/ 0 w 242"/>
                  <a:gd name="T17" fmla="*/ 0 h 114"/>
                  <a:gd name="T18" fmla="*/ 0 w 242"/>
                  <a:gd name="T19" fmla="*/ 0 h 114"/>
                  <a:gd name="T20" fmla="*/ 0 w 242"/>
                  <a:gd name="T21" fmla="*/ 0 h 114"/>
                  <a:gd name="T22" fmla="*/ 0 w 242"/>
                  <a:gd name="T23" fmla="*/ 0 h 114"/>
                  <a:gd name="T24" fmla="*/ 0 w 242"/>
                  <a:gd name="T25" fmla="*/ 0 h 114"/>
                  <a:gd name="T26" fmla="*/ 0 w 242"/>
                  <a:gd name="T27" fmla="*/ 0 h 114"/>
                  <a:gd name="T28" fmla="*/ 0 w 242"/>
                  <a:gd name="T29" fmla="*/ 0 h 114"/>
                  <a:gd name="T30" fmla="*/ 0 w 242"/>
                  <a:gd name="T31" fmla="*/ 0 h 114"/>
                  <a:gd name="T32" fmla="*/ 0 w 242"/>
                  <a:gd name="T33" fmla="*/ 0 h 114"/>
                  <a:gd name="T34" fmla="*/ 0 w 242"/>
                  <a:gd name="T35" fmla="*/ 0 h 114"/>
                  <a:gd name="T36" fmla="*/ 0 w 242"/>
                  <a:gd name="T37" fmla="*/ 0 h 114"/>
                  <a:gd name="T38" fmla="*/ 0 w 242"/>
                  <a:gd name="T39" fmla="*/ 0 h 114"/>
                  <a:gd name="T40" fmla="*/ 0 w 242"/>
                  <a:gd name="T41" fmla="*/ 0 h 114"/>
                  <a:gd name="T42" fmla="*/ 0 w 242"/>
                  <a:gd name="T43" fmla="*/ 0 h 114"/>
                  <a:gd name="T44" fmla="*/ 0 w 242"/>
                  <a:gd name="T45" fmla="*/ 0 h 114"/>
                  <a:gd name="T46" fmla="*/ 0 w 242"/>
                  <a:gd name="T47" fmla="*/ 0 h 114"/>
                  <a:gd name="T48" fmla="*/ 0 w 242"/>
                  <a:gd name="T49" fmla="*/ 0 h 114"/>
                  <a:gd name="T50" fmla="*/ 0 w 242"/>
                  <a:gd name="T51" fmla="*/ 0 h 114"/>
                  <a:gd name="T52" fmla="*/ 0 w 242"/>
                  <a:gd name="T53" fmla="*/ 0 h 114"/>
                  <a:gd name="T54" fmla="*/ 0 w 242"/>
                  <a:gd name="T55" fmla="*/ 0 h 114"/>
                  <a:gd name="T56" fmla="*/ 0 w 242"/>
                  <a:gd name="T57" fmla="*/ 0 h 114"/>
                  <a:gd name="T58" fmla="*/ 0 w 242"/>
                  <a:gd name="T59" fmla="*/ 0 h 114"/>
                  <a:gd name="T60" fmla="*/ 0 w 242"/>
                  <a:gd name="T61" fmla="*/ 0 h 114"/>
                  <a:gd name="T62" fmla="*/ 0 w 242"/>
                  <a:gd name="T63" fmla="*/ 0 h 114"/>
                  <a:gd name="T64" fmla="*/ 0 w 242"/>
                  <a:gd name="T65" fmla="*/ 0 h 114"/>
                  <a:gd name="T66" fmla="*/ 0 w 242"/>
                  <a:gd name="T67" fmla="*/ 0 h 114"/>
                  <a:gd name="T68" fmla="*/ 0 w 242"/>
                  <a:gd name="T69" fmla="*/ 0 h 114"/>
                  <a:gd name="T70" fmla="*/ 0 w 242"/>
                  <a:gd name="T71" fmla="*/ 0 h 11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2"/>
                  <a:gd name="T109" fmla="*/ 0 h 114"/>
                  <a:gd name="T110" fmla="*/ 242 w 242"/>
                  <a:gd name="T111" fmla="*/ 114 h 11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2" h="114">
                    <a:moveTo>
                      <a:pt x="4" y="30"/>
                    </a:moveTo>
                    <a:lnTo>
                      <a:pt x="10" y="40"/>
                    </a:lnTo>
                    <a:lnTo>
                      <a:pt x="16" y="49"/>
                    </a:lnTo>
                    <a:lnTo>
                      <a:pt x="22" y="58"/>
                    </a:lnTo>
                    <a:lnTo>
                      <a:pt x="29" y="65"/>
                    </a:lnTo>
                    <a:lnTo>
                      <a:pt x="36" y="72"/>
                    </a:lnTo>
                    <a:lnTo>
                      <a:pt x="44" y="79"/>
                    </a:lnTo>
                    <a:lnTo>
                      <a:pt x="51" y="85"/>
                    </a:lnTo>
                    <a:lnTo>
                      <a:pt x="60" y="91"/>
                    </a:lnTo>
                    <a:lnTo>
                      <a:pt x="68" y="97"/>
                    </a:lnTo>
                    <a:lnTo>
                      <a:pt x="77" y="101"/>
                    </a:lnTo>
                    <a:lnTo>
                      <a:pt x="86" y="106"/>
                    </a:lnTo>
                    <a:lnTo>
                      <a:pt x="96" y="108"/>
                    </a:lnTo>
                    <a:lnTo>
                      <a:pt x="105" y="112"/>
                    </a:lnTo>
                    <a:lnTo>
                      <a:pt x="116" y="113"/>
                    </a:lnTo>
                    <a:lnTo>
                      <a:pt x="126" y="114"/>
                    </a:lnTo>
                    <a:lnTo>
                      <a:pt x="136" y="114"/>
                    </a:lnTo>
                    <a:lnTo>
                      <a:pt x="149" y="114"/>
                    </a:lnTo>
                    <a:lnTo>
                      <a:pt x="161" y="112"/>
                    </a:lnTo>
                    <a:lnTo>
                      <a:pt x="174" y="109"/>
                    </a:lnTo>
                    <a:lnTo>
                      <a:pt x="185" y="106"/>
                    </a:lnTo>
                    <a:lnTo>
                      <a:pt x="197" y="100"/>
                    </a:lnTo>
                    <a:lnTo>
                      <a:pt x="208" y="94"/>
                    </a:lnTo>
                    <a:lnTo>
                      <a:pt x="218" y="86"/>
                    </a:lnTo>
                    <a:lnTo>
                      <a:pt x="228" y="79"/>
                    </a:lnTo>
                    <a:lnTo>
                      <a:pt x="229" y="78"/>
                    </a:lnTo>
                    <a:lnTo>
                      <a:pt x="230" y="76"/>
                    </a:lnTo>
                    <a:lnTo>
                      <a:pt x="232" y="74"/>
                    </a:lnTo>
                    <a:lnTo>
                      <a:pt x="232" y="73"/>
                    </a:lnTo>
                    <a:lnTo>
                      <a:pt x="233" y="72"/>
                    </a:lnTo>
                    <a:lnTo>
                      <a:pt x="234" y="70"/>
                    </a:lnTo>
                    <a:lnTo>
                      <a:pt x="235" y="68"/>
                    </a:lnTo>
                    <a:lnTo>
                      <a:pt x="236" y="67"/>
                    </a:lnTo>
                    <a:lnTo>
                      <a:pt x="237" y="65"/>
                    </a:lnTo>
                    <a:lnTo>
                      <a:pt x="237" y="64"/>
                    </a:lnTo>
                    <a:lnTo>
                      <a:pt x="238" y="61"/>
                    </a:lnTo>
                    <a:lnTo>
                      <a:pt x="239" y="59"/>
                    </a:lnTo>
                    <a:lnTo>
                      <a:pt x="240" y="58"/>
                    </a:lnTo>
                    <a:lnTo>
                      <a:pt x="241" y="55"/>
                    </a:lnTo>
                    <a:lnTo>
                      <a:pt x="241" y="54"/>
                    </a:lnTo>
                    <a:lnTo>
                      <a:pt x="242" y="52"/>
                    </a:lnTo>
                    <a:lnTo>
                      <a:pt x="230" y="64"/>
                    </a:lnTo>
                    <a:lnTo>
                      <a:pt x="219" y="73"/>
                    </a:lnTo>
                    <a:lnTo>
                      <a:pt x="207" y="83"/>
                    </a:lnTo>
                    <a:lnTo>
                      <a:pt x="194" y="90"/>
                    </a:lnTo>
                    <a:lnTo>
                      <a:pt x="180" y="96"/>
                    </a:lnTo>
                    <a:lnTo>
                      <a:pt x="166" y="100"/>
                    </a:lnTo>
                    <a:lnTo>
                      <a:pt x="151" y="103"/>
                    </a:lnTo>
                    <a:lnTo>
                      <a:pt x="136" y="103"/>
                    </a:lnTo>
                    <a:lnTo>
                      <a:pt x="125" y="103"/>
                    </a:lnTo>
                    <a:lnTo>
                      <a:pt x="114" y="102"/>
                    </a:lnTo>
                    <a:lnTo>
                      <a:pt x="102" y="100"/>
                    </a:lnTo>
                    <a:lnTo>
                      <a:pt x="92" y="96"/>
                    </a:lnTo>
                    <a:lnTo>
                      <a:pt x="82" y="92"/>
                    </a:lnTo>
                    <a:lnTo>
                      <a:pt x="72" y="88"/>
                    </a:lnTo>
                    <a:lnTo>
                      <a:pt x="63" y="82"/>
                    </a:lnTo>
                    <a:lnTo>
                      <a:pt x="54" y="74"/>
                    </a:lnTo>
                    <a:lnTo>
                      <a:pt x="45" y="67"/>
                    </a:lnTo>
                    <a:lnTo>
                      <a:pt x="37" y="60"/>
                    </a:lnTo>
                    <a:lnTo>
                      <a:pt x="30" y="52"/>
                    </a:lnTo>
                    <a:lnTo>
                      <a:pt x="23" y="42"/>
                    </a:lnTo>
                    <a:lnTo>
                      <a:pt x="16" y="32"/>
                    </a:lnTo>
                    <a:lnTo>
                      <a:pt x="10" y="22"/>
                    </a:lnTo>
                    <a:lnTo>
                      <a:pt x="5" y="11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6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3" y="26"/>
                    </a:ln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F2B4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8" name="Freeform 13"/>
              <p:cNvSpPr/>
              <p:nvPr/>
            </p:nvSpPr>
            <p:spPr bwMode="auto">
              <a:xfrm>
                <a:off x="1134" y="2669"/>
                <a:ext cx="50" cy="21"/>
              </a:xfrm>
              <a:custGeom>
                <a:avLst/>
                <a:gdLst>
                  <a:gd name="T0" fmla="*/ 0 w 246"/>
                  <a:gd name="T1" fmla="*/ 0 h 123"/>
                  <a:gd name="T2" fmla="*/ 0 w 246"/>
                  <a:gd name="T3" fmla="*/ 0 h 123"/>
                  <a:gd name="T4" fmla="*/ 0 w 246"/>
                  <a:gd name="T5" fmla="*/ 0 h 123"/>
                  <a:gd name="T6" fmla="*/ 0 w 246"/>
                  <a:gd name="T7" fmla="*/ 0 h 123"/>
                  <a:gd name="T8" fmla="*/ 0 w 246"/>
                  <a:gd name="T9" fmla="*/ 0 h 123"/>
                  <a:gd name="T10" fmla="*/ 0 w 246"/>
                  <a:gd name="T11" fmla="*/ 0 h 123"/>
                  <a:gd name="T12" fmla="*/ 0 w 246"/>
                  <a:gd name="T13" fmla="*/ 0 h 123"/>
                  <a:gd name="T14" fmla="*/ 0 w 246"/>
                  <a:gd name="T15" fmla="*/ 0 h 123"/>
                  <a:gd name="T16" fmla="*/ 0 w 246"/>
                  <a:gd name="T17" fmla="*/ 0 h 123"/>
                  <a:gd name="T18" fmla="*/ 0 w 246"/>
                  <a:gd name="T19" fmla="*/ 0 h 123"/>
                  <a:gd name="T20" fmla="*/ 0 w 246"/>
                  <a:gd name="T21" fmla="*/ 0 h 123"/>
                  <a:gd name="T22" fmla="*/ 0 w 246"/>
                  <a:gd name="T23" fmla="*/ 0 h 123"/>
                  <a:gd name="T24" fmla="*/ 0 w 246"/>
                  <a:gd name="T25" fmla="*/ 0 h 123"/>
                  <a:gd name="T26" fmla="*/ 0 w 246"/>
                  <a:gd name="T27" fmla="*/ 0 h 123"/>
                  <a:gd name="T28" fmla="*/ 0 w 246"/>
                  <a:gd name="T29" fmla="*/ 0 h 123"/>
                  <a:gd name="T30" fmla="*/ 0 w 246"/>
                  <a:gd name="T31" fmla="*/ 0 h 123"/>
                  <a:gd name="T32" fmla="*/ 0 w 246"/>
                  <a:gd name="T33" fmla="*/ 0 h 123"/>
                  <a:gd name="T34" fmla="*/ 0 w 246"/>
                  <a:gd name="T35" fmla="*/ 0 h 123"/>
                  <a:gd name="T36" fmla="*/ 0 w 246"/>
                  <a:gd name="T37" fmla="*/ 0 h 123"/>
                  <a:gd name="T38" fmla="*/ 0 w 246"/>
                  <a:gd name="T39" fmla="*/ 0 h 123"/>
                  <a:gd name="T40" fmla="*/ 0 w 246"/>
                  <a:gd name="T41" fmla="*/ 0 h 123"/>
                  <a:gd name="T42" fmla="*/ 0 w 246"/>
                  <a:gd name="T43" fmla="*/ 0 h 123"/>
                  <a:gd name="T44" fmla="*/ 0 w 246"/>
                  <a:gd name="T45" fmla="*/ 0 h 123"/>
                  <a:gd name="T46" fmla="*/ 0 w 246"/>
                  <a:gd name="T47" fmla="*/ 0 h 123"/>
                  <a:gd name="T48" fmla="*/ 0 w 246"/>
                  <a:gd name="T49" fmla="*/ 0 h 123"/>
                  <a:gd name="T50" fmla="*/ 0 w 246"/>
                  <a:gd name="T51" fmla="*/ 0 h 123"/>
                  <a:gd name="T52" fmla="*/ 0 w 246"/>
                  <a:gd name="T53" fmla="*/ 0 h 123"/>
                  <a:gd name="T54" fmla="*/ 0 w 246"/>
                  <a:gd name="T55" fmla="*/ 0 h 123"/>
                  <a:gd name="T56" fmla="*/ 0 w 246"/>
                  <a:gd name="T57" fmla="*/ 0 h 123"/>
                  <a:gd name="T58" fmla="*/ 0 w 246"/>
                  <a:gd name="T59" fmla="*/ 0 h 123"/>
                  <a:gd name="T60" fmla="*/ 0 w 246"/>
                  <a:gd name="T61" fmla="*/ 0 h 123"/>
                  <a:gd name="T62" fmla="*/ 0 w 246"/>
                  <a:gd name="T63" fmla="*/ 0 h 1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46"/>
                  <a:gd name="T97" fmla="*/ 0 h 123"/>
                  <a:gd name="T98" fmla="*/ 246 w 246"/>
                  <a:gd name="T99" fmla="*/ 123 h 1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46" h="123">
                    <a:moveTo>
                      <a:pt x="1" y="28"/>
                    </a:moveTo>
                    <a:lnTo>
                      <a:pt x="7" y="39"/>
                    </a:lnTo>
                    <a:lnTo>
                      <a:pt x="12" y="49"/>
                    </a:lnTo>
                    <a:lnTo>
                      <a:pt x="18" y="58"/>
                    </a:lnTo>
                    <a:lnTo>
                      <a:pt x="25" y="67"/>
                    </a:lnTo>
                    <a:lnTo>
                      <a:pt x="32" y="75"/>
                    </a:lnTo>
                    <a:lnTo>
                      <a:pt x="40" y="84"/>
                    </a:lnTo>
                    <a:lnTo>
                      <a:pt x="48" y="91"/>
                    </a:lnTo>
                    <a:lnTo>
                      <a:pt x="56" y="97"/>
                    </a:lnTo>
                    <a:lnTo>
                      <a:pt x="65" y="103"/>
                    </a:lnTo>
                    <a:lnTo>
                      <a:pt x="74" y="108"/>
                    </a:lnTo>
                    <a:lnTo>
                      <a:pt x="84" y="112"/>
                    </a:lnTo>
                    <a:lnTo>
                      <a:pt x="94" y="116"/>
                    </a:lnTo>
                    <a:lnTo>
                      <a:pt x="104" y="120"/>
                    </a:lnTo>
                    <a:lnTo>
                      <a:pt x="115" y="122"/>
                    </a:lnTo>
                    <a:lnTo>
                      <a:pt x="125" y="123"/>
                    </a:lnTo>
                    <a:lnTo>
                      <a:pt x="136" y="123"/>
                    </a:lnTo>
                    <a:lnTo>
                      <a:pt x="150" y="122"/>
                    </a:lnTo>
                    <a:lnTo>
                      <a:pt x="164" y="120"/>
                    </a:lnTo>
                    <a:lnTo>
                      <a:pt x="177" y="116"/>
                    </a:lnTo>
                    <a:lnTo>
                      <a:pt x="190" y="111"/>
                    </a:lnTo>
                    <a:lnTo>
                      <a:pt x="202" y="105"/>
                    </a:lnTo>
                    <a:lnTo>
                      <a:pt x="214" y="98"/>
                    </a:lnTo>
                    <a:lnTo>
                      <a:pt x="225" y="90"/>
                    </a:lnTo>
                    <a:lnTo>
                      <a:pt x="236" y="79"/>
                    </a:lnTo>
                    <a:lnTo>
                      <a:pt x="238" y="76"/>
                    </a:lnTo>
                    <a:lnTo>
                      <a:pt x="239" y="73"/>
                    </a:lnTo>
                    <a:lnTo>
                      <a:pt x="241" y="69"/>
                    </a:lnTo>
                    <a:lnTo>
                      <a:pt x="242" y="66"/>
                    </a:lnTo>
                    <a:lnTo>
                      <a:pt x="243" y="62"/>
                    </a:lnTo>
                    <a:lnTo>
                      <a:pt x="244" y="60"/>
                    </a:lnTo>
                    <a:lnTo>
                      <a:pt x="245" y="56"/>
                    </a:lnTo>
                    <a:lnTo>
                      <a:pt x="246" y="52"/>
                    </a:lnTo>
                    <a:lnTo>
                      <a:pt x="236" y="66"/>
                    </a:lnTo>
                    <a:lnTo>
                      <a:pt x="223" y="78"/>
                    </a:lnTo>
                    <a:lnTo>
                      <a:pt x="211" y="87"/>
                    </a:lnTo>
                    <a:lnTo>
                      <a:pt x="197" y="96"/>
                    </a:lnTo>
                    <a:lnTo>
                      <a:pt x="183" y="103"/>
                    </a:lnTo>
                    <a:lnTo>
                      <a:pt x="168" y="108"/>
                    </a:lnTo>
                    <a:lnTo>
                      <a:pt x="152" y="111"/>
                    </a:lnTo>
                    <a:lnTo>
                      <a:pt x="136" y="112"/>
                    </a:lnTo>
                    <a:lnTo>
                      <a:pt x="125" y="112"/>
                    </a:lnTo>
                    <a:lnTo>
                      <a:pt x="113" y="110"/>
                    </a:lnTo>
                    <a:lnTo>
                      <a:pt x="101" y="108"/>
                    </a:lnTo>
                    <a:lnTo>
                      <a:pt x="91" y="104"/>
                    </a:lnTo>
                    <a:lnTo>
                      <a:pt x="80" y="99"/>
                    </a:lnTo>
                    <a:lnTo>
                      <a:pt x="70" y="94"/>
                    </a:lnTo>
                    <a:lnTo>
                      <a:pt x="61" y="87"/>
                    </a:lnTo>
                    <a:lnTo>
                      <a:pt x="52" y="80"/>
                    </a:lnTo>
                    <a:lnTo>
                      <a:pt x="43" y="73"/>
                    </a:lnTo>
                    <a:lnTo>
                      <a:pt x="35" y="64"/>
                    </a:lnTo>
                    <a:lnTo>
                      <a:pt x="28" y="55"/>
                    </a:lnTo>
                    <a:lnTo>
                      <a:pt x="21" y="45"/>
                    </a:lnTo>
                    <a:lnTo>
                      <a:pt x="15" y="34"/>
                    </a:lnTo>
                    <a:lnTo>
                      <a:pt x="9" y="22"/>
                    </a:lnTo>
                    <a:lnTo>
                      <a:pt x="4" y="12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8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29" name="Freeform 14"/>
              <p:cNvSpPr/>
              <p:nvPr/>
            </p:nvSpPr>
            <p:spPr bwMode="auto">
              <a:xfrm>
                <a:off x="1134" y="2667"/>
                <a:ext cx="50" cy="22"/>
              </a:xfrm>
              <a:custGeom>
                <a:avLst/>
                <a:gdLst>
                  <a:gd name="T0" fmla="*/ 0 w 249"/>
                  <a:gd name="T1" fmla="*/ 0 h 132"/>
                  <a:gd name="T2" fmla="*/ 0 w 249"/>
                  <a:gd name="T3" fmla="*/ 0 h 132"/>
                  <a:gd name="T4" fmla="*/ 0 w 249"/>
                  <a:gd name="T5" fmla="*/ 0 h 132"/>
                  <a:gd name="T6" fmla="*/ 0 w 249"/>
                  <a:gd name="T7" fmla="*/ 0 h 132"/>
                  <a:gd name="T8" fmla="*/ 0 w 249"/>
                  <a:gd name="T9" fmla="*/ 0 h 132"/>
                  <a:gd name="T10" fmla="*/ 0 w 249"/>
                  <a:gd name="T11" fmla="*/ 0 h 132"/>
                  <a:gd name="T12" fmla="*/ 0 w 249"/>
                  <a:gd name="T13" fmla="*/ 0 h 132"/>
                  <a:gd name="T14" fmla="*/ 0 w 249"/>
                  <a:gd name="T15" fmla="*/ 0 h 132"/>
                  <a:gd name="T16" fmla="*/ 0 w 249"/>
                  <a:gd name="T17" fmla="*/ 0 h 132"/>
                  <a:gd name="T18" fmla="*/ 0 w 249"/>
                  <a:gd name="T19" fmla="*/ 0 h 132"/>
                  <a:gd name="T20" fmla="*/ 0 w 249"/>
                  <a:gd name="T21" fmla="*/ 0 h 132"/>
                  <a:gd name="T22" fmla="*/ 0 w 249"/>
                  <a:gd name="T23" fmla="*/ 0 h 132"/>
                  <a:gd name="T24" fmla="*/ 0 w 249"/>
                  <a:gd name="T25" fmla="*/ 0 h 132"/>
                  <a:gd name="T26" fmla="*/ 0 w 249"/>
                  <a:gd name="T27" fmla="*/ 0 h 132"/>
                  <a:gd name="T28" fmla="*/ 0 w 249"/>
                  <a:gd name="T29" fmla="*/ 0 h 132"/>
                  <a:gd name="T30" fmla="*/ 0 w 249"/>
                  <a:gd name="T31" fmla="*/ 0 h 132"/>
                  <a:gd name="T32" fmla="*/ 0 w 249"/>
                  <a:gd name="T33" fmla="*/ 0 h 132"/>
                  <a:gd name="T34" fmla="*/ 0 w 249"/>
                  <a:gd name="T35" fmla="*/ 0 h 132"/>
                  <a:gd name="T36" fmla="*/ 0 w 249"/>
                  <a:gd name="T37" fmla="*/ 0 h 132"/>
                  <a:gd name="T38" fmla="*/ 0 w 249"/>
                  <a:gd name="T39" fmla="*/ 0 h 132"/>
                  <a:gd name="T40" fmla="*/ 0 w 249"/>
                  <a:gd name="T41" fmla="*/ 0 h 132"/>
                  <a:gd name="T42" fmla="*/ 0 w 249"/>
                  <a:gd name="T43" fmla="*/ 0 h 132"/>
                  <a:gd name="T44" fmla="*/ 0 w 249"/>
                  <a:gd name="T45" fmla="*/ 0 h 132"/>
                  <a:gd name="T46" fmla="*/ 0 w 249"/>
                  <a:gd name="T47" fmla="*/ 0 h 132"/>
                  <a:gd name="T48" fmla="*/ 0 w 249"/>
                  <a:gd name="T49" fmla="*/ 0 h 132"/>
                  <a:gd name="T50" fmla="*/ 0 w 249"/>
                  <a:gd name="T51" fmla="*/ 0 h 132"/>
                  <a:gd name="T52" fmla="*/ 0 w 249"/>
                  <a:gd name="T53" fmla="*/ 0 h 132"/>
                  <a:gd name="T54" fmla="*/ 0 w 249"/>
                  <a:gd name="T55" fmla="*/ 0 h 132"/>
                  <a:gd name="T56" fmla="*/ 0 w 249"/>
                  <a:gd name="T57" fmla="*/ 0 h 132"/>
                  <a:gd name="T58" fmla="*/ 0 w 249"/>
                  <a:gd name="T59" fmla="*/ 0 h 132"/>
                  <a:gd name="T60" fmla="*/ 0 w 249"/>
                  <a:gd name="T61" fmla="*/ 0 h 132"/>
                  <a:gd name="T62" fmla="*/ 0 w 249"/>
                  <a:gd name="T63" fmla="*/ 0 h 132"/>
                  <a:gd name="T64" fmla="*/ 0 w 249"/>
                  <a:gd name="T65" fmla="*/ 0 h 1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"/>
                  <a:gd name="T100" fmla="*/ 0 h 132"/>
                  <a:gd name="T101" fmla="*/ 249 w 249"/>
                  <a:gd name="T102" fmla="*/ 132 h 1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" h="132">
                    <a:moveTo>
                      <a:pt x="0" y="29"/>
                    </a:moveTo>
                    <a:lnTo>
                      <a:pt x="5" y="40"/>
                    </a:lnTo>
                    <a:lnTo>
                      <a:pt x="10" y="51"/>
                    </a:lnTo>
                    <a:lnTo>
                      <a:pt x="16" y="61"/>
                    </a:lnTo>
                    <a:lnTo>
                      <a:pt x="23" y="71"/>
                    </a:lnTo>
                    <a:lnTo>
                      <a:pt x="30" y="79"/>
                    </a:lnTo>
                    <a:lnTo>
                      <a:pt x="37" y="89"/>
                    </a:lnTo>
                    <a:lnTo>
                      <a:pt x="45" y="96"/>
                    </a:lnTo>
                    <a:lnTo>
                      <a:pt x="54" y="103"/>
                    </a:lnTo>
                    <a:lnTo>
                      <a:pt x="63" y="111"/>
                    </a:lnTo>
                    <a:lnTo>
                      <a:pt x="72" y="117"/>
                    </a:lnTo>
                    <a:lnTo>
                      <a:pt x="82" y="121"/>
                    </a:lnTo>
                    <a:lnTo>
                      <a:pt x="92" y="125"/>
                    </a:lnTo>
                    <a:lnTo>
                      <a:pt x="102" y="129"/>
                    </a:lnTo>
                    <a:lnTo>
                      <a:pt x="114" y="131"/>
                    </a:lnTo>
                    <a:lnTo>
                      <a:pt x="125" y="132"/>
                    </a:lnTo>
                    <a:lnTo>
                      <a:pt x="136" y="132"/>
                    </a:lnTo>
                    <a:lnTo>
                      <a:pt x="151" y="132"/>
                    </a:lnTo>
                    <a:lnTo>
                      <a:pt x="166" y="129"/>
                    </a:lnTo>
                    <a:lnTo>
                      <a:pt x="180" y="125"/>
                    </a:lnTo>
                    <a:lnTo>
                      <a:pt x="194" y="119"/>
                    </a:lnTo>
                    <a:lnTo>
                      <a:pt x="207" y="112"/>
                    </a:lnTo>
                    <a:lnTo>
                      <a:pt x="219" y="102"/>
                    </a:lnTo>
                    <a:lnTo>
                      <a:pt x="230" y="93"/>
                    </a:lnTo>
                    <a:lnTo>
                      <a:pt x="242" y="81"/>
                    </a:lnTo>
                    <a:lnTo>
                      <a:pt x="243" y="77"/>
                    </a:lnTo>
                    <a:lnTo>
                      <a:pt x="244" y="75"/>
                    </a:lnTo>
                    <a:lnTo>
                      <a:pt x="245" y="71"/>
                    </a:lnTo>
                    <a:lnTo>
                      <a:pt x="246" y="67"/>
                    </a:lnTo>
                    <a:lnTo>
                      <a:pt x="247" y="64"/>
                    </a:lnTo>
                    <a:lnTo>
                      <a:pt x="248" y="60"/>
                    </a:lnTo>
                    <a:lnTo>
                      <a:pt x="249" y="58"/>
                    </a:lnTo>
                    <a:lnTo>
                      <a:pt x="249" y="54"/>
                    </a:lnTo>
                    <a:lnTo>
                      <a:pt x="239" y="69"/>
                    </a:lnTo>
                    <a:lnTo>
                      <a:pt x="227" y="82"/>
                    </a:lnTo>
                    <a:lnTo>
                      <a:pt x="214" y="94"/>
                    </a:lnTo>
                    <a:lnTo>
                      <a:pt x="200" y="103"/>
                    </a:lnTo>
                    <a:lnTo>
                      <a:pt x="185" y="112"/>
                    </a:lnTo>
                    <a:lnTo>
                      <a:pt x="169" y="117"/>
                    </a:lnTo>
                    <a:lnTo>
                      <a:pt x="161" y="119"/>
                    </a:lnTo>
                    <a:lnTo>
                      <a:pt x="153" y="120"/>
                    </a:lnTo>
                    <a:lnTo>
                      <a:pt x="145" y="121"/>
                    </a:lnTo>
                    <a:lnTo>
                      <a:pt x="136" y="121"/>
                    </a:lnTo>
                    <a:lnTo>
                      <a:pt x="124" y="121"/>
                    </a:lnTo>
                    <a:lnTo>
                      <a:pt x="113" y="120"/>
                    </a:lnTo>
                    <a:lnTo>
                      <a:pt x="100" y="117"/>
                    </a:lnTo>
                    <a:lnTo>
                      <a:pt x="90" y="113"/>
                    </a:lnTo>
                    <a:lnTo>
                      <a:pt x="79" y="108"/>
                    </a:lnTo>
                    <a:lnTo>
                      <a:pt x="69" y="102"/>
                    </a:lnTo>
                    <a:lnTo>
                      <a:pt x="59" y="95"/>
                    </a:lnTo>
                    <a:lnTo>
                      <a:pt x="50" y="88"/>
                    </a:lnTo>
                    <a:lnTo>
                      <a:pt x="42" y="79"/>
                    </a:lnTo>
                    <a:lnTo>
                      <a:pt x="34" y="70"/>
                    </a:lnTo>
                    <a:lnTo>
                      <a:pt x="27" y="60"/>
                    </a:lnTo>
                    <a:lnTo>
                      <a:pt x="20" y="49"/>
                    </a:lnTo>
                    <a:lnTo>
                      <a:pt x="14" y="37"/>
                    </a:lnTo>
                    <a:lnTo>
                      <a:pt x="9" y="26"/>
                    </a:lnTo>
                    <a:lnTo>
                      <a:pt x="5" y="14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0" y="26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3B6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0" name="Freeform 15"/>
              <p:cNvSpPr/>
              <p:nvPr/>
            </p:nvSpPr>
            <p:spPr bwMode="auto">
              <a:xfrm>
                <a:off x="1134" y="2665"/>
                <a:ext cx="51" cy="23"/>
              </a:xfrm>
              <a:custGeom>
                <a:avLst/>
                <a:gdLst>
                  <a:gd name="T0" fmla="*/ 0 w 251"/>
                  <a:gd name="T1" fmla="*/ 0 h 140"/>
                  <a:gd name="T2" fmla="*/ 0 w 251"/>
                  <a:gd name="T3" fmla="*/ 0 h 140"/>
                  <a:gd name="T4" fmla="*/ 0 w 251"/>
                  <a:gd name="T5" fmla="*/ 0 h 140"/>
                  <a:gd name="T6" fmla="*/ 0 w 251"/>
                  <a:gd name="T7" fmla="*/ 0 h 140"/>
                  <a:gd name="T8" fmla="*/ 0 w 251"/>
                  <a:gd name="T9" fmla="*/ 0 h 140"/>
                  <a:gd name="T10" fmla="*/ 0 w 251"/>
                  <a:gd name="T11" fmla="*/ 0 h 140"/>
                  <a:gd name="T12" fmla="*/ 0 w 251"/>
                  <a:gd name="T13" fmla="*/ 0 h 140"/>
                  <a:gd name="T14" fmla="*/ 0 w 251"/>
                  <a:gd name="T15" fmla="*/ 0 h 140"/>
                  <a:gd name="T16" fmla="*/ 0 w 251"/>
                  <a:gd name="T17" fmla="*/ 0 h 140"/>
                  <a:gd name="T18" fmla="*/ 0 w 251"/>
                  <a:gd name="T19" fmla="*/ 0 h 140"/>
                  <a:gd name="T20" fmla="*/ 0 w 251"/>
                  <a:gd name="T21" fmla="*/ 0 h 140"/>
                  <a:gd name="T22" fmla="*/ 0 w 251"/>
                  <a:gd name="T23" fmla="*/ 0 h 140"/>
                  <a:gd name="T24" fmla="*/ 0 w 251"/>
                  <a:gd name="T25" fmla="*/ 0 h 140"/>
                  <a:gd name="T26" fmla="*/ 0 w 251"/>
                  <a:gd name="T27" fmla="*/ 0 h 140"/>
                  <a:gd name="T28" fmla="*/ 0 w 251"/>
                  <a:gd name="T29" fmla="*/ 0 h 140"/>
                  <a:gd name="T30" fmla="*/ 0 w 251"/>
                  <a:gd name="T31" fmla="*/ 0 h 140"/>
                  <a:gd name="T32" fmla="*/ 0 w 251"/>
                  <a:gd name="T33" fmla="*/ 0 h 140"/>
                  <a:gd name="T34" fmla="*/ 0 w 251"/>
                  <a:gd name="T35" fmla="*/ 0 h 140"/>
                  <a:gd name="T36" fmla="*/ 0 w 251"/>
                  <a:gd name="T37" fmla="*/ 0 h 140"/>
                  <a:gd name="T38" fmla="*/ 0 w 251"/>
                  <a:gd name="T39" fmla="*/ 0 h 140"/>
                  <a:gd name="T40" fmla="*/ 0 w 251"/>
                  <a:gd name="T41" fmla="*/ 0 h 140"/>
                  <a:gd name="T42" fmla="*/ 0 w 251"/>
                  <a:gd name="T43" fmla="*/ 0 h 140"/>
                  <a:gd name="T44" fmla="*/ 0 w 251"/>
                  <a:gd name="T45" fmla="*/ 0 h 140"/>
                  <a:gd name="T46" fmla="*/ 0 w 251"/>
                  <a:gd name="T47" fmla="*/ 0 h 140"/>
                  <a:gd name="T48" fmla="*/ 0 w 251"/>
                  <a:gd name="T49" fmla="*/ 0 h 140"/>
                  <a:gd name="T50" fmla="*/ 0 w 251"/>
                  <a:gd name="T51" fmla="*/ 0 h 140"/>
                  <a:gd name="T52" fmla="*/ 0 w 251"/>
                  <a:gd name="T53" fmla="*/ 0 h 140"/>
                  <a:gd name="T54" fmla="*/ 0 w 251"/>
                  <a:gd name="T55" fmla="*/ 0 h 140"/>
                  <a:gd name="T56" fmla="*/ 0 w 251"/>
                  <a:gd name="T57" fmla="*/ 0 h 140"/>
                  <a:gd name="T58" fmla="*/ 0 w 251"/>
                  <a:gd name="T59" fmla="*/ 0 h 140"/>
                  <a:gd name="T60" fmla="*/ 0 w 251"/>
                  <a:gd name="T61" fmla="*/ 0 h 140"/>
                  <a:gd name="T62" fmla="*/ 0 w 251"/>
                  <a:gd name="T63" fmla="*/ 0 h 140"/>
                  <a:gd name="T64" fmla="*/ 0 w 251"/>
                  <a:gd name="T65" fmla="*/ 0 h 140"/>
                  <a:gd name="T66" fmla="*/ 0 w 251"/>
                  <a:gd name="T67" fmla="*/ 0 h 140"/>
                  <a:gd name="T68" fmla="*/ 0 w 251"/>
                  <a:gd name="T69" fmla="*/ 0 h 140"/>
                  <a:gd name="T70" fmla="*/ 0 w 251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1"/>
                  <a:gd name="T109" fmla="*/ 0 h 140"/>
                  <a:gd name="T110" fmla="*/ 251 w 251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1" h="140">
                    <a:moveTo>
                      <a:pt x="0" y="28"/>
                    </a:moveTo>
                    <a:lnTo>
                      <a:pt x="4" y="40"/>
                    </a:lnTo>
                    <a:lnTo>
                      <a:pt x="9" y="50"/>
                    </a:lnTo>
                    <a:lnTo>
                      <a:pt x="15" y="62"/>
                    </a:lnTo>
                    <a:lnTo>
                      <a:pt x="21" y="73"/>
                    </a:lnTo>
                    <a:lnTo>
                      <a:pt x="28" y="83"/>
                    </a:lnTo>
                    <a:lnTo>
                      <a:pt x="35" y="92"/>
                    </a:lnTo>
                    <a:lnTo>
                      <a:pt x="43" y="101"/>
                    </a:lnTo>
                    <a:lnTo>
                      <a:pt x="52" y="108"/>
                    </a:lnTo>
                    <a:lnTo>
                      <a:pt x="61" y="115"/>
                    </a:lnTo>
                    <a:lnTo>
                      <a:pt x="70" y="122"/>
                    </a:lnTo>
                    <a:lnTo>
                      <a:pt x="80" y="127"/>
                    </a:lnTo>
                    <a:lnTo>
                      <a:pt x="91" y="132"/>
                    </a:lnTo>
                    <a:lnTo>
                      <a:pt x="101" y="136"/>
                    </a:lnTo>
                    <a:lnTo>
                      <a:pt x="113" y="138"/>
                    </a:lnTo>
                    <a:lnTo>
                      <a:pt x="125" y="140"/>
                    </a:lnTo>
                    <a:lnTo>
                      <a:pt x="136" y="140"/>
                    </a:lnTo>
                    <a:lnTo>
                      <a:pt x="152" y="139"/>
                    </a:lnTo>
                    <a:lnTo>
                      <a:pt x="168" y="136"/>
                    </a:lnTo>
                    <a:lnTo>
                      <a:pt x="183" y="131"/>
                    </a:lnTo>
                    <a:lnTo>
                      <a:pt x="197" y="124"/>
                    </a:lnTo>
                    <a:lnTo>
                      <a:pt x="211" y="115"/>
                    </a:lnTo>
                    <a:lnTo>
                      <a:pt x="223" y="106"/>
                    </a:lnTo>
                    <a:lnTo>
                      <a:pt x="236" y="94"/>
                    </a:lnTo>
                    <a:lnTo>
                      <a:pt x="246" y="80"/>
                    </a:lnTo>
                    <a:lnTo>
                      <a:pt x="247" y="77"/>
                    </a:lnTo>
                    <a:lnTo>
                      <a:pt x="248" y="73"/>
                    </a:lnTo>
                    <a:lnTo>
                      <a:pt x="249" y="71"/>
                    </a:lnTo>
                    <a:lnTo>
                      <a:pt x="249" y="67"/>
                    </a:lnTo>
                    <a:lnTo>
                      <a:pt x="250" y="64"/>
                    </a:lnTo>
                    <a:lnTo>
                      <a:pt x="250" y="61"/>
                    </a:lnTo>
                    <a:lnTo>
                      <a:pt x="251" y="58"/>
                    </a:lnTo>
                    <a:lnTo>
                      <a:pt x="251" y="54"/>
                    </a:lnTo>
                    <a:lnTo>
                      <a:pt x="247" y="62"/>
                    </a:lnTo>
                    <a:lnTo>
                      <a:pt x="241" y="71"/>
                    </a:lnTo>
                    <a:lnTo>
                      <a:pt x="236" y="78"/>
                    </a:lnTo>
                    <a:lnTo>
                      <a:pt x="229" y="85"/>
                    </a:lnTo>
                    <a:lnTo>
                      <a:pt x="223" y="91"/>
                    </a:lnTo>
                    <a:lnTo>
                      <a:pt x="216" y="98"/>
                    </a:lnTo>
                    <a:lnTo>
                      <a:pt x="209" y="103"/>
                    </a:lnTo>
                    <a:lnTo>
                      <a:pt x="202" y="109"/>
                    </a:lnTo>
                    <a:lnTo>
                      <a:pt x="195" y="114"/>
                    </a:lnTo>
                    <a:lnTo>
                      <a:pt x="187" y="118"/>
                    </a:lnTo>
                    <a:lnTo>
                      <a:pt x="179" y="121"/>
                    </a:lnTo>
                    <a:lnTo>
                      <a:pt x="171" y="124"/>
                    </a:lnTo>
                    <a:lnTo>
                      <a:pt x="162" y="126"/>
                    </a:lnTo>
                    <a:lnTo>
                      <a:pt x="154" y="128"/>
                    </a:lnTo>
                    <a:lnTo>
                      <a:pt x="145" y="130"/>
                    </a:lnTo>
                    <a:lnTo>
                      <a:pt x="136" y="130"/>
                    </a:lnTo>
                    <a:lnTo>
                      <a:pt x="124" y="128"/>
                    </a:lnTo>
                    <a:lnTo>
                      <a:pt x="112" y="127"/>
                    </a:lnTo>
                    <a:lnTo>
                      <a:pt x="100" y="124"/>
                    </a:lnTo>
                    <a:lnTo>
                      <a:pt x="89" y="120"/>
                    </a:lnTo>
                    <a:lnTo>
                      <a:pt x="78" y="114"/>
                    </a:lnTo>
                    <a:lnTo>
                      <a:pt x="68" y="108"/>
                    </a:lnTo>
                    <a:lnTo>
                      <a:pt x="58" y="101"/>
                    </a:lnTo>
                    <a:lnTo>
                      <a:pt x="49" y="92"/>
                    </a:lnTo>
                    <a:lnTo>
                      <a:pt x="41" y="84"/>
                    </a:lnTo>
                    <a:lnTo>
                      <a:pt x="33" y="73"/>
                    </a:lnTo>
                    <a:lnTo>
                      <a:pt x="26" y="62"/>
                    </a:lnTo>
                    <a:lnTo>
                      <a:pt x="20" y="52"/>
                    </a:lnTo>
                    <a:lnTo>
                      <a:pt x="14" y="40"/>
                    </a:lnTo>
                    <a:lnTo>
                      <a:pt x="10" y="27"/>
                    </a:lnTo>
                    <a:lnTo>
                      <a:pt x="6" y="15"/>
                    </a:lnTo>
                    <a:lnTo>
                      <a:pt x="3" y="0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3B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1" name="Freeform 16"/>
              <p:cNvSpPr/>
              <p:nvPr/>
            </p:nvSpPr>
            <p:spPr bwMode="auto">
              <a:xfrm>
                <a:off x="1135" y="2663"/>
                <a:ext cx="50" cy="24"/>
              </a:xfrm>
              <a:custGeom>
                <a:avLst/>
                <a:gdLst>
                  <a:gd name="T0" fmla="*/ 0 w 251"/>
                  <a:gd name="T1" fmla="*/ 0 h 146"/>
                  <a:gd name="T2" fmla="*/ 0 w 251"/>
                  <a:gd name="T3" fmla="*/ 0 h 146"/>
                  <a:gd name="T4" fmla="*/ 0 w 251"/>
                  <a:gd name="T5" fmla="*/ 0 h 146"/>
                  <a:gd name="T6" fmla="*/ 0 w 251"/>
                  <a:gd name="T7" fmla="*/ 0 h 146"/>
                  <a:gd name="T8" fmla="*/ 0 w 251"/>
                  <a:gd name="T9" fmla="*/ 0 h 146"/>
                  <a:gd name="T10" fmla="*/ 0 w 251"/>
                  <a:gd name="T11" fmla="*/ 0 h 146"/>
                  <a:gd name="T12" fmla="*/ 0 w 251"/>
                  <a:gd name="T13" fmla="*/ 0 h 146"/>
                  <a:gd name="T14" fmla="*/ 0 w 251"/>
                  <a:gd name="T15" fmla="*/ 0 h 146"/>
                  <a:gd name="T16" fmla="*/ 0 w 251"/>
                  <a:gd name="T17" fmla="*/ 0 h 146"/>
                  <a:gd name="T18" fmla="*/ 0 w 251"/>
                  <a:gd name="T19" fmla="*/ 0 h 146"/>
                  <a:gd name="T20" fmla="*/ 0 w 251"/>
                  <a:gd name="T21" fmla="*/ 0 h 146"/>
                  <a:gd name="T22" fmla="*/ 0 w 251"/>
                  <a:gd name="T23" fmla="*/ 0 h 146"/>
                  <a:gd name="T24" fmla="*/ 0 w 251"/>
                  <a:gd name="T25" fmla="*/ 0 h 146"/>
                  <a:gd name="T26" fmla="*/ 0 w 251"/>
                  <a:gd name="T27" fmla="*/ 0 h 146"/>
                  <a:gd name="T28" fmla="*/ 0 w 251"/>
                  <a:gd name="T29" fmla="*/ 0 h 146"/>
                  <a:gd name="T30" fmla="*/ 0 w 251"/>
                  <a:gd name="T31" fmla="*/ 0 h 146"/>
                  <a:gd name="T32" fmla="*/ 0 w 251"/>
                  <a:gd name="T33" fmla="*/ 0 h 146"/>
                  <a:gd name="T34" fmla="*/ 0 w 251"/>
                  <a:gd name="T35" fmla="*/ 0 h 146"/>
                  <a:gd name="T36" fmla="*/ 0 w 251"/>
                  <a:gd name="T37" fmla="*/ 0 h 146"/>
                  <a:gd name="T38" fmla="*/ 0 w 251"/>
                  <a:gd name="T39" fmla="*/ 0 h 146"/>
                  <a:gd name="T40" fmla="*/ 0 w 251"/>
                  <a:gd name="T41" fmla="*/ 0 h 146"/>
                  <a:gd name="T42" fmla="*/ 0 w 251"/>
                  <a:gd name="T43" fmla="*/ 0 h 146"/>
                  <a:gd name="T44" fmla="*/ 0 w 251"/>
                  <a:gd name="T45" fmla="*/ 0 h 146"/>
                  <a:gd name="T46" fmla="*/ 0 w 251"/>
                  <a:gd name="T47" fmla="*/ 0 h 146"/>
                  <a:gd name="T48" fmla="*/ 0 w 251"/>
                  <a:gd name="T49" fmla="*/ 0 h 146"/>
                  <a:gd name="T50" fmla="*/ 0 w 251"/>
                  <a:gd name="T51" fmla="*/ 0 h 146"/>
                  <a:gd name="T52" fmla="*/ 0 w 251"/>
                  <a:gd name="T53" fmla="*/ 0 h 146"/>
                  <a:gd name="T54" fmla="*/ 0 w 251"/>
                  <a:gd name="T55" fmla="*/ 0 h 146"/>
                  <a:gd name="T56" fmla="*/ 0 w 251"/>
                  <a:gd name="T57" fmla="*/ 0 h 146"/>
                  <a:gd name="T58" fmla="*/ 0 w 251"/>
                  <a:gd name="T59" fmla="*/ 0 h 146"/>
                  <a:gd name="T60" fmla="*/ 0 w 251"/>
                  <a:gd name="T61" fmla="*/ 0 h 146"/>
                  <a:gd name="T62" fmla="*/ 0 w 251"/>
                  <a:gd name="T63" fmla="*/ 0 h 146"/>
                  <a:gd name="T64" fmla="*/ 0 w 251"/>
                  <a:gd name="T65" fmla="*/ 0 h 146"/>
                  <a:gd name="T66" fmla="*/ 0 w 251"/>
                  <a:gd name="T67" fmla="*/ 0 h 146"/>
                  <a:gd name="T68" fmla="*/ 0 w 251"/>
                  <a:gd name="T69" fmla="*/ 0 h 146"/>
                  <a:gd name="T70" fmla="*/ 0 w 251"/>
                  <a:gd name="T71" fmla="*/ 0 h 146"/>
                  <a:gd name="T72" fmla="*/ 0 w 251"/>
                  <a:gd name="T73" fmla="*/ 0 h 14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51"/>
                  <a:gd name="T112" fmla="*/ 0 h 146"/>
                  <a:gd name="T113" fmla="*/ 251 w 251"/>
                  <a:gd name="T114" fmla="*/ 146 h 14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51" h="146">
                    <a:moveTo>
                      <a:pt x="0" y="25"/>
                    </a:moveTo>
                    <a:lnTo>
                      <a:pt x="4" y="39"/>
                    </a:lnTo>
                    <a:lnTo>
                      <a:pt x="8" y="51"/>
                    </a:lnTo>
                    <a:lnTo>
                      <a:pt x="13" y="62"/>
                    </a:lnTo>
                    <a:lnTo>
                      <a:pt x="19" y="74"/>
                    </a:lnTo>
                    <a:lnTo>
                      <a:pt x="26" y="85"/>
                    </a:lnTo>
                    <a:lnTo>
                      <a:pt x="33" y="95"/>
                    </a:lnTo>
                    <a:lnTo>
                      <a:pt x="41" y="104"/>
                    </a:lnTo>
                    <a:lnTo>
                      <a:pt x="49" y="113"/>
                    </a:lnTo>
                    <a:lnTo>
                      <a:pt x="58" y="120"/>
                    </a:lnTo>
                    <a:lnTo>
                      <a:pt x="68" y="127"/>
                    </a:lnTo>
                    <a:lnTo>
                      <a:pt x="78" y="133"/>
                    </a:lnTo>
                    <a:lnTo>
                      <a:pt x="89" y="138"/>
                    </a:lnTo>
                    <a:lnTo>
                      <a:pt x="99" y="142"/>
                    </a:lnTo>
                    <a:lnTo>
                      <a:pt x="112" y="145"/>
                    </a:lnTo>
                    <a:lnTo>
                      <a:pt x="123" y="146"/>
                    </a:lnTo>
                    <a:lnTo>
                      <a:pt x="135" y="146"/>
                    </a:lnTo>
                    <a:lnTo>
                      <a:pt x="144" y="146"/>
                    </a:lnTo>
                    <a:lnTo>
                      <a:pt x="152" y="145"/>
                    </a:lnTo>
                    <a:lnTo>
                      <a:pt x="160" y="144"/>
                    </a:lnTo>
                    <a:lnTo>
                      <a:pt x="168" y="142"/>
                    </a:lnTo>
                    <a:lnTo>
                      <a:pt x="184" y="137"/>
                    </a:lnTo>
                    <a:lnTo>
                      <a:pt x="199" y="128"/>
                    </a:lnTo>
                    <a:lnTo>
                      <a:pt x="213" y="119"/>
                    </a:lnTo>
                    <a:lnTo>
                      <a:pt x="226" y="107"/>
                    </a:lnTo>
                    <a:lnTo>
                      <a:pt x="238" y="94"/>
                    </a:lnTo>
                    <a:lnTo>
                      <a:pt x="248" y="79"/>
                    </a:lnTo>
                    <a:lnTo>
                      <a:pt x="249" y="76"/>
                    </a:lnTo>
                    <a:lnTo>
                      <a:pt x="249" y="72"/>
                    </a:lnTo>
                    <a:lnTo>
                      <a:pt x="250" y="70"/>
                    </a:lnTo>
                    <a:lnTo>
                      <a:pt x="250" y="66"/>
                    </a:lnTo>
                    <a:lnTo>
                      <a:pt x="251" y="62"/>
                    </a:lnTo>
                    <a:lnTo>
                      <a:pt x="251" y="60"/>
                    </a:lnTo>
                    <a:lnTo>
                      <a:pt x="251" y="57"/>
                    </a:lnTo>
                    <a:lnTo>
                      <a:pt x="251" y="53"/>
                    </a:lnTo>
                    <a:lnTo>
                      <a:pt x="247" y="62"/>
                    </a:lnTo>
                    <a:lnTo>
                      <a:pt x="242" y="71"/>
                    </a:lnTo>
                    <a:lnTo>
                      <a:pt x="237" y="79"/>
                    </a:lnTo>
                    <a:lnTo>
                      <a:pt x="231" y="86"/>
                    </a:lnTo>
                    <a:lnTo>
                      <a:pt x="224" y="95"/>
                    </a:lnTo>
                    <a:lnTo>
                      <a:pt x="217" y="101"/>
                    </a:lnTo>
                    <a:lnTo>
                      <a:pt x="210" y="108"/>
                    </a:lnTo>
                    <a:lnTo>
                      <a:pt x="203" y="113"/>
                    </a:lnTo>
                    <a:lnTo>
                      <a:pt x="196" y="119"/>
                    </a:lnTo>
                    <a:lnTo>
                      <a:pt x="188" y="122"/>
                    </a:lnTo>
                    <a:lnTo>
                      <a:pt x="179" y="127"/>
                    </a:lnTo>
                    <a:lnTo>
                      <a:pt x="171" y="130"/>
                    </a:lnTo>
                    <a:lnTo>
                      <a:pt x="162" y="133"/>
                    </a:lnTo>
                    <a:lnTo>
                      <a:pt x="153" y="134"/>
                    </a:lnTo>
                    <a:lnTo>
                      <a:pt x="144" y="136"/>
                    </a:lnTo>
                    <a:lnTo>
                      <a:pt x="135" y="136"/>
                    </a:lnTo>
                    <a:lnTo>
                      <a:pt x="123" y="136"/>
                    </a:lnTo>
                    <a:lnTo>
                      <a:pt x="111" y="133"/>
                    </a:lnTo>
                    <a:lnTo>
                      <a:pt x="98" y="130"/>
                    </a:lnTo>
                    <a:lnTo>
                      <a:pt x="87" y="126"/>
                    </a:lnTo>
                    <a:lnTo>
                      <a:pt x="76" y="120"/>
                    </a:lnTo>
                    <a:lnTo>
                      <a:pt x="66" y="113"/>
                    </a:lnTo>
                    <a:lnTo>
                      <a:pt x="57" y="106"/>
                    </a:lnTo>
                    <a:lnTo>
                      <a:pt x="48" y="97"/>
                    </a:lnTo>
                    <a:lnTo>
                      <a:pt x="39" y="88"/>
                    </a:lnTo>
                    <a:lnTo>
                      <a:pt x="32" y="77"/>
                    </a:lnTo>
                    <a:lnTo>
                      <a:pt x="25" y="66"/>
                    </a:lnTo>
                    <a:lnTo>
                      <a:pt x="19" y="54"/>
                    </a:lnTo>
                    <a:lnTo>
                      <a:pt x="14" y="41"/>
                    </a:lnTo>
                    <a:lnTo>
                      <a:pt x="10" y="28"/>
                    </a:lnTo>
                    <a:lnTo>
                      <a:pt x="7" y="15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0"/>
                    </a:lnTo>
                    <a:lnTo>
                      <a:pt x="2" y="12"/>
                    </a:lnTo>
                    <a:lnTo>
                      <a:pt x="1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3B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2" name="Freeform 17"/>
              <p:cNvSpPr/>
              <p:nvPr/>
            </p:nvSpPr>
            <p:spPr bwMode="auto">
              <a:xfrm>
                <a:off x="1135" y="2661"/>
                <a:ext cx="50" cy="25"/>
              </a:xfrm>
              <a:custGeom>
                <a:avLst/>
                <a:gdLst>
                  <a:gd name="T0" fmla="*/ 0 w 249"/>
                  <a:gd name="T1" fmla="*/ 0 h 154"/>
                  <a:gd name="T2" fmla="*/ 0 w 249"/>
                  <a:gd name="T3" fmla="*/ 0 h 154"/>
                  <a:gd name="T4" fmla="*/ 0 w 249"/>
                  <a:gd name="T5" fmla="*/ 0 h 154"/>
                  <a:gd name="T6" fmla="*/ 0 w 249"/>
                  <a:gd name="T7" fmla="*/ 0 h 154"/>
                  <a:gd name="T8" fmla="*/ 0 w 249"/>
                  <a:gd name="T9" fmla="*/ 0 h 154"/>
                  <a:gd name="T10" fmla="*/ 0 w 249"/>
                  <a:gd name="T11" fmla="*/ 0 h 154"/>
                  <a:gd name="T12" fmla="*/ 0 w 249"/>
                  <a:gd name="T13" fmla="*/ 0 h 154"/>
                  <a:gd name="T14" fmla="*/ 0 w 249"/>
                  <a:gd name="T15" fmla="*/ 0 h 154"/>
                  <a:gd name="T16" fmla="*/ 0 w 249"/>
                  <a:gd name="T17" fmla="*/ 0 h 154"/>
                  <a:gd name="T18" fmla="*/ 0 w 249"/>
                  <a:gd name="T19" fmla="*/ 0 h 154"/>
                  <a:gd name="T20" fmla="*/ 0 w 249"/>
                  <a:gd name="T21" fmla="*/ 0 h 154"/>
                  <a:gd name="T22" fmla="*/ 0 w 249"/>
                  <a:gd name="T23" fmla="*/ 0 h 154"/>
                  <a:gd name="T24" fmla="*/ 0 w 249"/>
                  <a:gd name="T25" fmla="*/ 0 h 154"/>
                  <a:gd name="T26" fmla="*/ 0 w 249"/>
                  <a:gd name="T27" fmla="*/ 0 h 154"/>
                  <a:gd name="T28" fmla="*/ 0 w 249"/>
                  <a:gd name="T29" fmla="*/ 0 h 154"/>
                  <a:gd name="T30" fmla="*/ 0 w 249"/>
                  <a:gd name="T31" fmla="*/ 0 h 154"/>
                  <a:gd name="T32" fmla="*/ 0 w 249"/>
                  <a:gd name="T33" fmla="*/ 0 h 154"/>
                  <a:gd name="T34" fmla="*/ 0 w 249"/>
                  <a:gd name="T35" fmla="*/ 0 h 154"/>
                  <a:gd name="T36" fmla="*/ 0 w 249"/>
                  <a:gd name="T37" fmla="*/ 0 h 154"/>
                  <a:gd name="T38" fmla="*/ 0 w 249"/>
                  <a:gd name="T39" fmla="*/ 0 h 154"/>
                  <a:gd name="T40" fmla="*/ 0 w 249"/>
                  <a:gd name="T41" fmla="*/ 0 h 154"/>
                  <a:gd name="T42" fmla="*/ 0 w 249"/>
                  <a:gd name="T43" fmla="*/ 0 h 154"/>
                  <a:gd name="T44" fmla="*/ 0 w 249"/>
                  <a:gd name="T45" fmla="*/ 0 h 154"/>
                  <a:gd name="T46" fmla="*/ 0 w 249"/>
                  <a:gd name="T47" fmla="*/ 0 h 154"/>
                  <a:gd name="T48" fmla="*/ 0 w 249"/>
                  <a:gd name="T49" fmla="*/ 0 h 154"/>
                  <a:gd name="T50" fmla="*/ 0 w 249"/>
                  <a:gd name="T51" fmla="*/ 0 h 154"/>
                  <a:gd name="T52" fmla="*/ 0 w 249"/>
                  <a:gd name="T53" fmla="*/ 0 h 154"/>
                  <a:gd name="T54" fmla="*/ 0 w 249"/>
                  <a:gd name="T55" fmla="*/ 0 h 154"/>
                  <a:gd name="T56" fmla="*/ 0 w 249"/>
                  <a:gd name="T57" fmla="*/ 0 h 154"/>
                  <a:gd name="T58" fmla="*/ 0 w 249"/>
                  <a:gd name="T59" fmla="*/ 0 h 154"/>
                  <a:gd name="T60" fmla="*/ 0 w 249"/>
                  <a:gd name="T61" fmla="*/ 0 h 154"/>
                  <a:gd name="T62" fmla="*/ 0 w 249"/>
                  <a:gd name="T63" fmla="*/ 0 h 154"/>
                  <a:gd name="T64" fmla="*/ 0 w 249"/>
                  <a:gd name="T65" fmla="*/ 0 h 154"/>
                  <a:gd name="T66" fmla="*/ 0 w 249"/>
                  <a:gd name="T67" fmla="*/ 0 h 154"/>
                  <a:gd name="T68" fmla="*/ 0 w 249"/>
                  <a:gd name="T69" fmla="*/ 0 h 154"/>
                  <a:gd name="T70" fmla="*/ 0 w 249"/>
                  <a:gd name="T71" fmla="*/ 0 h 154"/>
                  <a:gd name="T72" fmla="*/ 0 w 249"/>
                  <a:gd name="T73" fmla="*/ 0 h 154"/>
                  <a:gd name="T74" fmla="*/ 0 w 249"/>
                  <a:gd name="T75" fmla="*/ 0 h 154"/>
                  <a:gd name="T76" fmla="*/ 0 w 249"/>
                  <a:gd name="T77" fmla="*/ 0 h 154"/>
                  <a:gd name="T78" fmla="*/ 0 w 249"/>
                  <a:gd name="T79" fmla="*/ 0 h 15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9"/>
                  <a:gd name="T121" fmla="*/ 0 h 154"/>
                  <a:gd name="T122" fmla="*/ 249 w 249"/>
                  <a:gd name="T123" fmla="*/ 154 h 15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9" h="154">
                    <a:moveTo>
                      <a:pt x="0" y="24"/>
                    </a:moveTo>
                    <a:lnTo>
                      <a:pt x="3" y="39"/>
                    </a:lnTo>
                    <a:lnTo>
                      <a:pt x="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3" y="86"/>
                    </a:lnTo>
                    <a:lnTo>
                      <a:pt x="30" y="97"/>
                    </a:lnTo>
                    <a:lnTo>
                      <a:pt x="38" y="108"/>
                    </a:lnTo>
                    <a:lnTo>
                      <a:pt x="46" y="116"/>
                    </a:lnTo>
                    <a:lnTo>
                      <a:pt x="55" y="125"/>
                    </a:lnTo>
                    <a:lnTo>
                      <a:pt x="65" y="132"/>
                    </a:lnTo>
                    <a:lnTo>
                      <a:pt x="75" y="138"/>
                    </a:lnTo>
                    <a:lnTo>
                      <a:pt x="86" y="144"/>
                    </a:lnTo>
                    <a:lnTo>
                      <a:pt x="97" y="148"/>
                    </a:lnTo>
                    <a:lnTo>
                      <a:pt x="109" y="151"/>
                    </a:lnTo>
                    <a:lnTo>
                      <a:pt x="121" y="152"/>
                    </a:lnTo>
                    <a:lnTo>
                      <a:pt x="133" y="154"/>
                    </a:lnTo>
                    <a:lnTo>
                      <a:pt x="142" y="154"/>
                    </a:lnTo>
                    <a:lnTo>
                      <a:pt x="151" y="152"/>
                    </a:lnTo>
                    <a:lnTo>
                      <a:pt x="159" y="150"/>
                    </a:lnTo>
                    <a:lnTo>
                      <a:pt x="168" y="148"/>
                    </a:lnTo>
                    <a:lnTo>
                      <a:pt x="176" y="145"/>
                    </a:lnTo>
                    <a:lnTo>
                      <a:pt x="184" y="142"/>
                    </a:lnTo>
                    <a:lnTo>
                      <a:pt x="192" y="138"/>
                    </a:lnTo>
                    <a:lnTo>
                      <a:pt x="199" y="133"/>
                    </a:lnTo>
                    <a:lnTo>
                      <a:pt x="206" y="127"/>
                    </a:lnTo>
                    <a:lnTo>
                      <a:pt x="213" y="122"/>
                    </a:lnTo>
                    <a:lnTo>
                      <a:pt x="220" y="115"/>
                    </a:lnTo>
                    <a:lnTo>
                      <a:pt x="226" y="109"/>
                    </a:lnTo>
                    <a:lnTo>
                      <a:pt x="233" y="102"/>
                    </a:lnTo>
                    <a:lnTo>
                      <a:pt x="238" y="95"/>
                    </a:lnTo>
                    <a:lnTo>
                      <a:pt x="244" y="86"/>
                    </a:lnTo>
                    <a:lnTo>
                      <a:pt x="248" y="78"/>
                    </a:lnTo>
                    <a:lnTo>
                      <a:pt x="249" y="74"/>
                    </a:lnTo>
                    <a:lnTo>
                      <a:pt x="249" y="72"/>
                    </a:lnTo>
                    <a:lnTo>
                      <a:pt x="249" y="69"/>
                    </a:lnTo>
                    <a:lnTo>
                      <a:pt x="249" y="65"/>
                    </a:lnTo>
                    <a:lnTo>
                      <a:pt x="249" y="63"/>
                    </a:lnTo>
                    <a:lnTo>
                      <a:pt x="249" y="59"/>
                    </a:lnTo>
                    <a:lnTo>
                      <a:pt x="249" y="57"/>
                    </a:lnTo>
                    <a:lnTo>
                      <a:pt x="249" y="53"/>
                    </a:lnTo>
                    <a:lnTo>
                      <a:pt x="245" y="63"/>
                    </a:lnTo>
                    <a:lnTo>
                      <a:pt x="241" y="72"/>
                    </a:lnTo>
                    <a:lnTo>
                      <a:pt x="236" y="80"/>
                    </a:lnTo>
                    <a:lnTo>
                      <a:pt x="230" y="89"/>
                    </a:lnTo>
                    <a:lnTo>
                      <a:pt x="223" y="97"/>
                    </a:lnTo>
                    <a:lnTo>
                      <a:pt x="217" y="104"/>
                    </a:lnTo>
                    <a:lnTo>
                      <a:pt x="210" y="112"/>
                    </a:lnTo>
                    <a:lnTo>
                      <a:pt x="203" y="118"/>
                    </a:lnTo>
                    <a:lnTo>
                      <a:pt x="195" y="124"/>
                    </a:lnTo>
                    <a:lnTo>
                      <a:pt x="187" y="128"/>
                    </a:lnTo>
                    <a:lnTo>
                      <a:pt x="179" y="133"/>
                    </a:lnTo>
                    <a:lnTo>
                      <a:pt x="170" y="136"/>
                    </a:lnTo>
                    <a:lnTo>
                      <a:pt x="161" y="139"/>
                    </a:lnTo>
                    <a:lnTo>
                      <a:pt x="152" y="142"/>
                    </a:lnTo>
                    <a:lnTo>
                      <a:pt x="143" y="143"/>
                    </a:lnTo>
                    <a:lnTo>
                      <a:pt x="133" y="143"/>
                    </a:lnTo>
                    <a:lnTo>
                      <a:pt x="121" y="142"/>
                    </a:lnTo>
                    <a:lnTo>
                      <a:pt x="109" y="140"/>
                    </a:lnTo>
                    <a:lnTo>
                      <a:pt x="96" y="137"/>
                    </a:lnTo>
                    <a:lnTo>
                      <a:pt x="85" y="132"/>
                    </a:lnTo>
                    <a:lnTo>
                      <a:pt x="74" y="126"/>
                    </a:lnTo>
                    <a:lnTo>
                      <a:pt x="64" y="119"/>
                    </a:lnTo>
                    <a:lnTo>
                      <a:pt x="54" y="110"/>
                    </a:lnTo>
                    <a:lnTo>
                      <a:pt x="45" y="101"/>
                    </a:lnTo>
                    <a:lnTo>
                      <a:pt x="37" y="91"/>
                    </a:lnTo>
                    <a:lnTo>
                      <a:pt x="30" y="80"/>
                    </a:lnTo>
                    <a:lnTo>
                      <a:pt x="24" y="69"/>
                    </a:lnTo>
                    <a:lnTo>
                      <a:pt x="18" y="57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8" y="1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3" y="12"/>
                    </a:lnTo>
                    <a:lnTo>
                      <a:pt x="2" y="16"/>
                    </a:lnTo>
                    <a:lnTo>
                      <a:pt x="1" y="18"/>
                    </a:lnTo>
                    <a:lnTo>
                      <a:pt x="1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BD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3" name="Freeform 18"/>
              <p:cNvSpPr/>
              <p:nvPr/>
            </p:nvSpPr>
            <p:spPr bwMode="auto">
              <a:xfrm>
                <a:off x="1136" y="2659"/>
                <a:ext cx="49" cy="26"/>
              </a:xfrm>
              <a:custGeom>
                <a:avLst/>
                <a:gdLst>
                  <a:gd name="T0" fmla="*/ 0 w 246"/>
                  <a:gd name="T1" fmla="*/ 0 h 159"/>
                  <a:gd name="T2" fmla="*/ 0 w 246"/>
                  <a:gd name="T3" fmla="*/ 0 h 159"/>
                  <a:gd name="T4" fmla="*/ 0 w 246"/>
                  <a:gd name="T5" fmla="*/ 0 h 159"/>
                  <a:gd name="T6" fmla="*/ 0 w 246"/>
                  <a:gd name="T7" fmla="*/ 0 h 159"/>
                  <a:gd name="T8" fmla="*/ 0 w 246"/>
                  <a:gd name="T9" fmla="*/ 0 h 159"/>
                  <a:gd name="T10" fmla="*/ 0 w 246"/>
                  <a:gd name="T11" fmla="*/ 0 h 159"/>
                  <a:gd name="T12" fmla="*/ 0 w 246"/>
                  <a:gd name="T13" fmla="*/ 0 h 159"/>
                  <a:gd name="T14" fmla="*/ 0 w 246"/>
                  <a:gd name="T15" fmla="*/ 0 h 159"/>
                  <a:gd name="T16" fmla="*/ 0 w 246"/>
                  <a:gd name="T17" fmla="*/ 0 h 159"/>
                  <a:gd name="T18" fmla="*/ 0 w 246"/>
                  <a:gd name="T19" fmla="*/ 0 h 159"/>
                  <a:gd name="T20" fmla="*/ 0 w 246"/>
                  <a:gd name="T21" fmla="*/ 0 h 159"/>
                  <a:gd name="T22" fmla="*/ 0 w 246"/>
                  <a:gd name="T23" fmla="*/ 0 h 159"/>
                  <a:gd name="T24" fmla="*/ 0 w 246"/>
                  <a:gd name="T25" fmla="*/ 0 h 159"/>
                  <a:gd name="T26" fmla="*/ 0 w 246"/>
                  <a:gd name="T27" fmla="*/ 0 h 159"/>
                  <a:gd name="T28" fmla="*/ 0 w 246"/>
                  <a:gd name="T29" fmla="*/ 0 h 159"/>
                  <a:gd name="T30" fmla="*/ 0 w 246"/>
                  <a:gd name="T31" fmla="*/ 0 h 159"/>
                  <a:gd name="T32" fmla="*/ 0 w 246"/>
                  <a:gd name="T33" fmla="*/ 0 h 159"/>
                  <a:gd name="T34" fmla="*/ 0 w 246"/>
                  <a:gd name="T35" fmla="*/ 0 h 159"/>
                  <a:gd name="T36" fmla="*/ 0 w 246"/>
                  <a:gd name="T37" fmla="*/ 0 h 159"/>
                  <a:gd name="T38" fmla="*/ 0 w 246"/>
                  <a:gd name="T39" fmla="*/ 0 h 159"/>
                  <a:gd name="T40" fmla="*/ 0 w 246"/>
                  <a:gd name="T41" fmla="*/ 0 h 159"/>
                  <a:gd name="T42" fmla="*/ 0 w 246"/>
                  <a:gd name="T43" fmla="*/ 0 h 159"/>
                  <a:gd name="T44" fmla="*/ 0 w 246"/>
                  <a:gd name="T45" fmla="*/ 0 h 159"/>
                  <a:gd name="T46" fmla="*/ 0 w 246"/>
                  <a:gd name="T47" fmla="*/ 0 h 159"/>
                  <a:gd name="T48" fmla="*/ 0 w 246"/>
                  <a:gd name="T49" fmla="*/ 0 h 159"/>
                  <a:gd name="T50" fmla="*/ 0 w 246"/>
                  <a:gd name="T51" fmla="*/ 0 h 159"/>
                  <a:gd name="T52" fmla="*/ 0 w 246"/>
                  <a:gd name="T53" fmla="*/ 0 h 159"/>
                  <a:gd name="T54" fmla="*/ 0 w 246"/>
                  <a:gd name="T55" fmla="*/ 0 h 159"/>
                  <a:gd name="T56" fmla="*/ 0 w 246"/>
                  <a:gd name="T57" fmla="*/ 0 h 159"/>
                  <a:gd name="T58" fmla="*/ 0 w 246"/>
                  <a:gd name="T59" fmla="*/ 0 h 159"/>
                  <a:gd name="T60" fmla="*/ 0 w 246"/>
                  <a:gd name="T61" fmla="*/ 0 h 159"/>
                  <a:gd name="T62" fmla="*/ 0 w 246"/>
                  <a:gd name="T63" fmla="*/ 0 h 159"/>
                  <a:gd name="T64" fmla="*/ 0 w 246"/>
                  <a:gd name="T65" fmla="*/ 0 h 159"/>
                  <a:gd name="T66" fmla="*/ 0 w 246"/>
                  <a:gd name="T67" fmla="*/ 0 h 159"/>
                  <a:gd name="T68" fmla="*/ 0 w 246"/>
                  <a:gd name="T69" fmla="*/ 0 h 159"/>
                  <a:gd name="T70" fmla="*/ 0 w 246"/>
                  <a:gd name="T71" fmla="*/ 0 h 159"/>
                  <a:gd name="T72" fmla="*/ 0 w 246"/>
                  <a:gd name="T73" fmla="*/ 0 h 159"/>
                  <a:gd name="T74" fmla="*/ 0 w 246"/>
                  <a:gd name="T75" fmla="*/ 0 h 159"/>
                  <a:gd name="T76" fmla="*/ 0 w 246"/>
                  <a:gd name="T77" fmla="*/ 0 h 159"/>
                  <a:gd name="T78" fmla="*/ 0 w 246"/>
                  <a:gd name="T79" fmla="*/ 0 h 159"/>
                  <a:gd name="T80" fmla="*/ 0 w 246"/>
                  <a:gd name="T81" fmla="*/ 0 h 159"/>
                  <a:gd name="T82" fmla="*/ 0 w 246"/>
                  <a:gd name="T83" fmla="*/ 0 h 159"/>
                  <a:gd name="T84" fmla="*/ 0 w 246"/>
                  <a:gd name="T85" fmla="*/ 0 h 159"/>
                  <a:gd name="T86" fmla="*/ 0 w 246"/>
                  <a:gd name="T87" fmla="*/ 0 h 1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6"/>
                  <a:gd name="T133" fmla="*/ 0 h 159"/>
                  <a:gd name="T134" fmla="*/ 246 w 246"/>
                  <a:gd name="T135" fmla="*/ 159 h 1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6" h="159">
                    <a:moveTo>
                      <a:pt x="0" y="23"/>
                    </a:moveTo>
                    <a:lnTo>
                      <a:pt x="2" y="38"/>
                    </a:lnTo>
                    <a:lnTo>
                      <a:pt x="5" y="51"/>
                    </a:lnTo>
                    <a:lnTo>
                      <a:pt x="9" y="64"/>
                    </a:lnTo>
                    <a:lnTo>
                      <a:pt x="14" y="77"/>
                    </a:lnTo>
                    <a:lnTo>
                      <a:pt x="20" y="89"/>
                    </a:lnTo>
                    <a:lnTo>
                      <a:pt x="27" y="100"/>
                    </a:lnTo>
                    <a:lnTo>
                      <a:pt x="34" y="111"/>
                    </a:lnTo>
                    <a:lnTo>
                      <a:pt x="43" y="120"/>
                    </a:lnTo>
                    <a:lnTo>
                      <a:pt x="52" y="129"/>
                    </a:lnTo>
                    <a:lnTo>
                      <a:pt x="61" y="136"/>
                    </a:lnTo>
                    <a:lnTo>
                      <a:pt x="71" y="143"/>
                    </a:lnTo>
                    <a:lnTo>
                      <a:pt x="82" y="149"/>
                    </a:lnTo>
                    <a:lnTo>
                      <a:pt x="93" y="153"/>
                    </a:lnTo>
                    <a:lnTo>
                      <a:pt x="106" y="156"/>
                    </a:lnTo>
                    <a:lnTo>
                      <a:pt x="118" y="159"/>
                    </a:lnTo>
                    <a:lnTo>
                      <a:pt x="130" y="159"/>
                    </a:lnTo>
                    <a:lnTo>
                      <a:pt x="139" y="159"/>
                    </a:lnTo>
                    <a:lnTo>
                      <a:pt x="148" y="157"/>
                    </a:lnTo>
                    <a:lnTo>
                      <a:pt x="157" y="156"/>
                    </a:lnTo>
                    <a:lnTo>
                      <a:pt x="166" y="153"/>
                    </a:lnTo>
                    <a:lnTo>
                      <a:pt x="174" y="150"/>
                    </a:lnTo>
                    <a:lnTo>
                      <a:pt x="183" y="145"/>
                    </a:lnTo>
                    <a:lnTo>
                      <a:pt x="191" y="142"/>
                    </a:lnTo>
                    <a:lnTo>
                      <a:pt x="198" y="136"/>
                    </a:lnTo>
                    <a:lnTo>
                      <a:pt x="205" y="131"/>
                    </a:lnTo>
                    <a:lnTo>
                      <a:pt x="212" y="124"/>
                    </a:lnTo>
                    <a:lnTo>
                      <a:pt x="219" y="118"/>
                    </a:lnTo>
                    <a:lnTo>
                      <a:pt x="226" y="111"/>
                    </a:lnTo>
                    <a:lnTo>
                      <a:pt x="232" y="102"/>
                    </a:lnTo>
                    <a:lnTo>
                      <a:pt x="237" y="94"/>
                    </a:lnTo>
                    <a:lnTo>
                      <a:pt x="242" y="85"/>
                    </a:lnTo>
                    <a:lnTo>
                      <a:pt x="246" y="76"/>
                    </a:lnTo>
                    <a:lnTo>
                      <a:pt x="246" y="74"/>
                    </a:lnTo>
                    <a:lnTo>
                      <a:pt x="246" y="70"/>
                    </a:lnTo>
                    <a:lnTo>
                      <a:pt x="246" y="68"/>
                    </a:lnTo>
                    <a:lnTo>
                      <a:pt x="246" y="64"/>
                    </a:lnTo>
                    <a:lnTo>
                      <a:pt x="246" y="60"/>
                    </a:lnTo>
                    <a:lnTo>
                      <a:pt x="246" y="58"/>
                    </a:lnTo>
                    <a:lnTo>
                      <a:pt x="246" y="54"/>
                    </a:lnTo>
                    <a:lnTo>
                      <a:pt x="246" y="52"/>
                    </a:lnTo>
                    <a:lnTo>
                      <a:pt x="242" y="62"/>
                    </a:lnTo>
                    <a:lnTo>
                      <a:pt x="238" y="72"/>
                    </a:lnTo>
                    <a:lnTo>
                      <a:pt x="233" y="82"/>
                    </a:lnTo>
                    <a:lnTo>
                      <a:pt x="228" y="90"/>
                    </a:lnTo>
                    <a:lnTo>
                      <a:pt x="221" y="99"/>
                    </a:lnTo>
                    <a:lnTo>
                      <a:pt x="215" y="107"/>
                    </a:lnTo>
                    <a:lnTo>
                      <a:pt x="208" y="114"/>
                    </a:lnTo>
                    <a:lnTo>
                      <a:pt x="201" y="121"/>
                    </a:lnTo>
                    <a:lnTo>
                      <a:pt x="193" y="127"/>
                    </a:lnTo>
                    <a:lnTo>
                      <a:pt x="185" y="132"/>
                    </a:lnTo>
                    <a:lnTo>
                      <a:pt x="177" y="137"/>
                    </a:lnTo>
                    <a:lnTo>
                      <a:pt x="168" y="142"/>
                    </a:lnTo>
                    <a:lnTo>
                      <a:pt x="159" y="144"/>
                    </a:lnTo>
                    <a:lnTo>
                      <a:pt x="149" y="147"/>
                    </a:lnTo>
                    <a:lnTo>
                      <a:pt x="140" y="148"/>
                    </a:lnTo>
                    <a:lnTo>
                      <a:pt x="130" y="148"/>
                    </a:lnTo>
                    <a:lnTo>
                      <a:pt x="118" y="148"/>
                    </a:lnTo>
                    <a:lnTo>
                      <a:pt x="106" y="145"/>
                    </a:lnTo>
                    <a:lnTo>
                      <a:pt x="93" y="142"/>
                    </a:lnTo>
                    <a:lnTo>
                      <a:pt x="82" y="137"/>
                    </a:lnTo>
                    <a:lnTo>
                      <a:pt x="71" y="131"/>
                    </a:lnTo>
                    <a:lnTo>
                      <a:pt x="61" y="124"/>
                    </a:lnTo>
                    <a:lnTo>
                      <a:pt x="52" y="115"/>
                    </a:lnTo>
                    <a:lnTo>
                      <a:pt x="43" y="106"/>
                    </a:lnTo>
                    <a:lnTo>
                      <a:pt x="35" y="95"/>
                    </a:lnTo>
                    <a:lnTo>
                      <a:pt x="28" y="84"/>
                    </a:lnTo>
                    <a:lnTo>
                      <a:pt x="22" y="72"/>
                    </a:lnTo>
                    <a:lnTo>
                      <a:pt x="17" y="59"/>
                    </a:lnTo>
                    <a:lnTo>
                      <a:pt x="13" y="46"/>
                    </a:lnTo>
                    <a:lnTo>
                      <a:pt x="10" y="32"/>
                    </a:lnTo>
                    <a:lnTo>
                      <a:pt x="8" y="17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2" y="14"/>
                    </a:lnTo>
                    <a:lnTo>
                      <a:pt x="1" y="17"/>
                    </a:lnTo>
                    <a:lnTo>
                      <a:pt x="1" y="2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4" name="Freeform 19"/>
              <p:cNvSpPr/>
              <p:nvPr/>
            </p:nvSpPr>
            <p:spPr bwMode="auto">
              <a:xfrm>
                <a:off x="1136" y="2657"/>
                <a:ext cx="49" cy="27"/>
              </a:xfrm>
              <a:custGeom>
                <a:avLst/>
                <a:gdLst>
                  <a:gd name="T0" fmla="*/ 0 w 243"/>
                  <a:gd name="T1" fmla="*/ 0 h 164"/>
                  <a:gd name="T2" fmla="*/ 0 w 243"/>
                  <a:gd name="T3" fmla="*/ 0 h 164"/>
                  <a:gd name="T4" fmla="*/ 0 w 243"/>
                  <a:gd name="T5" fmla="*/ 0 h 164"/>
                  <a:gd name="T6" fmla="*/ 0 w 243"/>
                  <a:gd name="T7" fmla="*/ 0 h 164"/>
                  <a:gd name="T8" fmla="*/ 0 w 243"/>
                  <a:gd name="T9" fmla="*/ 0 h 164"/>
                  <a:gd name="T10" fmla="*/ 0 w 243"/>
                  <a:gd name="T11" fmla="*/ 0 h 164"/>
                  <a:gd name="T12" fmla="*/ 0 w 243"/>
                  <a:gd name="T13" fmla="*/ 0 h 164"/>
                  <a:gd name="T14" fmla="*/ 0 w 243"/>
                  <a:gd name="T15" fmla="*/ 0 h 164"/>
                  <a:gd name="T16" fmla="*/ 0 w 243"/>
                  <a:gd name="T17" fmla="*/ 0 h 164"/>
                  <a:gd name="T18" fmla="*/ 0 w 243"/>
                  <a:gd name="T19" fmla="*/ 0 h 164"/>
                  <a:gd name="T20" fmla="*/ 0 w 243"/>
                  <a:gd name="T21" fmla="*/ 0 h 164"/>
                  <a:gd name="T22" fmla="*/ 0 w 243"/>
                  <a:gd name="T23" fmla="*/ 0 h 164"/>
                  <a:gd name="T24" fmla="*/ 0 w 243"/>
                  <a:gd name="T25" fmla="*/ 0 h 164"/>
                  <a:gd name="T26" fmla="*/ 0 w 243"/>
                  <a:gd name="T27" fmla="*/ 0 h 164"/>
                  <a:gd name="T28" fmla="*/ 0 w 243"/>
                  <a:gd name="T29" fmla="*/ 0 h 164"/>
                  <a:gd name="T30" fmla="*/ 0 w 243"/>
                  <a:gd name="T31" fmla="*/ 0 h 164"/>
                  <a:gd name="T32" fmla="*/ 0 w 243"/>
                  <a:gd name="T33" fmla="*/ 0 h 164"/>
                  <a:gd name="T34" fmla="*/ 0 w 243"/>
                  <a:gd name="T35" fmla="*/ 0 h 164"/>
                  <a:gd name="T36" fmla="*/ 0 w 243"/>
                  <a:gd name="T37" fmla="*/ 0 h 164"/>
                  <a:gd name="T38" fmla="*/ 0 w 243"/>
                  <a:gd name="T39" fmla="*/ 0 h 164"/>
                  <a:gd name="T40" fmla="*/ 0 w 243"/>
                  <a:gd name="T41" fmla="*/ 0 h 164"/>
                  <a:gd name="T42" fmla="*/ 0 w 243"/>
                  <a:gd name="T43" fmla="*/ 0 h 164"/>
                  <a:gd name="T44" fmla="*/ 0 w 243"/>
                  <a:gd name="T45" fmla="*/ 0 h 164"/>
                  <a:gd name="T46" fmla="*/ 0 w 243"/>
                  <a:gd name="T47" fmla="*/ 0 h 164"/>
                  <a:gd name="T48" fmla="*/ 0 w 243"/>
                  <a:gd name="T49" fmla="*/ 0 h 164"/>
                  <a:gd name="T50" fmla="*/ 0 w 243"/>
                  <a:gd name="T51" fmla="*/ 0 h 164"/>
                  <a:gd name="T52" fmla="*/ 0 w 243"/>
                  <a:gd name="T53" fmla="*/ 0 h 164"/>
                  <a:gd name="T54" fmla="*/ 0 w 243"/>
                  <a:gd name="T55" fmla="*/ 0 h 164"/>
                  <a:gd name="T56" fmla="*/ 0 w 243"/>
                  <a:gd name="T57" fmla="*/ 0 h 164"/>
                  <a:gd name="T58" fmla="*/ 0 w 243"/>
                  <a:gd name="T59" fmla="*/ 0 h 164"/>
                  <a:gd name="T60" fmla="*/ 0 w 243"/>
                  <a:gd name="T61" fmla="*/ 0 h 164"/>
                  <a:gd name="T62" fmla="*/ 0 w 243"/>
                  <a:gd name="T63" fmla="*/ 0 h 164"/>
                  <a:gd name="T64" fmla="*/ 0 w 243"/>
                  <a:gd name="T65" fmla="*/ 0 h 164"/>
                  <a:gd name="T66" fmla="*/ 0 w 243"/>
                  <a:gd name="T67" fmla="*/ 0 h 164"/>
                  <a:gd name="T68" fmla="*/ 0 w 243"/>
                  <a:gd name="T69" fmla="*/ 0 h 164"/>
                  <a:gd name="T70" fmla="*/ 0 w 243"/>
                  <a:gd name="T71" fmla="*/ 0 h 164"/>
                  <a:gd name="T72" fmla="*/ 0 w 243"/>
                  <a:gd name="T73" fmla="*/ 0 h 164"/>
                  <a:gd name="T74" fmla="*/ 0 w 243"/>
                  <a:gd name="T75" fmla="*/ 0 h 164"/>
                  <a:gd name="T76" fmla="*/ 0 w 243"/>
                  <a:gd name="T77" fmla="*/ 0 h 164"/>
                  <a:gd name="T78" fmla="*/ 0 w 243"/>
                  <a:gd name="T79" fmla="*/ 0 h 164"/>
                  <a:gd name="T80" fmla="*/ 0 w 243"/>
                  <a:gd name="T81" fmla="*/ 0 h 164"/>
                  <a:gd name="T82" fmla="*/ 0 w 243"/>
                  <a:gd name="T83" fmla="*/ 0 h 164"/>
                  <a:gd name="T84" fmla="*/ 0 w 243"/>
                  <a:gd name="T85" fmla="*/ 0 h 164"/>
                  <a:gd name="T86" fmla="*/ 0 w 243"/>
                  <a:gd name="T87" fmla="*/ 0 h 164"/>
                  <a:gd name="T88" fmla="*/ 0 w 243"/>
                  <a:gd name="T89" fmla="*/ 0 h 164"/>
                  <a:gd name="T90" fmla="*/ 0 w 243"/>
                  <a:gd name="T91" fmla="*/ 0 h 164"/>
                  <a:gd name="T92" fmla="*/ 0 w 243"/>
                  <a:gd name="T93" fmla="*/ 0 h 164"/>
                  <a:gd name="T94" fmla="*/ 0 w 243"/>
                  <a:gd name="T95" fmla="*/ 0 h 1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43"/>
                  <a:gd name="T145" fmla="*/ 0 h 164"/>
                  <a:gd name="T146" fmla="*/ 243 w 243"/>
                  <a:gd name="T147" fmla="*/ 164 h 16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43" h="164">
                    <a:moveTo>
                      <a:pt x="0" y="21"/>
                    </a:moveTo>
                    <a:lnTo>
                      <a:pt x="2" y="36"/>
                    </a:lnTo>
                    <a:lnTo>
                      <a:pt x="4" y="50"/>
                    </a:lnTo>
                    <a:lnTo>
                      <a:pt x="8" y="64"/>
                    </a:lnTo>
                    <a:lnTo>
                      <a:pt x="12" y="78"/>
                    </a:lnTo>
                    <a:lnTo>
                      <a:pt x="18" y="90"/>
                    </a:lnTo>
                    <a:lnTo>
                      <a:pt x="24" y="101"/>
                    </a:lnTo>
                    <a:lnTo>
                      <a:pt x="31" y="112"/>
                    </a:lnTo>
                    <a:lnTo>
                      <a:pt x="39" y="122"/>
                    </a:lnTo>
                    <a:lnTo>
                      <a:pt x="48" y="131"/>
                    </a:lnTo>
                    <a:lnTo>
                      <a:pt x="58" y="140"/>
                    </a:lnTo>
                    <a:lnTo>
                      <a:pt x="68" y="147"/>
                    </a:lnTo>
                    <a:lnTo>
                      <a:pt x="79" y="153"/>
                    </a:lnTo>
                    <a:lnTo>
                      <a:pt x="90" y="158"/>
                    </a:lnTo>
                    <a:lnTo>
                      <a:pt x="103" y="161"/>
                    </a:lnTo>
                    <a:lnTo>
                      <a:pt x="115" y="163"/>
                    </a:lnTo>
                    <a:lnTo>
                      <a:pt x="127" y="164"/>
                    </a:lnTo>
                    <a:lnTo>
                      <a:pt x="137" y="164"/>
                    </a:lnTo>
                    <a:lnTo>
                      <a:pt x="146" y="163"/>
                    </a:lnTo>
                    <a:lnTo>
                      <a:pt x="155" y="160"/>
                    </a:lnTo>
                    <a:lnTo>
                      <a:pt x="164" y="157"/>
                    </a:lnTo>
                    <a:lnTo>
                      <a:pt x="173" y="154"/>
                    </a:lnTo>
                    <a:lnTo>
                      <a:pt x="181" y="149"/>
                    </a:lnTo>
                    <a:lnTo>
                      <a:pt x="189" y="145"/>
                    </a:lnTo>
                    <a:lnTo>
                      <a:pt x="197" y="139"/>
                    </a:lnTo>
                    <a:lnTo>
                      <a:pt x="204" y="133"/>
                    </a:lnTo>
                    <a:lnTo>
                      <a:pt x="211" y="125"/>
                    </a:lnTo>
                    <a:lnTo>
                      <a:pt x="217" y="118"/>
                    </a:lnTo>
                    <a:lnTo>
                      <a:pt x="224" y="110"/>
                    </a:lnTo>
                    <a:lnTo>
                      <a:pt x="230" y="101"/>
                    </a:lnTo>
                    <a:lnTo>
                      <a:pt x="235" y="93"/>
                    </a:lnTo>
                    <a:lnTo>
                      <a:pt x="239" y="84"/>
                    </a:lnTo>
                    <a:lnTo>
                      <a:pt x="243" y="74"/>
                    </a:lnTo>
                    <a:lnTo>
                      <a:pt x="243" y="70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2"/>
                    </a:lnTo>
                    <a:lnTo>
                      <a:pt x="242" y="58"/>
                    </a:lnTo>
                    <a:lnTo>
                      <a:pt x="242" y="56"/>
                    </a:lnTo>
                    <a:lnTo>
                      <a:pt x="241" y="52"/>
                    </a:lnTo>
                    <a:lnTo>
                      <a:pt x="241" y="50"/>
                    </a:lnTo>
                    <a:lnTo>
                      <a:pt x="238" y="61"/>
                    </a:lnTo>
                    <a:lnTo>
                      <a:pt x="234" y="72"/>
                    </a:lnTo>
                    <a:lnTo>
                      <a:pt x="230" y="81"/>
                    </a:lnTo>
                    <a:lnTo>
                      <a:pt x="225" y="91"/>
                    </a:lnTo>
                    <a:lnTo>
                      <a:pt x="219" y="100"/>
                    </a:lnTo>
                    <a:lnTo>
                      <a:pt x="213" y="109"/>
                    </a:lnTo>
                    <a:lnTo>
                      <a:pt x="206" y="116"/>
                    </a:lnTo>
                    <a:lnTo>
                      <a:pt x="199" y="123"/>
                    </a:lnTo>
                    <a:lnTo>
                      <a:pt x="191" y="130"/>
                    </a:lnTo>
                    <a:lnTo>
                      <a:pt x="183" y="136"/>
                    </a:lnTo>
                    <a:lnTo>
                      <a:pt x="174" y="141"/>
                    </a:lnTo>
                    <a:lnTo>
                      <a:pt x="166" y="146"/>
                    </a:lnTo>
                    <a:lnTo>
                      <a:pt x="156" y="148"/>
                    </a:lnTo>
                    <a:lnTo>
                      <a:pt x="147" y="151"/>
                    </a:lnTo>
                    <a:lnTo>
                      <a:pt x="137" y="153"/>
                    </a:lnTo>
                    <a:lnTo>
                      <a:pt x="127" y="153"/>
                    </a:lnTo>
                    <a:lnTo>
                      <a:pt x="115" y="152"/>
                    </a:lnTo>
                    <a:lnTo>
                      <a:pt x="104" y="151"/>
                    </a:lnTo>
                    <a:lnTo>
                      <a:pt x="91" y="147"/>
                    </a:lnTo>
                    <a:lnTo>
                      <a:pt x="81" y="142"/>
                    </a:lnTo>
                    <a:lnTo>
                      <a:pt x="70" y="136"/>
                    </a:lnTo>
                    <a:lnTo>
                      <a:pt x="61" y="129"/>
                    </a:lnTo>
                    <a:lnTo>
                      <a:pt x="52" y="121"/>
                    </a:lnTo>
                    <a:lnTo>
                      <a:pt x="43" y="112"/>
                    </a:lnTo>
                    <a:lnTo>
                      <a:pt x="36" y="101"/>
                    </a:lnTo>
                    <a:lnTo>
                      <a:pt x="29" y="91"/>
                    </a:lnTo>
                    <a:lnTo>
                      <a:pt x="23" y="80"/>
                    </a:lnTo>
                    <a:lnTo>
                      <a:pt x="18" y="68"/>
                    </a:lnTo>
                    <a:lnTo>
                      <a:pt x="14" y="55"/>
                    </a:lnTo>
                    <a:lnTo>
                      <a:pt x="12" y="42"/>
                    </a:lnTo>
                    <a:lnTo>
                      <a:pt x="10" y="2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5" y="10"/>
                    </a:lnTo>
                    <a:lnTo>
                      <a:pt x="4" y="13"/>
                    </a:lnTo>
                    <a:lnTo>
                      <a:pt x="3" y="14"/>
                    </a:lnTo>
                    <a:lnTo>
                      <a:pt x="2" y="16"/>
                    </a:lnTo>
                    <a:lnTo>
                      <a:pt x="1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4B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5" name="Freeform 20"/>
              <p:cNvSpPr/>
              <p:nvPr/>
            </p:nvSpPr>
            <p:spPr bwMode="auto">
              <a:xfrm>
                <a:off x="1137" y="2655"/>
                <a:ext cx="48" cy="28"/>
              </a:xfrm>
              <a:custGeom>
                <a:avLst/>
                <a:gdLst>
                  <a:gd name="T0" fmla="*/ 0 w 238"/>
                  <a:gd name="T1" fmla="*/ 0 h 169"/>
                  <a:gd name="T2" fmla="*/ 0 w 238"/>
                  <a:gd name="T3" fmla="*/ 0 h 169"/>
                  <a:gd name="T4" fmla="*/ 0 w 238"/>
                  <a:gd name="T5" fmla="*/ 0 h 169"/>
                  <a:gd name="T6" fmla="*/ 0 w 238"/>
                  <a:gd name="T7" fmla="*/ 0 h 169"/>
                  <a:gd name="T8" fmla="*/ 0 w 238"/>
                  <a:gd name="T9" fmla="*/ 0 h 169"/>
                  <a:gd name="T10" fmla="*/ 0 w 238"/>
                  <a:gd name="T11" fmla="*/ 0 h 169"/>
                  <a:gd name="T12" fmla="*/ 0 w 238"/>
                  <a:gd name="T13" fmla="*/ 0 h 169"/>
                  <a:gd name="T14" fmla="*/ 0 w 238"/>
                  <a:gd name="T15" fmla="*/ 0 h 169"/>
                  <a:gd name="T16" fmla="*/ 0 w 238"/>
                  <a:gd name="T17" fmla="*/ 0 h 169"/>
                  <a:gd name="T18" fmla="*/ 0 w 238"/>
                  <a:gd name="T19" fmla="*/ 0 h 169"/>
                  <a:gd name="T20" fmla="*/ 0 w 238"/>
                  <a:gd name="T21" fmla="*/ 0 h 169"/>
                  <a:gd name="T22" fmla="*/ 0 w 238"/>
                  <a:gd name="T23" fmla="*/ 0 h 169"/>
                  <a:gd name="T24" fmla="*/ 0 w 238"/>
                  <a:gd name="T25" fmla="*/ 0 h 169"/>
                  <a:gd name="T26" fmla="*/ 0 w 238"/>
                  <a:gd name="T27" fmla="*/ 0 h 169"/>
                  <a:gd name="T28" fmla="*/ 0 w 238"/>
                  <a:gd name="T29" fmla="*/ 0 h 169"/>
                  <a:gd name="T30" fmla="*/ 0 w 238"/>
                  <a:gd name="T31" fmla="*/ 0 h 169"/>
                  <a:gd name="T32" fmla="*/ 0 w 238"/>
                  <a:gd name="T33" fmla="*/ 0 h 169"/>
                  <a:gd name="T34" fmla="*/ 0 w 238"/>
                  <a:gd name="T35" fmla="*/ 0 h 169"/>
                  <a:gd name="T36" fmla="*/ 0 w 238"/>
                  <a:gd name="T37" fmla="*/ 0 h 169"/>
                  <a:gd name="T38" fmla="*/ 0 w 238"/>
                  <a:gd name="T39" fmla="*/ 0 h 169"/>
                  <a:gd name="T40" fmla="*/ 0 w 238"/>
                  <a:gd name="T41" fmla="*/ 0 h 169"/>
                  <a:gd name="T42" fmla="*/ 0 w 238"/>
                  <a:gd name="T43" fmla="*/ 0 h 169"/>
                  <a:gd name="T44" fmla="*/ 0 w 238"/>
                  <a:gd name="T45" fmla="*/ 0 h 169"/>
                  <a:gd name="T46" fmla="*/ 0 w 238"/>
                  <a:gd name="T47" fmla="*/ 0 h 169"/>
                  <a:gd name="T48" fmla="*/ 0 w 238"/>
                  <a:gd name="T49" fmla="*/ 0 h 169"/>
                  <a:gd name="T50" fmla="*/ 0 w 238"/>
                  <a:gd name="T51" fmla="*/ 0 h 169"/>
                  <a:gd name="T52" fmla="*/ 0 w 238"/>
                  <a:gd name="T53" fmla="*/ 0 h 169"/>
                  <a:gd name="T54" fmla="*/ 0 w 238"/>
                  <a:gd name="T55" fmla="*/ 0 h 169"/>
                  <a:gd name="T56" fmla="*/ 0 w 238"/>
                  <a:gd name="T57" fmla="*/ 0 h 169"/>
                  <a:gd name="T58" fmla="*/ 0 w 238"/>
                  <a:gd name="T59" fmla="*/ 0 h 169"/>
                  <a:gd name="T60" fmla="*/ 0 w 238"/>
                  <a:gd name="T61" fmla="*/ 0 h 169"/>
                  <a:gd name="T62" fmla="*/ 0 w 238"/>
                  <a:gd name="T63" fmla="*/ 0 h 169"/>
                  <a:gd name="T64" fmla="*/ 0 w 238"/>
                  <a:gd name="T65" fmla="*/ 0 h 169"/>
                  <a:gd name="T66" fmla="*/ 0 w 238"/>
                  <a:gd name="T67" fmla="*/ 0 h 169"/>
                  <a:gd name="T68" fmla="*/ 0 w 238"/>
                  <a:gd name="T69" fmla="*/ 0 h 169"/>
                  <a:gd name="T70" fmla="*/ 0 w 238"/>
                  <a:gd name="T71" fmla="*/ 0 h 169"/>
                  <a:gd name="T72" fmla="*/ 0 w 238"/>
                  <a:gd name="T73" fmla="*/ 0 h 169"/>
                  <a:gd name="T74" fmla="*/ 0 w 238"/>
                  <a:gd name="T75" fmla="*/ 0 h 169"/>
                  <a:gd name="T76" fmla="*/ 0 w 238"/>
                  <a:gd name="T77" fmla="*/ 0 h 169"/>
                  <a:gd name="T78" fmla="*/ 0 w 238"/>
                  <a:gd name="T79" fmla="*/ 0 h 169"/>
                  <a:gd name="T80" fmla="*/ 0 w 238"/>
                  <a:gd name="T81" fmla="*/ 0 h 169"/>
                  <a:gd name="T82" fmla="*/ 0 w 238"/>
                  <a:gd name="T83" fmla="*/ 0 h 169"/>
                  <a:gd name="T84" fmla="*/ 0 w 238"/>
                  <a:gd name="T85" fmla="*/ 0 h 169"/>
                  <a:gd name="T86" fmla="*/ 0 w 238"/>
                  <a:gd name="T87" fmla="*/ 0 h 169"/>
                  <a:gd name="T88" fmla="*/ 0 w 238"/>
                  <a:gd name="T89" fmla="*/ 0 h 169"/>
                  <a:gd name="T90" fmla="*/ 0 w 238"/>
                  <a:gd name="T91" fmla="*/ 0 h 169"/>
                  <a:gd name="T92" fmla="*/ 0 w 238"/>
                  <a:gd name="T93" fmla="*/ 0 h 169"/>
                  <a:gd name="T94" fmla="*/ 0 w 238"/>
                  <a:gd name="T95" fmla="*/ 0 h 169"/>
                  <a:gd name="T96" fmla="*/ 0 w 238"/>
                  <a:gd name="T97" fmla="*/ 0 h 169"/>
                  <a:gd name="T98" fmla="*/ 0 w 238"/>
                  <a:gd name="T99" fmla="*/ 0 h 169"/>
                  <a:gd name="T100" fmla="*/ 0 w 238"/>
                  <a:gd name="T101" fmla="*/ 0 h 169"/>
                  <a:gd name="T102" fmla="*/ 0 w 238"/>
                  <a:gd name="T103" fmla="*/ 0 h 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38"/>
                  <a:gd name="T157" fmla="*/ 0 h 169"/>
                  <a:gd name="T158" fmla="*/ 238 w 238"/>
                  <a:gd name="T159" fmla="*/ 169 h 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38" h="169">
                    <a:moveTo>
                      <a:pt x="0" y="21"/>
                    </a:moveTo>
                    <a:lnTo>
                      <a:pt x="0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38"/>
                    </a:lnTo>
                    <a:lnTo>
                      <a:pt x="2" y="53"/>
                    </a:lnTo>
                    <a:lnTo>
                      <a:pt x="5" y="67"/>
                    </a:lnTo>
                    <a:lnTo>
                      <a:pt x="9" y="80"/>
                    </a:lnTo>
                    <a:lnTo>
                      <a:pt x="14" y="93"/>
                    </a:lnTo>
                    <a:lnTo>
                      <a:pt x="20" y="105"/>
                    </a:lnTo>
                    <a:lnTo>
                      <a:pt x="27" y="116"/>
                    </a:lnTo>
                    <a:lnTo>
                      <a:pt x="35" y="127"/>
                    </a:lnTo>
                    <a:lnTo>
                      <a:pt x="44" y="136"/>
                    </a:lnTo>
                    <a:lnTo>
                      <a:pt x="53" y="145"/>
                    </a:lnTo>
                    <a:lnTo>
                      <a:pt x="63" y="152"/>
                    </a:lnTo>
                    <a:lnTo>
                      <a:pt x="74" y="158"/>
                    </a:lnTo>
                    <a:lnTo>
                      <a:pt x="85" y="163"/>
                    </a:lnTo>
                    <a:lnTo>
                      <a:pt x="98" y="166"/>
                    </a:lnTo>
                    <a:lnTo>
                      <a:pt x="110" y="169"/>
                    </a:lnTo>
                    <a:lnTo>
                      <a:pt x="122" y="169"/>
                    </a:lnTo>
                    <a:lnTo>
                      <a:pt x="132" y="169"/>
                    </a:lnTo>
                    <a:lnTo>
                      <a:pt x="141" y="168"/>
                    </a:lnTo>
                    <a:lnTo>
                      <a:pt x="151" y="165"/>
                    </a:lnTo>
                    <a:lnTo>
                      <a:pt x="160" y="162"/>
                    </a:lnTo>
                    <a:lnTo>
                      <a:pt x="169" y="158"/>
                    </a:lnTo>
                    <a:lnTo>
                      <a:pt x="177" y="153"/>
                    </a:lnTo>
                    <a:lnTo>
                      <a:pt x="185" y="148"/>
                    </a:lnTo>
                    <a:lnTo>
                      <a:pt x="193" y="142"/>
                    </a:lnTo>
                    <a:lnTo>
                      <a:pt x="200" y="135"/>
                    </a:lnTo>
                    <a:lnTo>
                      <a:pt x="207" y="128"/>
                    </a:lnTo>
                    <a:lnTo>
                      <a:pt x="213" y="120"/>
                    </a:lnTo>
                    <a:lnTo>
                      <a:pt x="220" y="111"/>
                    </a:lnTo>
                    <a:lnTo>
                      <a:pt x="225" y="103"/>
                    </a:lnTo>
                    <a:lnTo>
                      <a:pt x="230" y="93"/>
                    </a:lnTo>
                    <a:lnTo>
                      <a:pt x="234" y="83"/>
                    </a:lnTo>
                    <a:lnTo>
                      <a:pt x="238" y="73"/>
                    </a:lnTo>
                    <a:lnTo>
                      <a:pt x="237" y="69"/>
                    </a:lnTo>
                    <a:lnTo>
                      <a:pt x="237" y="67"/>
                    </a:lnTo>
                    <a:lnTo>
                      <a:pt x="236" y="63"/>
                    </a:lnTo>
                    <a:lnTo>
                      <a:pt x="236" y="61"/>
                    </a:lnTo>
                    <a:lnTo>
                      <a:pt x="235" y="57"/>
                    </a:lnTo>
                    <a:lnTo>
                      <a:pt x="235" y="55"/>
                    </a:lnTo>
                    <a:lnTo>
                      <a:pt x="234" y="51"/>
                    </a:lnTo>
                    <a:lnTo>
                      <a:pt x="234" y="49"/>
                    </a:lnTo>
                    <a:lnTo>
                      <a:pt x="231" y="61"/>
                    </a:lnTo>
                    <a:lnTo>
                      <a:pt x="228" y="72"/>
                    </a:lnTo>
                    <a:lnTo>
                      <a:pt x="224" y="83"/>
                    </a:lnTo>
                    <a:lnTo>
                      <a:pt x="220" y="92"/>
                    </a:lnTo>
                    <a:lnTo>
                      <a:pt x="214" y="102"/>
                    </a:lnTo>
                    <a:lnTo>
                      <a:pt x="208" y="111"/>
                    </a:lnTo>
                    <a:lnTo>
                      <a:pt x="201" y="120"/>
                    </a:lnTo>
                    <a:lnTo>
                      <a:pt x="194" y="127"/>
                    </a:lnTo>
                    <a:lnTo>
                      <a:pt x="187" y="134"/>
                    </a:lnTo>
                    <a:lnTo>
                      <a:pt x="179" y="140"/>
                    </a:lnTo>
                    <a:lnTo>
                      <a:pt x="170" y="146"/>
                    </a:lnTo>
                    <a:lnTo>
                      <a:pt x="161" y="151"/>
                    </a:lnTo>
                    <a:lnTo>
                      <a:pt x="152" y="154"/>
                    </a:lnTo>
                    <a:lnTo>
                      <a:pt x="142" y="157"/>
                    </a:lnTo>
                    <a:lnTo>
                      <a:pt x="132" y="158"/>
                    </a:lnTo>
                    <a:lnTo>
                      <a:pt x="122" y="158"/>
                    </a:lnTo>
                    <a:lnTo>
                      <a:pt x="111" y="158"/>
                    </a:lnTo>
                    <a:lnTo>
                      <a:pt x="99" y="156"/>
                    </a:lnTo>
                    <a:lnTo>
                      <a:pt x="88" y="152"/>
                    </a:lnTo>
                    <a:lnTo>
                      <a:pt x="77" y="148"/>
                    </a:lnTo>
                    <a:lnTo>
                      <a:pt x="67" y="142"/>
                    </a:lnTo>
                    <a:lnTo>
                      <a:pt x="58" y="135"/>
                    </a:lnTo>
                    <a:lnTo>
                      <a:pt x="50" y="128"/>
                    </a:lnTo>
                    <a:lnTo>
                      <a:pt x="42" y="120"/>
                    </a:lnTo>
                    <a:lnTo>
                      <a:pt x="34" y="110"/>
                    </a:lnTo>
                    <a:lnTo>
                      <a:pt x="28" y="99"/>
                    </a:lnTo>
                    <a:lnTo>
                      <a:pt x="22" y="89"/>
                    </a:lnTo>
                    <a:lnTo>
                      <a:pt x="18" y="77"/>
                    </a:lnTo>
                    <a:lnTo>
                      <a:pt x="14" y="63"/>
                    </a:lnTo>
                    <a:lnTo>
                      <a:pt x="11" y="51"/>
                    </a:lnTo>
                    <a:lnTo>
                      <a:pt x="9" y="37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8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6"/>
                    </a:lnTo>
                    <a:lnTo>
                      <a:pt x="6" y="7"/>
                    </a:lnTo>
                    <a:lnTo>
                      <a:pt x="5" y="9"/>
                    </a:lnTo>
                    <a:lnTo>
                      <a:pt x="4" y="11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2" y="15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5C1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6" name="Freeform 21"/>
              <p:cNvSpPr/>
              <p:nvPr/>
            </p:nvSpPr>
            <p:spPr bwMode="auto">
              <a:xfrm>
                <a:off x="1138" y="2654"/>
                <a:ext cx="46" cy="29"/>
              </a:xfrm>
              <a:custGeom>
                <a:avLst/>
                <a:gdLst>
                  <a:gd name="T0" fmla="*/ 0 w 232"/>
                  <a:gd name="T1" fmla="*/ 0 h 174"/>
                  <a:gd name="T2" fmla="*/ 0 w 232"/>
                  <a:gd name="T3" fmla="*/ 0 h 174"/>
                  <a:gd name="T4" fmla="*/ 0 w 232"/>
                  <a:gd name="T5" fmla="*/ 0 h 174"/>
                  <a:gd name="T6" fmla="*/ 0 w 232"/>
                  <a:gd name="T7" fmla="*/ 0 h 174"/>
                  <a:gd name="T8" fmla="*/ 0 w 232"/>
                  <a:gd name="T9" fmla="*/ 0 h 174"/>
                  <a:gd name="T10" fmla="*/ 0 w 232"/>
                  <a:gd name="T11" fmla="*/ 0 h 174"/>
                  <a:gd name="T12" fmla="*/ 0 w 232"/>
                  <a:gd name="T13" fmla="*/ 0 h 174"/>
                  <a:gd name="T14" fmla="*/ 0 w 232"/>
                  <a:gd name="T15" fmla="*/ 0 h 174"/>
                  <a:gd name="T16" fmla="*/ 0 w 232"/>
                  <a:gd name="T17" fmla="*/ 0 h 174"/>
                  <a:gd name="T18" fmla="*/ 0 w 232"/>
                  <a:gd name="T19" fmla="*/ 0 h 174"/>
                  <a:gd name="T20" fmla="*/ 0 w 232"/>
                  <a:gd name="T21" fmla="*/ 0 h 174"/>
                  <a:gd name="T22" fmla="*/ 0 w 232"/>
                  <a:gd name="T23" fmla="*/ 0 h 174"/>
                  <a:gd name="T24" fmla="*/ 0 w 232"/>
                  <a:gd name="T25" fmla="*/ 0 h 174"/>
                  <a:gd name="T26" fmla="*/ 0 w 232"/>
                  <a:gd name="T27" fmla="*/ 0 h 174"/>
                  <a:gd name="T28" fmla="*/ 0 w 232"/>
                  <a:gd name="T29" fmla="*/ 0 h 174"/>
                  <a:gd name="T30" fmla="*/ 0 w 232"/>
                  <a:gd name="T31" fmla="*/ 0 h 174"/>
                  <a:gd name="T32" fmla="*/ 0 w 232"/>
                  <a:gd name="T33" fmla="*/ 0 h 174"/>
                  <a:gd name="T34" fmla="*/ 0 w 232"/>
                  <a:gd name="T35" fmla="*/ 0 h 174"/>
                  <a:gd name="T36" fmla="*/ 0 w 232"/>
                  <a:gd name="T37" fmla="*/ 0 h 174"/>
                  <a:gd name="T38" fmla="*/ 0 w 232"/>
                  <a:gd name="T39" fmla="*/ 0 h 174"/>
                  <a:gd name="T40" fmla="*/ 0 w 232"/>
                  <a:gd name="T41" fmla="*/ 0 h 174"/>
                  <a:gd name="T42" fmla="*/ 0 w 232"/>
                  <a:gd name="T43" fmla="*/ 0 h 174"/>
                  <a:gd name="T44" fmla="*/ 0 w 232"/>
                  <a:gd name="T45" fmla="*/ 0 h 174"/>
                  <a:gd name="T46" fmla="*/ 0 w 232"/>
                  <a:gd name="T47" fmla="*/ 0 h 174"/>
                  <a:gd name="T48" fmla="*/ 0 w 232"/>
                  <a:gd name="T49" fmla="*/ 0 h 174"/>
                  <a:gd name="T50" fmla="*/ 0 w 232"/>
                  <a:gd name="T51" fmla="*/ 0 h 174"/>
                  <a:gd name="T52" fmla="*/ 0 w 232"/>
                  <a:gd name="T53" fmla="*/ 0 h 174"/>
                  <a:gd name="T54" fmla="*/ 0 w 232"/>
                  <a:gd name="T55" fmla="*/ 0 h 174"/>
                  <a:gd name="T56" fmla="*/ 0 w 232"/>
                  <a:gd name="T57" fmla="*/ 0 h 174"/>
                  <a:gd name="T58" fmla="*/ 0 w 232"/>
                  <a:gd name="T59" fmla="*/ 0 h 174"/>
                  <a:gd name="T60" fmla="*/ 0 w 232"/>
                  <a:gd name="T61" fmla="*/ 0 h 174"/>
                  <a:gd name="T62" fmla="*/ 0 w 232"/>
                  <a:gd name="T63" fmla="*/ 0 h 174"/>
                  <a:gd name="T64" fmla="*/ 0 w 232"/>
                  <a:gd name="T65" fmla="*/ 0 h 174"/>
                  <a:gd name="T66" fmla="*/ 0 w 232"/>
                  <a:gd name="T67" fmla="*/ 0 h 174"/>
                  <a:gd name="T68" fmla="*/ 0 w 232"/>
                  <a:gd name="T69" fmla="*/ 0 h 174"/>
                  <a:gd name="T70" fmla="*/ 0 w 232"/>
                  <a:gd name="T71" fmla="*/ 0 h 174"/>
                  <a:gd name="T72" fmla="*/ 0 w 232"/>
                  <a:gd name="T73" fmla="*/ 0 h 174"/>
                  <a:gd name="T74" fmla="*/ 0 w 232"/>
                  <a:gd name="T75" fmla="*/ 0 h 174"/>
                  <a:gd name="T76" fmla="*/ 0 w 232"/>
                  <a:gd name="T77" fmla="*/ 0 h 174"/>
                  <a:gd name="T78" fmla="*/ 0 w 232"/>
                  <a:gd name="T79" fmla="*/ 0 h 174"/>
                  <a:gd name="T80" fmla="*/ 0 w 232"/>
                  <a:gd name="T81" fmla="*/ 0 h 174"/>
                  <a:gd name="T82" fmla="*/ 0 w 232"/>
                  <a:gd name="T83" fmla="*/ 0 h 174"/>
                  <a:gd name="T84" fmla="*/ 0 w 232"/>
                  <a:gd name="T85" fmla="*/ 0 h 174"/>
                  <a:gd name="T86" fmla="*/ 0 w 232"/>
                  <a:gd name="T87" fmla="*/ 0 h 174"/>
                  <a:gd name="T88" fmla="*/ 0 w 232"/>
                  <a:gd name="T89" fmla="*/ 0 h 174"/>
                  <a:gd name="T90" fmla="*/ 0 w 232"/>
                  <a:gd name="T91" fmla="*/ 0 h 174"/>
                  <a:gd name="T92" fmla="*/ 0 w 232"/>
                  <a:gd name="T93" fmla="*/ 0 h 174"/>
                  <a:gd name="T94" fmla="*/ 0 w 232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2"/>
                  <a:gd name="T145" fmla="*/ 0 h 174"/>
                  <a:gd name="T146" fmla="*/ 232 w 232"/>
                  <a:gd name="T147" fmla="*/ 174 h 17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2" h="174">
                    <a:moveTo>
                      <a:pt x="1" y="21"/>
                    </a:moveTo>
                    <a:lnTo>
                      <a:pt x="1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48"/>
                    </a:lnTo>
                    <a:lnTo>
                      <a:pt x="3" y="63"/>
                    </a:lnTo>
                    <a:lnTo>
                      <a:pt x="5" y="76"/>
                    </a:lnTo>
                    <a:lnTo>
                      <a:pt x="9" y="89"/>
                    </a:lnTo>
                    <a:lnTo>
                      <a:pt x="14" y="101"/>
                    </a:lnTo>
                    <a:lnTo>
                      <a:pt x="20" y="112"/>
                    </a:lnTo>
                    <a:lnTo>
                      <a:pt x="27" y="122"/>
                    </a:lnTo>
                    <a:lnTo>
                      <a:pt x="34" y="133"/>
                    </a:lnTo>
                    <a:lnTo>
                      <a:pt x="43" y="142"/>
                    </a:lnTo>
                    <a:lnTo>
                      <a:pt x="52" y="150"/>
                    </a:lnTo>
                    <a:lnTo>
                      <a:pt x="61" y="157"/>
                    </a:lnTo>
                    <a:lnTo>
                      <a:pt x="72" y="163"/>
                    </a:lnTo>
                    <a:lnTo>
                      <a:pt x="82" y="168"/>
                    </a:lnTo>
                    <a:lnTo>
                      <a:pt x="95" y="172"/>
                    </a:lnTo>
                    <a:lnTo>
                      <a:pt x="106" y="173"/>
                    </a:lnTo>
                    <a:lnTo>
                      <a:pt x="118" y="174"/>
                    </a:lnTo>
                    <a:lnTo>
                      <a:pt x="128" y="174"/>
                    </a:lnTo>
                    <a:lnTo>
                      <a:pt x="138" y="172"/>
                    </a:lnTo>
                    <a:lnTo>
                      <a:pt x="147" y="169"/>
                    </a:lnTo>
                    <a:lnTo>
                      <a:pt x="157" y="167"/>
                    </a:lnTo>
                    <a:lnTo>
                      <a:pt x="165" y="162"/>
                    </a:lnTo>
                    <a:lnTo>
                      <a:pt x="174" y="157"/>
                    </a:lnTo>
                    <a:lnTo>
                      <a:pt x="182" y="151"/>
                    </a:lnTo>
                    <a:lnTo>
                      <a:pt x="190" y="145"/>
                    </a:lnTo>
                    <a:lnTo>
                      <a:pt x="197" y="137"/>
                    </a:lnTo>
                    <a:lnTo>
                      <a:pt x="204" y="130"/>
                    </a:lnTo>
                    <a:lnTo>
                      <a:pt x="210" y="121"/>
                    </a:lnTo>
                    <a:lnTo>
                      <a:pt x="216" y="112"/>
                    </a:lnTo>
                    <a:lnTo>
                      <a:pt x="221" y="102"/>
                    </a:lnTo>
                    <a:lnTo>
                      <a:pt x="225" y="93"/>
                    </a:lnTo>
                    <a:lnTo>
                      <a:pt x="229" y="82"/>
                    </a:lnTo>
                    <a:lnTo>
                      <a:pt x="232" y="71"/>
                    </a:lnTo>
                    <a:lnTo>
                      <a:pt x="231" y="67"/>
                    </a:lnTo>
                    <a:lnTo>
                      <a:pt x="231" y="65"/>
                    </a:lnTo>
                    <a:lnTo>
                      <a:pt x="230" y="61"/>
                    </a:lnTo>
                    <a:lnTo>
                      <a:pt x="230" y="59"/>
                    </a:lnTo>
                    <a:lnTo>
                      <a:pt x="229" y="55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47"/>
                    </a:lnTo>
                    <a:lnTo>
                      <a:pt x="225" y="59"/>
                    </a:lnTo>
                    <a:lnTo>
                      <a:pt x="223" y="71"/>
                    </a:lnTo>
                    <a:lnTo>
                      <a:pt x="219" y="82"/>
                    </a:lnTo>
                    <a:lnTo>
                      <a:pt x="215" y="93"/>
                    </a:lnTo>
                    <a:lnTo>
                      <a:pt x="209" y="103"/>
                    </a:lnTo>
                    <a:lnTo>
                      <a:pt x="204" y="113"/>
                    </a:lnTo>
                    <a:lnTo>
                      <a:pt x="197" y="121"/>
                    </a:lnTo>
                    <a:lnTo>
                      <a:pt x="191" y="130"/>
                    </a:lnTo>
                    <a:lnTo>
                      <a:pt x="183" y="137"/>
                    </a:lnTo>
                    <a:lnTo>
                      <a:pt x="175" y="144"/>
                    </a:lnTo>
                    <a:lnTo>
                      <a:pt x="167" y="149"/>
                    </a:lnTo>
                    <a:lnTo>
                      <a:pt x="158" y="155"/>
                    </a:lnTo>
                    <a:lnTo>
                      <a:pt x="148" y="158"/>
                    </a:lnTo>
                    <a:lnTo>
                      <a:pt x="139" y="161"/>
                    </a:lnTo>
                    <a:lnTo>
                      <a:pt x="128" y="162"/>
                    </a:lnTo>
                    <a:lnTo>
                      <a:pt x="118" y="163"/>
                    </a:lnTo>
                    <a:lnTo>
                      <a:pt x="107" y="162"/>
                    </a:lnTo>
                    <a:lnTo>
                      <a:pt x="96" y="161"/>
                    </a:lnTo>
                    <a:lnTo>
                      <a:pt x="85" y="157"/>
                    </a:lnTo>
                    <a:lnTo>
                      <a:pt x="75" y="152"/>
                    </a:lnTo>
                    <a:lnTo>
                      <a:pt x="66" y="148"/>
                    </a:lnTo>
                    <a:lnTo>
                      <a:pt x="57" y="142"/>
                    </a:lnTo>
                    <a:lnTo>
                      <a:pt x="48" y="133"/>
                    </a:lnTo>
                    <a:lnTo>
                      <a:pt x="41" y="125"/>
                    </a:lnTo>
                    <a:lnTo>
                      <a:pt x="34" y="116"/>
                    </a:lnTo>
                    <a:lnTo>
                      <a:pt x="28" y="106"/>
                    </a:lnTo>
                    <a:lnTo>
                      <a:pt x="22" y="95"/>
                    </a:lnTo>
                    <a:lnTo>
                      <a:pt x="18" y="84"/>
                    </a:lnTo>
                    <a:lnTo>
                      <a:pt x="14" y="72"/>
                    </a:lnTo>
                    <a:lnTo>
                      <a:pt x="11" y="60"/>
                    </a:lnTo>
                    <a:lnTo>
                      <a:pt x="10" y="47"/>
                    </a:lnTo>
                    <a:lnTo>
                      <a:pt x="9" y="34"/>
                    </a:lnTo>
                    <a:lnTo>
                      <a:pt x="9" y="29"/>
                    </a:lnTo>
                    <a:lnTo>
                      <a:pt x="9" y="25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1" y="13"/>
                    </a:lnTo>
                    <a:lnTo>
                      <a:pt x="11" y="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8" y="7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5"/>
                    </a:lnTo>
                    <a:lnTo>
                      <a:pt x="2" y="18"/>
                    </a:lnTo>
                    <a:lnTo>
                      <a:pt x="1" y="21"/>
                    </a:lnTo>
                    <a:close/>
                  </a:path>
                </a:pathLst>
              </a:custGeom>
              <a:solidFill>
                <a:srgbClr val="F5C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7" name="Freeform 22"/>
              <p:cNvSpPr/>
              <p:nvPr/>
            </p:nvSpPr>
            <p:spPr bwMode="auto">
              <a:xfrm>
                <a:off x="1139" y="2652"/>
                <a:ext cx="45" cy="30"/>
              </a:xfrm>
              <a:custGeom>
                <a:avLst/>
                <a:gdLst>
                  <a:gd name="T0" fmla="*/ 0 w 225"/>
                  <a:gd name="T1" fmla="*/ 0 h 176"/>
                  <a:gd name="T2" fmla="*/ 0 w 225"/>
                  <a:gd name="T3" fmla="*/ 0 h 176"/>
                  <a:gd name="T4" fmla="*/ 0 w 225"/>
                  <a:gd name="T5" fmla="*/ 0 h 176"/>
                  <a:gd name="T6" fmla="*/ 0 w 225"/>
                  <a:gd name="T7" fmla="*/ 0 h 176"/>
                  <a:gd name="T8" fmla="*/ 0 w 225"/>
                  <a:gd name="T9" fmla="*/ 0 h 176"/>
                  <a:gd name="T10" fmla="*/ 0 w 225"/>
                  <a:gd name="T11" fmla="*/ 0 h 176"/>
                  <a:gd name="T12" fmla="*/ 0 w 225"/>
                  <a:gd name="T13" fmla="*/ 0 h 176"/>
                  <a:gd name="T14" fmla="*/ 0 w 225"/>
                  <a:gd name="T15" fmla="*/ 0 h 176"/>
                  <a:gd name="T16" fmla="*/ 0 w 225"/>
                  <a:gd name="T17" fmla="*/ 0 h 176"/>
                  <a:gd name="T18" fmla="*/ 0 w 225"/>
                  <a:gd name="T19" fmla="*/ 0 h 176"/>
                  <a:gd name="T20" fmla="*/ 0 w 225"/>
                  <a:gd name="T21" fmla="*/ 0 h 176"/>
                  <a:gd name="T22" fmla="*/ 0 w 225"/>
                  <a:gd name="T23" fmla="*/ 0 h 176"/>
                  <a:gd name="T24" fmla="*/ 0 w 225"/>
                  <a:gd name="T25" fmla="*/ 0 h 176"/>
                  <a:gd name="T26" fmla="*/ 0 w 225"/>
                  <a:gd name="T27" fmla="*/ 0 h 176"/>
                  <a:gd name="T28" fmla="*/ 0 w 225"/>
                  <a:gd name="T29" fmla="*/ 0 h 176"/>
                  <a:gd name="T30" fmla="*/ 0 w 225"/>
                  <a:gd name="T31" fmla="*/ 0 h 176"/>
                  <a:gd name="T32" fmla="*/ 0 w 225"/>
                  <a:gd name="T33" fmla="*/ 0 h 176"/>
                  <a:gd name="T34" fmla="*/ 0 w 225"/>
                  <a:gd name="T35" fmla="*/ 0 h 176"/>
                  <a:gd name="T36" fmla="*/ 0 w 225"/>
                  <a:gd name="T37" fmla="*/ 0 h 176"/>
                  <a:gd name="T38" fmla="*/ 0 w 225"/>
                  <a:gd name="T39" fmla="*/ 0 h 176"/>
                  <a:gd name="T40" fmla="*/ 0 w 225"/>
                  <a:gd name="T41" fmla="*/ 0 h 176"/>
                  <a:gd name="T42" fmla="*/ 0 w 225"/>
                  <a:gd name="T43" fmla="*/ 0 h 176"/>
                  <a:gd name="T44" fmla="*/ 0 w 225"/>
                  <a:gd name="T45" fmla="*/ 0 h 176"/>
                  <a:gd name="T46" fmla="*/ 0 w 225"/>
                  <a:gd name="T47" fmla="*/ 0 h 176"/>
                  <a:gd name="T48" fmla="*/ 0 w 225"/>
                  <a:gd name="T49" fmla="*/ 0 h 176"/>
                  <a:gd name="T50" fmla="*/ 0 w 225"/>
                  <a:gd name="T51" fmla="*/ 0 h 176"/>
                  <a:gd name="T52" fmla="*/ 0 w 225"/>
                  <a:gd name="T53" fmla="*/ 0 h 176"/>
                  <a:gd name="T54" fmla="*/ 0 w 225"/>
                  <a:gd name="T55" fmla="*/ 0 h 176"/>
                  <a:gd name="T56" fmla="*/ 0 w 225"/>
                  <a:gd name="T57" fmla="*/ 0 h 176"/>
                  <a:gd name="T58" fmla="*/ 0 w 225"/>
                  <a:gd name="T59" fmla="*/ 0 h 176"/>
                  <a:gd name="T60" fmla="*/ 0 w 225"/>
                  <a:gd name="T61" fmla="*/ 0 h 176"/>
                  <a:gd name="T62" fmla="*/ 0 w 225"/>
                  <a:gd name="T63" fmla="*/ 0 h 176"/>
                  <a:gd name="T64" fmla="*/ 0 w 225"/>
                  <a:gd name="T65" fmla="*/ 0 h 176"/>
                  <a:gd name="T66" fmla="*/ 0 w 225"/>
                  <a:gd name="T67" fmla="*/ 0 h 176"/>
                  <a:gd name="T68" fmla="*/ 0 w 225"/>
                  <a:gd name="T69" fmla="*/ 0 h 176"/>
                  <a:gd name="T70" fmla="*/ 0 w 225"/>
                  <a:gd name="T71" fmla="*/ 0 h 176"/>
                  <a:gd name="T72" fmla="*/ 0 w 225"/>
                  <a:gd name="T73" fmla="*/ 0 h 176"/>
                  <a:gd name="T74" fmla="*/ 0 w 225"/>
                  <a:gd name="T75" fmla="*/ 0 h 176"/>
                  <a:gd name="T76" fmla="*/ 0 w 225"/>
                  <a:gd name="T77" fmla="*/ 0 h 176"/>
                  <a:gd name="T78" fmla="*/ 0 w 225"/>
                  <a:gd name="T79" fmla="*/ 0 h 176"/>
                  <a:gd name="T80" fmla="*/ 0 w 225"/>
                  <a:gd name="T81" fmla="*/ 0 h 176"/>
                  <a:gd name="T82" fmla="*/ 0 w 225"/>
                  <a:gd name="T83" fmla="*/ 0 h 176"/>
                  <a:gd name="T84" fmla="*/ 0 w 225"/>
                  <a:gd name="T85" fmla="*/ 0 h 176"/>
                  <a:gd name="T86" fmla="*/ 0 w 225"/>
                  <a:gd name="T87" fmla="*/ 0 h 176"/>
                  <a:gd name="T88" fmla="*/ 0 w 225"/>
                  <a:gd name="T89" fmla="*/ 0 h 176"/>
                  <a:gd name="T90" fmla="*/ 0 w 225"/>
                  <a:gd name="T91" fmla="*/ 0 h 176"/>
                  <a:gd name="T92" fmla="*/ 0 w 225"/>
                  <a:gd name="T93" fmla="*/ 0 h 176"/>
                  <a:gd name="T94" fmla="*/ 0 w 225"/>
                  <a:gd name="T95" fmla="*/ 0 h 1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5"/>
                  <a:gd name="T145" fmla="*/ 0 h 176"/>
                  <a:gd name="T146" fmla="*/ 225 w 225"/>
                  <a:gd name="T147" fmla="*/ 176 h 1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5" h="176">
                    <a:moveTo>
                      <a:pt x="1" y="18"/>
                    </a:moveTo>
                    <a:lnTo>
                      <a:pt x="1" y="21"/>
                    </a:lnTo>
                    <a:lnTo>
                      <a:pt x="1" y="24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55"/>
                    </a:lnTo>
                    <a:lnTo>
                      <a:pt x="2" y="69"/>
                    </a:lnTo>
                    <a:lnTo>
                      <a:pt x="5" y="81"/>
                    </a:lnTo>
                    <a:lnTo>
                      <a:pt x="9" y="95"/>
                    </a:lnTo>
                    <a:lnTo>
                      <a:pt x="13" y="107"/>
                    </a:lnTo>
                    <a:lnTo>
                      <a:pt x="19" y="117"/>
                    </a:lnTo>
                    <a:lnTo>
                      <a:pt x="25" y="128"/>
                    </a:lnTo>
                    <a:lnTo>
                      <a:pt x="33" y="138"/>
                    </a:lnTo>
                    <a:lnTo>
                      <a:pt x="41" y="146"/>
                    </a:lnTo>
                    <a:lnTo>
                      <a:pt x="49" y="153"/>
                    </a:lnTo>
                    <a:lnTo>
                      <a:pt x="59" y="160"/>
                    </a:lnTo>
                    <a:lnTo>
                      <a:pt x="68" y="166"/>
                    </a:lnTo>
                    <a:lnTo>
                      <a:pt x="79" y="170"/>
                    </a:lnTo>
                    <a:lnTo>
                      <a:pt x="90" y="174"/>
                    </a:lnTo>
                    <a:lnTo>
                      <a:pt x="102" y="176"/>
                    </a:lnTo>
                    <a:lnTo>
                      <a:pt x="113" y="176"/>
                    </a:lnTo>
                    <a:lnTo>
                      <a:pt x="123" y="176"/>
                    </a:lnTo>
                    <a:lnTo>
                      <a:pt x="133" y="175"/>
                    </a:lnTo>
                    <a:lnTo>
                      <a:pt x="143" y="172"/>
                    </a:lnTo>
                    <a:lnTo>
                      <a:pt x="152" y="169"/>
                    </a:lnTo>
                    <a:lnTo>
                      <a:pt x="161" y="164"/>
                    </a:lnTo>
                    <a:lnTo>
                      <a:pt x="170" y="158"/>
                    </a:lnTo>
                    <a:lnTo>
                      <a:pt x="178" y="152"/>
                    </a:lnTo>
                    <a:lnTo>
                      <a:pt x="185" y="145"/>
                    </a:lnTo>
                    <a:lnTo>
                      <a:pt x="192" y="138"/>
                    </a:lnTo>
                    <a:lnTo>
                      <a:pt x="199" y="129"/>
                    </a:lnTo>
                    <a:lnTo>
                      <a:pt x="205" y="120"/>
                    </a:lnTo>
                    <a:lnTo>
                      <a:pt x="211" y="110"/>
                    </a:lnTo>
                    <a:lnTo>
                      <a:pt x="215" y="101"/>
                    </a:lnTo>
                    <a:lnTo>
                      <a:pt x="219" y="90"/>
                    </a:lnTo>
                    <a:lnTo>
                      <a:pt x="222" y="79"/>
                    </a:lnTo>
                    <a:lnTo>
                      <a:pt x="225" y="67"/>
                    </a:lnTo>
                    <a:lnTo>
                      <a:pt x="224" y="63"/>
                    </a:lnTo>
                    <a:lnTo>
                      <a:pt x="223" y="61"/>
                    </a:lnTo>
                    <a:lnTo>
                      <a:pt x="222" y="59"/>
                    </a:lnTo>
                    <a:lnTo>
                      <a:pt x="221" y="55"/>
                    </a:lnTo>
                    <a:lnTo>
                      <a:pt x="221" y="53"/>
                    </a:lnTo>
                    <a:lnTo>
                      <a:pt x="220" y="49"/>
                    </a:lnTo>
                    <a:lnTo>
                      <a:pt x="219" y="47"/>
                    </a:lnTo>
                    <a:lnTo>
                      <a:pt x="218" y="44"/>
                    </a:lnTo>
                    <a:lnTo>
                      <a:pt x="217" y="56"/>
                    </a:lnTo>
                    <a:lnTo>
                      <a:pt x="215" y="68"/>
                    </a:lnTo>
                    <a:lnTo>
                      <a:pt x="212" y="80"/>
                    </a:lnTo>
                    <a:lnTo>
                      <a:pt x="209" y="91"/>
                    </a:lnTo>
                    <a:lnTo>
                      <a:pt x="203" y="102"/>
                    </a:lnTo>
                    <a:lnTo>
                      <a:pt x="198" y="113"/>
                    </a:lnTo>
                    <a:lnTo>
                      <a:pt x="192" y="122"/>
                    </a:lnTo>
                    <a:lnTo>
                      <a:pt x="186" y="130"/>
                    </a:lnTo>
                    <a:lnTo>
                      <a:pt x="178" y="138"/>
                    </a:lnTo>
                    <a:lnTo>
                      <a:pt x="170" y="145"/>
                    </a:lnTo>
                    <a:lnTo>
                      <a:pt x="162" y="151"/>
                    </a:lnTo>
                    <a:lnTo>
                      <a:pt x="153" y="157"/>
                    </a:lnTo>
                    <a:lnTo>
                      <a:pt x="144" y="160"/>
                    </a:lnTo>
                    <a:lnTo>
                      <a:pt x="134" y="163"/>
                    </a:lnTo>
                    <a:lnTo>
                      <a:pt x="124" y="165"/>
                    </a:lnTo>
                    <a:lnTo>
                      <a:pt x="113" y="165"/>
                    </a:lnTo>
                    <a:lnTo>
                      <a:pt x="103" y="165"/>
                    </a:lnTo>
                    <a:lnTo>
                      <a:pt x="92" y="163"/>
                    </a:lnTo>
                    <a:lnTo>
                      <a:pt x="81" y="160"/>
                    </a:lnTo>
                    <a:lnTo>
                      <a:pt x="72" y="156"/>
                    </a:lnTo>
                    <a:lnTo>
                      <a:pt x="63" y="151"/>
                    </a:lnTo>
                    <a:lnTo>
                      <a:pt x="54" y="145"/>
                    </a:lnTo>
                    <a:lnTo>
                      <a:pt x="46" y="138"/>
                    </a:lnTo>
                    <a:lnTo>
                      <a:pt x="39" y="129"/>
                    </a:lnTo>
                    <a:lnTo>
                      <a:pt x="32" y="121"/>
                    </a:lnTo>
                    <a:lnTo>
                      <a:pt x="26" y="111"/>
                    </a:lnTo>
                    <a:lnTo>
                      <a:pt x="21" y="101"/>
                    </a:lnTo>
                    <a:lnTo>
                      <a:pt x="17" y="90"/>
                    </a:lnTo>
                    <a:lnTo>
                      <a:pt x="13" y="79"/>
                    </a:lnTo>
                    <a:lnTo>
                      <a:pt x="11" y="67"/>
                    </a:lnTo>
                    <a:lnTo>
                      <a:pt x="9" y="55"/>
                    </a:lnTo>
                    <a:lnTo>
                      <a:pt x="9" y="42"/>
                    </a:lnTo>
                    <a:lnTo>
                      <a:pt x="9" y="36"/>
                    </a:lnTo>
                    <a:lnTo>
                      <a:pt x="9" y="31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1" y="15"/>
                    </a:lnTo>
                    <a:lnTo>
                      <a:pt x="12" y="9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1" y="5"/>
                    </a:lnTo>
                    <a:lnTo>
                      <a:pt x="9" y="7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5" y="13"/>
                    </a:lnTo>
                    <a:lnTo>
                      <a:pt x="3" y="15"/>
                    </a:lnTo>
                    <a:lnTo>
                      <a:pt x="1" y="18"/>
                    </a:lnTo>
                    <a:close/>
                  </a:path>
                </a:pathLst>
              </a:custGeom>
              <a:solidFill>
                <a:srgbClr val="F5C6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8" name="Freeform 23"/>
              <p:cNvSpPr/>
              <p:nvPr/>
            </p:nvSpPr>
            <p:spPr bwMode="auto">
              <a:xfrm>
                <a:off x="1140" y="2651"/>
                <a:ext cx="43" cy="30"/>
              </a:xfrm>
              <a:custGeom>
                <a:avLst/>
                <a:gdLst>
                  <a:gd name="T0" fmla="*/ 0 w 217"/>
                  <a:gd name="T1" fmla="*/ 0 h 180"/>
                  <a:gd name="T2" fmla="*/ 0 w 217"/>
                  <a:gd name="T3" fmla="*/ 0 h 180"/>
                  <a:gd name="T4" fmla="*/ 0 w 217"/>
                  <a:gd name="T5" fmla="*/ 0 h 180"/>
                  <a:gd name="T6" fmla="*/ 0 w 217"/>
                  <a:gd name="T7" fmla="*/ 0 h 180"/>
                  <a:gd name="T8" fmla="*/ 0 w 217"/>
                  <a:gd name="T9" fmla="*/ 0 h 180"/>
                  <a:gd name="T10" fmla="*/ 0 w 217"/>
                  <a:gd name="T11" fmla="*/ 0 h 180"/>
                  <a:gd name="T12" fmla="*/ 0 w 217"/>
                  <a:gd name="T13" fmla="*/ 0 h 180"/>
                  <a:gd name="T14" fmla="*/ 0 w 217"/>
                  <a:gd name="T15" fmla="*/ 0 h 180"/>
                  <a:gd name="T16" fmla="*/ 0 w 217"/>
                  <a:gd name="T17" fmla="*/ 0 h 180"/>
                  <a:gd name="T18" fmla="*/ 0 w 217"/>
                  <a:gd name="T19" fmla="*/ 0 h 180"/>
                  <a:gd name="T20" fmla="*/ 0 w 217"/>
                  <a:gd name="T21" fmla="*/ 0 h 180"/>
                  <a:gd name="T22" fmla="*/ 0 w 217"/>
                  <a:gd name="T23" fmla="*/ 0 h 180"/>
                  <a:gd name="T24" fmla="*/ 0 w 217"/>
                  <a:gd name="T25" fmla="*/ 0 h 180"/>
                  <a:gd name="T26" fmla="*/ 0 w 217"/>
                  <a:gd name="T27" fmla="*/ 0 h 180"/>
                  <a:gd name="T28" fmla="*/ 0 w 217"/>
                  <a:gd name="T29" fmla="*/ 0 h 180"/>
                  <a:gd name="T30" fmla="*/ 0 w 217"/>
                  <a:gd name="T31" fmla="*/ 0 h 180"/>
                  <a:gd name="T32" fmla="*/ 0 w 217"/>
                  <a:gd name="T33" fmla="*/ 0 h 180"/>
                  <a:gd name="T34" fmla="*/ 0 w 217"/>
                  <a:gd name="T35" fmla="*/ 0 h 180"/>
                  <a:gd name="T36" fmla="*/ 0 w 217"/>
                  <a:gd name="T37" fmla="*/ 0 h 180"/>
                  <a:gd name="T38" fmla="*/ 0 w 217"/>
                  <a:gd name="T39" fmla="*/ 0 h 180"/>
                  <a:gd name="T40" fmla="*/ 0 w 217"/>
                  <a:gd name="T41" fmla="*/ 0 h 180"/>
                  <a:gd name="T42" fmla="*/ 0 w 217"/>
                  <a:gd name="T43" fmla="*/ 0 h 180"/>
                  <a:gd name="T44" fmla="*/ 0 w 217"/>
                  <a:gd name="T45" fmla="*/ 0 h 180"/>
                  <a:gd name="T46" fmla="*/ 0 w 217"/>
                  <a:gd name="T47" fmla="*/ 0 h 180"/>
                  <a:gd name="T48" fmla="*/ 0 w 217"/>
                  <a:gd name="T49" fmla="*/ 0 h 180"/>
                  <a:gd name="T50" fmla="*/ 0 w 217"/>
                  <a:gd name="T51" fmla="*/ 0 h 180"/>
                  <a:gd name="T52" fmla="*/ 0 w 217"/>
                  <a:gd name="T53" fmla="*/ 0 h 180"/>
                  <a:gd name="T54" fmla="*/ 0 w 217"/>
                  <a:gd name="T55" fmla="*/ 0 h 180"/>
                  <a:gd name="T56" fmla="*/ 0 w 217"/>
                  <a:gd name="T57" fmla="*/ 0 h 180"/>
                  <a:gd name="T58" fmla="*/ 0 w 217"/>
                  <a:gd name="T59" fmla="*/ 0 h 180"/>
                  <a:gd name="T60" fmla="*/ 0 w 217"/>
                  <a:gd name="T61" fmla="*/ 0 h 180"/>
                  <a:gd name="T62" fmla="*/ 0 w 217"/>
                  <a:gd name="T63" fmla="*/ 0 h 180"/>
                  <a:gd name="T64" fmla="*/ 0 w 217"/>
                  <a:gd name="T65" fmla="*/ 0 h 180"/>
                  <a:gd name="T66" fmla="*/ 0 w 217"/>
                  <a:gd name="T67" fmla="*/ 0 h 180"/>
                  <a:gd name="T68" fmla="*/ 0 w 217"/>
                  <a:gd name="T69" fmla="*/ 0 h 180"/>
                  <a:gd name="T70" fmla="*/ 0 w 217"/>
                  <a:gd name="T71" fmla="*/ 0 h 180"/>
                  <a:gd name="T72" fmla="*/ 0 w 217"/>
                  <a:gd name="T73" fmla="*/ 0 h 180"/>
                  <a:gd name="T74" fmla="*/ 0 w 217"/>
                  <a:gd name="T75" fmla="*/ 0 h 180"/>
                  <a:gd name="T76" fmla="*/ 0 w 217"/>
                  <a:gd name="T77" fmla="*/ 0 h 180"/>
                  <a:gd name="T78" fmla="*/ 0 w 217"/>
                  <a:gd name="T79" fmla="*/ 0 h 180"/>
                  <a:gd name="T80" fmla="*/ 0 w 217"/>
                  <a:gd name="T81" fmla="*/ 0 h 180"/>
                  <a:gd name="T82" fmla="*/ 0 w 217"/>
                  <a:gd name="T83" fmla="*/ 0 h 180"/>
                  <a:gd name="T84" fmla="*/ 0 w 217"/>
                  <a:gd name="T85" fmla="*/ 0 h 180"/>
                  <a:gd name="T86" fmla="*/ 0 w 217"/>
                  <a:gd name="T87" fmla="*/ 0 h 180"/>
                  <a:gd name="T88" fmla="*/ 0 w 217"/>
                  <a:gd name="T89" fmla="*/ 0 h 180"/>
                  <a:gd name="T90" fmla="*/ 0 w 217"/>
                  <a:gd name="T91" fmla="*/ 0 h 180"/>
                  <a:gd name="T92" fmla="*/ 0 w 217"/>
                  <a:gd name="T93" fmla="*/ 0 h 180"/>
                  <a:gd name="T94" fmla="*/ 0 w 217"/>
                  <a:gd name="T95" fmla="*/ 0 h 180"/>
                  <a:gd name="T96" fmla="*/ 0 w 217"/>
                  <a:gd name="T97" fmla="*/ 0 h 180"/>
                  <a:gd name="T98" fmla="*/ 0 w 217"/>
                  <a:gd name="T99" fmla="*/ 0 h 180"/>
                  <a:gd name="T100" fmla="*/ 0 w 217"/>
                  <a:gd name="T101" fmla="*/ 0 h 180"/>
                  <a:gd name="T102" fmla="*/ 0 w 217"/>
                  <a:gd name="T103" fmla="*/ 0 h 18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17"/>
                  <a:gd name="T157" fmla="*/ 0 h 180"/>
                  <a:gd name="T158" fmla="*/ 217 w 217"/>
                  <a:gd name="T159" fmla="*/ 180 h 18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17" h="180">
                    <a:moveTo>
                      <a:pt x="4" y="18"/>
                    </a:moveTo>
                    <a:lnTo>
                      <a:pt x="3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1" y="34"/>
                    </a:lnTo>
                    <a:lnTo>
                      <a:pt x="1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1" y="64"/>
                    </a:lnTo>
                    <a:lnTo>
                      <a:pt x="2" y="77"/>
                    </a:lnTo>
                    <a:lnTo>
                      <a:pt x="5" y="89"/>
                    </a:lnTo>
                    <a:lnTo>
                      <a:pt x="9" y="101"/>
                    </a:lnTo>
                    <a:lnTo>
                      <a:pt x="13" y="112"/>
                    </a:lnTo>
                    <a:lnTo>
                      <a:pt x="19" y="123"/>
                    </a:lnTo>
                    <a:lnTo>
                      <a:pt x="25" y="133"/>
                    </a:lnTo>
                    <a:lnTo>
                      <a:pt x="32" y="142"/>
                    </a:lnTo>
                    <a:lnTo>
                      <a:pt x="39" y="150"/>
                    </a:lnTo>
                    <a:lnTo>
                      <a:pt x="48" y="159"/>
                    </a:lnTo>
                    <a:lnTo>
                      <a:pt x="57" y="165"/>
                    </a:lnTo>
                    <a:lnTo>
                      <a:pt x="66" y="171"/>
                    </a:lnTo>
                    <a:lnTo>
                      <a:pt x="76" y="174"/>
                    </a:lnTo>
                    <a:lnTo>
                      <a:pt x="87" y="178"/>
                    </a:lnTo>
                    <a:lnTo>
                      <a:pt x="98" y="179"/>
                    </a:lnTo>
                    <a:lnTo>
                      <a:pt x="109" y="180"/>
                    </a:lnTo>
                    <a:lnTo>
                      <a:pt x="119" y="179"/>
                    </a:lnTo>
                    <a:lnTo>
                      <a:pt x="130" y="178"/>
                    </a:lnTo>
                    <a:lnTo>
                      <a:pt x="139" y="175"/>
                    </a:lnTo>
                    <a:lnTo>
                      <a:pt x="149" y="172"/>
                    </a:lnTo>
                    <a:lnTo>
                      <a:pt x="158" y="167"/>
                    </a:lnTo>
                    <a:lnTo>
                      <a:pt x="166" y="161"/>
                    </a:lnTo>
                    <a:lnTo>
                      <a:pt x="174" y="154"/>
                    </a:lnTo>
                    <a:lnTo>
                      <a:pt x="182" y="147"/>
                    </a:lnTo>
                    <a:lnTo>
                      <a:pt x="188" y="138"/>
                    </a:lnTo>
                    <a:lnTo>
                      <a:pt x="195" y="130"/>
                    </a:lnTo>
                    <a:lnTo>
                      <a:pt x="200" y="120"/>
                    </a:lnTo>
                    <a:lnTo>
                      <a:pt x="206" y="110"/>
                    </a:lnTo>
                    <a:lnTo>
                      <a:pt x="210" y="99"/>
                    </a:lnTo>
                    <a:lnTo>
                      <a:pt x="214" y="88"/>
                    </a:lnTo>
                    <a:lnTo>
                      <a:pt x="216" y="76"/>
                    </a:lnTo>
                    <a:lnTo>
                      <a:pt x="217" y="64"/>
                    </a:lnTo>
                    <a:lnTo>
                      <a:pt x="217" y="62"/>
                    </a:lnTo>
                    <a:lnTo>
                      <a:pt x="216" y="58"/>
                    </a:lnTo>
                    <a:lnTo>
                      <a:pt x="215" y="56"/>
                    </a:lnTo>
                    <a:lnTo>
                      <a:pt x="214" y="53"/>
                    </a:lnTo>
                    <a:lnTo>
                      <a:pt x="212" y="50"/>
                    </a:lnTo>
                    <a:lnTo>
                      <a:pt x="211" y="47"/>
                    </a:lnTo>
                    <a:lnTo>
                      <a:pt x="210" y="45"/>
                    </a:lnTo>
                    <a:lnTo>
                      <a:pt x="209" y="42"/>
                    </a:lnTo>
                    <a:lnTo>
                      <a:pt x="209" y="44"/>
                    </a:lnTo>
                    <a:lnTo>
                      <a:pt x="209" y="45"/>
                    </a:lnTo>
                    <a:lnTo>
                      <a:pt x="209" y="46"/>
                    </a:lnTo>
                    <a:lnTo>
                      <a:pt x="209" y="47"/>
                    </a:lnTo>
                    <a:lnTo>
                      <a:pt x="209" y="48"/>
                    </a:lnTo>
                    <a:lnTo>
                      <a:pt x="209" y="50"/>
                    </a:lnTo>
                    <a:lnTo>
                      <a:pt x="209" y="51"/>
                    </a:lnTo>
                    <a:lnTo>
                      <a:pt x="209" y="63"/>
                    </a:lnTo>
                    <a:lnTo>
                      <a:pt x="207" y="75"/>
                    </a:lnTo>
                    <a:lnTo>
                      <a:pt x="205" y="86"/>
                    </a:lnTo>
                    <a:lnTo>
                      <a:pt x="200" y="98"/>
                    </a:lnTo>
                    <a:lnTo>
                      <a:pt x="196" y="107"/>
                    </a:lnTo>
                    <a:lnTo>
                      <a:pt x="191" y="117"/>
                    </a:lnTo>
                    <a:lnTo>
                      <a:pt x="185" y="126"/>
                    </a:lnTo>
                    <a:lnTo>
                      <a:pt x="179" y="135"/>
                    </a:lnTo>
                    <a:lnTo>
                      <a:pt x="172" y="142"/>
                    </a:lnTo>
                    <a:lnTo>
                      <a:pt x="164" y="149"/>
                    </a:lnTo>
                    <a:lnTo>
                      <a:pt x="156" y="155"/>
                    </a:lnTo>
                    <a:lnTo>
                      <a:pt x="148" y="160"/>
                    </a:lnTo>
                    <a:lnTo>
                      <a:pt x="139" y="165"/>
                    </a:lnTo>
                    <a:lnTo>
                      <a:pt x="129" y="167"/>
                    </a:lnTo>
                    <a:lnTo>
                      <a:pt x="119" y="168"/>
                    </a:lnTo>
                    <a:lnTo>
                      <a:pt x="109" y="169"/>
                    </a:lnTo>
                    <a:lnTo>
                      <a:pt x="99" y="168"/>
                    </a:lnTo>
                    <a:lnTo>
                      <a:pt x="89" y="167"/>
                    </a:lnTo>
                    <a:lnTo>
                      <a:pt x="79" y="165"/>
                    </a:lnTo>
                    <a:lnTo>
                      <a:pt x="70" y="160"/>
                    </a:lnTo>
                    <a:lnTo>
                      <a:pt x="61" y="155"/>
                    </a:lnTo>
                    <a:lnTo>
                      <a:pt x="53" y="149"/>
                    </a:lnTo>
                    <a:lnTo>
                      <a:pt x="45" y="142"/>
                    </a:lnTo>
                    <a:lnTo>
                      <a:pt x="38" y="135"/>
                    </a:lnTo>
                    <a:lnTo>
                      <a:pt x="32" y="126"/>
                    </a:lnTo>
                    <a:lnTo>
                      <a:pt x="26" y="117"/>
                    </a:lnTo>
                    <a:lnTo>
                      <a:pt x="21" y="107"/>
                    </a:lnTo>
                    <a:lnTo>
                      <a:pt x="17" y="98"/>
                    </a:lnTo>
                    <a:lnTo>
                      <a:pt x="14" y="86"/>
                    </a:lnTo>
                    <a:lnTo>
                      <a:pt x="11" y="75"/>
                    </a:lnTo>
                    <a:lnTo>
                      <a:pt x="10" y="63"/>
                    </a:lnTo>
                    <a:lnTo>
                      <a:pt x="9" y="51"/>
                    </a:lnTo>
                    <a:lnTo>
                      <a:pt x="9" y="44"/>
                    </a:lnTo>
                    <a:lnTo>
                      <a:pt x="10" y="38"/>
                    </a:lnTo>
                    <a:lnTo>
                      <a:pt x="11" y="32"/>
                    </a:lnTo>
                    <a:lnTo>
                      <a:pt x="12" y="24"/>
                    </a:lnTo>
                    <a:lnTo>
                      <a:pt x="13" y="18"/>
                    </a:lnTo>
                    <a:lnTo>
                      <a:pt x="14" y="12"/>
                    </a:lnTo>
                    <a:lnTo>
                      <a:pt x="16" y="6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3" y="6"/>
                    </a:lnTo>
                    <a:lnTo>
                      <a:pt x="11" y="9"/>
                    </a:lnTo>
                    <a:lnTo>
                      <a:pt x="9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8"/>
                    </a:lnTo>
                    <a:close/>
                  </a:path>
                </a:pathLst>
              </a:custGeom>
              <a:solidFill>
                <a:srgbClr val="F6C9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39" name="Freeform 24"/>
              <p:cNvSpPr/>
              <p:nvPr/>
            </p:nvSpPr>
            <p:spPr bwMode="auto">
              <a:xfrm>
                <a:off x="1141" y="2650"/>
                <a:ext cx="42" cy="30"/>
              </a:xfrm>
              <a:custGeom>
                <a:avLst/>
                <a:gdLst>
                  <a:gd name="T0" fmla="*/ 0 w 209"/>
                  <a:gd name="T1" fmla="*/ 0 h 181"/>
                  <a:gd name="T2" fmla="*/ 0 w 209"/>
                  <a:gd name="T3" fmla="*/ 0 h 181"/>
                  <a:gd name="T4" fmla="*/ 0 w 209"/>
                  <a:gd name="T5" fmla="*/ 0 h 181"/>
                  <a:gd name="T6" fmla="*/ 0 w 209"/>
                  <a:gd name="T7" fmla="*/ 0 h 181"/>
                  <a:gd name="T8" fmla="*/ 0 w 209"/>
                  <a:gd name="T9" fmla="*/ 0 h 181"/>
                  <a:gd name="T10" fmla="*/ 0 w 209"/>
                  <a:gd name="T11" fmla="*/ 0 h 181"/>
                  <a:gd name="T12" fmla="*/ 0 w 209"/>
                  <a:gd name="T13" fmla="*/ 0 h 181"/>
                  <a:gd name="T14" fmla="*/ 0 w 209"/>
                  <a:gd name="T15" fmla="*/ 0 h 181"/>
                  <a:gd name="T16" fmla="*/ 0 w 209"/>
                  <a:gd name="T17" fmla="*/ 0 h 181"/>
                  <a:gd name="T18" fmla="*/ 0 w 209"/>
                  <a:gd name="T19" fmla="*/ 0 h 181"/>
                  <a:gd name="T20" fmla="*/ 0 w 209"/>
                  <a:gd name="T21" fmla="*/ 0 h 181"/>
                  <a:gd name="T22" fmla="*/ 0 w 209"/>
                  <a:gd name="T23" fmla="*/ 0 h 181"/>
                  <a:gd name="T24" fmla="*/ 0 w 209"/>
                  <a:gd name="T25" fmla="*/ 0 h 181"/>
                  <a:gd name="T26" fmla="*/ 0 w 209"/>
                  <a:gd name="T27" fmla="*/ 0 h 181"/>
                  <a:gd name="T28" fmla="*/ 0 w 209"/>
                  <a:gd name="T29" fmla="*/ 0 h 181"/>
                  <a:gd name="T30" fmla="*/ 0 w 209"/>
                  <a:gd name="T31" fmla="*/ 0 h 181"/>
                  <a:gd name="T32" fmla="*/ 0 w 209"/>
                  <a:gd name="T33" fmla="*/ 0 h 181"/>
                  <a:gd name="T34" fmla="*/ 0 w 209"/>
                  <a:gd name="T35" fmla="*/ 0 h 181"/>
                  <a:gd name="T36" fmla="*/ 0 w 209"/>
                  <a:gd name="T37" fmla="*/ 0 h 181"/>
                  <a:gd name="T38" fmla="*/ 0 w 209"/>
                  <a:gd name="T39" fmla="*/ 0 h 181"/>
                  <a:gd name="T40" fmla="*/ 0 w 209"/>
                  <a:gd name="T41" fmla="*/ 0 h 181"/>
                  <a:gd name="T42" fmla="*/ 0 w 209"/>
                  <a:gd name="T43" fmla="*/ 0 h 181"/>
                  <a:gd name="T44" fmla="*/ 0 w 209"/>
                  <a:gd name="T45" fmla="*/ 0 h 181"/>
                  <a:gd name="T46" fmla="*/ 0 w 209"/>
                  <a:gd name="T47" fmla="*/ 0 h 181"/>
                  <a:gd name="T48" fmla="*/ 0 w 209"/>
                  <a:gd name="T49" fmla="*/ 0 h 181"/>
                  <a:gd name="T50" fmla="*/ 0 w 209"/>
                  <a:gd name="T51" fmla="*/ 0 h 181"/>
                  <a:gd name="T52" fmla="*/ 0 w 209"/>
                  <a:gd name="T53" fmla="*/ 0 h 181"/>
                  <a:gd name="T54" fmla="*/ 0 w 209"/>
                  <a:gd name="T55" fmla="*/ 0 h 181"/>
                  <a:gd name="T56" fmla="*/ 0 w 209"/>
                  <a:gd name="T57" fmla="*/ 0 h 181"/>
                  <a:gd name="T58" fmla="*/ 0 w 209"/>
                  <a:gd name="T59" fmla="*/ 0 h 181"/>
                  <a:gd name="T60" fmla="*/ 0 w 209"/>
                  <a:gd name="T61" fmla="*/ 0 h 181"/>
                  <a:gd name="T62" fmla="*/ 0 w 209"/>
                  <a:gd name="T63" fmla="*/ 0 h 181"/>
                  <a:gd name="T64" fmla="*/ 0 w 209"/>
                  <a:gd name="T65" fmla="*/ 0 h 181"/>
                  <a:gd name="T66" fmla="*/ 0 w 209"/>
                  <a:gd name="T67" fmla="*/ 0 h 181"/>
                  <a:gd name="T68" fmla="*/ 0 w 209"/>
                  <a:gd name="T69" fmla="*/ 0 h 181"/>
                  <a:gd name="T70" fmla="*/ 0 w 209"/>
                  <a:gd name="T71" fmla="*/ 0 h 181"/>
                  <a:gd name="T72" fmla="*/ 0 w 209"/>
                  <a:gd name="T73" fmla="*/ 0 h 181"/>
                  <a:gd name="T74" fmla="*/ 0 w 209"/>
                  <a:gd name="T75" fmla="*/ 0 h 181"/>
                  <a:gd name="T76" fmla="*/ 0 w 209"/>
                  <a:gd name="T77" fmla="*/ 0 h 181"/>
                  <a:gd name="T78" fmla="*/ 0 w 209"/>
                  <a:gd name="T79" fmla="*/ 0 h 181"/>
                  <a:gd name="T80" fmla="*/ 0 w 209"/>
                  <a:gd name="T81" fmla="*/ 0 h 181"/>
                  <a:gd name="T82" fmla="*/ 0 w 209"/>
                  <a:gd name="T83" fmla="*/ 0 h 181"/>
                  <a:gd name="T84" fmla="*/ 0 w 209"/>
                  <a:gd name="T85" fmla="*/ 0 h 181"/>
                  <a:gd name="T86" fmla="*/ 0 w 209"/>
                  <a:gd name="T87" fmla="*/ 0 h 181"/>
                  <a:gd name="T88" fmla="*/ 0 w 209"/>
                  <a:gd name="T89" fmla="*/ 0 h 181"/>
                  <a:gd name="T90" fmla="*/ 0 w 209"/>
                  <a:gd name="T91" fmla="*/ 0 h 181"/>
                  <a:gd name="T92" fmla="*/ 0 w 209"/>
                  <a:gd name="T93" fmla="*/ 0 h 181"/>
                  <a:gd name="T94" fmla="*/ 0 w 209"/>
                  <a:gd name="T95" fmla="*/ 0 h 181"/>
                  <a:gd name="T96" fmla="*/ 0 w 209"/>
                  <a:gd name="T97" fmla="*/ 0 h 181"/>
                  <a:gd name="T98" fmla="*/ 0 w 209"/>
                  <a:gd name="T99" fmla="*/ 0 h 181"/>
                  <a:gd name="T100" fmla="*/ 0 w 209"/>
                  <a:gd name="T101" fmla="*/ 0 h 181"/>
                  <a:gd name="T102" fmla="*/ 0 w 209"/>
                  <a:gd name="T103" fmla="*/ 0 h 1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181"/>
                  <a:gd name="T158" fmla="*/ 209 w 209"/>
                  <a:gd name="T159" fmla="*/ 181 h 1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181">
                    <a:moveTo>
                      <a:pt x="6" y="16"/>
                    </a:moveTo>
                    <a:lnTo>
                      <a:pt x="4" y="21"/>
                    </a:lnTo>
                    <a:lnTo>
                      <a:pt x="3" y="25"/>
                    </a:lnTo>
                    <a:lnTo>
                      <a:pt x="2" y="31"/>
                    </a:lnTo>
                    <a:lnTo>
                      <a:pt x="1" y="36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0" y="71"/>
                    </a:lnTo>
                    <a:lnTo>
                      <a:pt x="2" y="83"/>
                    </a:lnTo>
                    <a:lnTo>
                      <a:pt x="4" y="95"/>
                    </a:lnTo>
                    <a:lnTo>
                      <a:pt x="8" y="106"/>
                    </a:lnTo>
                    <a:lnTo>
                      <a:pt x="12" y="117"/>
                    </a:lnTo>
                    <a:lnTo>
                      <a:pt x="17" y="127"/>
                    </a:lnTo>
                    <a:lnTo>
                      <a:pt x="23" y="137"/>
                    </a:lnTo>
                    <a:lnTo>
                      <a:pt x="30" y="145"/>
                    </a:lnTo>
                    <a:lnTo>
                      <a:pt x="37" y="154"/>
                    </a:lnTo>
                    <a:lnTo>
                      <a:pt x="45" y="161"/>
                    </a:lnTo>
                    <a:lnTo>
                      <a:pt x="54" y="167"/>
                    </a:lnTo>
                    <a:lnTo>
                      <a:pt x="63" y="172"/>
                    </a:lnTo>
                    <a:lnTo>
                      <a:pt x="72" y="176"/>
                    </a:lnTo>
                    <a:lnTo>
                      <a:pt x="83" y="179"/>
                    </a:lnTo>
                    <a:lnTo>
                      <a:pt x="94" y="181"/>
                    </a:lnTo>
                    <a:lnTo>
                      <a:pt x="104" y="181"/>
                    </a:lnTo>
                    <a:lnTo>
                      <a:pt x="115" y="181"/>
                    </a:lnTo>
                    <a:lnTo>
                      <a:pt x="125" y="179"/>
                    </a:lnTo>
                    <a:lnTo>
                      <a:pt x="135" y="176"/>
                    </a:lnTo>
                    <a:lnTo>
                      <a:pt x="144" y="173"/>
                    </a:lnTo>
                    <a:lnTo>
                      <a:pt x="153" y="167"/>
                    </a:lnTo>
                    <a:lnTo>
                      <a:pt x="161" y="161"/>
                    </a:lnTo>
                    <a:lnTo>
                      <a:pt x="169" y="154"/>
                    </a:lnTo>
                    <a:lnTo>
                      <a:pt x="177" y="146"/>
                    </a:lnTo>
                    <a:lnTo>
                      <a:pt x="183" y="138"/>
                    </a:lnTo>
                    <a:lnTo>
                      <a:pt x="189" y="129"/>
                    </a:lnTo>
                    <a:lnTo>
                      <a:pt x="194" y="118"/>
                    </a:lnTo>
                    <a:lnTo>
                      <a:pt x="200" y="107"/>
                    </a:lnTo>
                    <a:lnTo>
                      <a:pt x="203" y="96"/>
                    </a:lnTo>
                    <a:lnTo>
                      <a:pt x="206" y="84"/>
                    </a:lnTo>
                    <a:lnTo>
                      <a:pt x="208" y="72"/>
                    </a:lnTo>
                    <a:lnTo>
                      <a:pt x="209" y="60"/>
                    </a:lnTo>
                    <a:lnTo>
                      <a:pt x="207" y="57"/>
                    </a:lnTo>
                    <a:lnTo>
                      <a:pt x="206" y="54"/>
                    </a:lnTo>
                    <a:lnTo>
                      <a:pt x="205" y="52"/>
                    </a:lnTo>
                    <a:lnTo>
                      <a:pt x="204" y="49"/>
                    </a:lnTo>
                    <a:lnTo>
                      <a:pt x="202" y="46"/>
                    </a:lnTo>
                    <a:lnTo>
                      <a:pt x="201" y="43"/>
                    </a:lnTo>
                    <a:lnTo>
                      <a:pt x="200" y="41"/>
                    </a:lnTo>
                    <a:lnTo>
                      <a:pt x="197" y="39"/>
                    </a:lnTo>
                    <a:lnTo>
                      <a:pt x="197" y="41"/>
                    </a:lnTo>
                    <a:lnTo>
                      <a:pt x="198" y="43"/>
                    </a:lnTo>
                    <a:lnTo>
                      <a:pt x="198" y="46"/>
                    </a:lnTo>
                    <a:lnTo>
                      <a:pt x="198" y="48"/>
                    </a:lnTo>
                    <a:lnTo>
                      <a:pt x="198" y="51"/>
                    </a:lnTo>
                    <a:lnTo>
                      <a:pt x="198" y="53"/>
                    </a:lnTo>
                    <a:lnTo>
                      <a:pt x="200" y="55"/>
                    </a:lnTo>
                    <a:lnTo>
                      <a:pt x="200" y="58"/>
                    </a:lnTo>
                    <a:lnTo>
                      <a:pt x="198" y="70"/>
                    </a:lnTo>
                    <a:lnTo>
                      <a:pt x="197" y="81"/>
                    </a:lnTo>
                    <a:lnTo>
                      <a:pt x="194" y="91"/>
                    </a:lnTo>
                    <a:lnTo>
                      <a:pt x="191" y="102"/>
                    </a:lnTo>
                    <a:lnTo>
                      <a:pt x="187" y="112"/>
                    </a:lnTo>
                    <a:lnTo>
                      <a:pt x="182" y="121"/>
                    </a:lnTo>
                    <a:lnTo>
                      <a:pt x="177" y="130"/>
                    </a:lnTo>
                    <a:lnTo>
                      <a:pt x="171" y="138"/>
                    </a:lnTo>
                    <a:lnTo>
                      <a:pt x="164" y="145"/>
                    </a:lnTo>
                    <a:lnTo>
                      <a:pt x="157" y="151"/>
                    </a:lnTo>
                    <a:lnTo>
                      <a:pt x="149" y="157"/>
                    </a:lnTo>
                    <a:lnTo>
                      <a:pt x="141" y="162"/>
                    </a:lnTo>
                    <a:lnTo>
                      <a:pt x="132" y="166"/>
                    </a:lnTo>
                    <a:lnTo>
                      <a:pt x="123" y="169"/>
                    </a:lnTo>
                    <a:lnTo>
                      <a:pt x="114" y="170"/>
                    </a:lnTo>
                    <a:lnTo>
                      <a:pt x="104" y="170"/>
                    </a:lnTo>
                    <a:lnTo>
                      <a:pt x="94" y="170"/>
                    </a:lnTo>
                    <a:lnTo>
                      <a:pt x="85" y="169"/>
                    </a:lnTo>
                    <a:lnTo>
                      <a:pt x="76" y="166"/>
                    </a:lnTo>
                    <a:lnTo>
                      <a:pt x="66" y="162"/>
                    </a:lnTo>
                    <a:lnTo>
                      <a:pt x="58" y="157"/>
                    </a:lnTo>
                    <a:lnTo>
                      <a:pt x="50" y="151"/>
                    </a:lnTo>
                    <a:lnTo>
                      <a:pt x="43" y="145"/>
                    </a:lnTo>
                    <a:lnTo>
                      <a:pt x="36" y="138"/>
                    </a:lnTo>
                    <a:lnTo>
                      <a:pt x="30" y="130"/>
                    </a:lnTo>
                    <a:lnTo>
                      <a:pt x="25" y="121"/>
                    </a:lnTo>
                    <a:lnTo>
                      <a:pt x="20" y="112"/>
                    </a:lnTo>
                    <a:lnTo>
                      <a:pt x="16" y="102"/>
                    </a:lnTo>
                    <a:lnTo>
                      <a:pt x="13" y="91"/>
                    </a:lnTo>
                    <a:lnTo>
                      <a:pt x="11" y="81"/>
                    </a:lnTo>
                    <a:lnTo>
                      <a:pt x="9" y="70"/>
                    </a:lnTo>
                    <a:lnTo>
                      <a:pt x="9" y="58"/>
                    </a:lnTo>
                    <a:lnTo>
                      <a:pt x="9" y="49"/>
                    </a:lnTo>
                    <a:lnTo>
                      <a:pt x="10" y="42"/>
                    </a:lnTo>
                    <a:lnTo>
                      <a:pt x="11" y="35"/>
                    </a:lnTo>
                    <a:lnTo>
                      <a:pt x="12" y="28"/>
                    </a:lnTo>
                    <a:lnTo>
                      <a:pt x="14" y="21"/>
                    </a:lnTo>
                    <a:lnTo>
                      <a:pt x="16" y="13"/>
                    </a:lnTo>
                    <a:lnTo>
                      <a:pt x="19" y="6"/>
                    </a:lnTo>
                    <a:lnTo>
                      <a:pt x="22" y="0"/>
                    </a:lnTo>
                    <a:lnTo>
                      <a:pt x="20" y="1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0" name="Freeform 25"/>
              <p:cNvSpPr/>
              <p:nvPr/>
            </p:nvSpPr>
            <p:spPr bwMode="auto">
              <a:xfrm>
                <a:off x="1142" y="2649"/>
                <a:ext cx="40" cy="30"/>
              </a:xfrm>
              <a:custGeom>
                <a:avLst/>
                <a:gdLst>
                  <a:gd name="T0" fmla="*/ 0 w 200"/>
                  <a:gd name="T1" fmla="*/ 0 h 183"/>
                  <a:gd name="T2" fmla="*/ 0 w 200"/>
                  <a:gd name="T3" fmla="*/ 0 h 183"/>
                  <a:gd name="T4" fmla="*/ 0 w 200"/>
                  <a:gd name="T5" fmla="*/ 0 h 183"/>
                  <a:gd name="T6" fmla="*/ 0 w 200"/>
                  <a:gd name="T7" fmla="*/ 0 h 183"/>
                  <a:gd name="T8" fmla="*/ 0 w 200"/>
                  <a:gd name="T9" fmla="*/ 0 h 183"/>
                  <a:gd name="T10" fmla="*/ 0 w 200"/>
                  <a:gd name="T11" fmla="*/ 0 h 183"/>
                  <a:gd name="T12" fmla="*/ 0 w 200"/>
                  <a:gd name="T13" fmla="*/ 0 h 183"/>
                  <a:gd name="T14" fmla="*/ 0 w 200"/>
                  <a:gd name="T15" fmla="*/ 0 h 183"/>
                  <a:gd name="T16" fmla="*/ 0 w 200"/>
                  <a:gd name="T17" fmla="*/ 0 h 183"/>
                  <a:gd name="T18" fmla="*/ 0 w 200"/>
                  <a:gd name="T19" fmla="*/ 0 h 183"/>
                  <a:gd name="T20" fmla="*/ 0 w 200"/>
                  <a:gd name="T21" fmla="*/ 0 h 183"/>
                  <a:gd name="T22" fmla="*/ 0 w 200"/>
                  <a:gd name="T23" fmla="*/ 0 h 183"/>
                  <a:gd name="T24" fmla="*/ 0 w 200"/>
                  <a:gd name="T25" fmla="*/ 0 h 183"/>
                  <a:gd name="T26" fmla="*/ 0 w 200"/>
                  <a:gd name="T27" fmla="*/ 0 h 183"/>
                  <a:gd name="T28" fmla="*/ 0 w 200"/>
                  <a:gd name="T29" fmla="*/ 0 h 183"/>
                  <a:gd name="T30" fmla="*/ 0 w 200"/>
                  <a:gd name="T31" fmla="*/ 0 h 183"/>
                  <a:gd name="T32" fmla="*/ 0 w 200"/>
                  <a:gd name="T33" fmla="*/ 0 h 183"/>
                  <a:gd name="T34" fmla="*/ 0 w 200"/>
                  <a:gd name="T35" fmla="*/ 0 h 183"/>
                  <a:gd name="T36" fmla="*/ 0 w 200"/>
                  <a:gd name="T37" fmla="*/ 0 h 183"/>
                  <a:gd name="T38" fmla="*/ 0 w 200"/>
                  <a:gd name="T39" fmla="*/ 0 h 183"/>
                  <a:gd name="T40" fmla="*/ 0 w 200"/>
                  <a:gd name="T41" fmla="*/ 0 h 183"/>
                  <a:gd name="T42" fmla="*/ 0 w 200"/>
                  <a:gd name="T43" fmla="*/ 0 h 183"/>
                  <a:gd name="T44" fmla="*/ 0 w 200"/>
                  <a:gd name="T45" fmla="*/ 0 h 183"/>
                  <a:gd name="T46" fmla="*/ 0 w 200"/>
                  <a:gd name="T47" fmla="*/ 0 h 183"/>
                  <a:gd name="T48" fmla="*/ 0 w 200"/>
                  <a:gd name="T49" fmla="*/ 0 h 183"/>
                  <a:gd name="T50" fmla="*/ 0 w 200"/>
                  <a:gd name="T51" fmla="*/ 0 h 183"/>
                  <a:gd name="T52" fmla="*/ 0 w 200"/>
                  <a:gd name="T53" fmla="*/ 0 h 183"/>
                  <a:gd name="T54" fmla="*/ 0 w 200"/>
                  <a:gd name="T55" fmla="*/ 0 h 183"/>
                  <a:gd name="T56" fmla="*/ 0 w 200"/>
                  <a:gd name="T57" fmla="*/ 0 h 183"/>
                  <a:gd name="T58" fmla="*/ 0 w 200"/>
                  <a:gd name="T59" fmla="*/ 0 h 183"/>
                  <a:gd name="T60" fmla="*/ 0 w 200"/>
                  <a:gd name="T61" fmla="*/ 0 h 183"/>
                  <a:gd name="T62" fmla="*/ 0 w 200"/>
                  <a:gd name="T63" fmla="*/ 0 h 183"/>
                  <a:gd name="T64" fmla="*/ 0 w 200"/>
                  <a:gd name="T65" fmla="*/ 0 h 183"/>
                  <a:gd name="T66" fmla="*/ 0 w 200"/>
                  <a:gd name="T67" fmla="*/ 0 h 183"/>
                  <a:gd name="T68" fmla="*/ 0 w 200"/>
                  <a:gd name="T69" fmla="*/ 0 h 183"/>
                  <a:gd name="T70" fmla="*/ 0 w 200"/>
                  <a:gd name="T71" fmla="*/ 0 h 183"/>
                  <a:gd name="T72" fmla="*/ 0 w 200"/>
                  <a:gd name="T73" fmla="*/ 0 h 183"/>
                  <a:gd name="T74" fmla="*/ 0 w 200"/>
                  <a:gd name="T75" fmla="*/ 0 h 183"/>
                  <a:gd name="T76" fmla="*/ 0 w 200"/>
                  <a:gd name="T77" fmla="*/ 0 h 183"/>
                  <a:gd name="T78" fmla="*/ 0 w 200"/>
                  <a:gd name="T79" fmla="*/ 0 h 183"/>
                  <a:gd name="T80" fmla="*/ 0 w 200"/>
                  <a:gd name="T81" fmla="*/ 0 h 183"/>
                  <a:gd name="T82" fmla="*/ 0 w 200"/>
                  <a:gd name="T83" fmla="*/ 0 h 183"/>
                  <a:gd name="T84" fmla="*/ 0 w 200"/>
                  <a:gd name="T85" fmla="*/ 0 h 183"/>
                  <a:gd name="T86" fmla="*/ 0 w 200"/>
                  <a:gd name="T87" fmla="*/ 0 h 183"/>
                  <a:gd name="T88" fmla="*/ 0 w 200"/>
                  <a:gd name="T89" fmla="*/ 0 h 183"/>
                  <a:gd name="T90" fmla="*/ 0 w 200"/>
                  <a:gd name="T91" fmla="*/ 0 h 183"/>
                  <a:gd name="T92" fmla="*/ 0 w 200"/>
                  <a:gd name="T93" fmla="*/ 0 h 183"/>
                  <a:gd name="T94" fmla="*/ 0 w 200"/>
                  <a:gd name="T95" fmla="*/ 0 h 183"/>
                  <a:gd name="T96" fmla="*/ 0 w 200"/>
                  <a:gd name="T97" fmla="*/ 0 h 183"/>
                  <a:gd name="T98" fmla="*/ 0 w 200"/>
                  <a:gd name="T99" fmla="*/ 0 h 183"/>
                  <a:gd name="T100" fmla="*/ 0 w 200"/>
                  <a:gd name="T101" fmla="*/ 0 h 183"/>
                  <a:gd name="T102" fmla="*/ 0 w 200"/>
                  <a:gd name="T103" fmla="*/ 0 h 183"/>
                  <a:gd name="T104" fmla="*/ 0 w 200"/>
                  <a:gd name="T105" fmla="*/ 0 h 183"/>
                  <a:gd name="T106" fmla="*/ 0 w 200"/>
                  <a:gd name="T107" fmla="*/ 0 h 183"/>
                  <a:gd name="T108" fmla="*/ 0 w 200"/>
                  <a:gd name="T109" fmla="*/ 0 h 183"/>
                  <a:gd name="T110" fmla="*/ 0 w 200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00"/>
                  <a:gd name="T169" fmla="*/ 0 h 183"/>
                  <a:gd name="T170" fmla="*/ 200 w 200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00" h="183">
                    <a:moveTo>
                      <a:pt x="200" y="65"/>
                    </a:moveTo>
                    <a:lnTo>
                      <a:pt x="200" y="64"/>
                    </a:lnTo>
                    <a:lnTo>
                      <a:pt x="200" y="62"/>
                    </a:lnTo>
                    <a:lnTo>
                      <a:pt x="200" y="61"/>
                    </a:lnTo>
                    <a:lnTo>
                      <a:pt x="200" y="60"/>
                    </a:lnTo>
                    <a:lnTo>
                      <a:pt x="200" y="59"/>
                    </a:lnTo>
                    <a:lnTo>
                      <a:pt x="200" y="58"/>
                    </a:lnTo>
                    <a:lnTo>
                      <a:pt x="200" y="56"/>
                    </a:lnTo>
                    <a:lnTo>
                      <a:pt x="198" y="53"/>
                    </a:lnTo>
                    <a:lnTo>
                      <a:pt x="197" y="50"/>
                    </a:lnTo>
                    <a:lnTo>
                      <a:pt x="196" y="48"/>
                    </a:lnTo>
                    <a:lnTo>
                      <a:pt x="193" y="46"/>
                    </a:lnTo>
                    <a:lnTo>
                      <a:pt x="192" y="42"/>
                    </a:lnTo>
                    <a:lnTo>
                      <a:pt x="190" y="40"/>
                    </a:lnTo>
                    <a:lnTo>
                      <a:pt x="188" y="37"/>
                    </a:lnTo>
                    <a:lnTo>
                      <a:pt x="187" y="35"/>
                    </a:lnTo>
                    <a:lnTo>
                      <a:pt x="187" y="38"/>
                    </a:lnTo>
                    <a:lnTo>
                      <a:pt x="188" y="42"/>
                    </a:lnTo>
                    <a:lnTo>
                      <a:pt x="189" y="46"/>
                    </a:lnTo>
                    <a:lnTo>
                      <a:pt x="189" y="49"/>
                    </a:lnTo>
                    <a:lnTo>
                      <a:pt x="190" y="53"/>
                    </a:lnTo>
                    <a:lnTo>
                      <a:pt x="190" y="58"/>
                    </a:lnTo>
                    <a:lnTo>
                      <a:pt x="190" y="61"/>
                    </a:lnTo>
                    <a:lnTo>
                      <a:pt x="190" y="65"/>
                    </a:lnTo>
                    <a:lnTo>
                      <a:pt x="190" y="76"/>
                    </a:lnTo>
                    <a:lnTo>
                      <a:pt x="188" y="86"/>
                    </a:lnTo>
                    <a:lnTo>
                      <a:pt x="186" y="97"/>
                    </a:lnTo>
                    <a:lnTo>
                      <a:pt x="183" y="107"/>
                    </a:lnTo>
                    <a:lnTo>
                      <a:pt x="179" y="116"/>
                    </a:lnTo>
                    <a:lnTo>
                      <a:pt x="175" y="125"/>
                    </a:lnTo>
                    <a:lnTo>
                      <a:pt x="169" y="133"/>
                    </a:lnTo>
                    <a:lnTo>
                      <a:pt x="164" y="142"/>
                    </a:lnTo>
                    <a:lnTo>
                      <a:pt x="157" y="147"/>
                    </a:lnTo>
                    <a:lnTo>
                      <a:pt x="150" y="155"/>
                    </a:lnTo>
                    <a:lnTo>
                      <a:pt x="143" y="159"/>
                    </a:lnTo>
                    <a:lnTo>
                      <a:pt x="135" y="164"/>
                    </a:lnTo>
                    <a:lnTo>
                      <a:pt x="127" y="168"/>
                    </a:lnTo>
                    <a:lnTo>
                      <a:pt x="118" y="170"/>
                    </a:lnTo>
                    <a:lnTo>
                      <a:pt x="109" y="173"/>
                    </a:lnTo>
                    <a:lnTo>
                      <a:pt x="100" y="173"/>
                    </a:lnTo>
                    <a:lnTo>
                      <a:pt x="91" y="173"/>
                    </a:lnTo>
                    <a:lnTo>
                      <a:pt x="82" y="170"/>
                    </a:lnTo>
                    <a:lnTo>
                      <a:pt x="73" y="168"/>
                    </a:lnTo>
                    <a:lnTo>
                      <a:pt x="64" y="164"/>
                    </a:lnTo>
                    <a:lnTo>
                      <a:pt x="56" y="159"/>
                    </a:lnTo>
                    <a:lnTo>
                      <a:pt x="49" y="155"/>
                    </a:lnTo>
                    <a:lnTo>
                      <a:pt x="42" y="147"/>
                    </a:lnTo>
                    <a:lnTo>
                      <a:pt x="36" y="142"/>
                    </a:lnTo>
                    <a:lnTo>
                      <a:pt x="30" y="133"/>
                    </a:lnTo>
                    <a:lnTo>
                      <a:pt x="25" y="125"/>
                    </a:lnTo>
                    <a:lnTo>
                      <a:pt x="20" y="116"/>
                    </a:lnTo>
                    <a:lnTo>
                      <a:pt x="16" y="107"/>
                    </a:lnTo>
                    <a:lnTo>
                      <a:pt x="13" y="97"/>
                    </a:lnTo>
                    <a:lnTo>
                      <a:pt x="11" y="86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9" y="55"/>
                    </a:lnTo>
                    <a:lnTo>
                      <a:pt x="10" y="47"/>
                    </a:lnTo>
                    <a:lnTo>
                      <a:pt x="12" y="38"/>
                    </a:lnTo>
                    <a:lnTo>
                      <a:pt x="14" y="30"/>
                    </a:lnTo>
                    <a:lnTo>
                      <a:pt x="16" y="22"/>
                    </a:lnTo>
                    <a:lnTo>
                      <a:pt x="20" y="14"/>
                    </a:lnTo>
                    <a:lnTo>
                      <a:pt x="23" y="7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2" y="4"/>
                    </a:lnTo>
                    <a:lnTo>
                      <a:pt x="20" y="5"/>
                    </a:lnTo>
                    <a:lnTo>
                      <a:pt x="18" y="7"/>
                    </a:lnTo>
                    <a:lnTo>
                      <a:pt x="16" y="8"/>
                    </a:lnTo>
                    <a:lnTo>
                      <a:pt x="14" y="11"/>
                    </a:lnTo>
                    <a:lnTo>
                      <a:pt x="11" y="13"/>
                    </a:lnTo>
                    <a:lnTo>
                      <a:pt x="9" y="14"/>
                    </a:lnTo>
                    <a:lnTo>
                      <a:pt x="7" y="20"/>
                    </a:lnTo>
                    <a:lnTo>
                      <a:pt x="5" y="26"/>
                    </a:lnTo>
                    <a:lnTo>
                      <a:pt x="4" y="32"/>
                    </a:lnTo>
                    <a:lnTo>
                      <a:pt x="3" y="38"/>
                    </a:lnTo>
                    <a:lnTo>
                      <a:pt x="2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1" y="77"/>
                    </a:lnTo>
                    <a:lnTo>
                      <a:pt x="2" y="89"/>
                    </a:lnTo>
                    <a:lnTo>
                      <a:pt x="5" y="100"/>
                    </a:lnTo>
                    <a:lnTo>
                      <a:pt x="8" y="112"/>
                    </a:lnTo>
                    <a:lnTo>
                      <a:pt x="12" y="121"/>
                    </a:lnTo>
                    <a:lnTo>
                      <a:pt x="17" y="131"/>
                    </a:lnTo>
                    <a:lnTo>
                      <a:pt x="23" y="140"/>
                    </a:lnTo>
                    <a:lnTo>
                      <a:pt x="29" y="149"/>
                    </a:lnTo>
                    <a:lnTo>
                      <a:pt x="36" y="156"/>
                    </a:lnTo>
                    <a:lnTo>
                      <a:pt x="44" y="163"/>
                    </a:lnTo>
                    <a:lnTo>
                      <a:pt x="52" y="169"/>
                    </a:lnTo>
                    <a:lnTo>
                      <a:pt x="61" y="174"/>
                    </a:lnTo>
                    <a:lnTo>
                      <a:pt x="70" y="179"/>
                    </a:lnTo>
                    <a:lnTo>
                      <a:pt x="80" y="181"/>
                    </a:lnTo>
                    <a:lnTo>
                      <a:pt x="90" y="182"/>
                    </a:lnTo>
                    <a:lnTo>
                      <a:pt x="100" y="183"/>
                    </a:lnTo>
                    <a:lnTo>
                      <a:pt x="110" y="182"/>
                    </a:lnTo>
                    <a:lnTo>
                      <a:pt x="120" y="181"/>
                    </a:lnTo>
                    <a:lnTo>
                      <a:pt x="130" y="179"/>
                    </a:lnTo>
                    <a:lnTo>
                      <a:pt x="139" y="174"/>
                    </a:lnTo>
                    <a:lnTo>
                      <a:pt x="147" y="169"/>
                    </a:lnTo>
                    <a:lnTo>
                      <a:pt x="155" y="163"/>
                    </a:lnTo>
                    <a:lnTo>
                      <a:pt x="163" y="156"/>
                    </a:lnTo>
                    <a:lnTo>
                      <a:pt x="170" y="149"/>
                    </a:lnTo>
                    <a:lnTo>
                      <a:pt x="176" y="140"/>
                    </a:lnTo>
                    <a:lnTo>
                      <a:pt x="182" y="131"/>
                    </a:lnTo>
                    <a:lnTo>
                      <a:pt x="187" y="121"/>
                    </a:lnTo>
                    <a:lnTo>
                      <a:pt x="191" y="112"/>
                    </a:lnTo>
                    <a:lnTo>
                      <a:pt x="196" y="100"/>
                    </a:lnTo>
                    <a:lnTo>
                      <a:pt x="198" y="89"/>
                    </a:lnTo>
                    <a:lnTo>
                      <a:pt x="200" y="77"/>
                    </a:lnTo>
                    <a:lnTo>
                      <a:pt x="200" y="65"/>
                    </a:lnTo>
                    <a:close/>
                  </a:path>
                </a:pathLst>
              </a:custGeom>
              <a:solidFill>
                <a:srgbClr val="F6CB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1" name="Freeform 26"/>
              <p:cNvSpPr/>
              <p:nvPr/>
            </p:nvSpPr>
            <p:spPr bwMode="auto">
              <a:xfrm>
                <a:off x="1143" y="2648"/>
                <a:ext cx="38" cy="30"/>
              </a:xfrm>
              <a:custGeom>
                <a:avLst/>
                <a:gdLst>
                  <a:gd name="T0" fmla="*/ 0 w 191"/>
                  <a:gd name="T1" fmla="*/ 0 h 183"/>
                  <a:gd name="T2" fmla="*/ 0 w 191"/>
                  <a:gd name="T3" fmla="*/ 0 h 183"/>
                  <a:gd name="T4" fmla="*/ 0 w 191"/>
                  <a:gd name="T5" fmla="*/ 0 h 183"/>
                  <a:gd name="T6" fmla="*/ 0 w 191"/>
                  <a:gd name="T7" fmla="*/ 0 h 183"/>
                  <a:gd name="T8" fmla="*/ 0 w 191"/>
                  <a:gd name="T9" fmla="*/ 0 h 183"/>
                  <a:gd name="T10" fmla="*/ 0 w 191"/>
                  <a:gd name="T11" fmla="*/ 0 h 183"/>
                  <a:gd name="T12" fmla="*/ 0 w 191"/>
                  <a:gd name="T13" fmla="*/ 0 h 183"/>
                  <a:gd name="T14" fmla="*/ 0 w 191"/>
                  <a:gd name="T15" fmla="*/ 0 h 183"/>
                  <a:gd name="T16" fmla="*/ 0 w 191"/>
                  <a:gd name="T17" fmla="*/ 0 h 183"/>
                  <a:gd name="T18" fmla="*/ 0 w 191"/>
                  <a:gd name="T19" fmla="*/ 0 h 183"/>
                  <a:gd name="T20" fmla="*/ 0 w 191"/>
                  <a:gd name="T21" fmla="*/ 0 h 183"/>
                  <a:gd name="T22" fmla="*/ 0 w 191"/>
                  <a:gd name="T23" fmla="*/ 0 h 183"/>
                  <a:gd name="T24" fmla="*/ 0 w 191"/>
                  <a:gd name="T25" fmla="*/ 0 h 183"/>
                  <a:gd name="T26" fmla="*/ 0 w 191"/>
                  <a:gd name="T27" fmla="*/ 0 h 183"/>
                  <a:gd name="T28" fmla="*/ 0 w 191"/>
                  <a:gd name="T29" fmla="*/ 0 h 183"/>
                  <a:gd name="T30" fmla="*/ 0 w 191"/>
                  <a:gd name="T31" fmla="*/ 0 h 183"/>
                  <a:gd name="T32" fmla="*/ 0 w 191"/>
                  <a:gd name="T33" fmla="*/ 0 h 183"/>
                  <a:gd name="T34" fmla="*/ 0 w 191"/>
                  <a:gd name="T35" fmla="*/ 0 h 183"/>
                  <a:gd name="T36" fmla="*/ 0 w 191"/>
                  <a:gd name="T37" fmla="*/ 0 h 183"/>
                  <a:gd name="T38" fmla="*/ 0 w 191"/>
                  <a:gd name="T39" fmla="*/ 0 h 183"/>
                  <a:gd name="T40" fmla="*/ 0 w 191"/>
                  <a:gd name="T41" fmla="*/ 0 h 183"/>
                  <a:gd name="T42" fmla="*/ 0 w 191"/>
                  <a:gd name="T43" fmla="*/ 0 h 183"/>
                  <a:gd name="T44" fmla="*/ 0 w 191"/>
                  <a:gd name="T45" fmla="*/ 0 h 183"/>
                  <a:gd name="T46" fmla="*/ 0 w 191"/>
                  <a:gd name="T47" fmla="*/ 0 h 183"/>
                  <a:gd name="T48" fmla="*/ 0 w 191"/>
                  <a:gd name="T49" fmla="*/ 0 h 183"/>
                  <a:gd name="T50" fmla="*/ 0 w 191"/>
                  <a:gd name="T51" fmla="*/ 0 h 183"/>
                  <a:gd name="T52" fmla="*/ 0 w 191"/>
                  <a:gd name="T53" fmla="*/ 0 h 183"/>
                  <a:gd name="T54" fmla="*/ 0 w 191"/>
                  <a:gd name="T55" fmla="*/ 0 h 183"/>
                  <a:gd name="T56" fmla="*/ 0 w 191"/>
                  <a:gd name="T57" fmla="*/ 0 h 183"/>
                  <a:gd name="T58" fmla="*/ 0 w 191"/>
                  <a:gd name="T59" fmla="*/ 0 h 183"/>
                  <a:gd name="T60" fmla="*/ 0 w 191"/>
                  <a:gd name="T61" fmla="*/ 0 h 183"/>
                  <a:gd name="T62" fmla="*/ 0 w 191"/>
                  <a:gd name="T63" fmla="*/ 0 h 183"/>
                  <a:gd name="T64" fmla="*/ 0 w 191"/>
                  <a:gd name="T65" fmla="*/ 0 h 183"/>
                  <a:gd name="T66" fmla="*/ 0 w 191"/>
                  <a:gd name="T67" fmla="*/ 0 h 183"/>
                  <a:gd name="T68" fmla="*/ 0 w 191"/>
                  <a:gd name="T69" fmla="*/ 0 h 183"/>
                  <a:gd name="T70" fmla="*/ 0 w 191"/>
                  <a:gd name="T71" fmla="*/ 0 h 183"/>
                  <a:gd name="T72" fmla="*/ 0 w 191"/>
                  <a:gd name="T73" fmla="*/ 0 h 183"/>
                  <a:gd name="T74" fmla="*/ 0 w 191"/>
                  <a:gd name="T75" fmla="*/ 0 h 183"/>
                  <a:gd name="T76" fmla="*/ 0 w 191"/>
                  <a:gd name="T77" fmla="*/ 0 h 183"/>
                  <a:gd name="T78" fmla="*/ 0 w 191"/>
                  <a:gd name="T79" fmla="*/ 0 h 183"/>
                  <a:gd name="T80" fmla="*/ 0 w 191"/>
                  <a:gd name="T81" fmla="*/ 0 h 183"/>
                  <a:gd name="T82" fmla="*/ 0 w 191"/>
                  <a:gd name="T83" fmla="*/ 0 h 183"/>
                  <a:gd name="T84" fmla="*/ 0 w 191"/>
                  <a:gd name="T85" fmla="*/ 0 h 183"/>
                  <a:gd name="T86" fmla="*/ 0 w 191"/>
                  <a:gd name="T87" fmla="*/ 0 h 183"/>
                  <a:gd name="T88" fmla="*/ 0 w 191"/>
                  <a:gd name="T89" fmla="*/ 0 h 183"/>
                  <a:gd name="T90" fmla="*/ 0 w 191"/>
                  <a:gd name="T91" fmla="*/ 0 h 183"/>
                  <a:gd name="T92" fmla="*/ 0 w 191"/>
                  <a:gd name="T93" fmla="*/ 0 h 183"/>
                  <a:gd name="T94" fmla="*/ 0 w 191"/>
                  <a:gd name="T95" fmla="*/ 0 h 183"/>
                  <a:gd name="T96" fmla="*/ 0 w 191"/>
                  <a:gd name="T97" fmla="*/ 0 h 183"/>
                  <a:gd name="T98" fmla="*/ 0 w 191"/>
                  <a:gd name="T99" fmla="*/ 0 h 183"/>
                  <a:gd name="T100" fmla="*/ 0 w 191"/>
                  <a:gd name="T101" fmla="*/ 0 h 183"/>
                  <a:gd name="T102" fmla="*/ 0 w 191"/>
                  <a:gd name="T103" fmla="*/ 0 h 183"/>
                  <a:gd name="T104" fmla="*/ 0 w 191"/>
                  <a:gd name="T105" fmla="*/ 0 h 183"/>
                  <a:gd name="T106" fmla="*/ 0 w 191"/>
                  <a:gd name="T107" fmla="*/ 0 h 183"/>
                  <a:gd name="T108" fmla="*/ 0 w 191"/>
                  <a:gd name="T109" fmla="*/ 0 h 183"/>
                  <a:gd name="T110" fmla="*/ 0 w 191"/>
                  <a:gd name="T111" fmla="*/ 0 h 18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91"/>
                  <a:gd name="T169" fmla="*/ 0 h 183"/>
                  <a:gd name="T170" fmla="*/ 191 w 191"/>
                  <a:gd name="T171" fmla="*/ 183 h 18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91" h="183">
                    <a:moveTo>
                      <a:pt x="191" y="71"/>
                    </a:moveTo>
                    <a:lnTo>
                      <a:pt x="191" y="68"/>
                    </a:lnTo>
                    <a:lnTo>
                      <a:pt x="189" y="66"/>
                    </a:lnTo>
                    <a:lnTo>
                      <a:pt x="189" y="64"/>
                    </a:lnTo>
                    <a:lnTo>
                      <a:pt x="189" y="61"/>
                    </a:lnTo>
                    <a:lnTo>
                      <a:pt x="189" y="59"/>
                    </a:lnTo>
                    <a:lnTo>
                      <a:pt x="189" y="56"/>
                    </a:lnTo>
                    <a:lnTo>
                      <a:pt x="188" y="54"/>
                    </a:lnTo>
                    <a:lnTo>
                      <a:pt x="188" y="52"/>
                    </a:lnTo>
                    <a:lnTo>
                      <a:pt x="187" y="48"/>
                    </a:lnTo>
                    <a:lnTo>
                      <a:pt x="185" y="46"/>
                    </a:lnTo>
                    <a:lnTo>
                      <a:pt x="183" y="43"/>
                    </a:lnTo>
                    <a:lnTo>
                      <a:pt x="181" y="41"/>
                    </a:lnTo>
                    <a:lnTo>
                      <a:pt x="179" y="38"/>
                    </a:lnTo>
                    <a:lnTo>
                      <a:pt x="178" y="35"/>
                    </a:lnTo>
                    <a:lnTo>
                      <a:pt x="176" y="32"/>
                    </a:lnTo>
                    <a:lnTo>
                      <a:pt x="174" y="30"/>
                    </a:lnTo>
                    <a:lnTo>
                      <a:pt x="175" y="35"/>
                    </a:lnTo>
                    <a:lnTo>
                      <a:pt x="177" y="40"/>
                    </a:lnTo>
                    <a:lnTo>
                      <a:pt x="178" y="44"/>
                    </a:lnTo>
                    <a:lnTo>
                      <a:pt x="179" y="49"/>
                    </a:lnTo>
                    <a:lnTo>
                      <a:pt x="180" y="55"/>
                    </a:lnTo>
                    <a:lnTo>
                      <a:pt x="180" y="60"/>
                    </a:lnTo>
                    <a:lnTo>
                      <a:pt x="180" y="66"/>
                    </a:lnTo>
                    <a:lnTo>
                      <a:pt x="181" y="71"/>
                    </a:lnTo>
                    <a:lnTo>
                      <a:pt x="180" y="82"/>
                    </a:lnTo>
                    <a:lnTo>
                      <a:pt x="179" y="91"/>
                    </a:lnTo>
                    <a:lnTo>
                      <a:pt x="177" y="101"/>
                    </a:lnTo>
                    <a:lnTo>
                      <a:pt x="174" y="110"/>
                    </a:lnTo>
                    <a:lnTo>
                      <a:pt x="170" y="120"/>
                    </a:lnTo>
                    <a:lnTo>
                      <a:pt x="166" y="128"/>
                    </a:lnTo>
                    <a:lnTo>
                      <a:pt x="161" y="136"/>
                    </a:lnTo>
                    <a:lnTo>
                      <a:pt x="156" y="143"/>
                    </a:lnTo>
                    <a:lnTo>
                      <a:pt x="149" y="150"/>
                    </a:lnTo>
                    <a:lnTo>
                      <a:pt x="143" y="156"/>
                    </a:lnTo>
                    <a:lnTo>
                      <a:pt x="136" y="161"/>
                    </a:lnTo>
                    <a:lnTo>
                      <a:pt x="128" y="165"/>
                    </a:lnTo>
                    <a:lnTo>
                      <a:pt x="121" y="169"/>
                    </a:lnTo>
                    <a:lnTo>
                      <a:pt x="112" y="171"/>
                    </a:lnTo>
                    <a:lnTo>
                      <a:pt x="104" y="173"/>
                    </a:lnTo>
                    <a:lnTo>
                      <a:pt x="95" y="173"/>
                    </a:lnTo>
                    <a:lnTo>
                      <a:pt x="86" y="173"/>
                    </a:lnTo>
                    <a:lnTo>
                      <a:pt x="78" y="171"/>
                    </a:lnTo>
                    <a:lnTo>
                      <a:pt x="70" y="169"/>
                    </a:lnTo>
                    <a:lnTo>
                      <a:pt x="61" y="165"/>
                    </a:lnTo>
                    <a:lnTo>
                      <a:pt x="53" y="161"/>
                    </a:lnTo>
                    <a:lnTo>
                      <a:pt x="46" y="156"/>
                    </a:lnTo>
                    <a:lnTo>
                      <a:pt x="40" y="150"/>
                    </a:lnTo>
                    <a:lnTo>
                      <a:pt x="34" y="143"/>
                    </a:lnTo>
                    <a:lnTo>
                      <a:pt x="28" y="136"/>
                    </a:lnTo>
                    <a:lnTo>
                      <a:pt x="23" y="128"/>
                    </a:lnTo>
                    <a:lnTo>
                      <a:pt x="19" y="120"/>
                    </a:lnTo>
                    <a:lnTo>
                      <a:pt x="15" y="110"/>
                    </a:lnTo>
                    <a:lnTo>
                      <a:pt x="12" y="101"/>
                    </a:lnTo>
                    <a:lnTo>
                      <a:pt x="10" y="91"/>
                    </a:lnTo>
                    <a:lnTo>
                      <a:pt x="9" y="82"/>
                    </a:lnTo>
                    <a:lnTo>
                      <a:pt x="9" y="71"/>
                    </a:lnTo>
                    <a:lnTo>
                      <a:pt x="9" y="60"/>
                    </a:lnTo>
                    <a:lnTo>
                      <a:pt x="10" y="50"/>
                    </a:lnTo>
                    <a:lnTo>
                      <a:pt x="12" y="41"/>
                    </a:lnTo>
                    <a:lnTo>
                      <a:pt x="15" y="32"/>
                    </a:lnTo>
                    <a:lnTo>
                      <a:pt x="18" y="23"/>
                    </a:lnTo>
                    <a:lnTo>
                      <a:pt x="22" y="14"/>
                    </a:lnTo>
                    <a:lnTo>
                      <a:pt x="27" y="7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7" y="2"/>
                    </a:lnTo>
                    <a:lnTo>
                      <a:pt x="25" y="5"/>
                    </a:lnTo>
                    <a:lnTo>
                      <a:pt x="22" y="6"/>
                    </a:lnTo>
                    <a:lnTo>
                      <a:pt x="20" y="7"/>
                    </a:lnTo>
                    <a:lnTo>
                      <a:pt x="18" y="10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0" y="19"/>
                    </a:lnTo>
                    <a:lnTo>
                      <a:pt x="7" y="26"/>
                    </a:lnTo>
                    <a:lnTo>
                      <a:pt x="5" y="34"/>
                    </a:lnTo>
                    <a:lnTo>
                      <a:pt x="3" y="41"/>
                    </a:lnTo>
                    <a:lnTo>
                      <a:pt x="2" y="48"/>
                    </a:lnTo>
                    <a:lnTo>
                      <a:pt x="1" y="55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4" y="104"/>
                    </a:lnTo>
                    <a:lnTo>
                      <a:pt x="7" y="115"/>
                    </a:lnTo>
                    <a:lnTo>
                      <a:pt x="11" y="125"/>
                    </a:lnTo>
                    <a:lnTo>
                      <a:pt x="16" y="134"/>
                    </a:lnTo>
                    <a:lnTo>
                      <a:pt x="21" y="143"/>
                    </a:lnTo>
                    <a:lnTo>
                      <a:pt x="27" y="151"/>
                    </a:lnTo>
                    <a:lnTo>
                      <a:pt x="34" y="158"/>
                    </a:lnTo>
                    <a:lnTo>
                      <a:pt x="41" y="164"/>
                    </a:lnTo>
                    <a:lnTo>
                      <a:pt x="49" y="170"/>
                    </a:lnTo>
                    <a:lnTo>
                      <a:pt x="57" y="175"/>
                    </a:lnTo>
                    <a:lnTo>
                      <a:pt x="67" y="179"/>
                    </a:lnTo>
                    <a:lnTo>
                      <a:pt x="76" y="182"/>
                    </a:lnTo>
                    <a:lnTo>
                      <a:pt x="85" y="183"/>
                    </a:lnTo>
                    <a:lnTo>
                      <a:pt x="95" y="183"/>
                    </a:lnTo>
                    <a:lnTo>
                      <a:pt x="105" y="183"/>
                    </a:lnTo>
                    <a:lnTo>
                      <a:pt x="114" y="182"/>
                    </a:lnTo>
                    <a:lnTo>
                      <a:pt x="123" y="179"/>
                    </a:lnTo>
                    <a:lnTo>
                      <a:pt x="132" y="175"/>
                    </a:lnTo>
                    <a:lnTo>
                      <a:pt x="140" y="170"/>
                    </a:lnTo>
                    <a:lnTo>
                      <a:pt x="148" y="164"/>
                    </a:lnTo>
                    <a:lnTo>
                      <a:pt x="155" y="158"/>
                    </a:lnTo>
                    <a:lnTo>
                      <a:pt x="162" y="151"/>
                    </a:lnTo>
                    <a:lnTo>
                      <a:pt x="168" y="143"/>
                    </a:lnTo>
                    <a:lnTo>
                      <a:pt x="173" y="134"/>
                    </a:lnTo>
                    <a:lnTo>
                      <a:pt x="178" y="125"/>
                    </a:lnTo>
                    <a:lnTo>
                      <a:pt x="182" y="115"/>
                    </a:lnTo>
                    <a:lnTo>
                      <a:pt x="185" y="104"/>
                    </a:lnTo>
                    <a:lnTo>
                      <a:pt x="188" y="94"/>
                    </a:lnTo>
                    <a:lnTo>
                      <a:pt x="189" y="83"/>
                    </a:lnTo>
                    <a:lnTo>
                      <a:pt x="191" y="71"/>
                    </a:lnTo>
                    <a:close/>
                  </a:path>
                </a:pathLst>
              </a:custGeom>
              <a:solidFill>
                <a:srgbClr val="F7CD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2" name="Freeform 27"/>
              <p:cNvSpPr/>
              <p:nvPr/>
            </p:nvSpPr>
            <p:spPr bwMode="auto">
              <a:xfrm>
                <a:off x="1143" y="2647"/>
                <a:ext cx="37" cy="30"/>
              </a:xfrm>
              <a:custGeom>
                <a:avLst/>
                <a:gdLst>
                  <a:gd name="T0" fmla="*/ 0 w 181"/>
                  <a:gd name="T1" fmla="*/ 0 h 185"/>
                  <a:gd name="T2" fmla="*/ 0 w 181"/>
                  <a:gd name="T3" fmla="*/ 0 h 185"/>
                  <a:gd name="T4" fmla="*/ 0 w 181"/>
                  <a:gd name="T5" fmla="*/ 0 h 185"/>
                  <a:gd name="T6" fmla="*/ 0 w 181"/>
                  <a:gd name="T7" fmla="*/ 0 h 185"/>
                  <a:gd name="T8" fmla="*/ 0 w 181"/>
                  <a:gd name="T9" fmla="*/ 0 h 185"/>
                  <a:gd name="T10" fmla="*/ 0 w 181"/>
                  <a:gd name="T11" fmla="*/ 0 h 185"/>
                  <a:gd name="T12" fmla="*/ 0 w 181"/>
                  <a:gd name="T13" fmla="*/ 0 h 185"/>
                  <a:gd name="T14" fmla="*/ 0 w 181"/>
                  <a:gd name="T15" fmla="*/ 0 h 185"/>
                  <a:gd name="T16" fmla="*/ 0 w 181"/>
                  <a:gd name="T17" fmla="*/ 0 h 185"/>
                  <a:gd name="T18" fmla="*/ 0 w 181"/>
                  <a:gd name="T19" fmla="*/ 0 h 185"/>
                  <a:gd name="T20" fmla="*/ 0 w 181"/>
                  <a:gd name="T21" fmla="*/ 0 h 185"/>
                  <a:gd name="T22" fmla="*/ 0 w 181"/>
                  <a:gd name="T23" fmla="*/ 0 h 185"/>
                  <a:gd name="T24" fmla="*/ 0 w 181"/>
                  <a:gd name="T25" fmla="*/ 0 h 185"/>
                  <a:gd name="T26" fmla="*/ 0 w 181"/>
                  <a:gd name="T27" fmla="*/ 0 h 185"/>
                  <a:gd name="T28" fmla="*/ 0 w 181"/>
                  <a:gd name="T29" fmla="*/ 0 h 185"/>
                  <a:gd name="T30" fmla="*/ 0 w 181"/>
                  <a:gd name="T31" fmla="*/ 0 h 185"/>
                  <a:gd name="T32" fmla="*/ 0 w 181"/>
                  <a:gd name="T33" fmla="*/ 0 h 185"/>
                  <a:gd name="T34" fmla="*/ 0 w 181"/>
                  <a:gd name="T35" fmla="*/ 0 h 185"/>
                  <a:gd name="T36" fmla="*/ 0 w 181"/>
                  <a:gd name="T37" fmla="*/ 0 h 185"/>
                  <a:gd name="T38" fmla="*/ 0 w 181"/>
                  <a:gd name="T39" fmla="*/ 0 h 185"/>
                  <a:gd name="T40" fmla="*/ 0 w 181"/>
                  <a:gd name="T41" fmla="*/ 0 h 185"/>
                  <a:gd name="T42" fmla="*/ 0 w 181"/>
                  <a:gd name="T43" fmla="*/ 0 h 185"/>
                  <a:gd name="T44" fmla="*/ 0 w 181"/>
                  <a:gd name="T45" fmla="*/ 0 h 185"/>
                  <a:gd name="T46" fmla="*/ 0 w 181"/>
                  <a:gd name="T47" fmla="*/ 0 h 185"/>
                  <a:gd name="T48" fmla="*/ 0 w 181"/>
                  <a:gd name="T49" fmla="*/ 0 h 185"/>
                  <a:gd name="T50" fmla="*/ 0 w 181"/>
                  <a:gd name="T51" fmla="*/ 0 h 185"/>
                  <a:gd name="T52" fmla="*/ 0 w 181"/>
                  <a:gd name="T53" fmla="*/ 0 h 185"/>
                  <a:gd name="T54" fmla="*/ 0 w 181"/>
                  <a:gd name="T55" fmla="*/ 0 h 185"/>
                  <a:gd name="T56" fmla="*/ 0 w 181"/>
                  <a:gd name="T57" fmla="*/ 0 h 185"/>
                  <a:gd name="T58" fmla="*/ 0 w 181"/>
                  <a:gd name="T59" fmla="*/ 0 h 185"/>
                  <a:gd name="T60" fmla="*/ 0 w 181"/>
                  <a:gd name="T61" fmla="*/ 0 h 185"/>
                  <a:gd name="T62" fmla="*/ 0 w 181"/>
                  <a:gd name="T63" fmla="*/ 0 h 185"/>
                  <a:gd name="T64" fmla="*/ 0 w 181"/>
                  <a:gd name="T65" fmla="*/ 0 h 185"/>
                  <a:gd name="T66" fmla="*/ 0 w 181"/>
                  <a:gd name="T67" fmla="*/ 0 h 185"/>
                  <a:gd name="T68" fmla="*/ 0 w 181"/>
                  <a:gd name="T69" fmla="*/ 0 h 185"/>
                  <a:gd name="T70" fmla="*/ 0 w 181"/>
                  <a:gd name="T71" fmla="*/ 0 h 185"/>
                  <a:gd name="T72" fmla="*/ 0 w 181"/>
                  <a:gd name="T73" fmla="*/ 0 h 185"/>
                  <a:gd name="T74" fmla="*/ 0 w 181"/>
                  <a:gd name="T75" fmla="*/ 0 h 185"/>
                  <a:gd name="T76" fmla="*/ 0 w 181"/>
                  <a:gd name="T77" fmla="*/ 0 h 185"/>
                  <a:gd name="T78" fmla="*/ 0 w 181"/>
                  <a:gd name="T79" fmla="*/ 0 h 185"/>
                  <a:gd name="T80" fmla="*/ 0 w 181"/>
                  <a:gd name="T81" fmla="*/ 0 h 185"/>
                  <a:gd name="T82" fmla="*/ 0 w 181"/>
                  <a:gd name="T83" fmla="*/ 0 h 185"/>
                  <a:gd name="T84" fmla="*/ 0 w 181"/>
                  <a:gd name="T85" fmla="*/ 0 h 185"/>
                  <a:gd name="T86" fmla="*/ 0 w 181"/>
                  <a:gd name="T87" fmla="*/ 0 h 185"/>
                  <a:gd name="T88" fmla="*/ 0 w 181"/>
                  <a:gd name="T89" fmla="*/ 0 h 185"/>
                  <a:gd name="T90" fmla="*/ 0 w 181"/>
                  <a:gd name="T91" fmla="*/ 0 h 185"/>
                  <a:gd name="T92" fmla="*/ 0 w 181"/>
                  <a:gd name="T93" fmla="*/ 0 h 185"/>
                  <a:gd name="T94" fmla="*/ 0 w 181"/>
                  <a:gd name="T95" fmla="*/ 0 h 185"/>
                  <a:gd name="T96" fmla="*/ 0 w 181"/>
                  <a:gd name="T97" fmla="*/ 0 h 185"/>
                  <a:gd name="T98" fmla="*/ 0 w 181"/>
                  <a:gd name="T99" fmla="*/ 0 h 185"/>
                  <a:gd name="T100" fmla="*/ 0 w 181"/>
                  <a:gd name="T101" fmla="*/ 0 h 185"/>
                  <a:gd name="T102" fmla="*/ 0 w 181"/>
                  <a:gd name="T103" fmla="*/ 0 h 185"/>
                  <a:gd name="T104" fmla="*/ 0 w 181"/>
                  <a:gd name="T105" fmla="*/ 0 h 185"/>
                  <a:gd name="T106" fmla="*/ 0 w 181"/>
                  <a:gd name="T107" fmla="*/ 0 h 185"/>
                  <a:gd name="T108" fmla="*/ 0 w 181"/>
                  <a:gd name="T109" fmla="*/ 0 h 185"/>
                  <a:gd name="T110" fmla="*/ 0 w 181"/>
                  <a:gd name="T111" fmla="*/ 0 h 1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81"/>
                  <a:gd name="T169" fmla="*/ 0 h 185"/>
                  <a:gd name="T170" fmla="*/ 181 w 181"/>
                  <a:gd name="T171" fmla="*/ 185 h 1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81" h="185">
                    <a:moveTo>
                      <a:pt x="181" y="77"/>
                    </a:moveTo>
                    <a:lnTo>
                      <a:pt x="181" y="73"/>
                    </a:lnTo>
                    <a:lnTo>
                      <a:pt x="181" y="70"/>
                    </a:lnTo>
                    <a:lnTo>
                      <a:pt x="181" y="65"/>
                    </a:lnTo>
                    <a:lnTo>
                      <a:pt x="180" y="61"/>
                    </a:lnTo>
                    <a:lnTo>
                      <a:pt x="180" y="58"/>
                    </a:lnTo>
                    <a:lnTo>
                      <a:pt x="179" y="54"/>
                    </a:lnTo>
                    <a:lnTo>
                      <a:pt x="178" y="50"/>
                    </a:lnTo>
                    <a:lnTo>
                      <a:pt x="178" y="47"/>
                    </a:lnTo>
                    <a:lnTo>
                      <a:pt x="176" y="44"/>
                    </a:lnTo>
                    <a:lnTo>
                      <a:pt x="174" y="41"/>
                    </a:lnTo>
                    <a:lnTo>
                      <a:pt x="171" y="38"/>
                    </a:lnTo>
                    <a:lnTo>
                      <a:pt x="169" y="36"/>
                    </a:lnTo>
                    <a:lnTo>
                      <a:pt x="167" y="34"/>
                    </a:lnTo>
                    <a:lnTo>
                      <a:pt x="165" y="31"/>
                    </a:lnTo>
                    <a:lnTo>
                      <a:pt x="163" y="29"/>
                    </a:lnTo>
                    <a:lnTo>
                      <a:pt x="160" y="26"/>
                    </a:lnTo>
                    <a:lnTo>
                      <a:pt x="163" y="31"/>
                    </a:lnTo>
                    <a:lnTo>
                      <a:pt x="165" y="37"/>
                    </a:lnTo>
                    <a:lnTo>
                      <a:pt x="167" y="43"/>
                    </a:lnTo>
                    <a:lnTo>
                      <a:pt x="169" y="50"/>
                    </a:lnTo>
                    <a:lnTo>
                      <a:pt x="170" y="56"/>
                    </a:lnTo>
                    <a:lnTo>
                      <a:pt x="171" y="64"/>
                    </a:lnTo>
                    <a:lnTo>
                      <a:pt x="172" y="70"/>
                    </a:lnTo>
                    <a:lnTo>
                      <a:pt x="172" y="77"/>
                    </a:lnTo>
                    <a:lnTo>
                      <a:pt x="172" y="86"/>
                    </a:lnTo>
                    <a:lnTo>
                      <a:pt x="170" y="96"/>
                    </a:lnTo>
                    <a:lnTo>
                      <a:pt x="168" y="106"/>
                    </a:lnTo>
                    <a:lnTo>
                      <a:pt x="166" y="114"/>
                    </a:lnTo>
                    <a:lnTo>
                      <a:pt x="162" y="124"/>
                    </a:lnTo>
                    <a:lnTo>
                      <a:pt x="158" y="131"/>
                    </a:lnTo>
                    <a:lnTo>
                      <a:pt x="154" y="139"/>
                    </a:lnTo>
                    <a:lnTo>
                      <a:pt x="148" y="145"/>
                    </a:lnTo>
                    <a:lnTo>
                      <a:pt x="143" y="151"/>
                    </a:lnTo>
                    <a:lnTo>
                      <a:pt x="136" y="157"/>
                    </a:lnTo>
                    <a:lnTo>
                      <a:pt x="130" y="162"/>
                    </a:lnTo>
                    <a:lnTo>
                      <a:pt x="123" y="167"/>
                    </a:lnTo>
                    <a:lnTo>
                      <a:pt x="115" y="169"/>
                    </a:lnTo>
                    <a:lnTo>
                      <a:pt x="107" y="171"/>
                    </a:lnTo>
                    <a:lnTo>
                      <a:pt x="99" y="174"/>
                    </a:lnTo>
                    <a:lnTo>
                      <a:pt x="91" y="174"/>
                    </a:lnTo>
                    <a:lnTo>
                      <a:pt x="83" y="174"/>
                    </a:lnTo>
                    <a:lnTo>
                      <a:pt x="75" y="171"/>
                    </a:lnTo>
                    <a:lnTo>
                      <a:pt x="67" y="169"/>
                    </a:lnTo>
                    <a:lnTo>
                      <a:pt x="59" y="167"/>
                    </a:lnTo>
                    <a:lnTo>
                      <a:pt x="52" y="162"/>
                    </a:lnTo>
                    <a:lnTo>
                      <a:pt x="45" y="157"/>
                    </a:lnTo>
                    <a:lnTo>
                      <a:pt x="39" y="151"/>
                    </a:lnTo>
                    <a:lnTo>
                      <a:pt x="33" y="145"/>
                    </a:lnTo>
                    <a:lnTo>
                      <a:pt x="28" y="139"/>
                    </a:lnTo>
                    <a:lnTo>
                      <a:pt x="23" y="131"/>
                    </a:lnTo>
                    <a:lnTo>
                      <a:pt x="19" y="124"/>
                    </a:lnTo>
                    <a:lnTo>
                      <a:pt x="16" y="114"/>
                    </a:lnTo>
                    <a:lnTo>
                      <a:pt x="13" y="106"/>
                    </a:lnTo>
                    <a:lnTo>
                      <a:pt x="11" y="96"/>
                    </a:lnTo>
                    <a:lnTo>
                      <a:pt x="10" y="86"/>
                    </a:lnTo>
                    <a:lnTo>
                      <a:pt x="9" y="77"/>
                    </a:lnTo>
                    <a:lnTo>
                      <a:pt x="10" y="65"/>
                    </a:lnTo>
                    <a:lnTo>
                      <a:pt x="11" y="54"/>
                    </a:lnTo>
                    <a:lnTo>
                      <a:pt x="14" y="43"/>
                    </a:lnTo>
                    <a:lnTo>
                      <a:pt x="18" y="34"/>
                    </a:lnTo>
                    <a:lnTo>
                      <a:pt x="22" y="24"/>
                    </a:lnTo>
                    <a:lnTo>
                      <a:pt x="27" y="16"/>
                    </a:lnTo>
                    <a:lnTo>
                      <a:pt x="33" y="7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5" y="2"/>
                    </a:lnTo>
                    <a:lnTo>
                      <a:pt x="32" y="4"/>
                    </a:lnTo>
                    <a:lnTo>
                      <a:pt x="29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1" y="11"/>
                    </a:lnTo>
                    <a:lnTo>
                      <a:pt x="18" y="12"/>
                    </a:lnTo>
                    <a:lnTo>
                      <a:pt x="14" y="19"/>
                    </a:lnTo>
                    <a:lnTo>
                      <a:pt x="11" y="26"/>
                    </a:lnTo>
                    <a:lnTo>
                      <a:pt x="7" y="34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1" y="59"/>
                    </a:lnTo>
                    <a:lnTo>
                      <a:pt x="0" y="67"/>
                    </a:lnTo>
                    <a:lnTo>
                      <a:pt x="0" y="77"/>
                    </a:lnTo>
                    <a:lnTo>
                      <a:pt x="1" y="88"/>
                    </a:lnTo>
                    <a:lnTo>
                      <a:pt x="2" y="98"/>
                    </a:lnTo>
                    <a:lnTo>
                      <a:pt x="4" y="109"/>
                    </a:lnTo>
                    <a:lnTo>
                      <a:pt x="7" y="119"/>
                    </a:lnTo>
                    <a:lnTo>
                      <a:pt x="11" y="128"/>
                    </a:lnTo>
                    <a:lnTo>
                      <a:pt x="16" y="137"/>
                    </a:lnTo>
                    <a:lnTo>
                      <a:pt x="21" y="145"/>
                    </a:lnTo>
                    <a:lnTo>
                      <a:pt x="27" y="154"/>
                    </a:lnTo>
                    <a:lnTo>
                      <a:pt x="33" y="159"/>
                    </a:lnTo>
                    <a:lnTo>
                      <a:pt x="40" y="167"/>
                    </a:lnTo>
                    <a:lnTo>
                      <a:pt x="47" y="171"/>
                    </a:lnTo>
                    <a:lnTo>
                      <a:pt x="55" y="176"/>
                    </a:lnTo>
                    <a:lnTo>
                      <a:pt x="64" y="180"/>
                    </a:lnTo>
                    <a:lnTo>
                      <a:pt x="73" y="182"/>
                    </a:lnTo>
                    <a:lnTo>
                      <a:pt x="82" y="185"/>
                    </a:lnTo>
                    <a:lnTo>
                      <a:pt x="91" y="185"/>
                    </a:lnTo>
                    <a:lnTo>
                      <a:pt x="100" y="185"/>
                    </a:lnTo>
                    <a:lnTo>
                      <a:pt x="109" y="182"/>
                    </a:lnTo>
                    <a:lnTo>
                      <a:pt x="118" y="180"/>
                    </a:lnTo>
                    <a:lnTo>
                      <a:pt x="126" y="176"/>
                    </a:lnTo>
                    <a:lnTo>
                      <a:pt x="134" y="171"/>
                    </a:lnTo>
                    <a:lnTo>
                      <a:pt x="141" y="167"/>
                    </a:lnTo>
                    <a:lnTo>
                      <a:pt x="148" y="159"/>
                    </a:lnTo>
                    <a:lnTo>
                      <a:pt x="155" y="154"/>
                    </a:lnTo>
                    <a:lnTo>
                      <a:pt x="160" y="145"/>
                    </a:lnTo>
                    <a:lnTo>
                      <a:pt x="166" y="137"/>
                    </a:lnTo>
                    <a:lnTo>
                      <a:pt x="170" y="128"/>
                    </a:lnTo>
                    <a:lnTo>
                      <a:pt x="174" y="119"/>
                    </a:lnTo>
                    <a:lnTo>
                      <a:pt x="177" y="109"/>
                    </a:lnTo>
                    <a:lnTo>
                      <a:pt x="179" y="98"/>
                    </a:lnTo>
                    <a:lnTo>
                      <a:pt x="181" y="88"/>
                    </a:lnTo>
                    <a:lnTo>
                      <a:pt x="181" y="77"/>
                    </a:lnTo>
                    <a:close/>
                  </a:path>
                </a:pathLst>
              </a:custGeom>
              <a:solidFill>
                <a:srgbClr val="F7C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3" name="Freeform 28"/>
              <p:cNvSpPr/>
              <p:nvPr/>
            </p:nvSpPr>
            <p:spPr bwMode="auto">
              <a:xfrm>
                <a:off x="1144" y="2646"/>
                <a:ext cx="35" cy="30"/>
              </a:xfrm>
              <a:custGeom>
                <a:avLst/>
                <a:gdLst>
                  <a:gd name="T0" fmla="*/ 0 w 172"/>
                  <a:gd name="T1" fmla="*/ 0 h 184"/>
                  <a:gd name="T2" fmla="*/ 0 w 172"/>
                  <a:gd name="T3" fmla="*/ 0 h 184"/>
                  <a:gd name="T4" fmla="*/ 0 w 172"/>
                  <a:gd name="T5" fmla="*/ 0 h 184"/>
                  <a:gd name="T6" fmla="*/ 0 w 172"/>
                  <a:gd name="T7" fmla="*/ 0 h 184"/>
                  <a:gd name="T8" fmla="*/ 0 w 172"/>
                  <a:gd name="T9" fmla="*/ 0 h 184"/>
                  <a:gd name="T10" fmla="*/ 0 w 172"/>
                  <a:gd name="T11" fmla="*/ 0 h 184"/>
                  <a:gd name="T12" fmla="*/ 0 w 172"/>
                  <a:gd name="T13" fmla="*/ 0 h 184"/>
                  <a:gd name="T14" fmla="*/ 0 w 172"/>
                  <a:gd name="T15" fmla="*/ 0 h 184"/>
                  <a:gd name="T16" fmla="*/ 0 w 172"/>
                  <a:gd name="T17" fmla="*/ 0 h 184"/>
                  <a:gd name="T18" fmla="*/ 0 w 172"/>
                  <a:gd name="T19" fmla="*/ 0 h 184"/>
                  <a:gd name="T20" fmla="*/ 0 w 172"/>
                  <a:gd name="T21" fmla="*/ 0 h 184"/>
                  <a:gd name="T22" fmla="*/ 0 w 172"/>
                  <a:gd name="T23" fmla="*/ 0 h 184"/>
                  <a:gd name="T24" fmla="*/ 0 w 172"/>
                  <a:gd name="T25" fmla="*/ 0 h 184"/>
                  <a:gd name="T26" fmla="*/ 0 w 172"/>
                  <a:gd name="T27" fmla="*/ 0 h 184"/>
                  <a:gd name="T28" fmla="*/ 0 w 172"/>
                  <a:gd name="T29" fmla="*/ 0 h 184"/>
                  <a:gd name="T30" fmla="*/ 0 w 172"/>
                  <a:gd name="T31" fmla="*/ 0 h 184"/>
                  <a:gd name="T32" fmla="*/ 0 w 172"/>
                  <a:gd name="T33" fmla="*/ 0 h 184"/>
                  <a:gd name="T34" fmla="*/ 0 w 172"/>
                  <a:gd name="T35" fmla="*/ 0 h 184"/>
                  <a:gd name="T36" fmla="*/ 0 w 172"/>
                  <a:gd name="T37" fmla="*/ 0 h 184"/>
                  <a:gd name="T38" fmla="*/ 0 w 172"/>
                  <a:gd name="T39" fmla="*/ 0 h 184"/>
                  <a:gd name="T40" fmla="*/ 0 w 172"/>
                  <a:gd name="T41" fmla="*/ 0 h 184"/>
                  <a:gd name="T42" fmla="*/ 0 w 172"/>
                  <a:gd name="T43" fmla="*/ 0 h 184"/>
                  <a:gd name="T44" fmla="*/ 0 w 172"/>
                  <a:gd name="T45" fmla="*/ 0 h 184"/>
                  <a:gd name="T46" fmla="*/ 0 w 172"/>
                  <a:gd name="T47" fmla="*/ 0 h 184"/>
                  <a:gd name="T48" fmla="*/ 0 w 172"/>
                  <a:gd name="T49" fmla="*/ 0 h 184"/>
                  <a:gd name="T50" fmla="*/ 0 w 172"/>
                  <a:gd name="T51" fmla="*/ 0 h 184"/>
                  <a:gd name="T52" fmla="*/ 0 w 172"/>
                  <a:gd name="T53" fmla="*/ 0 h 184"/>
                  <a:gd name="T54" fmla="*/ 0 w 172"/>
                  <a:gd name="T55" fmla="*/ 0 h 184"/>
                  <a:gd name="T56" fmla="*/ 0 w 172"/>
                  <a:gd name="T57" fmla="*/ 0 h 184"/>
                  <a:gd name="T58" fmla="*/ 0 w 172"/>
                  <a:gd name="T59" fmla="*/ 0 h 184"/>
                  <a:gd name="T60" fmla="*/ 0 w 172"/>
                  <a:gd name="T61" fmla="*/ 0 h 184"/>
                  <a:gd name="T62" fmla="*/ 0 w 172"/>
                  <a:gd name="T63" fmla="*/ 0 h 184"/>
                  <a:gd name="T64" fmla="*/ 0 w 172"/>
                  <a:gd name="T65" fmla="*/ 0 h 184"/>
                  <a:gd name="T66" fmla="*/ 0 w 172"/>
                  <a:gd name="T67" fmla="*/ 0 h 184"/>
                  <a:gd name="T68" fmla="*/ 0 w 172"/>
                  <a:gd name="T69" fmla="*/ 0 h 184"/>
                  <a:gd name="T70" fmla="*/ 0 w 172"/>
                  <a:gd name="T71" fmla="*/ 0 h 184"/>
                  <a:gd name="T72" fmla="*/ 0 w 172"/>
                  <a:gd name="T73" fmla="*/ 0 h 184"/>
                  <a:gd name="T74" fmla="*/ 0 w 172"/>
                  <a:gd name="T75" fmla="*/ 0 h 184"/>
                  <a:gd name="T76" fmla="*/ 0 w 172"/>
                  <a:gd name="T77" fmla="*/ 0 h 184"/>
                  <a:gd name="T78" fmla="*/ 0 w 172"/>
                  <a:gd name="T79" fmla="*/ 0 h 184"/>
                  <a:gd name="T80" fmla="*/ 0 w 172"/>
                  <a:gd name="T81" fmla="*/ 0 h 184"/>
                  <a:gd name="T82" fmla="*/ 0 w 172"/>
                  <a:gd name="T83" fmla="*/ 0 h 184"/>
                  <a:gd name="T84" fmla="*/ 0 w 172"/>
                  <a:gd name="T85" fmla="*/ 0 h 184"/>
                  <a:gd name="T86" fmla="*/ 0 w 172"/>
                  <a:gd name="T87" fmla="*/ 0 h 184"/>
                  <a:gd name="T88" fmla="*/ 0 w 172"/>
                  <a:gd name="T89" fmla="*/ 0 h 184"/>
                  <a:gd name="T90" fmla="*/ 0 w 172"/>
                  <a:gd name="T91" fmla="*/ 0 h 184"/>
                  <a:gd name="T92" fmla="*/ 0 w 172"/>
                  <a:gd name="T93" fmla="*/ 0 h 184"/>
                  <a:gd name="T94" fmla="*/ 0 w 172"/>
                  <a:gd name="T95" fmla="*/ 0 h 184"/>
                  <a:gd name="T96" fmla="*/ 0 w 172"/>
                  <a:gd name="T97" fmla="*/ 0 h 184"/>
                  <a:gd name="T98" fmla="*/ 0 w 172"/>
                  <a:gd name="T99" fmla="*/ 0 h 184"/>
                  <a:gd name="T100" fmla="*/ 0 w 172"/>
                  <a:gd name="T101" fmla="*/ 0 h 184"/>
                  <a:gd name="T102" fmla="*/ 0 w 172"/>
                  <a:gd name="T103" fmla="*/ 0 h 184"/>
                  <a:gd name="T104" fmla="*/ 0 w 172"/>
                  <a:gd name="T105" fmla="*/ 0 h 184"/>
                  <a:gd name="T106" fmla="*/ 0 w 172"/>
                  <a:gd name="T107" fmla="*/ 0 h 184"/>
                  <a:gd name="T108" fmla="*/ 0 w 172"/>
                  <a:gd name="T109" fmla="*/ 0 h 184"/>
                  <a:gd name="T110" fmla="*/ 0 w 172"/>
                  <a:gd name="T111" fmla="*/ 0 h 1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2"/>
                  <a:gd name="T169" fmla="*/ 0 h 184"/>
                  <a:gd name="T170" fmla="*/ 172 w 172"/>
                  <a:gd name="T171" fmla="*/ 184 h 18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2" h="184">
                    <a:moveTo>
                      <a:pt x="172" y="82"/>
                    </a:moveTo>
                    <a:lnTo>
                      <a:pt x="171" y="77"/>
                    </a:lnTo>
                    <a:lnTo>
                      <a:pt x="171" y="71"/>
                    </a:lnTo>
                    <a:lnTo>
                      <a:pt x="171" y="66"/>
                    </a:lnTo>
                    <a:lnTo>
                      <a:pt x="170" y="60"/>
                    </a:lnTo>
                    <a:lnTo>
                      <a:pt x="169" y="55"/>
                    </a:lnTo>
                    <a:lnTo>
                      <a:pt x="168" y="51"/>
                    </a:lnTo>
                    <a:lnTo>
                      <a:pt x="166" y="46"/>
                    </a:lnTo>
                    <a:lnTo>
                      <a:pt x="165" y="41"/>
                    </a:lnTo>
                    <a:lnTo>
                      <a:pt x="162" y="39"/>
                    </a:lnTo>
                    <a:lnTo>
                      <a:pt x="160" y="36"/>
                    </a:lnTo>
                    <a:lnTo>
                      <a:pt x="157" y="33"/>
                    </a:lnTo>
                    <a:lnTo>
                      <a:pt x="154" y="30"/>
                    </a:lnTo>
                    <a:lnTo>
                      <a:pt x="152" y="28"/>
                    </a:lnTo>
                    <a:lnTo>
                      <a:pt x="149" y="25"/>
                    </a:lnTo>
                    <a:lnTo>
                      <a:pt x="146" y="23"/>
                    </a:lnTo>
                    <a:lnTo>
                      <a:pt x="143" y="21"/>
                    </a:lnTo>
                    <a:lnTo>
                      <a:pt x="147" y="27"/>
                    </a:lnTo>
                    <a:lnTo>
                      <a:pt x="151" y="34"/>
                    </a:lnTo>
                    <a:lnTo>
                      <a:pt x="155" y="41"/>
                    </a:lnTo>
                    <a:lnTo>
                      <a:pt x="157" y="48"/>
                    </a:lnTo>
                    <a:lnTo>
                      <a:pt x="160" y="57"/>
                    </a:lnTo>
                    <a:lnTo>
                      <a:pt x="161" y="65"/>
                    </a:lnTo>
                    <a:lnTo>
                      <a:pt x="162" y="73"/>
                    </a:lnTo>
                    <a:lnTo>
                      <a:pt x="163" y="82"/>
                    </a:lnTo>
                    <a:lnTo>
                      <a:pt x="162" y="91"/>
                    </a:lnTo>
                    <a:lnTo>
                      <a:pt x="161" y="100"/>
                    </a:lnTo>
                    <a:lnTo>
                      <a:pt x="159" y="109"/>
                    </a:lnTo>
                    <a:lnTo>
                      <a:pt x="157" y="118"/>
                    </a:lnTo>
                    <a:lnTo>
                      <a:pt x="153" y="125"/>
                    </a:lnTo>
                    <a:lnTo>
                      <a:pt x="149" y="133"/>
                    </a:lnTo>
                    <a:lnTo>
                      <a:pt x="145" y="141"/>
                    </a:lnTo>
                    <a:lnTo>
                      <a:pt x="140" y="147"/>
                    </a:lnTo>
                    <a:lnTo>
                      <a:pt x="135" y="153"/>
                    </a:lnTo>
                    <a:lnTo>
                      <a:pt x="129" y="157"/>
                    </a:lnTo>
                    <a:lnTo>
                      <a:pt x="123" y="162"/>
                    </a:lnTo>
                    <a:lnTo>
                      <a:pt x="116" y="166"/>
                    </a:lnTo>
                    <a:lnTo>
                      <a:pt x="109" y="169"/>
                    </a:lnTo>
                    <a:lnTo>
                      <a:pt x="102" y="172"/>
                    </a:lnTo>
                    <a:lnTo>
                      <a:pt x="94" y="173"/>
                    </a:lnTo>
                    <a:lnTo>
                      <a:pt x="86" y="173"/>
                    </a:lnTo>
                    <a:lnTo>
                      <a:pt x="78" y="173"/>
                    </a:lnTo>
                    <a:lnTo>
                      <a:pt x="71" y="172"/>
                    </a:lnTo>
                    <a:lnTo>
                      <a:pt x="63" y="169"/>
                    </a:lnTo>
                    <a:lnTo>
                      <a:pt x="55" y="166"/>
                    </a:lnTo>
                    <a:lnTo>
                      <a:pt x="49" y="162"/>
                    </a:lnTo>
                    <a:lnTo>
                      <a:pt x="42" y="157"/>
                    </a:lnTo>
                    <a:lnTo>
                      <a:pt x="36" y="153"/>
                    </a:lnTo>
                    <a:lnTo>
                      <a:pt x="31" y="147"/>
                    </a:lnTo>
                    <a:lnTo>
                      <a:pt x="26" y="141"/>
                    </a:lnTo>
                    <a:lnTo>
                      <a:pt x="22" y="133"/>
                    </a:lnTo>
                    <a:lnTo>
                      <a:pt x="18" y="125"/>
                    </a:lnTo>
                    <a:lnTo>
                      <a:pt x="15" y="118"/>
                    </a:lnTo>
                    <a:lnTo>
                      <a:pt x="12" y="109"/>
                    </a:lnTo>
                    <a:lnTo>
                      <a:pt x="10" y="100"/>
                    </a:lnTo>
                    <a:lnTo>
                      <a:pt x="9" y="91"/>
                    </a:lnTo>
                    <a:lnTo>
                      <a:pt x="9" y="82"/>
                    </a:lnTo>
                    <a:lnTo>
                      <a:pt x="9" y="69"/>
                    </a:lnTo>
                    <a:lnTo>
                      <a:pt x="12" y="57"/>
                    </a:lnTo>
                    <a:lnTo>
                      <a:pt x="15" y="45"/>
                    </a:lnTo>
                    <a:lnTo>
                      <a:pt x="20" y="34"/>
                    </a:lnTo>
                    <a:lnTo>
                      <a:pt x="26" y="24"/>
                    </a:lnTo>
                    <a:lnTo>
                      <a:pt x="33" y="15"/>
                    </a:lnTo>
                    <a:lnTo>
                      <a:pt x="41" y="7"/>
                    </a:lnTo>
                    <a:lnTo>
                      <a:pt x="49" y="0"/>
                    </a:lnTo>
                    <a:lnTo>
                      <a:pt x="46" y="2"/>
                    </a:lnTo>
                    <a:lnTo>
                      <a:pt x="43" y="3"/>
                    </a:lnTo>
                    <a:lnTo>
                      <a:pt x="39" y="4"/>
                    </a:lnTo>
                    <a:lnTo>
                      <a:pt x="36" y="5"/>
                    </a:lnTo>
                    <a:lnTo>
                      <a:pt x="33" y="6"/>
                    </a:lnTo>
                    <a:lnTo>
                      <a:pt x="30" y="7"/>
                    </a:lnTo>
                    <a:lnTo>
                      <a:pt x="27" y="10"/>
                    </a:lnTo>
                    <a:lnTo>
                      <a:pt x="23" y="11"/>
                    </a:lnTo>
                    <a:lnTo>
                      <a:pt x="18" y="18"/>
                    </a:lnTo>
                    <a:lnTo>
                      <a:pt x="13" y="25"/>
                    </a:lnTo>
                    <a:lnTo>
                      <a:pt x="9" y="34"/>
                    </a:lnTo>
                    <a:lnTo>
                      <a:pt x="6" y="43"/>
                    </a:lnTo>
                    <a:lnTo>
                      <a:pt x="3" y="52"/>
                    </a:lnTo>
                    <a:lnTo>
                      <a:pt x="1" y="61"/>
                    </a:lnTo>
                    <a:lnTo>
                      <a:pt x="0" y="71"/>
                    </a:lnTo>
                    <a:lnTo>
                      <a:pt x="0" y="82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2"/>
                    </a:lnTo>
                    <a:lnTo>
                      <a:pt x="6" y="121"/>
                    </a:lnTo>
                    <a:lnTo>
                      <a:pt x="10" y="131"/>
                    </a:lnTo>
                    <a:lnTo>
                      <a:pt x="14" y="139"/>
                    </a:lnTo>
                    <a:lnTo>
                      <a:pt x="19" y="147"/>
                    </a:lnTo>
                    <a:lnTo>
                      <a:pt x="25" y="154"/>
                    </a:lnTo>
                    <a:lnTo>
                      <a:pt x="31" y="161"/>
                    </a:lnTo>
                    <a:lnTo>
                      <a:pt x="37" y="167"/>
                    </a:lnTo>
                    <a:lnTo>
                      <a:pt x="44" y="172"/>
                    </a:lnTo>
                    <a:lnTo>
                      <a:pt x="52" y="176"/>
                    </a:lnTo>
                    <a:lnTo>
                      <a:pt x="61" y="180"/>
                    </a:lnTo>
                    <a:lnTo>
                      <a:pt x="69" y="182"/>
                    </a:lnTo>
                    <a:lnTo>
                      <a:pt x="77" y="184"/>
                    </a:lnTo>
                    <a:lnTo>
                      <a:pt x="86" y="184"/>
                    </a:lnTo>
                    <a:lnTo>
                      <a:pt x="95" y="184"/>
                    </a:lnTo>
                    <a:lnTo>
                      <a:pt x="103" y="182"/>
                    </a:lnTo>
                    <a:lnTo>
                      <a:pt x="111" y="180"/>
                    </a:lnTo>
                    <a:lnTo>
                      <a:pt x="119" y="176"/>
                    </a:lnTo>
                    <a:lnTo>
                      <a:pt x="127" y="172"/>
                    </a:lnTo>
                    <a:lnTo>
                      <a:pt x="134" y="167"/>
                    </a:lnTo>
                    <a:lnTo>
                      <a:pt x="140" y="161"/>
                    </a:lnTo>
                    <a:lnTo>
                      <a:pt x="147" y="154"/>
                    </a:lnTo>
                    <a:lnTo>
                      <a:pt x="152" y="147"/>
                    </a:lnTo>
                    <a:lnTo>
                      <a:pt x="157" y="139"/>
                    </a:lnTo>
                    <a:lnTo>
                      <a:pt x="161" y="131"/>
                    </a:lnTo>
                    <a:lnTo>
                      <a:pt x="165" y="121"/>
                    </a:lnTo>
                    <a:lnTo>
                      <a:pt x="168" y="112"/>
                    </a:lnTo>
                    <a:lnTo>
                      <a:pt x="170" y="102"/>
                    </a:lnTo>
                    <a:lnTo>
                      <a:pt x="171" y="93"/>
                    </a:lnTo>
                    <a:lnTo>
                      <a:pt x="172" y="82"/>
                    </a:lnTo>
                    <a:close/>
                  </a:path>
                </a:pathLst>
              </a:custGeom>
              <a:solidFill>
                <a:srgbClr val="F7D2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4" name="Freeform 29"/>
              <p:cNvSpPr/>
              <p:nvPr/>
            </p:nvSpPr>
            <p:spPr bwMode="auto">
              <a:xfrm>
                <a:off x="1145" y="2645"/>
                <a:ext cx="33" cy="30"/>
              </a:xfrm>
              <a:custGeom>
                <a:avLst/>
                <a:gdLst>
                  <a:gd name="T0" fmla="*/ 0 w 163"/>
                  <a:gd name="T1" fmla="*/ 0 h 181"/>
                  <a:gd name="T2" fmla="*/ 0 w 163"/>
                  <a:gd name="T3" fmla="*/ 0 h 181"/>
                  <a:gd name="T4" fmla="*/ 0 w 163"/>
                  <a:gd name="T5" fmla="*/ 0 h 181"/>
                  <a:gd name="T6" fmla="*/ 0 w 163"/>
                  <a:gd name="T7" fmla="*/ 0 h 181"/>
                  <a:gd name="T8" fmla="*/ 0 w 163"/>
                  <a:gd name="T9" fmla="*/ 0 h 181"/>
                  <a:gd name="T10" fmla="*/ 0 w 163"/>
                  <a:gd name="T11" fmla="*/ 0 h 181"/>
                  <a:gd name="T12" fmla="*/ 0 w 163"/>
                  <a:gd name="T13" fmla="*/ 0 h 181"/>
                  <a:gd name="T14" fmla="*/ 0 w 163"/>
                  <a:gd name="T15" fmla="*/ 0 h 181"/>
                  <a:gd name="T16" fmla="*/ 0 w 163"/>
                  <a:gd name="T17" fmla="*/ 0 h 181"/>
                  <a:gd name="T18" fmla="*/ 0 w 163"/>
                  <a:gd name="T19" fmla="*/ 0 h 181"/>
                  <a:gd name="T20" fmla="*/ 0 w 163"/>
                  <a:gd name="T21" fmla="*/ 0 h 181"/>
                  <a:gd name="T22" fmla="*/ 0 w 163"/>
                  <a:gd name="T23" fmla="*/ 0 h 181"/>
                  <a:gd name="T24" fmla="*/ 0 w 163"/>
                  <a:gd name="T25" fmla="*/ 0 h 181"/>
                  <a:gd name="T26" fmla="*/ 0 w 163"/>
                  <a:gd name="T27" fmla="*/ 0 h 181"/>
                  <a:gd name="T28" fmla="*/ 0 w 163"/>
                  <a:gd name="T29" fmla="*/ 0 h 181"/>
                  <a:gd name="T30" fmla="*/ 0 w 163"/>
                  <a:gd name="T31" fmla="*/ 0 h 181"/>
                  <a:gd name="T32" fmla="*/ 0 w 163"/>
                  <a:gd name="T33" fmla="*/ 0 h 181"/>
                  <a:gd name="T34" fmla="*/ 0 w 163"/>
                  <a:gd name="T35" fmla="*/ 0 h 181"/>
                  <a:gd name="T36" fmla="*/ 0 w 163"/>
                  <a:gd name="T37" fmla="*/ 0 h 181"/>
                  <a:gd name="T38" fmla="*/ 0 w 163"/>
                  <a:gd name="T39" fmla="*/ 0 h 181"/>
                  <a:gd name="T40" fmla="*/ 0 w 163"/>
                  <a:gd name="T41" fmla="*/ 0 h 181"/>
                  <a:gd name="T42" fmla="*/ 0 w 163"/>
                  <a:gd name="T43" fmla="*/ 0 h 181"/>
                  <a:gd name="T44" fmla="*/ 0 w 163"/>
                  <a:gd name="T45" fmla="*/ 0 h 181"/>
                  <a:gd name="T46" fmla="*/ 0 w 163"/>
                  <a:gd name="T47" fmla="*/ 0 h 181"/>
                  <a:gd name="T48" fmla="*/ 0 w 163"/>
                  <a:gd name="T49" fmla="*/ 0 h 181"/>
                  <a:gd name="T50" fmla="*/ 0 w 163"/>
                  <a:gd name="T51" fmla="*/ 0 h 181"/>
                  <a:gd name="T52" fmla="*/ 0 w 163"/>
                  <a:gd name="T53" fmla="*/ 0 h 181"/>
                  <a:gd name="T54" fmla="*/ 0 w 163"/>
                  <a:gd name="T55" fmla="*/ 0 h 181"/>
                  <a:gd name="T56" fmla="*/ 0 w 163"/>
                  <a:gd name="T57" fmla="*/ 0 h 181"/>
                  <a:gd name="T58" fmla="*/ 0 w 163"/>
                  <a:gd name="T59" fmla="*/ 0 h 181"/>
                  <a:gd name="T60" fmla="*/ 0 w 163"/>
                  <a:gd name="T61" fmla="*/ 0 h 181"/>
                  <a:gd name="T62" fmla="*/ 0 w 163"/>
                  <a:gd name="T63" fmla="*/ 0 h 181"/>
                  <a:gd name="T64" fmla="*/ 0 w 163"/>
                  <a:gd name="T65" fmla="*/ 0 h 181"/>
                  <a:gd name="T66" fmla="*/ 0 w 163"/>
                  <a:gd name="T67" fmla="*/ 0 h 181"/>
                  <a:gd name="T68" fmla="*/ 0 w 163"/>
                  <a:gd name="T69" fmla="*/ 0 h 181"/>
                  <a:gd name="T70" fmla="*/ 0 w 163"/>
                  <a:gd name="T71" fmla="*/ 0 h 181"/>
                  <a:gd name="T72" fmla="*/ 0 w 163"/>
                  <a:gd name="T73" fmla="*/ 0 h 181"/>
                  <a:gd name="T74" fmla="*/ 0 w 163"/>
                  <a:gd name="T75" fmla="*/ 0 h 181"/>
                  <a:gd name="T76" fmla="*/ 0 w 163"/>
                  <a:gd name="T77" fmla="*/ 0 h 181"/>
                  <a:gd name="T78" fmla="*/ 0 w 163"/>
                  <a:gd name="T79" fmla="*/ 0 h 181"/>
                  <a:gd name="T80" fmla="*/ 0 w 163"/>
                  <a:gd name="T81" fmla="*/ 0 h 181"/>
                  <a:gd name="T82" fmla="*/ 0 w 163"/>
                  <a:gd name="T83" fmla="*/ 0 h 181"/>
                  <a:gd name="T84" fmla="*/ 0 w 163"/>
                  <a:gd name="T85" fmla="*/ 0 h 181"/>
                  <a:gd name="T86" fmla="*/ 0 w 163"/>
                  <a:gd name="T87" fmla="*/ 0 h 181"/>
                  <a:gd name="T88" fmla="*/ 0 w 163"/>
                  <a:gd name="T89" fmla="*/ 0 h 181"/>
                  <a:gd name="T90" fmla="*/ 0 w 163"/>
                  <a:gd name="T91" fmla="*/ 0 h 181"/>
                  <a:gd name="T92" fmla="*/ 0 w 163"/>
                  <a:gd name="T93" fmla="*/ 0 h 181"/>
                  <a:gd name="T94" fmla="*/ 0 w 163"/>
                  <a:gd name="T95" fmla="*/ 0 h 181"/>
                  <a:gd name="T96" fmla="*/ 0 w 163"/>
                  <a:gd name="T97" fmla="*/ 0 h 181"/>
                  <a:gd name="T98" fmla="*/ 0 w 163"/>
                  <a:gd name="T99" fmla="*/ 0 h 181"/>
                  <a:gd name="T100" fmla="*/ 0 w 163"/>
                  <a:gd name="T101" fmla="*/ 0 h 181"/>
                  <a:gd name="T102" fmla="*/ 0 w 163"/>
                  <a:gd name="T103" fmla="*/ 0 h 181"/>
                  <a:gd name="T104" fmla="*/ 0 w 163"/>
                  <a:gd name="T105" fmla="*/ 0 h 181"/>
                  <a:gd name="T106" fmla="*/ 0 w 163"/>
                  <a:gd name="T107" fmla="*/ 0 h 181"/>
                  <a:gd name="T108" fmla="*/ 0 w 163"/>
                  <a:gd name="T109" fmla="*/ 0 h 181"/>
                  <a:gd name="T110" fmla="*/ 0 w 163"/>
                  <a:gd name="T111" fmla="*/ 0 h 181"/>
                  <a:gd name="T112" fmla="*/ 0 w 163"/>
                  <a:gd name="T113" fmla="*/ 0 h 181"/>
                  <a:gd name="T114" fmla="*/ 0 w 163"/>
                  <a:gd name="T115" fmla="*/ 0 h 181"/>
                  <a:gd name="T116" fmla="*/ 0 w 163"/>
                  <a:gd name="T117" fmla="*/ 0 h 181"/>
                  <a:gd name="T118" fmla="*/ 0 w 163"/>
                  <a:gd name="T119" fmla="*/ 0 h 181"/>
                  <a:gd name="T120" fmla="*/ 0 w 163"/>
                  <a:gd name="T121" fmla="*/ 0 h 181"/>
                  <a:gd name="T122" fmla="*/ 0 w 163"/>
                  <a:gd name="T123" fmla="*/ 0 h 1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3"/>
                  <a:gd name="T187" fmla="*/ 0 h 181"/>
                  <a:gd name="T188" fmla="*/ 163 w 163"/>
                  <a:gd name="T189" fmla="*/ 181 h 1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3" h="181">
                    <a:moveTo>
                      <a:pt x="163" y="84"/>
                    </a:moveTo>
                    <a:lnTo>
                      <a:pt x="163" y="77"/>
                    </a:lnTo>
                    <a:lnTo>
                      <a:pt x="162" y="71"/>
                    </a:lnTo>
                    <a:lnTo>
                      <a:pt x="161" y="63"/>
                    </a:lnTo>
                    <a:lnTo>
                      <a:pt x="160" y="57"/>
                    </a:lnTo>
                    <a:lnTo>
                      <a:pt x="158" y="50"/>
                    </a:lnTo>
                    <a:lnTo>
                      <a:pt x="156" y="44"/>
                    </a:lnTo>
                    <a:lnTo>
                      <a:pt x="154" y="38"/>
                    </a:lnTo>
                    <a:lnTo>
                      <a:pt x="151" y="33"/>
                    </a:lnTo>
                    <a:lnTo>
                      <a:pt x="149" y="31"/>
                    </a:lnTo>
                    <a:lnTo>
                      <a:pt x="147" y="30"/>
                    </a:lnTo>
                    <a:lnTo>
                      <a:pt x="145" y="27"/>
                    </a:lnTo>
                    <a:lnTo>
                      <a:pt x="143" y="26"/>
                    </a:lnTo>
                    <a:lnTo>
                      <a:pt x="141" y="24"/>
                    </a:lnTo>
                    <a:lnTo>
                      <a:pt x="139" y="23"/>
                    </a:lnTo>
                    <a:lnTo>
                      <a:pt x="137" y="21"/>
                    </a:lnTo>
                    <a:lnTo>
                      <a:pt x="135" y="19"/>
                    </a:lnTo>
                    <a:lnTo>
                      <a:pt x="133" y="18"/>
                    </a:lnTo>
                    <a:lnTo>
                      <a:pt x="132" y="18"/>
                    </a:lnTo>
                    <a:lnTo>
                      <a:pt x="130" y="17"/>
                    </a:lnTo>
                    <a:lnTo>
                      <a:pt x="128" y="15"/>
                    </a:lnTo>
                    <a:lnTo>
                      <a:pt x="127" y="14"/>
                    </a:lnTo>
                    <a:lnTo>
                      <a:pt x="125" y="13"/>
                    </a:lnTo>
                    <a:lnTo>
                      <a:pt x="123" y="13"/>
                    </a:lnTo>
                    <a:lnTo>
                      <a:pt x="122" y="12"/>
                    </a:lnTo>
                    <a:lnTo>
                      <a:pt x="129" y="18"/>
                    </a:lnTo>
                    <a:lnTo>
                      <a:pt x="135" y="25"/>
                    </a:lnTo>
                    <a:lnTo>
                      <a:pt x="140" y="33"/>
                    </a:lnTo>
                    <a:lnTo>
                      <a:pt x="145" y="42"/>
                    </a:lnTo>
                    <a:lnTo>
                      <a:pt x="149" y="51"/>
                    </a:lnTo>
                    <a:lnTo>
                      <a:pt x="152" y="62"/>
                    </a:lnTo>
                    <a:lnTo>
                      <a:pt x="153" y="73"/>
                    </a:lnTo>
                    <a:lnTo>
                      <a:pt x="154" y="84"/>
                    </a:lnTo>
                    <a:lnTo>
                      <a:pt x="154" y="92"/>
                    </a:lnTo>
                    <a:lnTo>
                      <a:pt x="153" y="101"/>
                    </a:lnTo>
                    <a:lnTo>
                      <a:pt x="151" y="109"/>
                    </a:lnTo>
                    <a:lnTo>
                      <a:pt x="148" y="117"/>
                    </a:lnTo>
                    <a:lnTo>
                      <a:pt x="145" y="125"/>
                    </a:lnTo>
                    <a:lnTo>
                      <a:pt x="142" y="132"/>
                    </a:lnTo>
                    <a:lnTo>
                      <a:pt x="138" y="139"/>
                    </a:lnTo>
                    <a:lnTo>
                      <a:pt x="133" y="145"/>
                    </a:lnTo>
                    <a:lnTo>
                      <a:pt x="128" y="151"/>
                    </a:lnTo>
                    <a:lnTo>
                      <a:pt x="122" y="156"/>
                    </a:lnTo>
                    <a:lnTo>
                      <a:pt x="116" y="159"/>
                    </a:lnTo>
                    <a:lnTo>
                      <a:pt x="110" y="163"/>
                    </a:lnTo>
                    <a:lnTo>
                      <a:pt x="103" y="166"/>
                    </a:lnTo>
                    <a:lnTo>
                      <a:pt x="97" y="169"/>
                    </a:lnTo>
                    <a:lnTo>
                      <a:pt x="89" y="170"/>
                    </a:lnTo>
                    <a:lnTo>
                      <a:pt x="82" y="170"/>
                    </a:lnTo>
                    <a:lnTo>
                      <a:pt x="75" y="170"/>
                    </a:lnTo>
                    <a:lnTo>
                      <a:pt x="68" y="169"/>
                    </a:lnTo>
                    <a:lnTo>
                      <a:pt x="61" y="166"/>
                    </a:lnTo>
                    <a:lnTo>
                      <a:pt x="54" y="163"/>
                    </a:lnTo>
                    <a:lnTo>
                      <a:pt x="47" y="159"/>
                    </a:lnTo>
                    <a:lnTo>
                      <a:pt x="41" y="156"/>
                    </a:lnTo>
                    <a:lnTo>
                      <a:pt x="35" y="151"/>
                    </a:lnTo>
                    <a:lnTo>
                      <a:pt x="30" y="145"/>
                    </a:lnTo>
                    <a:lnTo>
                      <a:pt x="26" y="139"/>
                    </a:lnTo>
                    <a:lnTo>
                      <a:pt x="21" y="132"/>
                    </a:lnTo>
                    <a:lnTo>
                      <a:pt x="18" y="125"/>
                    </a:lnTo>
                    <a:lnTo>
                      <a:pt x="15" y="117"/>
                    </a:lnTo>
                    <a:lnTo>
                      <a:pt x="12" y="109"/>
                    </a:lnTo>
                    <a:lnTo>
                      <a:pt x="11" y="101"/>
                    </a:lnTo>
                    <a:lnTo>
                      <a:pt x="10" y="92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3" y="55"/>
                    </a:lnTo>
                    <a:lnTo>
                      <a:pt x="18" y="42"/>
                    </a:lnTo>
                    <a:lnTo>
                      <a:pt x="25" y="30"/>
                    </a:lnTo>
                    <a:lnTo>
                      <a:pt x="33" y="19"/>
                    </a:lnTo>
                    <a:lnTo>
                      <a:pt x="43" y="11"/>
                    </a:lnTo>
                    <a:lnTo>
                      <a:pt x="48" y="7"/>
                    </a:lnTo>
                    <a:lnTo>
                      <a:pt x="54" y="5"/>
                    </a:lnTo>
                    <a:lnTo>
                      <a:pt x="60" y="1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1"/>
                    </a:lnTo>
                    <a:lnTo>
                      <a:pt x="52" y="1"/>
                    </a:lnTo>
                    <a:lnTo>
                      <a:pt x="48" y="2"/>
                    </a:lnTo>
                    <a:lnTo>
                      <a:pt x="44" y="4"/>
                    </a:lnTo>
                    <a:lnTo>
                      <a:pt x="39" y="5"/>
                    </a:lnTo>
                    <a:lnTo>
                      <a:pt x="35" y="6"/>
                    </a:lnTo>
                    <a:lnTo>
                      <a:pt x="31" y="7"/>
                    </a:lnTo>
                    <a:lnTo>
                      <a:pt x="24" y="14"/>
                    </a:lnTo>
                    <a:lnTo>
                      <a:pt x="18" y="23"/>
                    </a:lnTo>
                    <a:lnTo>
                      <a:pt x="13" y="31"/>
                    </a:lnTo>
                    <a:lnTo>
                      <a:pt x="9" y="41"/>
                    </a:lnTo>
                    <a:lnTo>
                      <a:pt x="5" y="50"/>
                    </a:lnTo>
                    <a:lnTo>
                      <a:pt x="2" y="61"/>
                    </a:lnTo>
                    <a:lnTo>
                      <a:pt x="1" y="72"/>
                    </a:lnTo>
                    <a:lnTo>
                      <a:pt x="0" y="84"/>
                    </a:lnTo>
                    <a:lnTo>
                      <a:pt x="1" y="93"/>
                    </a:lnTo>
                    <a:lnTo>
                      <a:pt x="2" y="103"/>
                    </a:lnTo>
                    <a:lnTo>
                      <a:pt x="4" y="113"/>
                    </a:lnTo>
                    <a:lnTo>
                      <a:pt x="7" y="121"/>
                    </a:lnTo>
                    <a:lnTo>
                      <a:pt x="10" y="131"/>
                    </a:lnTo>
                    <a:lnTo>
                      <a:pt x="14" y="138"/>
                    </a:lnTo>
                    <a:lnTo>
                      <a:pt x="19" y="146"/>
                    </a:lnTo>
                    <a:lnTo>
                      <a:pt x="24" y="152"/>
                    </a:lnTo>
                    <a:lnTo>
                      <a:pt x="30" y="158"/>
                    </a:lnTo>
                    <a:lnTo>
                      <a:pt x="36" y="164"/>
                    </a:lnTo>
                    <a:lnTo>
                      <a:pt x="43" y="169"/>
                    </a:lnTo>
                    <a:lnTo>
                      <a:pt x="50" y="174"/>
                    </a:lnTo>
                    <a:lnTo>
                      <a:pt x="58" y="176"/>
                    </a:lnTo>
                    <a:lnTo>
                      <a:pt x="66" y="178"/>
                    </a:lnTo>
                    <a:lnTo>
                      <a:pt x="74" y="181"/>
                    </a:lnTo>
                    <a:lnTo>
                      <a:pt x="82" y="181"/>
                    </a:lnTo>
                    <a:lnTo>
                      <a:pt x="90" y="181"/>
                    </a:lnTo>
                    <a:lnTo>
                      <a:pt x="98" y="178"/>
                    </a:lnTo>
                    <a:lnTo>
                      <a:pt x="106" y="176"/>
                    </a:lnTo>
                    <a:lnTo>
                      <a:pt x="114" y="174"/>
                    </a:lnTo>
                    <a:lnTo>
                      <a:pt x="121" y="169"/>
                    </a:lnTo>
                    <a:lnTo>
                      <a:pt x="127" y="164"/>
                    </a:lnTo>
                    <a:lnTo>
                      <a:pt x="134" y="158"/>
                    </a:lnTo>
                    <a:lnTo>
                      <a:pt x="139" y="152"/>
                    </a:lnTo>
                    <a:lnTo>
                      <a:pt x="145" y="146"/>
                    </a:lnTo>
                    <a:lnTo>
                      <a:pt x="149" y="138"/>
                    </a:lnTo>
                    <a:lnTo>
                      <a:pt x="153" y="131"/>
                    </a:lnTo>
                    <a:lnTo>
                      <a:pt x="157" y="121"/>
                    </a:lnTo>
                    <a:lnTo>
                      <a:pt x="159" y="113"/>
                    </a:lnTo>
                    <a:lnTo>
                      <a:pt x="161" y="103"/>
                    </a:lnTo>
                    <a:lnTo>
                      <a:pt x="163" y="93"/>
                    </a:lnTo>
                    <a:lnTo>
                      <a:pt x="163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5" name="Freeform 30"/>
              <p:cNvSpPr>
                <a:spLocks noEditPoints="1"/>
              </p:cNvSpPr>
              <p:nvPr/>
            </p:nvSpPr>
            <p:spPr bwMode="auto">
              <a:xfrm>
                <a:off x="1146" y="2645"/>
                <a:ext cx="31" cy="29"/>
              </a:xfrm>
              <a:custGeom>
                <a:avLst/>
                <a:gdLst>
                  <a:gd name="T0" fmla="*/ 0 w 154"/>
                  <a:gd name="T1" fmla="*/ 0 h 175"/>
                  <a:gd name="T2" fmla="*/ 0 w 154"/>
                  <a:gd name="T3" fmla="*/ 0 h 175"/>
                  <a:gd name="T4" fmla="*/ 0 w 154"/>
                  <a:gd name="T5" fmla="*/ 0 h 175"/>
                  <a:gd name="T6" fmla="*/ 0 w 154"/>
                  <a:gd name="T7" fmla="*/ 0 h 175"/>
                  <a:gd name="T8" fmla="*/ 0 w 154"/>
                  <a:gd name="T9" fmla="*/ 0 h 175"/>
                  <a:gd name="T10" fmla="*/ 0 w 154"/>
                  <a:gd name="T11" fmla="*/ 0 h 175"/>
                  <a:gd name="T12" fmla="*/ 0 w 154"/>
                  <a:gd name="T13" fmla="*/ 0 h 175"/>
                  <a:gd name="T14" fmla="*/ 0 w 154"/>
                  <a:gd name="T15" fmla="*/ 0 h 175"/>
                  <a:gd name="T16" fmla="*/ 0 w 154"/>
                  <a:gd name="T17" fmla="*/ 0 h 175"/>
                  <a:gd name="T18" fmla="*/ 0 w 154"/>
                  <a:gd name="T19" fmla="*/ 0 h 175"/>
                  <a:gd name="T20" fmla="*/ 0 w 154"/>
                  <a:gd name="T21" fmla="*/ 0 h 175"/>
                  <a:gd name="T22" fmla="*/ 0 w 154"/>
                  <a:gd name="T23" fmla="*/ 0 h 175"/>
                  <a:gd name="T24" fmla="*/ 0 w 154"/>
                  <a:gd name="T25" fmla="*/ 0 h 175"/>
                  <a:gd name="T26" fmla="*/ 0 w 154"/>
                  <a:gd name="T27" fmla="*/ 0 h 175"/>
                  <a:gd name="T28" fmla="*/ 0 w 154"/>
                  <a:gd name="T29" fmla="*/ 0 h 175"/>
                  <a:gd name="T30" fmla="*/ 0 w 154"/>
                  <a:gd name="T31" fmla="*/ 0 h 175"/>
                  <a:gd name="T32" fmla="*/ 0 w 154"/>
                  <a:gd name="T33" fmla="*/ 0 h 175"/>
                  <a:gd name="T34" fmla="*/ 0 w 154"/>
                  <a:gd name="T35" fmla="*/ 0 h 175"/>
                  <a:gd name="T36" fmla="*/ 0 w 154"/>
                  <a:gd name="T37" fmla="*/ 0 h 175"/>
                  <a:gd name="T38" fmla="*/ 0 w 154"/>
                  <a:gd name="T39" fmla="*/ 0 h 175"/>
                  <a:gd name="T40" fmla="*/ 0 w 154"/>
                  <a:gd name="T41" fmla="*/ 0 h 175"/>
                  <a:gd name="T42" fmla="*/ 0 w 154"/>
                  <a:gd name="T43" fmla="*/ 0 h 175"/>
                  <a:gd name="T44" fmla="*/ 0 w 154"/>
                  <a:gd name="T45" fmla="*/ 0 h 175"/>
                  <a:gd name="T46" fmla="*/ 0 w 154"/>
                  <a:gd name="T47" fmla="*/ 0 h 175"/>
                  <a:gd name="T48" fmla="*/ 0 w 154"/>
                  <a:gd name="T49" fmla="*/ 0 h 175"/>
                  <a:gd name="T50" fmla="*/ 0 w 154"/>
                  <a:gd name="T51" fmla="*/ 0 h 175"/>
                  <a:gd name="T52" fmla="*/ 0 w 154"/>
                  <a:gd name="T53" fmla="*/ 0 h 175"/>
                  <a:gd name="T54" fmla="*/ 0 w 154"/>
                  <a:gd name="T55" fmla="*/ 0 h 175"/>
                  <a:gd name="T56" fmla="*/ 0 w 154"/>
                  <a:gd name="T57" fmla="*/ 0 h 175"/>
                  <a:gd name="T58" fmla="*/ 0 w 154"/>
                  <a:gd name="T59" fmla="*/ 0 h 175"/>
                  <a:gd name="T60" fmla="*/ 0 w 154"/>
                  <a:gd name="T61" fmla="*/ 0 h 175"/>
                  <a:gd name="T62" fmla="*/ 0 w 154"/>
                  <a:gd name="T63" fmla="*/ 0 h 175"/>
                  <a:gd name="T64" fmla="*/ 0 w 154"/>
                  <a:gd name="T65" fmla="*/ 0 h 175"/>
                  <a:gd name="T66" fmla="*/ 0 w 154"/>
                  <a:gd name="T67" fmla="*/ 0 h 175"/>
                  <a:gd name="T68" fmla="*/ 0 w 154"/>
                  <a:gd name="T69" fmla="*/ 0 h 175"/>
                  <a:gd name="T70" fmla="*/ 0 w 154"/>
                  <a:gd name="T71" fmla="*/ 0 h 175"/>
                  <a:gd name="T72" fmla="*/ 0 w 154"/>
                  <a:gd name="T73" fmla="*/ 0 h 175"/>
                  <a:gd name="T74" fmla="*/ 0 w 154"/>
                  <a:gd name="T75" fmla="*/ 0 h 175"/>
                  <a:gd name="T76" fmla="*/ 0 w 154"/>
                  <a:gd name="T77" fmla="*/ 0 h 175"/>
                  <a:gd name="T78" fmla="*/ 0 w 154"/>
                  <a:gd name="T79" fmla="*/ 0 h 175"/>
                  <a:gd name="T80" fmla="*/ 0 w 154"/>
                  <a:gd name="T81" fmla="*/ 0 h 175"/>
                  <a:gd name="T82" fmla="*/ 0 w 154"/>
                  <a:gd name="T83" fmla="*/ 0 h 175"/>
                  <a:gd name="T84" fmla="*/ 0 w 154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54"/>
                  <a:gd name="T130" fmla="*/ 0 h 175"/>
                  <a:gd name="T131" fmla="*/ 154 w 154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54" h="175">
                    <a:moveTo>
                      <a:pt x="154" y="84"/>
                    </a:moveTo>
                    <a:lnTo>
                      <a:pt x="153" y="75"/>
                    </a:lnTo>
                    <a:lnTo>
                      <a:pt x="152" y="67"/>
                    </a:lnTo>
                    <a:lnTo>
                      <a:pt x="151" y="59"/>
                    </a:lnTo>
                    <a:lnTo>
                      <a:pt x="148" y="50"/>
                    </a:lnTo>
                    <a:lnTo>
                      <a:pt x="146" y="43"/>
                    </a:lnTo>
                    <a:lnTo>
                      <a:pt x="142" y="36"/>
                    </a:lnTo>
                    <a:lnTo>
                      <a:pt x="138" y="29"/>
                    </a:lnTo>
                    <a:lnTo>
                      <a:pt x="134" y="23"/>
                    </a:lnTo>
                    <a:lnTo>
                      <a:pt x="133" y="21"/>
                    </a:lnTo>
                    <a:lnTo>
                      <a:pt x="132" y="21"/>
                    </a:lnTo>
                    <a:lnTo>
                      <a:pt x="131" y="20"/>
                    </a:lnTo>
                    <a:lnTo>
                      <a:pt x="130" y="20"/>
                    </a:lnTo>
                    <a:lnTo>
                      <a:pt x="130" y="19"/>
                    </a:lnTo>
                    <a:lnTo>
                      <a:pt x="119" y="13"/>
                    </a:lnTo>
                    <a:lnTo>
                      <a:pt x="108" y="8"/>
                    </a:lnTo>
                    <a:lnTo>
                      <a:pt x="97" y="4"/>
                    </a:lnTo>
                    <a:lnTo>
                      <a:pt x="86" y="1"/>
                    </a:lnTo>
                    <a:lnTo>
                      <a:pt x="75" y="0"/>
                    </a:lnTo>
                    <a:lnTo>
                      <a:pt x="64" y="0"/>
                    </a:lnTo>
                    <a:lnTo>
                      <a:pt x="52" y="1"/>
                    </a:lnTo>
                    <a:lnTo>
                      <a:pt x="40" y="2"/>
                    </a:lnTo>
                    <a:lnTo>
                      <a:pt x="32" y="9"/>
                    </a:lnTo>
                    <a:lnTo>
                      <a:pt x="24" y="17"/>
                    </a:lnTo>
                    <a:lnTo>
                      <a:pt x="17" y="26"/>
                    </a:lnTo>
                    <a:lnTo>
                      <a:pt x="11" y="36"/>
                    </a:lnTo>
                    <a:lnTo>
                      <a:pt x="6" y="47"/>
                    </a:lnTo>
                    <a:lnTo>
                      <a:pt x="3" y="59"/>
                    </a:lnTo>
                    <a:lnTo>
                      <a:pt x="0" y="71"/>
                    </a:lnTo>
                    <a:lnTo>
                      <a:pt x="0" y="84"/>
                    </a:lnTo>
                    <a:lnTo>
                      <a:pt x="0" y="93"/>
                    </a:lnTo>
                    <a:lnTo>
                      <a:pt x="1" y="102"/>
                    </a:lnTo>
                    <a:lnTo>
                      <a:pt x="3" y="111"/>
                    </a:lnTo>
                    <a:lnTo>
                      <a:pt x="6" y="120"/>
                    </a:lnTo>
                    <a:lnTo>
                      <a:pt x="9" y="127"/>
                    </a:lnTo>
                    <a:lnTo>
                      <a:pt x="13" y="135"/>
                    </a:lnTo>
                    <a:lnTo>
                      <a:pt x="17" y="143"/>
                    </a:lnTo>
                    <a:lnTo>
                      <a:pt x="22" y="149"/>
                    </a:lnTo>
                    <a:lnTo>
                      <a:pt x="27" y="155"/>
                    </a:lnTo>
                    <a:lnTo>
                      <a:pt x="33" y="159"/>
                    </a:lnTo>
                    <a:lnTo>
                      <a:pt x="40" y="164"/>
                    </a:lnTo>
                    <a:lnTo>
                      <a:pt x="46" y="168"/>
                    </a:lnTo>
                    <a:lnTo>
                      <a:pt x="54" y="171"/>
                    </a:lnTo>
                    <a:lnTo>
                      <a:pt x="62" y="174"/>
                    </a:lnTo>
                    <a:lnTo>
                      <a:pt x="69" y="175"/>
                    </a:lnTo>
                    <a:lnTo>
                      <a:pt x="77" y="175"/>
                    </a:lnTo>
                    <a:lnTo>
                      <a:pt x="85" y="175"/>
                    </a:lnTo>
                    <a:lnTo>
                      <a:pt x="93" y="174"/>
                    </a:lnTo>
                    <a:lnTo>
                      <a:pt x="100" y="171"/>
                    </a:lnTo>
                    <a:lnTo>
                      <a:pt x="107" y="168"/>
                    </a:lnTo>
                    <a:lnTo>
                      <a:pt x="114" y="164"/>
                    </a:lnTo>
                    <a:lnTo>
                      <a:pt x="120" y="159"/>
                    </a:lnTo>
                    <a:lnTo>
                      <a:pt x="126" y="155"/>
                    </a:lnTo>
                    <a:lnTo>
                      <a:pt x="131" y="149"/>
                    </a:lnTo>
                    <a:lnTo>
                      <a:pt x="136" y="143"/>
                    </a:lnTo>
                    <a:lnTo>
                      <a:pt x="140" y="135"/>
                    </a:lnTo>
                    <a:lnTo>
                      <a:pt x="144" y="127"/>
                    </a:lnTo>
                    <a:lnTo>
                      <a:pt x="148" y="120"/>
                    </a:lnTo>
                    <a:lnTo>
                      <a:pt x="150" y="111"/>
                    </a:lnTo>
                    <a:lnTo>
                      <a:pt x="152" y="102"/>
                    </a:lnTo>
                    <a:lnTo>
                      <a:pt x="153" y="93"/>
                    </a:lnTo>
                    <a:lnTo>
                      <a:pt x="154" y="84"/>
                    </a:lnTo>
                    <a:close/>
                    <a:moveTo>
                      <a:pt x="145" y="84"/>
                    </a:moveTo>
                    <a:lnTo>
                      <a:pt x="144" y="92"/>
                    </a:lnTo>
                    <a:lnTo>
                      <a:pt x="143" y="101"/>
                    </a:lnTo>
                    <a:lnTo>
                      <a:pt x="142" y="108"/>
                    </a:lnTo>
                    <a:lnTo>
                      <a:pt x="139" y="115"/>
                    </a:lnTo>
                    <a:lnTo>
                      <a:pt x="136" y="122"/>
                    </a:lnTo>
                    <a:lnTo>
                      <a:pt x="133" y="129"/>
                    </a:lnTo>
                    <a:lnTo>
                      <a:pt x="129" y="135"/>
                    </a:lnTo>
                    <a:lnTo>
                      <a:pt x="125" y="141"/>
                    </a:lnTo>
                    <a:lnTo>
                      <a:pt x="120" y="146"/>
                    </a:lnTo>
                    <a:lnTo>
                      <a:pt x="115" y="151"/>
                    </a:lnTo>
                    <a:lnTo>
                      <a:pt x="109" y="155"/>
                    </a:lnTo>
                    <a:lnTo>
                      <a:pt x="103" y="158"/>
                    </a:lnTo>
                    <a:lnTo>
                      <a:pt x="97" y="161"/>
                    </a:lnTo>
                    <a:lnTo>
                      <a:pt x="91" y="163"/>
                    </a:lnTo>
                    <a:lnTo>
                      <a:pt x="84" y="164"/>
                    </a:lnTo>
                    <a:lnTo>
                      <a:pt x="77" y="164"/>
                    </a:lnTo>
                    <a:lnTo>
                      <a:pt x="70" y="164"/>
                    </a:lnTo>
                    <a:lnTo>
                      <a:pt x="64" y="163"/>
                    </a:lnTo>
                    <a:lnTo>
                      <a:pt x="57" y="161"/>
                    </a:lnTo>
                    <a:lnTo>
                      <a:pt x="51" y="158"/>
                    </a:lnTo>
                    <a:lnTo>
                      <a:pt x="44" y="155"/>
                    </a:lnTo>
                    <a:lnTo>
                      <a:pt x="38" y="151"/>
                    </a:lnTo>
                    <a:lnTo>
                      <a:pt x="33" y="146"/>
                    </a:lnTo>
                    <a:lnTo>
                      <a:pt x="28" y="141"/>
                    </a:lnTo>
                    <a:lnTo>
                      <a:pt x="24" y="135"/>
                    </a:lnTo>
                    <a:lnTo>
                      <a:pt x="20" y="129"/>
                    </a:lnTo>
                    <a:lnTo>
                      <a:pt x="17" y="122"/>
                    </a:lnTo>
                    <a:lnTo>
                      <a:pt x="14" y="115"/>
                    </a:lnTo>
                    <a:lnTo>
                      <a:pt x="12" y="108"/>
                    </a:lnTo>
                    <a:lnTo>
                      <a:pt x="10" y="101"/>
                    </a:lnTo>
                    <a:lnTo>
                      <a:pt x="9" y="92"/>
                    </a:lnTo>
                    <a:lnTo>
                      <a:pt x="9" y="84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2" y="60"/>
                    </a:lnTo>
                    <a:lnTo>
                      <a:pt x="14" y="53"/>
                    </a:lnTo>
                    <a:lnTo>
                      <a:pt x="17" y="45"/>
                    </a:lnTo>
                    <a:lnTo>
                      <a:pt x="20" y="38"/>
                    </a:lnTo>
                    <a:lnTo>
                      <a:pt x="24" y="32"/>
                    </a:lnTo>
                    <a:lnTo>
                      <a:pt x="28" y="26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4" y="13"/>
                    </a:lnTo>
                    <a:lnTo>
                      <a:pt x="51" y="9"/>
                    </a:lnTo>
                    <a:lnTo>
                      <a:pt x="57" y="7"/>
                    </a:lnTo>
                    <a:lnTo>
                      <a:pt x="64" y="5"/>
                    </a:lnTo>
                    <a:lnTo>
                      <a:pt x="70" y="4"/>
                    </a:lnTo>
                    <a:lnTo>
                      <a:pt x="77" y="2"/>
                    </a:lnTo>
                    <a:lnTo>
                      <a:pt x="84" y="4"/>
                    </a:lnTo>
                    <a:lnTo>
                      <a:pt x="91" y="5"/>
                    </a:lnTo>
                    <a:lnTo>
                      <a:pt x="97" y="7"/>
                    </a:lnTo>
                    <a:lnTo>
                      <a:pt x="103" y="9"/>
                    </a:lnTo>
                    <a:lnTo>
                      <a:pt x="109" y="13"/>
                    </a:lnTo>
                    <a:lnTo>
                      <a:pt x="115" y="17"/>
                    </a:lnTo>
                    <a:lnTo>
                      <a:pt x="120" y="21"/>
                    </a:lnTo>
                    <a:lnTo>
                      <a:pt x="125" y="26"/>
                    </a:lnTo>
                    <a:lnTo>
                      <a:pt x="129" y="32"/>
                    </a:lnTo>
                    <a:lnTo>
                      <a:pt x="133" y="38"/>
                    </a:lnTo>
                    <a:lnTo>
                      <a:pt x="136" y="45"/>
                    </a:lnTo>
                    <a:lnTo>
                      <a:pt x="139" y="53"/>
                    </a:lnTo>
                    <a:lnTo>
                      <a:pt x="142" y="60"/>
                    </a:lnTo>
                    <a:lnTo>
                      <a:pt x="143" y="67"/>
                    </a:lnTo>
                    <a:lnTo>
                      <a:pt x="144" y="75"/>
                    </a:lnTo>
                    <a:lnTo>
                      <a:pt x="145" y="84"/>
                    </a:lnTo>
                    <a:close/>
                  </a:path>
                </a:pathLst>
              </a:custGeom>
              <a:solidFill>
                <a:srgbClr val="F8D4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6" name="Freeform 31"/>
              <p:cNvSpPr>
                <a:spLocks noEditPoints="1"/>
              </p:cNvSpPr>
              <p:nvPr/>
            </p:nvSpPr>
            <p:spPr bwMode="auto">
              <a:xfrm>
                <a:off x="1147" y="2645"/>
                <a:ext cx="29" cy="29"/>
              </a:xfrm>
              <a:custGeom>
                <a:avLst/>
                <a:gdLst>
                  <a:gd name="T0" fmla="*/ 0 w 145"/>
                  <a:gd name="T1" fmla="*/ 0 h 170"/>
                  <a:gd name="T2" fmla="*/ 0 w 145"/>
                  <a:gd name="T3" fmla="*/ 0 h 170"/>
                  <a:gd name="T4" fmla="*/ 0 w 145"/>
                  <a:gd name="T5" fmla="*/ 0 h 170"/>
                  <a:gd name="T6" fmla="*/ 0 w 145"/>
                  <a:gd name="T7" fmla="*/ 0 h 170"/>
                  <a:gd name="T8" fmla="*/ 0 w 145"/>
                  <a:gd name="T9" fmla="*/ 0 h 170"/>
                  <a:gd name="T10" fmla="*/ 0 w 145"/>
                  <a:gd name="T11" fmla="*/ 0 h 170"/>
                  <a:gd name="T12" fmla="*/ 0 w 145"/>
                  <a:gd name="T13" fmla="*/ 0 h 170"/>
                  <a:gd name="T14" fmla="*/ 0 w 145"/>
                  <a:gd name="T15" fmla="*/ 0 h 170"/>
                  <a:gd name="T16" fmla="*/ 0 w 145"/>
                  <a:gd name="T17" fmla="*/ 0 h 170"/>
                  <a:gd name="T18" fmla="*/ 0 w 145"/>
                  <a:gd name="T19" fmla="*/ 0 h 170"/>
                  <a:gd name="T20" fmla="*/ 0 w 145"/>
                  <a:gd name="T21" fmla="*/ 0 h 170"/>
                  <a:gd name="T22" fmla="*/ 0 w 145"/>
                  <a:gd name="T23" fmla="*/ 0 h 170"/>
                  <a:gd name="T24" fmla="*/ 0 w 145"/>
                  <a:gd name="T25" fmla="*/ 0 h 170"/>
                  <a:gd name="T26" fmla="*/ 0 w 145"/>
                  <a:gd name="T27" fmla="*/ 0 h 170"/>
                  <a:gd name="T28" fmla="*/ 0 w 145"/>
                  <a:gd name="T29" fmla="*/ 0 h 170"/>
                  <a:gd name="T30" fmla="*/ 0 w 145"/>
                  <a:gd name="T31" fmla="*/ 0 h 170"/>
                  <a:gd name="T32" fmla="*/ 0 w 145"/>
                  <a:gd name="T33" fmla="*/ 0 h 170"/>
                  <a:gd name="T34" fmla="*/ 0 w 145"/>
                  <a:gd name="T35" fmla="*/ 0 h 170"/>
                  <a:gd name="T36" fmla="*/ 0 w 145"/>
                  <a:gd name="T37" fmla="*/ 0 h 170"/>
                  <a:gd name="T38" fmla="*/ 0 w 145"/>
                  <a:gd name="T39" fmla="*/ 0 h 170"/>
                  <a:gd name="T40" fmla="*/ 0 w 145"/>
                  <a:gd name="T41" fmla="*/ 0 h 170"/>
                  <a:gd name="T42" fmla="*/ 0 w 145"/>
                  <a:gd name="T43" fmla="*/ 0 h 170"/>
                  <a:gd name="T44" fmla="*/ 0 w 145"/>
                  <a:gd name="T45" fmla="*/ 0 h 170"/>
                  <a:gd name="T46" fmla="*/ 0 w 145"/>
                  <a:gd name="T47" fmla="*/ 0 h 170"/>
                  <a:gd name="T48" fmla="*/ 0 w 145"/>
                  <a:gd name="T49" fmla="*/ 0 h 170"/>
                  <a:gd name="T50" fmla="*/ 0 w 145"/>
                  <a:gd name="T51" fmla="*/ 0 h 170"/>
                  <a:gd name="T52" fmla="*/ 0 w 145"/>
                  <a:gd name="T53" fmla="*/ 0 h 170"/>
                  <a:gd name="T54" fmla="*/ 0 w 145"/>
                  <a:gd name="T55" fmla="*/ 0 h 170"/>
                  <a:gd name="T56" fmla="*/ 0 w 145"/>
                  <a:gd name="T57" fmla="*/ 0 h 170"/>
                  <a:gd name="T58" fmla="*/ 0 w 145"/>
                  <a:gd name="T59" fmla="*/ 0 h 170"/>
                  <a:gd name="T60" fmla="*/ 0 w 145"/>
                  <a:gd name="T61" fmla="*/ 0 h 170"/>
                  <a:gd name="T62" fmla="*/ 0 w 145"/>
                  <a:gd name="T63" fmla="*/ 0 h 170"/>
                  <a:gd name="T64" fmla="*/ 0 w 145"/>
                  <a:gd name="T65" fmla="*/ 0 h 170"/>
                  <a:gd name="T66" fmla="*/ 0 w 145"/>
                  <a:gd name="T67" fmla="*/ 0 h 170"/>
                  <a:gd name="T68" fmla="*/ 0 w 145"/>
                  <a:gd name="T69" fmla="*/ 0 h 170"/>
                  <a:gd name="T70" fmla="*/ 0 w 145"/>
                  <a:gd name="T71" fmla="*/ 0 h 170"/>
                  <a:gd name="T72" fmla="*/ 0 w 145"/>
                  <a:gd name="T73" fmla="*/ 0 h 170"/>
                  <a:gd name="T74" fmla="*/ 0 w 145"/>
                  <a:gd name="T75" fmla="*/ 0 h 170"/>
                  <a:gd name="T76" fmla="*/ 0 w 145"/>
                  <a:gd name="T77" fmla="*/ 0 h 170"/>
                  <a:gd name="T78" fmla="*/ 0 w 145"/>
                  <a:gd name="T79" fmla="*/ 0 h 170"/>
                  <a:gd name="T80" fmla="*/ 0 w 145"/>
                  <a:gd name="T81" fmla="*/ 0 h 170"/>
                  <a:gd name="T82" fmla="*/ 0 w 145"/>
                  <a:gd name="T83" fmla="*/ 0 h 17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5"/>
                  <a:gd name="T127" fmla="*/ 0 h 170"/>
                  <a:gd name="T128" fmla="*/ 145 w 145"/>
                  <a:gd name="T129" fmla="*/ 170 h 17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5" h="170">
                    <a:moveTo>
                      <a:pt x="145" y="84"/>
                    </a:moveTo>
                    <a:lnTo>
                      <a:pt x="144" y="73"/>
                    </a:lnTo>
                    <a:lnTo>
                      <a:pt x="143" y="62"/>
                    </a:lnTo>
                    <a:lnTo>
                      <a:pt x="140" y="51"/>
                    </a:lnTo>
                    <a:lnTo>
                      <a:pt x="136" y="42"/>
                    </a:lnTo>
                    <a:lnTo>
                      <a:pt x="131" y="33"/>
                    </a:lnTo>
                    <a:lnTo>
                      <a:pt x="126" y="25"/>
                    </a:lnTo>
                    <a:lnTo>
                      <a:pt x="120" y="18"/>
                    </a:lnTo>
                    <a:lnTo>
                      <a:pt x="113" y="12"/>
                    </a:lnTo>
                    <a:lnTo>
                      <a:pt x="106" y="8"/>
                    </a:lnTo>
                    <a:lnTo>
                      <a:pt x="99" y="6"/>
                    </a:lnTo>
                    <a:lnTo>
                      <a:pt x="92" y="4"/>
                    </a:lnTo>
                    <a:lnTo>
                      <a:pt x="85" y="2"/>
                    </a:lnTo>
                    <a:lnTo>
                      <a:pt x="78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7" y="0"/>
                    </a:lnTo>
                    <a:lnTo>
                      <a:pt x="51" y="1"/>
                    </a:lnTo>
                    <a:lnTo>
                      <a:pt x="45" y="5"/>
                    </a:lnTo>
                    <a:lnTo>
                      <a:pt x="39" y="7"/>
                    </a:lnTo>
                    <a:lnTo>
                      <a:pt x="34" y="11"/>
                    </a:lnTo>
                    <a:lnTo>
                      <a:pt x="24" y="19"/>
                    </a:lnTo>
                    <a:lnTo>
                      <a:pt x="16" y="30"/>
                    </a:lnTo>
                    <a:lnTo>
                      <a:pt x="12" y="36"/>
                    </a:lnTo>
                    <a:lnTo>
                      <a:pt x="9" y="42"/>
                    </a:lnTo>
                    <a:lnTo>
                      <a:pt x="7" y="48"/>
                    </a:lnTo>
                    <a:lnTo>
                      <a:pt x="4" y="55"/>
                    </a:lnTo>
                    <a:lnTo>
                      <a:pt x="3" y="61"/>
                    </a:lnTo>
                    <a:lnTo>
                      <a:pt x="1" y="68"/>
                    </a:lnTo>
                    <a:lnTo>
                      <a:pt x="0" y="77"/>
                    </a:lnTo>
                    <a:lnTo>
                      <a:pt x="0" y="84"/>
                    </a:lnTo>
                    <a:lnTo>
                      <a:pt x="1" y="92"/>
                    </a:lnTo>
                    <a:lnTo>
                      <a:pt x="2" y="101"/>
                    </a:lnTo>
                    <a:lnTo>
                      <a:pt x="3" y="109"/>
                    </a:lnTo>
                    <a:lnTo>
                      <a:pt x="6" y="117"/>
                    </a:lnTo>
                    <a:lnTo>
                      <a:pt x="9" y="125"/>
                    </a:lnTo>
                    <a:lnTo>
                      <a:pt x="12" y="132"/>
                    </a:lnTo>
                    <a:lnTo>
                      <a:pt x="17" y="139"/>
                    </a:lnTo>
                    <a:lnTo>
                      <a:pt x="21" y="145"/>
                    </a:lnTo>
                    <a:lnTo>
                      <a:pt x="26" y="151"/>
                    </a:lnTo>
                    <a:lnTo>
                      <a:pt x="32" y="156"/>
                    </a:lnTo>
                    <a:lnTo>
                      <a:pt x="38" y="159"/>
                    </a:lnTo>
                    <a:lnTo>
                      <a:pt x="45" y="163"/>
                    </a:lnTo>
                    <a:lnTo>
                      <a:pt x="52" y="166"/>
                    </a:lnTo>
                    <a:lnTo>
                      <a:pt x="59" y="169"/>
                    </a:lnTo>
                    <a:lnTo>
                      <a:pt x="66" y="170"/>
                    </a:lnTo>
                    <a:lnTo>
                      <a:pt x="73" y="170"/>
                    </a:lnTo>
                    <a:lnTo>
                      <a:pt x="80" y="170"/>
                    </a:lnTo>
                    <a:lnTo>
                      <a:pt x="88" y="169"/>
                    </a:lnTo>
                    <a:lnTo>
                      <a:pt x="94" y="166"/>
                    </a:lnTo>
                    <a:lnTo>
                      <a:pt x="101" y="163"/>
                    </a:lnTo>
                    <a:lnTo>
                      <a:pt x="107" y="159"/>
                    </a:lnTo>
                    <a:lnTo>
                      <a:pt x="113" y="156"/>
                    </a:lnTo>
                    <a:lnTo>
                      <a:pt x="119" y="151"/>
                    </a:lnTo>
                    <a:lnTo>
                      <a:pt x="124" y="145"/>
                    </a:lnTo>
                    <a:lnTo>
                      <a:pt x="129" y="139"/>
                    </a:lnTo>
                    <a:lnTo>
                      <a:pt x="133" y="132"/>
                    </a:lnTo>
                    <a:lnTo>
                      <a:pt x="136" y="125"/>
                    </a:lnTo>
                    <a:lnTo>
                      <a:pt x="139" y="117"/>
                    </a:lnTo>
                    <a:lnTo>
                      <a:pt x="142" y="109"/>
                    </a:lnTo>
                    <a:lnTo>
                      <a:pt x="144" y="101"/>
                    </a:lnTo>
                    <a:lnTo>
                      <a:pt x="145" y="92"/>
                    </a:lnTo>
                    <a:lnTo>
                      <a:pt x="145" y="84"/>
                    </a:lnTo>
                    <a:close/>
                    <a:moveTo>
                      <a:pt x="136" y="84"/>
                    </a:moveTo>
                    <a:lnTo>
                      <a:pt x="136" y="91"/>
                    </a:lnTo>
                    <a:lnTo>
                      <a:pt x="135" y="99"/>
                    </a:lnTo>
                    <a:lnTo>
                      <a:pt x="133" y="107"/>
                    </a:lnTo>
                    <a:lnTo>
                      <a:pt x="131" y="113"/>
                    </a:lnTo>
                    <a:lnTo>
                      <a:pt x="128" y="120"/>
                    </a:lnTo>
                    <a:lnTo>
                      <a:pt x="125" y="126"/>
                    </a:lnTo>
                    <a:lnTo>
                      <a:pt x="122" y="132"/>
                    </a:lnTo>
                    <a:lnTo>
                      <a:pt x="118" y="138"/>
                    </a:lnTo>
                    <a:lnTo>
                      <a:pt x="113" y="143"/>
                    </a:lnTo>
                    <a:lnTo>
                      <a:pt x="108" y="146"/>
                    </a:lnTo>
                    <a:lnTo>
                      <a:pt x="103" y="150"/>
                    </a:lnTo>
                    <a:lnTo>
                      <a:pt x="98" y="153"/>
                    </a:lnTo>
                    <a:lnTo>
                      <a:pt x="92" y="156"/>
                    </a:lnTo>
                    <a:lnTo>
                      <a:pt x="86" y="158"/>
                    </a:lnTo>
                    <a:lnTo>
                      <a:pt x="80" y="159"/>
                    </a:lnTo>
                    <a:lnTo>
                      <a:pt x="73" y="159"/>
                    </a:lnTo>
                    <a:lnTo>
                      <a:pt x="67" y="159"/>
                    </a:lnTo>
                    <a:lnTo>
                      <a:pt x="60" y="158"/>
                    </a:lnTo>
                    <a:lnTo>
                      <a:pt x="54" y="156"/>
                    </a:lnTo>
                    <a:lnTo>
                      <a:pt x="49" y="153"/>
                    </a:lnTo>
                    <a:lnTo>
                      <a:pt x="42" y="150"/>
                    </a:lnTo>
                    <a:lnTo>
                      <a:pt x="37" y="146"/>
                    </a:lnTo>
                    <a:lnTo>
                      <a:pt x="32" y="143"/>
                    </a:lnTo>
                    <a:lnTo>
                      <a:pt x="28" y="138"/>
                    </a:lnTo>
                    <a:lnTo>
                      <a:pt x="24" y="132"/>
                    </a:lnTo>
                    <a:lnTo>
                      <a:pt x="20" y="126"/>
                    </a:lnTo>
                    <a:lnTo>
                      <a:pt x="17" y="120"/>
                    </a:lnTo>
                    <a:lnTo>
                      <a:pt x="14" y="113"/>
                    </a:lnTo>
                    <a:lnTo>
                      <a:pt x="12" y="107"/>
                    </a:lnTo>
                    <a:lnTo>
                      <a:pt x="10" y="99"/>
                    </a:lnTo>
                    <a:lnTo>
                      <a:pt x="9" y="91"/>
                    </a:lnTo>
                    <a:lnTo>
                      <a:pt x="9" y="84"/>
                    </a:lnTo>
                    <a:lnTo>
                      <a:pt x="9" y="77"/>
                    </a:lnTo>
                    <a:lnTo>
                      <a:pt x="10" y="68"/>
                    </a:lnTo>
                    <a:lnTo>
                      <a:pt x="12" y="61"/>
                    </a:lnTo>
                    <a:lnTo>
                      <a:pt x="14" y="54"/>
                    </a:lnTo>
                    <a:lnTo>
                      <a:pt x="17" y="48"/>
                    </a:lnTo>
                    <a:lnTo>
                      <a:pt x="20" y="42"/>
                    </a:lnTo>
                    <a:lnTo>
                      <a:pt x="24" y="36"/>
                    </a:lnTo>
                    <a:lnTo>
                      <a:pt x="28" y="30"/>
                    </a:lnTo>
                    <a:lnTo>
                      <a:pt x="32" y="25"/>
                    </a:lnTo>
                    <a:lnTo>
                      <a:pt x="37" y="21"/>
                    </a:lnTo>
                    <a:lnTo>
                      <a:pt x="42" y="18"/>
                    </a:lnTo>
                    <a:lnTo>
                      <a:pt x="49" y="14"/>
                    </a:lnTo>
                    <a:lnTo>
                      <a:pt x="54" y="12"/>
                    </a:lnTo>
                    <a:lnTo>
                      <a:pt x="60" y="9"/>
                    </a:lnTo>
                    <a:lnTo>
                      <a:pt x="67" y="8"/>
                    </a:lnTo>
                    <a:lnTo>
                      <a:pt x="73" y="8"/>
                    </a:lnTo>
                    <a:lnTo>
                      <a:pt x="80" y="8"/>
                    </a:lnTo>
                    <a:lnTo>
                      <a:pt x="86" y="9"/>
                    </a:lnTo>
                    <a:lnTo>
                      <a:pt x="92" y="12"/>
                    </a:lnTo>
                    <a:lnTo>
                      <a:pt x="98" y="14"/>
                    </a:lnTo>
                    <a:lnTo>
                      <a:pt x="103" y="18"/>
                    </a:lnTo>
                    <a:lnTo>
                      <a:pt x="108" y="21"/>
                    </a:lnTo>
                    <a:lnTo>
                      <a:pt x="113" y="25"/>
                    </a:lnTo>
                    <a:lnTo>
                      <a:pt x="118" y="30"/>
                    </a:lnTo>
                    <a:lnTo>
                      <a:pt x="122" y="36"/>
                    </a:lnTo>
                    <a:lnTo>
                      <a:pt x="125" y="42"/>
                    </a:lnTo>
                    <a:lnTo>
                      <a:pt x="128" y="48"/>
                    </a:lnTo>
                    <a:lnTo>
                      <a:pt x="131" y="54"/>
                    </a:lnTo>
                    <a:lnTo>
                      <a:pt x="133" y="61"/>
                    </a:lnTo>
                    <a:lnTo>
                      <a:pt x="135" y="68"/>
                    </a:lnTo>
                    <a:lnTo>
                      <a:pt x="136" y="77"/>
                    </a:lnTo>
                    <a:lnTo>
                      <a:pt x="136" y="84"/>
                    </a:lnTo>
                    <a:close/>
                  </a:path>
                </a:pathLst>
              </a:custGeom>
              <a:solidFill>
                <a:srgbClr val="F8D7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7" name="Freeform 32"/>
              <p:cNvSpPr>
                <a:spLocks noEditPoints="1"/>
              </p:cNvSpPr>
              <p:nvPr/>
            </p:nvSpPr>
            <p:spPr bwMode="auto">
              <a:xfrm>
                <a:off x="1148" y="2646"/>
                <a:ext cx="27" cy="27"/>
              </a:xfrm>
              <a:custGeom>
                <a:avLst/>
                <a:gdLst>
                  <a:gd name="T0" fmla="*/ 0 w 136"/>
                  <a:gd name="T1" fmla="*/ 0 h 162"/>
                  <a:gd name="T2" fmla="*/ 0 w 136"/>
                  <a:gd name="T3" fmla="*/ 0 h 162"/>
                  <a:gd name="T4" fmla="*/ 0 w 136"/>
                  <a:gd name="T5" fmla="*/ 0 h 162"/>
                  <a:gd name="T6" fmla="*/ 0 w 136"/>
                  <a:gd name="T7" fmla="*/ 0 h 162"/>
                  <a:gd name="T8" fmla="*/ 0 w 136"/>
                  <a:gd name="T9" fmla="*/ 0 h 162"/>
                  <a:gd name="T10" fmla="*/ 0 w 136"/>
                  <a:gd name="T11" fmla="*/ 0 h 162"/>
                  <a:gd name="T12" fmla="*/ 0 w 136"/>
                  <a:gd name="T13" fmla="*/ 0 h 162"/>
                  <a:gd name="T14" fmla="*/ 0 w 136"/>
                  <a:gd name="T15" fmla="*/ 0 h 162"/>
                  <a:gd name="T16" fmla="*/ 0 w 136"/>
                  <a:gd name="T17" fmla="*/ 0 h 162"/>
                  <a:gd name="T18" fmla="*/ 0 w 136"/>
                  <a:gd name="T19" fmla="*/ 0 h 162"/>
                  <a:gd name="T20" fmla="*/ 0 w 136"/>
                  <a:gd name="T21" fmla="*/ 0 h 162"/>
                  <a:gd name="T22" fmla="*/ 0 w 136"/>
                  <a:gd name="T23" fmla="*/ 0 h 162"/>
                  <a:gd name="T24" fmla="*/ 0 w 136"/>
                  <a:gd name="T25" fmla="*/ 0 h 162"/>
                  <a:gd name="T26" fmla="*/ 0 w 136"/>
                  <a:gd name="T27" fmla="*/ 0 h 162"/>
                  <a:gd name="T28" fmla="*/ 0 w 136"/>
                  <a:gd name="T29" fmla="*/ 0 h 162"/>
                  <a:gd name="T30" fmla="*/ 0 w 136"/>
                  <a:gd name="T31" fmla="*/ 0 h 162"/>
                  <a:gd name="T32" fmla="*/ 0 w 136"/>
                  <a:gd name="T33" fmla="*/ 0 h 162"/>
                  <a:gd name="T34" fmla="*/ 0 w 136"/>
                  <a:gd name="T35" fmla="*/ 0 h 162"/>
                  <a:gd name="T36" fmla="*/ 0 w 136"/>
                  <a:gd name="T37" fmla="*/ 0 h 162"/>
                  <a:gd name="T38" fmla="*/ 0 w 136"/>
                  <a:gd name="T39" fmla="*/ 0 h 162"/>
                  <a:gd name="T40" fmla="*/ 0 w 136"/>
                  <a:gd name="T41" fmla="*/ 0 h 162"/>
                  <a:gd name="T42" fmla="*/ 0 w 136"/>
                  <a:gd name="T43" fmla="*/ 0 h 162"/>
                  <a:gd name="T44" fmla="*/ 0 w 136"/>
                  <a:gd name="T45" fmla="*/ 0 h 162"/>
                  <a:gd name="T46" fmla="*/ 0 w 136"/>
                  <a:gd name="T47" fmla="*/ 0 h 162"/>
                  <a:gd name="T48" fmla="*/ 0 w 136"/>
                  <a:gd name="T49" fmla="*/ 0 h 162"/>
                  <a:gd name="T50" fmla="*/ 0 w 136"/>
                  <a:gd name="T51" fmla="*/ 0 h 162"/>
                  <a:gd name="T52" fmla="*/ 0 w 136"/>
                  <a:gd name="T53" fmla="*/ 0 h 162"/>
                  <a:gd name="T54" fmla="*/ 0 w 136"/>
                  <a:gd name="T55" fmla="*/ 0 h 162"/>
                  <a:gd name="T56" fmla="*/ 0 w 136"/>
                  <a:gd name="T57" fmla="*/ 0 h 162"/>
                  <a:gd name="T58" fmla="*/ 0 w 136"/>
                  <a:gd name="T59" fmla="*/ 0 h 162"/>
                  <a:gd name="T60" fmla="*/ 0 w 136"/>
                  <a:gd name="T61" fmla="*/ 0 h 162"/>
                  <a:gd name="T62" fmla="*/ 0 w 136"/>
                  <a:gd name="T63" fmla="*/ 0 h 162"/>
                  <a:gd name="T64" fmla="*/ 0 w 136"/>
                  <a:gd name="T65" fmla="*/ 0 h 162"/>
                  <a:gd name="T66" fmla="*/ 0 w 136"/>
                  <a:gd name="T67" fmla="*/ 0 h 162"/>
                  <a:gd name="T68" fmla="*/ 0 w 136"/>
                  <a:gd name="T69" fmla="*/ 0 h 162"/>
                  <a:gd name="T70" fmla="*/ 0 w 136"/>
                  <a:gd name="T71" fmla="*/ 0 h 162"/>
                  <a:gd name="T72" fmla="*/ 0 w 136"/>
                  <a:gd name="T73" fmla="*/ 0 h 162"/>
                  <a:gd name="T74" fmla="*/ 0 w 136"/>
                  <a:gd name="T75" fmla="*/ 0 h 162"/>
                  <a:gd name="T76" fmla="*/ 0 w 136"/>
                  <a:gd name="T77" fmla="*/ 0 h 162"/>
                  <a:gd name="T78" fmla="*/ 0 w 136"/>
                  <a:gd name="T79" fmla="*/ 0 h 162"/>
                  <a:gd name="T80" fmla="*/ 0 w 136"/>
                  <a:gd name="T81" fmla="*/ 0 h 162"/>
                  <a:gd name="T82" fmla="*/ 0 w 136"/>
                  <a:gd name="T83" fmla="*/ 0 h 162"/>
                  <a:gd name="T84" fmla="*/ 0 w 136"/>
                  <a:gd name="T85" fmla="*/ 0 h 16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6"/>
                  <a:gd name="T130" fmla="*/ 0 h 162"/>
                  <a:gd name="T131" fmla="*/ 136 w 136"/>
                  <a:gd name="T132" fmla="*/ 162 h 16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6" h="162">
                    <a:moveTo>
                      <a:pt x="136" y="82"/>
                    </a:moveTo>
                    <a:lnTo>
                      <a:pt x="135" y="73"/>
                    </a:lnTo>
                    <a:lnTo>
                      <a:pt x="134" y="65"/>
                    </a:lnTo>
                    <a:lnTo>
                      <a:pt x="133" y="58"/>
                    </a:lnTo>
                    <a:lnTo>
                      <a:pt x="130" y="51"/>
                    </a:lnTo>
                    <a:lnTo>
                      <a:pt x="127" y="43"/>
                    </a:lnTo>
                    <a:lnTo>
                      <a:pt x="124" y="36"/>
                    </a:lnTo>
                    <a:lnTo>
                      <a:pt x="120" y="30"/>
                    </a:lnTo>
                    <a:lnTo>
                      <a:pt x="116" y="24"/>
                    </a:lnTo>
                    <a:lnTo>
                      <a:pt x="111" y="19"/>
                    </a:lnTo>
                    <a:lnTo>
                      <a:pt x="106" y="15"/>
                    </a:lnTo>
                    <a:lnTo>
                      <a:pt x="100" y="11"/>
                    </a:lnTo>
                    <a:lnTo>
                      <a:pt x="94" y="7"/>
                    </a:lnTo>
                    <a:lnTo>
                      <a:pt x="88" y="5"/>
                    </a:lnTo>
                    <a:lnTo>
                      <a:pt x="82" y="3"/>
                    </a:lnTo>
                    <a:lnTo>
                      <a:pt x="75" y="2"/>
                    </a:lnTo>
                    <a:lnTo>
                      <a:pt x="68" y="0"/>
                    </a:lnTo>
                    <a:lnTo>
                      <a:pt x="61" y="2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42" y="7"/>
                    </a:lnTo>
                    <a:lnTo>
                      <a:pt x="35" y="11"/>
                    </a:lnTo>
                    <a:lnTo>
                      <a:pt x="29" y="15"/>
                    </a:lnTo>
                    <a:lnTo>
                      <a:pt x="24" y="19"/>
                    </a:lnTo>
                    <a:lnTo>
                      <a:pt x="19" y="24"/>
                    </a:lnTo>
                    <a:lnTo>
                      <a:pt x="15" y="30"/>
                    </a:lnTo>
                    <a:lnTo>
                      <a:pt x="11" y="36"/>
                    </a:lnTo>
                    <a:lnTo>
                      <a:pt x="8" y="43"/>
                    </a:lnTo>
                    <a:lnTo>
                      <a:pt x="5" y="51"/>
                    </a:lnTo>
                    <a:lnTo>
                      <a:pt x="3" y="58"/>
                    </a:lnTo>
                    <a:lnTo>
                      <a:pt x="1" y="65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0" y="90"/>
                    </a:lnTo>
                    <a:lnTo>
                      <a:pt x="1" y="99"/>
                    </a:lnTo>
                    <a:lnTo>
                      <a:pt x="3" y="106"/>
                    </a:lnTo>
                    <a:lnTo>
                      <a:pt x="5" y="113"/>
                    </a:lnTo>
                    <a:lnTo>
                      <a:pt x="8" y="120"/>
                    </a:lnTo>
                    <a:lnTo>
                      <a:pt x="11" y="127"/>
                    </a:lnTo>
                    <a:lnTo>
                      <a:pt x="15" y="133"/>
                    </a:lnTo>
                    <a:lnTo>
                      <a:pt x="19" y="139"/>
                    </a:lnTo>
                    <a:lnTo>
                      <a:pt x="24" y="144"/>
                    </a:lnTo>
                    <a:lnTo>
                      <a:pt x="29" y="149"/>
                    </a:lnTo>
                    <a:lnTo>
                      <a:pt x="35" y="153"/>
                    </a:lnTo>
                    <a:lnTo>
                      <a:pt x="42" y="156"/>
                    </a:lnTo>
                    <a:lnTo>
                      <a:pt x="48" y="159"/>
                    </a:lnTo>
                    <a:lnTo>
                      <a:pt x="55" y="161"/>
                    </a:lnTo>
                    <a:lnTo>
                      <a:pt x="61" y="162"/>
                    </a:lnTo>
                    <a:lnTo>
                      <a:pt x="68" y="162"/>
                    </a:lnTo>
                    <a:lnTo>
                      <a:pt x="75" y="162"/>
                    </a:lnTo>
                    <a:lnTo>
                      <a:pt x="82" y="161"/>
                    </a:lnTo>
                    <a:lnTo>
                      <a:pt x="88" y="159"/>
                    </a:lnTo>
                    <a:lnTo>
                      <a:pt x="94" y="156"/>
                    </a:lnTo>
                    <a:lnTo>
                      <a:pt x="100" y="153"/>
                    </a:lnTo>
                    <a:lnTo>
                      <a:pt x="106" y="149"/>
                    </a:lnTo>
                    <a:lnTo>
                      <a:pt x="111" y="144"/>
                    </a:lnTo>
                    <a:lnTo>
                      <a:pt x="116" y="139"/>
                    </a:lnTo>
                    <a:lnTo>
                      <a:pt x="120" y="133"/>
                    </a:lnTo>
                    <a:lnTo>
                      <a:pt x="124" y="127"/>
                    </a:lnTo>
                    <a:lnTo>
                      <a:pt x="127" y="120"/>
                    </a:lnTo>
                    <a:lnTo>
                      <a:pt x="130" y="113"/>
                    </a:lnTo>
                    <a:lnTo>
                      <a:pt x="133" y="106"/>
                    </a:lnTo>
                    <a:lnTo>
                      <a:pt x="134" y="99"/>
                    </a:lnTo>
                    <a:lnTo>
                      <a:pt x="135" y="90"/>
                    </a:lnTo>
                    <a:lnTo>
                      <a:pt x="136" y="82"/>
                    </a:lnTo>
                    <a:close/>
                    <a:moveTo>
                      <a:pt x="127" y="82"/>
                    </a:moveTo>
                    <a:lnTo>
                      <a:pt x="126" y="89"/>
                    </a:lnTo>
                    <a:lnTo>
                      <a:pt x="125" y="96"/>
                    </a:lnTo>
                    <a:lnTo>
                      <a:pt x="124" y="102"/>
                    </a:lnTo>
                    <a:lnTo>
                      <a:pt x="122" y="109"/>
                    </a:lnTo>
                    <a:lnTo>
                      <a:pt x="120" y="115"/>
                    </a:lnTo>
                    <a:lnTo>
                      <a:pt x="117" y="121"/>
                    </a:lnTo>
                    <a:lnTo>
                      <a:pt x="113" y="126"/>
                    </a:lnTo>
                    <a:lnTo>
                      <a:pt x="109" y="131"/>
                    </a:lnTo>
                    <a:lnTo>
                      <a:pt x="105" y="136"/>
                    </a:lnTo>
                    <a:lnTo>
                      <a:pt x="101" y="141"/>
                    </a:lnTo>
                    <a:lnTo>
                      <a:pt x="96" y="143"/>
                    </a:lnTo>
                    <a:lnTo>
                      <a:pt x="91" y="147"/>
                    </a:lnTo>
                    <a:lnTo>
                      <a:pt x="85" y="149"/>
                    </a:lnTo>
                    <a:lnTo>
                      <a:pt x="80" y="150"/>
                    </a:lnTo>
                    <a:lnTo>
                      <a:pt x="74" y="151"/>
                    </a:lnTo>
                    <a:lnTo>
                      <a:pt x="68" y="151"/>
                    </a:lnTo>
                    <a:lnTo>
                      <a:pt x="62" y="151"/>
                    </a:lnTo>
                    <a:lnTo>
                      <a:pt x="56" y="150"/>
                    </a:lnTo>
                    <a:lnTo>
                      <a:pt x="51" y="149"/>
                    </a:lnTo>
                    <a:lnTo>
                      <a:pt x="45" y="147"/>
                    </a:lnTo>
                    <a:lnTo>
                      <a:pt x="40" y="143"/>
                    </a:lnTo>
                    <a:lnTo>
                      <a:pt x="34" y="141"/>
                    </a:lnTo>
                    <a:lnTo>
                      <a:pt x="30" y="136"/>
                    </a:lnTo>
                    <a:lnTo>
                      <a:pt x="26" y="131"/>
                    </a:lnTo>
                    <a:lnTo>
                      <a:pt x="22" y="126"/>
                    </a:lnTo>
                    <a:lnTo>
                      <a:pt x="19" y="121"/>
                    </a:lnTo>
                    <a:lnTo>
                      <a:pt x="16" y="115"/>
                    </a:lnTo>
                    <a:lnTo>
                      <a:pt x="13" y="109"/>
                    </a:lnTo>
                    <a:lnTo>
                      <a:pt x="11" y="102"/>
                    </a:lnTo>
                    <a:lnTo>
                      <a:pt x="10" y="96"/>
                    </a:lnTo>
                    <a:lnTo>
                      <a:pt x="9" y="89"/>
                    </a:lnTo>
                    <a:lnTo>
                      <a:pt x="9" y="82"/>
                    </a:lnTo>
                    <a:lnTo>
                      <a:pt x="9" y="75"/>
                    </a:lnTo>
                    <a:lnTo>
                      <a:pt x="10" y="67"/>
                    </a:lnTo>
                    <a:lnTo>
                      <a:pt x="11" y="61"/>
                    </a:lnTo>
                    <a:lnTo>
                      <a:pt x="13" y="54"/>
                    </a:lnTo>
                    <a:lnTo>
                      <a:pt x="16" y="48"/>
                    </a:lnTo>
                    <a:lnTo>
                      <a:pt x="19" y="42"/>
                    </a:lnTo>
                    <a:lnTo>
                      <a:pt x="22" y="37"/>
                    </a:lnTo>
                    <a:lnTo>
                      <a:pt x="26" y="33"/>
                    </a:lnTo>
                    <a:lnTo>
                      <a:pt x="30" y="28"/>
                    </a:lnTo>
                    <a:lnTo>
                      <a:pt x="34" y="23"/>
                    </a:lnTo>
                    <a:lnTo>
                      <a:pt x="40" y="21"/>
                    </a:lnTo>
                    <a:lnTo>
                      <a:pt x="45" y="17"/>
                    </a:lnTo>
                    <a:lnTo>
                      <a:pt x="51" y="15"/>
                    </a:lnTo>
                    <a:lnTo>
                      <a:pt x="56" y="13"/>
                    </a:lnTo>
                    <a:lnTo>
                      <a:pt x="62" y="12"/>
                    </a:lnTo>
                    <a:lnTo>
                      <a:pt x="68" y="11"/>
                    </a:lnTo>
                    <a:lnTo>
                      <a:pt x="74" y="12"/>
                    </a:lnTo>
                    <a:lnTo>
                      <a:pt x="80" y="13"/>
                    </a:lnTo>
                    <a:lnTo>
                      <a:pt x="85" y="15"/>
                    </a:lnTo>
                    <a:lnTo>
                      <a:pt x="91" y="17"/>
                    </a:lnTo>
                    <a:lnTo>
                      <a:pt x="96" y="21"/>
                    </a:lnTo>
                    <a:lnTo>
                      <a:pt x="101" y="23"/>
                    </a:lnTo>
                    <a:lnTo>
                      <a:pt x="105" y="28"/>
                    </a:lnTo>
                    <a:lnTo>
                      <a:pt x="109" y="33"/>
                    </a:lnTo>
                    <a:lnTo>
                      <a:pt x="113" y="37"/>
                    </a:lnTo>
                    <a:lnTo>
                      <a:pt x="117" y="42"/>
                    </a:lnTo>
                    <a:lnTo>
                      <a:pt x="120" y="48"/>
                    </a:lnTo>
                    <a:lnTo>
                      <a:pt x="122" y="54"/>
                    </a:lnTo>
                    <a:lnTo>
                      <a:pt x="124" y="61"/>
                    </a:lnTo>
                    <a:lnTo>
                      <a:pt x="125" y="67"/>
                    </a:lnTo>
                    <a:lnTo>
                      <a:pt x="126" y="75"/>
                    </a:lnTo>
                    <a:lnTo>
                      <a:pt x="127" y="82"/>
                    </a:lnTo>
                    <a:close/>
                  </a:path>
                </a:pathLst>
              </a:custGeom>
              <a:solidFill>
                <a:srgbClr val="F9DA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8" name="Freeform 33"/>
              <p:cNvSpPr>
                <a:spLocks noEditPoints="1"/>
              </p:cNvSpPr>
              <p:nvPr/>
            </p:nvSpPr>
            <p:spPr bwMode="auto">
              <a:xfrm>
                <a:off x="1149" y="2647"/>
                <a:ext cx="25" cy="25"/>
              </a:xfrm>
              <a:custGeom>
                <a:avLst/>
                <a:gdLst>
                  <a:gd name="T0" fmla="*/ 0 w 127"/>
                  <a:gd name="T1" fmla="*/ 0 h 151"/>
                  <a:gd name="T2" fmla="*/ 0 w 127"/>
                  <a:gd name="T3" fmla="*/ 0 h 151"/>
                  <a:gd name="T4" fmla="*/ 0 w 127"/>
                  <a:gd name="T5" fmla="*/ 0 h 151"/>
                  <a:gd name="T6" fmla="*/ 0 w 127"/>
                  <a:gd name="T7" fmla="*/ 0 h 151"/>
                  <a:gd name="T8" fmla="*/ 0 w 127"/>
                  <a:gd name="T9" fmla="*/ 0 h 151"/>
                  <a:gd name="T10" fmla="*/ 0 w 127"/>
                  <a:gd name="T11" fmla="*/ 0 h 151"/>
                  <a:gd name="T12" fmla="*/ 0 w 127"/>
                  <a:gd name="T13" fmla="*/ 0 h 151"/>
                  <a:gd name="T14" fmla="*/ 0 w 127"/>
                  <a:gd name="T15" fmla="*/ 0 h 151"/>
                  <a:gd name="T16" fmla="*/ 0 w 127"/>
                  <a:gd name="T17" fmla="*/ 0 h 151"/>
                  <a:gd name="T18" fmla="*/ 0 w 127"/>
                  <a:gd name="T19" fmla="*/ 0 h 151"/>
                  <a:gd name="T20" fmla="*/ 0 w 127"/>
                  <a:gd name="T21" fmla="*/ 0 h 151"/>
                  <a:gd name="T22" fmla="*/ 0 w 127"/>
                  <a:gd name="T23" fmla="*/ 0 h 151"/>
                  <a:gd name="T24" fmla="*/ 0 w 127"/>
                  <a:gd name="T25" fmla="*/ 0 h 151"/>
                  <a:gd name="T26" fmla="*/ 0 w 127"/>
                  <a:gd name="T27" fmla="*/ 0 h 151"/>
                  <a:gd name="T28" fmla="*/ 0 w 127"/>
                  <a:gd name="T29" fmla="*/ 0 h 151"/>
                  <a:gd name="T30" fmla="*/ 0 w 127"/>
                  <a:gd name="T31" fmla="*/ 0 h 151"/>
                  <a:gd name="T32" fmla="*/ 0 w 127"/>
                  <a:gd name="T33" fmla="*/ 0 h 151"/>
                  <a:gd name="T34" fmla="*/ 0 w 127"/>
                  <a:gd name="T35" fmla="*/ 0 h 151"/>
                  <a:gd name="T36" fmla="*/ 0 w 127"/>
                  <a:gd name="T37" fmla="*/ 0 h 151"/>
                  <a:gd name="T38" fmla="*/ 0 w 127"/>
                  <a:gd name="T39" fmla="*/ 0 h 151"/>
                  <a:gd name="T40" fmla="*/ 0 w 127"/>
                  <a:gd name="T41" fmla="*/ 0 h 151"/>
                  <a:gd name="T42" fmla="*/ 0 w 127"/>
                  <a:gd name="T43" fmla="*/ 0 h 151"/>
                  <a:gd name="T44" fmla="*/ 0 w 127"/>
                  <a:gd name="T45" fmla="*/ 0 h 151"/>
                  <a:gd name="T46" fmla="*/ 0 w 127"/>
                  <a:gd name="T47" fmla="*/ 0 h 151"/>
                  <a:gd name="T48" fmla="*/ 0 w 127"/>
                  <a:gd name="T49" fmla="*/ 0 h 151"/>
                  <a:gd name="T50" fmla="*/ 0 w 127"/>
                  <a:gd name="T51" fmla="*/ 0 h 151"/>
                  <a:gd name="T52" fmla="*/ 0 w 127"/>
                  <a:gd name="T53" fmla="*/ 0 h 151"/>
                  <a:gd name="T54" fmla="*/ 0 w 127"/>
                  <a:gd name="T55" fmla="*/ 0 h 151"/>
                  <a:gd name="T56" fmla="*/ 0 w 127"/>
                  <a:gd name="T57" fmla="*/ 0 h 151"/>
                  <a:gd name="T58" fmla="*/ 0 w 127"/>
                  <a:gd name="T59" fmla="*/ 0 h 151"/>
                  <a:gd name="T60" fmla="*/ 0 w 127"/>
                  <a:gd name="T61" fmla="*/ 0 h 151"/>
                  <a:gd name="T62" fmla="*/ 0 w 127"/>
                  <a:gd name="T63" fmla="*/ 0 h 151"/>
                  <a:gd name="T64" fmla="*/ 0 w 127"/>
                  <a:gd name="T65" fmla="*/ 0 h 151"/>
                  <a:gd name="T66" fmla="*/ 0 w 127"/>
                  <a:gd name="T67" fmla="*/ 0 h 151"/>
                  <a:gd name="T68" fmla="*/ 0 w 127"/>
                  <a:gd name="T69" fmla="*/ 0 h 151"/>
                  <a:gd name="T70" fmla="*/ 0 w 127"/>
                  <a:gd name="T71" fmla="*/ 0 h 151"/>
                  <a:gd name="T72" fmla="*/ 0 w 127"/>
                  <a:gd name="T73" fmla="*/ 0 h 151"/>
                  <a:gd name="T74" fmla="*/ 0 w 127"/>
                  <a:gd name="T75" fmla="*/ 0 h 151"/>
                  <a:gd name="T76" fmla="*/ 0 w 127"/>
                  <a:gd name="T77" fmla="*/ 0 h 151"/>
                  <a:gd name="T78" fmla="*/ 0 w 127"/>
                  <a:gd name="T79" fmla="*/ 0 h 151"/>
                  <a:gd name="T80" fmla="*/ 0 w 127"/>
                  <a:gd name="T81" fmla="*/ 0 h 151"/>
                  <a:gd name="T82" fmla="*/ 0 w 127"/>
                  <a:gd name="T83" fmla="*/ 0 h 151"/>
                  <a:gd name="T84" fmla="*/ 0 w 127"/>
                  <a:gd name="T85" fmla="*/ 0 h 151"/>
                  <a:gd name="T86" fmla="*/ 0 w 127"/>
                  <a:gd name="T87" fmla="*/ 0 h 151"/>
                  <a:gd name="T88" fmla="*/ 0 w 127"/>
                  <a:gd name="T89" fmla="*/ 0 h 151"/>
                  <a:gd name="T90" fmla="*/ 0 w 127"/>
                  <a:gd name="T91" fmla="*/ 0 h 151"/>
                  <a:gd name="T92" fmla="*/ 0 w 127"/>
                  <a:gd name="T93" fmla="*/ 0 h 151"/>
                  <a:gd name="T94" fmla="*/ 0 w 127"/>
                  <a:gd name="T95" fmla="*/ 0 h 151"/>
                  <a:gd name="T96" fmla="*/ 0 w 127"/>
                  <a:gd name="T97" fmla="*/ 0 h 151"/>
                  <a:gd name="T98" fmla="*/ 0 w 127"/>
                  <a:gd name="T99" fmla="*/ 0 h 151"/>
                  <a:gd name="T100" fmla="*/ 0 w 127"/>
                  <a:gd name="T101" fmla="*/ 0 h 151"/>
                  <a:gd name="T102" fmla="*/ 0 w 127"/>
                  <a:gd name="T103" fmla="*/ 0 h 151"/>
                  <a:gd name="T104" fmla="*/ 0 w 127"/>
                  <a:gd name="T105" fmla="*/ 0 h 151"/>
                  <a:gd name="T106" fmla="*/ 0 w 127"/>
                  <a:gd name="T107" fmla="*/ 0 h 151"/>
                  <a:gd name="T108" fmla="*/ 0 w 127"/>
                  <a:gd name="T109" fmla="*/ 0 h 151"/>
                  <a:gd name="T110" fmla="*/ 0 w 127"/>
                  <a:gd name="T111" fmla="*/ 0 h 151"/>
                  <a:gd name="T112" fmla="*/ 0 w 127"/>
                  <a:gd name="T113" fmla="*/ 0 h 151"/>
                  <a:gd name="T114" fmla="*/ 0 w 127"/>
                  <a:gd name="T115" fmla="*/ 0 h 151"/>
                  <a:gd name="T116" fmla="*/ 0 w 127"/>
                  <a:gd name="T117" fmla="*/ 0 h 15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7"/>
                  <a:gd name="T178" fmla="*/ 0 h 151"/>
                  <a:gd name="T179" fmla="*/ 127 w 127"/>
                  <a:gd name="T180" fmla="*/ 151 h 15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7" h="151">
                    <a:moveTo>
                      <a:pt x="127" y="76"/>
                    </a:moveTo>
                    <a:lnTo>
                      <a:pt x="127" y="69"/>
                    </a:lnTo>
                    <a:lnTo>
                      <a:pt x="126" y="60"/>
                    </a:lnTo>
                    <a:lnTo>
                      <a:pt x="124" y="53"/>
                    </a:lnTo>
                    <a:lnTo>
                      <a:pt x="122" y="46"/>
                    </a:lnTo>
                    <a:lnTo>
                      <a:pt x="119" y="40"/>
                    </a:lnTo>
                    <a:lnTo>
                      <a:pt x="116" y="34"/>
                    </a:lnTo>
                    <a:lnTo>
                      <a:pt x="113" y="28"/>
                    </a:lnTo>
                    <a:lnTo>
                      <a:pt x="109" y="22"/>
                    </a:lnTo>
                    <a:lnTo>
                      <a:pt x="104" y="17"/>
                    </a:lnTo>
                    <a:lnTo>
                      <a:pt x="99" y="13"/>
                    </a:lnTo>
                    <a:lnTo>
                      <a:pt x="94" y="10"/>
                    </a:lnTo>
                    <a:lnTo>
                      <a:pt x="89" y="6"/>
                    </a:lnTo>
                    <a:lnTo>
                      <a:pt x="83" y="4"/>
                    </a:lnTo>
                    <a:lnTo>
                      <a:pt x="77" y="1"/>
                    </a:lnTo>
                    <a:lnTo>
                      <a:pt x="71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1" y="1"/>
                    </a:lnTo>
                    <a:lnTo>
                      <a:pt x="45" y="4"/>
                    </a:lnTo>
                    <a:lnTo>
                      <a:pt x="40" y="6"/>
                    </a:lnTo>
                    <a:lnTo>
                      <a:pt x="33" y="10"/>
                    </a:lnTo>
                    <a:lnTo>
                      <a:pt x="28" y="13"/>
                    </a:lnTo>
                    <a:lnTo>
                      <a:pt x="23" y="17"/>
                    </a:lnTo>
                    <a:lnTo>
                      <a:pt x="19" y="22"/>
                    </a:lnTo>
                    <a:lnTo>
                      <a:pt x="15" y="28"/>
                    </a:lnTo>
                    <a:lnTo>
                      <a:pt x="11" y="34"/>
                    </a:lnTo>
                    <a:lnTo>
                      <a:pt x="8" y="40"/>
                    </a:lnTo>
                    <a:lnTo>
                      <a:pt x="5" y="46"/>
                    </a:lnTo>
                    <a:lnTo>
                      <a:pt x="3" y="53"/>
                    </a:lnTo>
                    <a:lnTo>
                      <a:pt x="1" y="60"/>
                    </a:lnTo>
                    <a:lnTo>
                      <a:pt x="0" y="69"/>
                    </a:lnTo>
                    <a:lnTo>
                      <a:pt x="0" y="76"/>
                    </a:lnTo>
                    <a:lnTo>
                      <a:pt x="0" y="83"/>
                    </a:lnTo>
                    <a:lnTo>
                      <a:pt x="1" y="91"/>
                    </a:lnTo>
                    <a:lnTo>
                      <a:pt x="3" y="99"/>
                    </a:lnTo>
                    <a:lnTo>
                      <a:pt x="5" y="105"/>
                    </a:lnTo>
                    <a:lnTo>
                      <a:pt x="8" y="112"/>
                    </a:lnTo>
                    <a:lnTo>
                      <a:pt x="11" y="118"/>
                    </a:lnTo>
                    <a:lnTo>
                      <a:pt x="15" y="124"/>
                    </a:lnTo>
                    <a:lnTo>
                      <a:pt x="19" y="130"/>
                    </a:lnTo>
                    <a:lnTo>
                      <a:pt x="23" y="135"/>
                    </a:lnTo>
                    <a:lnTo>
                      <a:pt x="28" y="138"/>
                    </a:lnTo>
                    <a:lnTo>
                      <a:pt x="33" y="142"/>
                    </a:lnTo>
                    <a:lnTo>
                      <a:pt x="40" y="145"/>
                    </a:lnTo>
                    <a:lnTo>
                      <a:pt x="45" y="148"/>
                    </a:lnTo>
                    <a:lnTo>
                      <a:pt x="51" y="150"/>
                    </a:lnTo>
                    <a:lnTo>
                      <a:pt x="58" y="151"/>
                    </a:lnTo>
                    <a:lnTo>
                      <a:pt x="64" y="151"/>
                    </a:lnTo>
                    <a:lnTo>
                      <a:pt x="71" y="151"/>
                    </a:lnTo>
                    <a:lnTo>
                      <a:pt x="77" y="150"/>
                    </a:lnTo>
                    <a:lnTo>
                      <a:pt x="83" y="148"/>
                    </a:lnTo>
                    <a:lnTo>
                      <a:pt x="89" y="145"/>
                    </a:lnTo>
                    <a:lnTo>
                      <a:pt x="94" y="142"/>
                    </a:lnTo>
                    <a:lnTo>
                      <a:pt x="99" y="138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3" y="124"/>
                    </a:lnTo>
                    <a:lnTo>
                      <a:pt x="116" y="118"/>
                    </a:lnTo>
                    <a:lnTo>
                      <a:pt x="119" y="112"/>
                    </a:lnTo>
                    <a:lnTo>
                      <a:pt x="122" y="105"/>
                    </a:lnTo>
                    <a:lnTo>
                      <a:pt x="124" y="99"/>
                    </a:lnTo>
                    <a:lnTo>
                      <a:pt x="126" y="91"/>
                    </a:lnTo>
                    <a:lnTo>
                      <a:pt x="127" y="83"/>
                    </a:lnTo>
                    <a:lnTo>
                      <a:pt x="127" y="76"/>
                    </a:lnTo>
                    <a:close/>
                    <a:moveTo>
                      <a:pt x="118" y="76"/>
                    </a:moveTo>
                    <a:lnTo>
                      <a:pt x="118" y="82"/>
                    </a:lnTo>
                    <a:lnTo>
                      <a:pt x="117" y="89"/>
                    </a:lnTo>
                    <a:lnTo>
                      <a:pt x="116" y="95"/>
                    </a:lnTo>
                    <a:lnTo>
                      <a:pt x="114" y="101"/>
                    </a:lnTo>
                    <a:lnTo>
                      <a:pt x="109" y="112"/>
                    </a:lnTo>
                    <a:lnTo>
                      <a:pt x="102" y="121"/>
                    </a:lnTo>
                    <a:lnTo>
                      <a:pt x="94" y="130"/>
                    </a:lnTo>
                    <a:lnTo>
                      <a:pt x="85" y="136"/>
                    </a:lnTo>
                    <a:lnTo>
                      <a:pt x="80" y="138"/>
                    </a:lnTo>
                    <a:lnTo>
                      <a:pt x="75" y="139"/>
                    </a:lnTo>
                    <a:lnTo>
                      <a:pt x="70" y="141"/>
                    </a:lnTo>
                    <a:lnTo>
                      <a:pt x="64" y="141"/>
                    </a:lnTo>
                    <a:lnTo>
                      <a:pt x="59" y="141"/>
                    </a:lnTo>
                    <a:lnTo>
                      <a:pt x="53" y="139"/>
                    </a:lnTo>
                    <a:lnTo>
                      <a:pt x="48" y="138"/>
                    </a:lnTo>
                    <a:lnTo>
                      <a:pt x="43" y="136"/>
                    </a:lnTo>
                    <a:lnTo>
                      <a:pt x="38" y="132"/>
                    </a:lnTo>
                    <a:lnTo>
                      <a:pt x="33" y="130"/>
                    </a:lnTo>
                    <a:lnTo>
                      <a:pt x="29" y="126"/>
                    </a:lnTo>
                    <a:lnTo>
                      <a:pt x="25" y="121"/>
                    </a:lnTo>
                    <a:lnTo>
                      <a:pt x="21" y="117"/>
                    </a:lnTo>
                    <a:lnTo>
                      <a:pt x="18" y="112"/>
                    </a:lnTo>
                    <a:lnTo>
                      <a:pt x="16" y="107"/>
                    </a:lnTo>
                    <a:lnTo>
                      <a:pt x="13" y="101"/>
                    </a:lnTo>
                    <a:lnTo>
                      <a:pt x="12" y="95"/>
                    </a:lnTo>
                    <a:lnTo>
                      <a:pt x="10" y="89"/>
                    </a:lnTo>
                    <a:lnTo>
                      <a:pt x="9" y="82"/>
                    </a:lnTo>
                    <a:lnTo>
                      <a:pt x="9" y="76"/>
                    </a:lnTo>
                    <a:lnTo>
                      <a:pt x="9" y="69"/>
                    </a:lnTo>
                    <a:lnTo>
                      <a:pt x="10" y="63"/>
                    </a:lnTo>
                    <a:lnTo>
                      <a:pt x="12" y="57"/>
                    </a:lnTo>
                    <a:lnTo>
                      <a:pt x="13" y="51"/>
                    </a:lnTo>
                    <a:lnTo>
                      <a:pt x="18" y="40"/>
                    </a:lnTo>
                    <a:lnTo>
                      <a:pt x="25" y="30"/>
                    </a:lnTo>
                    <a:lnTo>
                      <a:pt x="33" y="22"/>
                    </a:lnTo>
                    <a:lnTo>
                      <a:pt x="43" y="16"/>
                    </a:lnTo>
                    <a:lnTo>
                      <a:pt x="48" y="13"/>
                    </a:lnTo>
                    <a:lnTo>
                      <a:pt x="53" y="12"/>
                    </a:lnTo>
                    <a:lnTo>
                      <a:pt x="59" y="11"/>
                    </a:lnTo>
                    <a:lnTo>
                      <a:pt x="64" y="11"/>
                    </a:lnTo>
                    <a:lnTo>
                      <a:pt x="70" y="11"/>
                    </a:lnTo>
                    <a:lnTo>
                      <a:pt x="75" y="12"/>
                    </a:lnTo>
                    <a:lnTo>
                      <a:pt x="80" y="13"/>
                    </a:lnTo>
                    <a:lnTo>
                      <a:pt x="85" y="16"/>
                    </a:lnTo>
                    <a:lnTo>
                      <a:pt x="94" y="22"/>
                    </a:lnTo>
                    <a:lnTo>
                      <a:pt x="102" y="30"/>
                    </a:lnTo>
                    <a:lnTo>
                      <a:pt x="109" y="40"/>
                    </a:lnTo>
                    <a:lnTo>
                      <a:pt x="114" y="51"/>
                    </a:lnTo>
                    <a:lnTo>
                      <a:pt x="116" y="57"/>
                    </a:lnTo>
                    <a:lnTo>
                      <a:pt x="117" y="63"/>
                    </a:lnTo>
                    <a:lnTo>
                      <a:pt x="118" y="69"/>
                    </a:lnTo>
                    <a:lnTo>
                      <a:pt x="118" y="76"/>
                    </a:lnTo>
                    <a:close/>
                  </a:path>
                </a:pathLst>
              </a:custGeom>
              <a:solidFill>
                <a:srgbClr val="F9D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49" name="Freeform 34"/>
              <p:cNvSpPr>
                <a:spLocks noEditPoints="1"/>
              </p:cNvSpPr>
              <p:nvPr/>
            </p:nvSpPr>
            <p:spPr bwMode="auto">
              <a:xfrm>
                <a:off x="1150" y="2648"/>
                <a:ext cx="23" cy="23"/>
              </a:xfrm>
              <a:custGeom>
                <a:avLst/>
                <a:gdLst>
                  <a:gd name="T0" fmla="*/ 0 w 118"/>
                  <a:gd name="T1" fmla="*/ 0 h 140"/>
                  <a:gd name="T2" fmla="*/ 0 w 118"/>
                  <a:gd name="T3" fmla="*/ 0 h 140"/>
                  <a:gd name="T4" fmla="*/ 0 w 118"/>
                  <a:gd name="T5" fmla="*/ 0 h 140"/>
                  <a:gd name="T6" fmla="*/ 0 w 118"/>
                  <a:gd name="T7" fmla="*/ 0 h 140"/>
                  <a:gd name="T8" fmla="*/ 0 w 118"/>
                  <a:gd name="T9" fmla="*/ 0 h 140"/>
                  <a:gd name="T10" fmla="*/ 0 w 118"/>
                  <a:gd name="T11" fmla="*/ 0 h 140"/>
                  <a:gd name="T12" fmla="*/ 0 w 118"/>
                  <a:gd name="T13" fmla="*/ 0 h 140"/>
                  <a:gd name="T14" fmla="*/ 0 w 118"/>
                  <a:gd name="T15" fmla="*/ 0 h 140"/>
                  <a:gd name="T16" fmla="*/ 0 w 118"/>
                  <a:gd name="T17" fmla="*/ 0 h 140"/>
                  <a:gd name="T18" fmla="*/ 0 w 118"/>
                  <a:gd name="T19" fmla="*/ 0 h 140"/>
                  <a:gd name="T20" fmla="*/ 0 w 118"/>
                  <a:gd name="T21" fmla="*/ 0 h 140"/>
                  <a:gd name="T22" fmla="*/ 0 w 118"/>
                  <a:gd name="T23" fmla="*/ 0 h 140"/>
                  <a:gd name="T24" fmla="*/ 0 w 118"/>
                  <a:gd name="T25" fmla="*/ 0 h 140"/>
                  <a:gd name="T26" fmla="*/ 0 w 118"/>
                  <a:gd name="T27" fmla="*/ 0 h 140"/>
                  <a:gd name="T28" fmla="*/ 0 w 118"/>
                  <a:gd name="T29" fmla="*/ 0 h 140"/>
                  <a:gd name="T30" fmla="*/ 0 w 118"/>
                  <a:gd name="T31" fmla="*/ 0 h 140"/>
                  <a:gd name="T32" fmla="*/ 0 w 118"/>
                  <a:gd name="T33" fmla="*/ 0 h 140"/>
                  <a:gd name="T34" fmla="*/ 0 w 118"/>
                  <a:gd name="T35" fmla="*/ 0 h 140"/>
                  <a:gd name="T36" fmla="*/ 0 w 118"/>
                  <a:gd name="T37" fmla="*/ 0 h 140"/>
                  <a:gd name="T38" fmla="*/ 0 w 118"/>
                  <a:gd name="T39" fmla="*/ 0 h 140"/>
                  <a:gd name="T40" fmla="*/ 0 w 118"/>
                  <a:gd name="T41" fmla="*/ 0 h 140"/>
                  <a:gd name="T42" fmla="*/ 0 w 118"/>
                  <a:gd name="T43" fmla="*/ 0 h 140"/>
                  <a:gd name="T44" fmla="*/ 0 w 118"/>
                  <a:gd name="T45" fmla="*/ 0 h 140"/>
                  <a:gd name="T46" fmla="*/ 0 w 118"/>
                  <a:gd name="T47" fmla="*/ 0 h 140"/>
                  <a:gd name="T48" fmla="*/ 0 w 118"/>
                  <a:gd name="T49" fmla="*/ 0 h 140"/>
                  <a:gd name="T50" fmla="*/ 0 w 118"/>
                  <a:gd name="T51" fmla="*/ 0 h 140"/>
                  <a:gd name="T52" fmla="*/ 0 w 118"/>
                  <a:gd name="T53" fmla="*/ 0 h 140"/>
                  <a:gd name="T54" fmla="*/ 0 w 118"/>
                  <a:gd name="T55" fmla="*/ 0 h 140"/>
                  <a:gd name="T56" fmla="*/ 0 w 118"/>
                  <a:gd name="T57" fmla="*/ 0 h 140"/>
                  <a:gd name="T58" fmla="*/ 0 w 118"/>
                  <a:gd name="T59" fmla="*/ 0 h 140"/>
                  <a:gd name="T60" fmla="*/ 0 w 118"/>
                  <a:gd name="T61" fmla="*/ 0 h 140"/>
                  <a:gd name="T62" fmla="*/ 0 w 118"/>
                  <a:gd name="T63" fmla="*/ 0 h 140"/>
                  <a:gd name="T64" fmla="*/ 0 w 118"/>
                  <a:gd name="T65" fmla="*/ 0 h 140"/>
                  <a:gd name="T66" fmla="*/ 0 w 118"/>
                  <a:gd name="T67" fmla="*/ 0 h 140"/>
                  <a:gd name="T68" fmla="*/ 0 w 118"/>
                  <a:gd name="T69" fmla="*/ 0 h 140"/>
                  <a:gd name="T70" fmla="*/ 0 w 118"/>
                  <a:gd name="T71" fmla="*/ 0 h 140"/>
                  <a:gd name="T72" fmla="*/ 0 w 118"/>
                  <a:gd name="T73" fmla="*/ 0 h 140"/>
                  <a:gd name="T74" fmla="*/ 0 w 118"/>
                  <a:gd name="T75" fmla="*/ 0 h 140"/>
                  <a:gd name="T76" fmla="*/ 0 w 118"/>
                  <a:gd name="T77" fmla="*/ 0 h 140"/>
                  <a:gd name="T78" fmla="*/ 0 w 118"/>
                  <a:gd name="T79" fmla="*/ 0 h 140"/>
                  <a:gd name="T80" fmla="*/ 0 w 118"/>
                  <a:gd name="T81" fmla="*/ 0 h 140"/>
                  <a:gd name="T82" fmla="*/ 0 w 118"/>
                  <a:gd name="T83" fmla="*/ 0 h 140"/>
                  <a:gd name="T84" fmla="*/ 0 w 118"/>
                  <a:gd name="T85" fmla="*/ 0 h 140"/>
                  <a:gd name="T86" fmla="*/ 0 w 118"/>
                  <a:gd name="T87" fmla="*/ 0 h 140"/>
                  <a:gd name="T88" fmla="*/ 0 w 118"/>
                  <a:gd name="T89" fmla="*/ 0 h 140"/>
                  <a:gd name="T90" fmla="*/ 0 w 118"/>
                  <a:gd name="T91" fmla="*/ 0 h 140"/>
                  <a:gd name="T92" fmla="*/ 0 w 118"/>
                  <a:gd name="T93" fmla="*/ 0 h 140"/>
                  <a:gd name="T94" fmla="*/ 0 w 118"/>
                  <a:gd name="T95" fmla="*/ 0 h 140"/>
                  <a:gd name="T96" fmla="*/ 0 w 118"/>
                  <a:gd name="T97" fmla="*/ 0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8"/>
                  <a:gd name="T148" fmla="*/ 0 h 140"/>
                  <a:gd name="T149" fmla="*/ 118 w 118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8" h="140">
                    <a:moveTo>
                      <a:pt x="118" y="71"/>
                    </a:moveTo>
                    <a:lnTo>
                      <a:pt x="117" y="64"/>
                    </a:lnTo>
                    <a:lnTo>
                      <a:pt x="116" y="56"/>
                    </a:lnTo>
                    <a:lnTo>
                      <a:pt x="115" y="50"/>
                    </a:lnTo>
                    <a:lnTo>
                      <a:pt x="113" y="43"/>
                    </a:lnTo>
                    <a:lnTo>
                      <a:pt x="110" y="37"/>
                    </a:lnTo>
                    <a:lnTo>
                      <a:pt x="108" y="31"/>
                    </a:lnTo>
                    <a:lnTo>
                      <a:pt x="104" y="26"/>
                    </a:lnTo>
                    <a:lnTo>
                      <a:pt x="100" y="22"/>
                    </a:lnTo>
                    <a:lnTo>
                      <a:pt x="96" y="17"/>
                    </a:lnTo>
                    <a:lnTo>
                      <a:pt x="92" y="12"/>
                    </a:lnTo>
                    <a:lnTo>
                      <a:pt x="87" y="10"/>
                    </a:lnTo>
                    <a:lnTo>
                      <a:pt x="82" y="6"/>
                    </a:lnTo>
                    <a:lnTo>
                      <a:pt x="76" y="4"/>
                    </a:lnTo>
                    <a:lnTo>
                      <a:pt x="71" y="2"/>
                    </a:lnTo>
                    <a:lnTo>
                      <a:pt x="65" y="1"/>
                    </a:lnTo>
                    <a:lnTo>
                      <a:pt x="59" y="0"/>
                    </a:lnTo>
                    <a:lnTo>
                      <a:pt x="53" y="1"/>
                    </a:lnTo>
                    <a:lnTo>
                      <a:pt x="47" y="2"/>
                    </a:lnTo>
                    <a:lnTo>
                      <a:pt x="42" y="4"/>
                    </a:lnTo>
                    <a:lnTo>
                      <a:pt x="36" y="6"/>
                    </a:lnTo>
                    <a:lnTo>
                      <a:pt x="31" y="10"/>
                    </a:lnTo>
                    <a:lnTo>
                      <a:pt x="25" y="12"/>
                    </a:lnTo>
                    <a:lnTo>
                      <a:pt x="21" y="17"/>
                    </a:lnTo>
                    <a:lnTo>
                      <a:pt x="17" y="22"/>
                    </a:lnTo>
                    <a:lnTo>
                      <a:pt x="13" y="26"/>
                    </a:lnTo>
                    <a:lnTo>
                      <a:pt x="10" y="31"/>
                    </a:lnTo>
                    <a:lnTo>
                      <a:pt x="7" y="37"/>
                    </a:lnTo>
                    <a:lnTo>
                      <a:pt x="4" y="43"/>
                    </a:lnTo>
                    <a:lnTo>
                      <a:pt x="2" y="50"/>
                    </a:lnTo>
                    <a:lnTo>
                      <a:pt x="1" y="56"/>
                    </a:lnTo>
                    <a:lnTo>
                      <a:pt x="0" y="64"/>
                    </a:lnTo>
                    <a:lnTo>
                      <a:pt x="0" y="71"/>
                    </a:lnTo>
                    <a:lnTo>
                      <a:pt x="0" y="78"/>
                    </a:lnTo>
                    <a:lnTo>
                      <a:pt x="1" y="85"/>
                    </a:lnTo>
                    <a:lnTo>
                      <a:pt x="2" y="91"/>
                    </a:lnTo>
                    <a:lnTo>
                      <a:pt x="4" y="98"/>
                    </a:lnTo>
                    <a:lnTo>
                      <a:pt x="7" y="104"/>
                    </a:lnTo>
                    <a:lnTo>
                      <a:pt x="10" y="110"/>
                    </a:lnTo>
                    <a:lnTo>
                      <a:pt x="13" y="115"/>
                    </a:lnTo>
                    <a:lnTo>
                      <a:pt x="17" y="120"/>
                    </a:lnTo>
                    <a:lnTo>
                      <a:pt x="21" y="125"/>
                    </a:lnTo>
                    <a:lnTo>
                      <a:pt x="25" y="128"/>
                    </a:lnTo>
                    <a:lnTo>
                      <a:pt x="31" y="132"/>
                    </a:lnTo>
                    <a:lnTo>
                      <a:pt x="36" y="136"/>
                    </a:lnTo>
                    <a:lnTo>
                      <a:pt x="42" y="138"/>
                    </a:lnTo>
                    <a:lnTo>
                      <a:pt x="47" y="139"/>
                    </a:lnTo>
                    <a:lnTo>
                      <a:pt x="53" y="140"/>
                    </a:lnTo>
                    <a:lnTo>
                      <a:pt x="59" y="140"/>
                    </a:lnTo>
                    <a:lnTo>
                      <a:pt x="65" y="140"/>
                    </a:lnTo>
                    <a:lnTo>
                      <a:pt x="71" y="139"/>
                    </a:lnTo>
                    <a:lnTo>
                      <a:pt x="76" y="138"/>
                    </a:lnTo>
                    <a:lnTo>
                      <a:pt x="82" y="136"/>
                    </a:lnTo>
                    <a:lnTo>
                      <a:pt x="87" y="132"/>
                    </a:lnTo>
                    <a:lnTo>
                      <a:pt x="92" y="128"/>
                    </a:lnTo>
                    <a:lnTo>
                      <a:pt x="96" y="125"/>
                    </a:lnTo>
                    <a:lnTo>
                      <a:pt x="100" y="120"/>
                    </a:lnTo>
                    <a:lnTo>
                      <a:pt x="104" y="115"/>
                    </a:lnTo>
                    <a:lnTo>
                      <a:pt x="108" y="110"/>
                    </a:lnTo>
                    <a:lnTo>
                      <a:pt x="110" y="104"/>
                    </a:lnTo>
                    <a:lnTo>
                      <a:pt x="113" y="98"/>
                    </a:lnTo>
                    <a:lnTo>
                      <a:pt x="115" y="91"/>
                    </a:lnTo>
                    <a:lnTo>
                      <a:pt x="116" y="85"/>
                    </a:lnTo>
                    <a:lnTo>
                      <a:pt x="117" y="78"/>
                    </a:lnTo>
                    <a:lnTo>
                      <a:pt x="118" y="71"/>
                    </a:lnTo>
                    <a:close/>
                    <a:moveTo>
                      <a:pt x="109" y="71"/>
                    </a:moveTo>
                    <a:lnTo>
                      <a:pt x="108" y="83"/>
                    </a:lnTo>
                    <a:lnTo>
                      <a:pt x="105" y="94"/>
                    </a:lnTo>
                    <a:lnTo>
                      <a:pt x="100" y="104"/>
                    </a:lnTo>
                    <a:lnTo>
                      <a:pt x="94" y="113"/>
                    </a:lnTo>
                    <a:lnTo>
                      <a:pt x="87" y="120"/>
                    </a:lnTo>
                    <a:lnTo>
                      <a:pt x="78" y="126"/>
                    </a:lnTo>
                    <a:lnTo>
                      <a:pt x="69" y="128"/>
                    </a:lnTo>
                    <a:lnTo>
                      <a:pt x="59" y="130"/>
                    </a:lnTo>
                    <a:lnTo>
                      <a:pt x="49" y="128"/>
                    </a:lnTo>
                    <a:lnTo>
                      <a:pt x="40" y="126"/>
                    </a:lnTo>
                    <a:lnTo>
                      <a:pt x="31" y="120"/>
                    </a:lnTo>
                    <a:lnTo>
                      <a:pt x="23" y="113"/>
                    </a:lnTo>
                    <a:lnTo>
                      <a:pt x="17" y="104"/>
                    </a:lnTo>
                    <a:lnTo>
                      <a:pt x="13" y="94"/>
                    </a:lnTo>
                    <a:lnTo>
                      <a:pt x="10" y="83"/>
                    </a:lnTo>
                    <a:lnTo>
                      <a:pt x="9" y="71"/>
                    </a:lnTo>
                    <a:lnTo>
                      <a:pt x="10" y="59"/>
                    </a:lnTo>
                    <a:lnTo>
                      <a:pt x="13" y="48"/>
                    </a:lnTo>
                    <a:lnTo>
                      <a:pt x="17" y="37"/>
                    </a:lnTo>
                    <a:lnTo>
                      <a:pt x="23" y="29"/>
                    </a:lnTo>
                    <a:lnTo>
                      <a:pt x="31" y="22"/>
                    </a:lnTo>
                    <a:lnTo>
                      <a:pt x="40" y="16"/>
                    </a:lnTo>
                    <a:lnTo>
                      <a:pt x="49" y="12"/>
                    </a:lnTo>
                    <a:lnTo>
                      <a:pt x="59" y="11"/>
                    </a:lnTo>
                    <a:lnTo>
                      <a:pt x="69" y="12"/>
                    </a:lnTo>
                    <a:lnTo>
                      <a:pt x="78" y="16"/>
                    </a:lnTo>
                    <a:lnTo>
                      <a:pt x="87" y="22"/>
                    </a:lnTo>
                    <a:lnTo>
                      <a:pt x="94" y="29"/>
                    </a:lnTo>
                    <a:lnTo>
                      <a:pt x="100" y="37"/>
                    </a:lnTo>
                    <a:lnTo>
                      <a:pt x="105" y="48"/>
                    </a:lnTo>
                    <a:lnTo>
                      <a:pt x="108" y="59"/>
                    </a:lnTo>
                    <a:lnTo>
                      <a:pt x="109" y="71"/>
                    </a:lnTo>
                    <a:close/>
                  </a:path>
                </a:pathLst>
              </a:custGeom>
              <a:solidFill>
                <a:srgbClr val="F9E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0" name="Freeform 35"/>
              <p:cNvSpPr>
                <a:spLocks noEditPoints="1"/>
              </p:cNvSpPr>
              <p:nvPr/>
            </p:nvSpPr>
            <p:spPr bwMode="auto">
              <a:xfrm>
                <a:off x="1151" y="2649"/>
                <a:ext cx="21" cy="21"/>
              </a:xfrm>
              <a:custGeom>
                <a:avLst/>
                <a:gdLst>
                  <a:gd name="T0" fmla="*/ 0 w 109"/>
                  <a:gd name="T1" fmla="*/ 0 h 130"/>
                  <a:gd name="T2" fmla="*/ 0 w 109"/>
                  <a:gd name="T3" fmla="*/ 0 h 130"/>
                  <a:gd name="T4" fmla="*/ 0 w 109"/>
                  <a:gd name="T5" fmla="*/ 0 h 130"/>
                  <a:gd name="T6" fmla="*/ 0 w 109"/>
                  <a:gd name="T7" fmla="*/ 0 h 130"/>
                  <a:gd name="T8" fmla="*/ 0 w 109"/>
                  <a:gd name="T9" fmla="*/ 0 h 130"/>
                  <a:gd name="T10" fmla="*/ 0 w 109"/>
                  <a:gd name="T11" fmla="*/ 0 h 130"/>
                  <a:gd name="T12" fmla="*/ 0 w 109"/>
                  <a:gd name="T13" fmla="*/ 0 h 130"/>
                  <a:gd name="T14" fmla="*/ 0 w 109"/>
                  <a:gd name="T15" fmla="*/ 0 h 130"/>
                  <a:gd name="T16" fmla="*/ 0 w 109"/>
                  <a:gd name="T17" fmla="*/ 0 h 130"/>
                  <a:gd name="T18" fmla="*/ 0 w 109"/>
                  <a:gd name="T19" fmla="*/ 0 h 130"/>
                  <a:gd name="T20" fmla="*/ 0 w 109"/>
                  <a:gd name="T21" fmla="*/ 0 h 130"/>
                  <a:gd name="T22" fmla="*/ 0 w 109"/>
                  <a:gd name="T23" fmla="*/ 0 h 130"/>
                  <a:gd name="T24" fmla="*/ 0 w 109"/>
                  <a:gd name="T25" fmla="*/ 0 h 130"/>
                  <a:gd name="T26" fmla="*/ 0 w 109"/>
                  <a:gd name="T27" fmla="*/ 0 h 130"/>
                  <a:gd name="T28" fmla="*/ 0 w 109"/>
                  <a:gd name="T29" fmla="*/ 0 h 130"/>
                  <a:gd name="T30" fmla="*/ 0 w 109"/>
                  <a:gd name="T31" fmla="*/ 0 h 130"/>
                  <a:gd name="T32" fmla="*/ 0 w 109"/>
                  <a:gd name="T33" fmla="*/ 0 h 130"/>
                  <a:gd name="T34" fmla="*/ 0 w 109"/>
                  <a:gd name="T35" fmla="*/ 0 h 130"/>
                  <a:gd name="T36" fmla="*/ 0 w 109"/>
                  <a:gd name="T37" fmla="*/ 0 h 130"/>
                  <a:gd name="T38" fmla="*/ 0 w 109"/>
                  <a:gd name="T39" fmla="*/ 0 h 130"/>
                  <a:gd name="T40" fmla="*/ 0 w 109"/>
                  <a:gd name="T41" fmla="*/ 0 h 130"/>
                  <a:gd name="T42" fmla="*/ 0 w 109"/>
                  <a:gd name="T43" fmla="*/ 0 h 130"/>
                  <a:gd name="T44" fmla="*/ 0 w 109"/>
                  <a:gd name="T45" fmla="*/ 0 h 130"/>
                  <a:gd name="T46" fmla="*/ 0 w 109"/>
                  <a:gd name="T47" fmla="*/ 0 h 130"/>
                  <a:gd name="T48" fmla="*/ 0 w 109"/>
                  <a:gd name="T49" fmla="*/ 0 h 130"/>
                  <a:gd name="T50" fmla="*/ 0 w 109"/>
                  <a:gd name="T51" fmla="*/ 0 h 130"/>
                  <a:gd name="T52" fmla="*/ 0 w 109"/>
                  <a:gd name="T53" fmla="*/ 0 h 130"/>
                  <a:gd name="T54" fmla="*/ 0 w 109"/>
                  <a:gd name="T55" fmla="*/ 0 h 130"/>
                  <a:gd name="T56" fmla="*/ 0 w 109"/>
                  <a:gd name="T57" fmla="*/ 0 h 130"/>
                  <a:gd name="T58" fmla="*/ 0 w 109"/>
                  <a:gd name="T59" fmla="*/ 0 h 130"/>
                  <a:gd name="T60" fmla="*/ 0 w 109"/>
                  <a:gd name="T61" fmla="*/ 0 h 130"/>
                  <a:gd name="T62" fmla="*/ 0 w 109"/>
                  <a:gd name="T63" fmla="*/ 0 h 130"/>
                  <a:gd name="T64" fmla="*/ 0 w 109"/>
                  <a:gd name="T65" fmla="*/ 0 h 130"/>
                  <a:gd name="T66" fmla="*/ 0 w 109"/>
                  <a:gd name="T67" fmla="*/ 0 h 130"/>
                  <a:gd name="T68" fmla="*/ 0 w 109"/>
                  <a:gd name="T69" fmla="*/ 0 h 130"/>
                  <a:gd name="T70" fmla="*/ 0 w 109"/>
                  <a:gd name="T71" fmla="*/ 0 h 130"/>
                  <a:gd name="T72" fmla="*/ 0 w 109"/>
                  <a:gd name="T73" fmla="*/ 0 h 130"/>
                  <a:gd name="T74" fmla="*/ 0 w 109"/>
                  <a:gd name="T75" fmla="*/ 0 h 130"/>
                  <a:gd name="T76" fmla="*/ 0 w 109"/>
                  <a:gd name="T77" fmla="*/ 0 h 130"/>
                  <a:gd name="T78" fmla="*/ 0 w 109"/>
                  <a:gd name="T79" fmla="*/ 0 h 130"/>
                  <a:gd name="T80" fmla="*/ 0 w 109"/>
                  <a:gd name="T81" fmla="*/ 0 h 130"/>
                  <a:gd name="T82" fmla="*/ 0 w 109"/>
                  <a:gd name="T83" fmla="*/ 0 h 130"/>
                  <a:gd name="T84" fmla="*/ 0 w 109"/>
                  <a:gd name="T85" fmla="*/ 0 h 13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9"/>
                  <a:gd name="T130" fmla="*/ 0 h 130"/>
                  <a:gd name="T131" fmla="*/ 109 w 109"/>
                  <a:gd name="T132" fmla="*/ 130 h 13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9" h="130">
                    <a:moveTo>
                      <a:pt x="109" y="65"/>
                    </a:moveTo>
                    <a:lnTo>
                      <a:pt x="109" y="58"/>
                    </a:lnTo>
                    <a:lnTo>
                      <a:pt x="108" y="52"/>
                    </a:lnTo>
                    <a:lnTo>
                      <a:pt x="107" y="46"/>
                    </a:lnTo>
                    <a:lnTo>
                      <a:pt x="105" y="40"/>
                    </a:lnTo>
                    <a:lnTo>
                      <a:pt x="100" y="29"/>
                    </a:lnTo>
                    <a:lnTo>
                      <a:pt x="93" y="19"/>
                    </a:lnTo>
                    <a:lnTo>
                      <a:pt x="85" y="11"/>
                    </a:lnTo>
                    <a:lnTo>
                      <a:pt x="76" y="5"/>
                    </a:lnTo>
                    <a:lnTo>
                      <a:pt x="71" y="2"/>
                    </a:lnTo>
                    <a:lnTo>
                      <a:pt x="66" y="1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4" y="1"/>
                    </a:lnTo>
                    <a:lnTo>
                      <a:pt x="39" y="2"/>
                    </a:lnTo>
                    <a:lnTo>
                      <a:pt x="34" y="5"/>
                    </a:lnTo>
                    <a:lnTo>
                      <a:pt x="24" y="11"/>
                    </a:lnTo>
                    <a:lnTo>
                      <a:pt x="16" y="19"/>
                    </a:lnTo>
                    <a:lnTo>
                      <a:pt x="9" y="29"/>
                    </a:lnTo>
                    <a:lnTo>
                      <a:pt x="4" y="40"/>
                    </a:lnTo>
                    <a:lnTo>
                      <a:pt x="3" y="46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0" y="65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4"/>
                    </a:lnTo>
                    <a:lnTo>
                      <a:pt x="4" y="90"/>
                    </a:lnTo>
                    <a:lnTo>
                      <a:pt x="7" y="96"/>
                    </a:lnTo>
                    <a:lnTo>
                      <a:pt x="9" y="101"/>
                    </a:lnTo>
                    <a:lnTo>
                      <a:pt x="12" y="106"/>
                    </a:lnTo>
                    <a:lnTo>
                      <a:pt x="16" y="110"/>
                    </a:lnTo>
                    <a:lnTo>
                      <a:pt x="20" y="115"/>
                    </a:lnTo>
                    <a:lnTo>
                      <a:pt x="24" y="119"/>
                    </a:lnTo>
                    <a:lnTo>
                      <a:pt x="29" y="121"/>
                    </a:lnTo>
                    <a:lnTo>
                      <a:pt x="34" y="125"/>
                    </a:lnTo>
                    <a:lnTo>
                      <a:pt x="39" y="127"/>
                    </a:lnTo>
                    <a:lnTo>
                      <a:pt x="44" y="128"/>
                    </a:lnTo>
                    <a:lnTo>
                      <a:pt x="50" y="130"/>
                    </a:lnTo>
                    <a:lnTo>
                      <a:pt x="55" y="130"/>
                    </a:lnTo>
                    <a:lnTo>
                      <a:pt x="61" y="130"/>
                    </a:lnTo>
                    <a:lnTo>
                      <a:pt x="66" y="128"/>
                    </a:lnTo>
                    <a:lnTo>
                      <a:pt x="71" y="127"/>
                    </a:lnTo>
                    <a:lnTo>
                      <a:pt x="76" y="125"/>
                    </a:lnTo>
                    <a:lnTo>
                      <a:pt x="85" y="119"/>
                    </a:lnTo>
                    <a:lnTo>
                      <a:pt x="93" y="110"/>
                    </a:lnTo>
                    <a:lnTo>
                      <a:pt x="100" y="101"/>
                    </a:lnTo>
                    <a:lnTo>
                      <a:pt x="105" y="90"/>
                    </a:lnTo>
                    <a:lnTo>
                      <a:pt x="107" y="84"/>
                    </a:lnTo>
                    <a:lnTo>
                      <a:pt x="108" y="78"/>
                    </a:lnTo>
                    <a:lnTo>
                      <a:pt x="109" y="71"/>
                    </a:lnTo>
                    <a:lnTo>
                      <a:pt x="109" y="65"/>
                    </a:lnTo>
                    <a:close/>
                    <a:moveTo>
                      <a:pt x="100" y="65"/>
                    </a:moveTo>
                    <a:lnTo>
                      <a:pt x="99" y="76"/>
                    </a:lnTo>
                    <a:lnTo>
                      <a:pt x="97" y="85"/>
                    </a:lnTo>
                    <a:lnTo>
                      <a:pt x="92" y="95"/>
                    </a:lnTo>
                    <a:lnTo>
                      <a:pt x="87" y="103"/>
                    </a:lnTo>
                    <a:lnTo>
                      <a:pt x="80" y="109"/>
                    </a:lnTo>
                    <a:lnTo>
                      <a:pt x="73" y="114"/>
                    </a:lnTo>
                    <a:lnTo>
                      <a:pt x="64" y="118"/>
                    </a:lnTo>
                    <a:lnTo>
                      <a:pt x="55" y="119"/>
                    </a:lnTo>
                    <a:lnTo>
                      <a:pt x="46" y="118"/>
                    </a:lnTo>
                    <a:lnTo>
                      <a:pt x="38" y="114"/>
                    </a:lnTo>
                    <a:lnTo>
                      <a:pt x="30" y="109"/>
                    </a:lnTo>
                    <a:lnTo>
                      <a:pt x="22" y="103"/>
                    </a:lnTo>
                    <a:lnTo>
                      <a:pt x="17" y="95"/>
                    </a:lnTo>
                    <a:lnTo>
                      <a:pt x="13" y="85"/>
                    </a:lnTo>
                    <a:lnTo>
                      <a:pt x="10" y="76"/>
                    </a:lnTo>
                    <a:lnTo>
                      <a:pt x="9" y="65"/>
                    </a:lnTo>
                    <a:lnTo>
                      <a:pt x="10" y="54"/>
                    </a:lnTo>
                    <a:lnTo>
                      <a:pt x="13" y="43"/>
                    </a:lnTo>
                    <a:lnTo>
                      <a:pt x="17" y="35"/>
                    </a:lnTo>
                    <a:lnTo>
                      <a:pt x="22" y="26"/>
                    </a:lnTo>
                    <a:lnTo>
                      <a:pt x="30" y="20"/>
                    </a:lnTo>
                    <a:lnTo>
                      <a:pt x="38" y="16"/>
                    </a:lnTo>
                    <a:lnTo>
                      <a:pt x="46" y="12"/>
                    </a:lnTo>
                    <a:lnTo>
                      <a:pt x="55" y="11"/>
                    </a:lnTo>
                    <a:lnTo>
                      <a:pt x="64" y="12"/>
                    </a:lnTo>
                    <a:lnTo>
                      <a:pt x="73" y="16"/>
                    </a:lnTo>
                    <a:lnTo>
                      <a:pt x="80" y="20"/>
                    </a:lnTo>
                    <a:lnTo>
                      <a:pt x="87" y="26"/>
                    </a:lnTo>
                    <a:lnTo>
                      <a:pt x="92" y="35"/>
                    </a:lnTo>
                    <a:lnTo>
                      <a:pt x="97" y="43"/>
                    </a:lnTo>
                    <a:lnTo>
                      <a:pt x="99" y="54"/>
                    </a:lnTo>
                    <a:lnTo>
                      <a:pt x="100" y="65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1" name="Freeform 36"/>
              <p:cNvSpPr>
                <a:spLocks noEditPoints="1"/>
              </p:cNvSpPr>
              <p:nvPr/>
            </p:nvSpPr>
            <p:spPr bwMode="auto">
              <a:xfrm>
                <a:off x="1152" y="2649"/>
                <a:ext cx="20" cy="20"/>
              </a:xfrm>
              <a:custGeom>
                <a:avLst/>
                <a:gdLst>
                  <a:gd name="T0" fmla="*/ 0 w 100"/>
                  <a:gd name="T1" fmla="*/ 0 h 119"/>
                  <a:gd name="T2" fmla="*/ 0 w 100"/>
                  <a:gd name="T3" fmla="*/ 0 h 119"/>
                  <a:gd name="T4" fmla="*/ 0 w 100"/>
                  <a:gd name="T5" fmla="*/ 0 h 119"/>
                  <a:gd name="T6" fmla="*/ 0 w 100"/>
                  <a:gd name="T7" fmla="*/ 0 h 119"/>
                  <a:gd name="T8" fmla="*/ 0 w 100"/>
                  <a:gd name="T9" fmla="*/ 0 h 119"/>
                  <a:gd name="T10" fmla="*/ 0 w 100"/>
                  <a:gd name="T11" fmla="*/ 0 h 119"/>
                  <a:gd name="T12" fmla="*/ 0 w 100"/>
                  <a:gd name="T13" fmla="*/ 0 h 119"/>
                  <a:gd name="T14" fmla="*/ 0 w 100"/>
                  <a:gd name="T15" fmla="*/ 0 h 119"/>
                  <a:gd name="T16" fmla="*/ 0 w 100"/>
                  <a:gd name="T17" fmla="*/ 0 h 119"/>
                  <a:gd name="T18" fmla="*/ 0 w 100"/>
                  <a:gd name="T19" fmla="*/ 0 h 119"/>
                  <a:gd name="T20" fmla="*/ 0 w 100"/>
                  <a:gd name="T21" fmla="*/ 0 h 119"/>
                  <a:gd name="T22" fmla="*/ 0 w 100"/>
                  <a:gd name="T23" fmla="*/ 0 h 119"/>
                  <a:gd name="T24" fmla="*/ 0 w 100"/>
                  <a:gd name="T25" fmla="*/ 0 h 119"/>
                  <a:gd name="T26" fmla="*/ 0 w 100"/>
                  <a:gd name="T27" fmla="*/ 0 h 119"/>
                  <a:gd name="T28" fmla="*/ 0 w 100"/>
                  <a:gd name="T29" fmla="*/ 0 h 119"/>
                  <a:gd name="T30" fmla="*/ 0 w 100"/>
                  <a:gd name="T31" fmla="*/ 0 h 119"/>
                  <a:gd name="T32" fmla="*/ 0 w 100"/>
                  <a:gd name="T33" fmla="*/ 0 h 119"/>
                  <a:gd name="T34" fmla="*/ 0 w 100"/>
                  <a:gd name="T35" fmla="*/ 0 h 119"/>
                  <a:gd name="T36" fmla="*/ 0 w 100"/>
                  <a:gd name="T37" fmla="*/ 0 h 119"/>
                  <a:gd name="T38" fmla="*/ 0 w 100"/>
                  <a:gd name="T39" fmla="*/ 0 h 119"/>
                  <a:gd name="T40" fmla="*/ 0 w 100"/>
                  <a:gd name="T41" fmla="*/ 0 h 119"/>
                  <a:gd name="T42" fmla="*/ 0 w 100"/>
                  <a:gd name="T43" fmla="*/ 0 h 119"/>
                  <a:gd name="T44" fmla="*/ 0 w 100"/>
                  <a:gd name="T45" fmla="*/ 0 h 119"/>
                  <a:gd name="T46" fmla="*/ 0 w 100"/>
                  <a:gd name="T47" fmla="*/ 0 h 119"/>
                  <a:gd name="T48" fmla="*/ 0 w 100"/>
                  <a:gd name="T49" fmla="*/ 0 h 119"/>
                  <a:gd name="T50" fmla="*/ 0 w 100"/>
                  <a:gd name="T51" fmla="*/ 0 h 119"/>
                  <a:gd name="T52" fmla="*/ 0 w 100"/>
                  <a:gd name="T53" fmla="*/ 0 h 119"/>
                  <a:gd name="T54" fmla="*/ 0 w 100"/>
                  <a:gd name="T55" fmla="*/ 0 h 119"/>
                  <a:gd name="T56" fmla="*/ 0 w 100"/>
                  <a:gd name="T57" fmla="*/ 0 h 119"/>
                  <a:gd name="T58" fmla="*/ 0 w 100"/>
                  <a:gd name="T59" fmla="*/ 0 h 119"/>
                  <a:gd name="T60" fmla="*/ 0 w 100"/>
                  <a:gd name="T61" fmla="*/ 0 h 119"/>
                  <a:gd name="T62" fmla="*/ 0 w 100"/>
                  <a:gd name="T63" fmla="*/ 0 h 119"/>
                  <a:gd name="T64" fmla="*/ 0 w 100"/>
                  <a:gd name="T65" fmla="*/ 0 h 11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19"/>
                  <a:gd name="T101" fmla="*/ 100 w 100"/>
                  <a:gd name="T102" fmla="*/ 119 h 11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19">
                    <a:moveTo>
                      <a:pt x="100" y="60"/>
                    </a:moveTo>
                    <a:lnTo>
                      <a:pt x="99" y="48"/>
                    </a:lnTo>
                    <a:lnTo>
                      <a:pt x="96" y="37"/>
                    </a:lnTo>
                    <a:lnTo>
                      <a:pt x="91" y="26"/>
                    </a:lnTo>
                    <a:lnTo>
                      <a:pt x="85" y="18"/>
                    </a:lnTo>
                    <a:lnTo>
                      <a:pt x="78" y="11"/>
                    </a:lnTo>
                    <a:lnTo>
                      <a:pt x="69" y="5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40" y="1"/>
                    </a:lnTo>
                    <a:lnTo>
                      <a:pt x="31" y="5"/>
                    </a:lnTo>
                    <a:lnTo>
                      <a:pt x="22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4" y="37"/>
                    </a:lnTo>
                    <a:lnTo>
                      <a:pt x="1" y="48"/>
                    </a:lnTo>
                    <a:lnTo>
                      <a:pt x="0" y="60"/>
                    </a:lnTo>
                    <a:lnTo>
                      <a:pt x="1" y="72"/>
                    </a:lnTo>
                    <a:lnTo>
                      <a:pt x="4" y="83"/>
                    </a:lnTo>
                    <a:lnTo>
                      <a:pt x="8" y="93"/>
                    </a:lnTo>
                    <a:lnTo>
                      <a:pt x="14" y="102"/>
                    </a:lnTo>
                    <a:lnTo>
                      <a:pt x="22" y="109"/>
                    </a:lnTo>
                    <a:lnTo>
                      <a:pt x="31" y="115"/>
                    </a:lnTo>
                    <a:lnTo>
                      <a:pt x="40" y="117"/>
                    </a:lnTo>
                    <a:lnTo>
                      <a:pt x="50" y="119"/>
                    </a:lnTo>
                    <a:lnTo>
                      <a:pt x="60" y="117"/>
                    </a:lnTo>
                    <a:lnTo>
                      <a:pt x="69" y="115"/>
                    </a:lnTo>
                    <a:lnTo>
                      <a:pt x="78" y="109"/>
                    </a:lnTo>
                    <a:lnTo>
                      <a:pt x="85" y="102"/>
                    </a:lnTo>
                    <a:lnTo>
                      <a:pt x="91" y="93"/>
                    </a:lnTo>
                    <a:lnTo>
                      <a:pt x="96" y="83"/>
                    </a:lnTo>
                    <a:lnTo>
                      <a:pt x="99" y="72"/>
                    </a:lnTo>
                    <a:lnTo>
                      <a:pt x="100" y="60"/>
                    </a:lnTo>
                    <a:close/>
                    <a:moveTo>
                      <a:pt x="91" y="60"/>
                    </a:moveTo>
                    <a:lnTo>
                      <a:pt x="90" y="69"/>
                    </a:lnTo>
                    <a:lnTo>
                      <a:pt x="87" y="79"/>
                    </a:lnTo>
                    <a:lnTo>
                      <a:pt x="84" y="87"/>
                    </a:lnTo>
                    <a:lnTo>
                      <a:pt x="79" y="95"/>
                    </a:lnTo>
                    <a:lnTo>
                      <a:pt x="73" y="101"/>
                    </a:lnTo>
                    <a:lnTo>
                      <a:pt x="66" y="104"/>
                    </a:lnTo>
                    <a:lnTo>
                      <a:pt x="58" y="108"/>
                    </a:lnTo>
                    <a:lnTo>
                      <a:pt x="50" y="108"/>
                    </a:lnTo>
                    <a:lnTo>
                      <a:pt x="42" y="108"/>
                    </a:lnTo>
                    <a:lnTo>
                      <a:pt x="34" y="104"/>
                    </a:lnTo>
                    <a:lnTo>
                      <a:pt x="27" y="101"/>
                    </a:lnTo>
                    <a:lnTo>
                      <a:pt x="20" y="95"/>
                    </a:lnTo>
                    <a:lnTo>
                      <a:pt x="16" y="87"/>
                    </a:lnTo>
                    <a:lnTo>
                      <a:pt x="12" y="79"/>
                    </a:lnTo>
                    <a:lnTo>
                      <a:pt x="9" y="69"/>
                    </a:lnTo>
                    <a:lnTo>
                      <a:pt x="9" y="60"/>
                    </a:lnTo>
                    <a:lnTo>
                      <a:pt x="9" y="50"/>
                    </a:lnTo>
                    <a:lnTo>
                      <a:pt x="12" y="41"/>
                    </a:lnTo>
                    <a:lnTo>
                      <a:pt x="16" y="32"/>
                    </a:lnTo>
                    <a:lnTo>
                      <a:pt x="20" y="25"/>
                    </a:lnTo>
                    <a:lnTo>
                      <a:pt x="27" y="19"/>
                    </a:lnTo>
                    <a:lnTo>
                      <a:pt x="34" y="15"/>
                    </a:lnTo>
                    <a:lnTo>
                      <a:pt x="42" y="12"/>
                    </a:lnTo>
                    <a:lnTo>
                      <a:pt x="50" y="11"/>
                    </a:lnTo>
                    <a:lnTo>
                      <a:pt x="58" y="12"/>
                    </a:lnTo>
                    <a:lnTo>
                      <a:pt x="66" y="15"/>
                    </a:lnTo>
                    <a:lnTo>
                      <a:pt x="73" y="19"/>
                    </a:lnTo>
                    <a:lnTo>
                      <a:pt x="79" y="25"/>
                    </a:lnTo>
                    <a:lnTo>
                      <a:pt x="84" y="32"/>
                    </a:lnTo>
                    <a:lnTo>
                      <a:pt x="87" y="41"/>
                    </a:lnTo>
                    <a:lnTo>
                      <a:pt x="90" y="50"/>
                    </a:lnTo>
                    <a:lnTo>
                      <a:pt x="91" y="60"/>
                    </a:lnTo>
                    <a:close/>
                  </a:path>
                </a:pathLst>
              </a:custGeom>
              <a:solidFill>
                <a:srgbClr val="FAE3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2" name="Freeform 37"/>
              <p:cNvSpPr>
                <a:spLocks noEditPoints="1"/>
              </p:cNvSpPr>
              <p:nvPr/>
            </p:nvSpPr>
            <p:spPr bwMode="auto">
              <a:xfrm>
                <a:off x="1152" y="2650"/>
                <a:ext cx="19" cy="18"/>
              </a:xfrm>
              <a:custGeom>
                <a:avLst/>
                <a:gdLst>
                  <a:gd name="T0" fmla="*/ 0 w 91"/>
                  <a:gd name="T1" fmla="*/ 0 h 108"/>
                  <a:gd name="T2" fmla="*/ 0 w 91"/>
                  <a:gd name="T3" fmla="*/ 0 h 108"/>
                  <a:gd name="T4" fmla="*/ 0 w 91"/>
                  <a:gd name="T5" fmla="*/ 0 h 108"/>
                  <a:gd name="T6" fmla="*/ 0 w 91"/>
                  <a:gd name="T7" fmla="*/ 0 h 108"/>
                  <a:gd name="T8" fmla="*/ 0 w 91"/>
                  <a:gd name="T9" fmla="*/ 0 h 108"/>
                  <a:gd name="T10" fmla="*/ 0 w 91"/>
                  <a:gd name="T11" fmla="*/ 0 h 108"/>
                  <a:gd name="T12" fmla="*/ 0 w 91"/>
                  <a:gd name="T13" fmla="*/ 0 h 108"/>
                  <a:gd name="T14" fmla="*/ 0 w 91"/>
                  <a:gd name="T15" fmla="*/ 0 h 108"/>
                  <a:gd name="T16" fmla="*/ 0 w 91"/>
                  <a:gd name="T17" fmla="*/ 0 h 108"/>
                  <a:gd name="T18" fmla="*/ 0 w 91"/>
                  <a:gd name="T19" fmla="*/ 0 h 108"/>
                  <a:gd name="T20" fmla="*/ 0 w 91"/>
                  <a:gd name="T21" fmla="*/ 0 h 108"/>
                  <a:gd name="T22" fmla="*/ 0 w 91"/>
                  <a:gd name="T23" fmla="*/ 0 h 108"/>
                  <a:gd name="T24" fmla="*/ 0 w 91"/>
                  <a:gd name="T25" fmla="*/ 0 h 108"/>
                  <a:gd name="T26" fmla="*/ 0 w 91"/>
                  <a:gd name="T27" fmla="*/ 0 h 108"/>
                  <a:gd name="T28" fmla="*/ 0 w 91"/>
                  <a:gd name="T29" fmla="*/ 0 h 108"/>
                  <a:gd name="T30" fmla="*/ 0 w 91"/>
                  <a:gd name="T31" fmla="*/ 0 h 108"/>
                  <a:gd name="T32" fmla="*/ 0 w 91"/>
                  <a:gd name="T33" fmla="*/ 0 h 108"/>
                  <a:gd name="T34" fmla="*/ 0 w 91"/>
                  <a:gd name="T35" fmla="*/ 0 h 108"/>
                  <a:gd name="T36" fmla="*/ 0 w 91"/>
                  <a:gd name="T37" fmla="*/ 0 h 108"/>
                  <a:gd name="T38" fmla="*/ 0 w 91"/>
                  <a:gd name="T39" fmla="*/ 0 h 108"/>
                  <a:gd name="T40" fmla="*/ 0 w 91"/>
                  <a:gd name="T41" fmla="*/ 0 h 108"/>
                  <a:gd name="T42" fmla="*/ 0 w 91"/>
                  <a:gd name="T43" fmla="*/ 0 h 108"/>
                  <a:gd name="T44" fmla="*/ 0 w 91"/>
                  <a:gd name="T45" fmla="*/ 0 h 108"/>
                  <a:gd name="T46" fmla="*/ 0 w 91"/>
                  <a:gd name="T47" fmla="*/ 0 h 108"/>
                  <a:gd name="T48" fmla="*/ 0 w 91"/>
                  <a:gd name="T49" fmla="*/ 0 h 108"/>
                  <a:gd name="T50" fmla="*/ 0 w 91"/>
                  <a:gd name="T51" fmla="*/ 0 h 108"/>
                  <a:gd name="T52" fmla="*/ 0 w 91"/>
                  <a:gd name="T53" fmla="*/ 0 h 108"/>
                  <a:gd name="T54" fmla="*/ 0 w 91"/>
                  <a:gd name="T55" fmla="*/ 0 h 108"/>
                  <a:gd name="T56" fmla="*/ 0 w 91"/>
                  <a:gd name="T57" fmla="*/ 0 h 108"/>
                  <a:gd name="T58" fmla="*/ 0 w 91"/>
                  <a:gd name="T59" fmla="*/ 0 h 108"/>
                  <a:gd name="T60" fmla="*/ 0 w 91"/>
                  <a:gd name="T61" fmla="*/ 0 h 108"/>
                  <a:gd name="T62" fmla="*/ 0 w 91"/>
                  <a:gd name="T63" fmla="*/ 0 h 108"/>
                  <a:gd name="T64" fmla="*/ 0 w 91"/>
                  <a:gd name="T65" fmla="*/ 0 h 1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1"/>
                  <a:gd name="T100" fmla="*/ 0 h 108"/>
                  <a:gd name="T101" fmla="*/ 91 w 91"/>
                  <a:gd name="T102" fmla="*/ 108 h 10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1" h="108">
                    <a:moveTo>
                      <a:pt x="91" y="54"/>
                    </a:moveTo>
                    <a:lnTo>
                      <a:pt x="90" y="43"/>
                    </a:lnTo>
                    <a:lnTo>
                      <a:pt x="88" y="32"/>
                    </a:lnTo>
                    <a:lnTo>
                      <a:pt x="83" y="24"/>
                    </a:lnTo>
                    <a:lnTo>
                      <a:pt x="78" y="15"/>
                    </a:lnTo>
                    <a:lnTo>
                      <a:pt x="71" y="9"/>
                    </a:lnTo>
                    <a:lnTo>
                      <a:pt x="64" y="3"/>
                    </a:lnTo>
                    <a:lnTo>
                      <a:pt x="55" y="1"/>
                    </a:lnTo>
                    <a:lnTo>
                      <a:pt x="46" y="0"/>
                    </a:lnTo>
                    <a:lnTo>
                      <a:pt x="37" y="1"/>
                    </a:lnTo>
                    <a:lnTo>
                      <a:pt x="29" y="3"/>
                    </a:lnTo>
                    <a:lnTo>
                      <a:pt x="21" y="9"/>
                    </a:lnTo>
                    <a:lnTo>
                      <a:pt x="13" y="15"/>
                    </a:lnTo>
                    <a:lnTo>
                      <a:pt x="8" y="24"/>
                    </a:lnTo>
                    <a:lnTo>
                      <a:pt x="4" y="32"/>
                    </a:lnTo>
                    <a:lnTo>
                      <a:pt x="1" y="43"/>
                    </a:lnTo>
                    <a:lnTo>
                      <a:pt x="0" y="54"/>
                    </a:lnTo>
                    <a:lnTo>
                      <a:pt x="1" y="65"/>
                    </a:lnTo>
                    <a:lnTo>
                      <a:pt x="4" y="74"/>
                    </a:lnTo>
                    <a:lnTo>
                      <a:pt x="8" y="84"/>
                    </a:lnTo>
                    <a:lnTo>
                      <a:pt x="13" y="92"/>
                    </a:lnTo>
                    <a:lnTo>
                      <a:pt x="21" y="98"/>
                    </a:lnTo>
                    <a:lnTo>
                      <a:pt x="29" y="103"/>
                    </a:lnTo>
                    <a:lnTo>
                      <a:pt x="37" y="107"/>
                    </a:lnTo>
                    <a:lnTo>
                      <a:pt x="46" y="108"/>
                    </a:lnTo>
                    <a:lnTo>
                      <a:pt x="55" y="107"/>
                    </a:lnTo>
                    <a:lnTo>
                      <a:pt x="64" y="103"/>
                    </a:lnTo>
                    <a:lnTo>
                      <a:pt x="71" y="98"/>
                    </a:lnTo>
                    <a:lnTo>
                      <a:pt x="78" y="92"/>
                    </a:lnTo>
                    <a:lnTo>
                      <a:pt x="83" y="84"/>
                    </a:lnTo>
                    <a:lnTo>
                      <a:pt x="88" y="74"/>
                    </a:lnTo>
                    <a:lnTo>
                      <a:pt x="90" y="65"/>
                    </a:lnTo>
                    <a:lnTo>
                      <a:pt x="91" y="54"/>
                    </a:lnTo>
                    <a:close/>
                    <a:moveTo>
                      <a:pt x="82" y="54"/>
                    </a:moveTo>
                    <a:lnTo>
                      <a:pt x="81" y="62"/>
                    </a:lnTo>
                    <a:lnTo>
                      <a:pt x="79" y="71"/>
                    </a:lnTo>
                    <a:lnTo>
                      <a:pt x="76" y="78"/>
                    </a:lnTo>
                    <a:lnTo>
                      <a:pt x="72" y="84"/>
                    </a:lnTo>
                    <a:lnTo>
                      <a:pt x="66" y="90"/>
                    </a:lnTo>
                    <a:lnTo>
                      <a:pt x="60" y="93"/>
                    </a:lnTo>
                    <a:lnTo>
                      <a:pt x="53" y="96"/>
                    </a:lnTo>
                    <a:lnTo>
                      <a:pt x="46" y="97"/>
                    </a:lnTo>
                    <a:lnTo>
                      <a:pt x="39" y="96"/>
                    </a:lnTo>
                    <a:lnTo>
                      <a:pt x="32" y="93"/>
                    </a:lnTo>
                    <a:lnTo>
                      <a:pt x="2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12" y="71"/>
                    </a:lnTo>
                    <a:lnTo>
                      <a:pt x="10" y="62"/>
                    </a:lnTo>
                    <a:lnTo>
                      <a:pt x="9" y="54"/>
                    </a:lnTo>
                    <a:lnTo>
                      <a:pt x="10" y="45"/>
                    </a:lnTo>
                    <a:lnTo>
                      <a:pt x="12" y="37"/>
                    </a:lnTo>
                    <a:lnTo>
                      <a:pt x="15" y="30"/>
                    </a:lnTo>
                    <a:lnTo>
                      <a:pt x="21" y="24"/>
                    </a:lnTo>
                    <a:lnTo>
                      <a:pt x="26" y="18"/>
                    </a:lnTo>
                    <a:lnTo>
                      <a:pt x="32" y="14"/>
                    </a:lnTo>
                    <a:lnTo>
                      <a:pt x="39" y="12"/>
                    </a:lnTo>
                    <a:lnTo>
                      <a:pt x="46" y="11"/>
                    </a:lnTo>
                    <a:lnTo>
                      <a:pt x="53" y="12"/>
                    </a:lnTo>
                    <a:lnTo>
                      <a:pt x="60" y="14"/>
                    </a:lnTo>
                    <a:lnTo>
                      <a:pt x="66" y="18"/>
                    </a:lnTo>
                    <a:lnTo>
                      <a:pt x="72" y="24"/>
                    </a:lnTo>
                    <a:lnTo>
                      <a:pt x="76" y="30"/>
                    </a:lnTo>
                    <a:lnTo>
                      <a:pt x="79" y="37"/>
                    </a:lnTo>
                    <a:lnTo>
                      <a:pt x="81" y="45"/>
                    </a:lnTo>
                    <a:lnTo>
                      <a:pt x="82" y="54"/>
                    </a:lnTo>
                    <a:close/>
                  </a:path>
                </a:pathLst>
              </a:custGeom>
              <a:solidFill>
                <a:srgbClr val="FAE6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3" name="Freeform 38"/>
              <p:cNvSpPr>
                <a:spLocks noEditPoints="1"/>
              </p:cNvSpPr>
              <p:nvPr/>
            </p:nvSpPr>
            <p:spPr bwMode="auto">
              <a:xfrm>
                <a:off x="1153" y="2651"/>
                <a:ext cx="17" cy="16"/>
              </a:xfrm>
              <a:custGeom>
                <a:avLst/>
                <a:gdLst>
                  <a:gd name="T0" fmla="*/ 0 w 82"/>
                  <a:gd name="T1" fmla="*/ 0 h 97"/>
                  <a:gd name="T2" fmla="*/ 0 w 82"/>
                  <a:gd name="T3" fmla="*/ 0 h 97"/>
                  <a:gd name="T4" fmla="*/ 0 w 82"/>
                  <a:gd name="T5" fmla="*/ 0 h 97"/>
                  <a:gd name="T6" fmla="*/ 0 w 82"/>
                  <a:gd name="T7" fmla="*/ 0 h 97"/>
                  <a:gd name="T8" fmla="*/ 0 w 82"/>
                  <a:gd name="T9" fmla="*/ 0 h 97"/>
                  <a:gd name="T10" fmla="*/ 0 w 82"/>
                  <a:gd name="T11" fmla="*/ 0 h 97"/>
                  <a:gd name="T12" fmla="*/ 0 w 82"/>
                  <a:gd name="T13" fmla="*/ 0 h 97"/>
                  <a:gd name="T14" fmla="*/ 0 w 82"/>
                  <a:gd name="T15" fmla="*/ 0 h 97"/>
                  <a:gd name="T16" fmla="*/ 0 w 82"/>
                  <a:gd name="T17" fmla="*/ 0 h 97"/>
                  <a:gd name="T18" fmla="*/ 0 w 82"/>
                  <a:gd name="T19" fmla="*/ 0 h 97"/>
                  <a:gd name="T20" fmla="*/ 0 w 82"/>
                  <a:gd name="T21" fmla="*/ 0 h 97"/>
                  <a:gd name="T22" fmla="*/ 0 w 82"/>
                  <a:gd name="T23" fmla="*/ 0 h 97"/>
                  <a:gd name="T24" fmla="*/ 0 w 82"/>
                  <a:gd name="T25" fmla="*/ 0 h 97"/>
                  <a:gd name="T26" fmla="*/ 0 w 82"/>
                  <a:gd name="T27" fmla="*/ 0 h 97"/>
                  <a:gd name="T28" fmla="*/ 0 w 82"/>
                  <a:gd name="T29" fmla="*/ 0 h 97"/>
                  <a:gd name="T30" fmla="*/ 0 w 82"/>
                  <a:gd name="T31" fmla="*/ 0 h 97"/>
                  <a:gd name="T32" fmla="*/ 0 w 82"/>
                  <a:gd name="T33" fmla="*/ 0 h 97"/>
                  <a:gd name="T34" fmla="*/ 0 w 82"/>
                  <a:gd name="T35" fmla="*/ 0 h 97"/>
                  <a:gd name="T36" fmla="*/ 0 w 82"/>
                  <a:gd name="T37" fmla="*/ 0 h 97"/>
                  <a:gd name="T38" fmla="*/ 0 w 82"/>
                  <a:gd name="T39" fmla="*/ 0 h 97"/>
                  <a:gd name="T40" fmla="*/ 0 w 82"/>
                  <a:gd name="T41" fmla="*/ 0 h 97"/>
                  <a:gd name="T42" fmla="*/ 0 w 82"/>
                  <a:gd name="T43" fmla="*/ 0 h 97"/>
                  <a:gd name="T44" fmla="*/ 0 w 82"/>
                  <a:gd name="T45" fmla="*/ 0 h 97"/>
                  <a:gd name="T46" fmla="*/ 0 w 82"/>
                  <a:gd name="T47" fmla="*/ 0 h 97"/>
                  <a:gd name="T48" fmla="*/ 0 w 82"/>
                  <a:gd name="T49" fmla="*/ 0 h 97"/>
                  <a:gd name="T50" fmla="*/ 0 w 82"/>
                  <a:gd name="T51" fmla="*/ 0 h 97"/>
                  <a:gd name="T52" fmla="*/ 0 w 82"/>
                  <a:gd name="T53" fmla="*/ 0 h 97"/>
                  <a:gd name="T54" fmla="*/ 0 w 82"/>
                  <a:gd name="T55" fmla="*/ 0 h 97"/>
                  <a:gd name="T56" fmla="*/ 0 w 82"/>
                  <a:gd name="T57" fmla="*/ 0 h 97"/>
                  <a:gd name="T58" fmla="*/ 0 w 82"/>
                  <a:gd name="T59" fmla="*/ 0 h 97"/>
                  <a:gd name="T60" fmla="*/ 0 w 82"/>
                  <a:gd name="T61" fmla="*/ 0 h 97"/>
                  <a:gd name="T62" fmla="*/ 0 w 82"/>
                  <a:gd name="T63" fmla="*/ 0 h 97"/>
                  <a:gd name="T64" fmla="*/ 0 w 82"/>
                  <a:gd name="T65" fmla="*/ 0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2"/>
                  <a:gd name="T100" fmla="*/ 0 h 97"/>
                  <a:gd name="T101" fmla="*/ 82 w 82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2" h="97">
                    <a:moveTo>
                      <a:pt x="82" y="49"/>
                    </a:moveTo>
                    <a:lnTo>
                      <a:pt x="81" y="39"/>
                    </a:lnTo>
                    <a:lnTo>
                      <a:pt x="78" y="30"/>
                    </a:lnTo>
                    <a:lnTo>
                      <a:pt x="75" y="21"/>
                    </a:lnTo>
                    <a:lnTo>
                      <a:pt x="70" y="14"/>
                    </a:lnTo>
                    <a:lnTo>
                      <a:pt x="64" y="8"/>
                    </a:lnTo>
                    <a:lnTo>
                      <a:pt x="57" y="4"/>
                    </a:lnTo>
                    <a:lnTo>
                      <a:pt x="49" y="1"/>
                    </a:lnTo>
                    <a:lnTo>
                      <a:pt x="41" y="0"/>
                    </a:lnTo>
                    <a:lnTo>
                      <a:pt x="33" y="1"/>
                    </a:lnTo>
                    <a:lnTo>
                      <a:pt x="25" y="4"/>
                    </a:lnTo>
                    <a:lnTo>
                      <a:pt x="18" y="8"/>
                    </a:lnTo>
                    <a:lnTo>
                      <a:pt x="11" y="14"/>
                    </a:lnTo>
                    <a:lnTo>
                      <a:pt x="7" y="21"/>
                    </a:lnTo>
                    <a:lnTo>
                      <a:pt x="3" y="30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0" y="58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1" y="84"/>
                    </a:lnTo>
                    <a:lnTo>
                      <a:pt x="18" y="90"/>
                    </a:lnTo>
                    <a:lnTo>
                      <a:pt x="25" y="93"/>
                    </a:lnTo>
                    <a:lnTo>
                      <a:pt x="33" y="97"/>
                    </a:lnTo>
                    <a:lnTo>
                      <a:pt x="41" y="97"/>
                    </a:lnTo>
                    <a:lnTo>
                      <a:pt x="49" y="97"/>
                    </a:lnTo>
                    <a:lnTo>
                      <a:pt x="57" y="93"/>
                    </a:lnTo>
                    <a:lnTo>
                      <a:pt x="64" y="90"/>
                    </a:lnTo>
                    <a:lnTo>
                      <a:pt x="70" y="84"/>
                    </a:lnTo>
                    <a:lnTo>
                      <a:pt x="75" y="76"/>
                    </a:lnTo>
                    <a:lnTo>
                      <a:pt x="78" y="68"/>
                    </a:lnTo>
                    <a:lnTo>
                      <a:pt x="81" y="58"/>
                    </a:lnTo>
                    <a:lnTo>
                      <a:pt x="82" y="49"/>
                    </a:lnTo>
                    <a:close/>
                    <a:moveTo>
                      <a:pt x="73" y="49"/>
                    </a:moveTo>
                    <a:lnTo>
                      <a:pt x="72" y="56"/>
                    </a:lnTo>
                    <a:lnTo>
                      <a:pt x="70" y="63"/>
                    </a:lnTo>
                    <a:lnTo>
                      <a:pt x="67" y="70"/>
                    </a:lnTo>
                    <a:lnTo>
                      <a:pt x="63" y="75"/>
                    </a:lnTo>
                    <a:lnTo>
                      <a:pt x="59" y="80"/>
                    </a:lnTo>
                    <a:lnTo>
                      <a:pt x="53" y="84"/>
                    </a:lnTo>
                    <a:lnTo>
                      <a:pt x="47" y="86"/>
                    </a:lnTo>
                    <a:lnTo>
                      <a:pt x="41" y="86"/>
                    </a:lnTo>
                    <a:lnTo>
                      <a:pt x="35" y="86"/>
                    </a:lnTo>
                    <a:lnTo>
                      <a:pt x="29" y="84"/>
                    </a:lnTo>
                    <a:lnTo>
                      <a:pt x="24" y="80"/>
                    </a:lnTo>
                    <a:lnTo>
                      <a:pt x="19" y="75"/>
                    </a:lnTo>
                    <a:lnTo>
                      <a:pt x="15" y="70"/>
                    </a:lnTo>
                    <a:lnTo>
                      <a:pt x="11" y="63"/>
                    </a:lnTo>
                    <a:lnTo>
                      <a:pt x="9" y="56"/>
                    </a:lnTo>
                    <a:lnTo>
                      <a:pt x="9" y="49"/>
                    </a:lnTo>
                    <a:lnTo>
                      <a:pt x="9" y="42"/>
                    </a:lnTo>
                    <a:lnTo>
                      <a:pt x="11" y="34"/>
                    </a:lnTo>
                    <a:lnTo>
                      <a:pt x="15" y="27"/>
                    </a:lnTo>
                    <a:lnTo>
                      <a:pt x="19" y="22"/>
                    </a:lnTo>
                    <a:lnTo>
                      <a:pt x="24" y="18"/>
                    </a:lnTo>
                    <a:lnTo>
                      <a:pt x="29" y="14"/>
                    </a:lnTo>
                    <a:lnTo>
                      <a:pt x="35" y="12"/>
                    </a:lnTo>
                    <a:lnTo>
                      <a:pt x="41" y="10"/>
                    </a:lnTo>
                    <a:lnTo>
                      <a:pt x="47" y="12"/>
                    </a:lnTo>
                    <a:lnTo>
                      <a:pt x="53" y="14"/>
                    </a:lnTo>
                    <a:lnTo>
                      <a:pt x="59" y="18"/>
                    </a:lnTo>
                    <a:lnTo>
                      <a:pt x="63" y="22"/>
                    </a:lnTo>
                    <a:lnTo>
                      <a:pt x="67" y="27"/>
                    </a:lnTo>
                    <a:lnTo>
                      <a:pt x="70" y="34"/>
                    </a:lnTo>
                    <a:lnTo>
                      <a:pt x="72" y="42"/>
                    </a:lnTo>
                    <a:lnTo>
                      <a:pt x="73" y="49"/>
                    </a:lnTo>
                    <a:close/>
                  </a:path>
                </a:pathLst>
              </a:custGeom>
              <a:solidFill>
                <a:srgbClr val="FBE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4" name="Freeform 39"/>
              <p:cNvSpPr>
                <a:spLocks noEditPoints="1"/>
              </p:cNvSpPr>
              <p:nvPr/>
            </p:nvSpPr>
            <p:spPr bwMode="auto">
              <a:xfrm>
                <a:off x="1154" y="2652"/>
                <a:ext cx="15" cy="14"/>
              </a:xfrm>
              <a:custGeom>
                <a:avLst/>
                <a:gdLst>
                  <a:gd name="T0" fmla="*/ 0 w 73"/>
                  <a:gd name="T1" fmla="*/ 0 h 86"/>
                  <a:gd name="T2" fmla="*/ 0 w 73"/>
                  <a:gd name="T3" fmla="*/ 0 h 86"/>
                  <a:gd name="T4" fmla="*/ 0 w 73"/>
                  <a:gd name="T5" fmla="*/ 0 h 86"/>
                  <a:gd name="T6" fmla="*/ 0 w 73"/>
                  <a:gd name="T7" fmla="*/ 0 h 86"/>
                  <a:gd name="T8" fmla="*/ 0 w 73"/>
                  <a:gd name="T9" fmla="*/ 0 h 86"/>
                  <a:gd name="T10" fmla="*/ 0 w 73"/>
                  <a:gd name="T11" fmla="*/ 0 h 86"/>
                  <a:gd name="T12" fmla="*/ 0 w 73"/>
                  <a:gd name="T13" fmla="*/ 0 h 86"/>
                  <a:gd name="T14" fmla="*/ 0 w 73"/>
                  <a:gd name="T15" fmla="*/ 0 h 86"/>
                  <a:gd name="T16" fmla="*/ 0 w 73"/>
                  <a:gd name="T17" fmla="*/ 0 h 86"/>
                  <a:gd name="T18" fmla="*/ 0 w 73"/>
                  <a:gd name="T19" fmla="*/ 0 h 86"/>
                  <a:gd name="T20" fmla="*/ 0 w 73"/>
                  <a:gd name="T21" fmla="*/ 0 h 86"/>
                  <a:gd name="T22" fmla="*/ 0 w 73"/>
                  <a:gd name="T23" fmla="*/ 0 h 86"/>
                  <a:gd name="T24" fmla="*/ 0 w 73"/>
                  <a:gd name="T25" fmla="*/ 0 h 86"/>
                  <a:gd name="T26" fmla="*/ 0 w 73"/>
                  <a:gd name="T27" fmla="*/ 0 h 86"/>
                  <a:gd name="T28" fmla="*/ 0 w 73"/>
                  <a:gd name="T29" fmla="*/ 0 h 86"/>
                  <a:gd name="T30" fmla="*/ 0 w 73"/>
                  <a:gd name="T31" fmla="*/ 0 h 86"/>
                  <a:gd name="T32" fmla="*/ 0 w 73"/>
                  <a:gd name="T33" fmla="*/ 0 h 86"/>
                  <a:gd name="T34" fmla="*/ 0 w 73"/>
                  <a:gd name="T35" fmla="*/ 0 h 86"/>
                  <a:gd name="T36" fmla="*/ 0 w 73"/>
                  <a:gd name="T37" fmla="*/ 0 h 86"/>
                  <a:gd name="T38" fmla="*/ 0 w 73"/>
                  <a:gd name="T39" fmla="*/ 0 h 86"/>
                  <a:gd name="T40" fmla="*/ 0 w 73"/>
                  <a:gd name="T41" fmla="*/ 0 h 86"/>
                  <a:gd name="T42" fmla="*/ 0 w 73"/>
                  <a:gd name="T43" fmla="*/ 0 h 86"/>
                  <a:gd name="T44" fmla="*/ 0 w 73"/>
                  <a:gd name="T45" fmla="*/ 0 h 86"/>
                  <a:gd name="T46" fmla="*/ 0 w 73"/>
                  <a:gd name="T47" fmla="*/ 0 h 86"/>
                  <a:gd name="T48" fmla="*/ 0 w 73"/>
                  <a:gd name="T49" fmla="*/ 0 h 86"/>
                  <a:gd name="T50" fmla="*/ 0 w 73"/>
                  <a:gd name="T51" fmla="*/ 0 h 86"/>
                  <a:gd name="T52" fmla="*/ 0 w 73"/>
                  <a:gd name="T53" fmla="*/ 0 h 86"/>
                  <a:gd name="T54" fmla="*/ 0 w 73"/>
                  <a:gd name="T55" fmla="*/ 0 h 86"/>
                  <a:gd name="T56" fmla="*/ 0 w 73"/>
                  <a:gd name="T57" fmla="*/ 0 h 86"/>
                  <a:gd name="T58" fmla="*/ 0 w 73"/>
                  <a:gd name="T59" fmla="*/ 0 h 86"/>
                  <a:gd name="T60" fmla="*/ 0 w 73"/>
                  <a:gd name="T61" fmla="*/ 0 h 86"/>
                  <a:gd name="T62" fmla="*/ 0 w 73"/>
                  <a:gd name="T63" fmla="*/ 0 h 86"/>
                  <a:gd name="T64" fmla="*/ 0 w 73"/>
                  <a:gd name="T65" fmla="*/ 0 h 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3"/>
                  <a:gd name="T100" fmla="*/ 0 h 86"/>
                  <a:gd name="T101" fmla="*/ 73 w 73"/>
                  <a:gd name="T102" fmla="*/ 86 h 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3" h="86">
                    <a:moveTo>
                      <a:pt x="73" y="43"/>
                    </a:moveTo>
                    <a:lnTo>
                      <a:pt x="72" y="34"/>
                    </a:lnTo>
                    <a:lnTo>
                      <a:pt x="70" y="26"/>
                    </a:lnTo>
                    <a:lnTo>
                      <a:pt x="67" y="19"/>
                    </a:lnTo>
                    <a:lnTo>
                      <a:pt x="63" y="13"/>
                    </a:lnTo>
                    <a:lnTo>
                      <a:pt x="57" y="7"/>
                    </a:lnTo>
                    <a:lnTo>
                      <a:pt x="51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2" y="13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1" y="34"/>
                    </a:lnTo>
                    <a:lnTo>
                      <a:pt x="0" y="43"/>
                    </a:lnTo>
                    <a:lnTo>
                      <a:pt x="1" y="51"/>
                    </a:lnTo>
                    <a:lnTo>
                      <a:pt x="3" y="60"/>
                    </a:lnTo>
                    <a:lnTo>
                      <a:pt x="6" y="67"/>
                    </a:lnTo>
                    <a:lnTo>
                      <a:pt x="12" y="73"/>
                    </a:lnTo>
                    <a:lnTo>
                      <a:pt x="17" y="79"/>
                    </a:lnTo>
                    <a:lnTo>
                      <a:pt x="23" y="82"/>
                    </a:lnTo>
                    <a:lnTo>
                      <a:pt x="30" y="85"/>
                    </a:lnTo>
                    <a:lnTo>
                      <a:pt x="37" y="86"/>
                    </a:lnTo>
                    <a:lnTo>
                      <a:pt x="44" y="85"/>
                    </a:lnTo>
                    <a:lnTo>
                      <a:pt x="51" y="82"/>
                    </a:lnTo>
                    <a:lnTo>
                      <a:pt x="57" y="79"/>
                    </a:lnTo>
                    <a:lnTo>
                      <a:pt x="63" y="73"/>
                    </a:lnTo>
                    <a:lnTo>
                      <a:pt x="67" y="67"/>
                    </a:lnTo>
                    <a:lnTo>
                      <a:pt x="70" y="60"/>
                    </a:lnTo>
                    <a:lnTo>
                      <a:pt x="72" y="51"/>
                    </a:lnTo>
                    <a:lnTo>
                      <a:pt x="73" y="43"/>
                    </a:lnTo>
                    <a:close/>
                    <a:moveTo>
                      <a:pt x="64" y="43"/>
                    </a:moveTo>
                    <a:lnTo>
                      <a:pt x="64" y="49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6" y="66"/>
                    </a:lnTo>
                    <a:lnTo>
                      <a:pt x="52" y="69"/>
                    </a:lnTo>
                    <a:lnTo>
                      <a:pt x="48" y="73"/>
                    </a:lnTo>
                    <a:lnTo>
                      <a:pt x="43" y="74"/>
                    </a:lnTo>
                    <a:lnTo>
                      <a:pt x="37" y="75"/>
                    </a:lnTo>
                    <a:lnTo>
                      <a:pt x="32" y="74"/>
                    </a:lnTo>
                    <a:lnTo>
                      <a:pt x="27" y="73"/>
                    </a:lnTo>
                    <a:lnTo>
                      <a:pt x="22" y="69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12" y="55"/>
                    </a:lnTo>
                    <a:lnTo>
                      <a:pt x="11" y="49"/>
                    </a:lnTo>
                    <a:lnTo>
                      <a:pt x="10" y="43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5" y="25"/>
                    </a:lnTo>
                    <a:lnTo>
                      <a:pt x="18" y="20"/>
                    </a:lnTo>
                    <a:lnTo>
                      <a:pt x="22" y="16"/>
                    </a:lnTo>
                    <a:lnTo>
                      <a:pt x="27" y="13"/>
                    </a:lnTo>
                    <a:lnTo>
                      <a:pt x="32" y="12"/>
                    </a:lnTo>
                    <a:lnTo>
                      <a:pt x="37" y="10"/>
                    </a:lnTo>
                    <a:lnTo>
                      <a:pt x="43" y="12"/>
                    </a:lnTo>
                    <a:lnTo>
                      <a:pt x="48" y="13"/>
                    </a:lnTo>
                    <a:lnTo>
                      <a:pt x="52" y="16"/>
                    </a:lnTo>
                    <a:lnTo>
                      <a:pt x="56" y="20"/>
                    </a:lnTo>
                    <a:lnTo>
                      <a:pt x="59" y="25"/>
                    </a:lnTo>
                    <a:lnTo>
                      <a:pt x="62" y="30"/>
                    </a:lnTo>
                    <a:lnTo>
                      <a:pt x="64" y="37"/>
                    </a:lnTo>
                    <a:lnTo>
                      <a:pt x="64" y="43"/>
                    </a:lnTo>
                    <a:close/>
                  </a:path>
                </a:pathLst>
              </a:custGeom>
              <a:solidFill>
                <a:srgbClr val="FBE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5" name="Freeform 40"/>
              <p:cNvSpPr>
                <a:spLocks noEditPoints="1"/>
              </p:cNvSpPr>
              <p:nvPr/>
            </p:nvSpPr>
            <p:spPr bwMode="auto">
              <a:xfrm>
                <a:off x="1155" y="2653"/>
                <a:ext cx="13" cy="12"/>
              </a:xfrm>
              <a:custGeom>
                <a:avLst/>
                <a:gdLst>
                  <a:gd name="T0" fmla="*/ 0 w 64"/>
                  <a:gd name="T1" fmla="*/ 0 h 76"/>
                  <a:gd name="T2" fmla="*/ 0 w 64"/>
                  <a:gd name="T3" fmla="*/ 0 h 76"/>
                  <a:gd name="T4" fmla="*/ 0 w 64"/>
                  <a:gd name="T5" fmla="*/ 0 h 76"/>
                  <a:gd name="T6" fmla="*/ 0 w 64"/>
                  <a:gd name="T7" fmla="*/ 0 h 76"/>
                  <a:gd name="T8" fmla="*/ 0 w 64"/>
                  <a:gd name="T9" fmla="*/ 0 h 76"/>
                  <a:gd name="T10" fmla="*/ 0 w 64"/>
                  <a:gd name="T11" fmla="*/ 0 h 76"/>
                  <a:gd name="T12" fmla="*/ 0 w 64"/>
                  <a:gd name="T13" fmla="*/ 0 h 76"/>
                  <a:gd name="T14" fmla="*/ 0 w 64"/>
                  <a:gd name="T15" fmla="*/ 0 h 76"/>
                  <a:gd name="T16" fmla="*/ 0 w 64"/>
                  <a:gd name="T17" fmla="*/ 0 h 76"/>
                  <a:gd name="T18" fmla="*/ 0 w 64"/>
                  <a:gd name="T19" fmla="*/ 0 h 76"/>
                  <a:gd name="T20" fmla="*/ 0 w 64"/>
                  <a:gd name="T21" fmla="*/ 0 h 76"/>
                  <a:gd name="T22" fmla="*/ 0 w 64"/>
                  <a:gd name="T23" fmla="*/ 0 h 76"/>
                  <a:gd name="T24" fmla="*/ 0 w 64"/>
                  <a:gd name="T25" fmla="*/ 0 h 76"/>
                  <a:gd name="T26" fmla="*/ 0 w 64"/>
                  <a:gd name="T27" fmla="*/ 0 h 76"/>
                  <a:gd name="T28" fmla="*/ 0 w 64"/>
                  <a:gd name="T29" fmla="*/ 0 h 76"/>
                  <a:gd name="T30" fmla="*/ 0 w 64"/>
                  <a:gd name="T31" fmla="*/ 0 h 76"/>
                  <a:gd name="T32" fmla="*/ 0 w 64"/>
                  <a:gd name="T33" fmla="*/ 0 h 76"/>
                  <a:gd name="T34" fmla="*/ 0 w 64"/>
                  <a:gd name="T35" fmla="*/ 0 h 76"/>
                  <a:gd name="T36" fmla="*/ 0 w 64"/>
                  <a:gd name="T37" fmla="*/ 0 h 76"/>
                  <a:gd name="T38" fmla="*/ 0 w 64"/>
                  <a:gd name="T39" fmla="*/ 0 h 76"/>
                  <a:gd name="T40" fmla="*/ 0 w 64"/>
                  <a:gd name="T41" fmla="*/ 0 h 76"/>
                  <a:gd name="T42" fmla="*/ 0 w 64"/>
                  <a:gd name="T43" fmla="*/ 0 h 76"/>
                  <a:gd name="T44" fmla="*/ 0 w 64"/>
                  <a:gd name="T45" fmla="*/ 0 h 76"/>
                  <a:gd name="T46" fmla="*/ 0 w 64"/>
                  <a:gd name="T47" fmla="*/ 0 h 76"/>
                  <a:gd name="T48" fmla="*/ 0 w 64"/>
                  <a:gd name="T49" fmla="*/ 0 h 76"/>
                  <a:gd name="T50" fmla="*/ 0 w 64"/>
                  <a:gd name="T51" fmla="*/ 0 h 76"/>
                  <a:gd name="T52" fmla="*/ 0 w 64"/>
                  <a:gd name="T53" fmla="*/ 0 h 76"/>
                  <a:gd name="T54" fmla="*/ 0 w 64"/>
                  <a:gd name="T55" fmla="*/ 0 h 76"/>
                  <a:gd name="T56" fmla="*/ 0 w 64"/>
                  <a:gd name="T57" fmla="*/ 0 h 76"/>
                  <a:gd name="T58" fmla="*/ 0 w 64"/>
                  <a:gd name="T59" fmla="*/ 0 h 76"/>
                  <a:gd name="T60" fmla="*/ 0 w 64"/>
                  <a:gd name="T61" fmla="*/ 0 h 76"/>
                  <a:gd name="T62" fmla="*/ 0 w 64"/>
                  <a:gd name="T63" fmla="*/ 0 h 76"/>
                  <a:gd name="T64" fmla="*/ 0 w 64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76"/>
                  <a:gd name="T101" fmla="*/ 64 w 64"/>
                  <a:gd name="T102" fmla="*/ 76 h 7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76">
                    <a:moveTo>
                      <a:pt x="64" y="39"/>
                    </a:moveTo>
                    <a:lnTo>
                      <a:pt x="63" y="32"/>
                    </a:lnTo>
                    <a:lnTo>
                      <a:pt x="61" y="24"/>
                    </a:lnTo>
                    <a:lnTo>
                      <a:pt x="58" y="17"/>
                    </a:lnTo>
                    <a:lnTo>
                      <a:pt x="54" y="12"/>
                    </a:lnTo>
                    <a:lnTo>
                      <a:pt x="50" y="8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60"/>
                    </a:lnTo>
                    <a:lnTo>
                      <a:pt x="10" y="65"/>
                    </a:lnTo>
                    <a:lnTo>
                      <a:pt x="15" y="70"/>
                    </a:lnTo>
                    <a:lnTo>
                      <a:pt x="20" y="74"/>
                    </a:lnTo>
                    <a:lnTo>
                      <a:pt x="26" y="76"/>
                    </a:lnTo>
                    <a:lnTo>
                      <a:pt x="32" y="76"/>
                    </a:lnTo>
                    <a:lnTo>
                      <a:pt x="38" y="76"/>
                    </a:lnTo>
                    <a:lnTo>
                      <a:pt x="44" y="74"/>
                    </a:lnTo>
                    <a:lnTo>
                      <a:pt x="50" y="70"/>
                    </a:lnTo>
                    <a:lnTo>
                      <a:pt x="54" y="65"/>
                    </a:lnTo>
                    <a:lnTo>
                      <a:pt x="58" y="60"/>
                    </a:lnTo>
                    <a:lnTo>
                      <a:pt x="61" y="53"/>
                    </a:lnTo>
                    <a:lnTo>
                      <a:pt x="63" y="46"/>
                    </a:lnTo>
                    <a:lnTo>
                      <a:pt x="64" y="39"/>
                    </a:lnTo>
                    <a:close/>
                    <a:moveTo>
                      <a:pt x="55" y="39"/>
                    </a:moveTo>
                    <a:lnTo>
                      <a:pt x="54" y="45"/>
                    </a:lnTo>
                    <a:lnTo>
                      <a:pt x="53" y="50"/>
                    </a:lnTo>
                    <a:lnTo>
                      <a:pt x="51" y="54"/>
                    </a:lnTo>
                    <a:lnTo>
                      <a:pt x="48" y="58"/>
                    </a:lnTo>
                    <a:lnTo>
                      <a:pt x="45" y="62"/>
                    </a:lnTo>
                    <a:lnTo>
                      <a:pt x="41" y="64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8" y="65"/>
                    </a:lnTo>
                    <a:lnTo>
                      <a:pt x="23" y="64"/>
                    </a:lnTo>
                    <a:lnTo>
                      <a:pt x="20" y="62"/>
                    </a:lnTo>
                    <a:lnTo>
                      <a:pt x="16" y="58"/>
                    </a:lnTo>
                    <a:lnTo>
                      <a:pt x="13" y="54"/>
                    </a:lnTo>
                    <a:lnTo>
                      <a:pt x="11" y="50"/>
                    </a:lnTo>
                    <a:lnTo>
                      <a:pt x="10" y="45"/>
                    </a:lnTo>
                    <a:lnTo>
                      <a:pt x="10" y="39"/>
                    </a:lnTo>
                    <a:lnTo>
                      <a:pt x="10" y="33"/>
                    </a:lnTo>
                    <a:lnTo>
                      <a:pt x="11" y="28"/>
                    </a:lnTo>
                    <a:lnTo>
                      <a:pt x="13" y="23"/>
                    </a:lnTo>
                    <a:lnTo>
                      <a:pt x="16" y="20"/>
                    </a:lnTo>
                    <a:lnTo>
                      <a:pt x="20" y="16"/>
                    </a:lnTo>
                    <a:lnTo>
                      <a:pt x="23" y="14"/>
                    </a:lnTo>
                    <a:lnTo>
                      <a:pt x="28" y="12"/>
                    </a:lnTo>
                    <a:lnTo>
                      <a:pt x="32" y="11"/>
                    </a:lnTo>
                    <a:lnTo>
                      <a:pt x="37" y="12"/>
                    </a:lnTo>
                    <a:lnTo>
                      <a:pt x="41" y="14"/>
                    </a:lnTo>
                    <a:lnTo>
                      <a:pt x="45" y="16"/>
                    </a:lnTo>
                    <a:lnTo>
                      <a:pt x="48" y="20"/>
                    </a:lnTo>
                    <a:lnTo>
                      <a:pt x="51" y="23"/>
                    </a:lnTo>
                    <a:lnTo>
                      <a:pt x="53" y="28"/>
                    </a:lnTo>
                    <a:lnTo>
                      <a:pt x="5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6" name="Freeform 41"/>
              <p:cNvSpPr>
                <a:spLocks noEditPoints="1"/>
              </p:cNvSpPr>
              <p:nvPr/>
            </p:nvSpPr>
            <p:spPr bwMode="auto">
              <a:xfrm>
                <a:off x="1156" y="2654"/>
                <a:ext cx="11" cy="11"/>
              </a:xfrm>
              <a:custGeom>
                <a:avLst/>
                <a:gdLst>
                  <a:gd name="T0" fmla="*/ 0 w 54"/>
                  <a:gd name="T1" fmla="*/ 0 h 65"/>
                  <a:gd name="T2" fmla="*/ 0 w 54"/>
                  <a:gd name="T3" fmla="*/ 0 h 65"/>
                  <a:gd name="T4" fmla="*/ 0 w 54"/>
                  <a:gd name="T5" fmla="*/ 0 h 65"/>
                  <a:gd name="T6" fmla="*/ 0 w 54"/>
                  <a:gd name="T7" fmla="*/ 0 h 65"/>
                  <a:gd name="T8" fmla="*/ 0 w 54"/>
                  <a:gd name="T9" fmla="*/ 0 h 65"/>
                  <a:gd name="T10" fmla="*/ 0 w 54"/>
                  <a:gd name="T11" fmla="*/ 0 h 65"/>
                  <a:gd name="T12" fmla="*/ 0 w 54"/>
                  <a:gd name="T13" fmla="*/ 0 h 65"/>
                  <a:gd name="T14" fmla="*/ 0 w 54"/>
                  <a:gd name="T15" fmla="*/ 0 h 65"/>
                  <a:gd name="T16" fmla="*/ 0 w 54"/>
                  <a:gd name="T17" fmla="*/ 0 h 65"/>
                  <a:gd name="T18" fmla="*/ 0 w 54"/>
                  <a:gd name="T19" fmla="*/ 0 h 65"/>
                  <a:gd name="T20" fmla="*/ 0 w 54"/>
                  <a:gd name="T21" fmla="*/ 0 h 65"/>
                  <a:gd name="T22" fmla="*/ 0 w 54"/>
                  <a:gd name="T23" fmla="*/ 0 h 65"/>
                  <a:gd name="T24" fmla="*/ 0 w 54"/>
                  <a:gd name="T25" fmla="*/ 0 h 65"/>
                  <a:gd name="T26" fmla="*/ 0 w 54"/>
                  <a:gd name="T27" fmla="*/ 0 h 65"/>
                  <a:gd name="T28" fmla="*/ 0 w 54"/>
                  <a:gd name="T29" fmla="*/ 0 h 65"/>
                  <a:gd name="T30" fmla="*/ 0 w 54"/>
                  <a:gd name="T31" fmla="*/ 0 h 65"/>
                  <a:gd name="T32" fmla="*/ 0 w 54"/>
                  <a:gd name="T33" fmla="*/ 0 h 65"/>
                  <a:gd name="T34" fmla="*/ 0 w 54"/>
                  <a:gd name="T35" fmla="*/ 0 h 65"/>
                  <a:gd name="T36" fmla="*/ 0 w 54"/>
                  <a:gd name="T37" fmla="*/ 0 h 65"/>
                  <a:gd name="T38" fmla="*/ 0 w 54"/>
                  <a:gd name="T39" fmla="*/ 0 h 65"/>
                  <a:gd name="T40" fmla="*/ 0 w 54"/>
                  <a:gd name="T41" fmla="*/ 0 h 65"/>
                  <a:gd name="T42" fmla="*/ 0 w 54"/>
                  <a:gd name="T43" fmla="*/ 0 h 65"/>
                  <a:gd name="T44" fmla="*/ 0 w 54"/>
                  <a:gd name="T45" fmla="*/ 0 h 65"/>
                  <a:gd name="T46" fmla="*/ 0 w 54"/>
                  <a:gd name="T47" fmla="*/ 0 h 65"/>
                  <a:gd name="T48" fmla="*/ 0 w 54"/>
                  <a:gd name="T49" fmla="*/ 0 h 65"/>
                  <a:gd name="T50" fmla="*/ 0 w 54"/>
                  <a:gd name="T51" fmla="*/ 0 h 65"/>
                  <a:gd name="T52" fmla="*/ 0 w 54"/>
                  <a:gd name="T53" fmla="*/ 0 h 65"/>
                  <a:gd name="T54" fmla="*/ 0 w 54"/>
                  <a:gd name="T55" fmla="*/ 0 h 65"/>
                  <a:gd name="T56" fmla="*/ 0 w 54"/>
                  <a:gd name="T57" fmla="*/ 0 h 65"/>
                  <a:gd name="T58" fmla="*/ 0 w 54"/>
                  <a:gd name="T59" fmla="*/ 0 h 65"/>
                  <a:gd name="T60" fmla="*/ 0 w 54"/>
                  <a:gd name="T61" fmla="*/ 0 h 65"/>
                  <a:gd name="T62" fmla="*/ 0 w 54"/>
                  <a:gd name="T63" fmla="*/ 0 h 65"/>
                  <a:gd name="T64" fmla="*/ 0 w 54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4"/>
                  <a:gd name="T100" fmla="*/ 0 h 65"/>
                  <a:gd name="T101" fmla="*/ 54 w 5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4" h="65">
                    <a:moveTo>
                      <a:pt x="54" y="33"/>
                    </a:moveTo>
                    <a:lnTo>
                      <a:pt x="54" y="27"/>
                    </a:lnTo>
                    <a:lnTo>
                      <a:pt x="52" y="20"/>
                    </a:lnTo>
                    <a:lnTo>
                      <a:pt x="49" y="15"/>
                    </a:lnTo>
                    <a:lnTo>
                      <a:pt x="46" y="10"/>
                    </a:lnTo>
                    <a:lnTo>
                      <a:pt x="42" y="6"/>
                    </a:lnTo>
                    <a:lnTo>
                      <a:pt x="38" y="3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3"/>
                    </a:lnTo>
                    <a:lnTo>
                      <a:pt x="12" y="6"/>
                    </a:lnTo>
                    <a:lnTo>
                      <a:pt x="8" y="10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1" y="27"/>
                    </a:lnTo>
                    <a:lnTo>
                      <a:pt x="0" y="33"/>
                    </a:lnTo>
                    <a:lnTo>
                      <a:pt x="1" y="39"/>
                    </a:lnTo>
                    <a:lnTo>
                      <a:pt x="2" y="45"/>
                    </a:lnTo>
                    <a:lnTo>
                      <a:pt x="5" y="51"/>
                    </a:lnTo>
                    <a:lnTo>
                      <a:pt x="8" y="56"/>
                    </a:lnTo>
                    <a:lnTo>
                      <a:pt x="12" y="59"/>
                    </a:lnTo>
                    <a:lnTo>
                      <a:pt x="17" y="63"/>
                    </a:lnTo>
                    <a:lnTo>
                      <a:pt x="22" y="64"/>
                    </a:lnTo>
                    <a:lnTo>
                      <a:pt x="27" y="65"/>
                    </a:lnTo>
                    <a:lnTo>
                      <a:pt x="33" y="64"/>
                    </a:lnTo>
                    <a:lnTo>
                      <a:pt x="38" y="63"/>
                    </a:lnTo>
                    <a:lnTo>
                      <a:pt x="42" y="59"/>
                    </a:lnTo>
                    <a:lnTo>
                      <a:pt x="46" y="56"/>
                    </a:lnTo>
                    <a:lnTo>
                      <a:pt x="49" y="51"/>
                    </a:lnTo>
                    <a:lnTo>
                      <a:pt x="52" y="45"/>
                    </a:lnTo>
                    <a:lnTo>
                      <a:pt x="54" y="39"/>
                    </a:lnTo>
                    <a:lnTo>
                      <a:pt x="54" y="33"/>
                    </a:lnTo>
                    <a:close/>
                    <a:moveTo>
                      <a:pt x="45" y="33"/>
                    </a:moveTo>
                    <a:lnTo>
                      <a:pt x="45" y="38"/>
                    </a:lnTo>
                    <a:lnTo>
                      <a:pt x="44" y="41"/>
                    </a:lnTo>
                    <a:lnTo>
                      <a:pt x="42" y="45"/>
                    </a:lnTo>
                    <a:lnTo>
                      <a:pt x="40" y="48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1" y="54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3"/>
                    </a:lnTo>
                    <a:lnTo>
                      <a:pt x="17" y="51"/>
                    </a:lnTo>
                    <a:lnTo>
                      <a:pt x="14" y="48"/>
                    </a:lnTo>
                    <a:lnTo>
                      <a:pt x="12" y="45"/>
                    </a:lnTo>
                    <a:lnTo>
                      <a:pt x="11" y="41"/>
                    </a:lnTo>
                    <a:lnTo>
                      <a:pt x="9" y="38"/>
                    </a:lnTo>
                    <a:lnTo>
                      <a:pt x="9" y="33"/>
                    </a:lnTo>
                    <a:lnTo>
                      <a:pt x="9" y="28"/>
                    </a:lnTo>
                    <a:lnTo>
                      <a:pt x="11" y="24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7" y="15"/>
                    </a:lnTo>
                    <a:lnTo>
                      <a:pt x="20" y="12"/>
                    </a:lnTo>
                    <a:lnTo>
                      <a:pt x="23" y="11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4" y="12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4"/>
                    </a:lnTo>
                    <a:lnTo>
                      <a:pt x="45" y="28"/>
                    </a:lnTo>
                    <a:lnTo>
                      <a:pt x="45" y="33"/>
                    </a:lnTo>
                    <a:close/>
                  </a:path>
                </a:pathLst>
              </a:custGeom>
              <a:solidFill>
                <a:srgbClr val="FCE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7" name="Freeform 42"/>
              <p:cNvSpPr>
                <a:spLocks noEditPoints="1"/>
              </p:cNvSpPr>
              <p:nvPr/>
            </p:nvSpPr>
            <p:spPr bwMode="auto">
              <a:xfrm>
                <a:off x="1157" y="2655"/>
                <a:ext cx="9" cy="9"/>
              </a:xfrm>
              <a:custGeom>
                <a:avLst/>
                <a:gdLst>
                  <a:gd name="T0" fmla="*/ 0 w 45"/>
                  <a:gd name="T1" fmla="*/ 0 h 54"/>
                  <a:gd name="T2" fmla="*/ 0 w 45"/>
                  <a:gd name="T3" fmla="*/ 0 h 54"/>
                  <a:gd name="T4" fmla="*/ 0 w 45"/>
                  <a:gd name="T5" fmla="*/ 0 h 54"/>
                  <a:gd name="T6" fmla="*/ 0 w 45"/>
                  <a:gd name="T7" fmla="*/ 0 h 54"/>
                  <a:gd name="T8" fmla="*/ 0 w 45"/>
                  <a:gd name="T9" fmla="*/ 0 h 54"/>
                  <a:gd name="T10" fmla="*/ 0 w 45"/>
                  <a:gd name="T11" fmla="*/ 0 h 54"/>
                  <a:gd name="T12" fmla="*/ 0 w 45"/>
                  <a:gd name="T13" fmla="*/ 0 h 54"/>
                  <a:gd name="T14" fmla="*/ 0 w 45"/>
                  <a:gd name="T15" fmla="*/ 0 h 54"/>
                  <a:gd name="T16" fmla="*/ 0 w 45"/>
                  <a:gd name="T17" fmla="*/ 0 h 54"/>
                  <a:gd name="T18" fmla="*/ 0 w 45"/>
                  <a:gd name="T19" fmla="*/ 0 h 54"/>
                  <a:gd name="T20" fmla="*/ 0 w 45"/>
                  <a:gd name="T21" fmla="*/ 0 h 54"/>
                  <a:gd name="T22" fmla="*/ 0 w 45"/>
                  <a:gd name="T23" fmla="*/ 0 h 54"/>
                  <a:gd name="T24" fmla="*/ 0 w 45"/>
                  <a:gd name="T25" fmla="*/ 0 h 54"/>
                  <a:gd name="T26" fmla="*/ 0 w 45"/>
                  <a:gd name="T27" fmla="*/ 0 h 54"/>
                  <a:gd name="T28" fmla="*/ 0 w 45"/>
                  <a:gd name="T29" fmla="*/ 0 h 54"/>
                  <a:gd name="T30" fmla="*/ 0 w 45"/>
                  <a:gd name="T31" fmla="*/ 0 h 54"/>
                  <a:gd name="T32" fmla="*/ 0 w 45"/>
                  <a:gd name="T33" fmla="*/ 0 h 54"/>
                  <a:gd name="T34" fmla="*/ 0 w 45"/>
                  <a:gd name="T35" fmla="*/ 0 h 54"/>
                  <a:gd name="T36" fmla="*/ 0 w 45"/>
                  <a:gd name="T37" fmla="*/ 0 h 54"/>
                  <a:gd name="T38" fmla="*/ 0 w 45"/>
                  <a:gd name="T39" fmla="*/ 0 h 54"/>
                  <a:gd name="T40" fmla="*/ 0 w 45"/>
                  <a:gd name="T41" fmla="*/ 0 h 54"/>
                  <a:gd name="T42" fmla="*/ 0 w 45"/>
                  <a:gd name="T43" fmla="*/ 0 h 54"/>
                  <a:gd name="T44" fmla="*/ 0 w 45"/>
                  <a:gd name="T45" fmla="*/ 0 h 54"/>
                  <a:gd name="T46" fmla="*/ 0 w 45"/>
                  <a:gd name="T47" fmla="*/ 0 h 54"/>
                  <a:gd name="T48" fmla="*/ 0 w 45"/>
                  <a:gd name="T49" fmla="*/ 0 h 54"/>
                  <a:gd name="T50" fmla="*/ 0 w 45"/>
                  <a:gd name="T51" fmla="*/ 0 h 54"/>
                  <a:gd name="T52" fmla="*/ 0 w 45"/>
                  <a:gd name="T53" fmla="*/ 0 h 54"/>
                  <a:gd name="T54" fmla="*/ 0 w 45"/>
                  <a:gd name="T55" fmla="*/ 0 h 54"/>
                  <a:gd name="T56" fmla="*/ 0 w 45"/>
                  <a:gd name="T57" fmla="*/ 0 h 54"/>
                  <a:gd name="T58" fmla="*/ 0 w 45"/>
                  <a:gd name="T59" fmla="*/ 0 h 54"/>
                  <a:gd name="T60" fmla="*/ 0 w 45"/>
                  <a:gd name="T61" fmla="*/ 0 h 54"/>
                  <a:gd name="T62" fmla="*/ 0 w 45"/>
                  <a:gd name="T63" fmla="*/ 0 h 54"/>
                  <a:gd name="T64" fmla="*/ 0 w 45"/>
                  <a:gd name="T65" fmla="*/ 0 h 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5"/>
                  <a:gd name="T100" fmla="*/ 0 h 54"/>
                  <a:gd name="T101" fmla="*/ 45 w 45"/>
                  <a:gd name="T102" fmla="*/ 54 h 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5" h="54">
                    <a:moveTo>
                      <a:pt x="45" y="28"/>
                    </a:moveTo>
                    <a:lnTo>
                      <a:pt x="44" y="22"/>
                    </a:lnTo>
                    <a:lnTo>
                      <a:pt x="43" y="17"/>
                    </a:lnTo>
                    <a:lnTo>
                      <a:pt x="41" y="12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27" y="1"/>
                    </a:lnTo>
                    <a:lnTo>
                      <a:pt x="22" y="0"/>
                    </a:lnTo>
                    <a:lnTo>
                      <a:pt x="18" y="1"/>
                    </a:lnTo>
                    <a:lnTo>
                      <a:pt x="13" y="3"/>
                    </a:lnTo>
                    <a:lnTo>
                      <a:pt x="10" y="5"/>
                    </a:lnTo>
                    <a:lnTo>
                      <a:pt x="6" y="9"/>
                    </a:lnTo>
                    <a:lnTo>
                      <a:pt x="3" y="12"/>
                    </a:lnTo>
                    <a:lnTo>
                      <a:pt x="1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3"/>
                    </a:lnTo>
                    <a:lnTo>
                      <a:pt x="6" y="47"/>
                    </a:lnTo>
                    <a:lnTo>
                      <a:pt x="10" y="51"/>
                    </a:lnTo>
                    <a:lnTo>
                      <a:pt x="13" y="53"/>
                    </a:lnTo>
                    <a:lnTo>
                      <a:pt x="18" y="54"/>
                    </a:lnTo>
                    <a:lnTo>
                      <a:pt x="22" y="54"/>
                    </a:lnTo>
                    <a:lnTo>
                      <a:pt x="27" y="54"/>
                    </a:lnTo>
                    <a:lnTo>
                      <a:pt x="31" y="53"/>
                    </a:lnTo>
                    <a:lnTo>
                      <a:pt x="35" y="51"/>
                    </a:lnTo>
                    <a:lnTo>
                      <a:pt x="38" y="47"/>
                    </a:lnTo>
                    <a:lnTo>
                      <a:pt x="41" y="43"/>
                    </a:lnTo>
                    <a:lnTo>
                      <a:pt x="43" y="39"/>
                    </a:lnTo>
                    <a:lnTo>
                      <a:pt x="44" y="34"/>
                    </a:lnTo>
                    <a:lnTo>
                      <a:pt x="45" y="28"/>
                    </a:lnTo>
                    <a:close/>
                    <a:moveTo>
                      <a:pt x="36" y="28"/>
                    </a:moveTo>
                    <a:lnTo>
                      <a:pt x="35" y="31"/>
                    </a:lnTo>
                    <a:lnTo>
                      <a:pt x="35" y="34"/>
                    </a:lnTo>
                    <a:lnTo>
                      <a:pt x="33" y="37"/>
                    </a:lnTo>
                    <a:lnTo>
                      <a:pt x="32" y="40"/>
                    </a:lnTo>
                    <a:lnTo>
                      <a:pt x="30" y="41"/>
                    </a:lnTo>
                    <a:lnTo>
                      <a:pt x="27" y="42"/>
                    </a:lnTo>
                    <a:lnTo>
                      <a:pt x="25" y="43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7" y="42"/>
                    </a:lnTo>
                    <a:lnTo>
                      <a:pt x="15" y="41"/>
                    </a:lnTo>
                    <a:lnTo>
                      <a:pt x="13" y="40"/>
                    </a:lnTo>
                    <a:lnTo>
                      <a:pt x="11" y="37"/>
                    </a:lnTo>
                    <a:lnTo>
                      <a:pt x="10" y="34"/>
                    </a:lnTo>
                    <a:lnTo>
                      <a:pt x="9" y="31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10" y="22"/>
                    </a:lnTo>
                    <a:lnTo>
                      <a:pt x="11" y="18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9" y="12"/>
                    </a:lnTo>
                    <a:lnTo>
                      <a:pt x="22" y="11"/>
                    </a:lnTo>
                    <a:lnTo>
                      <a:pt x="25" y="12"/>
                    </a:lnTo>
                    <a:lnTo>
                      <a:pt x="27" y="13"/>
                    </a:lnTo>
                    <a:lnTo>
                      <a:pt x="30" y="15"/>
                    </a:lnTo>
                    <a:lnTo>
                      <a:pt x="32" y="16"/>
                    </a:lnTo>
                    <a:lnTo>
                      <a:pt x="33" y="18"/>
                    </a:lnTo>
                    <a:lnTo>
                      <a:pt x="35" y="22"/>
                    </a:lnTo>
                    <a:lnTo>
                      <a:pt x="35" y="24"/>
                    </a:lnTo>
                    <a:lnTo>
                      <a:pt x="36" y="28"/>
                    </a:lnTo>
                    <a:close/>
                  </a:path>
                </a:pathLst>
              </a:custGeom>
              <a:solidFill>
                <a:srgbClr val="FCF2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8" name="Freeform 43"/>
              <p:cNvSpPr>
                <a:spLocks noEditPoints="1"/>
              </p:cNvSpPr>
              <p:nvPr/>
            </p:nvSpPr>
            <p:spPr bwMode="auto">
              <a:xfrm>
                <a:off x="1158" y="2656"/>
                <a:ext cx="7" cy="7"/>
              </a:xfrm>
              <a:custGeom>
                <a:avLst/>
                <a:gdLst>
                  <a:gd name="T0" fmla="*/ 0 w 36"/>
                  <a:gd name="T1" fmla="*/ 0 h 43"/>
                  <a:gd name="T2" fmla="*/ 0 w 36"/>
                  <a:gd name="T3" fmla="*/ 0 h 43"/>
                  <a:gd name="T4" fmla="*/ 0 w 36"/>
                  <a:gd name="T5" fmla="*/ 0 h 43"/>
                  <a:gd name="T6" fmla="*/ 0 w 36"/>
                  <a:gd name="T7" fmla="*/ 0 h 43"/>
                  <a:gd name="T8" fmla="*/ 0 w 36"/>
                  <a:gd name="T9" fmla="*/ 0 h 43"/>
                  <a:gd name="T10" fmla="*/ 0 w 36"/>
                  <a:gd name="T11" fmla="*/ 0 h 43"/>
                  <a:gd name="T12" fmla="*/ 0 w 36"/>
                  <a:gd name="T13" fmla="*/ 0 h 43"/>
                  <a:gd name="T14" fmla="*/ 0 w 36"/>
                  <a:gd name="T15" fmla="*/ 0 h 43"/>
                  <a:gd name="T16" fmla="*/ 0 w 36"/>
                  <a:gd name="T17" fmla="*/ 0 h 43"/>
                  <a:gd name="T18" fmla="*/ 0 w 36"/>
                  <a:gd name="T19" fmla="*/ 0 h 43"/>
                  <a:gd name="T20" fmla="*/ 0 w 36"/>
                  <a:gd name="T21" fmla="*/ 0 h 43"/>
                  <a:gd name="T22" fmla="*/ 0 w 36"/>
                  <a:gd name="T23" fmla="*/ 0 h 43"/>
                  <a:gd name="T24" fmla="*/ 0 w 36"/>
                  <a:gd name="T25" fmla="*/ 0 h 43"/>
                  <a:gd name="T26" fmla="*/ 0 w 36"/>
                  <a:gd name="T27" fmla="*/ 0 h 43"/>
                  <a:gd name="T28" fmla="*/ 0 w 36"/>
                  <a:gd name="T29" fmla="*/ 0 h 43"/>
                  <a:gd name="T30" fmla="*/ 0 w 36"/>
                  <a:gd name="T31" fmla="*/ 0 h 43"/>
                  <a:gd name="T32" fmla="*/ 0 w 36"/>
                  <a:gd name="T33" fmla="*/ 0 h 43"/>
                  <a:gd name="T34" fmla="*/ 0 w 36"/>
                  <a:gd name="T35" fmla="*/ 0 h 43"/>
                  <a:gd name="T36" fmla="*/ 0 w 36"/>
                  <a:gd name="T37" fmla="*/ 0 h 43"/>
                  <a:gd name="T38" fmla="*/ 0 w 36"/>
                  <a:gd name="T39" fmla="*/ 0 h 43"/>
                  <a:gd name="T40" fmla="*/ 0 w 36"/>
                  <a:gd name="T41" fmla="*/ 0 h 43"/>
                  <a:gd name="T42" fmla="*/ 0 w 36"/>
                  <a:gd name="T43" fmla="*/ 0 h 43"/>
                  <a:gd name="T44" fmla="*/ 0 w 36"/>
                  <a:gd name="T45" fmla="*/ 0 h 43"/>
                  <a:gd name="T46" fmla="*/ 0 w 36"/>
                  <a:gd name="T47" fmla="*/ 0 h 43"/>
                  <a:gd name="T48" fmla="*/ 0 w 36"/>
                  <a:gd name="T49" fmla="*/ 0 h 43"/>
                  <a:gd name="T50" fmla="*/ 0 w 36"/>
                  <a:gd name="T51" fmla="*/ 0 h 43"/>
                  <a:gd name="T52" fmla="*/ 0 w 36"/>
                  <a:gd name="T53" fmla="*/ 0 h 43"/>
                  <a:gd name="T54" fmla="*/ 0 w 36"/>
                  <a:gd name="T55" fmla="*/ 0 h 43"/>
                  <a:gd name="T56" fmla="*/ 0 w 36"/>
                  <a:gd name="T57" fmla="*/ 0 h 43"/>
                  <a:gd name="T58" fmla="*/ 0 w 36"/>
                  <a:gd name="T59" fmla="*/ 0 h 43"/>
                  <a:gd name="T60" fmla="*/ 0 w 36"/>
                  <a:gd name="T61" fmla="*/ 0 h 43"/>
                  <a:gd name="T62" fmla="*/ 0 w 36"/>
                  <a:gd name="T63" fmla="*/ 0 h 43"/>
                  <a:gd name="T64" fmla="*/ 0 w 36"/>
                  <a:gd name="T65" fmla="*/ 0 h 4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43"/>
                  <a:gd name="T101" fmla="*/ 36 w 36"/>
                  <a:gd name="T102" fmla="*/ 43 h 4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43">
                    <a:moveTo>
                      <a:pt x="36" y="22"/>
                    </a:moveTo>
                    <a:lnTo>
                      <a:pt x="36" y="17"/>
                    </a:lnTo>
                    <a:lnTo>
                      <a:pt x="35" y="13"/>
                    </a:lnTo>
                    <a:lnTo>
                      <a:pt x="33" y="10"/>
                    </a:lnTo>
                    <a:lnTo>
                      <a:pt x="31" y="6"/>
                    </a:lnTo>
                    <a:lnTo>
                      <a:pt x="28" y="4"/>
                    </a:lnTo>
                    <a:lnTo>
                      <a:pt x="25" y="1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2" y="30"/>
                    </a:lnTo>
                    <a:lnTo>
                      <a:pt x="3" y="34"/>
                    </a:lnTo>
                    <a:lnTo>
                      <a:pt x="5" y="37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4" y="43"/>
                    </a:lnTo>
                    <a:lnTo>
                      <a:pt x="18" y="43"/>
                    </a:lnTo>
                    <a:lnTo>
                      <a:pt x="22" y="43"/>
                    </a:lnTo>
                    <a:lnTo>
                      <a:pt x="25" y="42"/>
                    </a:lnTo>
                    <a:lnTo>
                      <a:pt x="28" y="40"/>
                    </a:lnTo>
                    <a:lnTo>
                      <a:pt x="31" y="37"/>
                    </a:lnTo>
                    <a:lnTo>
                      <a:pt x="33" y="34"/>
                    </a:lnTo>
                    <a:lnTo>
                      <a:pt x="35" y="30"/>
                    </a:lnTo>
                    <a:lnTo>
                      <a:pt x="36" y="27"/>
                    </a:lnTo>
                    <a:lnTo>
                      <a:pt x="36" y="22"/>
                    </a:lnTo>
                    <a:close/>
                    <a:moveTo>
                      <a:pt x="27" y="22"/>
                    </a:moveTo>
                    <a:lnTo>
                      <a:pt x="27" y="24"/>
                    </a:lnTo>
                    <a:lnTo>
                      <a:pt x="26" y="25"/>
                    </a:lnTo>
                    <a:lnTo>
                      <a:pt x="26" y="28"/>
                    </a:lnTo>
                    <a:lnTo>
                      <a:pt x="24" y="29"/>
                    </a:lnTo>
                    <a:lnTo>
                      <a:pt x="23" y="30"/>
                    </a:lnTo>
                    <a:lnTo>
                      <a:pt x="22" y="31"/>
                    </a:lnTo>
                    <a:lnTo>
                      <a:pt x="20" y="33"/>
                    </a:lnTo>
                    <a:lnTo>
                      <a:pt x="18" y="33"/>
                    </a:lnTo>
                    <a:lnTo>
                      <a:pt x="16" y="33"/>
                    </a:lnTo>
                    <a:lnTo>
                      <a:pt x="15" y="31"/>
                    </a:lnTo>
                    <a:lnTo>
                      <a:pt x="13" y="30"/>
                    </a:lnTo>
                    <a:lnTo>
                      <a:pt x="12" y="29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1" y="16"/>
                    </a:lnTo>
                    <a:lnTo>
                      <a:pt x="12" y="15"/>
                    </a:lnTo>
                    <a:lnTo>
                      <a:pt x="13" y="13"/>
                    </a:lnTo>
                    <a:lnTo>
                      <a:pt x="15" y="12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2"/>
                    </a:lnTo>
                    <a:lnTo>
                      <a:pt x="23" y="13"/>
                    </a:lnTo>
                    <a:lnTo>
                      <a:pt x="24" y="15"/>
                    </a:lnTo>
                    <a:lnTo>
                      <a:pt x="26" y="16"/>
                    </a:lnTo>
                    <a:lnTo>
                      <a:pt x="26" y="17"/>
                    </a:lnTo>
                    <a:lnTo>
                      <a:pt x="27" y="19"/>
                    </a:lnTo>
                    <a:lnTo>
                      <a:pt x="27" y="22"/>
                    </a:lnTo>
                    <a:close/>
                  </a:path>
                </a:pathLst>
              </a:custGeom>
              <a:solidFill>
                <a:srgbClr val="FDF4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59" name="Freeform 44"/>
              <p:cNvSpPr/>
              <p:nvPr/>
            </p:nvSpPr>
            <p:spPr bwMode="auto">
              <a:xfrm>
                <a:off x="1159" y="2657"/>
                <a:ext cx="5" cy="5"/>
              </a:xfrm>
              <a:custGeom>
                <a:avLst/>
                <a:gdLst>
                  <a:gd name="T0" fmla="*/ 0 w 27"/>
                  <a:gd name="T1" fmla="*/ 0 h 32"/>
                  <a:gd name="T2" fmla="*/ 0 w 27"/>
                  <a:gd name="T3" fmla="*/ 0 h 32"/>
                  <a:gd name="T4" fmla="*/ 0 w 27"/>
                  <a:gd name="T5" fmla="*/ 0 h 32"/>
                  <a:gd name="T6" fmla="*/ 0 w 27"/>
                  <a:gd name="T7" fmla="*/ 0 h 32"/>
                  <a:gd name="T8" fmla="*/ 0 w 27"/>
                  <a:gd name="T9" fmla="*/ 0 h 32"/>
                  <a:gd name="T10" fmla="*/ 0 w 27"/>
                  <a:gd name="T11" fmla="*/ 0 h 32"/>
                  <a:gd name="T12" fmla="*/ 0 w 27"/>
                  <a:gd name="T13" fmla="*/ 0 h 32"/>
                  <a:gd name="T14" fmla="*/ 0 w 27"/>
                  <a:gd name="T15" fmla="*/ 0 h 32"/>
                  <a:gd name="T16" fmla="*/ 0 w 27"/>
                  <a:gd name="T17" fmla="*/ 0 h 32"/>
                  <a:gd name="T18" fmla="*/ 0 w 27"/>
                  <a:gd name="T19" fmla="*/ 0 h 32"/>
                  <a:gd name="T20" fmla="*/ 0 w 27"/>
                  <a:gd name="T21" fmla="*/ 0 h 32"/>
                  <a:gd name="T22" fmla="*/ 0 w 27"/>
                  <a:gd name="T23" fmla="*/ 0 h 32"/>
                  <a:gd name="T24" fmla="*/ 0 w 27"/>
                  <a:gd name="T25" fmla="*/ 0 h 32"/>
                  <a:gd name="T26" fmla="*/ 0 w 27"/>
                  <a:gd name="T27" fmla="*/ 0 h 32"/>
                  <a:gd name="T28" fmla="*/ 0 w 27"/>
                  <a:gd name="T29" fmla="*/ 0 h 32"/>
                  <a:gd name="T30" fmla="*/ 0 w 27"/>
                  <a:gd name="T31" fmla="*/ 0 h 32"/>
                  <a:gd name="T32" fmla="*/ 0 w 27"/>
                  <a:gd name="T33" fmla="*/ 0 h 32"/>
                  <a:gd name="T34" fmla="*/ 0 w 27"/>
                  <a:gd name="T35" fmla="*/ 0 h 32"/>
                  <a:gd name="T36" fmla="*/ 0 w 27"/>
                  <a:gd name="T37" fmla="*/ 0 h 32"/>
                  <a:gd name="T38" fmla="*/ 0 w 27"/>
                  <a:gd name="T39" fmla="*/ 0 h 32"/>
                  <a:gd name="T40" fmla="*/ 0 w 27"/>
                  <a:gd name="T41" fmla="*/ 0 h 32"/>
                  <a:gd name="T42" fmla="*/ 0 w 27"/>
                  <a:gd name="T43" fmla="*/ 0 h 32"/>
                  <a:gd name="T44" fmla="*/ 0 w 27"/>
                  <a:gd name="T45" fmla="*/ 0 h 32"/>
                  <a:gd name="T46" fmla="*/ 0 w 27"/>
                  <a:gd name="T47" fmla="*/ 0 h 32"/>
                  <a:gd name="T48" fmla="*/ 0 w 27"/>
                  <a:gd name="T49" fmla="*/ 0 h 32"/>
                  <a:gd name="T50" fmla="*/ 0 w 27"/>
                  <a:gd name="T51" fmla="*/ 0 h 32"/>
                  <a:gd name="T52" fmla="*/ 0 w 27"/>
                  <a:gd name="T53" fmla="*/ 0 h 32"/>
                  <a:gd name="T54" fmla="*/ 0 w 27"/>
                  <a:gd name="T55" fmla="*/ 0 h 32"/>
                  <a:gd name="T56" fmla="*/ 0 w 27"/>
                  <a:gd name="T57" fmla="*/ 0 h 32"/>
                  <a:gd name="T58" fmla="*/ 0 w 27"/>
                  <a:gd name="T59" fmla="*/ 0 h 32"/>
                  <a:gd name="T60" fmla="*/ 0 w 27"/>
                  <a:gd name="T61" fmla="*/ 0 h 32"/>
                  <a:gd name="T62" fmla="*/ 0 w 27"/>
                  <a:gd name="T63" fmla="*/ 0 h 32"/>
                  <a:gd name="T64" fmla="*/ 0 w 27"/>
                  <a:gd name="T65" fmla="*/ 0 h 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"/>
                  <a:gd name="T100" fmla="*/ 0 h 32"/>
                  <a:gd name="T101" fmla="*/ 27 w 27"/>
                  <a:gd name="T102" fmla="*/ 32 h 3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" h="32">
                    <a:moveTo>
                      <a:pt x="27" y="17"/>
                    </a:moveTo>
                    <a:lnTo>
                      <a:pt x="26" y="13"/>
                    </a:lnTo>
                    <a:lnTo>
                      <a:pt x="26" y="11"/>
                    </a:lnTo>
                    <a:lnTo>
                      <a:pt x="24" y="7"/>
                    </a:lnTo>
                    <a:lnTo>
                      <a:pt x="23" y="5"/>
                    </a:lnTo>
                    <a:lnTo>
                      <a:pt x="21" y="4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4" y="5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1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0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3" y="32"/>
                    </a:lnTo>
                    <a:lnTo>
                      <a:pt x="16" y="32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3" y="29"/>
                    </a:lnTo>
                    <a:lnTo>
                      <a:pt x="24" y="26"/>
                    </a:lnTo>
                    <a:lnTo>
                      <a:pt x="26" y="23"/>
                    </a:lnTo>
                    <a:lnTo>
                      <a:pt x="26" y="20"/>
                    </a:lnTo>
                    <a:lnTo>
                      <a:pt x="27" y="17"/>
                    </a:lnTo>
                    <a:close/>
                  </a:path>
                </a:pathLst>
              </a:custGeom>
              <a:solidFill>
                <a:srgbClr val="FDF8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0" name="Freeform 45"/>
              <p:cNvSpPr/>
              <p:nvPr/>
            </p:nvSpPr>
            <p:spPr bwMode="auto">
              <a:xfrm>
                <a:off x="1160" y="2658"/>
                <a:ext cx="3" cy="3"/>
              </a:xfrm>
              <a:custGeom>
                <a:avLst/>
                <a:gdLst>
                  <a:gd name="T0" fmla="*/ 0 w 18"/>
                  <a:gd name="T1" fmla="*/ 0 h 22"/>
                  <a:gd name="T2" fmla="*/ 0 w 18"/>
                  <a:gd name="T3" fmla="*/ 0 h 22"/>
                  <a:gd name="T4" fmla="*/ 0 w 18"/>
                  <a:gd name="T5" fmla="*/ 0 h 22"/>
                  <a:gd name="T6" fmla="*/ 0 w 18"/>
                  <a:gd name="T7" fmla="*/ 0 h 22"/>
                  <a:gd name="T8" fmla="*/ 0 w 18"/>
                  <a:gd name="T9" fmla="*/ 0 h 22"/>
                  <a:gd name="T10" fmla="*/ 0 w 18"/>
                  <a:gd name="T11" fmla="*/ 0 h 22"/>
                  <a:gd name="T12" fmla="*/ 0 w 18"/>
                  <a:gd name="T13" fmla="*/ 0 h 22"/>
                  <a:gd name="T14" fmla="*/ 0 w 18"/>
                  <a:gd name="T15" fmla="*/ 0 h 22"/>
                  <a:gd name="T16" fmla="*/ 0 w 18"/>
                  <a:gd name="T17" fmla="*/ 0 h 22"/>
                  <a:gd name="T18" fmla="*/ 0 w 18"/>
                  <a:gd name="T19" fmla="*/ 0 h 22"/>
                  <a:gd name="T20" fmla="*/ 0 w 18"/>
                  <a:gd name="T21" fmla="*/ 0 h 22"/>
                  <a:gd name="T22" fmla="*/ 0 w 18"/>
                  <a:gd name="T23" fmla="*/ 0 h 22"/>
                  <a:gd name="T24" fmla="*/ 0 w 18"/>
                  <a:gd name="T25" fmla="*/ 0 h 22"/>
                  <a:gd name="T26" fmla="*/ 0 w 18"/>
                  <a:gd name="T27" fmla="*/ 0 h 22"/>
                  <a:gd name="T28" fmla="*/ 0 w 18"/>
                  <a:gd name="T29" fmla="*/ 0 h 22"/>
                  <a:gd name="T30" fmla="*/ 0 w 18"/>
                  <a:gd name="T31" fmla="*/ 0 h 22"/>
                  <a:gd name="T32" fmla="*/ 0 w 18"/>
                  <a:gd name="T33" fmla="*/ 0 h 22"/>
                  <a:gd name="T34" fmla="*/ 0 w 18"/>
                  <a:gd name="T35" fmla="*/ 0 h 22"/>
                  <a:gd name="T36" fmla="*/ 0 w 18"/>
                  <a:gd name="T37" fmla="*/ 0 h 22"/>
                  <a:gd name="T38" fmla="*/ 0 w 18"/>
                  <a:gd name="T39" fmla="*/ 0 h 22"/>
                  <a:gd name="T40" fmla="*/ 0 w 18"/>
                  <a:gd name="T41" fmla="*/ 0 h 22"/>
                  <a:gd name="T42" fmla="*/ 0 w 18"/>
                  <a:gd name="T43" fmla="*/ 0 h 22"/>
                  <a:gd name="T44" fmla="*/ 0 w 18"/>
                  <a:gd name="T45" fmla="*/ 0 h 22"/>
                  <a:gd name="T46" fmla="*/ 0 w 18"/>
                  <a:gd name="T47" fmla="*/ 0 h 22"/>
                  <a:gd name="T48" fmla="*/ 0 w 18"/>
                  <a:gd name="T49" fmla="*/ 0 h 22"/>
                  <a:gd name="T50" fmla="*/ 0 w 18"/>
                  <a:gd name="T51" fmla="*/ 0 h 22"/>
                  <a:gd name="T52" fmla="*/ 0 w 18"/>
                  <a:gd name="T53" fmla="*/ 0 h 22"/>
                  <a:gd name="T54" fmla="*/ 0 w 18"/>
                  <a:gd name="T55" fmla="*/ 0 h 22"/>
                  <a:gd name="T56" fmla="*/ 0 w 18"/>
                  <a:gd name="T57" fmla="*/ 0 h 22"/>
                  <a:gd name="T58" fmla="*/ 0 w 18"/>
                  <a:gd name="T59" fmla="*/ 0 h 22"/>
                  <a:gd name="T60" fmla="*/ 0 w 18"/>
                  <a:gd name="T61" fmla="*/ 0 h 22"/>
                  <a:gd name="T62" fmla="*/ 0 w 18"/>
                  <a:gd name="T63" fmla="*/ 0 h 22"/>
                  <a:gd name="T64" fmla="*/ 0 w 18"/>
                  <a:gd name="T65" fmla="*/ 0 h 2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"/>
                  <a:gd name="T100" fmla="*/ 0 h 22"/>
                  <a:gd name="T101" fmla="*/ 18 w 18"/>
                  <a:gd name="T102" fmla="*/ 22 h 2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" h="22">
                    <a:moveTo>
                      <a:pt x="18" y="11"/>
                    </a:moveTo>
                    <a:lnTo>
                      <a:pt x="18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5" y="4"/>
                    </a:lnTo>
                    <a:lnTo>
                      <a:pt x="14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1" y="14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4" y="19"/>
                    </a:lnTo>
                    <a:lnTo>
                      <a:pt x="6" y="20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1" y="22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8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8" y="13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DFA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1" name="Freeform 46"/>
              <p:cNvSpPr/>
              <p:nvPr/>
            </p:nvSpPr>
            <p:spPr bwMode="auto">
              <a:xfrm>
                <a:off x="1161" y="2658"/>
                <a:ext cx="2" cy="2"/>
              </a:xfrm>
              <a:custGeom>
                <a:avLst/>
                <a:gdLst>
                  <a:gd name="T0" fmla="*/ 0 w 9"/>
                  <a:gd name="T1" fmla="*/ 0 h 11"/>
                  <a:gd name="T2" fmla="*/ 0 w 9"/>
                  <a:gd name="T3" fmla="*/ 0 h 11"/>
                  <a:gd name="T4" fmla="*/ 0 w 9"/>
                  <a:gd name="T5" fmla="*/ 0 h 11"/>
                  <a:gd name="T6" fmla="*/ 0 w 9"/>
                  <a:gd name="T7" fmla="*/ 0 h 11"/>
                  <a:gd name="T8" fmla="*/ 0 w 9"/>
                  <a:gd name="T9" fmla="*/ 0 h 11"/>
                  <a:gd name="T10" fmla="*/ 0 w 9"/>
                  <a:gd name="T11" fmla="*/ 0 h 11"/>
                  <a:gd name="T12" fmla="*/ 0 w 9"/>
                  <a:gd name="T13" fmla="*/ 0 h 11"/>
                  <a:gd name="T14" fmla="*/ 0 w 9"/>
                  <a:gd name="T15" fmla="*/ 0 h 11"/>
                  <a:gd name="T16" fmla="*/ 0 w 9"/>
                  <a:gd name="T17" fmla="*/ 0 h 11"/>
                  <a:gd name="T18" fmla="*/ 0 w 9"/>
                  <a:gd name="T19" fmla="*/ 0 h 11"/>
                  <a:gd name="T20" fmla="*/ 0 w 9"/>
                  <a:gd name="T21" fmla="*/ 0 h 11"/>
                  <a:gd name="T22" fmla="*/ 0 w 9"/>
                  <a:gd name="T23" fmla="*/ 0 h 11"/>
                  <a:gd name="T24" fmla="*/ 0 w 9"/>
                  <a:gd name="T25" fmla="*/ 0 h 11"/>
                  <a:gd name="T26" fmla="*/ 0 w 9"/>
                  <a:gd name="T27" fmla="*/ 0 h 11"/>
                  <a:gd name="T28" fmla="*/ 0 w 9"/>
                  <a:gd name="T29" fmla="*/ 0 h 11"/>
                  <a:gd name="T30" fmla="*/ 0 w 9"/>
                  <a:gd name="T31" fmla="*/ 0 h 11"/>
                  <a:gd name="T32" fmla="*/ 0 w 9"/>
                  <a:gd name="T33" fmla="*/ 0 h 11"/>
                  <a:gd name="T34" fmla="*/ 0 w 9"/>
                  <a:gd name="T35" fmla="*/ 0 h 11"/>
                  <a:gd name="T36" fmla="*/ 0 w 9"/>
                  <a:gd name="T37" fmla="*/ 0 h 11"/>
                  <a:gd name="T38" fmla="*/ 0 w 9"/>
                  <a:gd name="T39" fmla="*/ 0 h 11"/>
                  <a:gd name="T40" fmla="*/ 0 w 9"/>
                  <a:gd name="T41" fmla="*/ 0 h 11"/>
                  <a:gd name="T42" fmla="*/ 0 w 9"/>
                  <a:gd name="T43" fmla="*/ 0 h 11"/>
                  <a:gd name="T44" fmla="*/ 0 w 9"/>
                  <a:gd name="T45" fmla="*/ 0 h 11"/>
                  <a:gd name="T46" fmla="*/ 0 w 9"/>
                  <a:gd name="T47" fmla="*/ 0 h 11"/>
                  <a:gd name="T48" fmla="*/ 0 w 9"/>
                  <a:gd name="T49" fmla="*/ 0 h 11"/>
                  <a:gd name="T50" fmla="*/ 0 w 9"/>
                  <a:gd name="T51" fmla="*/ 0 h 11"/>
                  <a:gd name="T52" fmla="*/ 0 w 9"/>
                  <a:gd name="T53" fmla="*/ 0 h 11"/>
                  <a:gd name="T54" fmla="*/ 0 w 9"/>
                  <a:gd name="T55" fmla="*/ 0 h 11"/>
                  <a:gd name="T56" fmla="*/ 0 w 9"/>
                  <a:gd name="T57" fmla="*/ 0 h 11"/>
                  <a:gd name="T58" fmla="*/ 0 w 9"/>
                  <a:gd name="T59" fmla="*/ 0 h 11"/>
                  <a:gd name="T60" fmla="*/ 0 w 9"/>
                  <a:gd name="T61" fmla="*/ 0 h 11"/>
                  <a:gd name="T62" fmla="*/ 0 w 9"/>
                  <a:gd name="T63" fmla="*/ 0 h 11"/>
                  <a:gd name="T64" fmla="*/ 0 w 9"/>
                  <a:gd name="T65" fmla="*/ 0 h 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"/>
                  <a:gd name="T100" fmla="*/ 0 h 11"/>
                  <a:gd name="T101" fmla="*/ 9 w 9"/>
                  <a:gd name="T102" fmla="*/ 11 h 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" h="11">
                    <a:moveTo>
                      <a:pt x="9" y="6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2" name="Freeform 47"/>
              <p:cNvSpPr/>
              <p:nvPr/>
            </p:nvSpPr>
            <p:spPr bwMode="auto">
              <a:xfrm>
                <a:off x="1043" y="2596"/>
                <a:ext cx="44" cy="47"/>
              </a:xfrm>
              <a:custGeom>
                <a:avLst/>
                <a:gdLst>
                  <a:gd name="T0" fmla="*/ 0 w 220"/>
                  <a:gd name="T1" fmla="*/ 0 h 284"/>
                  <a:gd name="T2" fmla="*/ 0 w 220"/>
                  <a:gd name="T3" fmla="*/ 0 h 284"/>
                  <a:gd name="T4" fmla="*/ 0 w 220"/>
                  <a:gd name="T5" fmla="*/ 0 h 284"/>
                  <a:gd name="T6" fmla="*/ 0 w 220"/>
                  <a:gd name="T7" fmla="*/ 0 h 284"/>
                  <a:gd name="T8" fmla="*/ 0 w 220"/>
                  <a:gd name="T9" fmla="*/ 0 h 284"/>
                  <a:gd name="T10" fmla="*/ 0 w 220"/>
                  <a:gd name="T11" fmla="*/ 0 h 2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0"/>
                  <a:gd name="T19" fmla="*/ 0 h 284"/>
                  <a:gd name="T20" fmla="*/ 220 w 220"/>
                  <a:gd name="T21" fmla="*/ 284 h 2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0" h="284">
                    <a:moveTo>
                      <a:pt x="185" y="0"/>
                    </a:moveTo>
                    <a:lnTo>
                      <a:pt x="0" y="48"/>
                    </a:lnTo>
                    <a:lnTo>
                      <a:pt x="58" y="260"/>
                    </a:lnTo>
                    <a:lnTo>
                      <a:pt x="94" y="284"/>
                    </a:lnTo>
                    <a:lnTo>
                      <a:pt x="220" y="23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C2C2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63" name="Freeform 48"/>
              <p:cNvSpPr/>
              <p:nvPr/>
            </p:nvSpPr>
            <p:spPr bwMode="auto">
              <a:xfrm>
                <a:off x="1043" y="2596"/>
                <a:ext cx="44" cy="26"/>
              </a:xfrm>
              <a:custGeom>
                <a:avLst/>
                <a:gdLst>
                  <a:gd name="T0" fmla="*/ 0 w 222"/>
                  <a:gd name="T1" fmla="*/ 0 h 157"/>
                  <a:gd name="T2" fmla="*/ 0 w 222"/>
                  <a:gd name="T3" fmla="*/ 0 h 157"/>
                  <a:gd name="T4" fmla="*/ 0 w 222"/>
                  <a:gd name="T5" fmla="*/ 0 h 157"/>
                  <a:gd name="T6" fmla="*/ 0 w 222"/>
                  <a:gd name="T7" fmla="*/ 0 h 157"/>
                  <a:gd name="T8" fmla="*/ 0 w 222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2"/>
                  <a:gd name="T16" fmla="*/ 0 h 157"/>
                  <a:gd name="T17" fmla="*/ 222 w 222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2" h="157">
                    <a:moveTo>
                      <a:pt x="186" y="0"/>
                    </a:moveTo>
                    <a:lnTo>
                      <a:pt x="0" y="48"/>
                    </a:lnTo>
                    <a:lnTo>
                      <a:pt x="157" y="157"/>
                    </a:lnTo>
                    <a:lnTo>
                      <a:pt x="222" y="24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EB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84" name="Freeform 49"/>
              <p:cNvSpPr/>
              <p:nvPr/>
            </p:nvSpPr>
            <p:spPr bwMode="auto">
              <a:xfrm>
                <a:off x="1043" y="2601"/>
                <a:ext cx="13" cy="15"/>
              </a:xfrm>
              <a:custGeom>
                <a:avLst/>
                <a:gdLst>
                  <a:gd name="T0" fmla="*/ 0 w 63"/>
                  <a:gd name="T1" fmla="*/ 0 h 89"/>
                  <a:gd name="T2" fmla="*/ 0 w 63"/>
                  <a:gd name="T3" fmla="*/ 0 h 89"/>
                  <a:gd name="T4" fmla="*/ 0 w 63"/>
                  <a:gd name="T5" fmla="*/ 0 h 89"/>
                  <a:gd name="T6" fmla="*/ 0 w 63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89"/>
                  <a:gd name="T14" fmla="*/ 63 w 63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89">
                    <a:moveTo>
                      <a:pt x="63" y="0"/>
                    </a:moveTo>
                    <a:lnTo>
                      <a:pt x="0" y="16"/>
                    </a:lnTo>
                    <a:lnTo>
                      <a:pt x="20" y="8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A9A9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85" name="Freeform 50"/>
              <p:cNvSpPr/>
              <p:nvPr/>
            </p:nvSpPr>
            <p:spPr bwMode="auto">
              <a:xfrm>
                <a:off x="1043" y="2601"/>
                <a:ext cx="13" cy="8"/>
              </a:xfrm>
              <a:custGeom>
                <a:avLst/>
                <a:gdLst>
                  <a:gd name="T0" fmla="*/ 0 w 63"/>
                  <a:gd name="T1" fmla="*/ 0 h 46"/>
                  <a:gd name="T2" fmla="*/ 0 w 63"/>
                  <a:gd name="T3" fmla="*/ 0 h 46"/>
                  <a:gd name="T4" fmla="*/ 0 w 63"/>
                  <a:gd name="T5" fmla="*/ 0 h 46"/>
                  <a:gd name="T6" fmla="*/ 0 w 63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"/>
                  <a:gd name="T13" fmla="*/ 0 h 46"/>
                  <a:gd name="T14" fmla="*/ 63 w 63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" h="46">
                    <a:moveTo>
                      <a:pt x="63" y="0"/>
                    </a:moveTo>
                    <a:lnTo>
                      <a:pt x="0" y="16"/>
                    </a:lnTo>
                    <a:lnTo>
                      <a:pt x="41" y="46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DE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86" name="Freeform 51"/>
              <p:cNvSpPr/>
              <p:nvPr/>
            </p:nvSpPr>
            <p:spPr bwMode="auto">
              <a:xfrm>
                <a:off x="1078" y="2596"/>
                <a:ext cx="93" cy="63"/>
              </a:xfrm>
              <a:custGeom>
                <a:avLst/>
                <a:gdLst>
                  <a:gd name="T0" fmla="*/ 0 w 463"/>
                  <a:gd name="T1" fmla="*/ 0 h 376"/>
                  <a:gd name="T2" fmla="*/ 0 w 463"/>
                  <a:gd name="T3" fmla="*/ 0 h 376"/>
                  <a:gd name="T4" fmla="*/ 0 w 463"/>
                  <a:gd name="T5" fmla="*/ 0 h 376"/>
                  <a:gd name="T6" fmla="*/ 0 w 463"/>
                  <a:gd name="T7" fmla="*/ 0 h 376"/>
                  <a:gd name="T8" fmla="*/ 0 w 463"/>
                  <a:gd name="T9" fmla="*/ 0 h 3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376"/>
                  <a:gd name="T17" fmla="*/ 463 w 463"/>
                  <a:gd name="T18" fmla="*/ 376 h 3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376">
                    <a:moveTo>
                      <a:pt x="8" y="0"/>
                    </a:moveTo>
                    <a:lnTo>
                      <a:pt x="0" y="79"/>
                    </a:lnTo>
                    <a:lnTo>
                      <a:pt x="432" y="376"/>
                    </a:lnTo>
                    <a:lnTo>
                      <a:pt x="463" y="311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B5D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91" name="Freeform 52"/>
              <p:cNvSpPr/>
              <p:nvPr/>
            </p:nvSpPr>
            <p:spPr bwMode="auto">
              <a:xfrm>
                <a:off x="1065" y="2609"/>
                <a:ext cx="100" cy="72"/>
              </a:xfrm>
              <a:custGeom>
                <a:avLst/>
                <a:gdLst>
                  <a:gd name="T0" fmla="*/ 0 w 501"/>
                  <a:gd name="T1" fmla="*/ 0 h 430"/>
                  <a:gd name="T2" fmla="*/ 0 w 501"/>
                  <a:gd name="T3" fmla="*/ 0 h 430"/>
                  <a:gd name="T4" fmla="*/ 0 w 501"/>
                  <a:gd name="T5" fmla="*/ 0 h 430"/>
                  <a:gd name="T6" fmla="*/ 0 w 501"/>
                  <a:gd name="T7" fmla="*/ 0 h 430"/>
                  <a:gd name="T8" fmla="*/ 0 w 501"/>
                  <a:gd name="T9" fmla="*/ 0 h 430"/>
                  <a:gd name="T10" fmla="*/ 0 w 501"/>
                  <a:gd name="T11" fmla="*/ 0 h 4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1"/>
                  <a:gd name="T19" fmla="*/ 0 h 430"/>
                  <a:gd name="T20" fmla="*/ 501 w 501"/>
                  <a:gd name="T21" fmla="*/ 430 h 43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1" h="430">
                    <a:moveTo>
                      <a:pt x="69" y="0"/>
                    </a:moveTo>
                    <a:lnTo>
                      <a:pt x="14" y="52"/>
                    </a:lnTo>
                    <a:lnTo>
                      <a:pt x="0" y="131"/>
                    </a:lnTo>
                    <a:lnTo>
                      <a:pt x="436" y="430"/>
                    </a:lnTo>
                    <a:lnTo>
                      <a:pt x="501" y="297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8DC6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92" name="Freeform 53"/>
              <p:cNvSpPr/>
              <p:nvPr/>
            </p:nvSpPr>
            <p:spPr bwMode="auto">
              <a:xfrm>
                <a:off x="1055" y="2630"/>
                <a:ext cx="97" cy="61"/>
              </a:xfrm>
              <a:custGeom>
                <a:avLst/>
                <a:gdLst>
                  <a:gd name="T0" fmla="*/ 0 w 487"/>
                  <a:gd name="T1" fmla="*/ 0 h 367"/>
                  <a:gd name="T2" fmla="*/ 0 w 487"/>
                  <a:gd name="T3" fmla="*/ 0 h 367"/>
                  <a:gd name="T4" fmla="*/ 0 w 487"/>
                  <a:gd name="T5" fmla="*/ 0 h 367"/>
                  <a:gd name="T6" fmla="*/ 0 w 487"/>
                  <a:gd name="T7" fmla="*/ 0 h 367"/>
                  <a:gd name="T8" fmla="*/ 0 w 487"/>
                  <a:gd name="T9" fmla="*/ 0 h 3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7"/>
                  <a:gd name="T16" fmla="*/ 0 h 367"/>
                  <a:gd name="T17" fmla="*/ 487 w 487"/>
                  <a:gd name="T18" fmla="*/ 367 h 3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7" h="367">
                    <a:moveTo>
                      <a:pt x="51" y="0"/>
                    </a:moveTo>
                    <a:lnTo>
                      <a:pt x="0" y="55"/>
                    </a:lnTo>
                    <a:lnTo>
                      <a:pt x="455" y="367"/>
                    </a:lnTo>
                    <a:lnTo>
                      <a:pt x="487" y="3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6EAE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93" name="Freeform 54"/>
              <p:cNvSpPr/>
              <p:nvPr/>
            </p:nvSpPr>
            <p:spPr bwMode="auto">
              <a:xfrm>
                <a:off x="1143" y="2647"/>
                <a:ext cx="30" cy="45"/>
              </a:xfrm>
              <a:custGeom>
                <a:avLst/>
                <a:gdLst>
                  <a:gd name="T0" fmla="*/ 0 w 147"/>
                  <a:gd name="T1" fmla="*/ 0 h 276"/>
                  <a:gd name="T2" fmla="*/ 0 w 147"/>
                  <a:gd name="T3" fmla="*/ 0 h 276"/>
                  <a:gd name="T4" fmla="*/ 0 w 147"/>
                  <a:gd name="T5" fmla="*/ 0 h 276"/>
                  <a:gd name="T6" fmla="*/ 0 w 147"/>
                  <a:gd name="T7" fmla="*/ 0 h 276"/>
                  <a:gd name="T8" fmla="*/ 0 w 147"/>
                  <a:gd name="T9" fmla="*/ 0 h 2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7"/>
                  <a:gd name="T16" fmla="*/ 0 h 276"/>
                  <a:gd name="T17" fmla="*/ 147 w 147"/>
                  <a:gd name="T18" fmla="*/ 276 h 2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7" h="276">
                    <a:moveTo>
                      <a:pt x="127" y="0"/>
                    </a:moveTo>
                    <a:lnTo>
                      <a:pt x="147" y="14"/>
                    </a:lnTo>
                    <a:lnTo>
                      <a:pt x="20" y="276"/>
                    </a:lnTo>
                    <a:lnTo>
                      <a:pt x="0" y="263"/>
                    </a:lnTo>
                    <a:lnTo>
                      <a:pt x="127" y="0"/>
                    </a:lnTo>
                    <a:close/>
                  </a:path>
                </a:pathLst>
              </a:custGeom>
              <a:solidFill>
                <a:srgbClr val="C2C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98" name="Freeform 55"/>
              <p:cNvSpPr/>
              <p:nvPr/>
            </p:nvSpPr>
            <p:spPr bwMode="auto">
              <a:xfrm>
                <a:off x="1150" y="2647"/>
                <a:ext cx="23" cy="34"/>
              </a:xfrm>
              <a:custGeom>
                <a:avLst/>
                <a:gdLst>
                  <a:gd name="T0" fmla="*/ 0 w 114"/>
                  <a:gd name="T1" fmla="*/ 0 h 209"/>
                  <a:gd name="T2" fmla="*/ 0 w 114"/>
                  <a:gd name="T3" fmla="*/ 0 h 209"/>
                  <a:gd name="T4" fmla="*/ 0 w 114"/>
                  <a:gd name="T5" fmla="*/ 0 h 209"/>
                  <a:gd name="T6" fmla="*/ 0 w 114"/>
                  <a:gd name="T7" fmla="*/ 0 h 209"/>
                  <a:gd name="T8" fmla="*/ 0 w 114"/>
                  <a:gd name="T9" fmla="*/ 0 h 2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4"/>
                  <a:gd name="T16" fmla="*/ 0 h 209"/>
                  <a:gd name="T17" fmla="*/ 114 w 114"/>
                  <a:gd name="T18" fmla="*/ 209 h 2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4" h="209">
                    <a:moveTo>
                      <a:pt x="94" y="0"/>
                    </a:moveTo>
                    <a:lnTo>
                      <a:pt x="114" y="14"/>
                    </a:lnTo>
                    <a:lnTo>
                      <a:pt x="20" y="209"/>
                    </a:lnTo>
                    <a:lnTo>
                      <a:pt x="0" y="195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DFC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  <p:sp>
            <p:nvSpPr>
              <p:cNvPr id="16399" name="Freeform 56"/>
              <p:cNvSpPr/>
              <p:nvPr/>
            </p:nvSpPr>
            <p:spPr bwMode="auto">
              <a:xfrm>
                <a:off x="1162" y="2647"/>
                <a:ext cx="11" cy="13"/>
              </a:xfrm>
              <a:custGeom>
                <a:avLst/>
                <a:gdLst>
                  <a:gd name="T0" fmla="*/ 0 w 51"/>
                  <a:gd name="T1" fmla="*/ 0 h 78"/>
                  <a:gd name="T2" fmla="*/ 0 w 51"/>
                  <a:gd name="T3" fmla="*/ 0 h 78"/>
                  <a:gd name="T4" fmla="*/ 0 w 51"/>
                  <a:gd name="T5" fmla="*/ 0 h 78"/>
                  <a:gd name="T6" fmla="*/ 0 w 51"/>
                  <a:gd name="T7" fmla="*/ 0 h 78"/>
                  <a:gd name="T8" fmla="*/ 0 w 51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78"/>
                  <a:gd name="T17" fmla="*/ 51 w 5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78">
                    <a:moveTo>
                      <a:pt x="31" y="0"/>
                    </a:moveTo>
                    <a:lnTo>
                      <a:pt x="51" y="14"/>
                    </a:lnTo>
                    <a:lnTo>
                      <a:pt x="21" y="78"/>
                    </a:lnTo>
                    <a:lnTo>
                      <a:pt x="0" y="6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FEFE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800"/>
              </a:p>
            </p:txBody>
          </p:sp>
        </p:grpSp>
        <p:sp>
          <p:nvSpPr>
            <p:cNvPr id="18" name="Line 57"/>
            <p:cNvSpPr>
              <a:spLocks noChangeShapeType="1"/>
            </p:cNvSpPr>
            <p:nvPr/>
          </p:nvSpPr>
          <p:spPr bwMode="auto">
            <a:xfrm>
              <a:off x="258853" y="566286"/>
              <a:ext cx="412435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>
                <a:latin typeface="+mn-lt"/>
                <a:ea typeface="+mn-ea"/>
              </a:endParaRPr>
            </a:p>
          </p:txBody>
        </p:sp>
        <p:sp>
          <p:nvSpPr>
            <p:cNvPr id="19" name="Text Box 58"/>
            <p:cNvSpPr txBox="1">
              <a:spLocks noChangeArrowheads="1"/>
            </p:cNvSpPr>
            <p:nvPr/>
          </p:nvSpPr>
          <p:spPr bwMode="auto">
            <a:xfrm>
              <a:off x="588581" y="27953"/>
              <a:ext cx="379462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二、</a:t>
              </a:r>
              <a:r>
                <a:rPr lang="zh-CN" altLang="en-US" sz="28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生物多样性的价值</a:t>
              </a:r>
              <a:endPara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6400" name="文本框 16399"/>
          <p:cNvSpPr txBox="1"/>
          <p:nvPr>
            <p:custDataLst>
              <p:tags r:id="rId16"/>
            </p:custDataLst>
          </p:nvPr>
        </p:nvSpPr>
        <p:spPr>
          <a:xfrm>
            <a:off x="158788" y="780331"/>
            <a:ext cx="2425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3.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潜在价值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Arial Black" panose="020B0A04020102020204" charset="0"/>
              </a:rPr>
              <a:t>：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  <a:cs typeface="Arial Black" panose="020B0A040201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9" grpId="0"/>
    </p:bldLst>
  </p:timing>
</p:sld>
</file>

<file path=ppt/tags/tag1.xml><?xml version="1.0" encoding="utf-8"?>
<p:tagLst xmlns:p="http://schemas.openxmlformats.org/presentationml/2006/main">
  <p:tag name="AS_UNIQUEID" val="1196"/>
  <p:tag name="KSO_WM_BEAUTIFY_FLAG" val=""/>
</p:tagLst>
</file>

<file path=ppt/tags/tag10.xml><?xml version="1.0" encoding="utf-8"?>
<p:tagLst xmlns:p="http://schemas.openxmlformats.org/presentationml/2006/main">
  <p:tag name="AS_UNIQUEID" val="3705"/>
</p:tagLst>
</file>

<file path=ppt/tags/tag100.xml><?xml version="1.0" encoding="utf-8"?>
<p:tagLst xmlns:p="http://schemas.openxmlformats.org/presentationml/2006/main">
  <p:tag name="AS_UNIQUEID" val="4107"/>
</p:tagLst>
</file>

<file path=ppt/tags/tag101.xml><?xml version="1.0" encoding="utf-8"?>
<p:tagLst xmlns:p="http://schemas.openxmlformats.org/presentationml/2006/main">
  <p:tag name="AS_UNIQUEID" val="4108"/>
</p:tagLst>
</file>

<file path=ppt/tags/tag102.xml><?xml version="1.0" encoding="utf-8"?>
<p:tagLst xmlns:p="http://schemas.openxmlformats.org/presentationml/2006/main">
  <p:tag name="AS_UNIQUEID" val="4109"/>
</p:tagLst>
</file>

<file path=ppt/tags/tag103.xml><?xml version="1.0" encoding="utf-8"?>
<p:tagLst xmlns:p="http://schemas.openxmlformats.org/presentationml/2006/main">
  <p:tag name="AS_UNIQUEID" val="4110"/>
</p:tagLst>
</file>

<file path=ppt/tags/tag104.xml><?xml version="1.0" encoding="utf-8"?>
<p:tagLst xmlns:p="http://schemas.openxmlformats.org/presentationml/2006/main">
  <p:tag name="AS_UNIQUEID" val="4111"/>
</p:tagLst>
</file>

<file path=ppt/tags/tag105.xml><?xml version="1.0" encoding="utf-8"?>
<p:tagLst xmlns:p="http://schemas.openxmlformats.org/presentationml/2006/main">
  <p:tag name="AS_UNIQUEID" val="4112"/>
</p:tagLst>
</file>

<file path=ppt/tags/tag106.xml><?xml version="1.0" encoding="utf-8"?>
<p:tagLst xmlns:p="http://schemas.openxmlformats.org/presentationml/2006/main">
  <p:tag name="AS_UNIQUEID" val="10835"/>
</p:tagLst>
</file>

<file path=ppt/tags/tag107.xml><?xml version="1.0" encoding="utf-8"?>
<p:tagLst xmlns:p="http://schemas.openxmlformats.org/presentationml/2006/main">
  <p:tag name="AS_UNIQUEID" val="10836"/>
  <p:tag name="ID" val="547147"/>
  <p:tag name="MH" val="20171004132550"/>
  <p:tag name="MH_LIBRARY" val="CONTENTS"/>
  <p:tag name="MH_ORDER" val="1"/>
  <p:tag name="MH_TYPE" val="NUMBER"/>
</p:tagLst>
</file>

<file path=ppt/tags/tag108.xml><?xml version="1.0" encoding="utf-8"?>
<p:tagLst xmlns:p="http://schemas.openxmlformats.org/presentationml/2006/main">
  <p:tag name="AS_UNIQUEID" val="10837"/>
  <p:tag name="ID" val="547147"/>
  <p:tag name="MH" val="20171004132550"/>
  <p:tag name="MH_LIBRARY" val="CONTENTS"/>
  <p:tag name="MH_ORDER" val="1"/>
  <p:tag name="MH_TYPE" val="ENTRY"/>
</p:tagLst>
</file>

<file path=ppt/tags/tag109.xml><?xml version="1.0" encoding="utf-8"?>
<p:tagLst xmlns:p="http://schemas.openxmlformats.org/presentationml/2006/main">
  <p:tag name="AS_UNIQUEID" val="7013"/>
  <p:tag name="KSO_WM_BEAUTIFY_FLAG" val=""/>
</p:tagLst>
</file>

<file path=ppt/tags/tag11.xml><?xml version="1.0" encoding="utf-8"?>
<p:tagLst xmlns:p="http://schemas.openxmlformats.org/presentationml/2006/main">
  <p:tag name="AS_UNIQUEID" val="3706"/>
</p:tagLst>
</file>

<file path=ppt/tags/tag110.xml><?xml version="1.0" encoding="utf-8"?>
<p:tagLst xmlns:p="http://schemas.openxmlformats.org/presentationml/2006/main">
  <p:tag name="AS_UNIQUEID" val="7014"/>
  <p:tag name="KSO_WM_BEAUTIFY_FLAG" val=""/>
</p:tagLst>
</file>

<file path=ppt/tags/tag111.xml><?xml version="1.0" encoding="utf-8"?>
<p:tagLst xmlns:p="http://schemas.openxmlformats.org/presentationml/2006/main">
  <p:tag name="AS_UNIQUEID" val="7015"/>
  <p:tag name="KSO_WM_BEAUTIFY_FLAG" val=""/>
</p:tagLst>
</file>

<file path=ppt/tags/tag112.xml><?xml version="1.0" encoding="utf-8"?>
<p:tagLst xmlns:p="http://schemas.openxmlformats.org/presentationml/2006/main">
  <p:tag name="AS_UNIQUEID" val="7016"/>
  <p:tag name="KSO_WM_BEAUTIFY_FLAG" val=""/>
</p:tagLst>
</file>

<file path=ppt/tags/tag113.xml><?xml version="1.0" encoding="utf-8"?>
<p:tagLst xmlns:p="http://schemas.openxmlformats.org/presentationml/2006/main">
  <p:tag name="AS_UNIQUEID" val="2150"/>
  <p:tag name="KSO_WM_BEAUTIFY_FLAG" val=""/>
</p:tagLst>
</file>

<file path=ppt/tags/tag114.xml><?xml version="1.0" encoding="utf-8"?>
<p:tagLst xmlns:p="http://schemas.openxmlformats.org/presentationml/2006/main">
  <p:tag name="AS_UNIQUEID" val="2151"/>
  <p:tag name="KSO_WM_BEAUTIFY_FLAG" val=""/>
</p:tagLst>
</file>

<file path=ppt/tags/tag115.xml><?xml version="1.0" encoding="utf-8"?>
<p:tagLst xmlns:p="http://schemas.openxmlformats.org/presentationml/2006/main">
  <p:tag name="AS_UNIQUEID" val="987"/>
  <p:tag name="KSO_WM_BEAUTIFY_FLAG" val=""/>
</p:tagLst>
</file>

<file path=ppt/tags/tag116.xml><?xml version="1.0" encoding="utf-8"?>
<p:tagLst xmlns:p="http://schemas.openxmlformats.org/presentationml/2006/main">
  <p:tag name="AS_UNIQUEID" val="10839"/>
</p:tagLst>
</file>

<file path=ppt/tags/tag117.xml><?xml version="1.0" encoding="utf-8"?>
<p:tagLst xmlns:p="http://schemas.openxmlformats.org/presentationml/2006/main">
  <p:tag name="AS_UNIQUEID" val="10840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18.xml><?xml version="1.0" encoding="utf-8"?>
<p:tagLst xmlns:p="http://schemas.openxmlformats.org/presentationml/2006/main">
  <p:tag name="AS_UNIQUEID" val="10841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19.xml><?xml version="1.0" encoding="utf-8"?>
<p:tagLst xmlns:p="http://schemas.openxmlformats.org/presentationml/2006/main">
  <p:tag name="AS_UNIQUEID" val="7014"/>
  <p:tag name="KSO_WM_BEAUTIFY_FLAG" val=""/>
</p:tagLst>
</file>

<file path=ppt/tags/tag12.xml><?xml version="1.0" encoding="utf-8"?>
<p:tagLst xmlns:p="http://schemas.openxmlformats.org/presentationml/2006/main">
  <p:tag name="AS_UNIQUEID" val="3707"/>
</p:tagLst>
</file>

<file path=ppt/tags/tag120.xml><?xml version="1.0" encoding="utf-8"?>
<p:tagLst xmlns:p="http://schemas.openxmlformats.org/presentationml/2006/main">
  <p:tag name="AS_UNIQUEID" val="7021"/>
  <p:tag name="KSO_WM_BEAUTIFY_FLAG" val=""/>
</p:tagLst>
</file>

<file path=ppt/tags/tag121.xml><?xml version="1.0" encoding="utf-8"?>
<p:tagLst xmlns:p="http://schemas.openxmlformats.org/presentationml/2006/main">
  <p:tag name="AS_UNIQUEID" val="7022"/>
  <p:tag name="KSO_WM_BEAUTIFY_FLAG" val=""/>
</p:tagLst>
</file>

<file path=ppt/tags/tag122.xml><?xml version="1.0" encoding="utf-8"?>
<p:tagLst xmlns:p="http://schemas.openxmlformats.org/presentationml/2006/main">
  <p:tag name="AS_UNIQUEID" val="2156"/>
  <p:tag name="KSO_WM_BEAUTIFY_FLAG" val=""/>
</p:tagLst>
</file>

<file path=ppt/tags/tag123.xml><?xml version="1.0" encoding="utf-8"?>
<p:tagLst xmlns:p="http://schemas.openxmlformats.org/presentationml/2006/main">
  <p:tag name="AS_UNIQUEID" val="2157"/>
  <p:tag name="KSO_WM_BEAUTIFY_FLAG" val=""/>
</p:tagLst>
</file>

<file path=ppt/tags/tag124.xml><?xml version="1.0" encoding="utf-8"?>
<p:tagLst xmlns:p="http://schemas.openxmlformats.org/presentationml/2006/main">
  <p:tag name="AS_UNIQUEID" val="869"/>
  <p:tag name="KSO_WM_BEAUTIFY_FLAG" val=""/>
</p:tagLst>
</file>

<file path=ppt/tags/tag125.xml><?xml version="1.0" encoding="utf-8"?>
<p:tagLst xmlns:p="http://schemas.openxmlformats.org/presentationml/2006/main">
  <p:tag name="AS_UNIQUEID" val="5370"/>
  <p:tag name="KSO_WM_BEAUTIFY_FLAG" val=""/>
</p:tagLst>
</file>

<file path=ppt/tags/tag126.xml><?xml version="1.0" encoding="utf-8"?>
<p:tagLst xmlns:p="http://schemas.openxmlformats.org/presentationml/2006/main">
  <p:tag name="AS_UNIQUEID" val="7033"/>
  <p:tag name="KSO_WM_BEAUTIFY_FLAG" val=""/>
</p:tagLst>
</file>

<file path=ppt/tags/tag127.xml><?xml version="1.0" encoding="utf-8"?>
<p:tagLst xmlns:p="http://schemas.openxmlformats.org/presentationml/2006/main">
  <p:tag name="AS_UNIQUEID" val="7034"/>
  <p:tag name="KSO_WM_BEAUTIFY_FLAG" val=""/>
</p:tagLst>
</file>

<file path=ppt/tags/tag128.xml><?xml version="1.0" encoding="utf-8"?>
<p:tagLst xmlns:p="http://schemas.openxmlformats.org/presentationml/2006/main">
  <p:tag name="AS_UNIQUEID" val="7035"/>
  <p:tag name="KSO_WM_BEAUTIFY_FLAG" val=""/>
</p:tagLst>
</file>

<file path=ppt/tags/tag129.xml><?xml version="1.0" encoding="utf-8"?>
<p:tagLst xmlns:p="http://schemas.openxmlformats.org/presentationml/2006/main">
  <p:tag name="AS_UNIQUEID" val="882"/>
  <p:tag name="KSO_WM_BEAUTIFY_FLAG" val=""/>
</p:tagLst>
</file>

<file path=ppt/tags/tag13.xml><?xml version="1.0" encoding="utf-8"?>
<p:tagLst xmlns:p="http://schemas.openxmlformats.org/presentationml/2006/main">
  <p:tag name="AS_UNIQUEID" val="3708"/>
</p:tagLst>
</file>

<file path=ppt/tags/tag130.xml><?xml version="1.0" encoding="utf-8"?>
<p:tagLst xmlns:p="http://schemas.openxmlformats.org/presentationml/2006/main">
  <p:tag name="AS_UNIQUEID" val="10843"/>
</p:tagLst>
</file>

<file path=ppt/tags/tag131.xml><?xml version="1.0" encoding="utf-8"?>
<p:tagLst xmlns:p="http://schemas.openxmlformats.org/presentationml/2006/main">
  <p:tag name="AS_UNIQUEID" val="10844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32.xml><?xml version="1.0" encoding="utf-8"?>
<p:tagLst xmlns:p="http://schemas.openxmlformats.org/presentationml/2006/main">
  <p:tag name="AS_UNIQUEID" val="10845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33.xml><?xml version="1.0" encoding="utf-8"?>
<p:tagLst xmlns:p="http://schemas.openxmlformats.org/presentationml/2006/main">
  <p:tag name="AS_UNIQUEID" val="2636"/>
  <p:tag name="KSO_WM_BEAUTIFY_FLAG" val=""/>
  <p:tag name="KSO_WM_UNIT_PLACING_PICTURE_USER_VIEWPORT" val="{&quot;height&quot;:4222.1669291338585,&quot;width&quot;:7125.283464566929}"/>
</p:tagLst>
</file>

<file path=ppt/tags/tag134.xml><?xml version="1.0" encoding="utf-8"?>
<p:tagLst xmlns:p="http://schemas.openxmlformats.org/presentationml/2006/main">
  <p:tag name="AS_UNIQUEID" val="10846"/>
</p:tagLst>
</file>

<file path=ppt/tags/tag135.xml><?xml version="1.0" encoding="utf-8"?>
<p:tagLst xmlns:p="http://schemas.openxmlformats.org/presentationml/2006/main">
  <p:tag name="AS_UNIQUEID" val="10847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36.xml><?xml version="1.0" encoding="utf-8"?>
<p:tagLst xmlns:p="http://schemas.openxmlformats.org/presentationml/2006/main">
  <p:tag name="AS_UNIQUEID" val="10848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37.xml><?xml version="1.0" encoding="utf-8"?>
<p:tagLst xmlns:p="http://schemas.openxmlformats.org/presentationml/2006/main">
  <p:tag name="AS_UNIQUEID" val="2164"/>
</p:tagLst>
</file>

<file path=ppt/tags/tag138.xml><?xml version="1.0" encoding="utf-8"?>
<p:tagLst xmlns:p="http://schemas.openxmlformats.org/presentationml/2006/main">
  <p:tag name="AS_UNIQUEID" val="10850"/>
</p:tagLst>
</file>

<file path=ppt/tags/tag139.xml><?xml version="1.0" encoding="utf-8"?>
<p:tagLst xmlns:p="http://schemas.openxmlformats.org/presentationml/2006/main">
  <p:tag name="AS_UNIQUEID" val="10851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4.xml><?xml version="1.0" encoding="utf-8"?>
<p:tagLst xmlns:p="http://schemas.openxmlformats.org/presentationml/2006/main">
  <p:tag name="AS_UNIQUEID" val="3709"/>
</p:tagLst>
</file>

<file path=ppt/tags/tag140.xml><?xml version="1.0" encoding="utf-8"?>
<p:tagLst xmlns:p="http://schemas.openxmlformats.org/presentationml/2006/main">
  <p:tag name="AS_UNIQUEID" val="10852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41.xml><?xml version="1.0" encoding="utf-8"?>
<p:tagLst xmlns:p="http://schemas.openxmlformats.org/presentationml/2006/main">
  <p:tag name="AS_UNIQUEID" val="2167"/>
  <p:tag name="KSO_WM_BEAUTIFY_FLAG" val=""/>
</p:tagLst>
</file>

<file path=ppt/tags/tag142.xml><?xml version="1.0" encoding="utf-8"?>
<p:tagLst xmlns:p="http://schemas.openxmlformats.org/presentationml/2006/main">
  <p:tag name="AS_UNIQUEID" val="2168"/>
  <p:tag name="KSO_WM_BEAUTIFY_FLAG" val=""/>
</p:tagLst>
</file>

<file path=ppt/tags/tag143.xml><?xml version="1.0" encoding="utf-8"?>
<p:tagLst xmlns:p="http://schemas.openxmlformats.org/presentationml/2006/main">
  <p:tag name="AS_UNIQUEID" val="2169"/>
  <p:tag name="KSO_WM_BEAUTIFY_FLAG" val=""/>
</p:tagLst>
</file>

<file path=ppt/tags/tag144.xml><?xml version="1.0" encoding="utf-8"?>
<p:tagLst xmlns:p="http://schemas.openxmlformats.org/presentationml/2006/main">
  <p:tag name="AS_UNIQUEID" val="2170"/>
  <p:tag name="KSO_WM_BEAUTIFY_FLAG" val=""/>
</p:tagLst>
</file>

<file path=ppt/tags/tag145.xml><?xml version="1.0" encoding="utf-8"?>
<p:tagLst xmlns:p="http://schemas.openxmlformats.org/presentationml/2006/main">
  <p:tag name="AS_UNIQUEID" val="10864"/>
</p:tagLst>
</file>

<file path=ppt/tags/tag146.xml><?xml version="1.0" encoding="utf-8"?>
<p:tagLst xmlns:p="http://schemas.openxmlformats.org/presentationml/2006/main">
  <p:tag name="AS_UNIQUEID" val="10865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47.xml><?xml version="1.0" encoding="utf-8"?>
<p:tagLst xmlns:p="http://schemas.openxmlformats.org/presentationml/2006/main">
  <p:tag name="AS_UNIQUEID" val="10866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48.xml><?xml version="1.0" encoding="utf-8"?>
<p:tagLst xmlns:p="http://schemas.openxmlformats.org/presentationml/2006/main">
  <p:tag name="AS_UNIQUEID" val="423"/>
  <p:tag name="KSO_WM_BEAUTIFY_FLAG" val=""/>
</p:tagLst>
</file>

<file path=ppt/tags/tag149.xml><?xml version="1.0" encoding="utf-8"?>
<p:tagLst xmlns:p="http://schemas.openxmlformats.org/presentationml/2006/main">
  <p:tag name="AS_UNIQUEID" val="7071"/>
  <p:tag name="KSO_WM_BEAUTIFY_FLAG" val=""/>
</p:tagLst>
</file>

<file path=ppt/tags/tag15.xml><?xml version="1.0" encoding="utf-8"?>
<p:tagLst xmlns:p="http://schemas.openxmlformats.org/presentationml/2006/main">
  <p:tag name="AS_UNIQUEID" val="3710"/>
</p:tagLst>
</file>

<file path=ppt/tags/tag150.xml><?xml version="1.0" encoding="utf-8"?>
<p:tagLst xmlns:p="http://schemas.openxmlformats.org/presentationml/2006/main">
  <p:tag name="AS_UNIQUEID" val="531"/>
  <p:tag name="KSO_WM_BEAUTIFY_FLAG" val=""/>
</p:tagLst>
</file>

<file path=ppt/tags/tag151.xml><?xml version="1.0" encoding="utf-8"?>
<p:tagLst xmlns:p="http://schemas.openxmlformats.org/presentationml/2006/main">
  <p:tag name="AS_UNIQUEID" val="94"/>
  <p:tag name="KSO_WM_BEAUTIFY_FLAG" val=""/>
</p:tagLst>
</file>

<file path=ppt/tags/tag152.xml><?xml version="1.0" encoding="utf-8"?>
<p:tagLst xmlns:p="http://schemas.openxmlformats.org/presentationml/2006/main">
  <p:tag name="AS_UNIQUEID" val="95"/>
  <p:tag name="KSO_WM_BEAUTIFY_FLAG" val=""/>
</p:tagLst>
</file>

<file path=ppt/tags/tag153.xml><?xml version="1.0" encoding="utf-8"?>
<p:tagLst xmlns:p="http://schemas.openxmlformats.org/presentationml/2006/main">
  <p:tag name="AS_UNIQUEID" val="423"/>
  <p:tag name="KSO_WM_BEAUTIFY_FLAG" val=""/>
</p:tagLst>
</file>

<file path=ppt/tags/tag154.xml><?xml version="1.0" encoding="utf-8"?>
<p:tagLst xmlns:p="http://schemas.openxmlformats.org/presentationml/2006/main">
  <p:tag name="AS_UNIQUEID" val="10868"/>
</p:tagLst>
</file>

<file path=ppt/tags/tag155.xml><?xml version="1.0" encoding="utf-8"?>
<p:tagLst xmlns:p="http://schemas.openxmlformats.org/presentationml/2006/main">
  <p:tag name="AS_UNIQUEID" val="10869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56.xml><?xml version="1.0" encoding="utf-8"?>
<p:tagLst xmlns:p="http://schemas.openxmlformats.org/presentationml/2006/main">
  <p:tag name="AS_UNIQUEID" val="10870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57.xml><?xml version="1.0" encoding="utf-8"?>
<p:tagLst xmlns:p="http://schemas.openxmlformats.org/presentationml/2006/main">
  <p:tag name="AS_UNIQUEID" val="423"/>
  <p:tag name="KSO_WM_BEAUTIFY_FLAG" val=""/>
</p:tagLst>
</file>

<file path=ppt/tags/tag158.xml><?xml version="1.0" encoding="utf-8"?>
<p:tagLst xmlns:p="http://schemas.openxmlformats.org/presentationml/2006/main">
  <p:tag name="AS_UNIQUEID" val="533"/>
</p:tagLst>
</file>

<file path=ppt/tags/tag159.xml><?xml version="1.0" encoding="utf-8"?>
<p:tagLst xmlns:p="http://schemas.openxmlformats.org/presentationml/2006/main">
  <p:tag name="AS_UNIQUEID" val="534"/>
</p:tagLst>
</file>

<file path=ppt/tags/tag16.xml><?xml version="1.0" encoding="utf-8"?>
<p:tagLst xmlns:p="http://schemas.openxmlformats.org/presentationml/2006/main">
  <p:tag name="AS_UNIQUEID" val="3711"/>
</p:tagLst>
</file>

<file path=ppt/tags/tag160.xml><?xml version="1.0" encoding="utf-8"?>
<p:tagLst xmlns:p="http://schemas.openxmlformats.org/presentationml/2006/main">
  <p:tag name="AS_UNIQUEID" val="535"/>
  <p:tag name="KSO_WM_BEAUTIFY_FLAG" val=""/>
  <p:tag name="KSO_WM_UNIT_PLACING_PICTURE_USER_VIEWPORT" val="{&quot;height&quot;:8901,&quot;width&quot;:15840}"/>
</p:tagLst>
</file>

<file path=ppt/tags/tag161.xml><?xml version="1.0" encoding="utf-8"?>
<p:tagLst xmlns:p="http://schemas.openxmlformats.org/presentationml/2006/main">
  <p:tag name="AS_UNIQUEID" val="536"/>
  <p:tag name="KSO_WM_BEAUTIFY_FLAG" val=""/>
  <p:tag name="KSO_WM_UNIT_PLACING_PICTURE_USER_VIEWPORT" val="{&quot;height&quot;:2464,&quot;width&quot;:3703}"/>
</p:tagLst>
</file>

<file path=ppt/tags/tag162.xml><?xml version="1.0" encoding="utf-8"?>
<p:tagLst xmlns:p="http://schemas.openxmlformats.org/presentationml/2006/main">
  <p:tag name="AS_UNIQUEID" val="537"/>
  <p:tag name="KSO_WM_BEAUTIFY_FLAG" val=""/>
  <p:tag name="KSO_WM_UNIT_PLACING_PICTURE_USER_VIEWPORT" val="{&quot;height&quot;:10200,&quot;width&quot;:13600}"/>
</p:tagLst>
</file>

<file path=ppt/tags/tag163.xml><?xml version="1.0" encoding="utf-8"?>
<p:tagLst xmlns:p="http://schemas.openxmlformats.org/presentationml/2006/main">
  <p:tag name="AS_UNIQUEID" val="423"/>
  <p:tag name="KSO_WM_BEAUTIFY_FLAG" val=""/>
</p:tagLst>
</file>

<file path=ppt/tags/tag164.xml><?xml version="1.0" encoding="utf-8"?>
<p:tagLst xmlns:p="http://schemas.openxmlformats.org/presentationml/2006/main">
  <p:tag name="AS_UNIQUEID" val="423"/>
  <p:tag name="KSO_WM_BEAUTIFY_FLAG" val=""/>
</p:tagLst>
</file>

<file path=ppt/tags/tag165.xml><?xml version="1.0" encoding="utf-8"?>
<p:tagLst xmlns:p="http://schemas.openxmlformats.org/presentationml/2006/main">
  <p:tag name="AS_UNIQUEID" val="423"/>
  <p:tag name="KSO_WM_BEAUTIFY_FLAG" val=""/>
</p:tagLst>
</file>

<file path=ppt/tags/tag166.xml><?xml version="1.0" encoding="utf-8"?>
<p:tagLst xmlns:p="http://schemas.openxmlformats.org/presentationml/2006/main">
  <p:tag name="AS_UNIQUEID" val="423"/>
  <p:tag name="KSO_WM_BEAUTIFY_FLAG" val=""/>
</p:tagLst>
</file>

<file path=ppt/tags/tag167.xml><?xml version="1.0" encoding="utf-8"?>
<p:tagLst xmlns:p="http://schemas.openxmlformats.org/presentationml/2006/main">
  <p:tag name="AS_UNIQUEID" val="7093"/>
  <p:tag name="KSO_WM_BEAUTIFY_FLAG" val=""/>
</p:tagLst>
</file>

<file path=ppt/tags/tag168.xml><?xml version="1.0" encoding="utf-8"?>
<p:tagLst xmlns:p="http://schemas.openxmlformats.org/presentationml/2006/main">
  <p:tag name="AS_UNIQUEID" val="539"/>
</p:tagLst>
</file>

<file path=ppt/tags/tag169.xml><?xml version="1.0" encoding="utf-8"?>
<p:tagLst xmlns:p="http://schemas.openxmlformats.org/presentationml/2006/main">
  <p:tag name="AS_UNIQUEID" val="540"/>
  <p:tag name="KSO_WM_BEAUTIFY_FLAG" val=""/>
</p:tagLst>
</file>

<file path=ppt/tags/tag17.xml><?xml version="1.0" encoding="utf-8"?>
<p:tagLst xmlns:p="http://schemas.openxmlformats.org/presentationml/2006/main">
  <p:tag name="AS_UNIQUEID" val="3712"/>
</p:tagLst>
</file>

<file path=ppt/tags/tag170.xml><?xml version="1.0" encoding="utf-8"?>
<p:tagLst xmlns:p="http://schemas.openxmlformats.org/presentationml/2006/main">
  <p:tag name="AS_UNIQUEID" val="541"/>
  <p:tag name="KSO_WM_BEAUTIFY_FLAG" val=""/>
</p:tagLst>
</file>

<file path=ppt/tags/tag171.xml><?xml version="1.0" encoding="utf-8"?>
<p:tagLst xmlns:p="http://schemas.openxmlformats.org/presentationml/2006/main">
  <p:tag name="AS_UNIQUEID" val="10872"/>
</p:tagLst>
</file>

<file path=ppt/tags/tag172.xml><?xml version="1.0" encoding="utf-8"?>
<p:tagLst xmlns:p="http://schemas.openxmlformats.org/presentationml/2006/main">
  <p:tag name="AS_UNIQUEID" val="10873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73.xml><?xml version="1.0" encoding="utf-8"?>
<p:tagLst xmlns:p="http://schemas.openxmlformats.org/presentationml/2006/main">
  <p:tag name="AS_UNIQUEID" val="10874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74.xml><?xml version="1.0" encoding="utf-8"?>
<p:tagLst xmlns:p="http://schemas.openxmlformats.org/presentationml/2006/main">
  <p:tag name="AS_UNIQUEID" val="10875"/>
  <p:tag name="KSO_WM_BEAUTIFY_FLAG" val=""/>
</p:tagLst>
</file>

<file path=ppt/tags/tag175.xml><?xml version="1.0" encoding="utf-8"?>
<p:tagLst xmlns:p="http://schemas.openxmlformats.org/presentationml/2006/main">
  <p:tag name="AS_UNIQUEID" val="10872"/>
</p:tagLst>
</file>

<file path=ppt/tags/tag176.xml><?xml version="1.0" encoding="utf-8"?>
<p:tagLst xmlns:p="http://schemas.openxmlformats.org/presentationml/2006/main">
  <p:tag name="AS_UNIQUEID" val="10873"/>
  <p:tag name="ID" val="547147"/>
  <p:tag name="KSO_WM_BEAUTIFY_FLAG" val=""/>
  <p:tag name="MH" val="20171004132550"/>
  <p:tag name="MH_LIBRARY" val="CONTENTS"/>
  <p:tag name="MH_ORDER" val="1"/>
  <p:tag name="MH_TYPE" val="NUMBER"/>
</p:tagLst>
</file>

<file path=ppt/tags/tag177.xml><?xml version="1.0" encoding="utf-8"?>
<p:tagLst xmlns:p="http://schemas.openxmlformats.org/presentationml/2006/main">
  <p:tag name="AS_UNIQUEID" val="10874"/>
  <p:tag name="ID" val="547147"/>
  <p:tag name="KSO_WM_BEAUTIFY_FLAG" val=""/>
  <p:tag name="MH" val="20171004132550"/>
  <p:tag name="MH_LIBRARY" val="CONTENTS"/>
  <p:tag name="MH_ORDER" val="1"/>
  <p:tag name="MH_TYPE" val="ENTRY"/>
</p:tagLst>
</file>

<file path=ppt/tags/tag178.xml><?xml version="1.0" encoding="utf-8"?>
<p:tagLst xmlns:p="http://schemas.openxmlformats.org/presentationml/2006/main">
  <p:tag name="AS_UNIQUEID" val="10971"/>
</p:tagLst>
</file>

<file path=ppt/tags/tag179.xml><?xml version="1.0" encoding="utf-8"?>
<p:tagLst xmlns:p="http://schemas.openxmlformats.org/presentationml/2006/main">
  <p:tag name="AS_UNIQUEID" val="10972"/>
  <p:tag name="KSO_WM_BEAUTIFY_FLAG" val=""/>
</p:tagLst>
</file>

<file path=ppt/tags/tag18.xml><?xml version="1.0" encoding="utf-8"?>
<p:tagLst xmlns:p="http://schemas.openxmlformats.org/presentationml/2006/main">
  <p:tag name="AS_UNIQUEID" val="1196"/>
  <p:tag name="KSO_WM_BEAUTIFY_FLAG" val=""/>
</p:tagLst>
</file>

<file path=ppt/tags/tag180.xml><?xml version="1.0" encoding="utf-8"?>
<p:tagLst xmlns:p="http://schemas.openxmlformats.org/presentationml/2006/main">
  <p:tag name="AS_UNIQUEID" val="10973"/>
  <p:tag name="KSO_WM_BEAUTIFY_FLAG" val=""/>
</p:tagLst>
</file>

<file path=ppt/tags/tag181.xml><?xml version="1.0" encoding="utf-8"?>
<p:tagLst xmlns:p="http://schemas.openxmlformats.org/presentationml/2006/main">
  <p:tag name="AS_UNIQUEID" val="10974"/>
</p:tagLst>
</file>

<file path=ppt/tags/tag182.xml><?xml version="1.0" encoding="utf-8"?>
<p:tagLst xmlns:p="http://schemas.openxmlformats.org/presentationml/2006/main">
  <p:tag name="AS_UNIQUEID" val="10975"/>
  <p:tag name="KSO_WM_BEAUTIFY_FLAG" val=""/>
</p:tagLst>
</file>

<file path=ppt/tags/tag183.xml><?xml version="1.0" encoding="utf-8"?>
<p:tagLst xmlns:p="http://schemas.openxmlformats.org/presentationml/2006/main">
  <p:tag name="AS_UNIQUEID" val="10976"/>
  <p:tag name="KSO_WM_BEAUTIFY_FLAG" val=""/>
</p:tagLst>
</file>

<file path=ppt/tags/tag184.xml><?xml version="1.0" encoding="utf-8"?>
<p:tagLst xmlns:p="http://schemas.openxmlformats.org/presentationml/2006/main">
  <p:tag name="AS_UNIQUEID" val="10977"/>
</p:tagLst>
</file>

<file path=ppt/tags/tag185.xml><?xml version="1.0" encoding="utf-8"?>
<p:tagLst xmlns:p="http://schemas.openxmlformats.org/presentationml/2006/main">
  <p:tag name="AS_UNIQUEID" val="10978"/>
  <p:tag name="KSO_WM_BEAUTIFY_FLAG" val=""/>
</p:tagLst>
</file>

<file path=ppt/tags/tag186.xml><?xml version="1.0" encoding="utf-8"?>
<p:tagLst xmlns:p="http://schemas.openxmlformats.org/presentationml/2006/main">
  <p:tag name="AS_UNIQUEID" val="10979"/>
  <p:tag name="KSO_WM_BEAUTIFY_FLAG" val=""/>
</p:tagLst>
</file>

<file path=ppt/tags/tag187.xml><?xml version="1.0" encoding="utf-8"?>
<p:tagLst xmlns:p="http://schemas.openxmlformats.org/presentationml/2006/main">
  <p:tag name="AS_UNIQUEID" val="10980"/>
</p:tagLst>
</file>

<file path=ppt/tags/tag188.xml><?xml version="1.0" encoding="utf-8"?>
<p:tagLst xmlns:p="http://schemas.openxmlformats.org/presentationml/2006/main">
  <p:tag name="AS_UNIQUEID" val="10981"/>
  <p:tag name="KSO_WM_BEAUTIFY_FLAG" val=""/>
</p:tagLst>
</file>

<file path=ppt/tags/tag189.xml><?xml version="1.0" encoding="utf-8"?>
<p:tagLst xmlns:p="http://schemas.openxmlformats.org/presentationml/2006/main">
  <p:tag name="AS_UNIQUEID" val="10982"/>
  <p:tag name="KSO_WM_BEAUTIFY_FLAG" val=""/>
</p:tagLst>
</file>

<file path=ppt/tags/tag19.xml><?xml version="1.0" encoding="utf-8"?>
<p:tagLst xmlns:p="http://schemas.openxmlformats.org/presentationml/2006/main">
  <p:tag name="AS_UNIQUEID" val="10770"/>
  <p:tag name="KSO_WM_BEAUTIFY_FLAG" val=""/>
</p:tagLst>
</file>

<file path=ppt/tags/tag190.xml><?xml version="1.0" encoding="utf-8"?>
<p:tagLst xmlns:p="http://schemas.openxmlformats.org/presentationml/2006/main">
  <p:tag name="AS_UNIQUEID" val="10983"/>
</p:tagLst>
</file>

<file path=ppt/tags/tag191.xml><?xml version="1.0" encoding="utf-8"?>
<p:tagLst xmlns:p="http://schemas.openxmlformats.org/presentationml/2006/main">
  <p:tag name="AS_UNIQUEID" val="10984"/>
  <p:tag name="KSO_WM_BEAUTIFY_FLAG" val=""/>
</p:tagLst>
</file>

<file path=ppt/tags/tag192.xml><?xml version="1.0" encoding="utf-8"?>
<p:tagLst xmlns:p="http://schemas.openxmlformats.org/presentationml/2006/main">
  <p:tag name="AS_UNIQUEID" val="10985"/>
  <p:tag name="KSO_WM_BEAUTIFY_FLAG" val=""/>
</p:tagLst>
</file>

<file path=ppt/tags/tag193.xml><?xml version="1.0" encoding="utf-8"?>
<p:tagLst xmlns:p="http://schemas.openxmlformats.org/presentationml/2006/main">
  <p:tag name="AS_UNIQUEID" val="10986"/>
  <p:tag name="KSO_WM_BEAUTIFY_FLAG" val=""/>
</p:tagLst>
</file>

<file path=ppt/tags/tag194.xml><?xml version="1.0" encoding="utf-8"?>
<p:tagLst xmlns:p="http://schemas.openxmlformats.org/presentationml/2006/main">
  <p:tag name="AS_UNIQUEID" val="10987"/>
  <p:tag name="KSO_WM_BEAUTIFY_FLAG" val=""/>
</p:tagLst>
</file>

<file path=ppt/tags/tag195.xml><?xml version="1.0" encoding="utf-8"?>
<p:tagLst xmlns:p="http://schemas.openxmlformats.org/presentationml/2006/main">
  <p:tag name="AS_UNIQUEID" val="10988"/>
  <p:tag name="KSO_WM_BEAUTIFY_FLAG" val=""/>
</p:tagLst>
</file>

<file path=ppt/tags/tag196.xml><?xml version="1.0" encoding="utf-8"?>
<p:tagLst xmlns:p="http://schemas.openxmlformats.org/presentationml/2006/main">
  <p:tag name="AS_UNIQUEID" val="10989"/>
  <p:tag name="KSO_WM_BEAUTIFY_FLAG" val=""/>
</p:tagLst>
</file>

<file path=ppt/tags/tag197.xml><?xml version="1.0" encoding="utf-8"?>
<p:tagLst xmlns:p="http://schemas.openxmlformats.org/presentationml/2006/main">
  <p:tag name="AS_UNIQUEID" val="10990"/>
  <p:tag name="KSO_WM_BEAUTIFY_FLAG" val=""/>
</p:tagLst>
</file>

<file path=ppt/tags/tag198.xml><?xml version="1.0" encoding="utf-8"?>
<p:tagLst xmlns:p="http://schemas.openxmlformats.org/presentationml/2006/main">
  <p:tag name="AS_UNIQUEID" val="10991"/>
</p:tagLst>
</file>

<file path=ppt/tags/tag199.xml><?xml version="1.0" encoding="utf-8"?>
<p:tagLst xmlns:p="http://schemas.openxmlformats.org/presentationml/2006/main">
  <p:tag name="AS_UNIQUEID" val="10992"/>
  <p:tag name="KSO_WM_BEAUTIFY_FLAG" val=""/>
</p:tagLst>
</file>

<file path=ppt/tags/tag2.xml><?xml version="1.0" encoding="utf-8"?>
<p:tagLst xmlns:p="http://schemas.openxmlformats.org/presentationml/2006/main">
  <p:tag name="AS_UNIQUEID" val="6570"/>
  <p:tag name="KSO_WM_BEAUTIFY_FLAG" val=""/>
</p:tagLst>
</file>

<file path=ppt/tags/tag20.xml><?xml version="1.0" encoding="utf-8"?>
<p:tagLst xmlns:p="http://schemas.openxmlformats.org/presentationml/2006/main">
  <p:tag name="AS_UNIQUEID" val="7165"/>
</p:tagLst>
</file>

<file path=ppt/tags/tag200.xml><?xml version="1.0" encoding="utf-8"?>
<p:tagLst xmlns:p="http://schemas.openxmlformats.org/presentationml/2006/main">
  <p:tag name="AS_UNIQUEID" val="10993"/>
  <p:tag name="KSO_WM_BEAUTIFY_FLAG" val=""/>
</p:tagLst>
</file>

<file path=ppt/tags/tag201.xml><?xml version="1.0" encoding="utf-8"?>
<p:tagLst xmlns:p="http://schemas.openxmlformats.org/presentationml/2006/main">
  <p:tag name="AS_UNIQUEID" val="10994"/>
  <p:tag name="KSO_WM_BEAUTIFY_FLAG" val=""/>
</p:tagLst>
</file>

<file path=ppt/tags/tag202.xml><?xml version="1.0" encoding="utf-8"?>
<p:tagLst xmlns:p="http://schemas.openxmlformats.org/presentationml/2006/main">
  <p:tag name="AS_UNIQUEID" val="373"/>
  <p:tag name="KSO_WM_BEAUTIFY_FLAG" val=""/>
</p:tagLst>
</file>

<file path=ppt/tags/tag203.xml><?xml version="1.0" encoding="utf-8"?>
<p:tagLst xmlns:p="http://schemas.openxmlformats.org/presentationml/2006/main">
  <p:tag name="AS_UNIQUEID" val="423"/>
</p:tagLst>
</file>

<file path=ppt/tags/tag204.xml><?xml version="1.0" encoding="utf-8"?>
<p:tagLst xmlns:p="http://schemas.openxmlformats.org/presentationml/2006/main">
  <p:tag name="AS_UNIQUEID" val="3877"/>
</p:tagLst>
</file>

<file path=ppt/tags/tag205.xml><?xml version="1.0" encoding="utf-8"?>
<p:tagLst xmlns:p="http://schemas.openxmlformats.org/presentationml/2006/main">
  <p:tag name="AS_UNIQUEID" val="1048"/>
  <p:tag name="KSO_WM_BEAUTIFY_FLAG" val=""/>
</p:tagLst>
</file>

<file path=ppt/tags/tag206.xml><?xml version="1.0" encoding="utf-8"?>
<p:tagLst xmlns:p="http://schemas.openxmlformats.org/presentationml/2006/main">
  <p:tag name="AS_UNIQUEID" val="2187"/>
  <p:tag name="KSO_WM_BEAUTIFY_FLAG" val=""/>
</p:tagLst>
</file>

<file path=ppt/tags/tag207.xml><?xml version="1.0" encoding="utf-8"?>
<p:tagLst xmlns:p="http://schemas.openxmlformats.org/presentationml/2006/main">
  <p:tag name="AS_UNIQUEID" val="2188"/>
  <p:tag name="KSO_WM_BEAUTIFY_FLAG" val=""/>
</p:tagLst>
</file>

<file path=ppt/tags/tag208.xml><?xml version="1.0" encoding="utf-8"?>
<p:tagLst xmlns:p="http://schemas.openxmlformats.org/presentationml/2006/main">
  <p:tag name="AS_UNIQUEID" val="375"/>
  <p:tag name="KSO_WM_BEAUTIFY_FLAG" val=""/>
</p:tagLst>
</file>

<file path=ppt/tags/tag209.xml><?xml version="1.0" encoding="utf-8"?>
<p:tagLst xmlns:p="http://schemas.openxmlformats.org/presentationml/2006/main">
  <p:tag name="AS_UNIQUEID" val="376"/>
  <p:tag name="KSO_WM_BEAUTIFY_FLAG" val=""/>
</p:tagLst>
</file>

<file path=ppt/tags/tag21.xml><?xml version="1.0" encoding="utf-8"?>
<p:tagLst xmlns:p="http://schemas.openxmlformats.org/presentationml/2006/main">
  <p:tag name="AS_UNIQUEID" val="7166"/>
</p:tagLst>
</file>

<file path=ppt/tags/tag210.xml><?xml version="1.0" encoding="utf-8"?>
<p:tagLst xmlns:p="http://schemas.openxmlformats.org/presentationml/2006/main">
  <p:tag name="AS_UNIQUEID" val="377"/>
  <p:tag name="KSO_WM_BEAUTIFY_FLAG" val=""/>
</p:tagLst>
</file>

<file path=ppt/tags/tag211.xml><?xml version="1.0" encoding="utf-8"?>
<p:tagLst xmlns:p="http://schemas.openxmlformats.org/presentationml/2006/main">
  <p:tag name="AS_UNIQUEID" val="378"/>
  <p:tag name="KSO_WM_BEAUTIFY_FLAG" val=""/>
</p:tagLst>
</file>

<file path=ppt/tags/tag212.xml><?xml version="1.0" encoding="utf-8"?>
<p:tagLst xmlns:p="http://schemas.openxmlformats.org/presentationml/2006/main">
  <p:tag name="AS_UNIQUEID" val="379"/>
  <p:tag name="KSO_WM_BEAUTIFY_FLAG" val=""/>
</p:tagLst>
</file>

<file path=ppt/tags/tag213.xml><?xml version="1.0" encoding="utf-8"?>
<p:tagLst xmlns:p="http://schemas.openxmlformats.org/presentationml/2006/main">
  <p:tag name="AS_UNIQUEID" val="380"/>
  <p:tag name="KSO_WM_BEAUTIFY_FLAG" val=""/>
</p:tagLst>
</file>

<file path=ppt/tags/tag214.xml><?xml version="1.0" encoding="utf-8"?>
<p:tagLst xmlns:p="http://schemas.openxmlformats.org/presentationml/2006/main">
  <p:tag name="AS_UNIQUEID" val="381"/>
  <p:tag name="KSO_WM_BEAUTIFY_FLAG" val=""/>
</p:tagLst>
</file>

<file path=ppt/tags/tag215.xml><?xml version="1.0" encoding="utf-8"?>
<p:tagLst xmlns:p="http://schemas.openxmlformats.org/presentationml/2006/main">
  <p:tag name="AS_UNIQUEID" val="382"/>
  <p:tag name="KSO_WM_BEAUTIFY_FLAG" val=""/>
</p:tagLst>
</file>

<file path=ppt/tags/tag216.xml><?xml version="1.0" encoding="utf-8"?>
<p:tagLst xmlns:p="http://schemas.openxmlformats.org/presentationml/2006/main">
  <p:tag name="AS_UNIQUEID" val="383"/>
  <p:tag name="KSO_WM_BEAUTIFY_FLAG" val=""/>
</p:tagLst>
</file>

<file path=ppt/tags/tag217.xml><?xml version="1.0" encoding="utf-8"?>
<p:tagLst xmlns:p="http://schemas.openxmlformats.org/presentationml/2006/main">
  <p:tag name="AS_UNIQUEID" val="384"/>
</p:tagLst>
</file>

<file path=ppt/tags/tag218.xml><?xml version="1.0" encoding="utf-8"?>
<p:tagLst xmlns:p="http://schemas.openxmlformats.org/presentationml/2006/main">
  <p:tag name="AS_UNIQUEID" val="385"/>
  <p:tag name="KSO_WM_BEAUTIFY_FLAG" val=""/>
</p:tagLst>
</file>

<file path=ppt/tags/tag219.xml><?xml version="1.0" encoding="utf-8"?>
<p:tagLst xmlns:p="http://schemas.openxmlformats.org/presentationml/2006/main">
  <p:tag name="AS_UNIQUEID" val="386"/>
  <p:tag name="KSO_WM_BEAUTIFY_FLAG" val=""/>
</p:tagLst>
</file>

<file path=ppt/tags/tag22.xml><?xml version="1.0" encoding="utf-8"?>
<p:tagLst xmlns:p="http://schemas.openxmlformats.org/presentationml/2006/main">
  <p:tag name="AS_UNIQUEID" val="2900"/>
</p:tagLst>
</file>

<file path=ppt/tags/tag220.xml><?xml version="1.0" encoding="utf-8"?>
<p:tagLst xmlns:p="http://schemas.openxmlformats.org/presentationml/2006/main">
  <p:tag name="AS_UNIQUEID" val="387"/>
  <p:tag name="KSO_WM_BEAUTIFY_FLAG" val=""/>
</p:tagLst>
</file>

<file path=ppt/tags/tag221.xml><?xml version="1.0" encoding="utf-8"?>
<p:tagLst xmlns:p="http://schemas.openxmlformats.org/presentationml/2006/main">
  <p:tag name="AS_UNIQUEID" val="388"/>
  <p:tag name="KSO_WM_BEAUTIFY_FLAG" val=""/>
</p:tagLst>
</file>

<file path=ppt/tags/tag222.xml><?xml version="1.0" encoding="utf-8"?>
<p:tagLst xmlns:p="http://schemas.openxmlformats.org/presentationml/2006/main">
  <p:tag name="AS_UNIQUEID" val="389"/>
  <p:tag name="KSO_WM_BEAUTIFY_FLAG" val=""/>
</p:tagLst>
</file>

<file path=ppt/tags/tag223.xml><?xml version="1.0" encoding="utf-8"?>
<p:tagLst xmlns:p="http://schemas.openxmlformats.org/presentationml/2006/main">
  <p:tag name="AS_UNIQUEID" val="390"/>
  <p:tag name="KSO_WM_BEAUTIFY_FLAG" val=""/>
</p:tagLst>
</file>

<file path=ppt/tags/tag224.xml><?xml version="1.0" encoding="utf-8"?>
<p:tagLst xmlns:p="http://schemas.openxmlformats.org/presentationml/2006/main">
  <p:tag name="AS_UNIQUEID" val="391"/>
  <p:tag name="KSO_WM_BEAUTIFY_FLAG" val=""/>
</p:tagLst>
</file>

<file path=ppt/tags/tag225.xml><?xml version="1.0" encoding="utf-8"?>
<p:tagLst xmlns:p="http://schemas.openxmlformats.org/presentationml/2006/main">
  <p:tag name="AS_UNIQUEID" val="392"/>
</p:tagLst>
</file>

<file path=ppt/tags/tag226.xml><?xml version="1.0" encoding="utf-8"?>
<p:tagLst xmlns:p="http://schemas.openxmlformats.org/presentationml/2006/main">
  <p:tag name="AS_UNIQUEID" val="393"/>
  <p:tag name="KSO_WM_BEAUTIFY_FLAG" val=""/>
</p:tagLst>
</file>

<file path=ppt/tags/tag227.xml><?xml version="1.0" encoding="utf-8"?>
<p:tagLst xmlns:p="http://schemas.openxmlformats.org/presentationml/2006/main">
  <p:tag name="AS_UNIQUEID" val="394"/>
  <p:tag name="KSO_WM_BEAUTIFY_FLAG" val=""/>
</p:tagLst>
</file>

<file path=ppt/tags/tag228.xml><?xml version="1.0" encoding="utf-8"?>
<p:tagLst xmlns:p="http://schemas.openxmlformats.org/presentationml/2006/main">
  <p:tag name="AS_UNIQUEID" val="395"/>
  <p:tag name="KSO_WM_BEAUTIFY_FLAG" val=""/>
</p:tagLst>
</file>

<file path=ppt/tags/tag229.xml><?xml version="1.0" encoding="utf-8"?>
<p:tagLst xmlns:p="http://schemas.openxmlformats.org/presentationml/2006/main">
  <p:tag name="AS_UNIQUEID" val="396"/>
  <p:tag name="KSO_WM_BEAUTIFY_FLAG" val=""/>
</p:tagLst>
</file>

<file path=ppt/tags/tag23.xml><?xml version="1.0" encoding="utf-8"?>
<p:tagLst xmlns:p="http://schemas.openxmlformats.org/presentationml/2006/main">
  <p:tag name="AS_UNIQUEID" val="613"/>
  <p:tag name="KSO_WM_BEAUTIFY_FLAG" val=""/>
</p:tagLst>
</file>

<file path=ppt/tags/tag230.xml><?xml version="1.0" encoding="utf-8"?>
<p:tagLst xmlns:p="http://schemas.openxmlformats.org/presentationml/2006/main">
  <p:tag name="AS_UNIQUEID" val="397"/>
  <p:tag name="KSO_WM_BEAUTIFY_FLAG" val=""/>
</p:tagLst>
</file>

<file path=ppt/tags/tag231.xml><?xml version="1.0" encoding="utf-8"?>
<p:tagLst xmlns:p="http://schemas.openxmlformats.org/presentationml/2006/main">
  <p:tag name="AS_UNIQUEID" val="398"/>
  <p:tag name="KSO_WM_BEAUTIFY_FLAG" val=""/>
</p:tagLst>
</file>

<file path=ppt/tags/tag232.xml><?xml version="1.0" encoding="utf-8"?>
<p:tagLst xmlns:p="http://schemas.openxmlformats.org/presentationml/2006/main">
  <p:tag name="AS_UNIQUEID" val="399"/>
  <p:tag name="KSO_WM_BEAUTIFY_FLAG" val=""/>
</p:tagLst>
</file>

<file path=ppt/tags/tag233.xml><?xml version="1.0" encoding="utf-8"?>
<p:tagLst xmlns:p="http://schemas.openxmlformats.org/presentationml/2006/main">
  <p:tag name="AS_UNIQUEID" val="400"/>
  <p:tag name="KSO_WM_BEAUTIFY_FLAG" val=""/>
</p:tagLst>
</file>

<file path=ppt/tags/tag234.xml><?xml version="1.0" encoding="utf-8"?>
<p:tagLst xmlns:p="http://schemas.openxmlformats.org/presentationml/2006/main">
  <p:tag name="AS_UNIQUEID" val="401"/>
  <p:tag name="KSO_WM_BEAUTIFY_FLAG" val=""/>
</p:tagLst>
</file>

<file path=ppt/tags/tag235.xml><?xml version="1.0" encoding="utf-8"?>
<p:tagLst xmlns:p="http://schemas.openxmlformats.org/presentationml/2006/main">
  <p:tag name="AS_UNIQUEID" val="402"/>
  <p:tag name="KSO_WM_BEAUTIFY_FLAG" val=""/>
</p:tagLst>
</file>

<file path=ppt/tags/tag236.xml><?xml version="1.0" encoding="utf-8"?>
<p:tagLst xmlns:p="http://schemas.openxmlformats.org/presentationml/2006/main">
  <p:tag name="AS_UNIQUEID" val="403"/>
  <p:tag name="KSO_WM_BEAUTIFY_FLAG" val=""/>
</p:tagLst>
</file>

<file path=ppt/tags/tag237.xml><?xml version="1.0" encoding="utf-8"?>
<p:tagLst xmlns:p="http://schemas.openxmlformats.org/presentationml/2006/main">
  <p:tag name="AS_UNIQUEID" val="404"/>
  <p:tag name="KSO_WM_BEAUTIFY_FLAG" val=""/>
</p:tagLst>
</file>

<file path=ppt/tags/tag238.xml><?xml version="1.0" encoding="utf-8"?>
<p:tagLst xmlns:p="http://schemas.openxmlformats.org/presentationml/2006/main">
  <p:tag name="AS_UNIQUEID" val="405"/>
</p:tagLst>
</file>

<file path=ppt/tags/tag239.xml><?xml version="1.0" encoding="utf-8"?>
<p:tagLst xmlns:p="http://schemas.openxmlformats.org/presentationml/2006/main">
  <p:tag name="AS_UNIQUEID" val="406"/>
  <p:tag name="KSO_WM_BEAUTIFY_FLAG" val=""/>
</p:tagLst>
</file>

<file path=ppt/tags/tag24.xml><?xml version="1.0" encoding="utf-8"?>
<p:tagLst xmlns:p="http://schemas.openxmlformats.org/presentationml/2006/main">
  <p:tag name="AS_UNIQUEID" val="3998"/>
</p:tagLst>
</file>

<file path=ppt/tags/tag240.xml><?xml version="1.0" encoding="utf-8"?>
<p:tagLst xmlns:p="http://schemas.openxmlformats.org/presentationml/2006/main">
  <p:tag name="AS_UNIQUEID" val="407"/>
  <p:tag name="KSO_WM_BEAUTIFY_FLAG" val=""/>
</p:tagLst>
</file>

<file path=ppt/tags/tag241.xml><?xml version="1.0" encoding="utf-8"?>
<p:tagLst xmlns:p="http://schemas.openxmlformats.org/presentationml/2006/main">
  <p:tag name="AS_UNIQUEID" val="408"/>
  <p:tag name="KSO_WM_BEAUTIFY_FLAG" val=""/>
</p:tagLst>
</file>

<file path=ppt/tags/tag242.xml><?xml version="1.0" encoding="utf-8"?>
<p:tagLst xmlns:p="http://schemas.openxmlformats.org/presentationml/2006/main">
  <p:tag name="AS_UNIQUEID" val="409"/>
  <p:tag name="KSO_WM_BEAUTIFY_FLAG" val=""/>
</p:tagLst>
</file>

<file path=ppt/tags/tag243.xml><?xml version="1.0" encoding="utf-8"?>
<p:tagLst xmlns:p="http://schemas.openxmlformats.org/presentationml/2006/main">
  <p:tag name="AS_UNIQUEID" val="10706"/>
</p:tagLst>
</file>

<file path=ppt/tags/tag244.xml><?xml version="1.0" encoding="utf-8"?>
<p:tagLst xmlns:p="http://schemas.openxmlformats.org/presentationml/2006/main">
  <p:tag name="AS_UNIQUEID" val="10707"/>
</p:tagLst>
</file>

<file path=ppt/tags/tag245.xml><?xml version="1.0" encoding="utf-8"?>
<p:tagLst xmlns:p="http://schemas.openxmlformats.org/presentationml/2006/main">
  <p:tag name="AS_UNIQUEID" val="10709"/>
</p:tagLst>
</file>

<file path=ppt/tags/tag25.xml><?xml version="1.0" encoding="utf-8"?>
<p:tagLst xmlns:p="http://schemas.openxmlformats.org/presentationml/2006/main">
  <p:tag name="AS_UNIQUEID" val="3998"/>
</p:tagLst>
</file>

<file path=ppt/tags/tag26.xml><?xml version="1.0" encoding="utf-8"?>
<p:tagLst xmlns:p="http://schemas.openxmlformats.org/presentationml/2006/main">
  <p:tag name="AS_UNIQUEID" val="7165"/>
</p:tagLst>
</file>

<file path=ppt/tags/tag27.xml><?xml version="1.0" encoding="utf-8"?>
<p:tagLst xmlns:p="http://schemas.openxmlformats.org/presentationml/2006/main">
  <p:tag name="AS_UNIQUEID" val="613"/>
  <p:tag name="KSO_WM_BEAUTIFY_FLAG" val=""/>
</p:tagLst>
</file>

<file path=ppt/tags/tag28.xml><?xml version="1.0" encoding="utf-8"?>
<p:tagLst xmlns:p="http://schemas.openxmlformats.org/presentationml/2006/main">
  <p:tag name="AS_UNIQUEID" val="2057"/>
</p:tagLst>
</file>

<file path=ppt/tags/tag29.xml><?xml version="1.0" encoding="utf-8"?>
<p:tagLst xmlns:p="http://schemas.openxmlformats.org/presentationml/2006/main">
  <p:tag name="AS_UNIQUEID" val="3998"/>
</p:tagLst>
</file>

<file path=ppt/tags/tag3.xml><?xml version="1.0" encoding="utf-8"?>
<p:tagLst xmlns:p="http://schemas.openxmlformats.org/presentationml/2006/main">
  <p:tag name="AS_UNIQUEID" val="1196"/>
  <p:tag name="KSO_WM_BEAUTIFY_FLAG" val=""/>
</p:tagLst>
</file>

<file path=ppt/tags/tag30.xml><?xml version="1.0" encoding="utf-8"?>
<p:tagLst xmlns:p="http://schemas.openxmlformats.org/presentationml/2006/main">
  <p:tag name="AS_UNIQUEID" val="3998"/>
</p:tagLst>
</file>

<file path=ppt/tags/tag31.xml><?xml version="1.0" encoding="utf-8"?>
<p:tagLst xmlns:p="http://schemas.openxmlformats.org/presentationml/2006/main">
  <p:tag name="AS_UNIQUEID" val="613"/>
  <p:tag name="KSO_WM_BEAUTIFY_FLAG" val=""/>
</p:tagLst>
</file>

<file path=ppt/tags/tag32.xml><?xml version="1.0" encoding="utf-8"?>
<p:tagLst xmlns:p="http://schemas.openxmlformats.org/presentationml/2006/main">
  <p:tag name="AS_UNIQUEID" val="3998"/>
</p:tagLst>
</file>

<file path=ppt/tags/tag33.xml><?xml version="1.0" encoding="utf-8"?>
<p:tagLst xmlns:p="http://schemas.openxmlformats.org/presentationml/2006/main">
  <p:tag name="AS_UNIQUEID" val="7165"/>
</p:tagLst>
</file>

<file path=ppt/tags/tag34.xml><?xml version="1.0" encoding="utf-8"?>
<p:tagLst xmlns:p="http://schemas.openxmlformats.org/presentationml/2006/main">
  <p:tag name="AS_UNIQUEID" val="613"/>
  <p:tag name="KSO_WM_BEAUTIFY_FLAG" val=""/>
</p:tagLst>
</file>

<file path=ppt/tags/tag35.xml><?xml version="1.0" encoding="utf-8"?>
<p:tagLst xmlns:p="http://schemas.openxmlformats.org/presentationml/2006/main">
  <p:tag name="AS_UNIQUEID" val="613"/>
  <p:tag name="KSO_WM_BEAUTIFY_FLAG" val=""/>
</p:tagLst>
</file>

<file path=ppt/tags/tag36.xml><?xml version="1.0" encoding="utf-8"?>
<p:tagLst xmlns:p="http://schemas.openxmlformats.org/presentationml/2006/main">
  <p:tag name="AS_UNIQUEID" val="3998"/>
</p:tagLst>
</file>

<file path=ppt/tags/tag37.xml><?xml version="1.0" encoding="utf-8"?>
<p:tagLst xmlns:p="http://schemas.openxmlformats.org/presentationml/2006/main">
  <p:tag name="AS_UNIQUEID" val="3998"/>
</p:tagLst>
</file>

<file path=ppt/tags/tag38.xml><?xml version="1.0" encoding="utf-8"?>
<p:tagLst xmlns:p="http://schemas.openxmlformats.org/presentationml/2006/main">
  <p:tag name="AS_UNIQUEID" val="3998"/>
</p:tagLst>
</file>

<file path=ppt/tags/tag39.xml><?xml version="1.0" encoding="utf-8"?>
<p:tagLst xmlns:p="http://schemas.openxmlformats.org/presentationml/2006/main">
  <p:tag name="AS_UNIQUEID" val="3998"/>
</p:tagLst>
</file>

<file path=ppt/tags/tag4.xml><?xml version="1.0" encoding="utf-8"?>
<p:tagLst xmlns:p="http://schemas.openxmlformats.org/presentationml/2006/main">
  <p:tag name="AS_UNIQUEID" val="3699"/>
</p:tagLst>
</file>

<file path=ppt/tags/tag40.xml><?xml version="1.0" encoding="utf-8"?>
<p:tagLst xmlns:p="http://schemas.openxmlformats.org/presentationml/2006/main">
  <p:tag name="AS_UNIQUEID" val="3998"/>
</p:tagLst>
</file>

<file path=ppt/tags/tag41.xml><?xml version="1.0" encoding="utf-8"?>
<p:tagLst xmlns:p="http://schemas.openxmlformats.org/presentationml/2006/main">
  <p:tag name="AS_UNIQUEID" val="3998"/>
</p:tagLst>
</file>

<file path=ppt/tags/tag42.xml><?xml version="1.0" encoding="utf-8"?>
<p:tagLst xmlns:p="http://schemas.openxmlformats.org/presentationml/2006/main">
  <p:tag name="AS_UNIQUEID" val="418"/>
  <p:tag name="KSO_WM_BEAUTIFY_FLAG" val=""/>
</p:tagLst>
</file>

<file path=ppt/tags/tag43.xml><?xml version="1.0" encoding="utf-8"?>
<p:tagLst xmlns:p="http://schemas.openxmlformats.org/presentationml/2006/main">
  <p:tag name="AS_UNIQUEID" val="418"/>
  <p:tag name="KSO_WM_BEAUTIFY_FLAG" val=""/>
</p:tagLst>
</file>

<file path=ppt/tags/tag44.xml><?xml version="1.0" encoding="utf-8"?>
<p:tagLst xmlns:p="http://schemas.openxmlformats.org/presentationml/2006/main">
  <p:tag name="AS_UNIQUEID" val="418"/>
  <p:tag name="KSO_WM_BEAUTIFY_FLAG" val=""/>
</p:tagLst>
</file>

<file path=ppt/tags/tag45.xml><?xml version="1.0" encoding="utf-8"?>
<p:tagLst xmlns:p="http://schemas.openxmlformats.org/presentationml/2006/main">
  <p:tag name="AS_UNIQUEID" val="418"/>
  <p:tag name="KSO_WM_BEAUTIFY_FLAG" val=""/>
</p:tagLst>
</file>

<file path=ppt/tags/tag46.xml><?xml version="1.0" encoding="utf-8"?>
<p:tagLst xmlns:p="http://schemas.openxmlformats.org/presentationml/2006/main">
  <p:tag name="AS_UNIQUEID" val="728"/>
  <p:tag name="KSO_WM_BEAUTIFY_FLAG" val=""/>
</p:tagLst>
</file>

<file path=ppt/tags/tag47.xml><?xml version="1.0" encoding="utf-8"?>
<p:tagLst xmlns:p="http://schemas.openxmlformats.org/presentationml/2006/main">
  <p:tag name="AS_UNIQUEID" val="729"/>
  <p:tag name="KSO_WM_BEAUTIFY_FLAG" val=""/>
</p:tagLst>
</file>

<file path=ppt/tags/tag48.xml><?xml version="1.0" encoding="utf-8"?>
<p:tagLst xmlns:p="http://schemas.openxmlformats.org/presentationml/2006/main">
  <p:tag name="AS_UNIQUEID" val="730"/>
  <p:tag name="KSO_WM_BEAUTIFY_FLAG" val=""/>
</p:tagLst>
</file>

<file path=ppt/tags/tag49.xml><?xml version="1.0" encoding="utf-8"?>
<p:tagLst xmlns:p="http://schemas.openxmlformats.org/presentationml/2006/main">
  <p:tag name="AS_UNIQUEID" val="731"/>
  <p:tag name="KSO_WM_BEAUTIFY_FLAG" val=""/>
</p:tagLst>
</file>

<file path=ppt/tags/tag5.xml><?xml version="1.0" encoding="utf-8"?>
<p:tagLst xmlns:p="http://schemas.openxmlformats.org/presentationml/2006/main">
  <p:tag name="AS_UNIQUEID" val="3700"/>
</p:tagLst>
</file>

<file path=ppt/tags/tag50.xml><?xml version="1.0" encoding="utf-8"?>
<p:tagLst xmlns:p="http://schemas.openxmlformats.org/presentationml/2006/main">
  <p:tag name="AS_UNIQUEID" val="418"/>
  <p:tag name="KSO_WM_BEAUTIFY_FLAG" val=""/>
</p:tagLst>
</file>

<file path=ppt/tags/tag51.xml><?xml version="1.0" encoding="utf-8"?>
<p:tagLst xmlns:p="http://schemas.openxmlformats.org/presentationml/2006/main">
  <p:tag name="AS_UNIQUEID" val="732"/>
  <p:tag name="KSO_WM_BEAUTIFY_FLAG" val=""/>
</p:tagLst>
</file>

<file path=ppt/tags/tag52.xml><?xml version="1.0" encoding="utf-8"?>
<p:tagLst xmlns:p="http://schemas.openxmlformats.org/presentationml/2006/main">
  <p:tag name="AS_UNIQUEID" val="418"/>
  <p:tag name="KSO_WM_BEAUTIFY_FLAG" val=""/>
</p:tagLst>
</file>

<file path=ppt/tags/tag53.xml><?xml version="1.0" encoding="utf-8"?>
<p:tagLst xmlns:p="http://schemas.openxmlformats.org/presentationml/2006/main">
  <p:tag name="AS_UNIQUEID" val="418"/>
  <p:tag name="KSO_WM_BEAUTIFY_FLAG" val=""/>
</p:tagLst>
</file>

<file path=ppt/tags/tag54.xml><?xml version="1.0" encoding="utf-8"?>
<p:tagLst xmlns:p="http://schemas.openxmlformats.org/presentationml/2006/main">
  <p:tag name="AS_UNIQUEID" val="418"/>
  <p:tag name="KSO_WM_BEAUTIFY_FLAG" val=""/>
</p:tagLst>
</file>

<file path=ppt/tags/tag55.xml><?xml version="1.0" encoding="utf-8"?>
<p:tagLst xmlns:p="http://schemas.openxmlformats.org/presentationml/2006/main">
  <p:tag name="AS_UNIQUEID" val="423"/>
  <p:tag name="KSO_WM_BEAUTIFY_FLAG" val=""/>
</p:tagLst>
</file>

<file path=ppt/tags/tag56.xml><?xml version="1.0" encoding="utf-8"?>
<p:tagLst xmlns:p="http://schemas.openxmlformats.org/presentationml/2006/main">
  <p:tag name="AS_UNIQUEID" val="423"/>
  <p:tag name="KSO_WM_BEAUTIFY_FLAG" val=""/>
</p:tagLst>
</file>

<file path=ppt/tags/tag57.xml><?xml version="1.0" encoding="utf-8"?>
<p:tagLst xmlns:p="http://schemas.openxmlformats.org/presentationml/2006/main">
  <p:tag name="AS_UNIQUEID" val="423"/>
  <p:tag name="KSO_WM_BEAUTIFY_FLAG" val=""/>
</p:tagLst>
</file>

<file path=ppt/tags/tag58.xml><?xml version="1.0" encoding="utf-8"?>
<p:tagLst xmlns:p="http://schemas.openxmlformats.org/presentationml/2006/main">
  <p:tag name="AS_UNIQUEID" val="423"/>
  <p:tag name="KSO_WM_BEAUTIFY_FLAG" val=""/>
</p:tagLst>
</file>

<file path=ppt/tags/tag59.xml><?xml version="1.0" encoding="utf-8"?>
<p:tagLst xmlns:p="http://schemas.openxmlformats.org/presentationml/2006/main">
  <p:tag name="AS_UNIQUEID" val="858"/>
  <p:tag name="KSO_WM_BEAUTIFY_FLAG" val=""/>
</p:tagLst>
</file>

<file path=ppt/tags/tag6.xml><?xml version="1.0" encoding="utf-8"?>
<p:tagLst xmlns:p="http://schemas.openxmlformats.org/presentationml/2006/main">
  <p:tag name="AS_UNIQUEID" val="3701"/>
</p:tagLst>
</file>

<file path=ppt/tags/tag60.xml><?xml version="1.0" encoding="utf-8"?>
<p:tagLst xmlns:p="http://schemas.openxmlformats.org/presentationml/2006/main">
  <p:tag name="AS_UNIQUEID" val="859"/>
  <p:tag name="KSO_WM_BEAUTIFY_FLAG" val=""/>
</p:tagLst>
</file>

<file path=ppt/tags/tag61.xml><?xml version="1.0" encoding="utf-8"?>
<p:tagLst xmlns:p="http://schemas.openxmlformats.org/presentationml/2006/main">
  <p:tag name="AS_UNIQUEID" val="484"/>
  <p:tag name="KSO_WM_BEAUTIFY_FLAG" val=""/>
</p:tagLst>
</file>

<file path=ppt/tags/tag62.xml><?xml version="1.0" encoding="utf-8"?>
<p:tagLst xmlns:p="http://schemas.openxmlformats.org/presentationml/2006/main">
  <p:tag name="AS_UNIQUEID" val="3998"/>
</p:tagLst>
</file>

<file path=ppt/tags/tag63.xml><?xml version="1.0" encoding="utf-8"?>
<p:tagLst xmlns:p="http://schemas.openxmlformats.org/presentationml/2006/main">
  <p:tag name="AS_UNIQUEID" val="423"/>
  <p:tag name="KSO_WM_BEAUTIFY_FLAG" val=""/>
</p:tagLst>
</file>

<file path=ppt/tags/tag64.xml><?xml version="1.0" encoding="utf-8"?>
<p:tagLst xmlns:p="http://schemas.openxmlformats.org/presentationml/2006/main">
  <p:tag name="AS_UNIQUEID" val="487"/>
</p:tagLst>
</file>

<file path=ppt/tags/tag65.xml><?xml version="1.0" encoding="utf-8"?>
<p:tagLst xmlns:p="http://schemas.openxmlformats.org/presentationml/2006/main">
  <p:tag name="AS_UNIQUEID" val="414"/>
  <p:tag name="KSO_WM_BEAUTIFY_FLAG" val=""/>
</p:tagLst>
</file>

<file path=ppt/tags/tag66.xml><?xml version="1.0" encoding="utf-8"?>
<p:tagLst xmlns:p="http://schemas.openxmlformats.org/presentationml/2006/main">
  <p:tag name="AS_UNIQUEID" val="415"/>
  <p:tag name="KSO_WM_BEAUTIFY_FLAG" val=""/>
</p:tagLst>
</file>

<file path=ppt/tags/tag67.xml><?xml version="1.0" encoding="utf-8"?>
<p:tagLst xmlns:p="http://schemas.openxmlformats.org/presentationml/2006/main">
  <p:tag name="AS_UNIQUEID" val="416"/>
  <p:tag name="KSO_WM_BEAUTIFY_FLAG" val=""/>
</p:tagLst>
</file>

<file path=ppt/tags/tag68.xml><?xml version="1.0" encoding="utf-8"?>
<p:tagLst xmlns:p="http://schemas.openxmlformats.org/presentationml/2006/main">
  <p:tag name="AS_UNIQUEID" val="416"/>
  <p:tag name="KSO_WM_BEAUTIFY_FLAG" val=""/>
</p:tagLst>
</file>

<file path=ppt/tags/tag69.xml><?xml version="1.0" encoding="utf-8"?>
<p:tagLst xmlns:p="http://schemas.openxmlformats.org/presentationml/2006/main">
  <p:tag name="AS_UNIQUEID" val="416"/>
  <p:tag name="KSO_WM_BEAUTIFY_FLAG" val=""/>
</p:tagLst>
</file>

<file path=ppt/tags/tag7.xml><?xml version="1.0" encoding="utf-8"?>
<p:tagLst xmlns:p="http://schemas.openxmlformats.org/presentationml/2006/main">
  <p:tag name="AS_UNIQUEID" val="3702"/>
</p:tagLst>
</file>

<file path=ppt/tags/tag70.xml><?xml version="1.0" encoding="utf-8"?>
<p:tagLst xmlns:p="http://schemas.openxmlformats.org/presentationml/2006/main">
  <p:tag name="AS_UNIQUEID" val="416"/>
  <p:tag name="KSO_WM_BEAUTIFY_FLAG" val=""/>
</p:tagLst>
</file>

<file path=ppt/tags/tag71.xml><?xml version="1.0" encoding="utf-8"?>
<p:tagLst xmlns:p="http://schemas.openxmlformats.org/presentationml/2006/main">
  <p:tag name="AS_UNIQUEID" val="418"/>
  <p:tag name="KSO_WM_BEAUTIFY_FLAG" val=""/>
</p:tagLst>
</file>

<file path=ppt/tags/tag72.xml><?xml version="1.0" encoding="utf-8"?>
<p:tagLst xmlns:p="http://schemas.openxmlformats.org/presentationml/2006/main">
  <p:tag name="AS_UNIQUEID" val="418"/>
  <p:tag name="KSO_WM_BEAUTIFY_FLAG" val=""/>
</p:tagLst>
</file>

<file path=ppt/tags/tag73.xml><?xml version="1.0" encoding="utf-8"?>
<p:tagLst xmlns:p="http://schemas.openxmlformats.org/presentationml/2006/main">
  <p:tag name="AS_UNIQUEID" val="489"/>
  <p:tag name="KSO_WM_BEAUTIFY_FLAG" val=""/>
</p:tagLst>
</file>

<file path=ppt/tags/tag74.xml><?xml version="1.0" encoding="utf-8"?>
<p:tagLst xmlns:p="http://schemas.openxmlformats.org/presentationml/2006/main">
  <p:tag name="AS_UNIQUEID" val="418"/>
  <p:tag name="KSO_WM_BEAUTIFY_FLAG" val=""/>
</p:tagLst>
</file>

<file path=ppt/tags/tag75.xml><?xml version="1.0" encoding="utf-8"?>
<p:tagLst xmlns:p="http://schemas.openxmlformats.org/presentationml/2006/main">
  <p:tag name="AS_UNIQUEID" val="490"/>
  <p:tag name="KSO_WM_BEAUTIFY_FLAG" val=""/>
</p:tagLst>
</file>

<file path=ppt/tags/tag76.xml><?xml version="1.0" encoding="utf-8"?>
<p:tagLst xmlns:p="http://schemas.openxmlformats.org/presentationml/2006/main">
  <p:tag name="AS_UNIQUEID" val="418"/>
  <p:tag name="KSO_WM_BEAUTIFY_FLAG" val=""/>
</p:tagLst>
</file>

<file path=ppt/tags/tag77.xml><?xml version="1.0" encoding="utf-8"?>
<p:tagLst xmlns:p="http://schemas.openxmlformats.org/presentationml/2006/main">
  <p:tag name="AS_UNIQUEID" val="491"/>
  <p:tag name="KSO_WM_BEAUTIFY_FLAG" val=""/>
</p:tagLst>
</file>

<file path=ppt/tags/tag78.xml><?xml version="1.0" encoding="utf-8"?>
<p:tagLst xmlns:p="http://schemas.openxmlformats.org/presentationml/2006/main">
  <p:tag name="AS_UNIQUEID" val="862"/>
  <p:tag name="KSO_WM_BEAUTIFY_FLAG" val=""/>
</p:tagLst>
</file>

<file path=ppt/tags/tag79.xml><?xml version="1.0" encoding="utf-8"?>
<p:tagLst xmlns:p="http://schemas.openxmlformats.org/presentationml/2006/main">
  <p:tag name="AS_UNIQUEID" val="375"/>
  <p:tag name="KSO_WM_BEAUTIFY_FLAG" val=""/>
</p:tagLst>
</file>

<file path=ppt/tags/tag8.xml><?xml version="1.0" encoding="utf-8"?>
<p:tagLst xmlns:p="http://schemas.openxmlformats.org/presentationml/2006/main">
  <p:tag name="AS_UNIQUEID" val="3703"/>
</p:tagLst>
</file>

<file path=ppt/tags/tag80.xml><?xml version="1.0" encoding="utf-8"?>
<p:tagLst xmlns:p="http://schemas.openxmlformats.org/presentationml/2006/main">
  <p:tag name="AS_UNIQUEID" val="409"/>
  <p:tag name="KSO_WM_BEAUTIFY_FLAG" val=""/>
</p:tagLst>
</file>

<file path=ppt/tags/tag81.xml><?xml version="1.0" encoding="utf-8"?>
<p:tagLst xmlns:p="http://schemas.openxmlformats.org/presentationml/2006/main">
  <p:tag name="AS_UNIQUEID" val="10793"/>
  <p:tag name="KSO_WM_BEAUTIFY_FLAG" val=""/>
</p:tagLst>
</file>

<file path=ppt/tags/tag82.xml><?xml version="1.0" encoding="utf-8"?>
<p:tagLst xmlns:p="http://schemas.openxmlformats.org/presentationml/2006/main">
  <p:tag name="AS_UNIQUEID" val="3998"/>
</p:tagLst>
</file>

<file path=ppt/tags/tag83.xml><?xml version="1.0" encoding="utf-8"?>
<p:tagLst xmlns:p="http://schemas.openxmlformats.org/presentationml/2006/main">
  <p:tag name="AS_UNIQUEID" val="865"/>
  <p:tag name="KSO_WM_BEAUTIFY_FLAG" val=""/>
</p:tagLst>
</file>

<file path=ppt/tags/tag84.xml><?xml version="1.0" encoding="utf-8"?>
<p:tagLst xmlns:p="http://schemas.openxmlformats.org/presentationml/2006/main">
  <p:tag name="AS_UNIQUEID" val="418"/>
  <p:tag name="KSO_WM_BEAUTIFY_FLAG" val=""/>
</p:tagLst>
</file>

<file path=ppt/tags/tag85.xml><?xml version="1.0" encoding="utf-8"?>
<p:tagLst xmlns:p="http://schemas.openxmlformats.org/presentationml/2006/main">
  <p:tag name="AS_UNIQUEID" val="495"/>
  <p:tag name="KSO_WM_BEAUTIFY_FLAG" val=""/>
</p:tagLst>
</file>

<file path=ppt/tags/tag86.xml><?xml version="1.0" encoding="utf-8"?>
<p:tagLst xmlns:p="http://schemas.openxmlformats.org/presentationml/2006/main">
  <p:tag name="AS_UNIQUEID" val="418"/>
  <p:tag name="KSO_WM_BEAUTIFY_FLAG" val=""/>
</p:tagLst>
</file>

<file path=ppt/tags/tag87.xml><?xml version="1.0" encoding="utf-8"?>
<p:tagLst xmlns:p="http://schemas.openxmlformats.org/presentationml/2006/main">
  <p:tag name="AS_UNIQUEID" val="866"/>
</p:tagLst>
</file>

<file path=ppt/tags/tag88.xml><?xml version="1.0" encoding="utf-8"?>
<p:tagLst xmlns:p="http://schemas.openxmlformats.org/presentationml/2006/main">
  <p:tag name="AS_UNIQUEID" val="494"/>
  <p:tag name="KSO_WM_BEAUTIFY_FLAG" val=""/>
  <p:tag name="KSO_WM_UNIT_PLACING_PICTURE_USER_VIEWPORT" val="{&quot;height&quot;:4241,&quot;width&quot;:6030}"/>
</p:tagLst>
</file>

<file path=ppt/tags/tag89.xml><?xml version="1.0" encoding="utf-8"?>
<p:tagLst xmlns:p="http://schemas.openxmlformats.org/presentationml/2006/main">
  <p:tag name="AS_UNIQUEID" val="867"/>
  <p:tag name="KSO_WM_BEAUTIFY_FLAG" val=""/>
</p:tagLst>
</file>

<file path=ppt/tags/tag9.xml><?xml version="1.0" encoding="utf-8"?>
<p:tagLst xmlns:p="http://schemas.openxmlformats.org/presentationml/2006/main">
  <p:tag name="AS_UNIQUEID" val="3704"/>
</p:tagLst>
</file>

<file path=ppt/tags/tag90.xml><?xml version="1.0" encoding="utf-8"?>
<p:tagLst xmlns:p="http://schemas.openxmlformats.org/presentationml/2006/main">
  <p:tag name="AS_UNIQUEID" val="312"/>
  <p:tag name="KSO_WM_BEAUTIFY_FLAG" val=""/>
</p:tagLst>
</file>

<file path=ppt/tags/tag91.xml><?xml version="1.0" encoding="utf-8"?>
<p:tagLst xmlns:p="http://schemas.openxmlformats.org/presentationml/2006/main">
  <p:tag name="AS_UNIQUEID" val="6959"/>
</p:tagLst>
</file>

<file path=ppt/tags/tag92.xml><?xml version="1.0" encoding="utf-8"?>
<p:tagLst xmlns:p="http://schemas.openxmlformats.org/presentationml/2006/main">
  <p:tag name="AS_UNIQUEID" val="6960"/>
  <p:tag name="KSO_WM_BEAUTIFY_FLAG" val=""/>
</p:tagLst>
</file>

<file path=ppt/tags/tag93.xml><?xml version="1.0" encoding="utf-8"?>
<p:tagLst xmlns:p="http://schemas.openxmlformats.org/presentationml/2006/main">
  <p:tag name="AS_UNIQUEID" val="6961"/>
  <p:tag name="KSO_WM_BEAUTIFY_FLAG" val=""/>
</p:tagLst>
</file>

<file path=ppt/tags/tag94.xml><?xml version="1.0" encoding="utf-8"?>
<p:tagLst xmlns:p="http://schemas.openxmlformats.org/presentationml/2006/main">
  <p:tag name="AS_UNIQUEID" val="3998"/>
</p:tagLst>
</file>

<file path=ppt/tags/tag95.xml><?xml version="1.0" encoding="utf-8"?>
<p:tagLst xmlns:p="http://schemas.openxmlformats.org/presentationml/2006/main">
  <p:tag name="AS_UNIQUEID" val="3998"/>
</p:tagLst>
</file>

<file path=ppt/tags/tag96.xml><?xml version="1.0" encoding="utf-8"?>
<p:tagLst xmlns:p="http://schemas.openxmlformats.org/presentationml/2006/main">
  <p:tag name="AS_UNIQUEID" val="4103"/>
</p:tagLst>
</file>

<file path=ppt/tags/tag97.xml><?xml version="1.0" encoding="utf-8"?>
<p:tagLst xmlns:p="http://schemas.openxmlformats.org/presentationml/2006/main">
  <p:tag name="AS_UNIQUEID" val="4104"/>
</p:tagLst>
</file>

<file path=ppt/tags/tag98.xml><?xml version="1.0" encoding="utf-8"?>
<p:tagLst xmlns:p="http://schemas.openxmlformats.org/presentationml/2006/main">
  <p:tag name="AS_UNIQUEID" val="4105"/>
</p:tagLst>
</file>

<file path=ppt/tags/tag99.xml><?xml version="1.0" encoding="utf-8"?>
<p:tagLst xmlns:p="http://schemas.openxmlformats.org/presentationml/2006/main">
  <p:tag name="AS_UNIQUEID" val="410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2635</Words>
  <Application>WPS 演示</Application>
  <PresentationFormat>宽屏</PresentationFormat>
  <Paragraphs>324</Paragraphs>
  <Slides>23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3" baseType="lpstr">
      <vt:lpstr>Arial</vt:lpstr>
      <vt:lpstr>宋体</vt:lpstr>
      <vt:lpstr>Wingdings</vt:lpstr>
      <vt:lpstr>黑体</vt:lpstr>
      <vt:lpstr>微软雅黑</vt:lpstr>
      <vt:lpstr>楷体</vt:lpstr>
      <vt:lpstr>Arial Black</vt:lpstr>
      <vt:lpstr>华文楷体</vt:lpstr>
      <vt:lpstr>Times New Roman</vt:lpstr>
      <vt:lpstr>Arial</vt:lpstr>
      <vt:lpstr>Calibri</vt:lpstr>
      <vt:lpstr>Arial Unicode MS</vt:lpstr>
      <vt:lpstr>等线 Light</vt:lpstr>
      <vt:lpstr>等线</vt:lpstr>
      <vt:lpstr>方正静蕾简体</vt:lpstr>
      <vt:lpstr>Segoe Print</vt:lpstr>
      <vt:lpstr>Gen Jyuu Gothic Monospace Regul</vt:lpstr>
      <vt:lpstr>MS Mincho</vt:lpstr>
      <vt:lpstr>华文新魏</vt:lpstr>
      <vt:lpstr>等线</vt:lpstr>
      <vt:lpstr>等线</vt:lpstr>
      <vt:lpstr>Arial Black</vt:lpstr>
      <vt:lpstr>经典细圆繁</vt:lpstr>
      <vt:lpstr>言念君子温其如玉</vt:lpstr>
      <vt:lpstr>思源黑体 CN Bold</vt:lpstr>
      <vt:lpstr>华文楷体</vt:lpstr>
      <vt:lpstr>胡晓波男神体</vt:lpstr>
      <vt:lpstr>华文琥珀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生态伦理道德P97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CDQZpengjiang@outlook.com</dc:creator>
  <cp:lastModifiedBy>VI_XXD</cp:lastModifiedBy>
  <cp:revision>34</cp:revision>
  <dcterms:created xsi:type="dcterms:W3CDTF">2024-02-25T10:08:00Z</dcterms:created>
  <dcterms:modified xsi:type="dcterms:W3CDTF">2024-02-27T09:17:48Z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18311858FCB7495AB016DEBBD7611637_13</vt:lpwstr>
  </property>
  <property fmtid="{D5CDD505-2E9C-101B-9397-08002B2CF9AE}" pid="3" name="KSOProductBuildVer">
    <vt:lpwstr>2052-12.1.0.15374</vt:lpwstr>
  </property>
</Properties>
</file>