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slide" Target="slide7.xml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6.xml"/><Relationship Id="rId10" Type="http://schemas.openxmlformats.org/officeDocument/2006/relationships/slide" Target="slide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887" y="1700786"/>
            <a:ext cx="9272017" cy="4678732"/>
            <a:chOff x="1389887" y="1700786"/>
            <a:chExt cx="9272017" cy="4678732"/>
          </a:xfrm>
        </p:grpSpPr>
        <p:sp>
          <p:nvSpPr>
            <p:cNvPr id="17" name="矩形: 圆角 16"/>
            <p:cNvSpPr/>
            <p:nvPr/>
          </p:nvSpPr>
          <p:spPr>
            <a:xfrm>
              <a:off x="1389887" y="1700786"/>
              <a:ext cx="9272017" cy="4678732"/>
            </a:xfrm>
            <a:prstGeom prst="roundRect">
              <a:avLst>
                <a:gd name="adj" fmla="val 4214"/>
              </a:avLst>
            </a:prstGeom>
            <a:solidFill>
              <a:srgbClr val="D6E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图片包含 食物, 桌子, 绿色, 一群&#10;&#10;描述已自动生成"/>
            <p:cNvPicPr>
              <a:picLocks noChangeAspect="1"/>
            </p:cNvPicPr>
            <p:nvPr/>
          </p:nvPicPr>
          <p:blipFill rotWithShape="1">
            <a:blip r:embed="rId1"/>
            <a:srcRect t="5491" b="7162"/>
            <a:stretch>
              <a:fillRect/>
            </a:stretch>
          </p:blipFill>
          <p:spPr>
            <a:xfrm>
              <a:off x="2081959" y="2153189"/>
              <a:ext cx="3781744" cy="3814631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方法步骤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/>
          <p:nvPr/>
        </p:nvSpPr>
        <p:spPr>
          <a:xfrm>
            <a:off x="6452766" y="2558131"/>
            <a:ext cx="3889098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将接种了外植体的锥形瓶或植物组织培养瓶置于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18~22℃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的培养箱中培养。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在培养过程中，定期观察和记录愈伤组织的生长情况。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86096" y="1966353"/>
            <a:ext cx="2353415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4AB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诱导脱分化</a:t>
            </a:r>
            <a:endParaRPr lang="zh-CN" altLang="en-US" sz="2800" b="1" dirty="0">
              <a:solidFill>
                <a:srgbClr val="4AB5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89887" y="1700786"/>
            <a:ext cx="9272017" cy="4678732"/>
            <a:chOff x="1389887" y="1700786"/>
            <a:chExt cx="9272017" cy="4678732"/>
          </a:xfrm>
        </p:grpSpPr>
        <p:sp>
          <p:nvSpPr>
            <p:cNvPr id="17" name="矩形: 圆角 16"/>
            <p:cNvSpPr/>
            <p:nvPr/>
          </p:nvSpPr>
          <p:spPr>
            <a:xfrm>
              <a:off x="1389887" y="1700786"/>
              <a:ext cx="9272017" cy="4678732"/>
            </a:xfrm>
            <a:prstGeom prst="roundRect">
              <a:avLst>
                <a:gd name="adj" fmla="val 4214"/>
              </a:avLst>
            </a:prstGeom>
            <a:solidFill>
              <a:srgbClr val="D6E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 descr="玻璃花瓶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29422" y="2143250"/>
              <a:ext cx="3940062" cy="3829074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方法步骤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/>
          <p:nvPr/>
        </p:nvSpPr>
        <p:spPr>
          <a:xfrm>
            <a:off x="6452766" y="2558131"/>
            <a:ext cx="3889098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培养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15~20d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后，将生长良好的愈伤组织转接到诱导生芽的培养基上。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长出芽后，再将其转接到诱导生根的培养基上，进一步诱导形成试管苗。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86096" y="1966353"/>
            <a:ext cx="2353415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4AB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诱导再分化</a:t>
            </a:r>
            <a:endParaRPr lang="zh-CN" altLang="en-US" sz="2800" b="1" dirty="0">
              <a:solidFill>
                <a:srgbClr val="4AB5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植物细胞工程</a:t>
            </a:r>
            <a:endParaRPr lang="zh-CN" altLang="en-US" dirty="0"/>
          </a:p>
        </p:txBody>
      </p:sp>
      <p:pic>
        <p:nvPicPr>
          <p:cNvPr id="120" name="图形 119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sp>
        <p:nvSpPr>
          <p:cNvPr id="106" name="文本框 105"/>
          <p:cNvSpPr txBox="1"/>
          <p:nvPr/>
        </p:nvSpPr>
        <p:spPr>
          <a:xfrm>
            <a:off x="1244187" y="1421416"/>
            <a:ext cx="154129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zh-CN" altLang="en-US" sz="8000" dirty="0">
                <a:solidFill>
                  <a:srgbClr val="C00000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知识体系</a:t>
            </a:r>
            <a:endParaRPr lang="zh-CN" altLang="en-US" sz="8000" dirty="0">
              <a:solidFill>
                <a:srgbClr val="C00000"/>
              </a:solidFill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203900" y="1930432"/>
            <a:ext cx="1827710" cy="1004889"/>
          </a:xfrm>
          <a:prstGeom prst="roundRect">
            <a:avLst>
              <a:gd name="adj" fmla="val 50000"/>
            </a:avLst>
          </a:prstGeom>
          <a:solidFill>
            <a:srgbClr val="8CC6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植物细胞工程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984081" y="2042426"/>
            <a:ext cx="1196937" cy="780512"/>
          </a:xfrm>
          <a:prstGeom prst="roundRect">
            <a:avLst/>
          </a:prstGeom>
          <a:solidFill>
            <a:srgbClr val="D02E7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应用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203898" y="3445031"/>
            <a:ext cx="1827711" cy="543427"/>
          </a:xfrm>
          <a:prstGeom prst="roundRect">
            <a:avLst/>
          </a:prstGeom>
          <a:solidFill>
            <a:srgbClr val="6087C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技术手段</a:t>
            </a:r>
            <a:endParaRPr lang="zh-CN" altLang="en-US" sz="2400" dirty="0"/>
          </a:p>
        </p:txBody>
      </p:sp>
      <p:sp>
        <p:nvSpPr>
          <p:cNvPr id="27" name="矩形: 圆角 26"/>
          <p:cNvSpPr/>
          <p:nvPr/>
        </p:nvSpPr>
        <p:spPr>
          <a:xfrm>
            <a:off x="4054488" y="2042425"/>
            <a:ext cx="1196941" cy="780513"/>
          </a:xfrm>
          <a:prstGeom prst="roundRect">
            <a:avLst/>
          </a:prstGeom>
          <a:solidFill>
            <a:srgbClr val="E97C3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理论</a:t>
            </a:r>
            <a:endParaRPr lang="en-US" altLang="zh-CN" sz="2400" dirty="0"/>
          </a:p>
          <a:p>
            <a:pPr algn="ctr"/>
            <a:r>
              <a:rPr lang="zh-CN" altLang="en-US" sz="2400" dirty="0"/>
              <a:t>基础</a:t>
            </a:r>
            <a:endParaRPr lang="zh-CN" altLang="en-US" sz="2400" dirty="0"/>
          </a:p>
        </p:txBody>
      </p:sp>
      <p:sp>
        <p:nvSpPr>
          <p:cNvPr id="28" name="矩形: 圆角 27"/>
          <p:cNvSpPr/>
          <p:nvPr/>
        </p:nvSpPr>
        <p:spPr>
          <a:xfrm>
            <a:off x="4054488" y="4733431"/>
            <a:ext cx="2552973" cy="5434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植物组织培养</a:t>
            </a:r>
            <a:endParaRPr lang="zh-CN" altLang="en-US" sz="2400" dirty="0"/>
          </a:p>
        </p:txBody>
      </p:sp>
      <p:sp>
        <p:nvSpPr>
          <p:cNvPr id="34" name="左大括号 33"/>
          <p:cNvSpPr/>
          <p:nvPr/>
        </p:nvSpPr>
        <p:spPr>
          <a:xfrm rot="5400000" flipV="1">
            <a:off x="6742051" y="2575058"/>
            <a:ext cx="751405" cy="3573556"/>
          </a:xfrm>
          <a:prstGeom prst="leftBrace">
            <a:avLst>
              <a:gd name="adj1" fmla="val 0"/>
              <a:gd name="adj2" fmla="val 50000"/>
            </a:avLst>
          </a:prstGeom>
          <a:ln w="28575">
            <a:gradFill flip="none" rotWithShape="1">
              <a:gsLst>
                <a:gs pos="20000">
                  <a:srgbClr val="6085C3"/>
                </a:gs>
                <a:gs pos="87000">
                  <a:srgbClr val="548034"/>
                </a:gs>
              </a:gsLst>
              <a:lin ang="0" scaled="1"/>
              <a:tileRect/>
            </a:gra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/>
          </a:p>
        </p:txBody>
      </p:sp>
      <p:sp>
        <p:nvSpPr>
          <p:cNvPr id="45" name="矩形: 圆角 44"/>
          <p:cNvSpPr/>
          <p:nvPr/>
        </p:nvSpPr>
        <p:spPr>
          <a:xfrm>
            <a:off x="7628045" y="4721032"/>
            <a:ext cx="2552973" cy="543427"/>
          </a:xfrm>
          <a:prstGeom prst="roundRect">
            <a:avLst/>
          </a:prstGeom>
          <a:solidFill>
            <a:srgbClr val="5481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植物体细胞杂交</a:t>
            </a:r>
            <a:endParaRPr lang="zh-CN" altLang="en-US" sz="2400" dirty="0"/>
          </a:p>
        </p:txBody>
      </p:sp>
      <p:cxnSp>
        <p:nvCxnSpPr>
          <p:cNvPr id="69" name="直接连接符 68"/>
          <p:cNvCxnSpPr>
            <a:stCxn id="17" idx="2"/>
            <a:endCxn id="21" idx="0"/>
          </p:cNvCxnSpPr>
          <p:nvPr/>
        </p:nvCxnSpPr>
        <p:spPr>
          <a:xfrm flipH="1">
            <a:off x="7117754" y="2935321"/>
            <a:ext cx="1" cy="509710"/>
          </a:xfrm>
          <a:prstGeom prst="line">
            <a:avLst/>
          </a:prstGeom>
          <a:ln w="28575">
            <a:gradFill>
              <a:gsLst>
                <a:gs pos="0">
                  <a:srgbClr val="8BC562"/>
                </a:gs>
                <a:gs pos="100000">
                  <a:srgbClr val="6085C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17" idx="3"/>
            <a:endCxn id="18" idx="1"/>
          </p:cNvCxnSpPr>
          <p:nvPr/>
        </p:nvCxnSpPr>
        <p:spPr>
          <a:xfrm flipV="1">
            <a:off x="8031610" y="2432682"/>
            <a:ext cx="952471" cy="195"/>
          </a:xfrm>
          <a:prstGeom prst="line">
            <a:avLst/>
          </a:prstGeom>
          <a:ln w="28575">
            <a:gradFill flip="none" rotWithShape="1">
              <a:gsLst>
                <a:gs pos="0">
                  <a:srgbClr val="CF2E78"/>
                </a:gs>
                <a:gs pos="100000">
                  <a:srgbClr val="8BC56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27" idx="3"/>
            <a:endCxn id="17" idx="1"/>
          </p:cNvCxnSpPr>
          <p:nvPr/>
        </p:nvCxnSpPr>
        <p:spPr>
          <a:xfrm>
            <a:off x="5251429" y="2432682"/>
            <a:ext cx="952471" cy="195"/>
          </a:xfrm>
          <a:prstGeom prst="line">
            <a:avLst/>
          </a:prstGeom>
          <a:ln w="28575">
            <a:gradFill flip="none" rotWithShape="1">
              <a:gsLst>
                <a:gs pos="0">
                  <a:srgbClr val="8BC562"/>
                </a:gs>
                <a:gs pos="100000">
                  <a:srgbClr val="E97C3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形 23" descr="指向右边的反手食指 纯色填充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4288" flipH="1">
            <a:off x="4980118" y="2453656"/>
            <a:ext cx="542620" cy="542620"/>
          </a:xfrm>
          <a:prstGeom prst="rect">
            <a:avLst/>
          </a:prstGeom>
          <a:effectLst/>
        </p:spPr>
      </p:pic>
      <p:pic>
        <p:nvPicPr>
          <p:cNvPr id="76" name="图形 75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64288" flipH="1">
            <a:off x="9967051" y="2453656"/>
            <a:ext cx="542620" cy="542620"/>
          </a:xfrm>
          <a:prstGeom prst="rect">
            <a:avLst/>
          </a:prstGeom>
          <a:effectLst/>
        </p:spPr>
      </p:pic>
      <p:pic>
        <p:nvPicPr>
          <p:cNvPr id="77" name="图形 76" descr="指向右边的反手食指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64288" flipH="1">
            <a:off x="9967051" y="5038480"/>
            <a:ext cx="542620" cy="542620"/>
          </a:xfrm>
          <a:prstGeom prst="rect">
            <a:avLst/>
          </a:prstGeom>
          <a:effectLst/>
        </p:spPr>
      </p:pic>
      <p:pic>
        <p:nvPicPr>
          <p:cNvPr id="78" name="图形 77" descr="指向右边的反手食指 纯色填充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64288" flipH="1">
            <a:off x="6410582" y="5038479"/>
            <a:ext cx="542620" cy="54262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7" grpId="0" bldLvl="0" animBg="1"/>
      <p:bldP spid="18" grpId="0" bldLvl="0" animBg="1"/>
      <p:bldP spid="21" grpId="0" bldLvl="0" animBg="1"/>
      <p:bldP spid="27" grpId="0" bldLvl="0" animBg="1"/>
      <p:bldP spid="28" grpId="0" bldLvl="0" animBg="1"/>
      <p:bldP spid="34" grpId="0" bldLvl="0" animBg="1"/>
      <p:bldP spid="4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理论基础</a:t>
            </a:r>
            <a:r>
              <a:rPr lang="en-US" altLang="zh-CN" dirty="0"/>
              <a:t>——</a:t>
            </a:r>
            <a:r>
              <a:rPr lang="zh-CN" altLang="en-US" dirty="0"/>
              <a:t>细胞的全能性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033941" y="1021426"/>
            <a:ext cx="10183407" cy="1583553"/>
            <a:chOff x="1149441" y="957628"/>
            <a:chExt cx="10183407" cy="1583553"/>
          </a:xfrm>
        </p:grpSpPr>
        <p:sp>
          <p:nvSpPr>
            <p:cNvPr id="3" name="矩形: 圆角 2"/>
            <p:cNvSpPr/>
            <p:nvPr/>
          </p:nvSpPr>
          <p:spPr>
            <a:xfrm>
              <a:off x="1149441" y="1219238"/>
              <a:ext cx="10183407" cy="1321943"/>
            </a:xfrm>
            <a:prstGeom prst="roundRect">
              <a:avLst>
                <a:gd name="adj" fmla="val 9784"/>
              </a:avLst>
            </a:prstGeom>
            <a:noFill/>
            <a:ln>
              <a:solidFill>
                <a:srgbClr val="8BC56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653227" y="957628"/>
              <a:ext cx="117583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548034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方正大标宋简体" panose="03000509000000000000" pitchFamily="65" charset="-122"/>
                  <a:cs typeface="Times New Roman" panose="02020603050405020304" pitchFamily="18" charset="0"/>
                </a:rPr>
                <a:t>含  义</a:t>
              </a:r>
              <a:endParaRPr lang="zh-CN" altLang="en-US" sz="2800" dirty="0">
                <a:solidFill>
                  <a:srgbClr val="548034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37268" y="1489442"/>
            <a:ext cx="9614267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细胞经分裂和分化后，仍具有产生完整生物体或分化成其他各种细胞的潜能。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33941" y="3181405"/>
            <a:ext cx="10183407" cy="1136983"/>
            <a:chOff x="1149441" y="957628"/>
            <a:chExt cx="10183407" cy="1136983"/>
          </a:xfrm>
        </p:grpSpPr>
        <p:sp>
          <p:nvSpPr>
            <p:cNvPr id="8" name="矩形: 圆角 7"/>
            <p:cNvSpPr/>
            <p:nvPr/>
          </p:nvSpPr>
          <p:spPr>
            <a:xfrm>
              <a:off x="1149441" y="1219238"/>
              <a:ext cx="10183407" cy="875373"/>
            </a:xfrm>
            <a:prstGeom prst="roundRect">
              <a:avLst>
                <a:gd name="adj" fmla="val 14643"/>
              </a:avLst>
            </a:prstGeom>
            <a:noFill/>
            <a:ln>
              <a:solidFill>
                <a:srgbClr val="8BC56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04611" y="957628"/>
              <a:ext cx="351058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548034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方正大标宋简体" panose="03000509000000000000" pitchFamily="65" charset="-122"/>
                  <a:cs typeface="Times New Roman" panose="02020603050405020304" pitchFamily="18" charset="0"/>
                </a:rPr>
                <a:t>未表现而分化的原因</a:t>
              </a:r>
              <a:endParaRPr lang="zh-CN" altLang="en-US" sz="2800" dirty="0">
                <a:solidFill>
                  <a:srgbClr val="548034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37268" y="3649421"/>
            <a:ext cx="9614267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在特定时间和空间条件下，细胞中的基因选择性地表达。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形 10" descr="指向右边的反手食指 纯色填充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580" y="6053931"/>
            <a:ext cx="828757" cy="828757"/>
          </a:xfrm>
          <a:prstGeom prst="rect">
            <a:avLst/>
          </a:prstGeom>
          <a:effectLst/>
        </p:spPr>
      </p:pic>
      <p:pic>
        <p:nvPicPr>
          <p:cNvPr id="12" name="图形 11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7873" y="1916855"/>
            <a:ext cx="626371" cy="626371"/>
          </a:xfrm>
          <a:prstGeom prst="rect">
            <a:avLst/>
          </a:prstGeom>
        </p:spPr>
      </p:pic>
      <p:pic>
        <p:nvPicPr>
          <p:cNvPr id="13" name="图形 12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2814" y="4579998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植物组织培养技术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33942" y="957628"/>
            <a:ext cx="7214912" cy="2011768"/>
            <a:chOff x="1149442" y="957628"/>
            <a:chExt cx="7214912" cy="2011768"/>
          </a:xfrm>
        </p:grpSpPr>
        <p:sp>
          <p:nvSpPr>
            <p:cNvPr id="3" name="矩形: 圆角 2"/>
            <p:cNvSpPr/>
            <p:nvPr/>
          </p:nvSpPr>
          <p:spPr>
            <a:xfrm>
              <a:off x="1149442" y="1219238"/>
              <a:ext cx="7214912" cy="1750158"/>
            </a:xfrm>
            <a:prstGeom prst="roundRect">
              <a:avLst>
                <a:gd name="adj" fmla="val 10704"/>
              </a:avLst>
            </a:prstGeom>
            <a:noFill/>
            <a:ln>
              <a:solidFill>
                <a:srgbClr val="8BC56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68981" y="957628"/>
              <a:ext cx="117583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548034"/>
                  </a:solidFill>
                  <a:effectLst>
                    <a:glow rad="76200">
                      <a:schemeClr val="bg1">
                        <a:alpha val="85000"/>
                      </a:schemeClr>
                    </a:glow>
                  </a:effectLst>
                  <a:latin typeface="Times New Roman" panose="02020603050405020304" pitchFamily="18" charset="0"/>
                  <a:ea typeface="方正大标宋简体" panose="03000509000000000000" pitchFamily="65" charset="-122"/>
                  <a:cs typeface="Times New Roman" panose="02020603050405020304" pitchFamily="18" charset="0"/>
                </a:rPr>
                <a:t>含  义</a:t>
              </a:r>
              <a:endParaRPr lang="zh-CN" altLang="en-US" sz="2800" dirty="0">
                <a:solidFill>
                  <a:srgbClr val="548034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37268" y="1425644"/>
            <a:ext cx="6642075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指将离体的植物器官、组织或细胞（称为外植体）等，培养在人工配制的培养基上，给予适宜的培养条件，诱导其形成完整植株的技术。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53013" y="3533526"/>
            <a:ext cx="1582448" cy="1423485"/>
            <a:chOff x="953013" y="3600901"/>
            <a:chExt cx="1582448" cy="14234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/>
            <a:srcRect t="47519" r="84023" b="36415"/>
            <a:stretch>
              <a:fillRect/>
            </a:stretch>
          </p:blipFill>
          <p:spPr>
            <a:xfrm>
              <a:off x="953013" y="3600901"/>
              <a:ext cx="1582448" cy="102441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074823" y="465505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接种外植体</a:t>
              </a:r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18166" y="3821229"/>
            <a:ext cx="1569660" cy="2660144"/>
            <a:chOff x="2618166" y="3888604"/>
            <a:chExt cx="1569660" cy="266014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l="17498" t="54850" r="68274" b="4321"/>
            <a:stretch>
              <a:fillRect/>
            </a:stretch>
          </p:blipFill>
          <p:spPr>
            <a:xfrm>
              <a:off x="2733576" y="3888604"/>
              <a:ext cx="1260909" cy="232931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618166" y="617941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/>
                <a:t>诱导愈伤组织</a:t>
              </a: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56778" y="3533526"/>
            <a:ext cx="2079058" cy="2241777"/>
            <a:chOff x="4256778" y="3600901"/>
            <a:chExt cx="2079058" cy="224177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/>
            <a:srcRect l="32338" t="50000" r="44202" b="12058"/>
            <a:stretch>
              <a:fillRect/>
            </a:stretch>
          </p:blipFill>
          <p:spPr>
            <a:xfrm>
              <a:off x="4256778" y="3600901"/>
              <a:ext cx="2079058" cy="216463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5195124" y="547334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/>
                <a:t>诱导生芽</a:t>
              </a:r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32066" y="3961590"/>
            <a:ext cx="1963553" cy="2212064"/>
            <a:chOff x="6732066" y="4028965"/>
            <a:chExt cx="1963553" cy="22120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l="57110" t="62058" r="20734" b="5201"/>
            <a:stretch>
              <a:fillRect/>
            </a:stretch>
          </p:blipFill>
          <p:spPr>
            <a:xfrm>
              <a:off x="6732066" y="4028965"/>
              <a:ext cx="1963553" cy="186788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531344" y="587169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/>
                <a:t>诱导生根</a:t>
              </a: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70437" y="1199988"/>
            <a:ext cx="2710834" cy="3357949"/>
            <a:chOff x="8770437" y="1267363"/>
            <a:chExt cx="2710834" cy="335794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 l="68566" r="845" b="41885"/>
            <a:stretch>
              <a:fillRect/>
            </a:stretch>
          </p:blipFill>
          <p:spPr>
            <a:xfrm>
              <a:off x="8770437" y="1267363"/>
              <a:ext cx="2710834" cy="331552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558232" y="4255980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/>
                <a:t>移栽成活</a:t>
              </a:r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265064" y="5196437"/>
            <a:ext cx="1980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48034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植物组织</a:t>
            </a:r>
            <a:endParaRPr lang="en-US" altLang="zh-CN" sz="2800" dirty="0">
              <a:solidFill>
                <a:srgbClr val="548034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>
                <a:solidFill>
                  <a:srgbClr val="548034"/>
                </a:solidFill>
                <a:effectLst>
                  <a:glow rad="76200">
                    <a:schemeClr val="bg1">
                      <a:alpha val="85000"/>
                    </a:schemeClr>
                  </a:glow>
                </a:effectLst>
                <a:latin typeface="Times New Roman" panose="02020603050405020304" pitchFamily="18" charset="0"/>
                <a:ea typeface="方正大标宋简体" panose="03000509000000000000" pitchFamily="65" charset="-122"/>
                <a:cs typeface="Times New Roman" panose="02020603050405020304" pitchFamily="18" charset="0"/>
              </a:rPr>
              <a:t>培养流程图</a:t>
            </a:r>
            <a:endParaRPr lang="zh-CN" altLang="en-US" sz="2800" dirty="0">
              <a:solidFill>
                <a:srgbClr val="548034"/>
              </a:solidFill>
              <a:effectLst>
                <a:glow rad="76200">
                  <a:schemeClr val="bg1">
                    <a:alpha val="85000"/>
                  </a:schemeClr>
                </a:glow>
              </a:effectLst>
              <a:latin typeface="Times New Roman" panose="02020603050405020304" pitchFamily="18" charset="0"/>
              <a:ea typeface="方正大标宋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形 6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051" y="4957011"/>
            <a:ext cx="626371" cy="626371"/>
          </a:xfrm>
          <a:prstGeom prst="rect">
            <a:avLst/>
          </a:prstGeom>
        </p:spPr>
      </p:pic>
      <p:pic>
        <p:nvPicPr>
          <p:cNvPr id="8" name="图形 7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4900" y="3732545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4450" y="1412448"/>
            <a:ext cx="10515599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原理：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植物细胞一般具有全能性。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过程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6280" lvl="1" indent="-35433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脱分化：已经分化的细胞失去其特有的结构和功能，转变成未分化的细胞，进而形成不定形的薄壁组织团块（称为愈伤组织）。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6280" lvl="1" indent="-35433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再分化：愈伤组织能重新分化成芽、根等器官。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条件：</a:t>
            </a:r>
            <a:endParaRPr lang="en-US" altLang="zh-CN" sz="24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6280" lvl="1" indent="-35433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营养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6280" lvl="1" indent="-35433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激素诱导：生长素和细胞分裂素是启动细胞分裂、脱分化和再分化的关键激素，它们的浓度、用量的比例等都会影响植物细胞的发育方向。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2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将愈伤组织接种到含有特定激素的培养基上，就可以诱导其再分化成胚状体，长出芽和根，进而发育成完整的植株。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实验原理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图形 8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34821" y="2708815"/>
            <a:ext cx="626371" cy="626371"/>
          </a:xfrm>
          <a:prstGeom prst="rect">
            <a:avLst/>
          </a:prstGeom>
        </p:spPr>
      </p:pic>
      <p:pic>
        <p:nvPicPr>
          <p:cNvPr id="10" name="图形 9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96700" y="4020780"/>
            <a:ext cx="626371" cy="626371"/>
          </a:xfrm>
          <a:prstGeom prst="rect">
            <a:avLst/>
          </a:prstGeom>
        </p:spPr>
      </p:pic>
      <p:pic>
        <p:nvPicPr>
          <p:cNvPr id="11" name="图形 10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03678" y="4890031"/>
            <a:ext cx="626371" cy="626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4450" y="1412448"/>
            <a:ext cx="10515599" cy="183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了解植物组织培养的基本原理。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了解生长素和细胞分裂素的浓度、用量的比例对菊花愈伤组织形成和分化的影响。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尝试进行植物组织培养。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目的要求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框 8"/>
          <p:cNvSpPr txBox="1"/>
          <p:nvPr/>
        </p:nvSpPr>
        <p:spPr>
          <a:xfrm>
            <a:off x="814450" y="3895082"/>
            <a:ext cx="105155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材料：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幼嫩的菊花茎段、培养基、体积分数为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的酒精、质量分数为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左右的次氯酸钠溶液和无菌水等。各种培养基的配制参见教材附录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用具：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50mL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锥形瓶（或植物组织培养瓶）、烧杯、酒精灯、超净工作台（或接种箱）、高压蒸汽灭菌锅、培养箱、封口膜、滤纸、标签、消毒用酒精棉球、培养皿、解剖刀和镊子等。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14450" y="3372814"/>
            <a:ext cx="10515600" cy="461665"/>
            <a:chOff x="6333409" y="1517248"/>
            <a:chExt cx="10515600" cy="461665"/>
          </a:xfrm>
        </p:grpSpPr>
        <p:sp>
          <p:nvSpPr>
            <p:cNvPr id="11" name="文本框 10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材料用具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23924" y="1664210"/>
            <a:ext cx="9696651" cy="4678732"/>
            <a:chOff x="1223924" y="1664210"/>
            <a:chExt cx="9696651" cy="4678732"/>
          </a:xfrm>
        </p:grpSpPr>
        <p:sp>
          <p:nvSpPr>
            <p:cNvPr id="17" name="矩形: 圆角 16"/>
            <p:cNvSpPr/>
            <p:nvPr/>
          </p:nvSpPr>
          <p:spPr>
            <a:xfrm>
              <a:off x="1223924" y="1664210"/>
              <a:ext cx="9696651" cy="4678732"/>
            </a:xfrm>
            <a:prstGeom prst="roundRect">
              <a:avLst>
                <a:gd name="adj" fmla="val 4214"/>
              </a:avLst>
            </a:prstGeom>
            <a:solidFill>
              <a:srgbClr val="D6E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图片包含 室内, 照片, 桌子, 食物&#10;&#10;描述已自动生成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" t="1025" r="63549" b="1924"/>
            <a:stretch>
              <a:fillRect/>
            </a:stretch>
          </p:blipFill>
          <p:spPr>
            <a:xfrm>
              <a:off x="1872185" y="2074376"/>
              <a:ext cx="4626660" cy="3816267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方法步骤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/>
          <p:nvPr/>
        </p:nvSpPr>
        <p:spPr>
          <a:xfrm>
            <a:off x="6864246" y="2437924"/>
            <a:ext cx="3620077" cy="360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用酒精擦拭双手和超净工作台台面。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流水冲洗后的外植体（幼嫩的茎段）→酒精消毒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30s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→无菌水清洗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2~3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次→次氯酸钠溶液处理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30min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→无菌水清洗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2~3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次。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66400" y="1889959"/>
            <a:ext cx="1734191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4AB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消毒灭菌</a:t>
            </a:r>
            <a:endParaRPr lang="zh-CN" altLang="en-US" sz="2800" b="1" dirty="0">
              <a:solidFill>
                <a:srgbClr val="4AB5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形 8" descr="博客 纯色填充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21" y="5552324"/>
            <a:ext cx="626371" cy="62637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389887" y="1700786"/>
            <a:ext cx="9272017" cy="4678732"/>
            <a:chOff x="1389887" y="1700786"/>
            <a:chExt cx="9272017" cy="4678732"/>
          </a:xfrm>
        </p:grpSpPr>
        <p:sp>
          <p:nvSpPr>
            <p:cNvPr id="17" name="矩形: 圆角 16"/>
            <p:cNvSpPr/>
            <p:nvPr/>
          </p:nvSpPr>
          <p:spPr>
            <a:xfrm>
              <a:off x="1389887" y="1700786"/>
              <a:ext cx="9272017" cy="4678732"/>
            </a:xfrm>
            <a:prstGeom prst="roundRect">
              <a:avLst>
                <a:gd name="adj" fmla="val 4214"/>
              </a:avLst>
            </a:prstGeom>
            <a:solidFill>
              <a:srgbClr val="D6E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图片包含 室内, 照片, 桌子, 食物&#10;&#10;描述已自动生成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73" t="1492" r="29640" b="1883"/>
            <a:stretch>
              <a:fillRect/>
            </a:stretch>
          </p:blipFill>
          <p:spPr>
            <a:xfrm>
              <a:off x="2110249" y="2093075"/>
              <a:ext cx="4013976" cy="3894154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方法步骤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/>
          <p:nvPr/>
        </p:nvSpPr>
        <p:spPr>
          <a:xfrm>
            <a:off x="6507630" y="2558131"/>
            <a:ext cx="3620077" cy="280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将消过毒的外植体置于无菌的培养皿中，用无菌滤纸吸去表面的水分。用解剖刀将外植体切成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0.5~1cm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长的小段。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40960" y="1966353"/>
            <a:ext cx="2353415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4AB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外植体的处理</a:t>
            </a:r>
            <a:endParaRPr lang="zh-CN" altLang="en-US" sz="2800" b="1" dirty="0">
              <a:solidFill>
                <a:srgbClr val="4AB5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89887" y="1700786"/>
            <a:ext cx="9272017" cy="4678732"/>
            <a:chOff x="1389887" y="1700786"/>
            <a:chExt cx="9272017" cy="4678732"/>
          </a:xfrm>
        </p:grpSpPr>
        <p:sp>
          <p:nvSpPr>
            <p:cNvPr id="17" name="矩形: 圆角 16"/>
            <p:cNvSpPr/>
            <p:nvPr/>
          </p:nvSpPr>
          <p:spPr>
            <a:xfrm>
              <a:off x="1389887" y="1700786"/>
              <a:ext cx="9272017" cy="4678732"/>
            </a:xfrm>
            <a:prstGeom prst="roundRect">
              <a:avLst>
                <a:gd name="adj" fmla="val 4214"/>
              </a:avLst>
            </a:prstGeom>
            <a:solidFill>
              <a:srgbClr val="D6E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 descr="图片包含 室内, 照片, 桌子, 食物&#10;&#10;描述已自动生成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5" t="4787" r="543" b="1846"/>
            <a:stretch>
              <a:fillRect/>
            </a:stretch>
          </p:blipFill>
          <p:spPr>
            <a:xfrm>
              <a:off x="2151559" y="2136029"/>
              <a:ext cx="3755130" cy="3831791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【</a:t>
            </a:r>
            <a:r>
              <a:rPr lang="zh-CN" altLang="en-US"/>
              <a:t>探究</a:t>
            </a:r>
            <a:r>
              <a:rPr lang="en-US" altLang="zh-CN"/>
              <a:t>·</a:t>
            </a:r>
            <a:r>
              <a:rPr lang="zh-CN" altLang="en-US"/>
              <a:t>实践</a:t>
            </a:r>
            <a:r>
              <a:rPr lang="en-US" altLang="zh-CN"/>
              <a:t>】</a:t>
            </a:r>
            <a:r>
              <a:rPr lang="zh-CN" altLang="en-US"/>
              <a:t>菊花的组织培养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14450" y="890180"/>
            <a:ext cx="10515600" cy="461665"/>
            <a:chOff x="6333409" y="1517248"/>
            <a:chExt cx="105156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333409" y="1517248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方法步骤</a:t>
              </a:r>
              <a:endPara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51240" y="1974037"/>
              <a:ext cx="10497769" cy="0"/>
              <a:chOff x="7484784" y="1647059"/>
              <a:chExt cx="10497769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484784" y="1647059"/>
                <a:ext cx="131927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8804062" y="1647059"/>
                <a:ext cx="917849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/>
          <p:nvPr/>
        </p:nvSpPr>
        <p:spPr>
          <a:xfrm>
            <a:off x="6452766" y="2558131"/>
            <a:ext cx="3620077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在酒精灯火焰旁，将外植体的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1/3~1/2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插入诱导愈伤组织的培养基中。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用封口膜或瓶盖封盖瓶口，并在培养瓶上作好标记。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86096" y="1966353"/>
            <a:ext cx="2353415" cy="57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4AB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接种</a:t>
            </a:r>
            <a:endParaRPr lang="zh-CN" altLang="en-US" sz="2800" b="1" dirty="0">
              <a:solidFill>
                <a:srgbClr val="4AB5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commondata" val="eyJoZGlkIjoiNzY5MmVmYTE4YmZkOWNhZjFkMmQ3MjEyNDE0ZGIzM2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</Words>
  <Application>WPS 演示</Application>
  <PresentationFormat>宽屏</PresentationFormat>
  <Paragraphs>116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文鼎习字体</vt:lpstr>
      <vt:lpstr>Times New Roman</vt:lpstr>
      <vt:lpstr>方正大标宋简体</vt:lpstr>
      <vt:lpstr>WPS</vt:lpstr>
      <vt:lpstr>PowerPoint 演示文稿</vt:lpstr>
      <vt:lpstr>植物细胞工程</vt:lpstr>
      <vt:lpstr>理论基础——细胞的全能性</vt:lpstr>
      <vt:lpstr>植物组织培养技术</vt:lpstr>
      <vt:lpstr>【探究·实践】菊花的组织培养</vt:lpstr>
      <vt:lpstr>【探究·实践】菊花的组织培养</vt:lpstr>
      <vt:lpstr>【探究·实践】菊花的组织培养</vt:lpstr>
      <vt:lpstr>【探究·实践】菊花的组织培养</vt:lpstr>
      <vt:lpstr>【探究·实践】菊花的组织培养</vt:lpstr>
      <vt:lpstr>【探究·实践】菊花的组织培养</vt:lpstr>
      <vt:lpstr>【探究·实践】菊花的组织培养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A香巴拉</cp:lastModifiedBy>
  <cp:revision>155</cp:revision>
  <dcterms:created xsi:type="dcterms:W3CDTF">2019-06-19T02:08:00Z</dcterms:created>
  <dcterms:modified xsi:type="dcterms:W3CDTF">2025-02-13T12:34:13Z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687D2019844C4521903A4427936A227F_11</vt:lpwstr>
  </property>
</Properties>
</file>