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4451" y="1412448"/>
            <a:ext cx="3894710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实验中使用的培养基和所有的器械都要灭菌。接种操作必须在酒精灯火焰旁进行，并且每次使用后的器械都要灭菌。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接种时注意外植体的方向，不要倒插。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诱导愈伤组织期间一般不需要光照，在后续的培养过程中，每日需要给予适当时间和强度的光照。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注意事项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"/>
          <a:stretch>
            <a:fillRect/>
          </a:stretch>
        </p:blipFill>
        <p:spPr bwMode="auto">
          <a:xfrm>
            <a:off x="4893563" y="1599847"/>
            <a:ext cx="6512211" cy="459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8" descr="指向右边的反手食指 纯色填充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pic>
        <p:nvPicPr>
          <p:cNvPr id="10" name="图形 9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91" y="5783416"/>
            <a:ext cx="626371" cy="6263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突变体的利用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732516" y="2357148"/>
            <a:ext cx="117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突变体</a:t>
            </a:r>
            <a:endParaRPr lang="zh-CN" altLang="en-US" sz="2400" dirty="0">
              <a:latin typeface="+mn-ea"/>
            </a:endParaRPr>
          </a:p>
          <a:p>
            <a:pPr algn="ctr"/>
            <a:r>
              <a:rPr lang="zh-CN" altLang="en-US" sz="2400" dirty="0">
                <a:latin typeface="+mn-ea"/>
              </a:rPr>
              <a:t>的利用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08206" y="1264114"/>
            <a:ext cx="701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：组织培养过程中的培养细胞一直处于不断增殖的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状态，因此它们容易受到培养条件和诱变因素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（如射线、化学物质等）的影响而产生突变。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829934" y="1473646"/>
            <a:ext cx="504879" cy="2577360"/>
            <a:chOff x="10630978" y="4310467"/>
            <a:chExt cx="664300" cy="3942437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3" cy="3942437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65" name="直接连接符 64"/>
            <p:cNvCxnSpPr/>
            <p:nvPr/>
          </p:nvCxnSpPr>
          <p:spPr>
            <a:xfrm rot="16200000">
              <a:off x="11121083" y="6414491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341724" y="125820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突变体产生原因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6030" y="3800121"/>
            <a:ext cx="137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：略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1724" y="37942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成果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08193" y="2711513"/>
            <a:ext cx="851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：从产生突变的个体中筛选出对人们有用的突变体，进而培育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成新品种。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1724" y="27056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方法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5" name="图形 4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14" y="4801307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4" grpId="0"/>
      <p:bldP spid="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细胞产物（次生代谢物）的工厂化生产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993738" y="2042691"/>
            <a:ext cx="89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细胞产物的工厂化生产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08193" y="1210949"/>
            <a:ext cx="851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：植物代谢产生的一般认为不是植物基本生命活动所必需的产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次生代谢物。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829934" y="1420481"/>
            <a:ext cx="504879" cy="3183415"/>
            <a:chOff x="10630978" y="4310467"/>
            <a:chExt cx="664300" cy="3284271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2" cy="3284271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65" name="直接连接符 64"/>
            <p:cNvCxnSpPr/>
            <p:nvPr/>
          </p:nvCxnSpPr>
          <p:spPr>
            <a:xfrm rot="16200000">
              <a:off x="11121083" y="5929608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11121083" y="5063026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16200000">
              <a:off x="11121083" y="6644336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341724" y="12050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含义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3258" y="4405124"/>
            <a:ext cx="8010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：我国在人参、三七等植物细胞的大规模培养领域取得了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很大的进展。以人参为例，我国科学家早在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年就成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功地培育了人参的组织；后来又实现了利用人参细胞培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养来生产人参中重要的活性成分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人参皂苷。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5820" y="43801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研究方向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7869" y="36257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举例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141602" y="3604465"/>
            <a:ext cx="495259" cy="516852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636861" y="3401900"/>
            <a:ext cx="751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紫草宁是世界上首例药用植物细胞工程产品。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36860" y="3869745"/>
            <a:ext cx="751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我国科学家筛选出了高产紫杉醇的细胞。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3698470" y="2883669"/>
            <a:ext cx="542620" cy="542620"/>
          </a:xfrm>
          <a:prstGeom prst="rect">
            <a:avLst/>
          </a:prstGeom>
          <a:effectLst/>
        </p:spPr>
      </p:pic>
      <p:sp>
        <p:nvSpPr>
          <p:cNvPr id="11" name="文本框 10"/>
          <p:cNvSpPr txBox="1"/>
          <p:nvPr/>
        </p:nvSpPr>
        <p:spPr>
          <a:xfrm>
            <a:off x="3551796" y="2080501"/>
            <a:ext cx="796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：次生代谢物是一类小分子有机化合物（如酚类、萜类和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含氮化合物等）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41724" y="20745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化学本质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41724" y="28900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生产方法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13" name="图形 12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14" y="1538942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4" grpId="0"/>
      <p:bldP spid="6" grpId="0"/>
      <p:bldP spid="7" grpId="0"/>
      <p:bldP spid="8" grpId="0" bldLvl="0" animBg="1"/>
      <p:bldP spid="9" grpId="0"/>
      <p:bldP spid="10" grpId="0"/>
      <p:bldP spid="11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细胞产物的工厂化生产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86968" y="957628"/>
            <a:ext cx="10443082" cy="5461644"/>
            <a:chOff x="1002468" y="925409"/>
            <a:chExt cx="10443082" cy="5875935"/>
          </a:xfrm>
        </p:grpSpPr>
        <p:sp>
          <p:nvSpPr>
            <p:cNvPr id="5" name="矩形: 圆角 4"/>
            <p:cNvSpPr/>
            <p:nvPr/>
          </p:nvSpPr>
          <p:spPr>
            <a:xfrm>
              <a:off x="1002468" y="1219239"/>
              <a:ext cx="10443082" cy="5582105"/>
            </a:xfrm>
            <a:prstGeom prst="roundRect">
              <a:avLst>
                <a:gd name="adj" fmla="val 4713"/>
              </a:avLst>
            </a:prstGeom>
            <a:noFill/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74539" y="925409"/>
              <a:ext cx="1743193" cy="562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B591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方正大标宋简体" panose="03000509000000000000" pitchFamily="65" charset="-122"/>
                  <a:cs typeface="Times New Roman" panose="02020603050405020304" pitchFamily="18" charset="0"/>
                </a:rPr>
                <a:t>生产方法</a:t>
              </a:r>
              <a:endParaRPr lang="zh-CN" altLang="en-US" sz="2800" dirty="0">
                <a:solidFill>
                  <a:srgbClr val="4AB591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50640" y="1423122"/>
            <a:ext cx="7308273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从植物组织提取：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缺点：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405" lvl="2" indent="-363855" algn="just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植物细胞的次生代谢物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含量很低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，从植物组织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提取会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大量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破坏植物资源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405" lvl="2" indent="-363855" algn="just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有些产物不能或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难以通过化学合成途径得到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工厂化生产：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含义：利用植物细胞培养（是指在离体条件下对单个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植物细胞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细胞团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进行培养使其增殖的技术）来获得目标产物的过程。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优点：不占用耕地，几乎不受季节、天气等限制，因此对于社会、经济、环境保护具有重要意义。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67999" y="1593885"/>
            <a:ext cx="2376055" cy="4679705"/>
            <a:chOff x="8667999" y="1593885"/>
            <a:chExt cx="2376055" cy="4679705"/>
          </a:xfrm>
        </p:grpSpPr>
        <p:pic>
          <p:nvPicPr>
            <p:cNvPr id="10" name="图片 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667999" y="1593885"/>
              <a:ext cx="2376055" cy="403337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955480" y="5627259"/>
              <a:ext cx="1801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一种用于植物细胞培养的反应器</a:t>
              </a:r>
              <a:endParaRPr lang="zh-CN" altLang="en-US"/>
            </a:p>
          </p:txBody>
        </p:sp>
      </p:grpSp>
      <p:pic>
        <p:nvPicPr>
          <p:cNvPr id="3" name="图形 2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/>
          <p:cNvCxnSpPr/>
          <p:nvPr/>
        </p:nvCxnSpPr>
        <p:spPr>
          <a:xfrm flipV="1">
            <a:off x="4797814" y="2743310"/>
            <a:ext cx="0" cy="2565899"/>
          </a:xfrm>
          <a:prstGeom prst="line">
            <a:avLst/>
          </a:prstGeom>
          <a:ln w="1905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3"/>
          <p:cNvSpPr txBox="1"/>
          <p:nvPr/>
        </p:nvSpPr>
        <p:spPr>
          <a:xfrm>
            <a:off x="2765459" y="4655821"/>
            <a:ext cx="1803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02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11998" y="2989529"/>
            <a:ext cx="1510064" cy="1408490"/>
            <a:chOff x="1650605" y="2584958"/>
            <a:chExt cx="869685" cy="811186"/>
          </a:xfrm>
        </p:grpSpPr>
        <p:grpSp>
          <p:nvGrpSpPr>
            <p:cNvPr id="3" name="组合 2"/>
            <p:cNvGrpSpPr/>
            <p:nvPr/>
          </p:nvGrpSpPr>
          <p:grpSpPr>
            <a:xfrm>
              <a:off x="1650605" y="2584958"/>
              <a:ext cx="869685" cy="811186"/>
              <a:chOff x="2406827" y="1625124"/>
              <a:chExt cx="641700" cy="598536"/>
            </a:xfrm>
          </p:grpSpPr>
          <p:sp>
            <p:nvSpPr>
              <p:cNvPr id="74" name="Freeform 23"/>
              <p:cNvSpPr/>
              <p:nvPr/>
            </p:nvSpPr>
            <p:spPr bwMode="auto">
              <a:xfrm>
                <a:off x="2406827" y="1625124"/>
                <a:ext cx="641700" cy="598536"/>
              </a:xfrm>
              <a:custGeom>
                <a:avLst/>
                <a:gdLst>
                  <a:gd name="T0" fmla="*/ 167 w 511"/>
                  <a:gd name="T1" fmla="*/ 459 h 459"/>
                  <a:gd name="T2" fmla="*/ 101 w 511"/>
                  <a:gd name="T3" fmla="*/ 420 h 459"/>
                  <a:gd name="T4" fmla="*/ 12 w 511"/>
                  <a:gd name="T5" fmla="*/ 267 h 459"/>
                  <a:gd name="T6" fmla="*/ 12 w 511"/>
                  <a:gd name="T7" fmla="*/ 191 h 459"/>
                  <a:gd name="T8" fmla="*/ 101 w 511"/>
                  <a:gd name="T9" fmla="*/ 38 h 459"/>
                  <a:gd name="T10" fmla="*/ 167 w 511"/>
                  <a:gd name="T11" fmla="*/ 0 h 459"/>
                  <a:gd name="T12" fmla="*/ 344 w 511"/>
                  <a:gd name="T13" fmla="*/ 0 h 459"/>
                  <a:gd name="T14" fmla="*/ 410 w 511"/>
                  <a:gd name="T15" fmla="*/ 38 h 459"/>
                  <a:gd name="T16" fmla="*/ 498 w 511"/>
                  <a:gd name="T17" fmla="*/ 191 h 459"/>
                  <a:gd name="T18" fmla="*/ 498 w 511"/>
                  <a:gd name="T19" fmla="*/ 267 h 459"/>
                  <a:gd name="T20" fmla="*/ 410 w 511"/>
                  <a:gd name="T21" fmla="*/ 420 h 459"/>
                  <a:gd name="T22" fmla="*/ 344 w 511"/>
                  <a:gd name="T23" fmla="*/ 459 h 459"/>
                  <a:gd name="T24" fmla="*/ 167 w 511"/>
                  <a:gd name="T25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459">
                    <a:moveTo>
                      <a:pt x="167" y="459"/>
                    </a:moveTo>
                    <a:cubicBezTo>
                      <a:pt x="141" y="459"/>
                      <a:pt x="113" y="443"/>
                      <a:pt x="101" y="420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245"/>
                      <a:pt x="0" y="213"/>
                      <a:pt x="12" y="191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13" y="16"/>
                      <a:pt x="141" y="0"/>
                      <a:pt x="16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69" y="0"/>
                      <a:pt x="397" y="16"/>
                      <a:pt x="410" y="38"/>
                    </a:cubicBezTo>
                    <a:cubicBezTo>
                      <a:pt x="498" y="191"/>
                      <a:pt x="498" y="191"/>
                      <a:pt x="498" y="191"/>
                    </a:cubicBezTo>
                    <a:cubicBezTo>
                      <a:pt x="511" y="213"/>
                      <a:pt x="511" y="245"/>
                      <a:pt x="498" y="267"/>
                    </a:cubicBezTo>
                    <a:cubicBezTo>
                      <a:pt x="410" y="420"/>
                      <a:pt x="410" y="420"/>
                      <a:pt x="410" y="420"/>
                    </a:cubicBezTo>
                    <a:cubicBezTo>
                      <a:pt x="397" y="443"/>
                      <a:pt x="369" y="459"/>
                      <a:pt x="344" y="459"/>
                    </a:cubicBezTo>
                    <a:lnTo>
                      <a:pt x="167" y="459"/>
                    </a:lnTo>
                    <a:close/>
                  </a:path>
                </a:pathLst>
              </a:custGeom>
              <a:gradFill>
                <a:gsLst>
                  <a:gs pos="0">
                    <a:srgbClr val="F1F1F1"/>
                  </a:gs>
                  <a:gs pos="100000">
                    <a:srgbClr val="FFFFFF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rgbClr val="1C1C1C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/>
              <a:lstStyle/>
              <a:p>
                <a:pPr defTabSz="1212215">
                  <a:defRPr/>
                </a:pPr>
                <a:endParaRPr lang="zh-CN" altLang="en-US" sz="3200" kern="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21"/>
              <p:cNvSpPr>
                <a:spLocks noChangeAspect="1"/>
              </p:cNvSpPr>
              <p:nvPr/>
            </p:nvSpPr>
            <p:spPr bwMode="auto">
              <a:xfrm rot="16200000">
                <a:off x="2456359" y="1690579"/>
                <a:ext cx="542636" cy="467628"/>
              </a:xfrm>
              <a:custGeom>
                <a:avLst/>
                <a:gdLst>
                  <a:gd name="T0" fmla="*/ 167 w 511"/>
                  <a:gd name="T1" fmla="*/ 459 h 459"/>
                  <a:gd name="T2" fmla="*/ 101 w 511"/>
                  <a:gd name="T3" fmla="*/ 420 h 459"/>
                  <a:gd name="T4" fmla="*/ 12 w 511"/>
                  <a:gd name="T5" fmla="*/ 267 h 459"/>
                  <a:gd name="T6" fmla="*/ 12 w 511"/>
                  <a:gd name="T7" fmla="*/ 191 h 459"/>
                  <a:gd name="T8" fmla="*/ 101 w 511"/>
                  <a:gd name="T9" fmla="*/ 38 h 459"/>
                  <a:gd name="T10" fmla="*/ 167 w 511"/>
                  <a:gd name="T11" fmla="*/ 0 h 459"/>
                  <a:gd name="T12" fmla="*/ 344 w 511"/>
                  <a:gd name="T13" fmla="*/ 0 h 459"/>
                  <a:gd name="T14" fmla="*/ 410 w 511"/>
                  <a:gd name="T15" fmla="*/ 38 h 459"/>
                  <a:gd name="T16" fmla="*/ 498 w 511"/>
                  <a:gd name="T17" fmla="*/ 191 h 459"/>
                  <a:gd name="T18" fmla="*/ 498 w 511"/>
                  <a:gd name="T19" fmla="*/ 267 h 459"/>
                  <a:gd name="T20" fmla="*/ 410 w 511"/>
                  <a:gd name="T21" fmla="*/ 420 h 459"/>
                  <a:gd name="T22" fmla="*/ 344 w 511"/>
                  <a:gd name="T23" fmla="*/ 459 h 459"/>
                  <a:gd name="T24" fmla="*/ 167 w 511"/>
                  <a:gd name="T25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459">
                    <a:moveTo>
                      <a:pt x="167" y="459"/>
                    </a:moveTo>
                    <a:cubicBezTo>
                      <a:pt x="141" y="459"/>
                      <a:pt x="113" y="443"/>
                      <a:pt x="101" y="420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245"/>
                      <a:pt x="0" y="213"/>
                      <a:pt x="12" y="191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13" y="16"/>
                      <a:pt x="141" y="0"/>
                      <a:pt x="167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69" y="0"/>
                      <a:pt x="397" y="16"/>
                      <a:pt x="410" y="38"/>
                    </a:cubicBezTo>
                    <a:cubicBezTo>
                      <a:pt x="498" y="191"/>
                      <a:pt x="498" y="191"/>
                      <a:pt x="498" y="191"/>
                    </a:cubicBezTo>
                    <a:cubicBezTo>
                      <a:pt x="511" y="213"/>
                      <a:pt x="511" y="245"/>
                      <a:pt x="498" y="267"/>
                    </a:cubicBezTo>
                    <a:cubicBezTo>
                      <a:pt x="410" y="420"/>
                      <a:pt x="410" y="420"/>
                      <a:pt x="410" y="420"/>
                    </a:cubicBezTo>
                    <a:cubicBezTo>
                      <a:pt x="397" y="443"/>
                      <a:pt x="369" y="459"/>
                      <a:pt x="344" y="459"/>
                    </a:cubicBezTo>
                    <a:lnTo>
                      <a:pt x="167" y="459"/>
                    </a:lnTo>
                    <a:close/>
                  </a:path>
                </a:pathLst>
              </a:custGeom>
              <a:solidFill>
                <a:srgbClr val="4AB591"/>
              </a:solidFill>
              <a:ln w="15875" cap="flat" cmpd="sng" algn="ctr">
                <a:noFill/>
                <a:prstDash val="solid"/>
              </a:ln>
              <a:effectLst>
                <a:innerShdw blurRad="241300" dist="114300">
                  <a:prstClr val="black">
                    <a:alpha val="40000"/>
                  </a:prstClr>
                </a:innerShdw>
              </a:effectLst>
            </p:spPr>
            <p:txBody>
              <a:bodyPr anchor="ctr"/>
              <a:lstStyle/>
              <a:p>
                <a:pPr algn="ctr" defTabSz="1212215">
                  <a:defRPr/>
                </a:pPr>
                <a:endParaRPr lang="zh-CN" altLang="en-US" sz="32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3" name="TextBox 13"/>
            <p:cNvSpPr txBox="1"/>
            <p:nvPr/>
          </p:nvSpPr>
          <p:spPr>
            <a:xfrm>
              <a:off x="1821894" y="2763602"/>
              <a:ext cx="568863" cy="519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/>
              <a:r>
                <a:rPr lang="en-US" altLang="zh-CN" sz="5865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586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5182968" y="2646394"/>
            <a:ext cx="4288353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just" defTabSz="914400">
              <a:spcAft>
                <a:spcPts val="1600"/>
              </a:spcAft>
            </a:pPr>
            <a:r>
              <a:rPr lang="zh-CN" altLang="en-US" sz="8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拓展整合</a:t>
            </a:r>
            <a:endParaRPr lang="en-US" altLang="zh-CN" sz="8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algn="just" defTabSz="914400">
              <a:spcAft>
                <a:spcPts val="1600"/>
              </a:spcAft>
            </a:pPr>
            <a:r>
              <a:rPr lang="zh-CN" altLang="en-US" sz="8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能力提升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9"/>
          <p:cNvSpPr>
            <a:spLocks noChangeArrowheads="1"/>
          </p:cNvSpPr>
          <p:nvPr/>
        </p:nvSpPr>
        <p:spPr bwMode="auto">
          <a:xfrm>
            <a:off x="2" y="0"/>
            <a:ext cx="6345338" cy="1560512"/>
          </a:xfrm>
          <a:prstGeom prst="rect">
            <a:avLst/>
          </a:prstGeom>
          <a:solidFill>
            <a:srgbClr val="4AB591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sz="135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24"/>
          <p:cNvSpPr/>
          <p:nvPr/>
        </p:nvSpPr>
        <p:spPr bwMode="auto">
          <a:xfrm>
            <a:off x="0" y="1595435"/>
            <a:ext cx="7502525" cy="95251"/>
          </a:xfrm>
          <a:custGeom>
            <a:avLst/>
            <a:gdLst>
              <a:gd name="T0" fmla="*/ 0 w 7501732"/>
              <a:gd name="T1" fmla="*/ 0 h 94593"/>
              <a:gd name="T2" fmla="*/ 7463453 w 7501732"/>
              <a:gd name="T3" fmla="*/ 6619 h 94593"/>
              <a:gd name="T4" fmla="*/ 7506490 w 7501732"/>
              <a:gd name="T5" fmla="*/ 98604 h 94593"/>
              <a:gd name="T6" fmla="*/ 0 w 7501732"/>
              <a:gd name="T7" fmla="*/ 98604 h 94593"/>
              <a:gd name="T8" fmla="*/ 0 w 7501732"/>
              <a:gd name="T9" fmla="*/ 0 h 94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01732" h="94593">
                <a:moveTo>
                  <a:pt x="0" y="0"/>
                </a:moveTo>
                <a:lnTo>
                  <a:pt x="7458720" y="6350"/>
                </a:lnTo>
                <a:lnTo>
                  <a:pt x="7501732" y="94593"/>
                </a:lnTo>
                <a:lnTo>
                  <a:pt x="0" y="9459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anchor="ctr"/>
          <a:lstStyle/>
          <a:p>
            <a:pPr defTabSz="914400"/>
            <a:endParaRPr lang="zh-CN" altLang="en-US" sz="135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5"/>
          <p:cNvSpPr/>
          <p:nvPr/>
        </p:nvSpPr>
        <p:spPr bwMode="auto">
          <a:xfrm>
            <a:off x="7515226" y="1595435"/>
            <a:ext cx="4676775" cy="95251"/>
          </a:xfrm>
          <a:custGeom>
            <a:avLst/>
            <a:gdLst>
              <a:gd name="T0" fmla="*/ 0 w 4676187"/>
              <a:gd name="T1" fmla="*/ 0 h 94594"/>
              <a:gd name="T2" fmla="*/ 4679715 w 4676187"/>
              <a:gd name="T3" fmla="*/ 0 h 94594"/>
              <a:gd name="T4" fmla="*/ 4679715 w 4676187"/>
              <a:gd name="T5" fmla="*/ 98599 h 94594"/>
              <a:gd name="T6" fmla="*/ 57552 w 4676187"/>
              <a:gd name="T7" fmla="*/ 98599 h 94594"/>
              <a:gd name="T8" fmla="*/ 0 w 4676187"/>
              <a:gd name="T9" fmla="*/ 0 h 945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76187" h="94594">
                <a:moveTo>
                  <a:pt x="0" y="0"/>
                </a:moveTo>
                <a:lnTo>
                  <a:pt x="4676187" y="0"/>
                </a:lnTo>
                <a:lnTo>
                  <a:pt x="4676187" y="94594"/>
                </a:lnTo>
                <a:lnTo>
                  <a:pt x="57510" y="94594"/>
                </a:lnTo>
                <a:lnTo>
                  <a:pt x="0" y="0"/>
                </a:lnTo>
                <a:close/>
              </a:path>
            </a:pathLst>
          </a:custGeom>
          <a:solidFill>
            <a:srgbClr val="4AB591"/>
          </a:solidFill>
          <a:ln>
            <a:noFill/>
          </a:ln>
        </p:spPr>
        <p:txBody>
          <a:bodyPr anchor="ctr"/>
          <a:lstStyle/>
          <a:p>
            <a:pPr defTabSz="914400"/>
            <a:endParaRPr lang="zh-CN" altLang="en-US" sz="135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 bwMode="auto">
          <a:xfrm>
            <a:off x="1539816" y="676229"/>
            <a:ext cx="4704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>
              <a:defRPr/>
            </a:pPr>
            <a:r>
              <a:rPr lang="zh-CN" altLang="en-US" sz="4400" kern="0" spc="-100">
                <a:solidFill>
                  <a:srgbClr val="FFFF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高三一轮单元复习</a:t>
            </a:r>
            <a:endParaRPr lang="zh-CN" altLang="en-US" sz="4400" kern="0" spc="-100" dirty="0">
              <a:solidFill>
                <a:srgbClr val="FFFF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04707" y="201561"/>
            <a:ext cx="3974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2400" b="1" ker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r>
              <a:rPr lang="zh-CN" altLang="en-US" sz="2400" ker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人教版普通高中生物学</a:t>
            </a:r>
            <a:endParaRPr lang="zh-CN" altLang="en-US" sz="2400" kern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353" y="-13263"/>
            <a:ext cx="1119677" cy="1569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43" y="-13263"/>
            <a:ext cx="1119677" cy="15699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732" y="-13263"/>
            <a:ext cx="1119677" cy="15699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2" y="-13263"/>
            <a:ext cx="1119677" cy="15737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111" y="-13815"/>
            <a:ext cx="1118140" cy="15704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16" y="135319"/>
            <a:ext cx="1315824" cy="13203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植物体细胞杂交技术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723442" y="3058932"/>
            <a:ext cx="1078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latin typeface="+mn-ea"/>
              </a:rPr>
              <a:t>植物体细胞杂交技术</a:t>
            </a:r>
            <a:endParaRPr lang="zh-CN" altLang="en-US" sz="22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51423" y="1093993"/>
            <a:ext cx="85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世纪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年代，科学家尝试将番茄和马铃薯杂交，希望培育出一种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地上结番茄、地下长马铃薯的“超级作物”。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45327" y="1303525"/>
            <a:ext cx="504879" cy="4618810"/>
            <a:chOff x="10630978" y="4310467"/>
            <a:chExt cx="664300" cy="3942437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3" cy="3942437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 rot="16200000">
              <a:off x="11121083" y="5602567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6200000">
              <a:off x="11121083" y="6492668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6200000">
              <a:off x="11121083" y="7645556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6200000">
              <a:off x="11121083" y="4876524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16200000">
              <a:off x="11121083" y="6043430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16200000">
              <a:off x="11121083" y="6937369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57117" y="108808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设想</a:t>
            </a:r>
            <a:endParaRPr lang="zh-CN" altLang="en-US" sz="2200" dirty="0">
              <a:latin typeface="+mn-ea"/>
            </a:endParaRPr>
          </a:p>
        </p:txBody>
      </p:sp>
      <p:pic>
        <p:nvPicPr>
          <p:cNvPr id="42" name="图形 41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570297" y="3266568"/>
            <a:ext cx="542620" cy="542620"/>
          </a:xfrm>
          <a:prstGeom prst="rect">
            <a:avLst/>
          </a:prstGeom>
          <a:effectLst/>
        </p:spPr>
      </p:pic>
      <p:sp>
        <p:nvSpPr>
          <p:cNvPr id="18" name="文本框 17"/>
          <p:cNvSpPr txBox="1"/>
          <p:nvPr/>
        </p:nvSpPr>
        <p:spPr>
          <a:xfrm>
            <a:off x="2851423" y="1945011"/>
            <a:ext cx="85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：两种生物之间存在天然的生殖隔离，用传统的有性杂交的方法很难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得到杂种后代。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57117" y="193910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问题</a:t>
            </a:r>
            <a:endParaRPr lang="zh-CN" altLang="en-US" sz="2200" dirty="0"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81153" y="2799179"/>
            <a:ext cx="4348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：采用体细胞杂交的方法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57117" y="2793268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解决办法</a:t>
            </a:r>
            <a:endParaRPr lang="zh-CN" altLang="en-US" sz="2200" dirty="0"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57117" y="3315239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操作流程</a:t>
            </a:r>
            <a:endParaRPr lang="zh-CN" altLang="en-US" sz="2200" dirty="0"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17620" y="3831299"/>
            <a:ext cx="6422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：这种植株并没有在地上结番茄、地下长马铃薯。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57117" y="3825388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结果</a:t>
            </a:r>
            <a:endParaRPr lang="zh-CN" altLang="en-US" sz="2200" dirty="0"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817620" y="4346913"/>
            <a:ext cx="8616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：将不同来源的植物体细胞，在一定条件下融合成杂种细胞，并把杂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种细胞培育成新植物体的技术。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57117" y="43410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含义</a:t>
            </a:r>
            <a:endParaRPr lang="zh-CN" altLang="en-US" sz="2200" dirty="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817620" y="5201081"/>
            <a:ext cx="6422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：略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257117" y="519517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成果</a:t>
            </a:r>
            <a:endParaRPr lang="zh-CN" altLang="en-US" sz="2200" dirty="0">
              <a:latin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817620" y="5716695"/>
            <a:ext cx="8616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：打破生殖隔离，实现远缘杂交育种，培育植物新品种等方面。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257117" y="5710784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atin typeface="+mn-ea"/>
              </a:rPr>
              <a:t>意义</a:t>
            </a:r>
            <a:endParaRPr lang="zh-CN" altLang="en-US" sz="2200" dirty="0">
              <a:latin typeface="+mn-ea"/>
            </a:endParaRPr>
          </a:p>
        </p:txBody>
      </p:sp>
      <p:pic>
        <p:nvPicPr>
          <p:cNvPr id="4" name="图形 3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99" y="4668403"/>
            <a:ext cx="626371" cy="626371"/>
          </a:xfrm>
          <a:prstGeom prst="rect">
            <a:avLst/>
          </a:prstGeom>
        </p:spPr>
      </p:pic>
      <p:pic>
        <p:nvPicPr>
          <p:cNvPr id="5" name="图形 4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46" y="5626057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18" grpId="0"/>
      <p:bldP spid="21" grpId="0"/>
      <p:bldP spid="31" grpId="0"/>
      <p:bldP spid="32" grpId="0"/>
      <p:bldP spid="40" grpId="0"/>
      <p:bldP spid="43" grpId="0"/>
      <p:bldP spid="45" grpId="0"/>
      <p:bldP spid="46" grpId="0"/>
      <p:bldP spid="51" grpId="0"/>
      <p:bldP spid="52" grpId="0"/>
      <p:bldP spid="53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植物体细胞杂交技术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98026" y="3006973"/>
            <a:ext cx="917450" cy="1315844"/>
            <a:chOff x="1234149" y="1514649"/>
            <a:chExt cx="917450" cy="1315844"/>
          </a:xfrm>
        </p:grpSpPr>
        <p:sp>
          <p:nvSpPr>
            <p:cNvPr id="65" name="六边形 64"/>
            <p:cNvSpPr/>
            <p:nvPr/>
          </p:nvSpPr>
          <p:spPr>
            <a:xfrm>
              <a:off x="1234149" y="1514649"/>
              <a:ext cx="917450" cy="933450"/>
            </a:xfrm>
            <a:prstGeom prst="hexagon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555726" y="1870248"/>
              <a:ext cx="203239" cy="22344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TextBox 29"/>
            <p:cNvSpPr txBox="1"/>
            <p:nvPr/>
          </p:nvSpPr>
          <p:spPr>
            <a:xfrm>
              <a:off x="1269156" y="246116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细胞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06031" y="1487401"/>
            <a:ext cx="1274708" cy="1272676"/>
            <a:chOff x="2892651" y="1620388"/>
            <a:chExt cx="1274708" cy="1272676"/>
          </a:xfrm>
        </p:grpSpPr>
        <p:grpSp>
          <p:nvGrpSpPr>
            <p:cNvPr id="6" name="组合 5"/>
            <p:cNvGrpSpPr/>
            <p:nvPr/>
          </p:nvGrpSpPr>
          <p:grpSpPr>
            <a:xfrm>
              <a:off x="3148441" y="1620388"/>
              <a:ext cx="774119" cy="800100"/>
              <a:chOff x="7544477" y="1106074"/>
              <a:chExt cx="774119" cy="80010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7544477" y="1106074"/>
                <a:ext cx="774119" cy="800100"/>
              </a:xfrm>
              <a:prstGeom prst="ellipse">
                <a:avLst/>
              </a:prstGeom>
              <a:solidFill>
                <a:srgbClr val="499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7807137" y="1382066"/>
                <a:ext cx="209554" cy="209511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4" name="TextBox 31"/>
            <p:cNvSpPr txBox="1"/>
            <p:nvPr/>
          </p:nvSpPr>
          <p:spPr>
            <a:xfrm>
              <a:off x="2892651" y="2523732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原生质体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8725" y="2390745"/>
            <a:ext cx="1472074" cy="1593677"/>
            <a:chOff x="5374991" y="2555305"/>
            <a:chExt cx="1472074" cy="1593677"/>
          </a:xfrm>
        </p:grpSpPr>
        <p:grpSp>
          <p:nvGrpSpPr>
            <p:cNvPr id="9" name="组合 8"/>
            <p:cNvGrpSpPr/>
            <p:nvPr/>
          </p:nvGrpSpPr>
          <p:grpSpPr>
            <a:xfrm>
              <a:off x="5374991" y="2555305"/>
              <a:ext cx="1472074" cy="933450"/>
              <a:chOff x="5374991" y="2555305"/>
              <a:chExt cx="1472074" cy="933450"/>
            </a:xfrm>
          </p:grpSpPr>
          <p:sp>
            <p:nvSpPr>
              <p:cNvPr id="85" name="椭圆 3"/>
              <p:cNvSpPr/>
              <p:nvPr/>
            </p:nvSpPr>
            <p:spPr>
              <a:xfrm>
                <a:off x="5374991" y="2555305"/>
                <a:ext cx="1472074" cy="933450"/>
              </a:xfrm>
              <a:custGeom>
                <a:avLst/>
                <a:gdLst/>
                <a:ahLst/>
                <a:cxnLst/>
                <a:rect l="l" t="t" r="r" b="b"/>
                <a:pathLst>
                  <a:path w="1022026" h="648072">
                    <a:moveTo>
                      <a:pt x="324036" y="0"/>
                    </a:moveTo>
                    <a:cubicBezTo>
                      <a:pt x="393838" y="0"/>
                      <a:pt x="458485" y="22071"/>
                      <a:pt x="511013" y="60130"/>
                    </a:cubicBezTo>
                    <a:cubicBezTo>
                      <a:pt x="563541" y="22071"/>
                      <a:pt x="628188" y="0"/>
                      <a:pt x="697990" y="0"/>
                    </a:cubicBezTo>
                    <a:cubicBezTo>
                      <a:pt x="876950" y="0"/>
                      <a:pt x="1022026" y="145076"/>
                      <a:pt x="1022026" y="324036"/>
                    </a:cubicBezTo>
                    <a:cubicBezTo>
                      <a:pt x="1022026" y="502996"/>
                      <a:pt x="876950" y="648072"/>
                      <a:pt x="697990" y="648072"/>
                    </a:cubicBezTo>
                    <a:cubicBezTo>
                      <a:pt x="628188" y="648072"/>
                      <a:pt x="563541" y="626001"/>
                      <a:pt x="511013" y="587942"/>
                    </a:cubicBezTo>
                    <a:cubicBezTo>
                      <a:pt x="458485" y="626001"/>
                      <a:pt x="393838" y="648072"/>
                      <a:pt x="324036" y="648072"/>
                    </a:cubicBezTo>
                    <a:cubicBezTo>
                      <a:pt x="145076" y="648072"/>
                      <a:pt x="0" y="502996"/>
                      <a:pt x="0" y="324036"/>
                    </a:cubicBez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rgbClr val="54A8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5678488" y="2886888"/>
                <a:ext cx="246941" cy="262133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6301841" y="2886888"/>
                <a:ext cx="246941" cy="262133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4" name="TextBox 33"/>
            <p:cNvSpPr txBox="1"/>
            <p:nvPr/>
          </p:nvSpPr>
          <p:spPr>
            <a:xfrm>
              <a:off x="5449016" y="3502651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正在融合的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原生质体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665942" y="2244623"/>
            <a:ext cx="1569660" cy="1714875"/>
            <a:chOff x="7350275" y="2558514"/>
            <a:chExt cx="1569660" cy="1714875"/>
          </a:xfrm>
        </p:grpSpPr>
        <p:sp>
          <p:nvSpPr>
            <p:cNvPr id="91" name="六边形 90"/>
            <p:cNvSpPr/>
            <p:nvPr/>
          </p:nvSpPr>
          <p:spPr>
            <a:xfrm>
              <a:off x="7600825" y="2558514"/>
              <a:ext cx="1050007" cy="1047018"/>
            </a:xfrm>
            <a:prstGeom prst="hexagon">
              <a:avLst/>
            </a:prstGeom>
            <a:solidFill>
              <a:srgbClr val="5AB4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7975843" y="2950116"/>
              <a:ext cx="221805" cy="22225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TextBox 34"/>
            <p:cNvSpPr txBox="1"/>
            <p:nvPr/>
          </p:nvSpPr>
          <p:spPr>
            <a:xfrm>
              <a:off x="7350275" y="362705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Arial" panose="020B0604020202020204" pitchFamily="34" charset="0"/>
                </a:rPr>
                <a:t>再生出细胞壁</a:t>
              </a:r>
              <a:endParaRPr kumimoji="0" lang="en-US" altLang="zh-CN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>
                  <a:solidFill>
                    <a:prstClr val="black"/>
                  </a:solidFill>
                  <a:latin typeface="+mn-ea"/>
                  <a:cs typeface="Arial" panose="020B0604020202020204" pitchFamily="34" charset="0"/>
                </a:rPr>
                <a:t>得到杂种细胞</a:t>
              </a: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" name="右大括号 92"/>
          <p:cNvSpPr/>
          <p:nvPr/>
        </p:nvSpPr>
        <p:spPr>
          <a:xfrm rot="5400000">
            <a:off x="2569956" y="3167608"/>
            <a:ext cx="355600" cy="2627626"/>
          </a:xfrm>
          <a:prstGeom prst="rightBrace">
            <a:avLst>
              <a:gd name="adj1" fmla="val 0"/>
              <a:gd name="adj2" fmla="val 60623"/>
            </a:avLst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012675" y="5024890"/>
            <a:ext cx="2847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prstClr val="black"/>
                </a:solidFill>
                <a:latin typeface="+mn-ea"/>
              </a:rPr>
              <a:t>原因：</a:t>
            </a:r>
            <a:r>
              <a:rPr lang="zh-CN" altLang="zh-CN" sz="2000">
                <a:solidFill>
                  <a:prstClr val="black"/>
                </a:solidFill>
                <a:latin typeface="+mn-ea"/>
              </a:rPr>
              <a:t>细胞壁</a:t>
            </a:r>
            <a:r>
              <a:rPr lang="zh-CN" altLang="zh-CN" sz="2000" dirty="0">
                <a:solidFill>
                  <a:prstClr val="black"/>
                </a:solidFill>
                <a:latin typeface="+mn-ea"/>
              </a:rPr>
              <a:t>阻碍着细胞间</a:t>
            </a:r>
            <a:r>
              <a:rPr lang="zh-CN" altLang="zh-CN" sz="2000">
                <a:solidFill>
                  <a:prstClr val="black"/>
                </a:solidFill>
                <a:latin typeface="+mn-ea"/>
              </a:rPr>
              <a:t>的杂交</a:t>
            </a:r>
            <a:endParaRPr lang="en-US" altLang="zh-CN" sz="2000">
              <a:solidFill>
                <a:prstClr val="black"/>
              </a:solidFill>
              <a:latin typeface="+mn-ea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prstClr val="black"/>
                </a:solidFill>
                <a:latin typeface="+mn-ea"/>
              </a:rPr>
              <a:t>方法：利用纤维素酶和果胶酶</a:t>
            </a:r>
            <a:endParaRPr lang="zh-CN" altLang="en-US" sz="2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0" name="TextBox 66"/>
          <p:cNvSpPr txBox="1"/>
          <p:nvPr/>
        </p:nvSpPr>
        <p:spPr>
          <a:xfrm>
            <a:off x="4274804" y="841140"/>
            <a:ext cx="358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4AB591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杂种细胞的获得</a:t>
            </a:r>
            <a:endParaRPr lang="zh-CN" altLang="en-US" sz="3200" dirty="0">
              <a:solidFill>
                <a:srgbClr val="4AB591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04076" y="1522287"/>
            <a:ext cx="917450" cy="1309689"/>
            <a:chOff x="1227526" y="3262558"/>
            <a:chExt cx="917450" cy="1309689"/>
          </a:xfrm>
        </p:grpSpPr>
        <p:sp>
          <p:nvSpPr>
            <p:cNvPr id="70" name="六边形 69"/>
            <p:cNvSpPr/>
            <p:nvPr/>
          </p:nvSpPr>
          <p:spPr>
            <a:xfrm>
              <a:off x="1227526" y="3262558"/>
              <a:ext cx="917450" cy="933450"/>
            </a:xfrm>
            <a:prstGeom prst="hexagon">
              <a:avLst/>
            </a:prstGeom>
            <a:solidFill>
              <a:srgbClr val="4992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534205" y="3631494"/>
              <a:ext cx="212087" cy="215822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TextBox 29"/>
            <p:cNvSpPr txBox="1"/>
            <p:nvPr/>
          </p:nvSpPr>
          <p:spPr>
            <a:xfrm>
              <a:off x="1250072" y="420291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细胞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34537" y="3027755"/>
            <a:ext cx="1261884" cy="1265985"/>
            <a:chOff x="2921157" y="3295825"/>
            <a:chExt cx="1261884" cy="1265985"/>
          </a:xfrm>
        </p:grpSpPr>
        <p:grpSp>
          <p:nvGrpSpPr>
            <p:cNvPr id="8" name="组合 7"/>
            <p:cNvGrpSpPr/>
            <p:nvPr/>
          </p:nvGrpSpPr>
          <p:grpSpPr>
            <a:xfrm>
              <a:off x="3147342" y="3295825"/>
              <a:ext cx="776318" cy="800100"/>
              <a:chOff x="3147342" y="3295825"/>
              <a:chExt cx="776318" cy="8001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3147342" y="3295825"/>
                <a:ext cx="776318" cy="800100"/>
              </a:xfrm>
              <a:prstGeom prst="ellipse">
                <a:avLst/>
              </a:pr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446600" y="3584750"/>
                <a:ext cx="210999" cy="211395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TextBox 31"/>
            <p:cNvSpPr txBox="1"/>
            <p:nvPr/>
          </p:nvSpPr>
          <p:spPr>
            <a:xfrm>
              <a:off x="2921157" y="419247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原生质体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箭头: 右 13"/>
          <p:cNvSpPr/>
          <p:nvPr/>
        </p:nvSpPr>
        <p:spPr>
          <a:xfrm>
            <a:off x="2199610" y="1801078"/>
            <a:ext cx="1059617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2199610" y="3250551"/>
            <a:ext cx="1059617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/>
          <p:cNvSpPr/>
          <p:nvPr/>
        </p:nvSpPr>
        <p:spPr>
          <a:xfrm>
            <a:off x="8651276" y="2640809"/>
            <a:ext cx="1059617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/>
          <p:cNvSpPr/>
          <p:nvPr/>
        </p:nvSpPr>
        <p:spPr>
          <a:xfrm rot="20833964" flipV="1">
            <a:off x="5109389" y="3096059"/>
            <a:ext cx="1338828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970315" y="4855317"/>
            <a:ext cx="2847466" cy="1504565"/>
          </a:xfrm>
          <a:prstGeom prst="roundRect">
            <a:avLst>
              <a:gd name="adj" fmla="val 7941"/>
            </a:avLst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2011866" y="4669102"/>
            <a:ext cx="8490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>
                <a:solidFill>
                  <a:srgbClr val="008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去壁</a:t>
            </a:r>
            <a:endParaRPr lang="zh-CN" altLang="en-US" sz="2400">
              <a:solidFill>
                <a:srgbClr val="008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右大括号 23"/>
          <p:cNvSpPr/>
          <p:nvPr/>
        </p:nvSpPr>
        <p:spPr>
          <a:xfrm rot="5400000">
            <a:off x="5781817" y="2678992"/>
            <a:ext cx="355600" cy="358509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33647" y="5014393"/>
            <a:ext cx="7392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方法：</a:t>
            </a:r>
            <a:endParaRPr lang="en-US" altLang="zh-C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1" indent="-269875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物理法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电融合法、离心法等；</a:t>
            </a:r>
            <a:endParaRPr lang="en-US" altLang="zh-C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1" indent="-269875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化学法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聚乙二醇（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</a:t>
            </a: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）融合法、高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zh-CN" sz="20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aseline="30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融合法等。</a:t>
            </a:r>
            <a:endParaRPr lang="en-US" altLang="zh-C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原理：膜的流动性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3912906" y="4844820"/>
            <a:ext cx="7585518" cy="1504565"/>
          </a:xfrm>
          <a:prstGeom prst="roundRect">
            <a:avLst>
              <a:gd name="adj" fmla="val 7941"/>
            </a:avLst>
          </a:prstGeom>
          <a:noFill/>
          <a:ln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280101" y="4659221"/>
            <a:ext cx="13881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>
                <a:solidFill>
                  <a:srgbClr val="008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诱导融合</a:t>
            </a:r>
            <a:endParaRPr lang="zh-CN" altLang="en-US" sz="2400">
              <a:solidFill>
                <a:srgbClr val="008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箭头: 右 28"/>
          <p:cNvSpPr/>
          <p:nvPr/>
        </p:nvSpPr>
        <p:spPr>
          <a:xfrm rot="1225804">
            <a:off x="5124320" y="2091009"/>
            <a:ext cx="1338828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/>
          <p:cNvSpPr/>
          <p:nvPr/>
        </p:nvSpPr>
        <p:spPr>
          <a:xfrm>
            <a:off x="11132383" y="2640809"/>
            <a:ext cx="1059617" cy="343652"/>
          </a:xfrm>
          <a:prstGeom prst="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形 18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20" y="5913572"/>
            <a:ext cx="483672" cy="483672"/>
          </a:xfrm>
          <a:prstGeom prst="rect">
            <a:avLst/>
          </a:prstGeom>
        </p:spPr>
      </p:pic>
      <p:pic>
        <p:nvPicPr>
          <p:cNvPr id="20" name="图形 19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73" y="3856423"/>
            <a:ext cx="483672" cy="483672"/>
          </a:xfrm>
          <a:prstGeom prst="rect">
            <a:avLst/>
          </a:prstGeom>
        </p:spPr>
      </p:pic>
      <p:pic>
        <p:nvPicPr>
          <p:cNvPr id="21" name="图形 20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59" y="3980319"/>
            <a:ext cx="483672" cy="48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103" grpId="0" uiExpand="1" build="p"/>
      <p:bldP spid="110" grpId="0"/>
      <p:bldP spid="14" grpId="0" bldLvl="0" animBg="1"/>
      <p:bldP spid="15" grpId="0" bldLvl="0" animBg="1"/>
      <p:bldP spid="16" grpId="0" bldLvl="0" animBg="1"/>
      <p:bldP spid="18" grpId="0" bldLvl="0" animBg="1"/>
      <p:bldP spid="22" grpId="0" bldLvl="0" animBg="1"/>
      <p:bldP spid="23" grpId="0" bldLvl="0" animBg="1"/>
      <p:bldP spid="24" grpId="0" bldLvl="0" animBg="1"/>
      <p:bldP spid="25" grpId="0" bldLvl="2" build="p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植物体细胞杂交技术</a:t>
            </a:r>
            <a:endParaRPr lang="zh-CN" altLang="en-US"/>
          </a:p>
        </p:txBody>
      </p:sp>
      <p:sp>
        <p:nvSpPr>
          <p:cNvPr id="110" name="TextBox 66"/>
          <p:cNvSpPr txBox="1"/>
          <p:nvPr/>
        </p:nvSpPr>
        <p:spPr>
          <a:xfrm>
            <a:off x="2906060" y="910263"/>
            <a:ext cx="358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4AB591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组织培养</a:t>
            </a:r>
            <a:endParaRPr lang="zh-CN" altLang="en-US" sz="3200" dirty="0">
              <a:solidFill>
                <a:srgbClr val="4AB591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6" name="箭头: 右 35"/>
          <p:cNvSpPr/>
          <p:nvPr/>
        </p:nvSpPr>
        <p:spPr>
          <a:xfrm>
            <a:off x="0" y="2635353"/>
            <a:ext cx="833492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右 36"/>
          <p:cNvSpPr/>
          <p:nvPr/>
        </p:nvSpPr>
        <p:spPr>
          <a:xfrm>
            <a:off x="5050520" y="2654403"/>
            <a:ext cx="796569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右 37"/>
          <p:cNvSpPr/>
          <p:nvPr/>
        </p:nvSpPr>
        <p:spPr>
          <a:xfrm>
            <a:off x="7323684" y="2654403"/>
            <a:ext cx="826127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271241" y="764162"/>
            <a:ext cx="3058809" cy="5486476"/>
            <a:chOff x="8271241" y="803277"/>
            <a:chExt cx="3058809" cy="54864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271241" y="803277"/>
              <a:ext cx="3058809" cy="5286421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8938874" y="588964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/>
                <a:t>移栽后的植株</a:t>
              </a:r>
              <a:endParaRPr lang="zh-CN" altLang="en-US" sz="20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85735" y="2285401"/>
            <a:ext cx="1289241" cy="2207898"/>
            <a:chOff x="985735" y="2285401"/>
            <a:chExt cx="1289241" cy="2207898"/>
          </a:xfrm>
        </p:grpSpPr>
        <p:grpSp>
          <p:nvGrpSpPr>
            <p:cNvPr id="10" name="组合 9"/>
            <p:cNvGrpSpPr/>
            <p:nvPr/>
          </p:nvGrpSpPr>
          <p:grpSpPr>
            <a:xfrm>
              <a:off x="985735" y="2285401"/>
              <a:ext cx="1289241" cy="1285571"/>
              <a:chOff x="985735" y="2285402"/>
              <a:chExt cx="1050007" cy="1047018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985735" y="2285402"/>
                <a:ext cx="1050007" cy="1047018"/>
              </a:xfrm>
              <a:prstGeom prst="hexagon">
                <a:avLst/>
              </a:prstGeom>
              <a:solidFill>
                <a:srgbClr val="5AB4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360753" y="2677004"/>
                <a:ext cx="221805" cy="22225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TextBox 34"/>
            <p:cNvSpPr txBox="1"/>
            <p:nvPr/>
          </p:nvSpPr>
          <p:spPr>
            <a:xfrm>
              <a:off x="1076357" y="412396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>
                  <a:solidFill>
                    <a:prstClr val="black"/>
                  </a:solidFill>
                  <a:latin typeface="+mn-ea"/>
                  <a:cs typeface="Arial" panose="020B0604020202020204" pitchFamily="34" charset="0"/>
                </a:rPr>
                <a:t>杂种细胞</a:t>
              </a: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箭头: 右 8"/>
          <p:cNvSpPr/>
          <p:nvPr/>
        </p:nvSpPr>
        <p:spPr>
          <a:xfrm>
            <a:off x="2599069" y="2654403"/>
            <a:ext cx="796569" cy="343652"/>
          </a:xfrm>
          <a:prstGeom prst="rightArrow">
            <a:avLst>
              <a:gd name="adj1" fmla="val 50000"/>
              <a:gd name="adj2" fmla="val 56047"/>
            </a:avLst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526155" y="1842447"/>
            <a:ext cx="1319863" cy="2650852"/>
            <a:chOff x="3526155" y="1842447"/>
            <a:chExt cx="1319863" cy="26508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l="9" r="9"/>
            <a:stretch>
              <a:fillRect/>
            </a:stretch>
          </p:blipFill>
          <p:spPr>
            <a:xfrm>
              <a:off x="3526155" y="1842447"/>
              <a:ext cx="1319863" cy="2171477"/>
            </a:xfrm>
            <a:prstGeom prst="rect">
              <a:avLst/>
            </a:prstGeom>
          </p:spPr>
        </p:pic>
        <p:sp>
          <p:nvSpPr>
            <p:cNvPr id="11" name="TextBox 34"/>
            <p:cNvSpPr txBox="1"/>
            <p:nvPr/>
          </p:nvSpPr>
          <p:spPr>
            <a:xfrm>
              <a:off x="3632089" y="4123967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Arial" panose="020B0604020202020204" pitchFamily="34" charset="0"/>
                </a:rPr>
                <a:t>愈伤组织</a:t>
              </a: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65496" y="1770950"/>
            <a:ext cx="1327850" cy="2722349"/>
            <a:chOff x="5865496" y="1770950"/>
            <a:chExt cx="1327850" cy="272234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65496" y="1770950"/>
              <a:ext cx="1327850" cy="2256607"/>
            </a:xfrm>
            <a:prstGeom prst="rect">
              <a:avLst/>
            </a:prstGeom>
          </p:spPr>
        </p:pic>
        <p:sp>
          <p:nvSpPr>
            <p:cNvPr id="12" name="TextBox 34"/>
            <p:cNvSpPr txBox="1"/>
            <p:nvPr/>
          </p:nvSpPr>
          <p:spPr>
            <a:xfrm>
              <a:off x="5936406" y="4123967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>
                  <a:solidFill>
                    <a:prstClr val="black"/>
                  </a:solidFill>
                  <a:latin typeface="+mn-ea"/>
                  <a:cs typeface="Arial" panose="020B0604020202020204" pitchFamily="34" charset="0"/>
                </a:rPr>
                <a:t>杂种植株</a:t>
              </a: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右大括号 12"/>
          <p:cNvSpPr/>
          <p:nvPr/>
        </p:nvSpPr>
        <p:spPr>
          <a:xfrm rot="5400000">
            <a:off x="2677259" y="3471836"/>
            <a:ext cx="355600" cy="243752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6794" y="4907151"/>
            <a:ext cx="9960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8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脱分化</a:t>
            </a:r>
            <a:endParaRPr lang="zh-CN" altLang="en-US" sz="2400" dirty="0">
              <a:solidFill>
                <a:srgbClr val="008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右大括号 14"/>
          <p:cNvSpPr/>
          <p:nvPr/>
        </p:nvSpPr>
        <p:spPr>
          <a:xfrm rot="5400000">
            <a:off x="5180958" y="3543694"/>
            <a:ext cx="355600" cy="229381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1128" y="4907151"/>
            <a:ext cx="9960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8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再分化</a:t>
            </a:r>
            <a:endParaRPr lang="zh-CN" altLang="en-US" sz="2400" dirty="0">
              <a:solidFill>
                <a:srgbClr val="008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5912" y="5720101"/>
            <a:ext cx="511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植物体细胞杂交技术流程图</a:t>
            </a:r>
            <a:endParaRPr lang="zh-CN" altLang="en-US" sz="280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图形 4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7" grpId="0" bldLvl="0" animBg="1"/>
      <p:bldP spid="38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植物细胞工程的应用</a:t>
            </a:r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6025957" y="1521938"/>
            <a:ext cx="1092637" cy="567363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BF95DF"/>
              </a:gs>
              <a:gs pos="100000">
                <a:srgbClr val="A66BD3"/>
              </a:gs>
            </a:gsLst>
            <a:lin ang="5400000" scaled="1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应用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2383717" y="2723107"/>
            <a:ext cx="1680980" cy="945605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FFB63F"/>
              </a:gs>
              <a:gs pos="100000">
                <a:srgbClr val="FFA000"/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植物繁殖的新途径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1252580" y="4287587"/>
            <a:ext cx="1680980" cy="621240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99CB38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99CB38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99CB38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快速繁殖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3437855" y="4287587"/>
            <a:ext cx="1680980" cy="621240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99CB38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99CB38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99CB38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作物脱毒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3" name="任意多边形: 形状 42"/>
          <p:cNvSpPr/>
          <p:nvPr/>
        </p:nvSpPr>
        <p:spPr>
          <a:xfrm>
            <a:off x="6754267" y="2723107"/>
            <a:ext cx="1680980" cy="945605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FFB63F"/>
              </a:gs>
              <a:gs pos="100000">
                <a:srgbClr val="FFA000"/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作物新品种的培育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5536501" y="4287587"/>
            <a:ext cx="1905626" cy="621240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99CB38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99CB38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99CB38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单倍体育种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7596650" y="4287587"/>
            <a:ext cx="2193348" cy="621240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99CB38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99CB38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99CB38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突变体的利用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8939541" y="2723107"/>
            <a:ext cx="1933128" cy="945605"/>
          </a:xfrm>
          <a:custGeom>
            <a:avLst/>
            <a:gdLst>
              <a:gd name="connsiteX0" fmla="*/ 0 w 1680980"/>
              <a:gd name="connsiteY0" fmla="*/ 112065 h 1120653"/>
              <a:gd name="connsiteX1" fmla="*/ 112065 w 1680980"/>
              <a:gd name="connsiteY1" fmla="*/ 0 h 1120653"/>
              <a:gd name="connsiteX2" fmla="*/ 1568915 w 1680980"/>
              <a:gd name="connsiteY2" fmla="*/ 0 h 1120653"/>
              <a:gd name="connsiteX3" fmla="*/ 1680980 w 1680980"/>
              <a:gd name="connsiteY3" fmla="*/ 112065 h 1120653"/>
              <a:gd name="connsiteX4" fmla="*/ 1680980 w 1680980"/>
              <a:gd name="connsiteY4" fmla="*/ 1008588 h 1120653"/>
              <a:gd name="connsiteX5" fmla="*/ 1568915 w 1680980"/>
              <a:gd name="connsiteY5" fmla="*/ 1120653 h 1120653"/>
              <a:gd name="connsiteX6" fmla="*/ 112065 w 1680980"/>
              <a:gd name="connsiteY6" fmla="*/ 1120653 h 1120653"/>
              <a:gd name="connsiteX7" fmla="*/ 0 w 1680980"/>
              <a:gd name="connsiteY7" fmla="*/ 1008588 h 1120653"/>
              <a:gd name="connsiteX8" fmla="*/ 0 w 1680980"/>
              <a:gd name="connsiteY8" fmla="*/ 112065 h 112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980" h="1120653">
                <a:moveTo>
                  <a:pt x="0" y="112065"/>
                </a:moveTo>
                <a:cubicBezTo>
                  <a:pt x="0" y="50173"/>
                  <a:pt x="50173" y="0"/>
                  <a:pt x="112065" y="0"/>
                </a:cubicBezTo>
                <a:lnTo>
                  <a:pt x="1568915" y="0"/>
                </a:lnTo>
                <a:cubicBezTo>
                  <a:pt x="1630807" y="0"/>
                  <a:pt x="1680980" y="50173"/>
                  <a:pt x="1680980" y="112065"/>
                </a:cubicBezTo>
                <a:lnTo>
                  <a:pt x="1680980" y="1008588"/>
                </a:lnTo>
                <a:cubicBezTo>
                  <a:pt x="1680980" y="1070480"/>
                  <a:pt x="1630807" y="1120653"/>
                  <a:pt x="1568915" y="1120653"/>
                </a:cubicBezTo>
                <a:lnTo>
                  <a:pt x="112065" y="1120653"/>
                </a:lnTo>
                <a:cubicBezTo>
                  <a:pt x="50173" y="1120653"/>
                  <a:pt x="0" y="1070480"/>
                  <a:pt x="0" y="1008588"/>
                </a:cubicBezTo>
                <a:lnTo>
                  <a:pt x="0" y="112065"/>
                </a:lnTo>
                <a:close/>
              </a:path>
            </a:pathLst>
          </a:custGeom>
          <a:gradFill rotWithShape="1">
            <a:gsLst>
              <a:gs pos="0">
                <a:srgbClr val="FFB63F"/>
              </a:gs>
              <a:gs pos="100000">
                <a:srgbClr val="FFA000"/>
              </a:gs>
            </a:gsLst>
            <a:lin ang="5400000" scaled="0"/>
          </a:gradFill>
          <a:ln>
            <a:noFill/>
          </a:ln>
          <a:effectLst/>
        </p:spPr>
        <p:txBody>
          <a:bodyPr spcFirstLastPara="0" vert="horz" wrap="square" lIns="124263" tIns="124263" rIns="124263" bIns="124263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细胞产物的工厂化生产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7" name="左大括号 46"/>
          <p:cNvSpPr/>
          <p:nvPr/>
        </p:nvSpPr>
        <p:spPr>
          <a:xfrm rot="5400000">
            <a:off x="2916993" y="2878734"/>
            <a:ext cx="624358" cy="2193349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左大括号 47"/>
          <p:cNvSpPr/>
          <p:nvPr/>
        </p:nvSpPr>
        <p:spPr>
          <a:xfrm rot="5400000">
            <a:off x="7278541" y="2878735"/>
            <a:ext cx="624358" cy="2193349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234088" y="2098751"/>
            <a:ext cx="6679500" cy="624358"/>
            <a:chOff x="3224463" y="2185378"/>
            <a:chExt cx="6679500" cy="624358"/>
          </a:xfrm>
        </p:grpSpPr>
        <p:sp>
          <p:nvSpPr>
            <p:cNvPr id="50" name="左大括号 49"/>
            <p:cNvSpPr/>
            <p:nvPr/>
          </p:nvSpPr>
          <p:spPr>
            <a:xfrm rot="5400000">
              <a:off x="6252034" y="-842193"/>
              <a:ext cx="624358" cy="66795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9050" cap="flat" cmpd="sng" algn="ctr">
              <a:solidFill>
                <a:srgbClr val="FFA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81095" y="2497557"/>
              <a:ext cx="0" cy="312177"/>
            </a:xfrm>
            <a:prstGeom prst="line">
              <a:avLst/>
            </a:prstGeom>
            <a:noFill/>
            <a:ln w="19050" cap="flat" cmpd="sng" algn="ctr">
              <a:solidFill>
                <a:srgbClr val="FFA000"/>
              </a:solidFill>
              <a:prstDash val="solid"/>
              <a:miter lim="800000"/>
            </a:ln>
            <a:effectLst/>
          </p:spPr>
        </p:cxnSp>
      </p:grpSp>
      <p:pic>
        <p:nvPicPr>
          <p:cNvPr id="52" name="图形 51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854351" flipH="1">
            <a:off x="2524508" y="4738994"/>
            <a:ext cx="682147" cy="682147"/>
          </a:xfrm>
          <a:prstGeom prst="rect">
            <a:avLst/>
          </a:prstGeom>
          <a:effectLst/>
        </p:spPr>
      </p:pic>
      <p:pic>
        <p:nvPicPr>
          <p:cNvPr id="53" name="图形 52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854351" flipH="1">
            <a:off x="4713563" y="4738995"/>
            <a:ext cx="682147" cy="682147"/>
          </a:xfrm>
          <a:prstGeom prst="rect">
            <a:avLst/>
          </a:prstGeom>
          <a:effectLst/>
        </p:spPr>
      </p:pic>
      <p:pic>
        <p:nvPicPr>
          <p:cNvPr id="54" name="图形 53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854351" flipH="1">
            <a:off x="7036856" y="4738993"/>
            <a:ext cx="682147" cy="682147"/>
          </a:xfrm>
          <a:prstGeom prst="rect">
            <a:avLst/>
          </a:prstGeom>
          <a:effectLst/>
        </p:spPr>
      </p:pic>
      <p:pic>
        <p:nvPicPr>
          <p:cNvPr id="55" name="图形 54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854351" flipH="1">
            <a:off x="9448925" y="4738995"/>
            <a:ext cx="682147" cy="682147"/>
          </a:xfrm>
          <a:prstGeom prst="rect">
            <a:avLst/>
          </a:prstGeom>
          <a:effectLst/>
        </p:spPr>
      </p:pic>
      <p:pic>
        <p:nvPicPr>
          <p:cNvPr id="56" name="图形 55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54351" flipH="1">
            <a:off x="10514519" y="3464648"/>
            <a:ext cx="682147" cy="682147"/>
          </a:xfrm>
          <a:prstGeom prst="rect">
            <a:avLst/>
          </a:prstGeom>
          <a:effectLst/>
        </p:spPr>
      </p:pic>
      <p:pic>
        <p:nvPicPr>
          <p:cNvPr id="57" name="图形 56" descr="指向右边的反手食指 纯色填充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快速繁殖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888469" y="2111525"/>
            <a:ext cx="83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快速繁殖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19067" y="1264114"/>
            <a:ext cx="858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：用于快速繁殖优良品种的植物组织培养技术，称为植物的快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速繁殖技术，也叫作微型繁殖技术。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12971" y="1473646"/>
            <a:ext cx="504879" cy="2109526"/>
            <a:chOff x="10630978" y="4310467"/>
            <a:chExt cx="664300" cy="3942437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3" cy="3942437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65" name="直接连接符 64"/>
            <p:cNvCxnSpPr/>
            <p:nvPr/>
          </p:nvCxnSpPr>
          <p:spPr>
            <a:xfrm rot="16200000">
              <a:off x="11121083" y="6460736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24761" y="12582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含义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08230" y="24803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优点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973684" y="2446410"/>
            <a:ext cx="495259" cy="461665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468943" y="2222579"/>
            <a:ext cx="547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高效、快速地实现种苗的大量繁殖。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68943" y="2722323"/>
            <a:ext cx="547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保持优良品种的遗传特性。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19067" y="3323278"/>
            <a:ext cx="858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：一些优良的观赏植物、经济林木、无性繁殖作物和濒危植物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等都实现了利用快速繁殖技术来提供苗木。甘蔗、按树和铁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皮石斛等试管苗的生产，已形成一定规模。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24761" y="33173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成果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21" grpId="0"/>
      <p:bldP spid="5" grpId="0" bldLvl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作物脱毒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914181" y="2804025"/>
            <a:ext cx="83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作物脱毒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68943" y="1264114"/>
            <a:ext cx="793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：马铃薯、草莓和香蕉等通常是用无性繁殖的方式进行繁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殖的，它们感染的病毒很容易传给后代。病毒在作物体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内逐年积累，就会导致作物产量降低，品质变差。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12971" y="1473645"/>
            <a:ext cx="504879" cy="3491759"/>
            <a:chOff x="10630978" y="4310467"/>
            <a:chExt cx="664300" cy="3942437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3" cy="3942437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65" name="直接连接符 64"/>
            <p:cNvCxnSpPr/>
            <p:nvPr/>
          </p:nvCxnSpPr>
          <p:spPr>
            <a:xfrm rot="16200000">
              <a:off x="11121083" y="5644404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6200000">
              <a:off x="11121083" y="7133011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24761" y="12582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产生原因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27999" y="2579001"/>
            <a:ext cx="858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：植物顶端分生区附近（如茎尖）的病毒极少，甚至无病毒。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切取一定大小的茎尖进行组织培养，再生的植株就有可能不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带病毒，从而获得脱毒苗。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3693" y="25730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方法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7999" y="3893888"/>
            <a:ext cx="214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：略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3693" y="38879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成果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8230" y="47025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优点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973684" y="4647355"/>
            <a:ext cx="495259" cy="602081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468943" y="4444791"/>
            <a:ext cx="751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培育出的脱毒马铃薯比未脱毒的马铃薯增产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以上；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68942" y="4997700"/>
            <a:ext cx="751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脱毒草莓的产量和品质也明显优于没有脱毒的草莓。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00" y="3330062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15" grpId="0"/>
      <p:bldP spid="16" grpId="0"/>
      <p:bldP spid="4" grpId="0"/>
      <p:bldP spid="6" grpId="0"/>
      <p:bldP spid="7" grpId="0"/>
      <p:bldP spid="8" grpId="0" bldLvl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单倍体育种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732516" y="2963213"/>
            <a:ext cx="117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单倍体</a:t>
            </a:r>
            <a:endParaRPr lang="zh-CN" altLang="en-US" sz="2400" dirty="0">
              <a:latin typeface="+mn-ea"/>
            </a:endParaRPr>
          </a:p>
          <a:p>
            <a:pPr algn="ctr"/>
            <a:r>
              <a:rPr lang="zh-CN" altLang="en-US" sz="2400" dirty="0">
                <a:latin typeface="+mn-ea"/>
              </a:rPr>
              <a:t>育种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86944" y="1264114"/>
            <a:ext cx="703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：常规（杂交育种）选育出一个可以稳定遗传的作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物优良品种，一般要经过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5~6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年的连续筛选。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829934" y="1473645"/>
            <a:ext cx="504879" cy="3821369"/>
            <a:chOff x="10630978" y="4310467"/>
            <a:chExt cx="664300" cy="3942437"/>
          </a:xfrm>
        </p:grpSpPr>
        <p:sp>
          <p:nvSpPr>
            <p:cNvPr id="49" name="左大括号 48"/>
            <p:cNvSpPr/>
            <p:nvPr/>
          </p:nvSpPr>
          <p:spPr>
            <a:xfrm>
              <a:off x="10630978" y="4310467"/>
              <a:ext cx="651643" cy="3942437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cxnSp>
          <p:nvCxnSpPr>
            <p:cNvPr id="65" name="直接连接符 64"/>
            <p:cNvCxnSpPr/>
            <p:nvPr/>
          </p:nvCxnSpPr>
          <p:spPr>
            <a:xfrm rot="16200000">
              <a:off x="11121083" y="5666344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11121083" y="5063026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16200000">
              <a:off x="11121083" y="6523667"/>
              <a:ext cx="0" cy="348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341724" y="125820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常规育种的局限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61027" y="21213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方法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5333" y="5069300"/>
            <a:ext cx="214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：略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1027" y="50633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成果</a:t>
            </a:r>
            <a:endParaRPr lang="zh-CN" altLang="en-US" sz="2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0656" y="35284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意义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116110" y="3473217"/>
            <a:ext cx="495259" cy="602081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611369" y="3270653"/>
            <a:ext cx="751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已成为作物育种的一条有效途径。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11368" y="3823562"/>
            <a:ext cx="751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由于大多数单倍体植株的细胞中只含有一套染色体，染色体加倍后得到的植株的隐性性状容易显现，因此它也是进行体细胞诱变育种和研究遗传突变的理想材料。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形 4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3090647" y="2106769"/>
            <a:ext cx="542620" cy="542620"/>
          </a:xfrm>
          <a:prstGeom prst="rect">
            <a:avLst/>
          </a:prstGeom>
          <a:effectLst/>
        </p:spPr>
      </p:pic>
      <p:sp>
        <p:nvSpPr>
          <p:cNvPr id="13" name="文本框 12"/>
          <p:cNvSpPr txBox="1"/>
          <p:nvPr/>
        </p:nvSpPr>
        <p:spPr>
          <a:xfrm>
            <a:off x="3008193" y="2711513"/>
            <a:ext cx="851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：极大地缩短了育种的年限，节约了大量人力和物力。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1724" y="27056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优点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11" name="图形 10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73" y="2070213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" grpId="0"/>
      <p:bldP spid="16" grpId="0"/>
      <p:bldP spid="4" grpId="0"/>
      <p:bldP spid="6" grpId="0"/>
      <p:bldP spid="7" grpId="0"/>
      <p:bldP spid="8" grpId="0" bldLvl="0" animBg="1"/>
      <p:bldP spid="9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单倍体育种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9554" y="973058"/>
            <a:ext cx="7620496" cy="1972908"/>
            <a:chOff x="3825054" y="942010"/>
            <a:chExt cx="7620496" cy="2122563"/>
          </a:xfrm>
        </p:grpSpPr>
        <p:sp>
          <p:nvSpPr>
            <p:cNvPr id="5" name="矩形: 圆角 4"/>
            <p:cNvSpPr/>
            <p:nvPr/>
          </p:nvSpPr>
          <p:spPr>
            <a:xfrm>
              <a:off x="3825054" y="1219240"/>
              <a:ext cx="7620496" cy="1845333"/>
            </a:xfrm>
            <a:prstGeom prst="roundRect">
              <a:avLst>
                <a:gd name="adj" fmla="val 8343"/>
              </a:avLst>
            </a:prstGeom>
            <a:noFill/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896815" y="942010"/>
              <a:ext cx="1119293" cy="562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AB591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方正大标宋简体" panose="03000509000000000000" pitchFamily="65" charset="-122"/>
                  <a:cs typeface="Times New Roman" panose="02020603050405020304" pitchFamily="18" charset="0"/>
                </a:rPr>
                <a:t>方  法</a:t>
              </a:r>
              <a:endParaRPr lang="zh-CN" altLang="en-US" sz="2800" dirty="0">
                <a:solidFill>
                  <a:srgbClr val="4AB591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47310" y="1460066"/>
            <a:ext cx="7279723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855" indent="-363855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花药（或花粉）培养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获得单倍体植株。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indent="-363855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经过诱导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染色体加倍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当年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就能培育出遗传性状相对稳定的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纯合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二倍体植株。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/>
          <p:nvPr/>
        </p:nvPicPr>
        <p:blipFill rotWithShape="1">
          <a:blip r:embed="rId1"/>
          <a:srcRect l="1488" t="34839" r="92639" b="24586"/>
          <a:stretch>
            <a:fillRect/>
          </a:stretch>
        </p:blipFill>
        <p:spPr>
          <a:xfrm>
            <a:off x="927438" y="3508384"/>
            <a:ext cx="633846" cy="208395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650020" y="1108669"/>
            <a:ext cx="1693718" cy="1881826"/>
            <a:chOff x="893617" y="4112582"/>
            <a:chExt cx="1693718" cy="1881826"/>
          </a:xfrm>
        </p:grpSpPr>
        <p:pic>
          <p:nvPicPr>
            <p:cNvPr id="18" name="图片 17"/>
            <p:cNvPicPr/>
            <p:nvPr/>
          </p:nvPicPr>
          <p:blipFill rotWithShape="1">
            <a:blip r:embed="rId1"/>
            <a:srcRect l="12673" t="10310" r="71633" b="61164"/>
            <a:stretch>
              <a:fillRect/>
            </a:stretch>
          </p:blipFill>
          <p:spPr>
            <a:xfrm>
              <a:off x="893617" y="4529289"/>
              <a:ext cx="1693718" cy="146511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003169" y="411258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花药</a:t>
              </a:r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1330036" y="4434539"/>
              <a:ext cx="0" cy="3376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161309" y="4413757"/>
              <a:ext cx="0" cy="397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1838143" y="411258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花粉</a:t>
              </a: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01933" y="5089226"/>
            <a:ext cx="1444336" cy="1153600"/>
            <a:chOff x="2201933" y="5089226"/>
            <a:chExt cx="1444336" cy="1153600"/>
          </a:xfrm>
        </p:grpSpPr>
        <p:pic>
          <p:nvPicPr>
            <p:cNvPr id="20" name="图片 19"/>
            <p:cNvPicPr/>
            <p:nvPr/>
          </p:nvPicPr>
          <p:blipFill rotWithShape="1">
            <a:blip r:embed="rId1"/>
            <a:srcRect l="14250" t="73468" r="72368" b="9425"/>
            <a:stretch>
              <a:fillRect/>
            </a:stretch>
          </p:blipFill>
          <p:spPr>
            <a:xfrm>
              <a:off x="2201933" y="5089226"/>
              <a:ext cx="1444336" cy="878614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470573" y="5873494"/>
              <a:ext cx="90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单倍体</a:t>
              </a: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57505" y="4438833"/>
            <a:ext cx="2623479" cy="1803993"/>
            <a:chOff x="5157505" y="4438833"/>
            <a:chExt cx="2623479" cy="1803993"/>
          </a:xfrm>
        </p:grpSpPr>
        <p:pic>
          <p:nvPicPr>
            <p:cNvPr id="21" name="图片 20"/>
            <p:cNvPicPr/>
            <p:nvPr/>
          </p:nvPicPr>
          <p:blipFill rotWithShape="1">
            <a:blip r:embed="rId1"/>
            <a:srcRect l="39089" t="61936" r="36604" b="8616"/>
            <a:stretch>
              <a:fillRect/>
            </a:stretch>
          </p:blipFill>
          <p:spPr>
            <a:xfrm>
              <a:off x="5157505" y="4438833"/>
              <a:ext cx="2623479" cy="1512458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5747076" y="5873494"/>
              <a:ext cx="144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纯合二倍体</a:t>
              </a: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77552" y="3292479"/>
            <a:ext cx="3117273" cy="2950347"/>
            <a:chOff x="8477552" y="3292479"/>
            <a:chExt cx="3117273" cy="2950347"/>
          </a:xfrm>
        </p:grpSpPr>
        <p:pic>
          <p:nvPicPr>
            <p:cNvPr id="22" name="图片 21"/>
            <p:cNvPicPr/>
            <p:nvPr/>
          </p:nvPicPr>
          <p:blipFill rotWithShape="1">
            <a:blip r:embed="rId1"/>
            <a:srcRect l="70378" t="39140" r="-269" b="6729"/>
            <a:stretch>
              <a:fillRect/>
            </a:stretch>
          </p:blipFill>
          <p:spPr>
            <a:xfrm>
              <a:off x="8477552" y="3292479"/>
              <a:ext cx="3117273" cy="2686321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314021" y="5873494"/>
              <a:ext cx="144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优良品种</a:t>
              </a: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4966" y="2714704"/>
            <a:ext cx="1278255" cy="832357"/>
            <a:chOff x="964966" y="2714704"/>
            <a:chExt cx="1278255" cy="832357"/>
          </a:xfrm>
        </p:grpSpPr>
        <p:sp>
          <p:nvSpPr>
            <p:cNvPr id="32" name="文本框 31"/>
            <p:cNvSpPr txBox="1"/>
            <p:nvPr/>
          </p:nvSpPr>
          <p:spPr>
            <a:xfrm>
              <a:off x="964966" y="2714704"/>
              <a:ext cx="7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离体培养</a:t>
              </a:r>
              <a:endParaRPr lang="zh-CN" altLang="en-US"/>
            </a:p>
          </p:txBody>
        </p:sp>
        <p:pic>
          <p:nvPicPr>
            <p:cNvPr id="37" name="图片 36"/>
            <p:cNvPicPr/>
            <p:nvPr/>
          </p:nvPicPr>
          <p:blipFill rotWithShape="1">
            <a:blip r:embed="rId2"/>
            <a:srcRect l="5778" t="22324" r="86903" b="64881"/>
            <a:stretch>
              <a:fillRect/>
            </a:stretch>
          </p:blipFill>
          <p:spPr>
            <a:xfrm rot="21070453">
              <a:off x="1453511" y="2939050"/>
              <a:ext cx="789710" cy="608011"/>
            </a:xfrm>
            <a:prstGeom prst="rect">
              <a:avLst/>
            </a:prstGeom>
          </p:spPr>
        </p:pic>
      </p:grpSp>
      <p:pic>
        <p:nvPicPr>
          <p:cNvPr id="39" name="图片 38"/>
          <p:cNvPicPr/>
          <p:nvPr/>
        </p:nvPicPr>
        <p:blipFill rotWithShape="1">
          <a:blip r:embed="rId2"/>
          <a:srcRect l="6821" t="69852" r="86625" b="14955"/>
          <a:stretch>
            <a:fillRect/>
          </a:stretch>
        </p:blipFill>
        <p:spPr>
          <a:xfrm>
            <a:off x="1528042" y="5022365"/>
            <a:ext cx="707133" cy="72197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73593" y="4438833"/>
            <a:ext cx="1326956" cy="995926"/>
            <a:chOff x="3773593" y="4438833"/>
            <a:chExt cx="1326956" cy="995926"/>
          </a:xfrm>
        </p:grpSpPr>
        <p:sp>
          <p:nvSpPr>
            <p:cNvPr id="36" name="箭头: 右 35"/>
            <p:cNvSpPr/>
            <p:nvPr/>
          </p:nvSpPr>
          <p:spPr>
            <a:xfrm>
              <a:off x="3798651" y="5065427"/>
              <a:ext cx="1206472" cy="369332"/>
            </a:xfrm>
            <a:prstGeom prst="rightArrow">
              <a:avLst/>
            </a:prstGeom>
            <a:gradFill flip="none" rotWithShape="1"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773593" y="4438833"/>
              <a:ext cx="132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人工诱导</a:t>
              </a:r>
              <a:endParaRPr lang="en-US" altLang="zh-CN"/>
            </a:p>
            <a:p>
              <a:pPr algn="ctr"/>
              <a:r>
                <a:rPr lang="zh-CN" altLang="en-US"/>
                <a:t>染色体加倍</a:t>
              </a:r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847424" y="353800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AB591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玉米单倍体育种流程示意图</a:t>
            </a:r>
            <a:endParaRPr lang="zh-CN" altLang="en-US" sz="2800" dirty="0">
              <a:solidFill>
                <a:srgbClr val="4AB591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97529" y="4683233"/>
            <a:ext cx="768733" cy="738664"/>
            <a:chOff x="7797529" y="4683233"/>
            <a:chExt cx="768733" cy="738664"/>
          </a:xfrm>
        </p:grpSpPr>
        <p:sp>
          <p:nvSpPr>
            <p:cNvPr id="38" name="箭头: 右 37"/>
            <p:cNvSpPr/>
            <p:nvPr/>
          </p:nvSpPr>
          <p:spPr>
            <a:xfrm>
              <a:off x="7837940" y="5052565"/>
              <a:ext cx="728322" cy="369332"/>
            </a:xfrm>
            <a:prstGeom prst="rightArrow">
              <a:avLst/>
            </a:prstGeom>
            <a:gradFill flip="none" rotWithShape="1"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97529" y="4683233"/>
              <a:ext cx="663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选择</a:t>
              </a:r>
              <a:endParaRPr lang="zh-CN" altLang="en-US"/>
            </a:p>
          </p:txBody>
        </p:sp>
      </p:grpSp>
      <p:pic>
        <p:nvPicPr>
          <p:cNvPr id="15" name="图形 14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NzY5MmVmYTE4YmZkOWNhZjFkMmQ3MjEyNDE0ZGIzM2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WPS 演示</Application>
  <PresentationFormat>宽屏</PresentationFormat>
  <Paragraphs>284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Calibri</vt:lpstr>
      <vt:lpstr>方正大标宋简体</vt:lpstr>
      <vt:lpstr>等线</vt:lpstr>
      <vt:lpstr>方正大黑简体</vt:lpstr>
      <vt:lpstr>黑体</vt:lpstr>
      <vt:lpstr>方正正黑简体</vt:lpstr>
      <vt:lpstr>WPS</vt:lpstr>
      <vt:lpstr>【探究·实践】菊花的组织培养</vt:lpstr>
      <vt:lpstr>植物体细胞杂交技术</vt:lpstr>
      <vt:lpstr>植物体细胞杂交技术</vt:lpstr>
      <vt:lpstr>植物体细胞杂交技术</vt:lpstr>
      <vt:lpstr>植物细胞工程的应用</vt:lpstr>
      <vt:lpstr>快速繁殖</vt:lpstr>
      <vt:lpstr>作物脱毒</vt:lpstr>
      <vt:lpstr>单倍体育种</vt:lpstr>
      <vt:lpstr>单倍体育种</vt:lpstr>
      <vt:lpstr>突变体的利用</vt:lpstr>
      <vt:lpstr>细胞产物（次生代谢物）的工厂化生产</vt:lpstr>
      <vt:lpstr>细胞产物的工厂化生产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A香巴拉</cp:lastModifiedBy>
  <cp:revision>155</cp:revision>
  <dcterms:created xsi:type="dcterms:W3CDTF">2019-06-19T02:08:00Z</dcterms:created>
  <dcterms:modified xsi:type="dcterms:W3CDTF">2025-02-13T12:35:02Z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F93CACDF6BAC4F01B81533709D0C28B8_11</vt:lpwstr>
  </property>
</Properties>
</file>