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5"/>
  </p:handoutMasterIdLst>
  <p:sldIdLst>
    <p:sldId id="1085" r:id="rId3"/>
    <p:sldId id="1086" r:id="rId5"/>
    <p:sldId id="1065" r:id="rId6"/>
    <p:sldId id="1027" r:id="rId7"/>
    <p:sldId id="920" r:id="rId8"/>
    <p:sldId id="1054" r:id="rId9"/>
    <p:sldId id="1055" r:id="rId10"/>
    <p:sldId id="1087" r:id="rId11"/>
    <p:sldId id="937" r:id="rId12"/>
    <p:sldId id="1063" r:id="rId13"/>
    <p:sldId id="1053" r:id="rId14"/>
    <p:sldId id="1056" r:id="rId15"/>
    <p:sldId id="1057" r:id="rId16"/>
    <p:sldId id="1058" r:id="rId17"/>
    <p:sldId id="1067" r:id="rId18"/>
    <p:sldId id="1059" r:id="rId19"/>
    <p:sldId id="1028" r:id="rId20"/>
    <p:sldId id="1060" r:id="rId21"/>
    <p:sldId id="1061" r:id="rId22"/>
    <p:sldId id="1107" r:id="rId23"/>
    <p:sldId id="1108" r:id="rId24"/>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3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刘 永生" initials="刘" lastIdx="0" clrIdx="0"/>
  <p:cmAuthor id="2" name="作者" initials="A" lastIdx="0" clrIdx="1"/>
  <p:cmAuthor id="0" name="未知用户1" initials="未知用户1" lastIdx="0" clrIdx="2"/>
  <p:cmAuthor id="7" name="1206988966@qq.com" initials="1" lastIdx="0" clrIdx="2"/>
  <p:cmAuthor id="8" name="姜伟光" initials="姜" lastIdx="0" clrIdx="0"/>
  <p:cmAuthor id="3" name="靳曼" initials="靳" lastIdx="0" clrIdx="2"/>
  <p:cmAuthor id="10" name="HUAWEI" initials="H" lastIdx="0" clrIdx="9"/>
  <p:cmAuthor id="4" name="Lenovo" initials="L" lastIdx="0" clrIdx="2"/>
  <p:cmAuthor id="5" name="宋洁然" initials="宋" lastIdx="0" clrIdx="1"/>
  <p:cmAuthor id="6" name="ming qiu" initials="m" lastIdx="0" clrIdx="1"/>
  <p:cmAuthor id="11" name="wucj" initials="w" lastIdx="0" clrIdx="0"/>
  <p:cmAuthor id="12" name="SkyUser" initials="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howGuides="1">
      <p:cViewPr varScale="1">
        <p:scale>
          <a:sx n="105" d="100"/>
          <a:sy n="105" d="100"/>
        </p:scale>
        <p:origin x="150" y="336"/>
      </p:cViewPr>
      <p:guideLst>
        <p:guide orient="horz" pos="2205"/>
        <p:guide pos="3834"/>
      </p:guideLst>
    </p:cSldViewPr>
  </p:slideViewPr>
  <p:notesTextViewPr>
    <p:cViewPr>
      <p:scale>
        <a:sx n="1" d="1"/>
        <a:sy n="1" d="1"/>
      </p:scale>
      <p:origin x="0" y="0"/>
    </p:cViewPr>
  </p:notesTextViewPr>
  <p:sorterViewPr>
    <p:cViewPr>
      <p:scale>
        <a:sx n="100" d="100"/>
        <a:sy n="100" d="100"/>
      </p:scale>
      <p:origin x="0" y="0"/>
    </p:cViewPr>
  </p:sorter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0" Type="http://schemas.openxmlformats.org/officeDocument/2006/relationships/tags" Target="tags/tag260.xml"/><Relationship Id="rId3" Type="http://schemas.openxmlformats.org/officeDocument/2006/relationships/slide" Target="slides/slide1.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handoutMaster" Target="handoutMasters/handoutMaster1.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5" Type="http://schemas.openxmlformats.org/officeDocument/2006/relationships/theme" Target="../theme/theme3.xml"/><Relationship Id="rId4" Type="http://schemas.openxmlformats.org/officeDocument/2006/relationships/tags" Target="../tags/tag259.xml"/><Relationship Id="rId3" Type="http://schemas.openxmlformats.org/officeDocument/2006/relationships/tags" Target="../tags/tag258.xml"/><Relationship Id="rId2" Type="http://schemas.openxmlformats.org/officeDocument/2006/relationships/tags" Target="../tags/tag257.xml"/><Relationship Id="rId1" Type="http://schemas.openxmlformats.org/officeDocument/2006/relationships/tags" Target="../tags/tag25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custDataLst>
              <p:tags r:id="rId3"/>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custDataLst>
              <p:tags r:id="rId4"/>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tags" Target="../tags/tag255.xml"/><Relationship Id="rId5" Type="http://schemas.openxmlformats.org/officeDocument/2006/relationships/tags" Target="../tags/tag254.xml"/><Relationship Id="rId4" Type="http://schemas.openxmlformats.org/officeDocument/2006/relationships/tags" Target="../tags/tag253.xml"/><Relationship Id="rId3" Type="http://schemas.openxmlformats.org/officeDocument/2006/relationships/tags" Target="../tags/tag252.xml"/><Relationship Id="rId2" Type="http://schemas.openxmlformats.org/officeDocument/2006/relationships/tags" Target="../tags/tag251.xml"/><Relationship Id="rId1" Type="http://schemas.openxmlformats.org/officeDocument/2006/relationships/tags" Target="../tags/tag25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p:cNvSpPr>
            <a:spLocks noGrp="1" noRot="1" noChangeAspect="1" noTextEdit="1"/>
          </p:cNvSpPr>
          <p:nvPr>
            <p:ph type="sldImg"/>
            <p:custDataLst>
              <p:tags r:id="rId3"/>
            </p:custDataLst>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147" name="备注占位符 2"/>
          <p:cNvSpPr txBox="1">
            <a:spLocks noGrp="1"/>
          </p:cNvSpPr>
          <p:nvPr>
            <p:ph type="body" idx="1"/>
            <p:custDataLst>
              <p:tags r:id="rId4"/>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smtClean="0"/>
          </a:p>
        </p:txBody>
      </p:sp>
      <p:sp>
        <p:nvSpPr>
          <p:cNvPr id="6148" name="灯片编号占位符 3"/>
          <p:cNvSpPr>
            <a:spLocks noGrp="1"/>
          </p:cNvSpPr>
          <p:nvPr>
            <p:ph type="sldNum" sz="quarter" idx="5"/>
            <p:custDataLst>
              <p:tags r:id="rId5"/>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fontAlgn="base">
              <a:spcBef>
                <a:spcPct val="0"/>
              </a:spcBef>
              <a:spcAft>
                <a:spcPct val="0"/>
              </a:spcAft>
            </a:pPr>
            <a:fld id="{E5ED1824-6DB2-4029-B0DF-1D3CDCF11CDA}" type="slidenum">
              <a:rPr lang="zh-CN" altLang="en-US" smtClean="0">
                <a:solidFill>
                  <a:prstClr val="black"/>
                </a:solidFill>
                <a:latin typeface="Calibri" panose="020F0502020204030204" pitchFamily="34" charset="0"/>
                <a:ea typeface="宋体" panose="02010600030101010101" pitchFamily="2" charset="-122"/>
              </a:rPr>
            </a:fld>
            <a:endParaRPr lang="zh-CN" altLang="en-US" smtClean="0">
              <a:solidFill>
                <a:prstClr val="black"/>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4294967295"/>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latin typeface="楷体" panose="02010609060101010101" pitchFamily="49" charset="-122"/>
              <a:ea typeface="楷体" panose="02010609060101010101" pitchFamily="49"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tags" Target="../tags/tag2.xml"/><Relationship Id="rId8" Type="http://schemas.openxmlformats.org/officeDocument/2006/relationships/image" Target="file:///D:\qq&#25991;&#20214;\712321467\Image\C2C\Image2\%7b75232B38-A165-1FB7-499C-2E1C792CACB5%7d.png" TargetMode="External"/><Relationship Id="rId7" Type="http://schemas.openxmlformats.org/officeDocument/2006/relationships/image" Target="../media/image2.png"/><Relationship Id="rId6"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tags" Target="../tags/tag3.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blipFill rotWithShape="1">
          <a:blip r:embed="rId5"/>
          <a:stretch>
            <a:fillRect/>
          </a:stretch>
        </a:blipFill>
        <a:effectLst/>
      </p:bgPr>
    </p:bg>
    <p:spTree>
      <p:nvGrpSpPr>
        <p:cNvPr id="1" name=""/>
        <p:cNvGrpSpPr/>
        <p:nvPr/>
      </p:nvGrpSpPr>
      <p:grpSpPr>
        <a:xfrm>
          <a:off x="0" y="0"/>
          <a:ext cx="0" cy="0"/>
          <a:chOff x="0" y="0"/>
          <a:chExt cx="0" cy="0"/>
        </a:xfrm>
      </p:grpSpPr>
      <p:pic>
        <p:nvPicPr>
          <p:cNvPr id="1033" name="图片 1073743875" descr="学科网 zxxk.com"/>
          <p:cNvPicPr>
            <a:picLocks noChangeAspect="1"/>
          </p:cNvPicPr>
          <p:nvPr>
            <p:custDataLst>
              <p:tags r:id="rId6"/>
            </p:custDataLst>
          </p:nvPr>
        </p:nvPicPr>
        <p:blipFill>
          <a:blip r:embed="rId7" r:link="rId8"/>
          <a:stretch>
            <a:fillRect/>
          </a:stretch>
        </p:blipFill>
        <p:spPr>
          <a:xfrm>
            <a:off x="838200" y="365125"/>
            <a:ext cx="9525" cy="9525"/>
          </a:xfrm>
          <a:prstGeom prst="rect">
            <a:avLst/>
          </a:prstGeom>
          <a:noFill/>
          <a:ln>
            <a:noFill/>
            <a:miter lim="800000"/>
            <a:headEnd/>
            <a:tailEnd/>
          </a:ln>
        </p:spPr>
      </p:pic>
      <p:sp>
        <p:nvSpPr>
          <p:cNvPr id="2" name="文本框 1"/>
          <p:cNvSpPr txBox="1"/>
          <p:nvPr userDrawn="1">
            <p:custDataLst>
              <p:tags r:id="rId9"/>
            </p:custDataLst>
          </p:nvPr>
        </p:nvSpPr>
        <p:spPr>
          <a:xfrm>
            <a:off x="0" y="-17145"/>
            <a:ext cx="12192000" cy="6874510"/>
          </a:xfrm>
          <a:prstGeom prst="rect">
            <a:avLst/>
          </a:prstGeom>
          <a:solidFill>
            <a:schemeClr val="bg1">
              <a:alpha val="75000"/>
            </a:schemeClr>
          </a:solidFill>
        </p:spPr>
        <p:txBody>
          <a:bodyPr wrap="square" rtlCol="0">
            <a:noAutofit/>
          </a:bodyPr>
          <a:lstStyle/>
          <a:p>
            <a:endParaRPr lang="zh-CN" altLang="en-US"/>
          </a:p>
        </p:txBody>
      </p:sp>
      <p:pic>
        <p:nvPicPr>
          <p:cNvPr id="1034" name="图片 1073743875" descr="学科网 zxxk.com"/>
          <p:cNvPicPr>
            <a:picLocks noChangeAspect="1"/>
          </p:cNvPicPr>
          <p:nvPr>
            <p:custDataLst>
              <p:tags r:id="rId10"/>
            </p:custDataLst>
          </p:nvPr>
        </p:nvPicPr>
        <p:blipFill>
          <a:blip r:embed="rId7" r:link="rId8"/>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p:txStyles>
    <p:titleStyle>
      <a:lvl1pPr algn="l" defTabSz="685800" rtl="0" fontAlgn="base">
        <a:lnSpc>
          <a:spcPct val="90000"/>
        </a:lnSpc>
        <a:spcBef>
          <a:spcPct val="0"/>
        </a:spcBef>
        <a:spcAft>
          <a:spcPct val="0"/>
        </a:spcAft>
        <a:defRPr sz="3200" b="1" kern="1200">
          <a:solidFill>
            <a:schemeClr val="accent1"/>
          </a:solidFill>
          <a:latin typeface="+mj-lt"/>
          <a:ea typeface="+mj-ea"/>
          <a:cs typeface="+mj-cs"/>
        </a:defRPr>
      </a:lvl1pPr>
      <a:lvl2pPr algn="l" defTabSz="685800" rtl="0" fontAlgn="base">
        <a:lnSpc>
          <a:spcPct val="90000"/>
        </a:lnSpc>
        <a:spcBef>
          <a:spcPct val="0"/>
        </a:spcBef>
        <a:spcAft>
          <a:spcPct val="0"/>
        </a:spcAft>
        <a:defRPr sz="3200" b="1">
          <a:solidFill>
            <a:schemeClr val="accent1"/>
          </a:solidFill>
          <a:latin typeface="Arial" panose="020B0604020202020204" pitchFamily="34" charset="0"/>
          <a:ea typeface="宋体" panose="02010600030101010101" pitchFamily="2" charset="-122"/>
        </a:defRPr>
      </a:lvl2pPr>
      <a:lvl3pPr algn="l" defTabSz="685800" rtl="0" fontAlgn="base">
        <a:lnSpc>
          <a:spcPct val="90000"/>
        </a:lnSpc>
        <a:spcBef>
          <a:spcPct val="0"/>
        </a:spcBef>
        <a:spcAft>
          <a:spcPct val="0"/>
        </a:spcAft>
        <a:defRPr sz="3200" b="1">
          <a:solidFill>
            <a:schemeClr val="accent1"/>
          </a:solidFill>
          <a:latin typeface="Arial" panose="020B0604020202020204" pitchFamily="34" charset="0"/>
          <a:ea typeface="宋体" panose="02010600030101010101" pitchFamily="2" charset="-122"/>
        </a:defRPr>
      </a:lvl3pPr>
      <a:lvl4pPr algn="l" defTabSz="685800" rtl="0" fontAlgn="base">
        <a:lnSpc>
          <a:spcPct val="90000"/>
        </a:lnSpc>
        <a:spcBef>
          <a:spcPct val="0"/>
        </a:spcBef>
        <a:spcAft>
          <a:spcPct val="0"/>
        </a:spcAft>
        <a:defRPr sz="3200" b="1">
          <a:solidFill>
            <a:schemeClr val="accent1"/>
          </a:solidFill>
          <a:latin typeface="Arial" panose="020B0604020202020204" pitchFamily="34" charset="0"/>
          <a:ea typeface="宋体" panose="02010600030101010101" pitchFamily="2" charset="-122"/>
        </a:defRPr>
      </a:lvl4pPr>
      <a:lvl5pPr algn="l" defTabSz="685800" rtl="0" fontAlgn="base">
        <a:lnSpc>
          <a:spcPct val="90000"/>
        </a:lnSpc>
        <a:spcBef>
          <a:spcPct val="0"/>
        </a:spcBef>
        <a:spcAft>
          <a:spcPct val="0"/>
        </a:spcAft>
        <a:defRPr sz="3200" b="1">
          <a:solidFill>
            <a:schemeClr val="accent1"/>
          </a:solidFill>
          <a:latin typeface="Arial" panose="020B0604020202020204" pitchFamily="34" charset="0"/>
          <a:ea typeface="宋体" panose="02010600030101010101" pitchFamily="2" charset="-122"/>
        </a:defRPr>
      </a:lvl5pPr>
      <a:lvl6pPr marL="457200" algn="l" defTabSz="685800" rtl="0" fontAlgn="base">
        <a:lnSpc>
          <a:spcPct val="90000"/>
        </a:lnSpc>
        <a:spcBef>
          <a:spcPct val="0"/>
        </a:spcBef>
        <a:spcAft>
          <a:spcPct val="0"/>
        </a:spcAft>
        <a:defRPr sz="3200" b="1">
          <a:solidFill>
            <a:schemeClr val="accent1"/>
          </a:solidFill>
          <a:latin typeface="Arial" panose="020B0604020202020204" pitchFamily="34" charset="0"/>
          <a:ea typeface="宋体" panose="02010600030101010101" pitchFamily="2" charset="-122"/>
        </a:defRPr>
      </a:lvl6pPr>
      <a:lvl7pPr marL="914400" algn="l" defTabSz="685800" rtl="0" fontAlgn="base">
        <a:lnSpc>
          <a:spcPct val="90000"/>
        </a:lnSpc>
        <a:spcBef>
          <a:spcPct val="0"/>
        </a:spcBef>
        <a:spcAft>
          <a:spcPct val="0"/>
        </a:spcAft>
        <a:defRPr sz="3200" b="1">
          <a:solidFill>
            <a:schemeClr val="accent1"/>
          </a:solidFill>
          <a:latin typeface="Arial" panose="020B0604020202020204" pitchFamily="34" charset="0"/>
          <a:ea typeface="宋体" panose="02010600030101010101" pitchFamily="2" charset="-122"/>
        </a:defRPr>
      </a:lvl7pPr>
      <a:lvl8pPr marL="1371600" algn="l" defTabSz="685800" rtl="0" fontAlgn="base">
        <a:lnSpc>
          <a:spcPct val="90000"/>
        </a:lnSpc>
        <a:spcBef>
          <a:spcPct val="0"/>
        </a:spcBef>
        <a:spcAft>
          <a:spcPct val="0"/>
        </a:spcAft>
        <a:defRPr sz="3200" b="1">
          <a:solidFill>
            <a:schemeClr val="accent1"/>
          </a:solidFill>
          <a:latin typeface="Arial" panose="020B0604020202020204" pitchFamily="34" charset="0"/>
          <a:ea typeface="宋体" panose="02010600030101010101" pitchFamily="2" charset="-122"/>
        </a:defRPr>
      </a:lvl8pPr>
      <a:lvl9pPr marL="1828800" algn="l" defTabSz="685800" rtl="0" fontAlgn="base">
        <a:lnSpc>
          <a:spcPct val="90000"/>
        </a:lnSpc>
        <a:spcBef>
          <a:spcPct val="0"/>
        </a:spcBef>
        <a:spcAft>
          <a:spcPct val="0"/>
        </a:spcAft>
        <a:defRPr sz="3200" b="1">
          <a:solidFill>
            <a:schemeClr val="accent1"/>
          </a:solidFill>
          <a:latin typeface="Arial" panose="020B0604020202020204" pitchFamily="34" charset="0"/>
          <a:ea typeface="宋体" panose="02010600030101010101" pitchFamily="2" charset="-122"/>
        </a:defRPr>
      </a:lvl9pPr>
    </p:titleStyle>
    <p:bodyStyle>
      <a:lvl1pPr marL="361950" indent="-361950" algn="just" defTabSz="685800" rtl="0" fontAlgn="base">
        <a:lnSpc>
          <a:spcPct val="110000"/>
        </a:lnSpc>
        <a:spcBef>
          <a:spcPts val="1200"/>
        </a:spcBef>
        <a:spcAft>
          <a:spcPct val="0"/>
        </a:spcAft>
        <a:buClr>
          <a:schemeClr val="accent1"/>
        </a:buClr>
        <a:buSzPct val="60000"/>
        <a:buFont typeface="Wingdings" panose="05000000000000000000" pitchFamily="2" charset="2"/>
        <a:buChar char="n"/>
        <a:defRPr sz="2400" b="1" kern="1200">
          <a:solidFill>
            <a:schemeClr val="accent1"/>
          </a:solidFill>
          <a:latin typeface="+mn-lt"/>
          <a:ea typeface="+mn-ea"/>
          <a:cs typeface="+mn-cs"/>
        </a:defRPr>
      </a:lvl1pPr>
      <a:lvl2pPr marL="361950" lvl="1" indent="-361950" algn="l" defTabSz="685800" rtl="0" fontAlgn="base">
        <a:lnSpc>
          <a:spcPct val="120000"/>
        </a:lnSpc>
        <a:spcBef>
          <a:spcPct val="0"/>
        </a:spcBef>
        <a:spcAft>
          <a:spcPts val="1200"/>
        </a:spcAft>
        <a:buClr>
          <a:srgbClr val="A6A1E0"/>
        </a:buClr>
        <a:buFont typeface="幼圆" panose="02010509060101010101" pitchFamily="49" charset="-122"/>
        <a:buChar char=" "/>
        <a:defRPr sz="1600" b="1" kern="1200">
          <a:solidFill>
            <a:schemeClr val="tx1"/>
          </a:solidFill>
          <a:latin typeface="+mn-lt"/>
          <a:ea typeface="+mn-ea"/>
          <a:cs typeface="+mn-cs"/>
        </a:defRPr>
      </a:lvl2pPr>
      <a:lvl3pPr marL="857250" lvl="2" indent="-171450" algn="l" defTabSz="685800" rtl="0" fontAlgn="base">
        <a:lnSpc>
          <a:spcPct val="90000"/>
        </a:lnSpc>
        <a:spcBef>
          <a:spcPts val="375"/>
        </a:spcBef>
        <a:spcAft>
          <a:spcPct val="0"/>
        </a:spcAft>
        <a:buFont typeface="Arial" panose="020B0604020202020204" pitchFamily="34" charset="0"/>
        <a:buChar char="•"/>
        <a:defRPr sz="1500" b="1" kern="1200">
          <a:solidFill>
            <a:schemeClr val="tx1"/>
          </a:solidFill>
          <a:latin typeface="+mn-lt"/>
          <a:ea typeface="+mn-ea"/>
          <a:cs typeface="+mn-cs"/>
        </a:defRPr>
      </a:lvl3pPr>
      <a:lvl4pPr marL="1200150" lvl="3" indent="-171450" algn="l" defTabSz="685800" rtl="0" fontAlgn="base">
        <a:lnSpc>
          <a:spcPct val="90000"/>
        </a:lnSpc>
        <a:spcBef>
          <a:spcPts val="375"/>
        </a:spcBef>
        <a:spcAft>
          <a:spcPct val="0"/>
        </a:spcAft>
        <a:buFont typeface="Arial" panose="020B0604020202020204" pitchFamily="34" charset="0"/>
        <a:buChar char="•"/>
        <a:defRPr sz="1300" b="1" kern="1200">
          <a:solidFill>
            <a:schemeClr val="tx1"/>
          </a:solidFill>
          <a:latin typeface="+mn-lt"/>
          <a:ea typeface="+mn-ea"/>
          <a:cs typeface="+mn-cs"/>
        </a:defRPr>
      </a:lvl4pPr>
      <a:lvl5pPr marL="1543050" lvl="4" indent="-171450" algn="l" defTabSz="685800" rtl="0" fontAlgn="base">
        <a:lnSpc>
          <a:spcPct val="90000"/>
        </a:lnSpc>
        <a:spcBef>
          <a:spcPts val="375"/>
        </a:spcBef>
        <a:spcAft>
          <a:spcPct val="0"/>
        </a:spcAft>
        <a:buFont typeface="Arial" panose="020B0604020202020204" pitchFamily="34" charset="0"/>
        <a:buChar char="•"/>
        <a:defRPr sz="1300" b="1" kern="1200">
          <a:solidFill>
            <a:schemeClr val="tx1"/>
          </a:solidFill>
          <a:latin typeface="+mn-lt"/>
          <a:ea typeface="+mn-ea"/>
          <a:cs typeface="+mn-cs"/>
        </a:defRPr>
      </a:lvl5pPr>
      <a:lvl6pPr marL="2514600" lvl="5" indent="-228600" algn="l" defTabSz="685800" eaLnBrk="1" fontAlgn="base" latinLnBrk="0" hangingPunct="1">
        <a:lnSpc>
          <a:spcPct val="90000"/>
        </a:lnSpc>
        <a:spcBef>
          <a:spcPts val="375"/>
        </a:spcBef>
        <a:spcAft>
          <a:spcPct val="0"/>
        </a:spcAft>
        <a:buFont typeface="Arial" panose="020B0604020202020204" pitchFamily="34" charset="0"/>
        <a:buChar char="•"/>
        <a:defRPr sz="1300" b="1" u="none" kern="1200" baseline="0">
          <a:solidFill>
            <a:schemeClr val="tx1"/>
          </a:solidFill>
          <a:latin typeface="+mn-lt"/>
          <a:ea typeface="+mn-ea"/>
          <a:cs typeface="+mn-cs"/>
        </a:defRPr>
      </a:lvl6pPr>
      <a:lvl7pPr marL="2971800" lvl="6" indent="-228600" algn="l" defTabSz="685800" eaLnBrk="1" fontAlgn="base" latinLnBrk="0" hangingPunct="1">
        <a:lnSpc>
          <a:spcPct val="90000"/>
        </a:lnSpc>
        <a:spcBef>
          <a:spcPts val="375"/>
        </a:spcBef>
        <a:spcAft>
          <a:spcPct val="0"/>
        </a:spcAft>
        <a:buFont typeface="Arial" panose="020B0604020202020204" pitchFamily="34" charset="0"/>
        <a:buChar char="•"/>
        <a:defRPr sz="1300" b="1" u="none" kern="1200" baseline="0">
          <a:solidFill>
            <a:schemeClr val="tx1"/>
          </a:solidFill>
          <a:latin typeface="+mn-lt"/>
          <a:ea typeface="+mn-ea"/>
          <a:cs typeface="+mn-cs"/>
        </a:defRPr>
      </a:lvl7pPr>
      <a:lvl8pPr marL="3429000" lvl="7" indent="-228600" algn="l" defTabSz="685800" eaLnBrk="1" fontAlgn="base" latinLnBrk="0" hangingPunct="1">
        <a:lnSpc>
          <a:spcPct val="90000"/>
        </a:lnSpc>
        <a:spcBef>
          <a:spcPts val="375"/>
        </a:spcBef>
        <a:spcAft>
          <a:spcPct val="0"/>
        </a:spcAft>
        <a:buFont typeface="Arial" panose="020B0604020202020204" pitchFamily="34" charset="0"/>
        <a:buChar char="•"/>
        <a:defRPr sz="1300" b="1" u="none" kern="1200" baseline="0">
          <a:solidFill>
            <a:schemeClr val="tx1"/>
          </a:solidFill>
          <a:latin typeface="+mn-lt"/>
          <a:ea typeface="+mn-ea"/>
          <a:cs typeface="+mn-cs"/>
        </a:defRPr>
      </a:lvl8pPr>
      <a:lvl9pPr marL="3886200" lvl="8" indent="-228600" algn="l" defTabSz="685800" eaLnBrk="1" fontAlgn="base" latinLnBrk="0" hangingPunct="1">
        <a:lnSpc>
          <a:spcPct val="90000"/>
        </a:lnSpc>
        <a:spcBef>
          <a:spcPts val="375"/>
        </a:spcBef>
        <a:spcAft>
          <a:spcPct val="0"/>
        </a:spcAft>
        <a:buFont typeface="Arial" panose="020B0604020202020204" pitchFamily="34" charset="0"/>
        <a:buChar char="•"/>
        <a:defRPr sz="1300" b="1"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20000"/>
        </a:spcBef>
        <a:spcAft>
          <a:spcPct val="0"/>
        </a:spcAft>
        <a:buFont typeface="Arial" panose="020B0604020202020204" pitchFamily="34" charset="0"/>
        <a:buChar char="•"/>
        <a:defRPr sz="280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20000"/>
        </a:spcBef>
        <a:spcAft>
          <a:spcPct val="0"/>
        </a:spcAft>
        <a:buFont typeface="Arial" panose="020B0604020202020204" pitchFamily="34" charset="0"/>
        <a:buChar char="•"/>
        <a:defRPr sz="280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20000"/>
        </a:spcBef>
        <a:spcAft>
          <a:spcPct val="0"/>
        </a:spcAft>
        <a:buFont typeface="Arial" panose="020B0604020202020204" pitchFamily="34" charset="0"/>
        <a:buChar char="•"/>
        <a:defRPr sz="280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20000"/>
        </a:spcBef>
        <a:spcAft>
          <a:spcPct val="0"/>
        </a:spcAft>
        <a:buFont typeface="Arial" panose="020B0604020202020204" pitchFamily="34" charset="0"/>
        <a:buChar char="•"/>
        <a:defRPr sz="280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20000"/>
        </a:spcBef>
        <a:spcAft>
          <a:spcPct val="0"/>
        </a:spcAft>
        <a:buFont typeface="Arial" panose="020B0604020202020204" pitchFamily="34" charset="0"/>
        <a:buChar char="•"/>
        <a:defRPr sz="280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20000"/>
        </a:spcBef>
        <a:spcAft>
          <a:spcPct val="0"/>
        </a:spcAft>
        <a:buFont typeface="Arial" panose="020B0604020202020204" pitchFamily="34" charset="0"/>
        <a:buChar char="•"/>
        <a:defRPr sz="280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20000"/>
        </a:spcBef>
        <a:spcAft>
          <a:spcPct val="0"/>
        </a:spcAft>
        <a:buFont typeface="Arial" panose="020B0604020202020204" pitchFamily="34" charset="0"/>
        <a:buChar char="•"/>
        <a:defRPr sz="280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20000"/>
        </a:spcBef>
        <a:spcAft>
          <a:spcPct val="0"/>
        </a:spcAft>
        <a:buFont typeface="Arial" panose="020B0604020202020204" pitchFamily="34" charset="0"/>
        <a:buChar char="•"/>
        <a:defRPr sz="280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20000"/>
        </a:spcBef>
        <a:spcAft>
          <a:spcPct val="0"/>
        </a:spcAft>
        <a:buFont typeface="Arial" panose="020B0604020202020204" pitchFamily="34" charset="0"/>
        <a:buChar char="•"/>
        <a:defRPr sz="280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9.xml"/><Relationship Id="rId7" Type="http://schemas.openxmlformats.org/officeDocument/2006/relationships/image" Target="../media/image4.jpeg"/><Relationship Id="rId6" Type="http://schemas.openxmlformats.org/officeDocument/2006/relationships/tags" Target="../tags/tag8.xml"/><Relationship Id="rId5" Type="http://schemas.openxmlformats.org/officeDocument/2006/relationships/image" Target="../media/image3.jpeg"/><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0" Type="http://schemas.openxmlformats.org/officeDocument/2006/relationships/notesSlide" Target="../notesSlides/notesSlide1.xml"/><Relationship Id="rId1" Type="http://schemas.openxmlformats.org/officeDocument/2006/relationships/tags" Target="../tags/tag4.xml"/></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49.xml"/><Relationship Id="rId5" Type="http://schemas.openxmlformats.org/officeDocument/2006/relationships/tags" Target="../tags/tag148.xml"/><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image" Target="../media/image17.jpeg"/><Relationship Id="rId1" Type="http://schemas.openxmlformats.org/officeDocument/2006/relationships/tags" Target="../tags/tag145.xml"/></Relationships>
</file>

<file path=ppt/slides/_rels/slide11.xml.rels><?xml version="1.0" encoding="UTF-8" standalone="yes"?>
<Relationships xmlns="http://schemas.openxmlformats.org/package/2006/relationships"><Relationship Id="rId9" Type="http://schemas.openxmlformats.org/officeDocument/2006/relationships/tags" Target="../tags/tag156.xml"/><Relationship Id="rId8" Type="http://schemas.openxmlformats.org/officeDocument/2006/relationships/tags" Target="../tags/tag155.xml"/><Relationship Id="rId7" Type="http://schemas.openxmlformats.org/officeDocument/2006/relationships/tags" Target="../tags/tag154.xml"/><Relationship Id="rId6" Type="http://schemas.openxmlformats.org/officeDocument/2006/relationships/tags" Target="../tags/tag153.xml"/><Relationship Id="rId5" Type="http://schemas.openxmlformats.org/officeDocument/2006/relationships/image" Target="../media/image18.jpeg"/><Relationship Id="rId4" Type="http://schemas.openxmlformats.org/officeDocument/2006/relationships/tags" Target="../tags/tag152.xml"/><Relationship Id="rId3" Type="http://schemas.openxmlformats.org/officeDocument/2006/relationships/tags" Target="../tags/tag151.xml"/><Relationship Id="rId2" Type="http://schemas.openxmlformats.org/officeDocument/2006/relationships/tags" Target="../tags/tag150.xml"/><Relationship Id="rId14" Type="http://schemas.openxmlformats.org/officeDocument/2006/relationships/slideLayout" Target="../slideLayouts/slideLayout1.xml"/><Relationship Id="rId13" Type="http://schemas.openxmlformats.org/officeDocument/2006/relationships/tags" Target="../tags/tag160.xml"/><Relationship Id="rId12" Type="http://schemas.openxmlformats.org/officeDocument/2006/relationships/tags" Target="../tags/tag159.xml"/><Relationship Id="rId11" Type="http://schemas.openxmlformats.org/officeDocument/2006/relationships/tags" Target="../tags/tag158.xml"/><Relationship Id="rId10" Type="http://schemas.openxmlformats.org/officeDocument/2006/relationships/tags" Target="../tags/tag157.xml"/><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9" Type="http://schemas.openxmlformats.org/officeDocument/2006/relationships/tags" Target="../tags/tag165.xml"/><Relationship Id="rId8" Type="http://schemas.openxmlformats.org/officeDocument/2006/relationships/tags" Target="../tags/tag164.xml"/><Relationship Id="rId7" Type="http://schemas.microsoft.com/office/2007/relationships/hdphoto" Target="../media/image21.wdp"/><Relationship Id="rId6" Type="http://schemas.openxmlformats.org/officeDocument/2006/relationships/image" Target="../media/image20.png"/><Relationship Id="rId5" Type="http://schemas.openxmlformats.org/officeDocument/2006/relationships/tags" Target="../tags/tag163.xml"/><Relationship Id="rId4" Type="http://schemas.openxmlformats.org/officeDocument/2006/relationships/image" Target="../media/image19.png"/><Relationship Id="rId3" Type="http://schemas.openxmlformats.org/officeDocument/2006/relationships/tags" Target="../tags/tag162.xml"/><Relationship Id="rId2" Type="http://schemas.openxmlformats.org/officeDocument/2006/relationships/tags" Target="../tags/tag161.xml"/><Relationship Id="rId19" Type="http://schemas.openxmlformats.org/officeDocument/2006/relationships/slideLayout" Target="../slideLayouts/slideLayout1.xml"/><Relationship Id="rId18" Type="http://schemas.openxmlformats.org/officeDocument/2006/relationships/tags" Target="../tags/tag173.xml"/><Relationship Id="rId17" Type="http://schemas.openxmlformats.org/officeDocument/2006/relationships/tags" Target="../tags/tag172.xml"/><Relationship Id="rId16" Type="http://schemas.openxmlformats.org/officeDocument/2006/relationships/tags" Target="../tags/tag171.xml"/><Relationship Id="rId15" Type="http://schemas.openxmlformats.org/officeDocument/2006/relationships/tags" Target="../tags/tag170.xml"/><Relationship Id="rId14" Type="http://schemas.openxmlformats.org/officeDocument/2006/relationships/tags" Target="../tags/tag169.xml"/><Relationship Id="rId13" Type="http://schemas.openxmlformats.org/officeDocument/2006/relationships/tags" Target="../tags/tag168.xml"/><Relationship Id="rId12" Type="http://schemas.openxmlformats.org/officeDocument/2006/relationships/tags" Target="../tags/tag167.xml"/><Relationship Id="rId11" Type="http://schemas.openxmlformats.org/officeDocument/2006/relationships/image" Target="../media/image22.png"/><Relationship Id="rId10" Type="http://schemas.openxmlformats.org/officeDocument/2006/relationships/tags" Target="../tags/tag166.xml"/><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9" Type="http://schemas.openxmlformats.org/officeDocument/2006/relationships/tags" Target="../tags/tag179.xml"/><Relationship Id="rId8" Type="http://schemas.openxmlformats.org/officeDocument/2006/relationships/tags" Target="../tags/tag178.xml"/><Relationship Id="rId7" Type="http://schemas.openxmlformats.org/officeDocument/2006/relationships/image" Target="../media/image24.jpeg"/><Relationship Id="rId6" Type="http://schemas.openxmlformats.org/officeDocument/2006/relationships/tags" Target="../tags/tag177.xml"/><Relationship Id="rId5" Type="http://schemas.openxmlformats.org/officeDocument/2006/relationships/image" Target="../media/image23.png"/><Relationship Id="rId4" Type="http://schemas.openxmlformats.org/officeDocument/2006/relationships/tags" Target="../tags/tag176.xml"/><Relationship Id="rId3" Type="http://schemas.openxmlformats.org/officeDocument/2006/relationships/tags" Target="../tags/tag175.xml"/><Relationship Id="rId2" Type="http://schemas.openxmlformats.org/officeDocument/2006/relationships/tags" Target="../tags/tag174.xml"/><Relationship Id="rId15" Type="http://schemas.openxmlformats.org/officeDocument/2006/relationships/slideLayout" Target="../slideLayouts/slideLayout1.xml"/><Relationship Id="rId14" Type="http://schemas.openxmlformats.org/officeDocument/2006/relationships/tags" Target="../tags/tag183.xml"/><Relationship Id="rId13" Type="http://schemas.openxmlformats.org/officeDocument/2006/relationships/tags" Target="../tags/tag182.xml"/><Relationship Id="rId12" Type="http://schemas.openxmlformats.org/officeDocument/2006/relationships/tags" Target="../tags/tag181.xml"/><Relationship Id="rId11" Type="http://schemas.openxmlformats.org/officeDocument/2006/relationships/image" Target="../media/image25.jpeg"/><Relationship Id="rId10" Type="http://schemas.openxmlformats.org/officeDocument/2006/relationships/tags" Target="../tags/tag180.xml"/><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90.xml"/><Relationship Id="rId7" Type="http://schemas.openxmlformats.org/officeDocument/2006/relationships/tags" Target="../tags/tag189.xml"/><Relationship Id="rId6" Type="http://schemas.openxmlformats.org/officeDocument/2006/relationships/tags" Target="../tags/tag188.xml"/><Relationship Id="rId5" Type="http://schemas.openxmlformats.org/officeDocument/2006/relationships/tags" Target="../tags/tag187.xml"/><Relationship Id="rId4" Type="http://schemas.openxmlformats.org/officeDocument/2006/relationships/tags" Target="../tags/tag186.xml"/><Relationship Id="rId3" Type="http://schemas.openxmlformats.org/officeDocument/2006/relationships/tags" Target="../tags/tag185.xml"/><Relationship Id="rId2" Type="http://schemas.openxmlformats.org/officeDocument/2006/relationships/tags" Target="../tags/tag184.xml"/><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9" Type="http://schemas.openxmlformats.org/officeDocument/2006/relationships/tags" Target="../tags/tag199.xml"/><Relationship Id="rId8" Type="http://schemas.openxmlformats.org/officeDocument/2006/relationships/tags" Target="../tags/tag198.xml"/><Relationship Id="rId7" Type="http://schemas.openxmlformats.org/officeDocument/2006/relationships/tags" Target="../tags/tag197.xml"/><Relationship Id="rId6" Type="http://schemas.openxmlformats.org/officeDocument/2006/relationships/tags" Target="../tags/tag196.xml"/><Relationship Id="rId5" Type="http://schemas.openxmlformats.org/officeDocument/2006/relationships/tags" Target="../tags/tag195.xml"/><Relationship Id="rId4" Type="http://schemas.openxmlformats.org/officeDocument/2006/relationships/tags" Target="../tags/tag194.xml"/><Relationship Id="rId3" Type="http://schemas.openxmlformats.org/officeDocument/2006/relationships/tags" Target="../tags/tag193.xml"/><Relationship Id="rId2" Type="http://schemas.openxmlformats.org/officeDocument/2006/relationships/tags" Target="../tags/tag192.xml"/><Relationship Id="rId10" Type="http://schemas.openxmlformats.org/officeDocument/2006/relationships/slideLayout" Target="../slideLayouts/slideLayout1.xml"/><Relationship Id="rId1" Type="http://schemas.openxmlformats.org/officeDocument/2006/relationships/tags" Target="../tags/tag191.xml"/></Relationships>
</file>

<file path=ppt/slides/_rels/slide16.xml.rels><?xml version="1.0" encoding="UTF-8" standalone="yes"?>
<Relationships xmlns="http://schemas.openxmlformats.org/package/2006/relationships"><Relationship Id="rId9" Type="http://schemas.openxmlformats.org/officeDocument/2006/relationships/tags" Target="../tags/tag205.xml"/><Relationship Id="rId8" Type="http://schemas.openxmlformats.org/officeDocument/2006/relationships/tags" Target="../tags/tag204.xml"/><Relationship Id="rId7" Type="http://schemas.openxmlformats.org/officeDocument/2006/relationships/image" Target="../media/image28.png"/><Relationship Id="rId6" Type="http://schemas.openxmlformats.org/officeDocument/2006/relationships/tags" Target="../tags/tag203.xml"/><Relationship Id="rId5" Type="http://schemas.openxmlformats.org/officeDocument/2006/relationships/image" Target="../media/image27.png"/><Relationship Id="rId4" Type="http://schemas.openxmlformats.org/officeDocument/2006/relationships/tags" Target="../tags/tag202.xml"/><Relationship Id="rId3" Type="http://schemas.openxmlformats.org/officeDocument/2006/relationships/image" Target="../media/image26.png"/><Relationship Id="rId2" Type="http://schemas.openxmlformats.org/officeDocument/2006/relationships/tags" Target="../tags/tag201.xml"/><Relationship Id="rId10" Type="http://schemas.openxmlformats.org/officeDocument/2006/relationships/slideLayout" Target="../slideLayouts/slideLayout1.xml"/><Relationship Id="rId1" Type="http://schemas.openxmlformats.org/officeDocument/2006/relationships/tags" Target="../tags/tag200.xml"/></Relationships>
</file>

<file path=ppt/slides/_rels/slide17.xml.rels><?xml version="1.0" encoding="UTF-8" standalone="yes"?>
<Relationships xmlns="http://schemas.openxmlformats.org/package/2006/relationships"><Relationship Id="rId9" Type="http://schemas.openxmlformats.org/officeDocument/2006/relationships/image" Target="../media/image31.png"/><Relationship Id="rId8" Type="http://schemas.openxmlformats.org/officeDocument/2006/relationships/tags" Target="../tags/tag210.xml"/><Relationship Id="rId7" Type="http://schemas.openxmlformats.org/officeDocument/2006/relationships/tags" Target="../tags/tag209.xml"/><Relationship Id="rId6" Type="http://schemas.openxmlformats.org/officeDocument/2006/relationships/tags" Target="../tags/tag208.xml"/><Relationship Id="rId5" Type="http://schemas.microsoft.com/office/2007/relationships/hdphoto" Target="../media/image30.wdp"/><Relationship Id="rId4" Type="http://schemas.openxmlformats.org/officeDocument/2006/relationships/image" Target="../media/image29.png"/><Relationship Id="rId3" Type="http://schemas.openxmlformats.org/officeDocument/2006/relationships/tags" Target="../tags/tag207.xml"/><Relationship Id="rId2" Type="http://schemas.openxmlformats.org/officeDocument/2006/relationships/tags" Target="../tags/tag206.xml"/><Relationship Id="rId11" Type="http://schemas.openxmlformats.org/officeDocument/2006/relationships/slideLayout" Target="../slideLayouts/slideLayout1.xml"/><Relationship Id="rId10" Type="http://schemas.microsoft.com/office/2007/relationships/hdphoto" Target="../media/image32.wdp"/><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9" Type="http://schemas.openxmlformats.org/officeDocument/2006/relationships/tags" Target="../tags/tag215.xml"/><Relationship Id="rId8" Type="http://schemas.openxmlformats.org/officeDocument/2006/relationships/tags" Target="../tags/tag214.xml"/><Relationship Id="rId7" Type="http://schemas.openxmlformats.org/officeDocument/2006/relationships/tags" Target="../tags/tag213.xml"/><Relationship Id="rId6" Type="http://schemas.openxmlformats.org/officeDocument/2006/relationships/image" Target="../media/image35.jpeg"/><Relationship Id="rId5" Type="http://schemas.openxmlformats.org/officeDocument/2006/relationships/tags" Target="../tags/tag212.xml"/><Relationship Id="rId4" Type="http://schemas.microsoft.com/office/2007/relationships/hdphoto" Target="../media/image34.wdp"/><Relationship Id="rId3" Type="http://schemas.openxmlformats.org/officeDocument/2006/relationships/image" Target="../media/image33.png"/><Relationship Id="rId2" Type="http://schemas.openxmlformats.org/officeDocument/2006/relationships/tags" Target="../tags/tag211.xml"/><Relationship Id="rId14" Type="http://schemas.openxmlformats.org/officeDocument/2006/relationships/slideLayout" Target="../slideLayouts/slideLayout1.xml"/><Relationship Id="rId13" Type="http://schemas.openxmlformats.org/officeDocument/2006/relationships/tags" Target="../tags/tag219.xml"/><Relationship Id="rId12" Type="http://schemas.openxmlformats.org/officeDocument/2006/relationships/tags" Target="../tags/tag218.xml"/><Relationship Id="rId11" Type="http://schemas.openxmlformats.org/officeDocument/2006/relationships/tags" Target="../tags/tag217.xml"/><Relationship Id="rId10" Type="http://schemas.openxmlformats.org/officeDocument/2006/relationships/tags" Target="../tags/tag216.xml"/><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9" Type="http://schemas.openxmlformats.org/officeDocument/2006/relationships/image" Target="../media/image38.jpeg"/><Relationship Id="rId8" Type="http://schemas.openxmlformats.org/officeDocument/2006/relationships/tags" Target="../tags/tag224.xml"/><Relationship Id="rId7" Type="http://schemas.openxmlformats.org/officeDocument/2006/relationships/tags" Target="../tags/tag223.xml"/><Relationship Id="rId6" Type="http://schemas.openxmlformats.org/officeDocument/2006/relationships/tags" Target="../tags/tag222.xml"/><Relationship Id="rId5" Type="http://schemas.microsoft.com/office/2007/relationships/hdphoto" Target="../media/image37.wdp"/><Relationship Id="rId4" Type="http://schemas.openxmlformats.org/officeDocument/2006/relationships/image" Target="../media/image36.png"/><Relationship Id="rId3" Type="http://schemas.openxmlformats.org/officeDocument/2006/relationships/tags" Target="../tags/tag221.xml"/><Relationship Id="rId2" Type="http://schemas.openxmlformats.org/officeDocument/2006/relationships/tags" Target="../tags/tag220.xml"/><Relationship Id="rId17" Type="http://schemas.openxmlformats.org/officeDocument/2006/relationships/slideLayout" Target="../slideLayouts/slideLayout1.xml"/><Relationship Id="rId16" Type="http://schemas.openxmlformats.org/officeDocument/2006/relationships/tags" Target="../tags/tag231.xml"/><Relationship Id="rId15" Type="http://schemas.openxmlformats.org/officeDocument/2006/relationships/tags" Target="../tags/tag230.xml"/><Relationship Id="rId14" Type="http://schemas.openxmlformats.org/officeDocument/2006/relationships/tags" Target="../tags/tag229.xml"/><Relationship Id="rId13" Type="http://schemas.openxmlformats.org/officeDocument/2006/relationships/tags" Target="../tags/tag228.xml"/><Relationship Id="rId12" Type="http://schemas.openxmlformats.org/officeDocument/2006/relationships/tags" Target="../tags/tag227.xml"/><Relationship Id="rId11" Type="http://schemas.openxmlformats.org/officeDocument/2006/relationships/tags" Target="../tags/tag226.xml"/><Relationship Id="rId10" Type="http://schemas.openxmlformats.org/officeDocument/2006/relationships/tags" Target="../tags/tag225.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4" Type="http://schemas.openxmlformats.org/officeDocument/2006/relationships/notesSlide" Target="../notesSlides/notesSlide2.xml"/><Relationship Id="rId13" Type="http://schemas.openxmlformats.org/officeDocument/2006/relationships/slideLayout" Target="../slideLayouts/slideLayout1.xml"/><Relationship Id="rId12" Type="http://schemas.openxmlformats.org/officeDocument/2006/relationships/tags" Target="../tags/tag24.xml"/><Relationship Id="rId11" Type="http://schemas.openxmlformats.org/officeDocument/2006/relationships/tags" Target="../tags/tag23.xml"/><Relationship Id="rId10" Type="http://schemas.openxmlformats.org/officeDocument/2006/relationships/tags" Target="../tags/tag22.xml"/><Relationship Id="rId1" Type="http://schemas.openxmlformats.org/officeDocument/2006/relationships/tags" Target="../tags/tag13.xml"/></Relationships>
</file>

<file path=ppt/slides/_rels/slide20.xml.rels><?xml version="1.0" encoding="UTF-8" standalone="yes"?>
<Relationships xmlns="http://schemas.openxmlformats.org/package/2006/relationships"><Relationship Id="rId9" Type="http://schemas.openxmlformats.org/officeDocument/2006/relationships/image" Target="../media/image39.png"/><Relationship Id="rId8" Type="http://schemas.openxmlformats.org/officeDocument/2006/relationships/tags" Target="../tags/tag239.xml"/><Relationship Id="rId7" Type="http://schemas.openxmlformats.org/officeDocument/2006/relationships/tags" Target="../tags/tag238.xml"/><Relationship Id="rId6" Type="http://schemas.openxmlformats.org/officeDocument/2006/relationships/tags" Target="../tags/tag237.xml"/><Relationship Id="rId5" Type="http://schemas.openxmlformats.org/officeDocument/2006/relationships/tags" Target="../tags/tag236.xml"/><Relationship Id="rId4" Type="http://schemas.openxmlformats.org/officeDocument/2006/relationships/tags" Target="../tags/tag235.xml"/><Relationship Id="rId3" Type="http://schemas.openxmlformats.org/officeDocument/2006/relationships/tags" Target="../tags/tag234.xml"/><Relationship Id="rId2" Type="http://schemas.openxmlformats.org/officeDocument/2006/relationships/tags" Target="../tags/tag233.xml"/><Relationship Id="rId10" Type="http://schemas.openxmlformats.org/officeDocument/2006/relationships/slideLayout" Target="../slideLayouts/slideLayout1.xml"/><Relationship Id="rId1" Type="http://schemas.openxmlformats.org/officeDocument/2006/relationships/tags" Target="../tags/tag232.xml"/></Relationships>
</file>

<file path=ppt/slides/_rels/slide21.xml.rels><?xml version="1.0" encoding="UTF-8" standalone="yes"?>
<Relationships xmlns="http://schemas.openxmlformats.org/package/2006/relationships"><Relationship Id="rId9" Type="http://schemas.openxmlformats.org/officeDocument/2006/relationships/tags" Target="../tags/tag248.xml"/><Relationship Id="rId8" Type="http://schemas.openxmlformats.org/officeDocument/2006/relationships/tags" Target="../tags/tag247.xml"/><Relationship Id="rId7" Type="http://schemas.openxmlformats.org/officeDocument/2006/relationships/tags" Target="../tags/tag246.xml"/><Relationship Id="rId6" Type="http://schemas.openxmlformats.org/officeDocument/2006/relationships/tags" Target="../tags/tag245.xml"/><Relationship Id="rId5" Type="http://schemas.openxmlformats.org/officeDocument/2006/relationships/tags" Target="../tags/tag244.xml"/><Relationship Id="rId4" Type="http://schemas.openxmlformats.org/officeDocument/2006/relationships/tags" Target="../tags/tag243.xml"/><Relationship Id="rId3" Type="http://schemas.openxmlformats.org/officeDocument/2006/relationships/tags" Target="../tags/tag242.xml"/><Relationship Id="rId2" Type="http://schemas.openxmlformats.org/officeDocument/2006/relationships/tags" Target="../tags/tag241.xml"/><Relationship Id="rId11" Type="http://schemas.openxmlformats.org/officeDocument/2006/relationships/slideLayout" Target="../slideLayouts/slideLayout1.xml"/><Relationship Id="rId10" Type="http://schemas.openxmlformats.org/officeDocument/2006/relationships/tags" Target="../tags/tag249.xml"/><Relationship Id="rId1" Type="http://schemas.openxmlformats.org/officeDocument/2006/relationships/tags" Target="../tags/tag240.xml"/></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2.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image" Target="../media/image5.png"/><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s>
</file>

<file path=ppt/slides/_rels/slide4.xml.rels><?xml version="1.0" encoding="UTF-8" standalone="yes"?>
<Relationships xmlns="http://schemas.openxmlformats.org/package/2006/relationships"><Relationship Id="rId9" Type="http://schemas.openxmlformats.org/officeDocument/2006/relationships/tags" Target="../tags/tag40.xml"/><Relationship Id="rId8" Type="http://schemas.openxmlformats.org/officeDocument/2006/relationships/image" Target="../media/image8.jpeg"/><Relationship Id="rId7" Type="http://schemas.openxmlformats.org/officeDocument/2006/relationships/tags" Target="../tags/tag39.xml"/><Relationship Id="rId6" Type="http://schemas.openxmlformats.org/officeDocument/2006/relationships/image" Target="../media/image7.jpeg"/><Relationship Id="rId5" Type="http://schemas.openxmlformats.org/officeDocument/2006/relationships/tags" Target="../tags/tag38.xml"/><Relationship Id="rId4" Type="http://schemas.openxmlformats.org/officeDocument/2006/relationships/image" Target="../media/image6.jpeg"/><Relationship Id="rId3" Type="http://schemas.openxmlformats.org/officeDocument/2006/relationships/tags" Target="../tags/tag37.xml"/><Relationship Id="rId2" Type="http://schemas.openxmlformats.org/officeDocument/2006/relationships/tags" Target="../tags/tag36.xml"/><Relationship Id="rId13" Type="http://schemas.openxmlformats.org/officeDocument/2006/relationships/slideLayout" Target="../slideLayouts/slideLayout1.xml"/><Relationship Id="rId12" Type="http://schemas.openxmlformats.org/officeDocument/2006/relationships/tags" Target="../tags/tag43.xml"/><Relationship Id="rId11" Type="http://schemas.openxmlformats.org/officeDocument/2006/relationships/tags" Target="../tags/tag42.xml"/><Relationship Id="rId10" Type="http://schemas.openxmlformats.org/officeDocument/2006/relationships/tags" Target="../tags/tag41.xml"/><Relationship Id="rId1" Type="http://schemas.openxmlformats.org/officeDocument/2006/relationships/tags" Target="../tags/tag35.xml"/></Relationships>
</file>

<file path=ppt/slides/_rels/slide5.xml.rels><?xml version="1.0" encoding="UTF-8" standalone="yes"?>
<Relationships xmlns="http://schemas.openxmlformats.org/package/2006/relationships"><Relationship Id="rId9" Type="http://schemas.openxmlformats.org/officeDocument/2006/relationships/tags" Target="../tags/tag50.xml"/><Relationship Id="rId8" Type="http://schemas.openxmlformats.org/officeDocument/2006/relationships/tags" Target="../tags/tag49.xml"/><Relationship Id="rId7" Type="http://schemas.openxmlformats.org/officeDocument/2006/relationships/tags" Target="../tags/tag48.xml"/><Relationship Id="rId6" Type="http://schemas.openxmlformats.org/officeDocument/2006/relationships/image" Target="../media/image9.png"/><Relationship Id="rId5" Type="http://schemas.openxmlformats.org/officeDocument/2006/relationships/tags" Target="../tags/tag47.xml"/><Relationship Id="rId4" Type="http://schemas.openxmlformats.org/officeDocument/2006/relationships/tags" Target="../tags/tag46.xml"/><Relationship Id="rId3" Type="http://schemas.openxmlformats.org/officeDocument/2006/relationships/tags" Target="../tags/tag45.xml"/><Relationship Id="rId27" Type="http://schemas.openxmlformats.org/officeDocument/2006/relationships/slideLayout" Target="../slideLayouts/slideLayout1.xml"/><Relationship Id="rId26" Type="http://schemas.openxmlformats.org/officeDocument/2006/relationships/tags" Target="../tags/tag67.xml"/><Relationship Id="rId25" Type="http://schemas.openxmlformats.org/officeDocument/2006/relationships/tags" Target="../tags/tag66.xml"/><Relationship Id="rId24" Type="http://schemas.openxmlformats.org/officeDocument/2006/relationships/tags" Target="../tags/tag65.xml"/><Relationship Id="rId23" Type="http://schemas.openxmlformats.org/officeDocument/2006/relationships/tags" Target="../tags/tag64.xml"/><Relationship Id="rId22" Type="http://schemas.openxmlformats.org/officeDocument/2006/relationships/tags" Target="../tags/tag63.xml"/><Relationship Id="rId21" Type="http://schemas.openxmlformats.org/officeDocument/2006/relationships/tags" Target="../tags/tag62.xml"/><Relationship Id="rId20" Type="http://schemas.openxmlformats.org/officeDocument/2006/relationships/tags" Target="../tags/tag61.xml"/><Relationship Id="rId2" Type="http://schemas.openxmlformats.org/officeDocument/2006/relationships/tags" Target="../tags/tag44.xml"/><Relationship Id="rId19" Type="http://schemas.openxmlformats.org/officeDocument/2006/relationships/tags" Target="../tags/tag60.xml"/><Relationship Id="rId18" Type="http://schemas.openxmlformats.org/officeDocument/2006/relationships/tags" Target="../tags/tag59.xml"/><Relationship Id="rId17" Type="http://schemas.openxmlformats.org/officeDocument/2006/relationships/tags" Target="../tags/tag58.xml"/><Relationship Id="rId16" Type="http://schemas.openxmlformats.org/officeDocument/2006/relationships/tags" Target="../tags/tag57.xml"/><Relationship Id="rId15" Type="http://schemas.openxmlformats.org/officeDocument/2006/relationships/tags" Target="../tags/tag56.xml"/><Relationship Id="rId14" Type="http://schemas.openxmlformats.org/officeDocument/2006/relationships/tags" Target="../tags/tag55.xml"/><Relationship Id="rId13" Type="http://schemas.openxmlformats.org/officeDocument/2006/relationships/tags" Target="../tags/tag54.xml"/><Relationship Id="rId12" Type="http://schemas.openxmlformats.org/officeDocument/2006/relationships/tags" Target="../tags/tag53.xml"/><Relationship Id="rId11" Type="http://schemas.openxmlformats.org/officeDocument/2006/relationships/tags" Target="../tags/tag52.xml"/><Relationship Id="rId10" Type="http://schemas.openxmlformats.org/officeDocument/2006/relationships/tags" Target="../tags/tag51.xml"/><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image" Target="../media/image11.jpeg"/><Relationship Id="rId7" Type="http://schemas.openxmlformats.org/officeDocument/2006/relationships/tags" Target="../tags/tag72.xml"/><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image" Target="../media/image10.jpeg"/><Relationship Id="rId32" Type="http://schemas.openxmlformats.org/officeDocument/2006/relationships/slideLayout" Target="../slideLayouts/slideLayout1.xml"/><Relationship Id="rId31" Type="http://schemas.openxmlformats.org/officeDocument/2006/relationships/tags" Target="../tags/tag95.xml"/><Relationship Id="rId30" Type="http://schemas.openxmlformats.org/officeDocument/2006/relationships/tags" Target="../tags/tag94.xml"/><Relationship Id="rId3" Type="http://schemas.openxmlformats.org/officeDocument/2006/relationships/tags" Target="../tags/tag69.xml"/><Relationship Id="rId29" Type="http://schemas.openxmlformats.org/officeDocument/2006/relationships/tags" Target="../tags/tag93.xml"/><Relationship Id="rId28" Type="http://schemas.openxmlformats.org/officeDocument/2006/relationships/tags" Target="../tags/tag92.xml"/><Relationship Id="rId27" Type="http://schemas.openxmlformats.org/officeDocument/2006/relationships/tags" Target="../tags/tag91.xml"/><Relationship Id="rId26" Type="http://schemas.openxmlformats.org/officeDocument/2006/relationships/tags" Target="../tags/tag90.xml"/><Relationship Id="rId25" Type="http://schemas.openxmlformats.org/officeDocument/2006/relationships/tags" Target="../tags/tag89.xml"/><Relationship Id="rId24" Type="http://schemas.openxmlformats.org/officeDocument/2006/relationships/tags" Target="../tags/tag88.xml"/><Relationship Id="rId23" Type="http://schemas.openxmlformats.org/officeDocument/2006/relationships/tags" Target="../tags/tag87.xml"/><Relationship Id="rId22" Type="http://schemas.openxmlformats.org/officeDocument/2006/relationships/tags" Target="../tags/tag86.xml"/><Relationship Id="rId21" Type="http://schemas.openxmlformats.org/officeDocument/2006/relationships/tags" Target="../tags/tag85.xml"/><Relationship Id="rId20" Type="http://schemas.openxmlformats.org/officeDocument/2006/relationships/tags" Target="../tags/tag84.xml"/><Relationship Id="rId2" Type="http://schemas.openxmlformats.org/officeDocument/2006/relationships/tags" Target="../tags/tag68.xml"/><Relationship Id="rId19" Type="http://schemas.openxmlformats.org/officeDocument/2006/relationships/tags" Target="../tags/tag83.xml"/><Relationship Id="rId18" Type="http://schemas.openxmlformats.org/officeDocument/2006/relationships/tags" Target="../tags/tag82.xml"/><Relationship Id="rId17" Type="http://schemas.openxmlformats.org/officeDocument/2006/relationships/tags" Target="../tags/tag81.xml"/><Relationship Id="rId16" Type="http://schemas.openxmlformats.org/officeDocument/2006/relationships/tags" Target="../tags/tag80.xml"/><Relationship Id="rId15" Type="http://schemas.openxmlformats.org/officeDocument/2006/relationships/tags" Target="../tags/tag79.xml"/><Relationship Id="rId14" Type="http://schemas.openxmlformats.org/officeDocument/2006/relationships/tags" Target="../tags/tag78.xml"/><Relationship Id="rId13" Type="http://schemas.openxmlformats.org/officeDocument/2006/relationships/tags" Target="../tags/tag77.xml"/><Relationship Id="rId12" Type="http://schemas.openxmlformats.org/officeDocument/2006/relationships/tags" Target="../tags/tag76.xml"/><Relationship Id="rId11" Type="http://schemas.openxmlformats.org/officeDocument/2006/relationships/tags" Target="../tags/tag75.xml"/><Relationship Id="rId10" Type="http://schemas.openxmlformats.org/officeDocument/2006/relationships/tags" Target="../tags/tag74.xml"/><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9" Type="http://schemas.openxmlformats.org/officeDocument/2006/relationships/tags" Target="../tags/tag103.xml"/><Relationship Id="rId8" Type="http://schemas.openxmlformats.org/officeDocument/2006/relationships/tags" Target="../tags/tag102.xml"/><Relationship Id="rId7" Type="http://schemas.openxmlformats.org/officeDocument/2006/relationships/tags" Target="../tags/tag101.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6" Type="http://schemas.openxmlformats.org/officeDocument/2006/relationships/slideLayout" Target="../slideLayouts/slideLayout1.xml"/><Relationship Id="rId15" Type="http://schemas.openxmlformats.org/officeDocument/2006/relationships/tags" Target="../tags/tag107.xml"/><Relationship Id="rId14" Type="http://schemas.openxmlformats.org/officeDocument/2006/relationships/tags" Target="../tags/tag106.xml"/><Relationship Id="rId13" Type="http://schemas.microsoft.com/office/2007/relationships/hdphoto" Target="../media/image13.wdp"/><Relationship Id="rId12" Type="http://schemas.openxmlformats.org/officeDocument/2006/relationships/image" Target="../media/image12.png"/><Relationship Id="rId11" Type="http://schemas.openxmlformats.org/officeDocument/2006/relationships/tags" Target="../tags/tag105.xml"/><Relationship Id="rId10" Type="http://schemas.openxmlformats.org/officeDocument/2006/relationships/tags" Target="../tags/tag104.xml"/><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tags" Target="../tags/tag112.xml"/><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tags" Target="../tags/tag108.xml"/></Relationships>
</file>

<file path=ppt/slides/_rels/slide9.xml.rels><?xml version="1.0" encoding="UTF-8" standalone="yes"?>
<Relationships xmlns="http://schemas.openxmlformats.org/package/2006/relationships"><Relationship Id="rId9" Type="http://schemas.openxmlformats.org/officeDocument/2006/relationships/tags" Target="../tags/tag119.xml"/><Relationship Id="rId8" Type="http://schemas.openxmlformats.org/officeDocument/2006/relationships/tags" Target="../tags/tag118.xml"/><Relationship Id="rId7" Type="http://schemas.openxmlformats.org/officeDocument/2006/relationships/tags" Target="../tags/tag117.xml"/><Relationship Id="rId6" Type="http://schemas.openxmlformats.org/officeDocument/2006/relationships/tags" Target="../tags/tag116.xml"/><Relationship Id="rId5" Type="http://schemas.openxmlformats.org/officeDocument/2006/relationships/image" Target="../media/image11.jpeg"/><Relationship Id="rId4" Type="http://schemas.openxmlformats.org/officeDocument/2006/relationships/tags" Target="../tags/tag115.xml"/><Relationship Id="rId38" Type="http://schemas.openxmlformats.org/officeDocument/2006/relationships/slideLayout" Target="../slideLayouts/slideLayout1.xml"/><Relationship Id="rId37" Type="http://schemas.openxmlformats.org/officeDocument/2006/relationships/tags" Target="../tags/tag144.xml"/><Relationship Id="rId36" Type="http://schemas.openxmlformats.org/officeDocument/2006/relationships/tags" Target="../tags/tag143.xml"/><Relationship Id="rId35" Type="http://schemas.openxmlformats.org/officeDocument/2006/relationships/tags" Target="../tags/tag142.xml"/><Relationship Id="rId34" Type="http://schemas.openxmlformats.org/officeDocument/2006/relationships/tags" Target="../tags/tag141.xml"/><Relationship Id="rId33" Type="http://schemas.openxmlformats.org/officeDocument/2006/relationships/tags" Target="../tags/tag140.xml"/><Relationship Id="rId32" Type="http://schemas.openxmlformats.org/officeDocument/2006/relationships/tags" Target="../tags/tag139.xml"/><Relationship Id="rId31" Type="http://schemas.openxmlformats.org/officeDocument/2006/relationships/tags" Target="../tags/tag138.xml"/><Relationship Id="rId30" Type="http://schemas.openxmlformats.org/officeDocument/2006/relationships/tags" Target="../tags/tag137.xml"/><Relationship Id="rId3" Type="http://schemas.openxmlformats.org/officeDocument/2006/relationships/tags" Target="../tags/tag114.xml"/><Relationship Id="rId29" Type="http://schemas.openxmlformats.org/officeDocument/2006/relationships/tags" Target="../tags/tag136.xml"/><Relationship Id="rId28" Type="http://schemas.openxmlformats.org/officeDocument/2006/relationships/tags" Target="../tags/tag135.xml"/><Relationship Id="rId27" Type="http://schemas.openxmlformats.org/officeDocument/2006/relationships/tags" Target="../tags/tag134.xml"/><Relationship Id="rId26" Type="http://schemas.openxmlformats.org/officeDocument/2006/relationships/image" Target="../media/image10.jpeg"/><Relationship Id="rId25" Type="http://schemas.openxmlformats.org/officeDocument/2006/relationships/tags" Target="../tags/tag133.xml"/><Relationship Id="rId24" Type="http://schemas.openxmlformats.org/officeDocument/2006/relationships/tags" Target="../tags/tag132.xml"/><Relationship Id="rId23" Type="http://schemas.openxmlformats.org/officeDocument/2006/relationships/tags" Target="../tags/tag131.xml"/><Relationship Id="rId22" Type="http://schemas.openxmlformats.org/officeDocument/2006/relationships/tags" Target="../tags/tag130.xml"/><Relationship Id="rId21" Type="http://schemas.openxmlformats.org/officeDocument/2006/relationships/tags" Target="../tags/tag129.xml"/><Relationship Id="rId20" Type="http://schemas.openxmlformats.org/officeDocument/2006/relationships/tags" Target="../tags/tag128.xml"/><Relationship Id="rId2" Type="http://schemas.openxmlformats.org/officeDocument/2006/relationships/tags" Target="../tags/tag113.xml"/><Relationship Id="rId19" Type="http://schemas.openxmlformats.org/officeDocument/2006/relationships/image" Target="../media/image16.jpeg"/><Relationship Id="rId18" Type="http://schemas.openxmlformats.org/officeDocument/2006/relationships/tags" Target="../tags/tag127.xml"/><Relationship Id="rId17" Type="http://schemas.openxmlformats.org/officeDocument/2006/relationships/tags" Target="../tags/tag126.xml"/><Relationship Id="rId16" Type="http://schemas.openxmlformats.org/officeDocument/2006/relationships/tags" Target="../tags/tag125.xml"/><Relationship Id="rId15" Type="http://schemas.openxmlformats.org/officeDocument/2006/relationships/tags" Target="../tags/tag124.xml"/><Relationship Id="rId14" Type="http://schemas.openxmlformats.org/officeDocument/2006/relationships/tags" Target="../tags/tag123.xml"/><Relationship Id="rId13" Type="http://schemas.openxmlformats.org/officeDocument/2006/relationships/tags" Target="../tags/tag122.xml"/><Relationship Id="rId12" Type="http://schemas.openxmlformats.org/officeDocument/2006/relationships/image" Target="../media/image15.jpeg"/><Relationship Id="rId11" Type="http://schemas.openxmlformats.org/officeDocument/2006/relationships/tags" Target="../tags/tag121.xml"/><Relationship Id="rId10" Type="http://schemas.openxmlformats.org/officeDocument/2006/relationships/tags" Target="../tags/tag120.xml"/><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custDataLst>
              <p:tags r:id="rId1"/>
            </p:custDataLst>
          </p:nvPr>
        </p:nvSpPr>
        <p:spPr>
          <a:xfrm>
            <a:off x="6311900" y="4509135"/>
            <a:ext cx="5839460" cy="2277110"/>
          </a:xfrm>
          <a:prstGeom prst="rect">
            <a:avLst/>
          </a:prstGeom>
          <a:solidFill>
            <a:schemeClr val="bg1">
              <a:alpha val="60000"/>
            </a:schemeClr>
          </a:solidFill>
          <a:effectLst/>
        </p:spPr>
        <p:txBody>
          <a:bodyPr wrap="square" rtlCol="0" anchor="t">
            <a:noAutofit/>
          </a:bodyPr>
          <a:lstStyle/>
          <a:p>
            <a:r>
              <a:rPr lang="zh-CN" altLang="en-US" sz="2400" b="1">
                <a:solidFill>
                  <a:srgbClr val="7030A0"/>
                </a:solidFill>
              </a:rPr>
              <a:t>基因工程</a:t>
            </a:r>
            <a:r>
              <a:rPr lang="zh-CN" altLang="en-US" sz="2400">
                <a:solidFill>
                  <a:srgbClr val="7030A0"/>
                </a:solidFill>
              </a:rPr>
              <a:t>是指按照人们的愿望，通过转基因等技术，赋予生物新的遗传特性，创造出更符合人们需要的新的生物类型和生物产品。从技术操作层面看，由于基因工程是在</a:t>
            </a:r>
            <a:r>
              <a:rPr lang="en-US" altLang="zh-CN" sz="2400">
                <a:solidFill>
                  <a:srgbClr val="7030A0"/>
                </a:solidFill>
              </a:rPr>
              <a:t>DNA</a:t>
            </a:r>
            <a:r>
              <a:rPr lang="zh-CN" altLang="en-US" sz="2400">
                <a:solidFill>
                  <a:srgbClr val="7030A0"/>
                </a:solidFill>
              </a:rPr>
              <a:t>分子水平上进行设计和施工的，因此又叫做重组</a:t>
            </a:r>
            <a:r>
              <a:rPr lang="en-US" altLang="zh-CN" sz="2400">
                <a:solidFill>
                  <a:srgbClr val="7030A0"/>
                </a:solidFill>
              </a:rPr>
              <a:t>DNA</a:t>
            </a:r>
            <a:r>
              <a:rPr lang="zh-CN" altLang="en-US" sz="2400">
                <a:solidFill>
                  <a:srgbClr val="7030A0"/>
                </a:solidFill>
              </a:rPr>
              <a:t>技术。</a:t>
            </a:r>
            <a:endParaRPr lang="zh-CN" altLang="en-US" sz="2400">
              <a:solidFill>
                <a:srgbClr val="7030A0"/>
              </a:solidFill>
            </a:endParaRPr>
          </a:p>
        </p:txBody>
      </p:sp>
      <p:sp>
        <p:nvSpPr>
          <p:cNvPr id="12" name="标题 1"/>
          <p:cNvSpPr>
            <a:spLocks noGrp="1"/>
          </p:cNvSpPr>
          <p:nvPr>
            <p:custDataLst>
              <p:tags r:id="rId2"/>
            </p:custDataLst>
          </p:nvPr>
        </p:nvSpPr>
        <p:spPr>
          <a:xfrm>
            <a:off x="3028950" y="2708910"/>
            <a:ext cx="5429885" cy="965200"/>
          </a:xfrm>
          <a:prstGeom prst="rect">
            <a:avLst/>
          </a:prstGeom>
          <a:solidFill>
            <a:srgbClr val="ABCA9E">
              <a:alpha val="90000"/>
            </a:srgbClr>
          </a:solidFill>
        </p:spPr>
        <p:txBody>
          <a:bodyPr vert="horz" lIns="67500" tIns="35100" rIns="67500" bIns="35100" rtlCol="0" anchor="b">
            <a:noAutofit/>
            <a:scene3d>
              <a:camera prst="obliqueBottomLeft"/>
              <a:lightRig rig="contrasting" dir="t"/>
            </a:scene3d>
          </a:bodyPr>
          <a:lstStyle>
            <a:lvl1pPr algn="l" defTabSz="914400" rtl="0" eaLnBrk="1" latinLnBrk="0" hangingPunct="1">
              <a:lnSpc>
                <a:spcPct val="90000"/>
              </a:lnSpc>
              <a:spcBef>
                <a:spcPct val="0"/>
              </a:spcBef>
              <a:buNone/>
              <a:defRPr sz="4400" b="1" kern="1200">
                <a:solidFill>
                  <a:schemeClr val="accent6"/>
                </a:solidFill>
                <a:latin typeface="+mj-lt"/>
                <a:ea typeface="+mj-ea"/>
                <a:cs typeface="+mj-cs"/>
              </a:defRPr>
            </a:lvl1pPr>
          </a:lstStyle>
          <a:p>
            <a:pPr marL="0" lvl="0" indent="0" algn="l">
              <a:lnSpc>
                <a:spcPct val="120000"/>
              </a:lnSpc>
              <a:spcBef>
                <a:spcPct val="0"/>
              </a:spcBef>
              <a:spcAft>
                <a:spcPct val="0"/>
              </a:spcAft>
              <a:buSzTx/>
              <a:buNone/>
            </a:pPr>
            <a:r>
              <a:rPr lang="zh-CN" altLang="en-US" sz="5400" b="0">
                <a:ln w="2822">
                  <a:solidFill>
                    <a:srgbClr val="E6B76F"/>
                  </a:solidFill>
                </a:ln>
                <a:gradFill>
                  <a:gsLst>
                    <a:gs pos="100000">
                      <a:srgbClr val="ADB836"/>
                    </a:gs>
                    <a:gs pos="67000">
                      <a:srgbClr val="324A25"/>
                    </a:gs>
                  </a:gsLst>
                  <a:lin ang="5400000" scaled="0"/>
                </a:gradFill>
                <a:effectLst>
                  <a:outerShdw dist="76200" dir="7740000" algn="t" rotWithShape="0">
                    <a:srgbClr val="99BB83">
                      <a:alpha val="100000"/>
                    </a:srgbClr>
                  </a:outerShdw>
                  <a:reflection blurRad="1411" stA="27000" endA="300" endPos="45500" dist="50800" dir="5400000" sy="-100000" algn="bl" rotWithShape="0"/>
                </a:effectLst>
                <a:latin typeface="汉仪行楷简" panose="02010600000101010101" charset="-122"/>
                <a:ea typeface="汉仪行楷简" panose="02010600000101010101" charset="-122"/>
                <a:cs typeface="汉仪行楷简" panose="02010600000101010101" charset="-122"/>
                <a:sym typeface="+mn-ea"/>
              </a:rPr>
              <a:t>第</a:t>
            </a:r>
            <a:r>
              <a:rPr lang="en-US" altLang="zh-CN" sz="5400" b="0">
                <a:ln w="2822">
                  <a:solidFill>
                    <a:srgbClr val="E6B76F"/>
                  </a:solidFill>
                </a:ln>
                <a:gradFill>
                  <a:gsLst>
                    <a:gs pos="100000">
                      <a:srgbClr val="ADB836"/>
                    </a:gs>
                    <a:gs pos="67000">
                      <a:srgbClr val="324A25"/>
                    </a:gs>
                  </a:gsLst>
                  <a:lin ang="5400000" scaled="0"/>
                </a:gradFill>
                <a:effectLst>
                  <a:outerShdw dist="76200" dir="7740000" algn="t" rotWithShape="0">
                    <a:srgbClr val="99BB83">
                      <a:alpha val="100000"/>
                    </a:srgbClr>
                  </a:outerShdw>
                  <a:reflection blurRad="1411" stA="27000" endA="300" endPos="45500" dist="50800" dir="5400000" sy="-100000" algn="bl" rotWithShape="0"/>
                </a:effectLst>
                <a:latin typeface="汉仪行楷简" panose="02010600000101010101" charset="-122"/>
                <a:ea typeface="汉仪行楷简" panose="02010600000101010101" charset="-122"/>
                <a:cs typeface="汉仪行楷简" panose="02010600000101010101" charset="-122"/>
                <a:sym typeface="+mn-ea"/>
              </a:rPr>
              <a:t>3</a:t>
            </a:r>
            <a:r>
              <a:rPr lang="zh-CN" altLang="en-US" sz="5400" b="0">
                <a:ln w="2822">
                  <a:solidFill>
                    <a:srgbClr val="E6B76F"/>
                  </a:solidFill>
                </a:ln>
                <a:gradFill>
                  <a:gsLst>
                    <a:gs pos="100000">
                      <a:srgbClr val="ADB836"/>
                    </a:gs>
                    <a:gs pos="67000">
                      <a:srgbClr val="324A25"/>
                    </a:gs>
                  </a:gsLst>
                  <a:lin ang="5400000" scaled="0"/>
                </a:gradFill>
                <a:effectLst>
                  <a:outerShdw dist="76200" dir="7740000" algn="t" rotWithShape="0">
                    <a:srgbClr val="99BB83">
                      <a:alpha val="100000"/>
                    </a:srgbClr>
                  </a:outerShdw>
                  <a:reflection blurRad="1411" stA="27000" endA="300" endPos="45500" dist="50800" dir="5400000" sy="-100000" algn="bl" rotWithShape="0"/>
                </a:effectLst>
                <a:latin typeface="汉仪行楷简" panose="02010600000101010101" charset="-122"/>
                <a:ea typeface="汉仪行楷简" panose="02010600000101010101" charset="-122"/>
                <a:cs typeface="汉仪行楷简" panose="02010600000101010101" charset="-122"/>
                <a:sym typeface="+mn-ea"/>
              </a:rPr>
              <a:t>章  基因工程</a:t>
            </a:r>
            <a:endParaRPr lang="en-US" altLang="zh-CN" sz="5400" b="0">
              <a:ln w="2822">
                <a:solidFill>
                  <a:srgbClr val="E6B76F"/>
                </a:solidFill>
              </a:ln>
              <a:gradFill>
                <a:gsLst>
                  <a:gs pos="100000">
                    <a:srgbClr val="ADB836"/>
                  </a:gs>
                  <a:gs pos="67000">
                    <a:srgbClr val="324A25"/>
                  </a:gs>
                </a:gsLst>
                <a:lin ang="5400000" scaled="0"/>
              </a:gradFill>
              <a:effectLst>
                <a:outerShdw dist="76200" dir="7740000" algn="t" rotWithShape="0">
                  <a:srgbClr val="99BB83">
                    <a:alpha val="100000"/>
                  </a:srgbClr>
                </a:outerShdw>
                <a:reflection blurRad="1411" stA="27000" endA="300" endPos="45500" dist="50800" dir="5400000" sy="-100000" algn="bl" rotWithShape="0"/>
              </a:effectLst>
              <a:latin typeface="汉仪行楷简" panose="02010600000101010101" charset="-122"/>
              <a:ea typeface="汉仪行楷简" panose="02010600000101010101" charset="-122"/>
              <a:cs typeface="汉仪行楷简" panose="02010600000101010101" charset="-122"/>
              <a:sym typeface="+mn-ea"/>
            </a:endParaRPr>
          </a:p>
        </p:txBody>
      </p:sp>
      <p:sp>
        <p:nvSpPr>
          <p:cNvPr id="13" name="副标题 2"/>
          <p:cNvSpPr>
            <a:spLocks noGrp="1"/>
          </p:cNvSpPr>
          <p:nvPr>
            <p:custDataLst>
              <p:tags r:id="rId3"/>
            </p:custDataLst>
          </p:nvPr>
        </p:nvSpPr>
        <p:spPr>
          <a:xfrm>
            <a:off x="179705" y="692785"/>
            <a:ext cx="5231765" cy="584200"/>
          </a:xfrm>
          <a:prstGeom prst="rect">
            <a:avLst/>
          </a:prstGeom>
          <a:solidFill>
            <a:schemeClr val="bg1"/>
          </a:solidFill>
          <a:effectLst>
            <a:outerShdw blurRad="50800" dist="38100" dir="2700000" algn="tl" rotWithShape="0">
              <a:prstClr val="black">
                <a:alpha val="40000"/>
              </a:prstClr>
            </a:outerShdw>
          </a:effectLst>
        </p:spPr>
        <p:txBody>
          <a:bodyPr vert="horz" lIns="67500" tIns="35100" rIns="67500" bIns="3510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6"/>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0" indent="0" algn="l">
              <a:lnSpc>
                <a:spcPct val="120000"/>
              </a:lnSpc>
              <a:spcBef>
                <a:spcPct val="0"/>
              </a:spcBef>
              <a:spcAft>
                <a:spcPct val="0"/>
              </a:spcAft>
              <a:buSzTx/>
              <a:buNone/>
            </a:pPr>
            <a:r>
              <a:rPr lang="zh-CN" altLang="en-US" sz="2800">
                <a:solidFill>
                  <a:schemeClr val="dk1">
                    <a:lumMod val="85000"/>
                    <a:lumOff val="15000"/>
                  </a:schemeClr>
                </a:solidFill>
              </a:rPr>
              <a:t>选择性必修三   生物技术与工程</a:t>
            </a:r>
            <a:endParaRPr lang="zh-CN" altLang="en-US" sz="2800">
              <a:solidFill>
                <a:schemeClr val="dk1">
                  <a:lumMod val="85000"/>
                  <a:lumOff val="15000"/>
                </a:schemeClr>
              </a:solidFill>
            </a:endParaRPr>
          </a:p>
        </p:txBody>
      </p:sp>
      <p:pic>
        <p:nvPicPr>
          <p:cNvPr id="2" name="https://photo-static-api.fotomore.com/creative/vcg/400/version23/VCG41482400718.jpg?uid=386&amp;timestamp=1703939100&amp;sign=4e41ff1512bac1addd37669e821180f5"/>
          <p:cNvPicPr>
            <a:picLocks noChangeAspect="1"/>
          </p:cNvPicPr>
          <p:nvPr>
            <p:custDataLst>
              <p:tags r:id="rId4"/>
            </p:custDataLst>
          </p:nvPr>
        </p:nvPicPr>
        <p:blipFill>
          <a:blip r:embed="rId5"/>
          <a:srcRect t="16520" b="16520"/>
          <a:stretch>
            <a:fillRect/>
          </a:stretch>
        </p:blipFill>
        <p:spPr>
          <a:xfrm>
            <a:off x="46990" y="3859530"/>
            <a:ext cx="4410710" cy="2940050"/>
          </a:xfrm>
          <a:prstGeom prst="rect">
            <a:avLst/>
          </a:prstGeom>
        </p:spPr>
      </p:pic>
      <p:pic>
        <p:nvPicPr>
          <p:cNvPr id="3" name="https://photo-static-api.fotomore.com/creative/vcg/veer/400/new/VCG41N501336401.jpg?uid=386&amp;timestamp=1703939009&amp;sign=747dc77d2a9bb422b27fca2498e82b48"/>
          <p:cNvPicPr>
            <a:picLocks noChangeAspect="1"/>
          </p:cNvPicPr>
          <p:nvPr>
            <p:custDataLst>
              <p:tags r:id="rId6"/>
            </p:custDataLst>
          </p:nvPr>
        </p:nvPicPr>
        <p:blipFill>
          <a:blip r:embed="rId7"/>
          <a:stretch>
            <a:fillRect/>
          </a:stretch>
        </p:blipFill>
        <p:spPr>
          <a:xfrm>
            <a:off x="8400415" y="44450"/>
            <a:ext cx="3656330" cy="2437130"/>
          </a:xfrm>
          <a:prstGeom prst="rect">
            <a:avLst/>
          </a:prstGeom>
        </p:spPr>
      </p:pic>
    </p:spTree>
    <p:custDataLst>
      <p:tags r:id="rId8"/>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ttps://photo-static-api.fotomore.com/creative/vcg/veer/400/new/VCG41N667138644.jpg?uid=386&amp;timestamp=1703943419&amp;sign=6152a1f0adb9f1c7124a99fd2a18efbb"/>
          <p:cNvPicPr>
            <a:picLocks noChangeAspect="1"/>
          </p:cNvPicPr>
          <p:nvPr>
            <p:custDataLst>
              <p:tags r:id="rId1"/>
            </p:custDataLst>
          </p:nvPr>
        </p:nvPicPr>
        <p:blipFill>
          <a:blip r:embed="rId2"/>
          <a:stretch>
            <a:fillRect/>
          </a:stretch>
        </p:blipFill>
        <p:spPr>
          <a:xfrm>
            <a:off x="7680325" y="3860800"/>
            <a:ext cx="4610735" cy="3073400"/>
          </a:xfrm>
          <a:prstGeom prst="rect">
            <a:avLst/>
          </a:prstGeom>
        </p:spPr>
      </p:pic>
      <p:sp>
        <p:nvSpPr>
          <p:cNvPr id="6" name="文本框 5"/>
          <p:cNvSpPr txBox="1"/>
          <p:nvPr>
            <p:custDataLst>
              <p:tags r:id="rId3"/>
            </p:custDataLst>
          </p:nvPr>
        </p:nvSpPr>
        <p:spPr>
          <a:xfrm>
            <a:off x="767080" y="916305"/>
            <a:ext cx="7435215" cy="64516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nchor="t">
            <a:spAutoFit/>
          </a:bodyPr>
          <a:lstStyle/>
          <a:p>
            <a:pPr lvl="0" algn="l">
              <a:lnSpc>
                <a:spcPct val="150000"/>
              </a:lnSpc>
              <a:buClrTx/>
              <a:buSzTx/>
              <a:buFontTx/>
            </a:pPr>
            <a:r>
              <a:rPr lang="zh-CN" altLang="en-US" sz="2400">
                <a:solidFill>
                  <a:schemeClr val="tx1">
                    <a:lumMod val="95000"/>
                    <a:lumOff val="5000"/>
                  </a:schemeClr>
                </a:solidFill>
                <a:latin typeface="微软雅黑" panose="020B0503020204020204" pitchFamily="34" charset="-122"/>
                <a:ea typeface="微软雅黑" panose="020B0503020204020204" pitchFamily="34" charset="-122"/>
                <a:sym typeface="+mn-ea"/>
              </a:rPr>
              <a:t>DNA连接酶与DNA聚合酶是一回事吗？为什么？</a:t>
            </a:r>
            <a:endParaRPr lang="zh-CN" altLang="en-US" sz="2400">
              <a:solidFill>
                <a:schemeClr val="tx1">
                  <a:lumMod val="95000"/>
                  <a:lumOff val="5000"/>
                </a:schemeClr>
              </a:solidFill>
              <a:latin typeface="微软雅黑" panose="020B0503020204020204" pitchFamily="34" charset="-122"/>
              <a:ea typeface="微软雅黑" panose="020B0503020204020204" pitchFamily="34" charset="-122"/>
              <a:sym typeface="+mn-ea"/>
            </a:endParaRPr>
          </a:p>
        </p:txBody>
      </p:sp>
      <p:sp>
        <p:nvSpPr>
          <p:cNvPr id="14" name="文本框 13"/>
          <p:cNvSpPr txBox="1"/>
          <p:nvPr>
            <p:custDataLst>
              <p:tags r:id="rId4"/>
            </p:custDataLst>
          </p:nvPr>
        </p:nvSpPr>
        <p:spPr>
          <a:xfrm>
            <a:off x="479425" y="1700530"/>
            <a:ext cx="11247120" cy="308483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nchor="t">
            <a:noAutofit/>
          </a:bodyPr>
          <a:lstStyle/>
          <a:p>
            <a:pPr lvl="0" indent="457200" algn="l">
              <a:buClrTx/>
              <a:buSzTx/>
              <a:buFontTx/>
            </a:pPr>
            <a:r>
              <a:rPr lang="zh-CN" altLang="en-US" sz="240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sym typeface="+mn-ea"/>
              </a:rPr>
              <a:t>不是一回事。虽然DNA连接酶和DNA聚合酶都是催化磷酸二酯键形成的酶，但两者存在显著的区别。</a:t>
            </a:r>
            <a:endParaRPr lang="zh-CN" altLang="en-US" sz="240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sym typeface="+mn-ea"/>
            </a:endParaRPr>
          </a:p>
          <a:p>
            <a:pPr lvl="0" indent="457200" algn="l">
              <a:buClrTx/>
              <a:buSzTx/>
              <a:buFontTx/>
            </a:pPr>
            <a:r>
              <a:rPr lang="zh-CN" altLang="en-US" sz="240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sym typeface="+mn-ea"/>
              </a:rPr>
              <a:t>(1)DNA聚合酶只能催化单个核苷酸加到已有的核酸片段3'末端的羟基上，形成磷酸二酯键；而DNA连接酶是催化两个DNA片段之间形成磷酸二酯键，不是催化单个核苷酸与DNA片段之间形成磷酸二酯键。</a:t>
            </a:r>
            <a:endParaRPr lang="zh-CN" altLang="en-US" sz="240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sym typeface="+mn-ea"/>
            </a:endParaRPr>
          </a:p>
          <a:p>
            <a:pPr lvl="0" indent="457200" algn="l">
              <a:buClrTx/>
              <a:buSzTx/>
              <a:buFontTx/>
            </a:pPr>
            <a:r>
              <a:rPr lang="zh-CN" altLang="en-US" sz="240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sym typeface="+mn-ea"/>
              </a:rPr>
              <a:t>(2)DNA聚合酶以一条DNA链为模板，催化形成与模板链互补的DNA链；而DNA连接酶催化具有互补黏性末端或平末端的DNA片段连接起来，它不需要模板。</a:t>
            </a:r>
            <a:endParaRPr lang="zh-CN" altLang="en-US" sz="240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sym typeface="+mn-ea"/>
            </a:endParaRPr>
          </a:p>
          <a:p>
            <a:pPr lvl="0" indent="457200" algn="l">
              <a:buClrTx/>
              <a:buSzTx/>
              <a:buFontTx/>
            </a:pPr>
            <a:r>
              <a:rPr lang="zh-CN" altLang="en-US" sz="240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sym typeface="+mn-ea"/>
              </a:rPr>
              <a:t>此外，两者虽然都是蛋白质，但它们的组成和性质各不相同。</a:t>
            </a:r>
            <a:endParaRPr lang="zh-CN" altLang="en-US" sz="240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sym typeface="+mn-ea"/>
            </a:endParaRPr>
          </a:p>
        </p:txBody>
      </p:sp>
      <p:sp>
        <p:nvSpPr>
          <p:cNvPr id="2" name="矩形 1"/>
          <p:cNvSpPr/>
          <p:nvPr>
            <p:custDataLst>
              <p:tags r:id="rId5"/>
            </p:custDataLst>
          </p:nvPr>
        </p:nvSpPr>
        <p:spPr>
          <a:xfrm>
            <a:off x="9442450" y="332740"/>
            <a:ext cx="2214880" cy="583565"/>
          </a:xfrm>
          <a:prstGeom prst="rect">
            <a:avLst/>
          </a:prstGeom>
          <a:solidFill>
            <a:schemeClr val="bg1"/>
          </a:solidFill>
          <a:ln>
            <a:noFill/>
          </a:ln>
          <a:effectLst>
            <a:outerShdw blurRad="76200" dir="18900000" sy="23000" kx="-1200000" algn="bl" rotWithShape="0">
              <a:prstClr val="black">
                <a:alpha val="20000"/>
              </a:prstClr>
            </a:outerShdw>
          </a:effectLst>
        </p:spPr>
        <p:txBody>
          <a:bodyPr wrap="none" rtlCol="0" anchor="t">
            <a:spAutoFit/>
          </a:bodyPr>
          <a:lstStyle/>
          <a:p>
            <a:pPr algn="ctr"/>
            <a:r>
              <a:rPr lang="zh-CN" altLang="zh-CN" sz="3200" b="1">
                <a:ln w="15875">
                  <a:solidFill>
                    <a:schemeClr val="accent1"/>
                  </a:solidFill>
                </a:ln>
                <a:noFill/>
                <a:effectLst/>
                <a:latin typeface="微软雅黑" panose="020B0503020204020204" pitchFamily="34" charset="-122"/>
                <a:ea typeface="微软雅黑" panose="020B0503020204020204" pitchFamily="34" charset="-122"/>
              </a:rPr>
              <a:t>旁栏思考题</a:t>
            </a:r>
            <a:endParaRPr lang="zh-CN" altLang="zh-CN" sz="3200" b="1">
              <a:ln w="15875">
                <a:solidFill>
                  <a:schemeClr val="accent1"/>
                </a:solidFill>
              </a:ln>
              <a:noFill/>
              <a:effectLst/>
              <a:latin typeface="微软雅黑" panose="020B0503020204020204" pitchFamily="34" charset="-122"/>
              <a:ea typeface="微软雅黑" panose="020B0503020204020204" pitchFamily="34" charset="-122"/>
            </a:endParaRPr>
          </a:p>
        </p:txBody>
      </p:sp>
      <p:sp>
        <p:nvSpPr>
          <p:cNvPr id="41" name="文本框 1"/>
          <p:cNvSpPr/>
          <p:nvPr>
            <p:custDataLst>
              <p:tags r:id="rId6"/>
            </p:custDataLst>
          </p:nvPr>
        </p:nvSpPr>
        <p:spPr bwMode="auto">
          <a:xfrm>
            <a:off x="248285" y="228600"/>
            <a:ext cx="6279515"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800" b="1">
                <a:solidFill>
                  <a:schemeClr val="lt1"/>
                </a:solidFill>
                <a:latin typeface="黑体" panose="02010609060101010101" charset="-122"/>
                <a:ea typeface="黑体" panose="02010609060101010101" charset="-122"/>
                <a:sym typeface="+mn-ea"/>
              </a:rPr>
              <a:t>二、DNA连接酶——“分子缝合针”</a:t>
            </a:r>
            <a:endParaRPr lang="zh-CN" altLang="en-US" sz="2800" b="1">
              <a:solidFill>
                <a:schemeClr val="lt1"/>
              </a:solidFill>
              <a:latin typeface="黑体" panose="02010609060101010101" charset="-122"/>
              <a:ea typeface="黑体" panose="0201060906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内容占位符 1"/>
          <p:cNvSpPr>
            <a:spLocks noGrp="1"/>
          </p:cNvSpPr>
          <p:nvPr>
            <p:custDataLst>
              <p:tags r:id="rId2"/>
            </p:custDataLst>
          </p:nvPr>
        </p:nvSpPr>
        <p:spPr>
          <a:xfrm>
            <a:off x="4727575" y="2121535"/>
            <a:ext cx="7233920" cy="478663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vert="horz" lIns="91440" tIns="45720" rIns="91440" bIns="45720" rtlCol="0">
            <a:normAutofit/>
          </a:bodyPr>
          <a:lstStyle>
            <a:lvl1pPr marL="449580" marR="0" indent="-449580" algn="l" defTabSz="914400" rtl="0" eaLnBrk="1" fontAlgn="auto" latinLnBrk="0" hangingPunct="1">
              <a:lnSpc>
                <a:spcPts val="4500"/>
              </a:lnSpc>
              <a:spcBef>
                <a:spcPts val="600"/>
              </a:spcBef>
              <a:spcAft>
                <a:spcPts val="600"/>
              </a:spcAft>
              <a:buClrTx/>
              <a:buSzTx/>
              <a:buFont typeface="+mj-lt"/>
              <a:buAutoNum type="romanUcPeriod"/>
              <a:defRPr sz="3000" kern="1200" baseline="0">
                <a:solidFill>
                  <a:schemeClr val="tx1"/>
                </a:solidFill>
                <a:latin typeface="Times New Roman" panose="02020603050405020304" pitchFamily="18" charset="0"/>
                <a:ea typeface="等线" panose="02010600030101010101" pitchFamily="2" charset="-122"/>
                <a:cs typeface="+mn-cs"/>
              </a:defRPr>
            </a:lvl1pPr>
            <a:lvl2pPr marL="808355" indent="-358775" algn="l" defTabSz="914400" rtl="0" eaLnBrk="1" latinLnBrk="0" hangingPunct="1">
              <a:lnSpc>
                <a:spcPts val="4000"/>
              </a:lnSpc>
              <a:spcBef>
                <a:spcPts val="600"/>
              </a:spcBef>
              <a:spcAft>
                <a:spcPts val="600"/>
              </a:spcAft>
              <a:buFont typeface="+mj-lt"/>
              <a:buAutoNum type="arabicPeriod"/>
              <a:defRPr lang="en-US" altLang="zh-CN" sz="2500" kern="1200" baseline="0" smtClean="0">
                <a:solidFill>
                  <a:schemeClr val="tx1"/>
                </a:solidFill>
                <a:latin typeface="Times New Roman" panose="02020603050405020304" pitchFamily="18" charset="0"/>
                <a:ea typeface="等线" panose="02010600030101010101" pitchFamily="2" charset="-122"/>
                <a:cs typeface="+mn-cs"/>
              </a:defRPr>
            </a:lvl2pPr>
            <a:lvl3pPr marL="800100" marR="0" indent="-342900" algn="l" defTabSz="914400" rtl="0" eaLnBrk="1" fontAlgn="auto" latinLnBrk="0" hangingPunct="1">
              <a:lnSpc>
                <a:spcPts val="4000"/>
              </a:lnSpc>
              <a:spcBef>
                <a:spcPts val="600"/>
              </a:spcBef>
              <a:spcAft>
                <a:spcPts val="600"/>
              </a:spcAft>
              <a:buClrTx/>
              <a:buSzTx/>
              <a:buFont typeface="Wingdings" panose="05000000000000000000" pitchFamily="2" charset="2"/>
              <a:buChar char="ü"/>
              <a:defRPr lang="zh-CN" altLang="en-US" sz="2500" kern="1200" baseline="0">
                <a:solidFill>
                  <a:schemeClr val="tx1"/>
                </a:solidFill>
                <a:latin typeface="Times New Roman" panose="02020603050405020304" pitchFamily="18" charset="0"/>
                <a:ea typeface="等线 Light" panose="0201060003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基因工程</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通常利用</a:t>
            </a:r>
            <a:r>
              <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质粒</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作为载体将基因送入细胞。</a:t>
            </a:r>
            <a:r>
              <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质粒</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是独立于细胞核或拟核</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DNA</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之外，具有自我复制能力的</a:t>
            </a:r>
            <a:r>
              <a:rPr lang="zh-CN" altLang="en-US" sz="2400">
                <a:solidFill>
                  <a:srgbClr val="0000FA"/>
                </a:solidFill>
                <a:latin typeface="微软雅黑" panose="020B0503020204020204" pitchFamily="34" charset="-122"/>
                <a:ea typeface="微软雅黑" panose="020B0503020204020204" pitchFamily="34" charset="-122"/>
                <a:cs typeface="微软雅黑" panose="020B0503020204020204" pitchFamily="34" charset="-122"/>
              </a:rPr>
              <a:t>环状</a:t>
            </a:r>
            <a:r>
              <a:rPr lang="en-US" altLang="zh-CN" sz="2400">
                <a:solidFill>
                  <a:srgbClr val="0000FA"/>
                </a:solidFill>
                <a:latin typeface="微软雅黑" panose="020B0503020204020204" pitchFamily="34" charset="-122"/>
                <a:ea typeface="微软雅黑" panose="020B0503020204020204" pitchFamily="34" charset="-122"/>
                <a:cs typeface="微软雅黑" panose="020B0503020204020204" pitchFamily="34" charset="-122"/>
              </a:rPr>
              <a:t>DNA</a:t>
            </a:r>
            <a:r>
              <a:rPr lang="zh-CN" altLang="en-US" sz="2400">
                <a:solidFill>
                  <a:srgbClr val="0000FA"/>
                </a:solidFill>
                <a:latin typeface="微软雅黑" panose="020B0503020204020204" pitchFamily="34" charset="-122"/>
                <a:ea typeface="微软雅黑" panose="020B0503020204020204" pitchFamily="34" charset="-122"/>
                <a:cs typeface="微软雅黑" panose="020B0503020204020204" pitchFamily="34" charset="-122"/>
              </a:rPr>
              <a:t>分子</a:t>
            </a:r>
            <a:endParaRPr lang="en-US" altLang="zh-CN" sz="2400">
              <a:solidFill>
                <a:srgbClr val="0000FA"/>
              </a:solidFill>
              <a:latin typeface="微软雅黑" panose="020B0503020204020204" pitchFamily="34" charset="-122"/>
              <a:ea typeface="微软雅黑" panose="020B0503020204020204" pitchFamily="34" charset="-122"/>
              <a:cs typeface="微软雅黑" panose="020B0503020204020204" pitchFamily="34" charset="-122"/>
            </a:endParaRPr>
          </a:p>
          <a:p>
            <a:pPr marL="815975" lvl="1" indent="-457200"/>
            <a:r>
              <a:rPr lang="zh-CN" altLang="en-US" sz="2400">
                <a:solidFill>
                  <a:srgbClr val="0000FA"/>
                </a:solidFill>
                <a:latin typeface="微软雅黑" panose="020B0503020204020204" pitchFamily="34" charset="-122"/>
                <a:ea typeface="微软雅黑" panose="020B0503020204020204" pitchFamily="34" charset="-122"/>
                <a:cs typeface="微软雅黑" panose="020B0503020204020204" pitchFamily="34" charset="-122"/>
              </a:rPr>
              <a:t>质粒</a:t>
            </a:r>
            <a:r>
              <a:rPr lang="en-US" altLang="zh-CN" sz="2400">
                <a:solidFill>
                  <a:srgbClr val="0000FA"/>
                </a:solidFill>
                <a:latin typeface="微软雅黑" panose="020B0503020204020204" pitchFamily="34" charset="-122"/>
                <a:ea typeface="微软雅黑" panose="020B0503020204020204" pitchFamily="34" charset="-122"/>
                <a:cs typeface="微软雅黑" panose="020B0503020204020204" pitchFamily="34" charset="-122"/>
              </a:rPr>
              <a:t>DNA</a:t>
            </a:r>
            <a:r>
              <a:rPr lang="zh-CN" altLang="en-US" sz="2400">
                <a:solidFill>
                  <a:srgbClr val="0000FA"/>
                </a:solidFill>
                <a:latin typeface="微软雅黑" panose="020B0503020204020204" pitchFamily="34" charset="-122"/>
                <a:ea typeface="微软雅黑" panose="020B0503020204020204" pitchFamily="34" charset="-122"/>
                <a:cs typeface="微软雅黑" panose="020B0503020204020204" pitchFamily="34" charset="-122"/>
              </a:rPr>
              <a:t>分子</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上有一个或多个限制酶切割位点，可供外源基因插入其中</a:t>
            </a:r>
            <a:endParaRPr lang="en-US" altLang="zh-CN" sz="2400">
              <a:latin typeface="微软雅黑" panose="020B0503020204020204" pitchFamily="34" charset="-122"/>
              <a:ea typeface="微软雅黑" panose="020B0503020204020204" pitchFamily="34" charset="-122"/>
              <a:cs typeface="微软雅黑" panose="020B0503020204020204" pitchFamily="34" charset="-122"/>
            </a:endParaRPr>
          </a:p>
          <a:p>
            <a:pPr marL="815975" lvl="1" indent="-457200"/>
            <a:r>
              <a:rPr lang="zh-CN" altLang="en-US" sz="2400">
                <a:solidFill>
                  <a:srgbClr val="0000FA"/>
                </a:solidFill>
                <a:latin typeface="微软雅黑" panose="020B0503020204020204" pitchFamily="34" charset="-122"/>
                <a:ea typeface="微软雅黑" panose="020B0503020204020204" pitchFamily="34" charset="-122"/>
                <a:cs typeface="微软雅黑" panose="020B0503020204020204" pitchFamily="34" charset="-122"/>
              </a:rPr>
              <a:t>携带外援</a:t>
            </a:r>
            <a:r>
              <a:rPr lang="en-US" altLang="zh-CN" sz="2400">
                <a:solidFill>
                  <a:srgbClr val="0000FA"/>
                </a:solidFill>
                <a:latin typeface="微软雅黑" panose="020B0503020204020204" pitchFamily="34" charset="-122"/>
                <a:ea typeface="微软雅黑" panose="020B0503020204020204" pitchFamily="34" charset="-122"/>
                <a:cs typeface="微软雅黑" panose="020B0503020204020204" pitchFamily="34" charset="-122"/>
              </a:rPr>
              <a:t>DNA</a:t>
            </a:r>
            <a:r>
              <a:rPr lang="zh-CN" altLang="en-US" sz="2400">
                <a:solidFill>
                  <a:srgbClr val="0000FA"/>
                </a:solidFill>
                <a:latin typeface="微软雅黑" panose="020B0503020204020204" pitchFamily="34" charset="-122"/>
                <a:ea typeface="微软雅黑" panose="020B0503020204020204" pitchFamily="34" charset="-122"/>
                <a:cs typeface="微软雅黑" panose="020B0503020204020204" pitchFamily="34" charset="-122"/>
              </a:rPr>
              <a:t>片段的质粒</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进入受体细胞后，能够在细胞中进行自我复制，或整合到受体</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DNA</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上，随受体</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DNA</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的同步复制</a:t>
            </a:r>
            <a:endParaRPr lang="en-US" altLang="zh-CN" sz="2400">
              <a:latin typeface="微软雅黑" panose="020B0503020204020204" pitchFamily="34" charset="-122"/>
              <a:ea typeface="微软雅黑" panose="020B0503020204020204" pitchFamily="34" charset="-122"/>
              <a:cs typeface="微软雅黑" panose="020B0503020204020204" pitchFamily="34" charset="-122"/>
            </a:endParaRPr>
          </a:p>
          <a:p>
            <a:pPr marL="815975" lvl="1" indent="-457200"/>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5" name="组合 4"/>
          <p:cNvGrpSpPr/>
          <p:nvPr>
            <p:custDataLst>
              <p:tags r:id="rId3"/>
            </p:custDataLst>
          </p:nvPr>
        </p:nvGrpSpPr>
        <p:grpSpPr>
          <a:xfrm>
            <a:off x="0" y="2121839"/>
            <a:ext cx="4908603" cy="4428185"/>
            <a:chOff x="-100860" y="1058214"/>
            <a:chExt cx="4908603" cy="4428185"/>
          </a:xfrm>
        </p:grpSpPr>
        <p:pic>
          <p:nvPicPr>
            <p:cNvPr id="7" name="图片 6" descr="图片包含 图示  描述已自动生成"/>
            <p:cNvPicPr>
              <a:picLocks noChangeAspect="1"/>
            </p:cNvPicPr>
            <p:nvPr>
              <p:custDataLst>
                <p:tags r:id="rId4"/>
              </p:custDataLst>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596" y="1171574"/>
              <a:ext cx="4375564" cy="4314825"/>
            </a:xfrm>
            <a:prstGeom prst="rect">
              <a:avLst/>
            </a:prstGeom>
          </p:spPr>
        </p:pic>
        <p:sp>
          <p:nvSpPr>
            <p:cNvPr id="8" name="文本框 7"/>
            <p:cNvSpPr txBox="1"/>
            <p:nvPr>
              <p:custDataLst>
                <p:tags r:id="rId6"/>
              </p:custDataLst>
            </p:nvPr>
          </p:nvSpPr>
          <p:spPr>
            <a:xfrm>
              <a:off x="1184987" y="1058214"/>
              <a:ext cx="690880" cy="398780"/>
            </a:xfrm>
            <a:prstGeom prst="rect">
              <a:avLst/>
            </a:prstGeom>
            <a:noFill/>
          </p:spPr>
          <p:txBody>
            <a:bodyPr wrap="none" rtlCol="0">
              <a:spAutoFit/>
            </a:bodyPr>
            <a:lstStyle/>
            <a:p>
              <a:r>
                <a:rPr lang="zh-CN" altLang="en-US" sz="2000">
                  <a:latin typeface="楷体" panose="02010609060101010101" pitchFamily="49" charset="-122"/>
                  <a:ea typeface="楷体" panose="02010609060101010101" pitchFamily="49" charset="-122"/>
                  <a:cs typeface="Times New Roman" panose="02020603050405020304" pitchFamily="18" charset="0"/>
                </a:rPr>
                <a:t>拟核</a:t>
              </a:r>
              <a:endParaRPr lang="zh-CN" altLang="en-US" sz="2000">
                <a:latin typeface="楷体" panose="02010609060101010101" pitchFamily="49" charset="-122"/>
                <a:ea typeface="楷体" panose="02010609060101010101" pitchFamily="49" charset="-122"/>
                <a:cs typeface="Times New Roman" panose="02020603050405020304" pitchFamily="18" charset="0"/>
              </a:endParaRPr>
            </a:p>
          </p:txBody>
        </p:sp>
        <p:sp>
          <p:nvSpPr>
            <p:cNvPr id="9" name="文本框 8"/>
            <p:cNvSpPr txBox="1"/>
            <p:nvPr>
              <p:custDataLst>
                <p:tags r:id="rId7"/>
              </p:custDataLst>
            </p:nvPr>
          </p:nvSpPr>
          <p:spPr>
            <a:xfrm>
              <a:off x="2342327" y="1128682"/>
              <a:ext cx="690880" cy="398780"/>
            </a:xfrm>
            <a:prstGeom prst="rect">
              <a:avLst/>
            </a:prstGeom>
            <a:noFill/>
          </p:spPr>
          <p:txBody>
            <a:bodyPr wrap="none" rtlCol="0">
              <a:spAutoFit/>
            </a:bodyPr>
            <a:lstStyle/>
            <a:p>
              <a:r>
                <a:rPr lang="zh-CN" altLang="en-US" sz="2000">
                  <a:latin typeface="楷体" panose="02010609060101010101" pitchFamily="49" charset="-122"/>
                  <a:ea typeface="楷体" panose="02010609060101010101" pitchFamily="49" charset="-122"/>
                  <a:cs typeface="Times New Roman" panose="02020603050405020304" pitchFamily="18" charset="0"/>
                </a:rPr>
                <a:t>质粒</a:t>
              </a:r>
              <a:endParaRPr lang="zh-CN" altLang="en-US" sz="2000">
                <a:latin typeface="楷体" panose="02010609060101010101" pitchFamily="49" charset="-122"/>
                <a:ea typeface="楷体" panose="02010609060101010101" pitchFamily="49" charset="-122"/>
                <a:cs typeface="Times New Roman" panose="02020603050405020304" pitchFamily="18" charset="0"/>
              </a:endParaRPr>
            </a:p>
          </p:txBody>
        </p:sp>
        <p:sp>
          <p:nvSpPr>
            <p:cNvPr id="10" name="文本框 9"/>
            <p:cNvSpPr txBox="1"/>
            <p:nvPr>
              <p:custDataLst>
                <p:tags r:id="rId8"/>
              </p:custDataLst>
            </p:nvPr>
          </p:nvSpPr>
          <p:spPr>
            <a:xfrm>
              <a:off x="544487" y="3157507"/>
              <a:ext cx="1198880" cy="398780"/>
            </a:xfrm>
            <a:prstGeom prst="rect">
              <a:avLst/>
            </a:prstGeom>
            <a:noFill/>
          </p:spPr>
          <p:txBody>
            <a:bodyPr wrap="none" rtlCol="0">
              <a:spAutoFit/>
            </a:bodyPr>
            <a:lstStyle/>
            <a:p>
              <a:r>
                <a:rPr lang="zh-CN" altLang="en-US" sz="2000">
                  <a:latin typeface="楷体" panose="02010609060101010101" pitchFamily="49" charset="-122"/>
                  <a:ea typeface="楷体" panose="02010609060101010101" pitchFamily="49" charset="-122"/>
                  <a:cs typeface="Times New Roman" panose="02020603050405020304" pitchFamily="18" charset="0"/>
                </a:rPr>
                <a:t>大肠杆菌</a:t>
              </a:r>
              <a:endParaRPr lang="zh-CN" altLang="en-US" sz="2000">
                <a:latin typeface="楷体" panose="02010609060101010101" pitchFamily="49" charset="-122"/>
                <a:ea typeface="楷体" panose="02010609060101010101" pitchFamily="49" charset="-122"/>
                <a:cs typeface="Times New Roman" panose="02020603050405020304" pitchFamily="18" charset="0"/>
              </a:endParaRPr>
            </a:p>
          </p:txBody>
        </p:sp>
        <p:sp>
          <p:nvSpPr>
            <p:cNvPr id="11" name="文本框 10"/>
            <p:cNvSpPr txBox="1"/>
            <p:nvPr>
              <p:custDataLst>
                <p:tags r:id="rId9"/>
              </p:custDataLst>
            </p:nvPr>
          </p:nvSpPr>
          <p:spPr>
            <a:xfrm>
              <a:off x="-100860" y="4055967"/>
              <a:ext cx="1560538" cy="706755"/>
            </a:xfrm>
            <a:prstGeom prst="rect">
              <a:avLst/>
            </a:prstGeom>
            <a:noFill/>
          </p:spPr>
          <p:txBody>
            <a:bodyPr wrap="square" rtlCol="0">
              <a:spAutoFit/>
            </a:bodyPr>
            <a:lstStyle/>
            <a:p>
              <a:pPr algn="r"/>
              <a:r>
                <a:rPr lang="zh-CN" altLang="en-US" sz="2000">
                  <a:latin typeface="楷体" panose="02010609060101010101" pitchFamily="49" charset="-122"/>
                  <a:ea typeface="楷体" panose="02010609060101010101" pitchFamily="49" charset="-122"/>
                  <a:cs typeface="Times New Roman" panose="02020603050405020304" pitchFamily="18" charset="0"/>
                </a:rPr>
                <a:t>氨苄青霉素</a:t>
              </a:r>
              <a:r>
                <a:rPr lang="zh-CN" altLang="en-US" sz="2000">
                  <a:solidFill>
                    <a:srgbClr val="FF0000"/>
                  </a:solidFill>
                  <a:latin typeface="楷体" panose="02010609060101010101" pitchFamily="49" charset="-122"/>
                  <a:ea typeface="楷体" panose="02010609060101010101" pitchFamily="49" charset="-122"/>
                  <a:cs typeface="Times New Roman" panose="02020603050405020304" pitchFamily="18" charset="0"/>
                </a:rPr>
                <a:t>抗性基因</a:t>
              </a:r>
              <a:endParaRPr lang="zh-CN" altLang="en-US" sz="2000">
                <a:solidFill>
                  <a:srgbClr val="FF0000"/>
                </a:solidFill>
                <a:latin typeface="楷体" panose="02010609060101010101" pitchFamily="49" charset="-122"/>
                <a:ea typeface="楷体" panose="02010609060101010101" pitchFamily="49" charset="-122"/>
                <a:cs typeface="Times New Roman" panose="02020603050405020304" pitchFamily="18" charset="0"/>
              </a:endParaRPr>
            </a:p>
          </p:txBody>
        </p:sp>
        <p:sp>
          <p:nvSpPr>
            <p:cNvPr id="12" name="文本框 11"/>
            <p:cNvSpPr txBox="1"/>
            <p:nvPr>
              <p:custDataLst>
                <p:tags r:id="rId10"/>
              </p:custDataLst>
            </p:nvPr>
          </p:nvSpPr>
          <p:spPr>
            <a:xfrm>
              <a:off x="3501542" y="3657187"/>
              <a:ext cx="1306201" cy="398780"/>
            </a:xfrm>
            <a:prstGeom prst="rect">
              <a:avLst/>
            </a:prstGeom>
            <a:noFill/>
          </p:spPr>
          <p:txBody>
            <a:bodyPr wrap="square" rtlCol="0">
              <a:spAutoFit/>
            </a:bodyPr>
            <a:lstStyle/>
            <a:p>
              <a:r>
                <a:rPr lang="zh-CN" altLang="en-US" sz="2000">
                  <a:latin typeface="楷体" panose="02010609060101010101" pitchFamily="49" charset="-122"/>
                  <a:ea typeface="楷体" panose="02010609060101010101" pitchFamily="49" charset="-122"/>
                  <a:cs typeface="Times New Roman" panose="02020603050405020304" pitchFamily="18" charset="0"/>
                </a:rPr>
                <a:t>目的基因</a:t>
              </a:r>
              <a:endParaRPr lang="zh-CN" altLang="en-US" sz="2000">
                <a:latin typeface="楷体" panose="02010609060101010101" pitchFamily="49" charset="-122"/>
                <a:ea typeface="楷体" panose="02010609060101010101" pitchFamily="49" charset="-122"/>
                <a:cs typeface="Times New Roman" panose="02020603050405020304" pitchFamily="18" charset="0"/>
              </a:endParaRPr>
            </a:p>
          </p:txBody>
        </p:sp>
        <p:sp>
          <p:nvSpPr>
            <p:cNvPr id="13" name="文本框 12"/>
            <p:cNvSpPr txBox="1"/>
            <p:nvPr>
              <p:custDataLst>
                <p:tags r:id="rId11"/>
              </p:custDataLst>
            </p:nvPr>
          </p:nvSpPr>
          <p:spPr>
            <a:xfrm>
              <a:off x="3475111" y="4793759"/>
              <a:ext cx="1306201" cy="398780"/>
            </a:xfrm>
            <a:prstGeom prst="rect">
              <a:avLst/>
            </a:prstGeom>
            <a:noFill/>
          </p:spPr>
          <p:txBody>
            <a:bodyPr wrap="square" rtlCol="0">
              <a:spAutoFit/>
            </a:bodyPr>
            <a:lstStyle/>
            <a:p>
              <a:r>
                <a:rPr lang="zh-CN" altLang="en-US" sz="2000">
                  <a:latin typeface="楷体" panose="02010609060101010101" pitchFamily="49" charset="-122"/>
                  <a:ea typeface="楷体" panose="02010609060101010101" pitchFamily="49" charset="-122"/>
                  <a:cs typeface="Times New Roman" panose="02020603050405020304" pitchFamily="18" charset="0"/>
                </a:rPr>
                <a:t>复制起点</a:t>
              </a:r>
              <a:endParaRPr lang="zh-CN" altLang="en-US" sz="2000">
                <a:latin typeface="楷体" panose="02010609060101010101" pitchFamily="49" charset="-122"/>
                <a:ea typeface="楷体" panose="02010609060101010101" pitchFamily="49" charset="-122"/>
                <a:cs typeface="Times New Roman" panose="02020603050405020304" pitchFamily="18" charset="0"/>
              </a:endParaRPr>
            </a:p>
          </p:txBody>
        </p:sp>
      </p:grpSp>
      <p:sp>
        <p:nvSpPr>
          <p:cNvPr id="20" name="文本框 1"/>
          <p:cNvSpPr/>
          <p:nvPr>
            <p:custDataLst>
              <p:tags r:id="rId12"/>
            </p:custDataLst>
          </p:nvPr>
        </p:nvSpPr>
        <p:spPr bwMode="auto">
          <a:xfrm>
            <a:off x="119380" y="116840"/>
            <a:ext cx="8030210" cy="57531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800" b="1">
                <a:solidFill>
                  <a:schemeClr val="lt1"/>
                </a:solidFill>
                <a:latin typeface="黑体" panose="02010609060101010101" charset="-122"/>
                <a:ea typeface="黑体" panose="02010609060101010101" charset="-122"/>
                <a:sym typeface="+mn-ea"/>
              </a:rPr>
              <a:t>三、基因进入受体细胞的载体——“分子运输车”</a:t>
            </a:r>
            <a:endParaRPr lang="zh-CN" altLang="en-US" sz="2800" b="1">
              <a:solidFill>
                <a:schemeClr val="lt1"/>
              </a:solidFill>
              <a:latin typeface="黑体" panose="02010609060101010101" charset="-122"/>
              <a:ea typeface="黑体" panose="02010609060101010101" charset="-122"/>
              <a:sym typeface="+mn-ea"/>
            </a:endParaRPr>
          </a:p>
        </p:txBody>
      </p:sp>
      <p:sp>
        <p:nvSpPr>
          <p:cNvPr id="2" name="文本框 1"/>
          <p:cNvSpPr txBox="1"/>
          <p:nvPr>
            <p:custDataLst>
              <p:tags r:id="rId13"/>
            </p:custDataLst>
          </p:nvPr>
        </p:nvSpPr>
        <p:spPr>
          <a:xfrm>
            <a:off x="461010" y="836930"/>
            <a:ext cx="11002010" cy="1035685"/>
          </a:xfrm>
          <a:prstGeom prst="rect">
            <a:avLst/>
          </a:prstGeom>
          <a:solidFill>
            <a:schemeClr val="bg1"/>
          </a:solidFill>
          <a:ln w="28575" cmpd="sng">
            <a:solidFill>
              <a:srgbClr val="FF0000"/>
            </a:solidFill>
            <a:prstDash val="solid"/>
          </a:ln>
          <a:effectLst>
            <a:outerShdw blurRad="50800" dist="38100" dir="2700000" algn="tl" rotWithShape="0">
              <a:prstClr val="black">
                <a:alpha val="40000"/>
              </a:prstClr>
            </a:outerShdw>
          </a:effectLst>
        </p:spPr>
        <p:txBody>
          <a:bodyPr wrap="square" rtlCol="0">
            <a:noAutofit/>
          </a:bodyPr>
          <a:lstStyle/>
          <a:p>
            <a:pPr lvl="0" algn="l">
              <a:lnSpc>
                <a:spcPct val="120000"/>
              </a:lnSpc>
              <a:buClrTx/>
              <a:buSzTx/>
              <a:buFontTx/>
            </a:pPr>
            <a:r>
              <a:rPr lang="zh-CN" altLang="en-US" sz="2400">
                <a:latin typeface="楷体" panose="02010609060101010101" pitchFamily="49" charset="-122"/>
                <a:ea typeface="楷体" panose="02010609060101010101" pitchFamily="49" charset="-122"/>
                <a:cs typeface="楷体" panose="02010609060101010101" pitchFamily="49" charset="-122"/>
                <a:sym typeface="+mn-ea"/>
              </a:rPr>
              <a:t>【任务三】1.阅读课本72页第二段和73页第一段，明确将外源基因送入细胞的主要利用的是什么？该工具有什么特点？除了这种工具之外，还有什么工具？</a:t>
            </a:r>
            <a:endParaRPr lang="zh-CN" altLang="en-US" sz="2400">
              <a:latin typeface="楷体" panose="02010609060101010101" pitchFamily="49" charset="-122"/>
              <a:ea typeface="楷体" panose="02010609060101010101" pitchFamily="49" charset="-122"/>
              <a:cs typeface="楷体" panose="02010609060101010101" pitchFamily="49"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内容占位符 1"/>
          <p:cNvSpPr>
            <a:spLocks noGrp="1"/>
          </p:cNvSpPr>
          <p:nvPr>
            <p:custDataLst>
              <p:tags r:id="rId2"/>
            </p:custDataLst>
          </p:nvPr>
        </p:nvSpPr>
        <p:spPr>
          <a:xfrm>
            <a:off x="5180965" y="2103120"/>
            <a:ext cx="6840220" cy="1393825"/>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vert="horz" lIns="91440" tIns="45720" rIns="91440" bIns="45720" rtlCol="0">
            <a:normAutofit/>
          </a:bodyPr>
          <a:lstStyle>
            <a:lvl1pPr marL="449580" marR="0" indent="-449580" algn="l" defTabSz="914400" rtl="0" eaLnBrk="1" fontAlgn="auto" latinLnBrk="0" hangingPunct="1">
              <a:lnSpc>
                <a:spcPts val="4500"/>
              </a:lnSpc>
              <a:spcBef>
                <a:spcPts val="600"/>
              </a:spcBef>
              <a:spcAft>
                <a:spcPts val="600"/>
              </a:spcAft>
              <a:buClrTx/>
              <a:buSzTx/>
              <a:buFont typeface="+mj-lt"/>
              <a:buAutoNum type="romanUcPeriod"/>
              <a:defRPr sz="3000" kern="1200" baseline="0">
                <a:solidFill>
                  <a:schemeClr val="tx1"/>
                </a:solidFill>
                <a:latin typeface="Times New Roman" panose="02020603050405020304" pitchFamily="18" charset="0"/>
                <a:ea typeface="等线" panose="02010600030101010101" pitchFamily="2" charset="-122"/>
                <a:cs typeface="+mn-cs"/>
              </a:defRPr>
            </a:lvl1pPr>
            <a:lvl2pPr marL="808355" indent="-358775" algn="l" defTabSz="914400" rtl="0" eaLnBrk="1" latinLnBrk="0" hangingPunct="1">
              <a:lnSpc>
                <a:spcPts val="4000"/>
              </a:lnSpc>
              <a:spcBef>
                <a:spcPts val="600"/>
              </a:spcBef>
              <a:spcAft>
                <a:spcPts val="600"/>
              </a:spcAft>
              <a:buFont typeface="+mj-lt"/>
              <a:buAutoNum type="arabicPeriod"/>
              <a:defRPr lang="en-US" altLang="zh-CN" sz="2500" kern="1200" baseline="0" smtClean="0">
                <a:solidFill>
                  <a:schemeClr val="tx1"/>
                </a:solidFill>
                <a:latin typeface="Times New Roman" panose="02020603050405020304" pitchFamily="18" charset="0"/>
                <a:ea typeface="等线" panose="02010600030101010101" pitchFamily="2" charset="-122"/>
                <a:cs typeface="+mn-cs"/>
              </a:defRPr>
            </a:lvl2pPr>
            <a:lvl3pPr marL="800100" marR="0" indent="-342900" algn="l" defTabSz="914400" rtl="0" eaLnBrk="1" fontAlgn="auto" latinLnBrk="0" hangingPunct="1">
              <a:lnSpc>
                <a:spcPts val="4000"/>
              </a:lnSpc>
              <a:spcBef>
                <a:spcPts val="600"/>
              </a:spcBef>
              <a:spcAft>
                <a:spcPts val="600"/>
              </a:spcAft>
              <a:buClrTx/>
              <a:buSzTx/>
              <a:buFont typeface="Wingdings" panose="05000000000000000000" pitchFamily="2" charset="2"/>
              <a:buChar char="ü"/>
              <a:defRPr lang="zh-CN" altLang="en-US" sz="2500" kern="1200" baseline="0">
                <a:solidFill>
                  <a:schemeClr val="tx1"/>
                </a:solidFill>
                <a:latin typeface="Times New Roman" panose="02020603050405020304" pitchFamily="18" charset="0"/>
                <a:ea typeface="等线 Light" panose="0201060003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mj-lt"/>
              <a:buAutoNum type="arabicPeriod" startAt="3"/>
            </a:pPr>
            <a:r>
              <a:rPr lang="zh-CN" altLang="en-US" sz="240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质粒</a:t>
            </a:r>
            <a:r>
              <a:rPr lang="zh-CN" altLang="en-US">
                <a:latin typeface="微软雅黑" panose="020B0503020204020204" pitchFamily="34" charset="-122"/>
                <a:ea typeface="微软雅黑" panose="020B0503020204020204" pitchFamily="34" charset="-122"/>
                <a:cs typeface="微软雅黑" panose="020B0503020204020204" pitchFamily="34" charset="-122"/>
              </a:rPr>
              <a:t>上常有</a:t>
            </a:r>
            <a:r>
              <a:rPr lang="zh-CN" altLang="en-US">
                <a:solidFill>
                  <a:srgbClr val="0000FA"/>
                </a:solidFill>
                <a:latin typeface="微软雅黑" panose="020B0503020204020204" pitchFamily="34" charset="-122"/>
                <a:ea typeface="微软雅黑" panose="020B0503020204020204" pitchFamily="34" charset="-122"/>
                <a:cs typeface="微软雅黑" panose="020B0503020204020204" pitchFamily="34" charset="-122"/>
              </a:rPr>
              <a:t>特殊的标记基因</a:t>
            </a:r>
            <a:r>
              <a:rPr lang="zh-CN" altLang="en-US">
                <a:latin typeface="微软雅黑" panose="020B0503020204020204" pitchFamily="34" charset="-122"/>
                <a:ea typeface="微软雅黑" panose="020B0503020204020204" pitchFamily="34" charset="-122"/>
                <a:cs typeface="微软雅黑" panose="020B0503020204020204" pitchFamily="34" charset="-122"/>
              </a:rPr>
              <a:t>，如</a:t>
            </a:r>
            <a:r>
              <a:rPr lang="zh-CN" altLang="en-US">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抗性基因</a:t>
            </a:r>
            <a:r>
              <a:rPr lang="zh-CN" altLang="en-US">
                <a:latin typeface="微软雅黑" panose="020B0503020204020204" pitchFamily="34" charset="-122"/>
                <a:ea typeface="微软雅黑" panose="020B0503020204020204" pitchFamily="34" charset="-122"/>
                <a:cs typeface="微软雅黑" panose="020B0503020204020204" pitchFamily="34" charset="-122"/>
              </a:rPr>
              <a:t>，便于重组</a:t>
            </a:r>
            <a:r>
              <a:rPr lang="en-US" altLang="zh-CN">
                <a:latin typeface="微软雅黑" panose="020B0503020204020204" pitchFamily="34" charset="-122"/>
                <a:ea typeface="微软雅黑" panose="020B0503020204020204" pitchFamily="34" charset="-122"/>
                <a:cs typeface="微软雅黑" panose="020B0503020204020204" pitchFamily="34" charset="-122"/>
              </a:rPr>
              <a:t>DNA</a:t>
            </a:r>
            <a:r>
              <a:rPr lang="zh-CN" altLang="en-US">
                <a:latin typeface="微软雅黑" panose="020B0503020204020204" pitchFamily="34" charset="-122"/>
                <a:ea typeface="微软雅黑" panose="020B0503020204020204" pitchFamily="34" charset="-122"/>
                <a:cs typeface="微软雅黑" panose="020B0503020204020204" pitchFamily="34" charset="-122"/>
              </a:rPr>
              <a:t>分子的</a:t>
            </a:r>
            <a:r>
              <a:rPr lang="zh-CN" altLang="en-US">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筛选</a:t>
            </a:r>
            <a:endParaRPr lang="zh-CN" altLang="en-US">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 name="图片 9"/>
          <p:cNvPicPr>
            <a:picLocks noChangeAspect="1"/>
          </p:cNvPicPr>
          <p:nvPr>
            <p:custDataLst>
              <p:tags r:id="rId3"/>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2010" t="10792" r="1735" b="4529"/>
          <a:stretch>
            <a:fillRect/>
          </a:stretch>
        </p:blipFill>
        <p:spPr>
          <a:xfrm>
            <a:off x="4033047" y="4370388"/>
            <a:ext cx="2945267" cy="1706454"/>
          </a:xfrm>
          <a:prstGeom prst="rect">
            <a:avLst/>
          </a:prstGeom>
        </p:spPr>
      </p:pic>
      <p:pic>
        <p:nvPicPr>
          <p:cNvPr id="12" name="图片 11"/>
          <p:cNvPicPr>
            <a:picLocks noChangeAspect="1"/>
          </p:cNvPicPr>
          <p:nvPr>
            <p:custDataLst>
              <p:tags r:id="rId5"/>
            </p:custDataLst>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rightnessContrast bright="5000" contrast="5000"/>
                    </a14:imgEffect>
                    <a14:imgEffect>
                      <a14:sharpenSoften amount="5000"/>
                    </a14:imgEffect>
                  </a14:imgLayer>
                </a14:imgProps>
              </a:ext>
              <a:ext uri="{28A0092B-C50C-407E-A947-70E740481C1C}">
                <a14:useLocalDpi xmlns:a14="http://schemas.microsoft.com/office/drawing/2010/main" val="0"/>
              </a:ext>
            </a:extLst>
          </a:blip>
          <a:srcRect l="3954" t="11979" r="1256" b="5440"/>
          <a:stretch>
            <a:fillRect/>
          </a:stretch>
        </p:blipFill>
        <p:spPr>
          <a:xfrm>
            <a:off x="7474420" y="4482589"/>
            <a:ext cx="2949848" cy="1650354"/>
          </a:xfrm>
          <a:prstGeom prst="rect">
            <a:avLst/>
          </a:prstGeom>
        </p:spPr>
      </p:pic>
      <p:pic>
        <p:nvPicPr>
          <p:cNvPr id="13" name="图片 12"/>
          <p:cNvPicPr>
            <a:picLocks noChangeAspect="1"/>
          </p:cNvPicPr>
          <p:nvPr>
            <p:custDataLst>
              <p:tags r:id="rId8"/>
            </p:custDataLst>
          </p:nvPr>
        </p:nvPicPr>
        <p:blipFill>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l="2006" t="10792" r="51667" b="4529"/>
          <a:stretch>
            <a:fillRect/>
          </a:stretch>
        </p:blipFill>
        <p:spPr>
          <a:xfrm>
            <a:off x="695147" y="4426489"/>
            <a:ext cx="2949849" cy="1706454"/>
          </a:xfrm>
          <a:prstGeom prst="rect">
            <a:avLst/>
          </a:prstGeom>
        </p:spPr>
      </p:pic>
      <p:grpSp>
        <p:nvGrpSpPr>
          <p:cNvPr id="19" name="组合 18"/>
          <p:cNvGrpSpPr/>
          <p:nvPr>
            <p:custDataLst>
              <p:tags r:id="rId9"/>
            </p:custDataLst>
          </p:nvPr>
        </p:nvGrpSpPr>
        <p:grpSpPr>
          <a:xfrm>
            <a:off x="616566" y="1927225"/>
            <a:ext cx="4779254" cy="1879686"/>
            <a:chOff x="392094" y="1011432"/>
            <a:chExt cx="4357443" cy="1644843"/>
          </a:xfrm>
        </p:grpSpPr>
        <p:pic>
          <p:nvPicPr>
            <p:cNvPr id="6" name="图片 5" descr="形状  描述已自动生成"/>
            <p:cNvPicPr>
              <a:picLocks noChangeAspect="1"/>
            </p:cNvPicPr>
            <p:nvPr>
              <p:custDataLst>
                <p:tags r:id="rId10"/>
              </p:custDataLst>
            </p:nvPr>
          </p:nvPicPr>
          <p:blipFill>
            <a:blip r:embed="rId11">
              <a:extLst>
                <a:ext uri="{28A0092B-C50C-407E-A947-70E740481C1C}">
                  <a14:useLocalDpi xmlns:a14="http://schemas.microsoft.com/office/drawing/2010/main" val="0"/>
                </a:ext>
              </a:extLst>
            </a:blip>
            <a:srcRect l="5496" t="13802" b="6436"/>
            <a:stretch>
              <a:fillRect/>
            </a:stretch>
          </p:blipFill>
          <p:spPr>
            <a:xfrm>
              <a:off x="1660927" y="1230496"/>
              <a:ext cx="1816122" cy="1425779"/>
            </a:xfrm>
            <a:prstGeom prst="rect">
              <a:avLst/>
            </a:prstGeom>
          </p:spPr>
        </p:pic>
        <p:sp>
          <p:nvSpPr>
            <p:cNvPr id="14" name="文本框 13"/>
            <p:cNvSpPr txBox="1"/>
            <p:nvPr>
              <p:custDataLst>
                <p:tags r:id="rId12"/>
              </p:custDataLst>
            </p:nvPr>
          </p:nvSpPr>
          <p:spPr>
            <a:xfrm>
              <a:off x="392094" y="1674580"/>
              <a:ext cx="1362020" cy="618455"/>
            </a:xfrm>
            <a:prstGeom prst="rect">
              <a:avLst/>
            </a:prstGeom>
            <a:noFill/>
          </p:spPr>
          <p:txBody>
            <a:bodyPr wrap="square" rtlCol="0">
              <a:spAutoFit/>
            </a:bodyPr>
            <a:lstStyle/>
            <a:p>
              <a:pPr algn="r"/>
              <a:r>
                <a:rPr lang="zh-CN" altLang="en-US" sz="2000">
                  <a:latin typeface="楷体" panose="02010609060101010101" pitchFamily="49" charset="-122"/>
                  <a:ea typeface="楷体" panose="02010609060101010101" pitchFamily="49" charset="-122"/>
                  <a:cs typeface="Times New Roman" panose="02020603050405020304" pitchFamily="18" charset="0"/>
                </a:rPr>
                <a:t>氨苄青霉素</a:t>
              </a:r>
              <a:r>
                <a:rPr lang="zh-CN" altLang="en-US" sz="2000">
                  <a:solidFill>
                    <a:srgbClr val="FF0000"/>
                  </a:solidFill>
                  <a:latin typeface="楷体" panose="02010609060101010101" pitchFamily="49" charset="-122"/>
                  <a:ea typeface="楷体" panose="02010609060101010101" pitchFamily="49" charset="-122"/>
                  <a:cs typeface="Times New Roman" panose="02020603050405020304" pitchFamily="18" charset="0"/>
                </a:rPr>
                <a:t>抗性基因</a:t>
              </a:r>
              <a:endParaRPr lang="zh-CN" altLang="en-US" sz="2000">
                <a:solidFill>
                  <a:srgbClr val="FF0000"/>
                </a:solidFill>
                <a:latin typeface="楷体" panose="02010609060101010101" pitchFamily="49" charset="-122"/>
                <a:ea typeface="楷体" panose="02010609060101010101" pitchFamily="49" charset="-122"/>
                <a:cs typeface="Times New Roman" panose="02020603050405020304" pitchFamily="18" charset="0"/>
              </a:endParaRPr>
            </a:p>
          </p:txBody>
        </p:sp>
        <p:sp>
          <p:nvSpPr>
            <p:cNvPr id="15" name="文本框 14"/>
            <p:cNvSpPr txBox="1"/>
            <p:nvPr>
              <p:custDataLst>
                <p:tags r:id="rId13"/>
              </p:custDataLst>
            </p:nvPr>
          </p:nvSpPr>
          <p:spPr>
            <a:xfrm>
              <a:off x="3442821" y="1011432"/>
              <a:ext cx="1306716" cy="348957"/>
            </a:xfrm>
            <a:prstGeom prst="rect">
              <a:avLst/>
            </a:prstGeom>
            <a:noFill/>
          </p:spPr>
          <p:txBody>
            <a:bodyPr wrap="square" rtlCol="0">
              <a:spAutoFit/>
            </a:bodyPr>
            <a:lstStyle/>
            <a:p>
              <a:r>
                <a:rPr lang="en-US" altLang="zh-CN" sz="2000" i="1">
                  <a:latin typeface="楷体" panose="02010609060101010101" pitchFamily="49" charset="-122"/>
                  <a:ea typeface="楷体" panose="02010609060101010101" pitchFamily="49" charset="-122"/>
                  <a:cs typeface="微软雅黑" panose="020B0503020204020204" pitchFamily="34" charset="-122"/>
                </a:rPr>
                <a:t>Lac</a:t>
              </a:r>
              <a:r>
                <a:rPr lang="en-US" altLang="zh-CN" sz="2000">
                  <a:latin typeface="楷体" panose="02010609060101010101" pitchFamily="49" charset="-122"/>
                  <a:ea typeface="楷体" panose="02010609060101010101" pitchFamily="49" charset="-122"/>
                  <a:cs typeface="微软雅黑" panose="020B0503020204020204" pitchFamily="34" charset="-122"/>
                </a:rPr>
                <a:t>Z</a:t>
              </a:r>
              <a:r>
                <a:rPr lang="zh-CN" altLang="en-US" sz="2000">
                  <a:latin typeface="楷体" panose="02010609060101010101" pitchFamily="49" charset="-122"/>
                  <a:ea typeface="楷体" panose="02010609060101010101" pitchFamily="49" charset="-122"/>
                  <a:cs typeface="微软雅黑" panose="020B0503020204020204" pitchFamily="34" charset="-122"/>
                </a:rPr>
                <a:t>基因</a:t>
              </a:r>
              <a:endParaRPr lang="zh-CN" altLang="en-US" sz="2000">
                <a:latin typeface="楷体" panose="02010609060101010101" pitchFamily="49" charset="-122"/>
                <a:ea typeface="楷体" panose="02010609060101010101" pitchFamily="49" charset="-122"/>
                <a:cs typeface="微软雅黑" panose="020B0503020204020204" pitchFamily="34" charset="-122"/>
              </a:endParaRPr>
            </a:p>
          </p:txBody>
        </p:sp>
        <p:sp>
          <p:nvSpPr>
            <p:cNvPr id="5" name="文本框 4"/>
            <p:cNvSpPr txBox="1"/>
            <p:nvPr>
              <p:custDataLst>
                <p:tags r:id="rId14"/>
              </p:custDataLst>
            </p:nvPr>
          </p:nvSpPr>
          <p:spPr>
            <a:xfrm>
              <a:off x="3402444" y="2036045"/>
              <a:ext cx="1306716" cy="348957"/>
            </a:xfrm>
            <a:prstGeom prst="rect">
              <a:avLst/>
            </a:prstGeom>
            <a:noFill/>
          </p:spPr>
          <p:txBody>
            <a:bodyPr wrap="square" rtlCol="0">
              <a:spAutoFit/>
            </a:bodyPr>
            <a:lstStyle/>
            <a:p>
              <a:r>
                <a:rPr lang="zh-CN" altLang="en-US" sz="2000">
                  <a:latin typeface="楷体" panose="02010609060101010101" pitchFamily="49" charset="-122"/>
                  <a:ea typeface="楷体" panose="02010609060101010101" pitchFamily="49" charset="-122"/>
                  <a:cs typeface="Times New Roman" panose="02020603050405020304" pitchFamily="18" charset="0"/>
                </a:rPr>
                <a:t>目的基因</a:t>
              </a:r>
              <a:endParaRPr lang="zh-CN" altLang="en-US" sz="2000">
                <a:latin typeface="楷体" panose="02010609060101010101" pitchFamily="49" charset="-122"/>
                <a:ea typeface="楷体" panose="02010609060101010101" pitchFamily="49" charset="-122"/>
                <a:cs typeface="Times New Roman" panose="02020603050405020304" pitchFamily="18" charset="0"/>
              </a:endParaRPr>
            </a:p>
          </p:txBody>
        </p:sp>
      </p:grpSp>
      <p:sp>
        <p:nvSpPr>
          <p:cNvPr id="17" name="文本框 16"/>
          <p:cNvSpPr txBox="1"/>
          <p:nvPr>
            <p:custDataLst>
              <p:tags r:id="rId15"/>
            </p:custDataLst>
          </p:nvPr>
        </p:nvSpPr>
        <p:spPr>
          <a:xfrm>
            <a:off x="405238" y="3858317"/>
            <a:ext cx="10019030" cy="39878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none" rtlCol="0">
            <a:spAutoFit/>
          </a:bodyPr>
          <a:lstStyle/>
          <a:p>
            <a:r>
              <a:rPr lang="zh-CN" altLang="en-US" sz="2000">
                <a:latin typeface="楷体" panose="02010609060101010101" pitchFamily="49" charset="-122"/>
                <a:ea typeface="楷体" panose="02010609060101010101" pitchFamily="49" charset="-122"/>
                <a:cs typeface="微软雅黑" panose="020B0503020204020204" pitchFamily="34" charset="-122"/>
              </a:rPr>
              <a:t>注：</a:t>
            </a:r>
            <a:r>
              <a:rPr lang="en-US" altLang="zh-CN" sz="2000" i="1">
                <a:latin typeface="楷体" panose="02010609060101010101" pitchFamily="49" charset="-122"/>
                <a:ea typeface="楷体" panose="02010609060101010101" pitchFamily="49" charset="-122"/>
                <a:cs typeface="微软雅黑" panose="020B0503020204020204" pitchFamily="34" charset="-122"/>
              </a:rPr>
              <a:t>Lac</a:t>
            </a:r>
            <a:r>
              <a:rPr lang="en-US" altLang="zh-CN" sz="2000">
                <a:latin typeface="楷体" panose="02010609060101010101" pitchFamily="49" charset="-122"/>
                <a:ea typeface="楷体" panose="02010609060101010101" pitchFamily="49" charset="-122"/>
                <a:cs typeface="微软雅黑" panose="020B0503020204020204" pitchFamily="34" charset="-122"/>
              </a:rPr>
              <a:t>Z</a:t>
            </a:r>
            <a:r>
              <a:rPr lang="zh-CN" altLang="en-US" sz="2000">
                <a:latin typeface="楷体" panose="02010609060101010101" pitchFamily="49" charset="-122"/>
                <a:ea typeface="楷体" panose="02010609060101010101" pitchFamily="49" charset="-122"/>
                <a:cs typeface="微软雅黑" panose="020B0503020204020204" pitchFamily="34" charset="-122"/>
              </a:rPr>
              <a:t>基因表达产物可以分解</a:t>
            </a:r>
            <a:r>
              <a:rPr lang="en-US" altLang="zh-CN" sz="2000">
                <a:latin typeface="楷体" panose="02010609060101010101" pitchFamily="49" charset="-122"/>
                <a:ea typeface="楷体" panose="02010609060101010101" pitchFamily="49" charset="-122"/>
                <a:cs typeface="微软雅黑" panose="020B0503020204020204" pitchFamily="34" charset="-122"/>
              </a:rPr>
              <a:t>X-gal</a:t>
            </a:r>
            <a:r>
              <a:rPr lang="zh-CN" altLang="en-US" sz="2000">
                <a:latin typeface="楷体" panose="02010609060101010101" pitchFamily="49" charset="-122"/>
                <a:ea typeface="楷体" panose="02010609060101010101" pitchFamily="49" charset="-122"/>
                <a:cs typeface="微软雅黑" panose="020B0503020204020204" pitchFamily="34" charset="-122"/>
              </a:rPr>
              <a:t>产生蓝色物质，使菌落呈蓝色；否则菌落呈白色。</a:t>
            </a:r>
            <a:endParaRPr lang="zh-CN" altLang="en-US" sz="2000">
              <a:latin typeface="楷体" panose="02010609060101010101" pitchFamily="49" charset="-122"/>
              <a:ea typeface="楷体" panose="02010609060101010101" pitchFamily="49" charset="-122"/>
              <a:cs typeface="微软雅黑" panose="020B0503020204020204" pitchFamily="34" charset="-122"/>
            </a:endParaRPr>
          </a:p>
        </p:txBody>
      </p:sp>
      <p:sp>
        <p:nvSpPr>
          <p:cNvPr id="18" name="文本框 17"/>
          <p:cNvSpPr txBox="1"/>
          <p:nvPr>
            <p:custDataLst>
              <p:tags r:id="rId16"/>
            </p:custDataLst>
          </p:nvPr>
        </p:nvSpPr>
        <p:spPr>
          <a:xfrm>
            <a:off x="551131" y="6237133"/>
            <a:ext cx="10587053" cy="57964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ts val="3800"/>
              </a:lnSpc>
              <a:spcBef>
                <a:spcPts val="600"/>
              </a:spcBef>
            </a:pPr>
            <a:r>
              <a:rPr lang="zh-CN" altLang="en-US" sz="2400">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t>问题</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：哪种大肠杆菌可以在含</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X-gal</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和青霉素的固体培养基上形成蓝色</a:t>
            </a:r>
            <a:r>
              <a:rPr lang="zh-CN" altLang="en-US" sz="2400" smtClean="0">
                <a:latin typeface="微软雅黑" panose="020B0503020204020204" pitchFamily="34" charset="-122"/>
                <a:ea typeface="微软雅黑" panose="020B0503020204020204" pitchFamily="34" charset="-122"/>
                <a:cs typeface="微软雅黑" panose="020B0503020204020204" pitchFamily="34" charset="-122"/>
              </a:rPr>
              <a:t>菌落 </a:t>
            </a:r>
            <a:r>
              <a:rPr lang="en-US" altLang="zh-CN" sz="2400" smtClean="0">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custDataLst>
              <p:tags r:id="rId17"/>
            </p:custDataLst>
          </p:nvPr>
        </p:nvSpPr>
        <p:spPr>
          <a:xfrm>
            <a:off x="461010" y="836930"/>
            <a:ext cx="11002010" cy="1035685"/>
          </a:xfrm>
          <a:prstGeom prst="rect">
            <a:avLst/>
          </a:prstGeom>
          <a:solidFill>
            <a:schemeClr val="bg1"/>
          </a:solidFill>
          <a:ln w="28575" cmpd="sng">
            <a:solidFill>
              <a:srgbClr val="FF0000"/>
            </a:solidFill>
            <a:prstDash val="solid"/>
          </a:ln>
          <a:effectLst>
            <a:outerShdw blurRad="50800" dist="38100" dir="2700000" algn="tl" rotWithShape="0">
              <a:prstClr val="black">
                <a:alpha val="40000"/>
              </a:prstClr>
            </a:outerShdw>
          </a:effectLst>
        </p:spPr>
        <p:txBody>
          <a:bodyPr wrap="square" rtlCol="0">
            <a:noAutofit/>
          </a:bodyPr>
          <a:lstStyle/>
          <a:p>
            <a:pPr lvl="0" algn="l">
              <a:lnSpc>
                <a:spcPct val="120000"/>
              </a:lnSpc>
              <a:buClrTx/>
              <a:buSzTx/>
              <a:buFontTx/>
            </a:pPr>
            <a:r>
              <a:rPr lang="zh-CN" altLang="en-US" sz="2400">
                <a:latin typeface="楷体" panose="02010609060101010101" pitchFamily="49" charset="-122"/>
                <a:ea typeface="楷体" panose="02010609060101010101" pitchFamily="49" charset="-122"/>
                <a:cs typeface="楷体" panose="02010609060101010101" pitchFamily="49" charset="-122"/>
                <a:sym typeface="+mn-ea"/>
              </a:rPr>
              <a:t>【任务三】1.阅读课本72页第二段和73页第一段，明确将外源基因送入细胞的主要利用的是什么？该工具有什么特点？除了这种工具之外，还有什么工具？</a:t>
            </a:r>
            <a:endParaRPr lang="zh-CN" altLang="en-US" sz="2400">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20" name="文本框 1"/>
          <p:cNvSpPr/>
          <p:nvPr>
            <p:custDataLst>
              <p:tags r:id="rId18"/>
            </p:custDataLst>
          </p:nvPr>
        </p:nvSpPr>
        <p:spPr bwMode="auto">
          <a:xfrm>
            <a:off x="119380" y="116840"/>
            <a:ext cx="8030210" cy="57531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800" b="1">
                <a:solidFill>
                  <a:schemeClr val="lt1"/>
                </a:solidFill>
                <a:latin typeface="黑体" panose="02010609060101010101" charset="-122"/>
                <a:ea typeface="黑体" panose="02010609060101010101" charset="-122"/>
                <a:sym typeface="+mn-ea"/>
              </a:rPr>
              <a:t>三、基因进入受体细胞的载体——“分子运输车”</a:t>
            </a:r>
            <a:endParaRPr lang="zh-CN" altLang="en-US" sz="2800" b="1">
              <a:solidFill>
                <a:schemeClr val="lt1"/>
              </a:solidFill>
              <a:latin typeface="黑体" panose="02010609060101010101" charset="-122"/>
              <a:ea typeface="黑体" panose="0201060906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内容占位符 1"/>
          <p:cNvSpPr>
            <a:spLocks noGrp="1"/>
          </p:cNvSpPr>
          <p:nvPr>
            <p:custDataLst>
              <p:tags r:id="rId2"/>
            </p:custDataLst>
          </p:nvPr>
        </p:nvSpPr>
        <p:spPr>
          <a:xfrm>
            <a:off x="5103387" y="1723802"/>
            <a:ext cx="6782990" cy="144907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vert="horz" lIns="91440" tIns="45720" rIns="91440" bIns="45720" rtlCol="0">
            <a:normAutofit/>
          </a:bodyPr>
          <a:lstStyle>
            <a:lvl1pPr marL="449580" marR="0" indent="-449580" algn="l" defTabSz="914400" rtl="0" eaLnBrk="1" fontAlgn="auto" latinLnBrk="0" hangingPunct="1">
              <a:lnSpc>
                <a:spcPts val="4500"/>
              </a:lnSpc>
              <a:spcBef>
                <a:spcPts val="600"/>
              </a:spcBef>
              <a:spcAft>
                <a:spcPts val="600"/>
              </a:spcAft>
              <a:buClrTx/>
              <a:buSzTx/>
              <a:buFont typeface="+mj-lt"/>
              <a:buAutoNum type="romanUcPeriod"/>
              <a:defRPr sz="3000" kern="1200" baseline="0">
                <a:solidFill>
                  <a:schemeClr val="tx1"/>
                </a:solidFill>
                <a:latin typeface="Times New Roman" panose="02020603050405020304" pitchFamily="18" charset="0"/>
                <a:ea typeface="等线" panose="02010600030101010101" pitchFamily="2" charset="-122"/>
                <a:cs typeface="+mn-cs"/>
              </a:defRPr>
            </a:lvl1pPr>
            <a:lvl2pPr marL="808355" indent="-358775" algn="l" defTabSz="914400" rtl="0" eaLnBrk="1" latinLnBrk="0" hangingPunct="1">
              <a:lnSpc>
                <a:spcPts val="4000"/>
              </a:lnSpc>
              <a:spcBef>
                <a:spcPts val="600"/>
              </a:spcBef>
              <a:spcAft>
                <a:spcPts val="600"/>
              </a:spcAft>
              <a:buFont typeface="+mj-lt"/>
              <a:buAutoNum type="arabicPeriod"/>
              <a:defRPr lang="en-US" altLang="zh-CN" sz="2500" kern="1200" baseline="0" smtClean="0">
                <a:solidFill>
                  <a:schemeClr val="tx1"/>
                </a:solidFill>
                <a:latin typeface="Times New Roman" panose="02020603050405020304" pitchFamily="18" charset="0"/>
                <a:ea typeface="等线" panose="02010600030101010101" pitchFamily="2" charset="-122"/>
                <a:cs typeface="+mn-cs"/>
              </a:defRPr>
            </a:lvl2pPr>
            <a:lvl3pPr marL="800100" marR="0" indent="-342900" algn="l" defTabSz="914400" rtl="0" eaLnBrk="1" fontAlgn="auto" latinLnBrk="0" hangingPunct="1">
              <a:lnSpc>
                <a:spcPts val="4000"/>
              </a:lnSpc>
              <a:spcBef>
                <a:spcPts val="600"/>
              </a:spcBef>
              <a:spcAft>
                <a:spcPts val="600"/>
              </a:spcAft>
              <a:buClrTx/>
              <a:buSzTx/>
              <a:buFont typeface="Wingdings" panose="05000000000000000000" pitchFamily="2" charset="2"/>
              <a:buChar char="ü"/>
              <a:defRPr lang="zh-CN" altLang="en-US" sz="2500" kern="1200" baseline="0">
                <a:solidFill>
                  <a:schemeClr val="tx1"/>
                </a:solidFill>
                <a:latin typeface="Times New Roman" panose="02020603050405020304" pitchFamily="18" charset="0"/>
                <a:ea typeface="等线 Light" panose="0201060003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mj-lt"/>
              <a:buAutoNum type="romanUcPeriod" startAt="2"/>
            </a:pPr>
            <a:r>
              <a:rPr lang="zh-CN" altLang="en-US" sz="2400">
                <a:solidFill>
                  <a:schemeClr val="tx1">
                    <a:lumMod val="85000"/>
                    <a:lumOff val="15000"/>
                  </a:schemeClr>
                </a:solidFill>
                <a:latin typeface="微软雅黑" panose="020B0503020204020204" pitchFamily="34" charset="-122"/>
                <a:ea typeface="微软雅黑" panose="020B0503020204020204" pitchFamily="34" charset="-122"/>
              </a:rPr>
              <a:t>基因工程</a:t>
            </a:r>
            <a:r>
              <a:rPr lang="zh-CN" altLang="en-US" sz="2400">
                <a:latin typeface="微软雅黑" panose="020B0503020204020204" pitchFamily="34" charset="-122"/>
                <a:ea typeface="微软雅黑" panose="020B0503020204020204" pitchFamily="34" charset="-122"/>
              </a:rPr>
              <a:t>常用的载体除</a:t>
            </a:r>
            <a:r>
              <a:rPr lang="zh-CN" altLang="en-US" sz="2400">
                <a:solidFill>
                  <a:srgbClr val="FF0000"/>
                </a:solidFill>
                <a:latin typeface="微软雅黑" panose="020B0503020204020204" pitchFamily="34" charset="-122"/>
                <a:ea typeface="微软雅黑" panose="020B0503020204020204" pitchFamily="34" charset="-122"/>
              </a:rPr>
              <a:t>质粒</a:t>
            </a:r>
            <a:r>
              <a:rPr lang="zh-CN" altLang="en-US" sz="2400">
                <a:latin typeface="微软雅黑" panose="020B0503020204020204" pitchFamily="34" charset="-122"/>
                <a:ea typeface="微软雅黑" panose="020B0503020204020204" pitchFamily="34" charset="-122"/>
              </a:rPr>
              <a:t>外，还有</a:t>
            </a:r>
            <a:r>
              <a:rPr lang="zh-CN" altLang="en-US" sz="2400">
                <a:solidFill>
                  <a:srgbClr val="0000FA"/>
                </a:solidFill>
                <a:latin typeface="微软雅黑" panose="020B0503020204020204" pitchFamily="34" charset="-122"/>
                <a:ea typeface="微软雅黑" panose="020B0503020204020204" pitchFamily="34" charset="-122"/>
              </a:rPr>
              <a:t>噬菌体、动物病毒</a:t>
            </a:r>
            <a:r>
              <a:rPr lang="zh-CN" altLang="en-US" sz="2400">
                <a:latin typeface="微软雅黑" panose="020B0503020204020204" pitchFamily="34" charset="-122"/>
                <a:ea typeface="微软雅黑" panose="020B0503020204020204" pitchFamily="34" charset="-122"/>
              </a:rPr>
              <a:t>等</a:t>
            </a:r>
            <a:endParaRPr lang="zh-CN" altLang="en-US" sz="2400">
              <a:latin typeface="微软雅黑" panose="020B0503020204020204" pitchFamily="34" charset="-122"/>
              <a:ea typeface="微软雅黑" panose="020B0503020204020204" pitchFamily="34" charset="-122"/>
            </a:endParaRPr>
          </a:p>
        </p:txBody>
      </p:sp>
      <p:grpSp>
        <p:nvGrpSpPr>
          <p:cNvPr id="12" name="组合 11"/>
          <p:cNvGrpSpPr/>
          <p:nvPr>
            <p:custDataLst>
              <p:tags r:id="rId3"/>
            </p:custDataLst>
          </p:nvPr>
        </p:nvGrpSpPr>
        <p:grpSpPr>
          <a:xfrm>
            <a:off x="-23495" y="1723802"/>
            <a:ext cx="5103495" cy="5069840"/>
            <a:chOff x="18" y="2452"/>
            <a:chExt cx="8037" cy="7984"/>
          </a:xfrm>
        </p:grpSpPr>
        <p:pic>
          <p:nvPicPr>
            <p:cNvPr id="6" name="图片 5"/>
            <p:cNvPicPr>
              <a:picLocks noChangeAspect="1"/>
            </p:cNvPicPr>
            <p:nvPr>
              <p:custDataLst>
                <p:tags r:id="rId4"/>
              </p:custDataLst>
            </p:nvPr>
          </p:nvPicPr>
          <p:blipFill>
            <a:blip r:embed="rId5"/>
            <a:stretch>
              <a:fillRect/>
            </a:stretch>
          </p:blipFill>
          <p:spPr>
            <a:xfrm>
              <a:off x="18" y="2452"/>
              <a:ext cx="8037" cy="4216"/>
            </a:xfrm>
            <a:prstGeom prst="rect">
              <a:avLst/>
            </a:prstGeom>
          </p:spPr>
        </p:pic>
        <p:pic>
          <p:nvPicPr>
            <p:cNvPr id="8" name="图片 7" descr="噬菌体(1)"/>
            <p:cNvPicPr>
              <a:picLocks noChangeAspect="1"/>
            </p:cNvPicPr>
            <p:nvPr>
              <p:custDataLst>
                <p:tags r:id="rId6"/>
              </p:custDataLst>
            </p:nvPr>
          </p:nvPicPr>
          <p:blipFill>
            <a:blip r:embed="rId7"/>
            <a:stretch>
              <a:fillRect/>
            </a:stretch>
          </p:blipFill>
          <p:spPr>
            <a:xfrm>
              <a:off x="76" y="6691"/>
              <a:ext cx="7902" cy="3745"/>
            </a:xfrm>
            <a:prstGeom prst="rect">
              <a:avLst/>
            </a:prstGeom>
          </p:spPr>
        </p:pic>
        <p:sp>
          <p:nvSpPr>
            <p:cNvPr id="10" name="文本框 9"/>
            <p:cNvSpPr txBox="1"/>
            <p:nvPr>
              <p:custDataLst>
                <p:tags r:id="rId8"/>
              </p:custDataLst>
            </p:nvPr>
          </p:nvSpPr>
          <p:spPr>
            <a:xfrm>
              <a:off x="3140" y="6194"/>
              <a:ext cx="1752" cy="727"/>
            </a:xfrm>
            <a:prstGeom prst="rect">
              <a:avLst/>
            </a:prstGeom>
            <a:solidFill>
              <a:schemeClr val="accent2"/>
            </a:solidFill>
          </p:spPr>
          <p:txBody>
            <a:bodyPr wrap="none" rtlCol="0">
              <a:spAutoFit/>
            </a:bodyPr>
            <a:lstStyle/>
            <a:p>
              <a:r>
                <a:rPr lang="zh-CN" altLang="en-US" sz="2400">
                  <a:solidFill>
                    <a:schemeClr val="bg1"/>
                  </a:solidFill>
                  <a:latin typeface="微软雅黑" panose="020B0503020204020204" pitchFamily="34" charset="-122"/>
                  <a:ea typeface="微软雅黑" panose="020B0503020204020204" pitchFamily="34" charset="-122"/>
                </a:rPr>
                <a:t>噬菌体</a:t>
              </a:r>
              <a:endParaRPr lang="zh-CN" altLang="en-US" sz="2400">
                <a:solidFill>
                  <a:schemeClr val="bg1"/>
                </a:solidFill>
                <a:latin typeface="微软雅黑" panose="020B0503020204020204" pitchFamily="34" charset="-122"/>
                <a:ea typeface="微软雅黑" panose="020B0503020204020204" pitchFamily="34" charset="-122"/>
              </a:endParaRPr>
            </a:p>
          </p:txBody>
        </p:sp>
      </p:grpSp>
      <p:grpSp>
        <p:nvGrpSpPr>
          <p:cNvPr id="13" name="组合 12"/>
          <p:cNvGrpSpPr/>
          <p:nvPr>
            <p:custDataLst>
              <p:tags r:id="rId9"/>
            </p:custDataLst>
          </p:nvPr>
        </p:nvGrpSpPr>
        <p:grpSpPr>
          <a:xfrm>
            <a:off x="5054492" y="3091477"/>
            <a:ext cx="6766053" cy="3702165"/>
            <a:chOff x="8013" y="4223"/>
            <a:chExt cx="10957" cy="6213"/>
          </a:xfrm>
        </p:grpSpPr>
        <p:pic>
          <p:nvPicPr>
            <p:cNvPr id="7" name="图片 6" descr="动物病毒2(1)"/>
            <p:cNvPicPr>
              <a:picLocks noChangeAspect="1"/>
            </p:cNvPicPr>
            <p:nvPr>
              <p:custDataLst>
                <p:tags r:id="rId10"/>
              </p:custDataLst>
            </p:nvPr>
          </p:nvPicPr>
          <p:blipFill>
            <a:blip r:embed="rId11"/>
            <a:stretch>
              <a:fillRect/>
            </a:stretch>
          </p:blipFill>
          <p:spPr>
            <a:xfrm>
              <a:off x="8013" y="4223"/>
              <a:ext cx="10957" cy="6213"/>
            </a:xfrm>
            <a:prstGeom prst="rect">
              <a:avLst/>
            </a:prstGeom>
          </p:spPr>
        </p:pic>
        <p:sp>
          <p:nvSpPr>
            <p:cNvPr id="11" name="文本框 10"/>
            <p:cNvSpPr txBox="1"/>
            <p:nvPr>
              <p:custDataLst>
                <p:tags r:id="rId12"/>
              </p:custDataLst>
            </p:nvPr>
          </p:nvSpPr>
          <p:spPr>
            <a:xfrm>
              <a:off x="12322" y="4436"/>
              <a:ext cx="2240" cy="727"/>
            </a:xfrm>
            <a:prstGeom prst="rect">
              <a:avLst/>
            </a:prstGeom>
            <a:solidFill>
              <a:schemeClr val="accent2"/>
            </a:solidFill>
          </p:spPr>
          <p:txBody>
            <a:bodyPr wrap="none" rtlCol="0">
              <a:spAutoFit/>
            </a:bodyPr>
            <a:lstStyle/>
            <a:p>
              <a:r>
                <a:rPr lang="zh-CN" altLang="en-US" sz="2400">
                  <a:solidFill>
                    <a:schemeClr val="bg1"/>
                  </a:solidFill>
                  <a:latin typeface="微软雅黑" panose="020B0503020204020204" pitchFamily="34" charset="-122"/>
                  <a:ea typeface="微软雅黑" panose="020B0503020204020204" pitchFamily="34" charset="-122"/>
                </a:rPr>
                <a:t>动物病毒</a:t>
              </a:r>
              <a:endParaRPr lang="zh-CN" altLang="en-US" sz="2400">
                <a:solidFill>
                  <a:schemeClr val="bg1"/>
                </a:solidFill>
                <a:latin typeface="微软雅黑" panose="020B0503020204020204" pitchFamily="34" charset="-122"/>
                <a:ea typeface="微软雅黑" panose="020B0503020204020204" pitchFamily="34" charset="-122"/>
              </a:endParaRPr>
            </a:p>
          </p:txBody>
        </p:sp>
      </p:grpSp>
      <p:sp>
        <p:nvSpPr>
          <p:cNvPr id="2" name="文本框 1"/>
          <p:cNvSpPr txBox="1"/>
          <p:nvPr>
            <p:custDataLst>
              <p:tags r:id="rId13"/>
            </p:custDataLst>
          </p:nvPr>
        </p:nvSpPr>
        <p:spPr>
          <a:xfrm>
            <a:off x="461010" y="836930"/>
            <a:ext cx="11002010" cy="797560"/>
          </a:xfrm>
          <a:prstGeom prst="rect">
            <a:avLst/>
          </a:prstGeom>
          <a:solidFill>
            <a:schemeClr val="bg1"/>
          </a:solidFill>
          <a:ln w="28575" cmpd="sng">
            <a:solidFill>
              <a:srgbClr val="FF0000"/>
            </a:solidFill>
            <a:prstDash val="solid"/>
          </a:ln>
          <a:effectLst>
            <a:outerShdw blurRad="50800" dist="38100" dir="2700000" algn="tl" rotWithShape="0">
              <a:prstClr val="black">
                <a:alpha val="40000"/>
              </a:prstClr>
            </a:outerShdw>
          </a:effectLst>
        </p:spPr>
        <p:txBody>
          <a:bodyPr wrap="square" rtlCol="0">
            <a:noAutofit/>
          </a:bodyPr>
          <a:lstStyle/>
          <a:p>
            <a:pPr lvl="0" algn="l">
              <a:lnSpc>
                <a:spcPct val="120000"/>
              </a:lnSpc>
              <a:buClrTx/>
              <a:buSzTx/>
              <a:buFontTx/>
            </a:pPr>
            <a:r>
              <a:rPr lang="zh-CN" altLang="en-US" sz="2000">
                <a:latin typeface="楷体" panose="02010609060101010101" pitchFamily="49" charset="-122"/>
                <a:ea typeface="楷体" panose="02010609060101010101" pitchFamily="49" charset="-122"/>
                <a:cs typeface="楷体" panose="02010609060101010101" pitchFamily="49" charset="-122"/>
                <a:sym typeface="+mn-ea"/>
              </a:rPr>
              <a:t>【任务三】1.阅读课本72页第二段和73页第一段，明确将外源基因送入细胞的主要利用的是什么？该工具有什么特点？除了这种工具之外，还有什么工具？</a:t>
            </a:r>
            <a:endParaRPr lang="zh-CN" altLang="en-US" sz="2000">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20" name="文本框 1"/>
          <p:cNvSpPr/>
          <p:nvPr>
            <p:custDataLst>
              <p:tags r:id="rId14"/>
            </p:custDataLst>
          </p:nvPr>
        </p:nvSpPr>
        <p:spPr bwMode="auto">
          <a:xfrm>
            <a:off x="119380" y="116840"/>
            <a:ext cx="8030210" cy="57531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800" b="1">
                <a:solidFill>
                  <a:schemeClr val="lt1"/>
                </a:solidFill>
                <a:latin typeface="黑体" panose="02010609060101010101" charset="-122"/>
                <a:ea typeface="黑体" panose="02010609060101010101" charset="-122"/>
                <a:sym typeface="+mn-ea"/>
              </a:rPr>
              <a:t>三、基因进入受体细胞的载体——“分子运输车”</a:t>
            </a:r>
            <a:endParaRPr lang="zh-CN" altLang="en-US" sz="2800" b="1">
              <a:solidFill>
                <a:schemeClr val="lt1"/>
              </a:solidFill>
              <a:latin typeface="黑体" panose="02010609060101010101" charset="-122"/>
              <a:ea typeface="黑体" panose="0201060906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5" name="文本框 4"/>
          <p:cNvSpPr txBox="1"/>
          <p:nvPr>
            <p:custDataLst>
              <p:tags r:id="rId2"/>
            </p:custDataLst>
          </p:nvPr>
        </p:nvSpPr>
        <p:spPr>
          <a:xfrm>
            <a:off x="1703512" y="1536874"/>
            <a:ext cx="8917495" cy="830997"/>
          </a:xfrm>
          <a:prstGeom prst="rect">
            <a:avLst/>
          </a:prstGeom>
          <a:solidFill>
            <a:schemeClr val="bg1"/>
          </a:solidFill>
          <a:ln w="28575" cmpd="sng">
            <a:solidFill>
              <a:schemeClr val="accent1">
                <a:shade val="50000"/>
              </a:schemeClr>
            </a:solidFill>
            <a:prstDash val="solid"/>
          </a:ln>
          <a:effectLst>
            <a:outerShdw blurRad="50800" dist="38100" dir="2700000" algn="tl" rotWithShape="0">
              <a:prstClr val="black">
                <a:alpha val="40000"/>
              </a:prstClr>
            </a:outerShdw>
          </a:effectLst>
        </p:spPr>
        <p:txBody>
          <a:bodyPr wrap="square" rtlCol="0">
            <a:spAutoFit/>
          </a:bodyPr>
          <a:lstStyle/>
          <a:p>
            <a:pPr algn="dist"/>
            <a:r>
              <a:rPr lang="en-US" altLang="zh-CN" sz="2400">
                <a:latin typeface="Times New Roman" panose="02020603050405020304" pitchFamily="18" charset="0"/>
                <a:cs typeface="Times New Roman" panose="02020603050405020304" pitchFamily="18" charset="0"/>
              </a:rPr>
              <a:t>5</a:t>
            </a:r>
            <a:r>
              <a:rPr lang="en-US" altLang="zh-CN" sz="2400">
                <a:latin typeface="Times New Roman" panose="02020603050405020304" pitchFamily="18" charset="0"/>
                <a:ea typeface="等线" panose="02010600030101010101" pitchFamily="2" charset="-122"/>
                <a:cs typeface="Times New Roman" panose="02020603050405020304" pitchFamily="18" charset="0"/>
              </a:rPr>
              <a:t>′-ATTGCATGCTATCCATGAATTCGGCATAC-3′</a:t>
            </a:r>
            <a:endParaRPr lang="en-US" altLang="zh-CN" sz="2400">
              <a:latin typeface="Times New Roman" panose="02020603050405020304" pitchFamily="18" charset="0"/>
              <a:ea typeface="等线" panose="02010600030101010101" pitchFamily="2" charset="-122"/>
              <a:cs typeface="Times New Roman" panose="02020603050405020304" pitchFamily="18" charset="0"/>
            </a:endParaRPr>
          </a:p>
          <a:p>
            <a:pPr algn="dist"/>
            <a:r>
              <a:rPr lang="en-US" altLang="zh-CN" sz="2400">
                <a:latin typeface="Times New Roman" panose="02020603050405020304" pitchFamily="18" charset="0"/>
                <a:ea typeface="等线" panose="02010600030101010101" pitchFamily="2" charset="-122"/>
                <a:cs typeface="Times New Roman" panose="02020603050405020304" pitchFamily="18" charset="0"/>
              </a:rPr>
              <a:t>3′-TATCGTACGATAGGTACTTAAGCCGTATG-5′</a:t>
            </a:r>
            <a:endParaRPr lang="zh-CN" altLang="en-US" sz="2400">
              <a:latin typeface="Times New Roman" panose="02020603050405020304" pitchFamily="18" charset="0"/>
              <a:cs typeface="Times New Roman" panose="02020603050405020304" pitchFamily="18" charset="0"/>
            </a:endParaRPr>
          </a:p>
        </p:txBody>
      </p:sp>
      <p:sp>
        <p:nvSpPr>
          <p:cNvPr id="8" name="文本框 7"/>
          <p:cNvSpPr txBox="1"/>
          <p:nvPr>
            <p:custDataLst>
              <p:tags r:id="rId3"/>
            </p:custDataLst>
          </p:nvPr>
        </p:nvSpPr>
        <p:spPr>
          <a:xfrm>
            <a:off x="1703512" y="2437175"/>
            <a:ext cx="8917495" cy="830997"/>
          </a:xfrm>
          <a:prstGeom prst="rect">
            <a:avLst/>
          </a:prstGeom>
          <a:solidFill>
            <a:schemeClr val="bg1"/>
          </a:solidFill>
          <a:ln w="28575" cmpd="sng">
            <a:solidFill>
              <a:schemeClr val="accent1">
                <a:shade val="50000"/>
              </a:schemeClr>
            </a:solidFill>
            <a:prstDash val="solid"/>
          </a:ln>
          <a:effectLst>
            <a:outerShdw blurRad="50800" dist="38100" dir="2700000" algn="tl" rotWithShape="0">
              <a:prstClr val="black">
                <a:alpha val="40000"/>
              </a:prstClr>
            </a:outerShdw>
          </a:effectLst>
        </p:spPr>
        <p:txBody>
          <a:bodyPr wrap="square" rtlCol="0">
            <a:spAutoFit/>
          </a:bodyPr>
          <a:lstStyle/>
          <a:p>
            <a:pPr algn="dist"/>
            <a:r>
              <a:rPr lang="en-US" altLang="zh-CN" sz="2400">
                <a:latin typeface="Times New Roman" panose="02020603050405020304" pitchFamily="18" charset="0"/>
                <a:cs typeface="Times New Roman" panose="02020603050405020304" pitchFamily="18" charset="0"/>
              </a:rPr>
              <a:t>5</a:t>
            </a:r>
            <a:r>
              <a:rPr lang="en-US" altLang="zh-CN" sz="2400">
                <a:latin typeface="Times New Roman" panose="02020603050405020304" pitchFamily="18" charset="0"/>
                <a:ea typeface="等线" panose="02010600030101010101" pitchFamily="2" charset="-122"/>
                <a:cs typeface="Times New Roman" panose="02020603050405020304" pitchFamily="18" charset="0"/>
              </a:rPr>
              <a:t>′-TCCTAGAATTCTCGGTATGAATTCCATAC-3′</a:t>
            </a:r>
            <a:endParaRPr lang="en-US" altLang="zh-CN" sz="2400">
              <a:latin typeface="Times New Roman" panose="02020603050405020304" pitchFamily="18" charset="0"/>
              <a:ea typeface="等线" panose="02010600030101010101" pitchFamily="2" charset="-122"/>
              <a:cs typeface="Times New Roman" panose="02020603050405020304" pitchFamily="18" charset="0"/>
            </a:endParaRPr>
          </a:p>
          <a:p>
            <a:pPr algn="dist"/>
            <a:r>
              <a:rPr lang="en-US" altLang="zh-CN" sz="2400">
                <a:latin typeface="Times New Roman" panose="02020603050405020304" pitchFamily="18" charset="0"/>
                <a:ea typeface="等线" panose="02010600030101010101" pitchFamily="2" charset="-122"/>
                <a:cs typeface="Times New Roman" panose="02020603050405020304" pitchFamily="18" charset="0"/>
              </a:rPr>
              <a:t>3′-AGGATCTTAAGAGCCATACTTAAGGTATG-5′</a:t>
            </a:r>
            <a:endParaRPr lang="zh-CN" altLang="en-US" sz="2400">
              <a:latin typeface="Times New Roman" panose="02020603050405020304" pitchFamily="18" charset="0"/>
              <a:cs typeface="Times New Roman" panose="02020603050405020304" pitchFamily="18" charset="0"/>
            </a:endParaRPr>
          </a:p>
        </p:txBody>
      </p:sp>
      <p:sp>
        <p:nvSpPr>
          <p:cNvPr id="6" name="文本框 5"/>
          <p:cNvSpPr txBox="1"/>
          <p:nvPr>
            <p:custDataLst>
              <p:tags r:id="rId4"/>
            </p:custDataLst>
          </p:nvPr>
        </p:nvSpPr>
        <p:spPr>
          <a:xfrm>
            <a:off x="911179" y="3395513"/>
            <a:ext cx="10801200" cy="1532727"/>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a:lnSpc>
                <a:spcPct val="130000"/>
              </a:lnSpc>
            </a:pPr>
            <a:r>
              <a:rPr lang="zh-CN" altLang="en-US" sz="2400">
                <a:latin typeface="仿宋" panose="02010609060101010101" pitchFamily="49" charset="-122"/>
                <a:ea typeface="仿宋" panose="02010609060101010101" pitchFamily="49" charset="-122"/>
                <a:cs typeface="微软雅黑" panose="020B0503020204020204" pitchFamily="34" charset="-122"/>
              </a:rPr>
              <a:t>请你在上述序列中</a:t>
            </a:r>
            <a:r>
              <a:rPr lang="en-US" altLang="zh-CN" sz="2400" i="1">
                <a:latin typeface="仿宋" panose="02010609060101010101" pitchFamily="49" charset="-122"/>
                <a:ea typeface="仿宋" panose="02010609060101010101" pitchFamily="49" charset="-122"/>
                <a:cs typeface="微软雅黑" panose="020B0503020204020204" pitchFamily="34" charset="-122"/>
              </a:rPr>
              <a:t>Eco</a:t>
            </a:r>
            <a:r>
              <a:rPr lang="en-US" altLang="zh-CN" sz="2400">
                <a:latin typeface="仿宋" panose="02010609060101010101" pitchFamily="49" charset="-122"/>
                <a:ea typeface="仿宋" panose="02010609060101010101" pitchFamily="49" charset="-122"/>
                <a:cs typeface="微软雅黑" panose="020B0503020204020204" pitchFamily="34" charset="-122"/>
              </a:rPr>
              <a:t>RⅠ</a:t>
            </a:r>
            <a:r>
              <a:rPr lang="zh-CN" altLang="en-US" sz="2400">
                <a:latin typeface="仿宋" panose="02010609060101010101" pitchFamily="49" charset="-122"/>
                <a:ea typeface="仿宋" panose="02010609060101010101" pitchFamily="49" charset="-122"/>
                <a:cs typeface="微软雅黑" panose="020B0503020204020204" pitchFamily="34" charset="-122"/>
              </a:rPr>
              <a:t>的识别序列和切割位点。然后，用剪刀进行“切割”。待切割位点全部切开后，将从下面那条</a:t>
            </a:r>
            <a:r>
              <a:rPr lang="en-US" altLang="zh-CN" sz="2400">
                <a:latin typeface="仿宋" panose="02010609060101010101" pitchFamily="49" charset="-122"/>
                <a:ea typeface="仿宋" panose="02010609060101010101" pitchFamily="49" charset="-122"/>
                <a:cs typeface="微软雅黑" panose="020B0503020204020204" pitchFamily="34" charset="-122"/>
              </a:rPr>
              <a:t>DNA</a:t>
            </a:r>
            <a:r>
              <a:rPr lang="zh-CN" altLang="en-US" sz="2400">
                <a:latin typeface="仿宋" panose="02010609060101010101" pitchFamily="49" charset="-122"/>
                <a:ea typeface="仿宋" panose="02010609060101010101" pitchFamily="49" charset="-122"/>
                <a:cs typeface="微软雅黑" panose="020B0503020204020204" pitchFamily="34" charset="-122"/>
              </a:rPr>
              <a:t>链上切下的片段重组到上面那条</a:t>
            </a:r>
            <a:r>
              <a:rPr lang="en-US" altLang="zh-CN" sz="2400">
                <a:latin typeface="仿宋" panose="02010609060101010101" pitchFamily="49" charset="-122"/>
                <a:ea typeface="仿宋" panose="02010609060101010101" pitchFamily="49" charset="-122"/>
                <a:cs typeface="微软雅黑" panose="020B0503020204020204" pitchFamily="34" charset="-122"/>
              </a:rPr>
              <a:t>DNA</a:t>
            </a:r>
            <a:r>
              <a:rPr lang="zh-CN" altLang="en-US" sz="2400">
                <a:latin typeface="仿宋" panose="02010609060101010101" pitchFamily="49" charset="-122"/>
                <a:ea typeface="仿宋" panose="02010609060101010101" pitchFamily="49" charset="-122"/>
                <a:cs typeface="微软雅黑" panose="020B0503020204020204" pitchFamily="34" charset="-122"/>
              </a:rPr>
              <a:t>链的切口处，并用透明胶带将切口粘起来</a:t>
            </a:r>
            <a:r>
              <a:rPr lang="zh-CN" altLang="en-US" sz="2400" smtClean="0">
                <a:latin typeface="仿宋" panose="02010609060101010101" pitchFamily="49" charset="-122"/>
                <a:ea typeface="仿宋" panose="02010609060101010101" pitchFamily="49" charset="-122"/>
                <a:cs typeface="微软雅黑" panose="020B0503020204020204" pitchFamily="34" charset="-122"/>
              </a:rPr>
              <a:t>。</a:t>
            </a:r>
            <a:endParaRPr lang="en-US" altLang="zh-CN" sz="2400">
              <a:latin typeface="仿宋" panose="02010609060101010101" pitchFamily="49" charset="-122"/>
              <a:ea typeface="仿宋" panose="02010609060101010101" pitchFamily="49" charset="-122"/>
              <a:cs typeface="微软雅黑" panose="020B0503020204020204" pitchFamily="34" charset="-122"/>
            </a:endParaRPr>
          </a:p>
        </p:txBody>
      </p:sp>
      <p:sp>
        <p:nvSpPr>
          <p:cNvPr id="2" name="矩形 1"/>
          <p:cNvSpPr/>
          <p:nvPr>
            <p:custDataLst>
              <p:tags r:id="rId5"/>
            </p:custDataLst>
          </p:nvPr>
        </p:nvSpPr>
        <p:spPr>
          <a:xfrm>
            <a:off x="47111" y="4869331"/>
            <a:ext cx="1107996" cy="461665"/>
          </a:xfrm>
          <a:prstGeom prst="rect">
            <a:avLst/>
          </a:prstGeom>
        </p:spPr>
        <p:txBody>
          <a:bodyPr wrap="none">
            <a:spAutoFit/>
          </a:bodyPr>
          <a:lstStyle/>
          <a:p>
            <a:pPr>
              <a:lnSpc>
                <a:spcPct val="100000"/>
              </a:lnSpc>
            </a:pPr>
            <a:r>
              <a:rPr lang="zh-CN" altLang="en-US" sz="2400" b="1">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讨论：</a:t>
            </a:r>
            <a:endParaRPr lang="zh-CN" altLang="en-US" sz="2400" b="1">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9" name="文本框 28"/>
          <p:cNvSpPr txBox="1"/>
          <p:nvPr>
            <p:custDataLst>
              <p:tags r:id="rId6"/>
            </p:custDataLst>
          </p:nvPr>
        </p:nvSpPr>
        <p:spPr>
          <a:xfrm>
            <a:off x="983615" y="5229225"/>
            <a:ext cx="11015980" cy="1476375"/>
          </a:xfrm>
          <a:prstGeom prst="rect">
            <a:avLst/>
          </a:prstGeom>
          <a:solidFill>
            <a:schemeClr val="bg1"/>
          </a:solidFill>
          <a:ln w="9525">
            <a:solidFill>
              <a:schemeClr val="accent1"/>
            </a:solidFill>
          </a:ln>
          <a:effectLst>
            <a:outerShdw blurRad="50800" dist="38100" dir="2700000" algn="tl" rotWithShape="0">
              <a:prstClr val="black">
                <a:alpha val="40000"/>
              </a:prstClr>
            </a:outerShdw>
          </a:effectLst>
        </p:spPr>
        <p:txBody>
          <a:bodyPr wrap="square">
            <a:spAutoFit/>
          </a:bodyPr>
          <a:lstStyle/>
          <a:p>
            <a:pPr indent="0">
              <a:lnSpc>
                <a:spcPct val="125000"/>
              </a:lnSpc>
            </a:pPr>
            <a:r>
              <a:rPr lang="en-US" sz="24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1. </a:t>
            </a:r>
            <a:r>
              <a:rPr lang="zh-CN" sz="24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剪刀和透明胶条分别代表哪种“分子工具” </a:t>
            </a:r>
            <a:r>
              <a:rPr lang="zh-CN" sz="2400" smtClean="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sz="24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25000"/>
              </a:lnSpc>
            </a:pPr>
            <a:r>
              <a:rPr lang="en-US" sz="24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2. </a:t>
            </a:r>
            <a:r>
              <a:rPr lang="zh-CN" sz="24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你制作的黏性末端的碱基能不能互补配对？如果不能，可能是什么原因造成的？</a:t>
            </a:r>
            <a:endParaRPr lang="zh-CN" sz="24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25000"/>
              </a:lnSpc>
            </a:pPr>
            <a:r>
              <a:rPr lang="en-US" sz="2400" smtClean="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3</a:t>
            </a:r>
            <a:r>
              <a:rPr lang="en-US" sz="24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sz="24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你插入的DNA片段能称得上一个基因吗</a:t>
            </a:r>
            <a:r>
              <a:rPr lang="zh-CN" sz="2400" smtClean="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sz="24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custDataLst>
              <p:tags r:id="rId7"/>
            </p:custDataLst>
          </p:nvPr>
        </p:nvSpPr>
        <p:spPr>
          <a:xfrm>
            <a:off x="407035" y="907415"/>
            <a:ext cx="11224895" cy="480695"/>
          </a:xfrm>
          <a:prstGeom prst="rect">
            <a:avLst/>
          </a:prstGeom>
          <a:solidFill>
            <a:schemeClr val="bg1"/>
          </a:solidFill>
          <a:ln w="28575" cmpd="sng">
            <a:solidFill>
              <a:srgbClr val="FF0000"/>
            </a:solidFill>
            <a:prstDash val="solid"/>
          </a:ln>
          <a:effectLst>
            <a:outerShdw blurRad="50800" dist="38100" dir="2700000" algn="tl" rotWithShape="0">
              <a:prstClr val="black">
                <a:alpha val="40000"/>
              </a:prstClr>
            </a:outerShdw>
          </a:effectLst>
        </p:spPr>
        <p:txBody>
          <a:bodyPr wrap="square" rtlCol="0">
            <a:noAutofit/>
          </a:bodyPr>
          <a:lstStyle/>
          <a:p>
            <a:pPr lvl="0" algn="l">
              <a:lnSpc>
                <a:spcPct val="120000"/>
              </a:lnSpc>
              <a:buClrTx/>
              <a:buSzTx/>
              <a:buFontTx/>
            </a:pPr>
            <a:r>
              <a:rPr lang="zh-CN" altLang="en-US" sz="2400">
                <a:latin typeface="楷体" panose="02010609060101010101" pitchFamily="49" charset="-122"/>
                <a:ea typeface="楷体" panose="02010609060101010101" pitchFamily="49" charset="-122"/>
                <a:cs typeface="楷体" panose="02010609060101010101" pitchFamily="49" charset="-122"/>
                <a:sym typeface="+mn-ea"/>
              </a:rPr>
              <a:t>【任务三】2.阅读课本73页思考讨论“重组DNA分子”的资料，完成以下三个问题。</a:t>
            </a:r>
            <a:endParaRPr lang="zh-CN" altLang="en-US" sz="2400">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7" name="文本框 1"/>
          <p:cNvSpPr/>
          <p:nvPr>
            <p:custDataLst>
              <p:tags r:id="rId8"/>
            </p:custDataLst>
          </p:nvPr>
        </p:nvSpPr>
        <p:spPr bwMode="auto">
          <a:xfrm>
            <a:off x="119380" y="183515"/>
            <a:ext cx="8030210" cy="57531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800" b="1">
                <a:solidFill>
                  <a:schemeClr val="lt1"/>
                </a:solidFill>
                <a:latin typeface="黑体" panose="02010609060101010101" charset="-122"/>
                <a:ea typeface="黑体" panose="02010609060101010101" charset="-122"/>
                <a:sym typeface="+mn-ea"/>
              </a:rPr>
              <a:t>三、基因进入受体细胞的载体——“分子运输车”</a:t>
            </a:r>
            <a:endParaRPr lang="zh-CN" altLang="en-US" sz="2800" b="1">
              <a:solidFill>
                <a:schemeClr val="lt1"/>
              </a:solidFill>
              <a:latin typeface="黑体" panose="02010609060101010101" charset="-122"/>
              <a:ea typeface="黑体" panose="0201060906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left)">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9">
                                            <p:txEl>
                                              <p:pRg st="0" end="0"/>
                                            </p:txEl>
                                          </p:spTgt>
                                        </p:tgtEl>
                                        <p:attrNameLst>
                                          <p:attrName>style.visibility</p:attrName>
                                        </p:attrNameLst>
                                      </p:cBhvr>
                                      <p:to>
                                        <p:strVal val="visible"/>
                                      </p:to>
                                    </p:set>
                                    <p:animEffect transition="in" filter="wipe(left)">
                                      <p:cBhvr>
                                        <p:cTn id="30" dur="500"/>
                                        <p:tgtEl>
                                          <p:spTgt spid="2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xEl>
                                              <p:pRg st="1" end="1"/>
                                            </p:txEl>
                                          </p:spTgt>
                                        </p:tgtEl>
                                        <p:attrNameLst>
                                          <p:attrName>style.visibility</p:attrName>
                                        </p:attrNameLst>
                                      </p:cBhvr>
                                      <p:to>
                                        <p:strVal val="visible"/>
                                      </p:to>
                                    </p:set>
                                    <p:animEffect transition="in" filter="wipe(left)">
                                      <p:cBhvr>
                                        <p:cTn id="35" dur="500"/>
                                        <p:tgtEl>
                                          <p:spTgt spid="29">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9">
                                            <p:txEl>
                                              <p:pRg st="2" end="2"/>
                                            </p:txEl>
                                          </p:spTgt>
                                        </p:tgtEl>
                                        <p:attrNameLst>
                                          <p:attrName>style.visibility</p:attrName>
                                        </p:attrNameLst>
                                      </p:cBhvr>
                                      <p:to>
                                        <p:strVal val="visible"/>
                                      </p:to>
                                    </p:set>
                                    <p:animEffect transition="in" filter="wipe(left)">
                                      <p:cBhvr>
                                        <p:cTn id="40" dur="5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6" grpId="0" animBg="1"/>
      <p:bldP spid="2" grpId="0"/>
      <p:bldP spid="29"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1703512" y="1147687"/>
            <a:ext cx="8917495" cy="829945"/>
          </a:xfrm>
          <a:prstGeom prst="rect">
            <a:avLst/>
          </a:prstGeom>
          <a:solidFill>
            <a:schemeClr val="bg1"/>
          </a:solidFill>
          <a:ln w="28575" cmpd="sng">
            <a:solidFill>
              <a:schemeClr val="accent1">
                <a:shade val="50000"/>
              </a:schemeClr>
            </a:solidFill>
            <a:prstDash val="solid"/>
          </a:ln>
          <a:effectLst>
            <a:outerShdw blurRad="50800" dist="38100" dir="2700000" algn="tl" rotWithShape="0">
              <a:prstClr val="black">
                <a:alpha val="40000"/>
              </a:prstClr>
            </a:outerShdw>
          </a:effectLst>
        </p:spPr>
        <p:txBody>
          <a:bodyPr wrap="square" rtlCol="0">
            <a:spAutoFit/>
          </a:bodyPr>
          <a:lstStyle/>
          <a:p>
            <a:pPr lvl="0" algn="dist">
              <a:buClrTx/>
              <a:buSzTx/>
              <a:buFontTx/>
            </a:pPr>
            <a:r>
              <a:rPr lang="en-US" altLang="zh-CN" sz="2400">
                <a:latin typeface="Times New Roman" panose="02020603050405020304" pitchFamily="18" charset="0"/>
                <a:cs typeface="Times New Roman" panose="02020603050405020304" pitchFamily="18" charset="0"/>
                <a:sym typeface="+mn-ea"/>
              </a:rPr>
              <a:t>5′-ATTGCATGCTATCCATGAATTCGGCATAC-3′</a:t>
            </a:r>
            <a:endParaRPr lang="en-US" altLang="zh-CN" sz="2400">
              <a:latin typeface="Times New Roman" panose="02020603050405020304" pitchFamily="18" charset="0"/>
              <a:cs typeface="Times New Roman" panose="02020603050405020304" pitchFamily="18" charset="0"/>
              <a:sym typeface="+mn-ea"/>
            </a:endParaRPr>
          </a:p>
          <a:p>
            <a:pPr lvl="0" algn="dist">
              <a:buClrTx/>
              <a:buSzTx/>
              <a:buFontTx/>
            </a:pPr>
            <a:r>
              <a:rPr lang="en-US" altLang="zh-CN" sz="2400">
                <a:latin typeface="Times New Roman" panose="02020603050405020304" pitchFamily="18" charset="0"/>
                <a:cs typeface="Times New Roman" panose="02020603050405020304" pitchFamily="18" charset="0"/>
                <a:sym typeface="+mn-ea"/>
              </a:rPr>
              <a:t>3′-TATCGTACGATAGGTACTTAAGCCGTATG-5′</a:t>
            </a:r>
            <a:endParaRPr lang="en-US" altLang="zh-CN" sz="2400">
              <a:latin typeface="Times New Roman" panose="02020603050405020304" pitchFamily="18" charset="0"/>
              <a:cs typeface="Times New Roman" panose="02020603050405020304" pitchFamily="18" charset="0"/>
              <a:sym typeface="+mn-ea"/>
            </a:endParaRPr>
          </a:p>
        </p:txBody>
      </p:sp>
      <p:sp>
        <p:nvSpPr>
          <p:cNvPr id="8" name="文本框 7"/>
          <p:cNvSpPr txBox="1"/>
          <p:nvPr>
            <p:custDataLst>
              <p:tags r:id="rId2"/>
            </p:custDataLst>
          </p:nvPr>
        </p:nvSpPr>
        <p:spPr>
          <a:xfrm>
            <a:off x="1703512" y="2061185"/>
            <a:ext cx="8917495" cy="829945"/>
          </a:xfrm>
          <a:prstGeom prst="rect">
            <a:avLst/>
          </a:prstGeom>
          <a:solidFill>
            <a:schemeClr val="bg1"/>
          </a:solidFill>
          <a:ln w="28575" cmpd="sng">
            <a:solidFill>
              <a:schemeClr val="accent1">
                <a:shade val="50000"/>
              </a:schemeClr>
            </a:solidFill>
            <a:prstDash val="solid"/>
          </a:ln>
          <a:effectLst>
            <a:outerShdw blurRad="50800" dist="38100" dir="2700000" algn="tl" rotWithShape="0">
              <a:prstClr val="black">
                <a:alpha val="40000"/>
              </a:prstClr>
            </a:outerShdw>
          </a:effectLst>
        </p:spPr>
        <p:txBody>
          <a:bodyPr wrap="square" rtlCol="0">
            <a:spAutoFit/>
          </a:bodyPr>
          <a:lstStyle/>
          <a:p>
            <a:pPr lvl="0" algn="dist">
              <a:buClrTx/>
              <a:buSzTx/>
              <a:buFontTx/>
            </a:pPr>
            <a:r>
              <a:rPr lang="en-US" altLang="zh-CN" sz="2400">
                <a:latin typeface="Times New Roman" panose="02020603050405020304" pitchFamily="18" charset="0"/>
                <a:cs typeface="Times New Roman" panose="02020603050405020304" pitchFamily="18" charset="0"/>
                <a:sym typeface="+mn-ea"/>
              </a:rPr>
              <a:t>5′-TCCTAGAATTCTCGGTATGAATTCCATAC-3′</a:t>
            </a:r>
            <a:endParaRPr lang="en-US" altLang="zh-CN" sz="2400">
              <a:latin typeface="Times New Roman" panose="02020603050405020304" pitchFamily="18" charset="0"/>
              <a:cs typeface="Times New Roman" panose="02020603050405020304" pitchFamily="18" charset="0"/>
              <a:sym typeface="+mn-ea"/>
            </a:endParaRPr>
          </a:p>
          <a:p>
            <a:pPr lvl="0" algn="dist">
              <a:buClrTx/>
              <a:buSzTx/>
              <a:buFontTx/>
            </a:pPr>
            <a:r>
              <a:rPr lang="en-US" altLang="zh-CN" sz="2400">
                <a:latin typeface="Times New Roman" panose="02020603050405020304" pitchFamily="18" charset="0"/>
                <a:cs typeface="Times New Roman" panose="02020603050405020304" pitchFamily="18" charset="0"/>
                <a:sym typeface="+mn-ea"/>
              </a:rPr>
              <a:t>3′-AGGATCTTAAGAGCCATACTTAAGGTATG-5′</a:t>
            </a:r>
            <a:endParaRPr lang="en-US" altLang="zh-CN" sz="2400">
              <a:latin typeface="Times New Roman" panose="02020603050405020304" pitchFamily="18" charset="0"/>
              <a:cs typeface="Times New Roman" panose="02020603050405020304" pitchFamily="18" charset="0"/>
              <a:sym typeface="+mn-ea"/>
            </a:endParaRPr>
          </a:p>
        </p:txBody>
      </p:sp>
      <p:sp>
        <p:nvSpPr>
          <p:cNvPr id="26" name="矩形 25"/>
          <p:cNvSpPr/>
          <p:nvPr>
            <p:custDataLst>
              <p:tags r:id="rId3"/>
            </p:custDataLst>
          </p:nvPr>
        </p:nvSpPr>
        <p:spPr>
          <a:xfrm>
            <a:off x="776220" y="2904804"/>
            <a:ext cx="1107996" cy="461665"/>
          </a:xfrm>
          <a:prstGeom prst="rect">
            <a:avLst/>
          </a:prstGeom>
        </p:spPr>
        <p:txBody>
          <a:bodyPr wrap="none">
            <a:spAutoFit/>
          </a:bodyPr>
          <a:lstStyle/>
          <a:p>
            <a:pPr>
              <a:lnSpc>
                <a:spcPct val="100000"/>
              </a:lnSpc>
            </a:pPr>
            <a:r>
              <a:rPr lang="zh-CN" altLang="en-US" sz="2400" b="1">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讨论：</a:t>
            </a:r>
            <a:endParaRPr lang="zh-CN" altLang="en-US" sz="2400" b="1">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9" name="文本框 28"/>
          <p:cNvSpPr txBox="1"/>
          <p:nvPr>
            <p:custDataLst>
              <p:tags r:id="rId4"/>
            </p:custDataLst>
          </p:nvPr>
        </p:nvSpPr>
        <p:spPr>
          <a:xfrm>
            <a:off x="1703705" y="2974340"/>
            <a:ext cx="9538335" cy="3778250"/>
          </a:xfrm>
          <a:prstGeom prst="rect">
            <a:avLst/>
          </a:prstGeom>
          <a:solidFill>
            <a:schemeClr val="bg1"/>
          </a:solidFill>
          <a:ln w="9525">
            <a:solidFill>
              <a:schemeClr val="accent1"/>
            </a:solidFill>
          </a:ln>
          <a:effectLst>
            <a:outerShdw blurRad="50800" dist="38100" dir="2700000" algn="tl" rotWithShape="0">
              <a:prstClr val="black">
                <a:alpha val="40000"/>
              </a:prstClr>
            </a:outerShdw>
          </a:effectLst>
        </p:spPr>
        <p:txBody>
          <a:bodyPr wrap="square">
            <a:noAutofit/>
          </a:bodyPr>
          <a:lstStyle/>
          <a:p>
            <a:pPr marL="457200" indent="-457200">
              <a:lnSpc>
                <a:spcPct val="125000"/>
              </a:lnSpc>
              <a:buAutoNum type="arabicPeriod"/>
            </a:pPr>
            <a:r>
              <a:rPr lang="zh-CN" sz="2400" smtClean="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剪刀</a:t>
            </a:r>
            <a:r>
              <a:rPr lang="zh-CN" sz="24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和透明胶条分别代表哪种“分子工具” </a:t>
            </a:r>
            <a:r>
              <a:rPr lang="zh-CN" sz="2400" smtClean="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400" smtClean="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5000"/>
              </a:lnSpc>
            </a:pPr>
            <a:endParaRPr lang="zh-CN" sz="24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25000"/>
              </a:lnSpc>
            </a:pPr>
            <a:r>
              <a:rPr lang="en-US" sz="24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2. </a:t>
            </a:r>
            <a:r>
              <a:rPr lang="zh-CN" sz="24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你制作的黏性末端的碱基能不能互补配对？如果不能，可能是什么原因造成的</a:t>
            </a:r>
            <a:r>
              <a:rPr lang="zh-CN" sz="2400" smtClean="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400" smtClean="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25000"/>
              </a:lnSpc>
            </a:pPr>
            <a:endParaRPr lang="en-US" altLang="zh-CN" sz="24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25000"/>
              </a:lnSpc>
            </a:pPr>
            <a:endParaRPr lang="zh-CN" sz="24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25000"/>
              </a:lnSpc>
            </a:pPr>
            <a:r>
              <a:rPr lang="en-US" sz="2400" smtClean="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3</a:t>
            </a:r>
            <a:r>
              <a:rPr lang="en-US" sz="24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sz="24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你插入的DNA片段能称得上一个基因吗</a:t>
            </a:r>
            <a:r>
              <a:rPr lang="zh-CN" sz="2400" smtClean="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sz="24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0" name="文本框 29"/>
          <p:cNvSpPr txBox="1"/>
          <p:nvPr>
            <p:custDataLst>
              <p:tags r:id="rId5"/>
            </p:custDataLst>
          </p:nvPr>
        </p:nvSpPr>
        <p:spPr>
          <a:xfrm>
            <a:off x="1736914" y="4909469"/>
            <a:ext cx="9505056" cy="830997"/>
          </a:xfrm>
          <a:prstGeom prst="rect">
            <a:avLst/>
          </a:prstGeom>
          <a:noFill/>
          <a:ln w="9525">
            <a:noFill/>
          </a:ln>
        </p:spPr>
        <p:txBody>
          <a:bodyPr wrap="square">
            <a:spAutoFit/>
          </a:bodyPr>
          <a:lstStyle/>
          <a:p>
            <a:pPr indent="0"/>
            <a:r>
              <a:rPr lang="zh-CN" sz="2400" smtClean="0">
                <a:solidFill>
                  <a:srgbClr val="FF0000"/>
                </a:solidFill>
                <a:latin typeface="楷体" panose="02010609060101010101" pitchFamily="49" charset="-122"/>
                <a:ea typeface="楷体" panose="02010609060101010101" pitchFamily="49" charset="-122"/>
                <a:cs typeface="微软雅黑" panose="020B0503020204020204" pitchFamily="34" charset="-122"/>
              </a:rPr>
              <a:t>根据</a:t>
            </a:r>
            <a:r>
              <a:rPr lang="zh-CN" sz="2400">
                <a:solidFill>
                  <a:srgbClr val="FF0000"/>
                </a:solidFill>
                <a:latin typeface="楷体" panose="02010609060101010101" pitchFamily="49" charset="-122"/>
                <a:ea typeface="楷体" panose="02010609060101010101" pitchFamily="49" charset="-122"/>
                <a:cs typeface="微软雅黑" panose="020B0503020204020204" pitchFamily="34" charset="-122"/>
              </a:rPr>
              <a:t>学生实际操作的情况进行指导。如果制作的黏性末端的碱基不能互补配对可能是剪切位点或连接</a:t>
            </a:r>
            <a:r>
              <a:rPr lang="zh-CN" sz="2400" smtClean="0">
                <a:solidFill>
                  <a:srgbClr val="FF0000"/>
                </a:solidFill>
                <a:latin typeface="楷体" panose="02010609060101010101" pitchFamily="49" charset="-122"/>
                <a:ea typeface="楷体" panose="02010609060101010101" pitchFamily="49" charset="-122"/>
                <a:cs typeface="微软雅黑" panose="020B0503020204020204" pitchFamily="34" charset="-122"/>
              </a:rPr>
              <a:t>位点选得不对，也可能是其他原因。</a:t>
            </a:r>
            <a:endParaRPr lang="zh-CN" sz="2400" smtClean="0">
              <a:solidFill>
                <a:srgbClr val="FF0000"/>
              </a:solidFill>
              <a:latin typeface="楷体" panose="02010609060101010101" pitchFamily="49" charset="-122"/>
              <a:ea typeface="楷体" panose="02010609060101010101" pitchFamily="49" charset="-122"/>
              <a:cs typeface="微软雅黑" panose="020B0503020204020204" pitchFamily="34" charset="-122"/>
            </a:endParaRPr>
          </a:p>
        </p:txBody>
      </p:sp>
      <p:sp>
        <p:nvSpPr>
          <p:cNvPr id="31" name="文本框 30"/>
          <p:cNvSpPr txBox="1"/>
          <p:nvPr>
            <p:custDataLst>
              <p:tags r:id="rId6"/>
            </p:custDataLst>
          </p:nvPr>
        </p:nvSpPr>
        <p:spPr>
          <a:xfrm>
            <a:off x="1971100" y="6217563"/>
            <a:ext cx="7851775" cy="461665"/>
          </a:xfrm>
          <a:prstGeom prst="rect">
            <a:avLst/>
          </a:prstGeom>
          <a:noFill/>
          <a:ln w="9525">
            <a:noFill/>
          </a:ln>
        </p:spPr>
        <p:txBody>
          <a:bodyPr wrap="square">
            <a:spAutoFit/>
          </a:bodyPr>
          <a:lstStyle/>
          <a:p>
            <a:pPr indent="0"/>
            <a:r>
              <a:rPr lang="zh-CN" sz="2400" smtClean="0">
                <a:solidFill>
                  <a:srgbClr val="FF0000"/>
                </a:solidFill>
                <a:latin typeface="楷体" panose="02010609060101010101" pitchFamily="49" charset="-122"/>
                <a:ea typeface="楷体" panose="02010609060101010101" pitchFamily="49" charset="-122"/>
                <a:cs typeface="微软雅黑" panose="020B0503020204020204" pitchFamily="34" charset="-122"/>
              </a:rPr>
              <a:t>不能，因为基因的长度一般在100个碱基对以上。</a:t>
            </a:r>
            <a:endParaRPr lang="zh-CN" altLang="en-US" sz="2400">
              <a:solidFill>
                <a:srgbClr val="FF0000"/>
              </a:solidFill>
              <a:latin typeface="楷体" panose="02010609060101010101" pitchFamily="49" charset="-122"/>
              <a:ea typeface="楷体" panose="02010609060101010101" pitchFamily="49" charset="-122"/>
              <a:cs typeface="微软雅黑" panose="020B0503020204020204" pitchFamily="34" charset="-122"/>
            </a:endParaRPr>
          </a:p>
        </p:txBody>
      </p:sp>
      <p:sp>
        <p:nvSpPr>
          <p:cNvPr id="32" name="矩形 31"/>
          <p:cNvSpPr/>
          <p:nvPr>
            <p:custDataLst>
              <p:tags r:id="rId7"/>
            </p:custDataLst>
          </p:nvPr>
        </p:nvSpPr>
        <p:spPr>
          <a:xfrm>
            <a:off x="1970847" y="3516760"/>
            <a:ext cx="6186309" cy="461665"/>
          </a:xfrm>
          <a:prstGeom prst="rect">
            <a:avLst/>
          </a:prstGeom>
        </p:spPr>
        <p:txBody>
          <a:bodyPr wrap="none">
            <a:spAutoFit/>
          </a:bodyPr>
          <a:lstStyle/>
          <a:p>
            <a:pPr indent="0"/>
            <a:r>
              <a:rPr lang="zh-CN" altLang="zh-CN" sz="2400" smtClean="0">
                <a:solidFill>
                  <a:srgbClr val="FF0000"/>
                </a:solidFill>
                <a:latin typeface="楷体" panose="02010609060101010101" pitchFamily="49" charset="-122"/>
                <a:ea typeface="楷体" panose="02010609060101010101" pitchFamily="49" charset="-122"/>
                <a:cs typeface="微软雅黑" panose="020B0503020204020204" pitchFamily="34" charset="-122"/>
              </a:rPr>
              <a:t>剪刀</a:t>
            </a:r>
            <a:r>
              <a:rPr lang="zh-CN" altLang="zh-CN" sz="2400">
                <a:solidFill>
                  <a:srgbClr val="FF0000"/>
                </a:solidFill>
                <a:latin typeface="楷体" panose="02010609060101010101" pitchFamily="49" charset="-122"/>
                <a:ea typeface="楷体" panose="02010609060101010101" pitchFamily="49" charset="-122"/>
                <a:cs typeface="微软雅黑" panose="020B0503020204020204" pitchFamily="34" charset="-122"/>
              </a:rPr>
              <a:t>代表限制酶；透明胶条代表DNA连接酶。</a:t>
            </a:r>
            <a:endParaRPr lang="zh-CN" altLang="zh-CN" sz="2400">
              <a:solidFill>
                <a:srgbClr val="FF0000"/>
              </a:solidFill>
              <a:latin typeface="楷体" panose="02010609060101010101" pitchFamily="49" charset="-122"/>
              <a:ea typeface="楷体" panose="02010609060101010101" pitchFamily="49" charset="-122"/>
              <a:cs typeface="微软雅黑" panose="020B0503020204020204" pitchFamily="34" charset="-122"/>
            </a:endParaRPr>
          </a:p>
        </p:txBody>
      </p:sp>
      <p:sp>
        <p:nvSpPr>
          <p:cNvPr id="4" name="文本框 3"/>
          <p:cNvSpPr txBox="1"/>
          <p:nvPr>
            <p:custDataLst>
              <p:tags r:id="rId8"/>
            </p:custDataLst>
          </p:nvPr>
        </p:nvSpPr>
        <p:spPr>
          <a:xfrm>
            <a:off x="335280" y="572770"/>
            <a:ext cx="11224895" cy="480695"/>
          </a:xfrm>
          <a:prstGeom prst="rect">
            <a:avLst/>
          </a:prstGeom>
          <a:solidFill>
            <a:schemeClr val="bg1"/>
          </a:solidFill>
          <a:ln w="28575" cmpd="sng">
            <a:solidFill>
              <a:srgbClr val="FF0000"/>
            </a:solidFill>
            <a:prstDash val="solid"/>
          </a:ln>
          <a:effectLst>
            <a:outerShdw blurRad="50800" dist="38100" dir="2700000" algn="tl" rotWithShape="0">
              <a:prstClr val="black">
                <a:alpha val="40000"/>
              </a:prstClr>
            </a:outerShdw>
          </a:effectLst>
        </p:spPr>
        <p:txBody>
          <a:bodyPr wrap="square" rtlCol="0">
            <a:noAutofit/>
          </a:bodyPr>
          <a:lstStyle/>
          <a:p>
            <a:pPr lvl="0" algn="l">
              <a:lnSpc>
                <a:spcPct val="120000"/>
              </a:lnSpc>
              <a:buClrTx/>
              <a:buSzTx/>
              <a:buFontTx/>
            </a:pPr>
            <a:r>
              <a:rPr lang="zh-CN" altLang="en-US" sz="2000">
                <a:latin typeface="楷体" panose="02010609060101010101" pitchFamily="49" charset="-122"/>
                <a:ea typeface="楷体" panose="02010609060101010101" pitchFamily="49" charset="-122"/>
                <a:cs typeface="楷体" panose="02010609060101010101" pitchFamily="49" charset="-122"/>
                <a:sym typeface="+mn-ea"/>
              </a:rPr>
              <a:t>【任务三】2.阅读课本73页思考讨论“重组DNA分子”的资料，完成以下三个问题。</a:t>
            </a:r>
            <a:endParaRPr lang="zh-CN" altLang="en-US" sz="2000">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7" name="文本框 1"/>
          <p:cNvSpPr/>
          <p:nvPr>
            <p:custDataLst>
              <p:tags r:id="rId9"/>
            </p:custDataLst>
          </p:nvPr>
        </p:nvSpPr>
        <p:spPr bwMode="auto">
          <a:xfrm>
            <a:off x="46990" y="0"/>
            <a:ext cx="8030210" cy="57531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800" b="1">
                <a:solidFill>
                  <a:schemeClr val="lt1"/>
                </a:solidFill>
                <a:latin typeface="黑体" panose="02010609060101010101" charset="-122"/>
                <a:ea typeface="黑体" panose="02010609060101010101" charset="-122"/>
                <a:sym typeface="+mn-ea"/>
              </a:rPr>
              <a:t>三、基因进入受体细胞的载体——“分子运输车”</a:t>
            </a:r>
            <a:endParaRPr lang="zh-CN" altLang="en-US" sz="2800" b="1">
              <a:solidFill>
                <a:schemeClr val="lt1"/>
              </a:solidFill>
              <a:latin typeface="黑体" panose="02010609060101010101" charset="-122"/>
              <a:ea typeface="黑体" panose="0201060906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linds(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linds(horizont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linds(horizontal)">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custDataLst>
              <p:tags r:id="rId1"/>
            </p:custDataLst>
          </p:nvPr>
        </p:nvSpPr>
        <p:spPr>
          <a:xfrm>
            <a:off x="4799856" y="1056911"/>
            <a:ext cx="7056784" cy="3015985"/>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vert="horz" lIns="91440" tIns="45720" rIns="91440" bIns="45720" rtlCol="0"/>
          <a:lstStyle>
            <a:lvl1pPr marL="449580" marR="0" indent="-449580" algn="l" defTabSz="914400" rtl="0" eaLnBrk="1" fontAlgn="auto" latinLnBrk="0" hangingPunct="1">
              <a:lnSpc>
                <a:spcPts val="4500"/>
              </a:lnSpc>
              <a:spcBef>
                <a:spcPts val="600"/>
              </a:spcBef>
              <a:spcAft>
                <a:spcPts val="600"/>
              </a:spcAft>
              <a:buClrTx/>
              <a:buSzTx/>
              <a:buFont typeface="+mj-lt"/>
              <a:buAutoNum type="romanUcPeriod"/>
              <a:defRPr sz="3000" kern="1200" baseline="0">
                <a:solidFill>
                  <a:schemeClr val="tx1"/>
                </a:solidFill>
                <a:latin typeface="Times New Roman" panose="02020603050405020304" pitchFamily="18" charset="0"/>
                <a:ea typeface="等线" panose="02010600030101010101" pitchFamily="2" charset="-122"/>
                <a:cs typeface="+mn-cs"/>
              </a:defRPr>
            </a:lvl1pPr>
            <a:lvl2pPr marL="808355" indent="-358775" algn="l" defTabSz="914400" rtl="0" eaLnBrk="1" latinLnBrk="0" hangingPunct="1">
              <a:lnSpc>
                <a:spcPts val="4000"/>
              </a:lnSpc>
              <a:spcBef>
                <a:spcPts val="600"/>
              </a:spcBef>
              <a:spcAft>
                <a:spcPts val="600"/>
              </a:spcAft>
              <a:buFont typeface="+mj-lt"/>
              <a:buAutoNum type="arabicPeriod"/>
              <a:defRPr lang="en-US" altLang="zh-CN" sz="2500" kern="1200" baseline="0" smtClean="0">
                <a:solidFill>
                  <a:schemeClr val="tx1"/>
                </a:solidFill>
                <a:latin typeface="Times New Roman" panose="02020603050405020304" pitchFamily="18" charset="0"/>
                <a:ea typeface="等线" panose="02010600030101010101" pitchFamily="2" charset="-122"/>
                <a:cs typeface="+mn-cs"/>
              </a:defRPr>
            </a:lvl2pPr>
            <a:lvl3pPr marL="800100" marR="0" indent="-342900" algn="l" defTabSz="914400" rtl="0" eaLnBrk="1" fontAlgn="auto" latinLnBrk="0" hangingPunct="1">
              <a:lnSpc>
                <a:spcPts val="4000"/>
              </a:lnSpc>
              <a:spcBef>
                <a:spcPts val="600"/>
              </a:spcBef>
              <a:spcAft>
                <a:spcPts val="600"/>
              </a:spcAft>
              <a:buClrTx/>
              <a:buSzTx/>
              <a:buFont typeface="Wingdings" panose="05000000000000000000" pitchFamily="2" charset="2"/>
              <a:buChar char="ü"/>
              <a:defRPr lang="zh-CN" altLang="en-US" sz="2500" kern="1200" baseline="0">
                <a:solidFill>
                  <a:schemeClr val="tx1"/>
                </a:solidFill>
                <a:latin typeface="Times New Roman" panose="02020603050405020304" pitchFamily="18" charset="0"/>
                <a:ea typeface="等线 Light" panose="0201060003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ct val="0"/>
              </a:spcBef>
              <a:spcAft>
                <a:spcPct val="0"/>
              </a:spcAft>
              <a:buNone/>
            </a:pPr>
            <a:r>
              <a:rPr lang="zh-CN" altLang="en-US" sz="2400">
                <a:latin typeface="仿宋" panose="02010609060101010101" pitchFamily="49" charset="-122"/>
                <a:ea typeface="仿宋" panose="02010609060101010101" pitchFamily="49" charset="-122"/>
                <a:cs typeface="微软雅黑" panose="020B0503020204020204" pitchFamily="34" charset="-122"/>
              </a:rPr>
              <a:t>随着生物技术的飞速发展，生产和消费</a:t>
            </a:r>
            <a:r>
              <a:rPr lang="zh-CN" altLang="en-US" sz="2400">
                <a:solidFill>
                  <a:srgbClr val="0000FA"/>
                </a:solidFill>
                <a:latin typeface="仿宋" panose="02010609060101010101" pitchFamily="49" charset="-122"/>
                <a:ea typeface="仿宋" panose="02010609060101010101" pitchFamily="49" charset="-122"/>
                <a:cs typeface="微软雅黑" panose="020B0503020204020204" pitchFamily="34" charset="-122"/>
              </a:rPr>
              <a:t>“分子工具”</a:t>
            </a:r>
            <a:r>
              <a:rPr lang="zh-CN" altLang="en-US" sz="2400">
                <a:latin typeface="仿宋" panose="02010609060101010101" pitchFamily="49" charset="-122"/>
                <a:ea typeface="仿宋" panose="02010609060101010101" pitchFamily="49" charset="-122"/>
                <a:cs typeface="微软雅黑" panose="020B0503020204020204" pitchFamily="34" charset="-122"/>
              </a:rPr>
              <a:t>的公司大量涌现。感兴趣的话，你可以登录这些公司的网站，查询和了解相关产品的特点、价格和使用说明等。有些这样的公司已经上市，你还可以通过分析公司的股票价格走势，大致了解公司的运营状况以及投资者目前对该行业的认可程度</a:t>
            </a:r>
            <a:r>
              <a:rPr lang="zh-CN" altLang="en-US" sz="2400" smtClean="0">
                <a:latin typeface="仿宋" panose="02010609060101010101" pitchFamily="49" charset="-122"/>
                <a:ea typeface="仿宋" panose="02010609060101010101" pitchFamily="49" charset="-122"/>
                <a:cs typeface="微软雅黑" panose="020B0503020204020204" pitchFamily="34" charset="-122"/>
              </a:rPr>
              <a:t>。</a:t>
            </a:r>
            <a:endParaRPr lang="zh-CN" altLang="en-US" sz="2400">
              <a:latin typeface="仿宋" panose="02010609060101010101" pitchFamily="49" charset="-122"/>
              <a:ea typeface="仿宋" panose="02010609060101010101" pitchFamily="49" charset="-122"/>
              <a:cs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FFFFF"/>
              </a:clrFrom>
              <a:clrTo>
                <a:srgbClr val="FFFFFF">
                  <a:alpha val="0"/>
                </a:srgbClr>
              </a:clrTo>
            </a:clrChange>
          </a:blip>
          <a:srcRect l="50919" t="13104" r="23507" b="7713"/>
          <a:stretch>
            <a:fillRect/>
          </a:stretch>
        </p:blipFill>
        <p:spPr>
          <a:xfrm>
            <a:off x="366311" y="2446802"/>
            <a:ext cx="1603967" cy="3312368"/>
          </a:xfrm>
          <a:prstGeom prst="rect">
            <a:avLst/>
          </a:prstGeom>
        </p:spPr>
      </p:pic>
      <p:pic>
        <p:nvPicPr>
          <p:cNvPr id="2" name="图片 1"/>
          <p:cNvPicPr>
            <a:picLocks noChangeAspect="1"/>
          </p:cNvPicPr>
          <p:nvPr>
            <p:custDataLst>
              <p:tags r:id="rId4"/>
            </p:custDataLst>
          </p:nvPr>
        </p:nvPicPr>
        <p:blipFill>
          <a:blip r:embed="rId5"/>
          <a:srcRect l="2483" t="13333" r="2321" b="29706"/>
          <a:stretch>
            <a:fillRect/>
          </a:stretch>
        </p:blipFill>
        <p:spPr>
          <a:xfrm>
            <a:off x="2031947" y="4437112"/>
            <a:ext cx="2767909" cy="1656184"/>
          </a:xfrm>
          <a:prstGeom prst="rect">
            <a:avLst/>
          </a:prstGeom>
        </p:spPr>
      </p:pic>
      <p:pic>
        <p:nvPicPr>
          <p:cNvPr id="12" name="图片 11"/>
          <p:cNvPicPr>
            <a:picLocks noChangeAspect="1"/>
          </p:cNvPicPr>
          <p:nvPr>
            <p:custDataLst>
              <p:tags r:id="rId6"/>
            </p:custDataLst>
          </p:nvPr>
        </p:nvPicPr>
        <p:blipFill>
          <a:blip r:embed="rId7"/>
          <a:srcRect l="27526" t="4507" r="25048" b="8827"/>
          <a:stretch>
            <a:fillRect/>
          </a:stretch>
        </p:blipFill>
        <p:spPr>
          <a:xfrm>
            <a:off x="2458934" y="1815083"/>
            <a:ext cx="1780259" cy="2439921"/>
          </a:xfrm>
          <a:prstGeom prst="rect">
            <a:avLst/>
          </a:prstGeom>
        </p:spPr>
      </p:pic>
      <p:sp>
        <p:nvSpPr>
          <p:cNvPr id="9" name="内容占位符 4"/>
          <p:cNvSpPr>
            <a:spLocks noGrp="1"/>
          </p:cNvSpPr>
          <p:nvPr>
            <p:custDataLst>
              <p:tags r:id="rId8"/>
            </p:custDataLst>
          </p:nvPr>
        </p:nvSpPr>
        <p:spPr>
          <a:xfrm>
            <a:off x="4861704" y="4255386"/>
            <a:ext cx="6984776" cy="1872208"/>
          </a:xfrm>
          <a:prstGeom prst="rect">
            <a:avLst/>
          </a:prstGeom>
          <a:solidFill>
            <a:schemeClr val="bg1"/>
          </a:solidFill>
          <a:effectLst>
            <a:outerShdw blurRad="50800" dist="38100" dir="2700000" algn="tl" rotWithShape="0">
              <a:prstClr val="black">
                <a:alpha val="40000"/>
              </a:prstClr>
            </a:outerShdw>
          </a:effectLst>
        </p:spPr>
        <p:txBody>
          <a:bodyPr vert="horz" lIns="91440" tIns="45720" rIns="91440" bIns="45720" rtlCol="0"/>
          <a:lstStyle>
            <a:lvl1pPr marL="449580" marR="0" indent="-449580" algn="l" defTabSz="914400" rtl="0" eaLnBrk="1" fontAlgn="auto" latinLnBrk="0" hangingPunct="1">
              <a:lnSpc>
                <a:spcPts val="4500"/>
              </a:lnSpc>
              <a:spcBef>
                <a:spcPts val="600"/>
              </a:spcBef>
              <a:spcAft>
                <a:spcPts val="600"/>
              </a:spcAft>
              <a:buClrTx/>
              <a:buSzTx/>
              <a:buFont typeface="+mj-lt"/>
              <a:buAutoNum type="romanUcPeriod"/>
              <a:defRPr sz="3000" kern="1200" baseline="0">
                <a:solidFill>
                  <a:schemeClr val="tx1"/>
                </a:solidFill>
                <a:latin typeface="Times New Roman" panose="02020603050405020304" pitchFamily="18" charset="0"/>
                <a:ea typeface="等线" panose="02010600030101010101" pitchFamily="2" charset="-122"/>
                <a:cs typeface="+mn-cs"/>
              </a:defRPr>
            </a:lvl1pPr>
            <a:lvl2pPr marL="808355" indent="-358775" algn="l" defTabSz="914400" rtl="0" eaLnBrk="1" latinLnBrk="0" hangingPunct="1">
              <a:lnSpc>
                <a:spcPts val="4000"/>
              </a:lnSpc>
              <a:spcBef>
                <a:spcPts val="600"/>
              </a:spcBef>
              <a:spcAft>
                <a:spcPts val="600"/>
              </a:spcAft>
              <a:buFont typeface="+mj-lt"/>
              <a:buAutoNum type="arabicPeriod"/>
              <a:defRPr lang="en-US" altLang="zh-CN" sz="2500" kern="1200" baseline="0" smtClean="0">
                <a:solidFill>
                  <a:schemeClr val="tx1"/>
                </a:solidFill>
                <a:latin typeface="Times New Roman" panose="02020603050405020304" pitchFamily="18" charset="0"/>
                <a:ea typeface="等线" panose="02010600030101010101" pitchFamily="2" charset="-122"/>
                <a:cs typeface="+mn-cs"/>
              </a:defRPr>
            </a:lvl2pPr>
            <a:lvl3pPr marL="800100" marR="0" indent="-342900" algn="l" defTabSz="914400" rtl="0" eaLnBrk="1" fontAlgn="auto" latinLnBrk="0" hangingPunct="1">
              <a:lnSpc>
                <a:spcPts val="4000"/>
              </a:lnSpc>
              <a:spcBef>
                <a:spcPts val="600"/>
              </a:spcBef>
              <a:spcAft>
                <a:spcPts val="600"/>
              </a:spcAft>
              <a:buClrTx/>
              <a:buSzTx/>
              <a:buFont typeface="Wingdings" panose="05000000000000000000" pitchFamily="2" charset="2"/>
              <a:buChar char="ü"/>
              <a:defRPr lang="zh-CN" altLang="en-US" sz="2500" kern="1200" baseline="0">
                <a:solidFill>
                  <a:schemeClr val="tx1"/>
                </a:solidFill>
                <a:latin typeface="Times New Roman" panose="02020603050405020304" pitchFamily="18" charset="0"/>
                <a:ea typeface="等线 Light" panose="0201060003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40000"/>
              </a:lnSpc>
              <a:buNone/>
            </a:pPr>
            <a:r>
              <a:rPr lang="zh-CN" altLang="en-US" sz="2400" smtClean="0">
                <a:solidFill>
                  <a:srgbClr val="FF0000"/>
                </a:solidFill>
                <a:latin typeface="楷体" panose="02010609060101010101" pitchFamily="49" charset="-122"/>
                <a:ea typeface="楷体" panose="02010609060101010101" pitchFamily="49" charset="-122"/>
                <a:cs typeface="微软雅黑" panose="020B0503020204020204" pitchFamily="34" charset="-122"/>
              </a:rPr>
              <a:t>在</a:t>
            </a:r>
            <a:r>
              <a:rPr lang="zh-CN" altLang="en-US" sz="2400">
                <a:solidFill>
                  <a:srgbClr val="FF0000"/>
                </a:solidFill>
                <a:latin typeface="楷体" panose="02010609060101010101" pitchFamily="49" charset="-122"/>
                <a:ea typeface="楷体" panose="02010609060101010101" pitchFamily="49" charset="-122"/>
                <a:cs typeface="微软雅黑" panose="020B0503020204020204" pitchFamily="34" charset="-122"/>
              </a:rPr>
              <a:t>调查中需要了解企业的生产技术、产品的种类和产量、销售渠道和销售情况等，这样才有可能对企业的经营状况进行正确的判断。</a:t>
            </a:r>
            <a:endParaRPr lang="zh-CN" altLang="en-US" sz="2400" b="1">
              <a:solidFill>
                <a:srgbClr val="FF0000"/>
              </a:solidFill>
              <a:latin typeface="楷体" panose="02010609060101010101" pitchFamily="49" charset="-122"/>
              <a:ea typeface="楷体" panose="02010609060101010101" pitchFamily="49" charset="-122"/>
              <a:cs typeface="微软雅黑" panose="020B0503020204020204" pitchFamily="34" charset="-122"/>
            </a:endParaRPr>
          </a:p>
          <a:p>
            <a:endParaRPr lang="zh-CN" altLang="en-US" sz="2400" b="1">
              <a:solidFill>
                <a:srgbClr val="FF0000"/>
              </a:solidFill>
              <a:latin typeface="楷体" panose="02010609060101010101" pitchFamily="49" charset="-122"/>
              <a:ea typeface="楷体" panose="02010609060101010101" pitchFamily="49" charset="-122"/>
              <a:cs typeface="微软雅黑" panose="020B0503020204020204" pitchFamily="34" charset="-122"/>
            </a:endParaRPr>
          </a:p>
        </p:txBody>
      </p:sp>
      <p:sp>
        <p:nvSpPr>
          <p:cNvPr id="10" name="文本框 1"/>
          <p:cNvSpPr/>
          <p:nvPr>
            <p:custDataLst>
              <p:tags r:id="rId9"/>
            </p:custDataLst>
          </p:nvPr>
        </p:nvSpPr>
        <p:spPr bwMode="auto">
          <a:xfrm>
            <a:off x="119380" y="188595"/>
            <a:ext cx="2732405"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800" b="1">
                <a:solidFill>
                  <a:schemeClr val="lt1"/>
                </a:solidFill>
                <a:latin typeface="黑体" panose="02010609060101010101" charset="-122"/>
                <a:ea typeface="黑体" panose="02010609060101010101" charset="-122"/>
                <a:sym typeface="+mn-ea"/>
              </a:rPr>
              <a:t>到社会中去</a:t>
            </a:r>
            <a:endParaRPr lang="zh-CN" altLang="en-US" sz="2800" b="1">
              <a:solidFill>
                <a:schemeClr val="lt1"/>
              </a:solidFill>
              <a:latin typeface="黑体" panose="02010609060101010101" charset="-122"/>
              <a:ea typeface="黑体" panose="0201060906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2" name="内容占位符 20"/>
          <p:cNvSpPr>
            <a:spLocks noGrp="1"/>
          </p:cNvSpPr>
          <p:nvPr>
            <p:custDataLst>
              <p:tags r:id="rId2"/>
            </p:custDataLst>
          </p:nvPr>
        </p:nvSpPr>
        <p:spPr>
          <a:xfrm>
            <a:off x="2517298" y="1790699"/>
            <a:ext cx="9411350" cy="3744416"/>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vert="horz" lIns="91440" tIns="45720" rIns="91440" bIns="45720" rtlCol="0">
            <a:normAutofit/>
          </a:bodyPr>
          <a:lstStyle>
            <a:lvl1pPr marL="449580" marR="0" indent="-449580" algn="l" defTabSz="914400" rtl="0" eaLnBrk="1" fontAlgn="auto" latinLnBrk="0" hangingPunct="1">
              <a:lnSpc>
                <a:spcPts val="4500"/>
              </a:lnSpc>
              <a:spcBef>
                <a:spcPts val="600"/>
              </a:spcBef>
              <a:spcAft>
                <a:spcPts val="600"/>
              </a:spcAft>
              <a:buClrTx/>
              <a:buSzTx/>
              <a:buFont typeface="+mj-lt"/>
              <a:buAutoNum type="romanUcPeriod"/>
              <a:defRPr sz="3000" kern="1200" baseline="0">
                <a:solidFill>
                  <a:schemeClr val="tx1"/>
                </a:solidFill>
                <a:latin typeface="Times New Roman" panose="02020603050405020304" pitchFamily="18" charset="0"/>
                <a:ea typeface="等线" panose="02010600030101010101" pitchFamily="2" charset="-122"/>
                <a:cs typeface="+mn-cs"/>
              </a:defRPr>
            </a:lvl1pPr>
            <a:lvl2pPr marL="808355" indent="-358775" algn="l" defTabSz="914400" rtl="0" eaLnBrk="1" latinLnBrk="0" hangingPunct="1">
              <a:lnSpc>
                <a:spcPts val="4000"/>
              </a:lnSpc>
              <a:spcBef>
                <a:spcPts val="600"/>
              </a:spcBef>
              <a:spcAft>
                <a:spcPts val="600"/>
              </a:spcAft>
              <a:buFont typeface="+mj-lt"/>
              <a:buAutoNum type="arabicPeriod"/>
              <a:defRPr lang="en-US" altLang="zh-CN" sz="2500" kern="1200" baseline="0" smtClean="0">
                <a:solidFill>
                  <a:schemeClr val="tx1"/>
                </a:solidFill>
                <a:latin typeface="Times New Roman" panose="02020603050405020304" pitchFamily="18" charset="0"/>
                <a:ea typeface="等线" panose="02010600030101010101" pitchFamily="2" charset="-122"/>
                <a:cs typeface="+mn-cs"/>
              </a:defRPr>
            </a:lvl2pPr>
            <a:lvl3pPr marL="800100" marR="0" indent="-342900" algn="l" defTabSz="914400" rtl="0" eaLnBrk="1" fontAlgn="auto" latinLnBrk="0" hangingPunct="1">
              <a:lnSpc>
                <a:spcPts val="4000"/>
              </a:lnSpc>
              <a:spcBef>
                <a:spcPts val="600"/>
              </a:spcBef>
              <a:spcAft>
                <a:spcPts val="600"/>
              </a:spcAft>
              <a:buClrTx/>
              <a:buSzTx/>
              <a:buFont typeface="Wingdings" panose="05000000000000000000" pitchFamily="2" charset="2"/>
              <a:buChar char="ü"/>
              <a:defRPr lang="zh-CN" altLang="en-US" sz="2500" kern="1200" baseline="0">
                <a:solidFill>
                  <a:schemeClr val="tx1"/>
                </a:solidFill>
                <a:latin typeface="Times New Roman" panose="02020603050405020304" pitchFamily="18" charset="0"/>
                <a:ea typeface="等线 Light" panose="0201060003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sz="2400" b="1">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实验原理</a:t>
            </a:r>
            <a:endParaRPr lang="en-US" altLang="zh-CN" sz="2400" b="1">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lvl="1">
              <a:lnSpc>
                <a:spcPct val="10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可以利用</a:t>
            </a:r>
            <a:r>
              <a:rPr lang="en-US" altLang="zh-CN" sz="2400">
                <a:solidFill>
                  <a:srgbClr val="0000FA"/>
                </a:solidFill>
                <a:latin typeface="微软雅黑" panose="020B0503020204020204" pitchFamily="34" charset="-122"/>
                <a:ea typeface="微软雅黑" panose="020B0503020204020204" pitchFamily="34" charset="-122"/>
                <a:cs typeface="微软雅黑" panose="020B0503020204020204" pitchFamily="34" charset="-122"/>
              </a:rPr>
              <a:t>DNA</a:t>
            </a:r>
            <a:r>
              <a:rPr lang="zh-CN" altLang="en-US" sz="2400">
                <a:solidFill>
                  <a:srgbClr val="0000FA"/>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a:solidFill>
                  <a:srgbClr val="0000FA"/>
                </a:solidFill>
                <a:latin typeface="微软雅黑" panose="020B0503020204020204" pitchFamily="34" charset="-122"/>
                <a:ea typeface="微软雅黑" panose="020B0503020204020204" pitchFamily="34" charset="-122"/>
                <a:cs typeface="微软雅黑" panose="020B0503020204020204" pitchFamily="34" charset="-122"/>
              </a:rPr>
              <a:t>RNA</a:t>
            </a:r>
            <a:r>
              <a:rPr lang="zh-CN" altLang="en-US" sz="2400">
                <a:solidFill>
                  <a:srgbClr val="0000FA"/>
                </a:solidFill>
                <a:latin typeface="微软雅黑" panose="020B0503020204020204" pitchFamily="34" charset="-122"/>
                <a:ea typeface="微软雅黑" panose="020B0503020204020204" pitchFamily="34" charset="-122"/>
                <a:cs typeface="微软雅黑" panose="020B0503020204020204" pitchFamily="34" charset="-122"/>
              </a:rPr>
              <a:t>、蛋白质和脂质</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在理化性质方面的差异</a:t>
            </a:r>
            <a:r>
              <a:rPr lang="zh-CN" altLang="en-US" sz="2400" smtClean="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400" smtClean="0">
              <a:latin typeface="微软雅黑" panose="020B0503020204020204" pitchFamily="34" charset="-122"/>
              <a:ea typeface="微软雅黑" panose="020B0503020204020204" pitchFamily="34" charset="-122"/>
              <a:cs typeface="微软雅黑" panose="020B0503020204020204" pitchFamily="34" charset="-122"/>
            </a:endParaRPr>
          </a:p>
          <a:p>
            <a:pPr marL="449580" lvl="1" indent="0">
              <a:lnSpc>
                <a:spcPct val="100000"/>
              </a:lnSpc>
              <a:buNone/>
            </a:pPr>
            <a:r>
              <a:rPr lang="zh-CN" altLang="en-US" sz="2400" smtClean="0">
                <a:latin typeface="微软雅黑" panose="020B0503020204020204" pitchFamily="34" charset="-122"/>
                <a:ea typeface="微软雅黑" panose="020B0503020204020204" pitchFamily="34" charset="-122"/>
                <a:cs typeface="微软雅黑" panose="020B0503020204020204" pitchFamily="34" charset="-122"/>
              </a:rPr>
              <a:t>对它们</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进行提取</a:t>
            </a:r>
            <a:endParaRPr lang="en-US" altLang="zh-CN" sz="2400">
              <a:latin typeface="微软雅黑" panose="020B0503020204020204" pitchFamily="34" charset="-122"/>
              <a:ea typeface="微软雅黑" panose="020B0503020204020204" pitchFamily="34" charset="-122"/>
              <a:cs typeface="微软雅黑" panose="020B0503020204020204" pitchFamily="34" charset="-122"/>
            </a:endParaRPr>
          </a:p>
          <a:p>
            <a:pPr lvl="2">
              <a:lnSpc>
                <a:spcPct val="100000"/>
              </a:lnSpc>
              <a:buFont typeface="Wingdings" panose="05000000000000000000" pitchFamily="2" charset="2"/>
              <a:buChar char="l"/>
            </a:pPr>
            <a:r>
              <a:rPr lang="en-US" altLang="zh-CN" sz="24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DNA</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不溶于</a:t>
            </a:r>
            <a:r>
              <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酒精</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，某些蛋白质溶于酒精</a:t>
            </a:r>
            <a:endParaRPr lang="en-US" altLang="zh-CN" sz="2400">
              <a:latin typeface="微软雅黑" panose="020B0503020204020204" pitchFamily="34" charset="-122"/>
              <a:ea typeface="微软雅黑" panose="020B0503020204020204" pitchFamily="34" charset="-122"/>
              <a:cs typeface="微软雅黑" panose="020B0503020204020204" pitchFamily="34" charset="-122"/>
            </a:endParaRPr>
          </a:p>
          <a:p>
            <a:pPr lvl="2">
              <a:lnSpc>
                <a:spcPct val="100000"/>
              </a:lnSpc>
              <a:buFont typeface="Wingdings" panose="05000000000000000000" pitchFamily="2" charset="2"/>
              <a:buChar char="l"/>
            </a:pPr>
            <a:r>
              <a:rPr lang="en-US" altLang="zh-CN" sz="23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DNA</a:t>
            </a:r>
            <a:r>
              <a:rPr lang="zh-CN" altLang="en-US" sz="2300">
                <a:latin typeface="微软雅黑" panose="020B0503020204020204" pitchFamily="34" charset="-122"/>
                <a:ea typeface="微软雅黑" panose="020B0503020204020204" pitchFamily="34" charset="-122"/>
                <a:cs typeface="微软雅黑" panose="020B0503020204020204" pitchFamily="34" charset="-122"/>
              </a:rPr>
              <a:t>在不同</a:t>
            </a:r>
            <a:r>
              <a:rPr lang="en-US" altLang="zh-CN" sz="23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NaCl</a:t>
            </a:r>
            <a:r>
              <a:rPr lang="zh-CN" altLang="en-US" sz="23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溶液</a:t>
            </a:r>
            <a:r>
              <a:rPr lang="zh-CN" altLang="en-US" sz="2300">
                <a:latin typeface="微软雅黑" panose="020B0503020204020204" pitchFamily="34" charset="-122"/>
                <a:ea typeface="微软雅黑" panose="020B0503020204020204" pitchFamily="34" charset="-122"/>
                <a:cs typeface="微软雅黑" panose="020B0503020204020204" pitchFamily="34" charset="-122"/>
              </a:rPr>
              <a:t>中的溶解度不同，可溶于</a:t>
            </a:r>
            <a:r>
              <a:rPr lang="en-US" altLang="zh-CN" sz="2300">
                <a:latin typeface="微软雅黑" panose="020B0503020204020204" pitchFamily="34" charset="-122"/>
                <a:ea typeface="微软雅黑" panose="020B0503020204020204" pitchFamily="34" charset="-122"/>
                <a:cs typeface="微软雅黑" panose="020B0503020204020204" pitchFamily="34" charset="-122"/>
              </a:rPr>
              <a:t>2M</a:t>
            </a:r>
            <a:r>
              <a:rPr lang="zh-CN" altLang="en-US" sz="2300">
                <a:latin typeface="微软雅黑" panose="020B0503020204020204" pitchFamily="34" charset="-122"/>
                <a:ea typeface="微软雅黑" panose="020B0503020204020204" pitchFamily="34" charset="-122"/>
                <a:cs typeface="微软雅黑" panose="020B0503020204020204" pitchFamily="34" charset="-122"/>
              </a:rPr>
              <a:t>的</a:t>
            </a:r>
            <a:r>
              <a:rPr lang="en-US" altLang="zh-CN" sz="2300">
                <a:latin typeface="微软雅黑" panose="020B0503020204020204" pitchFamily="34" charset="-122"/>
                <a:ea typeface="微软雅黑" panose="020B0503020204020204" pitchFamily="34" charset="-122"/>
                <a:cs typeface="微软雅黑" panose="020B0503020204020204" pitchFamily="34" charset="-122"/>
              </a:rPr>
              <a:t>NaCl</a:t>
            </a:r>
            <a:r>
              <a:rPr lang="zh-CN" altLang="en-US" sz="2300">
                <a:latin typeface="微软雅黑" panose="020B0503020204020204" pitchFamily="34" charset="-122"/>
                <a:ea typeface="微软雅黑" panose="020B0503020204020204" pitchFamily="34" charset="-122"/>
                <a:cs typeface="微软雅黑" panose="020B0503020204020204" pitchFamily="34" charset="-122"/>
              </a:rPr>
              <a:t>溶液中</a:t>
            </a:r>
            <a:endParaRPr lang="en-US" altLang="zh-CN" sz="2300">
              <a:latin typeface="微软雅黑" panose="020B0503020204020204" pitchFamily="34" charset="-122"/>
              <a:ea typeface="微软雅黑" panose="020B0503020204020204" pitchFamily="34" charset="-122"/>
              <a:cs typeface="微软雅黑" panose="020B0503020204020204" pitchFamily="34" charset="-122"/>
            </a:endParaRPr>
          </a:p>
          <a:p>
            <a:pPr marL="449580" lvl="1" indent="0">
              <a:lnSpc>
                <a:spcPct val="100000"/>
              </a:lnSpc>
              <a:buNone/>
            </a:pPr>
            <a:r>
              <a:rPr lang="en-US" altLang="zh-CN" sz="2400" smtClean="0">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400" smtClean="0">
                <a:latin typeface="微软雅黑" panose="020B0503020204020204" pitchFamily="34" charset="-122"/>
                <a:ea typeface="微软雅黑" panose="020B0503020204020204" pitchFamily="34" charset="-122"/>
                <a:cs typeface="微软雅黑" panose="020B0503020204020204" pitchFamily="34" charset="-122"/>
              </a:rPr>
              <a:t>在</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一定的温度下</a:t>
            </a:r>
            <a:r>
              <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（沸水浴）</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a:solidFill>
                  <a:srgbClr val="0000FA"/>
                </a:solidFill>
                <a:latin typeface="微软雅黑" panose="020B0503020204020204" pitchFamily="34" charset="-122"/>
                <a:ea typeface="微软雅黑" panose="020B0503020204020204" pitchFamily="34" charset="-122"/>
                <a:cs typeface="微软雅黑" panose="020B0503020204020204" pitchFamily="34" charset="-122"/>
              </a:rPr>
              <a:t>DNA</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遇</a:t>
            </a:r>
            <a:r>
              <a:rPr lang="zh-CN" altLang="en-US" sz="24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二苯胺试剂</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会呈现</a:t>
            </a:r>
            <a:r>
              <a:rPr lang="zh-CN" altLang="en-US" sz="2400">
                <a:solidFill>
                  <a:srgbClr val="0000FA"/>
                </a:solidFill>
                <a:latin typeface="微软雅黑" panose="020B0503020204020204" pitchFamily="34" charset="-122"/>
                <a:ea typeface="微软雅黑" panose="020B0503020204020204" pitchFamily="34" charset="-122"/>
                <a:cs typeface="微软雅黑" panose="020B0503020204020204" pitchFamily="34" charset="-122"/>
              </a:rPr>
              <a:t>蓝色</a:t>
            </a:r>
            <a:r>
              <a:rPr lang="zh-CN" altLang="en-US" sz="2400" smtClean="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400" smtClean="0">
              <a:latin typeface="微软雅黑" panose="020B0503020204020204" pitchFamily="34" charset="-122"/>
              <a:ea typeface="微软雅黑" panose="020B0503020204020204" pitchFamily="34" charset="-122"/>
              <a:cs typeface="微软雅黑" panose="020B0503020204020204" pitchFamily="34" charset="-122"/>
            </a:endParaRPr>
          </a:p>
          <a:p>
            <a:pPr marL="449580" lvl="1" indent="0">
              <a:lnSpc>
                <a:spcPct val="100000"/>
              </a:lnSpc>
              <a:buNone/>
            </a:pPr>
            <a:r>
              <a:rPr lang="zh-CN" altLang="en-US" sz="2400" smtClean="0">
                <a:latin typeface="微软雅黑" panose="020B0503020204020204" pitchFamily="34" charset="-122"/>
                <a:ea typeface="微软雅黑" panose="020B0503020204020204" pitchFamily="34" charset="-122"/>
                <a:cs typeface="微软雅黑" panose="020B0503020204020204" pitchFamily="34" charset="-122"/>
              </a:rPr>
              <a:t>因此</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二苯胺试剂可以作为鉴定</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DNA</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的试剂</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5" name="图片 24"/>
          <p:cNvPicPr>
            <a:picLocks noChangeAspect="1"/>
          </p:cNvPicPr>
          <p:nvPr>
            <p:custDataLst>
              <p:tags r:id="rId3"/>
            </p:custDataLst>
          </p:nvPr>
        </p:nvPicPr>
        <p:blipFill>
          <a:blip r:embed="rId4">
            <a:extLst>
              <a:ext uri="{BEBA8EAE-BF5A-486C-A8C5-ECC9F3942E4B}">
                <a14:imgProps xmlns:a14="http://schemas.microsoft.com/office/drawing/2010/main">
                  <a14:imgLayer r:embed="rId5">
                    <a14:imgEffect>
                      <a14:backgroundRemoval t="0" b="100000" l="1442" r="100000"/>
                    </a14:imgEffect>
                  </a14:imgLayer>
                </a14:imgProps>
              </a:ext>
            </a:extLst>
          </a:blip>
          <a:srcRect l="30025"/>
          <a:stretch>
            <a:fillRect/>
          </a:stretch>
        </p:blipFill>
        <p:spPr>
          <a:xfrm>
            <a:off x="0" y="1911605"/>
            <a:ext cx="2517298" cy="3190979"/>
          </a:xfrm>
          <a:prstGeom prst="rect">
            <a:avLst/>
          </a:prstGeom>
        </p:spPr>
      </p:pic>
      <p:sp>
        <p:nvSpPr>
          <p:cNvPr id="9" name="文本框 1"/>
          <p:cNvSpPr/>
          <p:nvPr>
            <p:custDataLst>
              <p:tags r:id="rId6"/>
            </p:custDataLst>
          </p:nvPr>
        </p:nvSpPr>
        <p:spPr bwMode="auto">
          <a:xfrm>
            <a:off x="335280" y="118110"/>
            <a:ext cx="5819775"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800" b="1">
                <a:solidFill>
                  <a:schemeClr val="lt1"/>
                </a:solidFill>
                <a:latin typeface="黑体" panose="02010609060101010101" charset="-122"/>
                <a:ea typeface="黑体" panose="02010609060101010101" charset="-122"/>
                <a:sym typeface="+mn-ea"/>
              </a:rPr>
              <a:t>探究.实践---DNA的粗提取与鉴定</a:t>
            </a:r>
            <a:endParaRPr lang="zh-CN" altLang="en-US" sz="2800" b="1">
              <a:solidFill>
                <a:schemeClr val="lt1"/>
              </a:solidFill>
              <a:latin typeface="黑体" panose="02010609060101010101" charset="-122"/>
              <a:ea typeface="黑体" panose="02010609060101010101" charset="-122"/>
              <a:sym typeface="+mn-ea"/>
            </a:endParaRPr>
          </a:p>
        </p:txBody>
      </p:sp>
      <p:sp>
        <p:nvSpPr>
          <p:cNvPr id="2" name="文本框 1"/>
          <p:cNvSpPr txBox="1"/>
          <p:nvPr>
            <p:custDataLst>
              <p:tags r:id="rId7"/>
            </p:custDataLst>
          </p:nvPr>
        </p:nvSpPr>
        <p:spPr>
          <a:xfrm>
            <a:off x="682625" y="755650"/>
            <a:ext cx="10827385" cy="919480"/>
          </a:xfrm>
          <a:prstGeom prst="rect">
            <a:avLst/>
          </a:prstGeom>
          <a:solidFill>
            <a:schemeClr val="bg1"/>
          </a:solidFill>
          <a:ln w="28575" cmpd="sng">
            <a:solidFill>
              <a:srgbClr val="FF0000"/>
            </a:solidFill>
            <a:prstDash val="solid"/>
          </a:ln>
          <a:effectLst>
            <a:outerShdw blurRad="50800" dist="38100" dir="2700000" algn="tl" rotWithShape="0">
              <a:prstClr val="black">
                <a:alpha val="40000"/>
              </a:prstClr>
            </a:outerShdw>
          </a:effectLst>
        </p:spPr>
        <p:txBody>
          <a:bodyPr wrap="square" rtlCol="0">
            <a:noAutofit/>
          </a:bodyPr>
          <a:lstStyle/>
          <a:p>
            <a:pPr lvl="0" algn="l">
              <a:lnSpc>
                <a:spcPct val="120000"/>
              </a:lnSpc>
              <a:buClrTx/>
              <a:buSzTx/>
              <a:buFontTx/>
            </a:pPr>
            <a:r>
              <a:rPr lang="zh-CN" altLang="en-US" sz="2400">
                <a:latin typeface="楷体" panose="02010609060101010101" pitchFamily="49" charset="-122"/>
                <a:ea typeface="楷体" panose="02010609060101010101" pitchFamily="49" charset="-122"/>
                <a:cs typeface="楷体" panose="02010609060101010101" pitchFamily="49" charset="-122"/>
                <a:sym typeface="+mn-ea"/>
              </a:rPr>
              <a:t>【任务四】阅读课本74和75页的探究实践“DNA的粗提取与鉴定”明确该实验的实验原理及步骤。</a:t>
            </a:r>
            <a:endParaRPr lang="zh-CN" altLang="en-US" sz="2400">
              <a:latin typeface="楷体" panose="02010609060101010101" pitchFamily="49" charset="-122"/>
              <a:ea typeface="楷体" panose="02010609060101010101" pitchFamily="49" charset="-122"/>
              <a:cs typeface="楷体" panose="02010609060101010101" pitchFamily="49" charset="-122"/>
              <a:sym typeface="+mn-ea"/>
            </a:endParaRPr>
          </a:p>
        </p:txBody>
      </p:sp>
      <p:pic>
        <p:nvPicPr>
          <p:cNvPr id="24" name="图片 23"/>
          <p:cNvPicPr>
            <a:picLocks noChangeAspect="1"/>
          </p:cNvPicPr>
          <p:nvPr>
            <p:custDataLst>
              <p:tags r:id="rId8"/>
            </p:custDataLst>
          </p:nvPr>
        </p:nvPicPr>
        <p:blipFill>
          <a:blip r:embed="rId9">
            <a:extLst>
              <a:ext uri="{BEBA8EAE-BF5A-486C-A8C5-ECC9F3942E4B}">
                <a14:imgProps xmlns:a14="http://schemas.microsoft.com/office/drawing/2010/main">
                  <a14:imgLayer r:embed="rId10">
                    <a14:imgEffect>
                      <a14:backgroundRemoval t="0" b="97024" l="137" r="100000"/>
                    </a14:imgEffect>
                  </a14:imgLayer>
                </a14:imgProps>
              </a:ext>
            </a:extLst>
          </a:blip>
          <a:stretch>
            <a:fillRect/>
          </a:stretch>
        </p:blipFill>
        <p:spPr>
          <a:xfrm>
            <a:off x="-384720" y="5157192"/>
            <a:ext cx="12171680" cy="16002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5000" contrast="1000"/>
                    </a14:imgEffect>
                    <a14:imgEffect>
                      <a14:sharpenSoften amount="4000"/>
                    </a14:imgEffect>
                  </a14:imgLayer>
                </a14:imgProps>
              </a:ext>
              <a:ext uri="{28A0092B-C50C-407E-A947-70E740481C1C}">
                <a14:useLocalDpi xmlns:a14="http://schemas.microsoft.com/office/drawing/2010/main" val="0"/>
              </a:ext>
            </a:extLst>
          </a:blip>
          <a:srcRect l="1613" t="1480" r="4884" b="2515"/>
          <a:stretch>
            <a:fillRect/>
          </a:stretch>
        </p:blipFill>
        <p:spPr>
          <a:xfrm>
            <a:off x="1847528" y="3116814"/>
            <a:ext cx="1728192" cy="1704265"/>
          </a:xfrm>
          <a:prstGeom prst="rect">
            <a:avLst/>
          </a:prstGeom>
        </p:spPr>
      </p:pic>
      <p:pic>
        <p:nvPicPr>
          <p:cNvPr id="2" name="图片 1"/>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6096000" y="1299627"/>
            <a:ext cx="2531110" cy="3322955"/>
          </a:xfrm>
          <a:prstGeom prst="rect">
            <a:avLst/>
          </a:prstGeom>
        </p:spPr>
      </p:pic>
      <p:sp>
        <p:nvSpPr>
          <p:cNvPr id="37" name="文本框 36"/>
          <p:cNvSpPr txBox="1"/>
          <p:nvPr>
            <p:custDataLst>
              <p:tags r:id="rId7"/>
            </p:custDataLst>
          </p:nvPr>
        </p:nvSpPr>
        <p:spPr>
          <a:xfrm>
            <a:off x="1343725" y="4890448"/>
            <a:ext cx="3544570" cy="973472"/>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a:lnSpc>
                <a:spcPts val="3600"/>
              </a:lnSpc>
            </a:pPr>
            <a:r>
              <a:rPr lang="en-US" altLang="zh-CN" sz="2400">
                <a:latin typeface="楷体" panose="02010609060101010101" pitchFamily="49" charset="-122"/>
                <a:ea typeface="楷体" panose="02010609060101010101" pitchFamily="49" charset="-122"/>
                <a:cs typeface="微软雅黑" panose="020B0503020204020204" pitchFamily="34" charset="-122"/>
              </a:rPr>
              <a:t>1</a:t>
            </a:r>
            <a:r>
              <a:rPr lang="zh-CN" altLang="en-US" sz="2400">
                <a:latin typeface="楷体" panose="02010609060101010101" pitchFamily="49" charset="-122"/>
                <a:ea typeface="楷体" panose="02010609060101010101" pitchFamily="49" charset="-122"/>
                <a:cs typeface="微软雅黑" panose="020B0503020204020204" pitchFamily="34" charset="-122"/>
              </a:rPr>
              <a:t>．</a:t>
            </a:r>
            <a:r>
              <a:rPr lang="en-US" altLang="zh-CN" sz="2400">
                <a:latin typeface="楷体" panose="02010609060101010101" pitchFamily="49" charset="-122"/>
                <a:ea typeface="楷体" panose="02010609060101010101" pitchFamily="49" charset="-122"/>
                <a:cs typeface="微软雅黑" panose="020B0503020204020204" pitchFamily="34" charset="-122"/>
              </a:rPr>
              <a:t>30g</a:t>
            </a:r>
            <a:r>
              <a:rPr lang="zh-CN" altLang="en-US" sz="2400">
                <a:latin typeface="楷体" panose="02010609060101010101" pitchFamily="49" charset="-122"/>
                <a:ea typeface="楷体" panose="02010609060101010101" pitchFamily="49" charset="-122"/>
                <a:cs typeface="微软雅黑" panose="020B0503020204020204" pitchFamily="34" charset="-122"/>
              </a:rPr>
              <a:t>洋葱切碎＋</a:t>
            </a:r>
            <a:r>
              <a:rPr lang="en-US" altLang="zh-CN" sz="2400">
                <a:latin typeface="楷体" panose="02010609060101010101" pitchFamily="49" charset="-122"/>
                <a:ea typeface="楷体" panose="02010609060101010101" pitchFamily="49" charset="-122"/>
                <a:cs typeface="微软雅黑" panose="020B0503020204020204" pitchFamily="34" charset="-122"/>
              </a:rPr>
              <a:t>10mL</a:t>
            </a:r>
            <a:r>
              <a:rPr lang="zh-CN" altLang="en-US" sz="2400">
                <a:solidFill>
                  <a:srgbClr val="FF0000"/>
                </a:solidFill>
                <a:latin typeface="楷体" panose="02010609060101010101" pitchFamily="49" charset="-122"/>
                <a:ea typeface="楷体" panose="02010609060101010101" pitchFamily="49" charset="-122"/>
                <a:cs typeface="微软雅黑" panose="020B0503020204020204" pitchFamily="34" charset="-122"/>
              </a:rPr>
              <a:t>研磨液</a:t>
            </a:r>
            <a:r>
              <a:rPr lang="zh-CN" altLang="en-US" sz="2400">
                <a:latin typeface="楷体" panose="02010609060101010101" pitchFamily="49" charset="-122"/>
                <a:ea typeface="楷体" panose="02010609060101010101" pitchFamily="49" charset="-122"/>
                <a:cs typeface="微软雅黑" panose="020B0503020204020204" pitchFamily="34" charset="-122"/>
              </a:rPr>
              <a:t>，充分研磨。</a:t>
            </a:r>
            <a:endParaRPr lang="zh-CN" altLang="en-US" sz="2400">
              <a:latin typeface="楷体" panose="02010609060101010101" pitchFamily="49" charset="-122"/>
              <a:ea typeface="楷体" panose="02010609060101010101" pitchFamily="49" charset="-122"/>
              <a:cs typeface="微软雅黑" panose="020B0503020204020204" pitchFamily="34" charset="-122"/>
            </a:endParaRPr>
          </a:p>
        </p:txBody>
      </p:sp>
      <p:sp>
        <p:nvSpPr>
          <p:cNvPr id="38" name="文本框 37"/>
          <p:cNvSpPr txBox="1"/>
          <p:nvPr>
            <p:custDataLst>
              <p:tags r:id="rId8"/>
            </p:custDataLst>
          </p:nvPr>
        </p:nvSpPr>
        <p:spPr>
          <a:xfrm>
            <a:off x="5519936" y="4846633"/>
            <a:ext cx="5812419" cy="1413849"/>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a:lnSpc>
                <a:spcPts val="3600"/>
              </a:lnSpc>
            </a:pPr>
            <a:r>
              <a:rPr lang="en-US" altLang="zh-CN" sz="2400">
                <a:latin typeface="楷体" panose="02010609060101010101" pitchFamily="49" charset="-122"/>
                <a:ea typeface="楷体" panose="02010609060101010101" pitchFamily="49" charset="-122"/>
                <a:cs typeface="微软雅黑" panose="020B0503020204020204" pitchFamily="34" charset="-122"/>
              </a:rPr>
              <a:t>2</a:t>
            </a:r>
            <a:r>
              <a:rPr lang="zh-CN" altLang="en-US" sz="2400">
                <a:latin typeface="楷体" panose="02010609060101010101" pitchFamily="49" charset="-122"/>
                <a:ea typeface="楷体" panose="02010609060101010101" pitchFamily="49" charset="-122"/>
                <a:cs typeface="微软雅黑" panose="020B0503020204020204" pitchFamily="34" charset="-122"/>
              </a:rPr>
              <a:t>．</a:t>
            </a:r>
            <a:r>
              <a:rPr lang="zh-CN" altLang="en-US" sz="2400">
                <a:solidFill>
                  <a:srgbClr val="FF0000"/>
                </a:solidFill>
                <a:latin typeface="楷体" panose="02010609060101010101" pitchFamily="49" charset="-122"/>
                <a:ea typeface="楷体" panose="02010609060101010101" pitchFamily="49" charset="-122"/>
                <a:cs typeface="微软雅黑" panose="020B0503020204020204" pitchFamily="34" charset="-122"/>
              </a:rPr>
              <a:t>双层纱布过滤</a:t>
            </a:r>
            <a:r>
              <a:rPr lang="zh-CN" altLang="en-US" sz="2400">
                <a:latin typeface="楷体" panose="02010609060101010101" pitchFamily="49" charset="-122"/>
                <a:ea typeface="楷体" panose="02010609060101010101" pitchFamily="49" charset="-122"/>
                <a:cs typeface="微软雅黑" panose="020B0503020204020204" pitchFamily="34" charset="-122"/>
              </a:rPr>
              <a:t>，</a:t>
            </a:r>
            <a:r>
              <a:rPr lang="en-US" altLang="zh-CN" sz="2400">
                <a:latin typeface="楷体" panose="02010609060101010101" pitchFamily="49" charset="-122"/>
                <a:ea typeface="楷体" panose="02010609060101010101" pitchFamily="49" charset="-122"/>
                <a:cs typeface="微软雅黑" panose="020B0503020204020204" pitchFamily="34" charset="-122"/>
              </a:rPr>
              <a:t>4</a:t>
            </a:r>
            <a:r>
              <a:rPr lang="zh-CN" altLang="en-US" sz="2400">
                <a:latin typeface="楷体" panose="02010609060101010101" pitchFamily="49" charset="-122"/>
                <a:ea typeface="楷体" panose="02010609060101010101" pitchFamily="49" charset="-122"/>
                <a:cs typeface="微软雅黑" panose="020B0503020204020204" pitchFamily="34" charset="-122"/>
              </a:rPr>
              <a:t>℃放置几分钟，取上清液。加入等体积</a:t>
            </a:r>
            <a:r>
              <a:rPr lang="zh-CN" altLang="en-US" sz="2400">
                <a:solidFill>
                  <a:srgbClr val="0000FA"/>
                </a:solidFill>
                <a:latin typeface="楷体" panose="02010609060101010101" pitchFamily="49" charset="-122"/>
                <a:ea typeface="楷体" panose="02010609060101010101" pitchFamily="49" charset="-122"/>
                <a:cs typeface="微软雅黑" panose="020B0503020204020204" pitchFamily="34" charset="-122"/>
              </a:rPr>
              <a:t>冷酒精</a:t>
            </a:r>
            <a:r>
              <a:rPr lang="zh-CN" altLang="en-US" sz="2400">
                <a:latin typeface="楷体" panose="02010609060101010101" pitchFamily="49" charset="-122"/>
                <a:ea typeface="楷体" panose="02010609060101010101" pitchFamily="49" charset="-122"/>
                <a:cs typeface="微软雅黑" panose="020B0503020204020204" pitchFamily="34" charset="-122"/>
              </a:rPr>
              <a:t>，静置</a:t>
            </a:r>
            <a:r>
              <a:rPr lang="en-US" altLang="zh-CN" sz="2400">
                <a:solidFill>
                  <a:srgbClr val="FF0000"/>
                </a:solidFill>
                <a:latin typeface="楷体" panose="02010609060101010101" pitchFamily="49" charset="-122"/>
                <a:ea typeface="楷体" panose="02010609060101010101" pitchFamily="49" charset="-122"/>
                <a:cs typeface="微软雅黑" panose="020B0503020204020204" pitchFamily="34" charset="-122"/>
              </a:rPr>
              <a:t>2</a:t>
            </a:r>
            <a:r>
              <a:rPr lang="zh-CN" altLang="en-US" sz="2400">
                <a:solidFill>
                  <a:srgbClr val="FF0000"/>
                </a:solidFill>
                <a:latin typeface="楷体" panose="02010609060101010101" pitchFamily="49" charset="-122"/>
                <a:ea typeface="楷体" panose="02010609060101010101" pitchFamily="49" charset="-122"/>
                <a:cs typeface="微软雅黑" panose="020B0503020204020204" pitchFamily="34" charset="-122"/>
              </a:rPr>
              <a:t>～</a:t>
            </a:r>
            <a:r>
              <a:rPr lang="en-US" altLang="zh-CN" sz="2400">
                <a:solidFill>
                  <a:srgbClr val="FF0000"/>
                </a:solidFill>
                <a:latin typeface="楷体" panose="02010609060101010101" pitchFamily="49" charset="-122"/>
                <a:ea typeface="楷体" panose="02010609060101010101" pitchFamily="49" charset="-122"/>
                <a:cs typeface="微软雅黑" panose="020B0503020204020204" pitchFamily="34" charset="-122"/>
              </a:rPr>
              <a:t>3min</a:t>
            </a:r>
            <a:r>
              <a:rPr lang="zh-CN" altLang="en-US" sz="2400">
                <a:latin typeface="楷体" panose="02010609060101010101" pitchFamily="49" charset="-122"/>
                <a:ea typeface="楷体" panose="02010609060101010101" pitchFamily="49" charset="-122"/>
                <a:cs typeface="微软雅黑" panose="020B0503020204020204" pitchFamily="34" charset="-122"/>
              </a:rPr>
              <a:t>，用玻璃棒沿一个方向搅拌卷起丝状物。</a:t>
            </a:r>
            <a:endParaRPr lang="zh-CN" altLang="en-US" sz="2400">
              <a:latin typeface="楷体" panose="02010609060101010101" pitchFamily="49" charset="-122"/>
              <a:ea typeface="楷体" panose="02010609060101010101" pitchFamily="49" charset="-122"/>
              <a:cs typeface="微软雅黑" panose="020B0503020204020204" pitchFamily="34" charset="-122"/>
            </a:endParaRPr>
          </a:p>
        </p:txBody>
      </p:sp>
      <p:sp>
        <p:nvSpPr>
          <p:cNvPr id="39" name="文本框 38"/>
          <p:cNvSpPr txBox="1"/>
          <p:nvPr>
            <p:custDataLst>
              <p:tags r:id="rId9"/>
            </p:custDataLst>
          </p:nvPr>
        </p:nvSpPr>
        <p:spPr>
          <a:xfrm>
            <a:off x="8904312" y="1529943"/>
            <a:ext cx="2910373" cy="2862322"/>
          </a:xfrm>
          <a:prstGeom prst="rect">
            <a:avLst/>
          </a:prstGeom>
          <a:solidFill>
            <a:schemeClr val="accent6">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a:lnSpc>
                <a:spcPts val="3600"/>
              </a:lnSpc>
            </a:pPr>
            <a:r>
              <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可替换操作：</a:t>
            </a:r>
            <a:endParaRPr lang="en-US" altLang="zh-CN"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ts val="3600"/>
              </a:lnSpc>
            </a:pPr>
            <a:r>
              <a:rPr lang="en-US" altLang="zh-CN" sz="2400">
                <a:latin typeface="楷体" panose="02010609060101010101" pitchFamily="49" charset="-122"/>
                <a:ea typeface="楷体" panose="02010609060101010101" pitchFamily="49" charset="-122"/>
                <a:cs typeface="微软雅黑" panose="020B0503020204020204" pitchFamily="34" charset="-122"/>
              </a:rPr>
              <a:t>1500r/min</a:t>
            </a:r>
            <a:r>
              <a:rPr lang="zh-CN" altLang="en-US" sz="2400">
                <a:latin typeface="楷体" panose="02010609060101010101" pitchFamily="49" charset="-122"/>
                <a:ea typeface="楷体" panose="02010609060101010101" pitchFamily="49" charset="-122"/>
                <a:cs typeface="微软雅黑" panose="020B0503020204020204" pitchFamily="34" charset="-122"/>
              </a:rPr>
              <a:t>离心</a:t>
            </a:r>
            <a:r>
              <a:rPr lang="en-US" altLang="zh-CN" sz="2400">
                <a:latin typeface="楷体" panose="02010609060101010101" pitchFamily="49" charset="-122"/>
                <a:ea typeface="楷体" panose="02010609060101010101" pitchFamily="49" charset="-122"/>
                <a:cs typeface="微软雅黑" panose="020B0503020204020204" pitchFamily="34" charset="-122"/>
              </a:rPr>
              <a:t>5min</a:t>
            </a:r>
            <a:r>
              <a:rPr lang="zh-CN" altLang="en-US" sz="2400">
                <a:latin typeface="楷体" panose="02010609060101010101" pitchFamily="49" charset="-122"/>
                <a:ea typeface="楷体" panose="02010609060101010101" pitchFamily="49" charset="-122"/>
                <a:cs typeface="微软雅黑" panose="020B0503020204020204" pitchFamily="34" charset="-122"/>
              </a:rPr>
              <a:t>，取上清液。然后</a:t>
            </a:r>
            <a:r>
              <a:rPr lang="en-US" altLang="zh-CN" sz="2400">
                <a:latin typeface="楷体" panose="02010609060101010101" pitchFamily="49" charset="-122"/>
                <a:ea typeface="楷体" panose="02010609060101010101" pitchFamily="49" charset="-122"/>
                <a:cs typeface="微软雅黑" panose="020B0503020204020204" pitchFamily="34" charset="-122"/>
              </a:rPr>
              <a:t>10000r/min</a:t>
            </a:r>
            <a:r>
              <a:rPr lang="zh-CN" altLang="en-US" sz="2400">
                <a:latin typeface="楷体" panose="02010609060101010101" pitchFamily="49" charset="-122"/>
                <a:ea typeface="楷体" panose="02010609060101010101" pitchFamily="49" charset="-122"/>
                <a:cs typeface="微软雅黑" panose="020B0503020204020204" pitchFamily="34" charset="-122"/>
              </a:rPr>
              <a:t>离心</a:t>
            </a:r>
            <a:r>
              <a:rPr lang="en-US" altLang="zh-CN" sz="2400">
                <a:latin typeface="楷体" panose="02010609060101010101" pitchFamily="49" charset="-122"/>
                <a:ea typeface="楷体" panose="02010609060101010101" pitchFamily="49" charset="-122"/>
                <a:cs typeface="微软雅黑" panose="020B0503020204020204" pitchFamily="34" charset="-122"/>
              </a:rPr>
              <a:t>5min</a:t>
            </a:r>
            <a:r>
              <a:rPr lang="zh-CN" altLang="en-US" sz="2400">
                <a:latin typeface="楷体" panose="02010609060101010101" pitchFamily="49" charset="-122"/>
                <a:ea typeface="楷体" panose="02010609060101010101" pitchFamily="49" charset="-122"/>
                <a:cs typeface="微软雅黑" panose="020B0503020204020204" pitchFamily="34" charset="-122"/>
              </a:rPr>
              <a:t>，取管底沉淀物晾干。</a:t>
            </a:r>
            <a:endParaRPr lang="zh-CN" altLang="en-US" sz="2400">
              <a:latin typeface="楷体" panose="02010609060101010101" pitchFamily="49" charset="-122"/>
              <a:ea typeface="楷体" panose="02010609060101010101" pitchFamily="49" charset="-122"/>
              <a:cs typeface="微软雅黑" panose="020B0503020204020204" pitchFamily="34" charset="-122"/>
            </a:endParaRPr>
          </a:p>
        </p:txBody>
      </p:sp>
      <p:graphicFrame>
        <p:nvGraphicFramePr>
          <p:cNvPr id="5" name="表格 3"/>
          <p:cNvGraphicFramePr>
            <a:graphicFrameLocks noGrp="1"/>
          </p:cNvGraphicFramePr>
          <p:nvPr>
            <p:custDataLst>
              <p:tags r:id="rId10"/>
            </p:custDataLst>
          </p:nvPr>
        </p:nvGraphicFramePr>
        <p:xfrm>
          <a:off x="983432" y="1412776"/>
          <a:ext cx="4216188" cy="1634238"/>
        </p:xfrm>
        <a:graphic>
          <a:graphicData uri="http://schemas.openxmlformats.org/drawingml/2006/table">
            <a:tbl>
              <a:tblPr firstRow="1" bandRow="1">
                <a:tableStyleId>{5C22544A-7EE6-4342-B048-85BDC9FD1C3A}</a:tableStyleId>
              </a:tblPr>
              <a:tblGrid>
                <a:gridCol w="2281140"/>
                <a:gridCol w="1935048"/>
              </a:tblGrid>
              <a:tr h="359358">
                <a:tc>
                  <a:txBody>
                    <a:bodyPr wrap="square"/>
                    <a:lstStyle/>
                    <a:p>
                      <a:pPr algn="ctr"/>
                      <a:r>
                        <a:rPr lang="zh-CN" altLang="en-US" sz="2000" b="0" baseline="0">
                          <a:latin typeface="微软雅黑" panose="020B0503020204020204" pitchFamily="34" charset="-122"/>
                          <a:ea typeface="微软雅黑" panose="020B0503020204020204" pitchFamily="34" charset="-122"/>
                        </a:rPr>
                        <a:t>研磨液成分</a:t>
                      </a:r>
                      <a:endParaRPr lang="zh-CN" altLang="en-US" sz="2000" b="0" baseline="0">
                        <a:latin typeface="微软雅黑" panose="020B0503020204020204" pitchFamily="34" charset="-122"/>
                        <a:ea typeface="微软雅黑" panose="020B0503020204020204" pitchFamily="34" charset="-122"/>
                      </a:endParaRPr>
                    </a:p>
                  </a:txBody>
                  <a:tcPr vert="horz"/>
                </a:tc>
                <a:tc>
                  <a:txBody>
                    <a:bodyPr wrap="square"/>
                    <a:lstStyle/>
                    <a:p>
                      <a:pPr algn="ctr"/>
                      <a:r>
                        <a:rPr lang="zh-CN" altLang="en-US" sz="2000" b="0" baseline="0">
                          <a:latin typeface="微软雅黑" panose="020B0503020204020204" pitchFamily="34" charset="-122"/>
                          <a:ea typeface="微软雅黑" panose="020B0503020204020204" pitchFamily="34" charset="-122"/>
                        </a:rPr>
                        <a:t>作用</a:t>
                      </a:r>
                      <a:endParaRPr lang="zh-CN" altLang="en-US" sz="2000" b="0" baseline="0">
                        <a:latin typeface="微软雅黑" panose="020B0503020204020204" pitchFamily="34" charset="-122"/>
                        <a:ea typeface="微软雅黑" panose="020B0503020204020204" pitchFamily="34" charset="-122"/>
                      </a:endParaRPr>
                    </a:p>
                  </a:txBody>
                  <a:tcPr vert="horz"/>
                </a:tc>
              </a:tr>
              <a:tr h="420879">
                <a:tc>
                  <a:txBody>
                    <a:bodyPr wrap="square"/>
                    <a:lstStyle/>
                    <a:p>
                      <a:pPr algn="ctr"/>
                      <a:r>
                        <a:rPr lang="en-US" altLang="zh-CN" sz="2000" b="0" baseline="0">
                          <a:latin typeface="微软雅黑" panose="020B0503020204020204" pitchFamily="34" charset="-122"/>
                          <a:ea typeface="微软雅黑" panose="020B0503020204020204" pitchFamily="34" charset="-122"/>
                        </a:rPr>
                        <a:t>SDS</a:t>
                      </a:r>
                      <a:endParaRPr lang="en-US" altLang="zh-CN" sz="2000" b="0" baseline="0">
                        <a:latin typeface="微软雅黑" panose="020B0503020204020204" pitchFamily="34" charset="-122"/>
                        <a:ea typeface="微软雅黑" panose="020B0503020204020204" pitchFamily="34" charset="-122"/>
                      </a:endParaRPr>
                    </a:p>
                  </a:txBody>
                  <a:tcPr vert="horz"/>
                </a:tc>
                <a:tc>
                  <a:txBody>
                    <a:bodyPr wrap="square"/>
                    <a:lstStyle/>
                    <a:p>
                      <a:pPr algn="ctr"/>
                      <a:r>
                        <a:rPr lang="zh-CN" altLang="en-US" sz="2000" b="0" baseline="0">
                          <a:latin typeface="微软雅黑" panose="020B0503020204020204" pitchFamily="34" charset="-122"/>
                          <a:ea typeface="微软雅黑" panose="020B0503020204020204" pitchFamily="34" charset="-122"/>
                        </a:rPr>
                        <a:t>使蛋白质变性</a:t>
                      </a:r>
                      <a:endParaRPr lang="zh-CN" altLang="en-US" sz="2000" b="0" baseline="0">
                        <a:latin typeface="微软雅黑" panose="020B0503020204020204" pitchFamily="34" charset="-122"/>
                        <a:ea typeface="微软雅黑" panose="020B0503020204020204" pitchFamily="34" charset="-122"/>
                      </a:endParaRPr>
                    </a:p>
                  </a:txBody>
                  <a:tcPr vert="horz"/>
                </a:tc>
              </a:tr>
              <a:tr h="420879">
                <a:tc>
                  <a:txBody>
                    <a:bodyPr wrap="square"/>
                    <a:lstStyle/>
                    <a:p>
                      <a:pPr algn="ctr"/>
                      <a:r>
                        <a:rPr lang="en-US" altLang="zh-CN" sz="2000" b="0" baseline="0">
                          <a:latin typeface="微软雅黑" panose="020B0503020204020204" pitchFamily="34" charset="-122"/>
                          <a:ea typeface="微软雅黑" panose="020B0503020204020204" pitchFamily="34" charset="-122"/>
                        </a:rPr>
                        <a:t>EDTA</a:t>
                      </a:r>
                      <a:endParaRPr lang="en-US" altLang="zh-CN" sz="2000" b="0" baseline="0">
                        <a:latin typeface="微软雅黑" panose="020B0503020204020204" pitchFamily="34" charset="-122"/>
                        <a:ea typeface="微软雅黑" panose="020B0503020204020204" pitchFamily="34" charset="-122"/>
                      </a:endParaRPr>
                    </a:p>
                  </a:txBody>
                  <a:tcPr vert="horz"/>
                </a:tc>
                <a:tc>
                  <a:txBody>
                    <a:bodyPr wrap="square"/>
                    <a:lstStyle/>
                    <a:p>
                      <a:pPr algn="ctr"/>
                      <a:r>
                        <a:rPr lang="zh-CN" altLang="en-US" sz="2000" b="0" baseline="0">
                          <a:latin typeface="微软雅黑" panose="020B0503020204020204" pitchFamily="34" charset="-122"/>
                          <a:ea typeface="微软雅黑" panose="020B0503020204020204" pitchFamily="34" charset="-122"/>
                          <a:cs typeface="微软雅黑" panose="020B0503020204020204" pitchFamily="34" charset="-122"/>
                        </a:rPr>
                        <a:t>抑制</a:t>
                      </a:r>
                      <a:r>
                        <a:rPr lang="en-US" altLang="zh-CN" sz="2000" b="0" baseline="0">
                          <a:latin typeface="微软雅黑" panose="020B0503020204020204" pitchFamily="34" charset="-122"/>
                          <a:ea typeface="微软雅黑" panose="020B0503020204020204" pitchFamily="34" charset="-122"/>
                          <a:cs typeface="微软雅黑" panose="020B0503020204020204" pitchFamily="34" charset="-122"/>
                        </a:rPr>
                        <a:t>DNA</a:t>
                      </a:r>
                      <a:r>
                        <a:rPr lang="zh-CN" altLang="en-US" sz="2000" b="0" baseline="0">
                          <a:latin typeface="微软雅黑" panose="020B0503020204020204" pitchFamily="34" charset="-122"/>
                          <a:ea typeface="微软雅黑" panose="020B0503020204020204" pitchFamily="34" charset="-122"/>
                          <a:cs typeface="微软雅黑" panose="020B0503020204020204" pitchFamily="34" charset="-122"/>
                        </a:rPr>
                        <a:t>酶</a:t>
                      </a:r>
                      <a:endParaRPr lang="zh-CN" altLang="en-US" sz="2000" b="0" baseline="0">
                        <a:latin typeface="微软雅黑" panose="020B0503020204020204" pitchFamily="34" charset="-122"/>
                        <a:ea typeface="微软雅黑" panose="020B0503020204020204" pitchFamily="34" charset="-122"/>
                        <a:cs typeface="微软雅黑" panose="020B0503020204020204" pitchFamily="34" charset="-122"/>
                      </a:endParaRPr>
                    </a:p>
                  </a:txBody>
                  <a:tcPr vert="horz"/>
                </a:tc>
              </a:tr>
              <a:tr h="396240">
                <a:tc>
                  <a:txBody>
                    <a:bodyPr wrap="square"/>
                    <a:lstStyle/>
                    <a:p>
                      <a:pPr algn="ctr"/>
                      <a:r>
                        <a:rPr lang="en-US" altLang="zh-CN" sz="2000" b="0" baseline="0">
                          <a:latin typeface="微软雅黑" panose="020B0503020204020204" pitchFamily="34" charset="-122"/>
                          <a:ea typeface="微软雅黑" panose="020B0503020204020204" pitchFamily="34" charset="-122"/>
                          <a:cs typeface="微软雅黑" panose="020B0503020204020204" pitchFamily="34" charset="-122"/>
                        </a:rPr>
                        <a:t>Tris-HCl</a:t>
                      </a:r>
                      <a:r>
                        <a:rPr lang="zh-CN" altLang="en-US" sz="2000" b="0" baseline="0">
                          <a:latin typeface="微软雅黑" panose="020B0503020204020204" pitchFamily="34" charset="-122"/>
                          <a:ea typeface="微软雅黑" panose="020B0503020204020204" pitchFamily="34" charset="-122"/>
                          <a:cs typeface="微软雅黑" panose="020B0503020204020204" pitchFamily="34" charset="-122"/>
                        </a:rPr>
                        <a:t>缓冲液</a:t>
                      </a:r>
                      <a:endParaRPr lang="zh-CN" altLang="en-US" sz="2000" b="0" baseline="0">
                        <a:latin typeface="微软雅黑" panose="020B0503020204020204" pitchFamily="34" charset="-122"/>
                        <a:ea typeface="微软雅黑" panose="020B0503020204020204" pitchFamily="34" charset="-122"/>
                        <a:cs typeface="微软雅黑" panose="020B0503020204020204" pitchFamily="34" charset="-122"/>
                      </a:endParaRPr>
                    </a:p>
                  </a:txBody>
                  <a:tcPr vert="horz"/>
                </a:tc>
                <a:tc>
                  <a:txBody>
                    <a:bodyPr wrap="square"/>
                    <a:lstStyle/>
                    <a:p>
                      <a:pPr algn="ctr"/>
                      <a:r>
                        <a:rPr lang="zh-CN" altLang="en-US" sz="2000" b="0" baseline="0">
                          <a:latin typeface="微软雅黑" panose="020B0503020204020204" pitchFamily="34" charset="-122"/>
                          <a:ea typeface="微软雅黑" panose="020B0503020204020204" pitchFamily="34" charset="-122"/>
                          <a:cs typeface="微软雅黑" panose="020B0503020204020204" pitchFamily="34" charset="-122"/>
                        </a:rPr>
                        <a:t>稳定</a:t>
                      </a:r>
                      <a:r>
                        <a:rPr lang="en-US" altLang="zh-CN" sz="2000" b="0" baseline="0">
                          <a:latin typeface="微软雅黑" panose="020B0503020204020204" pitchFamily="34" charset="-122"/>
                          <a:ea typeface="微软雅黑" panose="020B0503020204020204" pitchFamily="34" charset="-122"/>
                          <a:cs typeface="微软雅黑" panose="020B0503020204020204" pitchFamily="34" charset="-122"/>
                        </a:rPr>
                        <a:t>DNA</a:t>
                      </a:r>
                      <a:endParaRPr lang="zh-CN" altLang="en-US" sz="2000" b="0" baseline="0">
                        <a:latin typeface="微软雅黑" panose="020B0503020204020204" pitchFamily="34" charset="-122"/>
                        <a:ea typeface="微软雅黑" panose="020B0503020204020204" pitchFamily="34" charset="-122"/>
                        <a:cs typeface="微软雅黑" panose="020B0503020204020204" pitchFamily="34" charset="-122"/>
                      </a:endParaRPr>
                    </a:p>
                  </a:txBody>
                  <a:tcPr vert="horz"/>
                </a:tc>
              </a:tr>
            </a:tbl>
          </a:graphicData>
        </a:graphic>
      </p:graphicFrame>
      <p:sp>
        <p:nvSpPr>
          <p:cNvPr id="6" name="矩形 5"/>
          <p:cNvSpPr/>
          <p:nvPr>
            <p:custDataLst>
              <p:tags r:id="rId11"/>
            </p:custDataLst>
          </p:nvPr>
        </p:nvSpPr>
        <p:spPr>
          <a:xfrm>
            <a:off x="479376" y="855692"/>
            <a:ext cx="1994457" cy="461665"/>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none">
            <a:spAutoFit/>
          </a:bodyPr>
          <a:lstStyle/>
          <a:p>
            <a:pPr>
              <a:lnSpc>
                <a:spcPct val="100000"/>
              </a:lnSpc>
            </a:pPr>
            <a:r>
              <a:rPr lang="en-US" altLang="zh-CN" sz="2400" b="1" smtClean="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Ⅱ.  </a:t>
            </a:r>
            <a:r>
              <a:rPr lang="zh-CN" altLang="en-US" sz="2400" b="1" smtClean="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实验</a:t>
            </a:r>
            <a:r>
              <a:rPr lang="zh-CN" altLang="en-US" sz="2400" b="1">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步骤</a:t>
            </a:r>
            <a:endParaRPr lang="en-US" altLang="zh-CN" sz="2400" b="1">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1"/>
          <p:cNvSpPr/>
          <p:nvPr>
            <p:custDataLst>
              <p:tags r:id="rId12"/>
            </p:custDataLst>
          </p:nvPr>
        </p:nvSpPr>
        <p:spPr bwMode="auto">
          <a:xfrm>
            <a:off x="335280" y="118110"/>
            <a:ext cx="5819775"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800" b="1">
                <a:solidFill>
                  <a:schemeClr val="lt1"/>
                </a:solidFill>
                <a:latin typeface="黑体" panose="02010609060101010101" charset="-122"/>
                <a:ea typeface="黑体" panose="02010609060101010101" charset="-122"/>
                <a:sym typeface="+mn-ea"/>
              </a:rPr>
              <a:t>探究.实践---DNA的粗提取与鉴定</a:t>
            </a:r>
            <a:endParaRPr lang="zh-CN" altLang="en-US" sz="2800" b="1">
              <a:solidFill>
                <a:schemeClr val="lt1"/>
              </a:solidFill>
              <a:latin typeface="黑体" panose="02010609060101010101" charset="-122"/>
              <a:ea typeface="黑体" panose="02010609060101010101" charset="-122"/>
              <a:sym typeface="+mn-ea"/>
            </a:endParaRPr>
          </a:p>
        </p:txBody>
      </p:sp>
      <p:sp>
        <p:nvSpPr>
          <p:cNvPr id="4" name="文本框 3"/>
          <p:cNvSpPr txBox="1"/>
          <p:nvPr>
            <p:custDataLst>
              <p:tags r:id="rId13"/>
            </p:custDataLst>
          </p:nvPr>
        </p:nvSpPr>
        <p:spPr>
          <a:xfrm>
            <a:off x="7248525" y="44450"/>
            <a:ext cx="4639945" cy="1186815"/>
          </a:xfrm>
          <a:prstGeom prst="rect">
            <a:avLst/>
          </a:prstGeom>
          <a:solidFill>
            <a:schemeClr val="bg1"/>
          </a:solidFill>
          <a:ln w="28575" cmpd="sng">
            <a:solidFill>
              <a:srgbClr val="FF0000"/>
            </a:solidFill>
            <a:prstDash val="solid"/>
          </a:ln>
          <a:effectLst>
            <a:outerShdw blurRad="50800" dist="38100" dir="2700000" algn="tl" rotWithShape="0">
              <a:prstClr val="black">
                <a:alpha val="40000"/>
              </a:prstClr>
            </a:outerShdw>
          </a:effectLst>
        </p:spPr>
        <p:txBody>
          <a:bodyPr wrap="square" rtlCol="0">
            <a:noAutofit/>
          </a:bodyPr>
          <a:lstStyle/>
          <a:p>
            <a:pPr lvl="0" algn="l">
              <a:lnSpc>
                <a:spcPct val="120000"/>
              </a:lnSpc>
              <a:buClrTx/>
              <a:buSzTx/>
              <a:buFontTx/>
            </a:pPr>
            <a:r>
              <a:rPr lang="zh-CN" altLang="en-US" sz="2000">
                <a:latin typeface="楷体" panose="02010609060101010101" pitchFamily="49" charset="-122"/>
                <a:ea typeface="楷体" panose="02010609060101010101" pitchFamily="49" charset="-122"/>
                <a:cs typeface="楷体" panose="02010609060101010101" pitchFamily="49" charset="-122"/>
                <a:sym typeface="+mn-ea"/>
              </a:rPr>
              <a:t>【任务四】阅读课本74和75页的探究实践“DNA的粗提取与鉴定”明确该实验的实验原理及步骤。</a:t>
            </a:r>
            <a:endParaRPr lang="zh-CN" altLang="en-US" sz="2000">
              <a:latin typeface="楷体" panose="02010609060101010101" pitchFamily="49" charset="-122"/>
              <a:ea typeface="楷体" panose="02010609060101010101" pitchFamily="49" charset="-122"/>
              <a:cs typeface="楷体" panose="02010609060101010101" pitchFamily="49"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5" name="文本框 24"/>
          <p:cNvSpPr txBox="1"/>
          <p:nvPr>
            <p:custDataLst>
              <p:tags r:id="rId2"/>
            </p:custDataLst>
          </p:nvPr>
        </p:nvSpPr>
        <p:spPr>
          <a:xfrm>
            <a:off x="1152024" y="5063438"/>
            <a:ext cx="9743936" cy="1015663"/>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a:lnSpc>
                <a:spcPts val="3600"/>
              </a:lnSpc>
            </a:pPr>
            <a:r>
              <a:rPr lang="en-US" altLang="zh-CN" sz="2400">
                <a:latin typeface="楷体" panose="02010609060101010101" pitchFamily="49" charset="-122"/>
                <a:ea typeface="楷体" panose="02010609060101010101" pitchFamily="49" charset="-122"/>
                <a:cs typeface="微软雅黑" panose="020B0503020204020204" pitchFamily="34" charset="-122"/>
              </a:rPr>
              <a:t>3</a:t>
            </a:r>
            <a:r>
              <a:rPr lang="zh-CN" altLang="en-US" sz="2400">
                <a:latin typeface="楷体" panose="02010609060101010101" pitchFamily="49" charset="-122"/>
                <a:ea typeface="楷体" panose="02010609060101010101" pitchFamily="49" charset="-122"/>
                <a:cs typeface="微软雅黑" panose="020B0503020204020204" pitchFamily="34" charset="-122"/>
              </a:rPr>
              <a:t>．</a:t>
            </a:r>
            <a:r>
              <a:rPr lang="en-US" altLang="zh-CN" sz="2400">
                <a:latin typeface="楷体" panose="02010609060101010101" pitchFamily="49" charset="-122"/>
                <a:ea typeface="楷体" panose="02010609060101010101" pitchFamily="49" charset="-122"/>
                <a:cs typeface="微软雅黑" panose="020B0503020204020204" pitchFamily="34" charset="-122"/>
              </a:rPr>
              <a:t>2M</a:t>
            </a:r>
            <a:r>
              <a:rPr lang="zh-CN" altLang="en-US" sz="2400">
                <a:latin typeface="楷体" panose="02010609060101010101" pitchFamily="49" charset="-122"/>
                <a:ea typeface="楷体" panose="02010609060101010101" pitchFamily="49" charset="-122"/>
                <a:cs typeface="微软雅黑" panose="020B0503020204020204" pitchFamily="34" charset="-122"/>
              </a:rPr>
              <a:t>的</a:t>
            </a:r>
            <a:r>
              <a:rPr lang="en-US" altLang="zh-CN" sz="2400">
                <a:latin typeface="楷体" panose="02010609060101010101" pitchFamily="49" charset="-122"/>
                <a:ea typeface="楷体" panose="02010609060101010101" pitchFamily="49" charset="-122"/>
                <a:cs typeface="微软雅黑" panose="020B0503020204020204" pitchFamily="34" charset="-122"/>
              </a:rPr>
              <a:t>NaCl</a:t>
            </a:r>
            <a:r>
              <a:rPr lang="zh-CN" altLang="en-US" sz="2400">
                <a:latin typeface="楷体" panose="02010609060101010101" pitchFamily="49" charset="-122"/>
                <a:ea typeface="楷体" panose="02010609060101010101" pitchFamily="49" charset="-122"/>
                <a:cs typeface="微软雅黑" panose="020B0503020204020204" pitchFamily="34" charset="-122"/>
              </a:rPr>
              <a:t> </a:t>
            </a:r>
            <a:r>
              <a:rPr lang="en-US" altLang="zh-CN" sz="2400">
                <a:latin typeface="楷体" panose="02010609060101010101" pitchFamily="49" charset="-122"/>
                <a:ea typeface="楷体" panose="02010609060101010101" pitchFamily="49" charset="-122"/>
                <a:cs typeface="微软雅黑" panose="020B0503020204020204" pitchFamily="34" charset="-122"/>
              </a:rPr>
              <a:t>5mL</a:t>
            </a:r>
            <a:r>
              <a:rPr lang="zh-CN" altLang="en-US" sz="2400">
                <a:latin typeface="楷体" panose="02010609060101010101" pitchFamily="49" charset="-122"/>
                <a:ea typeface="楷体" panose="02010609060101010101" pitchFamily="49" charset="-122"/>
                <a:cs typeface="微软雅黑" panose="020B0503020204020204" pitchFamily="34" charset="-122"/>
              </a:rPr>
              <a:t>＋丝状物或沉淀物。再加</a:t>
            </a:r>
            <a:r>
              <a:rPr lang="zh-CN" altLang="en-US" sz="2400">
                <a:solidFill>
                  <a:srgbClr val="FF0000"/>
                </a:solidFill>
                <a:latin typeface="楷体" panose="02010609060101010101" pitchFamily="49" charset="-122"/>
                <a:ea typeface="楷体" panose="02010609060101010101" pitchFamily="49" charset="-122"/>
                <a:cs typeface="微软雅黑" panose="020B0503020204020204" pitchFamily="34" charset="-122"/>
              </a:rPr>
              <a:t>二苯胺试剂</a:t>
            </a:r>
            <a:r>
              <a:rPr lang="en-US" altLang="zh-CN" sz="2400">
                <a:latin typeface="楷体" panose="02010609060101010101" pitchFamily="49" charset="-122"/>
                <a:ea typeface="楷体" panose="02010609060101010101" pitchFamily="49" charset="-122"/>
                <a:cs typeface="微软雅黑" panose="020B0503020204020204" pitchFamily="34" charset="-122"/>
              </a:rPr>
              <a:t>4mL</a:t>
            </a:r>
            <a:r>
              <a:rPr lang="zh-CN" altLang="en-US" sz="2400">
                <a:latin typeface="楷体" panose="02010609060101010101" pitchFamily="49" charset="-122"/>
                <a:ea typeface="楷体" panose="02010609060101010101" pitchFamily="49" charset="-122"/>
                <a:cs typeface="微软雅黑" panose="020B0503020204020204" pitchFamily="34" charset="-122"/>
              </a:rPr>
              <a:t>混匀，</a:t>
            </a:r>
            <a:r>
              <a:rPr lang="zh-CN" altLang="en-US" sz="2400">
                <a:solidFill>
                  <a:srgbClr val="FF0000"/>
                </a:solidFill>
                <a:latin typeface="楷体" panose="02010609060101010101" pitchFamily="49" charset="-122"/>
                <a:ea typeface="楷体" panose="02010609060101010101" pitchFamily="49" charset="-122"/>
                <a:cs typeface="微软雅黑" panose="020B0503020204020204" pitchFamily="34" charset="-122"/>
              </a:rPr>
              <a:t>沸水浴</a:t>
            </a:r>
            <a:r>
              <a:rPr lang="en-US" altLang="zh-CN" sz="2400">
                <a:latin typeface="楷体" panose="02010609060101010101" pitchFamily="49" charset="-122"/>
                <a:ea typeface="楷体" panose="02010609060101010101" pitchFamily="49" charset="-122"/>
                <a:cs typeface="微软雅黑" panose="020B0503020204020204" pitchFamily="34" charset="-122"/>
              </a:rPr>
              <a:t>5min</a:t>
            </a:r>
            <a:r>
              <a:rPr lang="zh-CN" altLang="en-US" sz="2400">
                <a:latin typeface="楷体" panose="02010609060101010101" pitchFamily="49" charset="-122"/>
                <a:ea typeface="楷体" panose="02010609060101010101" pitchFamily="49" charset="-122"/>
                <a:cs typeface="微软雅黑" panose="020B0503020204020204" pitchFamily="34" charset="-122"/>
              </a:rPr>
              <a:t>，</a:t>
            </a:r>
            <a:r>
              <a:rPr lang="zh-CN" altLang="en-US" sz="2400">
                <a:solidFill>
                  <a:srgbClr val="FF0000"/>
                </a:solidFill>
                <a:latin typeface="楷体" panose="02010609060101010101" pitchFamily="49" charset="-122"/>
                <a:ea typeface="楷体" panose="02010609060101010101" pitchFamily="49" charset="-122"/>
                <a:cs typeface="微软雅黑" panose="020B0503020204020204" pitchFamily="34" charset="-122"/>
              </a:rPr>
              <a:t>冷却后观察</a:t>
            </a:r>
            <a:r>
              <a:rPr lang="zh-CN" altLang="en-US" sz="2400">
                <a:latin typeface="楷体" panose="02010609060101010101" pitchFamily="49" charset="-122"/>
                <a:ea typeface="楷体" panose="02010609060101010101" pitchFamily="49" charset="-122"/>
                <a:cs typeface="微软雅黑" panose="020B0503020204020204" pitchFamily="34" charset="-122"/>
              </a:rPr>
              <a:t>到蓝色（不加</a:t>
            </a:r>
            <a:r>
              <a:rPr lang="en-US" altLang="zh-CN" sz="2400">
                <a:latin typeface="楷体" panose="02010609060101010101" pitchFamily="49" charset="-122"/>
                <a:ea typeface="楷体" panose="02010609060101010101" pitchFamily="49" charset="-122"/>
                <a:cs typeface="微软雅黑" panose="020B0503020204020204" pitchFamily="34" charset="-122"/>
              </a:rPr>
              <a:t>DNA</a:t>
            </a:r>
            <a:r>
              <a:rPr lang="zh-CN" altLang="en-US" sz="2400">
                <a:latin typeface="楷体" panose="02010609060101010101" pitchFamily="49" charset="-122"/>
                <a:ea typeface="楷体" panose="02010609060101010101" pitchFamily="49" charset="-122"/>
                <a:cs typeface="微软雅黑" panose="020B0503020204020204" pitchFamily="34" charset="-122"/>
              </a:rPr>
              <a:t>做对照）。</a:t>
            </a:r>
            <a:endParaRPr lang="zh-CN" altLang="en-US" sz="2400">
              <a:latin typeface="楷体" panose="02010609060101010101" pitchFamily="49" charset="-122"/>
              <a:ea typeface="楷体" panose="02010609060101010101" pitchFamily="49" charset="-122"/>
              <a:cs typeface="微软雅黑" panose="020B0503020204020204" pitchFamily="34" charset="-122"/>
            </a:endParaRPr>
          </a:p>
        </p:txBody>
      </p:sp>
      <p:pic>
        <p:nvPicPr>
          <p:cNvPr id="7" name="图片 6"/>
          <p:cNvPicPr>
            <a:picLocks noChangeAspect="1"/>
          </p:cNvPicPr>
          <p:nvPr>
            <p:custDataLst>
              <p:tags r:id="rId3"/>
            </p:custDataLst>
          </p:nvPr>
        </p:nvPicPr>
        <p:blipFill>
          <a:blip r:embed="rId4">
            <a:extLst>
              <a:ext uri="{BEBA8EAE-BF5A-486C-A8C5-ECC9F3942E4B}">
                <a14:imgProps xmlns:a14="http://schemas.microsoft.com/office/drawing/2010/main">
                  <a14:imgLayer r:embed="rId5">
                    <a14:imgEffect>
                      <a14:backgroundRemoval t="1899" b="97890" l="2090" r="96418">
                        <a14:foregroundMark x1="36716" y1="3586" x2="37612" y2="10127"/>
                        <a14:foregroundMark x1="63284" y1="6118" x2="88955" y2="14135"/>
                        <a14:foregroundMark x1="60896" y1="6329" x2="62985" y2="40928"/>
                        <a14:foregroundMark x1="72836" y1="51477" x2="75224" y2="81646"/>
                        <a14:foregroundMark x1="85075" y1="43671" x2="84776" y2="77004"/>
                        <a14:foregroundMark x1="65373" y1="47046" x2="68955" y2="89451"/>
                        <a14:foregroundMark x1="61493" y1="44093" x2="62090" y2="82700"/>
                        <a14:foregroundMark x1="7164" y1="6329" x2="9254" y2="13713"/>
                        <a14:foregroundMark x1="8955" y1="9916" x2="36418" y2="5485"/>
                        <a14:foregroundMark x1="7164" y1="14346" x2="7164" y2="49789"/>
                        <a14:backgroundMark x1="12537" y1="5696" x2="597" y2="4641"/>
                        <a14:backgroundMark x1="5075" y1="9916" x2="2687" y2="39873"/>
                        <a14:backgroundMark x1="20000" y1="4852" x2="32537" y2="4430"/>
                      </a14:backgroundRemoval>
                    </a14:imgEffect>
                  </a14:imgLayer>
                </a14:imgProps>
              </a:ext>
            </a:extLst>
          </a:blip>
          <a:srcRect t="13405"/>
          <a:stretch>
            <a:fillRect/>
          </a:stretch>
        </p:blipFill>
        <p:spPr>
          <a:xfrm>
            <a:off x="8104293" y="2126274"/>
            <a:ext cx="1527892" cy="1872208"/>
          </a:xfrm>
          <a:prstGeom prst="rect">
            <a:avLst/>
          </a:prstGeom>
        </p:spPr>
      </p:pic>
      <p:sp>
        <p:nvSpPr>
          <p:cNvPr id="29" name="矩形 28"/>
          <p:cNvSpPr/>
          <p:nvPr>
            <p:custDataLst>
              <p:tags r:id="rId6"/>
            </p:custDataLst>
          </p:nvPr>
        </p:nvSpPr>
        <p:spPr>
          <a:xfrm>
            <a:off x="479376" y="855692"/>
            <a:ext cx="1975485" cy="460375"/>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none">
            <a:spAutoFit/>
          </a:bodyPr>
          <a:lstStyle/>
          <a:p>
            <a:pPr lvl="0" algn="l">
              <a:buClrTx/>
              <a:buSzTx/>
              <a:buFontTx/>
            </a:pPr>
            <a:r>
              <a:rPr lang="en-US" altLang="zh-CN" sz="2400" b="1" smtClean="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Ⅱ.  实验步骤</a:t>
            </a:r>
            <a:endParaRPr lang="en-US" altLang="zh-CN" sz="2400" b="1" smtClean="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30" name="组合 29"/>
          <p:cNvGrpSpPr/>
          <p:nvPr>
            <p:custDataLst>
              <p:tags r:id="rId7"/>
            </p:custDataLst>
          </p:nvPr>
        </p:nvGrpSpPr>
        <p:grpSpPr>
          <a:xfrm>
            <a:off x="2711624" y="1021028"/>
            <a:ext cx="4674724" cy="4042410"/>
            <a:chOff x="3873023" y="2881221"/>
            <a:chExt cx="4292863" cy="3200400"/>
          </a:xfrm>
        </p:grpSpPr>
        <p:pic>
          <p:nvPicPr>
            <p:cNvPr id="31" name="Picture 14" descr="pic_61433"/>
            <p:cNvPicPr>
              <a:picLocks noChangeAspect="1" noChangeArrowheads="1"/>
            </p:cNvPicPr>
            <p:nvPr>
              <p:custDataLst>
                <p:tags r:id="rId8"/>
              </p:custDataLst>
            </p:nvPr>
          </p:nvPicPr>
          <p:blipFill>
            <a:blip r:embed="rId9">
              <a:clrChange>
                <a:clrFrom>
                  <a:srgbClr val="FDFDFD"/>
                </a:clrFrom>
                <a:clrTo>
                  <a:srgbClr val="FDFDFD">
                    <a:alpha val="0"/>
                  </a:srgbClr>
                </a:clrTo>
              </a:clrChange>
            </a:blip>
            <a:srcRect l="7218" t="8014" r="7529" b="13767"/>
            <a:stretch>
              <a:fillRect/>
            </a:stretch>
          </p:blipFill>
          <p:spPr bwMode="auto">
            <a:xfrm>
              <a:off x="4244197" y="2881221"/>
              <a:ext cx="3027872" cy="3200400"/>
            </a:xfrm>
            <a:prstGeom prst="rect">
              <a:avLst/>
            </a:prstGeom>
            <a:noFill/>
          </p:spPr>
        </p:pic>
        <p:sp>
          <p:nvSpPr>
            <p:cNvPr id="32" name="文本框 18437"/>
            <p:cNvSpPr txBox="1"/>
            <p:nvPr>
              <p:custDataLst>
                <p:tags r:id="rId10"/>
              </p:custDataLst>
            </p:nvPr>
          </p:nvSpPr>
          <p:spPr>
            <a:xfrm>
              <a:off x="6914816" y="4084123"/>
              <a:ext cx="1251070" cy="413247"/>
            </a:xfrm>
            <a:prstGeom prst="rect">
              <a:avLst/>
            </a:prstGeom>
            <a:solidFill>
              <a:srgbClr val="00B0F0"/>
            </a:solidFill>
            <a:ln w="9525">
              <a:noFill/>
            </a:ln>
          </p:spPr>
          <p:txBody>
            <a:bodyPr wrap="square">
              <a:spAutoFit/>
            </a:bodyPr>
            <a:lstStyle/>
            <a:p>
              <a:r>
                <a:rPr lang="zh-CN" altLang="en-US" sz="2800">
                  <a:effectLst>
                    <a:outerShdw blurRad="38100" dist="38100" dir="2700000" algn="tl">
                      <a:srgbClr val="C0C0C0"/>
                    </a:outerShdw>
                  </a:effectLst>
                  <a:latin typeface="楷体" panose="02010609060101010101" pitchFamily="49" charset="-122"/>
                  <a:ea typeface="楷体" panose="02010609060101010101" pitchFamily="49" charset="-122"/>
                </a:rPr>
                <a:t>实验组</a:t>
              </a:r>
              <a:endParaRPr lang="zh-CN" altLang="en-US" sz="2800">
                <a:effectLst>
                  <a:outerShdw blurRad="38100" dist="38100" dir="2700000" algn="tl">
                    <a:srgbClr val="C0C0C0"/>
                  </a:outerShdw>
                </a:effectLst>
                <a:latin typeface="楷体" panose="02010609060101010101" pitchFamily="49" charset="-122"/>
                <a:ea typeface="楷体" panose="02010609060101010101" pitchFamily="49" charset="-122"/>
              </a:endParaRPr>
            </a:p>
          </p:txBody>
        </p:sp>
        <p:sp>
          <p:nvSpPr>
            <p:cNvPr id="33" name="直接连接符 18438"/>
            <p:cNvSpPr>
              <a:spLocks noChangeShapeType="1"/>
            </p:cNvSpPr>
            <p:nvPr>
              <p:custDataLst>
                <p:tags r:id="rId11"/>
              </p:custDataLst>
            </p:nvPr>
          </p:nvSpPr>
          <p:spPr bwMode="auto">
            <a:xfrm>
              <a:off x="6144245" y="4354363"/>
              <a:ext cx="834525" cy="1976"/>
            </a:xfrm>
            <a:prstGeom prst="line">
              <a:avLst/>
            </a:prstGeom>
            <a:noFill/>
            <a:ln w="25400">
              <a:solidFill>
                <a:srgbClr val="000000"/>
              </a:solidFill>
              <a:round/>
              <a:tailEnd type="triangle" w="med" len="med"/>
            </a:ln>
          </p:spPr>
          <p:txBody>
            <a:bodyPr/>
            <a:lstStyle/>
            <a:p>
              <a:endParaRPr lang="zh-CN" altLang="en-US"/>
            </a:p>
          </p:txBody>
        </p:sp>
        <p:sp>
          <p:nvSpPr>
            <p:cNvPr id="37" name="文本框 18445"/>
            <p:cNvSpPr txBox="1"/>
            <p:nvPr>
              <p:custDataLst>
                <p:tags r:id="rId12"/>
              </p:custDataLst>
            </p:nvPr>
          </p:nvSpPr>
          <p:spPr>
            <a:xfrm>
              <a:off x="3873023" y="4075501"/>
              <a:ext cx="1294202" cy="413247"/>
            </a:xfrm>
            <a:prstGeom prst="rect">
              <a:avLst/>
            </a:prstGeom>
            <a:solidFill>
              <a:srgbClr val="00B0F0"/>
            </a:solidFill>
            <a:ln w="9525">
              <a:noFill/>
            </a:ln>
          </p:spPr>
          <p:txBody>
            <a:bodyPr wrap="square">
              <a:spAutoFit/>
            </a:bodyPr>
            <a:lstStyle/>
            <a:p>
              <a:r>
                <a:rPr lang="zh-CN" altLang="en-US" sz="2800">
                  <a:effectLst>
                    <a:outerShdw blurRad="38100" dist="38100" dir="2700000" algn="tl">
                      <a:srgbClr val="C0C0C0"/>
                    </a:outerShdw>
                  </a:effectLst>
                  <a:latin typeface="楷体" panose="02010609060101010101" pitchFamily="49" charset="-122"/>
                  <a:ea typeface="楷体" panose="02010609060101010101" pitchFamily="49" charset="-122"/>
                </a:rPr>
                <a:t>对照组</a:t>
              </a:r>
              <a:endParaRPr lang="zh-CN" altLang="en-US" sz="2800">
                <a:effectLst>
                  <a:outerShdw blurRad="38100" dist="38100" dir="2700000" algn="tl">
                    <a:srgbClr val="C0C0C0"/>
                  </a:outerShdw>
                </a:effectLst>
                <a:latin typeface="楷体" panose="02010609060101010101" pitchFamily="49" charset="-122"/>
                <a:ea typeface="楷体" panose="02010609060101010101" pitchFamily="49" charset="-122"/>
              </a:endParaRPr>
            </a:p>
          </p:txBody>
        </p:sp>
        <p:sp>
          <p:nvSpPr>
            <p:cNvPr id="38" name="文本框 18439"/>
            <p:cNvSpPr txBox="1"/>
            <p:nvPr>
              <p:custDataLst>
                <p:tags r:id="rId13"/>
              </p:custDataLst>
            </p:nvPr>
          </p:nvSpPr>
          <p:spPr>
            <a:xfrm>
              <a:off x="6307578" y="5138640"/>
              <a:ext cx="1428168" cy="316769"/>
            </a:xfrm>
            <a:prstGeom prst="rect">
              <a:avLst/>
            </a:prstGeom>
            <a:noFill/>
            <a:ln w="9525">
              <a:noFill/>
            </a:ln>
          </p:spPr>
          <p:txBody>
            <a:bodyPr wrap="square">
              <a:spAutoFit/>
            </a:bodyPr>
            <a:lstStyle/>
            <a:p>
              <a:r>
                <a:rPr lang="zh-CN" altLang="en-US" sz="2000" noProof="1">
                  <a:solidFill>
                    <a:srgbClr val="FF0000"/>
                  </a:solidFill>
                  <a:latin typeface="楷体" panose="02010609060101010101" pitchFamily="49" charset="-122"/>
                  <a:ea typeface="楷体" panose="02010609060101010101" pitchFamily="49" charset="-122"/>
                  <a:cs typeface="+mn-ea"/>
                </a:rPr>
                <a:t>水浴加热</a:t>
              </a:r>
              <a:endParaRPr lang="zh-CN" altLang="en-US" sz="2000" noProof="1">
                <a:solidFill>
                  <a:srgbClr val="FF0000"/>
                </a:solidFill>
                <a:latin typeface="楷体" panose="02010609060101010101" pitchFamily="49" charset="-122"/>
                <a:ea typeface="楷体" panose="02010609060101010101" pitchFamily="49" charset="-122"/>
                <a:cs typeface="+mn-ea"/>
              </a:endParaRPr>
            </a:p>
          </p:txBody>
        </p:sp>
        <p:sp>
          <p:nvSpPr>
            <p:cNvPr id="39" name="直接连接符 18444"/>
            <p:cNvSpPr>
              <a:spLocks noChangeShapeType="1"/>
            </p:cNvSpPr>
            <p:nvPr>
              <p:custDataLst>
                <p:tags r:id="rId14"/>
              </p:custDataLst>
            </p:nvPr>
          </p:nvSpPr>
          <p:spPr bwMode="auto">
            <a:xfrm flipH="1" flipV="1">
              <a:off x="4891179" y="4321834"/>
              <a:ext cx="662796" cy="4073"/>
            </a:xfrm>
            <a:prstGeom prst="line">
              <a:avLst/>
            </a:prstGeom>
            <a:noFill/>
            <a:ln w="25400">
              <a:solidFill>
                <a:srgbClr val="000000"/>
              </a:solidFill>
              <a:round/>
              <a:tailEnd type="triangle" w="med" len="med"/>
            </a:ln>
          </p:spPr>
          <p:txBody>
            <a:bodyPr/>
            <a:lstStyle/>
            <a:p>
              <a:endParaRPr lang="zh-CN" altLang="en-US"/>
            </a:p>
          </p:txBody>
        </p:sp>
      </p:grpSp>
      <p:sp>
        <p:nvSpPr>
          <p:cNvPr id="9" name="文本框 1"/>
          <p:cNvSpPr/>
          <p:nvPr>
            <p:custDataLst>
              <p:tags r:id="rId15"/>
            </p:custDataLst>
          </p:nvPr>
        </p:nvSpPr>
        <p:spPr bwMode="auto">
          <a:xfrm>
            <a:off x="335280" y="118110"/>
            <a:ext cx="5819775"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800" b="1">
                <a:solidFill>
                  <a:schemeClr val="lt1"/>
                </a:solidFill>
                <a:latin typeface="黑体" panose="02010609060101010101" charset="-122"/>
                <a:ea typeface="黑体" panose="02010609060101010101" charset="-122"/>
                <a:sym typeface="+mn-ea"/>
              </a:rPr>
              <a:t>探究.实践---DNA的粗提取与鉴定</a:t>
            </a:r>
            <a:endParaRPr lang="zh-CN" altLang="en-US" sz="2800" b="1">
              <a:solidFill>
                <a:schemeClr val="lt1"/>
              </a:solidFill>
              <a:latin typeface="黑体" panose="02010609060101010101" charset="-122"/>
              <a:ea typeface="黑体" panose="02010609060101010101" charset="-122"/>
              <a:sym typeface="+mn-ea"/>
            </a:endParaRPr>
          </a:p>
        </p:txBody>
      </p:sp>
      <p:sp>
        <p:nvSpPr>
          <p:cNvPr id="4" name="文本框 3"/>
          <p:cNvSpPr txBox="1"/>
          <p:nvPr>
            <p:custDataLst>
              <p:tags r:id="rId16"/>
            </p:custDataLst>
          </p:nvPr>
        </p:nvSpPr>
        <p:spPr>
          <a:xfrm>
            <a:off x="7248525" y="260350"/>
            <a:ext cx="4639945" cy="1186815"/>
          </a:xfrm>
          <a:prstGeom prst="rect">
            <a:avLst/>
          </a:prstGeom>
          <a:solidFill>
            <a:schemeClr val="bg1"/>
          </a:solidFill>
          <a:ln w="28575" cmpd="sng">
            <a:solidFill>
              <a:srgbClr val="FF0000"/>
            </a:solidFill>
            <a:prstDash val="solid"/>
          </a:ln>
          <a:effectLst>
            <a:outerShdw blurRad="50800" dist="38100" dir="2700000" algn="tl" rotWithShape="0">
              <a:prstClr val="black">
                <a:alpha val="40000"/>
              </a:prstClr>
            </a:outerShdw>
          </a:effectLst>
        </p:spPr>
        <p:txBody>
          <a:bodyPr wrap="square" rtlCol="0">
            <a:noAutofit/>
          </a:bodyPr>
          <a:lstStyle/>
          <a:p>
            <a:pPr lvl="0" algn="l">
              <a:lnSpc>
                <a:spcPct val="120000"/>
              </a:lnSpc>
              <a:buClrTx/>
              <a:buSzTx/>
              <a:buFontTx/>
            </a:pPr>
            <a:r>
              <a:rPr lang="zh-CN" altLang="en-US" sz="2000">
                <a:latin typeface="楷体" panose="02010609060101010101" pitchFamily="49" charset="-122"/>
                <a:ea typeface="楷体" panose="02010609060101010101" pitchFamily="49" charset="-122"/>
                <a:cs typeface="楷体" panose="02010609060101010101" pitchFamily="49" charset="-122"/>
                <a:sym typeface="+mn-ea"/>
              </a:rPr>
              <a:t>【任务四】阅读课本74和75页的探究实践“DNA的粗提取与鉴定”明确该实验的实验原理及步骤。</a:t>
            </a:r>
            <a:endParaRPr lang="zh-CN" altLang="en-US" sz="2000">
              <a:latin typeface="楷体" panose="02010609060101010101" pitchFamily="49" charset="-122"/>
              <a:ea typeface="楷体" panose="02010609060101010101" pitchFamily="49" charset="-122"/>
              <a:cs typeface="楷体" panose="02010609060101010101" pitchFamily="49"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bwMode="auto">
          <a:xfrm>
            <a:off x="2105220" y="1978747"/>
            <a:ext cx="2088232" cy="4140460"/>
          </a:xfrm>
          <a:prstGeom prst="rect">
            <a:avLst/>
          </a:prstGeom>
          <a:noFill/>
          <a:ln w="76200">
            <a:solidFill>
              <a:srgbClr val="778495"/>
            </a:solidFill>
            <a:round/>
          </a:ln>
        </p:spPr>
        <p:txBody>
          <a:bodyPr anchor="ctr"/>
          <a:lstStyle/>
          <a:p>
            <a:pPr algn="ctr"/>
          </a:p>
        </p:txBody>
      </p:sp>
      <p:sp>
        <p:nvSpPr>
          <p:cNvPr id="4" name="矩形 3"/>
          <p:cNvSpPr/>
          <p:nvPr>
            <p:custDataLst>
              <p:tags r:id="rId2"/>
            </p:custDataLst>
          </p:nvPr>
        </p:nvSpPr>
        <p:spPr>
          <a:xfrm>
            <a:off x="3369306" y="3022863"/>
            <a:ext cx="1648291" cy="1044116"/>
          </a:xfrm>
          <a:prstGeom prst="rect">
            <a:avLst/>
          </a:prstGeom>
          <a:solidFill>
            <a:srgbClr val="FFFFFF"/>
          </a:solidFill>
        </p:spPr>
        <p:txBody>
          <a:bodyPr wrap="square">
            <a:normAutofit/>
          </a:bodyPr>
          <a:lstStyle/>
          <a:p>
            <a:pPr algn="r"/>
            <a:r>
              <a:rPr lang="zh-CN" altLang="en-US" sz="5400" b="1" spc="300">
                <a:solidFill>
                  <a:srgbClr val="778495"/>
                </a:solidFill>
                <a:latin typeface="Arial" panose="020B0604020202020204" pitchFamily="34" charset="0"/>
                <a:ea typeface="微软雅黑" panose="020B0503020204020204" pitchFamily="34" charset="-122"/>
                <a:cs typeface="+mn-ea"/>
              </a:rPr>
              <a:t>目录</a:t>
            </a:r>
            <a:endParaRPr lang="zh-CN" altLang="en-US" sz="5400" b="1" spc="300">
              <a:solidFill>
                <a:srgbClr val="778495"/>
              </a:solidFill>
              <a:latin typeface="Arial" panose="020B0604020202020204" pitchFamily="34" charset="0"/>
              <a:ea typeface="微软雅黑" panose="020B0503020204020204" pitchFamily="34" charset="-122"/>
              <a:cs typeface="+mn-ea"/>
            </a:endParaRPr>
          </a:p>
        </p:txBody>
      </p:sp>
      <p:sp>
        <p:nvSpPr>
          <p:cNvPr id="5" name="矩形 4"/>
          <p:cNvSpPr/>
          <p:nvPr>
            <p:custDataLst>
              <p:tags r:id="rId3"/>
            </p:custDataLst>
          </p:nvPr>
        </p:nvSpPr>
        <p:spPr>
          <a:xfrm>
            <a:off x="1257071" y="2338787"/>
            <a:ext cx="1696298" cy="400110"/>
          </a:xfrm>
          <a:prstGeom prst="rect">
            <a:avLst/>
          </a:prstGeom>
          <a:solidFill>
            <a:srgbClr val="FFFFFF"/>
          </a:solidFill>
        </p:spPr>
        <p:txBody>
          <a:bodyPr wrap="none">
            <a:normAutofit/>
          </a:bodyPr>
          <a:lstStyle/>
          <a:p>
            <a:r>
              <a:rPr lang="en-US" altLang="zh-CN" sz="2000" b="1" spc="300">
                <a:solidFill>
                  <a:srgbClr val="778495"/>
                </a:solidFill>
                <a:latin typeface="Arial" panose="020B0604020202020204" pitchFamily="34" charset="0"/>
                <a:ea typeface="微软雅黑" panose="020B0503020204020204" pitchFamily="34" charset="-122"/>
                <a:cs typeface="+mn-ea"/>
              </a:rPr>
              <a:t>CONTENT</a:t>
            </a:r>
            <a:endParaRPr lang="en-US" altLang="zh-CN" sz="2000" b="1" spc="300">
              <a:solidFill>
                <a:srgbClr val="778495"/>
              </a:solidFill>
              <a:latin typeface="Arial" panose="020B0604020202020204" pitchFamily="34" charset="0"/>
              <a:ea typeface="微软雅黑" panose="020B0503020204020204" pitchFamily="34" charset="-122"/>
              <a:cs typeface="+mn-ea"/>
            </a:endParaRPr>
          </a:p>
        </p:txBody>
      </p:sp>
      <p:sp>
        <p:nvSpPr>
          <p:cNvPr id="6" name="矩形 5"/>
          <p:cNvSpPr/>
          <p:nvPr>
            <p:custDataLst>
              <p:tags r:id="rId4"/>
            </p:custDataLst>
          </p:nvPr>
        </p:nvSpPr>
        <p:spPr bwMode="auto">
          <a:xfrm>
            <a:off x="3851413" y="3994971"/>
            <a:ext cx="684076" cy="72008"/>
          </a:xfrm>
          <a:prstGeom prst="rect">
            <a:avLst/>
          </a:prstGeom>
          <a:solidFill>
            <a:srgbClr val="778495"/>
          </a:solidFill>
          <a:ln w="19050">
            <a:noFill/>
            <a:round/>
          </a:ln>
        </p:spPr>
        <p:txBody>
          <a:bodyPr anchor="ctr"/>
          <a:lstStyle/>
          <a:p>
            <a:pPr algn="ctr"/>
          </a:p>
        </p:txBody>
      </p:sp>
      <p:sp>
        <p:nvSpPr>
          <p:cNvPr id="23" name="文本框 22"/>
          <p:cNvSpPr txBox="1"/>
          <p:nvPr>
            <p:custDataLst>
              <p:tags r:id="rId5"/>
            </p:custDataLst>
          </p:nvPr>
        </p:nvSpPr>
        <p:spPr>
          <a:xfrm>
            <a:off x="5427949" y="2502515"/>
            <a:ext cx="655949" cy="707886"/>
          </a:xfrm>
          <a:prstGeom prst="rect">
            <a:avLst/>
          </a:prstGeom>
          <a:noFill/>
        </p:spPr>
        <p:txBody>
          <a:bodyPr wrap="none" anchor="ctr">
            <a:normAutofit/>
          </a:bodyPr>
          <a:lstStyle/>
          <a:p>
            <a:r>
              <a:rPr lang="en-US" altLang="zh-CN" sz="4000" b="1">
                <a:solidFill>
                  <a:srgbClr val="778495"/>
                </a:solidFill>
              </a:rPr>
              <a:t>01</a:t>
            </a:r>
            <a:endParaRPr lang="en-US" altLang="zh-CN" sz="4000" b="1">
              <a:solidFill>
                <a:srgbClr val="778495"/>
              </a:solidFill>
            </a:endParaRPr>
          </a:p>
        </p:txBody>
      </p:sp>
      <p:sp>
        <p:nvSpPr>
          <p:cNvPr id="25" name="文本框 24"/>
          <p:cNvSpPr txBox="1"/>
          <p:nvPr>
            <p:custDataLst>
              <p:tags r:id="rId6"/>
            </p:custDataLst>
          </p:nvPr>
        </p:nvSpPr>
        <p:spPr>
          <a:xfrm>
            <a:off x="6196965" y="2613660"/>
            <a:ext cx="3962400" cy="444500"/>
          </a:xfrm>
          <a:prstGeom prst="rect">
            <a:avLst/>
          </a:prstGeom>
          <a:noFill/>
        </p:spPr>
        <p:txBody>
          <a:bodyPr wrap="none" lIns="360000" tIns="0" rIns="0" bIns="0" anchor="b" anchorCtr="0">
            <a:noAutofit/>
          </a:bodyPr>
          <a:lstStyle/>
          <a:p>
            <a:r>
              <a:rPr lang="zh-CN" altLang="en-US" sz="2700" b="1">
                <a:solidFill>
                  <a:srgbClr val="778495"/>
                </a:solidFill>
                <a:latin typeface="Arial" panose="020B0604020202020204" pitchFamily="34" charset="0"/>
                <a:ea typeface="微软雅黑" panose="020B0503020204020204" pitchFamily="34" charset="-122"/>
                <a:cs typeface="+mn-ea"/>
              </a:rPr>
              <a:t>新课导入</a:t>
            </a:r>
            <a:endParaRPr lang="zh-CN" altLang="en-US" sz="2700" b="1">
              <a:solidFill>
                <a:srgbClr val="778495"/>
              </a:solidFill>
              <a:latin typeface="Arial" panose="020B0604020202020204" pitchFamily="34" charset="0"/>
              <a:ea typeface="微软雅黑" panose="020B0503020204020204" pitchFamily="34" charset="-122"/>
              <a:cs typeface="+mn-ea"/>
            </a:endParaRPr>
          </a:p>
        </p:txBody>
      </p:sp>
      <p:sp>
        <p:nvSpPr>
          <p:cNvPr id="19" name="文本框 18"/>
          <p:cNvSpPr txBox="1"/>
          <p:nvPr>
            <p:custDataLst>
              <p:tags r:id="rId7"/>
            </p:custDataLst>
          </p:nvPr>
        </p:nvSpPr>
        <p:spPr>
          <a:xfrm>
            <a:off x="5413344" y="3359334"/>
            <a:ext cx="718466" cy="707886"/>
          </a:xfrm>
          <a:prstGeom prst="rect">
            <a:avLst/>
          </a:prstGeom>
          <a:noFill/>
        </p:spPr>
        <p:txBody>
          <a:bodyPr wrap="none" anchor="ctr">
            <a:normAutofit/>
          </a:bodyPr>
          <a:lstStyle/>
          <a:p>
            <a:r>
              <a:rPr lang="en-US" altLang="zh-CN" sz="4000" b="1">
                <a:solidFill>
                  <a:srgbClr val="778495"/>
                </a:solidFill>
              </a:rPr>
              <a:t>02</a:t>
            </a:r>
            <a:endParaRPr lang="en-US" altLang="zh-CN" sz="4000" b="1">
              <a:solidFill>
                <a:srgbClr val="778495"/>
              </a:solidFill>
            </a:endParaRPr>
          </a:p>
        </p:txBody>
      </p:sp>
      <p:sp>
        <p:nvSpPr>
          <p:cNvPr id="21" name="文本框 20"/>
          <p:cNvSpPr txBox="1"/>
          <p:nvPr>
            <p:custDataLst>
              <p:tags r:id="rId8"/>
            </p:custDataLst>
          </p:nvPr>
        </p:nvSpPr>
        <p:spPr>
          <a:xfrm>
            <a:off x="6196965" y="3432810"/>
            <a:ext cx="3962400" cy="489585"/>
          </a:xfrm>
          <a:prstGeom prst="rect">
            <a:avLst/>
          </a:prstGeom>
          <a:noFill/>
        </p:spPr>
        <p:txBody>
          <a:bodyPr wrap="none" lIns="360000" tIns="0" rIns="0" bIns="0" anchor="b" anchorCtr="0">
            <a:noAutofit/>
          </a:bodyPr>
          <a:lstStyle/>
          <a:p>
            <a:pPr lvl="0" algn="l">
              <a:buClrTx/>
              <a:buSzTx/>
              <a:buFontTx/>
            </a:pPr>
            <a:r>
              <a:rPr lang="zh-CN" altLang="en-US" sz="2700" b="1">
                <a:solidFill>
                  <a:srgbClr val="778495"/>
                </a:solidFill>
                <a:latin typeface="Arial" panose="020B0604020202020204" pitchFamily="34" charset="0"/>
                <a:ea typeface="微软雅黑" panose="020B0503020204020204" pitchFamily="34" charset="-122"/>
                <a:cs typeface="+mn-ea"/>
                <a:sym typeface="+mn-ea"/>
              </a:rPr>
              <a:t>任务探究</a:t>
            </a:r>
            <a:endParaRPr lang="zh-CN" altLang="en-US" sz="2700" b="1">
              <a:solidFill>
                <a:srgbClr val="778495"/>
              </a:solidFill>
              <a:latin typeface="Arial" panose="020B0604020202020204" pitchFamily="34" charset="0"/>
              <a:ea typeface="微软雅黑" panose="020B0503020204020204" pitchFamily="34" charset="-122"/>
              <a:cs typeface="+mn-ea"/>
              <a:sym typeface="+mn-ea"/>
            </a:endParaRPr>
          </a:p>
        </p:txBody>
      </p:sp>
      <p:sp>
        <p:nvSpPr>
          <p:cNvPr id="15" name="文本框 14"/>
          <p:cNvSpPr txBox="1"/>
          <p:nvPr>
            <p:custDataLst>
              <p:tags r:id="rId9"/>
            </p:custDataLst>
          </p:nvPr>
        </p:nvSpPr>
        <p:spPr>
          <a:xfrm>
            <a:off x="5447634" y="4290448"/>
            <a:ext cx="732893" cy="707886"/>
          </a:xfrm>
          <a:prstGeom prst="rect">
            <a:avLst/>
          </a:prstGeom>
          <a:noFill/>
        </p:spPr>
        <p:txBody>
          <a:bodyPr wrap="none" anchor="ctr">
            <a:normAutofit/>
          </a:bodyPr>
          <a:lstStyle/>
          <a:p>
            <a:r>
              <a:rPr lang="en-US" altLang="zh-CN" sz="4000" b="1">
                <a:solidFill>
                  <a:srgbClr val="778495"/>
                </a:solidFill>
              </a:rPr>
              <a:t>03</a:t>
            </a:r>
            <a:endParaRPr lang="en-US" altLang="zh-CN" sz="4000" b="1">
              <a:solidFill>
                <a:srgbClr val="778495"/>
              </a:solidFill>
            </a:endParaRPr>
          </a:p>
        </p:txBody>
      </p:sp>
      <p:sp>
        <p:nvSpPr>
          <p:cNvPr id="9" name="文本框 8"/>
          <p:cNvSpPr txBox="1">
            <a:spLocks noChangeArrowheads="1"/>
          </p:cNvSpPr>
          <p:nvPr>
            <p:custDataLst>
              <p:tags r:id="rId10"/>
            </p:custDataLst>
          </p:nvPr>
        </p:nvSpPr>
        <p:spPr bwMode="auto">
          <a:xfrm>
            <a:off x="324485" y="299085"/>
            <a:ext cx="10791190"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等线" panose="02010600030101010101" pitchFamily="2" charset="-122"/>
                <a:ea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defRPr>
            </a:lvl9pPr>
          </a:lstStyle>
          <a:p>
            <a:pPr algn="ctr">
              <a:spcBef>
                <a:spcPct val="50000"/>
              </a:spcBef>
            </a:pPr>
            <a:r>
              <a:rPr lang="zh-CN" altLang="en-US" sz="60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华文新魏" panose="02010800040101010101" charset="-122"/>
                <a:ea typeface="华文新魏" panose="02010800040101010101" charset="-122"/>
                <a:sym typeface="+mn-ea"/>
              </a:rPr>
              <a:t>第</a:t>
            </a:r>
            <a:r>
              <a:rPr lang="en-US" altLang="zh-CN" sz="60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华文新魏" panose="02010800040101010101" charset="-122"/>
                <a:ea typeface="华文新魏" panose="02010800040101010101" charset="-122"/>
                <a:sym typeface="+mn-ea"/>
              </a:rPr>
              <a:t>1</a:t>
            </a:r>
            <a:r>
              <a:rPr lang="zh-CN" altLang="en-US" sz="60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华文新魏" panose="02010800040101010101" charset="-122"/>
                <a:ea typeface="华文新魏" panose="02010800040101010101" charset="-122"/>
                <a:sym typeface="+mn-ea"/>
              </a:rPr>
              <a:t>节</a:t>
            </a:r>
            <a:r>
              <a:rPr lang="en-US" altLang="zh-CN" sz="60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华文新魏" panose="02010800040101010101" charset="-122"/>
                <a:ea typeface="华文新魏" panose="02010800040101010101" charset="-122"/>
                <a:sym typeface="+mn-ea"/>
              </a:rPr>
              <a:t> </a:t>
            </a:r>
            <a:r>
              <a:rPr lang="zh-CN" altLang="en-US" sz="60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华文新魏" panose="02010800040101010101" charset="-122"/>
                <a:ea typeface="华文新魏" panose="02010800040101010101" charset="-122"/>
                <a:sym typeface="+mn-ea"/>
              </a:rPr>
              <a:t>重组</a:t>
            </a:r>
            <a:r>
              <a:rPr lang="en-US" altLang="zh-CN" sz="60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华文新魏" panose="02010800040101010101" charset="-122"/>
                <a:ea typeface="华文新魏" panose="02010800040101010101" charset="-122"/>
                <a:sym typeface="+mn-ea"/>
              </a:rPr>
              <a:t>DNA</a:t>
            </a:r>
            <a:r>
              <a:rPr lang="zh-CN" altLang="en-US" sz="60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华文新魏" panose="02010800040101010101" charset="-122"/>
                <a:ea typeface="华文新魏" panose="02010800040101010101" charset="-122"/>
                <a:sym typeface="+mn-ea"/>
              </a:rPr>
              <a:t>技术的基本工具</a:t>
            </a:r>
            <a:endParaRPr lang="zh-CN" altLang="en-US" sz="28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华文新魏" panose="02010800040101010101" charset="-122"/>
              <a:ea typeface="华文新魏" panose="02010800040101010101" charset="-122"/>
              <a:sym typeface="+mn-ea"/>
            </a:endParaRPr>
          </a:p>
        </p:txBody>
      </p:sp>
      <p:sp>
        <p:nvSpPr>
          <p:cNvPr id="7" name="文本框 6"/>
          <p:cNvSpPr txBox="1"/>
          <p:nvPr>
            <p:custDataLst>
              <p:tags r:id="rId11"/>
            </p:custDataLst>
          </p:nvPr>
        </p:nvSpPr>
        <p:spPr>
          <a:xfrm>
            <a:off x="6180455" y="4486275"/>
            <a:ext cx="3962400" cy="345440"/>
          </a:xfrm>
          <a:prstGeom prst="rect">
            <a:avLst/>
          </a:prstGeom>
          <a:noFill/>
        </p:spPr>
        <p:txBody>
          <a:bodyPr wrap="none" lIns="360000" tIns="0" rIns="0" bIns="0" anchor="b" anchorCtr="0">
            <a:noAutofit/>
          </a:bodyPr>
          <a:lstStyle/>
          <a:p>
            <a:pPr lvl="0" algn="l">
              <a:buClrTx/>
              <a:buSzTx/>
              <a:buFontTx/>
            </a:pPr>
            <a:r>
              <a:rPr lang="zh-CN" altLang="en-US" sz="2700" b="1">
                <a:solidFill>
                  <a:srgbClr val="778495"/>
                </a:solidFill>
                <a:latin typeface="Arial" panose="020B0604020202020204" pitchFamily="34" charset="0"/>
                <a:ea typeface="微软雅黑" panose="020B0503020204020204" pitchFamily="34" charset="-122"/>
                <a:cs typeface="+mn-ea"/>
                <a:sym typeface="+mn-ea"/>
              </a:rPr>
              <a:t>课堂练习</a:t>
            </a:r>
            <a:endParaRPr lang="zh-CN" altLang="en-US" sz="2700" b="1">
              <a:solidFill>
                <a:srgbClr val="778495"/>
              </a:solidFill>
              <a:latin typeface="Arial" panose="020B0604020202020204" pitchFamily="34" charset="0"/>
              <a:ea typeface="微软雅黑" panose="020B0503020204020204" pitchFamily="34" charset="-122"/>
              <a:cs typeface="+mn-ea"/>
              <a:sym typeface="+mn-ea"/>
            </a:endParaRPr>
          </a:p>
        </p:txBody>
      </p:sp>
    </p:spTree>
    <p:custDataLst>
      <p:tags r:id="rId1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1"/>
          <p:cNvSpPr/>
          <p:nvPr>
            <p:custDataLst>
              <p:tags r:id="rId1"/>
            </p:custDataLst>
          </p:nvPr>
        </p:nvSpPr>
        <p:spPr bwMode="auto">
          <a:xfrm>
            <a:off x="335280" y="118110"/>
            <a:ext cx="2035175"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800" b="1">
                <a:solidFill>
                  <a:schemeClr val="lt1"/>
                </a:solidFill>
                <a:latin typeface="黑体" panose="02010609060101010101" charset="-122"/>
                <a:ea typeface="黑体" panose="02010609060101010101" charset="-122"/>
                <a:sym typeface="+mn-ea"/>
              </a:rPr>
              <a:t>课堂练习</a:t>
            </a:r>
            <a:endParaRPr lang="zh-CN" altLang="en-US" sz="2800" b="1">
              <a:solidFill>
                <a:schemeClr val="lt1"/>
              </a:solidFill>
              <a:latin typeface="黑体" panose="02010609060101010101" charset="-122"/>
              <a:ea typeface="黑体" panose="02010609060101010101" charset="-122"/>
              <a:sym typeface="+mn-ea"/>
            </a:endParaRPr>
          </a:p>
        </p:txBody>
      </p:sp>
      <p:sp>
        <p:nvSpPr>
          <p:cNvPr id="2" name="文本框 1"/>
          <p:cNvSpPr txBox="1"/>
          <p:nvPr>
            <p:custDataLst>
              <p:tags r:id="rId2"/>
            </p:custDataLst>
          </p:nvPr>
        </p:nvSpPr>
        <p:spPr>
          <a:xfrm>
            <a:off x="407670" y="1124585"/>
            <a:ext cx="10899775" cy="1372235"/>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nchor="t">
            <a:noAutofit/>
          </a:bodyPr>
          <a:lstStyle/>
          <a:p>
            <a:pPr lvl="0" algn="l">
              <a:lnSpc>
                <a:spcPct val="140000"/>
              </a:lnSpc>
              <a:buClrTx/>
              <a:buSzTx/>
              <a:buFontTx/>
            </a:pPr>
            <a:r>
              <a:rPr lang="en-US" altLang="zh-CN">
                <a:sym typeface="+mn-ea"/>
              </a:rPr>
              <a:t>1.(2023·浙江卷)基因工程技术也称DNA重组技术，实施必需具备四个必要的条件是（    ）</a:t>
            </a:r>
            <a:endParaRPr lang="en-US" altLang="zh-CN">
              <a:sym typeface="+mn-ea"/>
            </a:endParaRPr>
          </a:p>
          <a:p>
            <a:pPr lvl="0" algn="l">
              <a:lnSpc>
                <a:spcPct val="140000"/>
              </a:lnSpc>
              <a:buClrTx/>
              <a:buSzTx/>
              <a:buFontTx/>
            </a:pPr>
            <a:r>
              <a:rPr lang="en-US" altLang="zh-CN">
                <a:sym typeface="+mn-ea"/>
              </a:rPr>
              <a:t>A. 工具酶、目的基因、运载体、受体细胞	B. 重组DNA、RNA聚合酶、限制酶、连接酶</a:t>
            </a:r>
            <a:endParaRPr lang="en-US" altLang="zh-CN">
              <a:sym typeface="+mn-ea"/>
            </a:endParaRPr>
          </a:p>
          <a:p>
            <a:pPr lvl="0" algn="l">
              <a:lnSpc>
                <a:spcPct val="140000"/>
              </a:lnSpc>
              <a:buClrTx/>
              <a:buSzTx/>
              <a:buFontTx/>
            </a:pPr>
            <a:r>
              <a:rPr lang="en-US" altLang="zh-CN">
                <a:sym typeface="+mn-ea"/>
              </a:rPr>
              <a:t>C. 模板DNA、信使RNA、质粒、受体细胞	D. 目的基因、限制酶、运载体、体细胞</a:t>
            </a:r>
            <a:endParaRPr lang="en-US" altLang="zh-CN">
              <a:sym typeface="+mn-ea"/>
            </a:endParaRPr>
          </a:p>
        </p:txBody>
      </p:sp>
      <p:sp>
        <p:nvSpPr>
          <p:cNvPr id="3" name="文本框 2"/>
          <p:cNvSpPr txBox="1"/>
          <p:nvPr>
            <p:custDataLst>
              <p:tags r:id="rId3"/>
            </p:custDataLst>
          </p:nvPr>
        </p:nvSpPr>
        <p:spPr>
          <a:xfrm>
            <a:off x="8976360" y="1124585"/>
            <a:ext cx="4064000" cy="460375"/>
          </a:xfrm>
          <a:prstGeom prst="rect">
            <a:avLst/>
          </a:prstGeom>
          <a:noFill/>
        </p:spPr>
        <p:txBody>
          <a:bodyPr wrap="square" rtlCol="0">
            <a:spAutoFit/>
          </a:bodyPr>
          <a:lstStyle/>
          <a:p>
            <a:r>
              <a:rPr lang="en-US" altLang="zh-CN" sz="2400">
                <a:solidFill>
                  <a:srgbClr val="FF0000"/>
                </a:solidFill>
              </a:rPr>
              <a:t>A</a:t>
            </a:r>
            <a:endParaRPr lang="en-US" altLang="zh-CN" sz="2400">
              <a:solidFill>
                <a:srgbClr val="FF0000"/>
              </a:solidFill>
            </a:endParaRPr>
          </a:p>
        </p:txBody>
      </p:sp>
      <p:sp>
        <p:nvSpPr>
          <p:cNvPr id="4" name="文本框 3"/>
          <p:cNvSpPr txBox="1"/>
          <p:nvPr>
            <p:custDataLst>
              <p:tags r:id="rId4"/>
            </p:custDataLst>
          </p:nvPr>
        </p:nvSpPr>
        <p:spPr>
          <a:xfrm>
            <a:off x="407670" y="2853055"/>
            <a:ext cx="10899775" cy="1994535"/>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nchor="t">
            <a:noAutofit/>
          </a:bodyPr>
          <a:lstStyle/>
          <a:p>
            <a:pPr lvl="0" algn="l">
              <a:lnSpc>
                <a:spcPct val="140000"/>
              </a:lnSpc>
              <a:buClrTx/>
              <a:buSzTx/>
              <a:buFontTx/>
            </a:pPr>
            <a:r>
              <a:rPr lang="en-US" altLang="zh-CN">
                <a:sym typeface="+mn-ea"/>
              </a:rPr>
              <a:t>2.(2023·浙江卷)下列有关基因工程说法中，不正确的是（   ）</a:t>
            </a:r>
            <a:endParaRPr lang="en-US" altLang="zh-CN">
              <a:sym typeface="+mn-ea"/>
            </a:endParaRPr>
          </a:p>
          <a:p>
            <a:pPr lvl="0" algn="l">
              <a:lnSpc>
                <a:spcPct val="140000"/>
              </a:lnSpc>
              <a:buClrTx/>
              <a:buSzTx/>
              <a:buFontTx/>
            </a:pPr>
            <a:r>
              <a:rPr lang="en-US" altLang="zh-CN">
                <a:sym typeface="+mn-ea"/>
              </a:rPr>
              <a:t>A. 基因工程的出现使人类有可能按照自己的意愿定向地改造生物，培育出新品种</a:t>
            </a:r>
            <a:endParaRPr lang="en-US" altLang="zh-CN">
              <a:sym typeface="+mn-ea"/>
            </a:endParaRPr>
          </a:p>
          <a:p>
            <a:pPr lvl="0" algn="l">
              <a:lnSpc>
                <a:spcPct val="140000"/>
              </a:lnSpc>
              <a:buClrTx/>
              <a:buSzTx/>
              <a:buFontTx/>
            </a:pPr>
            <a:r>
              <a:rPr lang="en-US" altLang="zh-CN">
                <a:sym typeface="+mn-ea"/>
              </a:rPr>
              <a:t>B. 基因工程的操作步骤包括提取目的基因、目的基因与运载体结合和导入目的基因</a:t>
            </a:r>
            <a:endParaRPr lang="en-US" altLang="zh-CN">
              <a:sym typeface="+mn-ea"/>
            </a:endParaRPr>
          </a:p>
          <a:p>
            <a:pPr lvl="0" algn="l">
              <a:lnSpc>
                <a:spcPct val="140000"/>
              </a:lnSpc>
              <a:buClrTx/>
              <a:buSzTx/>
              <a:buFontTx/>
            </a:pPr>
            <a:r>
              <a:rPr lang="en-US" altLang="zh-CN">
                <a:sym typeface="+mn-ea"/>
              </a:rPr>
              <a:t>C. 基因工程中的工具酶是限制酶和DNA连接酶；常用的运载体有质粒、噬菌体和动植物病毒等</a:t>
            </a:r>
            <a:endParaRPr lang="en-US" altLang="zh-CN">
              <a:sym typeface="+mn-ea"/>
            </a:endParaRPr>
          </a:p>
          <a:p>
            <a:pPr lvl="0" algn="l">
              <a:lnSpc>
                <a:spcPct val="140000"/>
              </a:lnSpc>
              <a:buClrTx/>
              <a:buSzTx/>
              <a:buFontTx/>
            </a:pPr>
            <a:r>
              <a:rPr lang="en-US" altLang="zh-CN">
                <a:sym typeface="+mn-ea"/>
              </a:rPr>
              <a:t>D. 对于基因工程或分子生物学实验室向外排放转基因细菌等必须严加管制</a:t>
            </a:r>
            <a:endParaRPr lang="en-US" altLang="zh-CN">
              <a:sym typeface="+mn-ea"/>
            </a:endParaRPr>
          </a:p>
        </p:txBody>
      </p:sp>
      <p:sp>
        <p:nvSpPr>
          <p:cNvPr id="5" name="文本框 4"/>
          <p:cNvSpPr txBox="1"/>
          <p:nvPr>
            <p:custDataLst>
              <p:tags r:id="rId5"/>
            </p:custDataLst>
          </p:nvPr>
        </p:nvSpPr>
        <p:spPr>
          <a:xfrm>
            <a:off x="9336405" y="3500755"/>
            <a:ext cx="2087245" cy="645160"/>
          </a:xfrm>
          <a:prstGeom prst="rect">
            <a:avLst/>
          </a:prstGeom>
          <a:solidFill>
            <a:schemeClr val="bg1"/>
          </a:solidFill>
          <a:ln>
            <a:solidFill>
              <a:schemeClr val="accent1"/>
            </a:solidFill>
          </a:ln>
        </p:spPr>
        <p:txBody>
          <a:bodyPr wrap="square" rtlCol="0" anchor="t">
            <a:spAutoFit/>
          </a:bodyPr>
          <a:lstStyle/>
          <a:p>
            <a:pPr lvl="0" algn="l">
              <a:buClrTx/>
              <a:buSzTx/>
              <a:buFontTx/>
            </a:pPr>
            <a:r>
              <a:rPr lang="zh-CN" altLang="en-US">
                <a:solidFill>
                  <a:srgbClr val="FF0000"/>
                </a:solidFill>
                <a:sym typeface="+mn-ea"/>
              </a:rPr>
              <a:t>还有最后一步目的基因的检测与鉴定</a:t>
            </a:r>
            <a:endParaRPr lang="zh-CN" altLang="en-US">
              <a:solidFill>
                <a:srgbClr val="FF0000"/>
              </a:solidFill>
              <a:sym typeface="+mn-ea"/>
            </a:endParaRPr>
          </a:p>
        </p:txBody>
      </p:sp>
      <p:cxnSp>
        <p:nvCxnSpPr>
          <p:cNvPr id="6" name="直接箭头连接符 5"/>
          <p:cNvCxnSpPr/>
          <p:nvPr>
            <p:custDataLst>
              <p:tags r:id="rId6"/>
            </p:custDataLst>
          </p:nvPr>
        </p:nvCxnSpPr>
        <p:spPr>
          <a:xfrm flipV="1">
            <a:off x="8893175" y="3860800"/>
            <a:ext cx="371475" cy="190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7" name="文本框 6"/>
          <p:cNvSpPr txBox="1"/>
          <p:nvPr>
            <p:custDataLst>
              <p:tags r:id="rId7"/>
            </p:custDataLst>
          </p:nvPr>
        </p:nvSpPr>
        <p:spPr>
          <a:xfrm>
            <a:off x="6096000" y="2853055"/>
            <a:ext cx="4064000" cy="460375"/>
          </a:xfrm>
          <a:prstGeom prst="rect">
            <a:avLst/>
          </a:prstGeom>
          <a:noFill/>
        </p:spPr>
        <p:txBody>
          <a:bodyPr wrap="square" rtlCol="0">
            <a:spAutoFit/>
          </a:bodyPr>
          <a:lstStyle/>
          <a:p>
            <a:r>
              <a:rPr lang="en-US" altLang="zh-CN" sz="2400">
                <a:solidFill>
                  <a:srgbClr val="FF0000"/>
                </a:solidFill>
              </a:rPr>
              <a:t>B</a:t>
            </a:r>
            <a:endParaRPr lang="en-US" altLang="zh-CN" sz="2400">
              <a:solidFill>
                <a:srgbClr val="FF0000"/>
              </a:solidFill>
            </a:endParaRPr>
          </a:p>
        </p:txBody>
      </p:sp>
      <p:pic>
        <p:nvPicPr>
          <p:cNvPr id="8" name="Picture 8"/>
          <p:cNvPicPr>
            <a:picLocks noChangeAspect="1"/>
          </p:cNvPicPr>
          <p:nvPr>
            <p:custDataLst>
              <p:tags r:id="rId8"/>
            </p:custDataLst>
          </p:nvPr>
        </p:nvPicPr>
        <p:blipFill>
          <a:blip r:embed="rId9"/>
          <a:stretch>
            <a:fillRect/>
          </a:stretch>
        </p:blipFill>
        <p:spPr>
          <a:xfrm flipH="1">
            <a:off x="10947400" y="121793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1"/>
          <p:cNvSpPr/>
          <p:nvPr>
            <p:custDataLst>
              <p:tags r:id="rId1"/>
            </p:custDataLst>
          </p:nvPr>
        </p:nvSpPr>
        <p:spPr bwMode="auto">
          <a:xfrm>
            <a:off x="335280" y="118110"/>
            <a:ext cx="2035175"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800" b="1">
                <a:solidFill>
                  <a:schemeClr val="lt1"/>
                </a:solidFill>
                <a:latin typeface="黑体" panose="02010609060101010101" charset="-122"/>
                <a:ea typeface="黑体" panose="02010609060101010101" charset="-122"/>
                <a:sym typeface="+mn-ea"/>
              </a:rPr>
              <a:t>课堂练习</a:t>
            </a:r>
            <a:endParaRPr lang="zh-CN" altLang="en-US" sz="2800" b="1">
              <a:solidFill>
                <a:schemeClr val="lt1"/>
              </a:solidFill>
              <a:latin typeface="黑体" panose="02010609060101010101" charset="-122"/>
              <a:ea typeface="黑体" panose="02010609060101010101" charset="-122"/>
              <a:sym typeface="+mn-ea"/>
            </a:endParaRPr>
          </a:p>
        </p:txBody>
      </p:sp>
      <p:sp>
        <p:nvSpPr>
          <p:cNvPr id="2" name="文本框 1"/>
          <p:cNvSpPr txBox="1"/>
          <p:nvPr>
            <p:custDataLst>
              <p:tags r:id="rId2"/>
            </p:custDataLst>
          </p:nvPr>
        </p:nvSpPr>
        <p:spPr>
          <a:xfrm>
            <a:off x="839470" y="1124585"/>
            <a:ext cx="9463405" cy="2030095"/>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nchor="t">
            <a:noAutofit/>
          </a:bodyPr>
          <a:lstStyle/>
          <a:p>
            <a:pPr lvl="0" algn="l">
              <a:lnSpc>
                <a:spcPct val="140000"/>
              </a:lnSpc>
              <a:buClrTx/>
              <a:buSzTx/>
              <a:buFontTx/>
            </a:pPr>
            <a:r>
              <a:rPr lang="en-US" altLang="zh-CN">
                <a:sym typeface="+mn-ea"/>
              </a:rPr>
              <a:t>3.(2023·浙江卷)下列关于基因工程的相关叙述，错误的是（    ）</a:t>
            </a:r>
            <a:endParaRPr lang="en-US" altLang="zh-CN">
              <a:sym typeface="+mn-ea"/>
            </a:endParaRPr>
          </a:p>
          <a:p>
            <a:pPr lvl="0" algn="l">
              <a:lnSpc>
                <a:spcPct val="140000"/>
              </a:lnSpc>
              <a:buClrTx/>
              <a:buSzTx/>
              <a:buFontTx/>
            </a:pPr>
            <a:r>
              <a:rPr lang="en-US" altLang="zh-CN">
                <a:sym typeface="+mn-ea"/>
              </a:rPr>
              <a:t>A. 基因工程的实质是基因重组</a:t>
            </a:r>
            <a:endParaRPr lang="en-US" altLang="zh-CN">
              <a:sym typeface="+mn-ea"/>
            </a:endParaRPr>
          </a:p>
          <a:p>
            <a:pPr lvl="0" algn="l">
              <a:lnSpc>
                <a:spcPct val="140000"/>
              </a:lnSpc>
              <a:buClrTx/>
              <a:buSzTx/>
              <a:buFontTx/>
            </a:pPr>
            <a:r>
              <a:rPr lang="en-US" altLang="zh-CN">
                <a:sym typeface="+mn-ea"/>
              </a:rPr>
              <a:t>B. 基因工程中需要的酶只有限制酶和DNA聚合酶</a:t>
            </a:r>
            <a:endParaRPr lang="en-US" altLang="zh-CN">
              <a:sym typeface="+mn-ea"/>
            </a:endParaRPr>
          </a:p>
          <a:p>
            <a:pPr lvl="0" algn="l">
              <a:lnSpc>
                <a:spcPct val="140000"/>
              </a:lnSpc>
              <a:buClrTx/>
              <a:buSzTx/>
              <a:buFontTx/>
            </a:pPr>
            <a:r>
              <a:rPr lang="en-US" altLang="zh-CN">
                <a:sym typeface="+mn-ea"/>
              </a:rPr>
              <a:t>C. 质粒和噬菌体等都可以作为基因工程的运载体</a:t>
            </a:r>
            <a:endParaRPr lang="en-US" altLang="zh-CN">
              <a:sym typeface="+mn-ea"/>
            </a:endParaRPr>
          </a:p>
          <a:p>
            <a:pPr lvl="0" algn="l">
              <a:lnSpc>
                <a:spcPct val="140000"/>
              </a:lnSpc>
              <a:buClrTx/>
              <a:buSzTx/>
              <a:buFontTx/>
            </a:pPr>
            <a:r>
              <a:rPr lang="en-US" altLang="zh-CN">
                <a:sym typeface="+mn-ea"/>
              </a:rPr>
              <a:t>D. 利用基因工程可培育转基因奶牛、生产胰岛素等</a:t>
            </a:r>
            <a:endParaRPr lang="en-US" altLang="zh-CN">
              <a:sym typeface="+mn-ea"/>
            </a:endParaRPr>
          </a:p>
        </p:txBody>
      </p:sp>
      <p:sp>
        <p:nvSpPr>
          <p:cNvPr id="3" name="文本框 2"/>
          <p:cNvSpPr txBox="1"/>
          <p:nvPr>
            <p:custDataLst>
              <p:tags r:id="rId3"/>
            </p:custDataLst>
          </p:nvPr>
        </p:nvSpPr>
        <p:spPr>
          <a:xfrm>
            <a:off x="5951855" y="1988820"/>
            <a:ext cx="4798060" cy="368300"/>
          </a:xfrm>
          <a:prstGeom prst="rect">
            <a:avLst/>
          </a:prstGeom>
          <a:solidFill>
            <a:schemeClr val="bg1"/>
          </a:solidFill>
          <a:ln>
            <a:solidFill>
              <a:schemeClr val="accent1"/>
            </a:solidFill>
          </a:ln>
        </p:spPr>
        <p:txBody>
          <a:bodyPr wrap="square" rtlCol="0" anchor="t">
            <a:spAutoFit/>
          </a:bodyPr>
          <a:lstStyle/>
          <a:p>
            <a:pPr lvl="0" algn="l">
              <a:buClrTx/>
              <a:buSzTx/>
              <a:buFontTx/>
            </a:pPr>
            <a:r>
              <a:rPr lang="zh-CN" altLang="en-US">
                <a:solidFill>
                  <a:srgbClr val="FF0000"/>
                </a:solidFill>
                <a:sym typeface="+mn-ea"/>
              </a:rPr>
              <a:t>基因工程所用的工具酶是限制酶、DNA连接酶</a:t>
            </a:r>
            <a:endParaRPr lang="zh-CN" altLang="en-US">
              <a:solidFill>
                <a:srgbClr val="FF0000"/>
              </a:solidFill>
              <a:sym typeface="+mn-ea"/>
            </a:endParaRPr>
          </a:p>
        </p:txBody>
      </p:sp>
      <p:sp>
        <p:nvSpPr>
          <p:cNvPr id="7" name="文本框 6"/>
          <p:cNvSpPr txBox="1"/>
          <p:nvPr>
            <p:custDataLst>
              <p:tags r:id="rId4"/>
            </p:custDataLst>
          </p:nvPr>
        </p:nvSpPr>
        <p:spPr>
          <a:xfrm>
            <a:off x="6816090" y="1196975"/>
            <a:ext cx="4064000" cy="460375"/>
          </a:xfrm>
          <a:prstGeom prst="rect">
            <a:avLst/>
          </a:prstGeom>
          <a:noFill/>
        </p:spPr>
        <p:txBody>
          <a:bodyPr wrap="square" rtlCol="0">
            <a:spAutoFit/>
          </a:bodyPr>
          <a:lstStyle/>
          <a:p>
            <a:r>
              <a:rPr lang="en-US" altLang="zh-CN" sz="2400">
                <a:solidFill>
                  <a:srgbClr val="FF0000"/>
                </a:solidFill>
              </a:rPr>
              <a:t>B</a:t>
            </a:r>
            <a:endParaRPr lang="en-US" altLang="zh-CN" sz="2400">
              <a:solidFill>
                <a:srgbClr val="FF0000"/>
              </a:solidFill>
            </a:endParaRPr>
          </a:p>
        </p:txBody>
      </p:sp>
      <p:sp>
        <p:nvSpPr>
          <p:cNvPr id="4" name="文本框 3"/>
          <p:cNvSpPr txBox="1"/>
          <p:nvPr>
            <p:custDataLst>
              <p:tags r:id="rId5"/>
            </p:custDataLst>
          </p:nvPr>
        </p:nvSpPr>
        <p:spPr>
          <a:xfrm>
            <a:off x="839470" y="3500755"/>
            <a:ext cx="9464040" cy="2384425"/>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nchor="t">
            <a:noAutofit/>
          </a:bodyPr>
          <a:lstStyle/>
          <a:p>
            <a:pPr lvl="0" algn="l">
              <a:lnSpc>
                <a:spcPct val="140000"/>
              </a:lnSpc>
              <a:buClrTx/>
              <a:buSzTx/>
              <a:buFontTx/>
            </a:pPr>
            <a:r>
              <a:rPr lang="en-US" altLang="zh-CN">
                <a:sym typeface="+mn-ea"/>
              </a:rPr>
              <a:t>4.(2023·全国</a:t>
            </a:r>
            <a:r>
              <a:rPr lang="zh-CN" altLang="en-US">
                <a:sym typeface="+mn-ea"/>
              </a:rPr>
              <a:t>卷</a:t>
            </a:r>
            <a:r>
              <a:rPr lang="en-US" altLang="zh-CN">
                <a:sym typeface="+mn-ea"/>
              </a:rPr>
              <a:t>)在基因工程的操作中，需要三种工具，分别是“分子手术刀”、“分子缝合针”和“分子运输车”，关于这三种工具的叙述，正确的是（　　）</a:t>
            </a:r>
            <a:endParaRPr lang="en-US" altLang="zh-CN">
              <a:sym typeface="+mn-ea"/>
            </a:endParaRPr>
          </a:p>
          <a:p>
            <a:pPr lvl="0" algn="l">
              <a:lnSpc>
                <a:spcPct val="140000"/>
              </a:lnSpc>
              <a:buClrTx/>
              <a:buSzTx/>
              <a:buFontTx/>
            </a:pPr>
            <a:r>
              <a:rPr lang="en-US" altLang="zh-CN">
                <a:sym typeface="+mn-ea"/>
              </a:rPr>
              <a:t>A. “分子手术刀”指的是限制性内切核酸酶，可以断开DNA和RNA的磷酸二酯键</a:t>
            </a:r>
            <a:endParaRPr lang="en-US" altLang="zh-CN">
              <a:sym typeface="+mn-ea"/>
            </a:endParaRPr>
          </a:p>
          <a:p>
            <a:pPr lvl="0" algn="l">
              <a:lnSpc>
                <a:spcPct val="140000"/>
              </a:lnSpc>
              <a:buClrTx/>
              <a:buSzTx/>
              <a:buFontTx/>
            </a:pPr>
            <a:r>
              <a:rPr lang="en-US" altLang="zh-CN">
                <a:sym typeface="+mn-ea"/>
              </a:rPr>
              <a:t>B. “分子缝合针”指的是DNA聚合酶，可以催化生成断裂的磷酸二酯键</a:t>
            </a:r>
            <a:endParaRPr lang="en-US" altLang="zh-CN">
              <a:sym typeface="+mn-ea"/>
            </a:endParaRPr>
          </a:p>
          <a:p>
            <a:pPr lvl="0" algn="l">
              <a:lnSpc>
                <a:spcPct val="140000"/>
              </a:lnSpc>
              <a:buClrTx/>
              <a:buSzTx/>
              <a:buFontTx/>
            </a:pPr>
            <a:r>
              <a:rPr lang="en-US" altLang="zh-CN">
                <a:sym typeface="+mn-ea"/>
              </a:rPr>
              <a:t>C. “分子运输车”指的是载体，常用的载体有质粒、动植物病毒和噬菌体</a:t>
            </a:r>
            <a:endParaRPr lang="en-US" altLang="zh-CN">
              <a:sym typeface="+mn-ea"/>
            </a:endParaRPr>
          </a:p>
          <a:p>
            <a:pPr lvl="0" algn="l">
              <a:lnSpc>
                <a:spcPct val="140000"/>
              </a:lnSpc>
              <a:buClrTx/>
              <a:buSzTx/>
              <a:buFontTx/>
            </a:pPr>
            <a:r>
              <a:rPr lang="en-US" altLang="zh-CN">
                <a:sym typeface="+mn-ea"/>
              </a:rPr>
              <a:t>D. 载体的化学本质一定是核酸</a:t>
            </a:r>
            <a:endParaRPr lang="en-US" altLang="zh-CN">
              <a:sym typeface="+mn-ea"/>
            </a:endParaRPr>
          </a:p>
        </p:txBody>
      </p:sp>
      <p:sp>
        <p:nvSpPr>
          <p:cNvPr id="5" name="文本框 4"/>
          <p:cNvSpPr txBox="1"/>
          <p:nvPr>
            <p:custDataLst>
              <p:tags r:id="rId6"/>
            </p:custDataLst>
          </p:nvPr>
        </p:nvSpPr>
        <p:spPr>
          <a:xfrm>
            <a:off x="8832215" y="4364990"/>
            <a:ext cx="1815465" cy="368300"/>
          </a:xfrm>
          <a:prstGeom prst="rect">
            <a:avLst/>
          </a:prstGeom>
          <a:solidFill>
            <a:schemeClr val="bg1"/>
          </a:solidFill>
          <a:ln>
            <a:solidFill>
              <a:schemeClr val="accent1"/>
            </a:solidFill>
          </a:ln>
        </p:spPr>
        <p:txBody>
          <a:bodyPr wrap="square" rtlCol="0" anchor="t">
            <a:spAutoFit/>
          </a:bodyPr>
          <a:lstStyle/>
          <a:p>
            <a:pPr lvl="0" algn="l">
              <a:buClrTx/>
              <a:buSzTx/>
              <a:buFontTx/>
            </a:pPr>
            <a:r>
              <a:rPr lang="zh-CN" altLang="en-US">
                <a:solidFill>
                  <a:srgbClr val="FF0000"/>
                </a:solidFill>
                <a:sym typeface="+mn-ea"/>
              </a:rPr>
              <a:t>不能切割RNA</a:t>
            </a:r>
            <a:endParaRPr lang="zh-CN" altLang="en-US">
              <a:solidFill>
                <a:srgbClr val="FF0000"/>
              </a:solidFill>
              <a:sym typeface="+mn-ea"/>
            </a:endParaRPr>
          </a:p>
        </p:txBody>
      </p:sp>
      <p:sp>
        <p:nvSpPr>
          <p:cNvPr id="6" name="文本框 5"/>
          <p:cNvSpPr txBox="1"/>
          <p:nvPr>
            <p:custDataLst>
              <p:tags r:id="rId7"/>
            </p:custDataLst>
          </p:nvPr>
        </p:nvSpPr>
        <p:spPr>
          <a:xfrm>
            <a:off x="8472170" y="4733290"/>
            <a:ext cx="3466465" cy="645160"/>
          </a:xfrm>
          <a:prstGeom prst="rect">
            <a:avLst/>
          </a:prstGeom>
          <a:solidFill>
            <a:schemeClr val="bg1"/>
          </a:solidFill>
          <a:ln>
            <a:solidFill>
              <a:schemeClr val="accent1"/>
            </a:solidFill>
          </a:ln>
        </p:spPr>
        <p:txBody>
          <a:bodyPr wrap="square" rtlCol="0" anchor="t">
            <a:spAutoFit/>
          </a:bodyPr>
          <a:lstStyle/>
          <a:p>
            <a:pPr lvl="0" algn="l">
              <a:buClrTx/>
              <a:buSzTx/>
              <a:buFontTx/>
            </a:pPr>
            <a:r>
              <a:rPr lang="zh-CN" altLang="en-US">
                <a:solidFill>
                  <a:srgbClr val="FF0000"/>
                </a:solidFill>
                <a:sym typeface="+mn-ea"/>
              </a:rPr>
              <a:t>“分子缝合针”指的是DNA连接酶，可以催化生成磷酸二酯键</a:t>
            </a:r>
            <a:endParaRPr lang="zh-CN" altLang="en-US">
              <a:solidFill>
                <a:srgbClr val="FF0000"/>
              </a:solidFill>
              <a:sym typeface="+mn-ea"/>
            </a:endParaRPr>
          </a:p>
        </p:txBody>
      </p:sp>
      <p:sp>
        <p:nvSpPr>
          <p:cNvPr id="8" name="文本框 7"/>
          <p:cNvSpPr txBox="1"/>
          <p:nvPr>
            <p:custDataLst>
              <p:tags r:id="rId8"/>
            </p:custDataLst>
          </p:nvPr>
        </p:nvSpPr>
        <p:spPr>
          <a:xfrm>
            <a:off x="4151630" y="5516880"/>
            <a:ext cx="3868420" cy="645160"/>
          </a:xfrm>
          <a:prstGeom prst="rect">
            <a:avLst/>
          </a:prstGeom>
          <a:solidFill>
            <a:schemeClr val="bg1"/>
          </a:solidFill>
          <a:ln>
            <a:solidFill>
              <a:schemeClr val="accent1"/>
            </a:solidFill>
          </a:ln>
        </p:spPr>
        <p:txBody>
          <a:bodyPr wrap="square" rtlCol="0" anchor="t">
            <a:spAutoFit/>
          </a:bodyPr>
          <a:lstStyle/>
          <a:p>
            <a:pPr lvl="0" algn="l">
              <a:buClrTx/>
              <a:buSzTx/>
              <a:buFontTx/>
            </a:pPr>
            <a:r>
              <a:rPr lang="zh-CN" altLang="en-US">
                <a:solidFill>
                  <a:srgbClr val="FF0000"/>
                </a:solidFill>
                <a:sym typeface="+mn-ea"/>
              </a:rPr>
              <a:t>载体有多种，包括质粒、噬菌体的衍生物、动植物病毒，不一定是核酸</a:t>
            </a:r>
            <a:endParaRPr lang="zh-CN" altLang="en-US">
              <a:solidFill>
                <a:srgbClr val="FF0000"/>
              </a:solidFill>
              <a:sym typeface="+mn-ea"/>
            </a:endParaRPr>
          </a:p>
        </p:txBody>
      </p:sp>
      <p:cxnSp>
        <p:nvCxnSpPr>
          <p:cNvPr id="10" name="直接箭头连接符 9"/>
          <p:cNvCxnSpPr/>
          <p:nvPr>
            <p:custDataLst>
              <p:tags r:id="rId9"/>
            </p:custDataLst>
          </p:nvPr>
        </p:nvCxnSpPr>
        <p:spPr>
          <a:xfrm>
            <a:off x="7845425" y="4923790"/>
            <a:ext cx="554990" cy="1714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11" name="文本框 10"/>
          <p:cNvSpPr txBox="1"/>
          <p:nvPr>
            <p:custDataLst>
              <p:tags r:id="rId10"/>
            </p:custDataLst>
          </p:nvPr>
        </p:nvSpPr>
        <p:spPr>
          <a:xfrm>
            <a:off x="6096000" y="3904615"/>
            <a:ext cx="597535" cy="460375"/>
          </a:xfrm>
          <a:prstGeom prst="rect">
            <a:avLst/>
          </a:prstGeom>
          <a:noFill/>
        </p:spPr>
        <p:txBody>
          <a:bodyPr wrap="square" rtlCol="0">
            <a:spAutoFit/>
          </a:bodyPr>
          <a:lstStyle/>
          <a:p>
            <a:r>
              <a:rPr lang="en-US" altLang="zh-CN" sz="2400">
                <a:solidFill>
                  <a:srgbClr val="FF0000"/>
                </a:solidFill>
              </a:rPr>
              <a:t>C</a:t>
            </a:r>
            <a:endParaRPr lang="en-US" altLang="zh-CN" sz="240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5" grpId="0" animBg="1"/>
      <p:bldP spid="6" grpId="0" animBg="1"/>
      <p:bldP spid="8"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73" name="文本框 1"/>
          <p:cNvSpPr/>
          <p:nvPr>
            <p:custDataLst>
              <p:tags r:id="rId1"/>
            </p:custDataLst>
          </p:nvPr>
        </p:nvSpPr>
        <p:spPr bwMode="auto">
          <a:xfrm>
            <a:off x="119380" y="228600"/>
            <a:ext cx="2466975"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800" b="1">
                <a:solidFill>
                  <a:schemeClr val="lt1"/>
                </a:solidFill>
                <a:latin typeface="黑体" panose="02010609060101010101" charset="-122"/>
                <a:ea typeface="黑体" panose="02010609060101010101" charset="-122"/>
                <a:sym typeface="+mn-ea"/>
              </a:rPr>
              <a:t>从社会中来</a:t>
            </a:r>
            <a:endParaRPr lang="zh-CN" altLang="en-US" sz="2800" b="1">
              <a:solidFill>
                <a:schemeClr val="lt1"/>
              </a:solidFill>
              <a:latin typeface="黑体" panose="02010609060101010101" charset="-122"/>
              <a:ea typeface="黑体" panose="02010609060101010101" charset="-122"/>
              <a:sym typeface="+mn-ea"/>
            </a:endParaRPr>
          </a:p>
        </p:txBody>
      </p:sp>
      <p:sp>
        <p:nvSpPr>
          <p:cNvPr id="6" name="文本框 5"/>
          <p:cNvSpPr txBox="1"/>
          <p:nvPr>
            <p:custDataLst>
              <p:tags r:id="rId2"/>
            </p:custDataLst>
          </p:nvPr>
        </p:nvSpPr>
        <p:spPr>
          <a:xfrm>
            <a:off x="3578488" y="620430"/>
            <a:ext cx="8228965" cy="2694305"/>
          </a:xfrm>
          <a:prstGeom prst="rect">
            <a:avLst/>
          </a:prstGeom>
          <a:solidFill>
            <a:schemeClr val="bg1"/>
          </a:solidFill>
          <a:ln w="9525">
            <a:solidFill>
              <a:schemeClr val="accent1"/>
            </a:solidFill>
          </a:ln>
          <a:effectLst>
            <a:outerShdw blurRad="50800" dist="38100" dir="2700000" algn="tl" rotWithShape="0">
              <a:prstClr val="black">
                <a:alpha val="40000"/>
              </a:prstClr>
            </a:outerShdw>
          </a:effectLst>
        </p:spPr>
        <p:txBody>
          <a:bodyPr wrap="square">
            <a:spAutoFit/>
          </a:bodyPr>
          <a:lstStyle/>
          <a:p>
            <a:pPr indent="457200" fontAlgn="auto">
              <a:lnSpc>
                <a:spcPct val="110000"/>
              </a:lnSpc>
              <a:spcBef>
                <a:spcPct val="0"/>
              </a:spcBef>
              <a:spcAft>
                <a:spcPct val="0"/>
              </a:spcAft>
            </a:pPr>
            <a:r>
              <a:rPr lang="zh-CN" sz="2200" b="1">
                <a:latin typeface="仿宋" panose="02010609060101010101" pitchFamily="49" charset="-122"/>
                <a:ea typeface="仿宋" panose="02010609060101010101" pitchFamily="49" charset="-122"/>
                <a:cs typeface="仿宋" panose="02010609060101010101" pitchFamily="49" charset="-122"/>
              </a:rPr>
              <a:t>番木瓜容易受番木瓜环斑病毒的侵袭，当番木瓜被这种病毒感染后，产量会大大下降。科学家通过精心设计，用“分子工具”培育出了转基因番木瓜，它可以抵御番木瓜环斑病毒。</a:t>
            </a:r>
            <a:endParaRPr lang="zh-CN" sz="2200" b="1">
              <a:latin typeface="仿宋" panose="02010609060101010101" pitchFamily="49" charset="-122"/>
              <a:ea typeface="仿宋" panose="02010609060101010101" pitchFamily="49" charset="-122"/>
              <a:cs typeface="仿宋" panose="02010609060101010101" pitchFamily="49" charset="-122"/>
            </a:endParaRPr>
          </a:p>
          <a:p>
            <a:pPr indent="457200" fontAlgn="auto">
              <a:lnSpc>
                <a:spcPct val="110000"/>
              </a:lnSpc>
              <a:spcBef>
                <a:spcPct val="0"/>
              </a:spcBef>
              <a:spcAft>
                <a:spcPct val="0"/>
              </a:spcAft>
            </a:pPr>
            <a:r>
              <a:rPr lang="zh-CN" sz="2200" b="1">
                <a:latin typeface="仿宋" panose="02010609060101010101" pitchFamily="49" charset="-122"/>
                <a:ea typeface="仿宋" panose="02010609060101010101" pitchFamily="49" charset="-122"/>
                <a:cs typeface="仿宋" panose="02010609060101010101" pitchFamily="49" charset="-122"/>
              </a:rPr>
              <a:t>DNA双螺旋的直径只有2nm，对如此微小的分子进行操作，是一项非常精细的工作，更需要专门的</a:t>
            </a:r>
            <a:r>
              <a:rPr lang="zh-CN" sz="2200" b="1">
                <a:solidFill>
                  <a:srgbClr val="0000FA"/>
                </a:solidFill>
                <a:latin typeface="仿宋" panose="02010609060101010101" pitchFamily="49" charset="-122"/>
                <a:ea typeface="仿宋" panose="02010609060101010101" pitchFamily="49" charset="-122"/>
                <a:cs typeface="仿宋" panose="02010609060101010101" pitchFamily="49" charset="-122"/>
              </a:rPr>
              <a:t>“分子工具”</a:t>
            </a:r>
            <a:r>
              <a:rPr lang="zh-CN" sz="2200" b="1">
                <a:latin typeface="仿宋" panose="02010609060101010101" pitchFamily="49" charset="-122"/>
                <a:ea typeface="仿宋" panose="02010609060101010101" pitchFamily="49" charset="-122"/>
                <a:cs typeface="仿宋" panose="02010609060101010101" pitchFamily="49" charset="-122"/>
              </a:rPr>
              <a:t>。那么，科学家究竟用到了哪些</a:t>
            </a:r>
            <a:r>
              <a:rPr lang="zh-CN" sz="2200" b="1">
                <a:solidFill>
                  <a:srgbClr val="0000FA"/>
                </a:solidFill>
                <a:latin typeface="仿宋" panose="02010609060101010101" pitchFamily="49" charset="-122"/>
                <a:ea typeface="仿宋" panose="02010609060101010101" pitchFamily="49" charset="-122"/>
                <a:cs typeface="仿宋" panose="02010609060101010101" pitchFamily="49" charset="-122"/>
              </a:rPr>
              <a:t>“分子工具”</a:t>
            </a:r>
            <a:r>
              <a:rPr lang="zh-CN" sz="2200" b="1">
                <a:latin typeface="仿宋" panose="02010609060101010101" pitchFamily="49" charset="-122"/>
                <a:ea typeface="仿宋" panose="02010609060101010101" pitchFamily="49" charset="-122"/>
                <a:cs typeface="仿宋" panose="02010609060101010101" pitchFamily="49" charset="-122"/>
              </a:rPr>
              <a:t>？这些 </a:t>
            </a:r>
            <a:r>
              <a:rPr lang="zh-CN" sz="2200" b="1">
                <a:solidFill>
                  <a:srgbClr val="0000FA"/>
                </a:solidFill>
                <a:latin typeface="仿宋" panose="02010609060101010101" pitchFamily="49" charset="-122"/>
                <a:ea typeface="仿宋" panose="02010609060101010101" pitchFamily="49" charset="-122"/>
                <a:cs typeface="仿宋" panose="02010609060101010101" pitchFamily="49" charset="-122"/>
              </a:rPr>
              <a:t>“分子工具”</a:t>
            </a:r>
            <a:r>
              <a:rPr lang="zh-CN" sz="2200" b="1">
                <a:latin typeface="仿宋" panose="02010609060101010101" pitchFamily="49" charset="-122"/>
                <a:ea typeface="仿宋" panose="02010609060101010101" pitchFamily="49" charset="-122"/>
                <a:cs typeface="仿宋" panose="02010609060101010101" pitchFamily="49" charset="-122"/>
              </a:rPr>
              <a:t>各具有什么特征呢</a:t>
            </a:r>
            <a:r>
              <a:rPr lang="zh-CN" sz="2200" b="1" smtClean="0">
                <a:latin typeface="仿宋" panose="02010609060101010101" pitchFamily="49" charset="-122"/>
                <a:ea typeface="仿宋" panose="02010609060101010101" pitchFamily="49" charset="-122"/>
                <a:cs typeface="仿宋" panose="02010609060101010101" pitchFamily="49" charset="-122"/>
              </a:rPr>
              <a:t>？</a:t>
            </a:r>
            <a:endParaRPr lang="zh-CN" sz="2200" b="1">
              <a:latin typeface="仿宋" panose="02010609060101010101" pitchFamily="49" charset="-122"/>
              <a:ea typeface="仿宋" panose="02010609060101010101" pitchFamily="49" charset="-122"/>
              <a:cs typeface="仿宋" panose="02010609060101010101" pitchFamily="49" charset="-122"/>
            </a:endParaRPr>
          </a:p>
        </p:txBody>
      </p:sp>
      <p:pic>
        <p:nvPicPr>
          <p:cNvPr id="10" name="图片 9"/>
          <p:cNvPicPr>
            <a:picLocks noChangeAspect="1"/>
          </p:cNvPicPr>
          <p:nvPr>
            <p:custDataLst>
              <p:tags r:id="rId3"/>
            </p:custDataLst>
          </p:nvPr>
        </p:nvPicPr>
        <p:blipFill>
          <a:blip r:embed="rId4"/>
          <a:srcRect l="53000" t="-17" r="81" b="17"/>
          <a:stretch>
            <a:fillRect/>
          </a:stretch>
        </p:blipFill>
        <p:spPr>
          <a:xfrm>
            <a:off x="481628" y="3429000"/>
            <a:ext cx="3096860" cy="2088232"/>
          </a:xfrm>
          <a:prstGeom prst="rect">
            <a:avLst/>
          </a:prstGeom>
        </p:spPr>
      </p:pic>
      <p:sp>
        <p:nvSpPr>
          <p:cNvPr id="11" name="文本框 10"/>
          <p:cNvSpPr txBox="1"/>
          <p:nvPr>
            <p:custDataLst>
              <p:tags r:id="rId5"/>
            </p:custDataLst>
          </p:nvPr>
        </p:nvSpPr>
        <p:spPr>
          <a:xfrm>
            <a:off x="3719830" y="3429000"/>
            <a:ext cx="8167370" cy="3066415"/>
          </a:xfrm>
          <a:prstGeom prst="rect">
            <a:avLst/>
          </a:prstGeom>
          <a:solidFill>
            <a:schemeClr val="bg1"/>
          </a:solidFill>
          <a:ln w="9525">
            <a:solidFill>
              <a:schemeClr val="accent1"/>
            </a:solidFill>
          </a:ln>
          <a:effectLst>
            <a:outerShdw blurRad="50800" dist="38100" dir="2700000" algn="tl" rotWithShape="0">
              <a:prstClr val="black">
                <a:alpha val="40000"/>
              </a:prstClr>
            </a:outerShdw>
          </a:effectLst>
        </p:spPr>
        <p:txBody>
          <a:bodyPr wrap="square">
            <a:spAutoFit/>
          </a:bodyPr>
          <a:lstStyle/>
          <a:p>
            <a:pPr indent="0">
              <a:lnSpc>
                <a:spcPct val="110000"/>
              </a:lnSpc>
              <a:spcBef>
                <a:spcPct val="0"/>
              </a:spcBef>
              <a:spcAft>
                <a:spcPct val="0"/>
              </a:spcAft>
            </a:pPr>
            <a:r>
              <a:rPr lang="zh-CN" sz="2200" smtClean="0">
                <a:solidFill>
                  <a:srgbClr val="FF0000"/>
                </a:solidFill>
                <a:latin typeface="楷体" panose="02010609060101010101" pitchFamily="49" charset="-122"/>
                <a:ea typeface="楷体" panose="02010609060101010101" pitchFamily="49" charset="-122"/>
                <a:cs typeface="微软雅黑" panose="020B0503020204020204" pitchFamily="34" charset="-122"/>
              </a:rPr>
              <a:t>科学家</a:t>
            </a:r>
            <a:r>
              <a:rPr lang="zh-CN" sz="2200">
                <a:solidFill>
                  <a:srgbClr val="FF0000"/>
                </a:solidFill>
                <a:latin typeface="楷体" panose="02010609060101010101" pitchFamily="49" charset="-122"/>
                <a:ea typeface="楷体" panose="02010609060101010101" pitchFamily="49" charset="-122"/>
                <a:cs typeface="微软雅黑" panose="020B0503020204020204" pitchFamily="34" charset="-122"/>
              </a:rPr>
              <a:t>用到了限制酶、DNA连接酶、载体等“分子工具”。限制酶能识別双链DNA分子的特定核苷酸序列，并将DNA双链切断，形成具有黏性末端或平末端的片段。DNA连接酶催化磷酸二酯键的形成，即催化一个DNA片段3'端的羟基与另ー个DNA片段5'端的磷酸基团上的羟基连接起来形成酯键。载体上可以插入外源基因，它能携带该基因进入受体细胞，并在受体细胞中进行自我复制，或者整合到受体DNA上，随着受体DNA同步复制。载体一般还带有标记基因，以便进行重组DNA分子的筛选。</a:t>
            </a:r>
            <a:endParaRPr lang="zh-CN" sz="2200">
              <a:solidFill>
                <a:srgbClr val="FF0000"/>
              </a:solidFill>
              <a:latin typeface="楷体" panose="02010609060101010101" pitchFamily="49" charset="-122"/>
              <a:ea typeface="楷体" panose="02010609060101010101" pitchFamily="49" charset="-122"/>
              <a:cs typeface="微软雅黑" panose="020B0503020204020204" pitchFamily="34" charset="-122"/>
            </a:endParaRPr>
          </a:p>
        </p:txBody>
      </p:sp>
      <p:sp>
        <p:nvSpPr>
          <p:cNvPr id="4" name="矩形 3"/>
          <p:cNvSpPr/>
          <p:nvPr>
            <p:custDataLst>
              <p:tags r:id="rId6"/>
            </p:custDataLst>
          </p:nvPr>
        </p:nvSpPr>
        <p:spPr>
          <a:xfrm>
            <a:off x="9988550" y="-153035"/>
            <a:ext cx="1193165" cy="791845"/>
          </a:xfrm>
          <a:prstGeom prst="rect">
            <a:avLst/>
          </a:prstGeom>
          <a:noFill/>
          <a:ln>
            <a:noFill/>
          </a:ln>
        </p:spPr>
        <p:txBody>
          <a:bodyPr wrap="none" rtlCol="0" anchor="t">
            <a:noAutofit/>
          </a:bodyPr>
          <a:lstStyle/>
          <a:p>
            <a:pPr algn="ctr"/>
            <a:r>
              <a:rPr lang="zh-CN" altLang="en-US" sz="5400" b="1">
                <a:ln w="9525" cmpd="sng">
                  <a:solidFill>
                    <a:schemeClr val="accent1"/>
                  </a:solidFill>
                  <a:prstDash val="solid"/>
                </a:ln>
                <a:solidFill>
                  <a:srgbClr val="FF0000"/>
                </a:solidFill>
                <a:effectLst>
                  <a:glow rad="38100">
                    <a:schemeClr val="accent1">
                      <a:alpha val="40000"/>
                    </a:schemeClr>
                  </a:glow>
                </a:effectLst>
                <a:latin typeface="华文新魏" panose="02010800040101010101" charset="-122"/>
                <a:ea typeface="华文新魏" panose="02010800040101010101" charset="-122"/>
                <a:cs typeface="黑体" panose="02010609060101010101" charset="-122"/>
                <a:sym typeface="OPPOSans B" panose="00020600040101010101" pitchFamily="18" charset="-122"/>
              </a:rPr>
              <a:t>新课导入</a:t>
            </a:r>
            <a:endParaRPr lang="zh-CN" altLang="en-US" sz="5400" b="1">
              <a:ln w="9525" cmpd="sng">
                <a:solidFill>
                  <a:schemeClr val="accent1"/>
                </a:solidFill>
                <a:prstDash val="solid"/>
              </a:ln>
              <a:solidFill>
                <a:srgbClr val="FF0000"/>
              </a:solidFill>
              <a:effectLst>
                <a:glow rad="38100">
                  <a:schemeClr val="accent1">
                    <a:alpha val="40000"/>
                  </a:schemeClr>
                </a:glow>
              </a:effectLst>
              <a:latin typeface="华文新魏" panose="02010800040101010101" charset="-122"/>
              <a:ea typeface="华文新魏" panose="02010800040101010101" charset="-122"/>
              <a:cs typeface="黑体" panose="02010609060101010101" charset="-122"/>
              <a:sym typeface="OPPOSans B" panose="00020600040101010101" pitchFamily="18" charset="-122"/>
            </a:endParaRPr>
          </a:p>
        </p:txBody>
      </p:sp>
      <p:pic>
        <p:nvPicPr>
          <p:cNvPr id="9" name="图片 8"/>
          <p:cNvPicPr>
            <a:picLocks noChangeAspect="1"/>
          </p:cNvPicPr>
          <p:nvPr>
            <p:custDataLst>
              <p:tags r:id="rId7"/>
            </p:custDataLst>
          </p:nvPr>
        </p:nvPicPr>
        <p:blipFill>
          <a:blip r:embed="rId4"/>
          <a:srcRect r="53081"/>
          <a:stretch>
            <a:fillRect/>
          </a:stretch>
        </p:blipFill>
        <p:spPr>
          <a:xfrm>
            <a:off x="481410" y="1014001"/>
            <a:ext cx="3096860" cy="2300492"/>
          </a:xfrm>
          <a:prstGeom prst="ellipse">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par>
                                <p:cTn id="23" presetID="14" presetClass="entr" presetSubtype="1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linds(horizont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1"/>
          <p:cNvSpPr>
            <a:spLocks noGrp="1"/>
          </p:cNvSpPr>
          <p:nvPr>
            <p:custDataLst>
              <p:tags r:id="rId1"/>
            </p:custDataLst>
          </p:nvPr>
        </p:nvSpPr>
        <p:spPr>
          <a:xfrm>
            <a:off x="4813333" y="1016444"/>
            <a:ext cx="7056784" cy="4824536"/>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vert="horz" lIns="91440" tIns="45720" rIns="91440" bIns="45720" rtlCol="0">
            <a:normAutofit fontScale="97500"/>
          </a:bodyPr>
          <a:lstStyle>
            <a:lvl1pPr marL="449580" marR="0" indent="-449580" algn="l" defTabSz="914400" rtl="0" eaLnBrk="1" fontAlgn="auto" latinLnBrk="0" hangingPunct="1">
              <a:lnSpc>
                <a:spcPts val="4500"/>
              </a:lnSpc>
              <a:spcBef>
                <a:spcPts val="600"/>
              </a:spcBef>
              <a:spcAft>
                <a:spcPts val="600"/>
              </a:spcAft>
              <a:buClrTx/>
              <a:buSzTx/>
              <a:buFont typeface="+mj-lt"/>
              <a:buAutoNum type="romanUcPeriod"/>
              <a:defRPr sz="3000" kern="1200" baseline="0">
                <a:solidFill>
                  <a:schemeClr val="tx1"/>
                </a:solidFill>
                <a:latin typeface="Times New Roman" panose="02020603050405020304" pitchFamily="18" charset="0"/>
                <a:ea typeface="等线" panose="02010600030101010101" pitchFamily="2" charset="-122"/>
                <a:cs typeface="+mn-cs"/>
              </a:defRPr>
            </a:lvl1pPr>
            <a:lvl2pPr marL="808355" indent="-358775" algn="l" defTabSz="914400" rtl="0" eaLnBrk="1" latinLnBrk="0" hangingPunct="1">
              <a:lnSpc>
                <a:spcPts val="4000"/>
              </a:lnSpc>
              <a:spcBef>
                <a:spcPts val="600"/>
              </a:spcBef>
              <a:spcAft>
                <a:spcPts val="600"/>
              </a:spcAft>
              <a:buFont typeface="+mj-lt"/>
              <a:buAutoNum type="arabicPeriod"/>
              <a:defRPr lang="en-US" altLang="zh-CN" sz="2500" kern="1200" baseline="0" smtClean="0">
                <a:solidFill>
                  <a:schemeClr val="tx1"/>
                </a:solidFill>
                <a:latin typeface="Times New Roman" panose="02020603050405020304" pitchFamily="18" charset="0"/>
                <a:ea typeface="等线" panose="02010600030101010101" pitchFamily="2" charset="-122"/>
                <a:cs typeface="+mn-cs"/>
              </a:defRPr>
            </a:lvl2pPr>
            <a:lvl3pPr marL="800100" marR="0" indent="-342900" algn="l" defTabSz="914400" rtl="0" eaLnBrk="1" fontAlgn="auto" latinLnBrk="0" hangingPunct="1">
              <a:lnSpc>
                <a:spcPts val="4000"/>
              </a:lnSpc>
              <a:spcBef>
                <a:spcPts val="600"/>
              </a:spcBef>
              <a:spcAft>
                <a:spcPts val="600"/>
              </a:spcAft>
              <a:buClrTx/>
              <a:buSzTx/>
              <a:buFont typeface="Wingdings" panose="05000000000000000000" pitchFamily="2" charset="2"/>
              <a:buChar char="ü"/>
              <a:defRPr lang="zh-CN" altLang="en-US" sz="2500" kern="1200" baseline="0">
                <a:solidFill>
                  <a:schemeClr val="tx1"/>
                </a:solidFill>
                <a:latin typeface="Times New Roman" panose="02020603050405020304" pitchFamily="18" charset="0"/>
                <a:ea typeface="等线 Light" panose="0201060003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14375">
              <a:lnSpc>
                <a:spcPts val="4000"/>
              </a:lnSpc>
              <a:buNone/>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我们每天吃很多动植物食材，也摄入了它们的</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DNA</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，但是我们并没有因此就被这些</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DNA</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操控。这是因为外源</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DNA</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片段难以进入细胞内，即使进入也很难稳定存在并表达。</a:t>
            </a:r>
            <a:endParaRPr lang="en-US" altLang="zh-CN" sz="2400">
              <a:latin typeface="微软雅黑" panose="020B0503020204020204" pitchFamily="34" charset="-122"/>
              <a:ea typeface="微软雅黑" panose="020B0503020204020204" pitchFamily="34" charset="-122"/>
              <a:cs typeface="微软雅黑" panose="020B0503020204020204" pitchFamily="34" charset="-122"/>
            </a:endParaRPr>
          </a:p>
          <a:p>
            <a:pPr marL="0" indent="714375">
              <a:lnSpc>
                <a:spcPts val="4000"/>
              </a:lnSpc>
              <a:buNone/>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因此，基因工程需要</a:t>
            </a:r>
            <a:r>
              <a:rPr lang="zh-CN" altLang="en-US" sz="240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运输工具</a:t>
            </a:r>
            <a:r>
              <a:rPr lang="zh-CN" altLang="en-US" sz="2400">
                <a:solidFill>
                  <a:srgbClr val="0000FA"/>
                </a:solidFill>
                <a:latin typeface="微软雅黑" panose="020B0503020204020204" pitchFamily="34" charset="-122"/>
                <a:ea typeface="微软雅黑" panose="020B0503020204020204" pitchFamily="34" charset="-122"/>
                <a:cs typeface="微软雅黑" panose="020B0503020204020204" pitchFamily="34" charset="-122"/>
              </a:rPr>
              <a:t>（分子运输车）</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将外源目的基因安全运输到细胞中。将外源目的基因切割并做成运输车的一部分，可以保证运输成功，这就需要用</a:t>
            </a:r>
            <a:r>
              <a:rPr lang="zh-CN" altLang="en-US" sz="2400">
                <a:solidFill>
                  <a:srgbClr val="0000FA"/>
                </a:solidFill>
                <a:latin typeface="微软雅黑" panose="020B0503020204020204" pitchFamily="34" charset="-122"/>
                <a:ea typeface="微软雅黑" panose="020B0503020204020204" pitchFamily="34" charset="-122"/>
                <a:cs typeface="微软雅黑" panose="020B0503020204020204" pitchFamily="34" charset="-122"/>
              </a:rPr>
              <a:t>分子手术刀</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对</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DNA</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进行切割，并使用</a:t>
            </a:r>
            <a:r>
              <a:rPr lang="zh-CN" altLang="en-US" sz="2400">
                <a:solidFill>
                  <a:srgbClr val="0000FA"/>
                </a:solidFill>
                <a:latin typeface="微软雅黑" panose="020B0503020204020204" pitchFamily="34" charset="-122"/>
                <a:ea typeface="微软雅黑" panose="020B0503020204020204" pitchFamily="34" charset="-122"/>
                <a:cs typeface="微软雅黑" panose="020B0503020204020204" pitchFamily="34" charset="-122"/>
              </a:rPr>
              <a:t>分子缝合针</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把它们缝合起来。</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5" name="组合 14"/>
          <p:cNvGrpSpPr/>
          <p:nvPr>
            <p:custDataLst>
              <p:tags r:id="rId2"/>
            </p:custDataLst>
          </p:nvPr>
        </p:nvGrpSpPr>
        <p:grpSpPr>
          <a:xfrm>
            <a:off x="298450" y="854076"/>
            <a:ext cx="4429398" cy="5215351"/>
            <a:chOff x="470" y="1216"/>
            <a:chExt cx="8964" cy="9140"/>
          </a:xfrm>
        </p:grpSpPr>
        <p:pic>
          <p:nvPicPr>
            <p:cNvPr id="9" name="图片 8"/>
            <p:cNvPicPr>
              <a:picLocks noChangeAspect="1"/>
            </p:cNvPicPr>
            <p:nvPr>
              <p:custDataLst>
                <p:tags r:id="rId3"/>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269" t="1943" r="4062" b="5483"/>
            <a:stretch>
              <a:fillRect/>
            </a:stretch>
          </p:blipFill>
          <p:spPr>
            <a:xfrm>
              <a:off x="5178" y="5854"/>
              <a:ext cx="4256" cy="3746"/>
            </a:xfrm>
            <a:prstGeom prst="rect">
              <a:avLst/>
            </a:prstGeom>
          </p:spPr>
        </p:pic>
        <p:pic>
          <p:nvPicPr>
            <p:cNvPr id="8" name="图片 7"/>
            <p:cNvPicPr>
              <a:picLocks noChangeAspect="1"/>
            </p:cNvPicPr>
            <p:nvPr>
              <p:custDataLst>
                <p:tags r:id="rId5"/>
              </p:custDataLst>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551" t="2248" r="4402" b="3237"/>
            <a:stretch>
              <a:fillRect/>
            </a:stretch>
          </p:blipFill>
          <p:spPr>
            <a:xfrm>
              <a:off x="2174" y="1658"/>
              <a:ext cx="4429" cy="4762"/>
            </a:xfrm>
            <a:prstGeom prst="rect">
              <a:avLst/>
            </a:prstGeom>
          </p:spPr>
        </p:pic>
        <p:pic>
          <p:nvPicPr>
            <p:cNvPr id="11" name="图片 10"/>
            <p:cNvPicPr>
              <a:picLocks noChangeAspect="1"/>
            </p:cNvPicPr>
            <p:nvPr>
              <p:custDataLst>
                <p:tags r:id="rId7"/>
              </p:custDataLst>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9025" t="10275" r="8299" b="12544"/>
            <a:stretch>
              <a:fillRect/>
            </a:stretch>
          </p:blipFill>
          <p:spPr>
            <a:xfrm>
              <a:off x="470" y="1216"/>
              <a:ext cx="3759" cy="2101"/>
            </a:xfrm>
            <a:prstGeom prst="rect">
              <a:avLst/>
            </a:prstGeom>
          </p:spPr>
        </p:pic>
        <p:sp>
          <p:nvSpPr>
            <p:cNvPr id="12" name="文本框 11"/>
            <p:cNvSpPr txBox="1"/>
            <p:nvPr>
              <p:custDataLst>
                <p:tags r:id="rId9"/>
              </p:custDataLst>
            </p:nvPr>
          </p:nvSpPr>
          <p:spPr>
            <a:xfrm>
              <a:off x="1474" y="3417"/>
              <a:ext cx="2709" cy="647"/>
            </a:xfrm>
            <a:prstGeom prst="rect">
              <a:avLst/>
            </a:prstGeom>
            <a:noFill/>
          </p:spPr>
          <p:txBody>
            <a:bodyPr wrap="none" rtlCol="0" anchor="t">
              <a:spAutoFit/>
            </a:bodyPr>
            <a:lstStyle/>
            <a:p>
              <a:r>
                <a:rPr lang="zh-CN" altLang="en-US">
                  <a:solidFill>
                    <a:schemeClr val="tx1">
                      <a:lumMod val="95000"/>
                      <a:lumOff val="5000"/>
                    </a:schemeClr>
                  </a:solidFill>
                  <a:latin typeface="楷体" panose="02010609060101010101" pitchFamily="49" charset="-122"/>
                  <a:ea typeface="楷体" panose="02010609060101010101" pitchFamily="49" charset="-122"/>
                  <a:cs typeface="微软雅黑" panose="020B0503020204020204" pitchFamily="34" charset="-122"/>
                  <a:sym typeface="+mn-ea"/>
                </a:rPr>
                <a:t>分子运输车</a:t>
              </a:r>
              <a:endParaRPr lang="zh-CN" altLang="en-US">
                <a:solidFill>
                  <a:schemeClr val="tx1">
                    <a:lumMod val="95000"/>
                    <a:lumOff val="5000"/>
                  </a:schemeClr>
                </a:solidFill>
                <a:latin typeface="楷体" panose="02010609060101010101" pitchFamily="49" charset="-122"/>
                <a:ea typeface="楷体" panose="02010609060101010101" pitchFamily="49" charset="-122"/>
              </a:endParaRPr>
            </a:p>
          </p:txBody>
        </p:sp>
        <p:sp>
          <p:nvSpPr>
            <p:cNvPr id="13" name="文本框 12"/>
            <p:cNvSpPr txBox="1"/>
            <p:nvPr>
              <p:custDataLst>
                <p:tags r:id="rId10"/>
              </p:custDataLst>
            </p:nvPr>
          </p:nvSpPr>
          <p:spPr>
            <a:xfrm>
              <a:off x="3394" y="6538"/>
              <a:ext cx="2709" cy="647"/>
            </a:xfrm>
            <a:prstGeom prst="rect">
              <a:avLst/>
            </a:prstGeom>
            <a:noFill/>
          </p:spPr>
          <p:txBody>
            <a:bodyPr wrap="none" rtlCol="0" anchor="t">
              <a:spAutoFit/>
            </a:bodyPr>
            <a:lstStyle/>
            <a:p>
              <a:r>
                <a:rPr lang="zh-CN" altLang="en-US">
                  <a:solidFill>
                    <a:schemeClr val="tx1">
                      <a:lumMod val="95000"/>
                      <a:lumOff val="5000"/>
                    </a:schemeClr>
                  </a:solidFill>
                  <a:latin typeface="楷体" panose="02010609060101010101" pitchFamily="49" charset="-122"/>
                  <a:ea typeface="楷体" panose="02010609060101010101" pitchFamily="49" charset="-122"/>
                  <a:cs typeface="微软雅黑" panose="020B0503020204020204" pitchFamily="34" charset="-122"/>
                  <a:sym typeface="+mn-ea"/>
                </a:rPr>
                <a:t>分子手术刀</a:t>
              </a:r>
              <a:endParaRPr lang="zh-CN" altLang="en-US">
                <a:solidFill>
                  <a:schemeClr val="tx1">
                    <a:lumMod val="95000"/>
                    <a:lumOff val="5000"/>
                  </a:schemeClr>
                </a:solidFill>
                <a:latin typeface="楷体" panose="02010609060101010101" pitchFamily="49" charset="-122"/>
                <a:ea typeface="楷体" panose="02010609060101010101" pitchFamily="49" charset="-122"/>
              </a:endParaRPr>
            </a:p>
          </p:txBody>
        </p:sp>
        <p:sp>
          <p:nvSpPr>
            <p:cNvPr id="14" name="文本框 13"/>
            <p:cNvSpPr txBox="1"/>
            <p:nvPr>
              <p:custDataLst>
                <p:tags r:id="rId11"/>
              </p:custDataLst>
            </p:nvPr>
          </p:nvSpPr>
          <p:spPr>
            <a:xfrm>
              <a:off x="6369" y="9709"/>
              <a:ext cx="2709" cy="647"/>
            </a:xfrm>
            <a:prstGeom prst="rect">
              <a:avLst/>
            </a:prstGeom>
            <a:noFill/>
          </p:spPr>
          <p:txBody>
            <a:bodyPr wrap="none" rtlCol="0" anchor="t">
              <a:spAutoFit/>
            </a:bodyPr>
            <a:lstStyle/>
            <a:p>
              <a:r>
                <a:rPr lang="zh-CN" altLang="en-US">
                  <a:solidFill>
                    <a:schemeClr val="tx1">
                      <a:lumMod val="95000"/>
                      <a:lumOff val="5000"/>
                    </a:schemeClr>
                  </a:solidFill>
                  <a:latin typeface="楷体" panose="02010609060101010101" pitchFamily="49" charset="-122"/>
                  <a:ea typeface="楷体" panose="02010609060101010101" pitchFamily="49" charset="-122"/>
                  <a:cs typeface="微软雅黑" panose="020B0503020204020204" pitchFamily="34" charset="-122"/>
                  <a:sym typeface="+mn-ea"/>
                </a:rPr>
                <a:t>分子缝合针</a:t>
              </a:r>
              <a:endParaRPr lang="zh-CN" altLang="en-US">
                <a:solidFill>
                  <a:schemeClr val="tx1">
                    <a:lumMod val="95000"/>
                    <a:lumOff val="5000"/>
                  </a:schemeClr>
                </a:solidFill>
                <a:latin typeface="楷体" panose="02010609060101010101" pitchFamily="49" charset="-122"/>
                <a:ea typeface="楷体" panose="02010609060101010101" pitchFamily="49" charset="-122"/>
              </a:endParaRPr>
            </a:p>
          </p:txBody>
        </p:sp>
      </p:grpSp>
      <p:sp>
        <p:nvSpPr>
          <p:cNvPr id="17" name="文本框 1"/>
          <p:cNvSpPr/>
          <p:nvPr>
            <p:custDataLst>
              <p:tags r:id="rId12"/>
            </p:custDataLst>
          </p:nvPr>
        </p:nvSpPr>
        <p:spPr bwMode="auto">
          <a:xfrm>
            <a:off x="0" y="228600"/>
            <a:ext cx="2540000"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800" b="1">
                <a:solidFill>
                  <a:schemeClr val="lt1"/>
                </a:solidFill>
                <a:latin typeface="黑体" panose="02010609060101010101" charset="-122"/>
                <a:ea typeface="黑体" panose="02010609060101010101" charset="-122"/>
                <a:sym typeface="+mn-ea"/>
              </a:rPr>
              <a:t> 从社会中来</a:t>
            </a:r>
            <a:endParaRPr lang="zh-CN" altLang="en-US" sz="2800" b="1">
              <a:solidFill>
                <a:schemeClr val="lt1"/>
              </a:solidFill>
              <a:latin typeface="黑体" panose="02010609060101010101" charset="-122"/>
              <a:ea typeface="黑体" panose="0201060906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文本框 1"/>
          <p:cNvSpPr txBox="1"/>
          <p:nvPr>
            <p:custDataLst>
              <p:tags r:id="rId2"/>
            </p:custDataLst>
          </p:nvPr>
        </p:nvSpPr>
        <p:spPr>
          <a:xfrm>
            <a:off x="356235" y="847090"/>
            <a:ext cx="10553065" cy="993140"/>
          </a:xfrm>
          <a:prstGeom prst="rect">
            <a:avLst/>
          </a:prstGeom>
          <a:solidFill>
            <a:schemeClr val="bg1"/>
          </a:solidFill>
          <a:ln w="28575" cmpd="sng">
            <a:solidFill>
              <a:srgbClr val="FF0000"/>
            </a:solidFill>
            <a:prstDash val="solid"/>
          </a:ln>
          <a:effectLst>
            <a:outerShdw blurRad="50800" dist="38100" dir="2700000" algn="tl" rotWithShape="0">
              <a:prstClr val="black">
                <a:alpha val="40000"/>
              </a:prstClr>
            </a:outerShdw>
          </a:effectLst>
        </p:spPr>
        <p:txBody>
          <a:bodyPr wrap="square" rtlCol="0">
            <a:noAutofit/>
          </a:bodyPr>
          <a:lstStyle/>
          <a:p>
            <a:pPr lvl="0" algn="l">
              <a:lnSpc>
                <a:spcPct val="120000"/>
              </a:lnSpc>
              <a:buClrTx/>
              <a:buSzTx/>
              <a:buFontTx/>
            </a:pPr>
            <a:r>
              <a:rPr lang="zh-CN" altLang="en-US" sz="2400">
                <a:latin typeface="楷体" panose="02010609060101010101" pitchFamily="49" charset="-122"/>
                <a:ea typeface="楷体" panose="02010609060101010101" pitchFamily="49" charset="-122"/>
                <a:cs typeface="楷体" panose="02010609060101010101" pitchFamily="49" charset="-122"/>
                <a:sym typeface="+mn-ea"/>
              </a:rPr>
              <a:t>【任务一】1.阅读课本71页，明确切割DNA分子的工具是什么？切割的原理是什么？该工具的组成是怎么样的？切割后的DNA末端是怎样的？</a:t>
            </a:r>
            <a:endParaRPr lang="zh-CN" altLang="en-US" sz="2400">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3" name="内容占位符 1"/>
          <p:cNvSpPr>
            <a:spLocks noGrp="1"/>
          </p:cNvSpPr>
          <p:nvPr>
            <p:custDataLst>
              <p:tags r:id="rId3"/>
            </p:custDataLst>
          </p:nvPr>
        </p:nvSpPr>
        <p:spPr>
          <a:xfrm>
            <a:off x="4799966" y="2204720"/>
            <a:ext cx="6931456" cy="3131552"/>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vert="horz" lIns="91440" tIns="45720" rIns="91440" bIns="45720" rtlCol="0">
            <a:normAutofit/>
          </a:bodyPr>
          <a:lstStyle>
            <a:lvl1pPr marL="449580" marR="0" indent="-449580" algn="l" defTabSz="914400" rtl="0" eaLnBrk="1" fontAlgn="auto" latinLnBrk="0" hangingPunct="1">
              <a:lnSpc>
                <a:spcPts val="4500"/>
              </a:lnSpc>
              <a:spcBef>
                <a:spcPts val="600"/>
              </a:spcBef>
              <a:spcAft>
                <a:spcPts val="600"/>
              </a:spcAft>
              <a:buClrTx/>
              <a:buSzTx/>
              <a:buFont typeface="+mj-lt"/>
              <a:buAutoNum type="romanUcPeriod"/>
              <a:defRPr sz="3000" kern="1200" baseline="0">
                <a:solidFill>
                  <a:schemeClr val="tx1"/>
                </a:solidFill>
                <a:latin typeface="Times New Roman" panose="02020603050405020304" pitchFamily="18" charset="0"/>
                <a:ea typeface="等线" panose="02010600030101010101" pitchFamily="2" charset="-122"/>
                <a:cs typeface="+mn-cs"/>
              </a:defRPr>
            </a:lvl1pPr>
            <a:lvl2pPr marL="808355" indent="-358775" algn="l" defTabSz="914400" rtl="0" eaLnBrk="1" latinLnBrk="0" hangingPunct="1">
              <a:lnSpc>
                <a:spcPts val="4000"/>
              </a:lnSpc>
              <a:spcBef>
                <a:spcPts val="600"/>
              </a:spcBef>
              <a:spcAft>
                <a:spcPts val="600"/>
              </a:spcAft>
              <a:buFont typeface="+mj-lt"/>
              <a:buAutoNum type="arabicPeriod"/>
              <a:defRPr lang="en-US" altLang="zh-CN" sz="2500" kern="1200" baseline="0" smtClean="0">
                <a:solidFill>
                  <a:schemeClr val="tx1"/>
                </a:solidFill>
                <a:latin typeface="Times New Roman" panose="02020603050405020304" pitchFamily="18" charset="0"/>
                <a:ea typeface="等线" panose="02010600030101010101" pitchFamily="2" charset="-122"/>
                <a:cs typeface="+mn-cs"/>
              </a:defRPr>
            </a:lvl2pPr>
            <a:lvl3pPr marL="800100" marR="0" indent="-342900" algn="l" defTabSz="914400" rtl="0" eaLnBrk="1" fontAlgn="auto" latinLnBrk="0" hangingPunct="1">
              <a:lnSpc>
                <a:spcPts val="4000"/>
              </a:lnSpc>
              <a:spcBef>
                <a:spcPts val="600"/>
              </a:spcBef>
              <a:spcAft>
                <a:spcPts val="600"/>
              </a:spcAft>
              <a:buClrTx/>
              <a:buSzTx/>
              <a:buFont typeface="Wingdings" panose="05000000000000000000" pitchFamily="2" charset="2"/>
              <a:buChar char="ü"/>
              <a:defRPr lang="zh-CN" altLang="en-US" sz="2500" kern="1200" baseline="0">
                <a:solidFill>
                  <a:schemeClr val="tx1"/>
                </a:solidFill>
                <a:latin typeface="Times New Roman" panose="02020603050405020304" pitchFamily="18" charset="0"/>
                <a:ea typeface="等线 Light" panose="0201060003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a:latin typeface="微软雅黑" panose="020B0503020204020204" pitchFamily="34" charset="-122"/>
                <a:ea typeface="微软雅黑" panose="020B0503020204020204" pitchFamily="34" charset="-122"/>
                <a:cs typeface="微软雅黑" panose="020B0503020204020204" pitchFamily="34" charset="-122"/>
              </a:rPr>
              <a:t>切割</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DNA</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分子的工具是</a:t>
            </a:r>
            <a:r>
              <a:rPr lang="zh-CN" altLang="en-US" sz="2400">
                <a:solidFill>
                  <a:srgbClr val="0000FA"/>
                </a:solidFill>
                <a:latin typeface="微软雅黑" panose="020B0503020204020204" pitchFamily="34" charset="-122"/>
                <a:ea typeface="微软雅黑" panose="020B0503020204020204" pitchFamily="34" charset="-122"/>
                <a:cs typeface="微软雅黑" panose="020B0503020204020204" pitchFamily="34" charset="-122"/>
              </a:rPr>
              <a:t>限制性内切核酸酶</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，又称</a:t>
            </a:r>
            <a:r>
              <a:rPr lang="zh-CN" altLang="en-US" sz="240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限制酶，</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主要来自</a:t>
            </a:r>
            <a:r>
              <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原核生物</a:t>
            </a:r>
            <a:endParaRPr lang="en-US" altLang="zh-CN" sz="240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40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限制酶</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能够识别</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DNA</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分子的特定核苷酸序列，并使每一条链中特定部位的</a:t>
            </a:r>
            <a:r>
              <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磷酸二酯键</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断开（核苷酸之间的磷酸酯键，深红色）</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5" name="组合 4"/>
          <p:cNvGrpSpPr/>
          <p:nvPr>
            <p:custDataLst>
              <p:tags r:id="rId4"/>
            </p:custDataLst>
          </p:nvPr>
        </p:nvGrpSpPr>
        <p:grpSpPr>
          <a:xfrm>
            <a:off x="293314" y="1484820"/>
            <a:ext cx="7088956" cy="5520113"/>
            <a:chOff x="306649" y="914399"/>
            <a:chExt cx="7088956" cy="5520113"/>
          </a:xfrm>
        </p:grpSpPr>
        <p:pic>
          <p:nvPicPr>
            <p:cNvPr id="6" name="图片 5" descr="背景图案  中度可信度描述已自动生成"/>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693917" y="914399"/>
              <a:ext cx="3387565" cy="5520113"/>
            </a:xfrm>
            <a:prstGeom prst="rect">
              <a:avLst/>
            </a:prstGeom>
          </p:spPr>
        </p:pic>
        <p:sp>
          <p:nvSpPr>
            <p:cNvPr id="8" name="文本框 7"/>
            <p:cNvSpPr txBox="1"/>
            <p:nvPr>
              <p:custDataLst>
                <p:tags r:id="rId7"/>
              </p:custDataLst>
            </p:nvPr>
          </p:nvSpPr>
          <p:spPr>
            <a:xfrm>
              <a:off x="1840485" y="1584183"/>
              <a:ext cx="352425" cy="398780"/>
            </a:xfrm>
            <a:prstGeom prst="rect">
              <a:avLst/>
            </a:prstGeom>
            <a:noFill/>
          </p:spPr>
          <p:txBody>
            <a:bodyPr wrap="none" rtlCol="0">
              <a:spAutoFit/>
            </a:bodyPr>
            <a:lstStyle/>
            <a:p>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T</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 name="文本框 8"/>
            <p:cNvSpPr txBox="1"/>
            <p:nvPr>
              <p:custDataLst>
                <p:tags r:id="rId8"/>
              </p:custDataLst>
            </p:nvPr>
          </p:nvSpPr>
          <p:spPr>
            <a:xfrm>
              <a:off x="1826058" y="2529447"/>
              <a:ext cx="380365" cy="398780"/>
            </a:xfrm>
            <a:prstGeom prst="rect">
              <a:avLst/>
            </a:prstGeom>
            <a:noFill/>
          </p:spPr>
          <p:txBody>
            <a:bodyPr wrap="none" rtlCol="0">
              <a:spAutoFit/>
            </a:bodyPr>
            <a:lstStyle/>
            <a:p>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G</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 name="文本框 9"/>
            <p:cNvSpPr txBox="1"/>
            <p:nvPr>
              <p:custDataLst>
                <p:tags r:id="rId9"/>
              </p:custDataLst>
            </p:nvPr>
          </p:nvSpPr>
          <p:spPr>
            <a:xfrm>
              <a:off x="1833271" y="3474711"/>
              <a:ext cx="366395" cy="398780"/>
            </a:xfrm>
            <a:prstGeom prst="rect">
              <a:avLst/>
            </a:prstGeom>
            <a:noFill/>
          </p:spPr>
          <p:txBody>
            <a:bodyPr wrap="none" rtlCol="0">
              <a:spAutoFit/>
            </a:bodyPr>
            <a:lstStyle/>
            <a:p>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C</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1" name="文本框 10"/>
            <p:cNvSpPr txBox="1"/>
            <p:nvPr>
              <p:custDataLst>
                <p:tags r:id="rId10"/>
              </p:custDataLst>
            </p:nvPr>
          </p:nvSpPr>
          <p:spPr>
            <a:xfrm>
              <a:off x="1826058" y="4419975"/>
              <a:ext cx="380365" cy="398780"/>
            </a:xfrm>
            <a:prstGeom prst="rect">
              <a:avLst/>
            </a:prstGeom>
            <a:noFill/>
          </p:spPr>
          <p:txBody>
            <a:bodyPr wrap="none" rtlCol="0">
              <a:spAutoFit/>
            </a:bodyPr>
            <a:lstStyle/>
            <a:p>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G</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2" name="文本框 11"/>
            <p:cNvSpPr txBox="1"/>
            <p:nvPr>
              <p:custDataLst>
                <p:tags r:id="rId11"/>
              </p:custDataLst>
            </p:nvPr>
          </p:nvSpPr>
          <p:spPr>
            <a:xfrm>
              <a:off x="1840485" y="5365239"/>
              <a:ext cx="352425" cy="398780"/>
            </a:xfrm>
            <a:prstGeom prst="rect">
              <a:avLst/>
            </a:prstGeom>
            <a:noFill/>
          </p:spPr>
          <p:txBody>
            <a:bodyPr wrap="none" rtlCol="0">
              <a:spAutoFit/>
            </a:bodyPr>
            <a:lstStyle/>
            <a:p>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T</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3" name="文本框 12"/>
            <p:cNvSpPr txBox="1"/>
            <p:nvPr>
              <p:custDataLst>
                <p:tags r:id="rId12"/>
              </p:custDataLst>
            </p:nvPr>
          </p:nvSpPr>
          <p:spPr>
            <a:xfrm>
              <a:off x="2633548" y="1590007"/>
              <a:ext cx="366395" cy="398780"/>
            </a:xfrm>
            <a:prstGeom prst="rect">
              <a:avLst/>
            </a:prstGeom>
            <a:noFill/>
          </p:spPr>
          <p:txBody>
            <a:bodyPr wrap="none" rtlCol="0">
              <a:spAutoFit/>
            </a:bodyPr>
            <a:lstStyle/>
            <a:p>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A</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4" name="文本框 13"/>
            <p:cNvSpPr txBox="1"/>
            <p:nvPr>
              <p:custDataLst>
                <p:tags r:id="rId13"/>
              </p:custDataLst>
            </p:nvPr>
          </p:nvSpPr>
          <p:spPr>
            <a:xfrm>
              <a:off x="2619121" y="2532359"/>
              <a:ext cx="366395" cy="398780"/>
            </a:xfrm>
            <a:prstGeom prst="rect">
              <a:avLst/>
            </a:prstGeom>
            <a:noFill/>
          </p:spPr>
          <p:txBody>
            <a:bodyPr wrap="none" rtlCol="0">
              <a:spAutoFit/>
            </a:bodyPr>
            <a:lstStyle/>
            <a:p>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C</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5" name="文本框 14"/>
            <p:cNvSpPr txBox="1"/>
            <p:nvPr>
              <p:custDataLst>
                <p:tags r:id="rId14"/>
              </p:custDataLst>
            </p:nvPr>
          </p:nvSpPr>
          <p:spPr>
            <a:xfrm>
              <a:off x="2626334" y="3474711"/>
              <a:ext cx="380365" cy="398780"/>
            </a:xfrm>
            <a:prstGeom prst="rect">
              <a:avLst/>
            </a:prstGeom>
            <a:noFill/>
          </p:spPr>
          <p:txBody>
            <a:bodyPr wrap="none" rtlCol="0">
              <a:spAutoFit/>
            </a:bodyPr>
            <a:lstStyle/>
            <a:p>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G</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7" name="文本框 16"/>
            <p:cNvSpPr txBox="1"/>
            <p:nvPr>
              <p:custDataLst>
                <p:tags r:id="rId15"/>
              </p:custDataLst>
            </p:nvPr>
          </p:nvSpPr>
          <p:spPr>
            <a:xfrm>
              <a:off x="2619121" y="4417063"/>
              <a:ext cx="366395" cy="398780"/>
            </a:xfrm>
            <a:prstGeom prst="rect">
              <a:avLst/>
            </a:prstGeom>
            <a:noFill/>
          </p:spPr>
          <p:txBody>
            <a:bodyPr wrap="none" rtlCol="0">
              <a:spAutoFit/>
            </a:bodyPr>
            <a:lstStyle/>
            <a:p>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C</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8" name="文本框 17"/>
            <p:cNvSpPr txBox="1"/>
            <p:nvPr>
              <p:custDataLst>
                <p:tags r:id="rId16"/>
              </p:custDataLst>
            </p:nvPr>
          </p:nvSpPr>
          <p:spPr>
            <a:xfrm>
              <a:off x="2633548" y="5359415"/>
              <a:ext cx="366395" cy="398780"/>
            </a:xfrm>
            <a:prstGeom prst="rect">
              <a:avLst/>
            </a:prstGeom>
            <a:noFill/>
          </p:spPr>
          <p:txBody>
            <a:bodyPr wrap="none" rtlCol="0">
              <a:spAutoFit/>
            </a:bodyPr>
            <a:lstStyle/>
            <a:p>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A</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19" name="直接箭头连接符 18"/>
            <p:cNvCxnSpPr/>
            <p:nvPr>
              <p:custDataLst>
                <p:tags r:id="rId17"/>
              </p:custDataLst>
            </p:nvPr>
          </p:nvCxnSpPr>
          <p:spPr>
            <a:xfrm flipH="1">
              <a:off x="496765" y="1700947"/>
              <a:ext cx="0" cy="4103043"/>
            </a:xfrm>
            <a:prstGeom prst="straightConnector1">
              <a:avLst/>
            </a:prstGeom>
            <a:ln w="101600">
              <a:gradFill>
                <a:gsLst>
                  <a:gs pos="0">
                    <a:schemeClr val="accent1">
                      <a:lumMod val="5000"/>
                      <a:lumOff val="95000"/>
                    </a:schemeClr>
                  </a:gs>
                  <a:gs pos="45000">
                    <a:schemeClr val="accent1">
                      <a:lumMod val="20000"/>
                      <a:lumOff val="80000"/>
                    </a:schemeClr>
                  </a:gs>
                  <a:gs pos="100000">
                    <a:schemeClr val="accent1">
                      <a:lumMod val="30000"/>
                      <a:lumOff val="70000"/>
                    </a:schemeClr>
                  </a:gs>
                </a:gsLst>
                <a:lin ang="5400000" scaled="0"/>
              </a:gradFill>
              <a:tailEnd type="triangle"/>
            </a:ln>
          </p:spPr>
          <p:style>
            <a:lnRef idx="1">
              <a:schemeClr val="dk1"/>
            </a:lnRef>
            <a:fillRef idx="0">
              <a:schemeClr val="dk1"/>
            </a:fillRef>
            <a:effectRef idx="0">
              <a:schemeClr val="dk1"/>
            </a:effectRef>
            <a:fontRef idx="minor">
              <a:schemeClr val="tx1"/>
            </a:fontRef>
          </p:style>
        </p:cxnSp>
        <p:cxnSp>
          <p:nvCxnSpPr>
            <p:cNvPr id="20" name="直接箭头连接符 19"/>
            <p:cNvCxnSpPr/>
            <p:nvPr>
              <p:custDataLst>
                <p:tags r:id="rId18"/>
              </p:custDataLst>
            </p:nvPr>
          </p:nvCxnSpPr>
          <p:spPr>
            <a:xfrm flipH="1" flipV="1">
              <a:off x="4252722" y="1287509"/>
              <a:ext cx="0" cy="4407694"/>
            </a:xfrm>
            <a:prstGeom prst="straightConnector1">
              <a:avLst/>
            </a:prstGeom>
            <a:ln w="101600">
              <a:gradFill>
                <a:gsLst>
                  <a:gs pos="0">
                    <a:schemeClr val="accent1">
                      <a:lumMod val="5000"/>
                      <a:lumOff val="95000"/>
                    </a:schemeClr>
                  </a:gs>
                  <a:gs pos="45000">
                    <a:schemeClr val="accent1">
                      <a:lumMod val="20000"/>
                      <a:lumOff val="80000"/>
                    </a:schemeClr>
                  </a:gs>
                  <a:gs pos="100000">
                    <a:schemeClr val="accent1">
                      <a:lumMod val="30000"/>
                      <a:lumOff val="70000"/>
                    </a:schemeClr>
                  </a:gs>
                </a:gsLst>
                <a:lin ang="5400000" scaled="0"/>
              </a:gradFill>
              <a:tailEnd type="triangle"/>
            </a:ln>
          </p:spPr>
          <p:style>
            <a:lnRef idx="1">
              <a:schemeClr val="dk1"/>
            </a:lnRef>
            <a:fillRef idx="0">
              <a:schemeClr val="dk1"/>
            </a:fillRef>
            <a:effectRef idx="0">
              <a:schemeClr val="dk1"/>
            </a:effectRef>
            <a:fontRef idx="minor">
              <a:schemeClr val="tx1"/>
            </a:fontRef>
          </p:style>
        </p:cxnSp>
        <p:sp>
          <p:nvSpPr>
            <p:cNvPr id="23" name="文本框 22"/>
            <p:cNvSpPr txBox="1"/>
            <p:nvPr>
              <p:custDataLst>
                <p:tags r:id="rId19"/>
              </p:custDataLst>
            </p:nvPr>
          </p:nvSpPr>
          <p:spPr>
            <a:xfrm>
              <a:off x="306649" y="1300837"/>
              <a:ext cx="389890" cy="398780"/>
            </a:xfrm>
            <a:prstGeom prst="rect">
              <a:avLst/>
            </a:prstGeom>
            <a:noFill/>
          </p:spPr>
          <p:txBody>
            <a:bodyPr wrap="none" rtlCol="0">
              <a:spAutoFit/>
            </a:bodyPr>
            <a:lstStyle/>
            <a:p>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5′</a:t>
              </a:r>
              <a:endParaRPr lang="zh-CN" altLang="en-US" sz="2000" b="1">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4" name="文本框 23"/>
            <p:cNvSpPr txBox="1"/>
            <p:nvPr>
              <p:custDataLst>
                <p:tags r:id="rId20"/>
              </p:custDataLst>
            </p:nvPr>
          </p:nvSpPr>
          <p:spPr>
            <a:xfrm>
              <a:off x="4121205" y="5695203"/>
              <a:ext cx="389890" cy="398780"/>
            </a:xfrm>
            <a:prstGeom prst="rect">
              <a:avLst/>
            </a:prstGeom>
            <a:noFill/>
          </p:spPr>
          <p:txBody>
            <a:bodyPr wrap="none" rtlCol="0">
              <a:spAutoFit/>
            </a:bodyPr>
            <a:lstStyle/>
            <a:p>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5′</a:t>
              </a:r>
              <a:endParaRPr lang="zh-CN" altLang="en-US" sz="2000" b="1">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26" name="直接连接符 25"/>
            <p:cNvCxnSpPr/>
            <p:nvPr>
              <p:custDataLst>
                <p:tags r:id="rId21"/>
              </p:custDataLst>
            </p:nvPr>
          </p:nvCxnSpPr>
          <p:spPr>
            <a:xfrm flipH="1">
              <a:off x="3665779" y="4524221"/>
              <a:ext cx="987106" cy="0"/>
            </a:xfrm>
            <a:prstGeom prst="line">
              <a:avLst/>
            </a:prstGeom>
            <a:ln w="19050">
              <a:solidFill>
                <a:srgbClr val="FF0000"/>
              </a:solidFill>
              <a:tailEnd type="none"/>
            </a:ln>
          </p:spPr>
          <p:style>
            <a:lnRef idx="1">
              <a:schemeClr val="dk1"/>
            </a:lnRef>
            <a:fillRef idx="0">
              <a:schemeClr val="dk1"/>
            </a:fillRef>
            <a:effectRef idx="0">
              <a:schemeClr val="dk1"/>
            </a:effectRef>
            <a:fontRef idx="minor">
              <a:schemeClr val="tx1"/>
            </a:fontRef>
          </p:style>
        </p:cxnSp>
        <p:cxnSp>
          <p:nvCxnSpPr>
            <p:cNvPr id="29" name="直接连接符 28"/>
            <p:cNvCxnSpPr/>
            <p:nvPr>
              <p:custDataLst>
                <p:tags r:id="rId22"/>
              </p:custDataLst>
            </p:nvPr>
          </p:nvCxnSpPr>
          <p:spPr>
            <a:xfrm flipH="1">
              <a:off x="3672923" y="4824317"/>
              <a:ext cx="2213527" cy="0"/>
            </a:xfrm>
            <a:prstGeom prst="line">
              <a:avLst/>
            </a:prstGeom>
            <a:ln w="19050">
              <a:solidFill>
                <a:srgbClr val="C00000"/>
              </a:solidFill>
              <a:tailEnd type="none"/>
            </a:ln>
          </p:spPr>
          <p:style>
            <a:lnRef idx="1">
              <a:schemeClr val="dk1"/>
            </a:lnRef>
            <a:fillRef idx="0">
              <a:schemeClr val="dk1"/>
            </a:fillRef>
            <a:effectRef idx="0">
              <a:schemeClr val="dk1"/>
            </a:effectRef>
            <a:fontRef idx="minor">
              <a:schemeClr val="tx1"/>
            </a:fontRef>
          </p:style>
        </p:cxnSp>
        <p:cxnSp>
          <p:nvCxnSpPr>
            <p:cNvPr id="32" name="直接连接符 31"/>
            <p:cNvCxnSpPr/>
            <p:nvPr>
              <p:custDataLst>
                <p:tags r:id="rId23"/>
              </p:custDataLst>
            </p:nvPr>
          </p:nvCxnSpPr>
          <p:spPr>
            <a:xfrm>
              <a:off x="4652885" y="4524221"/>
              <a:ext cx="319165" cy="292952"/>
            </a:xfrm>
            <a:prstGeom prst="line">
              <a:avLst/>
            </a:prstGeom>
            <a:ln w="19050">
              <a:solidFill>
                <a:srgbClr val="FF0000"/>
              </a:solidFill>
              <a:tailEnd type="none"/>
            </a:ln>
          </p:spPr>
          <p:style>
            <a:lnRef idx="1">
              <a:schemeClr val="dk1"/>
            </a:lnRef>
            <a:fillRef idx="0">
              <a:schemeClr val="dk1"/>
            </a:fillRef>
            <a:effectRef idx="0">
              <a:schemeClr val="dk1"/>
            </a:effectRef>
            <a:fontRef idx="minor">
              <a:schemeClr val="tx1"/>
            </a:fontRef>
          </p:style>
        </p:cxnSp>
        <p:sp>
          <p:nvSpPr>
            <p:cNvPr id="33" name="文本框 32"/>
            <p:cNvSpPr txBox="1"/>
            <p:nvPr>
              <p:custDataLst>
                <p:tags r:id="rId24"/>
              </p:custDataLst>
            </p:nvPr>
          </p:nvSpPr>
          <p:spPr>
            <a:xfrm>
              <a:off x="5942725" y="4630089"/>
              <a:ext cx="1452880" cy="398780"/>
            </a:xfrm>
            <a:prstGeom prst="rect">
              <a:avLst/>
            </a:prstGeom>
            <a:noFill/>
          </p:spPr>
          <p:txBody>
            <a:bodyPr wrap="none" rtlCol="0">
              <a:spAutoFit/>
            </a:bodyPr>
            <a:lstStyle/>
            <a:p>
              <a:r>
                <a:rPr lang="zh-CN" altLang="en-US" sz="2000" b="1">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磷酸二酯键</a:t>
              </a:r>
              <a:endParaRPr lang="zh-CN" altLang="en-US" sz="2000" b="1">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34" name="文本框 1"/>
          <p:cNvSpPr/>
          <p:nvPr>
            <p:custDataLst>
              <p:tags r:id="rId25"/>
            </p:custDataLst>
          </p:nvPr>
        </p:nvSpPr>
        <p:spPr bwMode="auto">
          <a:xfrm>
            <a:off x="0" y="229235"/>
            <a:ext cx="7124065"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800" b="1">
                <a:solidFill>
                  <a:schemeClr val="lt1"/>
                </a:solidFill>
                <a:latin typeface="黑体" panose="02010609060101010101" charset="-122"/>
                <a:ea typeface="黑体" panose="02010609060101010101" charset="-122"/>
                <a:sym typeface="+mn-ea"/>
              </a:rPr>
              <a:t> 一、限制性内切核酸酶——“分子手术刀”</a:t>
            </a:r>
            <a:endParaRPr lang="zh-CN" altLang="en-US" sz="2800" b="1">
              <a:solidFill>
                <a:schemeClr val="lt1"/>
              </a:solidFill>
              <a:latin typeface="黑体" panose="02010609060101010101" charset="-122"/>
              <a:ea typeface="黑体" panose="02010609060101010101" charset="-122"/>
              <a:sym typeface="+mn-ea"/>
            </a:endParaRPr>
          </a:p>
        </p:txBody>
      </p:sp>
      <p:sp>
        <p:nvSpPr>
          <p:cNvPr id="4" name="矩形 3"/>
          <p:cNvSpPr/>
          <p:nvPr>
            <p:custDataLst>
              <p:tags r:id="rId26"/>
            </p:custDataLst>
          </p:nvPr>
        </p:nvSpPr>
        <p:spPr>
          <a:xfrm>
            <a:off x="9988550" y="62230"/>
            <a:ext cx="1193165" cy="791845"/>
          </a:xfrm>
          <a:prstGeom prst="rect">
            <a:avLst/>
          </a:prstGeom>
          <a:noFill/>
          <a:ln>
            <a:noFill/>
          </a:ln>
        </p:spPr>
        <p:txBody>
          <a:bodyPr wrap="none" rtlCol="0" anchor="t">
            <a:noAutofit/>
          </a:bodyPr>
          <a:lstStyle/>
          <a:p>
            <a:pPr algn="ctr"/>
            <a:r>
              <a:rPr lang="zh-CN" altLang="en-US" sz="5400" b="1">
                <a:ln w="9525" cmpd="sng">
                  <a:solidFill>
                    <a:schemeClr val="accent1"/>
                  </a:solidFill>
                  <a:prstDash val="solid"/>
                </a:ln>
                <a:solidFill>
                  <a:srgbClr val="FF0000"/>
                </a:solidFill>
                <a:effectLst>
                  <a:glow rad="38100">
                    <a:schemeClr val="accent1">
                      <a:alpha val="40000"/>
                    </a:schemeClr>
                  </a:glow>
                </a:effectLst>
                <a:latin typeface="华文新魏" panose="02010800040101010101" charset="-122"/>
                <a:ea typeface="华文新魏" panose="02010800040101010101" charset="-122"/>
                <a:cs typeface="黑体" panose="02010609060101010101" charset="-122"/>
                <a:sym typeface="OPPOSans B" panose="00020600040101010101" pitchFamily="18" charset="-122"/>
              </a:rPr>
              <a:t>任务探究</a:t>
            </a:r>
            <a:endParaRPr lang="zh-CN" altLang="en-US" sz="5400" b="1">
              <a:ln w="9525" cmpd="sng">
                <a:solidFill>
                  <a:schemeClr val="accent1"/>
                </a:solidFill>
                <a:prstDash val="solid"/>
              </a:ln>
              <a:solidFill>
                <a:srgbClr val="FF0000"/>
              </a:solidFill>
              <a:effectLst>
                <a:glow rad="38100">
                  <a:schemeClr val="accent1">
                    <a:alpha val="40000"/>
                  </a:schemeClr>
                </a:glow>
              </a:effectLst>
              <a:latin typeface="华文新魏" panose="02010800040101010101" charset="-122"/>
              <a:ea typeface="华文新魏" panose="02010800040101010101" charset="-122"/>
              <a:cs typeface="黑体" panose="02010609060101010101" charset="-122"/>
              <a:sym typeface="OPPOSans B" panose="00020600040101010101" pitchFamily="18"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additive="base">
                                        <p:cTn id="1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内容占位符 1"/>
          <p:cNvSpPr>
            <a:spLocks noGrp="1"/>
          </p:cNvSpPr>
          <p:nvPr>
            <p:custDataLst>
              <p:tags r:id="rId2"/>
            </p:custDataLst>
          </p:nvPr>
        </p:nvSpPr>
        <p:spPr>
          <a:xfrm>
            <a:off x="5065463" y="1068839"/>
            <a:ext cx="6837156" cy="1881505"/>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vert="horz" lIns="91440" tIns="45720" rIns="91440" bIns="45720" rtlCol="0">
            <a:normAutofit/>
          </a:bodyPr>
          <a:lstStyle>
            <a:lvl1pPr marL="449580" marR="0" indent="-449580" algn="l" defTabSz="914400" rtl="0" eaLnBrk="1" fontAlgn="auto" latinLnBrk="0" hangingPunct="1">
              <a:lnSpc>
                <a:spcPts val="4500"/>
              </a:lnSpc>
              <a:spcBef>
                <a:spcPts val="600"/>
              </a:spcBef>
              <a:spcAft>
                <a:spcPts val="600"/>
              </a:spcAft>
              <a:buClrTx/>
              <a:buSzTx/>
              <a:buFont typeface="+mj-lt"/>
              <a:buAutoNum type="romanUcPeriod"/>
              <a:defRPr sz="3000" kern="1200" baseline="0">
                <a:solidFill>
                  <a:schemeClr val="tx1"/>
                </a:solidFill>
                <a:latin typeface="Times New Roman" panose="02020603050405020304" pitchFamily="18" charset="0"/>
                <a:ea typeface="等线" panose="02010600030101010101" pitchFamily="2" charset="-122"/>
                <a:cs typeface="+mn-cs"/>
              </a:defRPr>
            </a:lvl1pPr>
            <a:lvl2pPr marL="808355" indent="-358775" algn="l" defTabSz="914400" rtl="0" eaLnBrk="1" latinLnBrk="0" hangingPunct="1">
              <a:lnSpc>
                <a:spcPts val="4000"/>
              </a:lnSpc>
              <a:spcBef>
                <a:spcPts val="600"/>
              </a:spcBef>
              <a:spcAft>
                <a:spcPts val="600"/>
              </a:spcAft>
              <a:buFont typeface="+mj-lt"/>
              <a:buAutoNum type="arabicPeriod"/>
              <a:defRPr lang="en-US" altLang="zh-CN" sz="2500" kern="1200" baseline="0" smtClean="0">
                <a:solidFill>
                  <a:schemeClr val="tx1"/>
                </a:solidFill>
                <a:latin typeface="Times New Roman" panose="02020603050405020304" pitchFamily="18" charset="0"/>
                <a:ea typeface="等线" panose="02010600030101010101" pitchFamily="2" charset="-122"/>
                <a:cs typeface="+mn-cs"/>
              </a:defRPr>
            </a:lvl2pPr>
            <a:lvl3pPr marL="800100" marR="0" indent="-342900" algn="l" defTabSz="914400" rtl="0" eaLnBrk="1" fontAlgn="auto" latinLnBrk="0" hangingPunct="1">
              <a:lnSpc>
                <a:spcPts val="4000"/>
              </a:lnSpc>
              <a:spcBef>
                <a:spcPts val="600"/>
              </a:spcBef>
              <a:spcAft>
                <a:spcPts val="600"/>
              </a:spcAft>
              <a:buClrTx/>
              <a:buSzTx/>
              <a:buFont typeface="Wingdings" panose="05000000000000000000" pitchFamily="2" charset="2"/>
              <a:buChar char="ü"/>
              <a:defRPr lang="zh-CN" altLang="en-US" sz="2500" kern="1200" baseline="0">
                <a:solidFill>
                  <a:schemeClr val="tx1"/>
                </a:solidFill>
                <a:latin typeface="Times New Roman" panose="02020603050405020304" pitchFamily="18" charset="0"/>
                <a:ea typeface="等线 Light" panose="0201060003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大多数限制酶</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的识别序列由</a:t>
            </a:r>
            <a:r>
              <a:rPr lang="en-US" altLang="zh-CN" sz="2400">
                <a:solidFill>
                  <a:srgbClr val="0000FA"/>
                </a:solidFill>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400">
                <a:solidFill>
                  <a:srgbClr val="0000FA"/>
                </a:solidFill>
                <a:latin typeface="微软雅黑" panose="020B0503020204020204" pitchFamily="34" charset="-122"/>
                <a:ea typeface="微软雅黑" panose="020B0503020204020204" pitchFamily="34" charset="-122"/>
                <a:cs typeface="微软雅黑" panose="020B0503020204020204" pitchFamily="34" charset="-122"/>
              </a:rPr>
              <a:t>个核苷酸</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组成</a:t>
            </a:r>
            <a:endParaRPr lang="en-US" altLang="zh-CN" sz="2400">
              <a:latin typeface="微软雅黑" panose="020B0503020204020204" pitchFamily="34" charset="-122"/>
              <a:ea typeface="微软雅黑" panose="020B0503020204020204" pitchFamily="34" charset="-122"/>
              <a:cs typeface="微软雅黑" panose="020B0503020204020204" pitchFamily="34" charset="-122"/>
            </a:endParaRPr>
          </a:p>
          <a:p>
            <a:pPr lvl="1"/>
            <a:r>
              <a:rPr lang="en-US" altLang="zh-CN" sz="2400">
                <a:latin typeface="微软雅黑" panose="020B0503020204020204" pitchFamily="34" charset="-122"/>
                <a:ea typeface="微软雅黑" panose="020B0503020204020204" pitchFamily="34" charset="-122"/>
                <a:cs typeface="微软雅黑" panose="020B0503020204020204" pitchFamily="34" charset="-122"/>
              </a:rPr>
              <a:t>DNA</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分子经限制酶切割产生的</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DNA</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片段通常有两种形式：</a:t>
            </a:r>
            <a:r>
              <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黏性末端和平末端</a:t>
            </a:r>
            <a:endPar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0" name="图片 29"/>
          <p:cNvPicPr>
            <a:picLocks noChangeAspect="1"/>
          </p:cNvPicPr>
          <p:nvPr>
            <p:custDataLst>
              <p:tags r:id="rId3"/>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6359" t="12670" b="25189"/>
          <a:stretch>
            <a:fillRect/>
          </a:stretch>
        </p:blipFill>
        <p:spPr>
          <a:xfrm>
            <a:off x="6203481" y="4969471"/>
            <a:ext cx="3240184" cy="1255179"/>
          </a:xfrm>
          <a:prstGeom prst="rect">
            <a:avLst/>
          </a:prstGeom>
        </p:spPr>
      </p:pic>
      <p:sp>
        <p:nvSpPr>
          <p:cNvPr id="31" name="文本框 30"/>
          <p:cNvSpPr txBox="1"/>
          <p:nvPr>
            <p:custDataLst>
              <p:tags r:id="rId5"/>
            </p:custDataLst>
          </p:nvPr>
        </p:nvSpPr>
        <p:spPr>
          <a:xfrm>
            <a:off x="9328252" y="3568302"/>
            <a:ext cx="1983740" cy="398780"/>
          </a:xfrm>
          <a:prstGeom prst="rect">
            <a:avLst/>
          </a:prstGeom>
          <a:noFill/>
        </p:spPr>
        <p:txBody>
          <a:bodyPr wrap="none" rtlCol="0">
            <a:spAutoFit/>
          </a:bodyPr>
          <a:lstStyle/>
          <a:p>
            <a:r>
              <a:rPr lang="zh-CN" altLang="en-US" sz="2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5 ′</a:t>
            </a:r>
            <a:r>
              <a:rPr lang="zh-CN" altLang="en-US" sz="2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）黏性末端</a:t>
            </a:r>
            <a:endParaRPr lang="zh-CN" altLang="en-US" sz="2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8" name="组合 7"/>
          <p:cNvGrpSpPr/>
          <p:nvPr>
            <p:custDataLst>
              <p:tags r:id="rId6"/>
            </p:custDataLst>
          </p:nvPr>
        </p:nvGrpSpPr>
        <p:grpSpPr>
          <a:xfrm>
            <a:off x="6134554" y="3103768"/>
            <a:ext cx="3378038" cy="1330019"/>
            <a:chOff x="6134554" y="2997088"/>
            <a:chExt cx="3378038" cy="1330019"/>
          </a:xfrm>
        </p:grpSpPr>
        <p:pic>
          <p:nvPicPr>
            <p:cNvPr id="27" name="图片 26"/>
            <p:cNvPicPr>
              <a:picLocks noChangeAspect="1"/>
            </p:cNvPicPr>
            <p:nvPr>
              <p:custDataLst>
                <p:tags r:id="rId7"/>
              </p:custDataLst>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54098" t="19171" r="1369" b="15408"/>
            <a:stretch>
              <a:fillRect/>
            </a:stretch>
          </p:blipFill>
          <p:spPr>
            <a:xfrm>
              <a:off x="6134554" y="2997088"/>
              <a:ext cx="3378038" cy="1255405"/>
            </a:xfrm>
            <a:prstGeom prst="rect">
              <a:avLst/>
            </a:prstGeom>
          </p:spPr>
        </p:pic>
        <p:sp>
          <p:nvSpPr>
            <p:cNvPr id="37" name="文本框 36"/>
            <p:cNvSpPr txBox="1"/>
            <p:nvPr>
              <p:custDataLst>
                <p:tags r:id="rId9"/>
              </p:custDataLst>
            </p:nvPr>
          </p:nvSpPr>
          <p:spPr>
            <a:xfrm>
              <a:off x="7958116" y="3928327"/>
              <a:ext cx="389890" cy="398780"/>
            </a:xfrm>
            <a:prstGeom prst="rect">
              <a:avLst/>
            </a:prstGeom>
            <a:noFill/>
          </p:spPr>
          <p:txBody>
            <a:bodyPr wrap="none" rtlCol="0">
              <a:spAutoFit/>
            </a:bodyPr>
            <a:lstStyle/>
            <a:p>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5′</a:t>
              </a:r>
              <a:endParaRPr lang="zh-CN" altLang="en-US" sz="2000" b="1">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8" name="文本框 37"/>
            <p:cNvSpPr txBox="1"/>
            <p:nvPr>
              <p:custDataLst>
                <p:tags r:id="rId10"/>
              </p:custDataLst>
            </p:nvPr>
          </p:nvSpPr>
          <p:spPr>
            <a:xfrm>
              <a:off x="7394140" y="2998132"/>
              <a:ext cx="389890" cy="398780"/>
            </a:xfrm>
            <a:prstGeom prst="rect">
              <a:avLst/>
            </a:prstGeom>
            <a:noFill/>
          </p:spPr>
          <p:txBody>
            <a:bodyPr wrap="none" rtlCol="0">
              <a:spAutoFit/>
            </a:bodyPr>
            <a:lstStyle/>
            <a:p>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5′</a:t>
              </a:r>
              <a:endParaRPr lang="zh-CN" altLang="en-US" sz="2000" b="1">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48" name="文本框 47"/>
          <p:cNvSpPr txBox="1"/>
          <p:nvPr>
            <p:custDataLst>
              <p:tags r:id="rId11"/>
            </p:custDataLst>
          </p:nvPr>
        </p:nvSpPr>
        <p:spPr>
          <a:xfrm>
            <a:off x="9512428" y="5365118"/>
            <a:ext cx="944880" cy="398780"/>
          </a:xfrm>
          <a:prstGeom prst="rect">
            <a:avLst/>
          </a:prstGeom>
          <a:noFill/>
        </p:spPr>
        <p:txBody>
          <a:bodyPr wrap="none" rtlCol="0">
            <a:spAutoFit/>
          </a:bodyPr>
          <a:lstStyle/>
          <a:p>
            <a:r>
              <a:rPr lang="zh-CN" altLang="en-US" sz="2000" b="1">
                <a:solidFill>
                  <a:srgbClr val="FF0000"/>
                </a:solidFill>
                <a:latin typeface="微软雅黑" panose="020B0503020204020204" pitchFamily="34" charset="-122"/>
                <a:ea typeface="微软雅黑" panose="020B0503020204020204" pitchFamily="34" charset="-122"/>
              </a:rPr>
              <a:t>平末端</a:t>
            </a:r>
            <a:endParaRPr lang="zh-CN" altLang="en-US" sz="2000" b="1">
              <a:solidFill>
                <a:srgbClr val="FF0000"/>
              </a:solidFill>
              <a:latin typeface="微软雅黑" panose="020B0503020204020204" pitchFamily="34" charset="-122"/>
              <a:ea typeface="微软雅黑" panose="020B0503020204020204" pitchFamily="34" charset="-122"/>
            </a:endParaRPr>
          </a:p>
        </p:txBody>
      </p:sp>
      <p:cxnSp>
        <p:nvCxnSpPr>
          <p:cNvPr id="49" name="直接箭头连接符 48"/>
          <p:cNvCxnSpPr/>
          <p:nvPr>
            <p:custDataLst>
              <p:tags r:id="rId12"/>
            </p:custDataLst>
          </p:nvPr>
        </p:nvCxnSpPr>
        <p:spPr>
          <a:xfrm>
            <a:off x="5065091" y="3740212"/>
            <a:ext cx="961425" cy="0"/>
          </a:xfrm>
          <a:prstGeom prst="straightConnector1">
            <a:avLst/>
          </a:prstGeom>
          <a:ln w="101600">
            <a:gradFill>
              <a:gsLst>
                <a:gs pos="0">
                  <a:schemeClr val="accent1">
                    <a:lumMod val="5000"/>
                    <a:lumOff val="95000"/>
                  </a:schemeClr>
                </a:gs>
                <a:gs pos="45000">
                  <a:schemeClr val="accent1">
                    <a:lumMod val="20000"/>
                    <a:lumOff val="80000"/>
                  </a:schemeClr>
                </a:gs>
                <a:gs pos="100000">
                  <a:schemeClr val="accent1">
                    <a:lumMod val="30000"/>
                    <a:lumOff val="70000"/>
                  </a:schemeClr>
                </a:gs>
              </a:gsLst>
              <a:lin ang="0" scaled="0"/>
            </a:gradFill>
            <a:tailEnd type="triangle"/>
          </a:ln>
        </p:spPr>
        <p:style>
          <a:lnRef idx="1">
            <a:schemeClr val="dk1"/>
          </a:lnRef>
          <a:fillRef idx="0">
            <a:schemeClr val="dk1"/>
          </a:fillRef>
          <a:effectRef idx="0">
            <a:schemeClr val="dk1"/>
          </a:effectRef>
          <a:fontRef idx="minor">
            <a:schemeClr val="tx1"/>
          </a:fontRef>
        </p:style>
      </p:cxnSp>
      <p:cxnSp>
        <p:nvCxnSpPr>
          <p:cNvPr id="53" name="直接箭头连接符 52"/>
          <p:cNvCxnSpPr/>
          <p:nvPr>
            <p:custDataLst>
              <p:tags r:id="rId13"/>
            </p:custDataLst>
          </p:nvPr>
        </p:nvCxnSpPr>
        <p:spPr>
          <a:xfrm>
            <a:off x="5065091" y="5597060"/>
            <a:ext cx="961425" cy="0"/>
          </a:xfrm>
          <a:prstGeom prst="straightConnector1">
            <a:avLst/>
          </a:prstGeom>
          <a:ln w="101600">
            <a:gradFill>
              <a:gsLst>
                <a:gs pos="0">
                  <a:schemeClr val="accent1">
                    <a:lumMod val="5000"/>
                    <a:lumOff val="95000"/>
                  </a:schemeClr>
                </a:gs>
                <a:gs pos="45000">
                  <a:schemeClr val="accent1">
                    <a:lumMod val="20000"/>
                    <a:lumOff val="80000"/>
                  </a:schemeClr>
                </a:gs>
                <a:gs pos="100000">
                  <a:schemeClr val="accent1">
                    <a:lumMod val="30000"/>
                    <a:lumOff val="70000"/>
                  </a:schemeClr>
                </a:gs>
              </a:gsLst>
              <a:lin ang="0" scaled="0"/>
            </a:gradFill>
            <a:tailEnd type="triangle"/>
          </a:ln>
        </p:spPr>
        <p:style>
          <a:lnRef idx="1">
            <a:schemeClr val="dk1"/>
          </a:lnRef>
          <a:fillRef idx="0">
            <a:schemeClr val="dk1"/>
          </a:fillRef>
          <a:effectRef idx="0">
            <a:schemeClr val="dk1"/>
          </a:effectRef>
          <a:fontRef idx="minor">
            <a:schemeClr val="tx1"/>
          </a:fontRef>
        </p:style>
      </p:cxnSp>
      <p:grpSp>
        <p:nvGrpSpPr>
          <p:cNvPr id="7" name="组合 6"/>
          <p:cNvGrpSpPr/>
          <p:nvPr>
            <p:custDataLst>
              <p:tags r:id="rId14"/>
            </p:custDataLst>
          </p:nvPr>
        </p:nvGrpSpPr>
        <p:grpSpPr>
          <a:xfrm>
            <a:off x="707371" y="2428991"/>
            <a:ext cx="4413971" cy="2204851"/>
            <a:chOff x="707371" y="2322311"/>
            <a:chExt cx="4413971" cy="2204851"/>
          </a:xfrm>
        </p:grpSpPr>
        <p:sp>
          <p:nvSpPr>
            <p:cNvPr id="40" name="文本框 39"/>
            <p:cNvSpPr txBox="1"/>
            <p:nvPr>
              <p:custDataLst>
                <p:tags r:id="rId15"/>
              </p:custDataLst>
            </p:nvPr>
          </p:nvSpPr>
          <p:spPr>
            <a:xfrm>
              <a:off x="2326484" y="3061512"/>
              <a:ext cx="389890" cy="398780"/>
            </a:xfrm>
            <a:prstGeom prst="rect">
              <a:avLst/>
            </a:prstGeom>
            <a:noFill/>
          </p:spPr>
          <p:txBody>
            <a:bodyPr wrap="none" rtlCol="0">
              <a:spAutoFit/>
            </a:bodyPr>
            <a:lstStyle/>
            <a:p>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5′</a:t>
              </a:r>
              <a:endParaRPr lang="zh-CN" altLang="en-US" sz="2000" b="1">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2" name="文本框 41"/>
            <p:cNvSpPr txBox="1"/>
            <p:nvPr>
              <p:custDataLst>
                <p:tags r:id="rId16"/>
              </p:custDataLst>
            </p:nvPr>
          </p:nvSpPr>
          <p:spPr>
            <a:xfrm>
              <a:off x="2326484" y="3961469"/>
              <a:ext cx="389890" cy="398780"/>
            </a:xfrm>
            <a:prstGeom prst="rect">
              <a:avLst/>
            </a:prstGeom>
            <a:noFill/>
          </p:spPr>
          <p:txBody>
            <a:bodyPr wrap="none" rtlCol="0">
              <a:spAutoFit/>
            </a:bodyPr>
            <a:lstStyle/>
            <a:p>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3′</a:t>
              </a:r>
              <a:endParaRPr lang="zh-CN" altLang="en-US" sz="2000" b="1">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5" name="文本框 44"/>
            <p:cNvSpPr txBox="1"/>
            <p:nvPr>
              <p:custDataLst>
                <p:tags r:id="rId17"/>
              </p:custDataLst>
            </p:nvPr>
          </p:nvSpPr>
          <p:spPr>
            <a:xfrm>
              <a:off x="4731452" y="3967243"/>
              <a:ext cx="389890" cy="398780"/>
            </a:xfrm>
            <a:prstGeom prst="rect">
              <a:avLst/>
            </a:prstGeom>
            <a:noFill/>
          </p:spPr>
          <p:txBody>
            <a:bodyPr wrap="none" rtlCol="0">
              <a:spAutoFit/>
            </a:bodyPr>
            <a:lstStyle/>
            <a:p>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5′</a:t>
              </a:r>
              <a:endParaRPr lang="zh-CN" altLang="en-US" sz="2000" b="1">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6" name="文本框 45"/>
            <p:cNvSpPr txBox="1"/>
            <p:nvPr>
              <p:custDataLst>
                <p:tags r:id="rId18"/>
              </p:custDataLst>
            </p:nvPr>
          </p:nvSpPr>
          <p:spPr>
            <a:xfrm>
              <a:off x="4731452" y="3061512"/>
              <a:ext cx="389890" cy="398780"/>
            </a:xfrm>
            <a:prstGeom prst="rect">
              <a:avLst/>
            </a:prstGeom>
            <a:noFill/>
          </p:spPr>
          <p:txBody>
            <a:bodyPr wrap="none" rtlCol="0">
              <a:spAutoFit/>
            </a:bodyPr>
            <a:lstStyle/>
            <a:p>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3′</a:t>
              </a:r>
              <a:endParaRPr lang="zh-CN" altLang="en-US" sz="2000" b="1">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4" name="文本框 53"/>
            <p:cNvSpPr txBox="1"/>
            <p:nvPr>
              <p:custDataLst>
                <p:tags r:id="rId19"/>
              </p:custDataLst>
            </p:nvPr>
          </p:nvSpPr>
          <p:spPr>
            <a:xfrm>
              <a:off x="3095083" y="2322311"/>
              <a:ext cx="1198880" cy="398780"/>
            </a:xfrm>
            <a:prstGeom prst="rect">
              <a:avLst/>
            </a:prstGeom>
            <a:noFill/>
          </p:spPr>
          <p:txBody>
            <a:bodyPr wrap="none" rtlCol="0">
              <a:spAutoFit/>
            </a:bodyPr>
            <a:lstStyle/>
            <a:p>
              <a:r>
                <a:rPr lang="zh-CN" altLang="en-US" sz="2000" b="1">
                  <a:latin typeface="微软雅黑" panose="020B0503020204020204" pitchFamily="34" charset="-122"/>
                  <a:ea typeface="微软雅黑" panose="020B0503020204020204" pitchFamily="34" charset="-122"/>
                </a:rPr>
                <a:t>中心轴线</a:t>
              </a:r>
              <a:endParaRPr lang="zh-CN" altLang="en-US" sz="2000" b="1">
                <a:latin typeface="微软雅黑" panose="020B0503020204020204" pitchFamily="34" charset="-122"/>
                <a:ea typeface="微软雅黑" panose="020B0503020204020204" pitchFamily="34" charset="-122"/>
              </a:endParaRPr>
            </a:p>
          </p:txBody>
        </p:sp>
        <p:grpSp>
          <p:nvGrpSpPr>
            <p:cNvPr id="5" name="组合 4"/>
            <p:cNvGrpSpPr/>
            <p:nvPr>
              <p:custDataLst>
                <p:tags r:id="rId20"/>
              </p:custDataLst>
            </p:nvPr>
          </p:nvGrpSpPr>
          <p:grpSpPr>
            <a:xfrm>
              <a:off x="707371" y="2722421"/>
              <a:ext cx="4049468" cy="1804741"/>
              <a:chOff x="707371" y="2722421"/>
              <a:chExt cx="4049468" cy="1804741"/>
            </a:xfrm>
          </p:grpSpPr>
          <p:pic>
            <p:nvPicPr>
              <p:cNvPr id="34" name="图片 33"/>
              <p:cNvPicPr>
                <a:picLocks noChangeAspect="1"/>
              </p:cNvPicPr>
              <p:nvPr>
                <p:custDataLst>
                  <p:tags r:id="rId21"/>
                </p:custDataLst>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3681" t="3755" r="68601" b="2198"/>
              <a:stretch>
                <a:fillRect/>
              </a:stretch>
            </p:blipFill>
            <p:spPr>
              <a:xfrm>
                <a:off x="2654300" y="2722421"/>
                <a:ext cx="2102539" cy="1804741"/>
              </a:xfrm>
              <a:prstGeom prst="rect">
                <a:avLst/>
              </a:prstGeom>
            </p:spPr>
          </p:pic>
          <p:sp>
            <p:nvSpPr>
              <p:cNvPr id="6" name="文本框 5"/>
              <p:cNvSpPr txBox="1"/>
              <p:nvPr>
                <p:custDataLst>
                  <p:tags r:id="rId22"/>
                </p:custDataLst>
              </p:nvPr>
            </p:nvSpPr>
            <p:spPr>
              <a:xfrm>
                <a:off x="707371" y="3261567"/>
                <a:ext cx="1200150" cy="460375"/>
              </a:xfrm>
              <a:prstGeom prst="rect">
                <a:avLst/>
              </a:prstGeom>
              <a:noFill/>
            </p:spPr>
            <p:txBody>
              <a:bodyPr wrap="none" rtlCol="0">
                <a:spAutoFit/>
              </a:bodyPr>
              <a:lstStyle/>
              <a:p>
                <a:r>
                  <a:rPr lang="en-US" altLang="zh-CN" sz="2400" b="1" i="1">
                    <a:solidFill>
                      <a:srgbClr val="0000FA"/>
                    </a:solidFill>
                    <a:latin typeface="微软雅黑" panose="020B0503020204020204" pitchFamily="34" charset="-122"/>
                    <a:ea typeface="微软雅黑" panose="020B0503020204020204" pitchFamily="34" charset="-122"/>
                    <a:cs typeface="Times New Roman" panose="02020603050405020304" pitchFamily="18" charset="0"/>
                  </a:rPr>
                  <a:t>Eco</a:t>
                </a:r>
                <a:r>
                  <a:rPr lang="en-US" altLang="zh-CN" sz="2400" b="1">
                    <a:solidFill>
                      <a:srgbClr val="0000FA"/>
                    </a:solidFill>
                    <a:latin typeface="微软雅黑" panose="020B0503020204020204" pitchFamily="34" charset="-122"/>
                    <a:ea typeface="微软雅黑" panose="020B0503020204020204" pitchFamily="34" charset="-122"/>
                    <a:cs typeface="Times New Roman" panose="02020603050405020304" pitchFamily="18" charset="0"/>
                  </a:rPr>
                  <a:t>RⅠ</a:t>
                </a:r>
                <a:endParaRPr lang="en-US" altLang="zh-CN" sz="2400" b="1">
                  <a:solidFill>
                    <a:srgbClr val="0000FA"/>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grpSp>
        <p:nvGrpSpPr>
          <p:cNvPr id="9" name="组合 8"/>
          <p:cNvGrpSpPr/>
          <p:nvPr>
            <p:custDataLst>
              <p:tags r:id="rId23"/>
            </p:custDataLst>
          </p:nvPr>
        </p:nvGrpSpPr>
        <p:grpSpPr>
          <a:xfrm>
            <a:off x="728494" y="4663501"/>
            <a:ext cx="4392848" cy="1974118"/>
            <a:chOff x="728494" y="4556821"/>
            <a:chExt cx="4392848" cy="1974118"/>
          </a:xfrm>
        </p:grpSpPr>
        <p:pic>
          <p:nvPicPr>
            <p:cNvPr id="35" name="图片 34"/>
            <p:cNvPicPr>
              <a:picLocks noChangeAspect="1"/>
            </p:cNvPicPr>
            <p:nvPr>
              <p:custDataLst>
                <p:tags r:id="rId24"/>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479" r="68206" b="2285"/>
            <a:stretch>
              <a:fillRect/>
            </a:stretch>
          </p:blipFill>
          <p:spPr>
            <a:xfrm>
              <a:off x="2654300" y="4556821"/>
              <a:ext cx="2102539" cy="1974118"/>
            </a:xfrm>
            <a:prstGeom prst="rect">
              <a:avLst/>
            </a:prstGeom>
          </p:spPr>
        </p:pic>
        <p:sp>
          <p:nvSpPr>
            <p:cNvPr id="41" name="文本框 40"/>
            <p:cNvSpPr txBox="1"/>
            <p:nvPr>
              <p:custDataLst>
                <p:tags r:id="rId25"/>
              </p:custDataLst>
            </p:nvPr>
          </p:nvSpPr>
          <p:spPr>
            <a:xfrm>
              <a:off x="2326484" y="4858328"/>
              <a:ext cx="389890" cy="398780"/>
            </a:xfrm>
            <a:prstGeom prst="rect">
              <a:avLst/>
            </a:prstGeom>
            <a:noFill/>
          </p:spPr>
          <p:txBody>
            <a:bodyPr wrap="none" rtlCol="0">
              <a:spAutoFit/>
            </a:bodyPr>
            <a:lstStyle/>
            <a:p>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5′</a:t>
              </a:r>
              <a:endParaRPr lang="zh-CN" altLang="en-US" sz="2000" b="1">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3" name="文本框 42"/>
            <p:cNvSpPr txBox="1"/>
            <p:nvPr>
              <p:custDataLst>
                <p:tags r:id="rId26"/>
              </p:custDataLst>
            </p:nvPr>
          </p:nvSpPr>
          <p:spPr>
            <a:xfrm>
              <a:off x="2326484" y="5771472"/>
              <a:ext cx="389890" cy="398780"/>
            </a:xfrm>
            <a:prstGeom prst="rect">
              <a:avLst/>
            </a:prstGeom>
            <a:noFill/>
          </p:spPr>
          <p:txBody>
            <a:bodyPr wrap="none" rtlCol="0">
              <a:spAutoFit/>
            </a:bodyPr>
            <a:lstStyle/>
            <a:p>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3′</a:t>
              </a:r>
              <a:endParaRPr lang="zh-CN" altLang="en-US" sz="2000" b="1">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4" name="文本框 43"/>
            <p:cNvSpPr txBox="1"/>
            <p:nvPr>
              <p:custDataLst>
                <p:tags r:id="rId27"/>
              </p:custDataLst>
            </p:nvPr>
          </p:nvSpPr>
          <p:spPr>
            <a:xfrm>
              <a:off x="4731452" y="5771472"/>
              <a:ext cx="389890" cy="398780"/>
            </a:xfrm>
            <a:prstGeom prst="rect">
              <a:avLst/>
            </a:prstGeom>
            <a:noFill/>
          </p:spPr>
          <p:txBody>
            <a:bodyPr wrap="none" rtlCol="0">
              <a:spAutoFit/>
            </a:bodyPr>
            <a:lstStyle/>
            <a:p>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5′</a:t>
              </a:r>
              <a:endParaRPr lang="zh-CN" altLang="en-US" sz="2000" b="1">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7" name="文本框 46"/>
            <p:cNvSpPr txBox="1"/>
            <p:nvPr>
              <p:custDataLst>
                <p:tags r:id="rId28"/>
              </p:custDataLst>
            </p:nvPr>
          </p:nvSpPr>
          <p:spPr>
            <a:xfrm>
              <a:off x="4731452" y="4858328"/>
              <a:ext cx="389890" cy="398780"/>
            </a:xfrm>
            <a:prstGeom prst="rect">
              <a:avLst/>
            </a:prstGeom>
            <a:noFill/>
          </p:spPr>
          <p:txBody>
            <a:bodyPr wrap="none" rtlCol="0">
              <a:spAutoFit/>
            </a:bodyPr>
            <a:lstStyle/>
            <a:p>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3′</a:t>
              </a:r>
              <a:endParaRPr lang="zh-CN" altLang="en-US" sz="2000" b="1">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4" name="文本框 23"/>
            <p:cNvSpPr txBox="1"/>
            <p:nvPr>
              <p:custDataLst>
                <p:tags r:id="rId29"/>
              </p:custDataLst>
            </p:nvPr>
          </p:nvSpPr>
          <p:spPr>
            <a:xfrm>
              <a:off x="728494" y="5268021"/>
              <a:ext cx="1047750" cy="460375"/>
            </a:xfrm>
            <a:prstGeom prst="rect">
              <a:avLst/>
            </a:prstGeom>
            <a:noFill/>
          </p:spPr>
          <p:txBody>
            <a:bodyPr wrap="none" rtlCol="0">
              <a:spAutoFit/>
            </a:bodyPr>
            <a:lstStyle/>
            <a:p>
              <a:r>
                <a:rPr lang="en-US" altLang="zh-CN" sz="2400" b="1" i="1" err="1">
                  <a:solidFill>
                    <a:srgbClr val="0000FA"/>
                  </a:solidFill>
                  <a:latin typeface="微软雅黑" panose="020B0503020204020204" pitchFamily="34" charset="-122"/>
                  <a:ea typeface="微软雅黑" panose="020B0503020204020204" pitchFamily="34" charset="-122"/>
                  <a:cs typeface="Times New Roman" panose="02020603050405020304" pitchFamily="18" charset="0"/>
                </a:rPr>
                <a:t>Sam</a:t>
              </a:r>
              <a:r>
                <a:rPr lang="en-US" altLang="zh-CN" sz="2400" b="1" err="1">
                  <a:solidFill>
                    <a:srgbClr val="0000FA"/>
                  </a:solidFill>
                  <a:latin typeface="微软雅黑" panose="020B0503020204020204" pitchFamily="34" charset="-122"/>
                  <a:ea typeface="微软雅黑" panose="020B0503020204020204" pitchFamily="34" charset="-122"/>
                  <a:cs typeface="Times New Roman" panose="02020603050405020304" pitchFamily="18" charset="0"/>
                </a:rPr>
                <a:t>Ⅰ</a:t>
              </a:r>
              <a:endParaRPr lang="en-US" altLang="zh-CN" sz="2400" b="1" err="1">
                <a:solidFill>
                  <a:srgbClr val="0000FA"/>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2" name="文本框 1"/>
          <p:cNvSpPr txBox="1"/>
          <p:nvPr>
            <p:custDataLst>
              <p:tags r:id="rId30"/>
            </p:custDataLst>
          </p:nvPr>
        </p:nvSpPr>
        <p:spPr>
          <a:xfrm>
            <a:off x="356235" y="847090"/>
            <a:ext cx="4581525" cy="1495425"/>
          </a:xfrm>
          <a:prstGeom prst="rect">
            <a:avLst/>
          </a:prstGeom>
          <a:solidFill>
            <a:schemeClr val="bg1"/>
          </a:solidFill>
          <a:ln w="28575" cmpd="sng">
            <a:solidFill>
              <a:srgbClr val="FF0000"/>
            </a:solidFill>
            <a:prstDash val="solid"/>
          </a:ln>
          <a:effectLst>
            <a:outerShdw blurRad="50800" dist="38100" dir="2700000" algn="tl" rotWithShape="0">
              <a:prstClr val="black">
                <a:alpha val="40000"/>
              </a:prstClr>
            </a:outerShdw>
          </a:effectLst>
        </p:spPr>
        <p:txBody>
          <a:bodyPr wrap="square" rtlCol="0">
            <a:noAutofit/>
          </a:bodyPr>
          <a:lstStyle/>
          <a:p>
            <a:pPr lvl="0" algn="l">
              <a:lnSpc>
                <a:spcPct val="120000"/>
              </a:lnSpc>
              <a:buClrTx/>
              <a:buSzTx/>
              <a:buFontTx/>
            </a:pPr>
            <a:r>
              <a:rPr lang="zh-CN" altLang="en-US" sz="2000">
                <a:latin typeface="楷体" panose="02010609060101010101" pitchFamily="49" charset="-122"/>
                <a:ea typeface="楷体" panose="02010609060101010101" pitchFamily="49" charset="-122"/>
                <a:cs typeface="楷体" panose="02010609060101010101" pitchFamily="49" charset="-122"/>
                <a:sym typeface="+mn-ea"/>
              </a:rPr>
              <a:t>【任务一】1.阅读课本71页，明确切割DNA分子的工具是什么？切割的原理是什么？该工具的组成是怎么样的？切割后的DNA末端是怎样的？</a:t>
            </a:r>
            <a:endParaRPr lang="zh-CN" altLang="en-US" sz="2000">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4" name="文本框 1"/>
          <p:cNvSpPr/>
          <p:nvPr>
            <p:custDataLst>
              <p:tags r:id="rId31"/>
            </p:custDataLst>
          </p:nvPr>
        </p:nvSpPr>
        <p:spPr bwMode="auto">
          <a:xfrm>
            <a:off x="0" y="229235"/>
            <a:ext cx="7124065"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800" b="1">
                <a:solidFill>
                  <a:schemeClr val="lt1"/>
                </a:solidFill>
                <a:latin typeface="黑体" panose="02010609060101010101" charset="-122"/>
                <a:ea typeface="黑体" panose="02010609060101010101" charset="-122"/>
                <a:sym typeface="+mn-ea"/>
              </a:rPr>
              <a:t> 一、限制性内切核酸酶——“分子手术刀”</a:t>
            </a:r>
            <a:endParaRPr lang="zh-CN" altLang="en-US" sz="2800" b="1">
              <a:solidFill>
                <a:schemeClr val="lt1"/>
              </a:solidFill>
              <a:latin typeface="黑体" panose="02010609060101010101" charset="-122"/>
              <a:ea typeface="黑体" panose="0201060906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left)">
                                      <p:cBhvr>
                                        <p:cTn id="22" dur="500"/>
                                        <p:tgtEl>
                                          <p:spTgt spid="49"/>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wipe(left)">
                                      <p:cBhvr>
                                        <p:cTn id="31" dur="500"/>
                                        <p:tgtEl>
                                          <p:spTgt spid="53"/>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left)">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left)">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wipe(left)">
                                      <p:cBhvr>
                                        <p:cTn id="4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1" grpId="0"/>
      <p:bldP spid="4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文本框 2"/>
          <p:cNvSpPr txBox="1"/>
          <p:nvPr>
            <p:custDataLst>
              <p:tags r:id="rId2"/>
            </p:custDataLst>
          </p:nvPr>
        </p:nvSpPr>
        <p:spPr>
          <a:xfrm>
            <a:off x="2645141" y="3131136"/>
            <a:ext cx="6398966" cy="2214880"/>
          </a:xfrm>
          <a:prstGeom prst="rect">
            <a:avLst/>
          </a:prstGeom>
          <a:noFill/>
        </p:spPr>
        <p:txBody>
          <a:bodyPr wrap="square" rtlCol="0">
            <a:spAutoFit/>
          </a:bodyPr>
          <a:lstStyle/>
          <a:p>
            <a:pPr algn="ctr"/>
            <a:r>
              <a:rPr lang="en-US" altLang="zh-CN" sz="13800" b="1" i="1">
                <a:solidFill>
                  <a:schemeClr val="accent1"/>
                </a:solidFill>
                <a:latin typeface="Times New Roman" panose="02020603050405020304" pitchFamily="18" charset="0"/>
                <a:cs typeface="Times New Roman" panose="02020603050405020304" pitchFamily="18" charset="0"/>
              </a:rPr>
              <a:t>E</a:t>
            </a:r>
            <a:r>
              <a:rPr lang="en-US" altLang="zh-CN" sz="13800" b="1" i="1">
                <a:solidFill>
                  <a:schemeClr val="accent2"/>
                </a:solidFill>
                <a:latin typeface="Times New Roman" panose="02020603050405020304" pitchFamily="18" charset="0"/>
                <a:cs typeface="Times New Roman" panose="02020603050405020304" pitchFamily="18" charset="0"/>
              </a:rPr>
              <a:t>co</a:t>
            </a:r>
            <a:r>
              <a:rPr lang="en-US" altLang="zh-CN" sz="13800" b="1">
                <a:solidFill>
                  <a:schemeClr val="accent4"/>
                </a:solidFill>
                <a:latin typeface="Times New Roman" panose="02020603050405020304" pitchFamily="18" charset="0"/>
                <a:cs typeface="Times New Roman" panose="02020603050405020304" pitchFamily="18" charset="0"/>
              </a:rPr>
              <a:t>R</a:t>
            </a:r>
            <a:r>
              <a:rPr lang="en-US" altLang="zh-CN" sz="13800" b="1">
                <a:solidFill>
                  <a:schemeClr val="accent6"/>
                </a:solidFill>
                <a:latin typeface="宋体" panose="02010600030101010101" pitchFamily="2" charset="-122"/>
                <a:ea typeface="宋体" panose="02010600030101010101" pitchFamily="2" charset="-122"/>
                <a:cs typeface="Times New Roman" panose="02020603050405020304" pitchFamily="18" charset="0"/>
              </a:rPr>
              <a:t>Ⅰ</a:t>
            </a:r>
            <a:endParaRPr lang="en-US" altLang="zh-CN" sz="13800" b="1">
              <a:solidFill>
                <a:schemeClr val="accent6"/>
              </a:solidFill>
              <a:latin typeface="宋体" panose="02010600030101010101" pitchFamily="2" charset="-122"/>
              <a:ea typeface="宋体" panose="02010600030101010101" pitchFamily="2" charset="-122"/>
              <a:cs typeface="Times New Roman" panose="02020603050405020304" pitchFamily="18" charset="0"/>
            </a:endParaRPr>
          </a:p>
        </p:txBody>
      </p:sp>
      <p:cxnSp>
        <p:nvCxnSpPr>
          <p:cNvPr id="6" name="直接连接符 5"/>
          <p:cNvCxnSpPr/>
          <p:nvPr>
            <p:custDataLst>
              <p:tags r:id="rId3"/>
            </p:custDataLst>
          </p:nvPr>
        </p:nvCxnSpPr>
        <p:spPr>
          <a:xfrm flipH="1">
            <a:off x="3771294" y="2210799"/>
            <a:ext cx="0" cy="1440000"/>
          </a:xfrm>
          <a:prstGeom prst="line">
            <a:avLst/>
          </a:prstGeom>
          <a:ln w="19050">
            <a:solidFill>
              <a:schemeClr val="accent1"/>
            </a:solidFill>
            <a:tailEnd type="none"/>
          </a:ln>
        </p:spPr>
        <p:style>
          <a:lnRef idx="1">
            <a:schemeClr val="dk1"/>
          </a:lnRef>
          <a:fillRef idx="0">
            <a:schemeClr val="dk1"/>
          </a:fillRef>
          <a:effectRef idx="0">
            <a:schemeClr val="dk1"/>
          </a:effectRef>
          <a:fontRef idx="minor">
            <a:schemeClr val="tx1"/>
          </a:fontRef>
        </p:style>
      </p:cxnSp>
      <p:cxnSp>
        <p:nvCxnSpPr>
          <p:cNvPr id="7" name="直接连接符 6"/>
          <p:cNvCxnSpPr/>
          <p:nvPr>
            <p:custDataLst>
              <p:tags r:id="rId4"/>
            </p:custDataLst>
          </p:nvPr>
        </p:nvCxnSpPr>
        <p:spPr>
          <a:xfrm flipH="1">
            <a:off x="5055928" y="4981808"/>
            <a:ext cx="0" cy="1440000"/>
          </a:xfrm>
          <a:prstGeom prst="line">
            <a:avLst/>
          </a:prstGeom>
          <a:ln w="19050">
            <a:solidFill>
              <a:schemeClr val="accent2"/>
            </a:solidFill>
            <a:tailEnd type="none"/>
          </a:ln>
        </p:spPr>
        <p:style>
          <a:lnRef idx="1">
            <a:schemeClr val="dk1"/>
          </a:lnRef>
          <a:fillRef idx="0">
            <a:schemeClr val="dk1"/>
          </a:fillRef>
          <a:effectRef idx="0">
            <a:schemeClr val="dk1"/>
          </a:effectRef>
          <a:fontRef idx="minor">
            <a:schemeClr val="tx1"/>
          </a:fontRef>
        </p:style>
      </p:cxnSp>
      <p:cxnSp>
        <p:nvCxnSpPr>
          <p:cNvPr id="8" name="直接连接符 7"/>
          <p:cNvCxnSpPr/>
          <p:nvPr>
            <p:custDataLst>
              <p:tags r:id="rId5"/>
            </p:custDataLst>
          </p:nvPr>
        </p:nvCxnSpPr>
        <p:spPr>
          <a:xfrm flipH="1">
            <a:off x="6380306" y="2930799"/>
            <a:ext cx="0" cy="720000"/>
          </a:xfrm>
          <a:prstGeom prst="line">
            <a:avLst/>
          </a:prstGeom>
          <a:ln w="19050">
            <a:solidFill>
              <a:schemeClr val="accent4"/>
            </a:solidFill>
            <a:tailEnd type="none"/>
          </a:ln>
        </p:spPr>
        <p:style>
          <a:lnRef idx="1">
            <a:schemeClr val="dk1"/>
          </a:lnRef>
          <a:fillRef idx="0">
            <a:schemeClr val="dk1"/>
          </a:fillRef>
          <a:effectRef idx="0">
            <a:schemeClr val="dk1"/>
          </a:effectRef>
          <a:fontRef idx="minor">
            <a:schemeClr val="tx1"/>
          </a:fontRef>
        </p:style>
      </p:cxnSp>
      <p:cxnSp>
        <p:nvCxnSpPr>
          <p:cNvPr id="9" name="直接连接符 8"/>
          <p:cNvCxnSpPr/>
          <p:nvPr>
            <p:custDataLst>
              <p:tags r:id="rId6"/>
            </p:custDataLst>
          </p:nvPr>
        </p:nvCxnSpPr>
        <p:spPr>
          <a:xfrm flipH="1">
            <a:off x="7808939" y="4948085"/>
            <a:ext cx="0" cy="720000"/>
          </a:xfrm>
          <a:prstGeom prst="line">
            <a:avLst/>
          </a:prstGeom>
          <a:ln w="19050">
            <a:solidFill>
              <a:schemeClr val="accent6"/>
            </a:solidFill>
            <a:tailEnd type="none"/>
          </a:ln>
        </p:spPr>
        <p:style>
          <a:lnRef idx="1">
            <a:schemeClr val="dk1"/>
          </a:lnRef>
          <a:fillRef idx="0">
            <a:schemeClr val="dk1"/>
          </a:fillRef>
          <a:effectRef idx="0">
            <a:schemeClr val="dk1"/>
          </a:effectRef>
          <a:fontRef idx="minor">
            <a:schemeClr val="tx1"/>
          </a:fontRef>
        </p:style>
      </p:cxnSp>
      <p:sp>
        <p:nvSpPr>
          <p:cNvPr id="14" name="文本框 13"/>
          <p:cNvSpPr txBox="1"/>
          <p:nvPr>
            <p:custDataLst>
              <p:tags r:id="rId7"/>
            </p:custDataLst>
          </p:nvPr>
        </p:nvSpPr>
        <p:spPr>
          <a:xfrm>
            <a:off x="2437562" y="1718846"/>
            <a:ext cx="3213735" cy="460375"/>
          </a:xfrm>
          <a:prstGeom prst="rect">
            <a:avLst/>
          </a:prstGeom>
          <a:solidFill>
            <a:schemeClr val="bg1"/>
          </a:solidFill>
        </p:spPr>
        <p:txBody>
          <a:bodyPr wrap="none" rtlCol="0">
            <a:spAutoFit/>
          </a:bodyPr>
          <a:lstStyle/>
          <a:p>
            <a:r>
              <a:rPr lang="zh-CN" altLang="en-US" sz="2400" b="1">
                <a:solidFill>
                  <a:schemeClr val="accent1"/>
                </a:solidFill>
              </a:rPr>
              <a:t>属名</a:t>
            </a:r>
            <a:r>
              <a:rPr lang="en-US" altLang="zh-CN" sz="2400" b="1" i="1">
                <a:solidFill>
                  <a:schemeClr val="accent1"/>
                </a:solidFill>
                <a:latin typeface="Times New Roman" panose="02020603050405020304" pitchFamily="18" charset="0"/>
                <a:cs typeface="Times New Roman" panose="02020603050405020304" pitchFamily="18" charset="0"/>
              </a:rPr>
              <a:t>Escherichia</a:t>
            </a:r>
            <a:r>
              <a:rPr lang="zh-CN" altLang="en-US" sz="2400" b="1">
                <a:solidFill>
                  <a:schemeClr val="accent1"/>
                </a:solidFill>
              </a:rPr>
              <a:t>首字母</a:t>
            </a:r>
            <a:endParaRPr lang="zh-CN" altLang="en-US" sz="2400" b="1">
              <a:solidFill>
                <a:schemeClr val="accent1"/>
              </a:solidFill>
            </a:endParaRPr>
          </a:p>
        </p:txBody>
      </p:sp>
      <p:sp>
        <p:nvSpPr>
          <p:cNvPr id="15" name="文本框 14"/>
          <p:cNvSpPr txBox="1"/>
          <p:nvPr>
            <p:custDataLst>
              <p:tags r:id="rId8"/>
            </p:custDataLst>
          </p:nvPr>
        </p:nvSpPr>
        <p:spPr>
          <a:xfrm>
            <a:off x="3656346" y="6417920"/>
            <a:ext cx="2773045" cy="460375"/>
          </a:xfrm>
          <a:prstGeom prst="rect">
            <a:avLst/>
          </a:prstGeom>
          <a:solidFill>
            <a:schemeClr val="bg1"/>
          </a:solidFill>
        </p:spPr>
        <p:txBody>
          <a:bodyPr wrap="none" rtlCol="0">
            <a:spAutoFit/>
          </a:bodyPr>
          <a:lstStyle/>
          <a:p>
            <a:r>
              <a:rPr lang="zh-CN" altLang="en-US" sz="2400" b="1">
                <a:solidFill>
                  <a:schemeClr val="accent2"/>
                </a:solidFill>
              </a:rPr>
              <a:t>种名</a:t>
            </a:r>
            <a:r>
              <a:rPr lang="en-US" altLang="zh-CN" sz="2400" b="1" i="1">
                <a:solidFill>
                  <a:schemeClr val="accent2"/>
                </a:solidFill>
                <a:latin typeface="Times New Roman" panose="02020603050405020304" pitchFamily="18" charset="0"/>
                <a:cs typeface="Times New Roman" panose="02020603050405020304" pitchFamily="18" charset="0"/>
              </a:rPr>
              <a:t>coli</a:t>
            </a:r>
            <a:r>
              <a:rPr lang="zh-CN" altLang="en-US" sz="2400" b="1">
                <a:solidFill>
                  <a:schemeClr val="accent2"/>
                </a:solidFill>
              </a:rPr>
              <a:t>前两个字母</a:t>
            </a:r>
            <a:endParaRPr lang="zh-CN" altLang="en-US" sz="2400" b="1">
              <a:solidFill>
                <a:schemeClr val="accent2"/>
              </a:solidFill>
            </a:endParaRPr>
          </a:p>
        </p:txBody>
      </p:sp>
      <p:sp>
        <p:nvSpPr>
          <p:cNvPr id="17" name="文本框 16"/>
          <p:cNvSpPr txBox="1"/>
          <p:nvPr>
            <p:custDataLst>
              <p:tags r:id="rId9"/>
            </p:custDataLst>
          </p:nvPr>
        </p:nvSpPr>
        <p:spPr>
          <a:xfrm>
            <a:off x="5723716" y="2469134"/>
            <a:ext cx="1317625" cy="460375"/>
          </a:xfrm>
          <a:prstGeom prst="rect">
            <a:avLst/>
          </a:prstGeom>
          <a:solidFill>
            <a:schemeClr val="bg1"/>
          </a:solidFill>
        </p:spPr>
        <p:txBody>
          <a:bodyPr wrap="none" rtlCol="0">
            <a:spAutoFit/>
          </a:bodyPr>
          <a:lstStyle/>
          <a:p>
            <a:r>
              <a:rPr lang="en-US" altLang="zh-CN" sz="2400" b="1">
                <a:solidFill>
                  <a:schemeClr val="accent4"/>
                </a:solidFill>
                <a:latin typeface="Times New Roman" panose="02020603050405020304" pitchFamily="18" charset="0"/>
                <a:cs typeface="Times New Roman" panose="02020603050405020304" pitchFamily="18" charset="0"/>
              </a:rPr>
              <a:t>R</a:t>
            </a:r>
            <a:r>
              <a:rPr lang="zh-CN" altLang="en-US" sz="2400" b="1">
                <a:solidFill>
                  <a:schemeClr val="accent4"/>
                </a:solidFill>
              </a:rPr>
              <a:t>型菌株</a:t>
            </a:r>
            <a:endParaRPr lang="zh-CN" altLang="en-US" sz="2400" b="1">
              <a:solidFill>
                <a:schemeClr val="accent4"/>
              </a:solidFill>
            </a:endParaRPr>
          </a:p>
        </p:txBody>
      </p:sp>
      <p:sp>
        <p:nvSpPr>
          <p:cNvPr id="18" name="文本框 17"/>
          <p:cNvSpPr txBox="1"/>
          <p:nvPr>
            <p:custDataLst>
              <p:tags r:id="rId10"/>
            </p:custDataLst>
          </p:nvPr>
        </p:nvSpPr>
        <p:spPr>
          <a:xfrm>
            <a:off x="6023835" y="5651691"/>
            <a:ext cx="3535680" cy="460375"/>
          </a:xfrm>
          <a:prstGeom prst="rect">
            <a:avLst/>
          </a:prstGeom>
          <a:solidFill>
            <a:schemeClr val="bg1"/>
          </a:solidFill>
        </p:spPr>
        <p:txBody>
          <a:bodyPr wrap="none" rtlCol="0">
            <a:spAutoFit/>
          </a:bodyPr>
          <a:lstStyle/>
          <a:p>
            <a:r>
              <a:rPr lang="zh-CN" altLang="en-US" sz="2400" b="1">
                <a:solidFill>
                  <a:schemeClr val="accent6"/>
                </a:solidFill>
              </a:rPr>
              <a:t>从中分离的第一个限制酶</a:t>
            </a:r>
            <a:endParaRPr lang="zh-CN" altLang="en-US" sz="2400" b="1">
              <a:solidFill>
                <a:schemeClr val="accent6"/>
              </a:solidFill>
            </a:endParaRPr>
          </a:p>
        </p:txBody>
      </p:sp>
      <p:pic>
        <p:nvPicPr>
          <p:cNvPr id="16" name="图片 15"/>
          <p:cNvPicPr>
            <a:picLocks noChangeAspect="1"/>
          </p:cNvPicPr>
          <p:nvPr>
            <p:custDataLst>
              <p:tags r:id="rId11"/>
            </p:custDataLst>
          </p:nvPr>
        </p:nvPicPr>
        <p:blipFill>
          <a:blip r:embed="rId12">
            <a:extLst>
              <a:ext uri="{BEBA8EAE-BF5A-486C-A8C5-ECC9F3942E4B}">
                <a14:imgProps xmlns:a14="http://schemas.microsoft.com/office/drawing/2010/main">
                  <a14:imgLayer r:embed="rId13">
                    <a14:imgEffect>
                      <a14:brightnessContrast bright="25000"/>
                    </a14:imgEffect>
                  </a14:imgLayer>
                </a14:imgProps>
              </a:ext>
              <a:ext uri="{28A0092B-C50C-407E-A947-70E740481C1C}">
                <a14:useLocalDpi xmlns:a14="http://schemas.microsoft.com/office/drawing/2010/main" val="0"/>
              </a:ext>
            </a:extLst>
          </a:blip>
          <a:stretch>
            <a:fillRect/>
          </a:stretch>
        </p:blipFill>
        <p:spPr>
          <a:xfrm>
            <a:off x="9408368" y="1009805"/>
            <a:ext cx="1251332" cy="402971"/>
          </a:xfrm>
          <a:prstGeom prst="rect">
            <a:avLst/>
          </a:prstGeom>
        </p:spPr>
      </p:pic>
      <p:sp>
        <p:nvSpPr>
          <p:cNvPr id="2" name="文本框 1"/>
          <p:cNvSpPr txBox="1"/>
          <p:nvPr>
            <p:custDataLst>
              <p:tags r:id="rId14"/>
            </p:custDataLst>
          </p:nvPr>
        </p:nvSpPr>
        <p:spPr>
          <a:xfrm>
            <a:off x="479425" y="913130"/>
            <a:ext cx="10604500" cy="645160"/>
          </a:xfrm>
          <a:prstGeom prst="rect">
            <a:avLst/>
          </a:prstGeom>
          <a:solidFill>
            <a:schemeClr val="bg1"/>
          </a:solidFill>
          <a:ln w="28575" cmpd="sng">
            <a:solidFill>
              <a:srgbClr val="FF0000"/>
            </a:solidFill>
            <a:prstDash val="solid"/>
          </a:ln>
          <a:effectLst>
            <a:outerShdw blurRad="50800" dist="38100" dir="2700000" algn="tl" rotWithShape="0">
              <a:prstClr val="black">
                <a:alpha val="40000"/>
              </a:prstClr>
            </a:outerShdw>
          </a:effectLst>
        </p:spPr>
        <p:txBody>
          <a:bodyPr wrap="square" rtlCol="0">
            <a:noAutofit/>
          </a:bodyPr>
          <a:lstStyle/>
          <a:p>
            <a:pPr lvl="0" algn="l">
              <a:lnSpc>
                <a:spcPct val="120000"/>
              </a:lnSpc>
              <a:buClrTx/>
              <a:buSzTx/>
              <a:buFontTx/>
            </a:pPr>
            <a:r>
              <a:rPr lang="zh-CN" altLang="en-US" sz="2400">
                <a:latin typeface="楷体" panose="02010609060101010101" pitchFamily="49" charset="-122"/>
                <a:ea typeface="楷体" panose="02010609060101010101" pitchFamily="49" charset="-122"/>
                <a:cs typeface="楷体" panose="02010609060101010101" pitchFamily="49" charset="-122"/>
                <a:sym typeface="+mn-ea"/>
              </a:rPr>
              <a:t>【任务一】2.阅读72页资料卡“限制酶的命名”，明确限制酶是如何命名的？</a:t>
            </a:r>
            <a:endParaRPr lang="zh-CN" altLang="en-US" sz="2400">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4" name="文本框 1"/>
          <p:cNvSpPr/>
          <p:nvPr>
            <p:custDataLst>
              <p:tags r:id="rId15"/>
            </p:custDataLst>
          </p:nvPr>
        </p:nvSpPr>
        <p:spPr bwMode="auto">
          <a:xfrm>
            <a:off x="0" y="229235"/>
            <a:ext cx="7124065"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800" b="1">
                <a:solidFill>
                  <a:schemeClr val="lt1"/>
                </a:solidFill>
                <a:latin typeface="黑体" panose="02010609060101010101" charset="-122"/>
                <a:ea typeface="黑体" panose="02010609060101010101" charset="-122"/>
                <a:sym typeface="+mn-ea"/>
              </a:rPr>
              <a:t> 一、限制性内切核酸酶——“分子手术刀”</a:t>
            </a:r>
            <a:endParaRPr lang="zh-CN" altLang="en-US" sz="2800" b="1">
              <a:solidFill>
                <a:schemeClr val="lt1"/>
              </a:solidFill>
              <a:latin typeface="黑体" panose="02010609060101010101" charset="-122"/>
              <a:ea typeface="黑体" panose="0201060906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up)">
                                      <p:cBhvr>
                                        <p:cTn id="39" dur="500"/>
                                        <p:tgtEl>
                                          <p:spTgt spid="9"/>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P spid="15"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551180" y="1484630"/>
            <a:ext cx="10790555" cy="64516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nchor="t">
            <a:spAutoFit/>
          </a:bodyPr>
          <a:lstStyle/>
          <a:p>
            <a:pPr>
              <a:lnSpc>
                <a:spcPct val="150000"/>
              </a:lnSpc>
            </a:pPr>
            <a:r>
              <a:rPr lang="zh-CN" altLang="en-US" sz="2400">
                <a:solidFill>
                  <a:schemeClr val="tx1">
                    <a:lumMod val="95000"/>
                    <a:lumOff val="5000"/>
                  </a:schemeClr>
                </a:solidFill>
                <a:latin typeface="微软雅黑" panose="020B0503020204020204" pitchFamily="34" charset="-122"/>
                <a:ea typeface="微软雅黑" panose="020B0503020204020204" pitchFamily="34" charset="-122"/>
              </a:rPr>
              <a:t>你能根据所掌握的知识，推测限制酶存在于原核生物中的主要作用是什么吗</a:t>
            </a:r>
            <a:r>
              <a:rPr lang="zh-CN" altLang="en-US" sz="240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240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5" name="文本框 14"/>
          <p:cNvSpPr txBox="1"/>
          <p:nvPr>
            <p:custDataLst>
              <p:tags r:id="rId2"/>
            </p:custDataLst>
          </p:nvPr>
        </p:nvSpPr>
        <p:spPr>
          <a:xfrm>
            <a:off x="606425" y="2636520"/>
            <a:ext cx="10796270" cy="119888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nchor="t">
            <a:spAutoFit/>
          </a:bodyPr>
          <a:lstStyle/>
          <a:p>
            <a:pPr indent="457200" fontAlgn="auto"/>
            <a:r>
              <a:rPr lang="zh-CN" altLang="en-US" sz="240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原核生物</a:t>
            </a:r>
            <a:r>
              <a:rPr lang="zh-CN" altLang="en-US" sz="240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容易受到自然界外源DNA的入侵，所以它在长期的进化过程中形成了套完善的防御机制。限制酶就是它的一种防御性工具。当外源DNA入侵时，它会利用限制酶来切割外源DNA，使之失效，以保证自身的安全</a:t>
            </a:r>
            <a:r>
              <a:rPr lang="zh-CN" altLang="en-US" sz="240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a:t>
            </a:r>
            <a:endParaRPr lang="zh-CN" altLang="en-US" sz="2400">
              <a:solidFill>
                <a:srgbClr val="FF000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4" name="文本框 1"/>
          <p:cNvSpPr/>
          <p:nvPr>
            <p:custDataLst>
              <p:tags r:id="rId3"/>
            </p:custDataLst>
          </p:nvPr>
        </p:nvSpPr>
        <p:spPr bwMode="auto">
          <a:xfrm>
            <a:off x="0" y="404495"/>
            <a:ext cx="7124065"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800" b="1">
                <a:solidFill>
                  <a:schemeClr val="lt1"/>
                </a:solidFill>
                <a:latin typeface="黑体" panose="02010609060101010101" charset="-122"/>
                <a:ea typeface="黑体" panose="02010609060101010101" charset="-122"/>
                <a:sym typeface="+mn-ea"/>
              </a:rPr>
              <a:t> 一、限制性内切核酸酶——“分子手术刀”</a:t>
            </a:r>
            <a:endParaRPr lang="zh-CN" altLang="en-US" sz="2800" b="1">
              <a:solidFill>
                <a:schemeClr val="lt1"/>
              </a:solidFill>
              <a:latin typeface="黑体" panose="02010609060101010101" charset="-122"/>
              <a:ea typeface="黑体" panose="02010609060101010101" charset="-122"/>
              <a:sym typeface="+mn-ea"/>
            </a:endParaRPr>
          </a:p>
        </p:txBody>
      </p:sp>
      <p:sp>
        <p:nvSpPr>
          <p:cNvPr id="2" name="矩形 1"/>
          <p:cNvSpPr/>
          <p:nvPr>
            <p:custDataLst>
              <p:tags r:id="rId4"/>
            </p:custDataLst>
          </p:nvPr>
        </p:nvSpPr>
        <p:spPr>
          <a:xfrm>
            <a:off x="9442450" y="332740"/>
            <a:ext cx="2214880" cy="583565"/>
          </a:xfrm>
          <a:prstGeom prst="rect">
            <a:avLst/>
          </a:prstGeom>
          <a:solidFill>
            <a:schemeClr val="bg1"/>
          </a:solidFill>
          <a:ln>
            <a:noFill/>
          </a:ln>
          <a:effectLst>
            <a:outerShdw blurRad="76200" dir="18900000" sy="23000" kx="-1200000" algn="bl" rotWithShape="0">
              <a:prstClr val="black">
                <a:alpha val="20000"/>
              </a:prstClr>
            </a:outerShdw>
          </a:effectLst>
        </p:spPr>
        <p:txBody>
          <a:bodyPr wrap="none" rtlCol="0" anchor="t">
            <a:spAutoFit/>
          </a:bodyPr>
          <a:lstStyle/>
          <a:p>
            <a:pPr algn="ctr"/>
            <a:r>
              <a:rPr lang="zh-CN" altLang="zh-CN" sz="3200" b="1">
                <a:ln w="15875">
                  <a:solidFill>
                    <a:schemeClr val="accent1"/>
                  </a:solidFill>
                </a:ln>
                <a:noFill/>
                <a:effectLst/>
                <a:latin typeface="微软雅黑" panose="020B0503020204020204" pitchFamily="34" charset="-122"/>
                <a:ea typeface="微软雅黑" panose="020B0503020204020204" pitchFamily="34" charset="-122"/>
              </a:rPr>
              <a:t>旁栏思考题</a:t>
            </a:r>
            <a:endParaRPr lang="zh-CN" altLang="zh-CN" sz="3200" b="1">
              <a:ln w="15875">
                <a:solidFill>
                  <a:schemeClr val="accent1"/>
                </a:solidFill>
              </a:ln>
              <a:noFill/>
              <a:effectLst/>
              <a:latin typeface="微软雅黑" panose="020B0503020204020204" pitchFamily="34" charset="-122"/>
              <a:ea typeface="微软雅黑" panose="020B0503020204020204" pitchFamily="34" charset="-122"/>
            </a:endParaRPr>
          </a:p>
        </p:txBody>
      </p:sp>
      <p:pic>
        <p:nvPicPr>
          <p:cNvPr id="3" name="https://photo-static-api.fotomore.com/creative/vcg/400/new/VCG41N849193496.jpg?uid=386&amp;timestamp=1703942812&amp;sign=5a08ee2956a98e4332c4d06380287711"/>
          <p:cNvPicPr>
            <a:picLocks noChangeAspect="1"/>
          </p:cNvPicPr>
          <p:nvPr>
            <p:custDataLst>
              <p:tags r:id="rId5"/>
            </p:custDataLst>
          </p:nvPr>
        </p:nvPicPr>
        <p:blipFill>
          <a:blip r:embed="rId6"/>
          <a:stretch>
            <a:fillRect/>
          </a:stretch>
        </p:blipFill>
        <p:spPr>
          <a:xfrm>
            <a:off x="7752080" y="4004945"/>
            <a:ext cx="4401820" cy="29337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内容占位符 1"/>
          <p:cNvSpPr>
            <a:spLocks noGrp="1"/>
          </p:cNvSpPr>
          <p:nvPr>
            <p:custDataLst>
              <p:tags r:id="rId2"/>
            </p:custDataLst>
          </p:nvPr>
        </p:nvSpPr>
        <p:spPr>
          <a:xfrm>
            <a:off x="4554855" y="2266950"/>
            <a:ext cx="7482840" cy="2361565"/>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vert="horz" lIns="91440" tIns="45720" rIns="91440" bIns="45720" rtlCol="0">
            <a:normAutofit lnSpcReduction="10000"/>
          </a:bodyPr>
          <a:lstStyle>
            <a:lvl1pPr marL="449580" marR="0" indent="-449580" algn="l" defTabSz="914400" rtl="0" eaLnBrk="1" fontAlgn="auto" latinLnBrk="0" hangingPunct="1">
              <a:lnSpc>
                <a:spcPts val="4500"/>
              </a:lnSpc>
              <a:spcBef>
                <a:spcPts val="600"/>
              </a:spcBef>
              <a:spcAft>
                <a:spcPts val="600"/>
              </a:spcAft>
              <a:buClrTx/>
              <a:buSzTx/>
              <a:buFont typeface="+mj-lt"/>
              <a:buAutoNum type="romanUcPeriod"/>
              <a:defRPr sz="3000" kern="1200" baseline="0">
                <a:solidFill>
                  <a:schemeClr val="tx1"/>
                </a:solidFill>
                <a:latin typeface="Times New Roman" panose="02020603050405020304" pitchFamily="18" charset="0"/>
                <a:ea typeface="等线" panose="02010600030101010101" pitchFamily="2" charset="-122"/>
                <a:cs typeface="+mn-cs"/>
              </a:defRPr>
            </a:lvl1pPr>
            <a:lvl2pPr marL="808355" indent="-358775" algn="l" defTabSz="914400" rtl="0" eaLnBrk="1" latinLnBrk="0" hangingPunct="1">
              <a:lnSpc>
                <a:spcPts val="4000"/>
              </a:lnSpc>
              <a:spcBef>
                <a:spcPts val="600"/>
              </a:spcBef>
              <a:spcAft>
                <a:spcPts val="600"/>
              </a:spcAft>
              <a:buFont typeface="+mj-lt"/>
              <a:buAutoNum type="arabicPeriod"/>
              <a:defRPr lang="en-US" altLang="zh-CN" sz="2500" kern="1200" baseline="0" smtClean="0">
                <a:solidFill>
                  <a:schemeClr val="tx1"/>
                </a:solidFill>
                <a:latin typeface="Times New Roman" panose="02020603050405020304" pitchFamily="18" charset="0"/>
                <a:ea typeface="等线" panose="02010600030101010101" pitchFamily="2" charset="-122"/>
                <a:cs typeface="+mn-cs"/>
              </a:defRPr>
            </a:lvl2pPr>
            <a:lvl3pPr marL="800100" marR="0" indent="-342900" algn="l" defTabSz="914400" rtl="0" eaLnBrk="1" fontAlgn="auto" latinLnBrk="0" hangingPunct="1">
              <a:lnSpc>
                <a:spcPts val="4000"/>
              </a:lnSpc>
              <a:spcBef>
                <a:spcPts val="600"/>
              </a:spcBef>
              <a:spcAft>
                <a:spcPts val="600"/>
              </a:spcAft>
              <a:buClrTx/>
              <a:buSzTx/>
              <a:buFont typeface="Wingdings" panose="05000000000000000000" pitchFamily="2" charset="2"/>
              <a:buChar char="ü"/>
              <a:defRPr lang="zh-CN" altLang="en-US" sz="2500" kern="1200" baseline="0">
                <a:solidFill>
                  <a:schemeClr val="tx1"/>
                </a:solidFill>
                <a:latin typeface="Times New Roman" panose="02020603050405020304" pitchFamily="18" charset="0"/>
                <a:ea typeface="等线 Light" panose="0201060003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zh-CN"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DNA</a:t>
            </a:r>
            <a:r>
              <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连接酶</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能够将</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DNA</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片段连接起来</a:t>
            </a:r>
            <a:endParaRPr lang="en-US" altLang="zh-CN" sz="2400">
              <a:latin typeface="微软雅黑" panose="020B0503020204020204" pitchFamily="34" charset="-122"/>
              <a:ea typeface="微软雅黑" panose="020B0503020204020204" pitchFamily="34" charset="-122"/>
              <a:cs typeface="微软雅黑" panose="020B0503020204020204" pitchFamily="34" charset="-122"/>
            </a:endParaRPr>
          </a:p>
          <a:p>
            <a:pPr>
              <a:lnSpc>
                <a:spcPct val="100000"/>
              </a:lnSpc>
            </a:pPr>
            <a:r>
              <a:rPr lang="zh-CN" altLang="en-US" sz="240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基因工程</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常用的</a:t>
            </a:r>
            <a:r>
              <a:rPr lang="en-US" altLang="zh-CN"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DNA</a:t>
            </a:r>
            <a:r>
              <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连接酶</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有两种：</a:t>
            </a:r>
            <a:endParaRPr lang="en-US" altLang="zh-CN" sz="2400">
              <a:latin typeface="微软雅黑" panose="020B0503020204020204" pitchFamily="34" charset="-122"/>
              <a:ea typeface="微软雅黑" panose="020B0503020204020204" pitchFamily="34" charset="-122"/>
              <a:cs typeface="微软雅黑" panose="020B0503020204020204" pitchFamily="34" charset="-122"/>
            </a:endParaRPr>
          </a:p>
          <a:p>
            <a:pPr marL="701675" lvl="1" indent="-342900">
              <a:lnSpc>
                <a:spcPct val="100000"/>
              </a:lnSpc>
              <a:buFont typeface="Wingdings" panose="05000000000000000000" pitchFamily="2" charset="2"/>
              <a:buChar char="l"/>
            </a:pPr>
            <a:r>
              <a:rPr lang="en-US" altLang="zh-CN" sz="2400">
                <a:solidFill>
                  <a:srgbClr val="0000FA"/>
                </a:solidFill>
                <a:latin typeface="楷体" panose="02010609060101010101" pitchFamily="49" charset="-122"/>
                <a:ea typeface="楷体" panose="02010609060101010101" pitchFamily="49" charset="-122"/>
                <a:cs typeface="微软雅黑" panose="020B0503020204020204" pitchFamily="34" charset="-122"/>
              </a:rPr>
              <a:t>E.coli</a:t>
            </a:r>
            <a:r>
              <a:rPr lang="zh-CN" altLang="en-US" sz="2400">
                <a:solidFill>
                  <a:srgbClr val="0000FA"/>
                </a:solidFill>
                <a:latin typeface="楷体" panose="02010609060101010101" pitchFamily="49" charset="-122"/>
                <a:ea typeface="楷体" panose="02010609060101010101" pitchFamily="49" charset="-122"/>
                <a:cs typeface="微软雅黑" panose="020B0503020204020204" pitchFamily="34" charset="-122"/>
              </a:rPr>
              <a:t> </a:t>
            </a:r>
            <a:r>
              <a:rPr lang="en-US" altLang="zh-CN" sz="2400">
                <a:solidFill>
                  <a:srgbClr val="0000FA"/>
                </a:solidFill>
                <a:latin typeface="楷体" panose="02010609060101010101" pitchFamily="49" charset="-122"/>
                <a:ea typeface="楷体" panose="02010609060101010101" pitchFamily="49" charset="-122"/>
                <a:cs typeface="微软雅黑" panose="020B0503020204020204" pitchFamily="34" charset="-122"/>
              </a:rPr>
              <a:t>DNA</a:t>
            </a:r>
            <a:r>
              <a:rPr lang="zh-CN" altLang="en-US" sz="2400">
                <a:solidFill>
                  <a:srgbClr val="0000FA"/>
                </a:solidFill>
                <a:latin typeface="楷体" panose="02010609060101010101" pitchFamily="49" charset="-122"/>
                <a:ea typeface="楷体" panose="02010609060101010101" pitchFamily="49" charset="-122"/>
                <a:cs typeface="微软雅黑" panose="020B0503020204020204" pitchFamily="34" charset="-122"/>
              </a:rPr>
              <a:t>连接酶：</a:t>
            </a:r>
            <a:r>
              <a:rPr lang="zh-CN" altLang="en-US" sz="2400">
                <a:latin typeface="楷体" panose="02010609060101010101" pitchFamily="49" charset="-122"/>
                <a:ea typeface="楷体" panose="02010609060101010101" pitchFamily="49" charset="-122"/>
                <a:cs typeface="微软雅黑" panose="020B0503020204020204" pitchFamily="34" charset="-122"/>
              </a:rPr>
              <a:t>连接互补的</a:t>
            </a:r>
            <a:r>
              <a:rPr lang="zh-CN" altLang="en-US" sz="2400">
                <a:solidFill>
                  <a:srgbClr val="FF0000"/>
                </a:solidFill>
                <a:latin typeface="楷体" panose="02010609060101010101" pitchFamily="49" charset="-122"/>
                <a:ea typeface="楷体" panose="02010609060101010101" pitchFamily="49" charset="-122"/>
                <a:cs typeface="微软雅黑" panose="020B0503020204020204" pitchFamily="34" charset="-122"/>
              </a:rPr>
              <a:t>黏性末端</a:t>
            </a:r>
            <a:r>
              <a:rPr lang="zh-CN" altLang="en-US" sz="2400">
                <a:latin typeface="楷体" panose="02010609060101010101" pitchFamily="49" charset="-122"/>
                <a:ea typeface="楷体" panose="02010609060101010101" pitchFamily="49" charset="-122"/>
                <a:cs typeface="微软雅黑" panose="020B0503020204020204" pitchFamily="34" charset="-122"/>
              </a:rPr>
              <a:t>，不能连接平末端</a:t>
            </a:r>
            <a:endParaRPr lang="en-US" altLang="zh-CN" sz="2400">
              <a:latin typeface="楷体" panose="02010609060101010101" pitchFamily="49" charset="-122"/>
              <a:ea typeface="楷体" panose="02010609060101010101" pitchFamily="49" charset="-122"/>
              <a:cs typeface="微软雅黑" panose="020B0503020204020204" pitchFamily="34" charset="-122"/>
            </a:endParaRPr>
          </a:p>
          <a:p>
            <a:pPr marL="701675" lvl="1" indent="-342900">
              <a:lnSpc>
                <a:spcPct val="100000"/>
              </a:lnSpc>
              <a:buFont typeface="Wingdings" panose="05000000000000000000" pitchFamily="2" charset="2"/>
              <a:buChar char="l"/>
            </a:pPr>
            <a:r>
              <a:rPr lang="en-US" altLang="zh-CN" sz="2400">
                <a:solidFill>
                  <a:srgbClr val="0000FA"/>
                </a:solidFill>
                <a:latin typeface="楷体" panose="02010609060101010101" pitchFamily="49" charset="-122"/>
                <a:ea typeface="楷体" panose="02010609060101010101" pitchFamily="49" charset="-122"/>
                <a:cs typeface="微软雅黑" panose="020B0503020204020204" pitchFamily="34" charset="-122"/>
              </a:rPr>
              <a:t>T4 DNA</a:t>
            </a:r>
            <a:r>
              <a:rPr lang="zh-CN" altLang="en-US" sz="2400">
                <a:solidFill>
                  <a:srgbClr val="0000FA"/>
                </a:solidFill>
                <a:latin typeface="楷体" panose="02010609060101010101" pitchFamily="49" charset="-122"/>
                <a:ea typeface="楷体" panose="02010609060101010101" pitchFamily="49" charset="-122"/>
                <a:cs typeface="微软雅黑" panose="020B0503020204020204" pitchFamily="34" charset="-122"/>
              </a:rPr>
              <a:t>连接酶：</a:t>
            </a:r>
            <a:r>
              <a:rPr lang="zh-CN" altLang="en-US" sz="2400">
                <a:latin typeface="楷体" panose="02010609060101010101" pitchFamily="49" charset="-122"/>
                <a:ea typeface="楷体" panose="02010609060101010101" pitchFamily="49" charset="-122"/>
                <a:cs typeface="微软雅黑" panose="020B0503020204020204" pitchFamily="34" charset="-122"/>
              </a:rPr>
              <a:t>连接互补的</a:t>
            </a:r>
            <a:r>
              <a:rPr lang="zh-CN" altLang="en-US" sz="2400">
                <a:solidFill>
                  <a:srgbClr val="FF0000"/>
                </a:solidFill>
                <a:latin typeface="楷体" panose="02010609060101010101" pitchFamily="49" charset="-122"/>
                <a:ea typeface="楷体" panose="02010609060101010101" pitchFamily="49" charset="-122"/>
                <a:cs typeface="微软雅黑" panose="020B0503020204020204" pitchFamily="34" charset="-122"/>
              </a:rPr>
              <a:t>黏性末端和平末端</a:t>
            </a:r>
            <a:endParaRPr lang="zh-CN" altLang="en-US" sz="2400">
              <a:solidFill>
                <a:srgbClr val="FF0000"/>
              </a:solidFill>
              <a:latin typeface="楷体" panose="02010609060101010101" pitchFamily="49" charset="-122"/>
              <a:ea typeface="楷体" panose="02010609060101010101" pitchFamily="49" charset="-122"/>
              <a:cs typeface="微软雅黑" panose="020B0503020204020204" pitchFamily="34" charset="-122"/>
            </a:endParaRPr>
          </a:p>
        </p:txBody>
      </p:sp>
      <p:grpSp>
        <p:nvGrpSpPr>
          <p:cNvPr id="8" name="组合 7"/>
          <p:cNvGrpSpPr/>
          <p:nvPr>
            <p:custDataLst>
              <p:tags r:id="rId3"/>
            </p:custDataLst>
          </p:nvPr>
        </p:nvGrpSpPr>
        <p:grpSpPr>
          <a:xfrm>
            <a:off x="366838" y="2313890"/>
            <a:ext cx="3806594" cy="1330019"/>
            <a:chOff x="366838" y="1180415"/>
            <a:chExt cx="3806594" cy="1330019"/>
          </a:xfrm>
        </p:grpSpPr>
        <p:pic>
          <p:nvPicPr>
            <p:cNvPr id="10" name="图片 9"/>
            <p:cNvPicPr>
              <a:picLocks noChangeAspect="1"/>
            </p:cNvPicPr>
            <p:nvPr>
              <p:custDataLst>
                <p:tags r:id="rId4"/>
              </p:custDataLst>
            </p:nvPr>
          </p:nvPicPr>
          <p:blipFill>
            <a:blip r:embed="rId5">
              <a:extLst>
                <a:ext uri="{28A0092B-C50C-407E-A947-70E740481C1C}">
                  <a14:useLocalDpi xmlns:a14="http://schemas.microsoft.com/office/drawing/2010/main" val="0"/>
                </a:ext>
              </a:extLst>
            </a:blip>
            <a:srcRect l="54098" t="19171" r="1369" b="15408"/>
            <a:stretch>
              <a:fillRect/>
            </a:stretch>
          </p:blipFill>
          <p:spPr>
            <a:xfrm>
              <a:off x="556954" y="1180415"/>
              <a:ext cx="3378038" cy="1255405"/>
            </a:xfrm>
            <a:prstGeom prst="rect">
              <a:avLst/>
            </a:prstGeom>
          </p:spPr>
        </p:pic>
        <p:sp>
          <p:nvSpPr>
            <p:cNvPr id="11" name="文本框 10"/>
            <p:cNvSpPr txBox="1"/>
            <p:nvPr>
              <p:custDataLst>
                <p:tags r:id="rId6"/>
              </p:custDataLst>
            </p:nvPr>
          </p:nvSpPr>
          <p:spPr>
            <a:xfrm>
              <a:off x="2380516" y="2111654"/>
              <a:ext cx="389890" cy="398780"/>
            </a:xfrm>
            <a:prstGeom prst="rect">
              <a:avLst/>
            </a:prstGeom>
            <a:noFill/>
          </p:spPr>
          <p:txBody>
            <a:bodyPr wrap="none" rtlCol="0">
              <a:spAutoFit/>
            </a:bodyPr>
            <a:lstStyle/>
            <a:p>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5′</a:t>
              </a:r>
              <a:endParaRPr lang="zh-CN" altLang="en-US" sz="2000" b="1">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2" name="文本框 11"/>
            <p:cNvSpPr txBox="1"/>
            <p:nvPr>
              <p:custDataLst>
                <p:tags r:id="rId7"/>
              </p:custDataLst>
            </p:nvPr>
          </p:nvSpPr>
          <p:spPr>
            <a:xfrm>
              <a:off x="1816540" y="1181459"/>
              <a:ext cx="389890" cy="398780"/>
            </a:xfrm>
            <a:prstGeom prst="rect">
              <a:avLst/>
            </a:prstGeom>
            <a:noFill/>
          </p:spPr>
          <p:txBody>
            <a:bodyPr wrap="none" rtlCol="0">
              <a:spAutoFit/>
            </a:bodyPr>
            <a:lstStyle/>
            <a:p>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5′</a:t>
              </a:r>
              <a:endParaRPr lang="zh-CN" altLang="en-US" sz="2000" b="1">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3" name="文本框 12"/>
            <p:cNvSpPr txBox="1"/>
            <p:nvPr>
              <p:custDataLst>
                <p:tags r:id="rId8"/>
              </p:custDataLst>
            </p:nvPr>
          </p:nvSpPr>
          <p:spPr>
            <a:xfrm>
              <a:off x="366838" y="1185385"/>
              <a:ext cx="389890" cy="398780"/>
            </a:xfrm>
            <a:prstGeom prst="rect">
              <a:avLst/>
            </a:prstGeom>
            <a:noFill/>
          </p:spPr>
          <p:txBody>
            <a:bodyPr wrap="none" rtlCol="0">
              <a:spAutoFit/>
            </a:bodyPr>
            <a:lstStyle/>
            <a:p>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5′</a:t>
              </a:r>
              <a:endParaRPr lang="zh-CN" altLang="en-US" sz="2000" b="1">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4" name="文本框 13"/>
            <p:cNvSpPr txBox="1"/>
            <p:nvPr>
              <p:custDataLst>
                <p:tags r:id="rId9"/>
              </p:custDataLst>
            </p:nvPr>
          </p:nvSpPr>
          <p:spPr>
            <a:xfrm>
              <a:off x="3783542" y="2111654"/>
              <a:ext cx="389890" cy="398780"/>
            </a:xfrm>
            <a:prstGeom prst="rect">
              <a:avLst/>
            </a:prstGeom>
            <a:noFill/>
          </p:spPr>
          <p:txBody>
            <a:bodyPr wrap="none" rtlCol="0">
              <a:spAutoFit/>
            </a:bodyPr>
            <a:lstStyle/>
            <a:p>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5′</a:t>
              </a:r>
              <a:endParaRPr lang="zh-CN" altLang="en-US" sz="2000" b="1">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27" name="组合 26"/>
          <p:cNvGrpSpPr/>
          <p:nvPr>
            <p:custDataLst>
              <p:tags r:id="rId10"/>
            </p:custDataLst>
          </p:nvPr>
        </p:nvGrpSpPr>
        <p:grpSpPr>
          <a:xfrm>
            <a:off x="868408" y="4684005"/>
            <a:ext cx="2631203" cy="1224756"/>
            <a:chOff x="868408" y="3550530"/>
            <a:chExt cx="2631203" cy="1224756"/>
          </a:xfrm>
        </p:grpSpPr>
        <p:pic>
          <p:nvPicPr>
            <p:cNvPr id="15" name="图片 14" descr="矩形, 白板  描述已自动生成"/>
            <p:cNvPicPr>
              <a:picLocks noChangeAspect="1"/>
            </p:cNvPicPr>
            <p:nvPr>
              <p:custDataLst>
                <p:tags r:id="rId11"/>
              </p:custDataLst>
            </p:nvPr>
          </p:nvPicPr>
          <p:blipFill>
            <a:blip r:embed="rId12">
              <a:extLst>
                <a:ext uri="{28A0092B-C50C-407E-A947-70E740481C1C}">
                  <a14:useLocalDpi xmlns:a14="http://schemas.microsoft.com/office/drawing/2010/main" val="0"/>
                </a:ext>
              </a:extLst>
            </a:blip>
            <a:srcRect l="11761" t="22676" r="2057" b="17604"/>
            <a:stretch>
              <a:fillRect/>
            </a:stretch>
          </p:blipFill>
          <p:spPr>
            <a:xfrm>
              <a:off x="1188092" y="3597898"/>
              <a:ext cx="1921629" cy="1057275"/>
            </a:xfrm>
            <a:prstGeom prst="rect">
              <a:avLst/>
            </a:prstGeom>
          </p:spPr>
        </p:pic>
        <p:sp>
          <p:nvSpPr>
            <p:cNvPr id="17" name="文本框 16"/>
            <p:cNvSpPr txBox="1"/>
            <p:nvPr>
              <p:custDataLst>
                <p:tags r:id="rId13"/>
              </p:custDataLst>
            </p:nvPr>
          </p:nvSpPr>
          <p:spPr>
            <a:xfrm>
              <a:off x="3109721" y="3550530"/>
              <a:ext cx="389890" cy="398780"/>
            </a:xfrm>
            <a:prstGeom prst="rect">
              <a:avLst/>
            </a:prstGeom>
            <a:noFill/>
          </p:spPr>
          <p:txBody>
            <a:bodyPr wrap="none" rtlCol="0">
              <a:spAutoFit/>
            </a:bodyPr>
            <a:lstStyle/>
            <a:p>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3′</a:t>
              </a:r>
              <a:endParaRPr lang="zh-CN" altLang="en-US" sz="2000" b="1">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8" name="文本框 17"/>
            <p:cNvSpPr txBox="1"/>
            <p:nvPr>
              <p:custDataLst>
                <p:tags r:id="rId14"/>
              </p:custDataLst>
            </p:nvPr>
          </p:nvSpPr>
          <p:spPr>
            <a:xfrm>
              <a:off x="868408" y="4376506"/>
              <a:ext cx="389890" cy="398780"/>
            </a:xfrm>
            <a:prstGeom prst="rect">
              <a:avLst/>
            </a:prstGeom>
            <a:noFill/>
          </p:spPr>
          <p:txBody>
            <a:bodyPr wrap="none" rtlCol="0">
              <a:spAutoFit/>
            </a:bodyPr>
            <a:lstStyle/>
            <a:p>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3′</a:t>
              </a:r>
              <a:endParaRPr lang="zh-CN" altLang="en-US" sz="2000" b="1">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9" name="文本框 18"/>
            <p:cNvSpPr txBox="1"/>
            <p:nvPr>
              <p:custDataLst>
                <p:tags r:id="rId15"/>
              </p:custDataLst>
            </p:nvPr>
          </p:nvSpPr>
          <p:spPr>
            <a:xfrm>
              <a:off x="868408" y="3550530"/>
              <a:ext cx="389890" cy="398780"/>
            </a:xfrm>
            <a:prstGeom prst="rect">
              <a:avLst/>
            </a:prstGeom>
            <a:noFill/>
          </p:spPr>
          <p:txBody>
            <a:bodyPr wrap="none" rtlCol="0">
              <a:spAutoFit/>
            </a:bodyPr>
            <a:lstStyle/>
            <a:p>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5′</a:t>
              </a:r>
              <a:endParaRPr lang="zh-CN" altLang="en-US" sz="2000" b="1">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0" name="文本框 19"/>
            <p:cNvSpPr txBox="1"/>
            <p:nvPr>
              <p:custDataLst>
                <p:tags r:id="rId16"/>
              </p:custDataLst>
            </p:nvPr>
          </p:nvSpPr>
          <p:spPr>
            <a:xfrm>
              <a:off x="3109721" y="4376506"/>
              <a:ext cx="389890" cy="398780"/>
            </a:xfrm>
            <a:prstGeom prst="rect">
              <a:avLst/>
            </a:prstGeom>
            <a:noFill/>
          </p:spPr>
          <p:txBody>
            <a:bodyPr wrap="none" rtlCol="0">
              <a:spAutoFit/>
            </a:bodyPr>
            <a:lstStyle/>
            <a:p>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5′</a:t>
              </a:r>
              <a:endParaRPr lang="zh-CN" altLang="en-US" sz="2000" b="1">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31" name="组合 30"/>
          <p:cNvGrpSpPr/>
          <p:nvPr>
            <p:custDataLst>
              <p:tags r:id="rId17"/>
            </p:custDataLst>
          </p:nvPr>
        </p:nvGrpSpPr>
        <p:grpSpPr>
          <a:xfrm>
            <a:off x="9172147" y="5144128"/>
            <a:ext cx="2631203" cy="1224756"/>
            <a:chOff x="9314191" y="4801643"/>
            <a:chExt cx="2631203" cy="1224756"/>
          </a:xfrm>
        </p:grpSpPr>
        <p:pic>
          <p:nvPicPr>
            <p:cNvPr id="21" name="图片 20" descr="文本  中度可信度描述已自动生成"/>
            <p:cNvPicPr>
              <a:picLocks noChangeAspect="1"/>
            </p:cNvPicPr>
            <p:nvPr>
              <p:custDataLst>
                <p:tags r:id="rId18"/>
              </p:custDataLst>
            </p:nvPr>
          </p:nvPicPr>
          <p:blipFill>
            <a:blip r:embed="rId19">
              <a:extLst>
                <a:ext uri="{28A0092B-C50C-407E-A947-70E740481C1C}">
                  <a14:useLocalDpi xmlns:a14="http://schemas.microsoft.com/office/drawing/2010/main" val="0"/>
                </a:ext>
              </a:extLst>
            </a:blip>
            <a:stretch>
              <a:fillRect/>
            </a:stretch>
          </p:blipFill>
          <p:spPr>
            <a:xfrm>
              <a:off x="9645531" y="4801643"/>
              <a:ext cx="1944961" cy="1110232"/>
            </a:xfrm>
            <a:prstGeom prst="rect">
              <a:avLst/>
            </a:prstGeom>
          </p:spPr>
        </p:pic>
        <p:sp>
          <p:nvSpPr>
            <p:cNvPr id="22" name="文本框 21"/>
            <p:cNvSpPr txBox="1"/>
            <p:nvPr>
              <p:custDataLst>
                <p:tags r:id="rId20"/>
              </p:custDataLst>
            </p:nvPr>
          </p:nvSpPr>
          <p:spPr>
            <a:xfrm>
              <a:off x="11555504" y="4801643"/>
              <a:ext cx="389890" cy="398780"/>
            </a:xfrm>
            <a:prstGeom prst="rect">
              <a:avLst/>
            </a:prstGeom>
            <a:noFill/>
          </p:spPr>
          <p:txBody>
            <a:bodyPr wrap="none" rtlCol="0">
              <a:spAutoFit/>
            </a:bodyPr>
            <a:lstStyle/>
            <a:p>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3′</a:t>
              </a:r>
              <a:endParaRPr lang="zh-CN" altLang="en-US" sz="2000" b="1">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3" name="文本框 22"/>
            <p:cNvSpPr txBox="1"/>
            <p:nvPr>
              <p:custDataLst>
                <p:tags r:id="rId21"/>
              </p:custDataLst>
            </p:nvPr>
          </p:nvSpPr>
          <p:spPr>
            <a:xfrm>
              <a:off x="9314191" y="5627619"/>
              <a:ext cx="389890" cy="398780"/>
            </a:xfrm>
            <a:prstGeom prst="rect">
              <a:avLst/>
            </a:prstGeom>
            <a:noFill/>
          </p:spPr>
          <p:txBody>
            <a:bodyPr wrap="none" rtlCol="0">
              <a:spAutoFit/>
            </a:bodyPr>
            <a:lstStyle/>
            <a:p>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3′</a:t>
              </a:r>
              <a:endParaRPr lang="zh-CN" altLang="en-US" sz="2000" b="1">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4" name="文本框 23"/>
            <p:cNvSpPr txBox="1"/>
            <p:nvPr>
              <p:custDataLst>
                <p:tags r:id="rId22"/>
              </p:custDataLst>
            </p:nvPr>
          </p:nvSpPr>
          <p:spPr>
            <a:xfrm>
              <a:off x="9314191" y="4801643"/>
              <a:ext cx="389890" cy="398780"/>
            </a:xfrm>
            <a:prstGeom prst="rect">
              <a:avLst/>
            </a:prstGeom>
            <a:noFill/>
          </p:spPr>
          <p:txBody>
            <a:bodyPr wrap="none" rtlCol="0">
              <a:spAutoFit/>
            </a:bodyPr>
            <a:lstStyle/>
            <a:p>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5′</a:t>
              </a:r>
              <a:endParaRPr lang="zh-CN" altLang="en-US" sz="2000" b="1">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5" name="文本框 24"/>
            <p:cNvSpPr txBox="1"/>
            <p:nvPr>
              <p:custDataLst>
                <p:tags r:id="rId23"/>
              </p:custDataLst>
            </p:nvPr>
          </p:nvSpPr>
          <p:spPr>
            <a:xfrm>
              <a:off x="11555504" y="5627619"/>
              <a:ext cx="389890" cy="398780"/>
            </a:xfrm>
            <a:prstGeom prst="rect">
              <a:avLst/>
            </a:prstGeom>
            <a:noFill/>
          </p:spPr>
          <p:txBody>
            <a:bodyPr wrap="none" rtlCol="0">
              <a:spAutoFit/>
            </a:bodyPr>
            <a:lstStyle/>
            <a:p>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5′</a:t>
              </a:r>
              <a:endParaRPr lang="zh-CN" altLang="en-US" sz="2000" b="1">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28" name="组合 27"/>
          <p:cNvGrpSpPr/>
          <p:nvPr>
            <p:custDataLst>
              <p:tags r:id="rId24"/>
            </p:custDataLst>
          </p:nvPr>
        </p:nvGrpSpPr>
        <p:grpSpPr>
          <a:xfrm>
            <a:off x="4555060" y="5071655"/>
            <a:ext cx="3684033" cy="1313255"/>
            <a:chOff x="4697104" y="4729170"/>
            <a:chExt cx="3684033" cy="1313255"/>
          </a:xfrm>
        </p:grpSpPr>
        <p:pic>
          <p:nvPicPr>
            <p:cNvPr id="26" name="图片 25"/>
            <p:cNvPicPr>
              <a:picLocks noChangeAspect="1"/>
            </p:cNvPicPr>
            <p:nvPr>
              <p:custDataLst>
                <p:tags r:id="rId25"/>
              </p:custDataLst>
            </p:nvPr>
          </p:nvPicPr>
          <p:blipFill>
            <a:blip r:embed="rId26">
              <a:clrChange>
                <a:clrFrom>
                  <a:srgbClr val="FFFFFF"/>
                </a:clrFrom>
                <a:clrTo>
                  <a:srgbClr val="FFFFFF">
                    <a:alpha val="0"/>
                  </a:srgbClr>
                </a:clrTo>
              </a:clrChange>
              <a:extLst>
                <a:ext uri="{28A0092B-C50C-407E-A947-70E740481C1C}">
                  <a14:useLocalDpi xmlns:a14="http://schemas.microsoft.com/office/drawing/2010/main" val="0"/>
                </a:ext>
              </a:extLst>
            </a:blip>
            <a:srcRect l="56359" t="12670" b="25189"/>
            <a:stretch>
              <a:fillRect/>
            </a:stretch>
          </p:blipFill>
          <p:spPr>
            <a:xfrm>
              <a:off x="4965016" y="4729170"/>
              <a:ext cx="3240184" cy="1255179"/>
            </a:xfrm>
            <a:prstGeom prst="rect">
              <a:avLst/>
            </a:prstGeom>
          </p:spPr>
        </p:pic>
        <p:sp>
          <p:nvSpPr>
            <p:cNvPr id="29" name="文本框 28"/>
            <p:cNvSpPr txBox="1"/>
            <p:nvPr>
              <p:custDataLst>
                <p:tags r:id="rId27"/>
              </p:custDataLst>
            </p:nvPr>
          </p:nvSpPr>
          <p:spPr>
            <a:xfrm>
              <a:off x="4697104" y="4788576"/>
              <a:ext cx="389890" cy="398780"/>
            </a:xfrm>
            <a:prstGeom prst="rect">
              <a:avLst/>
            </a:prstGeom>
            <a:noFill/>
          </p:spPr>
          <p:txBody>
            <a:bodyPr wrap="none" rtlCol="0">
              <a:spAutoFit/>
            </a:bodyPr>
            <a:lstStyle/>
            <a:p>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5′</a:t>
              </a:r>
              <a:endParaRPr lang="zh-CN" altLang="en-US" sz="2000" b="1">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0" name="文本框 29"/>
            <p:cNvSpPr txBox="1"/>
            <p:nvPr>
              <p:custDataLst>
                <p:tags r:id="rId28"/>
              </p:custDataLst>
            </p:nvPr>
          </p:nvSpPr>
          <p:spPr>
            <a:xfrm>
              <a:off x="6491659" y="4788576"/>
              <a:ext cx="389890" cy="398780"/>
            </a:xfrm>
            <a:prstGeom prst="rect">
              <a:avLst/>
            </a:prstGeom>
            <a:noFill/>
          </p:spPr>
          <p:txBody>
            <a:bodyPr wrap="none" rtlCol="0">
              <a:spAutoFit/>
            </a:bodyPr>
            <a:lstStyle/>
            <a:p>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5′</a:t>
              </a:r>
              <a:endParaRPr lang="zh-CN" altLang="en-US" sz="2000" b="1">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2" name="文本框 31"/>
            <p:cNvSpPr txBox="1"/>
            <p:nvPr>
              <p:custDataLst>
                <p:tags r:id="rId29"/>
              </p:custDataLst>
            </p:nvPr>
          </p:nvSpPr>
          <p:spPr>
            <a:xfrm>
              <a:off x="6248013" y="5643645"/>
              <a:ext cx="389890" cy="398780"/>
            </a:xfrm>
            <a:prstGeom prst="rect">
              <a:avLst/>
            </a:prstGeom>
            <a:noFill/>
          </p:spPr>
          <p:txBody>
            <a:bodyPr wrap="none" rtlCol="0">
              <a:spAutoFit/>
            </a:bodyPr>
            <a:lstStyle/>
            <a:p>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5′</a:t>
              </a:r>
              <a:endParaRPr lang="zh-CN" altLang="en-US" sz="2000" b="1">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3" name="文本框 32"/>
            <p:cNvSpPr txBox="1"/>
            <p:nvPr>
              <p:custDataLst>
                <p:tags r:id="rId30"/>
              </p:custDataLst>
            </p:nvPr>
          </p:nvSpPr>
          <p:spPr>
            <a:xfrm>
              <a:off x="7991247" y="5619953"/>
              <a:ext cx="389890" cy="398780"/>
            </a:xfrm>
            <a:prstGeom prst="rect">
              <a:avLst/>
            </a:prstGeom>
            <a:noFill/>
          </p:spPr>
          <p:txBody>
            <a:bodyPr wrap="none" rtlCol="0">
              <a:spAutoFit/>
            </a:bodyPr>
            <a:lstStyle/>
            <a:p>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5′</a:t>
              </a:r>
              <a:endParaRPr lang="zh-CN" altLang="en-US" sz="2000" b="1">
                <a:latin typeface="微软雅黑" panose="020B0503020204020204" pitchFamily="34" charset="-122"/>
                <a:ea typeface="微软雅黑" panose="020B0503020204020204" pitchFamily="34" charset="-122"/>
                <a:cs typeface="Times New Roman" panose="02020603050405020304" pitchFamily="18" charset="0"/>
              </a:endParaRPr>
            </a:p>
          </p:txBody>
        </p:sp>
      </p:grpSp>
      <p:cxnSp>
        <p:nvCxnSpPr>
          <p:cNvPr id="34" name="直接箭头连接符 33"/>
          <p:cNvCxnSpPr/>
          <p:nvPr>
            <p:custDataLst>
              <p:tags r:id="rId31"/>
            </p:custDataLst>
          </p:nvPr>
        </p:nvCxnSpPr>
        <p:spPr>
          <a:xfrm>
            <a:off x="8023265" y="5654805"/>
            <a:ext cx="1234610" cy="0"/>
          </a:xfrm>
          <a:prstGeom prst="straightConnector1">
            <a:avLst/>
          </a:prstGeom>
          <a:ln w="101600">
            <a:gradFill>
              <a:gsLst>
                <a:gs pos="0">
                  <a:schemeClr val="accent1">
                    <a:lumMod val="5000"/>
                    <a:lumOff val="95000"/>
                  </a:schemeClr>
                </a:gs>
                <a:gs pos="51000">
                  <a:srgbClr val="FFFF00"/>
                </a:gs>
                <a:gs pos="67000">
                  <a:schemeClr val="accent1">
                    <a:lumMod val="20000"/>
                    <a:lumOff val="80000"/>
                  </a:schemeClr>
                </a:gs>
                <a:gs pos="68000">
                  <a:srgbClr val="B0DEFF">
                    <a:alpha val="100000"/>
                  </a:srgbClr>
                </a:gs>
                <a:gs pos="4000">
                  <a:srgbClr val="C00000"/>
                </a:gs>
                <a:gs pos="1000">
                  <a:srgbClr val="D7EFFF">
                    <a:alpha val="100000"/>
                  </a:srgbClr>
                </a:gs>
                <a:gs pos="100000">
                  <a:srgbClr val="7030A0"/>
                </a:gs>
              </a:gsLst>
              <a:lin ang="0" scaled="0"/>
            </a:gradFill>
            <a:tailEnd type="triangle"/>
          </a:ln>
        </p:spPr>
        <p:style>
          <a:lnRef idx="1">
            <a:schemeClr val="dk1"/>
          </a:lnRef>
          <a:fillRef idx="0">
            <a:schemeClr val="dk1"/>
          </a:fillRef>
          <a:effectRef idx="0">
            <a:schemeClr val="dk1"/>
          </a:effectRef>
          <a:fontRef idx="minor">
            <a:schemeClr val="tx1"/>
          </a:fontRef>
        </p:style>
      </p:cxnSp>
      <p:sp>
        <p:nvSpPr>
          <p:cNvPr id="35" name="文本框 34"/>
          <p:cNvSpPr txBox="1"/>
          <p:nvPr>
            <p:custDataLst>
              <p:tags r:id="rId32"/>
            </p:custDataLst>
          </p:nvPr>
        </p:nvSpPr>
        <p:spPr>
          <a:xfrm>
            <a:off x="8112833" y="4953190"/>
            <a:ext cx="1081405" cy="645160"/>
          </a:xfrm>
          <a:prstGeom prst="rect">
            <a:avLst/>
          </a:prstGeom>
          <a:noFill/>
        </p:spPr>
        <p:txBody>
          <a:bodyPr wrap="none" rtlCol="0">
            <a:spAutoFit/>
          </a:bodyPr>
          <a:lstStyle/>
          <a:p>
            <a:r>
              <a:rPr lang="en-US" altLang="zh-CN" b="1">
                <a:solidFill>
                  <a:srgbClr val="0000FA"/>
                </a:solidFill>
                <a:latin typeface="微软雅黑" panose="020B0503020204020204" pitchFamily="34" charset="-122"/>
                <a:ea typeface="微软雅黑" panose="020B0503020204020204" pitchFamily="34" charset="-122"/>
                <a:cs typeface="微软雅黑" panose="020B0503020204020204" pitchFamily="34" charset="-122"/>
              </a:rPr>
              <a:t>T4 DNA</a:t>
            </a:r>
            <a:endParaRPr lang="en-US" altLang="zh-CN" b="1">
              <a:solidFill>
                <a:srgbClr val="0000FA"/>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b="1">
                <a:solidFill>
                  <a:srgbClr val="0000FA"/>
                </a:solidFill>
                <a:latin typeface="微软雅黑" panose="020B0503020204020204" pitchFamily="34" charset="-122"/>
                <a:ea typeface="微软雅黑" panose="020B0503020204020204" pitchFamily="34" charset="-122"/>
                <a:cs typeface="微软雅黑" panose="020B0503020204020204" pitchFamily="34" charset="-122"/>
              </a:rPr>
              <a:t>连接酶</a:t>
            </a:r>
            <a:endParaRPr lang="zh-CN" altLang="en-US" b="1">
              <a:solidFill>
                <a:srgbClr val="0000FA"/>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36" name="直接箭头连接符 35"/>
          <p:cNvCxnSpPr/>
          <p:nvPr>
            <p:custDataLst>
              <p:tags r:id="rId33"/>
            </p:custDataLst>
          </p:nvPr>
        </p:nvCxnSpPr>
        <p:spPr>
          <a:xfrm flipH="1">
            <a:off x="2196772" y="3750138"/>
            <a:ext cx="0" cy="876631"/>
          </a:xfrm>
          <a:prstGeom prst="straightConnector1">
            <a:avLst/>
          </a:prstGeom>
          <a:ln w="101600">
            <a:gradFill>
              <a:gsLst>
                <a:gs pos="0">
                  <a:srgbClr val="C00000"/>
                </a:gs>
                <a:gs pos="93000">
                  <a:srgbClr val="7030A0"/>
                </a:gs>
                <a:gs pos="62000">
                  <a:srgbClr val="FFFF00"/>
                </a:gs>
                <a:gs pos="100000">
                  <a:schemeClr val="accent1">
                    <a:lumMod val="30000"/>
                    <a:lumOff val="70000"/>
                  </a:schemeClr>
                </a:gs>
              </a:gsLst>
              <a:lin ang="5400000" scaled="0"/>
            </a:gradFill>
            <a:tailEnd type="triangle"/>
          </a:ln>
        </p:spPr>
        <p:style>
          <a:lnRef idx="1">
            <a:schemeClr val="dk1"/>
          </a:lnRef>
          <a:fillRef idx="0">
            <a:schemeClr val="dk1"/>
          </a:fillRef>
          <a:effectRef idx="0">
            <a:schemeClr val="dk1"/>
          </a:effectRef>
          <a:fontRef idx="minor">
            <a:schemeClr val="tx1"/>
          </a:fontRef>
        </p:style>
      </p:cxnSp>
      <p:sp>
        <p:nvSpPr>
          <p:cNvPr id="37" name="文本框 36"/>
          <p:cNvSpPr txBox="1"/>
          <p:nvPr>
            <p:custDataLst>
              <p:tags r:id="rId34"/>
            </p:custDataLst>
          </p:nvPr>
        </p:nvSpPr>
        <p:spPr>
          <a:xfrm>
            <a:off x="443229" y="3884266"/>
            <a:ext cx="1767205" cy="368300"/>
          </a:xfrm>
          <a:prstGeom prst="rect">
            <a:avLst/>
          </a:prstGeom>
          <a:noFill/>
        </p:spPr>
        <p:txBody>
          <a:bodyPr wrap="none" rtlCol="0">
            <a:spAutoFit/>
          </a:bodyPr>
          <a:lstStyle/>
          <a:p>
            <a:r>
              <a:rPr lang="en-US" altLang="zh-CN" b="1">
                <a:solidFill>
                  <a:srgbClr val="0000FA"/>
                </a:solidFill>
                <a:latin typeface="微软雅黑" panose="020B0503020204020204" pitchFamily="34" charset="-122"/>
                <a:ea typeface="微软雅黑" panose="020B0503020204020204" pitchFamily="34" charset="-122"/>
                <a:cs typeface="微软雅黑" panose="020B0503020204020204" pitchFamily="34" charset="-122"/>
              </a:rPr>
              <a:t>T4 DNA</a:t>
            </a:r>
            <a:r>
              <a:rPr lang="zh-CN" altLang="en-US" b="1">
                <a:solidFill>
                  <a:srgbClr val="0000FA"/>
                </a:solidFill>
                <a:latin typeface="微软雅黑" panose="020B0503020204020204" pitchFamily="34" charset="-122"/>
                <a:ea typeface="微软雅黑" panose="020B0503020204020204" pitchFamily="34" charset="-122"/>
                <a:cs typeface="微软雅黑" panose="020B0503020204020204" pitchFamily="34" charset="-122"/>
              </a:rPr>
              <a:t>连接酶</a:t>
            </a:r>
            <a:endParaRPr lang="zh-CN" altLang="en-US" b="1">
              <a:solidFill>
                <a:srgbClr val="0000F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8" name="文本框 37"/>
          <p:cNvSpPr txBox="1"/>
          <p:nvPr>
            <p:custDataLst>
              <p:tags r:id="rId35"/>
            </p:custDataLst>
          </p:nvPr>
        </p:nvSpPr>
        <p:spPr>
          <a:xfrm>
            <a:off x="2258174" y="3877122"/>
            <a:ext cx="1973580" cy="368300"/>
          </a:xfrm>
          <a:prstGeom prst="rect">
            <a:avLst/>
          </a:prstGeom>
          <a:noFill/>
        </p:spPr>
        <p:txBody>
          <a:bodyPr wrap="none" rtlCol="0">
            <a:spAutoFit/>
          </a:bodyPr>
          <a:lstStyle/>
          <a:p>
            <a:r>
              <a:rPr lang="en-US" altLang="zh-CN" b="1" i="1">
                <a:solidFill>
                  <a:srgbClr val="0000FA"/>
                </a:solidFill>
                <a:latin typeface="微软雅黑" panose="020B0503020204020204" pitchFamily="34" charset="-122"/>
                <a:ea typeface="微软雅黑" panose="020B0503020204020204" pitchFamily="34" charset="-122"/>
                <a:cs typeface="微软雅黑" panose="020B0503020204020204" pitchFamily="34" charset="-122"/>
              </a:rPr>
              <a:t>E.coli </a:t>
            </a:r>
            <a:r>
              <a:rPr lang="en-US" altLang="zh-CN" b="1">
                <a:solidFill>
                  <a:srgbClr val="0000FA"/>
                </a:solidFill>
                <a:latin typeface="微软雅黑" panose="020B0503020204020204" pitchFamily="34" charset="-122"/>
                <a:ea typeface="微软雅黑" panose="020B0503020204020204" pitchFamily="34" charset="-122"/>
                <a:cs typeface="微软雅黑" panose="020B0503020204020204" pitchFamily="34" charset="-122"/>
              </a:rPr>
              <a:t>DNA</a:t>
            </a:r>
            <a:r>
              <a:rPr lang="zh-CN" altLang="en-US" b="1">
                <a:solidFill>
                  <a:srgbClr val="0000FA"/>
                </a:solidFill>
                <a:latin typeface="微软雅黑" panose="020B0503020204020204" pitchFamily="34" charset="-122"/>
                <a:ea typeface="微软雅黑" panose="020B0503020204020204" pitchFamily="34" charset="-122"/>
                <a:cs typeface="微软雅黑" panose="020B0503020204020204" pitchFamily="34" charset="-122"/>
              </a:rPr>
              <a:t>连接酶</a:t>
            </a:r>
            <a:endParaRPr lang="zh-CN" altLang="en-US" b="1">
              <a:solidFill>
                <a:srgbClr val="0000F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1" name="文本框 1"/>
          <p:cNvSpPr/>
          <p:nvPr>
            <p:custDataLst>
              <p:tags r:id="rId36"/>
            </p:custDataLst>
          </p:nvPr>
        </p:nvSpPr>
        <p:spPr bwMode="auto">
          <a:xfrm>
            <a:off x="248285" y="228600"/>
            <a:ext cx="6279515"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800" b="1">
                <a:solidFill>
                  <a:schemeClr val="lt1"/>
                </a:solidFill>
                <a:latin typeface="黑体" panose="02010609060101010101" charset="-122"/>
                <a:ea typeface="黑体" panose="02010609060101010101" charset="-122"/>
                <a:sym typeface="+mn-ea"/>
              </a:rPr>
              <a:t>二、DNA连接酶——“分子缝合针”</a:t>
            </a:r>
            <a:endParaRPr lang="zh-CN" altLang="en-US" sz="2800" b="1">
              <a:solidFill>
                <a:schemeClr val="lt1"/>
              </a:solidFill>
              <a:latin typeface="黑体" panose="02010609060101010101" charset="-122"/>
              <a:ea typeface="黑体" panose="02010609060101010101" charset="-122"/>
              <a:sym typeface="+mn-ea"/>
            </a:endParaRPr>
          </a:p>
        </p:txBody>
      </p:sp>
      <p:sp>
        <p:nvSpPr>
          <p:cNvPr id="2" name="文本框 1"/>
          <p:cNvSpPr txBox="1"/>
          <p:nvPr>
            <p:custDataLst>
              <p:tags r:id="rId37"/>
            </p:custDataLst>
          </p:nvPr>
        </p:nvSpPr>
        <p:spPr>
          <a:xfrm>
            <a:off x="767080" y="1178560"/>
            <a:ext cx="9710420" cy="645160"/>
          </a:xfrm>
          <a:prstGeom prst="rect">
            <a:avLst/>
          </a:prstGeom>
          <a:solidFill>
            <a:schemeClr val="bg1"/>
          </a:solidFill>
          <a:ln w="28575" cmpd="sng">
            <a:solidFill>
              <a:srgbClr val="FF0000"/>
            </a:solidFill>
            <a:prstDash val="solid"/>
          </a:ln>
          <a:effectLst>
            <a:outerShdw blurRad="50800" dist="38100" dir="2700000" algn="tl" rotWithShape="0">
              <a:prstClr val="black">
                <a:alpha val="40000"/>
              </a:prstClr>
            </a:outerShdw>
          </a:effectLst>
        </p:spPr>
        <p:txBody>
          <a:bodyPr wrap="square" rtlCol="0">
            <a:noAutofit/>
          </a:bodyPr>
          <a:lstStyle/>
          <a:p>
            <a:pPr lvl="0" algn="l">
              <a:lnSpc>
                <a:spcPct val="120000"/>
              </a:lnSpc>
              <a:buClrTx/>
              <a:buSzTx/>
              <a:buFontTx/>
            </a:pPr>
            <a:r>
              <a:rPr lang="zh-CN" altLang="en-US" sz="2400">
                <a:latin typeface="楷体" panose="02010609060101010101" pitchFamily="49" charset="-122"/>
                <a:ea typeface="楷体" panose="02010609060101010101" pitchFamily="49" charset="-122"/>
                <a:cs typeface="楷体" panose="02010609060101010101" pitchFamily="49" charset="-122"/>
                <a:sym typeface="+mn-ea"/>
              </a:rPr>
              <a:t>【任务二】阅读课本72页第1段，明确DNA连接酶的功能及分类。</a:t>
            </a:r>
            <a:endParaRPr lang="zh-CN" altLang="en-US" sz="2400">
              <a:latin typeface="楷体" panose="02010609060101010101" pitchFamily="49" charset="-122"/>
              <a:ea typeface="楷体" panose="02010609060101010101" pitchFamily="49" charset="-122"/>
              <a:cs typeface="楷体" panose="02010609060101010101" pitchFamily="49"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up)">
                                      <p:cBhvr>
                                        <p:cTn id="22" dur="500"/>
                                        <p:tgtEl>
                                          <p:spTgt spid="36"/>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up)">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left)">
                                      <p:cBhvr>
                                        <p:cTn id="31" dur="500"/>
                                        <p:tgtEl>
                                          <p:spTgt spid="37"/>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left)">
                                      <p:cBhvr>
                                        <p:cTn id="35" dur="500"/>
                                        <p:tgtEl>
                                          <p:spTgt spid="3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left)">
                                      <p:cBhvr>
                                        <p:cTn id="45" dur="500"/>
                                        <p:tgtEl>
                                          <p:spTgt spid="34"/>
                                        </p:tgtEl>
                                      </p:cBhvr>
                                    </p:animEffec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left)">
                                      <p:cBhvr>
                                        <p:cTn id="49" dur="5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wipe(left)">
                                      <p:cBhvr>
                                        <p:cTn id="54" dur="500"/>
                                        <p:tgtEl>
                                          <p:spTgt spid="3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3">
                                            <p:txEl>
                                              <p:pRg st="1" end="1"/>
                                            </p:txEl>
                                          </p:spTgt>
                                        </p:tgtEl>
                                        <p:attrNameLst>
                                          <p:attrName>style.visibility</p:attrName>
                                        </p:attrNameLst>
                                      </p:cBhvr>
                                      <p:to>
                                        <p:strVal val="visible"/>
                                      </p:to>
                                    </p:set>
                                    <p:animEffect transition="in" filter="wipe(left)">
                                      <p:cBhvr>
                                        <p:cTn id="59" dur="500"/>
                                        <p:tgtEl>
                                          <p:spTgt spid="3">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3">
                                            <p:txEl>
                                              <p:pRg st="2" end="2"/>
                                            </p:txEl>
                                          </p:spTgt>
                                        </p:tgtEl>
                                        <p:attrNameLst>
                                          <p:attrName>style.visibility</p:attrName>
                                        </p:attrNameLst>
                                      </p:cBhvr>
                                      <p:to>
                                        <p:strVal val="visible"/>
                                      </p:to>
                                    </p:set>
                                    <p:animEffect transition="in" filter="wipe(left)">
                                      <p:cBhvr>
                                        <p:cTn id="64" dur="500"/>
                                        <p:tgtEl>
                                          <p:spTgt spid="3">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3">
                                            <p:txEl>
                                              <p:pRg st="3" end="3"/>
                                            </p:txEl>
                                          </p:spTgt>
                                        </p:tgtEl>
                                        <p:attrNameLst>
                                          <p:attrName>style.visibility</p:attrName>
                                        </p:attrNameLst>
                                      </p:cBhvr>
                                      <p:to>
                                        <p:strVal val="visible"/>
                                      </p:to>
                                    </p:set>
                                    <p:animEffect transition="in" filter="wipe(left)">
                                      <p:cBhvr>
                                        <p:cTn id="6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3" uiExpand="1" build="p"/>
      <p:bldP spid="35" grpId="0"/>
      <p:bldP spid="37" grpId="0"/>
      <p:bldP spid="38" grpId="0"/>
    </p:bldLst>
  </p:timing>
</p:sld>
</file>

<file path=ppt/tags/tag1.xml><?xml version="1.0" encoding="utf-8"?>
<p:tagLst xmlns:p="http://schemas.openxmlformats.org/presentationml/2006/main">
  <p:tag name="AS_UNIQUEID" val="1512"/>
</p:tagLst>
</file>

<file path=ppt/tags/tag10.xml><?xml version="1.0" encoding="utf-8"?>
<p:tagLst xmlns:p="http://schemas.openxmlformats.org/presentationml/2006/main">
  <p:tag name="AS_UNIQUEID" val="7057"/>
</p:tagLst>
</file>

<file path=ppt/tags/tag100.xml><?xml version="1.0" encoding="utf-8"?>
<p:tagLst xmlns:p="http://schemas.openxmlformats.org/presentationml/2006/main">
  <p:tag name="AS_UNIQUEID" val="7180"/>
</p:tagLst>
</file>

<file path=ppt/tags/tag101.xml><?xml version="1.0" encoding="utf-8"?>
<p:tagLst xmlns:p="http://schemas.openxmlformats.org/presentationml/2006/main">
  <p:tag name="AS_UNIQUEID" val="7181"/>
</p:tagLst>
</file>

<file path=ppt/tags/tag102.xml><?xml version="1.0" encoding="utf-8"?>
<p:tagLst xmlns:p="http://schemas.openxmlformats.org/presentationml/2006/main">
  <p:tag name="AS_UNIQUEID" val="7182"/>
</p:tagLst>
</file>

<file path=ppt/tags/tag103.xml><?xml version="1.0" encoding="utf-8"?>
<p:tagLst xmlns:p="http://schemas.openxmlformats.org/presentationml/2006/main">
  <p:tag name="AS_UNIQUEID" val="7183"/>
</p:tagLst>
</file>

<file path=ppt/tags/tag104.xml><?xml version="1.0" encoding="utf-8"?>
<p:tagLst xmlns:p="http://schemas.openxmlformats.org/presentationml/2006/main">
  <p:tag name="AS_UNIQUEID" val="7184"/>
</p:tagLst>
</file>

<file path=ppt/tags/tag105.xml><?xml version="1.0" encoding="utf-8"?>
<p:tagLst xmlns:p="http://schemas.openxmlformats.org/presentationml/2006/main">
  <p:tag name="AS_UNIQUEID" val="7185"/>
</p:tagLst>
</file>

<file path=ppt/tags/tag106.xml><?xml version="1.0" encoding="utf-8"?>
<p:tagLst xmlns:p="http://schemas.openxmlformats.org/presentationml/2006/main">
  <p:tag name="AS_UNIQUEID" val="7186"/>
</p:tagLst>
</file>

<file path=ppt/tags/tag107.xml><?xml version="1.0" encoding="utf-8"?>
<p:tagLst xmlns:p="http://schemas.openxmlformats.org/presentationml/2006/main">
  <p:tag name="AS_UNIQUEID" val="1541"/>
  <p:tag name="KSO_WM_BEAUTIFY_FLAG" val=""/>
</p:tagLst>
</file>

<file path=ppt/tags/tag108.xml><?xml version="1.0" encoding="utf-8"?>
<p:tagLst xmlns:p="http://schemas.openxmlformats.org/presentationml/2006/main">
  <p:tag name="AS_UNIQUEID" val="7188"/>
</p:tagLst>
</file>

<file path=ppt/tags/tag109.xml><?xml version="1.0" encoding="utf-8"?>
<p:tagLst xmlns:p="http://schemas.openxmlformats.org/presentationml/2006/main">
  <p:tag name="AS_UNIQUEID" val="7189"/>
</p:tagLst>
</file>

<file path=ppt/tags/tag11.xml><?xml version="1.0" encoding="utf-8"?>
<p:tagLst xmlns:p="http://schemas.openxmlformats.org/presentationml/2006/main">
  <p:tag name="AS_UNIQUEID" val="7058"/>
</p:tagLst>
</file>

<file path=ppt/tags/tag110.xml><?xml version="1.0" encoding="utf-8"?>
<p:tagLst xmlns:p="http://schemas.openxmlformats.org/presentationml/2006/main">
  <p:tag name="AS_UNIQUEID" val="1541"/>
  <p:tag name="KSO_WM_BEAUTIFY_FLAG" val=""/>
</p:tagLst>
</file>

<file path=ppt/tags/tag111.xml><?xml version="1.0" encoding="utf-8"?>
<p:tagLst xmlns:p="http://schemas.openxmlformats.org/presentationml/2006/main">
  <p:tag name="AS_UNIQUEID" val="7190"/>
</p:tagLst>
</file>

<file path=ppt/tags/tag112.xml><?xml version="1.0" encoding="utf-8"?>
<p:tagLst xmlns:p="http://schemas.openxmlformats.org/presentationml/2006/main">
  <p:tag name="AS_UNIQUEID" val="7191"/>
</p:tagLst>
</file>

<file path=ppt/tags/tag113.xml><?xml version="1.0" encoding="utf-8"?>
<p:tagLst xmlns:p="http://schemas.openxmlformats.org/presentationml/2006/main">
  <p:tag name="AS_UNIQUEID" val="7193"/>
</p:tagLst>
</file>

<file path=ppt/tags/tag114.xml><?xml version="1.0" encoding="utf-8"?>
<p:tagLst xmlns:p="http://schemas.openxmlformats.org/presentationml/2006/main">
  <p:tag name="AS_UNIQUEID" val="7194"/>
</p:tagLst>
</file>

<file path=ppt/tags/tag115.xml><?xml version="1.0" encoding="utf-8"?>
<p:tagLst xmlns:p="http://schemas.openxmlformats.org/presentationml/2006/main">
  <p:tag name="AS_UNIQUEID" val="7195"/>
</p:tagLst>
</file>

<file path=ppt/tags/tag116.xml><?xml version="1.0" encoding="utf-8"?>
<p:tagLst xmlns:p="http://schemas.openxmlformats.org/presentationml/2006/main">
  <p:tag name="AS_UNIQUEID" val="7196"/>
</p:tagLst>
</file>

<file path=ppt/tags/tag117.xml><?xml version="1.0" encoding="utf-8"?>
<p:tagLst xmlns:p="http://schemas.openxmlformats.org/presentationml/2006/main">
  <p:tag name="AS_UNIQUEID" val="7197"/>
</p:tagLst>
</file>

<file path=ppt/tags/tag118.xml><?xml version="1.0" encoding="utf-8"?>
<p:tagLst xmlns:p="http://schemas.openxmlformats.org/presentationml/2006/main">
  <p:tag name="AS_UNIQUEID" val="7198"/>
</p:tagLst>
</file>

<file path=ppt/tags/tag119.xml><?xml version="1.0" encoding="utf-8"?>
<p:tagLst xmlns:p="http://schemas.openxmlformats.org/presentationml/2006/main">
  <p:tag name="AS_UNIQUEID" val="7199"/>
</p:tagLst>
</file>

<file path=ppt/tags/tag12.xml><?xml version="1.0" encoding="utf-8"?>
<p:tagLst xmlns:p="http://schemas.openxmlformats.org/presentationml/2006/main">
  <p:tag name="AS_UNIQUEID" val="7059"/>
</p:tagLst>
</file>

<file path=ppt/tags/tag120.xml><?xml version="1.0" encoding="utf-8"?>
<p:tagLst xmlns:p="http://schemas.openxmlformats.org/presentationml/2006/main">
  <p:tag name="AS_UNIQUEID" val="7200"/>
</p:tagLst>
</file>

<file path=ppt/tags/tag121.xml><?xml version="1.0" encoding="utf-8"?>
<p:tagLst xmlns:p="http://schemas.openxmlformats.org/presentationml/2006/main">
  <p:tag name="AS_UNIQUEID" val="7201"/>
</p:tagLst>
</file>

<file path=ppt/tags/tag122.xml><?xml version="1.0" encoding="utf-8"?>
<p:tagLst xmlns:p="http://schemas.openxmlformats.org/presentationml/2006/main">
  <p:tag name="AS_UNIQUEID" val="7202"/>
</p:tagLst>
</file>

<file path=ppt/tags/tag123.xml><?xml version="1.0" encoding="utf-8"?>
<p:tagLst xmlns:p="http://schemas.openxmlformats.org/presentationml/2006/main">
  <p:tag name="AS_UNIQUEID" val="7203"/>
</p:tagLst>
</file>

<file path=ppt/tags/tag124.xml><?xml version="1.0" encoding="utf-8"?>
<p:tagLst xmlns:p="http://schemas.openxmlformats.org/presentationml/2006/main">
  <p:tag name="AS_UNIQUEID" val="7204"/>
</p:tagLst>
</file>

<file path=ppt/tags/tag125.xml><?xml version="1.0" encoding="utf-8"?>
<p:tagLst xmlns:p="http://schemas.openxmlformats.org/presentationml/2006/main">
  <p:tag name="AS_UNIQUEID" val="7205"/>
</p:tagLst>
</file>

<file path=ppt/tags/tag126.xml><?xml version="1.0" encoding="utf-8"?>
<p:tagLst xmlns:p="http://schemas.openxmlformats.org/presentationml/2006/main">
  <p:tag name="AS_UNIQUEID" val="7206"/>
</p:tagLst>
</file>

<file path=ppt/tags/tag127.xml><?xml version="1.0" encoding="utf-8"?>
<p:tagLst xmlns:p="http://schemas.openxmlformats.org/presentationml/2006/main">
  <p:tag name="AS_UNIQUEID" val="7207"/>
</p:tagLst>
</file>

<file path=ppt/tags/tag128.xml><?xml version="1.0" encoding="utf-8"?>
<p:tagLst xmlns:p="http://schemas.openxmlformats.org/presentationml/2006/main">
  <p:tag name="AS_UNIQUEID" val="7208"/>
</p:tagLst>
</file>

<file path=ppt/tags/tag129.xml><?xml version="1.0" encoding="utf-8"?>
<p:tagLst xmlns:p="http://schemas.openxmlformats.org/presentationml/2006/main">
  <p:tag name="AS_UNIQUEID" val="7209"/>
</p:tagLst>
</file>

<file path=ppt/tags/tag13.xml><?xml version="1.0" encoding="utf-8"?>
<p:tagLst xmlns:p="http://schemas.openxmlformats.org/presentationml/2006/main">
  <p:tag name="AS_UNIQUEID" val="7097"/>
  <p:tag name="KSO_WM_BEAUTIFY_FLAG" val="#wm#"/>
  <p:tag name="KSO_WM_TAG_VERSION" val="1.0"/>
  <p:tag name="KSO_WM_TEMPLATE_CATEGORY" val="diagram"/>
  <p:tag name="KSO_WM_TEMPLATE_INDEX" val="20186151"/>
  <p:tag name="KSO_WM_UNIT_ID" val="diagram20186151_2*h_i*1_1"/>
  <p:tag name="KSO_WM_UNIT_INDEX" val="1_1"/>
  <p:tag name="KSO_WM_UNIT_LAYERLEVEL" val="1_1"/>
  <p:tag name="KSO_WM_UNIT_TYPE" val="h_i"/>
</p:tagLst>
</file>

<file path=ppt/tags/tag130.xml><?xml version="1.0" encoding="utf-8"?>
<p:tagLst xmlns:p="http://schemas.openxmlformats.org/presentationml/2006/main">
  <p:tag name="AS_UNIQUEID" val="7210"/>
</p:tagLst>
</file>

<file path=ppt/tags/tag131.xml><?xml version="1.0" encoding="utf-8"?>
<p:tagLst xmlns:p="http://schemas.openxmlformats.org/presentationml/2006/main">
  <p:tag name="AS_UNIQUEID" val="7211"/>
</p:tagLst>
</file>

<file path=ppt/tags/tag132.xml><?xml version="1.0" encoding="utf-8"?>
<p:tagLst xmlns:p="http://schemas.openxmlformats.org/presentationml/2006/main">
  <p:tag name="AS_UNIQUEID" val="7212"/>
</p:tagLst>
</file>

<file path=ppt/tags/tag133.xml><?xml version="1.0" encoding="utf-8"?>
<p:tagLst xmlns:p="http://schemas.openxmlformats.org/presentationml/2006/main">
  <p:tag name="AS_UNIQUEID" val="7213"/>
</p:tagLst>
</file>

<file path=ppt/tags/tag134.xml><?xml version="1.0" encoding="utf-8"?>
<p:tagLst xmlns:p="http://schemas.openxmlformats.org/presentationml/2006/main">
  <p:tag name="AS_UNIQUEID" val="7214"/>
</p:tagLst>
</file>

<file path=ppt/tags/tag135.xml><?xml version="1.0" encoding="utf-8"?>
<p:tagLst xmlns:p="http://schemas.openxmlformats.org/presentationml/2006/main">
  <p:tag name="AS_UNIQUEID" val="7215"/>
</p:tagLst>
</file>

<file path=ppt/tags/tag136.xml><?xml version="1.0" encoding="utf-8"?>
<p:tagLst xmlns:p="http://schemas.openxmlformats.org/presentationml/2006/main">
  <p:tag name="AS_UNIQUEID" val="7216"/>
</p:tagLst>
</file>

<file path=ppt/tags/tag137.xml><?xml version="1.0" encoding="utf-8"?>
<p:tagLst xmlns:p="http://schemas.openxmlformats.org/presentationml/2006/main">
  <p:tag name="AS_UNIQUEID" val="7217"/>
</p:tagLst>
</file>

<file path=ppt/tags/tag138.xml><?xml version="1.0" encoding="utf-8"?>
<p:tagLst xmlns:p="http://schemas.openxmlformats.org/presentationml/2006/main">
  <p:tag name="AS_UNIQUEID" val="7218"/>
</p:tagLst>
</file>

<file path=ppt/tags/tag139.xml><?xml version="1.0" encoding="utf-8"?>
<p:tagLst xmlns:p="http://schemas.openxmlformats.org/presentationml/2006/main">
  <p:tag name="AS_UNIQUEID" val="7219"/>
</p:tagLst>
</file>

<file path=ppt/tags/tag14.xml><?xml version="1.0" encoding="utf-8"?>
<p:tagLst xmlns:p="http://schemas.openxmlformats.org/presentationml/2006/main">
  <p:tag name="AS_UNIQUEID" val="7098"/>
  <p:tag name="KSO_WM_BEAUTIFY_FLAG" val="#wm#"/>
  <p:tag name="KSO_WM_TAG_VERSION" val="1.0"/>
  <p:tag name="KSO_WM_TEMPLATE_CATEGORY" val="diagram"/>
  <p:tag name="KSO_WM_TEMPLATE_INDEX" val="20186151"/>
  <p:tag name="KSO_WM_UNIT_CLEAR" val="0"/>
  <p:tag name="KSO_WM_UNIT_COMPATIBLE" val="0"/>
  <p:tag name="KSO_WM_UNIT_HIGHLIGHT" val="0"/>
  <p:tag name="KSO_WM_UNIT_ID" val="diagram20186151_2*h_a*1_1"/>
  <p:tag name="KSO_WM_UNIT_INDEX" val="1_1"/>
  <p:tag name="KSO_WM_UNIT_LAYERLEVEL" val="1_1"/>
  <p:tag name="KSO_WM_UNIT_PRESET_TEXT" val="目录"/>
  <p:tag name="KSO_WM_UNIT_TYPE" val="h_a"/>
  <p:tag name="KSO_WM_UNIT_VALUE" val="2"/>
</p:tagLst>
</file>

<file path=ppt/tags/tag140.xml><?xml version="1.0" encoding="utf-8"?>
<p:tagLst xmlns:p="http://schemas.openxmlformats.org/presentationml/2006/main">
  <p:tag name="AS_UNIQUEID" val="7220"/>
</p:tagLst>
</file>

<file path=ppt/tags/tag141.xml><?xml version="1.0" encoding="utf-8"?>
<p:tagLst xmlns:p="http://schemas.openxmlformats.org/presentationml/2006/main">
  <p:tag name="AS_UNIQUEID" val="7221"/>
</p:tagLst>
</file>

<file path=ppt/tags/tag142.xml><?xml version="1.0" encoding="utf-8"?>
<p:tagLst xmlns:p="http://schemas.openxmlformats.org/presentationml/2006/main">
  <p:tag name="AS_UNIQUEID" val="7222"/>
</p:tagLst>
</file>

<file path=ppt/tags/tag143.xml><?xml version="1.0" encoding="utf-8"?>
<p:tagLst xmlns:p="http://schemas.openxmlformats.org/presentationml/2006/main">
  <p:tag name="AS_UNIQUEID" val="1541"/>
</p:tagLst>
</file>

<file path=ppt/tags/tag144.xml><?xml version="1.0" encoding="utf-8"?>
<p:tagLst xmlns:p="http://schemas.openxmlformats.org/presentationml/2006/main">
  <p:tag name="AS_UNIQUEID" val="7223"/>
</p:tagLst>
</file>

<file path=ppt/tags/tag145.xml><?xml version="1.0" encoding="utf-8"?>
<p:tagLst xmlns:p="http://schemas.openxmlformats.org/presentationml/2006/main">
  <p:tag name="AS_UNIQUEID" val="7225"/>
</p:tagLst>
</file>

<file path=ppt/tags/tag146.xml><?xml version="1.0" encoding="utf-8"?>
<p:tagLst xmlns:p="http://schemas.openxmlformats.org/presentationml/2006/main">
  <p:tag name="AS_UNIQUEID" val="7226"/>
</p:tagLst>
</file>

<file path=ppt/tags/tag147.xml><?xml version="1.0" encoding="utf-8"?>
<p:tagLst xmlns:p="http://schemas.openxmlformats.org/presentationml/2006/main">
  <p:tag name="AS_UNIQUEID" val="7227"/>
</p:tagLst>
</file>

<file path=ppt/tags/tag148.xml><?xml version="1.0" encoding="utf-8"?>
<p:tagLst xmlns:p="http://schemas.openxmlformats.org/presentationml/2006/main">
  <p:tag name="AS_UNIQUEID" val="7228"/>
  <p:tag name="KSO_WM_BEAUTIFY_FLAG" val=""/>
</p:tagLst>
</file>

<file path=ppt/tags/tag149.xml><?xml version="1.0" encoding="utf-8"?>
<p:tagLst xmlns:p="http://schemas.openxmlformats.org/presentationml/2006/main">
  <p:tag name="AS_UNIQUEID" val="1541"/>
  <p:tag name="KSO_WM_BEAUTIFY_FLAG" val=""/>
</p:tagLst>
</file>

<file path=ppt/tags/tag15.xml><?xml version="1.0" encoding="utf-8"?>
<p:tagLst xmlns:p="http://schemas.openxmlformats.org/presentationml/2006/main">
  <p:tag name="AS_UNIQUEID" val="7099"/>
  <p:tag name="KSO_WM_BEAUTIFY_FLAG" val="#wm#"/>
  <p:tag name="KSO_WM_TAG_VERSION" val="1.0"/>
  <p:tag name="KSO_WM_TEMPLATE_CATEGORY" val="diagram"/>
  <p:tag name="KSO_WM_TEMPLATE_INDEX" val="20186151"/>
  <p:tag name="KSO_WM_UNIT_CLEAR" val="0"/>
  <p:tag name="KSO_WM_UNIT_COMPATIBLE" val="0"/>
  <p:tag name="KSO_WM_UNIT_HIGHLIGHT" val="0"/>
  <p:tag name="KSO_WM_UNIT_ID" val="diagram20186151_2*h_a*1_2"/>
  <p:tag name="KSO_WM_UNIT_INDEX" val="1_2"/>
  <p:tag name="KSO_WM_UNIT_LAYERLEVEL" val="1_1"/>
  <p:tag name="KSO_WM_UNIT_PRESET_TEXT" val="CONTENT"/>
  <p:tag name="KSO_WM_UNIT_TYPE" val="h_a"/>
  <p:tag name="KSO_WM_UNIT_VALUE" val="6"/>
</p:tagLst>
</file>

<file path=ppt/tags/tag150.xml><?xml version="1.0" encoding="utf-8"?>
<p:tagLst xmlns:p="http://schemas.openxmlformats.org/presentationml/2006/main">
  <p:tag name="AS_UNIQUEID" val="7230"/>
</p:tagLst>
</file>

<file path=ppt/tags/tag151.xml><?xml version="1.0" encoding="utf-8"?>
<p:tagLst xmlns:p="http://schemas.openxmlformats.org/presentationml/2006/main">
  <p:tag name="AS_UNIQUEID" val="7231"/>
</p:tagLst>
</file>

<file path=ppt/tags/tag152.xml><?xml version="1.0" encoding="utf-8"?>
<p:tagLst xmlns:p="http://schemas.openxmlformats.org/presentationml/2006/main">
  <p:tag name="AS_UNIQUEID" val="7232"/>
</p:tagLst>
</file>

<file path=ppt/tags/tag153.xml><?xml version="1.0" encoding="utf-8"?>
<p:tagLst xmlns:p="http://schemas.openxmlformats.org/presentationml/2006/main">
  <p:tag name="AS_UNIQUEID" val="7233"/>
</p:tagLst>
</file>

<file path=ppt/tags/tag154.xml><?xml version="1.0" encoding="utf-8"?>
<p:tagLst xmlns:p="http://schemas.openxmlformats.org/presentationml/2006/main">
  <p:tag name="AS_UNIQUEID" val="7234"/>
</p:tagLst>
</file>

<file path=ppt/tags/tag155.xml><?xml version="1.0" encoding="utf-8"?>
<p:tagLst xmlns:p="http://schemas.openxmlformats.org/presentationml/2006/main">
  <p:tag name="AS_UNIQUEID" val="7235"/>
</p:tagLst>
</file>

<file path=ppt/tags/tag156.xml><?xml version="1.0" encoding="utf-8"?>
<p:tagLst xmlns:p="http://schemas.openxmlformats.org/presentationml/2006/main">
  <p:tag name="AS_UNIQUEID" val="7236"/>
</p:tagLst>
</file>

<file path=ppt/tags/tag157.xml><?xml version="1.0" encoding="utf-8"?>
<p:tagLst xmlns:p="http://schemas.openxmlformats.org/presentationml/2006/main">
  <p:tag name="AS_UNIQUEID" val="7237"/>
</p:tagLst>
</file>

<file path=ppt/tags/tag158.xml><?xml version="1.0" encoding="utf-8"?>
<p:tagLst xmlns:p="http://schemas.openxmlformats.org/presentationml/2006/main">
  <p:tag name="AS_UNIQUEID" val="7238"/>
</p:tagLst>
</file>

<file path=ppt/tags/tag159.xml><?xml version="1.0" encoding="utf-8"?>
<p:tagLst xmlns:p="http://schemas.openxmlformats.org/presentationml/2006/main">
  <p:tag name="AS_UNIQUEID" val="1541"/>
</p:tagLst>
</file>

<file path=ppt/tags/tag16.xml><?xml version="1.0" encoding="utf-8"?>
<p:tagLst xmlns:p="http://schemas.openxmlformats.org/presentationml/2006/main">
  <p:tag name="AS_UNIQUEID" val="7100"/>
  <p:tag name="KSO_WM_BEAUTIFY_FLAG" val="#wm#"/>
  <p:tag name="KSO_WM_TAG_VERSION" val="1.0"/>
  <p:tag name="KSO_WM_TEMPLATE_CATEGORY" val="diagram"/>
  <p:tag name="KSO_WM_TEMPLATE_INDEX" val="20186151"/>
  <p:tag name="KSO_WM_UNIT_ID" val="diagram20186151_2*h_i*1_2"/>
  <p:tag name="KSO_WM_UNIT_INDEX" val="1_2"/>
  <p:tag name="KSO_WM_UNIT_LAYERLEVEL" val="1_1"/>
  <p:tag name="KSO_WM_UNIT_TYPE" val="h_i"/>
</p:tagLst>
</file>

<file path=ppt/tags/tag160.xml><?xml version="1.0" encoding="utf-8"?>
<p:tagLst xmlns:p="http://schemas.openxmlformats.org/presentationml/2006/main">
  <p:tag name="AS_UNIQUEID" val="7239"/>
</p:tagLst>
</file>

<file path=ppt/tags/tag161.xml><?xml version="1.0" encoding="utf-8"?>
<p:tagLst xmlns:p="http://schemas.openxmlformats.org/presentationml/2006/main">
  <p:tag name="AS_UNIQUEID" val="7241"/>
</p:tagLst>
</file>

<file path=ppt/tags/tag162.xml><?xml version="1.0" encoding="utf-8"?>
<p:tagLst xmlns:p="http://schemas.openxmlformats.org/presentationml/2006/main">
  <p:tag name="AS_UNIQUEID" val="7242"/>
</p:tagLst>
</file>

<file path=ppt/tags/tag163.xml><?xml version="1.0" encoding="utf-8"?>
<p:tagLst xmlns:p="http://schemas.openxmlformats.org/presentationml/2006/main">
  <p:tag name="AS_UNIQUEID" val="7243"/>
</p:tagLst>
</file>

<file path=ppt/tags/tag164.xml><?xml version="1.0" encoding="utf-8"?>
<p:tagLst xmlns:p="http://schemas.openxmlformats.org/presentationml/2006/main">
  <p:tag name="AS_UNIQUEID" val="7244"/>
</p:tagLst>
</file>

<file path=ppt/tags/tag165.xml><?xml version="1.0" encoding="utf-8"?>
<p:tagLst xmlns:p="http://schemas.openxmlformats.org/presentationml/2006/main">
  <p:tag name="AS_UNIQUEID" val="7245"/>
</p:tagLst>
</file>

<file path=ppt/tags/tag166.xml><?xml version="1.0" encoding="utf-8"?>
<p:tagLst xmlns:p="http://schemas.openxmlformats.org/presentationml/2006/main">
  <p:tag name="AS_UNIQUEID" val="7246"/>
</p:tagLst>
</file>

<file path=ppt/tags/tag167.xml><?xml version="1.0" encoding="utf-8"?>
<p:tagLst xmlns:p="http://schemas.openxmlformats.org/presentationml/2006/main">
  <p:tag name="AS_UNIQUEID" val="7247"/>
</p:tagLst>
</file>

<file path=ppt/tags/tag168.xml><?xml version="1.0" encoding="utf-8"?>
<p:tagLst xmlns:p="http://schemas.openxmlformats.org/presentationml/2006/main">
  <p:tag name="AS_UNIQUEID" val="7248"/>
</p:tagLst>
</file>

<file path=ppt/tags/tag169.xml><?xml version="1.0" encoding="utf-8"?>
<p:tagLst xmlns:p="http://schemas.openxmlformats.org/presentationml/2006/main">
  <p:tag name="AS_UNIQUEID" val="7249"/>
</p:tagLst>
</file>

<file path=ppt/tags/tag17.xml><?xml version="1.0" encoding="utf-8"?>
<p:tagLst xmlns:p="http://schemas.openxmlformats.org/presentationml/2006/main">
  <p:tag name="AS_UNIQUEID" val="7101"/>
  <p:tag name="KSO_WM_BEAUTIFY_FLAG" val="#wm#"/>
  <p:tag name="KSO_WM_DIAGRAM_GROUP_CODE" val="l1-1"/>
  <p:tag name="KSO_WM_TAG_VERSION" val="1.0"/>
  <p:tag name="KSO_WM_TEMPLATE_CATEGORY" val="diagram"/>
  <p:tag name="KSO_WM_TEMPLATE_INDEX" val="20186151"/>
  <p:tag name="KSO_WM_UNIT_ID" val="diagram20186151_2*l_h_i*1_1_1"/>
  <p:tag name="KSO_WM_UNIT_INDEX" val="1_1_1"/>
  <p:tag name="KSO_WM_UNIT_LAYERLEVEL" val="1_1_1"/>
  <p:tag name="KSO_WM_UNIT_TEXT_FILL_FORE_SCHEMECOLOR_INDEX" val="15"/>
  <p:tag name="KSO_WM_UNIT_TEXT_FILL_TYPE" val="1"/>
  <p:tag name="KSO_WM_UNIT_TYPE" val="l_h_i"/>
  <p:tag name="KSO_WM_UNIT_USESOURCEFORMAT_APPLY" val="1"/>
</p:tagLst>
</file>

<file path=ppt/tags/tag170.xml><?xml version="1.0" encoding="utf-8"?>
<p:tagLst xmlns:p="http://schemas.openxmlformats.org/presentationml/2006/main">
  <p:tag name="AS_UNIQUEID" val="7250"/>
</p:tagLst>
</file>

<file path=ppt/tags/tag171.xml><?xml version="1.0" encoding="utf-8"?>
<p:tagLst xmlns:p="http://schemas.openxmlformats.org/presentationml/2006/main">
  <p:tag name="AS_UNIQUEID" val="7251"/>
</p:tagLst>
</file>

<file path=ppt/tags/tag172.xml><?xml version="1.0" encoding="utf-8"?>
<p:tagLst xmlns:p="http://schemas.openxmlformats.org/presentationml/2006/main">
  <p:tag name="AS_UNIQUEID" val="7252"/>
  <p:tag name="KSO_WM_BEAUTIFY_FLAG" val=""/>
</p:tagLst>
</file>

<file path=ppt/tags/tag173.xml><?xml version="1.0" encoding="utf-8"?>
<p:tagLst xmlns:p="http://schemas.openxmlformats.org/presentationml/2006/main">
  <p:tag name="AS_UNIQUEID" val="1541"/>
  <p:tag name="KSO_WM_BEAUTIFY_FLAG" val=""/>
</p:tagLst>
</file>

<file path=ppt/tags/tag174.xml><?xml version="1.0" encoding="utf-8"?>
<p:tagLst xmlns:p="http://schemas.openxmlformats.org/presentationml/2006/main">
  <p:tag name="AS_UNIQUEID" val="7254"/>
</p:tagLst>
</file>

<file path=ppt/tags/tag175.xml><?xml version="1.0" encoding="utf-8"?>
<p:tagLst xmlns:p="http://schemas.openxmlformats.org/presentationml/2006/main">
  <p:tag name="AS_UNIQUEID" val="7255"/>
</p:tagLst>
</file>

<file path=ppt/tags/tag176.xml><?xml version="1.0" encoding="utf-8"?>
<p:tagLst xmlns:p="http://schemas.openxmlformats.org/presentationml/2006/main">
  <p:tag name="AS_UNIQUEID" val="7256"/>
</p:tagLst>
</file>

<file path=ppt/tags/tag177.xml><?xml version="1.0" encoding="utf-8"?>
<p:tagLst xmlns:p="http://schemas.openxmlformats.org/presentationml/2006/main">
  <p:tag name="AS_UNIQUEID" val="7257"/>
</p:tagLst>
</file>

<file path=ppt/tags/tag178.xml><?xml version="1.0" encoding="utf-8"?>
<p:tagLst xmlns:p="http://schemas.openxmlformats.org/presentationml/2006/main">
  <p:tag name="AS_UNIQUEID" val="7258"/>
</p:tagLst>
</file>

<file path=ppt/tags/tag179.xml><?xml version="1.0" encoding="utf-8"?>
<p:tagLst xmlns:p="http://schemas.openxmlformats.org/presentationml/2006/main">
  <p:tag name="AS_UNIQUEID" val="7259"/>
</p:tagLst>
</file>

<file path=ppt/tags/tag18.xml><?xml version="1.0" encoding="utf-8"?>
<p:tagLst xmlns:p="http://schemas.openxmlformats.org/presentationml/2006/main">
  <p:tag name="AS_UNIQUEID" val="7102"/>
  <p:tag name="KSO_WM_BEAUTIFY_FLAG" val="#wm#"/>
  <p:tag name="KSO_WM_DIAGRAM_GROUP_CODE" val="l1-1"/>
  <p:tag name="KSO_WM_TAG_VERSION" val="1.0"/>
  <p:tag name="KSO_WM_TEMPLATE_CATEGORY" val="diagram"/>
  <p:tag name="KSO_WM_TEMPLATE_INDEX" val="20186151"/>
  <p:tag name="KSO_WM_UNIT_CLEAR" val="0"/>
  <p:tag name="KSO_WM_UNIT_COMPATIBLE" val="0"/>
  <p:tag name="KSO_WM_UNIT_HIGHLIGHT" val="0"/>
  <p:tag name="KSO_WM_UNIT_ID" val="diagram20186151_2*l_h_a*1_1_1"/>
  <p:tag name="KSO_WM_UNIT_INDEX" val="1_1_1"/>
  <p:tag name="KSO_WM_UNIT_LAYERLEVEL" val="1_1_1"/>
  <p:tag name="KSO_WM_UNIT_PRESET_TEXT" val="标题文本预设"/>
  <p:tag name="KSO_WM_UNIT_TEXT_FILL_FORE_SCHEMECOLOR_INDEX" val="15"/>
  <p:tag name="KSO_WM_UNIT_TEXT_FILL_TYPE" val="1"/>
  <p:tag name="KSO_WM_UNIT_TYPE" val="l_h_a"/>
  <p:tag name="KSO_WM_UNIT_USESOURCEFORMAT_APPLY" val="1"/>
  <p:tag name="KSO_WM_UNIT_VALUE" val="17"/>
</p:tagLst>
</file>

<file path=ppt/tags/tag180.xml><?xml version="1.0" encoding="utf-8"?>
<p:tagLst xmlns:p="http://schemas.openxmlformats.org/presentationml/2006/main">
  <p:tag name="AS_UNIQUEID" val="7260"/>
</p:tagLst>
</file>

<file path=ppt/tags/tag181.xml><?xml version="1.0" encoding="utf-8"?>
<p:tagLst xmlns:p="http://schemas.openxmlformats.org/presentationml/2006/main">
  <p:tag name="AS_UNIQUEID" val="7261"/>
</p:tagLst>
</file>

<file path=ppt/tags/tag182.xml><?xml version="1.0" encoding="utf-8"?>
<p:tagLst xmlns:p="http://schemas.openxmlformats.org/presentationml/2006/main">
  <p:tag name="AS_UNIQUEID" val="7262"/>
  <p:tag name="KSO_WM_BEAUTIFY_FLAG" val=""/>
</p:tagLst>
</file>

<file path=ppt/tags/tag183.xml><?xml version="1.0" encoding="utf-8"?>
<p:tagLst xmlns:p="http://schemas.openxmlformats.org/presentationml/2006/main">
  <p:tag name="AS_UNIQUEID" val="1541"/>
  <p:tag name="KSO_WM_BEAUTIFY_FLAG" val=""/>
</p:tagLst>
</file>

<file path=ppt/tags/tag184.xml><?xml version="1.0" encoding="utf-8"?>
<p:tagLst xmlns:p="http://schemas.openxmlformats.org/presentationml/2006/main">
  <p:tag name="AS_UNIQUEID" val="7264"/>
</p:tagLst>
</file>

<file path=ppt/tags/tag185.xml><?xml version="1.0" encoding="utf-8"?>
<p:tagLst xmlns:p="http://schemas.openxmlformats.org/presentationml/2006/main">
  <p:tag name="AS_UNIQUEID" val="7265"/>
</p:tagLst>
</file>

<file path=ppt/tags/tag186.xml><?xml version="1.0" encoding="utf-8"?>
<p:tagLst xmlns:p="http://schemas.openxmlformats.org/presentationml/2006/main">
  <p:tag name="AS_UNIQUEID" val="7266"/>
</p:tagLst>
</file>

<file path=ppt/tags/tag187.xml><?xml version="1.0" encoding="utf-8"?>
<p:tagLst xmlns:p="http://schemas.openxmlformats.org/presentationml/2006/main">
  <p:tag name="AS_UNIQUEID" val="7267"/>
</p:tagLst>
</file>

<file path=ppt/tags/tag188.xml><?xml version="1.0" encoding="utf-8"?>
<p:tagLst xmlns:p="http://schemas.openxmlformats.org/presentationml/2006/main">
  <p:tag name="AS_UNIQUEID" val="7268"/>
</p:tagLst>
</file>

<file path=ppt/tags/tag189.xml><?xml version="1.0" encoding="utf-8"?>
<p:tagLst xmlns:p="http://schemas.openxmlformats.org/presentationml/2006/main">
  <p:tag name="AS_UNIQUEID" val="7269"/>
</p:tagLst>
</file>

<file path=ppt/tags/tag19.xml><?xml version="1.0" encoding="utf-8"?>
<p:tagLst xmlns:p="http://schemas.openxmlformats.org/presentationml/2006/main">
  <p:tag name="AS_UNIQUEID" val="7103"/>
  <p:tag name="KSO_WM_BEAUTIFY_FLAG" val="#wm#"/>
  <p:tag name="KSO_WM_DIAGRAM_GROUP_CODE" val="l1-1"/>
  <p:tag name="KSO_WM_TAG_VERSION" val="1.0"/>
  <p:tag name="KSO_WM_TEMPLATE_CATEGORY" val="diagram"/>
  <p:tag name="KSO_WM_TEMPLATE_INDEX" val="20186151"/>
  <p:tag name="KSO_WM_UNIT_ID" val="diagram20186151_2*l_h_i*1_2_1"/>
  <p:tag name="KSO_WM_UNIT_INDEX" val="1_2_1"/>
  <p:tag name="KSO_WM_UNIT_LAYERLEVEL" val="1_1_1"/>
  <p:tag name="KSO_WM_UNIT_TEXT_FILL_FORE_SCHEMECOLOR_INDEX" val="15"/>
  <p:tag name="KSO_WM_UNIT_TEXT_FILL_TYPE" val="1"/>
  <p:tag name="KSO_WM_UNIT_TYPE" val="l_h_i"/>
  <p:tag name="KSO_WM_UNIT_USESOURCEFORMAT_APPLY" val="1"/>
</p:tagLst>
</file>

<file path=ppt/tags/tag190.xml><?xml version="1.0" encoding="utf-8"?>
<p:tagLst xmlns:p="http://schemas.openxmlformats.org/presentationml/2006/main">
  <p:tag name="AS_UNIQUEID" val="1541"/>
  <p:tag name="KSO_WM_BEAUTIFY_FLAG" val=""/>
</p:tagLst>
</file>

<file path=ppt/tags/tag191.xml><?xml version="1.0" encoding="utf-8"?>
<p:tagLst xmlns:p="http://schemas.openxmlformats.org/presentationml/2006/main">
  <p:tag name="AS_UNIQUEID" val="7271"/>
</p:tagLst>
</file>

<file path=ppt/tags/tag192.xml><?xml version="1.0" encoding="utf-8"?>
<p:tagLst xmlns:p="http://schemas.openxmlformats.org/presentationml/2006/main">
  <p:tag name="AS_UNIQUEID" val="7272"/>
</p:tagLst>
</file>

<file path=ppt/tags/tag193.xml><?xml version="1.0" encoding="utf-8"?>
<p:tagLst xmlns:p="http://schemas.openxmlformats.org/presentationml/2006/main">
  <p:tag name="AS_UNIQUEID" val="7273"/>
</p:tagLst>
</file>

<file path=ppt/tags/tag194.xml><?xml version="1.0" encoding="utf-8"?>
<p:tagLst xmlns:p="http://schemas.openxmlformats.org/presentationml/2006/main">
  <p:tag name="AS_UNIQUEID" val="7274"/>
</p:tagLst>
</file>

<file path=ppt/tags/tag195.xml><?xml version="1.0" encoding="utf-8"?>
<p:tagLst xmlns:p="http://schemas.openxmlformats.org/presentationml/2006/main">
  <p:tag name="AS_UNIQUEID" val="7275"/>
</p:tagLst>
</file>

<file path=ppt/tags/tag196.xml><?xml version="1.0" encoding="utf-8"?>
<p:tagLst xmlns:p="http://schemas.openxmlformats.org/presentationml/2006/main">
  <p:tag name="AS_UNIQUEID" val="7276"/>
</p:tagLst>
</file>

<file path=ppt/tags/tag197.xml><?xml version="1.0" encoding="utf-8"?>
<p:tagLst xmlns:p="http://schemas.openxmlformats.org/presentationml/2006/main">
  <p:tag name="AS_UNIQUEID" val="7277"/>
</p:tagLst>
</file>

<file path=ppt/tags/tag198.xml><?xml version="1.0" encoding="utf-8"?>
<p:tagLst xmlns:p="http://schemas.openxmlformats.org/presentationml/2006/main">
  <p:tag name="AS_UNIQUEID" val="7278"/>
  <p:tag name="KSO_WM_BEAUTIFY_FLAG" val=""/>
</p:tagLst>
</file>

<file path=ppt/tags/tag199.xml><?xml version="1.0" encoding="utf-8"?>
<p:tagLst xmlns:p="http://schemas.openxmlformats.org/presentationml/2006/main">
  <p:tag name="AS_UNIQUEID" val="1541"/>
  <p:tag name="KSO_WM_BEAUTIFY_FLAG" val=""/>
</p:tagLst>
</file>

<file path=ppt/tags/tag2.xml><?xml version="1.0" encoding="utf-8"?>
<p:tagLst xmlns:p="http://schemas.openxmlformats.org/presentationml/2006/main">
  <p:tag name="AS_UNIQUEID" val="7072"/>
</p:tagLst>
</file>

<file path=ppt/tags/tag20.xml><?xml version="1.0" encoding="utf-8"?>
<p:tagLst xmlns:p="http://schemas.openxmlformats.org/presentationml/2006/main">
  <p:tag name="AS_UNIQUEID" val="7104"/>
  <p:tag name="KSO_WM_BEAUTIFY_FLAG" val="#wm#"/>
  <p:tag name="KSO_WM_DIAGRAM_GROUP_CODE" val="l1-1"/>
  <p:tag name="KSO_WM_TAG_VERSION" val="1.0"/>
  <p:tag name="KSO_WM_TEMPLATE_CATEGORY" val="diagram"/>
  <p:tag name="KSO_WM_TEMPLATE_INDEX" val="20186151"/>
  <p:tag name="KSO_WM_UNIT_CLEAR" val="0"/>
  <p:tag name="KSO_WM_UNIT_COMPATIBLE" val="0"/>
  <p:tag name="KSO_WM_UNIT_HIGHLIGHT" val="0"/>
  <p:tag name="KSO_WM_UNIT_ID" val="diagram20186151_2*l_h_a*1_2_1"/>
  <p:tag name="KSO_WM_UNIT_INDEX" val="1_2_1"/>
  <p:tag name="KSO_WM_UNIT_LAYERLEVEL" val="1_1_1"/>
  <p:tag name="KSO_WM_UNIT_PRESET_TEXT" val="标题文本预设"/>
  <p:tag name="KSO_WM_UNIT_TEXT_FILL_FORE_SCHEMECOLOR_INDEX" val="15"/>
  <p:tag name="KSO_WM_UNIT_TEXT_FILL_TYPE" val="1"/>
  <p:tag name="KSO_WM_UNIT_TYPE" val="l_h_a"/>
  <p:tag name="KSO_WM_UNIT_USESOURCEFORMAT_APPLY" val="1"/>
  <p:tag name="KSO_WM_UNIT_VALUE" val="17"/>
</p:tagLst>
</file>

<file path=ppt/tags/tag200.xml><?xml version="1.0" encoding="utf-8"?>
<p:tagLst xmlns:p="http://schemas.openxmlformats.org/presentationml/2006/main">
  <p:tag name="AS_UNIQUEID" val="7280"/>
</p:tagLst>
</file>

<file path=ppt/tags/tag201.xml><?xml version="1.0" encoding="utf-8"?>
<p:tagLst xmlns:p="http://schemas.openxmlformats.org/presentationml/2006/main">
  <p:tag name="AS_UNIQUEID" val="7281"/>
</p:tagLst>
</file>

<file path=ppt/tags/tag202.xml><?xml version="1.0" encoding="utf-8"?>
<p:tagLst xmlns:p="http://schemas.openxmlformats.org/presentationml/2006/main">
  <p:tag name="AS_UNIQUEID" val="7282"/>
</p:tagLst>
</file>

<file path=ppt/tags/tag203.xml><?xml version="1.0" encoding="utf-8"?>
<p:tagLst xmlns:p="http://schemas.openxmlformats.org/presentationml/2006/main">
  <p:tag name="AS_UNIQUEID" val="7283"/>
</p:tagLst>
</file>

<file path=ppt/tags/tag204.xml><?xml version="1.0" encoding="utf-8"?>
<p:tagLst xmlns:p="http://schemas.openxmlformats.org/presentationml/2006/main">
  <p:tag name="AS_UNIQUEID" val="7284"/>
</p:tagLst>
</file>

<file path=ppt/tags/tag205.xml><?xml version="1.0" encoding="utf-8"?>
<p:tagLst xmlns:p="http://schemas.openxmlformats.org/presentationml/2006/main">
  <p:tag name="AS_UNIQUEID" val="1541"/>
</p:tagLst>
</file>

<file path=ppt/tags/tag206.xml><?xml version="1.0" encoding="utf-8"?>
<p:tagLst xmlns:p="http://schemas.openxmlformats.org/presentationml/2006/main">
  <p:tag name="AS_UNIQUEID" val="7286"/>
</p:tagLst>
</file>

<file path=ppt/tags/tag207.xml><?xml version="1.0" encoding="utf-8"?>
<p:tagLst xmlns:p="http://schemas.openxmlformats.org/presentationml/2006/main">
  <p:tag name="AS_UNIQUEID" val="7287"/>
</p:tagLst>
</file>

<file path=ppt/tags/tag208.xml><?xml version="1.0" encoding="utf-8"?>
<p:tagLst xmlns:p="http://schemas.openxmlformats.org/presentationml/2006/main">
  <p:tag name="AS_UNIQUEID" val="1541"/>
</p:tagLst>
</file>

<file path=ppt/tags/tag209.xml><?xml version="1.0" encoding="utf-8"?>
<p:tagLst xmlns:p="http://schemas.openxmlformats.org/presentationml/2006/main">
  <p:tag name="AS_UNIQUEID" val="7288"/>
</p:tagLst>
</file>

<file path=ppt/tags/tag21.xml><?xml version="1.0" encoding="utf-8"?>
<p:tagLst xmlns:p="http://schemas.openxmlformats.org/presentationml/2006/main">
  <p:tag name="AS_UNIQUEID" val="7105"/>
  <p:tag name="KSO_WM_BEAUTIFY_FLAG" val="#wm#"/>
  <p:tag name="KSO_WM_DIAGRAM_GROUP_CODE" val="l1-1"/>
  <p:tag name="KSO_WM_TAG_VERSION" val="1.0"/>
  <p:tag name="KSO_WM_TEMPLATE_CATEGORY" val="diagram"/>
  <p:tag name="KSO_WM_TEMPLATE_INDEX" val="20186151"/>
  <p:tag name="KSO_WM_UNIT_ID" val="diagram20186151_2*l_h_i*1_3_1"/>
  <p:tag name="KSO_WM_UNIT_INDEX" val="1_3_1"/>
  <p:tag name="KSO_WM_UNIT_LAYERLEVEL" val="1_1_1"/>
  <p:tag name="KSO_WM_UNIT_TEXT_FILL_FORE_SCHEMECOLOR_INDEX" val="15"/>
  <p:tag name="KSO_WM_UNIT_TEXT_FILL_TYPE" val="1"/>
  <p:tag name="KSO_WM_UNIT_TYPE" val="l_h_i"/>
  <p:tag name="KSO_WM_UNIT_USESOURCEFORMAT_APPLY" val="1"/>
</p:tagLst>
</file>

<file path=ppt/tags/tag210.xml><?xml version="1.0" encoding="utf-8"?>
<p:tagLst xmlns:p="http://schemas.openxmlformats.org/presentationml/2006/main">
  <p:tag name="AS_UNIQUEID" val="7289"/>
</p:tagLst>
</file>

<file path=ppt/tags/tag211.xml><?xml version="1.0" encoding="utf-8"?>
<p:tagLst xmlns:p="http://schemas.openxmlformats.org/presentationml/2006/main">
  <p:tag name="AS_UNIQUEID" val="7291"/>
</p:tagLst>
</file>

<file path=ppt/tags/tag212.xml><?xml version="1.0" encoding="utf-8"?>
<p:tagLst xmlns:p="http://schemas.openxmlformats.org/presentationml/2006/main">
  <p:tag name="AS_UNIQUEID" val="7292"/>
</p:tagLst>
</file>

<file path=ppt/tags/tag213.xml><?xml version="1.0" encoding="utf-8"?>
<p:tagLst xmlns:p="http://schemas.openxmlformats.org/presentationml/2006/main">
  <p:tag name="AS_UNIQUEID" val="7293"/>
</p:tagLst>
</file>

<file path=ppt/tags/tag214.xml><?xml version="1.0" encoding="utf-8"?>
<p:tagLst xmlns:p="http://schemas.openxmlformats.org/presentationml/2006/main">
  <p:tag name="AS_UNIQUEID" val="7294"/>
</p:tagLst>
</file>

<file path=ppt/tags/tag215.xml><?xml version="1.0" encoding="utf-8"?>
<p:tagLst xmlns:p="http://schemas.openxmlformats.org/presentationml/2006/main">
  <p:tag name="AS_UNIQUEID" val="7295"/>
</p:tagLst>
</file>

<file path=ppt/tags/tag216.xml><?xml version="1.0" encoding="utf-8"?>
<p:tagLst xmlns:p="http://schemas.openxmlformats.org/presentationml/2006/main">
  <p:tag name="AS_UNIQUEID" val="7296"/>
  <p:tag name="KSO_WM_UNIT_TABLE_BEAUTIFY" val="smartTable{4b97dad9-8df4-4497-bd11-788e79296bf2}"/>
</p:tagLst>
</file>

<file path=ppt/tags/tag217.xml><?xml version="1.0" encoding="utf-8"?>
<p:tagLst xmlns:p="http://schemas.openxmlformats.org/presentationml/2006/main">
  <p:tag name="AS_UNIQUEID" val="7297"/>
</p:tagLst>
</file>

<file path=ppt/tags/tag218.xml><?xml version="1.0" encoding="utf-8"?>
<p:tagLst xmlns:p="http://schemas.openxmlformats.org/presentationml/2006/main">
  <p:tag name="AS_UNIQUEID" val="1541"/>
  <p:tag name="KSO_WM_BEAUTIFY_FLAG" val=""/>
</p:tagLst>
</file>

<file path=ppt/tags/tag219.xml><?xml version="1.0" encoding="utf-8"?>
<p:tagLst xmlns:p="http://schemas.openxmlformats.org/presentationml/2006/main">
  <p:tag name="AS_UNIQUEID" val="7298"/>
  <p:tag name="KSO_WM_BEAUTIFY_FLAG" val=""/>
</p:tagLst>
</file>

<file path=ppt/tags/tag22.xml><?xml version="1.0" encoding="utf-8"?>
<p:tagLst xmlns:p="http://schemas.openxmlformats.org/presentationml/2006/main">
  <p:tag name="AS_UNIQUEID" val="698"/>
  <p:tag name="KSO_WM_BEAUTIFY_FLAG" val=""/>
</p:tagLst>
</file>

<file path=ppt/tags/tag220.xml><?xml version="1.0" encoding="utf-8"?>
<p:tagLst xmlns:p="http://schemas.openxmlformats.org/presentationml/2006/main">
  <p:tag name="AS_UNIQUEID" val="7300"/>
</p:tagLst>
</file>

<file path=ppt/tags/tag221.xml><?xml version="1.0" encoding="utf-8"?>
<p:tagLst xmlns:p="http://schemas.openxmlformats.org/presentationml/2006/main">
  <p:tag name="AS_UNIQUEID" val="7301"/>
</p:tagLst>
</file>

<file path=ppt/tags/tag222.xml><?xml version="1.0" encoding="utf-8"?>
<p:tagLst xmlns:p="http://schemas.openxmlformats.org/presentationml/2006/main">
  <p:tag name="AS_UNIQUEID" val="7302"/>
</p:tagLst>
</file>

<file path=ppt/tags/tag223.xml><?xml version="1.0" encoding="utf-8"?>
<p:tagLst xmlns:p="http://schemas.openxmlformats.org/presentationml/2006/main">
  <p:tag name="AS_UNIQUEID" val="2060"/>
</p:tagLst>
</file>

<file path=ppt/tags/tag224.xml><?xml version="1.0" encoding="utf-8"?>
<p:tagLst xmlns:p="http://schemas.openxmlformats.org/presentationml/2006/main">
  <p:tag name="AS_UNIQUEID" val="2061"/>
</p:tagLst>
</file>

<file path=ppt/tags/tag225.xml><?xml version="1.0" encoding="utf-8"?>
<p:tagLst xmlns:p="http://schemas.openxmlformats.org/presentationml/2006/main">
  <p:tag name="AS_UNIQUEID" val="2062"/>
</p:tagLst>
</file>

<file path=ppt/tags/tag226.xml><?xml version="1.0" encoding="utf-8"?>
<p:tagLst xmlns:p="http://schemas.openxmlformats.org/presentationml/2006/main">
  <p:tag name="AS_UNIQUEID" val="2063"/>
</p:tagLst>
</file>

<file path=ppt/tags/tag227.xml><?xml version="1.0" encoding="utf-8"?>
<p:tagLst xmlns:p="http://schemas.openxmlformats.org/presentationml/2006/main">
  <p:tag name="AS_UNIQUEID" val="2064"/>
</p:tagLst>
</file>

<file path=ppt/tags/tag228.xml><?xml version="1.0" encoding="utf-8"?>
<p:tagLst xmlns:p="http://schemas.openxmlformats.org/presentationml/2006/main">
  <p:tag name="AS_UNIQUEID" val="2065"/>
</p:tagLst>
</file>

<file path=ppt/tags/tag229.xml><?xml version="1.0" encoding="utf-8"?>
<p:tagLst xmlns:p="http://schemas.openxmlformats.org/presentationml/2006/main">
  <p:tag name="AS_UNIQUEID" val="2066"/>
</p:tagLst>
</file>

<file path=ppt/tags/tag23.xml><?xml version="1.0" encoding="utf-8"?>
<p:tagLst xmlns:p="http://schemas.openxmlformats.org/presentationml/2006/main">
  <p:tag name="AS_UNIQUEID" val="7106"/>
  <p:tag name="KSO_WM_BEAUTIFY_FLAG" val=""/>
  <p:tag name="KSO_WM_DIAGRAM_GROUP_CODE" val="l1-1"/>
  <p:tag name="KSO_WM_TAG_VERSION" val="1.0"/>
  <p:tag name="KSO_WM_TEMPLATE_CATEGORY" val="diagram"/>
  <p:tag name="KSO_WM_TEMPLATE_INDEX" val="20186151"/>
  <p:tag name="KSO_WM_UNIT_CLEAR" val="0"/>
  <p:tag name="KSO_WM_UNIT_COMPATIBLE" val="0"/>
  <p:tag name="KSO_WM_UNIT_HIGHLIGHT" val="0"/>
  <p:tag name="KSO_WM_UNIT_ID" val="diagram20186151_2*l_h_a*1_3_1"/>
  <p:tag name="KSO_WM_UNIT_INDEX" val="1_3_1"/>
  <p:tag name="KSO_WM_UNIT_LAYERLEVEL" val="1_1_1"/>
  <p:tag name="KSO_WM_UNIT_PRESET_TEXT" val="标题文本预设"/>
  <p:tag name="KSO_WM_UNIT_TEXT_FILL_FORE_SCHEMECOLOR_INDEX" val="15"/>
  <p:tag name="KSO_WM_UNIT_TEXT_FILL_TYPE" val="1"/>
  <p:tag name="KSO_WM_UNIT_TYPE" val="l_h_a"/>
  <p:tag name="KSO_WM_UNIT_USESOURCEFORMAT_APPLY" val="1"/>
  <p:tag name="KSO_WM_UNIT_VALUE" val="17"/>
</p:tagLst>
</file>

<file path=ppt/tags/tag230.xml><?xml version="1.0" encoding="utf-8"?>
<p:tagLst xmlns:p="http://schemas.openxmlformats.org/presentationml/2006/main">
  <p:tag name="AS_UNIQUEID" val="1541"/>
  <p:tag name="KSO_WM_BEAUTIFY_FLAG" val=""/>
</p:tagLst>
</file>

<file path=ppt/tags/tag231.xml><?xml version="1.0" encoding="utf-8"?>
<p:tagLst xmlns:p="http://schemas.openxmlformats.org/presentationml/2006/main">
  <p:tag name="AS_UNIQUEID" val="7303"/>
  <p:tag name="KSO_WM_BEAUTIFY_FLAG" val=""/>
</p:tagLst>
</file>

<file path=ppt/tags/tag232.xml><?xml version="1.0" encoding="utf-8"?>
<p:tagLst xmlns:p="http://schemas.openxmlformats.org/presentationml/2006/main">
  <p:tag name="AS_UNIQUEID" val="1541"/>
  <p:tag name="KSO_WM_BEAUTIFY_FLAG" val=""/>
</p:tagLst>
</file>

<file path=ppt/tags/tag233.xml><?xml version="1.0" encoding="utf-8"?>
<p:tagLst xmlns:p="http://schemas.openxmlformats.org/presentationml/2006/main">
  <p:tag name="AS_UNIQUEID" val="7305"/>
</p:tagLst>
</file>

<file path=ppt/tags/tag234.xml><?xml version="1.0" encoding="utf-8"?>
<p:tagLst xmlns:p="http://schemas.openxmlformats.org/presentationml/2006/main">
  <p:tag name="AS_UNIQUEID" val="7306"/>
</p:tagLst>
</file>

<file path=ppt/tags/tag235.xml><?xml version="1.0" encoding="utf-8"?>
<p:tagLst xmlns:p="http://schemas.openxmlformats.org/presentationml/2006/main">
  <p:tag name="AS_UNIQUEID" val="7307"/>
</p:tagLst>
</file>

<file path=ppt/tags/tag236.xml><?xml version="1.0" encoding="utf-8"?>
<p:tagLst xmlns:p="http://schemas.openxmlformats.org/presentationml/2006/main">
  <p:tag name="AS_UNIQUEID" val="7308"/>
</p:tagLst>
</file>

<file path=ppt/tags/tag237.xml><?xml version="1.0" encoding="utf-8"?>
<p:tagLst xmlns:p="http://schemas.openxmlformats.org/presentationml/2006/main">
  <p:tag name="AS_UNIQUEID" val="7309"/>
</p:tagLst>
</file>

<file path=ppt/tags/tag238.xml><?xml version="1.0" encoding="utf-8"?>
<p:tagLst xmlns:p="http://schemas.openxmlformats.org/presentationml/2006/main">
  <p:tag name="AS_UNIQUEID" val="7310"/>
</p:tagLst>
</file>

<file path=ppt/tags/tag239.xml><?xml version="1.0" encoding="utf-8"?>
<p:tagLst xmlns:p="http://schemas.openxmlformats.org/presentationml/2006/main">
  <p:tag name="AS_UNIQUEID" val="7321"/>
</p:tagLst>
</file>

<file path=ppt/tags/tag24.xml><?xml version="1.0" encoding="utf-8"?>
<p:tagLst xmlns:p="http://schemas.openxmlformats.org/presentationml/2006/main">
  <p:tag name="KSO_WM_BEAUTIFY_FLAG" val="#wm#"/>
  <p:tag name="KSO_WM_DIAGRAM_GROUP_CODE" val="l1-1"/>
  <p:tag name="KSO_WM_SLIDE_ID" val="diagram20186151_2"/>
  <p:tag name="KSO_WM_SLIDE_INDEX" val="2"/>
  <p:tag name="KSO_WM_SLIDE_ITEM_CNT" val="4"/>
  <p:tag name="KSO_WM_SLIDE_LAYOUT" val="h_l"/>
  <p:tag name="KSO_WM_SLIDE_LAYOUT_CNT" val="1_1"/>
  <p:tag name="KSO_WM_SLIDE_POSITION" val="90*120"/>
  <p:tag name="KSO_WM_SLIDE_SIZE" val="738*327"/>
  <p:tag name="KSO_WM_SLIDE_SUBTYPE" val="diag"/>
  <p:tag name="KSO_WM_SLIDE_TYPE" val="contents"/>
  <p:tag name="KSO_WM_TAG_VERSION" val="1.0"/>
  <p:tag name="KSO_WM_TEMPLATE_CATEGORY" val="diagram"/>
  <p:tag name="KSO_WM_TEMPLATE_INDEX" val="20186151"/>
</p:tagLst>
</file>

<file path=ppt/tags/tag240.xml><?xml version="1.0" encoding="utf-8"?>
<p:tagLst xmlns:p="http://schemas.openxmlformats.org/presentationml/2006/main">
  <p:tag name="AS_UNIQUEID" val="1541"/>
  <p:tag name="KSO_WM_BEAUTIFY_FLAG" val=""/>
</p:tagLst>
</file>

<file path=ppt/tags/tag241.xml><?xml version="1.0" encoding="utf-8"?>
<p:tagLst xmlns:p="http://schemas.openxmlformats.org/presentationml/2006/main">
  <p:tag name="AS_UNIQUEID" val="7312"/>
</p:tagLst>
</file>

<file path=ppt/tags/tag242.xml><?xml version="1.0" encoding="utf-8"?>
<p:tagLst xmlns:p="http://schemas.openxmlformats.org/presentationml/2006/main">
  <p:tag name="AS_UNIQUEID" val="7313"/>
</p:tagLst>
</file>

<file path=ppt/tags/tag243.xml><?xml version="1.0" encoding="utf-8"?>
<p:tagLst xmlns:p="http://schemas.openxmlformats.org/presentationml/2006/main">
  <p:tag name="AS_UNIQUEID" val="7314"/>
  <p:tag name="KSO_WM_BEAUTIFY_FLAG" val=""/>
</p:tagLst>
</file>

<file path=ppt/tags/tag244.xml><?xml version="1.0" encoding="utf-8"?>
<p:tagLst xmlns:p="http://schemas.openxmlformats.org/presentationml/2006/main">
  <p:tag name="AS_UNIQUEID" val="7315"/>
</p:tagLst>
</file>

<file path=ppt/tags/tag245.xml><?xml version="1.0" encoding="utf-8"?>
<p:tagLst xmlns:p="http://schemas.openxmlformats.org/presentationml/2006/main">
  <p:tag name="AS_UNIQUEID" val="7316"/>
</p:tagLst>
</file>

<file path=ppt/tags/tag246.xml><?xml version="1.0" encoding="utf-8"?>
<p:tagLst xmlns:p="http://schemas.openxmlformats.org/presentationml/2006/main">
  <p:tag name="AS_UNIQUEID" val="7317"/>
</p:tagLst>
</file>

<file path=ppt/tags/tag247.xml><?xml version="1.0" encoding="utf-8"?>
<p:tagLst xmlns:p="http://schemas.openxmlformats.org/presentationml/2006/main">
  <p:tag name="AS_UNIQUEID" val="7318"/>
</p:tagLst>
</file>

<file path=ppt/tags/tag248.xml><?xml version="1.0" encoding="utf-8"?>
<p:tagLst xmlns:p="http://schemas.openxmlformats.org/presentationml/2006/main">
  <p:tag name="AS_UNIQUEID" val="7319"/>
</p:tagLst>
</file>

<file path=ppt/tags/tag249.xml><?xml version="1.0" encoding="utf-8"?>
<p:tagLst xmlns:p="http://schemas.openxmlformats.org/presentationml/2006/main">
  <p:tag name="AS_UNIQUEID" val="7320"/>
</p:tagLst>
</file>

<file path=ppt/tags/tag25.xml><?xml version="1.0" encoding="utf-8"?>
<p:tagLst xmlns:p="http://schemas.openxmlformats.org/presentationml/2006/main">
  <p:tag name="AS_UNIQUEID" val="7094"/>
</p:tagLst>
</file>

<file path=ppt/tags/tag250.xml><?xml version="1.0" encoding="utf-8"?>
<p:tagLst xmlns:p="http://schemas.openxmlformats.org/presentationml/2006/main">
  <p:tag name="AS_UNIQUEID" val="7075"/>
</p:tagLst>
</file>

<file path=ppt/tags/tag251.xml><?xml version="1.0" encoding="utf-8"?>
<p:tagLst xmlns:p="http://schemas.openxmlformats.org/presentationml/2006/main">
  <p:tag name="AS_UNIQUEID" val="7076"/>
</p:tagLst>
</file>

<file path=ppt/tags/tag252.xml><?xml version="1.0" encoding="utf-8"?>
<p:tagLst xmlns:p="http://schemas.openxmlformats.org/presentationml/2006/main">
  <p:tag name="AS_UNIQUEID" val="7077"/>
</p:tagLst>
</file>

<file path=ppt/tags/tag253.xml><?xml version="1.0" encoding="utf-8"?>
<p:tagLst xmlns:p="http://schemas.openxmlformats.org/presentationml/2006/main">
  <p:tag name="AS_UNIQUEID" val="7078"/>
</p:tagLst>
</file>

<file path=ppt/tags/tag254.xml><?xml version="1.0" encoding="utf-8"?>
<p:tagLst xmlns:p="http://schemas.openxmlformats.org/presentationml/2006/main">
  <p:tag name="AS_UNIQUEID" val="7079"/>
</p:tagLst>
</file>

<file path=ppt/tags/tag255.xml><?xml version="1.0" encoding="utf-8"?>
<p:tagLst xmlns:p="http://schemas.openxmlformats.org/presentationml/2006/main">
  <p:tag name="AS_UNIQUEID" val="7080"/>
</p:tagLst>
</file>

<file path=ppt/tags/tag256.xml><?xml version="1.0" encoding="utf-8"?>
<p:tagLst xmlns:p="http://schemas.openxmlformats.org/presentationml/2006/main">
  <p:tag name="AS_UNIQUEID" val="7082"/>
</p:tagLst>
</file>

<file path=ppt/tags/tag257.xml><?xml version="1.0" encoding="utf-8"?>
<p:tagLst xmlns:p="http://schemas.openxmlformats.org/presentationml/2006/main">
  <p:tag name="AS_UNIQUEID" val="7083"/>
</p:tagLst>
</file>

<file path=ppt/tags/tag258.xml><?xml version="1.0" encoding="utf-8"?>
<p:tagLst xmlns:p="http://schemas.openxmlformats.org/presentationml/2006/main">
  <p:tag name="AS_UNIQUEID" val="7084"/>
</p:tagLst>
</file>

<file path=ppt/tags/tag259.xml><?xml version="1.0" encoding="utf-8"?>
<p:tagLst xmlns:p="http://schemas.openxmlformats.org/presentationml/2006/main">
  <p:tag name="AS_UNIQUEID" val="7085"/>
</p:tagLst>
</file>

<file path=ppt/tags/tag26.xml><?xml version="1.0" encoding="utf-8"?>
<p:tagLst xmlns:p="http://schemas.openxmlformats.org/presentationml/2006/main">
  <p:tag name="AS_UNIQUEID" val="7095"/>
</p:tagLst>
</file>

<file path=ppt/tags/tag260.xml><?xml version="1.0" encoding="utf-8"?>
<p:tagLst xmlns:p="http://schemas.openxmlformats.org/presentationml/2006/main">
  <p:tag name="AS_OS" val="Unix 3.10 unknown"/>
  <p:tag name="AS_RELEASE_DATE" val="2023.03.31"/>
  <p:tag name="AS_TITLE" val="Aspose.Slides for Java"/>
  <p:tag name="AS_VERSION" val="23.3"/>
  <p:tag name="COMMONDATA" val="eyJoZGlkIjoiNTIzNTM4ZGIwYWI0NTZjMzk0Y2ViYTI1ODRkMjJlNDYifQ=="/>
  <p:tag name="KSO_WPP_MARK_KEY" val="cb95504d-c5e0-47d7-87b6-fcdc7c006493"/>
</p:tagLst>
</file>

<file path=ppt/tags/tag27.xml><?xml version="1.0" encoding="utf-8"?>
<p:tagLst xmlns:p="http://schemas.openxmlformats.org/presentationml/2006/main">
  <p:tag name="AS_UNIQUEID" val="1541"/>
</p:tagLst>
</file>

<file path=ppt/tags/tag28.xml><?xml version="1.0" encoding="utf-8"?>
<p:tagLst xmlns:p="http://schemas.openxmlformats.org/presentationml/2006/main">
  <p:tag name="AS_UNIQUEID" val="7109"/>
</p:tagLst>
</file>

<file path=ppt/tags/tag29.xml><?xml version="1.0" encoding="utf-8"?>
<p:tagLst xmlns:p="http://schemas.openxmlformats.org/presentationml/2006/main">
  <p:tag name="AS_UNIQUEID" val="7110"/>
</p:tagLst>
</file>

<file path=ppt/tags/tag3.xml><?xml version="1.0" encoding="utf-8"?>
<p:tagLst xmlns:p="http://schemas.openxmlformats.org/presentationml/2006/main">
  <p:tag name="AS_UNIQUEID" val="7073"/>
</p:tagLst>
</file>

<file path=ppt/tags/tag30.xml><?xml version="1.0" encoding="utf-8"?>
<p:tagLst xmlns:p="http://schemas.openxmlformats.org/presentationml/2006/main">
  <p:tag name="AS_UNIQUEID" val="7111"/>
</p:tagLst>
</file>

<file path=ppt/tags/tag31.xml><?xml version="1.0" encoding="utf-8"?>
<p:tagLst xmlns:p="http://schemas.openxmlformats.org/presentationml/2006/main">
  <p:tag name="AS_UNIQUEID" val="7112"/>
  <p:tag name="KSO_WM_BEAUTIFY_FLAG" val=""/>
</p:tagLst>
</file>

<file path=ppt/tags/tag32.xml><?xml version="1.0" encoding="utf-8"?>
<p:tagLst xmlns:p="http://schemas.openxmlformats.org/presentationml/2006/main">
  <p:tag name="AS_UNIQUEID" val="7113"/>
</p:tagLst>
</file>

<file path=ppt/tags/tag33.xml><?xml version="1.0" encoding="utf-8"?>
<p:tagLst xmlns:p="http://schemas.openxmlformats.org/presentationml/2006/main">
  <p:tag name="AS_UNIQUEID" val="1535"/>
</p:tagLst>
</file>

<file path=ppt/tags/tag34.xml><?xml version="1.0" encoding="utf-8"?>
<p:tagLst xmlns:p="http://schemas.openxmlformats.org/presentationml/2006/main">
  <p:tag name="AS_UNIQUEID" val="1536"/>
</p:tagLst>
</file>

<file path=ppt/tags/tag35.xml><?xml version="1.0" encoding="utf-8"?>
<p:tagLst xmlns:p="http://schemas.openxmlformats.org/presentationml/2006/main">
  <p:tag name="AS_UNIQUEID" val="7115"/>
</p:tagLst>
</file>

<file path=ppt/tags/tag36.xml><?xml version="1.0" encoding="utf-8"?>
<p:tagLst xmlns:p="http://schemas.openxmlformats.org/presentationml/2006/main">
  <p:tag name="AS_UNIQUEID" val="7116"/>
</p:tagLst>
</file>

<file path=ppt/tags/tag37.xml><?xml version="1.0" encoding="utf-8"?>
<p:tagLst xmlns:p="http://schemas.openxmlformats.org/presentationml/2006/main">
  <p:tag name="AS_UNIQUEID" val="7117"/>
</p:tagLst>
</file>

<file path=ppt/tags/tag38.xml><?xml version="1.0" encoding="utf-8"?>
<p:tagLst xmlns:p="http://schemas.openxmlformats.org/presentationml/2006/main">
  <p:tag name="AS_UNIQUEID" val="7118"/>
</p:tagLst>
</file>

<file path=ppt/tags/tag39.xml><?xml version="1.0" encoding="utf-8"?>
<p:tagLst xmlns:p="http://schemas.openxmlformats.org/presentationml/2006/main">
  <p:tag name="AS_UNIQUEID" val="7119"/>
</p:tagLst>
</file>

<file path=ppt/tags/tag4.xml><?xml version="1.0" encoding="utf-8"?>
<p:tagLst xmlns:p="http://schemas.openxmlformats.org/presentationml/2006/main">
  <p:tag name="AS_UNIQUEID" val="7066"/>
  <p:tag name="KSO_WM_UNIT_TEXT_FILL_FORE_SCHEMECOLOR_INDEX" val="13"/>
  <p:tag name="KSO_WM_UNIT_TEXT_FILL_FORE_SCHEMECOLOR_INDEX_BRIGHTNESS" val="0"/>
  <p:tag name="KSO_WM_UNIT_TEXT_FILL_TYPE" val="1"/>
</p:tagLst>
</file>

<file path=ppt/tags/tag40.xml><?xml version="1.0" encoding="utf-8"?>
<p:tagLst xmlns:p="http://schemas.openxmlformats.org/presentationml/2006/main">
  <p:tag name="AS_UNIQUEID" val="7120"/>
</p:tagLst>
</file>

<file path=ppt/tags/tag41.xml><?xml version="1.0" encoding="utf-8"?>
<p:tagLst xmlns:p="http://schemas.openxmlformats.org/presentationml/2006/main">
  <p:tag name="AS_UNIQUEID" val="7121"/>
</p:tagLst>
</file>

<file path=ppt/tags/tag42.xml><?xml version="1.0" encoding="utf-8"?>
<p:tagLst xmlns:p="http://schemas.openxmlformats.org/presentationml/2006/main">
  <p:tag name="AS_UNIQUEID" val="7122"/>
</p:tagLst>
</file>

<file path=ppt/tags/tag43.xml><?xml version="1.0" encoding="utf-8"?>
<p:tagLst xmlns:p="http://schemas.openxmlformats.org/presentationml/2006/main">
  <p:tag name="AS_UNIQUEID" val="1541"/>
</p:tagLst>
</file>

<file path=ppt/tags/tag44.xml><?xml version="1.0" encoding="utf-8"?>
<p:tagLst xmlns:p="http://schemas.openxmlformats.org/presentationml/2006/main">
  <p:tag name="AS_UNIQUEID" val="7124"/>
</p:tagLst>
</file>

<file path=ppt/tags/tag45.xml><?xml version="1.0" encoding="utf-8"?>
<p:tagLst xmlns:p="http://schemas.openxmlformats.org/presentationml/2006/main">
  <p:tag name="AS_UNIQUEID" val="7125"/>
</p:tagLst>
</file>

<file path=ppt/tags/tag46.xml><?xml version="1.0" encoding="utf-8"?>
<p:tagLst xmlns:p="http://schemas.openxmlformats.org/presentationml/2006/main">
  <p:tag name="AS_UNIQUEID" val="7126"/>
</p:tagLst>
</file>

<file path=ppt/tags/tag47.xml><?xml version="1.0" encoding="utf-8"?>
<p:tagLst xmlns:p="http://schemas.openxmlformats.org/presentationml/2006/main">
  <p:tag name="AS_UNIQUEID" val="7127"/>
</p:tagLst>
</file>

<file path=ppt/tags/tag48.xml><?xml version="1.0" encoding="utf-8"?>
<p:tagLst xmlns:p="http://schemas.openxmlformats.org/presentationml/2006/main">
  <p:tag name="AS_UNIQUEID" val="7128"/>
</p:tagLst>
</file>

<file path=ppt/tags/tag49.xml><?xml version="1.0" encoding="utf-8"?>
<p:tagLst xmlns:p="http://schemas.openxmlformats.org/presentationml/2006/main">
  <p:tag name="AS_UNIQUEID" val="7129"/>
</p:tagLst>
</file>

<file path=ppt/tags/tag5.xml><?xml version="1.0" encoding="utf-8"?>
<p:tagLst xmlns:p="http://schemas.openxmlformats.org/presentationml/2006/main">
  <p:tag name="AS_UNIQUEID" val="7088"/>
  <p:tag name="KSO_WM_BEAUTIFY_FLAG" val="#wm#"/>
  <p:tag name="KSO_WM_TAG_VERSION" val="1.0"/>
  <p:tag name="KSO_WM_TEMPLATE_CATEGORY" val="custom"/>
  <p:tag name="KSO_WM_TEMPLATE_INDEX" val="20176295"/>
  <p:tag name="KSO_WM_UNIT_COMPATIBLE" val="0"/>
  <p:tag name="KSO_WM_UNIT_DIAGRAM_ISNUMVISUAL" val="0"/>
  <p:tag name="KSO_WM_UNIT_DIAGRAM_ISREFERUNIT" val="0"/>
  <p:tag name="KSO_WM_UNIT_HIGHLIGHT" val="0"/>
  <p:tag name="KSO_WM_UNIT_ID" val="custom20176295_1*a*1"/>
  <p:tag name="KSO_WM_UNIT_INDEX" val="1"/>
  <p:tag name="KSO_WM_UNIT_ISCONTENTSTITLE" val="0"/>
  <p:tag name="KSO_WM_UNIT_ISNUMDGMTITLE" val="0"/>
  <p:tag name="KSO_WM_UNIT_LAYERLEVEL" val="1"/>
  <p:tag name="KSO_WM_UNIT_NOCLEAR" val="0"/>
  <p:tag name="KSO_WM_UNIT_PRESET_TEXT_INDEX" val="3"/>
  <p:tag name="KSO_WM_UNIT_PRESET_TEXT_LEN" val="17"/>
  <p:tag name="KSO_WM_UNIT_TEXT_FILL_FORE_SCHEMECOLOR_INDEX" val="10"/>
  <p:tag name="KSO_WM_UNIT_TEXT_FILL_FORE_SCHEMECOLOR_INDEX_BRIGHTNESS" val="0"/>
  <p:tag name="KSO_WM_UNIT_TEXT_FILL_TYPE" val="1"/>
  <p:tag name="KSO_WM_UNIT_TYPE" val="a"/>
  <p:tag name="KSO_WM_UNIT_VALUE" val="17"/>
</p:tagLst>
</file>

<file path=ppt/tags/tag50.xml><?xml version="1.0" encoding="utf-8"?>
<p:tagLst xmlns:p="http://schemas.openxmlformats.org/presentationml/2006/main">
  <p:tag name="AS_UNIQUEID" val="7130"/>
</p:tagLst>
</file>

<file path=ppt/tags/tag51.xml><?xml version="1.0" encoding="utf-8"?>
<p:tagLst xmlns:p="http://schemas.openxmlformats.org/presentationml/2006/main">
  <p:tag name="AS_UNIQUEID" val="7131"/>
</p:tagLst>
</file>

<file path=ppt/tags/tag52.xml><?xml version="1.0" encoding="utf-8"?>
<p:tagLst xmlns:p="http://schemas.openxmlformats.org/presentationml/2006/main">
  <p:tag name="AS_UNIQUEID" val="7132"/>
</p:tagLst>
</file>

<file path=ppt/tags/tag53.xml><?xml version="1.0" encoding="utf-8"?>
<p:tagLst xmlns:p="http://schemas.openxmlformats.org/presentationml/2006/main">
  <p:tag name="AS_UNIQUEID" val="7133"/>
</p:tagLst>
</file>

<file path=ppt/tags/tag54.xml><?xml version="1.0" encoding="utf-8"?>
<p:tagLst xmlns:p="http://schemas.openxmlformats.org/presentationml/2006/main">
  <p:tag name="AS_UNIQUEID" val="7134"/>
</p:tagLst>
</file>

<file path=ppt/tags/tag55.xml><?xml version="1.0" encoding="utf-8"?>
<p:tagLst xmlns:p="http://schemas.openxmlformats.org/presentationml/2006/main">
  <p:tag name="AS_UNIQUEID" val="7135"/>
</p:tagLst>
</file>

<file path=ppt/tags/tag56.xml><?xml version="1.0" encoding="utf-8"?>
<p:tagLst xmlns:p="http://schemas.openxmlformats.org/presentationml/2006/main">
  <p:tag name="AS_UNIQUEID" val="7136"/>
</p:tagLst>
</file>

<file path=ppt/tags/tag57.xml><?xml version="1.0" encoding="utf-8"?>
<p:tagLst xmlns:p="http://schemas.openxmlformats.org/presentationml/2006/main">
  <p:tag name="AS_UNIQUEID" val="7137"/>
</p:tagLst>
</file>

<file path=ppt/tags/tag58.xml><?xml version="1.0" encoding="utf-8"?>
<p:tagLst xmlns:p="http://schemas.openxmlformats.org/presentationml/2006/main">
  <p:tag name="AS_UNIQUEID" val="7138"/>
</p:tagLst>
</file>

<file path=ppt/tags/tag59.xml><?xml version="1.0" encoding="utf-8"?>
<p:tagLst xmlns:p="http://schemas.openxmlformats.org/presentationml/2006/main">
  <p:tag name="AS_UNIQUEID" val="7139"/>
</p:tagLst>
</file>

<file path=ppt/tags/tag6.xml><?xml version="1.0" encoding="utf-8"?>
<p:tagLst xmlns:p="http://schemas.openxmlformats.org/presentationml/2006/main">
  <p:tag name="AS_UNIQUEID" val="7089"/>
  <p:tag name="KSO_WM_BEAUTIFY_FLAG" val="#wm#"/>
  <p:tag name="KSO_WM_TAG_VERSION" val="1.0"/>
  <p:tag name="KSO_WM_TEMPLATE_CATEGORY" val="custom"/>
  <p:tag name="KSO_WM_TEMPLATE_INDEX" val="20176295"/>
  <p:tag name="KSO_WM_UNIT_COMPATIBLE" val="0"/>
  <p:tag name="KSO_WM_UNIT_DIAGRAM_ISNUMVISUAL" val="0"/>
  <p:tag name="KSO_WM_UNIT_DIAGRAM_ISREFERUNIT" val="0"/>
  <p:tag name="KSO_WM_UNIT_HIGHLIGHT" val="0"/>
  <p:tag name="KSO_WM_UNIT_ID" val="custom20176295_1*b*1"/>
  <p:tag name="KSO_WM_UNIT_INDEX" val="1"/>
  <p:tag name="KSO_WM_UNIT_ISCONTENTSTITLE" val="0"/>
  <p:tag name="KSO_WM_UNIT_ISNUMDGMTITLE" val="0"/>
  <p:tag name="KSO_WM_UNIT_LAYERLEVEL" val="1"/>
  <p:tag name="KSO_WM_UNIT_NOCLEAR" val="0"/>
  <p:tag name="KSO_WM_UNIT_PRESET_TEXT_INDEX" val="3"/>
  <p:tag name="KSO_WM_UNIT_PRESET_TEXT_LEN" val="17"/>
  <p:tag name="KSO_WM_UNIT_TEXT_FILL_FORE_SCHEMECOLOR_INDEX" val="10"/>
  <p:tag name="KSO_WM_UNIT_TEXT_FILL_FORE_SCHEMECOLOR_INDEX_BRIGHTNESS" val="0"/>
  <p:tag name="KSO_WM_UNIT_TEXT_FILL_TYPE" val="1"/>
  <p:tag name="KSO_WM_UNIT_TYPE" val="b"/>
  <p:tag name="KSO_WM_UNIT_VALUE" val="70"/>
</p:tagLst>
</file>

<file path=ppt/tags/tag60.xml><?xml version="1.0" encoding="utf-8"?>
<p:tagLst xmlns:p="http://schemas.openxmlformats.org/presentationml/2006/main">
  <p:tag name="AS_UNIQUEID" val="7140"/>
</p:tagLst>
</file>

<file path=ppt/tags/tag61.xml><?xml version="1.0" encoding="utf-8"?>
<p:tagLst xmlns:p="http://schemas.openxmlformats.org/presentationml/2006/main">
  <p:tag name="AS_UNIQUEID" val="7141"/>
</p:tagLst>
</file>

<file path=ppt/tags/tag62.xml><?xml version="1.0" encoding="utf-8"?>
<p:tagLst xmlns:p="http://schemas.openxmlformats.org/presentationml/2006/main">
  <p:tag name="AS_UNIQUEID" val="7142"/>
</p:tagLst>
</file>

<file path=ppt/tags/tag63.xml><?xml version="1.0" encoding="utf-8"?>
<p:tagLst xmlns:p="http://schemas.openxmlformats.org/presentationml/2006/main">
  <p:tag name="AS_UNIQUEID" val="7143"/>
</p:tagLst>
</file>

<file path=ppt/tags/tag64.xml><?xml version="1.0" encoding="utf-8"?>
<p:tagLst xmlns:p="http://schemas.openxmlformats.org/presentationml/2006/main">
  <p:tag name="AS_UNIQUEID" val="7144"/>
</p:tagLst>
</file>

<file path=ppt/tags/tag65.xml><?xml version="1.0" encoding="utf-8"?>
<p:tagLst xmlns:p="http://schemas.openxmlformats.org/presentationml/2006/main">
  <p:tag name="AS_UNIQUEID" val="7145"/>
</p:tagLst>
</file>

<file path=ppt/tags/tag66.xml><?xml version="1.0" encoding="utf-8"?>
<p:tagLst xmlns:p="http://schemas.openxmlformats.org/presentationml/2006/main">
  <p:tag name="AS_UNIQUEID" val="1541"/>
</p:tagLst>
</file>

<file path=ppt/tags/tag67.xml><?xml version="1.0" encoding="utf-8"?>
<p:tagLst xmlns:p="http://schemas.openxmlformats.org/presentationml/2006/main">
  <p:tag name="AS_UNIQUEID" val="7146"/>
  <p:tag name="KSO_WM_BEAUTIFY_FLAG" val=""/>
</p:tagLst>
</file>

<file path=ppt/tags/tag68.xml><?xml version="1.0" encoding="utf-8"?>
<p:tagLst xmlns:p="http://schemas.openxmlformats.org/presentationml/2006/main">
  <p:tag name="AS_UNIQUEID" val="7148"/>
</p:tagLst>
</file>

<file path=ppt/tags/tag69.xml><?xml version="1.0" encoding="utf-8"?>
<p:tagLst xmlns:p="http://schemas.openxmlformats.org/presentationml/2006/main">
  <p:tag name="AS_UNIQUEID" val="7149"/>
</p:tagLst>
</file>

<file path=ppt/tags/tag7.xml><?xml version="1.0" encoding="utf-8"?>
<p:tagLst xmlns:p="http://schemas.openxmlformats.org/presentationml/2006/main">
  <p:tag name="AS_UNIQUEID" val="7090"/>
</p:tagLst>
</file>

<file path=ppt/tags/tag70.xml><?xml version="1.0" encoding="utf-8"?>
<p:tagLst xmlns:p="http://schemas.openxmlformats.org/presentationml/2006/main">
  <p:tag name="AS_UNIQUEID" val="7150"/>
</p:tagLst>
</file>

<file path=ppt/tags/tag71.xml><?xml version="1.0" encoding="utf-8"?>
<p:tagLst xmlns:p="http://schemas.openxmlformats.org/presentationml/2006/main">
  <p:tag name="AS_UNIQUEID" val="7151"/>
</p:tagLst>
</file>

<file path=ppt/tags/tag72.xml><?xml version="1.0" encoding="utf-8"?>
<p:tagLst xmlns:p="http://schemas.openxmlformats.org/presentationml/2006/main">
  <p:tag name="AS_UNIQUEID" val="7152"/>
</p:tagLst>
</file>

<file path=ppt/tags/tag73.xml><?xml version="1.0" encoding="utf-8"?>
<p:tagLst xmlns:p="http://schemas.openxmlformats.org/presentationml/2006/main">
  <p:tag name="AS_UNIQUEID" val="7153"/>
</p:tagLst>
</file>

<file path=ppt/tags/tag74.xml><?xml version="1.0" encoding="utf-8"?>
<p:tagLst xmlns:p="http://schemas.openxmlformats.org/presentationml/2006/main">
  <p:tag name="AS_UNIQUEID" val="7154"/>
</p:tagLst>
</file>

<file path=ppt/tags/tag75.xml><?xml version="1.0" encoding="utf-8"?>
<p:tagLst xmlns:p="http://schemas.openxmlformats.org/presentationml/2006/main">
  <p:tag name="AS_UNIQUEID" val="7155"/>
</p:tagLst>
</file>

<file path=ppt/tags/tag76.xml><?xml version="1.0" encoding="utf-8"?>
<p:tagLst xmlns:p="http://schemas.openxmlformats.org/presentationml/2006/main">
  <p:tag name="AS_UNIQUEID" val="7156"/>
</p:tagLst>
</file>

<file path=ppt/tags/tag77.xml><?xml version="1.0" encoding="utf-8"?>
<p:tagLst xmlns:p="http://schemas.openxmlformats.org/presentationml/2006/main">
  <p:tag name="AS_UNIQUEID" val="7157"/>
</p:tagLst>
</file>

<file path=ppt/tags/tag78.xml><?xml version="1.0" encoding="utf-8"?>
<p:tagLst xmlns:p="http://schemas.openxmlformats.org/presentationml/2006/main">
  <p:tag name="AS_UNIQUEID" val="7158"/>
</p:tagLst>
</file>

<file path=ppt/tags/tag79.xml><?xml version="1.0" encoding="utf-8"?>
<p:tagLst xmlns:p="http://schemas.openxmlformats.org/presentationml/2006/main">
  <p:tag name="AS_UNIQUEID" val="7159"/>
</p:tagLst>
</file>

<file path=ppt/tags/tag8.xml><?xml version="1.0" encoding="utf-8"?>
<p:tagLst xmlns:p="http://schemas.openxmlformats.org/presentationml/2006/main">
  <p:tag name="AS_UNIQUEID" val="7091"/>
</p:tagLst>
</file>

<file path=ppt/tags/tag80.xml><?xml version="1.0" encoding="utf-8"?>
<p:tagLst xmlns:p="http://schemas.openxmlformats.org/presentationml/2006/main">
  <p:tag name="AS_UNIQUEID" val="7160"/>
</p:tagLst>
</file>

<file path=ppt/tags/tag81.xml><?xml version="1.0" encoding="utf-8"?>
<p:tagLst xmlns:p="http://schemas.openxmlformats.org/presentationml/2006/main">
  <p:tag name="AS_UNIQUEID" val="7161"/>
</p:tagLst>
</file>

<file path=ppt/tags/tag82.xml><?xml version="1.0" encoding="utf-8"?>
<p:tagLst xmlns:p="http://schemas.openxmlformats.org/presentationml/2006/main">
  <p:tag name="AS_UNIQUEID" val="7162"/>
</p:tagLst>
</file>

<file path=ppt/tags/tag83.xml><?xml version="1.0" encoding="utf-8"?>
<p:tagLst xmlns:p="http://schemas.openxmlformats.org/presentationml/2006/main">
  <p:tag name="AS_UNIQUEID" val="7163"/>
</p:tagLst>
</file>

<file path=ppt/tags/tag84.xml><?xml version="1.0" encoding="utf-8"?>
<p:tagLst xmlns:p="http://schemas.openxmlformats.org/presentationml/2006/main">
  <p:tag name="AS_UNIQUEID" val="7164"/>
</p:tagLst>
</file>

<file path=ppt/tags/tag85.xml><?xml version="1.0" encoding="utf-8"?>
<p:tagLst xmlns:p="http://schemas.openxmlformats.org/presentationml/2006/main">
  <p:tag name="AS_UNIQUEID" val="7165"/>
</p:tagLst>
</file>

<file path=ppt/tags/tag86.xml><?xml version="1.0" encoding="utf-8"?>
<p:tagLst xmlns:p="http://schemas.openxmlformats.org/presentationml/2006/main">
  <p:tag name="AS_UNIQUEID" val="7166"/>
</p:tagLst>
</file>

<file path=ppt/tags/tag87.xml><?xml version="1.0" encoding="utf-8"?>
<p:tagLst xmlns:p="http://schemas.openxmlformats.org/presentationml/2006/main">
  <p:tag name="AS_UNIQUEID" val="7167"/>
</p:tagLst>
</file>

<file path=ppt/tags/tag88.xml><?xml version="1.0" encoding="utf-8"?>
<p:tagLst xmlns:p="http://schemas.openxmlformats.org/presentationml/2006/main">
  <p:tag name="AS_UNIQUEID" val="7168"/>
</p:tagLst>
</file>

<file path=ppt/tags/tag89.xml><?xml version="1.0" encoding="utf-8"?>
<p:tagLst xmlns:p="http://schemas.openxmlformats.org/presentationml/2006/main">
  <p:tag name="AS_UNIQUEID" val="7169"/>
</p:tagLst>
</file>

<file path=ppt/tags/tag9.xml><?xml version="1.0" encoding="utf-8"?>
<p:tagLst xmlns:p="http://schemas.openxmlformats.org/presentationml/2006/main">
  <p:tag name="KSO_WM_BEAUTIFY_FLAG" val="#wm#"/>
  <p:tag name="KSO_WM_COMBINE_RELATE_SLIDE_ID" val="background30174443_1"/>
  <p:tag name="KSO_WM_SLIDE_ID" val="custom20176295_1"/>
  <p:tag name="KSO_WM_SLIDE_INDEX" val="1"/>
  <p:tag name="KSO_WM_SLIDE_ITEM_CNT" val="0"/>
  <p:tag name="KSO_WM_SLIDE_LAYOUT" val="a_b"/>
  <p:tag name="KSO_WM_SLIDE_LAYOUT_CNT" val="1_1"/>
  <p:tag name="KSO_WM_SLIDE_SUBTYPE" val="pureTxt"/>
  <p:tag name="KSO_WM_SLIDE_TYPE" val="title"/>
  <p:tag name="KSO_WM_TAG_VERSION" val="1.0"/>
  <p:tag name="KSO_WM_TEMPLATE_CATEGORY" val="custom"/>
  <p:tag name="KSO_WM_TEMPLATE_COLOR_TYPE" val="0"/>
  <p:tag name="KSO_WM_TEMPLATE_INDEX" val="20176295"/>
  <p:tag name="KSO_WM_TEMPLATE_MASTER_TYPE" val="1"/>
  <p:tag name="KSO_WM_TEMPLATE_SUBCATEGORY" val="0"/>
  <p:tag name="KSO_WM_TEMPLATE_THUMBS_INDEX" val="1、4、6、12、13、19、20、26、30、34、36、"/>
</p:tagLst>
</file>

<file path=ppt/tags/tag90.xml><?xml version="1.0" encoding="utf-8"?>
<p:tagLst xmlns:p="http://schemas.openxmlformats.org/presentationml/2006/main">
  <p:tag name="AS_UNIQUEID" val="7170"/>
</p:tagLst>
</file>

<file path=ppt/tags/tag91.xml><?xml version="1.0" encoding="utf-8"?>
<p:tagLst xmlns:p="http://schemas.openxmlformats.org/presentationml/2006/main">
  <p:tag name="AS_UNIQUEID" val="7171"/>
</p:tagLst>
</file>

<file path=ppt/tags/tag92.xml><?xml version="1.0" encoding="utf-8"?>
<p:tagLst xmlns:p="http://schemas.openxmlformats.org/presentationml/2006/main">
  <p:tag name="AS_UNIQUEID" val="7172"/>
</p:tagLst>
</file>

<file path=ppt/tags/tag93.xml><?xml version="1.0" encoding="utf-8"?>
<p:tagLst xmlns:p="http://schemas.openxmlformats.org/presentationml/2006/main">
  <p:tag name="AS_UNIQUEID" val="7173"/>
</p:tagLst>
</file>

<file path=ppt/tags/tag94.xml><?xml version="1.0" encoding="utf-8"?>
<p:tagLst xmlns:p="http://schemas.openxmlformats.org/presentationml/2006/main">
  <p:tag name="AS_UNIQUEID" val="7174"/>
  <p:tag name="KSO_WM_BEAUTIFY_FLAG" val=""/>
</p:tagLst>
</file>

<file path=ppt/tags/tag95.xml><?xml version="1.0" encoding="utf-8"?>
<p:tagLst xmlns:p="http://schemas.openxmlformats.org/presentationml/2006/main">
  <p:tag name="AS_UNIQUEID" val="1541"/>
  <p:tag name="KSO_WM_BEAUTIFY_FLAG" val=""/>
</p:tagLst>
</file>

<file path=ppt/tags/tag96.xml><?xml version="1.0" encoding="utf-8"?>
<p:tagLst xmlns:p="http://schemas.openxmlformats.org/presentationml/2006/main">
  <p:tag name="AS_UNIQUEID" val="7176"/>
</p:tagLst>
</file>

<file path=ppt/tags/tag97.xml><?xml version="1.0" encoding="utf-8"?>
<p:tagLst xmlns:p="http://schemas.openxmlformats.org/presentationml/2006/main">
  <p:tag name="AS_UNIQUEID" val="7177"/>
</p:tagLst>
</file>

<file path=ppt/tags/tag98.xml><?xml version="1.0" encoding="utf-8"?>
<p:tagLst xmlns:p="http://schemas.openxmlformats.org/presentationml/2006/main">
  <p:tag name="AS_UNIQUEID" val="7178"/>
</p:tagLst>
</file>

<file path=ppt/tags/tag99.xml><?xml version="1.0" encoding="utf-8"?>
<p:tagLst xmlns:p="http://schemas.openxmlformats.org/presentationml/2006/main">
  <p:tag name="AS_UNIQUEID" val="7179"/>
</p:tagLst>
</file>

<file path=ppt/theme/theme1.xml><?xml version="1.0" encoding="utf-8"?>
<a:theme xmlns:a="http://schemas.openxmlformats.org/drawingml/2006/main" name="A000120150716A18PWBG">
  <a:themeElements>
    <a:clrScheme name="">
      <a:dk1>
        <a:srgbClr val="000000"/>
      </a:dk1>
      <a:lt1>
        <a:srgbClr val="FFFFFF"/>
      </a:lt1>
      <a:dk2>
        <a:srgbClr val="000000"/>
      </a:dk2>
      <a:lt2>
        <a:srgbClr val="EAF5FC"/>
      </a:lt2>
      <a:accent1>
        <a:srgbClr val="0070C0"/>
      </a:accent1>
      <a:accent2>
        <a:srgbClr val="6A63CB"/>
      </a:accent2>
      <a:accent3>
        <a:srgbClr val="FFFFFF"/>
      </a:accent3>
      <a:accent4>
        <a:srgbClr val="000000"/>
      </a:accent4>
      <a:accent5>
        <a:srgbClr val="AABCDC"/>
      </a:accent5>
      <a:accent6>
        <a:srgbClr val="5E58B6"/>
      </a:accent6>
      <a:hlink>
        <a:srgbClr val="00B0F0"/>
      </a:hlink>
      <a:folHlink>
        <a:srgbClr val="AFB2B4"/>
      </a:folHlink>
    </a:clrScheme>
    <a:fontScheme name="">
      <a:majorFont>
        <a:latin typeface="Arial"/>
        <a:ea typeface="宋体"/>
        <a:cs typeface="Arial"/>
      </a:majorFont>
      <a:minorFont>
        <a:latin typeface="Arial"/>
        <a:ea typeface="宋体"/>
        <a:cs typeface="Arial"/>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A000120150716A18PWBG 1">
        <a:dk1>
          <a:srgbClr val="3D3F41"/>
        </a:dk1>
        <a:lt1>
          <a:srgbClr val="FFFFFF"/>
        </a:lt1>
        <a:dk2>
          <a:srgbClr val="3D3F41"/>
        </a:dk2>
        <a:lt2>
          <a:srgbClr val="EAF5FC"/>
        </a:lt2>
        <a:accent1>
          <a:srgbClr val="0070C0"/>
        </a:accent1>
        <a:accent2>
          <a:srgbClr val="6A63CB"/>
        </a:accent2>
        <a:accent3>
          <a:srgbClr val="FFFFFF"/>
        </a:accent3>
        <a:accent4>
          <a:srgbClr val="333436"/>
        </a:accent4>
        <a:accent5>
          <a:srgbClr val="AABBDC"/>
        </a:accent5>
        <a:accent6>
          <a:srgbClr val="5F59B8"/>
        </a:accent6>
        <a:hlink>
          <a:srgbClr val="00B0F0"/>
        </a:hlink>
        <a:folHlink>
          <a:srgbClr val="AFB2B4"/>
        </a:folHlink>
      </a:clrScheme>
      <a:clrMap bg1="lt1" tx1="dk1" bg2="lt2" tx2="dk2" accent1="accent1" accent2="accent2" accent3="accent3" accent4="accent4" accent5="accent5" accent6="accent6" hlink="hlink" folHlink="folHlink"/>
    </a:extraClrScheme>
    <a:extraClrScheme>
      <a:clrScheme name="A000120150716A18PWBG 2">
        <a:dk1>
          <a:srgbClr val="000000"/>
        </a:dk1>
        <a:lt1>
          <a:srgbClr val="FFFFFF"/>
        </a:lt1>
        <a:dk2>
          <a:srgbClr val="000000"/>
        </a:dk2>
        <a:lt2>
          <a:srgbClr val="EAF5FC"/>
        </a:lt2>
        <a:accent1>
          <a:srgbClr val="0070C0"/>
        </a:accent1>
        <a:accent2>
          <a:srgbClr val="6A63CB"/>
        </a:accent2>
        <a:accent3>
          <a:srgbClr val="FFFFFF"/>
        </a:accent3>
        <a:accent4>
          <a:srgbClr val="000000"/>
        </a:accent4>
        <a:accent5>
          <a:srgbClr val="AABBDC"/>
        </a:accent5>
        <a:accent6>
          <a:srgbClr val="5F59B8"/>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4839</Words>
  <Application>WPS 演示</Application>
  <PresentationFormat/>
  <Paragraphs>393</Paragraphs>
  <Slides>21</Slides>
  <Notes>3</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21</vt:i4>
      </vt:variant>
    </vt:vector>
  </HeadingPairs>
  <TitlesOfParts>
    <vt:vector size="39" baseType="lpstr">
      <vt:lpstr>Arial</vt:lpstr>
      <vt:lpstr>宋体</vt:lpstr>
      <vt:lpstr>Wingdings</vt:lpstr>
      <vt:lpstr>幼圆</vt:lpstr>
      <vt:lpstr>汉仪行楷简</vt:lpstr>
      <vt:lpstr>Arial Narrow</vt:lpstr>
      <vt:lpstr>微软雅黑</vt:lpstr>
      <vt:lpstr>Calibri</vt:lpstr>
      <vt:lpstr>等线</vt:lpstr>
      <vt:lpstr>华文新魏</vt:lpstr>
      <vt:lpstr>黑体</vt:lpstr>
      <vt:lpstr>仿宋</vt:lpstr>
      <vt:lpstr>楷体</vt:lpstr>
      <vt:lpstr>OPPOSans B</vt:lpstr>
      <vt:lpstr>Times New Roman</vt:lpstr>
      <vt:lpstr>等线 Light</vt:lpstr>
      <vt:lpstr>Arial Unicode MS</vt:lpstr>
      <vt:lpstr>A000120150716A18PWBG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强</cp:lastModifiedBy>
  <cp:revision>2</cp:revision>
  <cp:lastPrinted>2024-01-03T13:44:00Z</cp:lastPrinted>
  <dcterms:created xsi:type="dcterms:W3CDTF">2024-01-03T13:44:00Z</dcterms:created>
  <dcterms:modified xsi:type="dcterms:W3CDTF">2025-02-15T02:51:27Z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CDB56CFFB9844ECAA7A0D996CC1A7030_12</vt:lpwstr>
  </property>
  <property fmtid="{D5CDD505-2E9C-101B-9397-08002B2CF9AE}" pid="7" name="KSOProductBuildVer">
    <vt:lpwstr>2052-12.1.0.19770</vt:lpwstr>
  </property>
</Properties>
</file>