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69" r:id="rId3"/>
    <p:sldId id="387" r:id="rId5"/>
    <p:sldId id="294" r:id="rId6"/>
    <p:sldId id="398" r:id="rId7"/>
    <p:sldId id="397" r:id="rId8"/>
    <p:sldId id="310" r:id="rId9"/>
    <p:sldId id="374" r:id="rId10"/>
    <p:sldId id="346" r:id="rId11"/>
    <p:sldId id="373" r:id="rId12"/>
    <p:sldId id="379" r:id="rId13"/>
    <p:sldId id="388" r:id="rId14"/>
    <p:sldId id="389" r:id="rId15"/>
    <p:sldId id="390" r:id="rId16"/>
    <p:sldId id="391" r:id="rId17"/>
    <p:sldId id="395" r:id="rId18"/>
    <p:sldId id="396" r:id="rId19"/>
    <p:sldId id="326" r:id="rId20"/>
    <p:sldId id="372" r:id="rId21"/>
    <p:sldId id="401" r:id="rId22"/>
    <p:sldId id="399" r:id="rId23"/>
    <p:sldId id="400" r:id="rId24"/>
  </p:sldIdLst>
  <p:sldSz cx="24385270" cy="1371727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orient="horz" pos="4321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5D7FF"/>
    <a:srgbClr val="2DC8FF"/>
    <a:srgbClr val="0066FF"/>
    <a:srgbClr val="AEC3F7"/>
    <a:srgbClr val="588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10" autoAdjust="0"/>
  </p:normalViewPr>
  <p:slideViewPr>
    <p:cSldViewPr snapToGrid="0">
      <p:cViewPr varScale="1">
        <p:scale>
          <a:sx n="54" d="100"/>
          <a:sy n="54" d="100"/>
        </p:scale>
        <p:origin x="-78" y="-222"/>
      </p:cViewPr>
      <p:guideLst>
        <p:guide orient="horz" pos="4320"/>
        <p:guide orient="horz" pos="4321"/>
        <p:guide pos="768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59159-6B2F-4281-BD50-D78286ACAE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47EF-D1BD-4FF5-8CD9-AE7A054F1C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980A-F4A3-4243-AEF7-04F74408F6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56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96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36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76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3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93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重复循环此过程，即成指数形式扩增</a:t>
            </a:r>
            <a:endParaRPr lang="zh-CN" altLang="en-US" sz="2400" noProof="1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目前被广泛提取使用的目的基因有：苏云金杆菌抗虫基因、植物抗病基因</a:t>
            </a:r>
            <a:r>
              <a:rPr kumimoji="1"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（抗病毒、抗细菌</a:t>
            </a:r>
            <a:r>
              <a:rPr kumimoji="1"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)</a:t>
            </a:r>
            <a:r>
              <a:rPr kumimoji="1"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人胰岛素基因、人干扰素基因等。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用于</a:t>
            </a:r>
            <a:r>
              <a:rPr lang="en-US" altLang="zh-CN" dirty="0"/>
              <a:t>PCR</a:t>
            </a:r>
            <a:r>
              <a:rPr lang="zh-CN" altLang="en-US" dirty="0"/>
              <a:t>的引物</a:t>
            </a:r>
            <a:r>
              <a:rPr lang="en-US" altLang="zh-CN" dirty="0"/>
              <a:t>20-30</a:t>
            </a:r>
            <a:r>
              <a:rPr lang="zh-CN" altLang="en-US" dirty="0"/>
              <a:t>个核苷酸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5588" cy="13717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5588" cy="13717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5505114" y="1"/>
            <a:ext cx="0" cy="13992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30" y="-8230"/>
            <a:ext cx="24385588" cy="1371758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22569693" y="2780818"/>
            <a:ext cx="91443" cy="728052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sz="3500" dirty="0"/>
          </a:p>
        </p:txBody>
      </p:sp>
      <p:sp>
        <p:nvSpPr>
          <p:cNvPr id="13" name="矩形 12"/>
          <p:cNvSpPr/>
          <p:nvPr userDrawn="1"/>
        </p:nvSpPr>
        <p:spPr>
          <a:xfrm rot="5400000">
            <a:off x="22251403" y="2416813"/>
            <a:ext cx="91448" cy="728015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sz="3500" dirty="0"/>
          </a:p>
        </p:txBody>
      </p:sp>
      <p:sp>
        <p:nvSpPr>
          <p:cNvPr id="15" name="任意多边形: 形状 7"/>
          <p:cNvSpPr/>
          <p:nvPr userDrawn="1"/>
        </p:nvSpPr>
        <p:spPr>
          <a:xfrm rot="5400000">
            <a:off x="8071200" y="-3622434"/>
            <a:ext cx="8075337" cy="20921645"/>
          </a:xfrm>
          <a:custGeom>
            <a:avLst/>
            <a:gdLst>
              <a:gd name="connsiteX0" fmla="*/ 7291 w 8400"/>
              <a:gd name="connsiteY0" fmla="*/ 27354 h 27354"/>
              <a:gd name="connsiteX1" fmla="*/ 0 w 8400"/>
              <a:gd name="connsiteY1" fmla="*/ 27353 h 27354"/>
              <a:gd name="connsiteX2" fmla="*/ 0 w 8400"/>
              <a:gd name="connsiteY2" fmla="*/ 0 h 27354"/>
              <a:gd name="connsiteX3" fmla="*/ 8396 w 8400"/>
              <a:gd name="connsiteY3" fmla="*/ 0 h 27354"/>
              <a:gd name="connsiteX4" fmla="*/ 8400 w 8400"/>
              <a:gd name="connsiteY4" fmla="*/ 24705 h 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" h="27354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diamond" w="med" len="med"/>
            <a:tailEnd type="diamond" w="med" len="med"/>
          </a:ln>
          <a:effectLst/>
        </p:spPr>
        <p:txBody>
          <a:bodyPr lIns="91421" tIns="45709" rIns="91421" bIns="457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 dirty="0">
              <a:solidFill>
                <a:srgbClr val="D1261E"/>
              </a:solidFill>
              <a:latin typeface="思源宋体" pitchFamily="18" charset="-122"/>
              <a:ea typeface="思源宋体" pitchFamily="18" charset="-122"/>
              <a:sym typeface="思源宋体" pitchFamily="18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5588" cy="13717588"/>
          </a:xfrm>
          <a:prstGeom prst="rect">
            <a:avLst/>
          </a:prstGeom>
        </p:spPr>
      </p:pic>
      <p:sp>
        <p:nvSpPr>
          <p:cNvPr id="8" name="任意多边形: 形状 7"/>
          <p:cNvSpPr/>
          <p:nvPr userDrawn="1"/>
        </p:nvSpPr>
        <p:spPr>
          <a:xfrm rot="5400000">
            <a:off x="7228655" y="-3773505"/>
            <a:ext cx="10101804" cy="21522618"/>
          </a:xfrm>
          <a:custGeom>
            <a:avLst/>
            <a:gdLst>
              <a:gd name="connsiteX0" fmla="*/ 7291 w 8400"/>
              <a:gd name="connsiteY0" fmla="*/ 27354 h 27354"/>
              <a:gd name="connsiteX1" fmla="*/ 0 w 8400"/>
              <a:gd name="connsiteY1" fmla="*/ 27353 h 27354"/>
              <a:gd name="connsiteX2" fmla="*/ 0 w 8400"/>
              <a:gd name="connsiteY2" fmla="*/ 0 h 27354"/>
              <a:gd name="connsiteX3" fmla="*/ 8396 w 8400"/>
              <a:gd name="connsiteY3" fmla="*/ 0 h 27354"/>
              <a:gd name="connsiteX4" fmla="*/ 8400 w 8400"/>
              <a:gd name="connsiteY4" fmla="*/ 24705 h 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" h="27354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diamond"/>
            <a:tailEnd type="diamond"/>
          </a:ln>
          <a:effectLst/>
        </p:spPr>
        <p:txBody>
          <a:bodyPr lIns="91421" tIns="45709" rIns="91421" bIns="457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 dirty="0">
              <a:solidFill>
                <a:srgbClr val="D1261E"/>
              </a:solidFill>
              <a:latin typeface="思源宋体" pitchFamily="18" charset="-122"/>
              <a:ea typeface="思源宋体" pitchFamily="18" charset="-122"/>
              <a:sym typeface="思源宋体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3040859" y="1936899"/>
            <a:ext cx="91443" cy="728052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sz="3500" dirty="0"/>
          </a:p>
        </p:txBody>
      </p:sp>
      <p:sp>
        <p:nvSpPr>
          <p:cNvPr id="10" name="矩形 9"/>
          <p:cNvSpPr/>
          <p:nvPr userDrawn="1"/>
        </p:nvSpPr>
        <p:spPr>
          <a:xfrm rot="5400000">
            <a:off x="22728610" y="1527169"/>
            <a:ext cx="91448" cy="728015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sz="35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4" y="3467"/>
            <a:ext cx="24339868" cy="1371758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1513808" y="4618532"/>
            <a:ext cx="91443" cy="728052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sz="3500" dirty="0"/>
          </a:p>
        </p:txBody>
      </p:sp>
      <p:sp>
        <p:nvSpPr>
          <p:cNvPr id="10" name="矩形 9"/>
          <p:cNvSpPr/>
          <p:nvPr userDrawn="1"/>
        </p:nvSpPr>
        <p:spPr>
          <a:xfrm rot="5400000">
            <a:off x="21153056" y="4300250"/>
            <a:ext cx="91448" cy="728015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sz="3500" dirty="0"/>
          </a:p>
        </p:txBody>
      </p:sp>
      <p:sp>
        <p:nvSpPr>
          <p:cNvPr id="12" name="任意多边形: 形状 7"/>
          <p:cNvSpPr/>
          <p:nvPr userDrawn="1"/>
        </p:nvSpPr>
        <p:spPr>
          <a:xfrm rot="5400000">
            <a:off x="10250983" y="-2539664"/>
            <a:ext cx="4013177" cy="18512472"/>
          </a:xfrm>
          <a:custGeom>
            <a:avLst/>
            <a:gdLst>
              <a:gd name="connsiteX0" fmla="*/ 7291 w 8400"/>
              <a:gd name="connsiteY0" fmla="*/ 27354 h 27354"/>
              <a:gd name="connsiteX1" fmla="*/ 0 w 8400"/>
              <a:gd name="connsiteY1" fmla="*/ 27353 h 27354"/>
              <a:gd name="connsiteX2" fmla="*/ 0 w 8400"/>
              <a:gd name="connsiteY2" fmla="*/ 0 h 27354"/>
              <a:gd name="connsiteX3" fmla="*/ 8396 w 8400"/>
              <a:gd name="connsiteY3" fmla="*/ 0 h 27354"/>
              <a:gd name="connsiteX4" fmla="*/ 8400 w 8400"/>
              <a:gd name="connsiteY4" fmla="*/ 24705 h 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" h="27354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diamond"/>
            <a:tailEnd type="diamond"/>
          </a:ln>
          <a:effectLst/>
        </p:spPr>
        <p:txBody>
          <a:bodyPr lIns="91421" tIns="45709" rIns="91421" bIns="457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 dirty="0">
              <a:solidFill>
                <a:srgbClr val="D1261E"/>
              </a:solidFill>
              <a:latin typeface="思源宋体" pitchFamily="18" charset="-122"/>
              <a:ea typeface="思源宋体" pitchFamily="18" charset="-122"/>
              <a:sym typeface="思源宋体" pitchFamily="18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5588" cy="137175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21802413" y="3274819"/>
            <a:ext cx="91443" cy="728052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sz="3500" dirty="0"/>
          </a:p>
        </p:txBody>
      </p:sp>
      <p:sp>
        <p:nvSpPr>
          <p:cNvPr id="11" name="矩形 10"/>
          <p:cNvSpPr/>
          <p:nvPr userDrawn="1"/>
        </p:nvSpPr>
        <p:spPr>
          <a:xfrm rot="5400000">
            <a:off x="21493049" y="2865086"/>
            <a:ext cx="91448" cy="728015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sz="3500" dirty="0"/>
          </a:p>
        </p:txBody>
      </p:sp>
      <p:sp>
        <p:nvSpPr>
          <p:cNvPr id="13" name="任意多边形: 形状 7"/>
          <p:cNvSpPr/>
          <p:nvPr userDrawn="1"/>
        </p:nvSpPr>
        <p:spPr>
          <a:xfrm rot="5400000">
            <a:off x="8558674" y="-2930533"/>
            <a:ext cx="7038385" cy="19449093"/>
          </a:xfrm>
          <a:custGeom>
            <a:avLst/>
            <a:gdLst>
              <a:gd name="connsiteX0" fmla="*/ 7291 w 8400"/>
              <a:gd name="connsiteY0" fmla="*/ 27354 h 27354"/>
              <a:gd name="connsiteX1" fmla="*/ 0 w 8400"/>
              <a:gd name="connsiteY1" fmla="*/ 27353 h 27354"/>
              <a:gd name="connsiteX2" fmla="*/ 0 w 8400"/>
              <a:gd name="connsiteY2" fmla="*/ 0 h 27354"/>
              <a:gd name="connsiteX3" fmla="*/ 8396 w 8400"/>
              <a:gd name="connsiteY3" fmla="*/ 0 h 27354"/>
              <a:gd name="connsiteX4" fmla="*/ 8400 w 8400"/>
              <a:gd name="connsiteY4" fmla="*/ 24705 h 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" h="27354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diamond" w="med" len="med"/>
            <a:tailEnd type="diamond" w="med" len="med"/>
          </a:ln>
          <a:effectLst/>
        </p:spPr>
        <p:txBody>
          <a:bodyPr lIns="91421" tIns="45709" rIns="91421" bIns="457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 dirty="0">
              <a:solidFill>
                <a:srgbClr val="D1261E"/>
              </a:solidFill>
              <a:latin typeface="思源宋体" pitchFamily="18" charset="-122"/>
              <a:ea typeface="思源宋体" pitchFamily="18" charset="-122"/>
              <a:sym typeface="思源宋体" pitchFamily="18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0"/>
            <a:ext cx="24385585" cy="13717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509" y="730338"/>
            <a:ext cx="21032570" cy="2651432"/>
          </a:xfrm>
          <a:prstGeom prst="rect">
            <a:avLst/>
          </a:prstGeom>
        </p:spPr>
        <p:txBody>
          <a:bodyPr vert="horz" lIns="91421" tIns="45709" rIns="91421" bIns="4570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509" y="3651673"/>
            <a:ext cx="21032570" cy="8703685"/>
          </a:xfrm>
          <a:prstGeom prst="rect">
            <a:avLst/>
          </a:prstGeom>
        </p:spPr>
        <p:txBody>
          <a:bodyPr vert="horz" lIns="91421" tIns="45709" rIns="91421" bIns="4570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21" tIns="45709" rIns="91421" bIns="45709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07AE-75A3-4068-814D-B70FEE330C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21" tIns="45709" rIns="91421" bIns="45709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21" tIns="45709" rIns="91421" bIns="45709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0EC1-5670-4A65-B5CA-A2E023881107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536551" y="1654386"/>
            <a:ext cx="2909733" cy="1154140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zh-CN" altLang="en-US" sz="6900" b="1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5900" b="1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生物学</a:t>
            </a:r>
            <a:endParaRPr lang="zh-CN" altLang="en-US" sz="5900" b="1" dirty="0">
              <a:solidFill>
                <a:schemeClr val="bg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8677282" y="3999354"/>
            <a:ext cx="3942066" cy="630920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zh-CN" altLang="en-US" sz="19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选择性必修</a:t>
            </a:r>
            <a:r>
              <a:rPr lang="en-US" altLang="zh-CN" sz="35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19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9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《生物技术与工程》</a:t>
            </a:r>
            <a:endParaRPr lang="zh-CN" altLang="en-US" sz="1900" dirty="0">
              <a:solidFill>
                <a:schemeClr val="bg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365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5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165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565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33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73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13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565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65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30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930" algn="l" defTabSz="18288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4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NULL" TargetMode="Externa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NULL" TargetMode="Externa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93395" y="6447940"/>
            <a:ext cx="9417963" cy="1200328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zh-CN" altLang="en-US" sz="7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目的基因的筛选与获取</a:t>
            </a:r>
            <a:endParaRPr lang="zh-CN" altLang="en-US" sz="72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0886" y="1769938"/>
            <a:ext cx="5262980" cy="2123659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zh-CN" altLang="en-US" sz="131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生物学</a:t>
            </a:r>
            <a:endParaRPr lang="zh-CN" altLang="en-US" sz="13100" b="1" dirty="0">
              <a:solidFill>
                <a:schemeClr val="bg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63403" y="3893596"/>
            <a:ext cx="3877946" cy="1077196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选择性必修</a:t>
            </a:r>
            <a:r>
              <a:rPr lang="en-US" altLang="zh-CN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endParaRPr lang="en-US" altLang="zh-CN" sz="32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《生物技术与工程》</a:t>
            </a:r>
            <a:endParaRPr lang="zh-CN" altLang="en-US" sz="32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22791" y="2178079"/>
            <a:ext cx="11665296" cy="8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复制的基本条件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46" name="表格 45"/>
          <p:cNvGraphicFramePr/>
          <p:nvPr/>
        </p:nvGraphicFramePr>
        <p:xfrm>
          <a:off x="2667000" y="3387150"/>
          <a:ext cx="12306300" cy="6856368"/>
        </p:xfrm>
        <a:graphic>
          <a:graphicData uri="http://schemas.openxmlformats.org/drawingml/2006/table">
            <a:tbl>
              <a:tblPr firstRow="1" bandRow="1"/>
              <a:tblGrid>
                <a:gridCol w="3956527"/>
                <a:gridCol w="8349773"/>
              </a:tblGrid>
              <a:tr h="9144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参与的组分</a:t>
                      </a:r>
                      <a:endParaRPr lang="zh-CN" altLang="en-US" sz="3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altLang="zh-CN" sz="3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altLang="en-US" sz="3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复制中的作用</a:t>
                      </a:r>
                      <a:endParaRPr lang="zh-CN" altLang="en-US" sz="3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1402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解旋酶</a:t>
                      </a:r>
                      <a:endParaRPr lang="en-US" altLang="zh-CN" sz="3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（体外</a:t>
                      </a:r>
                      <a:r>
                        <a:rPr lang="en-US" altLang="zh-CN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高温）</a:t>
                      </a:r>
                      <a:endParaRPr lang="zh-CN" altLang="en-US" sz="3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打开</a:t>
                      </a:r>
                      <a:r>
                        <a:rPr lang="en-US" altLang="zh-CN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双链</a:t>
                      </a:r>
                      <a:endParaRPr lang="zh-CN" sz="3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44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altLang="en-US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母链</a:t>
                      </a:r>
                      <a:endParaRPr lang="zh-CN" altLang="en-US" sz="3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提供</a:t>
                      </a:r>
                      <a:r>
                        <a:rPr lang="en-US" altLang="zh-CN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复制的模板</a:t>
                      </a:r>
                      <a:endParaRPr lang="zh-CN" altLang="en-US" sz="3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968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种游离的脱氧核苷酸</a:t>
                      </a:r>
                      <a:endParaRPr lang="zh-CN" altLang="en-US" sz="3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合成子链的原料</a:t>
                      </a:r>
                      <a:endParaRPr lang="zh-CN" altLang="en-US" sz="3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44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altLang="en-US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聚合酶</a:t>
                      </a:r>
                      <a:endParaRPr lang="zh-CN" sz="3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催化合成</a:t>
                      </a:r>
                      <a:r>
                        <a:rPr 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子链</a:t>
                      </a:r>
                      <a:endParaRPr lang="zh-CN" altLang="en-US" sz="3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237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引物</a:t>
                      </a:r>
                      <a:endParaRPr lang="zh-CN" sz="3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64014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7315835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使</a:t>
                      </a:r>
                      <a:r>
                        <a:rPr lang="en-US" altLang="zh-CN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聚合酶能够从引物的</a:t>
                      </a:r>
                      <a:r>
                        <a:rPr lang="en-US" altLang="zh-CN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3’</a:t>
                      </a:r>
                      <a:r>
                        <a:rPr lang="zh-CN" altLang="en-US" sz="38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端开始连接脱氧核苷酸</a:t>
                      </a:r>
                      <a:endParaRPr lang="zh-CN" sz="38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29" marB="91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矩形 47"/>
          <p:cNvSpPr/>
          <p:nvPr/>
        </p:nvSpPr>
        <p:spPr>
          <a:xfrm>
            <a:off x="2667000" y="10657709"/>
            <a:ext cx="9525793" cy="1323417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defTabSz="1828165"/>
            <a:r>
              <a:rPr kumimoji="1"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一小段能与</a:t>
            </a:r>
            <a:r>
              <a:rPr kumimoji="1"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  <a:r>
              <a:rPr kumimoji="1"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母链的一段碱基序列互补配对的短单链核酸。</a:t>
            </a:r>
            <a:endParaRPr kumimoji="1"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73501" y="9182100"/>
            <a:ext cx="1536699" cy="1423605"/>
            <a:chOff x="3873501" y="9258300"/>
            <a:chExt cx="1536699" cy="1423605"/>
          </a:xfrm>
        </p:grpSpPr>
        <p:sp>
          <p:nvSpPr>
            <p:cNvPr id="6" name="矩形: 圆角 5"/>
            <p:cNvSpPr/>
            <p:nvPr/>
          </p:nvSpPr>
          <p:spPr>
            <a:xfrm>
              <a:off x="3873501" y="9258300"/>
              <a:ext cx="1536699" cy="74295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V 形 9"/>
            <p:cNvSpPr/>
            <p:nvPr/>
          </p:nvSpPr>
          <p:spPr>
            <a:xfrm rot="5400000">
              <a:off x="4443984" y="10197273"/>
              <a:ext cx="484632" cy="484632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箭头: V 形 8"/>
            <p:cNvSpPr/>
            <p:nvPr/>
          </p:nvSpPr>
          <p:spPr>
            <a:xfrm rot="5400000">
              <a:off x="4443984" y="10024760"/>
              <a:ext cx="484632" cy="484632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22791" y="2178079"/>
            <a:ext cx="11665296" cy="8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的条件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/>
        </p:nvSpPr>
        <p:spPr bwMode="auto">
          <a:xfrm>
            <a:off x="2061628" y="4196881"/>
            <a:ext cx="9569944" cy="66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（目的基因）模板。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）分别与模板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相结合的两种引物。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G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四种脱氧核苷酸。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）耐高温的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聚合酶。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）稳定的缓冲溶液（一般添加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Mg</a:t>
            </a:r>
            <a:r>
              <a:rPr lang="en-US" altLang="zh-CN" sz="40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2+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）。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）能严格控制温度的温控设备。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3170" t="10436" r="12929" b="80339"/>
          <a:stretch>
            <a:fillRect/>
          </a:stretch>
        </p:blipFill>
        <p:spPr bwMode="auto">
          <a:xfrm rot="20190239">
            <a:off x="12447741" y="9757318"/>
            <a:ext cx="1613687" cy="12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框 14"/>
          <p:cNvSpPr txBox="1"/>
          <p:nvPr/>
        </p:nvSpPr>
        <p:spPr>
          <a:xfrm>
            <a:off x="11500248" y="10938519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耐高温的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聚合酶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150228" y="7847163"/>
            <a:ext cx="2094418" cy="1832501"/>
            <a:chOff x="12128771" y="6828216"/>
            <a:chExt cx="2094418" cy="18325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4340" t="16688" r="34701" b="65283"/>
            <a:stretch>
              <a:fillRect/>
            </a:stretch>
          </p:blipFill>
          <p:spPr bwMode="auto">
            <a:xfrm rot="21349907">
              <a:off x="12128771" y="6828216"/>
              <a:ext cx="2023614" cy="183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3217786" y="7723907"/>
              <a:ext cx="100540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引物</a:t>
              </a:r>
              <a:endPara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725960" y="4904788"/>
            <a:ext cx="3057247" cy="2735740"/>
            <a:chOff x="11764060" y="4180888"/>
            <a:chExt cx="3057247" cy="273574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4849" y="4180888"/>
              <a:ext cx="2395293" cy="273574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1764060" y="630713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四种脱氧核苷酸</a:t>
              </a:r>
              <a:endPara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482390" y="2687001"/>
            <a:ext cx="4064853" cy="2240863"/>
            <a:chOff x="11520490" y="1963101"/>
            <a:chExt cx="4064853" cy="224086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0490" y="1963101"/>
              <a:ext cx="4064853" cy="1783016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2252599" y="3619189"/>
              <a:ext cx="189507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DNA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模板</a:t>
              </a:r>
              <a:endPara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518" t="58903" r="67894" b="26105"/>
          <a:stretch>
            <a:fillRect/>
          </a:stretch>
        </p:blipFill>
        <p:spPr bwMode="auto">
          <a:xfrm rot="-60000">
            <a:off x="8177038" y="7637574"/>
            <a:ext cx="857250" cy="16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22791" y="2178079"/>
            <a:ext cx="11665296" cy="8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的反应过程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/>
        </p:nvSpPr>
        <p:spPr bwMode="auto">
          <a:xfrm>
            <a:off x="3261594" y="3136279"/>
            <a:ext cx="11825889" cy="22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3799" tIns="121899" rIns="243799" bIns="121899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marL="0" indent="0" defTabSz="2438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．变性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2438400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2438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当温度上升到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90℃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以上时，双链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解聚为单链。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256319" y="5433815"/>
            <a:ext cx="4508938" cy="3367285"/>
            <a:chOff x="6256319" y="5433815"/>
            <a:chExt cx="4508938" cy="3367285"/>
          </a:xfrm>
        </p:grpSpPr>
        <p:grpSp>
          <p:nvGrpSpPr>
            <p:cNvPr id="7" name="组合 6"/>
            <p:cNvGrpSpPr/>
            <p:nvPr/>
          </p:nvGrpSpPr>
          <p:grpSpPr>
            <a:xfrm>
              <a:off x="6256319" y="5433815"/>
              <a:ext cx="4508938" cy="3367285"/>
              <a:chOff x="6484919" y="5433815"/>
              <a:chExt cx="4508938" cy="336728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4673" t="38731" r="50154" b="39963"/>
              <a:stretch>
                <a:fillRect/>
              </a:stretch>
            </p:blipFill>
            <p:spPr bwMode="auto">
              <a:xfrm rot="60000">
                <a:off x="6484919" y="5433815"/>
                <a:ext cx="4508938" cy="2386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文本框 1"/>
              <p:cNvSpPr txBox="1"/>
              <p:nvPr/>
            </p:nvSpPr>
            <p:spPr>
              <a:xfrm>
                <a:off x="9658350" y="8153400"/>
                <a:ext cx="1028700" cy="6477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6798843" y="7149523"/>
              <a:ext cx="365960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待扩增的</a:t>
              </a:r>
              <a:r>
                <a:rPr lang="en-US" altLang="zh-CN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DNA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片段</a:t>
              </a:r>
              <a:endPara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73" t="73295" r="50154" b="9241"/>
          <a:stretch>
            <a:fillRect/>
          </a:stretch>
        </p:blipFill>
        <p:spPr bwMode="auto">
          <a:xfrm rot="120000">
            <a:off x="6244041" y="9173035"/>
            <a:ext cx="4508938" cy="195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7"/>
          <p:cNvSpPr txBox="1"/>
          <p:nvPr/>
        </p:nvSpPr>
        <p:spPr>
          <a:xfrm>
            <a:off x="16208551" y="8153400"/>
            <a:ext cx="1028700" cy="647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/>
        </p:nvSpPr>
        <p:spPr bwMode="auto">
          <a:xfrm>
            <a:off x="2922791" y="3210679"/>
            <a:ext cx="12689287" cy="25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3799" tIns="121899" rIns="243799" bIns="121899"/>
          <a:lstStyle/>
          <a:p>
            <a:pPr defTabSz="2438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．复性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2438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       温度下降到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50℃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左右，两种引物通过碱基互补配对与两条单链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结合。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922791" y="2178079"/>
            <a:ext cx="11665296" cy="8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的反应过程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024" t="85729"/>
          <a:stretch>
            <a:fillRect/>
          </a:stretch>
        </p:blipFill>
        <p:spPr bwMode="auto">
          <a:xfrm>
            <a:off x="6103225" y="9351103"/>
            <a:ext cx="5712990" cy="21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6103225" y="6316584"/>
            <a:ext cx="5329897" cy="2179716"/>
            <a:chOff x="6103225" y="6316584"/>
            <a:chExt cx="5329897" cy="2179716"/>
          </a:xfrm>
        </p:grpSpPr>
        <p:grpSp>
          <p:nvGrpSpPr>
            <p:cNvPr id="10" name="组合 9"/>
            <p:cNvGrpSpPr/>
            <p:nvPr/>
          </p:nvGrpSpPr>
          <p:grpSpPr>
            <a:xfrm>
              <a:off x="6103225" y="6316584"/>
              <a:ext cx="5329897" cy="2179716"/>
              <a:chOff x="6103225" y="6316584"/>
              <a:chExt cx="5329897" cy="2179716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8024" t="52612" b="32091"/>
              <a:stretch>
                <a:fillRect/>
              </a:stretch>
            </p:blipFill>
            <p:spPr bwMode="auto">
              <a:xfrm>
                <a:off x="6103225" y="6316584"/>
                <a:ext cx="5329897" cy="217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6438900" y="6549999"/>
                <a:ext cx="4495800" cy="3847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03225" y="7753350"/>
              <a:ext cx="36884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/>
        </p:nvSpPr>
        <p:spPr bwMode="auto">
          <a:xfrm>
            <a:off x="2922791" y="3385927"/>
            <a:ext cx="12721389" cy="286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3746" tIns="121873" rIns="243746" bIns="121873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marL="0" indent="0" defTabSz="243776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．延伸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2437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       温度上升到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72℃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左右，溶液中的四种脱氧核苷酸在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耐高温的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聚合酶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的作用下，根据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碱基互补配对原则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合成新的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链。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8297"/>
          <a:stretch>
            <a:fillRect/>
          </a:stretch>
        </p:blipFill>
        <p:spPr bwMode="auto">
          <a:xfrm>
            <a:off x="5462095" y="9206405"/>
            <a:ext cx="6396102" cy="190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5462"/>
          <a:stretch>
            <a:fillRect/>
          </a:stretch>
        </p:blipFill>
        <p:spPr bwMode="auto">
          <a:xfrm>
            <a:off x="5193423" y="6625510"/>
            <a:ext cx="6396102" cy="215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922791" y="2178079"/>
            <a:ext cx="11665296" cy="8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的反应过程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79" t="2129" r="2641" b="2016"/>
          <a:stretch>
            <a:fillRect/>
          </a:stretch>
        </p:blipFill>
        <p:spPr bwMode="auto">
          <a:xfrm>
            <a:off x="8234400" y="2928909"/>
            <a:ext cx="7052851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22791" y="2178079"/>
            <a:ext cx="11665296" cy="8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的反应过程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/>
        </p:nvSpPr>
        <p:spPr bwMode="auto">
          <a:xfrm>
            <a:off x="2190750" y="4590349"/>
            <a:ext cx="6043650" cy="597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3746" tIns="121873" rIns="243746" bIns="121873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marL="0" indent="0" defTabSz="2437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变性、复性和延伸三步反应完成后，一个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分子就复制成了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分子，随着重复次数的增多，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分子就以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4000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的形式增加。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2437765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箭头: 五边形 5"/>
          <p:cNvSpPr/>
          <p:nvPr/>
        </p:nvSpPr>
        <p:spPr>
          <a:xfrm>
            <a:off x="2190750" y="3411912"/>
            <a:ext cx="1999039" cy="775671"/>
          </a:xfrm>
          <a:prstGeom prst="homePlat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s1.bdstatic.com/70cFuXSh_Q1YnxGkpoWK1HF6hhy/it/u=3405084222,2746372737&amp;fm=26&amp;gp=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19386" y="3394927"/>
            <a:ext cx="4948491" cy="4869453"/>
          </a:xfrm>
          <a:prstGeom prst="rect">
            <a:avLst/>
          </a:prstGeom>
          <a:noFill/>
        </p:spPr>
      </p:pic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22791" y="2178079"/>
            <a:ext cx="11665296" cy="8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的反应过程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/>
        </p:nvSpPr>
        <p:spPr bwMode="auto">
          <a:xfrm>
            <a:off x="2383019" y="8963386"/>
            <a:ext cx="11942581" cy="159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3746" tIns="121873" rIns="243746" bIns="121873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9pPr>
          </a:lstStyle>
          <a:p>
            <a:pPr marL="0" indent="0" defTabSz="243776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完成后，常采用琼脂糖凝胶电泳来鉴定产物。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箭头: 五边形 5"/>
          <p:cNvSpPr/>
          <p:nvPr/>
        </p:nvSpPr>
        <p:spPr>
          <a:xfrm>
            <a:off x="2617991" y="4731957"/>
            <a:ext cx="2582659" cy="775671"/>
          </a:xfrm>
          <a:prstGeom prst="homePlat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反应场所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6150" y="5721401"/>
            <a:ext cx="6957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7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在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PCR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扩增仪中自动完成的。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箭头: 五边形 5"/>
          <p:cNvSpPr/>
          <p:nvPr/>
        </p:nvSpPr>
        <p:spPr>
          <a:xfrm>
            <a:off x="2548664" y="7876545"/>
            <a:ext cx="2582659" cy="775671"/>
          </a:xfrm>
          <a:prstGeom prst="homePlat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鉴定方法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1" y="679451"/>
            <a:ext cx="2236479" cy="70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46795" y="2493768"/>
            <a:ext cx="13450711" cy="82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22" tIns="91410" rIns="182822" bIns="91410">
            <a:spAutoFit/>
          </a:bodyPr>
          <a:lstStyle>
            <a:defPPr>
              <a:defRPr lang="en-US"/>
            </a:defPPr>
            <a:lvl1pPr indent="791845" defTabSz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下列属于</a:t>
            </a:r>
            <a:r>
              <a:rPr lang="en-US" altLang="zh-CN" dirty="0"/>
              <a:t>PCR</a:t>
            </a:r>
            <a:r>
              <a:rPr lang="zh-CN" altLang="en-US" dirty="0"/>
              <a:t>技术所需条件的是（          ）	</a:t>
            </a:r>
            <a:endParaRPr lang="zh-CN" altLang="en-US" dirty="0"/>
          </a:p>
          <a:p>
            <a:r>
              <a:rPr lang="zh-CN" altLang="en-US" dirty="0"/>
              <a:t>①单链的核苷酸序列引物　</a:t>
            </a:r>
            <a:endParaRPr lang="en-US" altLang="zh-CN" dirty="0"/>
          </a:p>
          <a:p>
            <a:r>
              <a:rPr lang="zh-CN" altLang="en-US" dirty="0"/>
              <a:t>②目的基因所在的</a:t>
            </a:r>
            <a:r>
              <a:rPr lang="en-US" altLang="zh-CN" dirty="0"/>
              <a:t>DNA</a:t>
            </a:r>
            <a:r>
              <a:rPr lang="zh-CN" altLang="en-US" dirty="0"/>
              <a:t>片段  </a:t>
            </a:r>
            <a:endParaRPr lang="en-US" altLang="zh-CN" dirty="0"/>
          </a:p>
          <a:p>
            <a:r>
              <a:rPr lang="zh-CN" altLang="en-US" dirty="0"/>
              <a:t>③脱氧核苷酸　</a:t>
            </a:r>
            <a:endParaRPr lang="en-US" altLang="zh-CN" dirty="0"/>
          </a:p>
          <a:p>
            <a:r>
              <a:rPr lang="zh-CN" altLang="en-US" dirty="0"/>
              <a:t>④核糖核苷酸　</a:t>
            </a:r>
            <a:endParaRPr lang="en-US" altLang="zh-CN" dirty="0"/>
          </a:p>
          <a:p>
            <a:r>
              <a:rPr lang="zh-CN" altLang="en-US" dirty="0"/>
              <a:t>⑤</a:t>
            </a:r>
            <a:r>
              <a:rPr lang="en-US" altLang="zh-CN" dirty="0"/>
              <a:t>DNA</a:t>
            </a:r>
            <a:r>
              <a:rPr lang="zh-CN" altLang="en-US" dirty="0"/>
              <a:t>连接酶　</a:t>
            </a:r>
            <a:endParaRPr lang="en-US" altLang="zh-CN" dirty="0"/>
          </a:p>
          <a:p>
            <a:r>
              <a:rPr lang="zh-CN" altLang="en-US" dirty="0"/>
              <a:t>⑥</a:t>
            </a:r>
            <a:r>
              <a:rPr lang="en-US" altLang="zh-CN" dirty="0"/>
              <a:t>DNA</a:t>
            </a:r>
            <a:r>
              <a:rPr lang="zh-CN" altLang="en-US" dirty="0"/>
              <a:t>聚合酶　</a:t>
            </a:r>
            <a:endParaRPr lang="en-US" altLang="zh-CN" dirty="0"/>
          </a:p>
          <a:p>
            <a:r>
              <a:rPr lang="zh-CN" altLang="en-US" dirty="0"/>
              <a:t>⑦</a:t>
            </a:r>
            <a:r>
              <a:rPr lang="en-US" altLang="zh-CN" dirty="0"/>
              <a:t>DNA</a:t>
            </a:r>
            <a:r>
              <a:rPr lang="zh-CN" altLang="en-US" dirty="0"/>
              <a:t>限制酶</a:t>
            </a:r>
            <a:endParaRPr lang="zh-CN" altLang="en-US" dirty="0"/>
          </a:p>
          <a:p>
            <a:r>
              <a:rPr lang="en-US" altLang="zh-CN" dirty="0"/>
              <a:t>A</a:t>
            </a:r>
            <a:r>
              <a:rPr lang="zh-CN" altLang="en-US" dirty="0"/>
              <a:t>．①②③⑤					</a:t>
            </a:r>
            <a:endParaRPr lang="zh-CN" altLang="en-US" dirty="0"/>
          </a:p>
          <a:p>
            <a:r>
              <a:rPr lang="en-US" altLang="zh-CN" dirty="0"/>
              <a:t>B</a:t>
            </a:r>
            <a:r>
              <a:rPr lang="zh-CN" altLang="en-US" dirty="0"/>
              <a:t>．①②③⑥</a:t>
            </a:r>
            <a:endParaRPr lang="zh-CN" altLang="en-US" dirty="0"/>
          </a:p>
          <a:p>
            <a:r>
              <a:rPr lang="en-US" altLang="zh-CN" dirty="0"/>
              <a:t>C</a:t>
            </a:r>
            <a:r>
              <a:rPr lang="zh-CN" altLang="en-US" dirty="0"/>
              <a:t>．①②③⑤⑦					</a:t>
            </a:r>
            <a:endParaRPr lang="zh-CN" altLang="en-US" dirty="0"/>
          </a:p>
          <a:p>
            <a:r>
              <a:rPr lang="en-US" altLang="zh-CN" dirty="0"/>
              <a:t>D</a:t>
            </a:r>
            <a:r>
              <a:rPr lang="zh-CN" altLang="en-US" dirty="0"/>
              <a:t>．①②④⑤⑦</a:t>
            </a: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243921" y="2375751"/>
            <a:ext cx="1368153" cy="86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3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 </a:t>
            </a:r>
            <a:endParaRPr lang="zh-CN" altLang="en-US" sz="43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1" y="679451"/>
            <a:ext cx="2236479" cy="70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90016" y="1923604"/>
            <a:ext cx="14607234" cy="270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近十年来，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PCR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技术成为分子生物学实验室里的一种常规手段，其原理是利用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半保留复制，在试管中进行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的人工复制（如图），在很短的时间内，将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扩增几百万倍甚至几十亿倍，使实验所需要的遗传物质不再受限于活的生物体。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549401" y="8389135"/>
            <a:ext cx="14607234" cy="332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indent="791845"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）加热使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双链打开，这一步是打开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键，称为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91845"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）当温度降低时，引物与模板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端结合，在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聚合酶的作用下，引物沿模板延伸，最终合成两个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分子，此过程中原料是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，遵循的是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1705485" y="8959849"/>
            <a:ext cx="1543050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变性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1"/>
          <p:cNvSpPr txBox="1">
            <a:spLocks noChangeArrowheads="1"/>
          </p:cNvSpPr>
          <p:nvPr/>
        </p:nvSpPr>
        <p:spPr bwMode="auto">
          <a:xfrm>
            <a:off x="9939465" y="9620241"/>
            <a:ext cx="1260817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3′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4413090" y="10792491"/>
            <a:ext cx="3802486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种脱氧核苷酸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12192794" y="8389135"/>
            <a:ext cx="819376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10569874" y="10792491"/>
            <a:ext cx="4600181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碱基互补配对原则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Picture 2" descr="S3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9" y="4597840"/>
            <a:ext cx="12961615" cy="373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 build="p"/>
      <p:bldP spid="16" grpId="0" autoUpdateAnimBg="0" build="p"/>
      <p:bldP spid="17" grpId="0" autoUpdateAnimBg="0" build="p"/>
      <p:bldP spid="18" grpId="0" autoUpdateAnimBg="0" build="p"/>
      <p:bldP spid="19" grpId="0" autoUpdateAnimBg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1" y="679451"/>
            <a:ext cx="2236479" cy="70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790916" y="5978672"/>
            <a:ext cx="14080104" cy="578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indent="791845"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技术的必要条件，除了模板、原料、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ATP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、酶以外，至少还需要三个条件，即：液体环境、适宜的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，前者由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仪自动调控，后者则靠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来维持。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91845"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的复制需要引物，其主要原因是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  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91845"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．可加快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复制速度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91845"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．引物可与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母链通过碱基互补配对结合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91845"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．引物的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5′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端有助于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聚合酶延伸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链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91845"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聚合酶只能从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3′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端延伸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链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032285" y="7110215"/>
            <a:ext cx="2791571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酸碱度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12173744" y="7166492"/>
            <a:ext cx="2613983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缓冲溶液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12719712" y="8440884"/>
            <a:ext cx="837858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13176741" y="6572582"/>
            <a:ext cx="2025401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9" tIns="121899" rIns="243799" bIns="121899">
            <a:spAutoFit/>
          </a:bodyPr>
          <a:lstStyle/>
          <a:p>
            <a:pPr defTabSz="243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2" descr="S3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47" y="2340573"/>
            <a:ext cx="12115273" cy="34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 build="p"/>
      <p:bldP spid="6" grpId="0" autoUpdateAnimBg="0" build="p"/>
      <p:bldP spid="8" grpId="0" autoUpdateAnimBg="0" build="p"/>
      <p:bldP spid="10" grpId="0" autoUpdateAnimBg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747184"/>
            <a:ext cx="2236479" cy="70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新课导入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2281363" y="2858695"/>
            <a:ext cx="6990232" cy="4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1997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年，我国政府首次批准商业化种植转基因抗虫棉。到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2015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年，我国已育成转基因抗虫棉新品种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多个，减少农药用量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万吨，增收节支社会经济效益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450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亿元。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2281363" y="8055538"/>
            <a:ext cx="13549187" cy="21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问题：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你知道转基因抗虫棉抗虫的机制是什么吗？培育转基因抗虫棉一般需要哪些步骤？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27561" y="6385776"/>
            <a:ext cx="2954654" cy="646331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转基因抗虫棉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588527" y="2977406"/>
            <a:ext cx="6400027" cy="32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"/>
          <p:cNvSpPr txBox="1"/>
          <p:nvPr/>
        </p:nvSpPr>
        <p:spPr>
          <a:xfrm>
            <a:off x="12703480" y="6388339"/>
            <a:ext cx="3416321" cy="646331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非转基因抗虫棉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1" y="679451"/>
            <a:ext cx="2236479" cy="70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课堂总结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03436" y="6910692"/>
            <a:ext cx="5184394" cy="806481"/>
          </a:xfrm>
          <a:prstGeom prst="rect">
            <a:avLst/>
          </a:prstGeom>
        </p:spPr>
        <p:txBody>
          <a:bodyPr wrap="none" lIns="91421" tIns="45709" rIns="91421" bIns="45709" anchor="ctr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anose="05000000000000000000" pitchFamily="2" charset="2"/>
              <a:buChar char="l"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筛选合适的目的基因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2367623" y="6181899"/>
            <a:ext cx="722971" cy="754053"/>
            <a:chOff x="11832755" y="4710961"/>
            <a:chExt cx="722969" cy="754053"/>
          </a:xfrm>
        </p:grpSpPr>
        <p:pic>
          <p:nvPicPr>
            <p:cNvPr id="8" name="图片 7" descr="42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832755" y="4735681"/>
              <a:ext cx="722969" cy="720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1960843" y="4710961"/>
              <a:ext cx="460381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131266" y="7745081"/>
            <a:ext cx="5184394" cy="806481"/>
          </a:xfrm>
          <a:prstGeom prst="rect">
            <a:avLst/>
          </a:prstGeom>
        </p:spPr>
        <p:txBody>
          <a:bodyPr wrap="none" lIns="91421" tIns="45709" rIns="91421" bIns="45709" anchor="ctr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anose="05000000000000000000" pitchFamily="2" charset="2"/>
              <a:buChar char="l"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目的基因的获取方法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75989" y="6194225"/>
            <a:ext cx="7151890" cy="769441"/>
          </a:xfrm>
          <a:prstGeom prst="rect">
            <a:avLst/>
          </a:prstGeom>
          <a:noFill/>
        </p:spPr>
        <p:txBody>
          <a:bodyPr wrap="square" lIns="91421" tIns="45709" rIns="91421" bIns="45709">
            <a:spAutoFit/>
          </a:bodyPr>
          <a:lstStyle/>
          <a:p>
            <a:r>
              <a:rPr lang="zh-CN" altLang="en-US" sz="4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目的基因的筛选与获取</a:t>
            </a:r>
            <a:endParaRPr lang="zh-CN" altLang="en-US" sz="4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41248" y="11147473"/>
            <a:ext cx="5878911" cy="707864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利用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技术获取和扩增</a:t>
            </a:r>
            <a:endParaRPr lang="en-US" altLang="zh-CN" sz="4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082363" y="8323490"/>
            <a:ext cx="2996774" cy="806481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defTabSz="1828165">
              <a:lnSpc>
                <a:spcPct val="130000"/>
              </a:lnSpc>
            </a:pP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cDNA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文库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934104" y="10250215"/>
            <a:ext cx="2996774" cy="806481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defTabSz="1828165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逆转录法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41248" y="7881311"/>
            <a:ext cx="4348716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30000"/>
              </a:spcBef>
              <a:defRPr sz="4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从基因文库中获取</a:t>
            </a:r>
            <a:endParaRPr lang="en-US" altLang="zh-CN" dirty="0"/>
          </a:p>
        </p:txBody>
      </p:sp>
      <p:sp>
        <p:nvSpPr>
          <p:cNvPr id="23" name="文本框 22"/>
          <p:cNvSpPr txBox="1"/>
          <p:nvPr/>
        </p:nvSpPr>
        <p:spPr>
          <a:xfrm>
            <a:off x="8401097" y="9763900"/>
            <a:ext cx="2253002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30000"/>
              </a:spcBef>
              <a:defRPr sz="4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人工合成</a:t>
            </a:r>
            <a:endParaRPr lang="en-US" altLang="zh-CN" dirty="0"/>
          </a:p>
        </p:txBody>
      </p:sp>
      <p:sp>
        <p:nvSpPr>
          <p:cNvPr id="24" name="文本框 23"/>
          <p:cNvSpPr txBox="1"/>
          <p:nvPr/>
        </p:nvSpPr>
        <p:spPr>
          <a:xfrm>
            <a:off x="14082363" y="7208539"/>
            <a:ext cx="3028221" cy="80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基因组文库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920347" y="9027039"/>
            <a:ext cx="2951330" cy="80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化学合成法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6" name="肘形连接符 15"/>
          <p:cNvCxnSpPr/>
          <p:nvPr/>
        </p:nvCxnSpPr>
        <p:spPr>
          <a:xfrm>
            <a:off x="12789964" y="8254482"/>
            <a:ext cx="1293591" cy="576000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FF0000"/>
            </a:solidFill>
            <a:prstDash val="dashDot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15"/>
          <p:cNvCxnSpPr/>
          <p:nvPr/>
        </p:nvCxnSpPr>
        <p:spPr>
          <a:xfrm flipV="1">
            <a:off x="12789963" y="7641271"/>
            <a:ext cx="1292400" cy="612000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FF0000"/>
            </a:solidFill>
            <a:prstDash val="dashDot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15"/>
          <p:cNvCxnSpPr/>
          <p:nvPr/>
        </p:nvCxnSpPr>
        <p:spPr>
          <a:xfrm>
            <a:off x="10654099" y="10099540"/>
            <a:ext cx="1293591" cy="612000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FF0000"/>
            </a:solidFill>
            <a:prstDash val="dashDot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15"/>
          <p:cNvCxnSpPr/>
          <p:nvPr/>
        </p:nvCxnSpPr>
        <p:spPr>
          <a:xfrm flipV="1">
            <a:off x="10654098" y="9481315"/>
            <a:ext cx="1292400" cy="612000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FF0000"/>
            </a:solidFill>
            <a:prstDash val="dashDot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97662" y="6209613"/>
            <a:ext cx="1843774" cy="75405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43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第一步</a:t>
            </a:r>
            <a:endParaRPr lang="zh-CN" altLang="en-US" sz="43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51771" y="2044733"/>
            <a:ext cx="6391455" cy="877910"/>
          </a:xfrm>
          <a:prstGeom prst="rect">
            <a:avLst/>
          </a:prstGeom>
        </p:spPr>
        <p:txBody>
          <a:bodyPr wrap="none" lIns="91421" tIns="45709" rIns="91421" bIns="45709" anchor="ctr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基因工程的基本操作程序</a:t>
            </a:r>
            <a:endParaRPr lang="zh-CN" altLang="en-US" sz="4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9" name="组合 46"/>
          <p:cNvGrpSpPr/>
          <p:nvPr/>
        </p:nvGrpSpPr>
        <p:grpSpPr>
          <a:xfrm>
            <a:off x="2364890" y="2118016"/>
            <a:ext cx="722971" cy="754053"/>
            <a:chOff x="11832755" y="3486612"/>
            <a:chExt cx="722969" cy="754053"/>
          </a:xfrm>
        </p:grpSpPr>
        <p:pic>
          <p:nvPicPr>
            <p:cNvPr id="40" name="图片 39" descr="4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32755" y="3511332"/>
              <a:ext cx="722969" cy="720000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11960843" y="3486612"/>
              <a:ext cx="460381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矩形: 圆角 41"/>
          <p:cNvSpPr/>
          <p:nvPr/>
        </p:nvSpPr>
        <p:spPr>
          <a:xfrm>
            <a:off x="3283428" y="3002984"/>
            <a:ext cx="2409270" cy="19818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r>
              <a:rPr kumimoji="1"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目的基因的筛选与获取</a:t>
            </a:r>
            <a:endParaRPr kumimoji="1" lang="en-US" altLang="zh-CN" sz="4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6422651" y="3076788"/>
            <a:ext cx="2409270" cy="19818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r>
              <a:rPr kumimoji="1"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基因表达载体的</a:t>
            </a:r>
            <a:endParaRPr kumimoji="1" lang="en-US" altLang="zh-CN" sz="4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构建</a:t>
            </a:r>
            <a:endParaRPr kumimoji="1" lang="zh-CN" altLang="en-US" sz="4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12802785" y="3039658"/>
            <a:ext cx="2409270" cy="1981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kumimoji="1" lang="en-US" altLang="zh-CN" sz="4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目的基因的检测与鉴定</a:t>
            </a:r>
            <a:endParaRPr kumimoji="1" lang="zh-CN" altLang="en-US" sz="4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endParaRPr kumimoji="1" lang="zh-CN" altLang="en-US" sz="4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9629712" y="3045080"/>
            <a:ext cx="2409270" cy="1981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r>
              <a:rPr kumimoji="1"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将目的</a:t>
            </a:r>
            <a:endParaRPr kumimoji="1" lang="en-US" altLang="zh-CN" sz="4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基因导入受体细胞</a:t>
            </a:r>
            <a:endParaRPr kumimoji="1" lang="zh-CN" altLang="en-US" sz="4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箭头: V 形 45"/>
          <p:cNvSpPr/>
          <p:nvPr/>
        </p:nvSpPr>
        <p:spPr>
          <a:xfrm>
            <a:off x="12157156" y="3713786"/>
            <a:ext cx="696848" cy="625547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箭头: V 形 46"/>
          <p:cNvSpPr/>
          <p:nvPr/>
        </p:nvSpPr>
        <p:spPr>
          <a:xfrm>
            <a:off x="8970856" y="3681616"/>
            <a:ext cx="696848" cy="62554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箭头: V 形 47"/>
          <p:cNvSpPr/>
          <p:nvPr/>
        </p:nvSpPr>
        <p:spPr>
          <a:xfrm>
            <a:off x="5797929" y="3713324"/>
            <a:ext cx="696848" cy="62554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9" name="组合 28"/>
          <p:cNvGrpSpPr/>
          <p:nvPr/>
        </p:nvGrpSpPr>
        <p:grpSpPr>
          <a:xfrm>
            <a:off x="3415927" y="5023405"/>
            <a:ext cx="2206408" cy="707887"/>
            <a:chOff x="2978868" y="2284564"/>
            <a:chExt cx="2351950" cy="686094"/>
          </a:xfrm>
          <a:solidFill>
            <a:srgbClr val="C00000"/>
          </a:solidFill>
        </p:grpSpPr>
        <p:sp>
          <p:nvSpPr>
            <p:cNvPr id="53" name="KSO_Shape"/>
            <p:cNvSpPr/>
            <p:nvPr/>
          </p:nvSpPr>
          <p:spPr>
            <a:xfrm>
              <a:off x="2978868" y="2345318"/>
              <a:ext cx="2351950" cy="587856"/>
            </a:xfrm>
            <a:prstGeom prst="chevron">
              <a:avLst>
                <a:gd name="adj" fmla="val 48543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dirty="0">
                <a:solidFill>
                  <a:srgbClr val="008000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239976" y="2284564"/>
              <a:ext cx="1947243" cy="686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第一步</a:t>
              </a:r>
              <a:endPara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7" name="组合 28"/>
          <p:cNvGrpSpPr/>
          <p:nvPr/>
        </p:nvGrpSpPr>
        <p:grpSpPr>
          <a:xfrm>
            <a:off x="6567322" y="5066605"/>
            <a:ext cx="2239308" cy="707886"/>
            <a:chOff x="3152824" y="2274250"/>
            <a:chExt cx="2387020" cy="686093"/>
          </a:xfrm>
          <a:solidFill>
            <a:srgbClr val="C00000"/>
          </a:solidFill>
        </p:grpSpPr>
        <p:sp>
          <p:nvSpPr>
            <p:cNvPr id="61" name="KSO_Shape"/>
            <p:cNvSpPr/>
            <p:nvPr/>
          </p:nvSpPr>
          <p:spPr>
            <a:xfrm>
              <a:off x="3152824" y="2345321"/>
              <a:ext cx="2387020" cy="583233"/>
            </a:xfrm>
            <a:prstGeom prst="chevron">
              <a:avLst>
                <a:gd name="adj" fmla="val 48543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dirty="0">
                <a:solidFill>
                  <a:srgbClr val="008000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95243" y="2274250"/>
              <a:ext cx="1842366" cy="6860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第二步</a:t>
              </a:r>
              <a:endPara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5" name="组合 28"/>
          <p:cNvGrpSpPr/>
          <p:nvPr/>
        </p:nvGrpSpPr>
        <p:grpSpPr>
          <a:xfrm>
            <a:off x="9698047" y="5031084"/>
            <a:ext cx="2313609" cy="707885"/>
            <a:chOff x="2978871" y="2274113"/>
            <a:chExt cx="2466222" cy="686093"/>
          </a:xfrm>
          <a:solidFill>
            <a:srgbClr val="C00000"/>
          </a:solidFill>
        </p:grpSpPr>
        <p:sp>
          <p:nvSpPr>
            <p:cNvPr id="69" name="KSO_Shape"/>
            <p:cNvSpPr/>
            <p:nvPr/>
          </p:nvSpPr>
          <p:spPr>
            <a:xfrm>
              <a:off x="2978871" y="2345321"/>
              <a:ext cx="2466222" cy="583234"/>
            </a:xfrm>
            <a:prstGeom prst="chevron">
              <a:avLst>
                <a:gd name="adj" fmla="val 48543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dirty="0">
                <a:solidFill>
                  <a:srgbClr val="008000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16077" y="2274113"/>
              <a:ext cx="1842366" cy="6860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第三步</a:t>
              </a:r>
              <a:endPara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28"/>
          <p:cNvGrpSpPr/>
          <p:nvPr/>
        </p:nvGrpSpPr>
        <p:grpSpPr>
          <a:xfrm>
            <a:off x="12888927" y="5029346"/>
            <a:ext cx="2313609" cy="707885"/>
            <a:chOff x="2978871" y="2253026"/>
            <a:chExt cx="2466222" cy="686093"/>
          </a:xfrm>
          <a:solidFill>
            <a:srgbClr val="C00000"/>
          </a:solidFill>
        </p:grpSpPr>
        <p:sp>
          <p:nvSpPr>
            <p:cNvPr id="77" name="KSO_Shape"/>
            <p:cNvSpPr/>
            <p:nvPr/>
          </p:nvSpPr>
          <p:spPr>
            <a:xfrm>
              <a:off x="2978871" y="2345321"/>
              <a:ext cx="2466222" cy="583234"/>
            </a:xfrm>
            <a:prstGeom prst="chevron">
              <a:avLst>
                <a:gd name="adj" fmla="val 48543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dirty="0">
                <a:solidFill>
                  <a:srgbClr val="008000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3376692" y="2253026"/>
              <a:ext cx="1842366" cy="6860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第四步</a:t>
              </a:r>
              <a:endPara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8" grpId="0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AutoShape 11"/>
          <p:cNvCxnSpPr>
            <a:cxnSpLocks noChangeShapeType="1"/>
          </p:cNvCxnSpPr>
          <p:nvPr/>
        </p:nvCxnSpPr>
        <p:spPr bwMode="auto">
          <a:xfrm>
            <a:off x="10155991" y="7893885"/>
            <a:ext cx="0" cy="11558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1" y="679451"/>
            <a:ext cx="2236479" cy="70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课堂总结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4" name="组合 46"/>
          <p:cNvGrpSpPr/>
          <p:nvPr/>
        </p:nvGrpSpPr>
        <p:grpSpPr>
          <a:xfrm>
            <a:off x="2342371" y="2314680"/>
            <a:ext cx="722971" cy="754053"/>
            <a:chOff x="11832755" y="3486612"/>
            <a:chExt cx="722969" cy="754053"/>
          </a:xfrm>
        </p:grpSpPr>
        <p:pic>
          <p:nvPicPr>
            <p:cNvPr id="17" name="图片 16" descr="49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832755" y="3511332"/>
              <a:ext cx="722969" cy="720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1960843" y="3486612"/>
              <a:ext cx="460381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zh-CN" alt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271530" y="2314680"/>
            <a:ext cx="7151890" cy="769441"/>
          </a:xfrm>
          <a:prstGeom prst="rect">
            <a:avLst/>
          </a:prstGeom>
          <a:noFill/>
        </p:spPr>
        <p:txBody>
          <a:bodyPr wrap="square" lIns="91421" tIns="45709" rIns="91421" bIns="45709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反应的条件和过程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4414531" y="3710312"/>
            <a:ext cx="1700519" cy="129238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lIns="182861" tIns="91431" rIns="182861" bIns="91431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变性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4414531" y="6590373"/>
            <a:ext cx="1700519" cy="129238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lIns="182861" tIns="91431" rIns="182861" bIns="91431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复性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4414531" y="9616495"/>
            <a:ext cx="1700519" cy="129238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lIns="182861" tIns="91431" rIns="182861" bIns="91431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延伸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7" name="AutoShape 5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5264791" y="5002694"/>
            <a:ext cx="0" cy="158767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6"/>
          <p:cNvCxnSpPr>
            <a:cxnSpLocks noChangeShapeType="1"/>
            <a:stCxn id="30" idx="2"/>
            <a:endCxn id="32" idx="0"/>
          </p:cNvCxnSpPr>
          <p:nvPr/>
        </p:nvCxnSpPr>
        <p:spPr bwMode="auto">
          <a:xfrm>
            <a:off x="5264791" y="7882756"/>
            <a:ext cx="0" cy="173373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6653141" y="3584883"/>
            <a:ext cx="7005701" cy="1581340"/>
          </a:xfrm>
          <a:prstGeom prst="rect">
            <a:avLst/>
          </a:prstGeom>
          <a:solidFill>
            <a:srgbClr val="65D7FF"/>
          </a:solidFill>
          <a:ln w="19050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wrap="none" lIns="182861" tIns="91431" rIns="182861" bIns="91431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加热到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95℃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双链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解旋为单链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6653134" y="6480824"/>
            <a:ext cx="7005705" cy="1581342"/>
          </a:xfrm>
          <a:prstGeom prst="rect">
            <a:avLst/>
          </a:prstGeom>
          <a:solidFill>
            <a:srgbClr val="65D7FF"/>
          </a:solidFill>
          <a:ln w="19050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wrap="none" lIns="182861" tIns="91431" rIns="182861" bIns="91431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降到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55℃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，引物通过碱基互补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配对与单链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结合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6653134" y="9049709"/>
            <a:ext cx="7005715" cy="2620019"/>
          </a:xfrm>
          <a:prstGeom prst="rect">
            <a:avLst/>
          </a:prstGeom>
          <a:solidFill>
            <a:srgbClr val="65D7FF"/>
          </a:solidFill>
          <a:ln w="19050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wrap="none" lIns="182861" tIns="91431" rIns="182861" bIns="91431"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升温到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72℃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，四种脱氧核苷酸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在耐高温的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聚合酶的作用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下，根据碱基互补配对原则</a:t>
            </a:r>
            <a:endParaRPr lang="en-US" altLang="zh-CN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合成新的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链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2" name="AutoShape 10"/>
          <p:cNvCxnSpPr>
            <a:cxnSpLocks noChangeShapeType="1"/>
          </p:cNvCxnSpPr>
          <p:nvPr/>
        </p:nvCxnSpPr>
        <p:spPr bwMode="auto">
          <a:xfrm>
            <a:off x="10155986" y="5182104"/>
            <a:ext cx="0" cy="12987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12"/>
          <p:cNvCxnSpPr>
            <a:cxnSpLocks noChangeShapeType="1"/>
            <a:stCxn id="32" idx="1"/>
            <a:endCxn id="29" idx="1"/>
          </p:cNvCxnSpPr>
          <p:nvPr/>
        </p:nvCxnSpPr>
        <p:spPr bwMode="auto">
          <a:xfrm rot="10800000">
            <a:off x="4414531" y="4356503"/>
            <a:ext cx="12700" cy="5906184"/>
          </a:xfrm>
          <a:prstGeom prst="bentConnector3">
            <a:avLst>
              <a:gd name="adj1" fmla="val 6000000"/>
            </a:avLst>
          </a:prstGeom>
          <a:noFill/>
          <a:ln w="28575">
            <a:solidFill>
              <a:schemeClr val="tx1"/>
            </a:solidFill>
            <a:miter lim="800000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369975" y="3265623"/>
            <a:ext cx="11665296" cy="8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基因工程的基本操作流程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089231" y="5041118"/>
            <a:ext cx="2714302" cy="25378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r>
              <a:rPr kumimoji="1" lang="zh-CN" altLang="en-US" sz="43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目的基因的筛选与获取</a:t>
            </a:r>
            <a:endParaRPr kumimoji="1" lang="en-US" altLang="zh-CN" sz="43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5535552" y="5082752"/>
            <a:ext cx="2714302" cy="25378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r>
              <a:rPr kumimoji="1" lang="zh-CN" altLang="en-US" sz="43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基因表达载体的</a:t>
            </a:r>
            <a:endParaRPr kumimoji="1" lang="en-US" altLang="zh-CN" sz="43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3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构建</a:t>
            </a:r>
            <a:endParaRPr kumimoji="1" lang="zh-CN" altLang="en-US" sz="43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12428195" y="5082752"/>
            <a:ext cx="2714302" cy="25378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kumimoji="1" lang="en-US" altLang="zh-CN" sz="43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3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目的基因的检测与鉴定</a:t>
            </a:r>
            <a:endParaRPr kumimoji="1" lang="zh-CN" altLang="en-US" sz="43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endParaRPr kumimoji="1" lang="zh-CN" altLang="en-US" sz="43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8981872" y="5082752"/>
            <a:ext cx="2714302" cy="25378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r>
              <a:rPr kumimoji="1" lang="zh-CN" altLang="en-US" sz="43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将目的</a:t>
            </a:r>
            <a:endParaRPr kumimoji="1" lang="en-US" altLang="zh-CN" sz="43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3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基因导入受体细胞</a:t>
            </a:r>
            <a:endParaRPr kumimoji="1" lang="zh-CN" altLang="en-US" sz="43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11713759" y="6038903"/>
            <a:ext cx="696848" cy="625547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箭头: V 形 27"/>
          <p:cNvSpPr/>
          <p:nvPr/>
        </p:nvSpPr>
        <p:spPr>
          <a:xfrm>
            <a:off x="8267439" y="6022112"/>
            <a:ext cx="696848" cy="62554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箭头: V 形 29"/>
          <p:cNvSpPr/>
          <p:nvPr/>
        </p:nvSpPr>
        <p:spPr>
          <a:xfrm>
            <a:off x="4838704" y="6022112"/>
            <a:ext cx="696848" cy="62554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3" name="组合 28"/>
          <p:cNvGrpSpPr/>
          <p:nvPr/>
        </p:nvGrpSpPr>
        <p:grpSpPr>
          <a:xfrm>
            <a:off x="2028096" y="7940625"/>
            <a:ext cx="2923162" cy="825003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15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17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20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2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4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8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3377549" y="2366373"/>
              <a:ext cx="1965395" cy="7308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第一步</a:t>
              </a:r>
              <a:endParaRPr lang="zh-CN" altLang="en-US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8"/>
          <p:cNvGrpSpPr/>
          <p:nvPr/>
        </p:nvGrpSpPr>
        <p:grpSpPr>
          <a:xfrm>
            <a:off x="5512520" y="7966901"/>
            <a:ext cx="2923162" cy="825003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27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31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33" name="MH_Other_1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4" name="MH_Other_2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5" name="MH_Other_3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32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3377549" y="2366373"/>
              <a:ext cx="1965395" cy="7308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第二步</a:t>
              </a:r>
              <a:endParaRPr lang="zh-CN" altLang="en-US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6" name="组合 28"/>
          <p:cNvGrpSpPr/>
          <p:nvPr/>
        </p:nvGrpSpPr>
        <p:grpSpPr>
          <a:xfrm>
            <a:off x="8995477" y="7961646"/>
            <a:ext cx="2923162" cy="825003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37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39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41" name="MH_Other_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2" name="MH_Other_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3" name="MH_Other_3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40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3377549" y="2366373"/>
              <a:ext cx="1843773" cy="75405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第三步</a:t>
              </a:r>
              <a:endParaRPr lang="zh-CN" altLang="en-US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4" name="组合 28"/>
          <p:cNvGrpSpPr/>
          <p:nvPr/>
        </p:nvGrpSpPr>
        <p:grpSpPr>
          <a:xfrm>
            <a:off x="12471100" y="7956391"/>
            <a:ext cx="2923162" cy="825003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45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47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49" name="MH_Other_1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0" name="MH_Other_2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1" name="MH_Other_3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48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3377549" y="2366373"/>
              <a:ext cx="1965395" cy="7308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第四步</a:t>
              </a:r>
              <a:endParaRPr lang="zh-CN" altLang="en-US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55062" y="6264412"/>
            <a:ext cx="11013831" cy="1579256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indent="791845" defTabSz="1828165">
              <a:lnSpc>
                <a:spcPct val="130000"/>
              </a:lnSpc>
            </a:pP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在基因工程的设计和操作中，用于改变受体细胞性状或获得预期表达产物等的基因。</a:t>
            </a:r>
            <a:endParaRPr kumimoji="1"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8"/>
          <p:cNvSpPr txBox="1"/>
          <p:nvPr/>
        </p:nvSpPr>
        <p:spPr>
          <a:xfrm>
            <a:off x="6471605" y="3245257"/>
            <a:ext cx="7151890" cy="830975"/>
          </a:xfrm>
          <a:prstGeom prst="rect">
            <a:avLst/>
          </a:prstGeom>
          <a:noFill/>
        </p:spPr>
        <p:txBody>
          <a:bodyPr wrap="square" lIns="91421" tIns="45709" rIns="91421" bIns="45709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目的基因的筛选与获取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55062" y="3209072"/>
            <a:ext cx="3115984" cy="845892"/>
            <a:chOff x="2697457" y="2324056"/>
            <a:chExt cx="3115983" cy="845892"/>
          </a:xfrm>
          <a:solidFill>
            <a:srgbClr val="C00000"/>
          </a:solidFill>
        </p:grpSpPr>
        <p:grpSp>
          <p:nvGrpSpPr>
            <p:cNvPr id="19" name="组合 20"/>
            <p:cNvGrpSpPr/>
            <p:nvPr/>
          </p:nvGrpSpPr>
          <p:grpSpPr>
            <a:xfrm>
              <a:off x="2697457" y="2324056"/>
              <a:ext cx="3115983" cy="845892"/>
              <a:chOff x="3368337" y="3738764"/>
              <a:chExt cx="1997605" cy="542287"/>
            </a:xfrm>
            <a:grpFill/>
          </p:grpSpPr>
          <p:grpSp>
            <p:nvGrpSpPr>
              <p:cNvPr id="22" name="组合 22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24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sz="2400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5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sz="2400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6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sz="2400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3" name="KSO_Shape"/>
              <p:cNvSpPr/>
              <p:nvPr/>
            </p:nvSpPr>
            <p:spPr>
              <a:xfrm>
                <a:off x="3548746" y="3738764"/>
                <a:ext cx="1817196" cy="542287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3377549" y="2326058"/>
              <a:ext cx="2040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第一步</a:t>
              </a:r>
              <a:endPara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7" name="箭头: 五边形 5"/>
          <p:cNvSpPr/>
          <p:nvPr/>
        </p:nvSpPr>
        <p:spPr>
          <a:xfrm>
            <a:off x="3255062" y="5488741"/>
            <a:ext cx="2517088" cy="775671"/>
          </a:xfrm>
          <a:prstGeom prst="homePlat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目的基因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466757" y="3444496"/>
            <a:ext cx="12418809" cy="1579256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indent="791845" defTabSz="1828165">
              <a:lnSpc>
                <a:spcPct val="130000"/>
              </a:lnSpc>
            </a:pP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根据不同的需要，目的基因不同，主要是指编码蛋白质的基因。</a:t>
            </a:r>
            <a:endParaRPr kumimoji="1"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466757" y="7425592"/>
            <a:ext cx="12418821" cy="2379475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>
            <a:defPPr>
              <a:defRPr lang="en-US"/>
            </a:defPPr>
            <a:lvl1pPr indent="791845" defTabSz="1828165">
              <a:lnSpc>
                <a:spcPct val="130000"/>
              </a:lnSpc>
              <a:defRPr kumimoji="1" sz="40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 目前被广泛提取使用的目的基因有：苏云金杆菌抗虫基因、植物抗病基因（抗病毒、抗细菌</a:t>
            </a:r>
            <a:r>
              <a:rPr lang="en-US" altLang="zh-CN" dirty="0"/>
              <a:t>)</a:t>
            </a:r>
            <a:r>
              <a:rPr lang="zh-CN" altLang="en-US" dirty="0"/>
              <a:t>、人胰岛素基因、人干扰素基因等。</a:t>
            </a:r>
            <a:endParaRPr lang="zh-CN" altLang="en-US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773065" y="2136869"/>
            <a:ext cx="11665296" cy="8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目的基因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56739" y="5500381"/>
            <a:ext cx="10629163" cy="1620081"/>
            <a:chOff x="3098521" y="5602427"/>
            <a:chExt cx="10629163" cy="1620081"/>
          </a:xfrm>
        </p:grpSpPr>
        <p:grpSp>
          <p:nvGrpSpPr>
            <p:cNvPr id="10" name="组合 9"/>
            <p:cNvGrpSpPr/>
            <p:nvPr/>
          </p:nvGrpSpPr>
          <p:grpSpPr>
            <a:xfrm>
              <a:off x="3098521" y="5670761"/>
              <a:ext cx="900000" cy="900001"/>
              <a:chOff x="3098521" y="5670761"/>
              <a:chExt cx="900000" cy="900001"/>
            </a:xfrm>
          </p:grpSpPr>
          <p:sp>
            <p:nvSpPr>
              <p:cNvPr id="14" name="MH_Other_1"/>
              <p:cNvSpPr/>
              <p:nvPr>
                <p:custDataLst>
                  <p:tags r:id="rId1"/>
                </p:custDataLst>
              </p:nvPr>
            </p:nvSpPr>
            <p:spPr>
              <a:xfrm>
                <a:off x="3098521" y="5670761"/>
                <a:ext cx="900000" cy="900001"/>
              </a:xfrm>
              <a:custGeom>
                <a:avLst/>
                <a:gdLst>
                  <a:gd name="connsiteX0" fmla="*/ 743029 w 757237"/>
                  <a:gd name="connsiteY0" fmla="*/ 463225 h 783577"/>
                  <a:gd name="connsiteX1" fmla="*/ 757237 w 757237"/>
                  <a:gd name="connsiteY1" fmla="*/ 463225 h 783577"/>
                  <a:gd name="connsiteX2" fmla="*/ 757237 w 757237"/>
                  <a:gd name="connsiteY2" fmla="*/ 783577 h 783577"/>
                  <a:gd name="connsiteX3" fmla="*/ 450056 w 757237"/>
                  <a:gd name="connsiteY3" fmla="*/ 783577 h 783577"/>
                  <a:gd name="connsiteX4" fmla="*/ 450056 w 757237"/>
                  <a:gd name="connsiteY4" fmla="*/ 768874 h 783577"/>
                  <a:gd name="connsiteX5" fmla="*/ 743029 w 757237"/>
                  <a:gd name="connsiteY5" fmla="*/ 768874 h 783577"/>
                  <a:gd name="connsiteX6" fmla="*/ 0 w 757237"/>
                  <a:gd name="connsiteY6" fmla="*/ 463225 h 783577"/>
                  <a:gd name="connsiteX7" fmla="*/ 14207 w 757237"/>
                  <a:gd name="connsiteY7" fmla="*/ 463225 h 783577"/>
                  <a:gd name="connsiteX8" fmla="*/ 14207 w 757237"/>
                  <a:gd name="connsiteY8" fmla="*/ 768874 h 783577"/>
                  <a:gd name="connsiteX9" fmla="*/ 307181 w 757237"/>
                  <a:gd name="connsiteY9" fmla="*/ 768874 h 783577"/>
                  <a:gd name="connsiteX10" fmla="*/ 307181 w 757237"/>
                  <a:gd name="connsiteY10" fmla="*/ 783577 h 783577"/>
                  <a:gd name="connsiteX11" fmla="*/ 0 w 757237"/>
                  <a:gd name="connsiteY11" fmla="*/ 783577 h 783577"/>
                  <a:gd name="connsiteX12" fmla="*/ 450056 w 757237"/>
                  <a:gd name="connsiteY12" fmla="*/ 0 h 783577"/>
                  <a:gd name="connsiteX13" fmla="*/ 757237 w 757237"/>
                  <a:gd name="connsiteY13" fmla="*/ 0 h 783577"/>
                  <a:gd name="connsiteX14" fmla="*/ 757237 w 757237"/>
                  <a:gd name="connsiteY14" fmla="*/ 320350 h 783577"/>
                  <a:gd name="connsiteX15" fmla="*/ 743029 w 757237"/>
                  <a:gd name="connsiteY15" fmla="*/ 320350 h 783577"/>
                  <a:gd name="connsiteX16" fmla="*/ 743029 w 757237"/>
                  <a:gd name="connsiteY16" fmla="*/ 14702 h 783577"/>
                  <a:gd name="connsiteX17" fmla="*/ 450056 w 757237"/>
                  <a:gd name="connsiteY17" fmla="*/ 14702 h 783577"/>
                  <a:gd name="connsiteX18" fmla="*/ 0 w 757237"/>
                  <a:gd name="connsiteY18" fmla="*/ 0 h 783577"/>
                  <a:gd name="connsiteX19" fmla="*/ 307181 w 757237"/>
                  <a:gd name="connsiteY19" fmla="*/ 0 h 783577"/>
                  <a:gd name="connsiteX20" fmla="*/ 307181 w 757237"/>
                  <a:gd name="connsiteY20" fmla="*/ 14702 h 783577"/>
                  <a:gd name="connsiteX21" fmla="*/ 14207 w 757237"/>
                  <a:gd name="connsiteY21" fmla="*/ 14702 h 783577"/>
                  <a:gd name="connsiteX22" fmla="*/ 14207 w 757237"/>
                  <a:gd name="connsiteY22" fmla="*/ 320350 h 783577"/>
                  <a:gd name="connsiteX23" fmla="*/ 0 w 757237"/>
                  <a:gd name="connsiteY23" fmla="*/ 320350 h 78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237" h="783577">
                    <a:moveTo>
                      <a:pt x="743029" y="463225"/>
                    </a:moveTo>
                    <a:lnTo>
                      <a:pt x="757237" y="463225"/>
                    </a:lnTo>
                    <a:lnTo>
                      <a:pt x="757237" y="783577"/>
                    </a:lnTo>
                    <a:lnTo>
                      <a:pt x="450056" y="783577"/>
                    </a:lnTo>
                    <a:lnTo>
                      <a:pt x="450056" y="768874"/>
                    </a:lnTo>
                    <a:lnTo>
                      <a:pt x="743029" y="768874"/>
                    </a:lnTo>
                    <a:close/>
                    <a:moveTo>
                      <a:pt x="0" y="463225"/>
                    </a:moveTo>
                    <a:lnTo>
                      <a:pt x="14207" y="463225"/>
                    </a:lnTo>
                    <a:lnTo>
                      <a:pt x="14207" y="768874"/>
                    </a:lnTo>
                    <a:lnTo>
                      <a:pt x="307181" y="768874"/>
                    </a:lnTo>
                    <a:lnTo>
                      <a:pt x="307181" y="783577"/>
                    </a:lnTo>
                    <a:lnTo>
                      <a:pt x="0" y="783577"/>
                    </a:lnTo>
                    <a:close/>
                    <a:moveTo>
                      <a:pt x="450056" y="0"/>
                    </a:moveTo>
                    <a:lnTo>
                      <a:pt x="757237" y="0"/>
                    </a:lnTo>
                    <a:lnTo>
                      <a:pt x="757237" y="320350"/>
                    </a:lnTo>
                    <a:lnTo>
                      <a:pt x="743029" y="320350"/>
                    </a:lnTo>
                    <a:lnTo>
                      <a:pt x="743029" y="14702"/>
                    </a:lnTo>
                    <a:lnTo>
                      <a:pt x="450056" y="14702"/>
                    </a:lnTo>
                    <a:close/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4702"/>
                    </a:lnTo>
                    <a:lnTo>
                      <a:pt x="14207" y="14702"/>
                    </a:lnTo>
                    <a:lnTo>
                      <a:pt x="14207" y="320350"/>
                    </a:lnTo>
                    <a:lnTo>
                      <a:pt x="0" y="320350"/>
                    </a:lnTo>
                    <a:close/>
                  </a:path>
                </a:pathLst>
              </a:custGeom>
              <a:solidFill>
                <a:srgbClr val="00A9B7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MH_Other_2"/>
              <p:cNvSpPr/>
              <p:nvPr>
                <p:custDataLst>
                  <p:tags r:id="rId2"/>
                </p:custDataLst>
              </p:nvPr>
            </p:nvSpPr>
            <p:spPr>
              <a:xfrm>
                <a:off x="3243572" y="5796761"/>
                <a:ext cx="647999" cy="64800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Arial" panose="020B0604020202020204" pitchFamily="34" charset="0"/>
                  </a:rPr>
                  <a:t>如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22628" y="5602427"/>
              <a:ext cx="9433048" cy="162008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14000"/>
                </a:lnSpc>
                <a:spcBef>
                  <a:spcPts val="0"/>
                </a:spcBef>
              </a:pPr>
              <a:r>
                <a:rPr lang="zh-CN" altLang="en-US" sz="4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   与生物抗逆性、优良品质、生产药物、毒物降解和工业用酶等相关的基因。</a:t>
              </a:r>
              <a:endPara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007684" y="7165513"/>
              <a:ext cx="9720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007684" y="6538603"/>
              <a:ext cx="0" cy="648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54918" y="2358403"/>
            <a:ext cx="11665296" cy="8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转基因抗虫棉的抗虫机制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89768" y="7507321"/>
            <a:ext cx="10661643" cy="1323417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defTabSz="914400">
              <a:defRPr/>
            </a:pPr>
            <a:r>
              <a:rPr lang="zh-CN" altLang="en-US" sz="4000" kern="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科学家将“杀虫基因”转入棉花中，棉花产生</a:t>
            </a:r>
            <a:r>
              <a:rPr lang="en-US" altLang="zh-CN" sz="40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Bt</a:t>
            </a:r>
            <a:r>
              <a:rPr lang="en-US" altLang="zh-CN" sz="40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000" kern="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抗虫蛋白抵抗虫害。</a:t>
            </a:r>
            <a:endParaRPr lang="zh-CN" altLang="en-US" sz="4000" kern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40088" y="9609092"/>
            <a:ext cx="2233791" cy="75410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/>
            </a:defPPr>
            <a:lvl1pPr algn="ctr">
              <a:defRPr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目的基因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/>
          <a:srcRect r="50184"/>
          <a:stretch>
            <a:fillRect/>
          </a:stretch>
        </p:blipFill>
        <p:spPr bwMode="auto">
          <a:xfrm>
            <a:off x="11393022" y="3517042"/>
            <a:ext cx="2458389" cy="254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"/>
          <p:cNvSpPr txBox="1"/>
          <p:nvPr/>
        </p:nvSpPr>
        <p:spPr>
          <a:xfrm>
            <a:off x="11103881" y="6142333"/>
            <a:ext cx="2964235" cy="646309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转基因抗虫棉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189768" y="3598586"/>
            <a:ext cx="7897304" cy="30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8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  苏云金杆菌通过产生苏云金杆菌伴胞晶体蛋白（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Bt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抗虫蛋白），破坏鳞翅目昆虫的消化系统来杀死棉铃虫。</a:t>
            </a:r>
            <a:endParaRPr lang="zh-CN" altLang="en-US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8702" y="7507321"/>
            <a:ext cx="2616564" cy="682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1" tIns="45709" rIns="91421" bIns="45709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20" name="直接箭头连接符 19"/>
          <p:cNvCxnSpPr>
            <a:stCxn id="18" idx="2"/>
            <a:endCxn id="10" idx="0"/>
          </p:cNvCxnSpPr>
          <p:nvPr/>
        </p:nvCxnSpPr>
        <p:spPr>
          <a:xfrm>
            <a:off x="7856984" y="8189595"/>
            <a:ext cx="0" cy="14194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667000" y="2282100"/>
            <a:ext cx="11665296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筛选合适的目的基因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03128" y="3610578"/>
            <a:ext cx="12063202" cy="1606700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defTabSz="1828165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从相关的已知结构和功能清晰的基因中筛选，是较为有效的方法之一。</a:t>
            </a:r>
            <a:endParaRPr kumimoji="1"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66339" y="7862014"/>
            <a:ext cx="12825203" cy="3293187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defTabSz="1828165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随着测序技术的发展，序列数据库（如</a:t>
            </a:r>
            <a:r>
              <a:rPr kumimoji="1" lang="en-US" altLang="zh-CN" sz="40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GenBank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）、序列对比工具（如</a:t>
            </a: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BLAST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）等的应用，更多的基因的结构和功能为人们所知，为科学家找到合适的目的基因提供更多机会和可能。</a:t>
            </a:r>
            <a:endParaRPr kumimoji="1"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64358" y="5734134"/>
            <a:ext cx="10629164" cy="1606700"/>
            <a:chOff x="3471679" y="5924541"/>
            <a:chExt cx="10629164" cy="1606700"/>
          </a:xfrm>
        </p:grpSpPr>
        <p:sp>
          <p:nvSpPr>
            <p:cNvPr id="37" name="文本框 22"/>
            <p:cNvSpPr txBox="1"/>
            <p:nvPr/>
          </p:nvSpPr>
          <p:spPr>
            <a:xfrm>
              <a:off x="4497681" y="5924541"/>
              <a:ext cx="9603162" cy="1606700"/>
            </a:xfrm>
            <a:prstGeom prst="rect">
              <a:avLst/>
            </a:prstGeom>
            <a:noFill/>
          </p:spPr>
          <p:txBody>
            <a:bodyPr wrap="square" lIns="91421" tIns="45709" rIns="91421" bIns="45709">
              <a:spAutoFit/>
            </a:bodyPr>
            <a:lstStyle/>
            <a:p>
              <a:pPr defTabSz="1828165">
                <a:lnSpc>
                  <a:spcPct val="130000"/>
                </a:lnSpc>
                <a:defRPr/>
              </a:pPr>
              <a:r>
                <a:rPr kumimoji="1" lang="zh-CN" alt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 筛选 </a:t>
              </a:r>
              <a:r>
                <a:rPr kumimoji="1" lang="en-US" altLang="zh-CN" sz="40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Bt</a:t>
              </a:r>
              <a:r>
                <a:rPr kumimoji="1" lang="en-US" altLang="zh-CN" sz="4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kumimoji="1" lang="zh-CN" alt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基因作为培育转基因抗虫棉的目的基因。</a:t>
              </a:r>
              <a:endParaRPr kumimoji="1"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471679" y="6015399"/>
              <a:ext cx="10629163" cy="1515842"/>
              <a:chOff x="3098521" y="5670761"/>
              <a:chExt cx="10629163" cy="1515842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098521" y="5670761"/>
                <a:ext cx="900000" cy="900001"/>
                <a:chOff x="3098521" y="5670761"/>
                <a:chExt cx="900000" cy="900001"/>
              </a:xfrm>
            </p:grpSpPr>
            <p:sp>
              <p:nvSpPr>
                <p:cNvPr id="16" name="MH_Other_1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3098521" y="5670761"/>
                  <a:ext cx="900000" cy="900001"/>
                </a:xfrm>
                <a:custGeom>
                  <a:avLst/>
                  <a:gdLst>
                    <a:gd name="connsiteX0" fmla="*/ 743029 w 757237"/>
                    <a:gd name="connsiteY0" fmla="*/ 463225 h 783577"/>
                    <a:gd name="connsiteX1" fmla="*/ 757237 w 757237"/>
                    <a:gd name="connsiteY1" fmla="*/ 463225 h 783577"/>
                    <a:gd name="connsiteX2" fmla="*/ 757237 w 757237"/>
                    <a:gd name="connsiteY2" fmla="*/ 783577 h 783577"/>
                    <a:gd name="connsiteX3" fmla="*/ 450056 w 757237"/>
                    <a:gd name="connsiteY3" fmla="*/ 783577 h 783577"/>
                    <a:gd name="connsiteX4" fmla="*/ 450056 w 757237"/>
                    <a:gd name="connsiteY4" fmla="*/ 768874 h 783577"/>
                    <a:gd name="connsiteX5" fmla="*/ 743029 w 757237"/>
                    <a:gd name="connsiteY5" fmla="*/ 768874 h 783577"/>
                    <a:gd name="connsiteX6" fmla="*/ 0 w 757237"/>
                    <a:gd name="connsiteY6" fmla="*/ 463225 h 783577"/>
                    <a:gd name="connsiteX7" fmla="*/ 14207 w 757237"/>
                    <a:gd name="connsiteY7" fmla="*/ 463225 h 783577"/>
                    <a:gd name="connsiteX8" fmla="*/ 14207 w 757237"/>
                    <a:gd name="connsiteY8" fmla="*/ 768874 h 783577"/>
                    <a:gd name="connsiteX9" fmla="*/ 307181 w 757237"/>
                    <a:gd name="connsiteY9" fmla="*/ 768874 h 783577"/>
                    <a:gd name="connsiteX10" fmla="*/ 307181 w 757237"/>
                    <a:gd name="connsiteY10" fmla="*/ 783577 h 783577"/>
                    <a:gd name="connsiteX11" fmla="*/ 0 w 757237"/>
                    <a:gd name="connsiteY11" fmla="*/ 783577 h 783577"/>
                    <a:gd name="connsiteX12" fmla="*/ 450056 w 757237"/>
                    <a:gd name="connsiteY12" fmla="*/ 0 h 783577"/>
                    <a:gd name="connsiteX13" fmla="*/ 757237 w 757237"/>
                    <a:gd name="connsiteY13" fmla="*/ 0 h 783577"/>
                    <a:gd name="connsiteX14" fmla="*/ 757237 w 757237"/>
                    <a:gd name="connsiteY14" fmla="*/ 320350 h 783577"/>
                    <a:gd name="connsiteX15" fmla="*/ 743029 w 757237"/>
                    <a:gd name="connsiteY15" fmla="*/ 320350 h 783577"/>
                    <a:gd name="connsiteX16" fmla="*/ 743029 w 757237"/>
                    <a:gd name="connsiteY16" fmla="*/ 14702 h 783577"/>
                    <a:gd name="connsiteX17" fmla="*/ 450056 w 757237"/>
                    <a:gd name="connsiteY17" fmla="*/ 14702 h 783577"/>
                    <a:gd name="connsiteX18" fmla="*/ 0 w 757237"/>
                    <a:gd name="connsiteY18" fmla="*/ 0 h 783577"/>
                    <a:gd name="connsiteX19" fmla="*/ 307181 w 757237"/>
                    <a:gd name="connsiteY19" fmla="*/ 0 h 783577"/>
                    <a:gd name="connsiteX20" fmla="*/ 307181 w 757237"/>
                    <a:gd name="connsiteY20" fmla="*/ 14702 h 783577"/>
                    <a:gd name="connsiteX21" fmla="*/ 14207 w 757237"/>
                    <a:gd name="connsiteY21" fmla="*/ 14702 h 783577"/>
                    <a:gd name="connsiteX22" fmla="*/ 14207 w 757237"/>
                    <a:gd name="connsiteY22" fmla="*/ 320350 h 783577"/>
                    <a:gd name="connsiteX23" fmla="*/ 0 w 757237"/>
                    <a:gd name="connsiteY23" fmla="*/ 320350 h 783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7237" h="783577">
                      <a:moveTo>
                        <a:pt x="743029" y="463225"/>
                      </a:moveTo>
                      <a:lnTo>
                        <a:pt x="757237" y="463225"/>
                      </a:lnTo>
                      <a:lnTo>
                        <a:pt x="757237" y="783577"/>
                      </a:lnTo>
                      <a:lnTo>
                        <a:pt x="450056" y="783577"/>
                      </a:lnTo>
                      <a:lnTo>
                        <a:pt x="450056" y="768874"/>
                      </a:lnTo>
                      <a:lnTo>
                        <a:pt x="743029" y="768874"/>
                      </a:lnTo>
                      <a:close/>
                      <a:moveTo>
                        <a:pt x="0" y="463225"/>
                      </a:moveTo>
                      <a:lnTo>
                        <a:pt x="14207" y="463225"/>
                      </a:lnTo>
                      <a:lnTo>
                        <a:pt x="14207" y="768874"/>
                      </a:lnTo>
                      <a:lnTo>
                        <a:pt x="307181" y="768874"/>
                      </a:lnTo>
                      <a:lnTo>
                        <a:pt x="307181" y="783577"/>
                      </a:lnTo>
                      <a:lnTo>
                        <a:pt x="0" y="783577"/>
                      </a:lnTo>
                      <a:close/>
                      <a:moveTo>
                        <a:pt x="450056" y="0"/>
                      </a:moveTo>
                      <a:lnTo>
                        <a:pt x="757237" y="0"/>
                      </a:lnTo>
                      <a:lnTo>
                        <a:pt x="757237" y="320350"/>
                      </a:lnTo>
                      <a:lnTo>
                        <a:pt x="743029" y="320350"/>
                      </a:lnTo>
                      <a:lnTo>
                        <a:pt x="743029" y="14702"/>
                      </a:lnTo>
                      <a:lnTo>
                        <a:pt x="450056" y="14702"/>
                      </a:lnTo>
                      <a:close/>
                      <a:moveTo>
                        <a:pt x="0" y="0"/>
                      </a:moveTo>
                      <a:lnTo>
                        <a:pt x="307181" y="0"/>
                      </a:lnTo>
                      <a:lnTo>
                        <a:pt x="307181" y="14702"/>
                      </a:lnTo>
                      <a:lnTo>
                        <a:pt x="14207" y="14702"/>
                      </a:lnTo>
                      <a:lnTo>
                        <a:pt x="14207" y="320350"/>
                      </a:lnTo>
                      <a:lnTo>
                        <a:pt x="0" y="320350"/>
                      </a:lnTo>
                      <a:close/>
                    </a:path>
                  </a:pathLst>
                </a:custGeom>
                <a:solidFill>
                  <a:srgbClr val="00A9B7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/>
                <a:p>
                  <a:pPr algn="ctr">
                    <a:defRPr/>
                  </a:pPr>
                  <a:endParaRPr lang="zh-CN" altLang="en-US">
                    <a:latin typeface="Calibri" panose="020F050202020403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MH_Other_2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3224522" y="5796761"/>
                  <a:ext cx="647999" cy="648001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lnSpcReduction="10000"/>
                </a:bodyPr>
                <a:lstStyle/>
                <a:p>
                  <a:pPr algn="ctr"/>
                  <a:r>
                    <a:rPr lang="zh-CN" altLang="en-US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Arial" panose="020B0604020202020204" pitchFamily="34" charset="0"/>
                    </a:rPr>
                    <a:t>如</a:t>
                  </a:r>
                  <a:endParaRPr lang="zh-CN" altLang="en-US" sz="40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4007684" y="7165513"/>
                <a:ext cx="9720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4007684" y="6538603"/>
                <a:ext cx="0" cy="6480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42677" y="2222722"/>
            <a:ext cx="11665296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目的基因的获取方法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66151" y="9934480"/>
            <a:ext cx="5878911" cy="707864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利用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技术获取和扩增</a:t>
            </a:r>
            <a:endParaRPr lang="en-US" altLang="zh-CN" sz="4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38713" y="5179200"/>
            <a:ext cx="2996774" cy="806481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defTabSz="1828165">
              <a:lnSpc>
                <a:spcPct val="130000"/>
              </a:lnSpc>
            </a:pP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cDNA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文库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00297" y="8096283"/>
            <a:ext cx="2996774" cy="806481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defTabSz="1828165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逆转录法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66151" y="4637911"/>
            <a:ext cx="4348716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30000"/>
              </a:spcBef>
              <a:defRPr sz="4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从基因文库中获取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4354896" y="7553192"/>
            <a:ext cx="2253002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30000"/>
              </a:spcBef>
              <a:defRPr sz="4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人工合成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10007266" y="3888942"/>
            <a:ext cx="3028221" cy="80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基因组文库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53009" y="6654675"/>
            <a:ext cx="2951330" cy="80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化学合成法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3" name="肘形连接符 15"/>
          <p:cNvCxnSpPr/>
          <p:nvPr/>
        </p:nvCxnSpPr>
        <p:spPr>
          <a:xfrm>
            <a:off x="8714867" y="5011082"/>
            <a:ext cx="1293591" cy="671035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FF0000"/>
            </a:solidFill>
            <a:prstDash val="dashDot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15"/>
          <p:cNvCxnSpPr/>
          <p:nvPr/>
        </p:nvCxnSpPr>
        <p:spPr>
          <a:xfrm flipV="1">
            <a:off x="8714866" y="4340721"/>
            <a:ext cx="1292400" cy="669600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FF0000"/>
            </a:solidFill>
            <a:prstDash val="dashDot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15"/>
          <p:cNvCxnSpPr/>
          <p:nvPr/>
        </p:nvCxnSpPr>
        <p:spPr>
          <a:xfrm>
            <a:off x="6607898" y="7883818"/>
            <a:ext cx="1293591" cy="671035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FF0000"/>
            </a:solidFill>
            <a:prstDash val="dashDot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15"/>
          <p:cNvCxnSpPr/>
          <p:nvPr/>
        </p:nvCxnSpPr>
        <p:spPr>
          <a:xfrm flipV="1">
            <a:off x="6607897" y="7213457"/>
            <a:ext cx="1292400" cy="669600"/>
          </a:xfrm>
          <a:prstGeom prst="bentConnector3">
            <a:avLst>
              <a:gd name="adj1" fmla="val 50000"/>
            </a:avLst>
          </a:prstGeom>
          <a:ln w="28575" cap="rnd">
            <a:solidFill>
              <a:srgbClr val="FF0000"/>
            </a:solidFill>
            <a:prstDash val="dashDot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 defTabSz="243522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1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1" rIns="91405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23429" y="2261412"/>
            <a:ext cx="11665296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09" rIns="91421" bIns="45709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利用</a:t>
            </a:r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获取和扩增目的基因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16552" y="3270100"/>
            <a:ext cx="12731274" cy="806481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indent="791845" defTabSz="1828165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聚合酶链式反应</a:t>
            </a: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Polymerase Chain Reaction )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的缩写。</a:t>
            </a:r>
            <a:endParaRPr kumimoji="1"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箭头: 五边形 5"/>
          <p:cNvSpPr/>
          <p:nvPr/>
        </p:nvSpPr>
        <p:spPr>
          <a:xfrm>
            <a:off x="2667000" y="3360797"/>
            <a:ext cx="1562030" cy="62508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4" descr="kary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2171" r="3024" b="4213"/>
          <a:stretch>
            <a:fillRect/>
          </a:stretch>
        </p:blipFill>
        <p:spPr bwMode="auto">
          <a:xfrm>
            <a:off x="7524750" y="7466003"/>
            <a:ext cx="3574836" cy="324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772150" y="10750030"/>
            <a:ext cx="7020859" cy="13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09" rIns="91421" bIns="45709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美国科学家穆里斯等人发明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1993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年获诺贝尔奖 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63134" y="4675762"/>
            <a:ext cx="6453414" cy="80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91845" algn="l" defTabSz="18281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DNA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半保留复制的原理。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16552" y="5824852"/>
            <a:ext cx="11372173" cy="160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91845" algn="l" defTabSz="18281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是一项在体外对目的基因的核苷酸序列进行大量复制的技术。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箭头: 五边形 8"/>
          <p:cNvSpPr/>
          <p:nvPr/>
        </p:nvSpPr>
        <p:spPr>
          <a:xfrm>
            <a:off x="4533970" y="4787056"/>
            <a:ext cx="1562030" cy="664074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依据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9" grpId="0" animBg="1"/>
    </p:bldLst>
  </p:timing>
</p:sld>
</file>

<file path=ppt/tags/tag1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11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12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14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15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16.xml><?xml version="1.0" encoding="utf-8"?>
<p:tagLst xmlns:p="http://schemas.openxmlformats.org/presentationml/2006/main">
  <p:tag name="MH" val="20170311151458"/>
  <p:tag name="MH_LIBRARY" val="GRAPHIC"/>
  <p:tag name="MH_TYPE" val="Other"/>
  <p:tag name="MH_ORDER" val="1"/>
</p:tagLst>
</file>

<file path=ppt/tags/tag17.xml><?xml version="1.0" encoding="utf-8"?>
<p:tagLst xmlns:p="http://schemas.openxmlformats.org/presentationml/2006/main">
  <p:tag name="MH" val="20170311151458"/>
  <p:tag name="MH_LIBRARY" val="GRAPHIC"/>
  <p:tag name="MH_TYPE" val="Other"/>
  <p:tag name="MH_ORDER" val="2"/>
</p:tagLst>
</file>

<file path=ppt/tags/tag18.xml><?xml version="1.0" encoding="utf-8"?>
<p:tagLst xmlns:p="http://schemas.openxmlformats.org/presentationml/2006/main">
  <p:tag name="MH" val="20170311151458"/>
  <p:tag name="MH_LIBRARY" val="GRAPHIC"/>
  <p:tag name="MH_TYPE" val="SubTitle"/>
  <p:tag name="MH_ORDER" val="1"/>
</p:tagLst>
</file>

<file path=ppt/tags/tag19.xml><?xml version="1.0" encoding="utf-8"?>
<p:tagLst xmlns:p="http://schemas.openxmlformats.org/presentationml/2006/main">
  <p:tag name="MH" val="20170311151458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70311151458"/>
  <p:tag name="MH_LIBRARY" val="GRAPHIC"/>
  <p:tag name="MH_TYPE" val="Other"/>
  <p:tag name="MH_ORDER" val="2"/>
</p:tagLst>
</file>

<file path=ppt/tags/tag21.xml><?xml version="1.0" encoding="utf-8"?>
<p:tagLst xmlns:p="http://schemas.openxmlformats.org/presentationml/2006/main">
  <p:tag name="COMMONDATA" val="eyJoZGlkIjoiODQ5OTNkN2Y1Mzk4NjFiMWM1OTlhZGQxZDQ3NWE2MjUifQ=="/>
</p:tagLst>
</file>

<file path=ppt/tags/tag3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9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2408</Words>
  <Application>WPS 演示</Application>
  <PresentationFormat>自定义</PresentationFormat>
  <Paragraphs>346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黑体</vt:lpstr>
      <vt:lpstr>思源宋体</vt:lpstr>
      <vt:lpstr>楷体</vt:lpstr>
      <vt:lpstr>隶书</vt:lpstr>
      <vt:lpstr>Times New Roman</vt:lpstr>
      <vt:lpstr>华文楷体</vt:lpstr>
      <vt:lpstr>Calibri</vt:lpstr>
      <vt:lpstr>微软雅黑</vt:lpstr>
      <vt:lpstr>等线</vt:lpstr>
      <vt:lpstr>楷体_GB2312</vt:lpstr>
      <vt:lpstr>新宋体</vt:lpstr>
      <vt:lpstr>Arial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zxxk</dc:creator>
  <cp:lastModifiedBy>love baby</cp:lastModifiedBy>
  <cp:revision>173</cp:revision>
  <dcterms:created xsi:type="dcterms:W3CDTF">2020-07-09T10:26:00Z</dcterms:created>
  <dcterms:modified xsi:type="dcterms:W3CDTF">2025-02-13T15:28:19Z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21CD27A7D2D64DEF819E3B8DFB19A314</vt:lpwstr>
  </property>
  <property fmtid="{D5CDD505-2E9C-101B-9397-08002B2CF9AE}" pid="3" name="KSOProductBuildVer">
    <vt:lpwstr>2052-12.1.0.19770</vt:lpwstr>
  </property>
</Properties>
</file>