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5"/>
  </p:handoutMasterIdLst>
  <p:sldIdLst>
    <p:sldId id="269" r:id="rId3"/>
    <p:sldId id="294" r:id="rId5"/>
    <p:sldId id="329" r:id="rId6"/>
    <p:sldId id="310" r:id="rId7"/>
    <p:sldId id="346" r:id="rId8"/>
    <p:sldId id="373" r:id="rId9"/>
    <p:sldId id="374" r:id="rId10"/>
    <p:sldId id="376" r:id="rId11"/>
    <p:sldId id="372" r:id="rId12"/>
    <p:sldId id="386" r:id="rId13"/>
    <p:sldId id="377" r:id="rId14"/>
    <p:sldId id="381" r:id="rId15"/>
    <p:sldId id="378" r:id="rId16"/>
    <p:sldId id="379" r:id="rId17"/>
    <p:sldId id="326" r:id="rId18"/>
    <p:sldId id="371" r:id="rId19"/>
    <p:sldId id="272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</p:sldIdLst>
  <p:sldSz cx="24385270" cy="13717270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2DC8FF"/>
    <a:srgbClr val="AEC3F7"/>
    <a:srgbClr val="588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10" autoAdjust="0"/>
  </p:normalViewPr>
  <p:slideViewPr>
    <p:cSldViewPr snapToGrid="0" showGuides="1">
      <p:cViewPr varScale="1">
        <p:scale>
          <a:sx n="57" d="100"/>
          <a:sy n="57" d="100"/>
        </p:scale>
        <p:origin x="-390" y="-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gs" Target="tags/tag47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59159-6B2F-4281-BD50-D78286ACAE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B47EF-D1BD-4FF5-8CD9-AE7A054F1C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9980A-F4A3-4243-AEF7-04F74408F6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5588" cy="13717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5588" cy="13717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15505113" y="0"/>
            <a:ext cx="0" cy="13992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30" y="-8230"/>
            <a:ext cx="24385587" cy="1371758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22569690" y="2780819"/>
            <a:ext cx="91444" cy="728052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13" name="矩形 12"/>
          <p:cNvSpPr/>
          <p:nvPr userDrawn="1"/>
        </p:nvSpPr>
        <p:spPr>
          <a:xfrm rot="5400000">
            <a:off x="22251401" y="2416812"/>
            <a:ext cx="91449" cy="728015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15" name="任意多边形: 形状 7"/>
          <p:cNvSpPr/>
          <p:nvPr userDrawn="1"/>
        </p:nvSpPr>
        <p:spPr>
          <a:xfrm rot="5400000">
            <a:off x="8071199" y="-3622434"/>
            <a:ext cx="8075337" cy="20921646"/>
          </a:xfrm>
          <a:custGeom>
            <a:avLst/>
            <a:gdLst>
              <a:gd name="connsiteX0" fmla="*/ 7291 w 8400"/>
              <a:gd name="connsiteY0" fmla="*/ 27354 h 27354"/>
              <a:gd name="connsiteX1" fmla="*/ 0 w 8400"/>
              <a:gd name="connsiteY1" fmla="*/ 27353 h 27354"/>
              <a:gd name="connsiteX2" fmla="*/ 0 w 8400"/>
              <a:gd name="connsiteY2" fmla="*/ 0 h 27354"/>
              <a:gd name="connsiteX3" fmla="*/ 8396 w 8400"/>
              <a:gd name="connsiteY3" fmla="*/ 0 h 27354"/>
              <a:gd name="connsiteX4" fmla="*/ 8400 w 8400"/>
              <a:gd name="connsiteY4" fmla="*/ 24705 h 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" h="27354">
                <a:moveTo>
                  <a:pt x="7291" y="27354"/>
                </a:moveTo>
                <a:lnTo>
                  <a:pt x="0" y="27353"/>
                </a:lnTo>
                <a:lnTo>
                  <a:pt x="0" y="0"/>
                </a:lnTo>
                <a:lnTo>
                  <a:pt x="8396" y="0"/>
                </a:lnTo>
                <a:cubicBezTo>
                  <a:pt x="8396" y="2915"/>
                  <a:pt x="8400" y="21789"/>
                  <a:pt x="8400" y="24705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D1261E"/>
              </a:solidFill>
              <a:latin typeface="思源宋体" pitchFamily="18" charset="-122"/>
              <a:ea typeface="思源宋体" pitchFamily="18" charset="-122"/>
              <a:sym typeface="思源宋体" pitchFamily="18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5587" cy="13717588"/>
          </a:xfrm>
          <a:prstGeom prst="rect">
            <a:avLst/>
          </a:prstGeom>
        </p:spPr>
      </p:pic>
      <p:sp>
        <p:nvSpPr>
          <p:cNvPr id="8" name="任意多边形: 形状 7"/>
          <p:cNvSpPr/>
          <p:nvPr userDrawn="1"/>
        </p:nvSpPr>
        <p:spPr>
          <a:xfrm rot="5400000">
            <a:off x="7228656" y="-3773506"/>
            <a:ext cx="10101804" cy="21522618"/>
          </a:xfrm>
          <a:custGeom>
            <a:avLst/>
            <a:gdLst>
              <a:gd name="connsiteX0" fmla="*/ 7291 w 8400"/>
              <a:gd name="connsiteY0" fmla="*/ 27354 h 27354"/>
              <a:gd name="connsiteX1" fmla="*/ 0 w 8400"/>
              <a:gd name="connsiteY1" fmla="*/ 27353 h 27354"/>
              <a:gd name="connsiteX2" fmla="*/ 0 w 8400"/>
              <a:gd name="connsiteY2" fmla="*/ 0 h 27354"/>
              <a:gd name="connsiteX3" fmla="*/ 8396 w 8400"/>
              <a:gd name="connsiteY3" fmla="*/ 0 h 27354"/>
              <a:gd name="connsiteX4" fmla="*/ 8400 w 8400"/>
              <a:gd name="connsiteY4" fmla="*/ 24705 h 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" h="27354">
                <a:moveTo>
                  <a:pt x="7291" y="27354"/>
                </a:moveTo>
                <a:lnTo>
                  <a:pt x="0" y="27353"/>
                </a:lnTo>
                <a:lnTo>
                  <a:pt x="0" y="0"/>
                </a:lnTo>
                <a:lnTo>
                  <a:pt x="8396" y="0"/>
                </a:lnTo>
                <a:cubicBezTo>
                  <a:pt x="8396" y="2915"/>
                  <a:pt x="8400" y="21789"/>
                  <a:pt x="8400" y="24705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  <a:headEnd type="diamond"/>
            <a:tailEnd type="diamon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D1261E"/>
              </a:solidFill>
              <a:latin typeface="思源宋体" pitchFamily="18" charset="-122"/>
              <a:ea typeface="思源宋体" pitchFamily="18" charset="-122"/>
              <a:sym typeface="思源宋体" pitchFamily="18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3040858" y="1936900"/>
            <a:ext cx="91444" cy="728052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10" name="矩形 9"/>
          <p:cNvSpPr/>
          <p:nvPr userDrawn="1"/>
        </p:nvSpPr>
        <p:spPr>
          <a:xfrm rot="5400000">
            <a:off x="22728607" y="1527168"/>
            <a:ext cx="91449" cy="728015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" y="3468"/>
            <a:ext cx="24339868" cy="1371758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1513805" y="4618532"/>
            <a:ext cx="91444" cy="728052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10" name="矩形 9"/>
          <p:cNvSpPr/>
          <p:nvPr userDrawn="1"/>
        </p:nvSpPr>
        <p:spPr>
          <a:xfrm rot="5400000">
            <a:off x="21153053" y="4300249"/>
            <a:ext cx="91449" cy="728015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12" name="任意多边形: 形状 7"/>
          <p:cNvSpPr/>
          <p:nvPr userDrawn="1"/>
        </p:nvSpPr>
        <p:spPr>
          <a:xfrm rot="5400000">
            <a:off x="10250980" y="-2539666"/>
            <a:ext cx="4013177" cy="18512472"/>
          </a:xfrm>
          <a:custGeom>
            <a:avLst/>
            <a:gdLst>
              <a:gd name="connsiteX0" fmla="*/ 7291 w 8400"/>
              <a:gd name="connsiteY0" fmla="*/ 27354 h 27354"/>
              <a:gd name="connsiteX1" fmla="*/ 0 w 8400"/>
              <a:gd name="connsiteY1" fmla="*/ 27353 h 27354"/>
              <a:gd name="connsiteX2" fmla="*/ 0 w 8400"/>
              <a:gd name="connsiteY2" fmla="*/ 0 h 27354"/>
              <a:gd name="connsiteX3" fmla="*/ 8396 w 8400"/>
              <a:gd name="connsiteY3" fmla="*/ 0 h 27354"/>
              <a:gd name="connsiteX4" fmla="*/ 8400 w 8400"/>
              <a:gd name="connsiteY4" fmla="*/ 24705 h 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" h="27354">
                <a:moveTo>
                  <a:pt x="7291" y="27354"/>
                </a:moveTo>
                <a:lnTo>
                  <a:pt x="0" y="27353"/>
                </a:lnTo>
                <a:lnTo>
                  <a:pt x="0" y="0"/>
                </a:lnTo>
                <a:lnTo>
                  <a:pt x="8396" y="0"/>
                </a:lnTo>
                <a:cubicBezTo>
                  <a:pt x="8396" y="2915"/>
                  <a:pt x="8400" y="21789"/>
                  <a:pt x="8400" y="24705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  <a:headEnd type="diamond"/>
            <a:tailEnd type="diamon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D1261E"/>
              </a:solidFill>
              <a:latin typeface="思源宋体" pitchFamily="18" charset="-122"/>
              <a:ea typeface="思源宋体" pitchFamily="18" charset="-122"/>
              <a:sym typeface="思源宋体" pitchFamily="18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5588" cy="13717588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21802411" y="3274818"/>
            <a:ext cx="91444" cy="728052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11" name="矩形 10"/>
          <p:cNvSpPr/>
          <p:nvPr userDrawn="1"/>
        </p:nvSpPr>
        <p:spPr>
          <a:xfrm rot="5400000">
            <a:off x="21493048" y="2865086"/>
            <a:ext cx="91449" cy="728015"/>
          </a:xfrm>
          <a:prstGeom prst="rect">
            <a:avLst/>
          </a:prstGeom>
          <a:solidFill>
            <a:srgbClr val="588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/>
          </a:p>
        </p:txBody>
      </p:sp>
      <p:sp>
        <p:nvSpPr>
          <p:cNvPr id="13" name="任意多边形: 形状 7"/>
          <p:cNvSpPr/>
          <p:nvPr userDrawn="1"/>
        </p:nvSpPr>
        <p:spPr>
          <a:xfrm rot="5400000">
            <a:off x="8558672" y="-2930536"/>
            <a:ext cx="7038385" cy="19449093"/>
          </a:xfrm>
          <a:custGeom>
            <a:avLst/>
            <a:gdLst>
              <a:gd name="connsiteX0" fmla="*/ 7291 w 8400"/>
              <a:gd name="connsiteY0" fmla="*/ 27354 h 27354"/>
              <a:gd name="connsiteX1" fmla="*/ 0 w 8400"/>
              <a:gd name="connsiteY1" fmla="*/ 27353 h 27354"/>
              <a:gd name="connsiteX2" fmla="*/ 0 w 8400"/>
              <a:gd name="connsiteY2" fmla="*/ 0 h 27354"/>
              <a:gd name="connsiteX3" fmla="*/ 8396 w 8400"/>
              <a:gd name="connsiteY3" fmla="*/ 0 h 27354"/>
              <a:gd name="connsiteX4" fmla="*/ 8400 w 8400"/>
              <a:gd name="connsiteY4" fmla="*/ 24705 h 2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" h="27354">
                <a:moveTo>
                  <a:pt x="7291" y="27354"/>
                </a:moveTo>
                <a:lnTo>
                  <a:pt x="0" y="27353"/>
                </a:lnTo>
                <a:lnTo>
                  <a:pt x="0" y="0"/>
                </a:lnTo>
                <a:lnTo>
                  <a:pt x="8396" y="0"/>
                </a:lnTo>
                <a:cubicBezTo>
                  <a:pt x="8396" y="2915"/>
                  <a:pt x="8400" y="21789"/>
                  <a:pt x="8400" y="24705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miter lim="800000"/>
            <a:headEnd type="diamond" w="med" len="med"/>
            <a:tailEnd type="diamond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D1261E"/>
              </a:solidFill>
              <a:latin typeface="思源宋体" pitchFamily="18" charset="-122"/>
              <a:ea typeface="思源宋体" pitchFamily="18" charset="-122"/>
              <a:sym typeface="思源宋体" pitchFamily="18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4385586" cy="137175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>
            <a:alphaModFix amt="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07AE-75A3-4068-814D-B70FEE330C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0EC1-5670-4A65-B5CA-A2E023881107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9536549" y="1654386"/>
            <a:ext cx="27606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0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生物学</a:t>
            </a:r>
            <a:endParaRPr lang="zh-CN" altLang="en-US" sz="60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8677283" y="3999352"/>
            <a:ext cx="3756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选择性必修</a:t>
            </a:r>
            <a:r>
              <a:rPr lang="en-US" altLang="zh-CN" sz="36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《生物技术与工程》</a:t>
            </a:r>
            <a:endParaRPr lang="zh-CN" altLang="en-US" sz="1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35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035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3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83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file:///F:\&#29983;&#29289;&#20154;&#25945;&#36873;&#20462;3&#32451;&#26696;\A28.TIF" TargetMode="Externa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4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file:///F:\&#29983;&#29289;&#20154;&#25945;&#36873;&#20462;3&#32451;&#26696;\A18.TIF" TargetMode="External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file:///F:\&#29983;&#29289;&#20154;&#25945;&#36873;&#20462;3&#32451;&#26696;\A18.TIF" TargetMode="Externa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file:///F:\&#29983;&#29289;&#20154;&#25945;&#36873;&#20462;3&#32451;&#26696;\A18.TIF" TargetMode="Externa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file:///F:\&#29983;&#29289;&#20154;&#25945;&#36873;&#20462;3&#32451;&#26696;\A28.TIF" TargetMode="Externa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57734" y="6447937"/>
            <a:ext cx="1034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将目的基因导入受体细胞</a:t>
            </a:r>
            <a:endParaRPr lang="zh-CN" altLang="en-US" sz="7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6891" y="1769938"/>
            <a:ext cx="52629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2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生物学</a:t>
            </a:r>
            <a:endParaRPr lang="zh-CN" altLang="en-US" sz="132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89388" y="3893596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选择性必修</a:t>
            </a:r>
            <a:r>
              <a:rPr lang="en-US" altLang="zh-CN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endParaRPr lang="en-US" altLang="zh-CN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《生物技术与工程》</a:t>
            </a:r>
            <a:endParaRPr lang="zh-CN" altLang="en-US" sz="3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79770" y="8277877"/>
            <a:ext cx="309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0" y="679450"/>
            <a:ext cx="2236479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6" name="Picture 17" descr="F:\生物人教选修3练案\A28.TIF"/>
          <p:cNvPicPr>
            <a:picLocks noChangeAspect="1" noChangeArrowheads="1"/>
          </p:cNvPicPr>
          <p:nvPr/>
        </p:nvPicPr>
        <p:blipFill>
          <a:blip r:embed="rId1" r:link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50" y="2080421"/>
            <a:ext cx="9658349" cy="576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743047" y="7842562"/>
            <a:ext cx="13473405" cy="306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indent="791845" defTabSz="18288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Bt</a:t>
            </a:r>
            <a:r>
              <a:rPr lang="en-US" altLang="zh-CN" sz="4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毒蛋白基因转入普通棉株细胞内并成功实现表达的过程，在基因工程中称为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791845" defTabSz="18288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）将目的基因导入受体细胞的方法有很多种，该题中涉及的是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________________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8"/>
          <p:cNvSpPr txBox="1">
            <a:spLocks noChangeArrowheads="1"/>
          </p:cNvSpPr>
          <p:nvPr/>
        </p:nvSpPr>
        <p:spPr bwMode="auto">
          <a:xfrm>
            <a:off x="9064070" y="8576682"/>
            <a:ext cx="1713610" cy="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转化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5"/>
          <p:cNvSpPr txBox="1">
            <a:spLocks noChangeArrowheads="1"/>
          </p:cNvSpPr>
          <p:nvPr/>
        </p:nvSpPr>
        <p:spPr bwMode="auto">
          <a:xfrm>
            <a:off x="4686086" y="10018070"/>
            <a:ext cx="4167687" cy="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农杆菌转化法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12032" y="3067861"/>
            <a:ext cx="11665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导入动物细胞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86260" y="4142871"/>
            <a:ext cx="3245664" cy="80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显微注射技术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8610" name="Picture 2" descr="https://timgsa.baidu.com/timg?image&amp;quality=80&amp;size=b9999_10000&amp;sec=1603083797923&amp;di=6bed8705561099d40a6c572b0911d32f&amp;imgtype=0&amp;src=http%3A%2F%2Fimg0.imgtn.bdimg.com%2Fit%2Fu%3D3003685020%2C2950312859%26fm%3D214%26gp%3D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86241" y="6723375"/>
            <a:ext cx="4861784" cy="297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24" y="6720148"/>
            <a:ext cx="4217296" cy="298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5986260" y="5351235"/>
            <a:ext cx="1810087" cy="80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受精卵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01321" y="4146319"/>
            <a:ext cx="2440517" cy="799605"/>
            <a:chOff x="2697457" y="2345003"/>
            <a:chExt cx="2440517" cy="799605"/>
          </a:xfrm>
          <a:solidFill>
            <a:srgbClr val="C00000"/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697457" y="2345003"/>
              <a:ext cx="2440517" cy="799605"/>
              <a:chOff x="3368337" y="3752191"/>
              <a:chExt cx="1564575" cy="512613"/>
            </a:xfrm>
            <a:grpFill/>
          </p:grpSpPr>
          <p:grpSp>
            <p:nvGrpSpPr>
              <p:cNvPr id="15" name="组合 14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17" name="MH_Other_1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MH_Other_2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MH_Other_3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KSO_Shape"/>
              <p:cNvSpPr/>
              <p:nvPr/>
            </p:nvSpPr>
            <p:spPr>
              <a:xfrm>
                <a:off x="3548746" y="3752396"/>
                <a:ext cx="138416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377548" y="2366373"/>
              <a:ext cx="1316386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方法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" name="箭头: 五边形 7"/>
          <p:cNvSpPr/>
          <p:nvPr/>
        </p:nvSpPr>
        <p:spPr>
          <a:xfrm>
            <a:off x="4186241" y="5435007"/>
            <a:ext cx="1655597" cy="79928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注入</a:t>
            </a:r>
            <a:endParaRPr lang="zh-CN" altLang="en-US" sz="40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631637" y="2244959"/>
            <a:ext cx="11665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导入动物细胞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34904" y="3075956"/>
            <a:ext cx="3535910" cy="803074"/>
            <a:chOff x="2697458" y="2327738"/>
            <a:chExt cx="3535910" cy="803074"/>
          </a:xfrm>
          <a:solidFill>
            <a:srgbClr val="C00000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2697458" y="2327738"/>
              <a:ext cx="3535910" cy="803074"/>
              <a:chOff x="3368337" y="3741123"/>
              <a:chExt cx="2266813" cy="514837"/>
            </a:xfrm>
            <a:grpFill/>
          </p:grpSpPr>
          <p:grpSp>
            <p:nvGrpSpPr>
              <p:cNvPr id="10" name="组合 9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12" name="MH_Other_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MH_Other_2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MH_Other_3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" name="KSO_Shape"/>
              <p:cNvSpPr/>
              <p:nvPr/>
            </p:nvSpPr>
            <p:spPr>
              <a:xfrm>
                <a:off x="3548746" y="3741123"/>
                <a:ext cx="2086404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3377548" y="2348788"/>
              <a:ext cx="2448106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转化方法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532435" y="4305660"/>
            <a:ext cx="738993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4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将含有目的基因的表达载体提纯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493118" y="5711800"/>
            <a:ext cx="346856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4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取卵（受精卵）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7073412" y="7117940"/>
            <a:ext cx="23079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4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显微注射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809643" y="8524080"/>
            <a:ext cx="283551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4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受精卵发育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5567788" y="9930223"/>
            <a:ext cx="531922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4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获得具有新性状的生物</a:t>
            </a:r>
            <a:endParaRPr lang="zh-CN" altLang="en-US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5400000">
            <a:off x="7943812" y="5142846"/>
            <a:ext cx="567178" cy="439653"/>
          </a:xfrm>
          <a:custGeom>
            <a:avLst/>
            <a:gdLst>
              <a:gd name="G0" fmla="+- 16782 0 0"/>
              <a:gd name="G1" fmla="+- 5728 0 0"/>
              <a:gd name="G2" fmla="+- 21600 0 5728"/>
              <a:gd name="G3" fmla="+- 10800 0 5728"/>
              <a:gd name="G4" fmla="+- 21600 0 16782"/>
              <a:gd name="G5" fmla="*/ G4 G3 10800"/>
              <a:gd name="G6" fmla="+- 21600 0 G5"/>
              <a:gd name="T0" fmla="*/ 16782 w 21600"/>
              <a:gd name="T1" fmla="*/ 0 h 21600"/>
              <a:gd name="T2" fmla="*/ 0 w 21600"/>
              <a:gd name="T3" fmla="*/ 10800 h 21600"/>
              <a:gd name="T4" fmla="*/ 1678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782" y="0"/>
                </a:moveTo>
                <a:lnTo>
                  <a:pt x="16782" y="5728"/>
                </a:lnTo>
                <a:lnTo>
                  <a:pt x="3375" y="5728"/>
                </a:lnTo>
                <a:lnTo>
                  <a:pt x="3375" y="15872"/>
                </a:lnTo>
                <a:lnTo>
                  <a:pt x="16782" y="15872"/>
                </a:lnTo>
                <a:lnTo>
                  <a:pt x="1678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28"/>
                </a:moveTo>
                <a:lnTo>
                  <a:pt x="1350" y="15872"/>
                </a:lnTo>
                <a:lnTo>
                  <a:pt x="2700" y="15872"/>
                </a:lnTo>
                <a:lnTo>
                  <a:pt x="2700" y="5728"/>
                </a:lnTo>
                <a:close/>
              </a:path>
              <a:path w="21600" h="21600">
                <a:moveTo>
                  <a:pt x="0" y="5728"/>
                </a:moveTo>
                <a:lnTo>
                  <a:pt x="0" y="15872"/>
                </a:lnTo>
                <a:lnTo>
                  <a:pt x="675" y="15872"/>
                </a:lnTo>
                <a:lnTo>
                  <a:pt x="675" y="5728"/>
                </a:lnTo>
                <a:close/>
              </a:path>
            </a:pathLst>
          </a:custGeom>
          <a:gradFill rotWithShape="1">
            <a:gsLst>
              <a:gs pos="20000">
                <a:srgbClr val="3162FF"/>
              </a:gs>
              <a:gs pos="34000">
                <a:srgbClr val="4182FF"/>
              </a:gs>
              <a:gs pos="6000">
                <a:srgbClr val="0000FF"/>
              </a:gs>
              <a:gs pos="4800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 rot="5400000">
            <a:off x="7943813" y="6548986"/>
            <a:ext cx="567178" cy="439653"/>
          </a:xfrm>
          <a:custGeom>
            <a:avLst/>
            <a:gdLst>
              <a:gd name="G0" fmla="+- 16782 0 0"/>
              <a:gd name="G1" fmla="+- 5728 0 0"/>
              <a:gd name="G2" fmla="+- 21600 0 5728"/>
              <a:gd name="G3" fmla="+- 10800 0 5728"/>
              <a:gd name="G4" fmla="+- 21600 0 16782"/>
              <a:gd name="G5" fmla="*/ G4 G3 10800"/>
              <a:gd name="G6" fmla="+- 21600 0 G5"/>
              <a:gd name="T0" fmla="*/ 16782 w 21600"/>
              <a:gd name="T1" fmla="*/ 0 h 21600"/>
              <a:gd name="T2" fmla="*/ 0 w 21600"/>
              <a:gd name="T3" fmla="*/ 10800 h 21600"/>
              <a:gd name="T4" fmla="*/ 1678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782" y="0"/>
                </a:moveTo>
                <a:lnTo>
                  <a:pt x="16782" y="5728"/>
                </a:lnTo>
                <a:lnTo>
                  <a:pt x="3375" y="5728"/>
                </a:lnTo>
                <a:lnTo>
                  <a:pt x="3375" y="15872"/>
                </a:lnTo>
                <a:lnTo>
                  <a:pt x="16782" y="15872"/>
                </a:lnTo>
                <a:lnTo>
                  <a:pt x="1678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28"/>
                </a:moveTo>
                <a:lnTo>
                  <a:pt x="1350" y="15872"/>
                </a:lnTo>
                <a:lnTo>
                  <a:pt x="2700" y="15872"/>
                </a:lnTo>
                <a:lnTo>
                  <a:pt x="2700" y="5728"/>
                </a:lnTo>
                <a:close/>
              </a:path>
              <a:path w="21600" h="21600">
                <a:moveTo>
                  <a:pt x="0" y="5728"/>
                </a:moveTo>
                <a:lnTo>
                  <a:pt x="0" y="15872"/>
                </a:lnTo>
                <a:lnTo>
                  <a:pt x="675" y="15872"/>
                </a:lnTo>
                <a:lnTo>
                  <a:pt x="675" y="5728"/>
                </a:lnTo>
                <a:close/>
              </a:path>
            </a:pathLst>
          </a:custGeom>
          <a:gradFill rotWithShape="1">
            <a:gsLst>
              <a:gs pos="20000">
                <a:srgbClr val="3162FF"/>
              </a:gs>
              <a:gs pos="34000">
                <a:srgbClr val="4182FF"/>
              </a:gs>
              <a:gs pos="6000">
                <a:srgbClr val="0000FF"/>
              </a:gs>
              <a:gs pos="4800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5400000">
            <a:off x="7943813" y="7955126"/>
            <a:ext cx="567178" cy="439653"/>
          </a:xfrm>
          <a:custGeom>
            <a:avLst/>
            <a:gdLst>
              <a:gd name="G0" fmla="+- 16782 0 0"/>
              <a:gd name="G1" fmla="+- 5728 0 0"/>
              <a:gd name="G2" fmla="+- 21600 0 5728"/>
              <a:gd name="G3" fmla="+- 10800 0 5728"/>
              <a:gd name="G4" fmla="+- 21600 0 16782"/>
              <a:gd name="G5" fmla="*/ G4 G3 10800"/>
              <a:gd name="G6" fmla="+- 21600 0 G5"/>
              <a:gd name="T0" fmla="*/ 16782 w 21600"/>
              <a:gd name="T1" fmla="*/ 0 h 21600"/>
              <a:gd name="T2" fmla="*/ 0 w 21600"/>
              <a:gd name="T3" fmla="*/ 10800 h 21600"/>
              <a:gd name="T4" fmla="*/ 1678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782" y="0"/>
                </a:moveTo>
                <a:lnTo>
                  <a:pt x="16782" y="5728"/>
                </a:lnTo>
                <a:lnTo>
                  <a:pt x="3375" y="5728"/>
                </a:lnTo>
                <a:lnTo>
                  <a:pt x="3375" y="15872"/>
                </a:lnTo>
                <a:lnTo>
                  <a:pt x="16782" y="15872"/>
                </a:lnTo>
                <a:lnTo>
                  <a:pt x="1678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28"/>
                </a:moveTo>
                <a:lnTo>
                  <a:pt x="1350" y="15872"/>
                </a:lnTo>
                <a:lnTo>
                  <a:pt x="2700" y="15872"/>
                </a:lnTo>
                <a:lnTo>
                  <a:pt x="2700" y="5728"/>
                </a:lnTo>
                <a:close/>
              </a:path>
              <a:path w="21600" h="21600">
                <a:moveTo>
                  <a:pt x="0" y="5728"/>
                </a:moveTo>
                <a:lnTo>
                  <a:pt x="0" y="15872"/>
                </a:lnTo>
                <a:lnTo>
                  <a:pt x="675" y="15872"/>
                </a:lnTo>
                <a:lnTo>
                  <a:pt x="675" y="5728"/>
                </a:lnTo>
                <a:close/>
              </a:path>
            </a:pathLst>
          </a:custGeom>
          <a:gradFill rotWithShape="1">
            <a:gsLst>
              <a:gs pos="20000">
                <a:srgbClr val="3162FF"/>
              </a:gs>
              <a:gs pos="34000">
                <a:srgbClr val="4182FF"/>
              </a:gs>
              <a:gs pos="6000">
                <a:srgbClr val="0000FF"/>
              </a:gs>
              <a:gs pos="4800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 rot="5400000">
            <a:off x="7943813" y="9361266"/>
            <a:ext cx="567178" cy="439653"/>
          </a:xfrm>
          <a:custGeom>
            <a:avLst/>
            <a:gdLst>
              <a:gd name="G0" fmla="+- 16782 0 0"/>
              <a:gd name="G1" fmla="+- 5728 0 0"/>
              <a:gd name="G2" fmla="+- 21600 0 5728"/>
              <a:gd name="G3" fmla="+- 10800 0 5728"/>
              <a:gd name="G4" fmla="+- 21600 0 16782"/>
              <a:gd name="G5" fmla="*/ G4 G3 10800"/>
              <a:gd name="G6" fmla="+- 21600 0 G5"/>
              <a:gd name="T0" fmla="*/ 16782 w 21600"/>
              <a:gd name="T1" fmla="*/ 0 h 21600"/>
              <a:gd name="T2" fmla="*/ 0 w 21600"/>
              <a:gd name="T3" fmla="*/ 10800 h 21600"/>
              <a:gd name="T4" fmla="*/ 1678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782" y="0"/>
                </a:moveTo>
                <a:lnTo>
                  <a:pt x="16782" y="5728"/>
                </a:lnTo>
                <a:lnTo>
                  <a:pt x="3375" y="5728"/>
                </a:lnTo>
                <a:lnTo>
                  <a:pt x="3375" y="15872"/>
                </a:lnTo>
                <a:lnTo>
                  <a:pt x="16782" y="15872"/>
                </a:lnTo>
                <a:lnTo>
                  <a:pt x="1678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28"/>
                </a:moveTo>
                <a:lnTo>
                  <a:pt x="1350" y="15872"/>
                </a:lnTo>
                <a:lnTo>
                  <a:pt x="2700" y="15872"/>
                </a:lnTo>
                <a:lnTo>
                  <a:pt x="2700" y="5728"/>
                </a:lnTo>
                <a:close/>
              </a:path>
              <a:path w="21600" h="21600">
                <a:moveTo>
                  <a:pt x="0" y="5728"/>
                </a:moveTo>
                <a:lnTo>
                  <a:pt x="0" y="15872"/>
                </a:lnTo>
                <a:lnTo>
                  <a:pt x="675" y="15872"/>
                </a:lnTo>
                <a:lnTo>
                  <a:pt x="675" y="5728"/>
                </a:lnTo>
                <a:close/>
              </a:path>
            </a:pathLst>
          </a:custGeom>
          <a:gradFill rotWithShape="1">
            <a:gsLst>
              <a:gs pos="20000">
                <a:srgbClr val="3162FF"/>
              </a:gs>
              <a:gs pos="34000">
                <a:srgbClr val="4182FF"/>
              </a:gs>
              <a:gs pos="6000">
                <a:srgbClr val="0000FF"/>
              </a:gs>
              <a:gs pos="4800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54450" y="4216014"/>
            <a:ext cx="9931547" cy="892552"/>
          </a:xfrm>
          <a:prstGeom prst="rect">
            <a:avLst/>
          </a:prstGeom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/>
          <a:p>
            <a:pPr defTabSz="1828800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基因工程中，常用原核生物作为受体细胞。</a:t>
            </a:r>
            <a:endParaRPr kumimoji="1"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86188" y="6767905"/>
            <a:ext cx="820434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defTabSz="1828800">
              <a:lnSpc>
                <a:spcPct val="130000"/>
              </a:lnSpc>
            </a:pP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繁殖周期短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742950" indent="-742950" defTabSz="1828800">
              <a:lnSpc>
                <a:spcPct val="130000"/>
              </a:lnSpc>
            </a:pP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体积小易于培养操作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742950" indent="-742950" defTabSz="1828800">
              <a:lnSpc>
                <a:spcPct val="130000"/>
              </a:lnSpc>
            </a:pP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多为单细胞，遗传物质相对较少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742950" indent="-742950" defTabSz="1828800">
              <a:lnSpc>
                <a:spcPct val="130000"/>
              </a:lnSpc>
            </a:pP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经济实用</a:t>
            </a:r>
            <a:endParaRPr kumimoji="1"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22791" y="2916635"/>
            <a:ext cx="11665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导入微生物细胞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22791" y="5674856"/>
            <a:ext cx="2440517" cy="799605"/>
            <a:chOff x="2697457" y="2345003"/>
            <a:chExt cx="2440517" cy="799605"/>
          </a:xfrm>
          <a:solidFill>
            <a:srgbClr val="C00000"/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697457" y="2345003"/>
              <a:ext cx="2440517" cy="799605"/>
              <a:chOff x="3368337" y="3752191"/>
              <a:chExt cx="1564575" cy="512613"/>
            </a:xfrm>
            <a:grpFill/>
          </p:grpSpPr>
          <p:grpSp>
            <p:nvGrpSpPr>
              <p:cNvPr id="15" name="组合 14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17" name="MH_Other_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MH_Other_2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MH_Other_3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KSO_Shape"/>
              <p:cNvSpPr/>
              <p:nvPr/>
            </p:nvSpPr>
            <p:spPr>
              <a:xfrm>
                <a:off x="3548746" y="3752396"/>
                <a:ext cx="138416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377548" y="2366373"/>
              <a:ext cx="1316386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优点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22791" y="2178079"/>
            <a:ext cx="11665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导入微生物细胞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12187" y="5075600"/>
            <a:ext cx="32544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感受态细胞法</a:t>
            </a:r>
            <a:endParaRPr kumimoji="0" lang="zh-CN" altLang="en-US" sz="400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309962" y="3598415"/>
            <a:ext cx="24221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大肠杆菌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223998" y="9250885"/>
            <a:ext cx="590611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4000" b="1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感受态细胞吸收</a:t>
            </a:r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分子</a:t>
            </a:r>
            <a:endParaRPr lang="zh-CN" alt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99530" y="6378879"/>
            <a:ext cx="335505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</a:t>
            </a:r>
            <a:r>
              <a:rPr kumimoji="0" lang="en-US" altLang="zh-CN" sz="4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kumimoji="0" lang="zh-CN" altLang="en-US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处理</a:t>
            </a: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细胞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94467" y="7802449"/>
            <a:ext cx="27651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400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感受态</a:t>
            </a:r>
            <a:r>
              <a:rPr lang="zh-CN" altLang="en-US" dirty="0">
                <a:solidFill>
                  <a:schemeClr val="tx1"/>
                </a:solidFill>
              </a:rPr>
              <a:t>细胞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82090" y="10660630"/>
            <a:ext cx="738993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40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重组表达载体与感受态细胞混合</a:t>
            </a:r>
            <a:endParaRPr lang="zh-CN" altLang="en-US" dirty="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5400000">
            <a:off x="7893468" y="7224781"/>
            <a:ext cx="567178" cy="439653"/>
          </a:xfrm>
          <a:custGeom>
            <a:avLst/>
            <a:gdLst>
              <a:gd name="G0" fmla="+- 16782 0 0"/>
              <a:gd name="G1" fmla="+- 5728 0 0"/>
              <a:gd name="G2" fmla="+- 21600 0 5728"/>
              <a:gd name="G3" fmla="+- 10800 0 5728"/>
              <a:gd name="G4" fmla="+- 21600 0 16782"/>
              <a:gd name="G5" fmla="*/ G4 G3 10800"/>
              <a:gd name="G6" fmla="+- 21600 0 G5"/>
              <a:gd name="T0" fmla="*/ 16782 w 21600"/>
              <a:gd name="T1" fmla="*/ 0 h 21600"/>
              <a:gd name="T2" fmla="*/ 0 w 21600"/>
              <a:gd name="T3" fmla="*/ 10800 h 21600"/>
              <a:gd name="T4" fmla="*/ 1678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782" y="0"/>
                </a:moveTo>
                <a:lnTo>
                  <a:pt x="16782" y="5728"/>
                </a:lnTo>
                <a:lnTo>
                  <a:pt x="3375" y="5728"/>
                </a:lnTo>
                <a:lnTo>
                  <a:pt x="3375" y="15872"/>
                </a:lnTo>
                <a:lnTo>
                  <a:pt x="16782" y="15872"/>
                </a:lnTo>
                <a:lnTo>
                  <a:pt x="1678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28"/>
                </a:moveTo>
                <a:lnTo>
                  <a:pt x="1350" y="15872"/>
                </a:lnTo>
                <a:lnTo>
                  <a:pt x="2700" y="15872"/>
                </a:lnTo>
                <a:lnTo>
                  <a:pt x="2700" y="5728"/>
                </a:lnTo>
                <a:close/>
              </a:path>
              <a:path w="21600" h="21600">
                <a:moveTo>
                  <a:pt x="0" y="5728"/>
                </a:moveTo>
                <a:lnTo>
                  <a:pt x="0" y="15872"/>
                </a:lnTo>
                <a:lnTo>
                  <a:pt x="675" y="15872"/>
                </a:lnTo>
                <a:lnTo>
                  <a:pt x="675" y="5728"/>
                </a:lnTo>
                <a:close/>
              </a:path>
            </a:pathLst>
          </a:custGeom>
          <a:gradFill rotWithShape="1">
            <a:gsLst>
              <a:gs pos="20000">
                <a:srgbClr val="3162FF"/>
              </a:gs>
              <a:gs pos="34000">
                <a:srgbClr val="4182FF"/>
              </a:gs>
              <a:gs pos="6000">
                <a:srgbClr val="0000FF"/>
              </a:gs>
              <a:gs pos="4800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 rot="5400000">
            <a:off x="7893468" y="8687437"/>
            <a:ext cx="567178" cy="439653"/>
          </a:xfrm>
          <a:custGeom>
            <a:avLst/>
            <a:gdLst>
              <a:gd name="G0" fmla="+- 16782 0 0"/>
              <a:gd name="G1" fmla="+- 5728 0 0"/>
              <a:gd name="G2" fmla="+- 21600 0 5728"/>
              <a:gd name="G3" fmla="+- 10800 0 5728"/>
              <a:gd name="G4" fmla="+- 21600 0 16782"/>
              <a:gd name="G5" fmla="*/ G4 G3 10800"/>
              <a:gd name="G6" fmla="+- 21600 0 G5"/>
              <a:gd name="T0" fmla="*/ 16782 w 21600"/>
              <a:gd name="T1" fmla="*/ 0 h 21600"/>
              <a:gd name="T2" fmla="*/ 0 w 21600"/>
              <a:gd name="T3" fmla="*/ 10800 h 21600"/>
              <a:gd name="T4" fmla="*/ 1678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782" y="0"/>
                </a:moveTo>
                <a:lnTo>
                  <a:pt x="16782" y="5728"/>
                </a:lnTo>
                <a:lnTo>
                  <a:pt x="3375" y="5728"/>
                </a:lnTo>
                <a:lnTo>
                  <a:pt x="3375" y="15872"/>
                </a:lnTo>
                <a:lnTo>
                  <a:pt x="16782" y="15872"/>
                </a:lnTo>
                <a:lnTo>
                  <a:pt x="1678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28"/>
                </a:moveTo>
                <a:lnTo>
                  <a:pt x="1350" y="15872"/>
                </a:lnTo>
                <a:lnTo>
                  <a:pt x="2700" y="15872"/>
                </a:lnTo>
                <a:lnTo>
                  <a:pt x="2700" y="5728"/>
                </a:lnTo>
                <a:close/>
              </a:path>
              <a:path w="21600" h="21600">
                <a:moveTo>
                  <a:pt x="0" y="5728"/>
                </a:moveTo>
                <a:lnTo>
                  <a:pt x="0" y="15872"/>
                </a:lnTo>
                <a:lnTo>
                  <a:pt x="675" y="15872"/>
                </a:lnTo>
                <a:lnTo>
                  <a:pt x="675" y="5728"/>
                </a:lnTo>
                <a:close/>
              </a:path>
            </a:pathLst>
          </a:custGeom>
          <a:gradFill rotWithShape="1">
            <a:gsLst>
              <a:gs pos="20000">
                <a:srgbClr val="3162FF"/>
              </a:gs>
              <a:gs pos="34000">
                <a:srgbClr val="4182FF"/>
              </a:gs>
              <a:gs pos="6000">
                <a:srgbClr val="0000FF"/>
              </a:gs>
              <a:gs pos="4800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5400000">
            <a:off x="7893468" y="10110459"/>
            <a:ext cx="567178" cy="439653"/>
          </a:xfrm>
          <a:custGeom>
            <a:avLst/>
            <a:gdLst>
              <a:gd name="G0" fmla="+- 16782 0 0"/>
              <a:gd name="G1" fmla="+- 5728 0 0"/>
              <a:gd name="G2" fmla="+- 21600 0 5728"/>
              <a:gd name="G3" fmla="+- 10800 0 5728"/>
              <a:gd name="G4" fmla="+- 21600 0 16782"/>
              <a:gd name="G5" fmla="*/ G4 G3 10800"/>
              <a:gd name="G6" fmla="+- 21600 0 G5"/>
              <a:gd name="T0" fmla="*/ 16782 w 21600"/>
              <a:gd name="T1" fmla="*/ 0 h 21600"/>
              <a:gd name="T2" fmla="*/ 0 w 21600"/>
              <a:gd name="T3" fmla="*/ 10800 h 21600"/>
              <a:gd name="T4" fmla="*/ 16782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782" y="0"/>
                </a:moveTo>
                <a:lnTo>
                  <a:pt x="16782" y="5728"/>
                </a:lnTo>
                <a:lnTo>
                  <a:pt x="3375" y="5728"/>
                </a:lnTo>
                <a:lnTo>
                  <a:pt x="3375" y="15872"/>
                </a:lnTo>
                <a:lnTo>
                  <a:pt x="16782" y="15872"/>
                </a:lnTo>
                <a:lnTo>
                  <a:pt x="1678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728"/>
                </a:moveTo>
                <a:lnTo>
                  <a:pt x="1350" y="15872"/>
                </a:lnTo>
                <a:lnTo>
                  <a:pt x="2700" y="15872"/>
                </a:lnTo>
                <a:lnTo>
                  <a:pt x="2700" y="5728"/>
                </a:lnTo>
                <a:close/>
              </a:path>
              <a:path w="21600" h="21600">
                <a:moveTo>
                  <a:pt x="0" y="5728"/>
                </a:moveTo>
                <a:lnTo>
                  <a:pt x="0" y="15872"/>
                </a:lnTo>
                <a:lnTo>
                  <a:pt x="675" y="15872"/>
                </a:lnTo>
                <a:lnTo>
                  <a:pt x="675" y="5728"/>
                </a:lnTo>
                <a:close/>
              </a:path>
            </a:pathLst>
          </a:custGeom>
          <a:gradFill rotWithShape="1">
            <a:gsLst>
              <a:gs pos="20000">
                <a:srgbClr val="3162FF"/>
              </a:gs>
              <a:gs pos="34000">
                <a:srgbClr val="4182FF"/>
              </a:gs>
              <a:gs pos="6000">
                <a:srgbClr val="0000FF"/>
              </a:gs>
              <a:gs pos="48000">
                <a:srgbClr val="66CCFF"/>
              </a:gs>
              <a:gs pos="100000">
                <a:srgbClr val="0000FF"/>
              </a:gs>
            </a:gsLst>
            <a:lin ang="540000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75720" y="3512750"/>
            <a:ext cx="3115983" cy="799605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29" name="组合 28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31" name="组合 30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33" name="MH_Other_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MH_Other_2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MH_Other_3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3377548" y="2366373"/>
              <a:ext cx="1882247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常用菌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075720" y="5053448"/>
            <a:ext cx="3535910" cy="799605"/>
            <a:chOff x="2697458" y="2345003"/>
            <a:chExt cx="3535910" cy="799605"/>
          </a:xfrm>
          <a:solidFill>
            <a:srgbClr val="C00000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2697458" y="2345003"/>
              <a:ext cx="3535910" cy="799605"/>
              <a:chOff x="3368337" y="3752191"/>
              <a:chExt cx="2266813" cy="512613"/>
            </a:xfrm>
            <a:grpFill/>
          </p:grpSpPr>
          <p:grpSp>
            <p:nvGrpSpPr>
              <p:cNvPr id="39" name="组合 38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41" name="MH_Other_1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MH_Other_2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MH_Other_3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0" name="KSO_Shape"/>
              <p:cNvSpPr/>
              <p:nvPr/>
            </p:nvSpPr>
            <p:spPr>
              <a:xfrm>
                <a:off x="3548746" y="3752396"/>
                <a:ext cx="2086404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3377548" y="2366373"/>
              <a:ext cx="2448106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转化方法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0" grpId="0" animBg="1"/>
      <p:bldP spid="12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0" y="679450"/>
            <a:ext cx="2236479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18243" y="2398518"/>
            <a:ext cx="13450711" cy="770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>
            <a:defPPr>
              <a:defRPr lang="en-US"/>
            </a:defPPr>
            <a:lvl1pPr indent="791845" defTabSz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科学家已能运用基因工程技术，让羊合成并由乳腺分泌抗体，相关叙述中正确的是</a:t>
            </a:r>
            <a:r>
              <a:rPr lang="en-US" altLang="zh-CN" dirty="0"/>
              <a:t>(           )</a:t>
            </a:r>
            <a:endParaRPr lang="en-US" altLang="zh-CN" dirty="0"/>
          </a:p>
          <a:p>
            <a:r>
              <a:rPr lang="en-US" altLang="zh-CN" dirty="0"/>
              <a:t>①</a:t>
            </a:r>
            <a:r>
              <a:rPr lang="zh-CN" altLang="en-US" dirty="0"/>
              <a:t>该技术将导致定向变异</a:t>
            </a:r>
            <a:endParaRPr lang="zh-CN" altLang="en-US" dirty="0"/>
          </a:p>
          <a:p>
            <a:r>
              <a:rPr lang="zh-CN" altLang="en-US" dirty="0"/>
              <a:t>②</a:t>
            </a:r>
            <a:r>
              <a:rPr lang="en-US" altLang="zh-CN" dirty="0"/>
              <a:t>DNA</a:t>
            </a:r>
            <a:r>
              <a:rPr lang="zh-CN" altLang="en-US" dirty="0"/>
              <a:t>连接酶能把目的基因与载体黏性末端的碱基对连接起来；</a:t>
            </a:r>
            <a:endParaRPr lang="en-US" altLang="zh-CN" dirty="0"/>
          </a:p>
          <a:p>
            <a:r>
              <a:rPr lang="zh-CN" altLang="en-US" dirty="0"/>
              <a:t>③将目的基因导入受体细胞时采用显微注射技术；</a:t>
            </a:r>
            <a:endParaRPr lang="en-US" altLang="zh-CN" dirty="0"/>
          </a:p>
          <a:p>
            <a:r>
              <a:rPr lang="en-US" altLang="zh-CN" dirty="0"/>
              <a:t>④</a:t>
            </a:r>
            <a:r>
              <a:rPr lang="zh-CN" altLang="en-US" dirty="0"/>
              <a:t>受精卵是理想的受体</a:t>
            </a:r>
            <a:endParaRPr lang="zh-CN" altLang="en-US" dirty="0"/>
          </a:p>
          <a:p>
            <a:r>
              <a:rPr lang="en-US" altLang="zh-CN" dirty="0"/>
              <a:t>A. ①②④</a:t>
            </a:r>
            <a:endParaRPr lang="en-US" altLang="zh-CN" dirty="0"/>
          </a:p>
          <a:p>
            <a:r>
              <a:rPr lang="en-US" altLang="zh-CN" dirty="0"/>
              <a:t>B. ①</a:t>
            </a:r>
            <a:r>
              <a:rPr lang="zh-CN" altLang="en-US" dirty="0"/>
              <a:t>③</a:t>
            </a:r>
            <a:r>
              <a:rPr lang="en-US" altLang="zh-CN" dirty="0"/>
              <a:t>④</a:t>
            </a:r>
            <a:endParaRPr lang="en-US" altLang="zh-CN" dirty="0"/>
          </a:p>
          <a:p>
            <a:r>
              <a:rPr lang="en-US" altLang="zh-CN" dirty="0"/>
              <a:t>C. ②③④</a:t>
            </a:r>
            <a:endParaRPr lang="en-US" altLang="zh-CN" dirty="0"/>
          </a:p>
          <a:p>
            <a:r>
              <a:rPr lang="en-US" altLang="zh-CN" dirty="0"/>
              <a:t>D. ①②</a:t>
            </a:r>
            <a:r>
              <a:rPr lang="zh-CN" altLang="en-US" dirty="0"/>
              <a:t>③</a:t>
            </a:r>
            <a:r>
              <a:rPr lang="en-US" altLang="zh-CN" dirty="0"/>
              <a:t>④</a:t>
            </a:r>
            <a:endParaRPr lang="en-US" altLang="zh-CN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97385" y="3036588"/>
            <a:ext cx="1368152" cy="84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0" y="679450"/>
            <a:ext cx="2236479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11674" y="2380933"/>
            <a:ext cx="12770974" cy="69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>
            <a:defPPr>
              <a:defRPr lang="en-US"/>
            </a:defPPr>
            <a:lvl1pPr indent="791845" defTabSz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采用基因工程的方法培育抗虫棉，下列导入目的基因的方法正确的是（          ）		</a:t>
            </a:r>
            <a:endParaRPr lang="zh-CN" altLang="en-US" dirty="0"/>
          </a:p>
          <a:p>
            <a:r>
              <a:rPr lang="zh-CN" altLang="en-US" dirty="0"/>
              <a:t>①将毒素蛋白注射到棉受精卵中</a:t>
            </a:r>
            <a:endParaRPr lang="zh-CN" altLang="en-US" dirty="0"/>
          </a:p>
          <a:p>
            <a:r>
              <a:rPr lang="zh-CN" altLang="en-US" dirty="0"/>
              <a:t>②将编码毒素蛋白的</a:t>
            </a:r>
            <a:r>
              <a:rPr lang="en-US" altLang="zh-CN" dirty="0"/>
              <a:t>DNA</a:t>
            </a:r>
            <a:r>
              <a:rPr lang="zh-CN" altLang="en-US" dirty="0"/>
              <a:t>序列注射到棉受精卵中</a:t>
            </a:r>
            <a:endParaRPr lang="zh-CN" altLang="en-US" dirty="0"/>
          </a:p>
          <a:p>
            <a:r>
              <a:rPr lang="zh-CN" altLang="en-US" dirty="0"/>
              <a:t>③将编码毒素蛋白的</a:t>
            </a:r>
            <a:r>
              <a:rPr lang="en-US" altLang="zh-CN" dirty="0"/>
              <a:t>DNA</a:t>
            </a:r>
            <a:r>
              <a:rPr lang="zh-CN" altLang="en-US" dirty="0"/>
              <a:t>序列与质粒重组，导入农杆菌，用该细菌感染棉的体细胞，再进行组织培养</a:t>
            </a:r>
            <a:endParaRPr lang="zh-CN" altLang="en-US" dirty="0"/>
          </a:p>
          <a:p>
            <a:r>
              <a:rPr lang="zh-CN" altLang="en-US" dirty="0"/>
              <a:t>④将编码毒素蛋白的</a:t>
            </a:r>
            <a:r>
              <a:rPr lang="en-US" altLang="zh-CN" dirty="0"/>
              <a:t>DNA</a:t>
            </a:r>
            <a:r>
              <a:rPr lang="zh-CN" altLang="en-US" dirty="0"/>
              <a:t>序列与细菌质粒重组，借助花粉管通道进入受精卵</a:t>
            </a:r>
            <a:endParaRPr lang="zh-CN" altLang="en-US" dirty="0"/>
          </a:p>
          <a:p>
            <a:r>
              <a:rPr lang="en-US" altLang="zh-CN" dirty="0"/>
              <a:t>A</a:t>
            </a:r>
            <a:r>
              <a:rPr lang="zh-CN" altLang="en-US" dirty="0"/>
              <a:t>．①②			</a:t>
            </a:r>
            <a:r>
              <a:rPr lang="en-US" altLang="zh-CN" dirty="0"/>
              <a:t>B</a:t>
            </a:r>
            <a:r>
              <a:rPr lang="zh-CN" altLang="en-US" dirty="0"/>
              <a:t>．③④	</a:t>
            </a:r>
            <a:endParaRPr lang="zh-CN" altLang="en-US" dirty="0"/>
          </a:p>
          <a:p>
            <a:r>
              <a:rPr lang="en-US" altLang="zh-CN" dirty="0"/>
              <a:t>C</a:t>
            </a:r>
            <a:r>
              <a:rPr lang="zh-CN" altLang="en-US" dirty="0"/>
              <a:t>．②③			</a:t>
            </a:r>
            <a:r>
              <a:rPr lang="en-US" altLang="zh-CN" dirty="0"/>
              <a:t>D</a:t>
            </a:r>
            <a:r>
              <a:rPr lang="zh-CN" altLang="en-US" dirty="0"/>
              <a:t>．①④</a:t>
            </a:r>
            <a:endParaRPr lang="zh-CN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74523" y="2982530"/>
            <a:ext cx="723134" cy="84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0" y="679450"/>
            <a:ext cx="2236479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课堂总结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3518" y="4376691"/>
            <a:ext cx="3262432" cy="80650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导入植物细胞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" name="组合 9"/>
          <p:cNvGrpSpPr/>
          <p:nvPr/>
        </p:nvGrpSpPr>
        <p:grpSpPr>
          <a:xfrm>
            <a:off x="3085674" y="5797534"/>
            <a:ext cx="722969" cy="769441"/>
            <a:chOff x="11832755" y="4710961"/>
            <a:chExt cx="722969" cy="769441"/>
          </a:xfrm>
        </p:grpSpPr>
        <p:pic>
          <p:nvPicPr>
            <p:cNvPr id="8" name="图片 7" descr="42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1832755" y="4735681"/>
              <a:ext cx="722969" cy="720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1960842" y="4710961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853518" y="5779002"/>
            <a:ext cx="3262432" cy="80650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导入动物细胞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2" name="组合 46"/>
          <p:cNvGrpSpPr/>
          <p:nvPr/>
        </p:nvGrpSpPr>
        <p:grpSpPr>
          <a:xfrm>
            <a:off x="3085674" y="4395223"/>
            <a:ext cx="722969" cy="769441"/>
            <a:chOff x="11832755" y="3486612"/>
            <a:chExt cx="722969" cy="769441"/>
          </a:xfrm>
        </p:grpSpPr>
        <p:pic>
          <p:nvPicPr>
            <p:cNvPr id="13" name="图片 12" descr="4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32755" y="3511332"/>
              <a:ext cx="722969" cy="7200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1960842" y="348661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1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853518" y="7331907"/>
            <a:ext cx="3775393" cy="80650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导入微生物细胞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6" name="组合 46"/>
          <p:cNvGrpSpPr/>
          <p:nvPr/>
        </p:nvGrpSpPr>
        <p:grpSpPr>
          <a:xfrm>
            <a:off x="3085674" y="7316572"/>
            <a:ext cx="722969" cy="769441"/>
            <a:chOff x="11832755" y="3486612"/>
            <a:chExt cx="722969" cy="769441"/>
          </a:xfrm>
        </p:grpSpPr>
        <p:pic>
          <p:nvPicPr>
            <p:cNvPr id="17" name="图片 16" descr="4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32755" y="3511332"/>
              <a:ext cx="722969" cy="720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11960842" y="348661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828067" y="7381215"/>
            <a:ext cx="34221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感受态细胞法</a:t>
            </a:r>
            <a:endParaRPr kumimoji="0" lang="zh-CN" altLang="en-US" sz="4000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828067" y="4456778"/>
            <a:ext cx="67918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花粉管通道法，农杆菌转化法</a:t>
            </a:r>
            <a:endParaRPr kumimoji="0" lang="zh-CN" altLang="en-US" sz="4000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801874" y="5924427"/>
            <a:ext cx="34221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显微注射法</a:t>
            </a:r>
            <a:endParaRPr kumimoji="0" lang="zh-CN" altLang="en-US" sz="4000" i="0" u="none" strike="noStrike" kern="0" cap="none" spc="0" normalizeH="0" baseline="30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22124" y="2532526"/>
            <a:ext cx="7151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将目的基因导入受体细胞</a:t>
            </a:r>
            <a:endParaRPr lang="zh-CN" altLang="en-US" sz="4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405583" y="2517285"/>
            <a:ext cx="3115983" cy="799605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30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32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34" name="MH_Other_1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MH_Other_2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MH_Other_3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3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3377548" y="2366373"/>
              <a:ext cx="1882247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第三步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10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87301" y="3411757"/>
            <a:ext cx="7151892" cy="830916"/>
          </a:xfrm>
          <a:prstGeom prst="rect">
            <a:avLst/>
          </a:prstGeom>
          <a:noFill/>
        </p:spPr>
        <p:txBody>
          <a:bodyPr wrap="square" lIns="91371" tIns="45680" rIns="91371" bIns="45680">
            <a:spAutoFit/>
          </a:bodyPr>
          <a:lstStyle/>
          <a:p>
            <a:r>
              <a:rPr lang="zh-CN" altLang="en-US" sz="4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将目的基因导入受体细胞</a:t>
            </a:r>
            <a:endParaRPr lang="zh-CN" altLang="en-US" sz="4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270751" y="3396535"/>
            <a:ext cx="3115983" cy="799605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23" name="组合 22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25" name="MH_Other_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6" name="MH_Other_2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7" name="MH_Other_3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4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3377547" y="2366373"/>
              <a:ext cx="1882247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第三步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4349246" y="5434213"/>
            <a:ext cx="9929802" cy="1323573"/>
          </a:xfrm>
          <a:prstGeom prst="rect">
            <a:avLst/>
          </a:prstGeom>
          <a:noFill/>
          <a:ln>
            <a:noFill/>
            <a:prstDash val="lgDashDot"/>
          </a:ln>
        </p:spPr>
        <p:txBody>
          <a:bodyPr wrap="square" lIns="91371" tIns="45680" rIns="91371" bIns="45680">
            <a:spAutoFit/>
          </a:bodyPr>
          <a:lstStyle/>
          <a:p>
            <a:pPr indent="791210" defTabSz="913765">
              <a:defRPr/>
            </a:pPr>
            <a:r>
              <a:rPr lang="zh-CN" altLang="en-US" sz="4000" kern="100" dirty="0">
                <a:latin typeface="黑体" panose="02010609060101010101" pitchFamily="49" charset="-122"/>
                <a:ea typeface="黑体" panose="02010609060101010101" pitchFamily="49" charset="-122"/>
              </a:rPr>
              <a:t>导入受体细胞后，是否可以稳定维持和表达其遗传特性呢？</a:t>
            </a:r>
            <a:endParaRPr lang="zh-CN" altLang="en-US" sz="4000" kern="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60256" y="7679177"/>
            <a:ext cx="5270184" cy="707884"/>
          </a:xfrm>
          <a:prstGeom prst="rect">
            <a:avLst/>
          </a:prstGeom>
          <a:solidFill>
            <a:srgbClr val="FF0000"/>
          </a:solidFill>
          <a:ln>
            <a:noFill/>
            <a:prstDash val="lgDashDot"/>
          </a:ln>
        </p:spPr>
        <p:txBody>
          <a:bodyPr wrap="square" lIns="91371" tIns="45680" rIns="91371" bIns="45680">
            <a:spAutoFit/>
          </a:bodyPr>
          <a:lstStyle/>
          <a:p>
            <a:pPr defTabSz="913765">
              <a:defRPr/>
            </a:pPr>
            <a:r>
              <a:rPr lang="zh-CN" altLang="en-US" sz="4000" kern="1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检查基因工程是否成功</a:t>
            </a:r>
            <a:endParaRPr lang="zh-CN" altLang="en-US" sz="4000" kern="1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" name="Picture 9" descr="MCj043485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75" y="5332409"/>
            <a:ext cx="1643076" cy="152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8"/>
          <p:cNvSpPr txBox="1"/>
          <p:nvPr/>
        </p:nvSpPr>
        <p:spPr>
          <a:xfrm>
            <a:off x="6631126" y="9280168"/>
            <a:ext cx="7151892" cy="830916"/>
          </a:xfrm>
          <a:prstGeom prst="rect">
            <a:avLst/>
          </a:prstGeom>
          <a:noFill/>
        </p:spPr>
        <p:txBody>
          <a:bodyPr wrap="square" lIns="91371" tIns="45680" rIns="91371" bIns="45680">
            <a:spAutoFit/>
          </a:bodyPr>
          <a:lstStyle/>
          <a:p>
            <a:r>
              <a:rPr lang="zh-CN" altLang="en-US" sz="4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目的基因的检测与鉴定</a:t>
            </a:r>
            <a:endParaRPr lang="zh-CN" altLang="en-US" sz="4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" name="组合 19"/>
          <p:cNvGrpSpPr/>
          <p:nvPr/>
        </p:nvGrpSpPr>
        <p:grpSpPr>
          <a:xfrm>
            <a:off x="3414576" y="9264946"/>
            <a:ext cx="3115983" cy="799605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18" name="组合 20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29" name="组合 22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31" name="MH_Other_1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4" name="MH_Other_2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5" name="MH_Other_3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30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3377547" y="2366373"/>
              <a:ext cx="1882247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第四步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2" grpId="0" bldLvl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10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741530" y="2185985"/>
            <a:ext cx="11665296" cy="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1" tIns="45680" rIns="91371" bIns="45680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目的基因的检测与鉴定的方法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751105" y="4370492"/>
            <a:ext cx="12835584" cy="703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①检测转基因生物染色体的</a:t>
            </a:r>
            <a:r>
              <a:rPr lang="en-US" altLang="zh-CN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上是否插入了目的基因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742326" y="6328334"/>
            <a:ext cx="8736219" cy="80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②检测目的基因是否转录出了</a:t>
            </a:r>
            <a:r>
              <a:rPr lang="en-US" altLang="zh-CN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800300" y="8238129"/>
            <a:ext cx="8073714" cy="82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③检测目的基因是否翻译成蛋白质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395470" y="3202919"/>
            <a:ext cx="2236510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分子水平</a:t>
            </a:r>
            <a:endParaRPr lang="zh-CN" altLang="en-US" sz="4000" b="1" noProof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390640" y="10167919"/>
            <a:ext cx="3786614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个体生物学水平</a:t>
            </a:r>
            <a:endParaRPr lang="zh-CN" altLang="en-US" sz="4000" b="1" noProof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800299" y="5212228"/>
            <a:ext cx="7489860" cy="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721" tIns="91361" rIns="182721" bIns="91361">
            <a:spAutoFit/>
          </a:bodyPr>
          <a:lstStyle/>
          <a:p>
            <a:pPr defTabSz="18275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方法：核酸分子杂交、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技术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800299" y="7134915"/>
            <a:ext cx="8259546" cy="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721" tIns="91361" rIns="182721" bIns="91361">
            <a:spAutoFit/>
          </a:bodyPr>
          <a:lstStyle/>
          <a:p>
            <a:pPr defTabSz="18275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方法：核酸分子杂交、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技术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3800299" y="8995687"/>
            <a:ext cx="6227329" cy="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721" tIns="91361" rIns="182721" bIns="91361">
            <a:spAutoFit/>
          </a:bodyPr>
          <a:lstStyle/>
          <a:p>
            <a:pPr defTabSz="18275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方法：抗原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抗体杂交技术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29325" y="3717620"/>
            <a:ext cx="3242002" cy="1476000"/>
            <a:chOff x="4298652" y="4098662"/>
            <a:chExt cx="3242002" cy="14760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00654" y="5556811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298652" y="4098662"/>
              <a:ext cx="0" cy="1476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3529325" y="4976051"/>
            <a:ext cx="3244445" cy="2196000"/>
            <a:chOff x="4298652" y="5547593"/>
            <a:chExt cx="3244445" cy="21960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98652" y="5547593"/>
              <a:ext cx="0" cy="2196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303097" y="7708547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508059" y="7148963"/>
            <a:ext cx="3240000" cy="1944763"/>
            <a:chOff x="4277386" y="7720505"/>
            <a:chExt cx="3240000" cy="1944763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298652" y="7720505"/>
              <a:ext cx="0" cy="194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277386" y="9665268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747184"/>
            <a:ext cx="2236479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新课导入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369974" y="3265624"/>
            <a:ext cx="11665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基因工程的基本操作流程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279729" y="5041118"/>
            <a:ext cx="2714303" cy="25378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目的基因的筛选与获取</a:t>
            </a:r>
            <a:endParaRPr kumimoji="1" lang="en-US" altLang="zh-CN" sz="4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5726050" y="5082750"/>
            <a:ext cx="2714303" cy="25378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基因表达</a:t>
            </a:r>
            <a:r>
              <a:rPr kumimoji="1" lang="zh-CN" altLang="en-US"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载体的</a:t>
            </a:r>
            <a:endParaRPr kumimoji="1" lang="en-US" altLang="zh-CN" sz="4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构建</a:t>
            </a:r>
            <a:endParaRPr kumimoji="1" lang="zh-CN" altLang="en-US" sz="4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12618692" y="5082750"/>
            <a:ext cx="2714303" cy="253785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zh-CN" sz="4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目的基因的检测与鉴定</a:t>
            </a:r>
            <a:endParaRPr kumimoji="1" lang="zh-CN" altLang="en-US" sz="4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endParaRPr kumimoji="1" lang="zh-CN" altLang="en-US" sz="4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9172371" y="5082750"/>
            <a:ext cx="2714303" cy="25378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将目的</a:t>
            </a:r>
            <a:endParaRPr kumimoji="1" lang="en-US" altLang="zh-CN" sz="4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基因导入受体细胞</a:t>
            </a:r>
            <a:endParaRPr kumimoji="1" lang="zh-CN" altLang="en-US" sz="4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箭头: V 形 24"/>
          <p:cNvSpPr/>
          <p:nvPr/>
        </p:nvSpPr>
        <p:spPr>
          <a:xfrm>
            <a:off x="11904259" y="6038902"/>
            <a:ext cx="696848" cy="62554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箭头: V 形 27"/>
          <p:cNvSpPr/>
          <p:nvPr/>
        </p:nvSpPr>
        <p:spPr>
          <a:xfrm>
            <a:off x="8457938" y="6022111"/>
            <a:ext cx="696848" cy="6255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箭头: V 形 29"/>
          <p:cNvSpPr/>
          <p:nvPr/>
        </p:nvSpPr>
        <p:spPr>
          <a:xfrm>
            <a:off x="5029202" y="6022111"/>
            <a:ext cx="696848" cy="62554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>
          <a:xfrm>
            <a:off x="2590801" y="3253270"/>
            <a:ext cx="3336196" cy="756000"/>
          </a:xfrm>
          <a:prstGeom prst="chevron">
            <a:avLst>
              <a:gd name="adj" fmla="val 485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基本原理</a:t>
            </a:r>
            <a:endParaRPr lang="en-US" altLang="zh-CN" sz="40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081916" y="2099651"/>
            <a:ext cx="6110878" cy="95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05" tIns="91403" rIns="182805" bIns="91403" anchor="ctr"/>
          <a:lstStyle/>
          <a:p>
            <a:pPr algn="ctr" defTabSz="1828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核酸分子杂交技术</a:t>
            </a:r>
            <a:endParaRPr lang="zh-CN" altLang="en-US" sz="4400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793062" y="3992622"/>
            <a:ext cx="12230091" cy="209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05" tIns="91403" rIns="182805" bIns="91403"/>
          <a:lstStyle/>
          <a:p>
            <a:pPr defTabSz="1828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互补的核酸单链能够在一定条件下结合成双链，即能够进行杂交。这种结合是特异的，即严格按照碱基互补配对进行。</a:t>
            </a:r>
            <a:endParaRPr lang="zh-CN" altLang="en-US" sz="4000" noProof="1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622332" y="7777884"/>
            <a:ext cx="11976537" cy="2332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05" tIns="91403" rIns="182805" bIns="91403"/>
          <a:lstStyle/>
          <a:p>
            <a:pPr defTabSz="1828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当用一段已知基因的核苷酸序列作为探针，与被测基因或</a:t>
            </a:r>
            <a:r>
              <a:rPr lang="en-US" altLang="zh-CN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进行接触，若两者的碱基完全配对成双链，则表明被测基因或</a:t>
            </a:r>
            <a:r>
              <a:rPr lang="en-US" altLang="zh-CN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r>
              <a:rPr lang="zh-CN" altLang="en-US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中含有已知的基因序列。</a:t>
            </a:r>
            <a:endParaRPr lang="zh-CN" altLang="en-US" sz="4000" noProof="1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1549410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2667009" y="6899012"/>
            <a:ext cx="2152649" cy="756000"/>
          </a:xfrm>
          <a:prstGeom prst="chevron">
            <a:avLst>
              <a:gd name="adj" fmla="val 485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过程</a:t>
            </a:r>
            <a:endParaRPr lang="en-US" altLang="zh-CN" sz="40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/>
        </p:nvSpPr>
        <p:spPr>
          <a:xfrm>
            <a:off x="2590801" y="3253270"/>
            <a:ext cx="3336196" cy="756000"/>
          </a:xfrm>
          <a:prstGeom prst="chevron">
            <a:avLst>
              <a:gd name="adj" fmla="val 4854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基因探针</a:t>
            </a:r>
            <a:endParaRPr lang="en-US" altLang="zh-CN" sz="400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081916" y="2099651"/>
            <a:ext cx="6110878" cy="956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05" tIns="91403" rIns="182805" bIns="91403" anchor="ctr"/>
          <a:lstStyle/>
          <a:p>
            <a:pPr algn="ctr" defTabSz="1828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核酸分子杂交技术</a:t>
            </a:r>
            <a:endParaRPr lang="zh-CN" altLang="en-US" sz="4400" noProof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1549410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2445626" y="4422558"/>
            <a:ext cx="12710324" cy="1474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05" tIns="91403" rIns="182805" bIns="91403"/>
          <a:lstStyle/>
          <a:p>
            <a:pPr defTabSz="1828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用放射性同位素</a:t>
            </a:r>
            <a:r>
              <a:rPr lang="en-US" altLang="zh-CN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en-US" altLang="zh-CN" sz="4000" baseline="30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lang="en-US" altLang="zh-CN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P)</a:t>
            </a:r>
            <a:r>
              <a:rPr lang="zh-CN" altLang="en-US" sz="4000" noProof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、荧光分子等标记的、与目的基因互补的特异核苷酸序列。</a:t>
            </a:r>
            <a:endParaRPr lang="zh-CN" altLang="en-US" sz="4000" noProof="1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464676" y="9112468"/>
            <a:ext cx="12134193" cy="1474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05" tIns="91403" rIns="182805" bIns="91403"/>
          <a:lstStyle/>
          <a:p>
            <a:pPr defTabSz="1828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它包括整个基因，或基因的一部分；可以是</a:t>
            </a:r>
            <a:r>
              <a:rPr lang="en-US" altLang="zh-CN" sz="40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本身，也可以是由之转录而来的</a:t>
            </a:r>
            <a:r>
              <a:rPr lang="en-US" altLang="zh-CN" sz="40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RNA</a:t>
            </a:r>
            <a:r>
              <a:rPr lang="zh-CN" altLang="en-US" sz="40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rcRect l="55310" t="19243" b="46860"/>
          <a:stretch>
            <a:fillRect/>
          </a:stretch>
        </p:blipFill>
        <p:spPr>
          <a:xfrm>
            <a:off x="4761185" y="6211614"/>
            <a:ext cx="6259439" cy="255401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80034" y="6165648"/>
            <a:ext cx="19161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基因探针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3"/>
          <p:cNvSpPr txBox="1"/>
          <p:nvPr/>
        </p:nvSpPr>
        <p:spPr>
          <a:xfrm>
            <a:off x="4891912" y="7833354"/>
            <a:ext cx="23551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放射性标记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12" grpId="0" bldLvl="0" animBg="1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2901470" y="2358696"/>
            <a:ext cx="12351674" cy="1347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05" tIns="91403" rIns="182805" bIns="91403"/>
          <a:lstStyle/>
          <a:p>
            <a:pPr defTabSz="1828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如果显示出杂交带，就表明待测样品含有目的基因或目的基因已经转录。</a:t>
            </a:r>
            <a:endParaRPr lang="zh-CN" altLang="en-US" sz="4000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1549410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400345" y="4177085"/>
            <a:ext cx="11239626" cy="6160616"/>
            <a:chOff x="3457495" y="4177085"/>
            <a:chExt cx="11239626" cy="616061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457495" y="4291385"/>
              <a:ext cx="11239626" cy="604631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581650" y="4177085"/>
              <a:ext cx="295275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目的基因片段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456937" y="5314310"/>
              <a:ext cx="191616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基因探针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647187" y="6729768"/>
              <a:ext cx="235510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放射性标记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581650" y="5841696"/>
              <a:ext cx="320040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非目的基因片段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006860" y="8808464"/>
              <a:ext cx="264159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目的基因片段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564984" y="9412608"/>
              <a:ext cx="191616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基因探针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20170" y="10755938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目的基因的检测示意图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10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808819" y="2199902"/>
            <a:ext cx="11665296" cy="8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1" tIns="45680" rIns="91371" bIns="45680">
            <a:spAutoFit/>
          </a:bodyPr>
          <a:lstStyle/>
          <a:p>
            <a:pPr algn="ctr" eaLnBrk="0" hangingPunct="0"/>
            <a:r>
              <a:rPr lang="en-US" altLang="zh-CN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PCR</a:t>
            </a:r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技术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64144" y="9424966"/>
            <a:ext cx="12230111" cy="1606641"/>
          </a:xfrm>
          <a:prstGeom prst="rect">
            <a:avLst/>
          </a:prstGeom>
        </p:spPr>
        <p:txBody>
          <a:bodyPr wrap="square" lIns="91371" tIns="45680" rIns="91371" bIns="45680">
            <a:spAutoFit/>
          </a:bodyPr>
          <a:lstStyle/>
          <a:p>
            <a:pPr defTabSz="1826895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kumimoji="1"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基本原理：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根据目的基因特点设计特定引物，看是否扩增出目的基因。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7348" name="Picture 4" descr="https://timgsa.baidu.com/timg?image&amp;quality=80&amp;size=b9999_10000&amp;sec=1603773200411&amp;di=73b9f631fb26b61a5bac2293bbdd6ae9&amp;imgtype=0&amp;src=http%3A%2F%2Fimg.dxycdn.com%2Fupload%2F2006%2F08%2F27%2F80624380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49999" y="3539590"/>
            <a:ext cx="10718472" cy="537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10" y="679451"/>
            <a:ext cx="223678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741530" y="2185985"/>
            <a:ext cx="11665296" cy="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1" tIns="45680" rIns="91371" bIns="45680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目的基因的检测与鉴定的方法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751105" y="4370492"/>
            <a:ext cx="12835584" cy="703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①检测转基因生物染色体的</a:t>
            </a:r>
            <a:r>
              <a:rPr lang="en-US" altLang="zh-CN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上是否插入了目的基因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742326" y="6328334"/>
            <a:ext cx="8736219" cy="80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②检测目的基因是否转录出了</a:t>
            </a:r>
            <a:r>
              <a:rPr lang="en-US" altLang="zh-CN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800300" y="8238129"/>
            <a:ext cx="8073714" cy="82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③检测目的基因是否翻译成蛋白质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2395470" y="3202919"/>
            <a:ext cx="2236510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分子水平</a:t>
            </a:r>
            <a:endParaRPr lang="zh-CN" altLang="en-US" sz="4000" b="1" noProof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390640" y="9947202"/>
            <a:ext cx="3786614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个体生物学水平</a:t>
            </a:r>
            <a:endParaRPr lang="zh-CN" altLang="en-US" sz="4000" b="1" noProof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800299" y="5212228"/>
            <a:ext cx="7489860" cy="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721" tIns="91361" rIns="182721" bIns="91361">
            <a:spAutoFit/>
          </a:bodyPr>
          <a:lstStyle/>
          <a:p>
            <a:pPr defTabSz="18275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方法：核酸分子杂交、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技术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800299" y="7134915"/>
            <a:ext cx="8259546" cy="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721" tIns="91361" rIns="182721" bIns="91361">
            <a:spAutoFit/>
          </a:bodyPr>
          <a:lstStyle/>
          <a:p>
            <a:pPr defTabSz="18275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方法：核酸分子杂交、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技术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3800299" y="8995687"/>
            <a:ext cx="6227329" cy="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721" tIns="91361" rIns="182721" bIns="91361">
            <a:spAutoFit/>
          </a:bodyPr>
          <a:lstStyle/>
          <a:p>
            <a:pPr defTabSz="18275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方法：抗原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抗体杂交技术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2"/>
          <p:cNvGrpSpPr/>
          <p:nvPr/>
        </p:nvGrpSpPr>
        <p:grpSpPr>
          <a:xfrm>
            <a:off x="3529325" y="3717620"/>
            <a:ext cx="3242002" cy="1476000"/>
            <a:chOff x="4298652" y="4098662"/>
            <a:chExt cx="3242002" cy="147600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00654" y="5556811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298652" y="4098662"/>
              <a:ext cx="0" cy="1476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1"/>
          <p:cNvGrpSpPr/>
          <p:nvPr/>
        </p:nvGrpSpPr>
        <p:grpSpPr>
          <a:xfrm>
            <a:off x="3529325" y="4976051"/>
            <a:ext cx="3244445" cy="2196000"/>
            <a:chOff x="4298652" y="5547593"/>
            <a:chExt cx="3244445" cy="21960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98652" y="5547593"/>
              <a:ext cx="0" cy="2196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303097" y="7708547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24"/>
          <p:cNvGrpSpPr/>
          <p:nvPr/>
        </p:nvGrpSpPr>
        <p:grpSpPr>
          <a:xfrm>
            <a:off x="3508059" y="7148963"/>
            <a:ext cx="3240000" cy="1944763"/>
            <a:chOff x="4277386" y="7720505"/>
            <a:chExt cx="3240000" cy="1944763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298652" y="7720505"/>
              <a:ext cx="0" cy="194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277386" y="9665268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 bwMode="auto">
          <a:xfrm>
            <a:off x="3240847" y="10649986"/>
            <a:ext cx="12684953" cy="1603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接种试验，或采摘抗虫棉叶片饲喂棉铃虫等来确定</a:t>
            </a:r>
            <a:r>
              <a:rPr lang="en-US" altLang="zh-CN" sz="4000" i="1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Bt</a:t>
            </a: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基因是否赋予了棉花抗虫特性及抗性的程度。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10" y="747184"/>
            <a:ext cx="2236338" cy="70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54663" y="2981845"/>
            <a:ext cx="11665296" cy="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1" tIns="45680" rIns="91371" bIns="45680">
            <a:spAutoFit/>
          </a:bodyPr>
          <a:lstStyle/>
          <a:p>
            <a:pPr algn="ctr" eaLnBrk="0" hangingPunct="0"/>
            <a:r>
              <a:rPr lang="zh-CN" alt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基因工程</a:t>
            </a:r>
            <a:endParaRPr lang="zh-CN" altLang="en-US" sz="48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279739" y="5041117"/>
            <a:ext cx="2714303" cy="25378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1" tIns="45680" rIns="91371" bIns="45680" rtlCol="0" anchor="ctr"/>
          <a:lstStyle/>
          <a:p>
            <a:pPr algn="ctr"/>
            <a:r>
              <a:rPr kumimoji="1"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目的基因的筛选与获取</a:t>
            </a:r>
            <a:endParaRPr kumimoji="1" lang="en-US" altLang="zh-CN" sz="4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5726060" y="5082750"/>
            <a:ext cx="2714303" cy="25378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1" tIns="45680" rIns="91371" bIns="45680" rtlCol="0" anchor="ctr"/>
          <a:lstStyle/>
          <a:p>
            <a:pPr algn="ctr"/>
            <a:r>
              <a:rPr kumimoji="1"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基因表达载体的</a:t>
            </a:r>
            <a:endParaRPr kumimoji="1" lang="en-US" altLang="zh-CN" sz="4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构建</a:t>
            </a:r>
            <a:endParaRPr kumimoji="1" lang="zh-CN" altLang="en-US" sz="4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12618701" y="5082750"/>
            <a:ext cx="2714303" cy="25378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1" tIns="45680" rIns="91371" bIns="45680" rtlCol="0" anchor="ctr"/>
          <a:lstStyle/>
          <a:p>
            <a:pPr algn="ctr"/>
            <a:endParaRPr kumimoji="1" lang="en-US" altLang="zh-CN" sz="4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目的基因的检测与鉴定</a:t>
            </a:r>
            <a:endParaRPr kumimoji="1" lang="zh-CN" altLang="en-US" sz="4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endParaRPr kumimoji="1" lang="zh-CN" altLang="en-US" sz="4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9172380" y="5082750"/>
            <a:ext cx="2714303" cy="25378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1" tIns="45680" rIns="91371" bIns="45680" rtlCol="0" anchor="ctr"/>
          <a:lstStyle/>
          <a:p>
            <a:pPr algn="ctr"/>
            <a:r>
              <a:rPr kumimoji="1"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将目的</a:t>
            </a:r>
            <a:endParaRPr kumimoji="1" lang="en-US" altLang="zh-CN" sz="4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基因导入受体细胞</a:t>
            </a:r>
            <a:endParaRPr kumimoji="1" lang="zh-CN" altLang="en-US" sz="44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箭头: V 形 24"/>
          <p:cNvSpPr/>
          <p:nvPr/>
        </p:nvSpPr>
        <p:spPr>
          <a:xfrm>
            <a:off x="11904268" y="6038901"/>
            <a:ext cx="696847" cy="625548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1" tIns="45680" rIns="91371" bIns="45680" rtlCol="0" anchor="ctr"/>
          <a:lstStyle/>
          <a:p>
            <a:pPr algn="ctr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8" name="箭头: V 形 27"/>
          <p:cNvSpPr/>
          <p:nvPr/>
        </p:nvSpPr>
        <p:spPr>
          <a:xfrm>
            <a:off x="8457948" y="6022111"/>
            <a:ext cx="696847" cy="6255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71" tIns="45680" rIns="91371" bIns="45680" rtlCol="0" anchor="ctr"/>
          <a:lstStyle/>
          <a:p>
            <a:pPr algn="ctr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0" name="箭头: V 形 29"/>
          <p:cNvSpPr/>
          <p:nvPr/>
        </p:nvSpPr>
        <p:spPr>
          <a:xfrm>
            <a:off x="5029211" y="6022111"/>
            <a:ext cx="696847" cy="62554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371" tIns="45680" rIns="91371" bIns="45680" rtlCol="0" anchor="ctr"/>
          <a:lstStyle/>
          <a:p>
            <a:pPr algn="ctr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87914" y="8008948"/>
            <a:ext cx="11716361" cy="2492909"/>
          </a:xfrm>
          <a:prstGeom prst="rect">
            <a:avLst/>
          </a:prstGeom>
        </p:spPr>
        <p:txBody>
          <a:bodyPr wrap="square" lIns="91371" tIns="45680" rIns="91371" bIns="45680">
            <a:spAutoFit/>
          </a:bodyPr>
          <a:lstStyle/>
          <a:p>
            <a:pPr defTabSz="1826895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基因工程已步入产业化发展阶段，具有巨大生产力和发展潜力。充满信心和期待的同时，要严格规范操作流程，科学、客观地评估风险。</a:t>
            </a:r>
            <a:endParaRPr kumimoji="1"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3" name="组合 28"/>
          <p:cNvGrpSpPr/>
          <p:nvPr/>
        </p:nvGrpSpPr>
        <p:grpSpPr>
          <a:xfrm>
            <a:off x="2185751" y="4156900"/>
            <a:ext cx="2923162" cy="825003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15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17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20" name="MH_Other_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2" name="MH_Other_2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4" name="MH_Other_3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8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3377549" y="2366373"/>
              <a:ext cx="1965395" cy="7308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第一步</a:t>
              </a:r>
              <a:endParaRPr lang="zh-CN" altLang="en-US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8"/>
          <p:cNvGrpSpPr/>
          <p:nvPr/>
        </p:nvGrpSpPr>
        <p:grpSpPr>
          <a:xfrm>
            <a:off x="5670175" y="4183176"/>
            <a:ext cx="2923162" cy="825003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27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31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33" name="MH_Other_1"/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4" name="MH_Other_2"/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5" name="MH_Other_3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32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3377549" y="2366373"/>
              <a:ext cx="1965395" cy="7308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第二步</a:t>
              </a:r>
              <a:endParaRPr lang="zh-CN" altLang="en-US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6" name="组合 28"/>
          <p:cNvGrpSpPr/>
          <p:nvPr/>
        </p:nvGrpSpPr>
        <p:grpSpPr>
          <a:xfrm>
            <a:off x="9153132" y="4177921"/>
            <a:ext cx="2923162" cy="825003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37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39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41" name="MH_Other_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2" name="MH_Other_2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43" name="MH_Other_3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40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3377549" y="2366373"/>
              <a:ext cx="1843773" cy="75405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第三步</a:t>
              </a:r>
              <a:endParaRPr lang="zh-CN" altLang="en-US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4" name="组合 28"/>
          <p:cNvGrpSpPr/>
          <p:nvPr/>
        </p:nvGrpSpPr>
        <p:grpSpPr>
          <a:xfrm>
            <a:off x="12628755" y="4172666"/>
            <a:ext cx="2923162" cy="825003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45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47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49" name="MH_Other_1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0" name="MH_Other_2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51" name="MH_Other_3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48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3377549" y="2366373"/>
              <a:ext cx="1965395" cy="73083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3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第四步</a:t>
              </a:r>
              <a:endParaRPr lang="zh-CN" altLang="en-US" sz="4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10" y="679451"/>
            <a:ext cx="2236480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70997" y="2398527"/>
            <a:ext cx="12800080" cy="569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721" tIns="91361" rIns="182721" bIns="91361">
            <a:spAutoFit/>
          </a:bodyPr>
          <a:lstStyle>
            <a:defPPr>
              <a:defRPr lang="en-US"/>
            </a:defPPr>
            <a:lvl1pPr indent="791845" defTabSz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dirty="0"/>
              <a:t>下列有关基因工程中目的基因的检测与鉴定的说法错误的是</a:t>
            </a:r>
            <a:r>
              <a:rPr lang="en-US" altLang="zh-CN" dirty="0"/>
              <a:t>(         )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en-US" altLang="zh-CN" dirty="0"/>
              <a:t>A. </a:t>
            </a:r>
            <a:r>
              <a:rPr lang="zh-CN" altLang="en-US" dirty="0"/>
              <a:t>检测转基因生物的</a:t>
            </a:r>
            <a:r>
              <a:rPr lang="en-US" altLang="zh-CN" dirty="0"/>
              <a:t>DNA</a:t>
            </a:r>
            <a:r>
              <a:rPr lang="zh-CN" altLang="en-US" dirty="0"/>
              <a:t>上是否插入了目的基因用</a:t>
            </a:r>
            <a:r>
              <a:rPr lang="en-US" altLang="zh-CN" dirty="0"/>
              <a:t>DNA</a:t>
            </a:r>
            <a:r>
              <a:rPr lang="zh-CN" altLang="en-US" dirty="0"/>
              <a:t>分子杂交的方法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en-US" altLang="zh-CN" dirty="0"/>
              <a:t>B. </a:t>
            </a:r>
            <a:r>
              <a:rPr lang="zh-CN" altLang="en-US" dirty="0"/>
              <a:t>检测目的基因是否转录用分子杂交的方法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en-US" altLang="zh-CN" dirty="0"/>
              <a:t>C. </a:t>
            </a:r>
            <a:r>
              <a:rPr lang="zh-CN" altLang="en-US" dirty="0"/>
              <a:t>检测目的基因是否表达用抗原</a:t>
            </a:r>
            <a:r>
              <a:rPr lang="en-US" altLang="zh-CN" dirty="0"/>
              <a:t>-</a:t>
            </a:r>
            <a:r>
              <a:rPr lang="zh-CN" altLang="en-US" dirty="0"/>
              <a:t>抗体杂交的方法</a:t>
            </a:r>
            <a:endParaRPr lang="zh-CN" altLang="en-US" dirty="0"/>
          </a:p>
          <a:p>
            <a:pPr>
              <a:lnSpc>
                <a:spcPct val="130000"/>
              </a:lnSpc>
            </a:pPr>
            <a:r>
              <a:rPr lang="en-US" altLang="zh-CN" dirty="0"/>
              <a:t>D. </a:t>
            </a:r>
            <a:r>
              <a:rPr lang="zh-CN" altLang="en-US" dirty="0"/>
              <a:t>目的基因的检测与鉴定是基因工程的核心步骤</a:t>
            </a:r>
            <a:endParaRPr lang="zh-CN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7764" y="3300366"/>
            <a:ext cx="1368151" cy="8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1" tIns="45680" rIns="91371" bIns="456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10" y="679451"/>
            <a:ext cx="2236480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18243" y="2398527"/>
            <a:ext cx="13450712" cy="89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721" tIns="91361" rIns="182721" bIns="91361">
            <a:spAutoFit/>
          </a:bodyPr>
          <a:lstStyle>
            <a:defPPr>
              <a:defRPr lang="en-US"/>
            </a:defPPr>
            <a:lvl1pPr indent="791845" defTabSz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利用人胰岛</a:t>
            </a:r>
            <a:r>
              <a:rPr lang="en-US" altLang="zh-CN" dirty="0"/>
              <a:t>B</a:t>
            </a:r>
            <a:r>
              <a:rPr lang="zh-CN" altLang="en-US" dirty="0"/>
              <a:t>细胞构建</a:t>
            </a:r>
            <a:r>
              <a:rPr lang="en-US" altLang="zh-CN" dirty="0"/>
              <a:t>cDNA</a:t>
            </a:r>
            <a:r>
              <a:rPr lang="zh-CN" altLang="en-US" dirty="0"/>
              <a:t>文库，然后通过核酸分子杂交技术从中筛选目的基因，筛选过程如下图所示。下列说法不正确的是</a:t>
            </a:r>
            <a:r>
              <a:rPr lang="en-US" altLang="zh-CN" dirty="0"/>
              <a:t>(           )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A. cDNA</a:t>
            </a:r>
            <a:r>
              <a:rPr lang="zh-CN" altLang="en-US" dirty="0"/>
              <a:t>文库的构建需要用到逆转录酶</a:t>
            </a:r>
            <a:endParaRPr lang="zh-CN" altLang="en-US" dirty="0"/>
          </a:p>
          <a:p>
            <a:r>
              <a:rPr lang="en-US" altLang="zh-CN" dirty="0"/>
              <a:t>B. </a:t>
            </a:r>
            <a:r>
              <a:rPr lang="zh-CN" altLang="en-US" dirty="0"/>
              <a:t>图中的菌落是通过稀释涂布平板法获得的</a:t>
            </a:r>
            <a:endParaRPr lang="zh-CN" altLang="en-US" dirty="0"/>
          </a:p>
          <a:p>
            <a:r>
              <a:rPr lang="en-US" altLang="zh-CN" dirty="0"/>
              <a:t>C. </a:t>
            </a:r>
            <a:r>
              <a:rPr lang="zh-CN" altLang="en-US" dirty="0"/>
              <a:t>核酸分子杂交的原理是碱基互补配对</a:t>
            </a:r>
            <a:endParaRPr lang="zh-CN" altLang="en-US" dirty="0"/>
          </a:p>
          <a:p>
            <a:r>
              <a:rPr lang="en-US" altLang="zh-CN" dirty="0"/>
              <a:t>D. </a:t>
            </a:r>
            <a:r>
              <a:rPr lang="zh-CN" altLang="en-US" dirty="0"/>
              <a:t>从该文库中可以筛选到胰高血糖素基因</a:t>
            </a:r>
            <a:endParaRPr lang="zh-CN" alt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87040" y="3750621"/>
            <a:ext cx="1368151" cy="8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1" tIns="45680" rIns="91371" bIns="456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endParaRPr lang="zh-CN" altLang="en-US" sz="4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85890" y="4473465"/>
            <a:ext cx="77501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899632" y="1989637"/>
            <a:ext cx="14635768" cy="306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defTabSz="18288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下图是培育表达人乳铁蛋白的乳腺生物反应器的技术路线。图中</a:t>
            </a:r>
            <a:r>
              <a:rPr lang="en-US" altLang="zh-CN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tet</a:t>
            </a:r>
            <a:r>
              <a:rPr lang="en-US" altLang="zh-CN" sz="40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表示四环素抗性基因，</a:t>
            </a:r>
            <a:r>
              <a:rPr lang="en-US" altLang="zh-CN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amp</a:t>
            </a:r>
            <a:r>
              <a:rPr lang="en-US" altLang="zh-CN" sz="40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表示氨苄青霉素抗性基因，</a:t>
            </a:r>
            <a:r>
              <a:rPr lang="en-US" altLang="zh-CN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Bam</a:t>
            </a:r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HⅠ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Hind</a:t>
            </a:r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Ⅲ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40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Sma</a:t>
            </a:r>
            <a:r>
              <a:rPr lang="en-US" alt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Ⅰ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直线所示为三种限制酶的酶切位点。据图回答：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7" name="Picture 6" descr="F:\生物人教选修3练案\A18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39" y="5259388"/>
            <a:ext cx="11627749" cy="356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1549410" y="679451"/>
            <a:ext cx="2236480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899632" y="9107385"/>
            <a:ext cx="14387804" cy="23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>
            <a:defPPr>
              <a:defRPr lang="en-US"/>
            </a:defPPr>
            <a:lvl1pPr defTabSz="18288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    （</a:t>
            </a:r>
            <a:r>
              <a:rPr lang="en-US" altLang="zh-CN" dirty="0"/>
              <a:t>1</a:t>
            </a:r>
            <a:r>
              <a:rPr lang="zh-CN" altLang="en-US" dirty="0"/>
              <a:t>）图中将人乳铁蛋白基因插入载体，需用</a:t>
            </a:r>
            <a:r>
              <a:rPr lang="en-US" altLang="zh-CN" dirty="0"/>
              <a:t>______________</a:t>
            </a:r>
            <a:r>
              <a:rPr lang="zh-CN" altLang="en-US" dirty="0"/>
              <a:t>限制酶同时酶切载体和人乳铁蛋白基因。筛选含有重组载体的大肠杆菌首先需要在含</a:t>
            </a:r>
            <a:r>
              <a:rPr lang="en-US" altLang="zh-CN" dirty="0"/>
              <a:t>____________</a:t>
            </a:r>
            <a:r>
              <a:rPr lang="zh-CN" altLang="en-US" dirty="0"/>
              <a:t>的培养基上进行。</a:t>
            </a:r>
            <a:endParaRPr lang="en-US" altLang="zh-CN" dirty="0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402630" y="9107385"/>
            <a:ext cx="4311915" cy="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Hind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Ⅲ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Bam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HⅠ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282790" y="10618113"/>
            <a:ext cx="2923845" cy="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氨苄青霉素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785332" y="6372272"/>
            <a:ext cx="13618961" cy="454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>
            <a:defPPr>
              <a:defRPr lang="en-US"/>
            </a:defPPr>
            <a:lvl1pPr defTabSz="182880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dirty="0"/>
              <a:t>        （</a:t>
            </a:r>
            <a:r>
              <a:rPr lang="en-US" altLang="zh-CN" dirty="0"/>
              <a:t>2</a:t>
            </a:r>
            <a:r>
              <a:rPr lang="zh-CN" altLang="en-US" dirty="0"/>
              <a:t>）能使人乳铁蛋白基因在乳腺细胞中特异性表达的调控序列是</a:t>
            </a:r>
            <a:r>
              <a:rPr lang="en-US" altLang="zh-CN" dirty="0"/>
              <a:t>________(</a:t>
            </a:r>
            <a:r>
              <a:rPr lang="zh-CN" altLang="en-US" dirty="0"/>
              <a:t>填字母代号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          A</a:t>
            </a:r>
            <a:r>
              <a:rPr lang="zh-CN" altLang="en-US" dirty="0"/>
              <a:t>．启动子    </a:t>
            </a:r>
            <a:r>
              <a:rPr lang="en-US" altLang="zh-CN" dirty="0"/>
              <a:t>B</a:t>
            </a:r>
            <a:r>
              <a:rPr lang="zh-CN" altLang="en-US" dirty="0"/>
              <a:t>．</a:t>
            </a:r>
            <a:r>
              <a:rPr lang="en-US" altLang="zh-CN" i="1" dirty="0" err="1"/>
              <a:t>tet</a:t>
            </a:r>
            <a:r>
              <a:rPr lang="en-US" altLang="zh-CN" baseline="30000" dirty="0" err="1"/>
              <a:t>R</a:t>
            </a:r>
            <a:r>
              <a:rPr lang="en-US" altLang="zh-CN" dirty="0"/>
              <a:t>    C</a:t>
            </a:r>
            <a:r>
              <a:rPr lang="zh-CN" altLang="en-US" dirty="0"/>
              <a:t>．复制原点    </a:t>
            </a:r>
            <a:r>
              <a:rPr lang="en-US" altLang="zh-CN" dirty="0"/>
              <a:t>D</a:t>
            </a:r>
            <a:r>
              <a:rPr lang="zh-CN" altLang="en-US" dirty="0"/>
              <a:t>．</a:t>
            </a:r>
            <a:r>
              <a:rPr lang="en-US" altLang="zh-CN" i="1" dirty="0" err="1"/>
              <a:t>amp</a:t>
            </a:r>
            <a:r>
              <a:rPr lang="en-US" altLang="zh-CN" baseline="30000" dirty="0" err="1"/>
              <a:t>R</a:t>
            </a:r>
            <a:endParaRPr lang="en-US" altLang="zh-CN" baseline="30000" dirty="0"/>
          </a:p>
          <a:p>
            <a:pPr>
              <a:lnSpc>
                <a:spcPct val="120000"/>
              </a:lnSpc>
            </a:pPr>
            <a:r>
              <a:rPr lang="zh-CN" altLang="en-US" dirty="0"/>
              <a:t>        （</a:t>
            </a:r>
            <a:r>
              <a:rPr lang="en-US" altLang="zh-CN" dirty="0"/>
              <a:t>3</a:t>
            </a:r>
            <a:r>
              <a:rPr lang="zh-CN" altLang="en-US" dirty="0"/>
              <a:t>）过程①可采用的操作方法是</a:t>
            </a:r>
            <a:r>
              <a:rPr lang="en-US" altLang="zh-CN" dirty="0"/>
              <a:t>________(</a:t>
            </a:r>
            <a:r>
              <a:rPr lang="zh-CN" altLang="en-US" dirty="0"/>
              <a:t>填字母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en-US" altLang="zh-CN" dirty="0"/>
              <a:t>          A</a:t>
            </a:r>
            <a:r>
              <a:rPr lang="zh-CN" altLang="en-US" dirty="0"/>
              <a:t>．农杆菌转化		</a:t>
            </a:r>
            <a:r>
              <a:rPr lang="en-US" altLang="zh-CN" dirty="0"/>
              <a:t>B</a:t>
            </a:r>
            <a:r>
              <a:rPr lang="zh-CN" altLang="en-US" dirty="0"/>
              <a:t>．大肠杆菌转化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en-US" altLang="zh-CN" dirty="0"/>
              <a:t>          C</a:t>
            </a:r>
            <a:r>
              <a:rPr lang="zh-CN" altLang="en-US" dirty="0"/>
              <a:t>．显微注射		</a:t>
            </a:r>
            <a:r>
              <a:rPr lang="en-US" altLang="zh-CN" dirty="0"/>
              <a:t>D</a:t>
            </a:r>
            <a:r>
              <a:rPr lang="zh-CN" altLang="en-US" dirty="0"/>
              <a:t>．细胞融合</a:t>
            </a:r>
            <a:endParaRPr lang="zh-CN" altLang="en-US" dirty="0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981295" y="8645257"/>
            <a:ext cx="890531" cy="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1549410" y="679451"/>
            <a:ext cx="2236480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5" name="Picture 6" descr="F:\生物人教选修3练案\A18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92" y="2593034"/>
            <a:ext cx="11627749" cy="356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113895" y="7203594"/>
            <a:ext cx="890531" cy="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3648" y="4965188"/>
            <a:ext cx="9877058" cy="237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91845" defTabSz="1828800">
              <a:lnSpc>
                <a:spcPct val="130000"/>
              </a:lnSpc>
            </a:pPr>
            <a:r>
              <a:rPr kumimoji="1"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动物细胞</a:t>
            </a:r>
            <a:endParaRPr kumimoji="1"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791845" defTabSz="1828800">
              <a:lnSpc>
                <a:spcPct val="130000"/>
              </a:lnSpc>
            </a:pPr>
            <a:r>
              <a:rPr kumimoji="1"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植物细胞</a:t>
            </a:r>
            <a:endParaRPr kumimoji="1" lang="en-US" altLang="zh-CN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791845" defTabSz="1828800">
              <a:lnSpc>
                <a:spcPct val="130000"/>
              </a:lnSpc>
            </a:pPr>
            <a:r>
              <a:rPr kumimoji="1"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原核细胞（大肠杆菌、土壤农杆菌等）</a:t>
            </a:r>
            <a:endParaRPr kumimoji="1"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622124" y="2532526"/>
            <a:ext cx="7151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将目的基因导入受体细胞</a:t>
            </a:r>
            <a:endParaRPr lang="zh-CN" altLang="en-US" sz="4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405583" y="2517285"/>
            <a:ext cx="3115983" cy="799605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23" name="组合 22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25" name="MH_Other_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MH_Other_2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MH_Other_3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3377548" y="2366373"/>
              <a:ext cx="1882247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第三步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6" name="箭头: 五边形 5"/>
          <p:cNvSpPr/>
          <p:nvPr/>
        </p:nvSpPr>
        <p:spPr>
          <a:xfrm>
            <a:off x="3343648" y="4237764"/>
            <a:ext cx="4328964" cy="716961"/>
          </a:xfrm>
          <a:prstGeom prst="homePlat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常用的受体细胞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05325" y="7461245"/>
            <a:ext cx="9414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针对不同的受体细胞，选用不同的方法</a:t>
            </a:r>
            <a:r>
              <a:rPr lang="zh-CN" altLang="zh-CN" sz="40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378818" y="9455179"/>
            <a:ext cx="10688874" cy="1323439"/>
          </a:xfrm>
          <a:prstGeom prst="rect">
            <a:avLst/>
          </a:prstGeom>
          <a:noFill/>
          <a:ln>
            <a:solidFill>
              <a:srgbClr val="0066FF"/>
            </a:solidFill>
            <a:prstDash val="lgDashDot"/>
          </a:ln>
        </p:spPr>
        <p:txBody>
          <a:bodyPr wrap="square">
            <a:spAutoFit/>
          </a:bodyPr>
          <a:lstStyle/>
          <a:p>
            <a:pPr marL="0" marR="0" lvl="0" indent="79184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目的基因</a:t>
            </a:r>
            <a:r>
              <a:rPr kumimoji="0" lang="zh-CN" altLang="zh-CN" sz="40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进入受体细胞内，并且在受体细胞内</a:t>
            </a:r>
            <a:r>
              <a:rPr kumimoji="0" lang="zh-CN" altLang="en-US" sz="40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维持稳定</a:t>
            </a:r>
            <a:r>
              <a:rPr kumimoji="0" lang="zh-CN" altLang="zh-CN" sz="40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kumimoji="0" lang="zh-CN" altLang="en-US" sz="4000" b="0" i="0" u="none" strike="noStrike" kern="1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表达</a:t>
            </a:r>
            <a:r>
              <a:rPr kumimoji="0" lang="zh-CN" altLang="zh-CN" sz="4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的过程</a:t>
            </a:r>
            <a:r>
              <a:rPr kumimoji="0" lang="zh-CN" altLang="en-US" sz="40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箭头: 五边形 46"/>
          <p:cNvSpPr/>
          <p:nvPr/>
        </p:nvSpPr>
        <p:spPr>
          <a:xfrm>
            <a:off x="3343647" y="8762864"/>
            <a:ext cx="1723355" cy="716961"/>
          </a:xfrm>
          <a:prstGeom prst="homePlat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转化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45" grpId="0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982240" y="6395884"/>
            <a:ext cx="13618961" cy="306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>
            <a:defPPr>
              <a:defRPr lang="en-US"/>
            </a:defPPr>
            <a:lvl1pPr defTabSz="182880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        （</a:t>
            </a:r>
            <a:r>
              <a:rPr lang="en-US" altLang="zh-CN" dirty="0"/>
              <a:t>4</a:t>
            </a:r>
            <a:r>
              <a:rPr lang="zh-CN" altLang="en-US" dirty="0"/>
              <a:t>）为检测人乳铁蛋白是否成功表达，可采用</a:t>
            </a:r>
            <a:r>
              <a:rPr lang="en-US" altLang="zh-CN" dirty="0"/>
              <a:t>____(</a:t>
            </a:r>
            <a:r>
              <a:rPr lang="zh-CN" altLang="en-US" dirty="0"/>
              <a:t>填字母代号</a:t>
            </a:r>
            <a:r>
              <a:rPr lang="en-US" altLang="zh-CN" dirty="0"/>
              <a:t>)</a:t>
            </a:r>
            <a:r>
              <a:rPr lang="zh-CN" altLang="en-US" dirty="0"/>
              <a:t>技术。</a:t>
            </a:r>
            <a:endParaRPr lang="zh-CN" altLang="en-US" dirty="0"/>
          </a:p>
          <a:p>
            <a:r>
              <a:rPr lang="en-US" altLang="zh-CN" dirty="0"/>
              <a:t>        A</a:t>
            </a:r>
            <a:r>
              <a:rPr lang="zh-CN" altLang="en-US" dirty="0"/>
              <a:t>．核酸分子杂交		</a:t>
            </a:r>
            <a:r>
              <a:rPr lang="en-US" altLang="zh-CN" dirty="0"/>
              <a:t>B</a:t>
            </a:r>
            <a:r>
              <a:rPr lang="zh-CN" altLang="en-US" dirty="0"/>
              <a:t>．基因序列分析</a:t>
            </a:r>
            <a:endParaRPr lang="zh-CN" altLang="en-US" dirty="0"/>
          </a:p>
          <a:p>
            <a:r>
              <a:rPr lang="en-US" altLang="zh-CN" dirty="0"/>
              <a:t>        C</a:t>
            </a:r>
            <a:r>
              <a:rPr lang="zh-CN" altLang="en-US" dirty="0"/>
              <a:t>．抗原</a:t>
            </a:r>
            <a:r>
              <a:rPr lang="en-US" altLang="zh-CN" dirty="0"/>
              <a:t>—</a:t>
            </a:r>
            <a:r>
              <a:rPr lang="zh-CN" altLang="en-US" dirty="0"/>
              <a:t>抗体杂交		</a:t>
            </a:r>
            <a:r>
              <a:rPr lang="en-US" altLang="zh-CN" dirty="0"/>
              <a:t>D</a:t>
            </a:r>
            <a:r>
              <a:rPr lang="zh-CN" altLang="en-US" dirty="0"/>
              <a:t>．</a:t>
            </a:r>
            <a:r>
              <a:rPr lang="en-US" altLang="zh-CN" dirty="0"/>
              <a:t>PCR</a:t>
            </a:r>
            <a:endParaRPr lang="en-US" altLang="zh-CN" dirty="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680123" y="6395884"/>
            <a:ext cx="893127" cy="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1" name="Picture 6" descr="F:\生物人教选修3练案\A18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04" y="2642053"/>
            <a:ext cx="11179220" cy="34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1549410" y="679451"/>
            <a:ext cx="2236480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17"/>
          <p:cNvSpPr/>
          <p:nvPr/>
        </p:nvSpPr>
        <p:spPr>
          <a:xfrm>
            <a:off x="1479559" y="808037"/>
            <a:ext cx="2374901" cy="56673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2" rIns="91355" bIns="45672" anchor="ctr"/>
          <a:lstStyle/>
          <a:p>
            <a:pPr algn="ctr" defTabSz="2433955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10" y="679451"/>
            <a:ext cx="2236480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5" tIns="45672" rIns="91355" bIns="456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课堂总结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574144" y="2191108"/>
            <a:ext cx="7151892" cy="769441"/>
          </a:xfrm>
          <a:prstGeom prst="rect">
            <a:avLst/>
          </a:prstGeom>
          <a:noFill/>
        </p:spPr>
        <p:txBody>
          <a:bodyPr wrap="square" lIns="91371" tIns="45680" rIns="91371" bIns="45680">
            <a:spAutoFit/>
          </a:bodyPr>
          <a:lstStyle/>
          <a:p>
            <a:r>
              <a:rPr lang="zh-CN" altLang="en-US" sz="4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目的基因的检测与鉴定</a:t>
            </a:r>
            <a:endParaRPr lang="zh-CN" altLang="en-US" sz="4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357594" y="2175886"/>
            <a:ext cx="3115983" cy="799605"/>
            <a:chOff x="2697457" y="2345003"/>
            <a:chExt cx="3115983" cy="799605"/>
          </a:xfrm>
          <a:solidFill>
            <a:srgbClr val="C00000"/>
          </a:solidFill>
        </p:grpSpPr>
        <p:grpSp>
          <p:nvGrpSpPr>
            <p:cNvPr id="30" name="组合 29"/>
            <p:cNvGrpSpPr/>
            <p:nvPr/>
          </p:nvGrpSpPr>
          <p:grpSpPr>
            <a:xfrm>
              <a:off x="2697457" y="2345003"/>
              <a:ext cx="3115983" cy="799605"/>
              <a:chOff x="3368337" y="3752191"/>
              <a:chExt cx="1997605" cy="512613"/>
            </a:xfrm>
            <a:grpFill/>
          </p:grpSpPr>
          <p:grpSp>
            <p:nvGrpSpPr>
              <p:cNvPr id="32" name="组合 31"/>
              <p:cNvGrpSpPr/>
              <p:nvPr/>
            </p:nvGrpSpPr>
            <p:grpSpPr>
              <a:xfrm rot="10800000" flipH="1">
                <a:off x="3368337" y="3752191"/>
                <a:ext cx="371529" cy="503769"/>
                <a:chOff x="2220887" y="3313468"/>
                <a:chExt cx="316956" cy="429772"/>
              </a:xfrm>
              <a:grpFill/>
            </p:grpSpPr>
            <p:sp>
              <p:nvSpPr>
                <p:cNvPr id="34" name="MH_Other_1"/>
                <p:cNvSpPr>
                  <a:spLocks noChangeArrowheads="1"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220887" y="3313468"/>
                  <a:ext cx="201455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5" name="MH_Other_2"/>
                <p:cNvSpPr>
                  <a:spLocks noChangeArrowheads="1"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220887" y="3541785"/>
                  <a:ext cx="201455" cy="201455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" name="MH_Other_3"/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337283" y="3428075"/>
                  <a:ext cx="200560" cy="200560"/>
                </a:xfrm>
                <a:prstGeom prst="diamond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eaLnBrk="1" hangingPunct="1">
                    <a:lnSpc>
                      <a:spcPct val="130000"/>
                    </a:lnSpc>
                  </a:pPr>
                  <a:endParaRPr lang="zh-CN" altLang="en-US" dirty="0">
                    <a:solidFill>
                      <a:srgbClr val="FFFFFF"/>
                    </a:solidFill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33" name="KSO_Shape"/>
              <p:cNvSpPr/>
              <p:nvPr/>
            </p:nvSpPr>
            <p:spPr>
              <a:xfrm>
                <a:off x="3548746" y="3752396"/>
                <a:ext cx="1817196" cy="512408"/>
              </a:xfrm>
              <a:prstGeom prst="chevron">
                <a:avLst>
                  <a:gd name="adj" fmla="val 48543"/>
                </a:avLst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3377547" y="2366373"/>
              <a:ext cx="1882247" cy="76944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第四步</a:t>
              </a:r>
              <a:endPara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4" name="矩形 13"/>
          <p:cNvSpPr/>
          <p:nvPr/>
        </p:nvSpPr>
        <p:spPr bwMode="auto">
          <a:xfrm>
            <a:off x="3751105" y="4559678"/>
            <a:ext cx="12835584" cy="703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①检测转基因生物染色体的</a:t>
            </a:r>
            <a:r>
              <a:rPr lang="en-US" altLang="zh-CN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上是否插入了目的基因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3742326" y="6517520"/>
            <a:ext cx="8736219" cy="806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②检测目的基因是否转录出了</a:t>
            </a:r>
            <a:r>
              <a:rPr lang="en-US" altLang="zh-CN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mRNA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800300" y="8427315"/>
            <a:ext cx="8073714" cy="821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③检测目的基因是否翻译成蛋白质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395470" y="3487355"/>
            <a:ext cx="2236510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分子水平</a:t>
            </a:r>
            <a:endParaRPr lang="zh-CN" altLang="en-US" sz="4000" b="1" noProof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390640" y="10483229"/>
            <a:ext cx="3786614" cy="707886"/>
          </a:xfrm>
          <a:prstGeom prst="rect">
            <a:avLst/>
          </a:prstGeom>
          <a:solidFill>
            <a:srgbClr val="FF0000"/>
          </a:solidFill>
        </p:spPr>
        <p:txBody>
          <a:bodyPr wrap="none"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zh-CN" altLang="en-US" sz="4000" b="1" noProof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个体生物学水平</a:t>
            </a:r>
            <a:endParaRPr lang="zh-CN" altLang="en-US" sz="4000" b="1" noProof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800299" y="5401414"/>
            <a:ext cx="7489860" cy="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721" tIns="91361" rIns="182721" bIns="91361">
            <a:spAutoFit/>
          </a:bodyPr>
          <a:lstStyle/>
          <a:p>
            <a:pPr defTabSz="18275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方法：核酸分子杂交、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技术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800299" y="7324101"/>
            <a:ext cx="8259546" cy="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721" tIns="91361" rIns="182721" bIns="91361">
            <a:spAutoFit/>
          </a:bodyPr>
          <a:lstStyle/>
          <a:p>
            <a:pPr defTabSz="18275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方法：核酸分子杂交、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PCR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技术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800299" y="9184873"/>
            <a:ext cx="6227329" cy="80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721" tIns="91361" rIns="182721" bIns="91361">
            <a:spAutoFit/>
          </a:bodyPr>
          <a:lstStyle/>
          <a:p>
            <a:pPr defTabSz="18275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方法：抗原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抗体杂交技术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529325" y="3868706"/>
            <a:ext cx="3242002" cy="1476000"/>
            <a:chOff x="4298652" y="4098662"/>
            <a:chExt cx="3242002" cy="147600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300654" y="5556811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298652" y="4098662"/>
              <a:ext cx="0" cy="1476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529325" y="5165237"/>
            <a:ext cx="3244445" cy="2196000"/>
            <a:chOff x="4298652" y="5547593"/>
            <a:chExt cx="3244445" cy="219600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4298652" y="5547593"/>
              <a:ext cx="0" cy="2196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303097" y="7708547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3508059" y="7338149"/>
            <a:ext cx="3240000" cy="1944763"/>
            <a:chOff x="4277386" y="7720505"/>
            <a:chExt cx="3240000" cy="1944763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4298652" y="7720505"/>
              <a:ext cx="0" cy="194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277386" y="9665268"/>
              <a:ext cx="3240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矩形 39"/>
          <p:cNvSpPr/>
          <p:nvPr/>
        </p:nvSpPr>
        <p:spPr bwMode="auto">
          <a:xfrm>
            <a:off x="5700268" y="10429268"/>
            <a:ext cx="12684953" cy="1603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21" tIns="91361" rIns="182721" bIns="91361"/>
          <a:lstStyle/>
          <a:p>
            <a:pPr defTabSz="182753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接种试验等 </a:t>
            </a:r>
            <a:endParaRPr lang="zh-CN" altLang="en-US" sz="4000" noProof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9" grpId="0" bldLvl="0" animBg="1"/>
      <p:bldP spid="20" grpId="0" bldLvl="0" animBg="1"/>
      <p:bldP spid="21" grpId="0" bldLvl="0" animBg="1"/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678469" y="3114330"/>
            <a:ext cx="11665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800" dirty="0">
                <a:latin typeface="Times New Roman" panose="02020603050405020304" pitchFamily="18" charset="0"/>
                <a:ea typeface="黑体" panose="02010609060101010101" pitchFamily="49" charset="-122"/>
              </a:rPr>
              <a:t>导入植物细胞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48395" y="4865370"/>
            <a:ext cx="4052570" cy="70802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②农杆菌转化法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8413" y="6687105"/>
            <a:ext cx="41687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我国科学家独创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42435" y="4865679"/>
            <a:ext cx="3880695" cy="70788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en-US"/>
            </a:defPPr>
            <a:lvl1pPr algn="ctr">
              <a:defRPr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①花粉管</a:t>
            </a:r>
            <a:r>
              <a:rPr lang="zh-CN" altLang="en-US"/>
              <a:t>通道法</a:t>
            </a:r>
            <a:endParaRPr lang="en-US" altLang="zh-CN" dirty="0"/>
          </a:p>
        </p:txBody>
      </p:sp>
      <p:grpSp>
        <p:nvGrpSpPr>
          <p:cNvPr id="12" name="组合 11"/>
          <p:cNvGrpSpPr/>
          <p:nvPr/>
        </p:nvGrpSpPr>
        <p:grpSpPr>
          <a:xfrm>
            <a:off x="5642723" y="5763576"/>
            <a:ext cx="1080120" cy="768469"/>
            <a:chOff x="12768858" y="6399117"/>
            <a:chExt cx="1080120" cy="768469"/>
          </a:xfrm>
        </p:grpSpPr>
        <p:sp>
          <p:nvSpPr>
            <p:cNvPr id="13" name="燕尾形 5"/>
            <p:cNvSpPr/>
            <p:nvPr/>
          </p:nvSpPr>
          <p:spPr>
            <a:xfrm rot="5400000">
              <a:off x="12984882" y="6183093"/>
              <a:ext cx="648072" cy="1080120"/>
            </a:xfrm>
            <a:prstGeom prst="chevron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燕尾形 23"/>
            <p:cNvSpPr/>
            <p:nvPr/>
          </p:nvSpPr>
          <p:spPr>
            <a:xfrm rot="5400000">
              <a:off x="13062412" y="6565016"/>
              <a:ext cx="493012" cy="712128"/>
            </a:xfrm>
            <a:prstGeom prst="chevron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98729" y="3073122"/>
            <a:ext cx="116652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400" dirty="0">
                <a:latin typeface="Times New Roman" panose="02020603050405020304" pitchFamily="18" charset="0"/>
                <a:ea typeface="黑体" panose="02010609060101010101" pitchFamily="49" charset="-122"/>
              </a:rPr>
              <a:t>花粉管通道法</a:t>
            </a:r>
            <a:endParaRPr lang="zh-CN" altLang="en-US" sz="4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98729" y="8090917"/>
            <a:ext cx="8782273" cy="240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在植物授粉后一定时间内，剪去柱头，将</a:t>
            </a:r>
            <a:r>
              <a:rPr kumimoji="1"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DNA</a:t>
            </a: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溶液滴在花柱切面，使目的基因通过花粉管通道进入胚囊。</a:t>
            </a:r>
            <a:endParaRPr kumimoji="1"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519583" y="4868786"/>
            <a:ext cx="5253631" cy="5725324"/>
            <a:chOff x="10458944" y="3943377"/>
            <a:chExt cx="5253631" cy="572532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5152" y="3943377"/>
              <a:ext cx="4220164" cy="572532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4189240" y="4097209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花粉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291993" y="7510930"/>
              <a:ext cx="1420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卵细胞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860313" y="7181169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精子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458944" y="5815387"/>
              <a:ext cx="1420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花粉管</a:t>
              </a:r>
              <a:endParaRPr lang="zh-CN" altLang="en-US" sz="3200" b="1" dirty="0">
                <a:solidFill>
                  <a:schemeClr val="tx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9"/>
          <p:cNvGrpSpPr/>
          <p:nvPr/>
        </p:nvGrpSpPr>
        <p:grpSpPr>
          <a:xfrm>
            <a:off x="3802230" y="5335459"/>
            <a:ext cx="905892" cy="900001"/>
            <a:chOff x="3119786" y="5670761"/>
            <a:chExt cx="900000" cy="900001"/>
          </a:xfrm>
        </p:grpSpPr>
        <p:sp>
          <p:nvSpPr>
            <p:cNvPr id="20" name="MH_Other_1"/>
            <p:cNvSpPr/>
            <p:nvPr>
              <p:custDataLst>
                <p:tags r:id="rId2"/>
              </p:custDataLst>
            </p:nvPr>
          </p:nvSpPr>
          <p:spPr>
            <a:xfrm>
              <a:off x="3119786" y="5670761"/>
              <a:ext cx="900000" cy="900001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" name="MH_Other_2"/>
            <p:cNvSpPr/>
            <p:nvPr>
              <p:custDataLst>
                <p:tags r:id="rId3"/>
              </p:custDataLst>
            </p:nvPr>
          </p:nvSpPr>
          <p:spPr>
            <a:xfrm>
              <a:off x="3225385" y="5796761"/>
              <a:ext cx="688801" cy="64800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no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rPr>
                <a:t>如</a:t>
              </a:r>
              <a:endPara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626468" y="6315670"/>
            <a:ext cx="8957283" cy="160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用微量注射器将含目的基因的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DNA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溶液直接注入子房中；</a:t>
            </a:r>
            <a:endParaRPr kumimoji="1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箭头: 五边形 21"/>
          <p:cNvSpPr/>
          <p:nvPr/>
        </p:nvSpPr>
        <p:spPr>
          <a:xfrm>
            <a:off x="2683042" y="4281533"/>
            <a:ext cx="4328964" cy="71696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多种操作方法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56502" y="2927887"/>
            <a:ext cx="116652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400" dirty="0">
                <a:latin typeface="Times New Roman" panose="02020603050405020304" pitchFamily="18" charset="0"/>
                <a:ea typeface="黑体" panose="02010609060101010101" pitchFamily="49" charset="-122"/>
              </a:rPr>
              <a:t>农杆菌转化法</a:t>
            </a:r>
            <a:endParaRPr lang="zh-CN" altLang="en-US" sz="4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05695" y="5301959"/>
            <a:ext cx="8204347" cy="80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易感染双子叶植物和裸子植物；</a:t>
            </a:r>
            <a:endParaRPr kumimoji="1" lang="en-US" altLang="zh-CN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05695" y="6289145"/>
            <a:ext cx="12084073" cy="160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内含</a:t>
            </a:r>
            <a:r>
              <a:rPr kumimoji="1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Ti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质粒，其上的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T-DNA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可转移至受体细胞的染色体</a:t>
            </a:r>
            <a:r>
              <a:rPr kumimoji="1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DNA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上。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箭头: 五边形 5"/>
          <p:cNvSpPr/>
          <p:nvPr/>
        </p:nvSpPr>
        <p:spPr>
          <a:xfrm>
            <a:off x="2442411" y="4199159"/>
            <a:ext cx="3268578" cy="71696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/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农杆菌特点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979155" y="7969096"/>
            <a:ext cx="3488283" cy="2477317"/>
            <a:chOff x="923312" y="2841803"/>
            <a:chExt cx="3488283" cy="247731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" t="4533" r="86168" b="78556"/>
            <a:stretch>
              <a:fillRect/>
            </a:stretch>
          </p:blipFill>
          <p:spPr>
            <a:xfrm>
              <a:off x="923312" y="3216502"/>
              <a:ext cx="2368576" cy="210261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56529" y="4011582"/>
              <a:ext cx="15021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Ti</a:t>
              </a:r>
              <a:r>
                <a:rPr lang="zh-CN" altLang="en-US" sz="3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质粒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833021" y="2841803"/>
              <a:ext cx="1578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T-DNA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2461438" y="3212989"/>
              <a:ext cx="391262" cy="28979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172792" y="2062446"/>
            <a:ext cx="116652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400" dirty="0">
                <a:latin typeface="Times New Roman" panose="02020603050405020304" pitchFamily="18" charset="0"/>
                <a:ea typeface="黑体" panose="02010609060101010101" pitchFamily="49" charset="-122"/>
              </a:rPr>
              <a:t>农杆菌转化法</a:t>
            </a:r>
            <a:endParaRPr lang="zh-CN" altLang="en-US" sz="4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6572" name="组合 66571"/>
          <p:cNvGrpSpPr/>
          <p:nvPr/>
        </p:nvGrpSpPr>
        <p:grpSpPr>
          <a:xfrm>
            <a:off x="4075822" y="4528609"/>
            <a:ext cx="2852063" cy="2944280"/>
            <a:chOff x="12321589" y="612465"/>
            <a:chExt cx="2852063" cy="2944280"/>
          </a:xfrm>
        </p:grpSpPr>
        <p:pic>
          <p:nvPicPr>
            <p:cNvPr id="66571" name="图片 6657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3" t="18312" r="70699" b="46372"/>
            <a:stretch>
              <a:fillRect/>
            </a:stretch>
          </p:blipFill>
          <p:spPr>
            <a:xfrm>
              <a:off x="12560903" y="612465"/>
              <a:ext cx="2277185" cy="294428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2321589" y="1303311"/>
              <a:ext cx="28520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200">
                  <a:solidFill>
                    <a:schemeClr val="accent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dirty="0"/>
                <a:t>构建表 达载体</a:t>
              </a:r>
              <a:endParaRPr lang="zh-CN" altLang="en-US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178193" y="6188199"/>
            <a:ext cx="2646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含目的基因的重组</a:t>
            </a:r>
            <a:r>
              <a:rPr lang="en-US" altLang="zh-CN" sz="3200" dirty="0" err="1">
                <a:latin typeface="黑体" panose="02010609060101010101" pitchFamily="49" charset="-122"/>
                <a:ea typeface="黑体" panose="02010609060101010101" pitchFamily="49" charset="-122"/>
              </a:rPr>
              <a:t>Ti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质粒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6580" name="组合 66579"/>
          <p:cNvGrpSpPr/>
          <p:nvPr/>
        </p:nvGrpSpPr>
        <p:grpSpPr>
          <a:xfrm>
            <a:off x="11428344" y="4543753"/>
            <a:ext cx="5600888" cy="6921532"/>
            <a:chOff x="11428344" y="4640005"/>
            <a:chExt cx="5600888" cy="6921532"/>
          </a:xfrm>
        </p:grpSpPr>
        <p:pic>
          <p:nvPicPr>
            <p:cNvPr id="66579" name="图片 665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8344" y="4640005"/>
              <a:ext cx="5014973" cy="6699465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12646943" y="10976762"/>
              <a:ext cx="43822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表现出新性状的植株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6584" name="组合 66583"/>
          <p:cNvGrpSpPr/>
          <p:nvPr/>
        </p:nvGrpSpPr>
        <p:grpSpPr>
          <a:xfrm>
            <a:off x="6089122" y="3110205"/>
            <a:ext cx="6294645" cy="8528437"/>
            <a:chOff x="6089122" y="3206457"/>
            <a:chExt cx="6294645" cy="8528437"/>
          </a:xfrm>
        </p:grpSpPr>
        <p:grpSp>
          <p:nvGrpSpPr>
            <p:cNvPr id="66581" name="组合 66580"/>
            <p:cNvGrpSpPr/>
            <p:nvPr/>
          </p:nvGrpSpPr>
          <p:grpSpPr>
            <a:xfrm>
              <a:off x="6089122" y="3206457"/>
              <a:ext cx="6189201" cy="8355080"/>
              <a:chOff x="6089122" y="3206457"/>
              <a:chExt cx="6189201" cy="8355080"/>
            </a:xfrm>
          </p:grpSpPr>
          <p:pic>
            <p:nvPicPr>
              <p:cNvPr id="66577" name="图片 665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5275" y="3206457"/>
                <a:ext cx="6093048" cy="8355080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6089122" y="10315680"/>
                <a:ext cx="1826141" cy="880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zh-CN" altLang="en-US" sz="3200" dirty="0">
                    <a:solidFill>
                      <a:schemeClr val="accent1">
                        <a:lumMod val="50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导入植物</a:t>
                </a:r>
                <a:endParaRPr lang="en-US" altLang="zh-CN" sz="3200" dirty="0">
                  <a:solidFill>
                    <a:schemeClr val="accent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zh-CN" altLang="en-US" sz="3200" dirty="0">
                    <a:solidFill>
                      <a:schemeClr val="accent1">
                        <a:lumMod val="50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细胞</a:t>
                </a:r>
                <a:endPara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475987" y="11150119"/>
              <a:ext cx="43822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植物细胞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005440" y="4682045"/>
              <a:ext cx="3378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将目的基因插入染色体</a:t>
              </a:r>
              <a:r>
                <a:rPr lang="en-US" altLang="zh-CN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DNA</a:t>
              </a:r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中</a:t>
              </a:r>
              <a:endPara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570" name="组合 66569"/>
          <p:cNvGrpSpPr/>
          <p:nvPr/>
        </p:nvGrpSpPr>
        <p:grpSpPr>
          <a:xfrm>
            <a:off x="6235596" y="3575619"/>
            <a:ext cx="1826141" cy="1178036"/>
            <a:chOff x="5325515" y="2535617"/>
            <a:chExt cx="1826141" cy="1178036"/>
          </a:xfrm>
        </p:grpSpPr>
        <p:pic>
          <p:nvPicPr>
            <p:cNvPr id="66569" name="图片 66568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9" t="14652" r="64168" b="78555"/>
            <a:stretch>
              <a:fillRect/>
            </a:stretch>
          </p:blipFill>
          <p:spPr>
            <a:xfrm>
              <a:off x="5757313" y="3147297"/>
              <a:ext cx="962547" cy="56635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325515" y="2535617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黑体" panose="02010609060101010101" pitchFamily="49" charset="-122"/>
                  <a:ea typeface="黑体" panose="02010609060101010101" pitchFamily="49" charset="-122"/>
                </a:rPr>
                <a:t>目的基因</a:t>
              </a:r>
              <a:endPara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264955" y="3059342"/>
              <a:ext cx="0" cy="4229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568" name="组合 66567"/>
          <p:cNvGrpSpPr/>
          <p:nvPr/>
        </p:nvGrpSpPr>
        <p:grpSpPr>
          <a:xfrm>
            <a:off x="2782901" y="2940976"/>
            <a:ext cx="2923629" cy="2009855"/>
            <a:chOff x="1352025" y="3139661"/>
            <a:chExt cx="2923629" cy="2009855"/>
          </a:xfrm>
        </p:grpSpPr>
        <p:pic>
          <p:nvPicPr>
            <p:cNvPr id="66567" name="图片 66566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" t="4533" r="86168" b="78556"/>
            <a:stretch>
              <a:fillRect/>
            </a:stretch>
          </p:blipFill>
          <p:spPr>
            <a:xfrm>
              <a:off x="1352025" y="3665527"/>
              <a:ext cx="1671697" cy="148398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549400" y="4160785"/>
              <a:ext cx="12836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Ti</a:t>
              </a:r>
              <a:r>
                <a:rPr lang="zh-CN" altLang="en-US" sz="3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质粒</a:t>
              </a:r>
              <a:endParaRPr lang="zh-CN" altLang="en-US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52700" y="3139661"/>
              <a:ext cx="1422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T-DNA</a:t>
              </a:r>
              <a:endPara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2455327" y="3567027"/>
              <a:ext cx="391262" cy="28979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583" name="组合 66582"/>
          <p:cNvGrpSpPr/>
          <p:nvPr/>
        </p:nvGrpSpPr>
        <p:grpSpPr>
          <a:xfrm>
            <a:off x="2178193" y="7535663"/>
            <a:ext cx="4909184" cy="4102807"/>
            <a:chOff x="2178193" y="7631915"/>
            <a:chExt cx="4909184" cy="4102807"/>
          </a:xfrm>
        </p:grpSpPr>
        <p:sp>
          <p:nvSpPr>
            <p:cNvPr id="18" name="文本框 17"/>
            <p:cNvSpPr txBox="1"/>
            <p:nvPr/>
          </p:nvSpPr>
          <p:spPr>
            <a:xfrm>
              <a:off x="2178193" y="11149947"/>
              <a:ext cx="43822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含重组</a:t>
              </a:r>
              <a:r>
                <a:rPr lang="en-US" altLang="zh-CN" sz="3200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Ti</a:t>
              </a:r>
              <a:r>
                <a:rPr lang="zh-CN" altLang="en-US" sz="32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质粒的农杆菌</a:t>
              </a:r>
              <a:endPara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6582" name="组合 66581"/>
            <p:cNvGrpSpPr/>
            <p:nvPr/>
          </p:nvGrpSpPr>
          <p:grpSpPr>
            <a:xfrm>
              <a:off x="2555563" y="7631915"/>
              <a:ext cx="4531814" cy="3468850"/>
              <a:chOff x="2555563" y="7631915"/>
              <a:chExt cx="4531814" cy="346885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850867" y="8087069"/>
                <a:ext cx="2236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accent1">
                        <a:lumMod val="50000"/>
                      </a:schemeClr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转入农杆菌</a:t>
                </a:r>
                <a:endParaRPr lang="zh-CN" altLang="en-US" sz="3200" dirty="0">
                  <a:solidFill>
                    <a:schemeClr val="accent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pic>
            <p:nvPicPr>
              <p:cNvPr id="66573" name="图片 66572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216" r="75212" b="4176"/>
              <a:stretch>
                <a:fillRect/>
              </a:stretch>
            </p:blipFill>
            <p:spPr>
              <a:xfrm>
                <a:off x="2555563" y="7631915"/>
                <a:ext cx="3378306" cy="346885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5" name="矩形 7"/>
          <p:cNvSpPr>
            <a:spLocks noChangeArrowheads="1"/>
          </p:cNvSpPr>
          <p:nvPr/>
        </p:nvSpPr>
        <p:spPr bwMode="auto">
          <a:xfrm>
            <a:off x="1549400" y="679450"/>
            <a:ext cx="2236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知识海洋</a:t>
            </a:r>
            <a:endParaRPr lang="zh-CN" altLang="en-US" sz="400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378986" y="2109772"/>
            <a:ext cx="116652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4400" dirty="0">
                <a:latin typeface="Times New Roman" panose="02020603050405020304" pitchFamily="18" charset="0"/>
                <a:ea typeface="黑体" panose="02010609060101010101" pitchFamily="49" charset="-122"/>
              </a:rPr>
              <a:t>农杆菌转化法</a:t>
            </a:r>
            <a:endParaRPr lang="zh-CN" altLang="en-US" sz="4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13926" y="5399009"/>
            <a:ext cx="12318116" cy="160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>
              <a:lnSpc>
                <a:spcPct val="130000"/>
              </a:lnSpc>
            </a:pPr>
            <a:r>
              <a:rPr kumimoji="1"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将从叶片取下的圆形小片与农杆菌共培养，筛选转化细胞，再生成植株；</a:t>
            </a:r>
            <a:endParaRPr kumimoji="1"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76984" y="9116855"/>
            <a:ext cx="12398466" cy="160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>
              <a:lnSpc>
                <a:spcPct val="130000"/>
              </a:lnSpc>
            </a:pPr>
            <a:r>
              <a:rPr kumimoji="1"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随转化方法的突破，用农杆菌侵染水稻 、玉米等单子叶植物也取得成功。</a:t>
            </a:r>
            <a:endParaRPr kumimoji="1" lang="zh-CN" altLang="en-US" sz="40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01504" y="4246807"/>
            <a:ext cx="905892" cy="900001"/>
            <a:chOff x="3119786" y="5670761"/>
            <a:chExt cx="900000" cy="900001"/>
          </a:xfrm>
        </p:grpSpPr>
        <p:sp>
          <p:nvSpPr>
            <p:cNvPr id="13" name="MH_Other_1"/>
            <p:cNvSpPr/>
            <p:nvPr>
              <p:custDataLst>
                <p:tags r:id="rId1"/>
              </p:custDataLst>
            </p:nvPr>
          </p:nvSpPr>
          <p:spPr>
            <a:xfrm>
              <a:off x="3119786" y="5670761"/>
              <a:ext cx="900000" cy="900001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4" name="MH_Other_2"/>
            <p:cNvSpPr/>
            <p:nvPr>
              <p:custDataLst>
                <p:tags r:id="rId2"/>
              </p:custDataLst>
            </p:nvPr>
          </p:nvSpPr>
          <p:spPr>
            <a:xfrm>
              <a:off x="3225385" y="5796761"/>
              <a:ext cx="688801" cy="64800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no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sym typeface="Arial" panose="020B0604020202020204" pitchFamily="34" charset="0"/>
                </a:rPr>
                <a:t>如</a:t>
              </a:r>
              <a:endPara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5" name="箭头: 五边形 14"/>
          <p:cNvSpPr/>
          <p:nvPr/>
        </p:nvSpPr>
        <p:spPr>
          <a:xfrm>
            <a:off x="2313926" y="3255729"/>
            <a:ext cx="10231000" cy="71696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根据受体植物不同，具体转化方法有所区别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76984" y="7257932"/>
            <a:ext cx="12192000" cy="160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将花序浸没在含农杆菌的溶液中，培养植株并获得种子，再进行筛选、鉴定。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2000162" y="1894252"/>
            <a:ext cx="13175361" cy="28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>
            <a:defPPr>
              <a:defRPr lang="en-US"/>
            </a:defPPr>
            <a:lvl1pPr indent="791845" defTabSz="18288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dirty="0"/>
              <a:t>科学家通过基因工程的方法，将苏云金芽孢杆菌的</a:t>
            </a:r>
            <a:r>
              <a:rPr lang="en-US" altLang="zh-CN" dirty="0" err="1"/>
              <a:t>Bt</a:t>
            </a:r>
            <a:r>
              <a:rPr lang="zh-CN" altLang="en-US" dirty="0"/>
              <a:t>毒蛋白基因转入普通棉株细胞内，并成功实现了表达，从而培育出了能抗棉铃虫的棉花植株</a:t>
            </a:r>
            <a:r>
              <a:rPr lang="en-US" altLang="zh-CN" dirty="0"/>
              <a:t>——</a:t>
            </a:r>
            <a:r>
              <a:rPr lang="zh-CN" altLang="en-US" dirty="0"/>
              <a:t>抗虫棉。其过程大致如图所示，请分析回答： </a:t>
            </a:r>
            <a:endParaRPr lang="en-US" altLang="zh-CN" dirty="0"/>
          </a:p>
        </p:txBody>
      </p:sp>
      <p:sp>
        <p:nvSpPr>
          <p:cNvPr id="7" name="圆角矩形 17"/>
          <p:cNvSpPr/>
          <p:nvPr/>
        </p:nvSpPr>
        <p:spPr>
          <a:xfrm>
            <a:off x="1479550" y="808038"/>
            <a:ext cx="2374900" cy="56673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defTabSz="2435860" eaLnBrk="1" hangingPunct="1">
              <a:defRPr/>
            </a:pPr>
            <a:endParaRPr lang="zh-CN" altLang="en-US" dirty="0">
              <a:ln w="38100">
                <a:solidFill>
                  <a:prstClr val="black"/>
                </a:solidFill>
              </a:ln>
              <a:solidFill>
                <a:srgbClr val="00B0F0"/>
              </a:solidFill>
              <a:ea typeface="黑体" panose="02010609060101010101" pitchFamily="49" charset="-122"/>
            </a:endParaRPr>
          </a:p>
        </p:txBody>
      </p: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1549400" y="679450"/>
            <a:ext cx="2236479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应用探究</a:t>
            </a:r>
            <a:endParaRPr lang="zh-CN" altLang="en-US" sz="4000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6" name="Picture 17" descr="F:\生物人教选修3练案\A28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9" y="4721765"/>
            <a:ext cx="8397917" cy="501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000161" y="9736341"/>
            <a:ext cx="13175362" cy="23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>
            <a:defPPr>
              <a:defRPr lang="en-US"/>
            </a:defPPr>
            <a:lvl1pPr indent="791845" defTabSz="18288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 err="1"/>
              <a:t>Ti</a:t>
            </a:r>
            <a:r>
              <a:rPr lang="zh-CN" altLang="en-US" dirty="0"/>
              <a:t>质粒是农杆菌中的一种质粒，其上有</a:t>
            </a:r>
            <a:r>
              <a:rPr lang="en-US" altLang="zh-CN" dirty="0"/>
              <a:t>T-DNA</a:t>
            </a:r>
            <a:r>
              <a:rPr lang="zh-CN" altLang="en-US" dirty="0"/>
              <a:t>，把目的基因插入</a:t>
            </a:r>
            <a:r>
              <a:rPr lang="en-US" altLang="zh-CN" dirty="0" err="1"/>
              <a:t>Ti</a:t>
            </a:r>
            <a:r>
              <a:rPr lang="zh-CN" altLang="en-US" dirty="0"/>
              <a:t>质粒的</a:t>
            </a:r>
            <a:r>
              <a:rPr lang="en-US" altLang="zh-CN" dirty="0"/>
              <a:t>T-DNA</a:t>
            </a:r>
            <a:r>
              <a:rPr lang="zh-CN" altLang="en-US" dirty="0"/>
              <a:t>中是利用</a:t>
            </a:r>
            <a:r>
              <a:rPr lang="en-US" altLang="zh-CN" dirty="0"/>
              <a:t>T-DNA________ __________________________________________</a:t>
            </a:r>
            <a:r>
              <a:rPr lang="zh-CN" altLang="en-US" dirty="0"/>
              <a:t>的特点。</a:t>
            </a:r>
            <a:endParaRPr lang="en-US" altLang="zh-CN" dirty="0"/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2263371" y="11181400"/>
            <a:ext cx="10867045" cy="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61" tIns="91431" rIns="182861" bIns="91431">
            <a:spAutoFit/>
          </a:bodyPr>
          <a:lstStyle/>
          <a:p>
            <a:pPr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至受体细胞并且整合到受体细胞染色体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DNA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25140" y="10545185"/>
            <a:ext cx="18283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可转移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10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11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12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13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14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16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18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19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2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20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21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22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23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24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25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26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27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28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29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30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31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32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33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34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35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36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37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38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39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311151458"/>
  <p:tag name="MH_LIBRARY" val="GRAPHIC"/>
  <p:tag name="MH_TYPE" val="Other"/>
  <p:tag name="MH_ORDER" val="1"/>
</p:tagLst>
</file>

<file path=ppt/tags/tag40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41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42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43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44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45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ags/tag46.xml><?xml version="1.0" encoding="utf-8"?>
<p:tagLst xmlns:p="http://schemas.openxmlformats.org/presentationml/2006/main">
  <p:tag name="MH" val="20170311151416"/>
  <p:tag name="MH_LIBRARY" val="GRAPHIC"/>
  <p:tag name="MH_TYPE" val="Other"/>
  <p:tag name="MH_ORDER" val="3"/>
</p:tagLst>
</file>

<file path=ppt/tags/tag47.xml><?xml version="1.0" encoding="utf-8"?>
<p:tagLst xmlns:p="http://schemas.openxmlformats.org/presentationml/2006/main">
  <p:tag name="COMMONDATA" val="eyJoZGlkIjoiODQ5OTNkN2Y1Mzk4NjFiMWM1OTlhZGQxZDQ3NWE2MjUifQ=="/>
</p:tagLst>
</file>

<file path=ppt/tags/tag5.xml><?xml version="1.0" encoding="utf-8"?>
<p:tagLst xmlns:p="http://schemas.openxmlformats.org/presentationml/2006/main">
  <p:tag name="MH" val="20170311151458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311151458"/>
  <p:tag name="MH_LIBRARY" val="GRAPHIC"/>
  <p:tag name="MH_TYPE" val="Other"/>
  <p:tag name="MH_ORDER" val="1"/>
</p:tagLst>
</file>

<file path=ppt/tags/tag7.xml><?xml version="1.0" encoding="utf-8"?>
<p:tagLst xmlns:p="http://schemas.openxmlformats.org/presentationml/2006/main">
  <p:tag name="MH" val="20170311151458"/>
  <p:tag name="MH_LIBRARY" val="GRAPHIC"/>
  <p:tag name="MH_TYPE" val="Other"/>
  <p:tag name="MH_ORDER" val="2"/>
</p:tagLst>
</file>

<file path=ppt/tags/tag8.xml><?xml version="1.0" encoding="utf-8"?>
<p:tagLst xmlns:p="http://schemas.openxmlformats.org/presentationml/2006/main">
  <p:tag name="MH" val="20170311151416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MH" val="20170311151416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3464</Words>
  <Application>WPS 演示</Application>
  <PresentationFormat>自定义</PresentationFormat>
  <Paragraphs>466</Paragraphs>
  <Slides>31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思源宋体</vt:lpstr>
      <vt:lpstr>楷体</vt:lpstr>
      <vt:lpstr>黑体</vt:lpstr>
      <vt:lpstr>隶书</vt:lpstr>
      <vt:lpstr>Times New Roman</vt:lpstr>
      <vt:lpstr>Calibri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zxxk</dc:creator>
  <cp:lastModifiedBy>love baby</cp:lastModifiedBy>
  <cp:revision>127</cp:revision>
  <dcterms:created xsi:type="dcterms:W3CDTF">2020-07-09T10:26:00Z</dcterms:created>
  <dcterms:modified xsi:type="dcterms:W3CDTF">2025-02-14T02:15:54Z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0848C43A4BDE419884A2F27D5148DDBC</vt:lpwstr>
  </property>
</Properties>
</file>