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0"/>
  </p:handoutMasterIdLst>
  <p:sldIdLst>
    <p:sldId id="269" r:id="rId3"/>
    <p:sldId id="294" r:id="rId5"/>
    <p:sldId id="329" r:id="rId6"/>
    <p:sldId id="310" r:id="rId7"/>
    <p:sldId id="387" r:id="rId8"/>
    <p:sldId id="373" r:id="rId9"/>
    <p:sldId id="346" r:id="rId10"/>
    <p:sldId id="389" r:id="rId11"/>
    <p:sldId id="390" r:id="rId12"/>
    <p:sldId id="371" r:id="rId13"/>
    <p:sldId id="326" r:id="rId14"/>
    <p:sldId id="391" r:id="rId15"/>
    <p:sldId id="372" r:id="rId16"/>
    <p:sldId id="386" r:id="rId17"/>
    <p:sldId id="393" r:id="rId18"/>
    <p:sldId id="272" r:id="rId19"/>
  </p:sldIdLst>
  <p:sldSz cx="24385270" cy="13717270"/>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FF"/>
    <a:srgbClr val="2DC8FF"/>
    <a:srgbClr val="AEC3F7"/>
    <a:srgbClr val="5889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10" autoAdjust="0"/>
  </p:normalViewPr>
  <p:slideViewPr>
    <p:cSldViewPr snapToGrid="0">
      <p:cViewPr varScale="1">
        <p:scale>
          <a:sx n="54" d="100"/>
          <a:sy n="54" d="100"/>
        </p:scale>
        <p:origin x="-78" y="-222"/>
      </p:cViewPr>
      <p:guideLst>
        <p:guide orient="horz" pos="4320"/>
        <p:guide pos="7680"/>
      </p:guideLst>
    </p:cSldViewPr>
  </p:slideViewPr>
  <p:notesTextViewPr>
    <p:cViewPr>
      <p:scale>
        <a:sx n="1" d="1"/>
        <a:sy n="1" d="1"/>
      </p:scale>
      <p:origin x="0" y="0"/>
    </p:cViewPr>
  </p:notesTextViewPr>
  <p:notesViewPr>
    <p:cSldViewPr snapToGrid="0">
      <p:cViewPr varScale="1">
        <p:scale>
          <a:sx n="83" d="100"/>
          <a:sy n="83" d="100"/>
        </p:scale>
        <p:origin x="393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gs" Target="tags/tag9.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659159-6B2F-4281-BD50-D78286ACAEE2}"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5B47EF-D1BD-4FF5-8CD9-AE7A054F1C6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9980A-F4A3-4243-AEF7-04F74408F62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43ED7-1F19-48C0-804E-D9C394B2174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828800" rtl="0" eaLnBrk="1" latinLnBrk="0" hangingPunct="1">
      <a:defRPr sz="2400" kern="1200">
        <a:solidFill>
          <a:schemeClr val="tx1"/>
        </a:solidFill>
        <a:latin typeface="+mn-lt"/>
        <a:ea typeface="+mn-ea"/>
        <a:cs typeface="+mn-cs"/>
      </a:defRPr>
    </a:lvl1pPr>
    <a:lvl2pPr marL="914400" algn="l" defTabSz="1828800" rtl="0" eaLnBrk="1" latinLnBrk="0" hangingPunct="1">
      <a:defRPr sz="2400" kern="1200">
        <a:solidFill>
          <a:schemeClr val="tx1"/>
        </a:solidFill>
        <a:latin typeface="+mn-lt"/>
        <a:ea typeface="+mn-ea"/>
        <a:cs typeface="+mn-cs"/>
      </a:defRPr>
    </a:lvl2pPr>
    <a:lvl3pPr marL="1828800" algn="l" defTabSz="1828800" rtl="0" eaLnBrk="1" latinLnBrk="0" hangingPunct="1">
      <a:defRPr sz="2400" kern="1200">
        <a:solidFill>
          <a:schemeClr val="tx1"/>
        </a:solidFill>
        <a:latin typeface="+mn-lt"/>
        <a:ea typeface="+mn-ea"/>
        <a:cs typeface="+mn-cs"/>
      </a:defRPr>
    </a:lvl3pPr>
    <a:lvl4pPr marL="2743200" algn="l" defTabSz="1828800" rtl="0" eaLnBrk="1" latinLnBrk="0" hangingPunct="1">
      <a:defRPr sz="2400" kern="1200">
        <a:solidFill>
          <a:schemeClr val="tx1"/>
        </a:solidFill>
        <a:latin typeface="+mn-lt"/>
        <a:ea typeface="+mn-ea"/>
        <a:cs typeface="+mn-cs"/>
      </a:defRPr>
    </a:lvl4pPr>
    <a:lvl5pPr marL="3657600" algn="l" defTabSz="1828800" rtl="0" eaLnBrk="1" latinLnBrk="0" hangingPunct="1">
      <a:defRPr sz="2400" kern="1200">
        <a:solidFill>
          <a:schemeClr val="tx1"/>
        </a:solidFill>
        <a:latin typeface="+mn-lt"/>
        <a:ea typeface="+mn-ea"/>
        <a:cs typeface="+mn-cs"/>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1435" algn="l" defTabSz="1828800" rtl="0" eaLnBrk="1" latinLnBrk="0" hangingPunct="1">
      <a:defRPr sz="2400" kern="1200">
        <a:solidFill>
          <a:schemeClr val="tx1"/>
        </a:solidFill>
        <a:latin typeface="+mn-lt"/>
        <a:ea typeface="+mn-ea"/>
        <a:cs typeface="+mn-cs"/>
      </a:defRPr>
    </a:lvl8pPr>
    <a:lvl9pPr marL="7315835" algn="l" defTabSz="1828800"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E843ED7-1F19-48C0-804E-D9C394B2174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E843ED7-1F19-48C0-804E-D9C394B2174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E843ED7-1F19-48C0-804E-D9C394B2174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E843ED7-1F19-48C0-804E-D9C394B2174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E843ED7-1F19-48C0-804E-D9C394B2174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fld>
            <a:endParaRPr lang="en-US" dirty="0"/>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385588" cy="137175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385588" cy="137175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cxnSp>
        <p:nvCxnSpPr>
          <p:cNvPr id="6" name="直接连接符 5"/>
          <p:cNvCxnSpPr/>
          <p:nvPr userDrawn="1"/>
        </p:nvCxnSpPr>
        <p:spPr>
          <a:xfrm>
            <a:off x="15505113" y="0"/>
            <a:ext cx="0" cy="13992225"/>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230" y="-8230"/>
            <a:ext cx="24385587" cy="13717588"/>
          </a:xfrm>
          <a:prstGeom prst="rect">
            <a:avLst/>
          </a:prstGeom>
        </p:spPr>
      </p:pic>
      <p:sp>
        <p:nvSpPr>
          <p:cNvPr id="11" name="矩形 10"/>
          <p:cNvSpPr/>
          <p:nvPr userDrawn="1"/>
        </p:nvSpPr>
        <p:spPr>
          <a:xfrm>
            <a:off x="22569690" y="2780819"/>
            <a:ext cx="91444" cy="728052"/>
          </a:xfrm>
          <a:prstGeom prst="rect">
            <a:avLst/>
          </a:prstGeom>
          <a:solidFill>
            <a:srgbClr val="588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p>
        </p:txBody>
      </p:sp>
      <p:sp>
        <p:nvSpPr>
          <p:cNvPr id="13" name="矩形 12"/>
          <p:cNvSpPr/>
          <p:nvPr userDrawn="1"/>
        </p:nvSpPr>
        <p:spPr>
          <a:xfrm rot="5400000">
            <a:off x="22251401" y="2416812"/>
            <a:ext cx="91449" cy="728015"/>
          </a:xfrm>
          <a:prstGeom prst="rect">
            <a:avLst/>
          </a:prstGeom>
          <a:solidFill>
            <a:srgbClr val="588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p>
        </p:txBody>
      </p:sp>
      <p:sp>
        <p:nvSpPr>
          <p:cNvPr id="15" name="任意多边形: 形状 7"/>
          <p:cNvSpPr/>
          <p:nvPr userDrawn="1"/>
        </p:nvSpPr>
        <p:spPr>
          <a:xfrm rot="5400000">
            <a:off x="8071199" y="-3622434"/>
            <a:ext cx="8075337" cy="20921646"/>
          </a:xfrm>
          <a:custGeom>
            <a:avLst/>
            <a:gdLst>
              <a:gd name="connsiteX0" fmla="*/ 7291 w 8400"/>
              <a:gd name="connsiteY0" fmla="*/ 27354 h 27354"/>
              <a:gd name="connsiteX1" fmla="*/ 0 w 8400"/>
              <a:gd name="connsiteY1" fmla="*/ 27353 h 27354"/>
              <a:gd name="connsiteX2" fmla="*/ 0 w 8400"/>
              <a:gd name="connsiteY2" fmla="*/ 0 h 27354"/>
              <a:gd name="connsiteX3" fmla="*/ 8396 w 8400"/>
              <a:gd name="connsiteY3" fmla="*/ 0 h 27354"/>
              <a:gd name="connsiteX4" fmla="*/ 8400 w 8400"/>
              <a:gd name="connsiteY4" fmla="*/ 24705 h 27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0" h="27354">
                <a:moveTo>
                  <a:pt x="7291" y="27354"/>
                </a:moveTo>
                <a:lnTo>
                  <a:pt x="0" y="27353"/>
                </a:lnTo>
                <a:lnTo>
                  <a:pt x="0" y="0"/>
                </a:lnTo>
                <a:lnTo>
                  <a:pt x="8396" y="0"/>
                </a:lnTo>
                <a:cubicBezTo>
                  <a:pt x="8396" y="2915"/>
                  <a:pt x="8400" y="21789"/>
                  <a:pt x="8400" y="24705"/>
                </a:cubicBezTo>
              </a:path>
            </a:pathLst>
          </a:custGeom>
          <a:noFill/>
          <a:ln w="12700" cap="flat" cmpd="sng" algn="ctr">
            <a:solidFill>
              <a:srgbClr val="0070C0"/>
            </a:solidFill>
            <a:prstDash val="solid"/>
            <a:miter lim="800000"/>
            <a:headEnd type="diamond" w="med" len="med"/>
            <a:tailEnd type="diamond" w="med" len="me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zh-CN" altLang="en-US" sz="1800" kern="0">
              <a:solidFill>
                <a:srgbClr val="D1261E"/>
              </a:solidFill>
              <a:latin typeface="思源宋体" pitchFamily="18" charset="-122"/>
              <a:ea typeface="思源宋体" pitchFamily="18" charset="-122"/>
              <a:sym typeface="思源宋体" pitchFamily="18"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24385587" cy="13717588"/>
          </a:xfrm>
          <a:prstGeom prst="rect">
            <a:avLst/>
          </a:prstGeom>
        </p:spPr>
      </p:pic>
      <p:sp>
        <p:nvSpPr>
          <p:cNvPr id="8" name="任意多边形: 形状 7"/>
          <p:cNvSpPr/>
          <p:nvPr userDrawn="1"/>
        </p:nvSpPr>
        <p:spPr>
          <a:xfrm rot="5400000">
            <a:off x="7228656" y="-3773506"/>
            <a:ext cx="10101804" cy="21522618"/>
          </a:xfrm>
          <a:custGeom>
            <a:avLst/>
            <a:gdLst>
              <a:gd name="connsiteX0" fmla="*/ 7291 w 8400"/>
              <a:gd name="connsiteY0" fmla="*/ 27354 h 27354"/>
              <a:gd name="connsiteX1" fmla="*/ 0 w 8400"/>
              <a:gd name="connsiteY1" fmla="*/ 27353 h 27354"/>
              <a:gd name="connsiteX2" fmla="*/ 0 w 8400"/>
              <a:gd name="connsiteY2" fmla="*/ 0 h 27354"/>
              <a:gd name="connsiteX3" fmla="*/ 8396 w 8400"/>
              <a:gd name="connsiteY3" fmla="*/ 0 h 27354"/>
              <a:gd name="connsiteX4" fmla="*/ 8400 w 8400"/>
              <a:gd name="connsiteY4" fmla="*/ 24705 h 27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0" h="27354">
                <a:moveTo>
                  <a:pt x="7291" y="27354"/>
                </a:moveTo>
                <a:lnTo>
                  <a:pt x="0" y="27353"/>
                </a:lnTo>
                <a:lnTo>
                  <a:pt x="0" y="0"/>
                </a:lnTo>
                <a:lnTo>
                  <a:pt x="8396" y="0"/>
                </a:lnTo>
                <a:cubicBezTo>
                  <a:pt x="8396" y="2915"/>
                  <a:pt x="8400" y="21789"/>
                  <a:pt x="8400" y="24705"/>
                </a:cubicBezTo>
              </a:path>
            </a:pathLst>
          </a:custGeom>
          <a:noFill/>
          <a:ln w="12700" cap="flat" cmpd="sng" algn="ctr">
            <a:solidFill>
              <a:srgbClr val="0070C0"/>
            </a:solidFill>
            <a:prstDash val="solid"/>
            <a:miter lim="800000"/>
            <a:headEnd type="diamond"/>
            <a:tailEnd type="diamo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zh-CN" altLang="en-US" sz="1800" kern="0">
              <a:solidFill>
                <a:srgbClr val="D1261E"/>
              </a:solidFill>
              <a:latin typeface="思源宋体" pitchFamily="18" charset="-122"/>
              <a:ea typeface="思源宋体" pitchFamily="18" charset="-122"/>
              <a:sym typeface="思源宋体" pitchFamily="18" charset="-122"/>
            </a:endParaRPr>
          </a:p>
        </p:txBody>
      </p:sp>
      <p:sp>
        <p:nvSpPr>
          <p:cNvPr id="9" name="矩形 8"/>
          <p:cNvSpPr/>
          <p:nvPr userDrawn="1"/>
        </p:nvSpPr>
        <p:spPr>
          <a:xfrm>
            <a:off x="23040858" y="1936900"/>
            <a:ext cx="91444" cy="728052"/>
          </a:xfrm>
          <a:prstGeom prst="rect">
            <a:avLst/>
          </a:prstGeom>
          <a:solidFill>
            <a:srgbClr val="588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p>
        </p:txBody>
      </p:sp>
      <p:sp>
        <p:nvSpPr>
          <p:cNvPr id="10" name="矩形 9"/>
          <p:cNvSpPr/>
          <p:nvPr userDrawn="1"/>
        </p:nvSpPr>
        <p:spPr>
          <a:xfrm rot="5400000">
            <a:off x="22728607" y="1527168"/>
            <a:ext cx="91449" cy="728015"/>
          </a:xfrm>
          <a:prstGeom prst="rect">
            <a:avLst/>
          </a:prstGeom>
          <a:solidFill>
            <a:srgbClr val="588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页">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063" y="3468"/>
            <a:ext cx="24339868" cy="13717588"/>
          </a:xfrm>
          <a:prstGeom prst="rect">
            <a:avLst/>
          </a:prstGeom>
        </p:spPr>
      </p:pic>
      <p:sp>
        <p:nvSpPr>
          <p:cNvPr id="8" name="矩形 7"/>
          <p:cNvSpPr/>
          <p:nvPr userDrawn="1"/>
        </p:nvSpPr>
        <p:spPr>
          <a:xfrm>
            <a:off x="21513805" y="4618532"/>
            <a:ext cx="91444" cy="728052"/>
          </a:xfrm>
          <a:prstGeom prst="rect">
            <a:avLst/>
          </a:prstGeom>
          <a:solidFill>
            <a:srgbClr val="588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p>
        </p:txBody>
      </p:sp>
      <p:sp>
        <p:nvSpPr>
          <p:cNvPr id="10" name="矩形 9"/>
          <p:cNvSpPr/>
          <p:nvPr userDrawn="1"/>
        </p:nvSpPr>
        <p:spPr>
          <a:xfrm rot="5400000">
            <a:off x="21153053" y="4300249"/>
            <a:ext cx="91449" cy="728015"/>
          </a:xfrm>
          <a:prstGeom prst="rect">
            <a:avLst/>
          </a:prstGeom>
          <a:solidFill>
            <a:srgbClr val="588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p>
        </p:txBody>
      </p:sp>
      <p:sp>
        <p:nvSpPr>
          <p:cNvPr id="12" name="任意多边形: 形状 7"/>
          <p:cNvSpPr/>
          <p:nvPr userDrawn="1"/>
        </p:nvSpPr>
        <p:spPr>
          <a:xfrm rot="5400000">
            <a:off x="10250980" y="-2539666"/>
            <a:ext cx="4013177" cy="18512472"/>
          </a:xfrm>
          <a:custGeom>
            <a:avLst/>
            <a:gdLst>
              <a:gd name="connsiteX0" fmla="*/ 7291 w 8400"/>
              <a:gd name="connsiteY0" fmla="*/ 27354 h 27354"/>
              <a:gd name="connsiteX1" fmla="*/ 0 w 8400"/>
              <a:gd name="connsiteY1" fmla="*/ 27353 h 27354"/>
              <a:gd name="connsiteX2" fmla="*/ 0 w 8400"/>
              <a:gd name="connsiteY2" fmla="*/ 0 h 27354"/>
              <a:gd name="connsiteX3" fmla="*/ 8396 w 8400"/>
              <a:gd name="connsiteY3" fmla="*/ 0 h 27354"/>
              <a:gd name="connsiteX4" fmla="*/ 8400 w 8400"/>
              <a:gd name="connsiteY4" fmla="*/ 24705 h 27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0" h="27354">
                <a:moveTo>
                  <a:pt x="7291" y="27354"/>
                </a:moveTo>
                <a:lnTo>
                  <a:pt x="0" y="27353"/>
                </a:lnTo>
                <a:lnTo>
                  <a:pt x="0" y="0"/>
                </a:lnTo>
                <a:lnTo>
                  <a:pt x="8396" y="0"/>
                </a:lnTo>
                <a:cubicBezTo>
                  <a:pt x="8396" y="2915"/>
                  <a:pt x="8400" y="21789"/>
                  <a:pt x="8400" y="24705"/>
                </a:cubicBezTo>
              </a:path>
            </a:pathLst>
          </a:custGeom>
          <a:noFill/>
          <a:ln w="12700" cap="flat" cmpd="sng" algn="ctr">
            <a:solidFill>
              <a:srgbClr val="0070C0"/>
            </a:solidFill>
            <a:prstDash val="solid"/>
            <a:miter lim="800000"/>
            <a:headEnd type="diamond"/>
            <a:tailEnd type="diamo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zh-CN" altLang="en-US" sz="1800" kern="0">
              <a:solidFill>
                <a:srgbClr val="D1261E"/>
              </a:solidFill>
              <a:latin typeface="思源宋体" pitchFamily="18" charset="-122"/>
              <a:ea typeface="思源宋体" pitchFamily="18" charset="-122"/>
              <a:sym typeface="思源宋体" pitchFamily="18"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24385588" cy="13717588"/>
          </a:xfrm>
          <a:prstGeom prst="rect">
            <a:avLst/>
          </a:prstGeom>
        </p:spPr>
      </p:pic>
      <p:sp>
        <p:nvSpPr>
          <p:cNvPr id="9" name="矩形 8"/>
          <p:cNvSpPr/>
          <p:nvPr userDrawn="1"/>
        </p:nvSpPr>
        <p:spPr>
          <a:xfrm>
            <a:off x="21802411" y="3274818"/>
            <a:ext cx="91444" cy="728052"/>
          </a:xfrm>
          <a:prstGeom prst="rect">
            <a:avLst/>
          </a:prstGeom>
          <a:solidFill>
            <a:srgbClr val="588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p>
        </p:txBody>
      </p:sp>
      <p:sp>
        <p:nvSpPr>
          <p:cNvPr id="11" name="矩形 10"/>
          <p:cNvSpPr/>
          <p:nvPr userDrawn="1"/>
        </p:nvSpPr>
        <p:spPr>
          <a:xfrm rot="5400000">
            <a:off x="21493048" y="2865086"/>
            <a:ext cx="91449" cy="728015"/>
          </a:xfrm>
          <a:prstGeom prst="rect">
            <a:avLst/>
          </a:prstGeom>
          <a:solidFill>
            <a:srgbClr val="588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p>
        </p:txBody>
      </p:sp>
      <p:sp>
        <p:nvSpPr>
          <p:cNvPr id="13" name="任意多边形: 形状 7"/>
          <p:cNvSpPr/>
          <p:nvPr userDrawn="1"/>
        </p:nvSpPr>
        <p:spPr>
          <a:xfrm rot="5400000">
            <a:off x="8558672" y="-2930536"/>
            <a:ext cx="7038385" cy="19449093"/>
          </a:xfrm>
          <a:custGeom>
            <a:avLst/>
            <a:gdLst>
              <a:gd name="connsiteX0" fmla="*/ 7291 w 8400"/>
              <a:gd name="connsiteY0" fmla="*/ 27354 h 27354"/>
              <a:gd name="connsiteX1" fmla="*/ 0 w 8400"/>
              <a:gd name="connsiteY1" fmla="*/ 27353 h 27354"/>
              <a:gd name="connsiteX2" fmla="*/ 0 w 8400"/>
              <a:gd name="connsiteY2" fmla="*/ 0 h 27354"/>
              <a:gd name="connsiteX3" fmla="*/ 8396 w 8400"/>
              <a:gd name="connsiteY3" fmla="*/ 0 h 27354"/>
              <a:gd name="connsiteX4" fmla="*/ 8400 w 8400"/>
              <a:gd name="connsiteY4" fmla="*/ 24705 h 27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0" h="27354">
                <a:moveTo>
                  <a:pt x="7291" y="27354"/>
                </a:moveTo>
                <a:lnTo>
                  <a:pt x="0" y="27353"/>
                </a:lnTo>
                <a:lnTo>
                  <a:pt x="0" y="0"/>
                </a:lnTo>
                <a:lnTo>
                  <a:pt x="8396" y="0"/>
                </a:lnTo>
                <a:cubicBezTo>
                  <a:pt x="8396" y="2915"/>
                  <a:pt x="8400" y="21789"/>
                  <a:pt x="8400" y="24705"/>
                </a:cubicBezTo>
              </a:path>
            </a:pathLst>
          </a:custGeom>
          <a:noFill/>
          <a:ln w="12700" cap="flat" cmpd="sng" algn="ctr">
            <a:solidFill>
              <a:srgbClr val="0070C0"/>
            </a:solidFill>
            <a:prstDash val="solid"/>
            <a:miter lim="800000"/>
            <a:headEnd type="diamond" w="med" len="med"/>
            <a:tailEnd type="diamond" w="med" len="me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zh-CN" altLang="en-US" sz="1800" kern="0">
              <a:solidFill>
                <a:srgbClr val="D1261E"/>
              </a:solidFill>
              <a:latin typeface="思源宋体" pitchFamily="18" charset="-122"/>
              <a:ea typeface="思源宋体" pitchFamily="18" charset="-122"/>
              <a:sym typeface="思源宋体" pitchFamily="18"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24385586" cy="1371758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4.pn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8">
            <a:alphaModFix amt="0"/>
          </a:blip>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509" y="730336"/>
            <a:ext cx="21032570" cy="265143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676509" y="3651673"/>
            <a:ext cx="21032570" cy="870368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1676509" y="12714173"/>
            <a:ext cx="5486757" cy="730335"/>
          </a:xfrm>
          <a:prstGeom prst="rect">
            <a:avLst/>
          </a:prstGeom>
        </p:spPr>
        <p:txBody>
          <a:bodyPr vert="horz" lIns="91440" tIns="45720" rIns="91440" bIns="45720" rtlCol="0" anchor="ctr"/>
          <a:lstStyle>
            <a:lvl1pPr algn="l">
              <a:defRPr sz="2400">
                <a:solidFill>
                  <a:schemeClr val="tx1">
                    <a:tint val="75000"/>
                  </a:schemeClr>
                </a:solidFill>
              </a:defRPr>
            </a:lvl1pPr>
          </a:lstStyle>
          <a:p>
            <a:fld id="{0D8007AE-75A3-4068-814D-B70FEE330C20}" type="datetimeFigureOut">
              <a:rPr lang="zh-CN" altLang="en-US" smtClean="0"/>
            </a:fld>
            <a:endParaRPr lang="zh-CN" altLang="en-US"/>
          </a:p>
        </p:txBody>
      </p:sp>
      <p:sp>
        <p:nvSpPr>
          <p:cNvPr id="5" name="Footer Placeholder 4"/>
          <p:cNvSpPr>
            <a:spLocks noGrp="1"/>
          </p:cNvSpPr>
          <p:nvPr>
            <p:ph type="ftr" sz="quarter" idx="3"/>
          </p:nvPr>
        </p:nvSpPr>
        <p:spPr>
          <a:xfrm>
            <a:off x="8077726" y="12714173"/>
            <a:ext cx="8230136" cy="730335"/>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7222322" y="12714173"/>
            <a:ext cx="5486757" cy="730335"/>
          </a:xfrm>
          <a:prstGeom prst="rect">
            <a:avLst/>
          </a:prstGeom>
        </p:spPr>
        <p:txBody>
          <a:bodyPr vert="horz" lIns="91440" tIns="45720" rIns="91440" bIns="45720" rtlCol="0" anchor="ctr"/>
          <a:lstStyle>
            <a:lvl1pPr algn="r">
              <a:defRPr sz="2400">
                <a:solidFill>
                  <a:schemeClr val="tx1">
                    <a:tint val="75000"/>
                  </a:schemeClr>
                </a:solidFill>
              </a:defRPr>
            </a:lvl1pPr>
          </a:lstStyle>
          <a:p>
            <a:fld id="{8D640EC1-5670-4A65-B5CA-A2E023881107}" type="slidenum">
              <a:rPr lang="zh-CN" altLang="en-US" smtClean="0"/>
            </a:fld>
            <a:endParaRPr lang="zh-CN" altLang="en-US"/>
          </a:p>
        </p:txBody>
      </p:sp>
      <p:sp>
        <p:nvSpPr>
          <p:cNvPr id="7" name="文本框 6"/>
          <p:cNvSpPr txBox="1"/>
          <p:nvPr userDrawn="1"/>
        </p:nvSpPr>
        <p:spPr>
          <a:xfrm>
            <a:off x="9536549" y="1654386"/>
            <a:ext cx="2760692" cy="1169551"/>
          </a:xfrm>
          <a:prstGeom prst="rect">
            <a:avLst/>
          </a:prstGeom>
          <a:noFill/>
        </p:spPr>
        <p:txBody>
          <a:bodyPr wrap="none" rtlCol="0">
            <a:spAutoFit/>
          </a:bodyPr>
          <a:lstStyle/>
          <a:p>
            <a:r>
              <a:rPr lang="zh-CN" altLang="en-US" sz="7000" b="1" dirty="0">
                <a:solidFill>
                  <a:schemeClr val="bg2">
                    <a:lumMod val="50000"/>
                  </a:schemeClr>
                </a:solidFill>
                <a:latin typeface="微软雅黑" panose="020B0503020204020204" pitchFamily="34" charset="-122"/>
                <a:ea typeface="微软雅黑" panose="020B0503020204020204" pitchFamily="34" charset="-122"/>
              </a:rPr>
              <a:t> </a:t>
            </a:r>
            <a:r>
              <a:rPr lang="zh-CN" altLang="en-US" sz="6000" b="1" dirty="0">
                <a:solidFill>
                  <a:schemeClr val="bg2">
                    <a:lumMod val="50000"/>
                  </a:schemeClr>
                </a:solidFill>
                <a:latin typeface="微软雅黑" panose="020B0503020204020204" pitchFamily="34" charset="-122"/>
                <a:ea typeface="微软雅黑" panose="020B0503020204020204" pitchFamily="34" charset="-122"/>
              </a:rPr>
              <a:t>生物学</a:t>
            </a:r>
            <a:endParaRPr lang="zh-CN" altLang="en-US" sz="6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8" name="文本框 7"/>
          <p:cNvSpPr txBox="1"/>
          <p:nvPr userDrawn="1"/>
        </p:nvSpPr>
        <p:spPr>
          <a:xfrm>
            <a:off x="8677283" y="3999352"/>
            <a:ext cx="3756156" cy="646331"/>
          </a:xfrm>
          <a:prstGeom prst="rect">
            <a:avLst/>
          </a:prstGeom>
          <a:noFill/>
        </p:spPr>
        <p:txBody>
          <a:bodyPr wrap="none" rtlCol="0">
            <a:spAutoFit/>
          </a:bodyPr>
          <a:lstStyle/>
          <a:p>
            <a:r>
              <a:rPr lang="zh-CN" altLang="en-US" sz="1800" dirty="0">
                <a:solidFill>
                  <a:schemeClr val="bg2">
                    <a:lumMod val="50000"/>
                  </a:schemeClr>
                </a:solidFill>
                <a:latin typeface="微软雅黑" panose="020B0503020204020204" pitchFamily="34" charset="-122"/>
                <a:ea typeface="微软雅黑" panose="020B0503020204020204" pitchFamily="34" charset="-122"/>
              </a:rPr>
              <a:t>选择性必修</a:t>
            </a:r>
            <a:r>
              <a:rPr lang="en-US" altLang="zh-CN" sz="3600" dirty="0">
                <a:solidFill>
                  <a:schemeClr val="bg2">
                    <a:lumMod val="50000"/>
                  </a:schemeClr>
                </a:solidFill>
                <a:latin typeface="微软雅黑" panose="020B0503020204020204" pitchFamily="34" charset="-122"/>
                <a:ea typeface="微软雅黑" panose="020B0503020204020204" pitchFamily="34" charset="-122"/>
              </a:rPr>
              <a:t>3</a:t>
            </a:r>
            <a:r>
              <a:rPr lang="en-US" altLang="zh-CN" sz="1800" dirty="0">
                <a:solidFill>
                  <a:schemeClr val="bg2">
                    <a:lumMod val="50000"/>
                  </a:schemeClr>
                </a:solidFill>
                <a:latin typeface="微软雅黑" panose="020B0503020204020204" pitchFamily="34" charset="-122"/>
                <a:ea typeface="微软雅黑" panose="020B0503020204020204" pitchFamily="34" charset="-122"/>
              </a:rPr>
              <a:t> </a:t>
            </a:r>
            <a:r>
              <a:rPr lang="zh-CN" altLang="en-US" sz="1800" dirty="0">
                <a:solidFill>
                  <a:schemeClr val="bg2">
                    <a:lumMod val="50000"/>
                  </a:schemeClr>
                </a:solidFill>
                <a:latin typeface="微软雅黑" panose="020B0503020204020204" pitchFamily="34" charset="-122"/>
                <a:ea typeface="微软雅黑" panose="020B0503020204020204" pitchFamily="34" charset="-122"/>
              </a:rPr>
              <a:t>《生物技术与工程》</a:t>
            </a:r>
            <a:endParaRPr lang="zh-CN" altLang="en-US" sz="1800"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63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303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1435" algn="l" defTabSz="1828800" rtl="0" eaLnBrk="1" latinLnBrk="0" hangingPunct="1">
        <a:defRPr sz="3600" kern="1200">
          <a:solidFill>
            <a:schemeClr val="tx1"/>
          </a:solidFill>
          <a:latin typeface="+mn-lt"/>
          <a:ea typeface="+mn-ea"/>
          <a:cs typeface="+mn-cs"/>
        </a:defRPr>
      </a:lvl8pPr>
      <a:lvl9pPr marL="7315835"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file:///F:\&#29983;&#29289;&#20154;&#25945;&#36873;&#20462;3&#32451;&#26696;\A23.TIF" TargetMode="Externa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file:///F:\&#29983;&#29289;&#20154;&#25945;&#36873;&#20462;3&#32451;&#26696;\A17.TIF" TargetMode="Externa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file:///F:\&#29983;&#29289;&#20154;&#25945;&#36873;&#20462;3&#32451;&#26696;\A17.TIF" TargetMode="Externa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file:///F:\&#29983;&#29289;&#20154;&#25945;&#36873;&#20462;3&#32451;&#26696;\A17.TIF" TargetMode="Externa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14.png"/><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image" Target="../media/image8.png"/><Relationship Id="rId3" Type="http://schemas.openxmlformats.org/officeDocument/2006/relationships/image" Target="../media/image7.png"/><Relationship Id="rId2" Type="http://schemas.microsoft.com/office/2007/relationships/hdphoto" Target="../media/image6.wdp"/><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hdphoto" Target="../media/image6.wdp"/><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793762" y="6384875"/>
            <a:ext cx="8494633" cy="1200329"/>
          </a:xfrm>
          <a:prstGeom prst="rect">
            <a:avLst/>
          </a:prstGeom>
          <a:noFill/>
        </p:spPr>
        <p:txBody>
          <a:bodyPr wrap="none" rtlCol="0">
            <a:spAutoFit/>
          </a:bodyPr>
          <a:lstStyle/>
          <a:p>
            <a:r>
              <a:rPr lang="zh-CN" altLang="en-US" sz="7200" dirty="0">
                <a:solidFill>
                  <a:srgbClr val="002060"/>
                </a:solidFill>
                <a:latin typeface="微软雅黑" panose="020B0503020204020204" pitchFamily="34" charset="-122"/>
                <a:ea typeface="微软雅黑" panose="020B0503020204020204" pitchFamily="34" charset="-122"/>
              </a:rPr>
              <a:t>基因表达载体的构建</a:t>
            </a:r>
            <a:endParaRPr lang="zh-CN" altLang="en-US" sz="7200" dirty="0">
              <a:solidFill>
                <a:srgbClr val="00206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8796891" y="1769938"/>
            <a:ext cx="5262979" cy="2123658"/>
          </a:xfrm>
          <a:prstGeom prst="rect">
            <a:avLst/>
          </a:prstGeom>
          <a:noFill/>
        </p:spPr>
        <p:txBody>
          <a:bodyPr wrap="none" rtlCol="0">
            <a:spAutoFit/>
          </a:bodyPr>
          <a:lstStyle/>
          <a:p>
            <a:r>
              <a:rPr lang="zh-CN" altLang="en-US" sz="13200" b="1" dirty="0">
                <a:solidFill>
                  <a:srgbClr val="002060"/>
                </a:solidFill>
                <a:effectLst/>
                <a:latin typeface="微软雅黑" panose="020B0503020204020204" pitchFamily="34" charset="-122"/>
                <a:ea typeface="微软雅黑" panose="020B0503020204020204" pitchFamily="34" charset="-122"/>
              </a:rPr>
              <a:t>生物学</a:t>
            </a:r>
            <a:endParaRPr lang="zh-CN" altLang="en-US" sz="132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9489388" y="3893596"/>
            <a:ext cx="3877985" cy="1077218"/>
          </a:xfrm>
          <a:prstGeom prst="rect">
            <a:avLst/>
          </a:prstGeom>
          <a:noFill/>
        </p:spPr>
        <p:txBody>
          <a:bodyPr wrap="none" rtlCol="0">
            <a:spAutoFit/>
          </a:bodyPr>
          <a:lstStyle/>
          <a:p>
            <a:pPr algn="ctr"/>
            <a:r>
              <a:rPr lang="zh-CN" altLang="en-US" sz="3200" dirty="0">
                <a:solidFill>
                  <a:srgbClr val="002060"/>
                </a:solidFill>
                <a:latin typeface="微软雅黑" panose="020B0503020204020204" pitchFamily="34" charset="-122"/>
                <a:ea typeface="微软雅黑" panose="020B0503020204020204" pitchFamily="34" charset="-122"/>
              </a:rPr>
              <a:t>选择性必修</a:t>
            </a:r>
            <a:r>
              <a:rPr lang="en-US" altLang="zh-CN" sz="3200" dirty="0">
                <a:solidFill>
                  <a:srgbClr val="002060"/>
                </a:solidFill>
                <a:latin typeface="微软雅黑" panose="020B0503020204020204" pitchFamily="34" charset="-122"/>
                <a:ea typeface="微软雅黑" panose="020B0503020204020204" pitchFamily="34" charset="-122"/>
              </a:rPr>
              <a:t>3 </a:t>
            </a:r>
            <a:endParaRPr lang="en-US" altLang="zh-CN" sz="3200" dirty="0">
              <a:solidFill>
                <a:srgbClr val="002060"/>
              </a:solidFill>
              <a:latin typeface="微软雅黑" panose="020B0503020204020204" pitchFamily="34" charset="-122"/>
              <a:ea typeface="微软雅黑" panose="020B0503020204020204" pitchFamily="34" charset="-122"/>
            </a:endParaRPr>
          </a:p>
          <a:p>
            <a:pPr algn="ctr"/>
            <a:r>
              <a:rPr lang="zh-CN" altLang="en-US" sz="3200" dirty="0">
                <a:solidFill>
                  <a:srgbClr val="002060"/>
                </a:solidFill>
                <a:latin typeface="微软雅黑" panose="020B0503020204020204" pitchFamily="34" charset="-122"/>
                <a:ea typeface="微软雅黑" panose="020B0503020204020204" pitchFamily="34" charset="-122"/>
              </a:rPr>
              <a:t>《生物技术与工程》</a:t>
            </a:r>
            <a:endParaRPr lang="zh-CN" altLang="en-US" sz="3200"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7"/>
          <p:cNvSpPr/>
          <p:nvPr/>
        </p:nvSpPr>
        <p:spPr>
          <a:xfrm>
            <a:off x="1479550" y="808038"/>
            <a:ext cx="2374900" cy="56673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defTabSz="2435860" eaLnBrk="1" hangingPunct="1">
              <a:defRPr/>
            </a:pPr>
            <a:endParaRPr lang="zh-CN" altLang="en-US" dirty="0">
              <a:ln w="38100">
                <a:solidFill>
                  <a:prstClr val="black"/>
                </a:solidFill>
              </a:ln>
              <a:solidFill>
                <a:srgbClr val="00B0F0"/>
              </a:solidFill>
              <a:ea typeface="黑体" panose="02010609060101010101" pitchFamily="49" charset="-122"/>
            </a:endParaRPr>
          </a:p>
        </p:txBody>
      </p:sp>
      <p:sp>
        <p:nvSpPr>
          <p:cNvPr id="9" name="矩形 7"/>
          <p:cNvSpPr>
            <a:spLocks noChangeArrowheads="1"/>
          </p:cNvSpPr>
          <p:nvPr/>
        </p:nvSpPr>
        <p:spPr bwMode="auto">
          <a:xfrm>
            <a:off x="1549400" y="679450"/>
            <a:ext cx="2236479" cy="70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5" tIns="45712" rIns="91425" bIns="45712">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dirty="0">
                <a:solidFill>
                  <a:srgbClr val="0070C0"/>
                </a:solidFill>
                <a:latin typeface="隶书" panose="02010509060101010101" pitchFamily="49" charset="-122"/>
                <a:ea typeface="隶书" panose="02010509060101010101" pitchFamily="49" charset="-122"/>
              </a:rPr>
              <a:t>应用探究</a:t>
            </a:r>
            <a:endParaRPr lang="zh-CN" altLang="en-US" sz="4000" dirty="0">
              <a:solidFill>
                <a:srgbClr val="0070C0"/>
              </a:solidFill>
              <a:latin typeface="隶书" panose="02010509060101010101" pitchFamily="49" charset="-122"/>
              <a:ea typeface="隶书" panose="02010509060101010101" pitchFamily="49" charset="-122"/>
            </a:endParaRPr>
          </a:p>
        </p:txBody>
      </p:sp>
      <p:sp>
        <p:nvSpPr>
          <p:cNvPr id="4" name="Text Box 3"/>
          <p:cNvSpPr txBox="1">
            <a:spLocks noChangeArrowheads="1"/>
          </p:cNvSpPr>
          <p:nvPr/>
        </p:nvSpPr>
        <p:spPr bwMode="auto">
          <a:xfrm>
            <a:off x="2111674" y="2380933"/>
            <a:ext cx="12770974" cy="525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61" tIns="91431" rIns="182861" bIns="91431">
            <a:spAutoFit/>
          </a:bodyPr>
          <a:lstStyle>
            <a:defPPr>
              <a:defRPr lang="en-US"/>
            </a:defPPr>
            <a:lvl1pPr indent="791845" defTabSz="1828800" eaLnBrk="0" fontAlgn="base" hangingPunct="0">
              <a:lnSpc>
                <a:spcPct val="110000"/>
              </a:lnSpc>
              <a:spcBef>
                <a:spcPct val="0"/>
              </a:spcBef>
              <a:spcAft>
                <a:spcPct val="0"/>
              </a:spcAft>
              <a:defRPr sz="4000">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defRPr>
            </a:lvl1pPr>
          </a:lstStyle>
          <a:p>
            <a:pPr>
              <a:lnSpc>
                <a:spcPct val="140000"/>
              </a:lnSpc>
            </a:pPr>
            <a:r>
              <a:rPr lang="zh-CN" altLang="en-US" dirty="0"/>
              <a:t>如图为表达载体的模式图，若结构</a:t>
            </a:r>
            <a:r>
              <a:rPr lang="en-US" altLang="zh-CN" dirty="0"/>
              <a:t>X</a:t>
            </a:r>
            <a:r>
              <a:rPr lang="zh-CN" altLang="en-US" dirty="0"/>
              <a:t>是表达载体所必需的，则</a:t>
            </a:r>
            <a:r>
              <a:rPr lang="en-US" altLang="zh-CN" dirty="0"/>
              <a:t>X</a:t>
            </a:r>
            <a:r>
              <a:rPr lang="zh-CN" altLang="en-US" dirty="0"/>
              <a:t>最可能是（         ）</a:t>
            </a:r>
            <a:endParaRPr lang="zh-CN" altLang="en-US" dirty="0"/>
          </a:p>
          <a:p>
            <a:pPr>
              <a:lnSpc>
                <a:spcPct val="140000"/>
              </a:lnSpc>
            </a:pPr>
            <a:r>
              <a:rPr lang="en-US" altLang="zh-CN" dirty="0"/>
              <a:t>A</a:t>
            </a:r>
            <a:r>
              <a:rPr lang="zh-CN" altLang="en-US" dirty="0"/>
              <a:t>．氨苄青霉素抗性基因			</a:t>
            </a:r>
            <a:endParaRPr lang="zh-CN" altLang="en-US" dirty="0"/>
          </a:p>
          <a:p>
            <a:pPr>
              <a:lnSpc>
                <a:spcPct val="140000"/>
              </a:lnSpc>
            </a:pPr>
            <a:r>
              <a:rPr lang="en-US" altLang="zh-CN" dirty="0"/>
              <a:t>B</a:t>
            </a:r>
            <a:r>
              <a:rPr lang="zh-CN" altLang="en-US" dirty="0"/>
              <a:t>．启动子</a:t>
            </a:r>
            <a:endParaRPr lang="zh-CN" altLang="en-US" dirty="0"/>
          </a:p>
          <a:p>
            <a:pPr>
              <a:lnSpc>
                <a:spcPct val="140000"/>
              </a:lnSpc>
            </a:pPr>
            <a:r>
              <a:rPr lang="en-US" altLang="zh-CN" dirty="0"/>
              <a:t>C</a:t>
            </a:r>
            <a:r>
              <a:rPr lang="zh-CN" altLang="en-US" dirty="0"/>
              <a:t>．限制酶					</a:t>
            </a:r>
            <a:endParaRPr lang="zh-CN" altLang="en-US" dirty="0"/>
          </a:p>
          <a:p>
            <a:pPr>
              <a:lnSpc>
                <a:spcPct val="140000"/>
              </a:lnSpc>
            </a:pPr>
            <a:r>
              <a:rPr lang="en-US" altLang="zh-CN" dirty="0"/>
              <a:t>D</a:t>
            </a:r>
            <a:r>
              <a:rPr lang="zh-CN" altLang="en-US" dirty="0"/>
              <a:t>．</a:t>
            </a:r>
            <a:r>
              <a:rPr lang="en-US" altLang="zh-CN" dirty="0"/>
              <a:t>DNA</a:t>
            </a:r>
            <a:r>
              <a:rPr lang="zh-CN" altLang="en-US" dirty="0"/>
              <a:t>连接酶</a:t>
            </a:r>
            <a:endParaRPr lang="zh-CN" altLang="en-US" dirty="0"/>
          </a:p>
        </p:txBody>
      </p:sp>
      <p:sp>
        <p:nvSpPr>
          <p:cNvPr id="5" name="TextBox 4"/>
          <p:cNvSpPr txBox="1">
            <a:spLocks noChangeArrowheads="1"/>
          </p:cNvSpPr>
          <p:nvPr/>
        </p:nvSpPr>
        <p:spPr bwMode="auto">
          <a:xfrm>
            <a:off x="7460273" y="3268280"/>
            <a:ext cx="723134" cy="84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en-US" altLang="zh-CN" sz="42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B</a:t>
            </a:r>
            <a:endParaRPr lang="zh-CN" altLang="en-US" sz="42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6" name="Picture 11" descr="F:\生物人教选修3练案\A23.TIF"/>
          <p:cNvPicPr>
            <a:picLocks noChangeAspect="1" noChangeArrowheads="1"/>
          </p:cNvPicPr>
          <p:nvPr/>
        </p:nvPicPr>
        <p:blipFill>
          <a:blip r:embed="rId1" r:link="rId2" cstate="print">
            <a:extLst>
              <a:ext uri="{28A0092B-C50C-407E-A947-70E740481C1C}">
                <a14:useLocalDpi xmlns:a14="http://schemas.microsoft.com/office/drawing/2010/main" val="0"/>
              </a:ext>
            </a:extLst>
          </a:blip>
          <a:srcRect/>
          <a:stretch>
            <a:fillRect/>
          </a:stretch>
        </p:blipFill>
        <p:spPr bwMode="auto">
          <a:xfrm>
            <a:off x="10170981" y="3692659"/>
            <a:ext cx="4043626" cy="383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7"/>
          <p:cNvSpPr/>
          <p:nvPr/>
        </p:nvSpPr>
        <p:spPr>
          <a:xfrm>
            <a:off x="1479550" y="808038"/>
            <a:ext cx="2374900" cy="56673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defTabSz="2435860" eaLnBrk="1" hangingPunct="1">
              <a:defRPr/>
            </a:pPr>
            <a:endParaRPr lang="zh-CN" altLang="en-US" dirty="0">
              <a:ln w="38100">
                <a:solidFill>
                  <a:prstClr val="black"/>
                </a:solidFill>
              </a:ln>
              <a:solidFill>
                <a:srgbClr val="00B0F0"/>
              </a:solidFill>
              <a:ea typeface="黑体" panose="02010609060101010101" pitchFamily="49" charset="-122"/>
            </a:endParaRPr>
          </a:p>
        </p:txBody>
      </p:sp>
      <p:sp>
        <p:nvSpPr>
          <p:cNvPr id="9" name="矩形 7"/>
          <p:cNvSpPr>
            <a:spLocks noChangeArrowheads="1"/>
          </p:cNvSpPr>
          <p:nvPr/>
        </p:nvSpPr>
        <p:spPr bwMode="auto">
          <a:xfrm>
            <a:off x="1549400" y="679450"/>
            <a:ext cx="2236479" cy="70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5" tIns="45712" rIns="91425" bIns="45712">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dirty="0">
                <a:solidFill>
                  <a:srgbClr val="0070C0"/>
                </a:solidFill>
                <a:latin typeface="隶书" panose="02010509060101010101" pitchFamily="49" charset="-122"/>
                <a:ea typeface="隶书" panose="02010509060101010101" pitchFamily="49" charset="-122"/>
              </a:rPr>
              <a:t>应用探究</a:t>
            </a:r>
            <a:endParaRPr lang="zh-CN" altLang="en-US" sz="4000" dirty="0">
              <a:solidFill>
                <a:srgbClr val="0070C0"/>
              </a:solidFill>
              <a:latin typeface="隶书" panose="02010509060101010101" pitchFamily="49" charset="-122"/>
              <a:ea typeface="隶书" panose="02010509060101010101" pitchFamily="49" charset="-122"/>
            </a:endParaRPr>
          </a:p>
        </p:txBody>
      </p:sp>
      <p:sp>
        <p:nvSpPr>
          <p:cNvPr id="5" name="TextBox 4"/>
          <p:cNvSpPr txBox="1">
            <a:spLocks noChangeArrowheads="1"/>
          </p:cNvSpPr>
          <p:nvPr/>
        </p:nvSpPr>
        <p:spPr bwMode="auto">
          <a:xfrm>
            <a:off x="13314256" y="2622743"/>
            <a:ext cx="1368152" cy="84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en-US" altLang="zh-CN" sz="42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C</a:t>
            </a:r>
            <a:endParaRPr lang="zh-CN" altLang="en-US" sz="42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文本框 7"/>
          <p:cNvSpPr txBox="1"/>
          <p:nvPr/>
        </p:nvSpPr>
        <p:spPr>
          <a:xfrm>
            <a:off x="2114550" y="2525758"/>
            <a:ext cx="12649200" cy="5632311"/>
          </a:xfrm>
          <a:prstGeom prst="rect">
            <a:avLst/>
          </a:prstGeom>
          <a:noFill/>
        </p:spPr>
        <p:txBody>
          <a:bodyPr wrap="square">
            <a:spAutoFit/>
          </a:bodyPr>
          <a:lstStyle/>
          <a:p>
            <a:pPr indent="791845">
              <a:lnSpc>
                <a:spcPct val="150000"/>
              </a:lnSpc>
            </a:pPr>
            <a:r>
              <a:rPr lang="zh-CN" altLang="en-US" sz="4000" dirty="0">
                <a:latin typeface="Times New Roman" panose="02020603050405020304" pitchFamily="18" charset="0"/>
                <a:ea typeface="黑体" panose="02010609060101010101" pitchFamily="49" charset="-122"/>
                <a:cs typeface="Times New Roman" panose="02020603050405020304" pitchFamily="18" charset="0"/>
              </a:rPr>
              <a:t>质粒上的抗性基因在基因工程中的主要作用是</a:t>
            </a:r>
            <a:r>
              <a:rPr lang="en-US" altLang="zh-CN" sz="4000" dirty="0">
                <a:latin typeface="Times New Roman" panose="02020603050405020304" pitchFamily="18" charset="0"/>
                <a:ea typeface="黑体" panose="02010609060101010101" pitchFamily="49" charset="-122"/>
                <a:cs typeface="Times New Roman" panose="02020603050405020304" pitchFamily="18" charset="0"/>
              </a:rPr>
              <a:t>(          )</a:t>
            </a:r>
            <a:endParaRPr lang="en-US" altLang="zh-CN" sz="4000" dirty="0">
              <a:latin typeface="Times New Roman" panose="02020603050405020304" pitchFamily="18" charset="0"/>
              <a:ea typeface="黑体" panose="02010609060101010101" pitchFamily="49" charset="-122"/>
              <a:cs typeface="Times New Roman" panose="02020603050405020304" pitchFamily="18" charset="0"/>
            </a:endParaRPr>
          </a:p>
          <a:p>
            <a:pPr indent="791845">
              <a:lnSpc>
                <a:spcPct val="150000"/>
              </a:lnSpc>
            </a:pPr>
            <a:r>
              <a:rPr lang="en-US" altLang="zh-CN" sz="4000" dirty="0">
                <a:latin typeface="Times New Roman" panose="02020603050405020304" pitchFamily="18" charset="0"/>
                <a:ea typeface="黑体" panose="02010609060101010101" pitchFamily="49" charset="-122"/>
                <a:cs typeface="Times New Roman" panose="02020603050405020304" pitchFamily="18" charset="0"/>
              </a:rPr>
              <a:t>A. </a:t>
            </a:r>
            <a:r>
              <a:rPr lang="zh-CN" altLang="en-US" sz="4000" dirty="0">
                <a:latin typeface="Times New Roman" panose="02020603050405020304" pitchFamily="18" charset="0"/>
                <a:ea typeface="黑体" panose="02010609060101010101" pitchFamily="49" charset="-122"/>
                <a:cs typeface="Times New Roman" panose="02020603050405020304" pitchFamily="18" charset="0"/>
              </a:rPr>
              <a:t>使目的基因在受体细胞内易于表达</a:t>
            </a:r>
            <a:endParaRPr lang="en-US" altLang="zh-CN" sz="4000" dirty="0">
              <a:latin typeface="Times New Roman" panose="02020603050405020304" pitchFamily="18" charset="0"/>
              <a:ea typeface="黑体" panose="02010609060101010101" pitchFamily="49" charset="-122"/>
              <a:cs typeface="Times New Roman" panose="02020603050405020304" pitchFamily="18" charset="0"/>
            </a:endParaRPr>
          </a:p>
          <a:p>
            <a:pPr indent="791845">
              <a:lnSpc>
                <a:spcPct val="150000"/>
              </a:lnSpc>
            </a:pPr>
            <a:r>
              <a:rPr lang="en-US" altLang="zh-CN" sz="4000" dirty="0">
                <a:latin typeface="Times New Roman" panose="02020603050405020304" pitchFamily="18" charset="0"/>
                <a:ea typeface="黑体" panose="02010609060101010101" pitchFamily="49" charset="-122"/>
                <a:cs typeface="Times New Roman" panose="02020603050405020304" pitchFamily="18" charset="0"/>
              </a:rPr>
              <a:t>B. </a:t>
            </a:r>
            <a:r>
              <a:rPr lang="zh-CN" altLang="en-US" sz="4000" dirty="0">
                <a:latin typeface="Times New Roman" panose="02020603050405020304" pitchFamily="18" charset="0"/>
                <a:ea typeface="黑体" panose="02010609060101010101" pitchFamily="49" charset="-122"/>
                <a:cs typeface="Times New Roman" panose="02020603050405020304" pitchFamily="18" charset="0"/>
              </a:rPr>
              <a:t>使受体细胞具有抗药性</a:t>
            </a:r>
            <a:endParaRPr lang="en-US" altLang="zh-CN" sz="4000" dirty="0">
              <a:latin typeface="Times New Roman" panose="02020603050405020304" pitchFamily="18" charset="0"/>
              <a:ea typeface="黑体" panose="02010609060101010101" pitchFamily="49" charset="-122"/>
              <a:cs typeface="Times New Roman" panose="02020603050405020304" pitchFamily="18" charset="0"/>
            </a:endParaRPr>
          </a:p>
          <a:p>
            <a:pPr indent="791845">
              <a:lnSpc>
                <a:spcPct val="150000"/>
              </a:lnSpc>
            </a:pPr>
            <a:r>
              <a:rPr lang="en-US" altLang="zh-CN" sz="4000" dirty="0">
                <a:latin typeface="Times New Roman" panose="02020603050405020304" pitchFamily="18" charset="0"/>
                <a:ea typeface="黑体" panose="02010609060101010101" pitchFamily="49" charset="-122"/>
                <a:cs typeface="Times New Roman" panose="02020603050405020304" pitchFamily="18" charset="0"/>
              </a:rPr>
              <a:t>C. </a:t>
            </a:r>
            <a:r>
              <a:rPr lang="zh-CN" altLang="en-US" sz="4000" dirty="0">
                <a:latin typeface="Times New Roman" panose="02020603050405020304" pitchFamily="18" charset="0"/>
                <a:ea typeface="黑体" panose="02010609060101010101" pitchFamily="49" charset="-122"/>
                <a:cs typeface="Times New Roman" panose="02020603050405020304" pitchFamily="18" charset="0"/>
              </a:rPr>
              <a:t>有利于对目的基因是否导入受体细胞进行检测</a:t>
            </a:r>
            <a:endParaRPr lang="en-US" altLang="zh-CN" sz="4000" dirty="0">
              <a:latin typeface="Times New Roman" panose="02020603050405020304" pitchFamily="18" charset="0"/>
              <a:ea typeface="黑体" panose="02010609060101010101" pitchFamily="49" charset="-122"/>
              <a:cs typeface="Times New Roman" panose="02020603050405020304" pitchFamily="18" charset="0"/>
            </a:endParaRPr>
          </a:p>
          <a:p>
            <a:pPr indent="791845">
              <a:lnSpc>
                <a:spcPct val="150000"/>
              </a:lnSpc>
            </a:pPr>
            <a:r>
              <a:rPr lang="en-US" altLang="zh-CN" sz="4000" dirty="0">
                <a:latin typeface="Times New Roman" panose="02020603050405020304" pitchFamily="18" charset="0"/>
                <a:ea typeface="黑体" panose="02010609060101010101" pitchFamily="49" charset="-122"/>
                <a:cs typeface="Times New Roman" panose="02020603050405020304" pitchFamily="18" charset="0"/>
              </a:rPr>
              <a:t>D. </a:t>
            </a:r>
            <a:r>
              <a:rPr lang="zh-CN" altLang="en-US" sz="4000" dirty="0">
                <a:latin typeface="Times New Roman" panose="02020603050405020304" pitchFamily="18" charset="0"/>
                <a:ea typeface="黑体" panose="02010609060101010101" pitchFamily="49" charset="-122"/>
                <a:cs typeface="Times New Roman" panose="02020603050405020304" pitchFamily="18" charset="0"/>
              </a:rPr>
              <a:t>促进目的基因</a:t>
            </a:r>
            <a:r>
              <a:rPr lang="zh-CN" altLang="en-US" sz="4000">
                <a:latin typeface="Times New Roman" panose="02020603050405020304" pitchFamily="18" charset="0"/>
                <a:ea typeface="黑体" panose="02010609060101010101" pitchFamily="49" charset="-122"/>
                <a:cs typeface="Times New Roman" panose="02020603050405020304" pitchFamily="18" charset="0"/>
              </a:rPr>
              <a:t>与</a:t>
            </a:r>
            <a:r>
              <a:rPr lang="zh-CN" altLang="en-US" sz="4000" smtClean="0">
                <a:latin typeface="Times New Roman" panose="02020603050405020304" pitchFamily="18" charset="0"/>
                <a:ea typeface="黑体" panose="02010609060101010101" pitchFamily="49" charset="-122"/>
                <a:cs typeface="Times New Roman" panose="02020603050405020304" pitchFamily="18" charset="0"/>
              </a:rPr>
              <a:t>导入的</a:t>
            </a:r>
            <a:r>
              <a:rPr lang="zh-CN" altLang="en-US" sz="4000" dirty="0">
                <a:latin typeface="Times New Roman" panose="02020603050405020304" pitchFamily="18" charset="0"/>
                <a:ea typeface="黑体" panose="02010609060101010101" pitchFamily="49" charset="-122"/>
                <a:cs typeface="Times New Roman" panose="02020603050405020304" pitchFamily="18" charset="0"/>
              </a:rPr>
              <a:t>外源基因相连接，提高转基因操作的成功率</a:t>
            </a:r>
            <a:endParaRPr lang="zh-CN" altLang="en-US" sz="4000" dirty="0">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7"/>
          <p:cNvSpPr/>
          <p:nvPr/>
        </p:nvSpPr>
        <p:spPr>
          <a:xfrm>
            <a:off x="1479550" y="808038"/>
            <a:ext cx="2374900" cy="56673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defTabSz="2435860" eaLnBrk="1" hangingPunct="1">
              <a:defRPr/>
            </a:pPr>
            <a:endParaRPr lang="zh-CN" altLang="en-US" dirty="0">
              <a:ln w="38100">
                <a:solidFill>
                  <a:prstClr val="black"/>
                </a:solidFill>
              </a:ln>
              <a:solidFill>
                <a:srgbClr val="00B0F0"/>
              </a:solidFill>
              <a:ea typeface="黑体" panose="02010609060101010101" pitchFamily="49" charset="-122"/>
            </a:endParaRPr>
          </a:p>
        </p:txBody>
      </p:sp>
      <p:sp>
        <p:nvSpPr>
          <p:cNvPr id="5" name="矩形 7"/>
          <p:cNvSpPr>
            <a:spLocks noChangeArrowheads="1"/>
          </p:cNvSpPr>
          <p:nvPr/>
        </p:nvSpPr>
        <p:spPr bwMode="auto">
          <a:xfrm>
            <a:off x="1549400" y="679450"/>
            <a:ext cx="2236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5" tIns="45712" rIns="91425" bIns="45712">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a:solidFill>
                  <a:srgbClr val="0070C0"/>
                </a:solidFill>
                <a:latin typeface="隶书" panose="02010509060101010101" pitchFamily="49" charset="-122"/>
                <a:ea typeface="隶书" panose="02010509060101010101" pitchFamily="49" charset="-122"/>
              </a:rPr>
              <a:t>知识海洋</a:t>
            </a:r>
            <a:endParaRPr lang="zh-CN" altLang="en-US" sz="4000">
              <a:solidFill>
                <a:srgbClr val="0070C0"/>
              </a:solidFill>
              <a:latin typeface="隶书" panose="02010509060101010101" pitchFamily="49" charset="-122"/>
              <a:ea typeface="隶书" panose="02010509060101010101" pitchFamily="49" charset="-122"/>
            </a:endParaRPr>
          </a:p>
        </p:txBody>
      </p:sp>
      <p:sp>
        <p:nvSpPr>
          <p:cNvPr id="8" name="TextBox 1"/>
          <p:cNvSpPr txBox="1">
            <a:spLocks noChangeArrowheads="1"/>
          </p:cNvSpPr>
          <p:nvPr/>
        </p:nvSpPr>
        <p:spPr bwMode="auto">
          <a:xfrm>
            <a:off x="2353112" y="3286279"/>
            <a:ext cx="11780436" cy="1499000"/>
          </a:xfrm>
          <a:prstGeom prst="rect">
            <a:avLst/>
          </a:prstGeom>
          <a:noFill/>
        </p:spPr>
        <p:txBody>
          <a:bodyPr wrap="square">
            <a:spAutoFit/>
          </a:bodyPr>
          <a:lstStyle>
            <a:defPPr>
              <a:defRPr lang="en-US"/>
            </a:defPPr>
            <a:lvl1pPr indent="791845">
              <a:lnSpc>
                <a:spcPct val="150000"/>
              </a:lnSpc>
              <a:defRPr sz="4000">
                <a:latin typeface="Times New Roman" panose="02020603050405020304" pitchFamily="18" charset="0"/>
                <a:ea typeface="黑体" panose="02010609060101010101" pitchFamily="49" charset="-122"/>
                <a:cs typeface="Times New Roman" panose="02020603050405020304" pitchFamily="18" charset="0"/>
              </a:defRPr>
            </a:lvl1pPr>
          </a:lstStyle>
          <a:p>
            <a:pPr>
              <a:lnSpc>
                <a:spcPct val="120000"/>
              </a:lnSpc>
            </a:pPr>
            <a:r>
              <a:rPr lang="zh-CN" altLang="en-US" dirty="0"/>
              <a:t>将同一种限制酶切割获得的目的基因和质粒混合后加</a:t>
            </a:r>
            <a:r>
              <a:rPr lang="en-US" altLang="zh-CN" dirty="0"/>
              <a:t>DNA</a:t>
            </a:r>
            <a:r>
              <a:rPr lang="zh-CN" altLang="en-US" dirty="0"/>
              <a:t>连接酶会出现的连接方式有：</a:t>
            </a:r>
            <a:endParaRPr lang="zh-CN" altLang="en-US" dirty="0"/>
          </a:p>
        </p:txBody>
      </p:sp>
      <p:sp>
        <p:nvSpPr>
          <p:cNvPr id="10" name="TextBox 1"/>
          <p:cNvSpPr txBox="1">
            <a:spLocks noChangeArrowheads="1"/>
          </p:cNvSpPr>
          <p:nvPr/>
        </p:nvSpPr>
        <p:spPr bwMode="auto">
          <a:xfrm>
            <a:off x="2353112" y="9804288"/>
            <a:ext cx="12221021" cy="2237664"/>
          </a:xfrm>
          <a:prstGeom prst="rect">
            <a:avLst/>
          </a:prstGeom>
          <a:noFill/>
        </p:spPr>
        <p:txBody>
          <a:bodyPr wrap="square">
            <a:spAutoFit/>
          </a:bodyPr>
          <a:lstStyle>
            <a:defPPr>
              <a:defRPr lang="en-US"/>
            </a:defPPr>
            <a:lvl1pPr indent="791845">
              <a:lnSpc>
                <a:spcPct val="120000"/>
              </a:lnSpc>
              <a:defRPr sz="4000">
                <a:latin typeface="Times New Roman" panose="02020603050405020304" pitchFamily="18" charset="0"/>
                <a:ea typeface="黑体" panose="02010609060101010101" pitchFamily="49" charset="-122"/>
                <a:cs typeface="Times New Roman" panose="02020603050405020304" pitchFamily="18" charset="0"/>
              </a:defRPr>
            </a:lvl1pPr>
          </a:lstStyle>
          <a:p>
            <a:r>
              <a:rPr lang="zh-CN" altLang="en-US" dirty="0"/>
              <a:t>故实际应用中往往选择</a:t>
            </a:r>
            <a:r>
              <a:rPr lang="en-US" altLang="zh-CN" dirty="0"/>
              <a:t>2</a:t>
            </a:r>
            <a:r>
              <a:rPr lang="zh-CN" altLang="en-US" dirty="0"/>
              <a:t>种不同的限制酶分别切割，减少自连情况出现；</a:t>
            </a:r>
            <a:endParaRPr lang="en-US" altLang="zh-CN" dirty="0"/>
          </a:p>
          <a:p>
            <a:r>
              <a:rPr lang="zh-CN" altLang="en-US" dirty="0"/>
              <a:t>应用标记基因对重组</a:t>
            </a:r>
            <a:r>
              <a:rPr lang="en-US" altLang="zh-CN" dirty="0"/>
              <a:t>DNA</a:t>
            </a:r>
            <a:r>
              <a:rPr lang="zh-CN" altLang="en-US" dirty="0"/>
              <a:t>进行筛选。</a:t>
            </a:r>
            <a:endParaRPr lang="zh-CN" altLang="en-US" dirty="0"/>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53112" y="2235111"/>
            <a:ext cx="3650518" cy="1178055"/>
          </a:xfrm>
          <a:prstGeom prst="rect">
            <a:avLst/>
          </a:prstGeom>
        </p:spPr>
      </p:pic>
      <p:sp>
        <p:nvSpPr>
          <p:cNvPr id="4" name="文本框 3"/>
          <p:cNvSpPr txBox="1"/>
          <p:nvPr/>
        </p:nvSpPr>
        <p:spPr>
          <a:xfrm>
            <a:off x="3281615" y="5401329"/>
            <a:ext cx="1418401" cy="707886"/>
          </a:xfrm>
          <a:prstGeom prst="rect">
            <a:avLst/>
          </a:prstGeom>
          <a:solidFill>
            <a:srgbClr val="FF0000"/>
          </a:solidFill>
        </p:spPr>
        <p:txBody>
          <a:bodyPr wrap="square" anchor="ctr">
            <a:spAutoFit/>
          </a:bodyPr>
          <a:lstStyle>
            <a:defPPr>
              <a:defRPr lang="en-US"/>
            </a:defPPr>
            <a:lvl1pPr algn="ctr">
              <a:lnSpc>
                <a:spcPct val="100000"/>
              </a:lnSpc>
              <a:spcBef>
                <a:spcPct val="30000"/>
              </a:spcBef>
              <a:defRPr sz="4000">
                <a:solidFill>
                  <a:srgbClr val="FFFF00"/>
                </a:solidFill>
                <a:latin typeface="Times New Roman" panose="02020603050405020304" pitchFamily="18" charset="0"/>
                <a:ea typeface="黑体" panose="02010609060101010101" pitchFamily="49" charset="-122"/>
              </a:defRPr>
            </a:lvl1pPr>
          </a:lstStyle>
          <a:p>
            <a:r>
              <a:rPr lang="zh-CN" altLang="en-US" dirty="0"/>
              <a:t>自连</a:t>
            </a:r>
            <a:endParaRPr lang="zh-CN" altLang="en-US" dirty="0"/>
          </a:p>
        </p:txBody>
      </p:sp>
      <p:cxnSp>
        <p:nvCxnSpPr>
          <p:cNvPr id="15" name="肘形连接符 15"/>
          <p:cNvCxnSpPr/>
          <p:nvPr/>
        </p:nvCxnSpPr>
        <p:spPr>
          <a:xfrm>
            <a:off x="4719067" y="5759368"/>
            <a:ext cx="3300983" cy="540000"/>
          </a:xfrm>
          <a:prstGeom prst="bentConnector3">
            <a:avLst>
              <a:gd name="adj1" fmla="val 50000"/>
            </a:avLst>
          </a:prstGeom>
          <a:ln w="28575" cap="rnd">
            <a:solidFill>
              <a:srgbClr val="FF0000"/>
            </a:solidFill>
            <a:prstDash val="dashDot"/>
            <a:headEnd type="oval"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6" name="肘形连接符 20"/>
          <p:cNvCxnSpPr/>
          <p:nvPr/>
        </p:nvCxnSpPr>
        <p:spPr>
          <a:xfrm flipV="1">
            <a:off x="4719067" y="5226366"/>
            <a:ext cx="3300983" cy="540000"/>
          </a:xfrm>
          <a:prstGeom prst="bentConnector3">
            <a:avLst>
              <a:gd name="adj1" fmla="val 50000"/>
            </a:avLst>
          </a:prstGeom>
          <a:ln w="28575" cap="rnd">
            <a:solidFill>
              <a:srgbClr val="FF0000"/>
            </a:solidFill>
            <a:prstDash val="dashDot"/>
            <a:headEnd type="oval" w="lg" len="lg"/>
            <a:tailEnd type="stealth" w="lg" len="lg"/>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8020050" y="4870838"/>
            <a:ext cx="3262433" cy="707886"/>
          </a:xfrm>
          <a:prstGeom prst="rect">
            <a:avLst/>
          </a:prstGeom>
          <a:noFill/>
          <a:ln w="28575">
            <a:solidFill>
              <a:srgbClr val="FF0000"/>
            </a:solidFill>
            <a:prstDash val="dashDot"/>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en-US"/>
            </a:defPPr>
            <a:lvl1pPr algn="ctr">
              <a:defRPr sz="4000">
                <a:solidFill>
                  <a:srgbClr val="FF0000"/>
                </a:solidFill>
                <a:latin typeface="Times New Roman" panose="02020603050405020304" pitchFamily="18" charset="0"/>
                <a:ea typeface="黑体" panose="02010609060101010101" pitchFamily="49" charset="-122"/>
              </a:defRPr>
            </a:lvl1pPr>
          </a:lstStyle>
          <a:p>
            <a:r>
              <a:rPr lang="zh-CN" altLang="en-US" dirty="0"/>
              <a:t>目的基因自连</a:t>
            </a:r>
            <a:endParaRPr lang="zh-CN" altLang="en-US" dirty="0"/>
          </a:p>
        </p:txBody>
      </p:sp>
      <p:sp>
        <p:nvSpPr>
          <p:cNvPr id="18" name="文本框 17"/>
          <p:cNvSpPr txBox="1"/>
          <p:nvPr/>
        </p:nvSpPr>
        <p:spPr>
          <a:xfrm>
            <a:off x="8039100" y="5947019"/>
            <a:ext cx="2236511" cy="707886"/>
          </a:xfrm>
          <a:prstGeom prst="rect">
            <a:avLst/>
          </a:prstGeom>
          <a:noFill/>
          <a:ln w="28575">
            <a:solidFill>
              <a:srgbClr val="FF0000"/>
            </a:solidFill>
            <a:prstDash val="dashDot"/>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en-US"/>
            </a:defPPr>
            <a:lvl1pPr algn="ctr">
              <a:defRPr sz="4000">
                <a:solidFill>
                  <a:srgbClr val="FF0000"/>
                </a:solidFill>
                <a:latin typeface="Times New Roman" panose="02020603050405020304" pitchFamily="18" charset="0"/>
                <a:ea typeface="黑体" panose="02010609060101010101" pitchFamily="49" charset="-122"/>
              </a:defRPr>
            </a:lvl1pPr>
          </a:lstStyle>
          <a:p>
            <a:r>
              <a:rPr lang="zh-CN" altLang="en-US" dirty="0"/>
              <a:t>质粒自连</a:t>
            </a:r>
            <a:endParaRPr lang="zh-CN" altLang="en-US" dirty="0"/>
          </a:p>
        </p:txBody>
      </p:sp>
      <p:sp>
        <p:nvSpPr>
          <p:cNvPr id="20" name="文本框 19"/>
          <p:cNvSpPr txBox="1"/>
          <p:nvPr/>
        </p:nvSpPr>
        <p:spPr>
          <a:xfrm>
            <a:off x="3281616" y="8030630"/>
            <a:ext cx="3262432" cy="707886"/>
          </a:xfrm>
          <a:prstGeom prst="rect">
            <a:avLst/>
          </a:prstGeom>
          <a:solidFill>
            <a:srgbClr val="FF0000"/>
          </a:solidFill>
        </p:spPr>
        <p:txBody>
          <a:bodyPr wrap="none" anchor="ctr">
            <a:spAutoFit/>
          </a:bodyPr>
          <a:lstStyle>
            <a:defPPr>
              <a:defRPr lang="en-US"/>
            </a:defPPr>
            <a:lvl1pPr algn="ctr">
              <a:lnSpc>
                <a:spcPct val="100000"/>
              </a:lnSpc>
              <a:spcBef>
                <a:spcPct val="30000"/>
              </a:spcBef>
              <a:defRPr sz="4000">
                <a:solidFill>
                  <a:srgbClr val="FFFF00"/>
                </a:solidFill>
                <a:latin typeface="Times New Roman" panose="02020603050405020304" pitchFamily="18" charset="0"/>
                <a:ea typeface="黑体" panose="02010609060101010101" pitchFamily="49" charset="-122"/>
              </a:defRPr>
            </a:lvl1pPr>
          </a:lstStyle>
          <a:p>
            <a:r>
              <a:rPr lang="zh-CN" altLang="en-US" dirty="0"/>
              <a:t>片段间的连接</a:t>
            </a:r>
            <a:endParaRPr lang="zh-CN" altLang="en-US" dirty="0"/>
          </a:p>
        </p:txBody>
      </p:sp>
      <p:cxnSp>
        <p:nvCxnSpPr>
          <p:cNvPr id="21" name="肘形连接符 15"/>
          <p:cNvCxnSpPr/>
          <p:nvPr/>
        </p:nvCxnSpPr>
        <p:spPr>
          <a:xfrm>
            <a:off x="6563100" y="8385102"/>
            <a:ext cx="1440000" cy="1116000"/>
          </a:xfrm>
          <a:prstGeom prst="bentConnector3">
            <a:avLst>
              <a:gd name="adj1" fmla="val 50000"/>
            </a:avLst>
          </a:prstGeom>
          <a:ln w="28575" cap="rnd">
            <a:solidFill>
              <a:srgbClr val="FF0000"/>
            </a:solidFill>
            <a:prstDash val="dashDot"/>
            <a:headEnd type="oval"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2" name="肘形连接符 20"/>
          <p:cNvCxnSpPr/>
          <p:nvPr/>
        </p:nvCxnSpPr>
        <p:spPr>
          <a:xfrm flipV="1">
            <a:off x="6563100" y="7257783"/>
            <a:ext cx="1440000" cy="1116000"/>
          </a:xfrm>
          <a:prstGeom prst="bentConnector3">
            <a:avLst>
              <a:gd name="adj1" fmla="val 50000"/>
            </a:avLst>
          </a:prstGeom>
          <a:ln w="28575" cap="rnd">
            <a:solidFill>
              <a:srgbClr val="FF0000"/>
            </a:solidFill>
            <a:prstDash val="dashDot"/>
            <a:headEnd type="oval" w="lg" len="lg"/>
            <a:tailEnd type="stealth" w="lg" len="lg"/>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8039100" y="6895833"/>
            <a:ext cx="4878539" cy="707886"/>
          </a:xfrm>
          <a:prstGeom prst="rect">
            <a:avLst/>
          </a:prstGeom>
          <a:noFill/>
          <a:ln w="28575">
            <a:solidFill>
              <a:srgbClr val="FF0000"/>
            </a:solidFill>
            <a:prstDash val="dashDot"/>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en-US"/>
            </a:defPPr>
            <a:lvl1pPr algn="ctr">
              <a:defRPr sz="4000">
                <a:solidFill>
                  <a:srgbClr val="FF0000"/>
                </a:solidFill>
                <a:latin typeface="Times New Roman" panose="02020603050405020304" pitchFamily="18" charset="0"/>
                <a:ea typeface="黑体" panose="02010609060101010101" pitchFamily="49" charset="-122"/>
              </a:defRPr>
            </a:lvl1pPr>
          </a:lstStyle>
          <a:p>
            <a:r>
              <a:rPr lang="zh-CN" altLang="en-US" dirty="0"/>
              <a:t>目的基因与质粒连接</a:t>
            </a:r>
            <a:endParaRPr lang="zh-CN" altLang="en-US" dirty="0"/>
          </a:p>
        </p:txBody>
      </p:sp>
      <p:sp>
        <p:nvSpPr>
          <p:cNvPr id="34" name="文本框 33"/>
          <p:cNvSpPr txBox="1"/>
          <p:nvPr/>
        </p:nvSpPr>
        <p:spPr>
          <a:xfrm>
            <a:off x="8039101" y="7979016"/>
            <a:ext cx="5886449" cy="707886"/>
          </a:xfrm>
          <a:prstGeom prst="rect">
            <a:avLst/>
          </a:prstGeom>
          <a:noFill/>
          <a:ln w="28575">
            <a:solidFill>
              <a:srgbClr val="FF0000"/>
            </a:solidFill>
            <a:prstDash val="dashDot"/>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en-US"/>
            </a:defPPr>
            <a:lvl1pPr algn="ctr">
              <a:defRPr sz="4000">
                <a:solidFill>
                  <a:srgbClr val="FF0000"/>
                </a:solidFill>
                <a:latin typeface="Times New Roman" panose="02020603050405020304" pitchFamily="18" charset="0"/>
                <a:ea typeface="黑体" panose="02010609060101010101" pitchFamily="49" charset="-122"/>
              </a:defRPr>
            </a:lvl1pPr>
          </a:lstStyle>
          <a:p>
            <a:r>
              <a:rPr lang="zh-CN" altLang="en-US" dirty="0"/>
              <a:t>目的基因与目的基因连接</a:t>
            </a:r>
            <a:endParaRPr lang="zh-CN" altLang="en-US" dirty="0"/>
          </a:p>
        </p:txBody>
      </p:sp>
      <p:sp>
        <p:nvSpPr>
          <p:cNvPr id="36" name="文本框 35"/>
          <p:cNvSpPr txBox="1"/>
          <p:nvPr/>
        </p:nvSpPr>
        <p:spPr>
          <a:xfrm>
            <a:off x="8058153" y="9115361"/>
            <a:ext cx="3829047" cy="707886"/>
          </a:xfrm>
          <a:prstGeom prst="rect">
            <a:avLst/>
          </a:prstGeom>
          <a:noFill/>
          <a:ln w="28575">
            <a:solidFill>
              <a:srgbClr val="FF0000"/>
            </a:solidFill>
            <a:prstDash val="dashDot"/>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en-US"/>
            </a:defPPr>
            <a:lvl1pPr algn="ctr">
              <a:defRPr sz="4000">
                <a:solidFill>
                  <a:srgbClr val="FF0000"/>
                </a:solidFill>
                <a:latin typeface="Times New Roman" panose="02020603050405020304" pitchFamily="18" charset="0"/>
                <a:ea typeface="黑体" panose="02010609060101010101" pitchFamily="49" charset="-122"/>
              </a:defRPr>
            </a:lvl1pPr>
          </a:lstStyle>
          <a:p>
            <a:r>
              <a:rPr lang="zh-CN" altLang="en-US" dirty="0"/>
              <a:t>质粒与质粒连接</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P spid="6" grpId="0" animBg="1"/>
      <p:bldP spid="18" grpId="0" animBg="1"/>
      <p:bldP spid="20" grpId="0" animBg="1"/>
      <p:bldP spid="25" grpId="0" animBg="1"/>
      <p:bldP spid="34"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7"/>
          <p:cNvSpPr/>
          <p:nvPr/>
        </p:nvSpPr>
        <p:spPr>
          <a:xfrm>
            <a:off x="1479550" y="808038"/>
            <a:ext cx="2374900" cy="56673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defTabSz="2435860" eaLnBrk="1" hangingPunct="1">
              <a:defRPr/>
            </a:pPr>
            <a:endParaRPr lang="zh-CN" altLang="en-US" dirty="0">
              <a:ln w="38100">
                <a:solidFill>
                  <a:prstClr val="black"/>
                </a:solidFill>
              </a:ln>
              <a:solidFill>
                <a:srgbClr val="00B0F0"/>
              </a:solidFill>
              <a:ea typeface="黑体" panose="02010609060101010101" pitchFamily="49" charset="-122"/>
            </a:endParaRPr>
          </a:p>
        </p:txBody>
      </p:sp>
      <p:sp>
        <p:nvSpPr>
          <p:cNvPr id="9" name="矩形 7"/>
          <p:cNvSpPr>
            <a:spLocks noChangeArrowheads="1"/>
          </p:cNvSpPr>
          <p:nvPr/>
        </p:nvSpPr>
        <p:spPr bwMode="auto">
          <a:xfrm>
            <a:off x="1549400" y="679450"/>
            <a:ext cx="2236479" cy="70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5" tIns="45712" rIns="91425" bIns="45712">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dirty="0">
                <a:solidFill>
                  <a:srgbClr val="0070C0"/>
                </a:solidFill>
                <a:latin typeface="隶书" panose="02010509060101010101" pitchFamily="49" charset="-122"/>
                <a:ea typeface="隶书" panose="02010509060101010101" pitchFamily="49" charset="-122"/>
              </a:rPr>
              <a:t>应用探究</a:t>
            </a:r>
            <a:endParaRPr lang="zh-CN" altLang="en-US" sz="4000" dirty="0">
              <a:solidFill>
                <a:srgbClr val="0070C0"/>
              </a:solidFill>
              <a:latin typeface="隶书" panose="02010509060101010101" pitchFamily="49" charset="-122"/>
              <a:ea typeface="隶书" panose="02010509060101010101" pitchFamily="49" charset="-122"/>
            </a:endParaRPr>
          </a:p>
        </p:txBody>
      </p:sp>
      <p:sp>
        <p:nvSpPr>
          <p:cNvPr id="10" name="TextBox 12"/>
          <p:cNvSpPr txBox="1">
            <a:spLocks noChangeArrowheads="1"/>
          </p:cNvSpPr>
          <p:nvPr/>
        </p:nvSpPr>
        <p:spPr bwMode="auto">
          <a:xfrm>
            <a:off x="1925645" y="6883618"/>
            <a:ext cx="13809655" cy="306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61" tIns="91431" rIns="182861" bIns="91431">
            <a:spAutoFit/>
          </a:bodyPr>
          <a:lstStyle>
            <a:defPPr>
              <a:defRPr lang="en-US"/>
            </a:defPPr>
            <a:lvl1pPr indent="791845" defTabSz="1828800" fontAlgn="base" hangingPunct="0">
              <a:lnSpc>
                <a:spcPct val="120000"/>
              </a:lnSpc>
              <a:spcBef>
                <a:spcPct val="0"/>
              </a:spcBef>
              <a:spcAft>
                <a:spcPct val="0"/>
              </a:spcAft>
              <a:defRPr sz="4000">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defRPr>
            </a:lvl1pPr>
          </a:lstStyle>
          <a:p>
            <a:r>
              <a:rPr lang="zh-CN" altLang="en-US" dirty="0"/>
              <a:t>（</a:t>
            </a:r>
            <a:r>
              <a:rPr lang="en-US" altLang="zh-CN" dirty="0"/>
              <a:t>1</a:t>
            </a:r>
            <a:r>
              <a:rPr lang="zh-CN" altLang="en-US" dirty="0"/>
              <a:t>）将含有目的基因的</a:t>
            </a:r>
            <a:r>
              <a:rPr lang="en-US" altLang="zh-CN" dirty="0"/>
              <a:t>DNA</a:t>
            </a:r>
            <a:r>
              <a:rPr lang="zh-CN" altLang="en-US" dirty="0"/>
              <a:t>与质粒分别用</a:t>
            </a:r>
            <a:r>
              <a:rPr lang="en-US" altLang="zh-CN" i="1" dirty="0" err="1"/>
              <a:t>Eco</a:t>
            </a:r>
            <a:r>
              <a:rPr lang="en-US" altLang="zh-CN" dirty="0" err="1"/>
              <a:t>R</a:t>
            </a:r>
            <a:r>
              <a:rPr lang="en-US" altLang="zh-CN" dirty="0"/>
              <a:t>Ⅰ</a:t>
            </a:r>
            <a:r>
              <a:rPr lang="zh-CN" altLang="en-US" dirty="0"/>
              <a:t>酶切，酶切产物用</a:t>
            </a:r>
            <a:r>
              <a:rPr lang="en-US" altLang="zh-CN" dirty="0"/>
              <a:t>DNA</a:t>
            </a:r>
            <a:r>
              <a:rPr lang="zh-CN" altLang="en-US" dirty="0"/>
              <a:t>连接酶进行连接后，其中由两个</a:t>
            </a:r>
            <a:r>
              <a:rPr lang="en-US" altLang="zh-CN" dirty="0"/>
              <a:t>DNA</a:t>
            </a:r>
            <a:r>
              <a:rPr lang="zh-CN" altLang="en-US" dirty="0"/>
              <a:t>片段之间连接形成的产物有</a:t>
            </a:r>
            <a:r>
              <a:rPr lang="en-US" altLang="zh-CN" dirty="0"/>
              <a:t>______________________</a:t>
            </a:r>
            <a:r>
              <a:rPr lang="zh-CN" altLang="en-US" dirty="0"/>
              <a:t>、</a:t>
            </a:r>
            <a:r>
              <a:rPr lang="en-US" altLang="zh-CN" dirty="0"/>
              <a:t>__________________</a:t>
            </a:r>
            <a:r>
              <a:rPr lang="zh-CN" altLang="en-US" dirty="0"/>
              <a:t>、</a:t>
            </a:r>
            <a:r>
              <a:rPr lang="en-US" altLang="zh-CN" dirty="0"/>
              <a:t>__________________________</a:t>
            </a:r>
            <a:r>
              <a:rPr lang="zh-CN" altLang="en-US" dirty="0"/>
              <a:t>三种。</a:t>
            </a:r>
            <a:endParaRPr lang="zh-CN" altLang="en-US" dirty="0"/>
          </a:p>
        </p:txBody>
      </p:sp>
      <p:sp>
        <p:nvSpPr>
          <p:cNvPr id="14" name="文本框 8"/>
          <p:cNvSpPr txBox="1">
            <a:spLocks noChangeArrowheads="1"/>
          </p:cNvSpPr>
          <p:nvPr/>
        </p:nvSpPr>
        <p:spPr bwMode="auto">
          <a:xfrm>
            <a:off x="6668681" y="8414278"/>
            <a:ext cx="53709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000" dirty="0">
                <a:solidFill>
                  <a:srgbClr val="FF0000"/>
                </a:solidFill>
                <a:latin typeface="黑体" panose="02010609060101010101" pitchFamily="49" charset="-122"/>
                <a:ea typeface="黑体" panose="02010609060101010101" pitchFamily="49" charset="-122"/>
              </a:rPr>
              <a:t>目的基因</a:t>
            </a:r>
            <a:r>
              <a:rPr lang="en-US" altLang="zh-CN" sz="4000" dirty="0">
                <a:solidFill>
                  <a:srgbClr val="FF0000"/>
                </a:solidFill>
                <a:latin typeface="黑体" panose="02010609060101010101" pitchFamily="49" charset="-122"/>
                <a:ea typeface="黑体" panose="02010609060101010101" pitchFamily="49" charset="-122"/>
              </a:rPr>
              <a:t>—</a:t>
            </a:r>
            <a:r>
              <a:rPr lang="zh-CN" altLang="en-US" sz="4000" dirty="0">
                <a:solidFill>
                  <a:srgbClr val="FF0000"/>
                </a:solidFill>
                <a:latin typeface="黑体" panose="02010609060101010101" pitchFamily="49" charset="-122"/>
                <a:ea typeface="黑体" panose="02010609060101010101" pitchFamily="49" charset="-122"/>
              </a:rPr>
              <a:t>载体连接物</a:t>
            </a:r>
            <a:endParaRPr lang="zh-CN" altLang="en-US" sz="4000" dirty="0">
              <a:solidFill>
                <a:srgbClr val="FF0000"/>
              </a:solidFill>
              <a:latin typeface="黑体" panose="02010609060101010101" pitchFamily="49" charset="-122"/>
              <a:ea typeface="黑体" panose="02010609060101010101" pitchFamily="49" charset="-122"/>
            </a:endParaRPr>
          </a:p>
        </p:txBody>
      </p:sp>
      <p:sp>
        <p:nvSpPr>
          <p:cNvPr id="15" name="文本框 11"/>
          <p:cNvSpPr txBox="1">
            <a:spLocks noChangeArrowheads="1"/>
          </p:cNvSpPr>
          <p:nvPr/>
        </p:nvSpPr>
        <p:spPr bwMode="auto">
          <a:xfrm>
            <a:off x="2192522" y="9122458"/>
            <a:ext cx="42765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000" dirty="0">
                <a:solidFill>
                  <a:srgbClr val="FF0000"/>
                </a:solidFill>
                <a:latin typeface="黑体" panose="02010609060101010101" pitchFamily="49" charset="-122"/>
                <a:ea typeface="黑体" panose="02010609060101010101" pitchFamily="49" charset="-122"/>
              </a:rPr>
              <a:t>载体</a:t>
            </a:r>
            <a:r>
              <a:rPr lang="en-US" altLang="zh-CN" sz="4000" dirty="0">
                <a:solidFill>
                  <a:srgbClr val="FF0000"/>
                </a:solidFill>
                <a:latin typeface="黑体" panose="02010609060101010101" pitchFamily="49" charset="-122"/>
                <a:ea typeface="黑体" panose="02010609060101010101" pitchFamily="49" charset="-122"/>
              </a:rPr>
              <a:t>—</a:t>
            </a:r>
            <a:r>
              <a:rPr lang="zh-CN" altLang="en-US" sz="4000" dirty="0">
                <a:solidFill>
                  <a:srgbClr val="FF0000"/>
                </a:solidFill>
                <a:latin typeface="黑体" panose="02010609060101010101" pitchFamily="49" charset="-122"/>
                <a:ea typeface="黑体" panose="02010609060101010101" pitchFamily="49" charset="-122"/>
              </a:rPr>
              <a:t>载体连接物</a:t>
            </a:r>
            <a:endParaRPr lang="zh-CN" altLang="en-US" sz="4000" dirty="0">
              <a:solidFill>
                <a:srgbClr val="FF0000"/>
              </a:solidFill>
              <a:latin typeface="黑体" panose="02010609060101010101" pitchFamily="49" charset="-122"/>
              <a:ea typeface="黑体" panose="02010609060101010101" pitchFamily="49" charset="-122"/>
            </a:endParaRPr>
          </a:p>
        </p:txBody>
      </p:sp>
      <p:sp>
        <p:nvSpPr>
          <p:cNvPr id="17" name="文本框 15"/>
          <p:cNvSpPr txBox="1">
            <a:spLocks noChangeArrowheads="1"/>
          </p:cNvSpPr>
          <p:nvPr/>
        </p:nvSpPr>
        <p:spPr bwMode="auto">
          <a:xfrm>
            <a:off x="7152749" y="9141508"/>
            <a:ext cx="71459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000" dirty="0">
                <a:solidFill>
                  <a:srgbClr val="FF0000"/>
                </a:solidFill>
                <a:latin typeface="黑体" panose="02010609060101010101" pitchFamily="49" charset="-122"/>
                <a:ea typeface="黑体" panose="02010609060101010101" pitchFamily="49" charset="-122"/>
              </a:rPr>
              <a:t>目的基因</a:t>
            </a:r>
            <a:r>
              <a:rPr lang="en-US" altLang="zh-CN" sz="4000" dirty="0">
                <a:solidFill>
                  <a:srgbClr val="FF0000"/>
                </a:solidFill>
                <a:latin typeface="黑体" panose="02010609060101010101" pitchFamily="49" charset="-122"/>
                <a:ea typeface="黑体" panose="02010609060101010101" pitchFamily="49" charset="-122"/>
              </a:rPr>
              <a:t>—</a:t>
            </a:r>
            <a:r>
              <a:rPr lang="zh-CN" altLang="en-US" sz="4000" dirty="0">
                <a:solidFill>
                  <a:srgbClr val="FF0000"/>
                </a:solidFill>
                <a:latin typeface="黑体" panose="02010609060101010101" pitchFamily="49" charset="-122"/>
                <a:ea typeface="黑体" panose="02010609060101010101" pitchFamily="49" charset="-122"/>
              </a:rPr>
              <a:t>目的基因连接物</a:t>
            </a:r>
            <a:endParaRPr lang="zh-CN" altLang="en-US" sz="4000" dirty="0">
              <a:solidFill>
                <a:srgbClr val="FF0000"/>
              </a:solidFill>
              <a:latin typeface="黑体" panose="02010609060101010101" pitchFamily="49" charset="-122"/>
              <a:ea typeface="黑体" panose="02010609060101010101" pitchFamily="49" charset="-122"/>
            </a:endParaRPr>
          </a:p>
        </p:txBody>
      </p:sp>
      <p:pic>
        <p:nvPicPr>
          <p:cNvPr id="4" name="Picture 5" descr="F:\生物人教选修3练案\A17.TIF"/>
          <p:cNvPicPr>
            <a:picLocks noChangeAspect="1" noChangeArrowheads="1"/>
          </p:cNvPicPr>
          <p:nvPr/>
        </p:nvPicPr>
        <p:blipFill>
          <a:blip r:embed="rId1" r:link="rId2" cstate="print">
            <a:extLst>
              <a:ext uri="{28A0092B-C50C-407E-A947-70E740481C1C}">
                <a14:useLocalDpi xmlns:a14="http://schemas.microsoft.com/office/drawing/2010/main" val="0"/>
              </a:ext>
            </a:extLst>
          </a:blip>
          <a:srcRect/>
          <a:stretch>
            <a:fillRect/>
          </a:stretch>
        </p:blipFill>
        <p:spPr bwMode="auto">
          <a:xfrm>
            <a:off x="12702069" y="2624957"/>
            <a:ext cx="4275763" cy="362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p:nvSpPr>
        <p:spPr bwMode="auto">
          <a:xfrm>
            <a:off x="1925645" y="2212830"/>
            <a:ext cx="10875955" cy="454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61" tIns="91431" rIns="182861" bIns="91431">
            <a:spAutoFit/>
          </a:bodyPr>
          <a:lstStyle>
            <a:defPPr>
              <a:defRPr lang="en-US"/>
            </a:defPPr>
            <a:lvl1pPr indent="791845" defTabSz="1828800" fontAlgn="base" hangingPunct="0">
              <a:lnSpc>
                <a:spcPct val="120000"/>
              </a:lnSpc>
              <a:spcBef>
                <a:spcPct val="0"/>
              </a:spcBef>
              <a:spcAft>
                <a:spcPct val="0"/>
              </a:spcAft>
              <a:defRPr sz="4000">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defRPr>
            </a:lvl1pPr>
          </a:lstStyle>
          <a:p>
            <a:r>
              <a:rPr lang="zh-CN" altLang="en-US" dirty="0"/>
              <a:t>下图为某种质粒表达载体的简图，小箭头所指分别为限制性核酸内切酶</a:t>
            </a:r>
            <a:r>
              <a:rPr lang="en-US" altLang="zh-CN" i="1" dirty="0" err="1"/>
              <a:t>Eco</a:t>
            </a:r>
            <a:r>
              <a:rPr lang="en-US" altLang="zh-CN" dirty="0" err="1"/>
              <a:t>R</a:t>
            </a:r>
            <a:r>
              <a:rPr lang="en-US" altLang="zh-CN" dirty="0"/>
              <a:t>Ⅰ</a:t>
            </a:r>
            <a:r>
              <a:rPr lang="zh-CN" altLang="en-US" dirty="0"/>
              <a:t>、</a:t>
            </a:r>
            <a:r>
              <a:rPr lang="en-US" altLang="zh-CN" i="1" dirty="0" err="1"/>
              <a:t>Bam</a:t>
            </a:r>
            <a:r>
              <a:rPr lang="en-US" altLang="zh-CN" dirty="0" err="1"/>
              <a:t>H</a:t>
            </a:r>
            <a:r>
              <a:rPr lang="en-US" altLang="zh-CN" dirty="0"/>
              <a:t>Ⅰ</a:t>
            </a:r>
            <a:r>
              <a:rPr lang="zh-CN" altLang="en-US" dirty="0"/>
              <a:t>的酶切位点，</a:t>
            </a:r>
            <a:r>
              <a:rPr lang="en-US" altLang="zh-CN" i="1" dirty="0" err="1"/>
              <a:t>amp</a:t>
            </a:r>
            <a:r>
              <a:rPr lang="en-US" altLang="zh-CN" baseline="30000" dirty="0" err="1"/>
              <a:t>R</a:t>
            </a:r>
            <a:r>
              <a:rPr lang="zh-CN" altLang="en-US" dirty="0"/>
              <a:t>为青霉素抗性基因，</a:t>
            </a:r>
            <a:r>
              <a:rPr lang="en-US" altLang="zh-CN" i="1" dirty="0" err="1"/>
              <a:t>tet</a:t>
            </a:r>
            <a:r>
              <a:rPr lang="en-US" altLang="zh-CN" baseline="30000" dirty="0" err="1"/>
              <a:t>R</a:t>
            </a:r>
            <a:r>
              <a:rPr lang="zh-CN" altLang="en-US" dirty="0"/>
              <a:t>为四环素抗性基因，</a:t>
            </a:r>
            <a:r>
              <a:rPr lang="en-US" altLang="zh-CN" dirty="0"/>
              <a:t>P</a:t>
            </a:r>
            <a:r>
              <a:rPr lang="zh-CN" altLang="en-US" dirty="0"/>
              <a:t>为启动子，</a:t>
            </a:r>
            <a:r>
              <a:rPr lang="en-US" altLang="zh-CN" dirty="0"/>
              <a:t>T</a:t>
            </a:r>
            <a:r>
              <a:rPr lang="zh-CN" altLang="en-US" dirty="0"/>
              <a:t>为终止子，</a:t>
            </a:r>
            <a:r>
              <a:rPr lang="en-US" altLang="zh-CN" i="1" dirty="0" err="1"/>
              <a:t>ori</a:t>
            </a:r>
            <a:r>
              <a:rPr lang="zh-CN" altLang="en-US" dirty="0"/>
              <a:t>为复制原点。已知目的基因的两端分别有包括</a:t>
            </a:r>
            <a:r>
              <a:rPr lang="en-US" altLang="zh-CN" i="1" dirty="0" err="1"/>
              <a:t>EcoR</a:t>
            </a:r>
            <a:r>
              <a:rPr lang="en-US" altLang="zh-CN" dirty="0"/>
              <a:t>Ⅰ</a:t>
            </a:r>
            <a:r>
              <a:rPr lang="zh-CN" altLang="en-US" dirty="0"/>
              <a:t>、</a:t>
            </a:r>
            <a:r>
              <a:rPr lang="en-US" altLang="zh-CN" i="1" dirty="0" err="1"/>
              <a:t>Bam</a:t>
            </a:r>
            <a:r>
              <a:rPr lang="en-US" altLang="zh-CN" dirty="0" err="1"/>
              <a:t>H</a:t>
            </a:r>
            <a:r>
              <a:rPr lang="en-US" altLang="zh-CN" dirty="0"/>
              <a:t>Ⅰ</a:t>
            </a:r>
            <a:r>
              <a:rPr lang="zh-CN" altLang="en-US" dirty="0"/>
              <a:t>在内的多种酶的酶切位点。</a:t>
            </a: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F:\生物人教选修3练案\A17.TIF"/>
          <p:cNvPicPr>
            <a:picLocks noChangeAspect="1" noChangeArrowheads="1"/>
          </p:cNvPicPr>
          <p:nvPr/>
        </p:nvPicPr>
        <p:blipFill>
          <a:blip r:embed="rId1" r:link="rId2" cstate="print">
            <a:extLst>
              <a:ext uri="{28A0092B-C50C-407E-A947-70E740481C1C}">
                <a14:useLocalDpi xmlns:a14="http://schemas.microsoft.com/office/drawing/2010/main" val="0"/>
              </a:ext>
            </a:extLst>
          </a:blip>
          <a:srcRect/>
          <a:stretch>
            <a:fillRect/>
          </a:stretch>
        </p:blipFill>
        <p:spPr bwMode="auto">
          <a:xfrm>
            <a:off x="12702069" y="2624957"/>
            <a:ext cx="4275763" cy="362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p:nvSpPr>
        <p:spPr bwMode="auto">
          <a:xfrm>
            <a:off x="1754195" y="6677626"/>
            <a:ext cx="14590705" cy="528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61" tIns="91431" rIns="182861" bIns="91431">
            <a:spAutoFit/>
          </a:bodyPr>
          <a:lstStyle>
            <a:defPPr>
              <a:defRPr lang="en-US"/>
            </a:defPPr>
            <a:lvl1pPr indent="791845" defTabSz="1828800" fontAlgn="base" hangingPunct="0">
              <a:lnSpc>
                <a:spcPct val="120000"/>
              </a:lnSpc>
              <a:spcBef>
                <a:spcPct val="0"/>
              </a:spcBef>
              <a:spcAft>
                <a:spcPct val="0"/>
              </a:spcAft>
              <a:defRPr sz="4000">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defRPr>
            </a:lvl1pPr>
          </a:lstStyle>
          <a:p>
            <a:r>
              <a:rPr lang="zh-CN" altLang="en-US" dirty="0"/>
              <a:t>（</a:t>
            </a:r>
            <a:r>
              <a:rPr lang="en-US" altLang="zh-CN" dirty="0"/>
              <a:t>2</a:t>
            </a:r>
            <a:r>
              <a:rPr lang="zh-CN" altLang="en-US" dirty="0"/>
              <a:t>）若要从这些连接产物中分离出重组质粒，需要对这些连接产物进行</a:t>
            </a:r>
            <a:r>
              <a:rPr lang="en-US" altLang="zh-CN" dirty="0"/>
              <a:t>__________</a:t>
            </a:r>
            <a:r>
              <a:rPr lang="zh-CN" altLang="en-US" dirty="0"/>
              <a:t>。</a:t>
            </a:r>
            <a:endParaRPr lang="en-US" altLang="zh-CN" dirty="0"/>
          </a:p>
          <a:p>
            <a:r>
              <a:rPr lang="zh-CN" altLang="en-US" dirty="0"/>
              <a:t>用上述</a:t>
            </a:r>
            <a:r>
              <a:rPr lang="en-US" altLang="zh-CN" dirty="0"/>
              <a:t>3</a:t>
            </a:r>
            <a:r>
              <a:rPr lang="zh-CN" altLang="en-US" dirty="0"/>
              <a:t>种连接产物与无任何抗药性的原核宿主细胞进行转化实验。之后将这些宿主细胞接种到含四环素的培养基中，能生长的原核宿主细胞所含有的连接产物是</a:t>
            </a:r>
            <a:r>
              <a:rPr lang="en-US" altLang="zh-CN" dirty="0"/>
              <a:t>__________________</a:t>
            </a:r>
            <a:r>
              <a:rPr lang="zh-CN" altLang="en-US" dirty="0"/>
              <a:t>；</a:t>
            </a:r>
            <a:endParaRPr lang="zh-CN" altLang="en-US" dirty="0"/>
          </a:p>
          <a:p>
            <a:r>
              <a:rPr lang="zh-CN" altLang="en-US" dirty="0"/>
              <a:t>若接种到含青霉素的培养基中，能生长的原核宿主细胞所含有的连接产物是</a:t>
            </a:r>
            <a:r>
              <a:rPr lang="en-US" altLang="zh-CN" dirty="0"/>
              <a:t>______________________________________</a:t>
            </a:r>
            <a:r>
              <a:rPr lang="zh-CN" altLang="en-US" dirty="0"/>
              <a:t>。</a:t>
            </a:r>
            <a:endParaRPr lang="en-US" altLang="zh-CN" dirty="0"/>
          </a:p>
        </p:txBody>
      </p:sp>
      <p:sp>
        <p:nvSpPr>
          <p:cNvPr id="7" name="圆角矩形 17"/>
          <p:cNvSpPr/>
          <p:nvPr/>
        </p:nvSpPr>
        <p:spPr>
          <a:xfrm>
            <a:off x="1479550" y="808038"/>
            <a:ext cx="2374900" cy="56673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defTabSz="2435860" eaLnBrk="1" hangingPunct="1">
              <a:defRPr/>
            </a:pPr>
            <a:endParaRPr lang="zh-CN" altLang="en-US" dirty="0">
              <a:ln w="38100">
                <a:solidFill>
                  <a:prstClr val="black"/>
                </a:solidFill>
              </a:ln>
              <a:solidFill>
                <a:srgbClr val="00B0F0"/>
              </a:solidFill>
              <a:ea typeface="黑体" panose="02010609060101010101" pitchFamily="49" charset="-122"/>
            </a:endParaRPr>
          </a:p>
        </p:txBody>
      </p:sp>
      <p:sp>
        <p:nvSpPr>
          <p:cNvPr id="9" name="矩形 7"/>
          <p:cNvSpPr>
            <a:spLocks noChangeArrowheads="1"/>
          </p:cNvSpPr>
          <p:nvPr/>
        </p:nvSpPr>
        <p:spPr bwMode="auto">
          <a:xfrm>
            <a:off x="1549400" y="679450"/>
            <a:ext cx="2236479" cy="70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5" tIns="45712" rIns="91425" bIns="45712">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dirty="0">
                <a:solidFill>
                  <a:srgbClr val="0070C0"/>
                </a:solidFill>
                <a:latin typeface="隶书" panose="02010509060101010101" pitchFamily="49" charset="-122"/>
                <a:ea typeface="隶书" panose="02010509060101010101" pitchFamily="49" charset="-122"/>
              </a:rPr>
              <a:t>应用探究</a:t>
            </a:r>
            <a:endParaRPr lang="zh-CN" altLang="en-US" sz="4000" dirty="0">
              <a:solidFill>
                <a:srgbClr val="0070C0"/>
              </a:solidFill>
              <a:latin typeface="隶书" panose="02010509060101010101" pitchFamily="49" charset="-122"/>
              <a:ea typeface="隶书" panose="02010509060101010101" pitchFamily="49" charset="-122"/>
            </a:endParaRPr>
          </a:p>
        </p:txBody>
      </p:sp>
      <p:sp>
        <p:nvSpPr>
          <p:cNvPr id="8" name="文本框 12"/>
          <p:cNvSpPr txBox="1">
            <a:spLocks noChangeArrowheads="1"/>
          </p:cNvSpPr>
          <p:nvPr/>
        </p:nvSpPr>
        <p:spPr bwMode="auto">
          <a:xfrm>
            <a:off x="5219800" y="7500343"/>
            <a:ext cx="22974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000" dirty="0">
                <a:solidFill>
                  <a:srgbClr val="FF0000"/>
                </a:solidFill>
                <a:latin typeface="黑体" panose="02010609060101010101" pitchFamily="49" charset="-122"/>
                <a:ea typeface="黑体" panose="02010609060101010101" pitchFamily="49" charset="-122"/>
              </a:rPr>
              <a:t>分离纯化</a:t>
            </a:r>
            <a:endParaRPr lang="zh-CN" altLang="en-US" sz="4000" dirty="0">
              <a:solidFill>
                <a:srgbClr val="FF0000"/>
              </a:solidFill>
              <a:latin typeface="黑体" panose="02010609060101010101" pitchFamily="49" charset="-122"/>
              <a:ea typeface="黑体" panose="02010609060101010101" pitchFamily="49" charset="-122"/>
            </a:endParaRPr>
          </a:p>
        </p:txBody>
      </p:sp>
      <p:sp>
        <p:nvSpPr>
          <p:cNvPr id="18" name="文本框 13"/>
          <p:cNvSpPr txBox="1">
            <a:spLocks noChangeArrowheads="1"/>
          </p:cNvSpPr>
          <p:nvPr/>
        </p:nvSpPr>
        <p:spPr bwMode="auto">
          <a:xfrm>
            <a:off x="5539599" y="11145242"/>
            <a:ext cx="97773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000" dirty="0">
                <a:solidFill>
                  <a:srgbClr val="FF0000"/>
                </a:solidFill>
                <a:latin typeface="黑体" panose="02010609060101010101" pitchFamily="49" charset="-122"/>
                <a:ea typeface="黑体" panose="02010609060101010101" pitchFamily="49" charset="-122"/>
              </a:rPr>
              <a:t>目的基因</a:t>
            </a:r>
            <a:r>
              <a:rPr lang="en-US" altLang="zh-CN" sz="4000" dirty="0">
                <a:solidFill>
                  <a:srgbClr val="FF0000"/>
                </a:solidFill>
                <a:latin typeface="黑体" panose="02010609060101010101" pitchFamily="49" charset="-122"/>
                <a:ea typeface="黑体" panose="02010609060101010101" pitchFamily="49" charset="-122"/>
              </a:rPr>
              <a:t>—</a:t>
            </a:r>
            <a:r>
              <a:rPr lang="zh-CN" altLang="en-US" sz="4000" dirty="0">
                <a:solidFill>
                  <a:srgbClr val="FF0000"/>
                </a:solidFill>
                <a:latin typeface="黑体" panose="02010609060101010101" pitchFamily="49" charset="-122"/>
                <a:ea typeface="黑体" panose="02010609060101010101" pitchFamily="49" charset="-122"/>
              </a:rPr>
              <a:t>载体连接物、载体</a:t>
            </a:r>
            <a:r>
              <a:rPr lang="en-US" altLang="zh-CN" sz="4000" dirty="0">
                <a:solidFill>
                  <a:srgbClr val="FF0000"/>
                </a:solidFill>
                <a:latin typeface="黑体" panose="02010609060101010101" pitchFamily="49" charset="-122"/>
                <a:ea typeface="黑体" panose="02010609060101010101" pitchFamily="49" charset="-122"/>
              </a:rPr>
              <a:t>-</a:t>
            </a:r>
            <a:r>
              <a:rPr lang="zh-CN" altLang="en-US" sz="4000" dirty="0">
                <a:solidFill>
                  <a:srgbClr val="FF0000"/>
                </a:solidFill>
                <a:latin typeface="黑体" panose="02010609060101010101" pitchFamily="49" charset="-122"/>
                <a:ea typeface="黑体" panose="02010609060101010101" pitchFamily="49" charset="-122"/>
              </a:rPr>
              <a:t>载体连接物</a:t>
            </a:r>
            <a:endParaRPr lang="zh-CN" altLang="en-US" sz="4000" dirty="0">
              <a:solidFill>
                <a:srgbClr val="FF0000"/>
              </a:solidFill>
              <a:latin typeface="黑体" panose="02010609060101010101" pitchFamily="49" charset="-122"/>
              <a:ea typeface="黑体" panose="02010609060101010101" pitchFamily="49" charset="-122"/>
            </a:endParaRPr>
          </a:p>
        </p:txBody>
      </p:sp>
      <p:sp>
        <p:nvSpPr>
          <p:cNvPr id="19" name="文本框 10"/>
          <p:cNvSpPr txBox="1">
            <a:spLocks noChangeArrowheads="1"/>
          </p:cNvSpPr>
          <p:nvPr/>
        </p:nvSpPr>
        <p:spPr bwMode="auto">
          <a:xfrm>
            <a:off x="10740249" y="9687068"/>
            <a:ext cx="45386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000" dirty="0">
                <a:solidFill>
                  <a:srgbClr val="FF0000"/>
                </a:solidFill>
                <a:latin typeface="黑体" panose="02010609060101010101" pitchFamily="49" charset="-122"/>
                <a:ea typeface="黑体" panose="02010609060101010101" pitchFamily="49" charset="-122"/>
              </a:rPr>
              <a:t>载体</a:t>
            </a:r>
            <a:r>
              <a:rPr lang="en-US" altLang="zh-CN" sz="4000" dirty="0">
                <a:solidFill>
                  <a:srgbClr val="FF0000"/>
                </a:solidFill>
                <a:latin typeface="黑体" panose="02010609060101010101" pitchFamily="49" charset="-122"/>
                <a:ea typeface="黑体" panose="02010609060101010101" pitchFamily="49" charset="-122"/>
              </a:rPr>
              <a:t>—</a:t>
            </a:r>
            <a:r>
              <a:rPr lang="zh-CN" altLang="en-US" sz="4000" dirty="0">
                <a:solidFill>
                  <a:srgbClr val="FF0000"/>
                </a:solidFill>
                <a:latin typeface="黑体" panose="02010609060101010101" pitchFamily="49" charset="-122"/>
                <a:ea typeface="黑体" panose="02010609060101010101" pitchFamily="49" charset="-122"/>
              </a:rPr>
              <a:t>载体连接物</a:t>
            </a:r>
            <a:endParaRPr lang="zh-CN" altLang="en-US" sz="4000" dirty="0">
              <a:solidFill>
                <a:srgbClr val="FF0000"/>
              </a:solidFill>
              <a:latin typeface="黑体" panose="02010609060101010101" pitchFamily="49" charset="-122"/>
              <a:ea typeface="黑体" panose="02010609060101010101" pitchFamily="49" charset="-122"/>
            </a:endParaRPr>
          </a:p>
        </p:txBody>
      </p:sp>
      <p:sp>
        <p:nvSpPr>
          <p:cNvPr id="4" name="TextBox 12"/>
          <p:cNvSpPr txBox="1">
            <a:spLocks noChangeArrowheads="1"/>
          </p:cNvSpPr>
          <p:nvPr/>
        </p:nvSpPr>
        <p:spPr bwMode="auto">
          <a:xfrm>
            <a:off x="1925645" y="2212830"/>
            <a:ext cx="10875955" cy="454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61" tIns="91431" rIns="182861" bIns="91431">
            <a:spAutoFit/>
          </a:bodyPr>
          <a:lstStyle>
            <a:defPPr>
              <a:defRPr lang="en-US"/>
            </a:defPPr>
            <a:lvl1pPr indent="791845" defTabSz="1828800" fontAlgn="base" hangingPunct="0">
              <a:lnSpc>
                <a:spcPct val="120000"/>
              </a:lnSpc>
              <a:spcBef>
                <a:spcPct val="0"/>
              </a:spcBef>
              <a:spcAft>
                <a:spcPct val="0"/>
              </a:spcAft>
              <a:defRPr sz="4000">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defRPr>
            </a:lvl1pPr>
          </a:lstStyle>
          <a:p>
            <a:r>
              <a:rPr lang="zh-CN" altLang="en-US" dirty="0"/>
              <a:t>下图为某种质粒表达载体的简图，小箭头所指分别为限制性核酸内切酶</a:t>
            </a:r>
            <a:r>
              <a:rPr lang="en-US" altLang="zh-CN" i="1" dirty="0" err="1"/>
              <a:t>Eco</a:t>
            </a:r>
            <a:r>
              <a:rPr lang="en-US" altLang="zh-CN" dirty="0" err="1"/>
              <a:t>R</a:t>
            </a:r>
            <a:r>
              <a:rPr lang="en-US" altLang="zh-CN" dirty="0"/>
              <a:t>Ⅰ</a:t>
            </a:r>
            <a:r>
              <a:rPr lang="zh-CN" altLang="en-US" dirty="0"/>
              <a:t>、</a:t>
            </a:r>
            <a:r>
              <a:rPr lang="en-US" altLang="zh-CN" i="1" dirty="0" err="1"/>
              <a:t>Bam</a:t>
            </a:r>
            <a:r>
              <a:rPr lang="en-US" altLang="zh-CN" dirty="0" err="1"/>
              <a:t>H</a:t>
            </a:r>
            <a:r>
              <a:rPr lang="en-US" altLang="zh-CN" dirty="0"/>
              <a:t>Ⅰ</a:t>
            </a:r>
            <a:r>
              <a:rPr lang="zh-CN" altLang="en-US" dirty="0"/>
              <a:t>的酶切位点，</a:t>
            </a:r>
            <a:r>
              <a:rPr lang="en-US" altLang="zh-CN" i="1" dirty="0" err="1"/>
              <a:t>amp</a:t>
            </a:r>
            <a:r>
              <a:rPr lang="en-US" altLang="zh-CN" baseline="30000" dirty="0" err="1"/>
              <a:t>R</a:t>
            </a:r>
            <a:r>
              <a:rPr lang="zh-CN" altLang="en-US" dirty="0"/>
              <a:t>为青霉素抗性基因，</a:t>
            </a:r>
            <a:r>
              <a:rPr lang="en-US" altLang="zh-CN" i="1" dirty="0" err="1"/>
              <a:t>tet</a:t>
            </a:r>
            <a:r>
              <a:rPr lang="en-US" altLang="zh-CN" baseline="30000" dirty="0" err="1"/>
              <a:t>R</a:t>
            </a:r>
            <a:r>
              <a:rPr lang="zh-CN" altLang="en-US" dirty="0"/>
              <a:t>为四环素抗性基因，</a:t>
            </a:r>
            <a:r>
              <a:rPr lang="en-US" altLang="zh-CN" dirty="0"/>
              <a:t>P</a:t>
            </a:r>
            <a:r>
              <a:rPr lang="zh-CN" altLang="en-US" dirty="0"/>
              <a:t>为启动子，</a:t>
            </a:r>
            <a:r>
              <a:rPr lang="en-US" altLang="zh-CN" dirty="0"/>
              <a:t>T</a:t>
            </a:r>
            <a:r>
              <a:rPr lang="zh-CN" altLang="en-US" dirty="0"/>
              <a:t>为终止子，</a:t>
            </a:r>
            <a:r>
              <a:rPr lang="en-US" altLang="zh-CN" i="1" dirty="0" err="1"/>
              <a:t>ori</a:t>
            </a:r>
            <a:r>
              <a:rPr lang="zh-CN" altLang="en-US" dirty="0"/>
              <a:t>为复制原点。已知目的基因的两端分别有包括</a:t>
            </a:r>
            <a:r>
              <a:rPr lang="en-US" altLang="zh-CN" i="1" dirty="0" err="1"/>
              <a:t>EcoR</a:t>
            </a:r>
            <a:r>
              <a:rPr lang="en-US" altLang="zh-CN" dirty="0"/>
              <a:t>Ⅰ</a:t>
            </a:r>
            <a:r>
              <a:rPr lang="zh-CN" altLang="en-US" dirty="0"/>
              <a:t>、</a:t>
            </a:r>
            <a:r>
              <a:rPr lang="en-US" altLang="zh-CN" i="1" dirty="0" err="1"/>
              <a:t>Bam</a:t>
            </a:r>
            <a:r>
              <a:rPr lang="en-US" altLang="zh-CN" dirty="0" err="1"/>
              <a:t>H</a:t>
            </a:r>
            <a:r>
              <a:rPr lang="en-US" altLang="zh-CN" dirty="0"/>
              <a:t>Ⅰ</a:t>
            </a:r>
            <a:r>
              <a:rPr lang="zh-CN" altLang="en-US" dirty="0"/>
              <a:t>在内的多种酶的酶切位点。</a:t>
            </a: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autoUpdateAnimBg="0" build="p"/>
      <p:bldP spid="19" grpId="0" autoUpdateAnimBg="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2"/>
          <p:cNvSpPr txBox="1">
            <a:spLocks noChangeArrowheads="1"/>
          </p:cNvSpPr>
          <p:nvPr/>
        </p:nvSpPr>
        <p:spPr bwMode="auto">
          <a:xfrm>
            <a:off x="2072233" y="6858794"/>
            <a:ext cx="13123752" cy="380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61" tIns="91431" rIns="182861" bIns="91431">
            <a:spAutoFit/>
          </a:bodyPr>
          <a:lstStyle>
            <a:defPPr>
              <a:defRPr lang="en-US"/>
            </a:defPPr>
            <a:lvl1pPr indent="791845" defTabSz="1828800" fontAlgn="base" hangingPunct="0">
              <a:lnSpc>
                <a:spcPct val="110000"/>
              </a:lnSpc>
              <a:spcBef>
                <a:spcPct val="0"/>
              </a:spcBef>
              <a:spcAft>
                <a:spcPct val="0"/>
              </a:spcAft>
              <a:defRPr sz="4000">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defRPr>
            </a:lvl1pPr>
          </a:lstStyle>
          <a:p>
            <a:pPr>
              <a:lnSpc>
                <a:spcPct val="120000"/>
              </a:lnSpc>
            </a:pPr>
            <a:r>
              <a:rPr lang="zh-CN" altLang="en-US" dirty="0"/>
              <a:t>（</a:t>
            </a:r>
            <a:r>
              <a:rPr lang="en-US" altLang="zh-CN" dirty="0"/>
              <a:t>3</a:t>
            </a:r>
            <a:r>
              <a:rPr lang="zh-CN" altLang="en-US" dirty="0"/>
              <a:t>）目的基因表达时，</a:t>
            </a:r>
            <a:r>
              <a:rPr lang="en-US" altLang="zh-CN" dirty="0"/>
              <a:t>RNA</a:t>
            </a:r>
            <a:r>
              <a:rPr lang="zh-CN" altLang="en-US" dirty="0"/>
              <a:t>聚合酶识别和结合的位点是</a:t>
            </a:r>
            <a:r>
              <a:rPr lang="en-US" altLang="zh-CN" dirty="0"/>
              <a:t>________</a:t>
            </a:r>
            <a:r>
              <a:rPr lang="zh-CN" altLang="en-US" dirty="0"/>
              <a:t>，其合成的产物是</a:t>
            </a:r>
            <a:r>
              <a:rPr lang="en-US" altLang="zh-CN" dirty="0"/>
              <a:t>____________</a:t>
            </a:r>
            <a:r>
              <a:rPr lang="zh-CN" altLang="en-US" dirty="0"/>
              <a:t>。</a:t>
            </a:r>
            <a:endParaRPr lang="zh-CN" altLang="en-US" dirty="0"/>
          </a:p>
          <a:p>
            <a:pPr>
              <a:lnSpc>
                <a:spcPct val="120000"/>
              </a:lnSpc>
            </a:pPr>
            <a:r>
              <a:rPr lang="zh-CN" altLang="en-US" dirty="0"/>
              <a:t>（</a:t>
            </a:r>
            <a:r>
              <a:rPr lang="en-US" altLang="zh-CN" dirty="0"/>
              <a:t>4</a:t>
            </a:r>
            <a:r>
              <a:rPr lang="zh-CN" altLang="en-US" dirty="0"/>
              <a:t>）在上述实验中，为了防止目的基因和质粒表达载体在酶切后产生的末端发生任意连接，酶切时应选用的酶是</a:t>
            </a:r>
            <a:r>
              <a:rPr lang="en-US" altLang="zh-CN" dirty="0"/>
              <a:t>_________________</a:t>
            </a:r>
            <a:r>
              <a:rPr lang="zh-CN" altLang="en-US" dirty="0"/>
              <a:t>。</a:t>
            </a:r>
            <a:endParaRPr lang="zh-CN" altLang="en-US" dirty="0"/>
          </a:p>
        </p:txBody>
      </p:sp>
      <p:sp>
        <p:nvSpPr>
          <p:cNvPr id="7" name="圆角矩形 17"/>
          <p:cNvSpPr/>
          <p:nvPr/>
        </p:nvSpPr>
        <p:spPr>
          <a:xfrm>
            <a:off x="1479550" y="808038"/>
            <a:ext cx="2374900" cy="56673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defTabSz="2435860" eaLnBrk="1" hangingPunct="1">
              <a:defRPr/>
            </a:pPr>
            <a:endParaRPr lang="zh-CN" altLang="en-US" dirty="0">
              <a:ln w="38100">
                <a:solidFill>
                  <a:prstClr val="black"/>
                </a:solidFill>
              </a:ln>
              <a:solidFill>
                <a:srgbClr val="00B0F0"/>
              </a:solidFill>
              <a:ea typeface="黑体" panose="02010609060101010101" pitchFamily="49" charset="-122"/>
            </a:endParaRPr>
          </a:p>
        </p:txBody>
      </p:sp>
      <p:sp>
        <p:nvSpPr>
          <p:cNvPr id="9" name="矩形 7"/>
          <p:cNvSpPr>
            <a:spLocks noChangeArrowheads="1"/>
          </p:cNvSpPr>
          <p:nvPr/>
        </p:nvSpPr>
        <p:spPr bwMode="auto">
          <a:xfrm>
            <a:off x="1549400" y="679450"/>
            <a:ext cx="2236479" cy="70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5" tIns="45712" rIns="91425" bIns="45712">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dirty="0">
                <a:solidFill>
                  <a:srgbClr val="0070C0"/>
                </a:solidFill>
                <a:latin typeface="隶书" panose="02010509060101010101" pitchFamily="49" charset="-122"/>
                <a:ea typeface="隶书" panose="02010509060101010101" pitchFamily="49" charset="-122"/>
              </a:rPr>
              <a:t>应用探究</a:t>
            </a:r>
            <a:endParaRPr lang="zh-CN" altLang="en-US" sz="4000" dirty="0">
              <a:solidFill>
                <a:srgbClr val="0070C0"/>
              </a:solidFill>
              <a:latin typeface="隶书" panose="02010509060101010101" pitchFamily="49" charset="-122"/>
              <a:ea typeface="隶书" panose="02010509060101010101" pitchFamily="49" charset="-122"/>
            </a:endParaRPr>
          </a:p>
        </p:txBody>
      </p:sp>
      <p:sp>
        <p:nvSpPr>
          <p:cNvPr id="15" name="文本框 8"/>
          <p:cNvSpPr txBox="1">
            <a:spLocks noChangeArrowheads="1"/>
          </p:cNvSpPr>
          <p:nvPr/>
        </p:nvSpPr>
        <p:spPr bwMode="auto">
          <a:xfrm>
            <a:off x="3472297" y="7677392"/>
            <a:ext cx="20473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000" dirty="0">
                <a:solidFill>
                  <a:srgbClr val="FF0000"/>
                </a:solidFill>
                <a:latin typeface="黑体" panose="02010609060101010101" pitchFamily="49" charset="-122"/>
                <a:ea typeface="黑体" panose="02010609060101010101" pitchFamily="49" charset="-122"/>
              </a:rPr>
              <a:t>启动子</a:t>
            </a:r>
            <a:endParaRPr lang="zh-CN" altLang="en-US" sz="4000" dirty="0">
              <a:solidFill>
                <a:srgbClr val="FF0000"/>
              </a:solidFill>
              <a:latin typeface="黑体" panose="02010609060101010101" pitchFamily="49" charset="-122"/>
              <a:ea typeface="黑体" panose="02010609060101010101" pitchFamily="49" charset="-122"/>
            </a:endParaRPr>
          </a:p>
        </p:txBody>
      </p:sp>
      <p:sp>
        <p:nvSpPr>
          <p:cNvPr id="16" name="文本框 11"/>
          <p:cNvSpPr txBox="1">
            <a:spLocks noChangeArrowheads="1"/>
          </p:cNvSpPr>
          <p:nvPr/>
        </p:nvSpPr>
        <p:spPr bwMode="auto">
          <a:xfrm>
            <a:off x="9971847" y="7730147"/>
            <a:ext cx="20473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4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mRNA</a:t>
            </a:r>
            <a:endParaRPr lang="zh-CN" altLang="en-US" sz="4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7" name="文本框 15"/>
          <p:cNvSpPr txBox="1">
            <a:spLocks noChangeArrowheads="1"/>
          </p:cNvSpPr>
          <p:nvPr/>
        </p:nvSpPr>
        <p:spPr bwMode="auto">
          <a:xfrm>
            <a:off x="2991010" y="9924983"/>
            <a:ext cx="462898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4000" i="1" dirty="0" err="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Eco</a:t>
            </a:r>
            <a:r>
              <a:rPr lang="en-US" altLang="zh-CN" sz="4000" dirty="0" err="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RⅠ</a:t>
            </a:r>
            <a:r>
              <a:rPr lang="zh-CN" altLang="en-US" sz="4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和</a:t>
            </a:r>
            <a:r>
              <a:rPr lang="en-US" altLang="zh-CN" sz="4000" i="1" dirty="0" err="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Bam</a:t>
            </a:r>
            <a:r>
              <a:rPr lang="en-US" altLang="zh-CN" sz="4000" dirty="0" err="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HⅠ</a:t>
            </a:r>
            <a:endParaRPr lang="zh-CN" altLang="en-US" sz="4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 name="Picture 5" descr="F:\生物人教选修3练案\A17.TIF"/>
          <p:cNvPicPr>
            <a:picLocks noChangeAspect="1" noChangeArrowheads="1"/>
          </p:cNvPicPr>
          <p:nvPr/>
        </p:nvPicPr>
        <p:blipFill>
          <a:blip r:embed="rId1" r:link="rId2" cstate="print">
            <a:extLst>
              <a:ext uri="{28A0092B-C50C-407E-A947-70E740481C1C}">
                <a14:useLocalDpi xmlns:a14="http://schemas.microsoft.com/office/drawing/2010/main" val="0"/>
              </a:ext>
            </a:extLst>
          </a:blip>
          <a:srcRect/>
          <a:stretch>
            <a:fillRect/>
          </a:stretch>
        </p:blipFill>
        <p:spPr bwMode="auto">
          <a:xfrm>
            <a:off x="12702069" y="2624957"/>
            <a:ext cx="4275763" cy="362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2"/>
          <p:cNvSpPr txBox="1">
            <a:spLocks noChangeArrowheads="1"/>
          </p:cNvSpPr>
          <p:nvPr/>
        </p:nvSpPr>
        <p:spPr bwMode="auto">
          <a:xfrm>
            <a:off x="1925645" y="2212830"/>
            <a:ext cx="10875955" cy="454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61" tIns="91431" rIns="182861" bIns="91431">
            <a:spAutoFit/>
          </a:bodyPr>
          <a:lstStyle>
            <a:defPPr>
              <a:defRPr lang="en-US"/>
            </a:defPPr>
            <a:lvl1pPr indent="791845" defTabSz="1828800" fontAlgn="base" hangingPunct="0">
              <a:lnSpc>
                <a:spcPct val="120000"/>
              </a:lnSpc>
              <a:spcBef>
                <a:spcPct val="0"/>
              </a:spcBef>
              <a:spcAft>
                <a:spcPct val="0"/>
              </a:spcAft>
              <a:defRPr sz="4000">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defRPr>
            </a:lvl1pPr>
          </a:lstStyle>
          <a:p>
            <a:r>
              <a:rPr lang="zh-CN" altLang="en-US" dirty="0"/>
              <a:t>下图为某种质粒表达载体的简图，小箭头所指分别为限制性核酸内切酶</a:t>
            </a:r>
            <a:r>
              <a:rPr lang="en-US" altLang="zh-CN" i="1" dirty="0" err="1"/>
              <a:t>Eco</a:t>
            </a:r>
            <a:r>
              <a:rPr lang="en-US" altLang="zh-CN" dirty="0" err="1"/>
              <a:t>R</a:t>
            </a:r>
            <a:r>
              <a:rPr lang="en-US" altLang="zh-CN" dirty="0"/>
              <a:t>Ⅰ</a:t>
            </a:r>
            <a:r>
              <a:rPr lang="zh-CN" altLang="en-US" dirty="0"/>
              <a:t>、</a:t>
            </a:r>
            <a:r>
              <a:rPr lang="en-US" altLang="zh-CN" i="1" dirty="0" err="1"/>
              <a:t>Bam</a:t>
            </a:r>
            <a:r>
              <a:rPr lang="en-US" altLang="zh-CN" dirty="0" err="1"/>
              <a:t>H</a:t>
            </a:r>
            <a:r>
              <a:rPr lang="en-US" altLang="zh-CN" dirty="0"/>
              <a:t>Ⅰ</a:t>
            </a:r>
            <a:r>
              <a:rPr lang="zh-CN" altLang="en-US" dirty="0"/>
              <a:t>的酶切位点，</a:t>
            </a:r>
            <a:r>
              <a:rPr lang="en-US" altLang="zh-CN" i="1" dirty="0" err="1"/>
              <a:t>amp</a:t>
            </a:r>
            <a:r>
              <a:rPr lang="en-US" altLang="zh-CN" baseline="30000" dirty="0" err="1"/>
              <a:t>R</a:t>
            </a:r>
            <a:r>
              <a:rPr lang="zh-CN" altLang="en-US" dirty="0"/>
              <a:t>为青霉素抗性基因，</a:t>
            </a:r>
            <a:r>
              <a:rPr lang="en-US" altLang="zh-CN" i="1" dirty="0" err="1"/>
              <a:t>tet</a:t>
            </a:r>
            <a:r>
              <a:rPr lang="en-US" altLang="zh-CN" baseline="30000" dirty="0" err="1"/>
              <a:t>R</a:t>
            </a:r>
            <a:r>
              <a:rPr lang="zh-CN" altLang="en-US" dirty="0"/>
              <a:t>为四环素抗性基因，</a:t>
            </a:r>
            <a:r>
              <a:rPr lang="en-US" altLang="zh-CN" dirty="0"/>
              <a:t>P</a:t>
            </a:r>
            <a:r>
              <a:rPr lang="zh-CN" altLang="en-US" dirty="0"/>
              <a:t>为启动子，</a:t>
            </a:r>
            <a:r>
              <a:rPr lang="en-US" altLang="zh-CN" dirty="0"/>
              <a:t>T</a:t>
            </a:r>
            <a:r>
              <a:rPr lang="zh-CN" altLang="en-US" dirty="0"/>
              <a:t>为终止子，</a:t>
            </a:r>
            <a:r>
              <a:rPr lang="en-US" altLang="zh-CN" i="1" dirty="0" err="1"/>
              <a:t>ori</a:t>
            </a:r>
            <a:r>
              <a:rPr lang="zh-CN" altLang="en-US" dirty="0"/>
              <a:t>为复制原点。已知目的基因的两端分别有包括</a:t>
            </a:r>
            <a:r>
              <a:rPr lang="en-US" altLang="zh-CN" i="1" dirty="0" err="1"/>
              <a:t>EcoR</a:t>
            </a:r>
            <a:r>
              <a:rPr lang="en-US" altLang="zh-CN" dirty="0"/>
              <a:t>Ⅰ</a:t>
            </a:r>
            <a:r>
              <a:rPr lang="zh-CN" altLang="en-US" dirty="0"/>
              <a:t>、</a:t>
            </a:r>
            <a:r>
              <a:rPr lang="en-US" altLang="zh-CN" i="1" dirty="0" err="1"/>
              <a:t>Bam</a:t>
            </a:r>
            <a:r>
              <a:rPr lang="en-US" altLang="zh-CN" dirty="0" err="1"/>
              <a:t>H</a:t>
            </a:r>
            <a:r>
              <a:rPr lang="en-US" altLang="zh-CN" dirty="0"/>
              <a:t>Ⅰ</a:t>
            </a:r>
            <a:r>
              <a:rPr lang="zh-CN" altLang="en-US" dirty="0"/>
              <a:t>在内的多种酶的酶切位点。</a:t>
            </a: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7"/>
          <p:cNvSpPr/>
          <p:nvPr/>
        </p:nvSpPr>
        <p:spPr>
          <a:xfrm>
            <a:off x="1479550" y="808038"/>
            <a:ext cx="2374900" cy="56673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defTabSz="2435860" eaLnBrk="1" hangingPunct="1">
              <a:defRPr/>
            </a:pPr>
            <a:endParaRPr lang="zh-CN" altLang="en-US" dirty="0">
              <a:ln w="38100">
                <a:solidFill>
                  <a:prstClr val="black"/>
                </a:solidFill>
              </a:ln>
              <a:solidFill>
                <a:srgbClr val="00B0F0"/>
              </a:solidFill>
              <a:ea typeface="黑体" panose="02010609060101010101" pitchFamily="49" charset="-122"/>
            </a:endParaRPr>
          </a:p>
        </p:txBody>
      </p:sp>
      <p:sp>
        <p:nvSpPr>
          <p:cNvPr id="9" name="矩形 7"/>
          <p:cNvSpPr>
            <a:spLocks noChangeArrowheads="1"/>
          </p:cNvSpPr>
          <p:nvPr/>
        </p:nvSpPr>
        <p:spPr bwMode="auto">
          <a:xfrm>
            <a:off x="1549400" y="679450"/>
            <a:ext cx="2236479" cy="70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5" tIns="45712" rIns="91425" bIns="45712">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dirty="0">
                <a:solidFill>
                  <a:srgbClr val="0070C0"/>
                </a:solidFill>
                <a:latin typeface="隶书" panose="02010509060101010101" pitchFamily="49" charset="-122"/>
                <a:ea typeface="隶书" panose="02010509060101010101" pitchFamily="49" charset="-122"/>
              </a:rPr>
              <a:t>课堂总结</a:t>
            </a:r>
            <a:endParaRPr lang="zh-CN" altLang="en-US" sz="4000" dirty="0">
              <a:solidFill>
                <a:srgbClr val="0070C0"/>
              </a:solidFill>
              <a:latin typeface="隶书" panose="02010509060101010101" pitchFamily="49" charset="-122"/>
              <a:ea typeface="隶书" panose="02010509060101010101" pitchFamily="49" charset="-122"/>
            </a:endParaRPr>
          </a:p>
        </p:txBody>
      </p:sp>
      <p:sp>
        <p:nvSpPr>
          <p:cNvPr id="5" name="矩形 4"/>
          <p:cNvSpPr/>
          <p:nvPr/>
        </p:nvSpPr>
        <p:spPr>
          <a:xfrm>
            <a:off x="4115620" y="5010269"/>
            <a:ext cx="5827236" cy="892552"/>
          </a:xfrm>
          <a:prstGeom prst="rect">
            <a:avLst/>
          </a:prstGeom>
        </p:spPr>
        <p:txBody>
          <a:bodyPr wrap="none" anchor="ctr">
            <a:spAutoFit/>
          </a:bodyPr>
          <a:lstStyle/>
          <a:p>
            <a:pPr>
              <a:lnSpc>
                <a:spcPct val="130000"/>
              </a:lnSpc>
              <a:spcBef>
                <a:spcPts val="0"/>
              </a:spcBef>
              <a:buClr>
                <a:srgbClr val="FF3300"/>
              </a:buClr>
              <a:buFont typeface="Wingdings" panose="05000000000000000000" pitchFamily="2" charset="2"/>
              <a:buNone/>
            </a:pPr>
            <a:r>
              <a:rPr lang="zh-CN" altLang="en-US" sz="4000" dirty="0">
                <a:latin typeface="Times New Roman" panose="02020603050405020304" pitchFamily="18" charset="0"/>
                <a:ea typeface="黑体" panose="02010609060101010101" pitchFamily="49" charset="-122"/>
              </a:rPr>
              <a:t>构建基因表达载体的过程</a:t>
            </a:r>
            <a:endParaRPr lang="zh-CN" altLang="en-US" sz="4000" dirty="0">
              <a:latin typeface="Times New Roman" panose="02020603050405020304" pitchFamily="18" charset="0"/>
              <a:ea typeface="黑体" panose="02010609060101010101" pitchFamily="49" charset="-122"/>
            </a:endParaRPr>
          </a:p>
        </p:txBody>
      </p:sp>
      <p:grpSp>
        <p:nvGrpSpPr>
          <p:cNvPr id="6" name="组合 9"/>
          <p:cNvGrpSpPr/>
          <p:nvPr/>
        </p:nvGrpSpPr>
        <p:grpSpPr>
          <a:xfrm>
            <a:off x="3271576" y="6474136"/>
            <a:ext cx="722969" cy="769441"/>
            <a:chOff x="11832755" y="4710961"/>
            <a:chExt cx="722969" cy="769441"/>
          </a:xfrm>
        </p:grpSpPr>
        <p:pic>
          <p:nvPicPr>
            <p:cNvPr id="8" name="图片 7" descr="42.png"/>
            <p:cNvPicPr>
              <a:picLocks noChangeAspect="1"/>
            </p:cNvPicPr>
            <p:nvPr/>
          </p:nvPicPr>
          <p:blipFill>
            <a:blip r:embed="rId1" cstate="print"/>
            <a:stretch>
              <a:fillRect/>
            </a:stretch>
          </p:blipFill>
          <p:spPr>
            <a:xfrm>
              <a:off x="11832755" y="4735681"/>
              <a:ext cx="722969" cy="720000"/>
            </a:xfrm>
            <a:prstGeom prst="rect">
              <a:avLst/>
            </a:prstGeom>
          </p:spPr>
        </p:pic>
        <p:sp>
          <p:nvSpPr>
            <p:cNvPr id="10" name="矩形 9"/>
            <p:cNvSpPr/>
            <p:nvPr/>
          </p:nvSpPr>
          <p:spPr>
            <a:xfrm>
              <a:off x="11960842" y="4710961"/>
              <a:ext cx="466794" cy="769441"/>
            </a:xfrm>
            <a:prstGeom prst="rect">
              <a:avLst/>
            </a:prstGeom>
          </p:spPr>
          <p:txBody>
            <a:bodyPr wrap="none">
              <a:spAutoFit/>
            </a:bodyPr>
            <a:lstStyle/>
            <a:p>
              <a:r>
                <a:rPr lang="en-US" altLang="zh-CN" sz="44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rPr>
                <a:t>2</a:t>
              </a:r>
              <a:endParaRPr lang="zh-CN" altLang="en-US" sz="4400" dirty="0">
                <a:effectLst>
                  <a:outerShdw blurRad="38100" dist="38100" dir="2700000" algn="tl">
                    <a:srgbClr val="000000">
                      <a:alpha val="43137"/>
                    </a:srgbClr>
                  </a:outerShdw>
                </a:effectLst>
              </a:endParaRPr>
            </a:p>
          </p:txBody>
        </p:sp>
      </p:grpSp>
      <p:sp>
        <p:nvSpPr>
          <p:cNvPr id="11" name="矩形 10"/>
          <p:cNvSpPr/>
          <p:nvPr/>
        </p:nvSpPr>
        <p:spPr>
          <a:xfrm>
            <a:off x="4115620" y="6455604"/>
            <a:ext cx="4801314" cy="806503"/>
          </a:xfrm>
          <a:prstGeom prst="rect">
            <a:avLst/>
          </a:prstGeom>
        </p:spPr>
        <p:txBody>
          <a:bodyPr wrap="none" anchor="ctr">
            <a:spAutoFit/>
          </a:bodyPr>
          <a:lstStyle/>
          <a:p>
            <a:pPr>
              <a:lnSpc>
                <a:spcPct val="130000"/>
              </a:lnSpc>
              <a:spcBef>
                <a:spcPts val="0"/>
              </a:spcBef>
              <a:buClr>
                <a:srgbClr val="FF3300"/>
              </a:buClr>
              <a:buFont typeface="Wingdings" panose="05000000000000000000" pitchFamily="2" charset="2"/>
              <a:buNone/>
            </a:pPr>
            <a:r>
              <a:rPr lang="zh-CN" altLang="en-US" sz="4000" dirty="0">
                <a:latin typeface="Times New Roman" panose="02020603050405020304" pitchFamily="18" charset="0"/>
                <a:ea typeface="黑体" panose="02010609060101010101" pitchFamily="49" charset="-122"/>
              </a:rPr>
              <a:t>基因表达载体的构成</a:t>
            </a:r>
            <a:endParaRPr lang="zh-CN" altLang="en-US" sz="4000" dirty="0">
              <a:latin typeface="Times New Roman" panose="02020603050405020304" pitchFamily="18" charset="0"/>
              <a:ea typeface="黑体" panose="02010609060101010101" pitchFamily="49" charset="-122"/>
            </a:endParaRPr>
          </a:p>
        </p:txBody>
      </p:sp>
      <p:grpSp>
        <p:nvGrpSpPr>
          <p:cNvPr id="12" name="组合 46"/>
          <p:cNvGrpSpPr/>
          <p:nvPr/>
        </p:nvGrpSpPr>
        <p:grpSpPr>
          <a:xfrm>
            <a:off x="3271576" y="5071825"/>
            <a:ext cx="722969" cy="769441"/>
            <a:chOff x="11832755" y="3486612"/>
            <a:chExt cx="722969" cy="769441"/>
          </a:xfrm>
        </p:grpSpPr>
        <p:pic>
          <p:nvPicPr>
            <p:cNvPr id="13" name="图片 12" descr="49.png"/>
            <p:cNvPicPr>
              <a:picLocks noChangeAspect="1"/>
            </p:cNvPicPr>
            <p:nvPr/>
          </p:nvPicPr>
          <p:blipFill>
            <a:blip r:embed="rId2" cstate="print"/>
            <a:stretch>
              <a:fillRect/>
            </a:stretch>
          </p:blipFill>
          <p:spPr>
            <a:xfrm>
              <a:off x="11832755" y="3511332"/>
              <a:ext cx="722969" cy="720000"/>
            </a:xfrm>
            <a:prstGeom prst="rect">
              <a:avLst/>
            </a:prstGeom>
          </p:spPr>
        </p:pic>
        <p:sp>
          <p:nvSpPr>
            <p:cNvPr id="14" name="矩形 13"/>
            <p:cNvSpPr/>
            <p:nvPr/>
          </p:nvSpPr>
          <p:spPr>
            <a:xfrm>
              <a:off x="11960842" y="3486612"/>
              <a:ext cx="466794" cy="769441"/>
            </a:xfrm>
            <a:prstGeom prst="rect">
              <a:avLst/>
            </a:prstGeom>
          </p:spPr>
          <p:txBody>
            <a:bodyPr wrap="none">
              <a:spAutoFit/>
            </a:bodyPr>
            <a:lstStyle/>
            <a:p>
              <a:r>
                <a:rPr lang="en-US" altLang="zh-CN" sz="44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rPr>
                <a:t>1</a:t>
              </a:r>
              <a:endParaRPr lang="zh-CN" altLang="en-US" sz="4400" dirty="0">
                <a:effectLst>
                  <a:outerShdw blurRad="38100" dist="38100" dir="2700000" algn="tl">
                    <a:srgbClr val="000000">
                      <a:alpha val="43137"/>
                    </a:srgbClr>
                  </a:outerShdw>
                </a:effectLst>
              </a:endParaRPr>
            </a:p>
          </p:txBody>
        </p:sp>
      </p:grpSp>
      <p:sp>
        <p:nvSpPr>
          <p:cNvPr id="15" name="矩形 14"/>
          <p:cNvSpPr/>
          <p:nvPr/>
        </p:nvSpPr>
        <p:spPr>
          <a:xfrm>
            <a:off x="4115620" y="7965485"/>
            <a:ext cx="7537641" cy="892552"/>
          </a:xfrm>
          <a:prstGeom prst="rect">
            <a:avLst/>
          </a:prstGeom>
        </p:spPr>
        <p:txBody>
          <a:bodyPr wrap="none" anchor="ctr">
            <a:spAutoFit/>
          </a:bodyPr>
          <a:lstStyle/>
          <a:p>
            <a:pPr>
              <a:lnSpc>
                <a:spcPct val="130000"/>
              </a:lnSpc>
              <a:spcBef>
                <a:spcPts val="0"/>
              </a:spcBef>
              <a:buClr>
                <a:srgbClr val="FF3300"/>
              </a:buClr>
              <a:buFont typeface="Wingdings" panose="05000000000000000000" pitchFamily="2" charset="2"/>
              <a:buNone/>
            </a:pPr>
            <a:r>
              <a:rPr lang="zh-CN" altLang="en-US" sz="4000" dirty="0">
                <a:latin typeface="Times New Roman" panose="02020603050405020304" pitchFamily="18" charset="0"/>
                <a:ea typeface="黑体" panose="02010609060101010101" pitchFamily="49" charset="-122"/>
              </a:rPr>
              <a:t>技巧突破</a:t>
            </a:r>
            <a:r>
              <a:rPr lang="en-US" altLang="zh-CN" sz="4000" dirty="0">
                <a:latin typeface="Times New Roman" panose="02020603050405020304" pitchFamily="18" charset="0"/>
                <a:ea typeface="黑体" panose="02010609060101010101" pitchFamily="49" charset="-122"/>
              </a:rPr>
              <a:t>-</a:t>
            </a:r>
            <a:r>
              <a:rPr lang="zh-CN" altLang="en-US" sz="4000" dirty="0">
                <a:latin typeface="Times New Roman" panose="02020603050405020304" pitchFamily="18" charset="0"/>
                <a:ea typeface="黑体" panose="02010609060101010101" pitchFamily="49" charset="-122"/>
              </a:rPr>
              <a:t>实际应用中的注意事项</a:t>
            </a:r>
            <a:endParaRPr lang="zh-CN" altLang="en-US" sz="4000" dirty="0">
              <a:latin typeface="Times New Roman" panose="02020603050405020304" pitchFamily="18" charset="0"/>
              <a:ea typeface="黑体" panose="02010609060101010101" pitchFamily="49" charset="-122"/>
            </a:endParaRPr>
          </a:p>
        </p:txBody>
      </p:sp>
      <p:grpSp>
        <p:nvGrpSpPr>
          <p:cNvPr id="16" name="组合 46"/>
          <p:cNvGrpSpPr/>
          <p:nvPr/>
        </p:nvGrpSpPr>
        <p:grpSpPr>
          <a:xfrm>
            <a:off x="3271576" y="7993174"/>
            <a:ext cx="722969" cy="769441"/>
            <a:chOff x="11832755" y="3486612"/>
            <a:chExt cx="722969" cy="769441"/>
          </a:xfrm>
        </p:grpSpPr>
        <p:pic>
          <p:nvPicPr>
            <p:cNvPr id="17" name="图片 16" descr="49.png"/>
            <p:cNvPicPr>
              <a:picLocks noChangeAspect="1"/>
            </p:cNvPicPr>
            <p:nvPr/>
          </p:nvPicPr>
          <p:blipFill>
            <a:blip r:embed="rId2" cstate="print"/>
            <a:stretch>
              <a:fillRect/>
            </a:stretch>
          </p:blipFill>
          <p:spPr>
            <a:xfrm>
              <a:off x="11832755" y="3511332"/>
              <a:ext cx="722969" cy="720000"/>
            </a:xfrm>
            <a:prstGeom prst="rect">
              <a:avLst/>
            </a:prstGeom>
          </p:spPr>
        </p:pic>
        <p:sp>
          <p:nvSpPr>
            <p:cNvPr id="18" name="矩形 17"/>
            <p:cNvSpPr/>
            <p:nvPr/>
          </p:nvSpPr>
          <p:spPr>
            <a:xfrm>
              <a:off x="11960842" y="3486612"/>
              <a:ext cx="466794" cy="769441"/>
            </a:xfrm>
            <a:prstGeom prst="rect">
              <a:avLst/>
            </a:prstGeom>
          </p:spPr>
          <p:txBody>
            <a:bodyPr wrap="none">
              <a:spAutoFit/>
            </a:bodyPr>
            <a:lstStyle/>
            <a:p>
              <a:r>
                <a:rPr lang="en-US" altLang="zh-CN" sz="44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rPr>
                <a:t>3</a:t>
              </a:r>
              <a:endParaRPr lang="zh-CN" altLang="en-US" sz="4400" dirty="0">
                <a:effectLst>
                  <a:outerShdw blurRad="38100" dist="38100" dir="2700000" algn="tl">
                    <a:srgbClr val="000000">
                      <a:alpha val="43137"/>
                    </a:srgbClr>
                  </a:outerShdw>
                </a:effectLst>
              </a:endParaRPr>
            </a:p>
          </p:txBody>
        </p:sp>
      </p:grpSp>
      <p:sp>
        <p:nvSpPr>
          <p:cNvPr id="28" name="文本框 27"/>
          <p:cNvSpPr txBox="1"/>
          <p:nvPr/>
        </p:nvSpPr>
        <p:spPr>
          <a:xfrm>
            <a:off x="5833145" y="2823289"/>
            <a:ext cx="5280331" cy="769441"/>
          </a:xfrm>
          <a:prstGeom prst="rect">
            <a:avLst/>
          </a:prstGeom>
          <a:noFill/>
        </p:spPr>
        <p:txBody>
          <a:bodyPr wrap="square">
            <a:spAutoFit/>
          </a:bodyPr>
          <a:lstStyle/>
          <a:p>
            <a:r>
              <a:rPr lang="zh-CN" altLang="en-US" sz="4400" dirty="0">
                <a:solidFill>
                  <a:srgbClr val="0000FF"/>
                </a:solidFill>
                <a:latin typeface="黑体" panose="02010609060101010101" pitchFamily="49" charset="-122"/>
                <a:ea typeface="黑体" panose="02010609060101010101" pitchFamily="49" charset="-122"/>
              </a:rPr>
              <a:t>基因表达载体的构建</a:t>
            </a:r>
            <a:endParaRPr lang="zh-CN" altLang="en-US" sz="4400" dirty="0">
              <a:solidFill>
                <a:srgbClr val="0000FF"/>
              </a:solidFill>
              <a:latin typeface="黑体" panose="02010609060101010101" pitchFamily="49" charset="-122"/>
              <a:ea typeface="黑体" panose="02010609060101010101" pitchFamily="49" charset="-122"/>
            </a:endParaRPr>
          </a:p>
        </p:txBody>
      </p:sp>
      <p:grpSp>
        <p:nvGrpSpPr>
          <p:cNvPr id="29" name="组合 28"/>
          <p:cNvGrpSpPr/>
          <p:nvPr/>
        </p:nvGrpSpPr>
        <p:grpSpPr>
          <a:xfrm>
            <a:off x="2616604" y="2808048"/>
            <a:ext cx="3115983" cy="799605"/>
            <a:chOff x="2697457" y="2345003"/>
            <a:chExt cx="3115983" cy="799605"/>
          </a:xfrm>
          <a:solidFill>
            <a:srgbClr val="C00000"/>
          </a:solidFill>
        </p:grpSpPr>
        <p:grpSp>
          <p:nvGrpSpPr>
            <p:cNvPr id="30" name="组合 29"/>
            <p:cNvGrpSpPr/>
            <p:nvPr/>
          </p:nvGrpSpPr>
          <p:grpSpPr>
            <a:xfrm>
              <a:off x="2697457" y="2345003"/>
              <a:ext cx="3115983" cy="799605"/>
              <a:chOff x="3368337" y="3752191"/>
              <a:chExt cx="1997605" cy="512613"/>
            </a:xfrm>
            <a:grpFill/>
          </p:grpSpPr>
          <p:grpSp>
            <p:nvGrpSpPr>
              <p:cNvPr id="32" name="组合 31"/>
              <p:cNvGrpSpPr/>
              <p:nvPr/>
            </p:nvGrpSpPr>
            <p:grpSpPr>
              <a:xfrm rot="10800000" flipH="1">
                <a:off x="3368337" y="3752191"/>
                <a:ext cx="371529" cy="503769"/>
                <a:chOff x="2220887" y="3313468"/>
                <a:chExt cx="316956" cy="429772"/>
              </a:xfrm>
              <a:grpFill/>
            </p:grpSpPr>
            <p:sp>
              <p:nvSpPr>
                <p:cNvPr id="34" name="MH_Other_1"/>
                <p:cNvSpPr>
                  <a:spLocks noChangeArrowheads="1"/>
                </p:cNvSpPr>
                <p:nvPr>
                  <p:custDataLst>
                    <p:tags r:id="rId3"/>
                  </p:custDataLst>
                </p:nvPr>
              </p:nvSpPr>
              <p:spPr bwMode="auto">
                <a:xfrm>
                  <a:off x="2220887" y="3313468"/>
                  <a:ext cx="201455" cy="200560"/>
                </a:xfrm>
                <a:prstGeom prst="diamond">
                  <a:avLst/>
                </a:prstGeom>
                <a:grpFill/>
                <a:ln>
                  <a:solidFill>
                    <a:srgbClr val="C00000"/>
                  </a:solid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35" name="MH_Other_2"/>
                <p:cNvSpPr>
                  <a:spLocks noChangeArrowheads="1"/>
                </p:cNvSpPr>
                <p:nvPr>
                  <p:custDataLst>
                    <p:tags r:id="rId4"/>
                  </p:custDataLst>
                </p:nvPr>
              </p:nvSpPr>
              <p:spPr bwMode="auto">
                <a:xfrm>
                  <a:off x="2220887" y="3541785"/>
                  <a:ext cx="201455" cy="201455"/>
                </a:xfrm>
                <a:prstGeom prst="diamond">
                  <a:avLst/>
                </a:prstGeom>
                <a:grpFill/>
                <a:ln>
                  <a:solidFill>
                    <a:srgbClr val="C00000"/>
                  </a:solid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36" name="MH_Other_3"/>
                <p:cNvSpPr>
                  <a:spLocks noChangeArrowheads="1"/>
                </p:cNvSpPr>
                <p:nvPr>
                  <p:custDataLst>
                    <p:tags r:id="rId5"/>
                  </p:custDataLst>
                </p:nvPr>
              </p:nvSpPr>
              <p:spPr bwMode="auto">
                <a:xfrm>
                  <a:off x="2337283" y="3428075"/>
                  <a:ext cx="200560" cy="200560"/>
                </a:xfrm>
                <a:prstGeom prst="diamond">
                  <a:avLst/>
                </a:prstGeom>
                <a:grpFill/>
                <a:ln>
                  <a:solidFill>
                    <a:srgbClr val="C00000"/>
                  </a:solid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grpSp>
          <p:sp>
            <p:nvSpPr>
              <p:cNvPr id="33" name="KSO_Shape"/>
              <p:cNvSpPr/>
              <p:nvPr/>
            </p:nvSpPr>
            <p:spPr>
              <a:xfrm>
                <a:off x="3548746" y="3752396"/>
                <a:ext cx="1817196" cy="512408"/>
              </a:xfrm>
              <a:prstGeom prst="chevron">
                <a:avLst>
                  <a:gd name="adj" fmla="val 48543"/>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008000"/>
                  </a:solidFill>
                </a:endParaRPr>
              </a:p>
            </p:txBody>
          </p:sp>
        </p:grpSp>
        <p:sp>
          <p:nvSpPr>
            <p:cNvPr id="31" name="矩形 30"/>
            <p:cNvSpPr/>
            <p:nvPr/>
          </p:nvSpPr>
          <p:spPr>
            <a:xfrm>
              <a:off x="3377548" y="2366373"/>
              <a:ext cx="1882247" cy="769441"/>
            </a:xfrm>
            <a:prstGeom prst="rect">
              <a:avLst/>
            </a:prstGeom>
            <a:grpFill/>
            <a:ln>
              <a:solidFill>
                <a:srgbClr val="C00000"/>
              </a:solidFill>
            </a:ln>
          </p:spPr>
          <p:txBody>
            <a:bodyPr wrap="none">
              <a:spAutoFit/>
            </a:bodyPr>
            <a:lstStyle/>
            <a:p>
              <a:r>
                <a:rPr lang="zh-CN" altLang="en-US" sz="44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第二步</a:t>
              </a:r>
              <a:endParaRPr lang="zh-CN" altLang="en-US" sz="44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sp>
        <p:nvSpPr>
          <p:cNvPr id="49" name="文本框 48"/>
          <p:cNvSpPr txBox="1"/>
          <p:nvPr/>
        </p:nvSpPr>
        <p:spPr>
          <a:xfrm>
            <a:off x="8842587" y="3778994"/>
            <a:ext cx="5524044"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rPr>
              <a:t>——</a:t>
            </a:r>
            <a:r>
              <a:rPr kumimoji="0" lang="zh-CN" altLang="en-US" sz="4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rPr>
              <a:t>基因工程的核心</a:t>
            </a:r>
            <a:endParaRPr kumimoji="0" lang="zh-CN" altLang="en-US" sz="4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7"/>
          <p:cNvSpPr/>
          <p:nvPr/>
        </p:nvSpPr>
        <p:spPr>
          <a:xfrm>
            <a:off x="1479550" y="808038"/>
            <a:ext cx="2374900" cy="56673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defTabSz="2435860" eaLnBrk="1" hangingPunct="1">
              <a:defRPr/>
            </a:pPr>
            <a:endParaRPr lang="zh-CN" altLang="en-US" dirty="0">
              <a:ln w="38100">
                <a:solidFill>
                  <a:prstClr val="black"/>
                </a:solidFill>
              </a:ln>
              <a:solidFill>
                <a:srgbClr val="00B0F0"/>
              </a:solidFill>
              <a:ea typeface="黑体" panose="02010609060101010101" pitchFamily="49" charset="-122"/>
            </a:endParaRPr>
          </a:p>
        </p:txBody>
      </p:sp>
      <p:sp>
        <p:nvSpPr>
          <p:cNvPr id="5" name="矩形 7"/>
          <p:cNvSpPr>
            <a:spLocks noChangeArrowheads="1"/>
          </p:cNvSpPr>
          <p:nvPr/>
        </p:nvSpPr>
        <p:spPr bwMode="auto">
          <a:xfrm>
            <a:off x="1549400" y="747184"/>
            <a:ext cx="2236479" cy="70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5" tIns="45712" rIns="91425" bIns="45712">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dirty="0">
                <a:solidFill>
                  <a:srgbClr val="0070C0"/>
                </a:solidFill>
                <a:latin typeface="隶书" panose="02010509060101010101" pitchFamily="49" charset="-122"/>
                <a:ea typeface="隶书" panose="02010509060101010101" pitchFamily="49" charset="-122"/>
              </a:rPr>
              <a:t>新课导入</a:t>
            </a:r>
            <a:endParaRPr lang="zh-CN" altLang="en-US" sz="4000" dirty="0">
              <a:solidFill>
                <a:srgbClr val="0070C0"/>
              </a:solidFill>
              <a:latin typeface="隶书" panose="02010509060101010101" pitchFamily="49" charset="-122"/>
              <a:ea typeface="隶书" panose="02010509060101010101" pitchFamily="49" charset="-122"/>
            </a:endParaRPr>
          </a:p>
        </p:txBody>
      </p:sp>
      <p:sp>
        <p:nvSpPr>
          <p:cNvPr id="9" name="TextBox 1"/>
          <p:cNvSpPr txBox="1">
            <a:spLocks noChangeArrowheads="1"/>
          </p:cNvSpPr>
          <p:nvPr/>
        </p:nvSpPr>
        <p:spPr bwMode="auto">
          <a:xfrm>
            <a:off x="3369974" y="3265624"/>
            <a:ext cx="116652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zh-CN" altLang="en-US" sz="4800" dirty="0">
                <a:latin typeface="Times New Roman" panose="02020603050405020304" pitchFamily="18" charset="0"/>
                <a:ea typeface="黑体" panose="02010609060101010101" pitchFamily="49" charset="-122"/>
              </a:rPr>
              <a:t>基因工程的基本操作流程</a:t>
            </a:r>
            <a:endParaRPr lang="zh-CN" altLang="en-US" sz="4800" dirty="0">
              <a:latin typeface="Times New Roman" panose="02020603050405020304" pitchFamily="18" charset="0"/>
              <a:ea typeface="黑体" panose="02010609060101010101" pitchFamily="49" charset="-122"/>
            </a:endParaRPr>
          </a:p>
        </p:txBody>
      </p:sp>
      <p:sp>
        <p:nvSpPr>
          <p:cNvPr id="14" name="矩形: 圆角 13"/>
          <p:cNvSpPr/>
          <p:nvPr/>
        </p:nvSpPr>
        <p:spPr>
          <a:xfrm>
            <a:off x="2279729" y="5041118"/>
            <a:ext cx="2714303" cy="253785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sz="4400" dirty="0">
                <a:solidFill>
                  <a:schemeClr val="tx1"/>
                </a:solidFill>
                <a:latin typeface="Times New Roman" panose="02020603050405020304" pitchFamily="18" charset="0"/>
                <a:ea typeface="黑体" panose="02010609060101010101" pitchFamily="49" charset="-122"/>
              </a:rPr>
              <a:t>目的基因的筛选与获取</a:t>
            </a:r>
            <a:endParaRPr kumimoji="1" lang="en-US" altLang="zh-CN" sz="4400" dirty="0">
              <a:solidFill>
                <a:schemeClr val="tx1"/>
              </a:solidFill>
              <a:latin typeface="Times New Roman" panose="02020603050405020304" pitchFamily="18" charset="0"/>
              <a:ea typeface="黑体" panose="02010609060101010101" pitchFamily="49" charset="-122"/>
            </a:endParaRPr>
          </a:p>
        </p:txBody>
      </p:sp>
      <p:sp>
        <p:nvSpPr>
          <p:cNvPr id="19" name="矩形: 圆角 18"/>
          <p:cNvSpPr/>
          <p:nvPr/>
        </p:nvSpPr>
        <p:spPr>
          <a:xfrm>
            <a:off x="5726050" y="5082750"/>
            <a:ext cx="2714303" cy="253785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zh-CN" altLang="en-US" sz="4400" dirty="0">
                <a:solidFill>
                  <a:schemeClr val="tx1"/>
                </a:solidFill>
                <a:latin typeface="Times New Roman" panose="02020603050405020304" pitchFamily="18" charset="0"/>
                <a:ea typeface="黑体" panose="02010609060101010101" pitchFamily="49" charset="-122"/>
              </a:rPr>
              <a:t>基因表达</a:t>
            </a:r>
            <a:r>
              <a:rPr kumimoji="1" lang="zh-CN" altLang="en-US" sz="4400">
                <a:solidFill>
                  <a:schemeClr val="tx1"/>
                </a:solidFill>
                <a:latin typeface="Times New Roman" panose="02020603050405020304" pitchFamily="18" charset="0"/>
                <a:ea typeface="黑体" panose="02010609060101010101" pitchFamily="49" charset="-122"/>
              </a:rPr>
              <a:t>载体的</a:t>
            </a:r>
            <a:endParaRPr kumimoji="1" lang="en-US" altLang="zh-CN" sz="4400" dirty="0">
              <a:solidFill>
                <a:schemeClr val="tx1"/>
              </a:solidFill>
              <a:latin typeface="Times New Roman" panose="02020603050405020304" pitchFamily="18" charset="0"/>
              <a:ea typeface="黑体" panose="02010609060101010101" pitchFamily="49" charset="-122"/>
            </a:endParaRPr>
          </a:p>
          <a:p>
            <a:pPr algn="ctr"/>
            <a:r>
              <a:rPr kumimoji="1" lang="zh-CN" altLang="en-US" sz="4400" dirty="0">
                <a:solidFill>
                  <a:schemeClr val="tx1"/>
                </a:solidFill>
                <a:latin typeface="Times New Roman" panose="02020603050405020304" pitchFamily="18" charset="0"/>
                <a:ea typeface="黑体" panose="02010609060101010101" pitchFamily="49" charset="-122"/>
              </a:rPr>
              <a:t>构建</a:t>
            </a:r>
            <a:endParaRPr kumimoji="1" lang="zh-CN" altLang="en-US" sz="4400" dirty="0">
              <a:solidFill>
                <a:schemeClr val="tx1"/>
              </a:solidFill>
              <a:latin typeface="Times New Roman" panose="02020603050405020304" pitchFamily="18" charset="0"/>
              <a:ea typeface="黑体" panose="02010609060101010101" pitchFamily="49" charset="-122"/>
            </a:endParaRPr>
          </a:p>
        </p:txBody>
      </p:sp>
      <p:sp>
        <p:nvSpPr>
          <p:cNvPr id="21" name="矩形: 圆角 20"/>
          <p:cNvSpPr/>
          <p:nvPr/>
        </p:nvSpPr>
        <p:spPr>
          <a:xfrm>
            <a:off x="12618692" y="5082750"/>
            <a:ext cx="2714303" cy="253785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en-US" altLang="zh-CN" sz="4400" dirty="0">
              <a:solidFill>
                <a:schemeClr val="tx1"/>
              </a:solidFill>
              <a:latin typeface="Times New Roman" panose="02020603050405020304" pitchFamily="18" charset="0"/>
              <a:ea typeface="黑体" panose="02010609060101010101" pitchFamily="49" charset="-122"/>
            </a:endParaRPr>
          </a:p>
          <a:p>
            <a:pPr algn="ctr"/>
            <a:r>
              <a:rPr kumimoji="1" lang="zh-CN" altLang="en-US" sz="4400" dirty="0">
                <a:solidFill>
                  <a:schemeClr val="tx1"/>
                </a:solidFill>
                <a:latin typeface="Times New Roman" panose="02020603050405020304" pitchFamily="18" charset="0"/>
                <a:ea typeface="黑体" panose="02010609060101010101" pitchFamily="49" charset="-122"/>
              </a:rPr>
              <a:t>目的基因的检测与鉴定</a:t>
            </a:r>
            <a:endParaRPr kumimoji="1" lang="zh-CN" altLang="en-US" sz="4400" dirty="0">
              <a:solidFill>
                <a:schemeClr val="tx1"/>
              </a:solidFill>
              <a:latin typeface="Times New Roman" panose="02020603050405020304" pitchFamily="18" charset="0"/>
              <a:ea typeface="黑体" panose="02010609060101010101" pitchFamily="49" charset="-122"/>
            </a:endParaRPr>
          </a:p>
          <a:p>
            <a:pPr algn="ctr"/>
            <a:endParaRPr kumimoji="1" lang="zh-CN" altLang="en-US" sz="4400" dirty="0">
              <a:solidFill>
                <a:schemeClr val="tx1"/>
              </a:solidFill>
              <a:latin typeface="Times New Roman" panose="02020603050405020304" pitchFamily="18" charset="0"/>
              <a:ea typeface="黑体" panose="02010609060101010101" pitchFamily="49" charset="-122"/>
            </a:endParaRPr>
          </a:p>
        </p:txBody>
      </p:sp>
      <p:sp>
        <p:nvSpPr>
          <p:cNvPr id="23" name="矩形: 圆角 22"/>
          <p:cNvSpPr/>
          <p:nvPr/>
        </p:nvSpPr>
        <p:spPr>
          <a:xfrm>
            <a:off x="9172371" y="5082750"/>
            <a:ext cx="2714303" cy="253785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4400" dirty="0">
                <a:solidFill>
                  <a:schemeClr val="tx1"/>
                </a:solidFill>
                <a:latin typeface="Times New Roman" panose="02020603050405020304" pitchFamily="18" charset="0"/>
                <a:ea typeface="黑体" panose="02010609060101010101" pitchFamily="49" charset="-122"/>
              </a:rPr>
              <a:t>将目的</a:t>
            </a:r>
            <a:endParaRPr kumimoji="1" lang="en-US" altLang="zh-CN" sz="4400" dirty="0">
              <a:solidFill>
                <a:schemeClr val="tx1"/>
              </a:solidFill>
              <a:latin typeface="Times New Roman" panose="02020603050405020304" pitchFamily="18" charset="0"/>
              <a:ea typeface="黑体" panose="02010609060101010101" pitchFamily="49" charset="-122"/>
            </a:endParaRPr>
          </a:p>
          <a:p>
            <a:pPr algn="ctr"/>
            <a:r>
              <a:rPr kumimoji="1" lang="zh-CN" altLang="en-US" sz="4400" dirty="0">
                <a:solidFill>
                  <a:schemeClr val="tx1"/>
                </a:solidFill>
                <a:latin typeface="Times New Roman" panose="02020603050405020304" pitchFamily="18" charset="0"/>
                <a:ea typeface="黑体" panose="02010609060101010101" pitchFamily="49" charset="-122"/>
              </a:rPr>
              <a:t>基因导入受体细胞</a:t>
            </a:r>
            <a:endParaRPr kumimoji="1" lang="zh-CN" altLang="en-US" sz="4400" dirty="0">
              <a:solidFill>
                <a:schemeClr val="tx1"/>
              </a:solidFill>
              <a:latin typeface="Times New Roman" panose="02020603050405020304" pitchFamily="18" charset="0"/>
              <a:ea typeface="黑体" panose="02010609060101010101" pitchFamily="49" charset="-122"/>
            </a:endParaRPr>
          </a:p>
        </p:txBody>
      </p:sp>
      <p:sp>
        <p:nvSpPr>
          <p:cNvPr id="25" name="箭头: V 形 24"/>
          <p:cNvSpPr/>
          <p:nvPr/>
        </p:nvSpPr>
        <p:spPr>
          <a:xfrm>
            <a:off x="11904259" y="6038902"/>
            <a:ext cx="696848" cy="625548"/>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dirty="0">
              <a:solidFill>
                <a:schemeClr val="tx1"/>
              </a:solidFill>
            </a:endParaRPr>
          </a:p>
        </p:txBody>
      </p:sp>
      <p:sp>
        <p:nvSpPr>
          <p:cNvPr id="28" name="箭头: V 形 27"/>
          <p:cNvSpPr/>
          <p:nvPr/>
        </p:nvSpPr>
        <p:spPr>
          <a:xfrm>
            <a:off x="8457938" y="6022111"/>
            <a:ext cx="696848" cy="625548"/>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dirty="0">
              <a:solidFill>
                <a:schemeClr val="tx1"/>
              </a:solidFill>
            </a:endParaRPr>
          </a:p>
        </p:txBody>
      </p:sp>
      <p:sp>
        <p:nvSpPr>
          <p:cNvPr id="30" name="箭头: V 形 29"/>
          <p:cNvSpPr/>
          <p:nvPr/>
        </p:nvSpPr>
        <p:spPr>
          <a:xfrm>
            <a:off x="5029202" y="6022111"/>
            <a:ext cx="696848" cy="625548"/>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7"/>
          <p:cNvSpPr/>
          <p:nvPr/>
        </p:nvSpPr>
        <p:spPr>
          <a:xfrm>
            <a:off x="1479550" y="808038"/>
            <a:ext cx="2374900" cy="56673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defTabSz="2435860" eaLnBrk="1" hangingPunct="1">
              <a:defRPr/>
            </a:pPr>
            <a:endParaRPr lang="zh-CN" altLang="en-US" dirty="0">
              <a:ln w="38100">
                <a:solidFill>
                  <a:prstClr val="black"/>
                </a:solidFill>
              </a:ln>
              <a:solidFill>
                <a:srgbClr val="00B0F0"/>
              </a:solidFill>
              <a:ea typeface="黑体" panose="02010609060101010101" pitchFamily="49" charset="-122"/>
            </a:endParaRPr>
          </a:p>
        </p:txBody>
      </p:sp>
      <p:sp>
        <p:nvSpPr>
          <p:cNvPr id="5" name="矩形 7"/>
          <p:cNvSpPr>
            <a:spLocks noChangeArrowheads="1"/>
          </p:cNvSpPr>
          <p:nvPr/>
        </p:nvSpPr>
        <p:spPr bwMode="auto">
          <a:xfrm>
            <a:off x="1549400" y="679450"/>
            <a:ext cx="2236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5" tIns="45712" rIns="91425" bIns="45712">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a:solidFill>
                  <a:srgbClr val="0070C0"/>
                </a:solidFill>
                <a:latin typeface="隶书" panose="02010509060101010101" pitchFamily="49" charset="-122"/>
                <a:ea typeface="隶书" panose="02010509060101010101" pitchFamily="49" charset="-122"/>
              </a:rPr>
              <a:t>知识海洋</a:t>
            </a:r>
            <a:endParaRPr lang="zh-CN" altLang="en-US" sz="4000">
              <a:solidFill>
                <a:srgbClr val="0070C0"/>
              </a:solidFill>
              <a:latin typeface="隶书" panose="02010509060101010101" pitchFamily="49" charset="-122"/>
              <a:ea typeface="隶书" panose="02010509060101010101" pitchFamily="49" charset="-122"/>
            </a:endParaRPr>
          </a:p>
        </p:txBody>
      </p:sp>
      <p:sp>
        <p:nvSpPr>
          <p:cNvPr id="19" name="文本框 18"/>
          <p:cNvSpPr txBox="1"/>
          <p:nvPr/>
        </p:nvSpPr>
        <p:spPr>
          <a:xfrm>
            <a:off x="5833145" y="3470989"/>
            <a:ext cx="5280331" cy="769441"/>
          </a:xfrm>
          <a:prstGeom prst="rect">
            <a:avLst/>
          </a:prstGeom>
          <a:noFill/>
        </p:spPr>
        <p:txBody>
          <a:bodyPr wrap="square">
            <a:spAutoFit/>
          </a:bodyPr>
          <a:lstStyle/>
          <a:p>
            <a:r>
              <a:rPr lang="zh-CN" altLang="en-US" sz="4400" dirty="0">
                <a:latin typeface="黑体" panose="02010609060101010101" pitchFamily="49" charset="-122"/>
                <a:ea typeface="黑体" panose="02010609060101010101" pitchFamily="49" charset="-122"/>
              </a:rPr>
              <a:t>基因表达载体的构建</a:t>
            </a:r>
            <a:endParaRPr lang="zh-CN" altLang="en-US" sz="4400" dirty="0">
              <a:latin typeface="黑体" panose="02010609060101010101" pitchFamily="49" charset="-122"/>
              <a:ea typeface="黑体" panose="02010609060101010101" pitchFamily="49" charset="-122"/>
            </a:endParaRPr>
          </a:p>
        </p:txBody>
      </p:sp>
      <p:grpSp>
        <p:nvGrpSpPr>
          <p:cNvPr id="20" name="组合 19"/>
          <p:cNvGrpSpPr/>
          <p:nvPr/>
        </p:nvGrpSpPr>
        <p:grpSpPr>
          <a:xfrm>
            <a:off x="2616604" y="3455748"/>
            <a:ext cx="3115983" cy="799605"/>
            <a:chOff x="2697457" y="2345003"/>
            <a:chExt cx="3115983" cy="799605"/>
          </a:xfrm>
          <a:solidFill>
            <a:srgbClr val="C00000"/>
          </a:solidFill>
        </p:grpSpPr>
        <p:grpSp>
          <p:nvGrpSpPr>
            <p:cNvPr id="21" name="组合 20"/>
            <p:cNvGrpSpPr/>
            <p:nvPr/>
          </p:nvGrpSpPr>
          <p:grpSpPr>
            <a:xfrm>
              <a:off x="2697457" y="2345003"/>
              <a:ext cx="3115983" cy="799605"/>
              <a:chOff x="3368337" y="3752191"/>
              <a:chExt cx="1997605" cy="512613"/>
            </a:xfrm>
            <a:grpFill/>
          </p:grpSpPr>
          <p:grpSp>
            <p:nvGrpSpPr>
              <p:cNvPr id="23" name="组合 22"/>
              <p:cNvGrpSpPr/>
              <p:nvPr/>
            </p:nvGrpSpPr>
            <p:grpSpPr>
              <a:xfrm rot="10800000" flipH="1">
                <a:off x="3368337" y="3752191"/>
                <a:ext cx="371529" cy="503769"/>
                <a:chOff x="2220887" y="3313468"/>
                <a:chExt cx="316956" cy="429772"/>
              </a:xfrm>
              <a:grpFill/>
            </p:grpSpPr>
            <p:sp>
              <p:nvSpPr>
                <p:cNvPr id="25" name="MH_Other_1"/>
                <p:cNvSpPr>
                  <a:spLocks noChangeArrowheads="1"/>
                </p:cNvSpPr>
                <p:nvPr>
                  <p:custDataLst>
                    <p:tags r:id="rId1"/>
                  </p:custDataLst>
                </p:nvPr>
              </p:nvSpPr>
              <p:spPr bwMode="auto">
                <a:xfrm>
                  <a:off x="2220887" y="3313468"/>
                  <a:ext cx="201455" cy="200560"/>
                </a:xfrm>
                <a:prstGeom prst="diamond">
                  <a:avLst/>
                </a:prstGeom>
                <a:grpFill/>
                <a:ln>
                  <a:solidFill>
                    <a:srgbClr val="C00000"/>
                  </a:solid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26" name="MH_Other_2"/>
                <p:cNvSpPr>
                  <a:spLocks noChangeArrowheads="1"/>
                </p:cNvSpPr>
                <p:nvPr>
                  <p:custDataLst>
                    <p:tags r:id="rId2"/>
                  </p:custDataLst>
                </p:nvPr>
              </p:nvSpPr>
              <p:spPr bwMode="auto">
                <a:xfrm>
                  <a:off x="2220887" y="3541785"/>
                  <a:ext cx="201455" cy="201455"/>
                </a:xfrm>
                <a:prstGeom prst="diamond">
                  <a:avLst/>
                </a:prstGeom>
                <a:grpFill/>
                <a:ln>
                  <a:solidFill>
                    <a:srgbClr val="C00000"/>
                  </a:solid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27" name="MH_Other_3"/>
                <p:cNvSpPr>
                  <a:spLocks noChangeArrowheads="1"/>
                </p:cNvSpPr>
                <p:nvPr>
                  <p:custDataLst>
                    <p:tags r:id="rId3"/>
                  </p:custDataLst>
                </p:nvPr>
              </p:nvSpPr>
              <p:spPr bwMode="auto">
                <a:xfrm>
                  <a:off x="2337283" y="3428075"/>
                  <a:ext cx="200560" cy="200560"/>
                </a:xfrm>
                <a:prstGeom prst="diamond">
                  <a:avLst/>
                </a:prstGeom>
                <a:grpFill/>
                <a:ln>
                  <a:solidFill>
                    <a:srgbClr val="C00000"/>
                  </a:solid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grpSp>
          <p:sp>
            <p:nvSpPr>
              <p:cNvPr id="24" name="KSO_Shape"/>
              <p:cNvSpPr/>
              <p:nvPr/>
            </p:nvSpPr>
            <p:spPr>
              <a:xfrm>
                <a:off x="3548746" y="3752396"/>
                <a:ext cx="1817196" cy="512408"/>
              </a:xfrm>
              <a:prstGeom prst="chevron">
                <a:avLst>
                  <a:gd name="adj" fmla="val 48543"/>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008000"/>
                  </a:solidFill>
                </a:endParaRPr>
              </a:p>
            </p:txBody>
          </p:sp>
        </p:grpSp>
        <p:sp>
          <p:nvSpPr>
            <p:cNvPr id="22" name="矩形 21"/>
            <p:cNvSpPr/>
            <p:nvPr/>
          </p:nvSpPr>
          <p:spPr>
            <a:xfrm>
              <a:off x="3377548" y="2366373"/>
              <a:ext cx="1882247" cy="769441"/>
            </a:xfrm>
            <a:prstGeom prst="rect">
              <a:avLst/>
            </a:prstGeom>
            <a:grpFill/>
            <a:ln>
              <a:solidFill>
                <a:srgbClr val="C00000"/>
              </a:solidFill>
            </a:ln>
          </p:spPr>
          <p:txBody>
            <a:bodyPr wrap="none">
              <a:spAutoFit/>
            </a:bodyPr>
            <a:lstStyle/>
            <a:p>
              <a:r>
                <a:rPr lang="zh-CN" altLang="en-US" sz="44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第二步</a:t>
              </a:r>
              <a:endParaRPr lang="zh-CN" altLang="en-US" sz="44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sp>
        <p:nvSpPr>
          <p:cNvPr id="46" name="矩形 45"/>
          <p:cNvSpPr/>
          <p:nvPr/>
        </p:nvSpPr>
        <p:spPr>
          <a:xfrm>
            <a:off x="3284875" y="6617632"/>
            <a:ext cx="10941075" cy="2718052"/>
          </a:xfrm>
          <a:prstGeom prst="rect">
            <a:avLst/>
          </a:prstGeom>
          <a:noFill/>
          <a:ln>
            <a:noFill/>
            <a:prstDash val="lgDashDot"/>
          </a:ln>
        </p:spPr>
        <p:txBody>
          <a:bodyPr wrap="square">
            <a:spAutoFit/>
          </a:bodyPr>
          <a:lstStyle/>
          <a:p>
            <a:pPr indent="791845" defTabSz="914400">
              <a:lnSpc>
                <a:spcPct val="150000"/>
              </a:lnSpc>
              <a:defRPr/>
            </a:pPr>
            <a:r>
              <a:rPr lang="zh-CN" altLang="en-US" sz="4000" kern="100" dirty="0">
                <a:solidFill>
                  <a:srgbClr val="000000">
                    <a:lumMod val="85000"/>
                    <a:lumOff val="15000"/>
                  </a:srgbClr>
                </a:solidFill>
                <a:latin typeface="黑体" panose="02010609060101010101" pitchFamily="49" charset="-122"/>
                <a:ea typeface="黑体" panose="02010609060101010101" pitchFamily="49" charset="-122"/>
              </a:rPr>
              <a:t>使目的基因在受体细胞中稳定存在，并且可以遗传给下一代，同时使目的基因能够表达和发挥作用</a:t>
            </a:r>
            <a:r>
              <a:rPr kumimoji="0" lang="zh-CN" altLang="en-US" sz="4000" b="0" i="0" u="none" strike="noStrike" kern="100" cap="none" spc="0" normalizeH="0" baseline="0" noProof="0" dirty="0">
                <a:ln>
                  <a:noFill/>
                </a:ln>
                <a:solidFill>
                  <a:sysClr val="windowText" lastClr="000000"/>
                </a:solidFill>
                <a:effectLst/>
                <a:uLnTx/>
                <a:uFillTx/>
                <a:latin typeface="黑体" panose="02010609060101010101" pitchFamily="49" charset="-122"/>
                <a:ea typeface="黑体" panose="02010609060101010101" pitchFamily="49" charset="-122"/>
                <a:cs typeface="Times New Roman" panose="02020603050405020304" pitchFamily="18" charset="0"/>
              </a:rPr>
              <a:t>。</a:t>
            </a:r>
            <a:endParaRPr kumimoji="0" lang="zh-CN" altLang="en-US" sz="4000" b="0" i="0" u="none" strike="noStrike" kern="0" cap="none" spc="0" normalizeH="0" baseline="0" noProof="0" dirty="0">
              <a:ln>
                <a:noFill/>
              </a:ln>
              <a:solidFill>
                <a:sysClr val="windowText" lastClr="000000"/>
              </a:solidFill>
              <a:effectLst/>
              <a:uLnTx/>
              <a:uFillTx/>
              <a:latin typeface="黑体" panose="02010609060101010101" pitchFamily="49" charset="-122"/>
              <a:ea typeface="黑体" panose="02010609060101010101" pitchFamily="49" charset="-122"/>
            </a:endParaRPr>
          </a:p>
        </p:txBody>
      </p:sp>
      <p:sp>
        <p:nvSpPr>
          <p:cNvPr id="47" name="箭头: 五边形 46"/>
          <p:cNvSpPr/>
          <p:nvPr/>
        </p:nvSpPr>
        <p:spPr>
          <a:xfrm>
            <a:off x="3284876" y="5912687"/>
            <a:ext cx="1723355" cy="716961"/>
          </a:xfrm>
          <a:prstGeom prst="homePlat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r>
              <a:rPr lang="zh-CN" altLang="en-US" sz="40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目的</a:t>
            </a:r>
            <a:endParaRPr lang="zh-CN" altLang="en-US" sz="40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1" name="文本框 30"/>
          <p:cNvSpPr txBox="1"/>
          <p:nvPr/>
        </p:nvSpPr>
        <p:spPr>
          <a:xfrm>
            <a:off x="8842587" y="4426694"/>
            <a:ext cx="5524044"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rPr>
              <a:t>——</a:t>
            </a:r>
            <a:r>
              <a:rPr kumimoji="0" lang="zh-CN" altLang="en-US" sz="4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rPr>
              <a:t>基因工程的核心</a:t>
            </a:r>
            <a:endParaRPr kumimoji="0" lang="zh-CN" altLang="en-US" sz="4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7"/>
          <p:cNvSpPr/>
          <p:nvPr/>
        </p:nvSpPr>
        <p:spPr>
          <a:xfrm>
            <a:off x="1479550" y="808038"/>
            <a:ext cx="2374900" cy="56673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defTabSz="2435860" eaLnBrk="1" hangingPunct="1">
              <a:defRPr/>
            </a:pPr>
            <a:endParaRPr lang="zh-CN" altLang="en-US" dirty="0">
              <a:ln w="38100">
                <a:solidFill>
                  <a:prstClr val="black"/>
                </a:solidFill>
              </a:ln>
              <a:solidFill>
                <a:srgbClr val="00B0F0"/>
              </a:solidFill>
              <a:ea typeface="黑体" panose="02010609060101010101" pitchFamily="49" charset="-122"/>
            </a:endParaRPr>
          </a:p>
        </p:txBody>
      </p:sp>
      <p:sp>
        <p:nvSpPr>
          <p:cNvPr id="5" name="矩形 7"/>
          <p:cNvSpPr>
            <a:spLocks noChangeArrowheads="1"/>
          </p:cNvSpPr>
          <p:nvPr/>
        </p:nvSpPr>
        <p:spPr bwMode="auto">
          <a:xfrm>
            <a:off x="1549400" y="679450"/>
            <a:ext cx="2236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5" tIns="45712" rIns="91425" bIns="45712">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a:solidFill>
                  <a:srgbClr val="0070C0"/>
                </a:solidFill>
                <a:latin typeface="隶书" panose="02010509060101010101" pitchFamily="49" charset="-122"/>
                <a:ea typeface="隶书" panose="02010509060101010101" pitchFamily="49" charset="-122"/>
              </a:rPr>
              <a:t>知识海洋</a:t>
            </a:r>
            <a:endParaRPr lang="zh-CN" altLang="en-US" sz="4000">
              <a:solidFill>
                <a:srgbClr val="0070C0"/>
              </a:solidFill>
              <a:latin typeface="隶书" panose="02010509060101010101" pitchFamily="49" charset="-122"/>
              <a:ea typeface="隶书" panose="02010509060101010101" pitchFamily="49" charset="-122"/>
            </a:endParaRPr>
          </a:p>
        </p:txBody>
      </p:sp>
      <p:sp>
        <p:nvSpPr>
          <p:cNvPr id="4" name="TextBox 1"/>
          <p:cNvSpPr txBox="1">
            <a:spLocks noChangeArrowheads="1"/>
          </p:cNvSpPr>
          <p:nvPr/>
        </p:nvSpPr>
        <p:spPr bwMode="auto">
          <a:xfrm>
            <a:off x="2950562" y="2015292"/>
            <a:ext cx="116652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zh-CN" altLang="en-US" sz="4800" dirty="0">
                <a:latin typeface="Times New Roman" panose="02020603050405020304" pitchFamily="18" charset="0"/>
                <a:ea typeface="黑体" panose="02010609060101010101" pitchFamily="49" charset="-122"/>
              </a:rPr>
              <a:t>基因表达载体的构建过程</a:t>
            </a:r>
            <a:endParaRPr lang="zh-CN" altLang="en-US" sz="4800" dirty="0">
              <a:latin typeface="Times New Roman" panose="02020603050405020304" pitchFamily="18" charset="0"/>
              <a:ea typeface="黑体" panose="02010609060101010101" pitchFamily="49" charset="-122"/>
            </a:endParaRPr>
          </a:p>
        </p:txBody>
      </p:sp>
      <p:grpSp>
        <p:nvGrpSpPr>
          <p:cNvPr id="24" name="组合 23"/>
          <p:cNvGrpSpPr/>
          <p:nvPr/>
        </p:nvGrpSpPr>
        <p:grpSpPr>
          <a:xfrm>
            <a:off x="8690214" y="3945068"/>
            <a:ext cx="6378260" cy="1653065"/>
            <a:chOff x="8783210" y="4041958"/>
            <a:chExt cx="6378260" cy="1653065"/>
          </a:xfrm>
        </p:grpSpPr>
        <p:pic>
          <p:nvPicPr>
            <p:cNvPr id="9" name="Picture 2"/>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saturation sat="200000"/>
                      </a14:imgEffect>
                    </a14:imgLayer>
                  </a14:imgProps>
                </a:ext>
              </a:extLst>
            </a:blip>
            <a:srcRect l="47895" t="15326" b="66480"/>
            <a:stretch>
              <a:fillRect/>
            </a:stretch>
          </p:blipFill>
          <p:spPr bwMode="auto">
            <a:xfrm>
              <a:off x="8783210" y="4041958"/>
              <a:ext cx="6378260" cy="1559859"/>
            </a:xfrm>
            <a:prstGeom prst="rect">
              <a:avLst/>
            </a:prstGeom>
            <a:noFill/>
            <a:ln w="9525">
              <a:noFill/>
              <a:miter lim="800000"/>
              <a:headEnd/>
              <a:tailEnd/>
            </a:ln>
          </p:spPr>
        </p:pic>
        <p:sp>
          <p:nvSpPr>
            <p:cNvPr id="15" name="文本框 14"/>
            <p:cNvSpPr txBox="1"/>
            <p:nvPr/>
          </p:nvSpPr>
          <p:spPr>
            <a:xfrm>
              <a:off x="9325272" y="4298668"/>
              <a:ext cx="1620957" cy="523220"/>
            </a:xfrm>
            <a:prstGeom prst="rect">
              <a:avLst/>
            </a:prstGeom>
            <a:solidFill>
              <a:schemeClr val="bg1"/>
            </a:solidFill>
          </p:spPr>
          <p:txBody>
            <a:bodyPr wrap="none" rtlCol="0">
              <a:spAutoFit/>
            </a:bodyPr>
            <a:lstStyle/>
            <a:p>
              <a:r>
                <a:rPr lang="zh-CN" altLang="en-US" sz="2800" dirty="0">
                  <a:latin typeface="黑体" panose="02010609060101010101" pitchFamily="49" charset="-122"/>
                  <a:ea typeface="黑体" panose="02010609060101010101" pitchFamily="49" charset="-122"/>
                </a:rPr>
                <a:t>目的基因</a:t>
              </a:r>
              <a:endParaRPr lang="zh-CN" altLang="en-US" sz="2800" dirty="0">
                <a:latin typeface="黑体" panose="02010609060101010101" pitchFamily="49" charset="-122"/>
                <a:ea typeface="黑体" panose="02010609060101010101" pitchFamily="49" charset="-122"/>
              </a:endParaRPr>
            </a:p>
          </p:txBody>
        </p:sp>
        <p:cxnSp>
          <p:nvCxnSpPr>
            <p:cNvPr id="17" name="直接连接符 16"/>
            <p:cNvCxnSpPr/>
            <p:nvPr/>
          </p:nvCxnSpPr>
          <p:spPr>
            <a:xfrm>
              <a:off x="10085948" y="4839636"/>
              <a:ext cx="0" cy="612000"/>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直接连接符 20"/>
            <p:cNvCxnSpPr/>
            <p:nvPr/>
          </p:nvCxnSpPr>
          <p:spPr>
            <a:xfrm>
              <a:off x="10821140" y="5064374"/>
              <a:ext cx="432000" cy="351166"/>
            </a:xfrm>
            <a:prstGeom prst="line">
              <a:avLst/>
            </a:prstGeom>
            <a:ln w="28575"/>
          </p:spPr>
          <p:style>
            <a:lnRef idx="1">
              <a:schemeClr val="dk1"/>
            </a:lnRef>
            <a:fillRef idx="0">
              <a:schemeClr val="dk1"/>
            </a:fillRef>
            <a:effectRef idx="0">
              <a:schemeClr val="dk1"/>
            </a:effectRef>
            <a:fontRef idx="minor">
              <a:schemeClr val="tx1"/>
            </a:fontRef>
          </p:style>
        </p:cxnSp>
        <p:sp>
          <p:nvSpPr>
            <p:cNvPr id="22" name="文本框 21"/>
            <p:cNvSpPr txBox="1"/>
            <p:nvPr/>
          </p:nvSpPr>
          <p:spPr>
            <a:xfrm>
              <a:off x="11277600" y="5171803"/>
              <a:ext cx="2698175" cy="523220"/>
            </a:xfrm>
            <a:prstGeom prst="rect">
              <a:avLst/>
            </a:prstGeom>
            <a:solidFill>
              <a:schemeClr val="bg1"/>
            </a:solidFill>
          </p:spPr>
          <p:txBody>
            <a:bodyPr wrap="none" rtlCol="0">
              <a:spAutoFit/>
            </a:bodyPr>
            <a:lstStyle/>
            <a:p>
              <a:r>
                <a:rPr lang="zh-CN" altLang="en-US" sz="2800" dirty="0">
                  <a:latin typeface="黑体" panose="02010609060101010101" pitchFamily="49" charset="-122"/>
                  <a:ea typeface="黑体" panose="02010609060101010101" pitchFamily="49" charset="-122"/>
                </a:rPr>
                <a:t>限制酶切割位点</a:t>
              </a:r>
              <a:endParaRPr lang="zh-CN" altLang="en-US" sz="2800" dirty="0">
                <a:latin typeface="黑体" panose="02010609060101010101" pitchFamily="49" charset="-122"/>
                <a:ea typeface="黑体" panose="02010609060101010101" pitchFamily="49" charset="-122"/>
              </a:endParaRPr>
            </a:p>
          </p:txBody>
        </p:sp>
      </p:grpSp>
      <p:grpSp>
        <p:nvGrpSpPr>
          <p:cNvPr id="1024" name="组合 1023"/>
          <p:cNvGrpSpPr/>
          <p:nvPr/>
        </p:nvGrpSpPr>
        <p:grpSpPr>
          <a:xfrm>
            <a:off x="4771716" y="6634416"/>
            <a:ext cx="4844549" cy="4403904"/>
            <a:chOff x="4437594" y="6454588"/>
            <a:chExt cx="3917511" cy="3621741"/>
          </a:xfrm>
        </p:grpSpPr>
        <p:pic>
          <p:nvPicPr>
            <p:cNvPr id="7" name="Picture 2"/>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saturation sat="200000"/>
                      </a14:imgEffect>
                    </a14:imgLayer>
                  </a14:imgProps>
                </a:ext>
              </a:extLst>
            </a:blip>
            <a:srcRect l="22154" t="39376" r="45844" b="18382"/>
            <a:stretch>
              <a:fillRect/>
            </a:stretch>
          </p:blipFill>
          <p:spPr bwMode="auto">
            <a:xfrm>
              <a:off x="4437594" y="6454588"/>
              <a:ext cx="3917511" cy="3621741"/>
            </a:xfrm>
            <a:prstGeom prst="rect">
              <a:avLst/>
            </a:prstGeom>
            <a:noFill/>
            <a:ln w="9525">
              <a:noFill/>
              <a:miter lim="800000"/>
              <a:headEnd/>
              <a:tailEnd/>
            </a:ln>
          </p:spPr>
        </p:pic>
        <p:sp>
          <p:nvSpPr>
            <p:cNvPr id="25" name="文本框 24"/>
            <p:cNvSpPr txBox="1"/>
            <p:nvPr/>
          </p:nvSpPr>
          <p:spPr>
            <a:xfrm>
              <a:off x="5585870" y="6959325"/>
              <a:ext cx="1261884" cy="523220"/>
            </a:xfrm>
            <a:prstGeom prst="rect">
              <a:avLst/>
            </a:prstGeom>
            <a:solidFill>
              <a:schemeClr val="bg1"/>
            </a:solidFill>
          </p:spPr>
          <p:txBody>
            <a:bodyPr wrap="none" rtlCol="0">
              <a:spAutoFit/>
            </a:bodyPr>
            <a:lstStyle/>
            <a:p>
              <a:r>
                <a:rPr lang="zh-CN" altLang="en-US" sz="2800" dirty="0">
                  <a:latin typeface="黑体" panose="02010609060101010101" pitchFamily="49" charset="-122"/>
                  <a:ea typeface="黑体" panose="02010609060101010101" pitchFamily="49" charset="-122"/>
                </a:rPr>
                <a:t>限制酶</a:t>
              </a:r>
              <a:endParaRPr lang="zh-CN" altLang="en-US" sz="2800" dirty="0">
                <a:latin typeface="黑体" panose="02010609060101010101" pitchFamily="49" charset="-122"/>
                <a:ea typeface="黑体" panose="02010609060101010101" pitchFamily="49" charset="-122"/>
              </a:endParaRPr>
            </a:p>
          </p:txBody>
        </p:sp>
      </p:grpSp>
      <p:grpSp>
        <p:nvGrpSpPr>
          <p:cNvPr id="1044" name="组合 1043"/>
          <p:cNvGrpSpPr/>
          <p:nvPr/>
        </p:nvGrpSpPr>
        <p:grpSpPr>
          <a:xfrm>
            <a:off x="9314662" y="5777643"/>
            <a:ext cx="4733027" cy="2345418"/>
            <a:chOff x="9560486" y="5857803"/>
            <a:chExt cx="4733027" cy="2345418"/>
          </a:xfrm>
        </p:grpSpPr>
        <p:pic>
          <p:nvPicPr>
            <p:cNvPr id="11" name="Picture 2"/>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saturation sat="200000"/>
                      </a14:imgEffect>
                    </a14:imgLayer>
                  </a14:imgProps>
                </a:ext>
              </a:extLst>
            </a:blip>
            <a:srcRect l="54522" t="36407" r="12083" b="37452"/>
            <a:stretch>
              <a:fillRect/>
            </a:stretch>
          </p:blipFill>
          <p:spPr bwMode="auto">
            <a:xfrm>
              <a:off x="9560486" y="5857803"/>
              <a:ext cx="4087906" cy="2241178"/>
            </a:xfrm>
            <a:prstGeom prst="rect">
              <a:avLst/>
            </a:prstGeom>
            <a:noFill/>
            <a:ln w="9525">
              <a:noFill/>
              <a:miter lim="800000"/>
              <a:headEnd/>
              <a:tailEnd/>
            </a:ln>
          </p:spPr>
        </p:pic>
        <p:sp>
          <p:nvSpPr>
            <p:cNvPr id="29" name="文本框 28"/>
            <p:cNvSpPr txBox="1"/>
            <p:nvPr/>
          </p:nvSpPr>
          <p:spPr>
            <a:xfrm>
              <a:off x="11561852" y="6470052"/>
              <a:ext cx="1261884" cy="523220"/>
            </a:xfrm>
            <a:prstGeom prst="rect">
              <a:avLst/>
            </a:prstGeom>
            <a:solidFill>
              <a:schemeClr val="bg1"/>
            </a:solidFill>
          </p:spPr>
          <p:txBody>
            <a:bodyPr wrap="none" rtlCol="0">
              <a:spAutoFit/>
            </a:bodyPr>
            <a:lstStyle/>
            <a:p>
              <a:r>
                <a:rPr lang="zh-CN" altLang="en-US" sz="2800" dirty="0">
                  <a:latin typeface="黑体" panose="02010609060101010101" pitchFamily="49" charset="-122"/>
                  <a:ea typeface="黑体" panose="02010609060101010101" pitchFamily="49" charset="-122"/>
                </a:rPr>
                <a:t>限制酶</a:t>
              </a:r>
              <a:endParaRPr lang="zh-CN" altLang="en-US" sz="2800" dirty="0">
                <a:latin typeface="黑体" panose="02010609060101010101" pitchFamily="49" charset="-122"/>
                <a:ea typeface="黑体" panose="02010609060101010101" pitchFamily="49" charset="-122"/>
              </a:endParaRPr>
            </a:p>
          </p:txBody>
        </p:sp>
        <p:sp>
          <p:nvSpPr>
            <p:cNvPr id="1025" name="文本框 1024"/>
            <p:cNvSpPr txBox="1"/>
            <p:nvPr/>
          </p:nvSpPr>
          <p:spPr>
            <a:xfrm>
              <a:off x="11954411" y="7680001"/>
              <a:ext cx="2339102" cy="523220"/>
            </a:xfrm>
            <a:prstGeom prst="rect">
              <a:avLst/>
            </a:prstGeom>
            <a:solidFill>
              <a:schemeClr val="bg1"/>
            </a:solidFill>
          </p:spPr>
          <p:txBody>
            <a:bodyPr wrap="none" rtlCol="0">
              <a:spAutoFit/>
            </a:bodyPr>
            <a:lstStyle/>
            <a:p>
              <a:r>
                <a:rPr lang="zh-CN" altLang="en-US" sz="2800" dirty="0">
                  <a:latin typeface="黑体" panose="02010609060101010101" pitchFamily="49" charset="-122"/>
                  <a:ea typeface="黑体" panose="02010609060101010101" pitchFamily="49" charset="-122"/>
                </a:rPr>
                <a:t>获取目的基因</a:t>
              </a:r>
              <a:endParaRPr lang="zh-CN" altLang="en-US" sz="2800" dirty="0">
                <a:latin typeface="黑体" panose="02010609060101010101" pitchFamily="49" charset="-122"/>
                <a:ea typeface="黑体" panose="02010609060101010101" pitchFamily="49" charset="-122"/>
              </a:endParaRPr>
            </a:p>
          </p:txBody>
        </p:sp>
      </p:grpSp>
      <p:grpSp>
        <p:nvGrpSpPr>
          <p:cNvPr id="1043" name="组合 1042"/>
          <p:cNvGrpSpPr/>
          <p:nvPr/>
        </p:nvGrpSpPr>
        <p:grpSpPr>
          <a:xfrm>
            <a:off x="9616265" y="8377841"/>
            <a:ext cx="5937665" cy="2718450"/>
            <a:chOff x="9325271" y="8978250"/>
            <a:chExt cx="5937665" cy="2718450"/>
          </a:xfrm>
        </p:grpSpPr>
        <p:pic>
          <p:nvPicPr>
            <p:cNvPr id="1042" name="图片 10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5271" y="8978250"/>
              <a:ext cx="5937665" cy="2718450"/>
            </a:xfrm>
            <a:prstGeom prst="rect">
              <a:avLst/>
            </a:prstGeom>
          </p:spPr>
        </p:pic>
        <p:sp>
          <p:nvSpPr>
            <p:cNvPr id="1027" name="文本框 1026"/>
            <p:cNvSpPr txBox="1"/>
            <p:nvPr/>
          </p:nvSpPr>
          <p:spPr>
            <a:xfrm>
              <a:off x="11364803" y="9709110"/>
              <a:ext cx="1261884" cy="523220"/>
            </a:xfrm>
            <a:prstGeom prst="rect">
              <a:avLst/>
            </a:prstGeom>
            <a:solidFill>
              <a:schemeClr val="bg1"/>
            </a:solidFill>
          </p:spPr>
          <p:txBody>
            <a:bodyPr wrap="none" rtlCol="0">
              <a:spAutoFit/>
            </a:bodyPr>
            <a:lstStyle/>
            <a:p>
              <a:r>
                <a:rPr lang="zh-CN" altLang="en-US" sz="2800" dirty="0">
                  <a:latin typeface="黑体" panose="02010609060101010101" pitchFamily="49" charset="-122"/>
                  <a:ea typeface="黑体" panose="02010609060101010101" pitchFamily="49" charset="-122"/>
                </a:rPr>
                <a:t>连接酶</a:t>
              </a:r>
              <a:endParaRPr lang="zh-CN" altLang="en-US" sz="2800" dirty="0">
                <a:latin typeface="黑体" panose="02010609060101010101" pitchFamily="49" charset="-122"/>
                <a:ea typeface="黑体" panose="02010609060101010101" pitchFamily="49" charset="-122"/>
              </a:endParaRPr>
            </a:p>
          </p:txBody>
        </p:sp>
        <p:sp>
          <p:nvSpPr>
            <p:cNvPr id="1028" name="文本框 1027"/>
            <p:cNvSpPr txBox="1"/>
            <p:nvPr/>
          </p:nvSpPr>
          <p:spPr>
            <a:xfrm>
              <a:off x="12819792" y="10187840"/>
              <a:ext cx="2400016"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重组</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DNA</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分子</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grpSp>
      <p:grpSp>
        <p:nvGrpSpPr>
          <p:cNvPr id="1040" name="组合 1039"/>
          <p:cNvGrpSpPr/>
          <p:nvPr/>
        </p:nvGrpSpPr>
        <p:grpSpPr>
          <a:xfrm>
            <a:off x="1252846" y="2461608"/>
            <a:ext cx="6546363" cy="4224058"/>
            <a:chOff x="20399" y="6653607"/>
            <a:chExt cx="6546363" cy="4224058"/>
          </a:xfrm>
        </p:grpSpPr>
        <p:pic>
          <p:nvPicPr>
            <p:cNvPr id="1030" name="图片 10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99" y="6653607"/>
              <a:ext cx="5046767" cy="4224058"/>
            </a:xfrm>
            <a:prstGeom prst="rect">
              <a:avLst/>
            </a:prstGeom>
          </p:spPr>
        </p:pic>
        <p:grpSp>
          <p:nvGrpSpPr>
            <p:cNvPr id="1039" name="组合 1038"/>
            <p:cNvGrpSpPr/>
            <p:nvPr/>
          </p:nvGrpSpPr>
          <p:grpSpPr>
            <a:xfrm>
              <a:off x="500210" y="7214512"/>
              <a:ext cx="6066552" cy="3455975"/>
              <a:chOff x="500210" y="7214512"/>
              <a:chExt cx="6066552" cy="3455975"/>
            </a:xfrm>
          </p:grpSpPr>
          <p:sp>
            <p:nvSpPr>
              <p:cNvPr id="1032" name="文本框 1031"/>
              <p:cNvSpPr txBox="1"/>
              <p:nvPr/>
            </p:nvSpPr>
            <p:spPr>
              <a:xfrm>
                <a:off x="2926560" y="9314246"/>
                <a:ext cx="902811" cy="523220"/>
              </a:xfrm>
              <a:prstGeom prst="rect">
                <a:avLst/>
              </a:prstGeom>
              <a:noFill/>
            </p:spPr>
            <p:txBody>
              <a:bodyPr wrap="none" rtlCol="0">
                <a:spAutoFit/>
              </a:bodyPr>
              <a:lstStyle/>
              <a:p>
                <a:r>
                  <a:rPr lang="zh-CN" altLang="en-US" sz="2800" dirty="0">
                    <a:latin typeface="黑体" panose="02010609060101010101" pitchFamily="49" charset="-122"/>
                    <a:ea typeface="黑体" panose="02010609060101010101" pitchFamily="49" charset="-122"/>
                  </a:rPr>
                  <a:t>质粒</a:t>
                </a:r>
                <a:endParaRPr lang="zh-CN" altLang="en-US" sz="2800" dirty="0">
                  <a:latin typeface="黑体" panose="02010609060101010101" pitchFamily="49" charset="-122"/>
                  <a:ea typeface="黑体" panose="02010609060101010101" pitchFamily="49" charset="-122"/>
                </a:endParaRPr>
              </a:p>
            </p:txBody>
          </p:sp>
          <p:sp>
            <p:nvSpPr>
              <p:cNvPr id="1033" name="文本框 1032"/>
              <p:cNvSpPr txBox="1"/>
              <p:nvPr/>
            </p:nvSpPr>
            <p:spPr>
              <a:xfrm>
                <a:off x="1138574" y="7808188"/>
                <a:ext cx="1261884" cy="523220"/>
              </a:xfrm>
              <a:prstGeom prst="rect">
                <a:avLst/>
              </a:prstGeom>
              <a:noFill/>
            </p:spPr>
            <p:txBody>
              <a:bodyPr wrap="none" rtlCol="0">
                <a:spAutoFit/>
              </a:bodyPr>
              <a:lstStyle/>
              <a:p>
                <a:r>
                  <a:rPr lang="zh-CN" altLang="en-US" sz="2800" dirty="0">
                    <a:latin typeface="黑体" panose="02010609060101010101" pitchFamily="49" charset="-122"/>
                    <a:ea typeface="黑体" panose="02010609060101010101" pitchFamily="49" charset="-122"/>
                  </a:rPr>
                  <a:t>启动子</a:t>
                </a:r>
                <a:endParaRPr lang="zh-CN" altLang="en-US" sz="2800" dirty="0">
                  <a:latin typeface="黑体" panose="02010609060101010101" pitchFamily="49" charset="-122"/>
                  <a:ea typeface="黑体" panose="02010609060101010101" pitchFamily="49" charset="-122"/>
                </a:endParaRPr>
              </a:p>
            </p:txBody>
          </p:sp>
          <p:cxnSp>
            <p:nvCxnSpPr>
              <p:cNvPr id="47" name="直接连接符 46"/>
              <p:cNvCxnSpPr/>
              <p:nvPr/>
            </p:nvCxnSpPr>
            <p:spPr>
              <a:xfrm>
                <a:off x="2315145" y="8179889"/>
                <a:ext cx="390403" cy="351166"/>
              </a:xfrm>
              <a:prstGeom prst="line">
                <a:avLst/>
              </a:prstGeom>
              <a:ln w="28575"/>
            </p:spPr>
            <p:style>
              <a:lnRef idx="1">
                <a:schemeClr val="dk1"/>
              </a:lnRef>
              <a:fillRef idx="0">
                <a:schemeClr val="dk1"/>
              </a:fillRef>
              <a:effectRef idx="0">
                <a:schemeClr val="dk1"/>
              </a:effectRef>
              <a:fontRef idx="minor">
                <a:schemeClr val="tx1"/>
              </a:fontRef>
            </p:style>
          </p:cxnSp>
          <p:sp>
            <p:nvSpPr>
              <p:cNvPr id="1034" name="文本框 1033"/>
              <p:cNvSpPr txBox="1"/>
              <p:nvPr/>
            </p:nvSpPr>
            <p:spPr>
              <a:xfrm>
                <a:off x="2056236" y="7214512"/>
                <a:ext cx="2698175" cy="523220"/>
              </a:xfrm>
              <a:prstGeom prst="rect">
                <a:avLst/>
              </a:prstGeom>
              <a:noFill/>
            </p:spPr>
            <p:txBody>
              <a:bodyPr wrap="none" rtlCol="0">
                <a:spAutoFit/>
              </a:bodyPr>
              <a:lstStyle/>
              <a:p>
                <a:r>
                  <a:rPr lang="zh-CN" altLang="en-US" sz="2800" dirty="0">
                    <a:latin typeface="黑体" panose="02010609060101010101" pitchFamily="49" charset="-122"/>
                    <a:ea typeface="黑体" panose="02010609060101010101" pitchFamily="49" charset="-122"/>
                  </a:rPr>
                  <a:t>限制酶切割位点</a:t>
                </a:r>
                <a:endParaRPr lang="zh-CN" altLang="en-US" sz="2800" dirty="0">
                  <a:latin typeface="黑体" panose="02010609060101010101" pitchFamily="49" charset="-122"/>
                  <a:ea typeface="黑体" panose="02010609060101010101" pitchFamily="49" charset="-122"/>
                </a:endParaRPr>
              </a:p>
            </p:txBody>
          </p:sp>
          <p:cxnSp>
            <p:nvCxnSpPr>
              <p:cNvPr id="50" name="直接连接符 49"/>
              <p:cNvCxnSpPr/>
              <p:nvPr/>
            </p:nvCxnSpPr>
            <p:spPr>
              <a:xfrm>
                <a:off x="3393177" y="7730791"/>
                <a:ext cx="0" cy="612000"/>
              </a:xfrm>
              <a:prstGeom prst="line">
                <a:avLst/>
              </a:prstGeom>
              <a:ln w="28575"/>
            </p:spPr>
            <p:style>
              <a:lnRef idx="1">
                <a:schemeClr val="dk1"/>
              </a:lnRef>
              <a:fillRef idx="0">
                <a:schemeClr val="dk1"/>
              </a:fillRef>
              <a:effectRef idx="0">
                <a:schemeClr val="dk1"/>
              </a:effectRef>
              <a:fontRef idx="minor">
                <a:schemeClr val="tx1"/>
              </a:fontRef>
            </p:style>
          </p:cxnSp>
          <p:cxnSp>
            <p:nvCxnSpPr>
              <p:cNvPr id="51" name="直接连接符 50"/>
              <p:cNvCxnSpPr/>
              <p:nvPr/>
            </p:nvCxnSpPr>
            <p:spPr>
              <a:xfrm flipH="1">
                <a:off x="3719583" y="8068690"/>
                <a:ext cx="270447" cy="352273"/>
              </a:xfrm>
              <a:prstGeom prst="line">
                <a:avLst/>
              </a:prstGeom>
              <a:ln w="28575"/>
            </p:spPr>
            <p:style>
              <a:lnRef idx="1">
                <a:schemeClr val="dk1"/>
              </a:lnRef>
              <a:fillRef idx="0">
                <a:schemeClr val="dk1"/>
              </a:fillRef>
              <a:effectRef idx="0">
                <a:schemeClr val="dk1"/>
              </a:effectRef>
              <a:fontRef idx="minor">
                <a:schemeClr val="tx1"/>
              </a:fontRef>
            </p:style>
          </p:cxnSp>
          <p:sp>
            <p:nvSpPr>
              <p:cNvPr id="1036" name="文本框 1035"/>
              <p:cNvSpPr txBox="1"/>
              <p:nvPr/>
            </p:nvSpPr>
            <p:spPr>
              <a:xfrm>
                <a:off x="3947374" y="7730529"/>
                <a:ext cx="1261884" cy="523220"/>
              </a:xfrm>
              <a:prstGeom prst="rect">
                <a:avLst/>
              </a:prstGeom>
              <a:noFill/>
            </p:spPr>
            <p:txBody>
              <a:bodyPr wrap="none" rtlCol="0">
                <a:spAutoFit/>
              </a:bodyPr>
              <a:lstStyle/>
              <a:p>
                <a:r>
                  <a:rPr lang="zh-CN" altLang="en-US" sz="2800" dirty="0">
                    <a:latin typeface="黑体" panose="02010609060101010101" pitchFamily="49" charset="-122"/>
                    <a:ea typeface="黑体" panose="02010609060101010101" pitchFamily="49" charset="-122"/>
                  </a:rPr>
                  <a:t>终止子</a:t>
                </a:r>
                <a:endParaRPr lang="zh-CN" altLang="en-US" sz="2800" dirty="0">
                  <a:latin typeface="黑体" panose="02010609060101010101" pitchFamily="49" charset="-122"/>
                  <a:ea typeface="黑体" panose="02010609060101010101" pitchFamily="49" charset="-122"/>
                </a:endParaRPr>
              </a:p>
            </p:txBody>
          </p:sp>
          <p:cxnSp>
            <p:nvCxnSpPr>
              <p:cNvPr id="55" name="直接连接符 54"/>
              <p:cNvCxnSpPr/>
              <p:nvPr/>
            </p:nvCxnSpPr>
            <p:spPr>
              <a:xfrm rot="5400000">
                <a:off x="4684646" y="9083025"/>
                <a:ext cx="0" cy="612000"/>
              </a:xfrm>
              <a:prstGeom prst="line">
                <a:avLst/>
              </a:prstGeom>
              <a:ln w="28575"/>
            </p:spPr>
            <p:style>
              <a:lnRef idx="1">
                <a:schemeClr val="dk1"/>
              </a:lnRef>
              <a:fillRef idx="0">
                <a:schemeClr val="dk1"/>
              </a:fillRef>
              <a:effectRef idx="0">
                <a:schemeClr val="dk1"/>
              </a:effectRef>
              <a:fontRef idx="minor">
                <a:schemeClr val="tx1"/>
              </a:fontRef>
            </p:style>
          </p:cxnSp>
          <p:cxnSp>
            <p:nvCxnSpPr>
              <p:cNvPr id="56" name="直接连接符 55"/>
              <p:cNvCxnSpPr/>
              <p:nvPr/>
            </p:nvCxnSpPr>
            <p:spPr>
              <a:xfrm rot="5400000">
                <a:off x="2340956" y="10090845"/>
                <a:ext cx="0" cy="612000"/>
              </a:xfrm>
              <a:prstGeom prst="line">
                <a:avLst/>
              </a:prstGeom>
              <a:ln w="28575"/>
            </p:spPr>
            <p:style>
              <a:lnRef idx="1">
                <a:schemeClr val="dk1"/>
              </a:lnRef>
              <a:fillRef idx="0">
                <a:schemeClr val="dk1"/>
              </a:fillRef>
              <a:effectRef idx="0">
                <a:schemeClr val="dk1"/>
              </a:effectRef>
              <a:fontRef idx="minor">
                <a:schemeClr val="tx1"/>
              </a:fontRef>
            </p:style>
          </p:cxnSp>
          <p:sp>
            <p:nvSpPr>
              <p:cNvPr id="1037" name="文本框 1036"/>
              <p:cNvSpPr txBox="1"/>
              <p:nvPr/>
            </p:nvSpPr>
            <p:spPr>
              <a:xfrm>
                <a:off x="500210" y="10147267"/>
                <a:ext cx="1620957" cy="523220"/>
              </a:xfrm>
              <a:prstGeom prst="rect">
                <a:avLst/>
              </a:prstGeom>
              <a:noFill/>
            </p:spPr>
            <p:txBody>
              <a:bodyPr wrap="none" rtlCol="0">
                <a:spAutoFit/>
              </a:bodyPr>
              <a:lstStyle/>
              <a:p>
                <a:r>
                  <a:rPr lang="zh-CN" altLang="en-US" sz="2800" dirty="0">
                    <a:latin typeface="黑体" panose="02010609060101010101" pitchFamily="49" charset="-122"/>
                    <a:ea typeface="黑体" panose="02010609060101010101" pitchFamily="49" charset="-122"/>
                  </a:rPr>
                  <a:t>标记基因</a:t>
                </a:r>
                <a:endParaRPr lang="zh-CN" altLang="en-US" sz="2800" dirty="0">
                  <a:latin typeface="黑体" panose="02010609060101010101" pitchFamily="49" charset="-122"/>
                  <a:ea typeface="黑体" panose="02010609060101010101" pitchFamily="49" charset="-122"/>
                </a:endParaRPr>
              </a:p>
            </p:txBody>
          </p:sp>
          <p:sp>
            <p:nvSpPr>
              <p:cNvPr id="1038" name="文本框 1037"/>
              <p:cNvSpPr txBox="1"/>
              <p:nvPr/>
            </p:nvSpPr>
            <p:spPr>
              <a:xfrm>
                <a:off x="4945805" y="9127415"/>
                <a:ext cx="1620957" cy="523220"/>
              </a:xfrm>
              <a:prstGeom prst="rect">
                <a:avLst/>
              </a:prstGeom>
              <a:noFill/>
            </p:spPr>
            <p:txBody>
              <a:bodyPr wrap="none" rtlCol="0">
                <a:spAutoFit/>
              </a:bodyPr>
              <a:lstStyle/>
              <a:p>
                <a:r>
                  <a:rPr lang="zh-CN" altLang="en-US" sz="2800" dirty="0">
                    <a:latin typeface="黑体" panose="02010609060101010101" pitchFamily="49" charset="-122"/>
                    <a:ea typeface="黑体" panose="02010609060101010101" pitchFamily="49" charset="-122"/>
                  </a:rPr>
                  <a:t>复制原点</a:t>
                </a:r>
                <a:endParaRPr lang="zh-CN" altLang="en-US" sz="2800" dirty="0">
                  <a:latin typeface="黑体" panose="02010609060101010101" pitchFamily="49" charset="-122"/>
                  <a:ea typeface="黑体" panose="02010609060101010101" pitchFamily="49" charset="-122"/>
                </a:endParaRPr>
              </a:p>
            </p:txBody>
          </p:sp>
        </p:grpSp>
      </p:grpSp>
      <p:sp>
        <p:nvSpPr>
          <p:cNvPr id="68" name="文本框 67"/>
          <p:cNvSpPr txBox="1"/>
          <p:nvPr/>
        </p:nvSpPr>
        <p:spPr>
          <a:xfrm>
            <a:off x="5819055" y="11229491"/>
            <a:ext cx="6106200" cy="707886"/>
          </a:xfrm>
          <a:prstGeom prst="rect">
            <a:avLst/>
          </a:prstGeom>
          <a:noFill/>
        </p:spPr>
        <p:txBody>
          <a:bodyPr wrap="square">
            <a:spAutoFit/>
          </a:bodyPr>
          <a:lstStyle/>
          <a:p>
            <a:r>
              <a:rPr kumimoji="0" lang="zh-CN" altLang="en-US" sz="4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基因表达载体构建模式图</a:t>
            </a:r>
            <a:endParaRPr lang="zh-CN" altLang="en-US" sz="14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2621815" y="8614256"/>
            <a:ext cx="12592050" cy="1499000"/>
          </a:xfrm>
          <a:prstGeom prst="rect">
            <a:avLst/>
          </a:prstGeom>
          <a:noFill/>
        </p:spPr>
        <p:txBody>
          <a:bodyPr wrap="square">
            <a:spAutoFit/>
          </a:bodyPr>
          <a:lstStyle/>
          <a:p>
            <a:pPr marL="0" marR="0" lvl="0" indent="720090" algn="l" defTabSz="457200" rtl="0" eaLnBrk="1" fontAlgn="auto" latinLnBrk="0" hangingPunct="1">
              <a:lnSpc>
                <a:spcPct val="120000"/>
              </a:lnSpc>
              <a:spcBef>
                <a:spcPts val="0"/>
              </a:spcBef>
              <a:spcAft>
                <a:spcPts val="0"/>
              </a:spcAft>
              <a:buClrTx/>
              <a:buSzTx/>
              <a:buFontTx/>
              <a:buNone/>
              <a:defRPr/>
            </a:pPr>
            <a:r>
              <a:rPr kumimoji="1" lang="en-US" altLang="zh-CN" sz="40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3.</a:t>
            </a:r>
            <a:r>
              <a:rPr kumimoji="1" lang="zh-CN"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将切下的目的基因片段拼接到载体的</a:t>
            </a:r>
            <a:r>
              <a:rPr kumimoji="1" lang="en-US" altLang="zh-CN" sz="40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______</a:t>
            </a:r>
            <a:r>
              <a:rPr kumimoji="1" lang="zh-CN"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处，再加入适量</a:t>
            </a:r>
            <a:r>
              <a:rPr kumimoji="1" lang="en-US" altLang="zh-CN" sz="40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_____________</a:t>
            </a:r>
            <a:r>
              <a:rPr kumimoji="1" lang="zh-CN"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，形成了一个重组</a:t>
            </a:r>
            <a:r>
              <a:rPr kumimoji="1" lang="en-US" altLang="zh-CN" sz="40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DNA</a:t>
            </a:r>
            <a:r>
              <a:rPr kumimoji="1" lang="zh-CN"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分子。</a:t>
            </a:r>
            <a:endParaRPr kumimoji="0" lang="zh-CN"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 name="文本框 11"/>
          <p:cNvSpPr txBox="1"/>
          <p:nvPr/>
        </p:nvSpPr>
        <p:spPr>
          <a:xfrm>
            <a:off x="2621815" y="5697460"/>
            <a:ext cx="12470665" cy="2237664"/>
          </a:xfrm>
          <a:prstGeom prst="rect">
            <a:avLst/>
          </a:prstGeom>
          <a:noFill/>
        </p:spPr>
        <p:txBody>
          <a:bodyPr wrap="square">
            <a:spAutoFit/>
          </a:bodyPr>
          <a:lstStyle/>
          <a:p>
            <a:pPr marL="0" marR="0" lvl="0" indent="720090" algn="l" defTabSz="457200" rtl="0" eaLnBrk="1" fontAlgn="auto" latinLnBrk="0" hangingPunct="1">
              <a:lnSpc>
                <a:spcPct val="120000"/>
              </a:lnSpc>
              <a:spcBef>
                <a:spcPts val="0"/>
              </a:spcBef>
              <a:spcAft>
                <a:spcPts val="0"/>
              </a:spcAft>
              <a:buClrTx/>
              <a:buSzTx/>
              <a:buFontTx/>
              <a:buNone/>
              <a:defRPr/>
            </a:pPr>
            <a:endParaRPr kumimoji="1" lang="zh-CN"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0" marR="0" lvl="0" indent="720090" algn="l" defTabSz="457200" rtl="0" eaLnBrk="1" fontAlgn="auto" latinLnBrk="0" hangingPunct="1">
              <a:lnSpc>
                <a:spcPct val="120000"/>
              </a:lnSpc>
              <a:spcBef>
                <a:spcPts val="0"/>
              </a:spcBef>
              <a:spcAft>
                <a:spcPts val="0"/>
              </a:spcAft>
              <a:buClrTx/>
              <a:buSzTx/>
              <a:buFontTx/>
              <a:buNone/>
              <a:defRPr/>
            </a:pPr>
            <a:r>
              <a:rPr kumimoji="1" lang="en-US" altLang="zh-CN" sz="40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2.</a:t>
            </a:r>
            <a:r>
              <a:rPr kumimoji="1" lang="zh-CN"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用</a:t>
            </a:r>
            <a:r>
              <a:rPr kumimoji="1" lang="en-US" altLang="zh-CN" sz="40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____________________________________</a:t>
            </a:r>
            <a:r>
              <a:rPr kumimoji="1" lang="zh-CN"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切割含有目的基因的</a:t>
            </a:r>
            <a:r>
              <a:rPr kumimoji="1" lang="en-US" altLang="zh-CN" sz="40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DNA</a:t>
            </a:r>
            <a:r>
              <a:rPr kumimoji="1" lang="zh-CN"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片段。</a:t>
            </a:r>
            <a:endParaRPr kumimoji="1" lang="en-US" altLang="zh-CN" sz="40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圆角矩形 17"/>
          <p:cNvSpPr/>
          <p:nvPr/>
        </p:nvSpPr>
        <p:spPr>
          <a:xfrm>
            <a:off x="1479550" y="808038"/>
            <a:ext cx="2374900" cy="56673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defTabSz="2435860" eaLnBrk="1" hangingPunct="1">
              <a:defRPr/>
            </a:pPr>
            <a:endParaRPr lang="zh-CN" altLang="en-US" dirty="0">
              <a:ln w="38100">
                <a:solidFill>
                  <a:prstClr val="black"/>
                </a:solidFill>
              </a:ln>
              <a:solidFill>
                <a:srgbClr val="00B0F0"/>
              </a:solidFill>
              <a:ea typeface="黑体" panose="02010609060101010101" pitchFamily="49" charset="-122"/>
            </a:endParaRPr>
          </a:p>
        </p:txBody>
      </p:sp>
      <p:sp>
        <p:nvSpPr>
          <p:cNvPr id="5" name="矩形 7"/>
          <p:cNvSpPr>
            <a:spLocks noChangeArrowheads="1"/>
          </p:cNvSpPr>
          <p:nvPr/>
        </p:nvSpPr>
        <p:spPr bwMode="auto">
          <a:xfrm>
            <a:off x="1549400" y="679450"/>
            <a:ext cx="2236479" cy="70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5" tIns="45712" rIns="91425" bIns="45712">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dirty="0">
                <a:solidFill>
                  <a:srgbClr val="0070C0"/>
                </a:solidFill>
                <a:latin typeface="隶书" panose="02010509060101010101" pitchFamily="49" charset="-122"/>
                <a:ea typeface="隶书" panose="02010509060101010101" pitchFamily="49" charset="-122"/>
              </a:rPr>
              <a:t>应用探究</a:t>
            </a:r>
            <a:endParaRPr lang="zh-CN" altLang="en-US" sz="4000" dirty="0">
              <a:solidFill>
                <a:srgbClr val="0070C0"/>
              </a:solidFill>
              <a:latin typeface="隶书" panose="02010509060101010101" pitchFamily="49" charset="-122"/>
              <a:ea typeface="隶书" panose="02010509060101010101" pitchFamily="49" charset="-122"/>
            </a:endParaRPr>
          </a:p>
        </p:txBody>
      </p:sp>
      <p:sp>
        <p:nvSpPr>
          <p:cNvPr id="4" name="TextBox 1"/>
          <p:cNvSpPr txBox="1">
            <a:spLocks noChangeArrowheads="1"/>
          </p:cNvSpPr>
          <p:nvPr/>
        </p:nvSpPr>
        <p:spPr bwMode="auto">
          <a:xfrm>
            <a:off x="3904019" y="3081237"/>
            <a:ext cx="116652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zh-CN" altLang="en-US" sz="4800" dirty="0">
                <a:latin typeface="Times New Roman" panose="02020603050405020304" pitchFamily="18" charset="0"/>
                <a:ea typeface="黑体" panose="02010609060101010101" pitchFamily="49" charset="-122"/>
              </a:rPr>
              <a:t>基因表达载体的构建过程</a:t>
            </a:r>
            <a:endParaRPr lang="zh-CN" altLang="en-US" sz="4800" dirty="0">
              <a:latin typeface="Times New Roman" panose="02020603050405020304" pitchFamily="18" charset="0"/>
              <a:ea typeface="黑体" panose="02010609060101010101" pitchFamily="49" charset="-122"/>
            </a:endParaRPr>
          </a:p>
        </p:txBody>
      </p:sp>
      <p:sp>
        <p:nvSpPr>
          <p:cNvPr id="6" name="Text Box 3"/>
          <p:cNvSpPr txBox="1">
            <a:spLocks noChangeArrowheads="1"/>
          </p:cNvSpPr>
          <p:nvPr/>
        </p:nvSpPr>
        <p:spPr bwMode="auto">
          <a:xfrm>
            <a:off x="2621815" y="4223125"/>
            <a:ext cx="12915048" cy="149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720090">
              <a:lnSpc>
                <a:spcPct val="120000"/>
              </a:lnSpc>
            </a:pPr>
            <a:r>
              <a:rPr kumimoji="1" lang="en-US" altLang="zh-CN" sz="4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1.</a:t>
            </a:r>
            <a:r>
              <a:rPr kumimoji="1" lang="zh-CN" altLang="en-US" sz="4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用一定的</a:t>
            </a:r>
            <a:r>
              <a:rPr kumimoji="1" lang="en-US" altLang="zh-CN" sz="4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_________</a:t>
            </a:r>
            <a:r>
              <a:rPr kumimoji="1" lang="zh-CN" altLang="en-US" sz="4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切割载体，使其出现一个切口，露出</a:t>
            </a:r>
            <a:r>
              <a:rPr kumimoji="1" lang="en-US" altLang="zh-CN" sz="4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____________</a:t>
            </a:r>
            <a:r>
              <a:rPr kumimoji="1" lang="zh-CN" altLang="en-US" sz="4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endParaRPr kumimoji="1" lang="en-US" altLang="zh-CN" sz="4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Rectangle 7"/>
          <p:cNvSpPr>
            <a:spLocks noChangeArrowheads="1"/>
          </p:cNvSpPr>
          <p:nvPr/>
        </p:nvSpPr>
        <p:spPr bwMode="auto">
          <a:xfrm>
            <a:off x="6045003" y="4261696"/>
            <a:ext cx="17273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sz="4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限制酶</a:t>
            </a:r>
            <a:endParaRPr kumimoji="1" lang="zh-CN" altLang="en-US" sz="4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Rectangle 8"/>
          <p:cNvSpPr>
            <a:spLocks noChangeArrowheads="1"/>
          </p:cNvSpPr>
          <p:nvPr/>
        </p:nvSpPr>
        <p:spPr bwMode="auto">
          <a:xfrm>
            <a:off x="4069715" y="4989103"/>
            <a:ext cx="311951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sz="4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黏性末端</a:t>
            </a:r>
            <a:endParaRPr kumimoji="1" lang="zh-CN" altLang="en-US" sz="4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Rectangle 9"/>
          <p:cNvSpPr>
            <a:spLocks noChangeArrowheads="1"/>
          </p:cNvSpPr>
          <p:nvPr/>
        </p:nvSpPr>
        <p:spPr bwMode="auto">
          <a:xfrm>
            <a:off x="4530525" y="6422778"/>
            <a:ext cx="907540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sz="4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同种限制酶或能产生相同末端的限制酶</a:t>
            </a:r>
            <a:endParaRPr kumimoji="1" lang="zh-CN" altLang="en-US" sz="4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Rectangle 11"/>
          <p:cNvSpPr>
            <a:spLocks noChangeArrowheads="1"/>
          </p:cNvSpPr>
          <p:nvPr/>
        </p:nvSpPr>
        <p:spPr bwMode="auto">
          <a:xfrm>
            <a:off x="12010281" y="8660060"/>
            <a:ext cx="141996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sz="4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切口</a:t>
            </a:r>
            <a:endParaRPr kumimoji="1" lang="zh-CN" altLang="en-US" sz="4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 name="Rectangle 12"/>
          <p:cNvSpPr>
            <a:spLocks noChangeArrowheads="1"/>
          </p:cNvSpPr>
          <p:nvPr/>
        </p:nvSpPr>
        <p:spPr bwMode="auto">
          <a:xfrm>
            <a:off x="4931435" y="9387467"/>
            <a:ext cx="284096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n-US" altLang="zh-CN" sz="4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DNA</a:t>
            </a:r>
            <a:r>
              <a:rPr kumimoji="1" lang="zh-CN" altLang="en-US" sz="4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连接酶</a:t>
            </a:r>
            <a:endParaRPr kumimoji="1" lang="zh-CN" altLang="en-US" sz="4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7"/>
          <p:cNvSpPr/>
          <p:nvPr/>
        </p:nvSpPr>
        <p:spPr>
          <a:xfrm>
            <a:off x="1479550" y="808038"/>
            <a:ext cx="2374900" cy="56673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defTabSz="2435860" eaLnBrk="1" hangingPunct="1">
              <a:defRPr/>
            </a:pPr>
            <a:endParaRPr lang="zh-CN" altLang="en-US" dirty="0">
              <a:ln w="38100">
                <a:solidFill>
                  <a:prstClr val="black"/>
                </a:solidFill>
              </a:ln>
              <a:solidFill>
                <a:srgbClr val="00B0F0"/>
              </a:solidFill>
              <a:ea typeface="黑体" panose="02010609060101010101" pitchFamily="49" charset="-122"/>
            </a:endParaRPr>
          </a:p>
        </p:txBody>
      </p:sp>
      <p:sp>
        <p:nvSpPr>
          <p:cNvPr id="5" name="矩形 7"/>
          <p:cNvSpPr>
            <a:spLocks noChangeArrowheads="1"/>
          </p:cNvSpPr>
          <p:nvPr/>
        </p:nvSpPr>
        <p:spPr bwMode="auto">
          <a:xfrm>
            <a:off x="1549400" y="679450"/>
            <a:ext cx="2236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5" tIns="45712" rIns="91425" bIns="45712">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a:solidFill>
                  <a:srgbClr val="0070C0"/>
                </a:solidFill>
                <a:latin typeface="隶书" panose="02010509060101010101" pitchFamily="49" charset="-122"/>
                <a:ea typeface="隶书" panose="02010509060101010101" pitchFamily="49" charset="-122"/>
              </a:rPr>
              <a:t>知识海洋</a:t>
            </a:r>
            <a:endParaRPr lang="zh-CN" altLang="en-US" sz="4000">
              <a:solidFill>
                <a:srgbClr val="0070C0"/>
              </a:solidFill>
              <a:latin typeface="隶书" panose="02010509060101010101" pitchFamily="49" charset="-122"/>
              <a:ea typeface="隶书" panose="02010509060101010101" pitchFamily="49" charset="-122"/>
            </a:endParaRPr>
          </a:p>
        </p:txBody>
      </p:sp>
      <p:sp>
        <p:nvSpPr>
          <p:cNvPr id="4" name="TextBox 1"/>
          <p:cNvSpPr txBox="1">
            <a:spLocks noChangeArrowheads="1"/>
          </p:cNvSpPr>
          <p:nvPr/>
        </p:nvSpPr>
        <p:spPr bwMode="auto">
          <a:xfrm>
            <a:off x="2956502" y="2927887"/>
            <a:ext cx="1166529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zh-CN" altLang="en-US" sz="4400" dirty="0">
                <a:latin typeface="Times New Roman" panose="02020603050405020304" pitchFamily="18" charset="0"/>
                <a:ea typeface="黑体" panose="02010609060101010101" pitchFamily="49" charset="-122"/>
              </a:rPr>
              <a:t>基因表达载体的构成</a:t>
            </a:r>
            <a:endParaRPr lang="zh-CN" altLang="en-US" sz="4400" dirty="0">
              <a:latin typeface="Times New Roman" panose="02020603050405020304" pitchFamily="18" charset="0"/>
              <a:ea typeface="黑体" panose="02010609060101010101" pitchFamily="49" charset="-122"/>
            </a:endParaRPr>
          </a:p>
        </p:txBody>
      </p:sp>
      <p:sp>
        <p:nvSpPr>
          <p:cNvPr id="18" name="矩形 17"/>
          <p:cNvSpPr/>
          <p:nvPr/>
        </p:nvSpPr>
        <p:spPr bwMode="auto">
          <a:xfrm>
            <a:off x="3001509" y="4808709"/>
            <a:ext cx="2992896" cy="708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buFont typeface="Arial" panose="020B0604020202020204" pitchFamily="34" charset="0"/>
              <a:buNone/>
              <a:defRPr/>
            </a:pPr>
            <a:r>
              <a:rPr lang="zh-CN" altLang="en-US" sz="4000" noProof="1">
                <a:solidFill>
                  <a:srgbClr val="0000FF"/>
                </a:solidFill>
                <a:latin typeface="黑体" panose="02010609060101010101" pitchFamily="49" charset="-122"/>
                <a:ea typeface="黑体" panose="02010609060101010101" pitchFamily="49" charset="-122"/>
              </a:rPr>
              <a:t>①目的基因</a:t>
            </a:r>
            <a:endParaRPr lang="zh-CN" altLang="en-US" sz="4000" noProof="1">
              <a:solidFill>
                <a:srgbClr val="0000FF"/>
              </a:solidFill>
              <a:latin typeface="黑体" panose="02010609060101010101" pitchFamily="49" charset="-122"/>
              <a:ea typeface="黑体" panose="02010609060101010101" pitchFamily="49" charset="-122"/>
            </a:endParaRPr>
          </a:p>
        </p:txBody>
      </p:sp>
      <p:sp>
        <p:nvSpPr>
          <p:cNvPr id="19" name="矩形 18"/>
          <p:cNvSpPr/>
          <p:nvPr/>
        </p:nvSpPr>
        <p:spPr bwMode="auto">
          <a:xfrm>
            <a:off x="3001509" y="5885456"/>
            <a:ext cx="3115191" cy="624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buFont typeface="Arial" panose="020B0604020202020204" pitchFamily="34" charset="0"/>
              <a:buNone/>
              <a:defRPr/>
            </a:pPr>
            <a:r>
              <a:rPr lang="zh-CN" altLang="en-US" sz="4000" noProof="1">
                <a:solidFill>
                  <a:srgbClr val="0000FF"/>
                </a:solidFill>
                <a:latin typeface="黑体" panose="02010609060101010101" pitchFamily="49" charset="-122"/>
                <a:ea typeface="黑体" panose="02010609060101010101" pitchFamily="49" charset="-122"/>
              </a:rPr>
              <a:t>②启动子</a:t>
            </a:r>
            <a:endParaRPr lang="zh-CN" altLang="en-US" sz="4000" noProof="1">
              <a:solidFill>
                <a:srgbClr val="0000FF"/>
              </a:solidFill>
              <a:latin typeface="黑体" panose="02010609060101010101" pitchFamily="49" charset="-122"/>
              <a:ea typeface="黑体" panose="02010609060101010101" pitchFamily="49" charset="-122"/>
            </a:endParaRPr>
          </a:p>
        </p:txBody>
      </p:sp>
      <p:sp>
        <p:nvSpPr>
          <p:cNvPr id="20" name="矩形 19"/>
          <p:cNvSpPr/>
          <p:nvPr/>
        </p:nvSpPr>
        <p:spPr bwMode="auto">
          <a:xfrm>
            <a:off x="3001509" y="6878829"/>
            <a:ext cx="2992896" cy="708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buFont typeface="Arial" panose="020B0604020202020204" pitchFamily="34" charset="0"/>
              <a:buNone/>
              <a:defRPr/>
            </a:pPr>
            <a:r>
              <a:rPr lang="zh-CN" altLang="en-US" sz="4000" noProof="1">
                <a:solidFill>
                  <a:srgbClr val="0000FF"/>
                </a:solidFill>
                <a:latin typeface="黑体" panose="02010609060101010101" pitchFamily="49" charset="-122"/>
                <a:ea typeface="黑体" panose="02010609060101010101" pitchFamily="49" charset="-122"/>
              </a:rPr>
              <a:t>③终止子</a:t>
            </a:r>
            <a:endParaRPr lang="zh-CN" altLang="en-US" sz="4000" noProof="1">
              <a:solidFill>
                <a:srgbClr val="0000FF"/>
              </a:solidFill>
              <a:latin typeface="黑体" panose="02010609060101010101" pitchFamily="49" charset="-122"/>
              <a:ea typeface="黑体" panose="02010609060101010101" pitchFamily="49" charset="-122"/>
            </a:endParaRPr>
          </a:p>
        </p:txBody>
      </p:sp>
      <p:sp>
        <p:nvSpPr>
          <p:cNvPr id="21" name="矩形 20"/>
          <p:cNvSpPr/>
          <p:nvPr/>
        </p:nvSpPr>
        <p:spPr bwMode="auto">
          <a:xfrm>
            <a:off x="3001509" y="7955577"/>
            <a:ext cx="2992896" cy="708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buFont typeface="Arial" panose="020B0604020202020204" pitchFamily="34" charset="0"/>
              <a:buNone/>
              <a:defRPr/>
            </a:pPr>
            <a:r>
              <a:rPr lang="zh-CN" altLang="en-US" sz="4000" noProof="1">
                <a:solidFill>
                  <a:srgbClr val="0000FF"/>
                </a:solidFill>
                <a:latin typeface="黑体" panose="02010609060101010101" pitchFamily="49" charset="-122"/>
                <a:ea typeface="黑体" panose="02010609060101010101" pitchFamily="49" charset="-122"/>
              </a:rPr>
              <a:t>④标记基因</a:t>
            </a:r>
            <a:endParaRPr lang="zh-CN" altLang="en-US" sz="4000" noProof="1">
              <a:solidFill>
                <a:srgbClr val="0000FF"/>
              </a:solidFill>
              <a:latin typeface="黑体" panose="02010609060101010101" pitchFamily="49" charset="-122"/>
              <a:ea typeface="黑体" panose="02010609060101010101" pitchFamily="49" charset="-122"/>
            </a:endParaRPr>
          </a:p>
        </p:txBody>
      </p:sp>
      <p:pic>
        <p:nvPicPr>
          <p:cNvPr id="26" name="Picture 2"/>
          <p:cNvPicPr>
            <a:picLocks noChangeAspect="1" noChangeArrowheads="1"/>
          </p:cNvPicPr>
          <p:nvPr/>
        </p:nvPicPr>
        <p:blipFill>
          <a:blip r:embed="rId1" cstate="print">
            <a:extLst>
              <a:ext uri="{BEBA8EAE-BF5A-486C-A8C5-ECC9F3942E4B}">
                <a14:imgProps xmlns:a14="http://schemas.microsoft.com/office/drawing/2010/main">
                  <a14:imgLayer r:embed="rId2">
                    <a14:imgEffect>
                      <a14:saturation sat="200000"/>
                    </a14:imgEffect>
                  </a14:imgLayer>
                </a14:imgProps>
              </a:ext>
            </a:extLst>
          </a:blip>
          <a:srcRect l="80113" t="61788" r="-428" b="6330"/>
          <a:stretch>
            <a:fillRect/>
          </a:stretch>
        </p:blipFill>
        <p:spPr bwMode="auto">
          <a:xfrm>
            <a:off x="9258577" y="5033237"/>
            <a:ext cx="3815255" cy="4193628"/>
          </a:xfrm>
          <a:prstGeom prst="rect">
            <a:avLst/>
          </a:prstGeom>
          <a:noFill/>
          <a:ln w="9525">
            <a:noFill/>
            <a:miter lim="800000"/>
            <a:headEnd/>
            <a:tailEnd/>
          </a:ln>
        </p:spPr>
      </p:pic>
      <p:sp>
        <p:nvSpPr>
          <p:cNvPr id="27" name="矩形 26"/>
          <p:cNvSpPr/>
          <p:nvPr/>
        </p:nvSpPr>
        <p:spPr bwMode="auto">
          <a:xfrm>
            <a:off x="10107331" y="4138386"/>
            <a:ext cx="5933002" cy="769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buFont typeface="Arial" panose="020B0604020202020204" pitchFamily="34" charset="0"/>
              <a:buNone/>
              <a:defRPr/>
            </a:pPr>
            <a:r>
              <a:rPr lang="zh-CN" altLang="en-US" sz="4000" noProof="1">
                <a:solidFill>
                  <a:srgbClr val="FF0000"/>
                </a:solidFill>
                <a:latin typeface="黑体" panose="02010609060101010101" pitchFamily="49" charset="-122"/>
                <a:ea typeface="黑体" panose="02010609060101010101" pitchFamily="49" charset="-122"/>
              </a:rPr>
              <a:t>目的基因</a:t>
            </a:r>
            <a:endParaRPr lang="zh-CN" altLang="en-US" sz="4000" noProof="1">
              <a:solidFill>
                <a:srgbClr val="FF0000"/>
              </a:solidFill>
              <a:latin typeface="黑体" panose="02010609060101010101" pitchFamily="49" charset="-122"/>
              <a:ea typeface="黑体" panose="02010609060101010101" pitchFamily="49" charset="-122"/>
            </a:endParaRPr>
          </a:p>
        </p:txBody>
      </p:sp>
      <p:sp>
        <p:nvSpPr>
          <p:cNvPr id="17" name="文本框 16"/>
          <p:cNvSpPr txBox="1"/>
          <p:nvPr/>
        </p:nvSpPr>
        <p:spPr>
          <a:xfrm>
            <a:off x="9897158" y="6542900"/>
            <a:ext cx="2577987" cy="1200329"/>
          </a:xfrm>
          <a:prstGeom prst="rect">
            <a:avLst/>
          </a:prstGeom>
          <a:solidFill>
            <a:schemeClr val="bg1"/>
          </a:solidFill>
        </p:spPr>
        <p:txBody>
          <a:bodyPr wrap="square" rtlCol="0">
            <a:spAutoFit/>
          </a:bodyPr>
          <a:lstStyle/>
          <a:p>
            <a:pPr algn="ctr"/>
            <a:r>
              <a:rPr lang="zh-CN" altLang="en-US" sz="3200" dirty="0" smtClean="0">
                <a:latin typeface="Times New Roman" panose="02020603050405020304" pitchFamily="18" charset="0"/>
                <a:ea typeface="黑体" panose="02010609060101010101" pitchFamily="49" charset="-122"/>
                <a:cs typeface="Times New Roman" panose="02020603050405020304" pitchFamily="18" charset="0"/>
              </a:rPr>
              <a:t>重组</a:t>
            </a:r>
            <a:r>
              <a:rPr lang="en-US" altLang="zh-CN" sz="3600" dirty="0" smtClean="0">
                <a:latin typeface="Times New Roman" panose="02020603050405020304" pitchFamily="18" charset="0"/>
                <a:ea typeface="黑体" panose="02010609060101010101" pitchFamily="49" charset="-122"/>
                <a:cs typeface="Times New Roman" panose="02020603050405020304" pitchFamily="18" charset="0"/>
              </a:rPr>
              <a:t>DNA</a:t>
            </a:r>
            <a:endParaRPr lang="en-US" altLang="zh-CN" sz="3600" dirty="0" smtClean="0">
              <a:latin typeface="Times New Roman" panose="02020603050405020304" pitchFamily="18" charset="0"/>
              <a:ea typeface="黑体" panose="02010609060101010101" pitchFamily="49" charset="-122"/>
              <a:cs typeface="Times New Roman" panose="02020603050405020304" pitchFamily="18" charset="0"/>
            </a:endParaRPr>
          </a:p>
          <a:p>
            <a:pPr algn="ctr"/>
            <a:r>
              <a:rPr lang="zh-CN" altLang="en-US" sz="3600" dirty="0" smtClean="0">
                <a:latin typeface="Times New Roman" panose="02020603050405020304" pitchFamily="18" charset="0"/>
                <a:ea typeface="黑体" panose="02010609060101010101" pitchFamily="49" charset="-122"/>
                <a:cs typeface="Times New Roman" panose="02020603050405020304" pitchFamily="18" charset="0"/>
              </a:rPr>
              <a:t>分子</a:t>
            </a:r>
            <a:endParaRPr lang="zh-CN" altLang="en-US" sz="36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 name="文本框 21"/>
          <p:cNvSpPr txBox="1"/>
          <p:nvPr/>
        </p:nvSpPr>
        <p:spPr>
          <a:xfrm>
            <a:off x="7276872" y="5734471"/>
            <a:ext cx="1723549"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启动子</a:t>
            </a:r>
            <a:endParaRPr lang="zh-CN" altLang="en-US" sz="4000" dirty="0">
              <a:latin typeface="黑体" panose="02010609060101010101" pitchFamily="49" charset="-122"/>
              <a:ea typeface="黑体" panose="02010609060101010101" pitchFamily="49" charset="-122"/>
            </a:endParaRPr>
          </a:p>
        </p:txBody>
      </p:sp>
      <p:cxnSp>
        <p:nvCxnSpPr>
          <p:cNvPr id="28" name="直接连接符 27"/>
          <p:cNvCxnSpPr>
            <a:stCxn id="22" idx="3"/>
          </p:cNvCxnSpPr>
          <p:nvPr/>
        </p:nvCxnSpPr>
        <p:spPr>
          <a:xfrm>
            <a:off x="9000421" y="6088414"/>
            <a:ext cx="612811" cy="257241"/>
          </a:xfrm>
          <a:prstGeom prst="line">
            <a:avLst/>
          </a:prstGeom>
          <a:ln w="38100"/>
        </p:spPr>
        <p:style>
          <a:lnRef idx="1">
            <a:schemeClr val="dk1"/>
          </a:lnRef>
          <a:fillRef idx="0">
            <a:schemeClr val="dk1"/>
          </a:fillRef>
          <a:effectRef idx="0">
            <a:schemeClr val="dk1"/>
          </a:effectRef>
          <a:fontRef idx="minor">
            <a:schemeClr val="tx1"/>
          </a:fontRef>
        </p:style>
      </p:cxnSp>
      <p:sp>
        <p:nvSpPr>
          <p:cNvPr id="29" name="文本框 28"/>
          <p:cNvSpPr txBox="1"/>
          <p:nvPr/>
        </p:nvSpPr>
        <p:spPr>
          <a:xfrm>
            <a:off x="13141876" y="4564056"/>
            <a:ext cx="3775393"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限制酶切割位点</a:t>
            </a:r>
            <a:endParaRPr lang="zh-CN" altLang="en-US" sz="4000" dirty="0">
              <a:latin typeface="黑体" panose="02010609060101010101" pitchFamily="49" charset="-122"/>
              <a:ea typeface="黑体" panose="02010609060101010101" pitchFamily="49" charset="-122"/>
            </a:endParaRPr>
          </a:p>
        </p:txBody>
      </p:sp>
      <p:cxnSp>
        <p:nvCxnSpPr>
          <p:cNvPr id="30" name="直接连接符 29"/>
          <p:cNvCxnSpPr/>
          <p:nvPr/>
        </p:nvCxnSpPr>
        <p:spPr>
          <a:xfrm>
            <a:off x="11201400" y="4789659"/>
            <a:ext cx="0" cy="612000"/>
          </a:xfrm>
          <a:prstGeom prst="line">
            <a:avLst/>
          </a:prstGeom>
          <a:ln w="38100"/>
        </p:spPr>
        <p:style>
          <a:lnRef idx="1">
            <a:schemeClr val="dk1"/>
          </a:lnRef>
          <a:fillRef idx="0">
            <a:schemeClr val="dk1"/>
          </a:fillRef>
          <a:effectRef idx="0">
            <a:schemeClr val="dk1"/>
          </a:effectRef>
          <a:fontRef idx="minor">
            <a:schemeClr val="tx1"/>
          </a:fontRef>
        </p:style>
      </p:cxnSp>
      <p:cxnSp>
        <p:nvCxnSpPr>
          <p:cNvPr id="31" name="直接连接符 30"/>
          <p:cNvCxnSpPr/>
          <p:nvPr/>
        </p:nvCxnSpPr>
        <p:spPr>
          <a:xfrm flipH="1">
            <a:off x="12652453" y="5762186"/>
            <a:ext cx="441900" cy="278677"/>
          </a:xfrm>
          <a:prstGeom prst="line">
            <a:avLst/>
          </a:prstGeom>
          <a:ln w="38100"/>
        </p:spPr>
        <p:style>
          <a:lnRef idx="1">
            <a:schemeClr val="dk1"/>
          </a:lnRef>
          <a:fillRef idx="0">
            <a:schemeClr val="dk1"/>
          </a:fillRef>
          <a:effectRef idx="0">
            <a:schemeClr val="dk1"/>
          </a:effectRef>
          <a:fontRef idx="minor">
            <a:schemeClr val="tx1"/>
          </a:fontRef>
        </p:style>
      </p:cxnSp>
      <p:sp>
        <p:nvSpPr>
          <p:cNvPr id="32" name="文本框 31"/>
          <p:cNvSpPr txBox="1"/>
          <p:nvPr/>
        </p:nvSpPr>
        <p:spPr>
          <a:xfrm>
            <a:off x="13141876" y="5334647"/>
            <a:ext cx="1723549"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终止子</a:t>
            </a:r>
            <a:endParaRPr lang="zh-CN" altLang="en-US" sz="4000" dirty="0">
              <a:latin typeface="黑体" panose="02010609060101010101" pitchFamily="49" charset="-122"/>
              <a:ea typeface="黑体" panose="02010609060101010101" pitchFamily="49" charset="-122"/>
            </a:endParaRPr>
          </a:p>
        </p:txBody>
      </p:sp>
      <p:cxnSp>
        <p:nvCxnSpPr>
          <p:cNvPr id="33" name="直接连接符 32"/>
          <p:cNvCxnSpPr/>
          <p:nvPr/>
        </p:nvCxnSpPr>
        <p:spPr>
          <a:xfrm rot="5400000">
            <a:off x="12941731" y="7761152"/>
            <a:ext cx="0" cy="540000"/>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直接连接符 33"/>
          <p:cNvCxnSpPr>
            <a:endCxn id="35" idx="3"/>
          </p:cNvCxnSpPr>
          <p:nvPr/>
        </p:nvCxnSpPr>
        <p:spPr>
          <a:xfrm flipH="1">
            <a:off x="9119610" y="8522608"/>
            <a:ext cx="1107232" cy="0"/>
          </a:xfrm>
          <a:prstGeom prst="line">
            <a:avLst/>
          </a:prstGeom>
          <a:ln w="38100"/>
        </p:spPr>
        <p:style>
          <a:lnRef idx="1">
            <a:schemeClr val="dk1"/>
          </a:lnRef>
          <a:fillRef idx="0">
            <a:schemeClr val="dk1"/>
          </a:fillRef>
          <a:effectRef idx="0">
            <a:schemeClr val="dk1"/>
          </a:effectRef>
          <a:fontRef idx="minor">
            <a:schemeClr val="tx1"/>
          </a:fontRef>
        </p:style>
      </p:cxnSp>
      <p:sp>
        <p:nvSpPr>
          <p:cNvPr id="35" name="文本框 34"/>
          <p:cNvSpPr txBox="1"/>
          <p:nvPr/>
        </p:nvSpPr>
        <p:spPr>
          <a:xfrm>
            <a:off x="6883100" y="8168665"/>
            <a:ext cx="2236510"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标记基因</a:t>
            </a:r>
            <a:endParaRPr lang="zh-CN" altLang="en-US" sz="4000" dirty="0">
              <a:latin typeface="黑体" panose="02010609060101010101" pitchFamily="49" charset="-122"/>
              <a:ea typeface="黑体" panose="02010609060101010101" pitchFamily="49" charset="-122"/>
            </a:endParaRPr>
          </a:p>
        </p:txBody>
      </p:sp>
      <p:sp>
        <p:nvSpPr>
          <p:cNvPr id="36" name="文本框 35"/>
          <p:cNvSpPr txBox="1"/>
          <p:nvPr/>
        </p:nvSpPr>
        <p:spPr>
          <a:xfrm>
            <a:off x="13141876" y="7607273"/>
            <a:ext cx="2236510"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复制原点</a:t>
            </a:r>
            <a:endParaRPr lang="zh-CN" altLang="en-US" sz="4000" dirty="0">
              <a:latin typeface="黑体" panose="02010609060101010101" pitchFamily="49" charset="-122"/>
              <a:ea typeface="黑体" panose="02010609060101010101" pitchFamily="49" charset="-122"/>
            </a:endParaRPr>
          </a:p>
        </p:txBody>
      </p:sp>
      <p:cxnSp>
        <p:nvCxnSpPr>
          <p:cNvPr id="37" name="直接连接符 36"/>
          <p:cNvCxnSpPr>
            <a:stCxn id="29" idx="1"/>
          </p:cNvCxnSpPr>
          <p:nvPr/>
        </p:nvCxnSpPr>
        <p:spPr>
          <a:xfrm flipH="1">
            <a:off x="12387220" y="4917999"/>
            <a:ext cx="754656" cy="824693"/>
          </a:xfrm>
          <a:prstGeom prst="line">
            <a:avLst/>
          </a:prstGeom>
          <a:ln w="38100"/>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9119610" y="5162721"/>
            <a:ext cx="493622" cy="354013"/>
          </a:xfrm>
          <a:prstGeom prst="rect">
            <a:avLst/>
          </a:prstGeom>
          <a:solidFill>
            <a:schemeClr val="bg1"/>
          </a:solidFill>
        </p:spPr>
        <p:txBody>
          <a:bodyPr wrap="square" rtlCol="0">
            <a:spAutoFit/>
          </a:bodyPr>
          <a:lstStyle/>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7" grpId="0"/>
      <p:bldP spid="22" grpId="0"/>
      <p:bldP spid="29" grpId="0"/>
      <p:bldP spid="32"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7"/>
          <p:cNvSpPr/>
          <p:nvPr/>
        </p:nvSpPr>
        <p:spPr>
          <a:xfrm>
            <a:off x="1479550" y="808038"/>
            <a:ext cx="2374900" cy="56673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defTabSz="2435860" eaLnBrk="1" hangingPunct="1">
              <a:defRPr/>
            </a:pPr>
            <a:endParaRPr lang="zh-CN" altLang="en-US" dirty="0">
              <a:ln w="38100">
                <a:solidFill>
                  <a:prstClr val="black"/>
                </a:solidFill>
              </a:ln>
              <a:solidFill>
                <a:srgbClr val="00B0F0"/>
              </a:solidFill>
              <a:ea typeface="黑体" panose="02010609060101010101" pitchFamily="49" charset="-122"/>
            </a:endParaRPr>
          </a:p>
        </p:txBody>
      </p:sp>
      <p:sp>
        <p:nvSpPr>
          <p:cNvPr id="5" name="矩形 7"/>
          <p:cNvSpPr>
            <a:spLocks noChangeArrowheads="1"/>
          </p:cNvSpPr>
          <p:nvPr/>
        </p:nvSpPr>
        <p:spPr bwMode="auto">
          <a:xfrm>
            <a:off x="1549400" y="679450"/>
            <a:ext cx="2236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5" tIns="45712" rIns="91425" bIns="45712">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a:solidFill>
                  <a:srgbClr val="0070C0"/>
                </a:solidFill>
                <a:latin typeface="隶书" panose="02010509060101010101" pitchFamily="49" charset="-122"/>
                <a:ea typeface="隶书" panose="02010509060101010101" pitchFamily="49" charset="-122"/>
              </a:rPr>
              <a:t>知识海洋</a:t>
            </a:r>
            <a:endParaRPr lang="zh-CN" altLang="en-US" sz="4000">
              <a:solidFill>
                <a:srgbClr val="0070C0"/>
              </a:solidFill>
              <a:latin typeface="隶书" panose="02010509060101010101" pitchFamily="49" charset="-122"/>
              <a:ea typeface="隶书" panose="02010509060101010101" pitchFamily="49" charset="-122"/>
            </a:endParaRPr>
          </a:p>
        </p:txBody>
      </p:sp>
      <p:sp>
        <p:nvSpPr>
          <p:cNvPr id="4" name="TextBox 1"/>
          <p:cNvSpPr txBox="1">
            <a:spLocks noChangeArrowheads="1"/>
          </p:cNvSpPr>
          <p:nvPr/>
        </p:nvSpPr>
        <p:spPr bwMode="auto">
          <a:xfrm>
            <a:off x="2617779" y="2139672"/>
            <a:ext cx="1166529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zh-CN" altLang="en-US" sz="4400" dirty="0">
                <a:latin typeface="Times New Roman" panose="02020603050405020304" pitchFamily="18" charset="0"/>
                <a:ea typeface="黑体" panose="02010609060101010101" pitchFamily="49" charset="-122"/>
              </a:rPr>
              <a:t>基因表达载体的构成</a:t>
            </a:r>
            <a:endParaRPr lang="zh-CN" altLang="en-US" sz="4400" dirty="0">
              <a:latin typeface="Times New Roman" panose="02020603050405020304" pitchFamily="18" charset="0"/>
              <a:ea typeface="黑体" panose="02010609060101010101" pitchFamily="49" charset="-122"/>
            </a:endParaRPr>
          </a:p>
        </p:txBody>
      </p:sp>
      <p:sp>
        <p:nvSpPr>
          <p:cNvPr id="23" name="文本框 22"/>
          <p:cNvSpPr txBox="1"/>
          <p:nvPr/>
        </p:nvSpPr>
        <p:spPr>
          <a:xfrm>
            <a:off x="2796684" y="4607460"/>
            <a:ext cx="12163559" cy="2745495"/>
          </a:xfrm>
          <a:prstGeom prst="rect">
            <a:avLst/>
          </a:prstGeom>
          <a:noFill/>
        </p:spPr>
        <p:txBody>
          <a:bodyPr wrap="square">
            <a:spAutoFit/>
          </a:bodyPr>
          <a:lstStyle/>
          <a:p>
            <a:pPr>
              <a:lnSpc>
                <a:spcPct val="150000"/>
              </a:lnSpc>
              <a:defRPr/>
            </a:pPr>
            <a:r>
              <a:rPr lang="zh-CN" altLang="en-US" sz="4000" noProof="1">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rPr>
              <a:t>        一段有特殊序列结构的</a:t>
            </a:r>
            <a:r>
              <a:rPr lang="en-US" altLang="zh-CN" sz="4000" noProof="1">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rPr>
              <a:t>DNA</a:t>
            </a:r>
            <a:r>
              <a:rPr lang="zh-CN" altLang="en-US" sz="4000" noProof="1">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rPr>
              <a:t>片段，位于基因的上游（首端），紧挨转录的起始位点是</a:t>
            </a:r>
            <a:r>
              <a:rPr lang="en-US" altLang="zh-CN" sz="4000" noProof="1">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rPr>
              <a:t>RNA</a:t>
            </a:r>
            <a:r>
              <a:rPr lang="zh-CN" altLang="en-US" sz="4000" noProof="1">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rPr>
              <a:t>聚合酶的识别和结合的部位，驱动基因转录出</a:t>
            </a:r>
            <a:r>
              <a:rPr lang="en-US" altLang="zh-CN" sz="4000" noProof="1">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rPr>
              <a:t>mRNA</a:t>
            </a:r>
            <a:r>
              <a:rPr lang="zh-CN" altLang="en-US" sz="4000" noProof="1">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en-US" sz="4000" noProof="1">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 name="箭头: 五边形 21"/>
          <p:cNvSpPr/>
          <p:nvPr/>
        </p:nvSpPr>
        <p:spPr>
          <a:xfrm>
            <a:off x="2796684" y="3348084"/>
            <a:ext cx="2708766" cy="7319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r>
              <a:rPr lang="zh-CN" altLang="en-US" sz="40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②启动子</a:t>
            </a:r>
            <a:endParaRPr lang="zh-CN" altLang="en-US" sz="40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 name="文本框 1"/>
          <p:cNvSpPr txBox="1"/>
          <p:nvPr/>
        </p:nvSpPr>
        <p:spPr>
          <a:xfrm>
            <a:off x="2796684" y="7764436"/>
            <a:ext cx="12163559" cy="1794722"/>
          </a:xfrm>
          <a:prstGeom prst="rect">
            <a:avLst/>
          </a:prstGeom>
          <a:noFill/>
        </p:spPr>
        <p:txBody>
          <a:bodyPr wrap="square">
            <a:spAutoFit/>
          </a:bodyPr>
          <a:lstStyle/>
          <a:p>
            <a:pPr>
              <a:lnSpc>
                <a:spcPct val="150000"/>
              </a:lnSpc>
              <a:defRPr/>
            </a:pPr>
            <a:r>
              <a:rPr lang="zh-CN" altLang="en-US" sz="4000" noProof="1">
                <a:solidFill>
                  <a:schemeClr val="tx1">
                    <a:lumMod val="95000"/>
                    <a:lumOff val="5000"/>
                  </a:schemeClr>
                </a:solidFill>
                <a:latin typeface="黑体" panose="02010609060101010101" pitchFamily="49" charset="-122"/>
                <a:ea typeface="黑体" panose="02010609060101010101" pitchFamily="49" charset="-122"/>
              </a:rPr>
              <a:t>    有时为满足应用需要，会在载体中</a:t>
            </a:r>
            <a:r>
              <a:rPr lang="zh-CN" altLang="en-US" sz="4000" noProof="1">
                <a:solidFill>
                  <a:srgbClr val="FF0000"/>
                </a:solidFill>
                <a:latin typeface="黑体" panose="02010609060101010101" pitchFamily="49" charset="-122"/>
                <a:ea typeface="黑体" panose="02010609060101010101" pitchFamily="49" charset="-122"/>
              </a:rPr>
              <a:t>人工构建诱导型启动子</a:t>
            </a:r>
            <a:r>
              <a:rPr lang="zh-CN" altLang="en-US" sz="4000" noProof="1">
                <a:solidFill>
                  <a:schemeClr val="tx1">
                    <a:lumMod val="95000"/>
                    <a:lumOff val="5000"/>
                  </a:schemeClr>
                </a:solidFill>
                <a:latin typeface="黑体" panose="02010609060101010101" pitchFamily="49" charset="-122"/>
                <a:ea typeface="黑体" panose="02010609060101010101" pitchFamily="49" charset="-122"/>
              </a:rPr>
              <a:t>。</a:t>
            </a:r>
            <a:endParaRPr lang="zh-CN" altLang="en-US" sz="4000" noProof="1">
              <a:solidFill>
                <a:schemeClr val="tx1">
                  <a:lumMod val="95000"/>
                  <a:lumOff val="5000"/>
                </a:schemeClr>
              </a:solidFill>
              <a:latin typeface="黑体" panose="02010609060101010101" pitchFamily="49" charset="-122"/>
              <a:ea typeface="黑体" panose="02010609060101010101" pitchFamily="49" charset="-122"/>
            </a:endParaRPr>
          </a:p>
        </p:txBody>
      </p:sp>
      <p:sp>
        <p:nvSpPr>
          <p:cNvPr id="6" name="文本框 22"/>
          <p:cNvSpPr txBox="1"/>
          <p:nvPr/>
        </p:nvSpPr>
        <p:spPr>
          <a:xfrm>
            <a:off x="2854490" y="9966353"/>
            <a:ext cx="11756860" cy="871392"/>
          </a:xfrm>
          <a:prstGeom prst="rect">
            <a:avLst/>
          </a:prstGeom>
          <a:noFill/>
        </p:spPr>
        <p:txBody>
          <a:bodyPr wrap="square">
            <a:spAutoFit/>
          </a:bodyPr>
          <a:lstStyle/>
          <a:p>
            <a:pPr>
              <a:lnSpc>
                <a:spcPct val="150000"/>
              </a:lnSpc>
              <a:defRPr/>
            </a:pPr>
            <a:r>
              <a:rPr lang="zh-CN" altLang="en-US" sz="4000" noProof="1">
                <a:solidFill>
                  <a:schemeClr val="tx1">
                    <a:lumMod val="95000"/>
                    <a:lumOff val="5000"/>
                  </a:schemeClr>
                </a:solidFill>
                <a:latin typeface="黑体" panose="02010609060101010101" pitchFamily="49" charset="-122"/>
                <a:ea typeface="黑体" panose="02010609060101010101" pitchFamily="49" charset="-122"/>
              </a:rPr>
              <a:t>    诱导物存在时，可激活或抑制目的基因的表达。</a:t>
            </a:r>
            <a:endParaRPr lang="zh-CN" altLang="en-US" sz="4000" noProof="1">
              <a:solidFill>
                <a:schemeClr val="tx1">
                  <a:lumMod val="95000"/>
                  <a:lumOff val="5000"/>
                </a:schemeClr>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7"/>
          <p:cNvSpPr/>
          <p:nvPr/>
        </p:nvSpPr>
        <p:spPr>
          <a:xfrm>
            <a:off x="1479550" y="808038"/>
            <a:ext cx="2374900" cy="56673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defTabSz="2435860" eaLnBrk="1" hangingPunct="1">
              <a:defRPr/>
            </a:pPr>
            <a:endParaRPr lang="zh-CN" altLang="en-US" dirty="0">
              <a:ln w="38100">
                <a:solidFill>
                  <a:prstClr val="black"/>
                </a:solidFill>
              </a:ln>
              <a:solidFill>
                <a:srgbClr val="00B0F0"/>
              </a:solidFill>
              <a:ea typeface="黑体" panose="02010609060101010101" pitchFamily="49" charset="-122"/>
            </a:endParaRPr>
          </a:p>
        </p:txBody>
      </p:sp>
      <p:sp>
        <p:nvSpPr>
          <p:cNvPr id="5" name="矩形 7"/>
          <p:cNvSpPr>
            <a:spLocks noChangeArrowheads="1"/>
          </p:cNvSpPr>
          <p:nvPr/>
        </p:nvSpPr>
        <p:spPr bwMode="auto">
          <a:xfrm>
            <a:off x="1549400" y="679450"/>
            <a:ext cx="2236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5" tIns="45712" rIns="91425" bIns="45712">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a:solidFill>
                  <a:srgbClr val="0070C0"/>
                </a:solidFill>
                <a:latin typeface="隶书" panose="02010509060101010101" pitchFamily="49" charset="-122"/>
                <a:ea typeface="隶书" panose="02010509060101010101" pitchFamily="49" charset="-122"/>
              </a:rPr>
              <a:t>知识海洋</a:t>
            </a:r>
            <a:endParaRPr lang="zh-CN" altLang="en-US" sz="4000">
              <a:solidFill>
                <a:srgbClr val="0070C0"/>
              </a:solidFill>
              <a:latin typeface="隶书" panose="02010509060101010101" pitchFamily="49" charset="-122"/>
              <a:ea typeface="隶书" panose="02010509060101010101" pitchFamily="49" charset="-122"/>
            </a:endParaRPr>
          </a:p>
        </p:txBody>
      </p:sp>
      <p:sp>
        <p:nvSpPr>
          <p:cNvPr id="4" name="TextBox 1"/>
          <p:cNvSpPr txBox="1">
            <a:spLocks noChangeArrowheads="1"/>
          </p:cNvSpPr>
          <p:nvPr/>
        </p:nvSpPr>
        <p:spPr bwMode="auto">
          <a:xfrm>
            <a:off x="2598729" y="3073122"/>
            <a:ext cx="1166529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zh-CN" altLang="en-US" sz="4400" dirty="0">
                <a:latin typeface="Times New Roman" panose="02020603050405020304" pitchFamily="18" charset="0"/>
                <a:ea typeface="黑体" panose="02010609060101010101" pitchFamily="49" charset="-122"/>
              </a:rPr>
              <a:t>基因表达载体的构成</a:t>
            </a:r>
            <a:endParaRPr lang="zh-CN" altLang="en-US" sz="4400" dirty="0">
              <a:latin typeface="Times New Roman" panose="02020603050405020304" pitchFamily="18" charset="0"/>
              <a:ea typeface="黑体" panose="02010609060101010101" pitchFamily="49" charset="-122"/>
            </a:endParaRPr>
          </a:p>
        </p:txBody>
      </p:sp>
      <p:sp>
        <p:nvSpPr>
          <p:cNvPr id="22" name="箭头: 五边形 21"/>
          <p:cNvSpPr/>
          <p:nvPr/>
        </p:nvSpPr>
        <p:spPr>
          <a:xfrm>
            <a:off x="2777634" y="4281534"/>
            <a:ext cx="2708766" cy="7319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r>
              <a:rPr lang="zh-CN" altLang="en-US" sz="40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③终止子</a:t>
            </a:r>
            <a:endParaRPr lang="zh-CN" altLang="en-US" sz="40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文本框 22"/>
          <p:cNvSpPr txBox="1"/>
          <p:nvPr/>
        </p:nvSpPr>
        <p:spPr>
          <a:xfrm>
            <a:off x="3188288" y="5358743"/>
            <a:ext cx="11461161" cy="1822165"/>
          </a:xfrm>
          <a:prstGeom prst="rect">
            <a:avLst/>
          </a:prstGeom>
          <a:noFill/>
        </p:spPr>
        <p:txBody>
          <a:bodyPr wrap="square">
            <a:spAutoFit/>
          </a:bodyPr>
          <a:lstStyle/>
          <a:p>
            <a:pPr>
              <a:lnSpc>
                <a:spcPct val="150000"/>
              </a:lnSpc>
              <a:defRPr/>
            </a:pPr>
            <a:r>
              <a:rPr lang="zh-CN" altLang="en-US" sz="4000" noProof="1">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rPr>
              <a:t>    一段有特殊序列结构的</a:t>
            </a:r>
            <a:r>
              <a:rPr lang="en-US" altLang="zh-CN" sz="4000" noProof="1">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rPr>
              <a:t>DNA</a:t>
            </a:r>
            <a:r>
              <a:rPr lang="zh-CN" altLang="en-US" sz="4000" noProof="1">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rPr>
              <a:t>片段，位于基因的下游（尾端），标志着转录的停止。</a:t>
            </a:r>
            <a:endParaRPr lang="zh-CN" altLang="en-US" sz="4000" noProof="1">
              <a:solidFill>
                <a:schemeClr val="tx1">
                  <a:lumMod val="95000"/>
                  <a:lumOff val="5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050" name="Picture 2" descr="https://ss2.bdstatic.com/70cFvnSh_Q1YnxGkpoWK1HF6hhy/it/u=1344488812,2676794512&amp;fm=26&amp;gp=0.jpg"/>
          <p:cNvPicPr>
            <a:picLocks noChangeAspect="1" noChangeArrowheads="1"/>
          </p:cNvPicPr>
          <p:nvPr/>
        </p:nvPicPr>
        <p:blipFill>
          <a:blip r:embed="rId1" cstate="print"/>
          <a:srcRect/>
          <a:stretch>
            <a:fillRect/>
          </a:stretch>
        </p:blipFill>
        <p:spPr bwMode="auto">
          <a:xfrm>
            <a:off x="7977525" y="7813831"/>
            <a:ext cx="2400300" cy="281940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7"/>
          <p:cNvSpPr/>
          <p:nvPr/>
        </p:nvSpPr>
        <p:spPr>
          <a:xfrm>
            <a:off x="1479550" y="808038"/>
            <a:ext cx="2374900" cy="56673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defTabSz="2435860" eaLnBrk="1" hangingPunct="1">
              <a:defRPr/>
            </a:pPr>
            <a:endParaRPr lang="zh-CN" altLang="en-US" dirty="0">
              <a:ln w="38100">
                <a:solidFill>
                  <a:prstClr val="black"/>
                </a:solidFill>
              </a:ln>
              <a:solidFill>
                <a:srgbClr val="00B0F0"/>
              </a:solidFill>
              <a:ea typeface="黑体" panose="02010609060101010101" pitchFamily="49" charset="-122"/>
            </a:endParaRPr>
          </a:p>
        </p:txBody>
      </p:sp>
      <p:sp>
        <p:nvSpPr>
          <p:cNvPr id="5" name="矩形 7"/>
          <p:cNvSpPr>
            <a:spLocks noChangeArrowheads="1"/>
          </p:cNvSpPr>
          <p:nvPr/>
        </p:nvSpPr>
        <p:spPr bwMode="auto">
          <a:xfrm>
            <a:off x="1549400" y="679450"/>
            <a:ext cx="2236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5" tIns="45712" rIns="91425" bIns="45712">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a:solidFill>
                  <a:srgbClr val="0070C0"/>
                </a:solidFill>
                <a:latin typeface="隶书" panose="02010509060101010101" pitchFamily="49" charset="-122"/>
                <a:ea typeface="隶书" panose="02010509060101010101" pitchFamily="49" charset="-122"/>
              </a:rPr>
              <a:t>知识海洋</a:t>
            </a:r>
            <a:endParaRPr lang="zh-CN" altLang="en-US" sz="4000">
              <a:solidFill>
                <a:srgbClr val="0070C0"/>
              </a:solidFill>
              <a:latin typeface="隶书" panose="02010509060101010101" pitchFamily="49" charset="-122"/>
              <a:ea typeface="隶书" panose="02010509060101010101" pitchFamily="49" charset="-122"/>
            </a:endParaRPr>
          </a:p>
        </p:txBody>
      </p:sp>
      <p:sp>
        <p:nvSpPr>
          <p:cNvPr id="4" name="TextBox 1"/>
          <p:cNvSpPr txBox="1">
            <a:spLocks noChangeArrowheads="1"/>
          </p:cNvSpPr>
          <p:nvPr/>
        </p:nvSpPr>
        <p:spPr bwMode="auto">
          <a:xfrm>
            <a:off x="2598729" y="3073122"/>
            <a:ext cx="1166529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zh-CN" altLang="en-US" sz="4400" dirty="0">
                <a:latin typeface="Times New Roman" panose="02020603050405020304" pitchFamily="18" charset="0"/>
                <a:ea typeface="黑体" panose="02010609060101010101" pitchFamily="49" charset="-122"/>
              </a:rPr>
              <a:t>基因表达载体的构成</a:t>
            </a:r>
            <a:endParaRPr lang="zh-CN" altLang="en-US" sz="4400" dirty="0">
              <a:latin typeface="Times New Roman" panose="02020603050405020304" pitchFamily="18" charset="0"/>
              <a:ea typeface="黑体" panose="02010609060101010101" pitchFamily="49" charset="-122"/>
            </a:endParaRPr>
          </a:p>
        </p:txBody>
      </p:sp>
      <p:sp>
        <p:nvSpPr>
          <p:cNvPr id="23" name="文本框 22"/>
          <p:cNvSpPr txBox="1"/>
          <p:nvPr/>
        </p:nvSpPr>
        <p:spPr>
          <a:xfrm>
            <a:off x="2847185" y="5293071"/>
            <a:ext cx="11247187" cy="1794722"/>
          </a:xfrm>
          <a:prstGeom prst="rect">
            <a:avLst/>
          </a:prstGeom>
          <a:noFill/>
        </p:spPr>
        <p:txBody>
          <a:bodyPr wrap="square">
            <a:spAutoFit/>
          </a:bodyPr>
          <a:lstStyle/>
          <a:p>
            <a:pPr>
              <a:lnSpc>
                <a:spcPct val="150000"/>
              </a:lnSpc>
              <a:defRPr/>
            </a:pPr>
            <a:r>
              <a:rPr lang="zh-CN" altLang="en-US" sz="4000" noProof="1">
                <a:solidFill>
                  <a:srgbClr val="FF0000"/>
                </a:solidFill>
                <a:latin typeface="黑体" panose="02010609060101010101" pitchFamily="49" charset="-122"/>
                <a:ea typeface="黑体" panose="02010609060101010101" pitchFamily="49" charset="-122"/>
              </a:rPr>
              <a:t>    作用：</a:t>
            </a:r>
            <a:r>
              <a:rPr lang="zh-CN" altLang="en-US" sz="4000" noProof="1">
                <a:solidFill>
                  <a:schemeClr val="tx1">
                    <a:lumMod val="95000"/>
                    <a:lumOff val="5000"/>
                  </a:schemeClr>
                </a:solidFill>
                <a:latin typeface="黑体" panose="02010609060101010101" pitchFamily="49" charset="-122"/>
                <a:ea typeface="黑体" panose="02010609060101010101" pitchFamily="49" charset="-122"/>
              </a:rPr>
              <a:t>鉴别受体细胞中是否含有目的基因，筛选含有目的基因的受体细胞。</a:t>
            </a:r>
            <a:endParaRPr lang="zh-CN" altLang="en-US" sz="4000" noProof="1">
              <a:solidFill>
                <a:schemeClr val="tx1">
                  <a:lumMod val="95000"/>
                  <a:lumOff val="5000"/>
                </a:schemeClr>
              </a:solidFill>
              <a:latin typeface="黑体" panose="02010609060101010101" pitchFamily="49" charset="-122"/>
              <a:ea typeface="黑体" panose="02010609060101010101" pitchFamily="49" charset="-122"/>
            </a:endParaRPr>
          </a:p>
        </p:txBody>
      </p:sp>
      <p:sp>
        <p:nvSpPr>
          <p:cNvPr id="22" name="箭头: 五边形 21"/>
          <p:cNvSpPr/>
          <p:nvPr/>
        </p:nvSpPr>
        <p:spPr>
          <a:xfrm>
            <a:off x="2777634" y="4281534"/>
            <a:ext cx="3024076" cy="7319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r>
              <a:rPr lang="zh-CN" altLang="en-US" sz="40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④标记基因</a:t>
            </a:r>
            <a:endParaRPr lang="zh-CN" altLang="en-US" sz="40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nvGrpSpPr>
          <p:cNvPr id="7" name="组合 6"/>
          <p:cNvGrpSpPr/>
          <p:nvPr/>
        </p:nvGrpSpPr>
        <p:grpSpPr>
          <a:xfrm>
            <a:off x="3931572" y="7367430"/>
            <a:ext cx="10236350" cy="1147458"/>
            <a:chOff x="3844132" y="8422618"/>
            <a:chExt cx="10236350" cy="1147458"/>
          </a:xfrm>
        </p:grpSpPr>
        <p:sp>
          <p:nvSpPr>
            <p:cNvPr id="10" name="文本框 9"/>
            <p:cNvSpPr txBox="1"/>
            <p:nvPr/>
          </p:nvSpPr>
          <p:spPr>
            <a:xfrm>
              <a:off x="5127782" y="8422618"/>
              <a:ext cx="8952700" cy="871392"/>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40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rPr>
                <a:t>抗生素抗性基因，荧光蛋白基因等。</a:t>
              </a:r>
              <a:endParaRPr kumimoji="0" lang="zh-CN" altLang="en-US" sz="40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endParaRPr>
            </a:p>
          </p:txBody>
        </p:sp>
        <p:grpSp>
          <p:nvGrpSpPr>
            <p:cNvPr id="11" name="组合 10"/>
            <p:cNvGrpSpPr/>
            <p:nvPr/>
          </p:nvGrpSpPr>
          <p:grpSpPr>
            <a:xfrm>
              <a:off x="3844132" y="8670075"/>
              <a:ext cx="9468000" cy="900001"/>
              <a:chOff x="3119786" y="5670761"/>
              <a:chExt cx="9468000" cy="900001"/>
            </a:xfrm>
          </p:grpSpPr>
          <p:grpSp>
            <p:nvGrpSpPr>
              <p:cNvPr id="12" name="组合 11"/>
              <p:cNvGrpSpPr/>
              <p:nvPr/>
            </p:nvGrpSpPr>
            <p:grpSpPr>
              <a:xfrm>
                <a:off x="3119786" y="5670761"/>
                <a:ext cx="900000" cy="900001"/>
                <a:chOff x="3119786" y="5670761"/>
                <a:chExt cx="900000" cy="900001"/>
              </a:xfrm>
            </p:grpSpPr>
            <p:sp>
              <p:nvSpPr>
                <p:cNvPr id="16" name="MH_Other_1"/>
                <p:cNvSpPr/>
                <p:nvPr>
                  <p:custDataLst>
                    <p:tags r:id="rId1"/>
                  </p:custDataLst>
                </p:nvPr>
              </p:nvSpPr>
              <p:spPr>
                <a:xfrm>
                  <a:off x="3119786" y="5670761"/>
                  <a:ext cx="900000" cy="900001"/>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00A9B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latin typeface="Calibri" panose="020F0502020204030204" pitchFamily="34" charset="0"/>
                    <a:ea typeface="微软雅黑" panose="020B0503020204020204" pitchFamily="34" charset="-122"/>
                  </a:endParaRPr>
                </a:p>
              </p:txBody>
            </p:sp>
            <p:sp>
              <p:nvSpPr>
                <p:cNvPr id="17" name="MH_Other_2"/>
                <p:cNvSpPr/>
                <p:nvPr>
                  <p:custDataLst>
                    <p:tags r:id="rId2"/>
                  </p:custDataLst>
                </p:nvPr>
              </p:nvSpPr>
              <p:spPr>
                <a:xfrm>
                  <a:off x="3245787" y="5796761"/>
                  <a:ext cx="647999" cy="6480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a:r>
                    <a:rPr lang="zh-CN" altLang="en-US" sz="4000" dirty="0">
                      <a:solidFill>
                        <a:schemeClr val="bg1"/>
                      </a:solidFill>
                      <a:latin typeface="Times New Roman" panose="02020603050405020304" pitchFamily="18" charset="0"/>
                      <a:ea typeface="黑体" panose="02010609060101010101" pitchFamily="49" charset="-122"/>
                      <a:sym typeface="Arial" panose="020B0604020202020204" pitchFamily="34" charset="0"/>
                    </a:rPr>
                    <a:t>如</a:t>
                  </a:r>
                  <a:endParaRPr lang="zh-CN" altLang="en-US" sz="4000" dirty="0">
                    <a:solidFill>
                      <a:schemeClr val="bg1"/>
                    </a:solidFill>
                  </a:endParaRPr>
                </a:p>
              </p:txBody>
            </p:sp>
          </p:grpSp>
          <p:cxnSp>
            <p:nvCxnSpPr>
              <p:cNvPr id="14" name="直接连接符 13"/>
              <p:cNvCxnSpPr/>
              <p:nvPr/>
            </p:nvCxnSpPr>
            <p:spPr>
              <a:xfrm>
                <a:off x="4019786" y="6444762"/>
                <a:ext cx="856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H" val="20170311151416"/>
  <p:tag name="MH_LIBRARY" val="GRAPHIC"/>
  <p:tag name="MH_TYPE" val="Other"/>
  <p:tag name="MH_ORDER" val="1"/>
</p:tagLst>
</file>

<file path=ppt/tags/tag2.xml><?xml version="1.0" encoding="utf-8"?>
<p:tagLst xmlns:p="http://schemas.openxmlformats.org/presentationml/2006/main">
  <p:tag name="MH" val="20170311151416"/>
  <p:tag name="MH_LIBRARY" val="GRAPHIC"/>
  <p:tag name="MH_TYPE" val="Other"/>
  <p:tag name="MH_ORDER" val="2"/>
</p:tagLst>
</file>

<file path=ppt/tags/tag3.xml><?xml version="1.0" encoding="utf-8"?>
<p:tagLst xmlns:p="http://schemas.openxmlformats.org/presentationml/2006/main">
  <p:tag name="MH" val="20170311151416"/>
  <p:tag name="MH_LIBRARY" val="GRAPHIC"/>
  <p:tag name="MH_TYPE" val="Other"/>
  <p:tag name="MH_ORDER" val="3"/>
</p:tagLst>
</file>

<file path=ppt/tags/tag4.xml><?xml version="1.0" encoding="utf-8"?>
<p:tagLst xmlns:p="http://schemas.openxmlformats.org/presentationml/2006/main">
  <p:tag name="MH" val="20170311151458"/>
  <p:tag name="MH_LIBRARY" val="GRAPHIC"/>
  <p:tag name="MH_TYPE" val="Other"/>
  <p:tag name="MH_ORDER" val="1"/>
</p:tagLst>
</file>

<file path=ppt/tags/tag5.xml><?xml version="1.0" encoding="utf-8"?>
<p:tagLst xmlns:p="http://schemas.openxmlformats.org/presentationml/2006/main">
  <p:tag name="MH" val="20170311151458"/>
  <p:tag name="MH_LIBRARY" val="GRAPHIC"/>
  <p:tag name="MH_TYPE" val="Other"/>
  <p:tag name="MH_ORDER" val="2"/>
</p:tagLst>
</file>

<file path=ppt/tags/tag6.xml><?xml version="1.0" encoding="utf-8"?>
<p:tagLst xmlns:p="http://schemas.openxmlformats.org/presentationml/2006/main">
  <p:tag name="MH" val="20170311151416"/>
  <p:tag name="MH_LIBRARY" val="GRAPHIC"/>
  <p:tag name="MH_TYPE" val="Other"/>
  <p:tag name="MH_ORDER" val="1"/>
</p:tagLst>
</file>

<file path=ppt/tags/tag7.xml><?xml version="1.0" encoding="utf-8"?>
<p:tagLst xmlns:p="http://schemas.openxmlformats.org/presentationml/2006/main">
  <p:tag name="MH" val="20170311151416"/>
  <p:tag name="MH_LIBRARY" val="GRAPHIC"/>
  <p:tag name="MH_TYPE" val="Other"/>
  <p:tag name="MH_ORDER" val="2"/>
</p:tagLst>
</file>

<file path=ppt/tags/tag8.xml><?xml version="1.0" encoding="utf-8"?>
<p:tagLst xmlns:p="http://schemas.openxmlformats.org/presentationml/2006/main">
  <p:tag name="MH" val="20170311151416"/>
  <p:tag name="MH_LIBRARY" val="GRAPHIC"/>
  <p:tag name="MH_TYPE" val="Other"/>
  <p:tag name="MH_ORDER" val="3"/>
</p:tagLst>
</file>

<file path=ppt/tags/tag9.xml><?xml version="1.0" encoding="utf-8"?>
<p:tagLst xmlns:p="http://schemas.openxmlformats.org/presentationml/2006/main">
  <p:tag name="COMMONDATA" val="eyJoZGlkIjoiODQ5OTNkN2Y1Mzk4NjFiMWM1OTlhZGQxZDQ3NWE2MjU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2139</Words>
  <Application>WPS 演示</Application>
  <PresentationFormat>自定义</PresentationFormat>
  <Paragraphs>245</Paragraphs>
  <Slides>16</Slides>
  <Notes>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16</vt:i4>
      </vt:variant>
    </vt:vector>
  </HeadingPairs>
  <TitlesOfParts>
    <vt:vector size="31" baseType="lpstr">
      <vt:lpstr>Arial</vt:lpstr>
      <vt:lpstr>宋体</vt:lpstr>
      <vt:lpstr>Wingdings</vt:lpstr>
      <vt:lpstr>微软雅黑</vt:lpstr>
      <vt:lpstr>思源宋体</vt:lpstr>
      <vt:lpstr>楷体</vt:lpstr>
      <vt:lpstr>黑体</vt:lpstr>
      <vt:lpstr>隶书</vt:lpstr>
      <vt:lpstr>Times New Roman</vt:lpstr>
      <vt:lpstr>Calibri</vt:lpstr>
      <vt:lpstr>Arial Unicode MS</vt:lpstr>
      <vt:lpstr>等线 Light</vt:lpstr>
      <vt:lpstr>Calibri Light</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zxxk</dc:creator>
  <cp:lastModifiedBy>love baby</cp:lastModifiedBy>
  <cp:revision>164</cp:revision>
  <dcterms:created xsi:type="dcterms:W3CDTF">2020-07-09T10:26:00Z</dcterms:created>
  <dcterms:modified xsi:type="dcterms:W3CDTF">2025-02-14T01:28:06Z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2052-12.1.0.19770</vt:lpwstr>
  </property>
  <property fmtid="{D5CDD505-2E9C-101B-9397-08002B2CF9AE}" pid="3" name="ICV">
    <vt:lpwstr>FD8BC37ABE3C48638F7BE11ADC350F5B</vt:lpwstr>
  </property>
</Properties>
</file>