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0"/>
  </p:handoutMasterIdLst>
  <p:sldIdLst>
    <p:sldId id="269" r:id="rId3"/>
    <p:sldId id="294" r:id="rId5"/>
    <p:sldId id="329" r:id="rId6"/>
    <p:sldId id="397" r:id="rId7"/>
    <p:sldId id="390" r:id="rId8"/>
    <p:sldId id="403" r:id="rId9"/>
    <p:sldId id="392" r:id="rId10"/>
    <p:sldId id="373" r:id="rId11"/>
    <p:sldId id="401" r:id="rId12"/>
    <p:sldId id="402" r:id="rId13"/>
    <p:sldId id="326" r:id="rId14"/>
    <p:sldId id="400" r:id="rId15"/>
    <p:sldId id="393" r:id="rId16"/>
    <p:sldId id="395" r:id="rId17"/>
    <p:sldId id="396" r:id="rId18"/>
    <p:sldId id="272" r:id="rId19"/>
  </p:sldIdLst>
  <p:sldSz cx="24385270" cy="13717270"/>
  <p:notesSz cx="6858000" cy="9144000"/>
  <p:custDataLst>
    <p:tags r:id="rId24"/>
  </p:custDataLst>
  <p:defaultTextStyle>
    <a:defPPr>
      <a:defRPr lang="en-US"/>
    </a:defPPr>
    <a:lvl1pPr marL="0" algn="l" defTabSz="4565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65" algn="l" defTabSz="4565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65" algn="l" defTabSz="4565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330" algn="l" defTabSz="4565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530" algn="l" defTabSz="4565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095" algn="l" defTabSz="4565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295" algn="l" defTabSz="4565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7860" algn="l" defTabSz="4565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060" algn="l" defTabSz="4565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orient="horz" pos="4321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pos="76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2DC8FF"/>
    <a:srgbClr val="AEC3F7"/>
    <a:srgbClr val="588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10" autoAdjust="0"/>
  </p:normalViewPr>
  <p:slideViewPr>
    <p:cSldViewPr snapToGrid="0">
      <p:cViewPr varScale="1">
        <p:scale>
          <a:sx n="36" d="100"/>
          <a:sy n="36" d="100"/>
        </p:scale>
        <p:origin x="102" y="438"/>
      </p:cViewPr>
      <p:guideLst>
        <p:guide orient="horz" pos="4320"/>
        <p:guide orient="horz" pos="4321"/>
        <p:guide pos="7680"/>
        <p:guide pos="76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3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gs" Target="tags/tag22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59159-6B2F-4281-BD50-D78286ACAEE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B47EF-D1BD-4FF5-8CD9-AE7A054F1C6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9980A-F4A3-4243-AEF7-04F74408F6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43ED7-1F19-48C0-804E-D9C394B2174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8275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3765" algn="l" defTabSz="18275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7530" algn="l" defTabSz="18275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1295" algn="l" defTabSz="18275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5060" algn="l" defTabSz="18275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68825" algn="l" defTabSz="18275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2590" algn="l" defTabSz="18275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6355" algn="l" defTabSz="18275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0120" algn="l" defTabSz="18275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843ED7-1F19-48C0-804E-D9C394B217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43ED7-1F19-48C0-804E-D9C394B217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43ED7-1F19-48C0-804E-D9C394B217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43ED7-1F19-48C0-804E-D9C394B217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43ED7-1F19-48C0-804E-D9C394B217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43ED7-1F19-48C0-804E-D9C394B2174E}" type="slidenum">
              <a:rPr lang="zh-CN" altLang="en-US" smtClean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</a:fld>
            <a:endParaRPr lang="zh-CN" altLang="en-US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5588" cy="137175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5588" cy="137175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 userDrawn="1"/>
        </p:nvCxnSpPr>
        <p:spPr>
          <a:xfrm>
            <a:off x="15505114" y="9"/>
            <a:ext cx="0" cy="1399222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8231" y="-8231"/>
            <a:ext cx="24385588" cy="13717588"/>
          </a:xfrm>
          <a:prstGeom prst="rect">
            <a:avLst/>
          </a:prstGeom>
        </p:spPr>
      </p:pic>
      <p:sp>
        <p:nvSpPr>
          <p:cNvPr id="11" name="矩形 10"/>
          <p:cNvSpPr/>
          <p:nvPr userDrawn="1"/>
        </p:nvSpPr>
        <p:spPr>
          <a:xfrm>
            <a:off x="22569699" y="2780818"/>
            <a:ext cx="91444" cy="728052"/>
          </a:xfrm>
          <a:prstGeom prst="rect">
            <a:avLst/>
          </a:prstGeom>
          <a:solidFill>
            <a:srgbClr val="5889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sz="3600" dirty="0"/>
          </a:p>
        </p:txBody>
      </p:sp>
      <p:sp>
        <p:nvSpPr>
          <p:cNvPr id="13" name="矩形 12"/>
          <p:cNvSpPr/>
          <p:nvPr userDrawn="1"/>
        </p:nvSpPr>
        <p:spPr>
          <a:xfrm rot="5400000">
            <a:off x="22251411" y="2416812"/>
            <a:ext cx="91449" cy="728015"/>
          </a:xfrm>
          <a:prstGeom prst="rect">
            <a:avLst/>
          </a:prstGeom>
          <a:solidFill>
            <a:srgbClr val="5889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sz="3600" dirty="0"/>
          </a:p>
        </p:txBody>
      </p:sp>
      <p:sp>
        <p:nvSpPr>
          <p:cNvPr id="15" name="任意多边形: 形状 7"/>
          <p:cNvSpPr/>
          <p:nvPr userDrawn="1"/>
        </p:nvSpPr>
        <p:spPr>
          <a:xfrm rot="5400000">
            <a:off x="8071208" y="-3622433"/>
            <a:ext cx="8075337" cy="20921646"/>
          </a:xfrm>
          <a:custGeom>
            <a:avLst/>
            <a:gdLst>
              <a:gd name="connsiteX0" fmla="*/ 7291 w 8400"/>
              <a:gd name="connsiteY0" fmla="*/ 27354 h 27354"/>
              <a:gd name="connsiteX1" fmla="*/ 0 w 8400"/>
              <a:gd name="connsiteY1" fmla="*/ 27353 h 27354"/>
              <a:gd name="connsiteX2" fmla="*/ 0 w 8400"/>
              <a:gd name="connsiteY2" fmla="*/ 0 h 27354"/>
              <a:gd name="connsiteX3" fmla="*/ 8396 w 8400"/>
              <a:gd name="connsiteY3" fmla="*/ 0 h 27354"/>
              <a:gd name="connsiteX4" fmla="*/ 8400 w 8400"/>
              <a:gd name="connsiteY4" fmla="*/ 24705 h 27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00" h="27354">
                <a:moveTo>
                  <a:pt x="7291" y="27354"/>
                </a:moveTo>
                <a:lnTo>
                  <a:pt x="0" y="27353"/>
                </a:lnTo>
                <a:lnTo>
                  <a:pt x="0" y="0"/>
                </a:lnTo>
                <a:lnTo>
                  <a:pt x="8396" y="0"/>
                </a:lnTo>
                <a:cubicBezTo>
                  <a:pt x="8396" y="2915"/>
                  <a:pt x="8400" y="21789"/>
                  <a:pt x="8400" y="24705"/>
                </a:cubicBezTo>
              </a:path>
            </a:pathLst>
          </a:custGeom>
          <a:noFill/>
          <a:ln w="12700" cap="flat" cmpd="sng" algn="ctr">
            <a:solidFill>
              <a:srgbClr val="0070C0"/>
            </a:solidFill>
            <a:prstDash val="solid"/>
            <a:miter lim="800000"/>
            <a:headEnd type="diamond" w="med" len="med"/>
            <a:tailEnd type="diamond" w="med" len="med"/>
          </a:ln>
          <a:effectLst/>
        </p:spPr>
        <p:txBody>
          <a:bodyPr lIns="91371" tIns="45680" rIns="91371" bIns="4568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 kern="0" dirty="0">
              <a:solidFill>
                <a:srgbClr val="D1261E"/>
              </a:solidFill>
              <a:latin typeface="思源宋体" pitchFamily="18" charset="-122"/>
              <a:ea typeface="思源宋体" pitchFamily="18" charset="-122"/>
              <a:sym typeface="思源宋体" pitchFamily="18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24385588" cy="13717588"/>
          </a:xfrm>
          <a:prstGeom prst="rect">
            <a:avLst/>
          </a:prstGeom>
        </p:spPr>
      </p:pic>
      <p:sp>
        <p:nvSpPr>
          <p:cNvPr id="8" name="任意多边形: 形状 7"/>
          <p:cNvSpPr/>
          <p:nvPr userDrawn="1"/>
        </p:nvSpPr>
        <p:spPr>
          <a:xfrm rot="5400000">
            <a:off x="7228666" y="-3773506"/>
            <a:ext cx="10101803" cy="21522618"/>
          </a:xfrm>
          <a:custGeom>
            <a:avLst/>
            <a:gdLst>
              <a:gd name="connsiteX0" fmla="*/ 7291 w 8400"/>
              <a:gd name="connsiteY0" fmla="*/ 27354 h 27354"/>
              <a:gd name="connsiteX1" fmla="*/ 0 w 8400"/>
              <a:gd name="connsiteY1" fmla="*/ 27353 h 27354"/>
              <a:gd name="connsiteX2" fmla="*/ 0 w 8400"/>
              <a:gd name="connsiteY2" fmla="*/ 0 h 27354"/>
              <a:gd name="connsiteX3" fmla="*/ 8396 w 8400"/>
              <a:gd name="connsiteY3" fmla="*/ 0 h 27354"/>
              <a:gd name="connsiteX4" fmla="*/ 8400 w 8400"/>
              <a:gd name="connsiteY4" fmla="*/ 24705 h 27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00" h="27354">
                <a:moveTo>
                  <a:pt x="7291" y="27354"/>
                </a:moveTo>
                <a:lnTo>
                  <a:pt x="0" y="27353"/>
                </a:lnTo>
                <a:lnTo>
                  <a:pt x="0" y="0"/>
                </a:lnTo>
                <a:lnTo>
                  <a:pt x="8396" y="0"/>
                </a:lnTo>
                <a:cubicBezTo>
                  <a:pt x="8396" y="2915"/>
                  <a:pt x="8400" y="21789"/>
                  <a:pt x="8400" y="24705"/>
                </a:cubicBezTo>
              </a:path>
            </a:pathLst>
          </a:custGeom>
          <a:noFill/>
          <a:ln w="12700" cap="flat" cmpd="sng" algn="ctr">
            <a:solidFill>
              <a:srgbClr val="0070C0"/>
            </a:solidFill>
            <a:prstDash val="solid"/>
            <a:miter lim="800000"/>
            <a:headEnd type="diamond"/>
            <a:tailEnd type="diamond"/>
          </a:ln>
          <a:effectLst/>
        </p:spPr>
        <p:txBody>
          <a:bodyPr lIns="91371" tIns="45680" rIns="91371" bIns="4568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 kern="0" dirty="0">
              <a:solidFill>
                <a:srgbClr val="D1261E"/>
              </a:solidFill>
              <a:latin typeface="思源宋体" pitchFamily="18" charset="-122"/>
              <a:ea typeface="思源宋体" pitchFamily="18" charset="-122"/>
              <a:sym typeface="思源宋体" pitchFamily="18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23040859" y="1936900"/>
            <a:ext cx="91444" cy="728052"/>
          </a:xfrm>
          <a:prstGeom prst="rect">
            <a:avLst/>
          </a:prstGeom>
          <a:solidFill>
            <a:srgbClr val="5889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sz="3600" dirty="0"/>
          </a:p>
        </p:txBody>
      </p:sp>
      <p:sp>
        <p:nvSpPr>
          <p:cNvPr id="10" name="矩形 9"/>
          <p:cNvSpPr/>
          <p:nvPr userDrawn="1"/>
        </p:nvSpPr>
        <p:spPr>
          <a:xfrm rot="5400000">
            <a:off x="22728617" y="1527169"/>
            <a:ext cx="91449" cy="728015"/>
          </a:xfrm>
          <a:prstGeom prst="rect">
            <a:avLst/>
          </a:prstGeom>
          <a:solidFill>
            <a:srgbClr val="5889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sz="36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73" y="3468"/>
            <a:ext cx="24339867" cy="13717588"/>
          </a:xfrm>
          <a:prstGeom prst="rect">
            <a:avLst/>
          </a:prstGeom>
        </p:spPr>
      </p:pic>
      <p:sp>
        <p:nvSpPr>
          <p:cNvPr id="8" name="矩形 7"/>
          <p:cNvSpPr/>
          <p:nvPr userDrawn="1"/>
        </p:nvSpPr>
        <p:spPr>
          <a:xfrm>
            <a:off x="21513814" y="4618533"/>
            <a:ext cx="91444" cy="728052"/>
          </a:xfrm>
          <a:prstGeom prst="rect">
            <a:avLst/>
          </a:prstGeom>
          <a:solidFill>
            <a:srgbClr val="5889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sz="3600" dirty="0"/>
          </a:p>
        </p:txBody>
      </p:sp>
      <p:sp>
        <p:nvSpPr>
          <p:cNvPr id="10" name="矩形 9"/>
          <p:cNvSpPr/>
          <p:nvPr userDrawn="1"/>
        </p:nvSpPr>
        <p:spPr>
          <a:xfrm rot="5400000">
            <a:off x="21153062" y="4300250"/>
            <a:ext cx="91449" cy="728015"/>
          </a:xfrm>
          <a:prstGeom prst="rect">
            <a:avLst/>
          </a:prstGeom>
          <a:solidFill>
            <a:srgbClr val="5889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sz="3600" dirty="0"/>
          </a:p>
        </p:txBody>
      </p:sp>
      <p:sp>
        <p:nvSpPr>
          <p:cNvPr id="12" name="任意多边形: 形状 7"/>
          <p:cNvSpPr/>
          <p:nvPr userDrawn="1"/>
        </p:nvSpPr>
        <p:spPr>
          <a:xfrm rot="5400000">
            <a:off x="10250980" y="-2539656"/>
            <a:ext cx="4013177" cy="18512472"/>
          </a:xfrm>
          <a:custGeom>
            <a:avLst/>
            <a:gdLst>
              <a:gd name="connsiteX0" fmla="*/ 7291 w 8400"/>
              <a:gd name="connsiteY0" fmla="*/ 27354 h 27354"/>
              <a:gd name="connsiteX1" fmla="*/ 0 w 8400"/>
              <a:gd name="connsiteY1" fmla="*/ 27353 h 27354"/>
              <a:gd name="connsiteX2" fmla="*/ 0 w 8400"/>
              <a:gd name="connsiteY2" fmla="*/ 0 h 27354"/>
              <a:gd name="connsiteX3" fmla="*/ 8396 w 8400"/>
              <a:gd name="connsiteY3" fmla="*/ 0 h 27354"/>
              <a:gd name="connsiteX4" fmla="*/ 8400 w 8400"/>
              <a:gd name="connsiteY4" fmla="*/ 24705 h 27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00" h="27354">
                <a:moveTo>
                  <a:pt x="7291" y="27354"/>
                </a:moveTo>
                <a:lnTo>
                  <a:pt x="0" y="27353"/>
                </a:lnTo>
                <a:lnTo>
                  <a:pt x="0" y="0"/>
                </a:lnTo>
                <a:lnTo>
                  <a:pt x="8396" y="0"/>
                </a:lnTo>
                <a:cubicBezTo>
                  <a:pt x="8396" y="2915"/>
                  <a:pt x="8400" y="21789"/>
                  <a:pt x="8400" y="24705"/>
                </a:cubicBezTo>
              </a:path>
            </a:pathLst>
          </a:custGeom>
          <a:noFill/>
          <a:ln w="12700" cap="flat" cmpd="sng" algn="ctr">
            <a:solidFill>
              <a:srgbClr val="0070C0"/>
            </a:solidFill>
            <a:prstDash val="solid"/>
            <a:miter lim="800000"/>
            <a:headEnd type="diamond"/>
            <a:tailEnd type="diamond"/>
          </a:ln>
          <a:effectLst/>
        </p:spPr>
        <p:txBody>
          <a:bodyPr lIns="91371" tIns="45680" rIns="91371" bIns="4568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 kern="0" dirty="0">
              <a:solidFill>
                <a:srgbClr val="D1261E"/>
              </a:solidFill>
              <a:latin typeface="思源宋体" pitchFamily="18" charset="-122"/>
              <a:ea typeface="思源宋体" pitchFamily="18" charset="-122"/>
              <a:sym typeface="思源宋体" pitchFamily="18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24385588" cy="13717588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21802421" y="3274817"/>
            <a:ext cx="91444" cy="728052"/>
          </a:xfrm>
          <a:prstGeom prst="rect">
            <a:avLst/>
          </a:prstGeom>
          <a:solidFill>
            <a:srgbClr val="5889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sz="3600" dirty="0"/>
          </a:p>
        </p:txBody>
      </p:sp>
      <p:sp>
        <p:nvSpPr>
          <p:cNvPr id="11" name="矩形 10"/>
          <p:cNvSpPr/>
          <p:nvPr userDrawn="1"/>
        </p:nvSpPr>
        <p:spPr>
          <a:xfrm rot="5400000">
            <a:off x="21493058" y="2865086"/>
            <a:ext cx="91449" cy="728015"/>
          </a:xfrm>
          <a:prstGeom prst="rect">
            <a:avLst/>
          </a:prstGeom>
          <a:solidFill>
            <a:srgbClr val="5889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sz="3600" dirty="0"/>
          </a:p>
        </p:txBody>
      </p:sp>
      <p:sp>
        <p:nvSpPr>
          <p:cNvPr id="13" name="任意多边形: 形状 7"/>
          <p:cNvSpPr/>
          <p:nvPr userDrawn="1"/>
        </p:nvSpPr>
        <p:spPr>
          <a:xfrm rot="5400000">
            <a:off x="8558682" y="-2930526"/>
            <a:ext cx="7038385" cy="19449093"/>
          </a:xfrm>
          <a:custGeom>
            <a:avLst/>
            <a:gdLst>
              <a:gd name="connsiteX0" fmla="*/ 7291 w 8400"/>
              <a:gd name="connsiteY0" fmla="*/ 27354 h 27354"/>
              <a:gd name="connsiteX1" fmla="*/ 0 w 8400"/>
              <a:gd name="connsiteY1" fmla="*/ 27353 h 27354"/>
              <a:gd name="connsiteX2" fmla="*/ 0 w 8400"/>
              <a:gd name="connsiteY2" fmla="*/ 0 h 27354"/>
              <a:gd name="connsiteX3" fmla="*/ 8396 w 8400"/>
              <a:gd name="connsiteY3" fmla="*/ 0 h 27354"/>
              <a:gd name="connsiteX4" fmla="*/ 8400 w 8400"/>
              <a:gd name="connsiteY4" fmla="*/ 24705 h 27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00" h="27354">
                <a:moveTo>
                  <a:pt x="7291" y="27354"/>
                </a:moveTo>
                <a:lnTo>
                  <a:pt x="0" y="27353"/>
                </a:lnTo>
                <a:lnTo>
                  <a:pt x="0" y="0"/>
                </a:lnTo>
                <a:lnTo>
                  <a:pt x="8396" y="0"/>
                </a:lnTo>
                <a:cubicBezTo>
                  <a:pt x="8396" y="2915"/>
                  <a:pt x="8400" y="21789"/>
                  <a:pt x="8400" y="24705"/>
                </a:cubicBezTo>
              </a:path>
            </a:pathLst>
          </a:custGeom>
          <a:noFill/>
          <a:ln w="12700" cap="flat" cmpd="sng" algn="ctr">
            <a:solidFill>
              <a:srgbClr val="0070C0"/>
            </a:solidFill>
            <a:prstDash val="solid"/>
            <a:miter lim="800000"/>
            <a:headEnd type="diamond" w="med" len="med"/>
            <a:tailEnd type="diamond" w="med" len="med"/>
          </a:ln>
          <a:effectLst/>
        </p:spPr>
        <p:txBody>
          <a:bodyPr lIns="91371" tIns="45680" rIns="91371" bIns="4568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 kern="0" dirty="0">
              <a:solidFill>
                <a:srgbClr val="D1261E"/>
              </a:solidFill>
              <a:latin typeface="思源宋体" pitchFamily="18" charset="-122"/>
              <a:ea typeface="思源宋体" pitchFamily="18" charset="-122"/>
              <a:sym typeface="思源宋体" pitchFamily="18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" y="0"/>
            <a:ext cx="24385586" cy="1371758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8">
            <a:alphaModFix amt="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509" y="730346"/>
            <a:ext cx="21032570" cy="2651433"/>
          </a:xfrm>
          <a:prstGeom prst="rect">
            <a:avLst/>
          </a:prstGeom>
        </p:spPr>
        <p:txBody>
          <a:bodyPr vert="horz" lIns="91371" tIns="45680" rIns="91371" bIns="4568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509" y="3651673"/>
            <a:ext cx="21032570" cy="8703684"/>
          </a:xfrm>
          <a:prstGeom prst="rect">
            <a:avLst/>
          </a:prstGeom>
        </p:spPr>
        <p:txBody>
          <a:bodyPr vert="horz" lIns="91371" tIns="45680" rIns="91371" bIns="4568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509" y="12714183"/>
            <a:ext cx="5486757" cy="730335"/>
          </a:xfrm>
          <a:prstGeom prst="rect">
            <a:avLst/>
          </a:prstGeom>
        </p:spPr>
        <p:txBody>
          <a:bodyPr vert="horz" lIns="91371" tIns="45680" rIns="91371" bIns="4568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007AE-75A3-4068-814D-B70FEE330C2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726" y="12714183"/>
            <a:ext cx="8230136" cy="730335"/>
          </a:xfrm>
          <a:prstGeom prst="rect">
            <a:avLst/>
          </a:prstGeom>
        </p:spPr>
        <p:txBody>
          <a:bodyPr vert="horz" lIns="91371" tIns="45680" rIns="91371" bIns="4568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2322" y="12714183"/>
            <a:ext cx="5486757" cy="730335"/>
          </a:xfrm>
          <a:prstGeom prst="rect">
            <a:avLst/>
          </a:prstGeom>
        </p:spPr>
        <p:txBody>
          <a:bodyPr vert="horz" lIns="91371" tIns="45680" rIns="91371" bIns="4568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40EC1-5670-4A65-B5CA-A2E023881107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9536553" y="1654395"/>
            <a:ext cx="2944898" cy="1169470"/>
          </a:xfrm>
          <a:prstGeom prst="rect">
            <a:avLst/>
          </a:prstGeom>
          <a:noFill/>
        </p:spPr>
        <p:txBody>
          <a:bodyPr wrap="none" lIns="91371" tIns="45680" rIns="91371" bIns="45680" rtlCol="0">
            <a:spAutoFit/>
          </a:bodyPr>
          <a:lstStyle/>
          <a:p>
            <a:r>
              <a:rPr lang="zh-CN" altLang="en-US" sz="7000" b="1" dirty="0">
                <a:solidFill>
                  <a:schemeClr val="bg2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6000" b="1" dirty="0">
                <a:solidFill>
                  <a:schemeClr val="bg2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生物学</a:t>
            </a:r>
            <a:endParaRPr lang="zh-CN" altLang="en-US" sz="6000" b="1" dirty="0">
              <a:solidFill>
                <a:schemeClr val="bg2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8677286" y="3999356"/>
            <a:ext cx="3756017" cy="646250"/>
          </a:xfrm>
          <a:prstGeom prst="rect">
            <a:avLst/>
          </a:prstGeom>
          <a:noFill/>
        </p:spPr>
        <p:txBody>
          <a:bodyPr wrap="none" lIns="91371" tIns="45680" rIns="91371" bIns="45680" rtlCol="0">
            <a:spAutoFit/>
          </a:bodyPr>
          <a:lstStyle/>
          <a:p>
            <a:r>
              <a:rPr lang="zh-CN" altLang="en-US" sz="1800" dirty="0">
                <a:solidFill>
                  <a:schemeClr val="bg2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选择性必修</a:t>
            </a:r>
            <a:r>
              <a:rPr lang="en-US" altLang="zh-CN" sz="3600" dirty="0">
                <a:solidFill>
                  <a:schemeClr val="bg2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1800" dirty="0">
                <a:solidFill>
                  <a:schemeClr val="bg2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1800" dirty="0">
                <a:solidFill>
                  <a:schemeClr val="bg2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《生物技术与工程》</a:t>
            </a:r>
            <a:endParaRPr lang="zh-CN" altLang="en-US" sz="1800" dirty="0">
              <a:solidFill>
                <a:schemeClr val="bg2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182753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753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0330" indent="-457200" algn="l" defTabSz="18275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4095" indent="-457200" algn="l" defTabSz="18275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197860" indent="-457200" algn="l" defTabSz="18275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1625" indent="-457200" algn="l" defTabSz="18275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5390" indent="-457200" algn="l" defTabSz="18275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39155" indent="-457200" algn="l" defTabSz="18275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2920" indent="-457200" algn="l" defTabSz="18275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66685" indent="-457200" algn="l" defTabSz="18275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753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3765" algn="l" defTabSz="182753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7530" algn="l" defTabSz="182753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1295" algn="l" defTabSz="182753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5060" algn="l" defTabSz="182753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68825" algn="l" defTabSz="182753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2590" algn="l" defTabSz="182753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6355" algn="l" defTabSz="182753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0120" algn="l" defTabSz="182753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5.xml"/><Relationship Id="rId8" Type="http://schemas.openxmlformats.org/officeDocument/2006/relationships/tags" Target="../tags/tag14.xml"/><Relationship Id="rId7" Type="http://schemas.openxmlformats.org/officeDocument/2006/relationships/tags" Target="../tags/tag13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4" Type="http://schemas.openxmlformats.org/officeDocument/2006/relationships/notesSlide" Target="../notesSlides/notesSlide6.xml"/><Relationship Id="rId13" Type="http://schemas.openxmlformats.org/officeDocument/2006/relationships/slideLayout" Target="../slideLayouts/slideLayout3.xml"/><Relationship Id="rId12" Type="http://schemas.openxmlformats.org/officeDocument/2006/relationships/tags" Target="../tags/tag18.xml"/><Relationship Id="rId11" Type="http://schemas.openxmlformats.org/officeDocument/2006/relationships/tags" Target="../tags/tag17.xml"/><Relationship Id="rId10" Type="http://schemas.openxmlformats.org/officeDocument/2006/relationships/tags" Target="../tags/tag16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file:///F:\&#29983;&#29289;&#20154;&#25945;&#36873;&#20462;3&#32451;&#26696;\A18.TIF" TargetMode="External"/><Relationship Id="rId1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file:///F:\&#29983;&#29289;&#20154;&#25945;&#36873;&#20462;3&#32451;&#26696;\A18.TIF" TargetMode="External"/><Relationship Id="rId1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file:///F:\&#29983;&#29289;&#20154;&#25945;&#36873;&#20462;3&#32451;&#26696;\A18.TIF" TargetMode="External"/><Relationship Id="rId1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3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image" Target="../media/image5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380835" y="6447947"/>
            <a:ext cx="9417963" cy="1200329"/>
          </a:xfrm>
          <a:prstGeom prst="rect">
            <a:avLst/>
          </a:prstGeom>
          <a:noFill/>
        </p:spPr>
        <p:txBody>
          <a:bodyPr wrap="none" lIns="91371" tIns="45680" rIns="91371" bIns="45680" rtlCol="0">
            <a:spAutoFit/>
          </a:bodyPr>
          <a:lstStyle/>
          <a:p>
            <a:r>
              <a:rPr lang="zh-CN" altLang="en-US" sz="7200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目的基因的检测与鉴定</a:t>
            </a:r>
            <a:endParaRPr lang="zh-CN" altLang="en-US" sz="7200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458327" y="1769939"/>
            <a:ext cx="5262979" cy="2123658"/>
          </a:xfrm>
          <a:prstGeom prst="rect">
            <a:avLst/>
          </a:prstGeom>
          <a:noFill/>
        </p:spPr>
        <p:txBody>
          <a:bodyPr wrap="none" lIns="91371" tIns="45680" rIns="91371" bIns="45680" rtlCol="0">
            <a:spAutoFit/>
          </a:bodyPr>
          <a:lstStyle/>
          <a:p>
            <a:r>
              <a:rPr lang="zh-CN" altLang="en-US" sz="132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生物学</a:t>
            </a:r>
            <a:endParaRPr lang="zh-CN" altLang="en-US" sz="13200" b="1" dirty="0">
              <a:solidFill>
                <a:schemeClr val="bg2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150893" y="3893598"/>
            <a:ext cx="3877846" cy="1077137"/>
          </a:xfrm>
          <a:prstGeom prst="rect">
            <a:avLst/>
          </a:prstGeom>
          <a:noFill/>
        </p:spPr>
        <p:txBody>
          <a:bodyPr wrap="none" lIns="91371" tIns="45680" rIns="91371" bIns="45680" rtlCol="0">
            <a:spAutoFit/>
          </a:bodyPr>
          <a:lstStyle/>
          <a:p>
            <a:pPr algn="ctr"/>
            <a:r>
              <a:rPr lang="zh-CN" altLang="en-US" sz="3200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选择性必修</a:t>
            </a:r>
            <a:r>
              <a:rPr lang="en-US" altLang="zh-CN" sz="3200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 </a:t>
            </a:r>
            <a:endParaRPr lang="en-US" altLang="zh-CN" sz="3200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 sz="3200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《生物技术与工程》</a:t>
            </a:r>
            <a:endParaRPr lang="zh-CN" altLang="en-US" sz="3200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5" name="矩形 7"/>
          <p:cNvSpPr>
            <a:spLocks noChangeArrowheads="1"/>
          </p:cNvSpPr>
          <p:nvPr/>
        </p:nvSpPr>
        <p:spPr bwMode="auto">
          <a:xfrm>
            <a:off x="1549410" y="747184"/>
            <a:ext cx="2236338" cy="707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知识海洋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054663" y="2981845"/>
            <a:ext cx="11665296" cy="830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71" tIns="45680" rIns="91371" bIns="45680">
            <a:spAutoFit/>
          </a:bodyPr>
          <a:lstStyle/>
          <a:p>
            <a:pPr algn="ctr" eaLnBrk="0" hangingPunct="0"/>
            <a:r>
              <a:rPr lang="zh-CN" altLang="en-US" sz="4800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基因工程</a:t>
            </a:r>
            <a:endParaRPr lang="zh-CN" altLang="en-US" sz="4800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2279739" y="5041117"/>
            <a:ext cx="2714303" cy="253785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r>
              <a:rPr kumimoji="1" lang="zh-CN" altLang="en-US" sz="4400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目的基因的筛选与获取</a:t>
            </a:r>
            <a:endParaRPr kumimoji="1" lang="en-US" altLang="zh-CN" sz="4400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9" name="矩形: 圆角 18"/>
          <p:cNvSpPr/>
          <p:nvPr/>
        </p:nvSpPr>
        <p:spPr>
          <a:xfrm>
            <a:off x="5726060" y="5082750"/>
            <a:ext cx="2714303" cy="253785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r>
              <a:rPr kumimoji="1" lang="zh-CN" altLang="en-US" sz="4400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基因表达载体的</a:t>
            </a:r>
            <a:endParaRPr kumimoji="1" lang="en-US" altLang="zh-CN" sz="4400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ctr"/>
            <a:r>
              <a:rPr kumimoji="1" lang="zh-CN" altLang="en-US" sz="4400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构建</a:t>
            </a:r>
            <a:endParaRPr kumimoji="1" lang="zh-CN" altLang="en-US" sz="4400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1" name="矩形: 圆角 20"/>
          <p:cNvSpPr/>
          <p:nvPr/>
        </p:nvSpPr>
        <p:spPr>
          <a:xfrm>
            <a:off x="12618701" y="5082750"/>
            <a:ext cx="2714303" cy="253785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endParaRPr kumimoji="1" lang="en-US" altLang="zh-CN" sz="4400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ctr"/>
            <a:r>
              <a:rPr kumimoji="1" lang="zh-CN" altLang="en-US" sz="4400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目的基因的检测与鉴定</a:t>
            </a:r>
            <a:endParaRPr kumimoji="1" lang="zh-CN" altLang="en-US" sz="4400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ctr"/>
            <a:endParaRPr kumimoji="1" lang="zh-CN" altLang="en-US" sz="4400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3" name="矩形: 圆角 22"/>
          <p:cNvSpPr/>
          <p:nvPr/>
        </p:nvSpPr>
        <p:spPr>
          <a:xfrm>
            <a:off x="9172380" y="5082750"/>
            <a:ext cx="2714303" cy="253785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r>
              <a:rPr kumimoji="1" lang="zh-CN" altLang="en-US" sz="4400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将目的</a:t>
            </a:r>
            <a:endParaRPr kumimoji="1" lang="en-US" altLang="zh-CN" sz="4400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ctr"/>
            <a:r>
              <a:rPr kumimoji="1" lang="zh-CN" altLang="en-US" sz="4400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基因导入受体细胞</a:t>
            </a:r>
            <a:endParaRPr kumimoji="1" lang="zh-CN" altLang="en-US" sz="4400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5" name="箭头: V 形 24"/>
          <p:cNvSpPr/>
          <p:nvPr/>
        </p:nvSpPr>
        <p:spPr>
          <a:xfrm>
            <a:off x="11904268" y="6038901"/>
            <a:ext cx="696847" cy="625548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28" name="箭头: V 形 27"/>
          <p:cNvSpPr/>
          <p:nvPr/>
        </p:nvSpPr>
        <p:spPr>
          <a:xfrm>
            <a:off x="8457948" y="6022111"/>
            <a:ext cx="696847" cy="625548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30" name="箭头: V 形 29"/>
          <p:cNvSpPr/>
          <p:nvPr/>
        </p:nvSpPr>
        <p:spPr>
          <a:xfrm>
            <a:off x="5029211" y="6022111"/>
            <a:ext cx="696847" cy="625548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787914" y="8008948"/>
            <a:ext cx="11716361" cy="2492909"/>
          </a:xfrm>
          <a:prstGeom prst="rect">
            <a:avLst/>
          </a:prstGeom>
        </p:spPr>
        <p:txBody>
          <a:bodyPr wrap="square" lIns="91371" tIns="45680" rIns="91371" bIns="45680">
            <a:spAutoFit/>
          </a:bodyPr>
          <a:lstStyle/>
          <a:p>
            <a:pPr defTabSz="1826895">
              <a:lnSpc>
                <a:spcPct val="130000"/>
              </a:lnSpc>
            </a:pPr>
            <a:r>
              <a:rPr kumimoji="1"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       基因工程已步入产业化发展阶段，具有巨大生产力和发展潜力。充满信心和期待的同时，要严格规范操作流程，科学、客观地评估风险。</a:t>
            </a:r>
            <a:endParaRPr kumimoji="1" lang="zh-CN" altLang="en-US" sz="40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13" name="组合 28"/>
          <p:cNvGrpSpPr/>
          <p:nvPr/>
        </p:nvGrpSpPr>
        <p:grpSpPr>
          <a:xfrm>
            <a:off x="2185751" y="4156900"/>
            <a:ext cx="2923162" cy="825003"/>
            <a:chOff x="2697457" y="2345003"/>
            <a:chExt cx="3115983" cy="799605"/>
          </a:xfrm>
          <a:solidFill>
            <a:srgbClr val="C00000"/>
          </a:solidFill>
        </p:grpSpPr>
        <p:grpSp>
          <p:nvGrpSpPr>
            <p:cNvPr id="15" name="组合 29"/>
            <p:cNvGrpSpPr/>
            <p:nvPr/>
          </p:nvGrpSpPr>
          <p:grpSpPr>
            <a:xfrm>
              <a:off x="2697457" y="2345003"/>
              <a:ext cx="3115983" cy="799605"/>
              <a:chOff x="3368337" y="3752191"/>
              <a:chExt cx="1997605" cy="512613"/>
            </a:xfrm>
            <a:grpFill/>
          </p:grpSpPr>
          <p:grpSp>
            <p:nvGrpSpPr>
              <p:cNvPr id="17" name="组合 31"/>
              <p:cNvGrpSpPr/>
              <p:nvPr/>
            </p:nvGrpSpPr>
            <p:grpSpPr>
              <a:xfrm rot="10800000" flipH="1">
                <a:off x="3368337" y="3752191"/>
                <a:ext cx="371529" cy="503769"/>
                <a:chOff x="2220887" y="3313468"/>
                <a:chExt cx="316956" cy="429772"/>
              </a:xfrm>
              <a:grpFill/>
            </p:grpSpPr>
            <p:sp>
              <p:nvSpPr>
                <p:cNvPr id="20" name="MH_Other_1"/>
                <p:cNvSpPr>
                  <a:spLocks noChangeArrowheads="1"/>
                </p:cNvSpPr>
                <p:nvPr>
                  <p:custDataLst>
                    <p:tags r:id="rId1"/>
                  </p:custDataLst>
                </p:nvPr>
              </p:nvSpPr>
              <p:spPr bwMode="auto">
                <a:xfrm>
                  <a:off x="2220887" y="3313468"/>
                  <a:ext cx="201455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22" name="MH_Other_2"/>
                <p:cNvSpPr>
                  <a:spLocks noChangeArrowheads="1"/>
                </p:cNvSpPr>
                <p:nvPr>
                  <p:custDataLst>
                    <p:tags r:id="rId2"/>
                  </p:custDataLst>
                </p:nvPr>
              </p:nvSpPr>
              <p:spPr bwMode="auto">
                <a:xfrm>
                  <a:off x="2220887" y="3541785"/>
                  <a:ext cx="201455" cy="201455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24" name="MH_Other_3"/>
                <p:cNvSpPr>
                  <a:spLocks noChangeArrowheads="1"/>
                </p:cNvSpPr>
                <p:nvPr>
                  <p:custDataLst>
                    <p:tags r:id="rId3"/>
                  </p:custDataLst>
                </p:nvPr>
              </p:nvSpPr>
              <p:spPr bwMode="auto">
                <a:xfrm>
                  <a:off x="2337283" y="3428075"/>
                  <a:ext cx="200560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18" name="KSO_Shape"/>
              <p:cNvSpPr/>
              <p:nvPr/>
            </p:nvSpPr>
            <p:spPr>
              <a:xfrm>
                <a:off x="3548746" y="3752396"/>
                <a:ext cx="1817196" cy="512408"/>
              </a:xfrm>
              <a:prstGeom prst="chevron">
                <a:avLst>
                  <a:gd name="adj" fmla="val 48543"/>
                </a:avLst>
              </a:prstGeom>
              <a:grp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cene3d>
                  <a:camera prst="orthographicFront"/>
                  <a:lightRig rig="threePt" dir="t"/>
                </a:scene3d>
                <a:sp3d>
                  <a:contourClr>
                    <a:srgbClr val="FFFFFF"/>
                  </a:contourClr>
                </a:sp3d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rgbClr val="008000"/>
                  </a:solidFill>
                </a:endParaRPr>
              </a:p>
            </p:txBody>
          </p:sp>
        </p:grpSp>
        <p:sp>
          <p:nvSpPr>
            <p:cNvPr id="16" name="矩形 15"/>
            <p:cNvSpPr/>
            <p:nvPr/>
          </p:nvSpPr>
          <p:spPr>
            <a:xfrm>
              <a:off x="3377549" y="2366373"/>
              <a:ext cx="1965395" cy="730839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43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第一步</a:t>
              </a:r>
              <a:endParaRPr lang="zh-CN" altLang="en-US" sz="43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26" name="组合 28"/>
          <p:cNvGrpSpPr/>
          <p:nvPr/>
        </p:nvGrpSpPr>
        <p:grpSpPr>
          <a:xfrm>
            <a:off x="5670175" y="4183176"/>
            <a:ext cx="2923162" cy="825003"/>
            <a:chOff x="2697457" y="2345003"/>
            <a:chExt cx="3115983" cy="799605"/>
          </a:xfrm>
          <a:solidFill>
            <a:srgbClr val="C00000"/>
          </a:solidFill>
        </p:grpSpPr>
        <p:grpSp>
          <p:nvGrpSpPr>
            <p:cNvPr id="27" name="组合 29"/>
            <p:cNvGrpSpPr/>
            <p:nvPr/>
          </p:nvGrpSpPr>
          <p:grpSpPr>
            <a:xfrm>
              <a:off x="2697457" y="2345003"/>
              <a:ext cx="3115983" cy="799605"/>
              <a:chOff x="3368337" y="3752191"/>
              <a:chExt cx="1997605" cy="512613"/>
            </a:xfrm>
            <a:grpFill/>
          </p:grpSpPr>
          <p:grpSp>
            <p:nvGrpSpPr>
              <p:cNvPr id="31" name="组合 31"/>
              <p:cNvGrpSpPr/>
              <p:nvPr/>
            </p:nvGrpSpPr>
            <p:grpSpPr>
              <a:xfrm rot="10800000" flipH="1">
                <a:off x="3368337" y="3752191"/>
                <a:ext cx="371529" cy="503769"/>
                <a:chOff x="2220887" y="3313468"/>
                <a:chExt cx="316956" cy="429772"/>
              </a:xfrm>
              <a:grpFill/>
            </p:grpSpPr>
            <p:sp>
              <p:nvSpPr>
                <p:cNvPr id="33" name="MH_Other_1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auto">
                <a:xfrm>
                  <a:off x="2220887" y="3313468"/>
                  <a:ext cx="201455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34" name="MH_Other_2"/>
                <p:cNvSpPr>
                  <a:spLocks noChangeArrowheads="1"/>
                </p:cNvSpPr>
                <p:nvPr>
                  <p:custDataLst>
                    <p:tags r:id="rId5"/>
                  </p:custDataLst>
                </p:nvPr>
              </p:nvSpPr>
              <p:spPr bwMode="auto">
                <a:xfrm>
                  <a:off x="2220887" y="3541785"/>
                  <a:ext cx="201455" cy="201455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35" name="MH_Other_3"/>
                <p:cNvSpPr>
                  <a:spLocks noChangeArrowheads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>
                  <a:off x="2337283" y="3428075"/>
                  <a:ext cx="200560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32" name="KSO_Shape"/>
              <p:cNvSpPr/>
              <p:nvPr/>
            </p:nvSpPr>
            <p:spPr>
              <a:xfrm>
                <a:off x="3548746" y="3752396"/>
                <a:ext cx="1817196" cy="512408"/>
              </a:xfrm>
              <a:prstGeom prst="chevron">
                <a:avLst>
                  <a:gd name="adj" fmla="val 48543"/>
                </a:avLst>
              </a:prstGeom>
              <a:grp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cene3d>
                  <a:camera prst="orthographicFront"/>
                  <a:lightRig rig="threePt" dir="t"/>
                </a:scene3d>
                <a:sp3d>
                  <a:contourClr>
                    <a:srgbClr val="FFFFFF"/>
                  </a:contourClr>
                </a:sp3d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rgbClr val="008000"/>
                  </a:solidFill>
                </a:endParaRPr>
              </a:p>
            </p:txBody>
          </p:sp>
        </p:grpSp>
        <p:sp>
          <p:nvSpPr>
            <p:cNvPr id="29" name="矩形 28"/>
            <p:cNvSpPr/>
            <p:nvPr/>
          </p:nvSpPr>
          <p:spPr>
            <a:xfrm>
              <a:off x="3377549" y="2366373"/>
              <a:ext cx="1965395" cy="730839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43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第二步</a:t>
              </a:r>
              <a:endParaRPr lang="zh-CN" altLang="en-US" sz="43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36" name="组合 28"/>
          <p:cNvGrpSpPr/>
          <p:nvPr/>
        </p:nvGrpSpPr>
        <p:grpSpPr>
          <a:xfrm>
            <a:off x="9153132" y="4177921"/>
            <a:ext cx="2923162" cy="825003"/>
            <a:chOff x="2697457" y="2345003"/>
            <a:chExt cx="3115983" cy="799605"/>
          </a:xfrm>
          <a:solidFill>
            <a:srgbClr val="C00000"/>
          </a:solidFill>
        </p:grpSpPr>
        <p:grpSp>
          <p:nvGrpSpPr>
            <p:cNvPr id="37" name="组合 29"/>
            <p:cNvGrpSpPr/>
            <p:nvPr/>
          </p:nvGrpSpPr>
          <p:grpSpPr>
            <a:xfrm>
              <a:off x="2697457" y="2345003"/>
              <a:ext cx="3115983" cy="799605"/>
              <a:chOff x="3368337" y="3752191"/>
              <a:chExt cx="1997605" cy="512613"/>
            </a:xfrm>
            <a:grpFill/>
          </p:grpSpPr>
          <p:grpSp>
            <p:nvGrpSpPr>
              <p:cNvPr id="39" name="组合 31"/>
              <p:cNvGrpSpPr/>
              <p:nvPr/>
            </p:nvGrpSpPr>
            <p:grpSpPr>
              <a:xfrm rot="10800000" flipH="1">
                <a:off x="3368337" y="3752191"/>
                <a:ext cx="371529" cy="503769"/>
                <a:chOff x="2220887" y="3313468"/>
                <a:chExt cx="316956" cy="429772"/>
              </a:xfrm>
              <a:grpFill/>
            </p:grpSpPr>
            <p:sp>
              <p:nvSpPr>
                <p:cNvPr id="41" name="MH_Other_1"/>
                <p:cNvSpPr>
                  <a:spLocks noChangeArrowheads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>
                  <a:off x="2220887" y="3313468"/>
                  <a:ext cx="201455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42" name="MH_Other_2"/>
                <p:cNvSpPr>
                  <a:spLocks noChangeArrowheads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>
                  <a:off x="2220887" y="3541785"/>
                  <a:ext cx="201455" cy="201455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43" name="MH_Other_3"/>
                <p:cNvSpPr>
                  <a:spLocks noChangeArrowheads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>
                  <a:off x="2337283" y="3428075"/>
                  <a:ext cx="200560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40" name="KSO_Shape"/>
              <p:cNvSpPr/>
              <p:nvPr/>
            </p:nvSpPr>
            <p:spPr>
              <a:xfrm>
                <a:off x="3548746" y="3752396"/>
                <a:ext cx="1817196" cy="512408"/>
              </a:xfrm>
              <a:prstGeom prst="chevron">
                <a:avLst>
                  <a:gd name="adj" fmla="val 48543"/>
                </a:avLst>
              </a:prstGeom>
              <a:grp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cene3d>
                  <a:camera prst="orthographicFront"/>
                  <a:lightRig rig="threePt" dir="t"/>
                </a:scene3d>
                <a:sp3d>
                  <a:contourClr>
                    <a:srgbClr val="FFFFFF"/>
                  </a:contourClr>
                </a:sp3d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rgbClr val="008000"/>
                  </a:solidFill>
                </a:endParaRPr>
              </a:p>
            </p:txBody>
          </p:sp>
        </p:grpSp>
        <p:sp>
          <p:nvSpPr>
            <p:cNvPr id="38" name="矩形 37"/>
            <p:cNvSpPr/>
            <p:nvPr/>
          </p:nvSpPr>
          <p:spPr>
            <a:xfrm>
              <a:off x="3377549" y="2366373"/>
              <a:ext cx="1843773" cy="754053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43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第三步</a:t>
              </a:r>
              <a:endParaRPr lang="zh-CN" altLang="en-US" sz="43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44" name="组合 28"/>
          <p:cNvGrpSpPr/>
          <p:nvPr/>
        </p:nvGrpSpPr>
        <p:grpSpPr>
          <a:xfrm>
            <a:off x="12628755" y="4172666"/>
            <a:ext cx="2923162" cy="825003"/>
            <a:chOff x="2697457" y="2345003"/>
            <a:chExt cx="3115983" cy="799605"/>
          </a:xfrm>
          <a:solidFill>
            <a:srgbClr val="C00000"/>
          </a:solidFill>
        </p:grpSpPr>
        <p:grpSp>
          <p:nvGrpSpPr>
            <p:cNvPr id="45" name="组合 29"/>
            <p:cNvGrpSpPr/>
            <p:nvPr/>
          </p:nvGrpSpPr>
          <p:grpSpPr>
            <a:xfrm>
              <a:off x="2697457" y="2345003"/>
              <a:ext cx="3115983" cy="799605"/>
              <a:chOff x="3368337" y="3752191"/>
              <a:chExt cx="1997605" cy="512613"/>
            </a:xfrm>
            <a:grpFill/>
          </p:grpSpPr>
          <p:grpSp>
            <p:nvGrpSpPr>
              <p:cNvPr id="47" name="组合 31"/>
              <p:cNvGrpSpPr/>
              <p:nvPr/>
            </p:nvGrpSpPr>
            <p:grpSpPr>
              <a:xfrm rot="10800000" flipH="1">
                <a:off x="3368337" y="3752191"/>
                <a:ext cx="371529" cy="503769"/>
                <a:chOff x="2220887" y="3313468"/>
                <a:chExt cx="316956" cy="429772"/>
              </a:xfrm>
              <a:grpFill/>
            </p:grpSpPr>
            <p:sp>
              <p:nvSpPr>
                <p:cNvPr id="49" name="MH_Other_1"/>
                <p:cNvSpPr>
                  <a:spLocks noChangeArrowheads="1"/>
                </p:cNvSpPr>
                <p:nvPr>
                  <p:custDataLst>
                    <p:tags r:id="rId10"/>
                  </p:custDataLst>
                </p:nvPr>
              </p:nvSpPr>
              <p:spPr bwMode="auto">
                <a:xfrm>
                  <a:off x="2220887" y="3313468"/>
                  <a:ext cx="201455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50" name="MH_Other_2"/>
                <p:cNvSpPr>
                  <a:spLocks noChangeArrowheads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>
                  <a:off x="2220887" y="3541785"/>
                  <a:ext cx="201455" cy="201455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51" name="MH_Other_3"/>
                <p:cNvSpPr>
                  <a:spLocks noChangeArrowheads="1"/>
                </p:cNvSpPr>
                <p:nvPr>
                  <p:custDataLst>
                    <p:tags r:id="rId12"/>
                  </p:custDataLst>
                </p:nvPr>
              </p:nvSpPr>
              <p:spPr bwMode="auto">
                <a:xfrm>
                  <a:off x="2337283" y="3428075"/>
                  <a:ext cx="200560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48" name="KSO_Shape"/>
              <p:cNvSpPr/>
              <p:nvPr/>
            </p:nvSpPr>
            <p:spPr>
              <a:xfrm>
                <a:off x="3548746" y="3752396"/>
                <a:ext cx="1817196" cy="512408"/>
              </a:xfrm>
              <a:prstGeom prst="chevron">
                <a:avLst>
                  <a:gd name="adj" fmla="val 48543"/>
                </a:avLst>
              </a:prstGeom>
              <a:grp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cene3d>
                  <a:camera prst="orthographicFront"/>
                  <a:lightRig rig="threePt" dir="t"/>
                </a:scene3d>
                <a:sp3d>
                  <a:contourClr>
                    <a:srgbClr val="FFFFFF"/>
                  </a:contourClr>
                </a:sp3d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rgbClr val="008000"/>
                  </a:solidFill>
                </a:endParaRPr>
              </a:p>
            </p:txBody>
          </p:sp>
        </p:grpSp>
        <p:sp>
          <p:nvSpPr>
            <p:cNvPr id="46" name="矩形 45"/>
            <p:cNvSpPr/>
            <p:nvPr/>
          </p:nvSpPr>
          <p:spPr>
            <a:xfrm>
              <a:off x="3377549" y="2366373"/>
              <a:ext cx="1965395" cy="730839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43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第四步</a:t>
              </a:r>
              <a:endParaRPr lang="zh-CN" altLang="en-US" sz="43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9" name="矩形 7"/>
          <p:cNvSpPr>
            <a:spLocks noChangeArrowheads="1"/>
          </p:cNvSpPr>
          <p:nvPr/>
        </p:nvSpPr>
        <p:spPr bwMode="auto">
          <a:xfrm>
            <a:off x="1549410" y="679451"/>
            <a:ext cx="2236480" cy="707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应用探究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70997" y="2398527"/>
            <a:ext cx="12800080" cy="5699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721" tIns="91361" rIns="182721" bIns="91361">
            <a:spAutoFit/>
          </a:bodyPr>
          <a:lstStyle>
            <a:defPPr>
              <a:defRPr lang="en-US"/>
            </a:defPPr>
            <a:lvl1pPr indent="791845" defTabSz="18288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pPr>
              <a:lnSpc>
                <a:spcPct val="130000"/>
              </a:lnSpc>
            </a:pPr>
            <a:r>
              <a:rPr lang="zh-CN" altLang="en-US" dirty="0"/>
              <a:t>下列有关基因工程中目的基因的检测与鉴定的说法错误的是</a:t>
            </a:r>
            <a:r>
              <a:rPr lang="en-US" altLang="zh-CN" dirty="0"/>
              <a:t>(         )</a:t>
            </a:r>
            <a:endParaRPr lang="en-US" altLang="zh-CN" dirty="0"/>
          </a:p>
          <a:p>
            <a:pPr>
              <a:lnSpc>
                <a:spcPct val="130000"/>
              </a:lnSpc>
            </a:pPr>
            <a:r>
              <a:rPr lang="en-US" altLang="zh-CN" dirty="0"/>
              <a:t>A. </a:t>
            </a:r>
            <a:r>
              <a:rPr lang="zh-CN" altLang="en-US" dirty="0"/>
              <a:t>检测转基因生物的</a:t>
            </a:r>
            <a:r>
              <a:rPr lang="en-US" altLang="zh-CN" dirty="0"/>
              <a:t>DNA</a:t>
            </a:r>
            <a:r>
              <a:rPr lang="zh-CN" altLang="en-US" dirty="0"/>
              <a:t>上是否插入了目的基因用</a:t>
            </a:r>
            <a:r>
              <a:rPr lang="en-US" altLang="zh-CN" dirty="0"/>
              <a:t>DNA</a:t>
            </a:r>
            <a:r>
              <a:rPr lang="zh-CN" altLang="en-US" dirty="0"/>
              <a:t>分子杂交的方法</a:t>
            </a:r>
            <a:endParaRPr lang="zh-CN" altLang="en-US" dirty="0"/>
          </a:p>
          <a:p>
            <a:pPr>
              <a:lnSpc>
                <a:spcPct val="130000"/>
              </a:lnSpc>
            </a:pPr>
            <a:r>
              <a:rPr lang="en-US" altLang="zh-CN" dirty="0"/>
              <a:t>B. </a:t>
            </a:r>
            <a:r>
              <a:rPr lang="zh-CN" altLang="en-US" dirty="0"/>
              <a:t>检测目的基因是否转录用分子杂交的方法</a:t>
            </a:r>
            <a:endParaRPr lang="zh-CN" altLang="en-US" dirty="0"/>
          </a:p>
          <a:p>
            <a:pPr>
              <a:lnSpc>
                <a:spcPct val="130000"/>
              </a:lnSpc>
            </a:pPr>
            <a:r>
              <a:rPr lang="en-US" altLang="zh-CN" dirty="0"/>
              <a:t>C. </a:t>
            </a:r>
            <a:r>
              <a:rPr lang="zh-CN" altLang="en-US" dirty="0"/>
              <a:t>检测目的基因是否表达用抗原</a:t>
            </a:r>
            <a:r>
              <a:rPr lang="en-US" altLang="zh-CN" dirty="0"/>
              <a:t>-</a:t>
            </a:r>
            <a:r>
              <a:rPr lang="zh-CN" altLang="en-US" dirty="0"/>
              <a:t>抗体杂交的方法</a:t>
            </a:r>
            <a:endParaRPr lang="zh-CN" altLang="en-US" dirty="0"/>
          </a:p>
          <a:p>
            <a:pPr>
              <a:lnSpc>
                <a:spcPct val="130000"/>
              </a:lnSpc>
            </a:pPr>
            <a:r>
              <a:rPr lang="en-US" altLang="zh-CN" dirty="0"/>
              <a:t>D. </a:t>
            </a:r>
            <a:r>
              <a:rPr lang="zh-CN" altLang="en-US" dirty="0"/>
              <a:t>目的基因的检测与鉴定是基因工程的核心步骤</a:t>
            </a:r>
            <a:endParaRPr lang="zh-CN" alt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317764" y="3300366"/>
            <a:ext cx="1368151" cy="84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71" tIns="45680" rIns="91371" bIns="4568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r>
              <a:rPr lang="en-US" altLang="zh-CN" sz="4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endParaRPr lang="zh-CN" altLang="en-US" sz="4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9" name="矩形 7"/>
          <p:cNvSpPr>
            <a:spLocks noChangeArrowheads="1"/>
          </p:cNvSpPr>
          <p:nvPr/>
        </p:nvSpPr>
        <p:spPr bwMode="auto">
          <a:xfrm>
            <a:off x="1549410" y="679451"/>
            <a:ext cx="2236480" cy="707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应用探究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18243" y="2398527"/>
            <a:ext cx="13450712" cy="898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721" tIns="91361" rIns="182721" bIns="91361">
            <a:spAutoFit/>
          </a:bodyPr>
          <a:lstStyle>
            <a:defPPr>
              <a:defRPr lang="en-US"/>
            </a:defPPr>
            <a:lvl1pPr indent="791845" defTabSz="18288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利用人胰岛</a:t>
            </a:r>
            <a:r>
              <a:rPr lang="en-US" altLang="zh-CN" dirty="0"/>
              <a:t>B</a:t>
            </a:r>
            <a:r>
              <a:rPr lang="zh-CN" altLang="en-US" dirty="0"/>
              <a:t>细胞构建</a:t>
            </a:r>
            <a:r>
              <a:rPr lang="en-US" altLang="zh-CN" dirty="0"/>
              <a:t>cDNA</a:t>
            </a:r>
            <a:r>
              <a:rPr lang="zh-CN" altLang="en-US" dirty="0"/>
              <a:t>文库，然后通过核酸分子杂交技术从中筛选目的基因，筛选过程如下图所示。下列说法不正确的是</a:t>
            </a:r>
            <a:r>
              <a:rPr lang="en-US" altLang="zh-CN" dirty="0"/>
              <a:t>(           )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A. cDNA</a:t>
            </a:r>
            <a:r>
              <a:rPr lang="zh-CN" altLang="en-US" dirty="0"/>
              <a:t>文库的构建需要用到逆转录酶</a:t>
            </a:r>
            <a:endParaRPr lang="zh-CN" altLang="en-US" dirty="0"/>
          </a:p>
          <a:p>
            <a:r>
              <a:rPr lang="en-US" altLang="zh-CN" dirty="0"/>
              <a:t>B. </a:t>
            </a:r>
            <a:r>
              <a:rPr lang="zh-CN" altLang="en-US" dirty="0"/>
              <a:t>图中的菌落是通过稀释涂布平板法获得的</a:t>
            </a:r>
            <a:endParaRPr lang="zh-CN" altLang="en-US" dirty="0"/>
          </a:p>
          <a:p>
            <a:r>
              <a:rPr lang="en-US" altLang="zh-CN" dirty="0"/>
              <a:t>C. </a:t>
            </a:r>
            <a:r>
              <a:rPr lang="zh-CN" altLang="en-US" dirty="0"/>
              <a:t>核酸分子杂交的原理是碱基互补配对</a:t>
            </a:r>
            <a:endParaRPr lang="zh-CN" altLang="en-US" dirty="0"/>
          </a:p>
          <a:p>
            <a:r>
              <a:rPr lang="en-US" altLang="zh-CN" dirty="0"/>
              <a:t>D. </a:t>
            </a:r>
            <a:r>
              <a:rPr lang="zh-CN" altLang="en-US" dirty="0"/>
              <a:t>从该文库中可以筛选到胰高血糖素基因</a:t>
            </a:r>
            <a:endParaRPr lang="zh-CN" alt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887040" y="3750621"/>
            <a:ext cx="1368151" cy="84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71" tIns="45680" rIns="91371" bIns="4568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r>
              <a:rPr lang="en-US" altLang="zh-CN" sz="4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endParaRPr lang="zh-CN" altLang="en-US" sz="4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785890" y="4473465"/>
            <a:ext cx="775017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2"/>
          <p:cNvSpPr txBox="1">
            <a:spLocks noChangeArrowheads="1"/>
          </p:cNvSpPr>
          <p:nvPr/>
        </p:nvSpPr>
        <p:spPr bwMode="auto">
          <a:xfrm>
            <a:off x="1899632" y="1989637"/>
            <a:ext cx="14635768" cy="3068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61" tIns="91431" rIns="182861" bIns="91431">
            <a:spAutoFit/>
          </a:bodyPr>
          <a:lstStyle/>
          <a:p>
            <a:pPr defTabSz="182880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下图是培育表达人乳铁蛋白的乳腺生物反应器的技术路线。图中</a:t>
            </a:r>
            <a:r>
              <a:rPr lang="en-US" altLang="zh-CN" sz="4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tet</a:t>
            </a:r>
            <a:r>
              <a:rPr lang="en-US" altLang="zh-CN" sz="4000" baseline="30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</a:t>
            </a:r>
            <a:r>
              <a:rPr lang="zh-CN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表示四环素抗性基因，</a:t>
            </a:r>
            <a:r>
              <a:rPr lang="en-US" altLang="zh-CN" sz="4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amp</a:t>
            </a:r>
            <a:r>
              <a:rPr lang="en-US" altLang="zh-CN" sz="4000" baseline="30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</a:t>
            </a:r>
            <a:r>
              <a:rPr lang="zh-CN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表示氨苄青霉素抗性基因，</a:t>
            </a:r>
            <a:r>
              <a:rPr lang="en-US" altLang="zh-CN" sz="4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Bam</a:t>
            </a:r>
            <a:r>
              <a:rPr lang="en-US" altLang="zh-CN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HⅠ</a:t>
            </a:r>
            <a:r>
              <a:rPr lang="zh-CN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4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Hind</a:t>
            </a:r>
            <a:r>
              <a:rPr lang="en-US" altLang="zh-CN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Ⅲ</a:t>
            </a:r>
            <a:r>
              <a:rPr lang="zh-CN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4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Sma</a:t>
            </a:r>
            <a:r>
              <a:rPr lang="en-US" altLang="zh-CN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Ⅰ</a:t>
            </a:r>
            <a:r>
              <a:rPr lang="zh-CN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直线所示为三种限制酶的酶切位点。据图回答：</a:t>
            </a:r>
            <a:endParaRPr lang="zh-CN" altLang="en-US" sz="4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27" name="Picture 6" descr="F:\生物人教选修3练案\A18.TIF"/>
          <p:cNvPicPr>
            <a:picLocks noChangeAspect="1" noChangeArrowheads="1"/>
          </p:cNvPicPr>
          <p:nvPr/>
        </p:nvPicPr>
        <p:blipFill>
          <a:blip r:embed="rId1" r:link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839" y="5259388"/>
            <a:ext cx="11627749" cy="356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3" name="矩形 7"/>
          <p:cNvSpPr>
            <a:spLocks noChangeArrowheads="1"/>
          </p:cNvSpPr>
          <p:nvPr/>
        </p:nvSpPr>
        <p:spPr bwMode="auto">
          <a:xfrm>
            <a:off x="1549410" y="679451"/>
            <a:ext cx="2236480" cy="707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应用探究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" name="TextBox 12"/>
          <p:cNvSpPr txBox="1">
            <a:spLocks noChangeArrowheads="1"/>
          </p:cNvSpPr>
          <p:nvPr/>
        </p:nvSpPr>
        <p:spPr bwMode="auto">
          <a:xfrm>
            <a:off x="1899632" y="9107385"/>
            <a:ext cx="14387804" cy="2329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61" tIns="91431" rIns="182861" bIns="91431">
            <a:spAutoFit/>
          </a:bodyPr>
          <a:lstStyle>
            <a:defPPr>
              <a:defRPr lang="en-US"/>
            </a:defPPr>
            <a:lvl1pPr defTabSz="182880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    （</a:t>
            </a:r>
            <a:r>
              <a:rPr lang="en-US" altLang="zh-CN" dirty="0"/>
              <a:t>1</a:t>
            </a:r>
            <a:r>
              <a:rPr lang="zh-CN" altLang="en-US" dirty="0"/>
              <a:t>）图中将人乳铁蛋白基因插入载体，需用</a:t>
            </a:r>
            <a:r>
              <a:rPr lang="en-US" altLang="zh-CN" dirty="0"/>
              <a:t>______________</a:t>
            </a:r>
            <a:r>
              <a:rPr lang="zh-CN" altLang="en-US" dirty="0"/>
              <a:t>限制酶同时酶切载体和人乳铁蛋白基因。筛选含有重组载体的大肠杆菌首先需要在含</a:t>
            </a:r>
            <a:r>
              <a:rPr lang="en-US" altLang="zh-CN" dirty="0"/>
              <a:t>____________</a:t>
            </a:r>
            <a:r>
              <a:rPr lang="zh-CN" altLang="en-US" dirty="0"/>
              <a:t>的培养基上进行。</a:t>
            </a:r>
            <a:endParaRPr lang="en-US" altLang="zh-CN" dirty="0"/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2402630" y="9107385"/>
            <a:ext cx="4311915" cy="80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61" tIns="91431" rIns="182861" bIns="91431">
            <a:spAutoFit/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i="1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Hind</a:t>
            </a:r>
            <a:r>
              <a:rPr lang="en-US" altLang="zh-CN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Ⅲ</a:t>
            </a:r>
            <a:r>
              <a:rPr lang="zh-CN" alt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4000" i="1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Bam</a:t>
            </a:r>
            <a:r>
              <a:rPr lang="en-US" altLang="zh-CN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HⅠ</a:t>
            </a:r>
            <a:endParaRPr lang="zh-CN" altLang="en-US" sz="400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7282790" y="10618113"/>
            <a:ext cx="2923845" cy="80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61" tIns="91431" rIns="182861" bIns="91431">
            <a:spAutoFit/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氨苄青霉素</a:t>
            </a:r>
            <a:endParaRPr lang="zh-CN" altLang="en-US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2"/>
          <p:cNvSpPr txBox="1">
            <a:spLocks noChangeArrowheads="1"/>
          </p:cNvSpPr>
          <p:nvPr/>
        </p:nvSpPr>
        <p:spPr bwMode="auto">
          <a:xfrm>
            <a:off x="1785332" y="6372272"/>
            <a:ext cx="13618961" cy="4545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61" tIns="91431" rIns="182861" bIns="91431">
            <a:spAutoFit/>
          </a:bodyPr>
          <a:lstStyle>
            <a:defPPr>
              <a:defRPr lang="en-US"/>
            </a:defPPr>
            <a:lvl1pPr defTabSz="182880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dirty="0"/>
              <a:t>        （</a:t>
            </a:r>
            <a:r>
              <a:rPr lang="en-US" altLang="zh-CN" dirty="0"/>
              <a:t>2</a:t>
            </a:r>
            <a:r>
              <a:rPr lang="zh-CN" altLang="en-US" dirty="0"/>
              <a:t>）能使人乳铁蛋白基因在乳腺细胞中特异性表达的调控序列是</a:t>
            </a:r>
            <a:r>
              <a:rPr lang="en-US" altLang="zh-CN" dirty="0"/>
              <a:t>________(</a:t>
            </a:r>
            <a:r>
              <a:rPr lang="zh-CN" altLang="en-US" dirty="0"/>
              <a:t>填字母代号</a:t>
            </a:r>
            <a:r>
              <a:rPr lang="en-US" altLang="zh-CN" dirty="0"/>
              <a:t>)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en-US" altLang="zh-CN" dirty="0"/>
              <a:t>          A</a:t>
            </a:r>
            <a:r>
              <a:rPr lang="zh-CN" altLang="en-US" dirty="0"/>
              <a:t>．启动子    </a:t>
            </a:r>
            <a:r>
              <a:rPr lang="en-US" altLang="zh-CN" dirty="0"/>
              <a:t>B</a:t>
            </a:r>
            <a:r>
              <a:rPr lang="zh-CN" altLang="en-US" dirty="0"/>
              <a:t>．</a:t>
            </a:r>
            <a:r>
              <a:rPr lang="en-US" altLang="zh-CN" i="1" dirty="0" err="1"/>
              <a:t>tet</a:t>
            </a:r>
            <a:r>
              <a:rPr lang="en-US" altLang="zh-CN" baseline="30000" dirty="0" err="1"/>
              <a:t>R</a:t>
            </a:r>
            <a:r>
              <a:rPr lang="en-US" altLang="zh-CN" dirty="0"/>
              <a:t>    C</a:t>
            </a:r>
            <a:r>
              <a:rPr lang="zh-CN" altLang="en-US" dirty="0"/>
              <a:t>．复制原点    </a:t>
            </a:r>
            <a:r>
              <a:rPr lang="en-US" altLang="zh-CN" dirty="0"/>
              <a:t>D</a:t>
            </a:r>
            <a:r>
              <a:rPr lang="zh-CN" altLang="en-US" dirty="0"/>
              <a:t>．</a:t>
            </a:r>
            <a:r>
              <a:rPr lang="en-US" altLang="zh-CN" i="1" dirty="0" err="1"/>
              <a:t>amp</a:t>
            </a:r>
            <a:r>
              <a:rPr lang="en-US" altLang="zh-CN" baseline="30000" dirty="0" err="1"/>
              <a:t>R</a:t>
            </a:r>
            <a:endParaRPr lang="en-US" altLang="zh-CN" baseline="30000" dirty="0"/>
          </a:p>
          <a:p>
            <a:pPr>
              <a:lnSpc>
                <a:spcPct val="120000"/>
              </a:lnSpc>
            </a:pPr>
            <a:r>
              <a:rPr lang="zh-CN" altLang="en-US" dirty="0"/>
              <a:t>        （</a:t>
            </a:r>
            <a:r>
              <a:rPr lang="en-US" altLang="zh-CN" dirty="0"/>
              <a:t>3</a:t>
            </a:r>
            <a:r>
              <a:rPr lang="zh-CN" altLang="en-US" dirty="0"/>
              <a:t>）过程①可采用的操作方法是</a:t>
            </a:r>
            <a:r>
              <a:rPr lang="en-US" altLang="zh-CN" dirty="0"/>
              <a:t>________(</a:t>
            </a:r>
            <a:r>
              <a:rPr lang="zh-CN" altLang="en-US" dirty="0"/>
              <a:t>填字母</a:t>
            </a:r>
            <a:r>
              <a:rPr lang="en-US" altLang="zh-CN" dirty="0"/>
              <a:t>)</a:t>
            </a:r>
            <a:r>
              <a:rPr lang="zh-CN" altLang="en-US" dirty="0"/>
              <a:t>。</a:t>
            </a:r>
            <a:endParaRPr lang="zh-CN" altLang="en-US" dirty="0"/>
          </a:p>
          <a:p>
            <a:pPr>
              <a:lnSpc>
                <a:spcPct val="120000"/>
              </a:lnSpc>
            </a:pPr>
            <a:r>
              <a:rPr lang="en-US" altLang="zh-CN" dirty="0"/>
              <a:t>          A</a:t>
            </a:r>
            <a:r>
              <a:rPr lang="zh-CN" altLang="en-US" dirty="0"/>
              <a:t>．农杆菌转化		</a:t>
            </a:r>
            <a:r>
              <a:rPr lang="en-US" altLang="zh-CN" dirty="0"/>
              <a:t>B</a:t>
            </a:r>
            <a:r>
              <a:rPr lang="zh-CN" altLang="en-US" dirty="0"/>
              <a:t>．大肠杆菌转化</a:t>
            </a:r>
            <a:endParaRPr lang="zh-CN" altLang="en-US" dirty="0"/>
          </a:p>
          <a:p>
            <a:pPr>
              <a:lnSpc>
                <a:spcPct val="120000"/>
              </a:lnSpc>
            </a:pPr>
            <a:r>
              <a:rPr lang="en-US" altLang="zh-CN" dirty="0"/>
              <a:t>          C</a:t>
            </a:r>
            <a:r>
              <a:rPr lang="zh-CN" altLang="en-US" dirty="0"/>
              <a:t>．显微注射		</a:t>
            </a:r>
            <a:r>
              <a:rPr lang="en-US" altLang="zh-CN" dirty="0"/>
              <a:t>D</a:t>
            </a:r>
            <a:r>
              <a:rPr lang="zh-CN" altLang="en-US" dirty="0"/>
              <a:t>．细胞融合</a:t>
            </a:r>
            <a:endParaRPr lang="zh-CN" altLang="en-US" dirty="0"/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10981295" y="8645257"/>
            <a:ext cx="890531" cy="80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61" tIns="91431" rIns="182861" bIns="91431">
            <a:spAutoFit/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3" name="矩形 7"/>
          <p:cNvSpPr>
            <a:spLocks noChangeArrowheads="1"/>
          </p:cNvSpPr>
          <p:nvPr/>
        </p:nvSpPr>
        <p:spPr bwMode="auto">
          <a:xfrm>
            <a:off x="1549410" y="679451"/>
            <a:ext cx="2236480" cy="707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应用探究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5" name="Picture 6" descr="F:\生物人教选修3练案\A18.TIF"/>
          <p:cNvPicPr>
            <a:picLocks noChangeAspect="1" noChangeArrowheads="1"/>
          </p:cNvPicPr>
          <p:nvPr/>
        </p:nvPicPr>
        <p:blipFill>
          <a:blip r:embed="rId1" r:link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992" y="2593034"/>
            <a:ext cx="11627749" cy="356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5113895" y="7203594"/>
            <a:ext cx="890531" cy="80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61" tIns="91431" rIns="182861" bIns="91431">
            <a:spAutoFit/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2"/>
          <p:cNvSpPr txBox="1">
            <a:spLocks noChangeArrowheads="1"/>
          </p:cNvSpPr>
          <p:nvPr/>
        </p:nvSpPr>
        <p:spPr bwMode="auto">
          <a:xfrm>
            <a:off x="1982240" y="6395884"/>
            <a:ext cx="13618961" cy="3068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61" tIns="91431" rIns="182861" bIns="91431">
            <a:spAutoFit/>
          </a:bodyPr>
          <a:lstStyle>
            <a:defPPr>
              <a:defRPr lang="en-US"/>
            </a:defPPr>
            <a:lvl1pPr defTabSz="182880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        （</a:t>
            </a:r>
            <a:r>
              <a:rPr lang="en-US" altLang="zh-CN" dirty="0"/>
              <a:t>4</a:t>
            </a:r>
            <a:r>
              <a:rPr lang="zh-CN" altLang="en-US" dirty="0"/>
              <a:t>）为检测人乳铁蛋白是否成功表达，可采用</a:t>
            </a:r>
            <a:r>
              <a:rPr lang="en-US" altLang="zh-CN" dirty="0"/>
              <a:t>____(</a:t>
            </a:r>
            <a:r>
              <a:rPr lang="zh-CN" altLang="en-US" dirty="0"/>
              <a:t>填字母代号</a:t>
            </a:r>
            <a:r>
              <a:rPr lang="en-US" altLang="zh-CN" dirty="0"/>
              <a:t>)</a:t>
            </a:r>
            <a:r>
              <a:rPr lang="zh-CN" altLang="en-US" dirty="0"/>
              <a:t>技术。</a:t>
            </a:r>
            <a:endParaRPr lang="zh-CN" altLang="en-US" dirty="0"/>
          </a:p>
          <a:p>
            <a:r>
              <a:rPr lang="en-US" altLang="zh-CN" dirty="0"/>
              <a:t>        A</a:t>
            </a:r>
            <a:r>
              <a:rPr lang="zh-CN" altLang="en-US" dirty="0"/>
              <a:t>．核酸分子杂交		</a:t>
            </a:r>
            <a:r>
              <a:rPr lang="en-US" altLang="zh-CN" dirty="0"/>
              <a:t>B</a:t>
            </a:r>
            <a:r>
              <a:rPr lang="zh-CN" altLang="en-US" dirty="0"/>
              <a:t>．基因序列分析</a:t>
            </a:r>
            <a:endParaRPr lang="zh-CN" altLang="en-US" dirty="0"/>
          </a:p>
          <a:p>
            <a:r>
              <a:rPr lang="en-US" altLang="zh-CN" dirty="0"/>
              <a:t>        C</a:t>
            </a:r>
            <a:r>
              <a:rPr lang="zh-CN" altLang="en-US" dirty="0"/>
              <a:t>．抗原</a:t>
            </a:r>
            <a:r>
              <a:rPr lang="en-US" altLang="zh-CN" dirty="0"/>
              <a:t>—</a:t>
            </a:r>
            <a:r>
              <a:rPr lang="zh-CN" altLang="en-US" dirty="0"/>
              <a:t>抗体杂交		</a:t>
            </a:r>
            <a:r>
              <a:rPr lang="en-US" altLang="zh-CN" dirty="0"/>
              <a:t>D</a:t>
            </a:r>
            <a:r>
              <a:rPr lang="zh-CN" altLang="en-US" dirty="0"/>
              <a:t>．</a:t>
            </a:r>
            <a:r>
              <a:rPr lang="en-US" altLang="zh-CN" dirty="0"/>
              <a:t>PCR</a:t>
            </a:r>
            <a:endParaRPr lang="en-US" altLang="zh-CN" dirty="0"/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13680123" y="6395884"/>
            <a:ext cx="893127" cy="80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61" tIns="91431" rIns="182861" bIns="91431">
            <a:spAutoFit/>
          </a:bodyPr>
          <a:lstStyle/>
          <a:p>
            <a:pPr defTabSz="1828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2051" name="Picture 6" descr="F:\生物人教选修3练案\A18.TIF"/>
          <p:cNvPicPr>
            <a:picLocks noChangeAspect="1" noChangeArrowheads="1"/>
          </p:cNvPicPr>
          <p:nvPr/>
        </p:nvPicPr>
        <p:blipFill>
          <a:blip r:embed="rId1" r:link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604" y="2642053"/>
            <a:ext cx="11179220" cy="34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3" name="矩形 7"/>
          <p:cNvSpPr>
            <a:spLocks noChangeArrowheads="1"/>
          </p:cNvSpPr>
          <p:nvPr/>
        </p:nvSpPr>
        <p:spPr bwMode="auto">
          <a:xfrm>
            <a:off x="1549410" y="679451"/>
            <a:ext cx="2236480" cy="707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应用探究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9" name="矩形 7"/>
          <p:cNvSpPr>
            <a:spLocks noChangeArrowheads="1"/>
          </p:cNvSpPr>
          <p:nvPr/>
        </p:nvSpPr>
        <p:spPr bwMode="auto">
          <a:xfrm>
            <a:off x="1549410" y="679451"/>
            <a:ext cx="2236480" cy="707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课堂总结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5574144" y="2191108"/>
            <a:ext cx="7151892" cy="769441"/>
          </a:xfrm>
          <a:prstGeom prst="rect">
            <a:avLst/>
          </a:prstGeom>
          <a:noFill/>
        </p:spPr>
        <p:txBody>
          <a:bodyPr wrap="square" lIns="91371" tIns="45680" rIns="91371" bIns="45680">
            <a:spAutoFit/>
          </a:bodyPr>
          <a:lstStyle/>
          <a:p>
            <a:r>
              <a:rPr lang="zh-CN" altLang="en-US" sz="44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目的基因的检测与鉴定</a:t>
            </a:r>
            <a:endParaRPr lang="zh-CN" altLang="en-US" sz="4400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2357594" y="2175886"/>
            <a:ext cx="3115983" cy="799605"/>
            <a:chOff x="2697457" y="2345003"/>
            <a:chExt cx="3115983" cy="799605"/>
          </a:xfrm>
          <a:solidFill>
            <a:srgbClr val="C00000"/>
          </a:solidFill>
        </p:grpSpPr>
        <p:grpSp>
          <p:nvGrpSpPr>
            <p:cNvPr id="30" name="组合 29"/>
            <p:cNvGrpSpPr/>
            <p:nvPr/>
          </p:nvGrpSpPr>
          <p:grpSpPr>
            <a:xfrm>
              <a:off x="2697457" y="2345003"/>
              <a:ext cx="3115983" cy="799605"/>
              <a:chOff x="3368337" y="3752191"/>
              <a:chExt cx="1997605" cy="512613"/>
            </a:xfrm>
            <a:grpFill/>
          </p:grpSpPr>
          <p:grpSp>
            <p:nvGrpSpPr>
              <p:cNvPr id="32" name="组合 31"/>
              <p:cNvGrpSpPr/>
              <p:nvPr/>
            </p:nvGrpSpPr>
            <p:grpSpPr>
              <a:xfrm rot="10800000" flipH="1">
                <a:off x="3368337" y="3752191"/>
                <a:ext cx="371529" cy="503769"/>
                <a:chOff x="2220887" y="3313468"/>
                <a:chExt cx="316956" cy="429772"/>
              </a:xfrm>
              <a:grpFill/>
            </p:grpSpPr>
            <p:sp>
              <p:nvSpPr>
                <p:cNvPr id="34" name="MH_Other_1"/>
                <p:cNvSpPr>
                  <a:spLocks noChangeArrowheads="1"/>
                </p:cNvSpPr>
                <p:nvPr>
                  <p:custDataLst>
                    <p:tags r:id="rId1"/>
                  </p:custDataLst>
                </p:nvPr>
              </p:nvSpPr>
              <p:spPr bwMode="auto">
                <a:xfrm>
                  <a:off x="2220887" y="3313468"/>
                  <a:ext cx="201455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35" name="MH_Other_2"/>
                <p:cNvSpPr>
                  <a:spLocks noChangeArrowheads="1"/>
                </p:cNvSpPr>
                <p:nvPr>
                  <p:custDataLst>
                    <p:tags r:id="rId2"/>
                  </p:custDataLst>
                </p:nvPr>
              </p:nvSpPr>
              <p:spPr bwMode="auto">
                <a:xfrm>
                  <a:off x="2220887" y="3541785"/>
                  <a:ext cx="201455" cy="201455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36" name="MH_Other_3"/>
                <p:cNvSpPr>
                  <a:spLocks noChangeArrowheads="1"/>
                </p:cNvSpPr>
                <p:nvPr>
                  <p:custDataLst>
                    <p:tags r:id="rId3"/>
                  </p:custDataLst>
                </p:nvPr>
              </p:nvSpPr>
              <p:spPr bwMode="auto">
                <a:xfrm>
                  <a:off x="2337283" y="3428075"/>
                  <a:ext cx="200560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33" name="KSO_Shape"/>
              <p:cNvSpPr/>
              <p:nvPr/>
            </p:nvSpPr>
            <p:spPr>
              <a:xfrm>
                <a:off x="3548746" y="3752396"/>
                <a:ext cx="1817196" cy="512408"/>
              </a:xfrm>
              <a:prstGeom prst="chevron">
                <a:avLst>
                  <a:gd name="adj" fmla="val 48543"/>
                </a:avLst>
              </a:prstGeom>
              <a:grp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cene3d>
                  <a:camera prst="orthographicFront"/>
                  <a:lightRig rig="threePt" dir="t"/>
                </a:scene3d>
                <a:sp3d>
                  <a:contourClr>
                    <a:srgbClr val="FFFFFF"/>
                  </a:contourClr>
                </a:sp3d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rgbClr val="008000"/>
                  </a:solidFill>
                </a:endParaRPr>
              </a:p>
            </p:txBody>
          </p:sp>
        </p:grpSp>
        <p:sp>
          <p:nvSpPr>
            <p:cNvPr id="31" name="矩形 30"/>
            <p:cNvSpPr/>
            <p:nvPr/>
          </p:nvSpPr>
          <p:spPr>
            <a:xfrm>
              <a:off x="3377547" y="2366373"/>
              <a:ext cx="1882247" cy="769441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txBody>
            <a:bodyPr wrap="none">
              <a:spAutoFit/>
            </a:bodyPr>
            <a:lstStyle/>
            <a:p>
              <a:r>
                <a:rPr lang="zh-CN" altLang="en-US" sz="4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第四步</a:t>
              </a:r>
              <a:endPara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14" name="矩形 13"/>
          <p:cNvSpPr/>
          <p:nvPr/>
        </p:nvSpPr>
        <p:spPr bwMode="auto">
          <a:xfrm>
            <a:off x="3751105" y="4559678"/>
            <a:ext cx="12835584" cy="703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①检测转基因生物染色体的</a:t>
            </a:r>
            <a:r>
              <a:rPr lang="en-US" altLang="zh-CN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DNA</a:t>
            </a: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上是否插入了目的基因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3742326" y="6517520"/>
            <a:ext cx="8736219" cy="806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②检测目的基因是否转录出了</a:t>
            </a:r>
            <a:r>
              <a:rPr lang="en-US" altLang="zh-CN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mRNA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3800300" y="8427315"/>
            <a:ext cx="8073714" cy="821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③检测目的基因是否翻译成蛋白质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2395470" y="3487355"/>
            <a:ext cx="2236510" cy="707886"/>
          </a:xfrm>
          <a:prstGeom prst="rect">
            <a:avLst/>
          </a:prstGeom>
          <a:solidFill>
            <a:srgbClr val="FF0000"/>
          </a:solidFill>
        </p:spPr>
        <p:txBody>
          <a:bodyPr wrap="none" anchor="ctr">
            <a:spAutoFit/>
          </a:bodyPr>
          <a:lstStyle/>
          <a:p>
            <a:pPr algn="ctr">
              <a:spcBef>
                <a:spcPct val="30000"/>
              </a:spcBef>
            </a:pPr>
            <a:r>
              <a:rPr lang="zh-CN" altLang="en-US" sz="4000" b="1" noProof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分子水平</a:t>
            </a:r>
            <a:endParaRPr lang="zh-CN" altLang="en-US" sz="4000" b="1" noProof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8" name="矩形 17"/>
          <p:cNvSpPr/>
          <p:nvPr/>
        </p:nvSpPr>
        <p:spPr bwMode="auto">
          <a:xfrm>
            <a:off x="2390640" y="10483229"/>
            <a:ext cx="3786614" cy="707886"/>
          </a:xfrm>
          <a:prstGeom prst="rect">
            <a:avLst/>
          </a:prstGeom>
          <a:solidFill>
            <a:srgbClr val="FF0000"/>
          </a:solidFill>
        </p:spPr>
        <p:txBody>
          <a:bodyPr wrap="none" anchor="ctr">
            <a:spAutoFit/>
          </a:bodyPr>
          <a:lstStyle/>
          <a:p>
            <a:pPr algn="ctr">
              <a:spcBef>
                <a:spcPct val="30000"/>
              </a:spcBef>
            </a:pPr>
            <a:r>
              <a:rPr lang="zh-CN" altLang="en-US" sz="4000" b="1" noProof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个体生物学水平</a:t>
            </a:r>
            <a:endParaRPr lang="zh-CN" altLang="en-US" sz="4000" b="1" noProof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3800299" y="5401414"/>
            <a:ext cx="7489860" cy="80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721" tIns="91361" rIns="182721" bIns="91361">
            <a:spAutoFit/>
          </a:bodyPr>
          <a:lstStyle/>
          <a:p>
            <a:pPr defTabSz="182753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方法：核酸分子杂交、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PCR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技术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3800299" y="7324101"/>
            <a:ext cx="8259546" cy="80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721" tIns="91361" rIns="182721" bIns="91361">
            <a:spAutoFit/>
          </a:bodyPr>
          <a:lstStyle/>
          <a:p>
            <a:pPr defTabSz="182753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方法：核酸分子杂交、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PCR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技术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3800299" y="9184873"/>
            <a:ext cx="6227329" cy="80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721" tIns="91361" rIns="182721" bIns="91361">
            <a:spAutoFit/>
          </a:bodyPr>
          <a:lstStyle/>
          <a:p>
            <a:pPr defTabSz="182753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方法：抗原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抗体杂交技术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3529325" y="3868706"/>
            <a:ext cx="3242002" cy="1476000"/>
            <a:chOff x="4298652" y="4098662"/>
            <a:chExt cx="3242002" cy="1476000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4300654" y="5556811"/>
              <a:ext cx="324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>
              <a:off x="4298652" y="4098662"/>
              <a:ext cx="0" cy="1476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组合 24"/>
          <p:cNvGrpSpPr/>
          <p:nvPr/>
        </p:nvGrpSpPr>
        <p:grpSpPr>
          <a:xfrm>
            <a:off x="3529325" y="5165237"/>
            <a:ext cx="3244445" cy="2196000"/>
            <a:chOff x="4298652" y="5547593"/>
            <a:chExt cx="3244445" cy="2196000"/>
          </a:xfrm>
        </p:grpSpPr>
        <p:cxnSp>
          <p:nvCxnSpPr>
            <p:cNvPr id="26" name="直接连接符 25"/>
            <p:cNvCxnSpPr/>
            <p:nvPr/>
          </p:nvCxnSpPr>
          <p:spPr>
            <a:xfrm>
              <a:off x="4298652" y="5547593"/>
              <a:ext cx="0" cy="2196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>
              <a:off x="4303097" y="7708547"/>
              <a:ext cx="324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组合 36"/>
          <p:cNvGrpSpPr/>
          <p:nvPr/>
        </p:nvGrpSpPr>
        <p:grpSpPr>
          <a:xfrm>
            <a:off x="3508059" y="7338149"/>
            <a:ext cx="3240000" cy="1944763"/>
            <a:chOff x="4277386" y="7720505"/>
            <a:chExt cx="3240000" cy="1944763"/>
          </a:xfrm>
        </p:grpSpPr>
        <p:cxnSp>
          <p:nvCxnSpPr>
            <p:cNvPr id="38" name="直接连接符 37"/>
            <p:cNvCxnSpPr/>
            <p:nvPr/>
          </p:nvCxnSpPr>
          <p:spPr>
            <a:xfrm>
              <a:off x="4298652" y="7720505"/>
              <a:ext cx="0" cy="1944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>
              <a:off x="4277386" y="9665268"/>
              <a:ext cx="324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矩形 39"/>
          <p:cNvSpPr/>
          <p:nvPr/>
        </p:nvSpPr>
        <p:spPr bwMode="auto">
          <a:xfrm>
            <a:off x="5700268" y="10429268"/>
            <a:ext cx="12684953" cy="1603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接种试验等 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9" grpId="0"/>
      <p:bldP spid="20" grpId="0"/>
      <p:bldP spid="21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5" name="矩形 7"/>
          <p:cNvSpPr>
            <a:spLocks noChangeArrowheads="1"/>
          </p:cNvSpPr>
          <p:nvPr/>
        </p:nvSpPr>
        <p:spPr bwMode="auto">
          <a:xfrm>
            <a:off x="1549410" y="747184"/>
            <a:ext cx="2236480" cy="707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新课导入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369973" y="3265624"/>
            <a:ext cx="11665296" cy="830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71" tIns="45680" rIns="91371" bIns="45680">
            <a:spAutoFit/>
          </a:bodyPr>
          <a:lstStyle/>
          <a:p>
            <a:pPr algn="ctr" eaLnBrk="0" hangingPunct="0"/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49" charset="-122"/>
              </a:rPr>
              <a:t>基因工程的基本操作流程</a:t>
            </a:r>
            <a:endParaRPr lang="zh-CN" altLang="en-US" sz="48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2279739" y="5041117"/>
            <a:ext cx="2714303" cy="253785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r>
              <a:rPr kumimoji="1" lang="zh-CN" altLang="en-US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目的基因的筛选与获取</a:t>
            </a:r>
            <a:endParaRPr kumimoji="1" lang="en-US" altLang="zh-CN" sz="44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9" name="矩形: 圆角 18"/>
          <p:cNvSpPr/>
          <p:nvPr/>
        </p:nvSpPr>
        <p:spPr>
          <a:xfrm>
            <a:off x="5726060" y="5082750"/>
            <a:ext cx="2714303" cy="253785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r>
              <a:rPr kumimoji="1" lang="zh-CN" altLang="en-US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基因表达载体的</a:t>
            </a:r>
            <a:endParaRPr kumimoji="1" lang="en-US" altLang="zh-CN" sz="44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ctr"/>
            <a:r>
              <a:rPr kumimoji="1" lang="zh-CN" altLang="en-US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构建</a:t>
            </a:r>
            <a:endParaRPr kumimoji="1" lang="zh-CN" altLang="en-US" sz="44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1" name="矩形: 圆角 20"/>
          <p:cNvSpPr/>
          <p:nvPr/>
        </p:nvSpPr>
        <p:spPr>
          <a:xfrm>
            <a:off x="12618701" y="5082750"/>
            <a:ext cx="2714303" cy="253785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endParaRPr kumimoji="1" lang="en-US" altLang="zh-CN" sz="44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ctr"/>
            <a:r>
              <a:rPr kumimoji="1" lang="zh-CN" altLang="en-US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目的基因的检测与鉴定</a:t>
            </a:r>
            <a:endParaRPr kumimoji="1" lang="zh-CN" altLang="en-US" sz="44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ctr"/>
            <a:endParaRPr kumimoji="1" lang="zh-CN" altLang="en-US" sz="44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3" name="矩形: 圆角 22"/>
          <p:cNvSpPr/>
          <p:nvPr/>
        </p:nvSpPr>
        <p:spPr>
          <a:xfrm>
            <a:off x="9172380" y="5082750"/>
            <a:ext cx="2714303" cy="253785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r>
              <a:rPr kumimoji="1" lang="zh-CN" altLang="en-US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将目的</a:t>
            </a:r>
            <a:endParaRPr kumimoji="1" lang="en-US" altLang="zh-CN" sz="44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ctr"/>
            <a:r>
              <a:rPr kumimoji="1" lang="zh-CN" altLang="en-US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基因导入受体细胞</a:t>
            </a:r>
            <a:endParaRPr kumimoji="1" lang="zh-CN" altLang="en-US" sz="44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5" name="箭头: V 形 24"/>
          <p:cNvSpPr/>
          <p:nvPr/>
        </p:nvSpPr>
        <p:spPr>
          <a:xfrm>
            <a:off x="11904268" y="6038901"/>
            <a:ext cx="696847" cy="625548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8" name="箭头: V 形 27"/>
          <p:cNvSpPr/>
          <p:nvPr/>
        </p:nvSpPr>
        <p:spPr>
          <a:xfrm>
            <a:off x="8457948" y="6022111"/>
            <a:ext cx="696847" cy="625548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0" name="箭头: V 形 29"/>
          <p:cNvSpPr/>
          <p:nvPr/>
        </p:nvSpPr>
        <p:spPr>
          <a:xfrm>
            <a:off x="5029211" y="6022111"/>
            <a:ext cx="696847" cy="625548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371" tIns="45680" rIns="91371" bIns="45680"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5" name="矩形 7"/>
          <p:cNvSpPr>
            <a:spLocks noChangeArrowheads="1"/>
          </p:cNvSpPr>
          <p:nvPr/>
        </p:nvSpPr>
        <p:spPr bwMode="auto">
          <a:xfrm>
            <a:off x="1549410" y="679451"/>
            <a:ext cx="2236788" cy="70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知识海洋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487301" y="3411757"/>
            <a:ext cx="7151892" cy="830916"/>
          </a:xfrm>
          <a:prstGeom prst="rect">
            <a:avLst/>
          </a:prstGeom>
          <a:noFill/>
        </p:spPr>
        <p:txBody>
          <a:bodyPr wrap="square" lIns="91371" tIns="45680" rIns="91371" bIns="45680">
            <a:spAutoFit/>
          </a:bodyPr>
          <a:lstStyle/>
          <a:p>
            <a:r>
              <a:rPr lang="zh-CN" altLang="en-US" sz="48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将目的基因导入受体细胞</a:t>
            </a:r>
            <a:endParaRPr lang="zh-CN" altLang="en-US" sz="4800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3270751" y="3396535"/>
            <a:ext cx="3115983" cy="799605"/>
            <a:chOff x="2697457" y="2345003"/>
            <a:chExt cx="3115983" cy="799605"/>
          </a:xfrm>
          <a:solidFill>
            <a:srgbClr val="C00000"/>
          </a:solidFill>
        </p:grpSpPr>
        <p:grpSp>
          <p:nvGrpSpPr>
            <p:cNvPr id="21" name="组合 20"/>
            <p:cNvGrpSpPr/>
            <p:nvPr/>
          </p:nvGrpSpPr>
          <p:grpSpPr>
            <a:xfrm>
              <a:off x="2697457" y="2345003"/>
              <a:ext cx="3115983" cy="799605"/>
              <a:chOff x="3368337" y="3752191"/>
              <a:chExt cx="1997605" cy="512613"/>
            </a:xfrm>
            <a:grpFill/>
          </p:grpSpPr>
          <p:grpSp>
            <p:nvGrpSpPr>
              <p:cNvPr id="23" name="组合 22"/>
              <p:cNvGrpSpPr/>
              <p:nvPr/>
            </p:nvGrpSpPr>
            <p:grpSpPr>
              <a:xfrm rot="10800000" flipH="1">
                <a:off x="3368337" y="3752191"/>
                <a:ext cx="371529" cy="503769"/>
                <a:chOff x="2220887" y="3313468"/>
                <a:chExt cx="316956" cy="429772"/>
              </a:xfrm>
              <a:grpFill/>
            </p:grpSpPr>
            <p:sp>
              <p:nvSpPr>
                <p:cNvPr id="25" name="MH_Other_1"/>
                <p:cNvSpPr>
                  <a:spLocks noChangeArrowheads="1"/>
                </p:cNvSpPr>
                <p:nvPr>
                  <p:custDataLst>
                    <p:tags r:id="rId1"/>
                  </p:custDataLst>
                </p:nvPr>
              </p:nvSpPr>
              <p:spPr bwMode="auto">
                <a:xfrm>
                  <a:off x="2220887" y="3313468"/>
                  <a:ext cx="201455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26" name="MH_Other_2"/>
                <p:cNvSpPr>
                  <a:spLocks noChangeArrowheads="1"/>
                </p:cNvSpPr>
                <p:nvPr>
                  <p:custDataLst>
                    <p:tags r:id="rId2"/>
                  </p:custDataLst>
                </p:nvPr>
              </p:nvSpPr>
              <p:spPr bwMode="auto">
                <a:xfrm>
                  <a:off x="2220887" y="3541785"/>
                  <a:ext cx="201455" cy="201455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27" name="MH_Other_3"/>
                <p:cNvSpPr>
                  <a:spLocks noChangeArrowheads="1"/>
                </p:cNvSpPr>
                <p:nvPr>
                  <p:custDataLst>
                    <p:tags r:id="rId3"/>
                  </p:custDataLst>
                </p:nvPr>
              </p:nvSpPr>
              <p:spPr bwMode="auto">
                <a:xfrm>
                  <a:off x="2337283" y="3428075"/>
                  <a:ext cx="200560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24" name="KSO_Shape"/>
              <p:cNvSpPr/>
              <p:nvPr/>
            </p:nvSpPr>
            <p:spPr>
              <a:xfrm>
                <a:off x="3548746" y="3752396"/>
                <a:ext cx="1817196" cy="512408"/>
              </a:xfrm>
              <a:prstGeom prst="chevron">
                <a:avLst>
                  <a:gd name="adj" fmla="val 48543"/>
                </a:avLst>
              </a:prstGeom>
              <a:grp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cene3d>
                  <a:camera prst="orthographicFront"/>
                  <a:lightRig rig="threePt" dir="t"/>
                </a:scene3d>
                <a:sp3d>
                  <a:contourClr>
                    <a:srgbClr val="FFFFFF"/>
                  </a:contourClr>
                </a:sp3d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rgbClr val="008000"/>
                  </a:solidFill>
                </a:endParaRPr>
              </a:p>
            </p:txBody>
          </p:sp>
        </p:grpSp>
        <p:sp>
          <p:nvSpPr>
            <p:cNvPr id="22" name="矩形 21"/>
            <p:cNvSpPr/>
            <p:nvPr/>
          </p:nvSpPr>
          <p:spPr>
            <a:xfrm>
              <a:off x="3377547" y="2366373"/>
              <a:ext cx="1882247" cy="769441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txBody>
            <a:bodyPr wrap="none">
              <a:spAutoFit/>
            </a:bodyPr>
            <a:lstStyle/>
            <a:p>
              <a:r>
                <a:rPr lang="zh-CN" altLang="en-US" sz="4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第三步</a:t>
              </a:r>
              <a:endPara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46" name="矩形 45"/>
          <p:cNvSpPr/>
          <p:nvPr/>
        </p:nvSpPr>
        <p:spPr>
          <a:xfrm>
            <a:off x="4349246" y="5434213"/>
            <a:ext cx="9929802" cy="1323573"/>
          </a:xfrm>
          <a:prstGeom prst="rect">
            <a:avLst/>
          </a:prstGeom>
          <a:noFill/>
          <a:ln>
            <a:noFill/>
            <a:prstDash val="lgDashDot"/>
          </a:ln>
        </p:spPr>
        <p:txBody>
          <a:bodyPr wrap="square" lIns="91371" tIns="45680" rIns="91371" bIns="45680">
            <a:spAutoFit/>
          </a:bodyPr>
          <a:lstStyle/>
          <a:p>
            <a:pPr indent="791210" defTabSz="913765">
              <a:defRPr/>
            </a:pPr>
            <a:r>
              <a:rPr lang="zh-CN" altLang="en-US" sz="4000" kern="100" dirty="0">
                <a:latin typeface="黑体" panose="02010609060101010101" pitchFamily="49" charset="-122"/>
                <a:ea typeface="黑体" panose="02010609060101010101" pitchFamily="49" charset="-122"/>
              </a:rPr>
              <a:t>导入受体细胞后，是否可以稳定维持和表达其遗传特性呢？</a:t>
            </a:r>
            <a:endParaRPr lang="zh-CN" altLang="en-US" sz="4000" kern="1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5560256" y="7679177"/>
            <a:ext cx="5270184" cy="707884"/>
          </a:xfrm>
          <a:prstGeom prst="rect">
            <a:avLst/>
          </a:prstGeom>
          <a:solidFill>
            <a:srgbClr val="FF0000"/>
          </a:solidFill>
          <a:ln>
            <a:noFill/>
            <a:prstDash val="lgDashDot"/>
          </a:ln>
        </p:spPr>
        <p:txBody>
          <a:bodyPr wrap="square" lIns="91371" tIns="45680" rIns="91371" bIns="45680">
            <a:spAutoFit/>
          </a:bodyPr>
          <a:lstStyle/>
          <a:p>
            <a:pPr defTabSz="913765">
              <a:defRPr/>
            </a:pPr>
            <a:r>
              <a:rPr lang="zh-CN" altLang="en-US" sz="4000" kern="100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检查基因工程是否成功</a:t>
            </a:r>
            <a:endParaRPr lang="zh-CN" altLang="en-US" sz="4000" kern="100" dirty="0">
              <a:solidFill>
                <a:srgbClr val="FFFF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3" name="Picture 9" descr="MCj0434859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975" y="5332409"/>
            <a:ext cx="1643076" cy="1527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文本框 18"/>
          <p:cNvSpPr txBox="1"/>
          <p:nvPr/>
        </p:nvSpPr>
        <p:spPr>
          <a:xfrm>
            <a:off x="6631126" y="9280168"/>
            <a:ext cx="7151892" cy="830916"/>
          </a:xfrm>
          <a:prstGeom prst="rect">
            <a:avLst/>
          </a:prstGeom>
          <a:noFill/>
        </p:spPr>
        <p:txBody>
          <a:bodyPr wrap="square" lIns="91371" tIns="45680" rIns="91371" bIns="45680">
            <a:spAutoFit/>
          </a:bodyPr>
          <a:lstStyle/>
          <a:p>
            <a:r>
              <a:rPr lang="zh-CN" altLang="en-US" sz="48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目的基因的检测与鉴定</a:t>
            </a:r>
            <a:endParaRPr lang="zh-CN" altLang="en-US" sz="4800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17" name="组合 19"/>
          <p:cNvGrpSpPr/>
          <p:nvPr/>
        </p:nvGrpSpPr>
        <p:grpSpPr>
          <a:xfrm>
            <a:off x="3414576" y="9264946"/>
            <a:ext cx="3115983" cy="799605"/>
            <a:chOff x="2697457" y="2345003"/>
            <a:chExt cx="3115983" cy="799605"/>
          </a:xfrm>
          <a:solidFill>
            <a:srgbClr val="C00000"/>
          </a:solidFill>
        </p:grpSpPr>
        <p:grpSp>
          <p:nvGrpSpPr>
            <p:cNvPr id="18" name="组合 20"/>
            <p:cNvGrpSpPr/>
            <p:nvPr/>
          </p:nvGrpSpPr>
          <p:grpSpPr>
            <a:xfrm>
              <a:off x="2697457" y="2345003"/>
              <a:ext cx="3115983" cy="799605"/>
              <a:chOff x="3368337" y="3752191"/>
              <a:chExt cx="1997605" cy="512613"/>
            </a:xfrm>
            <a:grpFill/>
          </p:grpSpPr>
          <p:grpSp>
            <p:nvGrpSpPr>
              <p:cNvPr id="29" name="组合 22"/>
              <p:cNvGrpSpPr/>
              <p:nvPr/>
            </p:nvGrpSpPr>
            <p:grpSpPr>
              <a:xfrm rot="10800000" flipH="1">
                <a:off x="3368337" y="3752191"/>
                <a:ext cx="371529" cy="503769"/>
                <a:chOff x="2220887" y="3313468"/>
                <a:chExt cx="316956" cy="429772"/>
              </a:xfrm>
              <a:grpFill/>
            </p:grpSpPr>
            <p:sp>
              <p:nvSpPr>
                <p:cNvPr id="31" name="MH_Other_1"/>
                <p:cNvSpPr>
                  <a:spLocks noChangeArrowheads="1"/>
                </p:cNvSpPr>
                <p:nvPr>
                  <p:custDataLst>
                    <p:tags r:id="rId5"/>
                  </p:custDataLst>
                </p:nvPr>
              </p:nvSpPr>
              <p:spPr bwMode="auto">
                <a:xfrm>
                  <a:off x="2220887" y="3313468"/>
                  <a:ext cx="201455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34" name="MH_Other_2"/>
                <p:cNvSpPr>
                  <a:spLocks noChangeArrowheads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>
                  <a:off x="2220887" y="3541785"/>
                  <a:ext cx="201455" cy="201455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35" name="MH_Other_3"/>
                <p:cNvSpPr>
                  <a:spLocks noChangeArrowheads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>
                  <a:off x="2337283" y="3428075"/>
                  <a:ext cx="200560" cy="200560"/>
                </a:xfrm>
                <a:prstGeom prst="diamond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 eaLnBrk="1" hangingPunct="1">
                    <a:lnSpc>
                      <a:spcPct val="130000"/>
                    </a:lnSpc>
                  </a:pPr>
                  <a:endParaRPr lang="zh-CN" altLang="en-US" dirty="0">
                    <a:solidFill>
                      <a:srgbClr val="FFFFFF"/>
                    </a:solidFill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30" name="KSO_Shape"/>
              <p:cNvSpPr/>
              <p:nvPr/>
            </p:nvSpPr>
            <p:spPr>
              <a:xfrm>
                <a:off x="3548746" y="3752396"/>
                <a:ext cx="1817196" cy="512408"/>
              </a:xfrm>
              <a:prstGeom prst="chevron">
                <a:avLst>
                  <a:gd name="adj" fmla="val 48543"/>
                </a:avLst>
              </a:prstGeom>
              <a:grp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cene3d>
                  <a:camera prst="orthographicFront"/>
                  <a:lightRig rig="threePt" dir="t"/>
                </a:scene3d>
                <a:sp3d>
                  <a:contourClr>
                    <a:srgbClr val="FFFFFF"/>
                  </a:contourClr>
                </a:sp3d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rgbClr val="008000"/>
                  </a:solidFill>
                </a:endParaRPr>
              </a:p>
            </p:txBody>
          </p:sp>
        </p:grpSp>
        <p:sp>
          <p:nvSpPr>
            <p:cNvPr id="28" name="矩形 27"/>
            <p:cNvSpPr/>
            <p:nvPr/>
          </p:nvSpPr>
          <p:spPr>
            <a:xfrm>
              <a:off x="3377547" y="2366373"/>
              <a:ext cx="1882247" cy="769441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txBody>
            <a:bodyPr wrap="none">
              <a:spAutoFit/>
            </a:bodyPr>
            <a:lstStyle/>
            <a:p>
              <a:r>
                <a:rPr lang="zh-CN" altLang="en-US" sz="4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第四步</a:t>
              </a:r>
              <a:endPara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32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5" name="矩形 7"/>
          <p:cNvSpPr>
            <a:spLocks noChangeArrowheads="1"/>
          </p:cNvSpPr>
          <p:nvPr/>
        </p:nvSpPr>
        <p:spPr bwMode="auto">
          <a:xfrm>
            <a:off x="1549410" y="679451"/>
            <a:ext cx="2236788" cy="70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知识海洋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2741530" y="2185985"/>
            <a:ext cx="11665296" cy="830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71" tIns="45680" rIns="91371" bIns="45680">
            <a:spAutoFit/>
          </a:bodyPr>
          <a:lstStyle/>
          <a:p>
            <a:pPr algn="ctr" eaLnBrk="0" hangingPunct="0"/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49" charset="-122"/>
              </a:rPr>
              <a:t>目的基因的检测与鉴定的方法</a:t>
            </a:r>
            <a:endParaRPr lang="zh-CN" altLang="en-US" sz="48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3751105" y="4370492"/>
            <a:ext cx="12835584" cy="703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①检测转基因生物染色体的</a:t>
            </a:r>
            <a:r>
              <a:rPr lang="en-US" altLang="zh-CN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DNA</a:t>
            </a: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上是否插入了目的基因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3742326" y="6328334"/>
            <a:ext cx="8736219" cy="806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②检测目的基因是否转录出了</a:t>
            </a:r>
            <a:r>
              <a:rPr lang="en-US" altLang="zh-CN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mRNA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3800300" y="8238129"/>
            <a:ext cx="8073714" cy="821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③检测目的基因是否翻译成蛋白质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2395470" y="3202919"/>
            <a:ext cx="2236510" cy="707886"/>
          </a:xfrm>
          <a:prstGeom prst="rect">
            <a:avLst/>
          </a:prstGeom>
          <a:solidFill>
            <a:srgbClr val="FF0000"/>
          </a:solidFill>
        </p:spPr>
        <p:txBody>
          <a:bodyPr wrap="none" anchor="ctr">
            <a:spAutoFit/>
          </a:bodyPr>
          <a:lstStyle/>
          <a:p>
            <a:pPr algn="ctr">
              <a:spcBef>
                <a:spcPct val="30000"/>
              </a:spcBef>
            </a:pPr>
            <a:r>
              <a:rPr lang="zh-CN" altLang="en-US" sz="4000" b="1" noProof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分子水平</a:t>
            </a:r>
            <a:endParaRPr lang="zh-CN" altLang="en-US" sz="4000" b="1" noProof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1" name="矩形 20"/>
          <p:cNvSpPr/>
          <p:nvPr/>
        </p:nvSpPr>
        <p:spPr bwMode="auto">
          <a:xfrm>
            <a:off x="2390640" y="10167919"/>
            <a:ext cx="3786614" cy="707886"/>
          </a:xfrm>
          <a:prstGeom prst="rect">
            <a:avLst/>
          </a:prstGeom>
          <a:solidFill>
            <a:srgbClr val="FF0000"/>
          </a:solidFill>
        </p:spPr>
        <p:txBody>
          <a:bodyPr wrap="none" anchor="ctr">
            <a:spAutoFit/>
          </a:bodyPr>
          <a:lstStyle/>
          <a:p>
            <a:pPr algn="ctr">
              <a:spcBef>
                <a:spcPct val="30000"/>
              </a:spcBef>
            </a:pPr>
            <a:r>
              <a:rPr lang="zh-CN" altLang="en-US" sz="4000" b="1" noProof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个体生物学水平</a:t>
            </a:r>
            <a:endParaRPr lang="zh-CN" altLang="en-US" sz="4000" b="1" noProof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3800299" y="5212228"/>
            <a:ext cx="7489860" cy="80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721" tIns="91361" rIns="182721" bIns="91361">
            <a:spAutoFit/>
          </a:bodyPr>
          <a:lstStyle/>
          <a:p>
            <a:pPr defTabSz="182753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方法：核酸分子杂交、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PCR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技术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3800299" y="7134915"/>
            <a:ext cx="8259546" cy="80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721" tIns="91361" rIns="182721" bIns="91361">
            <a:spAutoFit/>
          </a:bodyPr>
          <a:lstStyle/>
          <a:p>
            <a:pPr defTabSz="182753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方法：核酸分子杂交、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PCR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技术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3800299" y="8995687"/>
            <a:ext cx="6227329" cy="80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721" tIns="91361" rIns="182721" bIns="91361">
            <a:spAutoFit/>
          </a:bodyPr>
          <a:lstStyle/>
          <a:p>
            <a:pPr defTabSz="182753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方法：抗原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抗体杂交技术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3529325" y="3717620"/>
            <a:ext cx="3242002" cy="1476000"/>
            <a:chOff x="4298652" y="4098662"/>
            <a:chExt cx="3242002" cy="1476000"/>
          </a:xfrm>
        </p:grpSpPr>
        <p:cxnSp>
          <p:nvCxnSpPr>
            <p:cNvPr id="18" name="直接连接符 17"/>
            <p:cNvCxnSpPr/>
            <p:nvPr/>
          </p:nvCxnSpPr>
          <p:spPr>
            <a:xfrm>
              <a:off x="4300654" y="5556811"/>
              <a:ext cx="324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>
              <a:off x="4298652" y="4098662"/>
              <a:ext cx="0" cy="1476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组合 21"/>
          <p:cNvGrpSpPr/>
          <p:nvPr/>
        </p:nvGrpSpPr>
        <p:grpSpPr>
          <a:xfrm>
            <a:off x="3529325" y="4976051"/>
            <a:ext cx="3244445" cy="2196000"/>
            <a:chOff x="4298652" y="5547593"/>
            <a:chExt cx="3244445" cy="2196000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4298652" y="5547593"/>
              <a:ext cx="0" cy="2196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>
              <a:off x="4303097" y="7708547"/>
              <a:ext cx="324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组合 24"/>
          <p:cNvGrpSpPr/>
          <p:nvPr/>
        </p:nvGrpSpPr>
        <p:grpSpPr>
          <a:xfrm>
            <a:off x="3508059" y="7148963"/>
            <a:ext cx="3240000" cy="1944763"/>
            <a:chOff x="4277386" y="7720505"/>
            <a:chExt cx="3240000" cy="1944763"/>
          </a:xfrm>
        </p:grpSpPr>
        <p:cxnSp>
          <p:nvCxnSpPr>
            <p:cNvPr id="26" name="直接连接符 25"/>
            <p:cNvCxnSpPr/>
            <p:nvPr/>
          </p:nvCxnSpPr>
          <p:spPr>
            <a:xfrm>
              <a:off x="4298652" y="7720505"/>
              <a:ext cx="0" cy="1944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>
              <a:off x="4277386" y="9665268"/>
              <a:ext cx="324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28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SO_Shape"/>
          <p:cNvSpPr/>
          <p:nvPr/>
        </p:nvSpPr>
        <p:spPr>
          <a:xfrm>
            <a:off x="2590801" y="3253270"/>
            <a:ext cx="3336196" cy="756000"/>
          </a:xfrm>
          <a:prstGeom prst="chevron">
            <a:avLst>
              <a:gd name="adj" fmla="val 48543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noProof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基本原理</a:t>
            </a:r>
            <a:endParaRPr lang="en-US" altLang="zh-CN" sz="4000" noProof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6081916" y="2099651"/>
            <a:ext cx="6110878" cy="956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05" tIns="91403" rIns="182805" bIns="91403" anchor="ctr"/>
          <a:lstStyle/>
          <a:p>
            <a:pPr algn="ctr" defTabSz="18281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400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核酸分子杂交技术</a:t>
            </a:r>
            <a:endParaRPr lang="zh-CN" altLang="en-US" sz="4400" noProof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2793062" y="3992622"/>
            <a:ext cx="12230091" cy="2095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05" tIns="91403" rIns="182805" bIns="91403"/>
          <a:lstStyle/>
          <a:p>
            <a:pPr defTabSz="18281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互补的核酸单链能够在一定条件下结合成双链，即能够进行杂交。这种结合是特异的，即严格按照碱基互补配对进行。</a:t>
            </a:r>
            <a:endParaRPr lang="zh-CN" altLang="en-US" sz="4000" noProof="1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622332" y="7777884"/>
            <a:ext cx="11976537" cy="2332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05" tIns="91403" rIns="182805" bIns="91403"/>
          <a:lstStyle/>
          <a:p>
            <a:pPr defTabSz="18281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当用一段已知基因的核苷酸序列作为探针，与被测基因或</a:t>
            </a:r>
            <a:r>
              <a:rPr lang="en-US" altLang="zh-CN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mRNA</a:t>
            </a:r>
            <a:r>
              <a:rPr lang="zh-CN" altLang="en-US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进行接触，若两者的碱基完全配对成双链，则表明被测基因或</a:t>
            </a:r>
            <a:r>
              <a:rPr lang="en-US" altLang="zh-CN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mRNA</a:t>
            </a:r>
            <a:r>
              <a:rPr lang="zh-CN" altLang="en-US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中含有已知的基因序列。</a:t>
            </a:r>
            <a:endParaRPr lang="zh-CN" altLang="en-US" sz="4000" noProof="1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3" name="矩形 7"/>
          <p:cNvSpPr>
            <a:spLocks noChangeArrowheads="1"/>
          </p:cNvSpPr>
          <p:nvPr/>
        </p:nvSpPr>
        <p:spPr bwMode="auto">
          <a:xfrm>
            <a:off x="1549410" y="679451"/>
            <a:ext cx="2236788" cy="70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知识海洋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" name="KSO_Shape"/>
          <p:cNvSpPr/>
          <p:nvPr/>
        </p:nvSpPr>
        <p:spPr>
          <a:xfrm>
            <a:off x="2667009" y="6899012"/>
            <a:ext cx="2152649" cy="756000"/>
          </a:xfrm>
          <a:prstGeom prst="chevron">
            <a:avLst>
              <a:gd name="adj" fmla="val 48543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noProof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过程</a:t>
            </a:r>
            <a:endParaRPr lang="en-US" altLang="zh-CN" sz="4000" noProof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SO_Shape"/>
          <p:cNvSpPr/>
          <p:nvPr/>
        </p:nvSpPr>
        <p:spPr>
          <a:xfrm>
            <a:off x="2590801" y="3253270"/>
            <a:ext cx="3336196" cy="756000"/>
          </a:xfrm>
          <a:prstGeom prst="chevron">
            <a:avLst>
              <a:gd name="adj" fmla="val 48543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noProof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基因探针</a:t>
            </a:r>
            <a:endParaRPr lang="en-US" altLang="zh-CN" sz="4000" noProof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6081916" y="2099651"/>
            <a:ext cx="6110878" cy="956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05" tIns="91403" rIns="182805" bIns="91403" anchor="ctr"/>
          <a:lstStyle/>
          <a:p>
            <a:pPr algn="ctr" defTabSz="18281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400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核酸分子杂交技术</a:t>
            </a:r>
            <a:endParaRPr lang="zh-CN" altLang="en-US" sz="4400" noProof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3" name="矩形 7"/>
          <p:cNvSpPr>
            <a:spLocks noChangeArrowheads="1"/>
          </p:cNvSpPr>
          <p:nvPr/>
        </p:nvSpPr>
        <p:spPr bwMode="auto">
          <a:xfrm>
            <a:off x="1549410" y="679451"/>
            <a:ext cx="2236788" cy="70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知识海洋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9" name="矩形 18"/>
          <p:cNvSpPr/>
          <p:nvPr/>
        </p:nvSpPr>
        <p:spPr bwMode="auto">
          <a:xfrm>
            <a:off x="2445626" y="4422558"/>
            <a:ext cx="12710324" cy="147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05" tIns="91403" rIns="182805" bIns="91403"/>
          <a:lstStyle/>
          <a:p>
            <a:pPr defTabSz="18281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用放射性同位素</a:t>
            </a:r>
            <a:r>
              <a:rPr lang="en-US" altLang="zh-CN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如</a:t>
            </a:r>
            <a:r>
              <a:rPr lang="en-US" altLang="zh-CN" sz="4000" baseline="30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32</a:t>
            </a:r>
            <a:r>
              <a:rPr lang="en-US" altLang="zh-CN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P)</a:t>
            </a:r>
            <a:r>
              <a:rPr lang="zh-CN" altLang="en-US" sz="400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、荧光分子等标记的、与目的基因互补的特异核苷酸序列。</a:t>
            </a:r>
            <a:endParaRPr lang="zh-CN" altLang="en-US" sz="4000" noProof="1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2464676" y="9112468"/>
            <a:ext cx="12134193" cy="147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05" tIns="91403" rIns="182805" bIns="91403"/>
          <a:lstStyle/>
          <a:p>
            <a:pPr defTabSz="18281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它包括整个基因，或基因的一部分；可以是</a:t>
            </a:r>
            <a:r>
              <a:rPr lang="en-US" altLang="zh-CN" sz="4000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DNA</a:t>
            </a:r>
            <a:r>
              <a:rPr lang="zh-CN" altLang="en-US" sz="4000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本身，也可以是由之转录而来的</a:t>
            </a:r>
            <a:r>
              <a:rPr lang="en-US" altLang="zh-CN" sz="4000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RNA</a:t>
            </a:r>
            <a:r>
              <a:rPr lang="zh-CN" altLang="en-US" sz="4000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4000" noProof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 cstate="print"/>
          <a:srcRect l="55310" t="19243" b="46860"/>
          <a:stretch>
            <a:fillRect/>
          </a:stretch>
        </p:blipFill>
        <p:spPr>
          <a:xfrm>
            <a:off x="4761185" y="6211614"/>
            <a:ext cx="6259439" cy="255401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7080034" y="6165648"/>
            <a:ext cx="191616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基因探针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文本框 13"/>
          <p:cNvSpPr txBox="1"/>
          <p:nvPr/>
        </p:nvSpPr>
        <p:spPr>
          <a:xfrm>
            <a:off x="4891912" y="7833354"/>
            <a:ext cx="235510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放射性标记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 bwMode="auto">
          <a:xfrm>
            <a:off x="2901470" y="2358696"/>
            <a:ext cx="12351674" cy="1347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05" tIns="91403" rIns="182805" bIns="91403"/>
          <a:lstStyle/>
          <a:p>
            <a:pPr defTabSz="1828165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如果显示出杂交带，就表明待测样品含有目的基因或目的基因已经转录。</a:t>
            </a:r>
            <a:endParaRPr lang="zh-CN" altLang="en-US" sz="4000" noProof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3" name="矩形 7"/>
          <p:cNvSpPr>
            <a:spLocks noChangeArrowheads="1"/>
          </p:cNvSpPr>
          <p:nvPr/>
        </p:nvSpPr>
        <p:spPr bwMode="auto">
          <a:xfrm>
            <a:off x="1549410" y="679451"/>
            <a:ext cx="2236788" cy="70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知识海洋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3400345" y="4177085"/>
            <a:ext cx="11239626" cy="6160616"/>
            <a:chOff x="3457495" y="4177085"/>
            <a:chExt cx="11239626" cy="6160616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3457495" y="4291385"/>
              <a:ext cx="11239626" cy="6046316"/>
            </a:xfrm>
            <a:prstGeom prst="rect">
              <a:avLst/>
            </a:prstGeom>
          </p:spPr>
        </p:pic>
        <p:sp>
          <p:nvSpPr>
            <p:cNvPr id="8" name="文本框 7"/>
            <p:cNvSpPr txBox="1"/>
            <p:nvPr/>
          </p:nvSpPr>
          <p:spPr>
            <a:xfrm>
              <a:off x="5581650" y="4177085"/>
              <a:ext cx="295275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目的基因片段</a:t>
              </a:r>
              <a:endPara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1456937" y="5314310"/>
              <a:ext cx="1916163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基因探针</a:t>
              </a:r>
              <a:endPara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9647187" y="6729768"/>
              <a:ext cx="2355107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放射性标记</a:t>
              </a:r>
              <a:endPara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5581650" y="5841696"/>
              <a:ext cx="320040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非目的基因片段</a:t>
              </a:r>
              <a:endPara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4006860" y="8808464"/>
              <a:ext cx="264159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目的基因片段</a:t>
              </a:r>
              <a:endPara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2564984" y="9412608"/>
              <a:ext cx="1916163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基因探针</a:t>
              </a:r>
              <a:endPara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6420170" y="10755938"/>
            <a:ext cx="5314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目的基因的检测示意图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5" name="矩形 7"/>
          <p:cNvSpPr>
            <a:spLocks noChangeArrowheads="1"/>
          </p:cNvSpPr>
          <p:nvPr/>
        </p:nvSpPr>
        <p:spPr bwMode="auto">
          <a:xfrm>
            <a:off x="1549410" y="679451"/>
            <a:ext cx="2236788" cy="70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知识海洋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2808819" y="2199902"/>
            <a:ext cx="11665296" cy="830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71" tIns="45680" rIns="91371" bIns="45680">
            <a:spAutoFit/>
          </a:bodyPr>
          <a:lstStyle/>
          <a:p>
            <a:pPr algn="ctr" eaLnBrk="0" hangingPunct="0"/>
            <a:r>
              <a:rPr lang="en-US" altLang="zh-CN" sz="4800" dirty="0">
                <a:latin typeface="Times New Roman" panose="02020603050405020304" pitchFamily="18" charset="0"/>
                <a:ea typeface="黑体" panose="02010609060101010101" pitchFamily="49" charset="-122"/>
              </a:rPr>
              <a:t>PCR</a:t>
            </a:r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49" charset="-122"/>
              </a:rPr>
              <a:t>技术</a:t>
            </a:r>
            <a:endParaRPr lang="zh-CN" altLang="en-US" sz="48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364144" y="9424966"/>
            <a:ext cx="12230111" cy="1606641"/>
          </a:xfrm>
          <a:prstGeom prst="rect">
            <a:avLst/>
          </a:prstGeom>
        </p:spPr>
        <p:txBody>
          <a:bodyPr wrap="square" lIns="91371" tIns="45680" rIns="91371" bIns="45680">
            <a:spAutoFit/>
          </a:bodyPr>
          <a:lstStyle/>
          <a:p>
            <a:pPr defTabSz="1826895">
              <a:lnSpc>
                <a:spcPct val="130000"/>
              </a:lnSpc>
            </a:pPr>
            <a:r>
              <a:rPr kumimoji="1"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        </a:t>
            </a:r>
            <a:r>
              <a:rPr kumimoji="1" lang="zh-CN" alt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基本原理：</a:t>
            </a:r>
            <a:r>
              <a:rPr kumimoji="1"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</a:rPr>
              <a:t>根据目的基因特点设计特定引物，看是否扩增出目的基因。</a:t>
            </a:r>
            <a:endParaRPr kumimoji="1" lang="en-US" altLang="zh-CN" sz="40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pic>
        <p:nvPicPr>
          <p:cNvPr id="57348" name="Picture 4" descr="https://timgsa.baidu.com/timg?image&amp;quality=80&amp;size=b9999_10000&amp;sec=1603773200411&amp;di=73b9f631fb26b61a5bac2293bbdd6ae9&amp;imgtype=0&amp;src=http%3A%2F%2Fimg.dxycdn.com%2Fupload%2F2006%2F08%2F27%2F80624380.gif"/>
          <p:cNvPicPr>
            <a:picLocks noChangeAspect="1" noChangeArrowheads="1" noCrop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449999" y="3539590"/>
            <a:ext cx="10718472" cy="53766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17"/>
          <p:cNvSpPr/>
          <p:nvPr/>
        </p:nvSpPr>
        <p:spPr>
          <a:xfrm>
            <a:off x="1479559" y="808037"/>
            <a:ext cx="2374901" cy="56673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2" rIns="91355" bIns="45672" anchor="ctr"/>
          <a:lstStyle/>
          <a:p>
            <a:pPr algn="ctr" defTabSz="2433955">
              <a:defRPr/>
            </a:pPr>
            <a:endParaRPr lang="zh-CN" altLang="en-US" dirty="0">
              <a:ln w="38100">
                <a:solidFill>
                  <a:prstClr val="black"/>
                </a:solidFill>
              </a:ln>
              <a:solidFill>
                <a:srgbClr val="00B0F0"/>
              </a:solidFill>
              <a:ea typeface="黑体" panose="02010609060101010101" pitchFamily="49" charset="-122"/>
            </a:endParaRPr>
          </a:p>
        </p:txBody>
      </p:sp>
      <p:sp>
        <p:nvSpPr>
          <p:cNvPr id="5" name="矩形 7"/>
          <p:cNvSpPr>
            <a:spLocks noChangeArrowheads="1"/>
          </p:cNvSpPr>
          <p:nvPr/>
        </p:nvSpPr>
        <p:spPr bwMode="auto">
          <a:xfrm>
            <a:off x="1549410" y="679451"/>
            <a:ext cx="2236788" cy="70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55" tIns="45672" rIns="91355" bIns="4567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0070C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知识海洋</a:t>
            </a:r>
            <a:endParaRPr lang="zh-CN" altLang="en-US" sz="4000" dirty="0">
              <a:solidFill>
                <a:srgbClr val="0070C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2741530" y="2185985"/>
            <a:ext cx="11665296" cy="830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71" tIns="45680" rIns="91371" bIns="45680">
            <a:spAutoFit/>
          </a:bodyPr>
          <a:lstStyle/>
          <a:p>
            <a:pPr algn="ctr" eaLnBrk="0" hangingPunct="0"/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49" charset="-122"/>
              </a:rPr>
              <a:t>目的基因的检测与鉴定的方法</a:t>
            </a:r>
            <a:endParaRPr lang="zh-CN" altLang="en-US" sz="48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3751105" y="4370492"/>
            <a:ext cx="12835584" cy="703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①检测转基因生物染色体的</a:t>
            </a:r>
            <a:r>
              <a:rPr lang="en-US" altLang="zh-CN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DNA</a:t>
            </a: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上是否插入了目的基因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3742326" y="6328334"/>
            <a:ext cx="8736219" cy="806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②检测目的基因是否转录出了</a:t>
            </a:r>
            <a:r>
              <a:rPr lang="en-US" altLang="zh-CN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mRNA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3800300" y="8238129"/>
            <a:ext cx="8073714" cy="821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③检测目的基因是否翻译成蛋白质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2395470" y="3202919"/>
            <a:ext cx="2236510" cy="707886"/>
          </a:xfrm>
          <a:prstGeom prst="rect">
            <a:avLst/>
          </a:prstGeom>
          <a:solidFill>
            <a:srgbClr val="FF0000"/>
          </a:solidFill>
        </p:spPr>
        <p:txBody>
          <a:bodyPr wrap="none" anchor="ctr">
            <a:spAutoFit/>
          </a:bodyPr>
          <a:lstStyle/>
          <a:p>
            <a:pPr algn="ctr">
              <a:spcBef>
                <a:spcPct val="30000"/>
              </a:spcBef>
            </a:pPr>
            <a:r>
              <a:rPr lang="zh-CN" altLang="en-US" sz="4000" b="1" noProof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分子水平</a:t>
            </a:r>
            <a:endParaRPr lang="zh-CN" altLang="en-US" sz="4000" b="1" noProof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1" name="矩形 20"/>
          <p:cNvSpPr/>
          <p:nvPr/>
        </p:nvSpPr>
        <p:spPr bwMode="auto">
          <a:xfrm>
            <a:off x="2390640" y="9947202"/>
            <a:ext cx="3786614" cy="707886"/>
          </a:xfrm>
          <a:prstGeom prst="rect">
            <a:avLst/>
          </a:prstGeom>
          <a:solidFill>
            <a:srgbClr val="FF0000"/>
          </a:solidFill>
        </p:spPr>
        <p:txBody>
          <a:bodyPr wrap="none" anchor="ctr">
            <a:spAutoFit/>
          </a:bodyPr>
          <a:lstStyle/>
          <a:p>
            <a:pPr algn="ctr">
              <a:spcBef>
                <a:spcPct val="30000"/>
              </a:spcBef>
            </a:pPr>
            <a:r>
              <a:rPr lang="zh-CN" altLang="en-US" sz="4000" b="1" noProof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个体生物学水平</a:t>
            </a:r>
            <a:endParaRPr lang="zh-CN" altLang="en-US" sz="4000" b="1" noProof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3800299" y="5212228"/>
            <a:ext cx="7489860" cy="80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721" tIns="91361" rIns="182721" bIns="91361">
            <a:spAutoFit/>
          </a:bodyPr>
          <a:lstStyle/>
          <a:p>
            <a:pPr defTabSz="182753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方法：核酸分子杂交、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PCR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技术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3800299" y="7134915"/>
            <a:ext cx="8259546" cy="80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721" tIns="91361" rIns="182721" bIns="91361">
            <a:spAutoFit/>
          </a:bodyPr>
          <a:lstStyle/>
          <a:p>
            <a:pPr defTabSz="182753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方法：核酸分子杂交、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PCR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技术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3800299" y="8995687"/>
            <a:ext cx="6227329" cy="80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721" tIns="91361" rIns="182721" bIns="91361">
            <a:spAutoFit/>
          </a:bodyPr>
          <a:lstStyle/>
          <a:p>
            <a:pPr defTabSz="182753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方法：抗原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zh-CN" altLang="en-US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抗体杂交技术</a:t>
            </a:r>
            <a:endParaRPr lang="zh-CN" altLang="en-US" sz="4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2" name="组合 12"/>
          <p:cNvGrpSpPr/>
          <p:nvPr/>
        </p:nvGrpSpPr>
        <p:grpSpPr>
          <a:xfrm>
            <a:off x="3529325" y="3717620"/>
            <a:ext cx="3242002" cy="1476000"/>
            <a:chOff x="4298652" y="4098662"/>
            <a:chExt cx="3242002" cy="1476000"/>
          </a:xfrm>
        </p:grpSpPr>
        <p:cxnSp>
          <p:nvCxnSpPr>
            <p:cNvPr id="18" name="直接连接符 17"/>
            <p:cNvCxnSpPr/>
            <p:nvPr/>
          </p:nvCxnSpPr>
          <p:spPr>
            <a:xfrm>
              <a:off x="4300654" y="5556811"/>
              <a:ext cx="324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>
              <a:off x="4298652" y="4098662"/>
              <a:ext cx="0" cy="1476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组合 21"/>
          <p:cNvGrpSpPr/>
          <p:nvPr/>
        </p:nvGrpSpPr>
        <p:grpSpPr>
          <a:xfrm>
            <a:off x="3529325" y="4976051"/>
            <a:ext cx="3244445" cy="2196000"/>
            <a:chOff x="4298652" y="5547593"/>
            <a:chExt cx="3244445" cy="2196000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4298652" y="5547593"/>
              <a:ext cx="0" cy="2196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>
              <a:off x="4303097" y="7708547"/>
              <a:ext cx="324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组合 24"/>
          <p:cNvGrpSpPr/>
          <p:nvPr/>
        </p:nvGrpSpPr>
        <p:grpSpPr>
          <a:xfrm>
            <a:off x="3508059" y="7148963"/>
            <a:ext cx="3240000" cy="1944763"/>
            <a:chOff x="4277386" y="7720505"/>
            <a:chExt cx="3240000" cy="1944763"/>
          </a:xfrm>
        </p:grpSpPr>
        <p:cxnSp>
          <p:nvCxnSpPr>
            <p:cNvPr id="26" name="直接连接符 25"/>
            <p:cNvCxnSpPr/>
            <p:nvPr/>
          </p:nvCxnSpPr>
          <p:spPr>
            <a:xfrm>
              <a:off x="4298652" y="7720505"/>
              <a:ext cx="0" cy="1944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>
              <a:off x="4277386" y="9665268"/>
              <a:ext cx="324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矩形 30"/>
          <p:cNvSpPr/>
          <p:nvPr/>
        </p:nvSpPr>
        <p:spPr bwMode="auto">
          <a:xfrm>
            <a:off x="3240847" y="10649986"/>
            <a:ext cx="12684953" cy="1603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1" tIns="91361" rIns="182721" bIns="91361"/>
          <a:lstStyle/>
          <a:p>
            <a:pPr defTabSz="182753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接种试验，或采摘抗虫棉叶片饲喂棉铃虫等来确定</a:t>
            </a:r>
            <a:r>
              <a:rPr lang="en-US" altLang="zh-CN" sz="4000" i="1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Bt</a:t>
            </a:r>
            <a:r>
              <a:rPr lang="zh-CN" altLang="en-US" sz="4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基因是否赋予了棉花抗虫特性及抗性的程度。</a:t>
            </a:r>
            <a:endParaRPr lang="zh-CN" altLang="en-US" sz="4000" noProof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tags/tag1.xml><?xml version="1.0" encoding="utf-8"?>
<p:tagLst xmlns:p="http://schemas.openxmlformats.org/presentationml/2006/main">
  <p:tag name="MH" val="20170311151416"/>
  <p:tag name="MH_LIBRARY" val="GRAPHIC"/>
  <p:tag name="MH_TYPE" val="Other"/>
  <p:tag name="MH_ORDER" val="1"/>
</p:tagLst>
</file>

<file path=ppt/tags/tag10.xml><?xml version="1.0" encoding="utf-8"?>
<p:tagLst xmlns:p="http://schemas.openxmlformats.org/presentationml/2006/main">
  <p:tag name="MH" val="20170311151416"/>
  <p:tag name="MH_LIBRARY" val="GRAPHIC"/>
  <p:tag name="MH_TYPE" val="Other"/>
  <p:tag name="MH_ORDER" val="1"/>
</p:tagLst>
</file>

<file path=ppt/tags/tag11.xml><?xml version="1.0" encoding="utf-8"?>
<p:tagLst xmlns:p="http://schemas.openxmlformats.org/presentationml/2006/main">
  <p:tag name="MH" val="20170311151416"/>
  <p:tag name="MH_LIBRARY" val="GRAPHIC"/>
  <p:tag name="MH_TYPE" val="Other"/>
  <p:tag name="MH_ORDER" val="2"/>
</p:tagLst>
</file>

<file path=ppt/tags/tag12.xml><?xml version="1.0" encoding="utf-8"?>
<p:tagLst xmlns:p="http://schemas.openxmlformats.org/presentationml/2006/main">
  <p:tag name="MH" val="20170311151416"/>
  <p:tag name="MH_LIBRARY" val="GRAPHIC"/>
  <p:tag name="MH_TYPE" val="Other"/>
  <p:tag name="MH_ORDER" val="3"/>
</p:tagLst>
</file>

<file path=ppt/tags/tag13.xml><?xml version="1.0" encoding="utf-8"?>
<p:tagLst xmlns:p="http://schemas.openxmlformats.org/presentationml/2006/main">
  <p:tag name="MH" val="20170311151416"/>
  <p:tag name="MH_LIBRARY" val="GRAPHIC"/>
  <p:tag name="MH_TYPE" val="Other"/>
  <p:tag name="MH_ORDER" val="1"/>
</p:tagLst>
</file>

<file path=ppt/tags/tag14.xml><?xml version="1.0" encoding="utf-8"?>
<p:tagLst xmlns:p="http://schemas.openxmlformats.org/presentationml/2006/main">
  <p:tag name="MH" val="20170311151416"/>
  <p:tag name="MH_LIBRARY" val="GRAPHIC"/>
  <p:tag name="MH_TYPE" val="Other"/>
  <p:tag name="MH_ORDER" val="2"/>
</p:tagLst>
</file>

<file path=ppt/tags/tag15.xml><?xml version="1.0" encoding="utf-8"?>
<p:tagLst xmlns:p="http://schemas.openxmlformats.org/presentationml/2006/main">
  <p:tag name="MH" val="20170311151416"/>
  <p:tag name="MH_LIBRARY" val="GRAPHIC"/>
  <p:tag name="MH_TYPE" val="Other"/>
  <p:tag name="MH_ORDER" val="3"/>
</p:tagLst>
</file>

<file path=ppt/tags/tag16.xml><?xml version="1.0" encoding="utf-8"?>
<p:tagLst xmlns:p="http://schemas.openxmlformats.org/presentationml/2006/main">
  <p:tag name="MH" val="20170311151416"/>
  <p:tag name="MH_LIBRARY" val="GRAPHIC"/>
  <p:tag name="MH_TYPE" val="Other"/>
  <p:tag name="MH_ORDER" val="1"/>
</p:tagLst>
</file>

<file path=ppt/tags/tag17.xml><?xml version="1.0" encoding="utf-8"?>
<p:tagLst xmlns:p="http://schemas.openxmlformats.org/presentationml/2006/main">
  <p:tag name="MH" val="20170311151416"/>
  <p:tag name="MH_LIBRARY" val="GRAPHIC"/>
  <p:tag name="MH_TYPE" val="Other"/>
  <p:tag name="MH_ORDER" val="2"/>
</p:tagLst>
</file>

<file path=ppt/tags/tag18.xml><?xml version="1.0" encoding="utf-8"?>
<p:tagLst xmlns:p="http://schemas.openxmlformats.org/presentationml/2006/main">
  <p:tag name="MH" val="20170311151416"/>
  <p:tag name="MH_LIBRARY" val="GRAPHIC"/>
  <p:tag name="MH_TYPE" val="Other"/>
  <p:tag name="MH_ORDER" val="3"/>
</p:tagLst>
</file>

<file path=ppt/tags/tag19.xml><?xml version="1.0" encoding="utf-8"?>
<p:tagLst xmlns:p="http://schemas.openxmlformats.org/presentationml/2006/main">
  <p:tag name="MH" val="20170311151416"/>
  <p:tag name="MH_LIBRARY" val="GRAPHIC"/>
  <p:tag name="MH_TYPE" val="Other"/>
  <p:tag name="MH_ORDER" val="1"/>
</p:tagLst>
</file>

<file path=ppt/tags/tag2.xml><?xml version="1.0" encoding="utf-8"?>
<p:tagLst xmlns:p="http://schemas.openxmlformats.org/presentationml/2006/main">
  <p:tag name="MH" val="20170311151416"/>
  <p:tag name="MH_LIBRARY" val="GRAPHIC"/>
  <p:tag name="MH_TYPE" val="Other"/>
  <p:tag name="MH_ORDER" val="2"/>
</p:tagLst>
</file>

<file path=ppt/tags/tag20.xml><?xml version="1.0" encoding="utf-8"?>
<p:tagLst xmlns:p="http://schemas.openxmlformats.org/presentationml/2006/main">
  <p:tag name="MH" val="20170311151416"/>
  <p:tag name="MH_LIBRARY" val="GRAPHIC"/>
  <p:tag name="MH_TYPE" val="Other"/>
  <p:tag name="MH_ORDER" val="2"/>
</p:tagLst>
</file>

<file path=ppt/tags/tag21.xml><?xml version="1.0" encoding="utf-8"?>
<p:tagLst xmlns:p="http://schemas.openxmlformats.org/presentationml/2006/main">
  <p:tag name="MH" val="20170311151416"/>
  <p:tag name="MH_LIBRARY" val="GRAPHIC"/>
  <p:tag name="MH_TYPE" val="Other"/>
  <p:tag name="MH_ORDER" val="3"/>
</p:tagLst>
</file>

<file path=ppt/tags/tag22.xml><?xml version="1.0" encoding="utf-8"?>
<p:tagLst xmlns:p="http://schemas.openxmlformats.org/presentationml/2006/main">
  <p:tag name="COMMONDATA" val="eyJoZGlkIjoiODQ5OTNkN2Y1Mzk4NjFiMWM1OTlhZGQxZDQ3NWE2MjUifQ=="/>
</p:tagLst>
</file>

<file path=ppt/tags/tag3.xml><?xml version="1.0" encoding="utf-8"?>
<p:tagLst xmlns:p="http://schemas.openxmlformats.org/presentationml/2006/main">
  <p:tag name="MH" val="20170311151416"/>
  <p:tag name="MH_LIBRARY" val="GRAPHIC"/>
  <p:tag name="MH_TYPE" val="Other"/>
  <p:tag name="MH_ORDER" val="3"/>
</p:tagLst>
</file>

<file path=ppt/tags/tag4.xml><?xml version="1.0" encoding="utf-8"?>
<p:tagLst xmlns:p="http://schemas.openxmlformats.org/presentationml/2006/main">
  <p:tag name="MH" val="20170311151416"/>
  <p:tag name="MH_LIBRARY" val="GRAPHIC"/>
  <p:tag name="MH_TYPE" val="Other"/>
  <p:tag name="MH_ORDER" val="1"/>
</p:tagLst>
</file>

<file path=ppt/tags/tag5.xml><?xml version="1.0" encoding="utf-8"?>
<p:tagLst xmlns:p="http://schemas.openxmlformats.org/presentationml/2006/main">
  <p:tag name="MH" val="20170311151416"/>
  <p:tag name="MH_LIBRARY" val="GRAPHIC"/>
  <p:tag name="MH_TYPE" val="Other"/>
  <p:tag name="MH_ORDER" val="2"/>
</p:tagLst>
</file>

<file path=ppt/tags/tag6.xml><?xml version="1.0" encoding="utf-8"?>
<p:tagLst xmlns:p="http://schemas.openxmlformats.org/presentationml/2006/main">
  <p:tag name="MH" val="20170311151416"/>
  <p:tag name="MH_LIBRARY" val="GRAPHIC"/>
  <p:tag name="MH_TYPE" val="Other"/>
  <p:tag name="MH_ORDER" val="3"/>
</p:tagLst>
</file>

<file path=ppt/tags/tag7.xml><?xml version="1.0" encoding="utf-8"?>
<p:tagLst xmlns:p="http://schemas.openxmlformats.org/presentationml/2006/main">
  <p:tag name="MH" val="20170311151416"/>
  <p:tag name="MH_LIBRARY" val="GRAPHIC"/>
  <p:tag name="MH_TYPE" val="Other"/>
  <p:tag name="MH_ORDER" val="1"/>
</p:tagLst>
</file>

<file path=ppt/tags/tag8.xml><?xml version="1.0" encoding="utf-8"?>
<p:tagLst xmlns:p="http://schemas.openxmlformats.org/presentationml/2006/main">
  <p:tag name="MH" val="20170311151416"/>
  <p:tag name="MH_LIBRARY" val="GRAPHIC"/>
  <p:tag name="MH_TYPE" val="Other"/>
  <p:tag name="MH_ORDER" val="2"/>
</p:tagLst>
</file>

<file path=ppt/tags/tag9.xml><?xml version="1.0" encoding="utf-8"?>
<p:tagLst xmlns:p="http://schemas.openxmlformats.org/presentationml/2006/main">
  <p:tag name="MH" val="20170311151416"/>
  <p:tag name="MH_LIBRARY" val="GRAPHIC"/>
  <p:tag name="MH_TYPE" val="Other"/>
  <p:tag name="MH_ORDER" val="3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1941</Words>
  <Application>WPS 演示</Application>
  <PresentationFormat>自定义</PresentationFormat>
  <Paragraphs>233</Paragraphs>
  <Slides>16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2" baseType="lpstr">
      <vt:lpstr>Arial</vt:lpstr>
      <vt:lpstr>宋体</vt:lpstr>
      <vt:lpstr>Wingdings</vt:lpstr>
      <vt:lpstr>黑体</vt:lpstr>
      <vt:lpstr>思源宋体</vt:lpstr>
      <vt:lpstr>楷体</vt:lpstr>
      <vt:lpstr>隶书</vt:lpstr>
      <vt:lpstr>Times New Roman</vt:lpstr>
      <vt:lpstr>Calibri</vt:lpstr>
      <vt:lpstr>Calibri</vt:lpstr>
      <vt:lpstr>微软雅黑</vt:lpstr>
      <vt:lpstr>Arial Unicode MS</vt:lpstr>
      <vt:lpstr>等线 Light</vt:lpstr>
      <vt:lpstr>Calibri Light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zxxk</dc:creator>
  <cp:lastModifiedBy>love baby</cp:lastModifiedBy>
  <cp:revision>154</cp:revision>
  <dcterms:created xsi:type="dcterms:W3CDTF">2020-07-09T10:26:00Z</dcterms:created>
  <dcterms:modified xsi:type="dcterms:W3CDTF">2025-02-14T03:12:53Z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42ECBAB289E54492BD5E9239BCA48003</vt:lpwstr>
  </property>
</Properties>
</file>