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4361" r:id="rId4"/>
    <p:sldId id="4360" r:id="rId6"/>
    <p:sldId id="3885" r:id="rId7"/>
    <p:sldId id="4362" r:id="rId8"/>
    <p:sldId id="4258" r:id="rId9"/>
    <p:sldId id="4207" r:id="rId10"/>
    <p:sldId id="4199" r:id="rId11"/>
    <p:sldId id="4257" r:id="rId12"/>
    <p:sldId id="4363" r:id="rId13"/>
    <p:sldId id="4200" r:id="rId14"/>
    <p:sldId id="4259" r:id="rId15"/>
    <p:sldId id="4330" r:id="rId16"/>
    <p:sldId id="4331" r:id="rId17"/>
    <p:sldId id="4332" r:id="rId18"/>
    <p:sldId id="4364" r:id="rId19"/>
    <p:sldId id="4209" r:id="rId20"/>
    <p:sldId id="4253" r:id="rId21"/>
    <p:sldId id="4210" r:id="rId22"/>
    <p:sldId id="4211" r:id="rId23"/>
    <p:sldId id="4212" r:id="rId24"/>
    <p:sldId id="4329" r:id="rId25"/>
    <p:sldId id="4202" r:id="rId26"/>
    <p:sldId id="4203" r:id="rId27"/>
    <p:sldId id="4204" r:id="rId28"/>
    <p:sldId id="4256" r:id="rId29"/>
    <p:sldId id="3407" r:id="rId30"/>
    <p:sldId id="4365" r:id="rId31"/>
  </p:sldIdLst>
  <p:sldSz cx="12192000" cy="6858000"/>
  <p:notesSz cx="6858000" cy="9144000"/>
  <p:custDataLst>
    <p:tags r:id="rId3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5" userDrawn="1">
          <p15:clr>
            <a:srgbClr val="A4A3A4"/>
          </p15:clr>
        </p15:guide>
        <p15:guide id="2" pos="3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Administrator" initials="A" lastIdx="0" clrIdx="0"/>
  <p:cmAuthor id="8" name="姜伟光" initials="姜" lastIdx="0" clrIdx="0"/>
  <p:cmAuthor id="2" name="郭小球~" initials="郭小球~" lastIdx="0" clrIdx="1"/>
  <p:cmAuthor id="3" name="lenovo" initials="l" lastIdx="0" clrIdx="0"/>
  <p:cmAuthor id="4" name="kingsoft" initials="k" lastIdx="0" clrIdx="0"/>
  <p:cmAuthor id="5" name="宋洁然" initials="宋" lastIdx="0" clrIdx="1"/>
  <p:cmAuthor id="6" name="ming qiu" initials="m" lastIdx="0" clrIdx="1"/>
  <p:cmAuthor id="75" name="作者" initials="A" lastIdx="0" clrIdx="24"/>
  <p:cmAuthor id="10" name="陈培松" initials="陈" lastIdx="0" clrIdx="9"/>
  <p:cmAuthor id="11" name="wucj" initials="w" lastIdx="0" clrIdx="0"/>
  <p:cmAuthor id="12" name="SkyUser" initials="S" lastIdx="0" clrIdx="0"/>
  <p:cmAuthor id="9" name="86158" initials="8"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autoAdjust="0"/>
    <p:restoredTop sz="94016" autoAdjust="0"/>
  </p:normalViewPr>
  <p:slideViewPr>
    <p:cSldViewPr snapToGrid="0" showGuides="1">
      <p:cViewPr varScale="1">
        <p:scale>
          <a:sx n="65" d="100"/>
          <a:sy n="65" d="100"/>
        </p:scale>
        <p:origin x="720" y="48"/>
      </p:cViewPr>
      <p:guideLst>
        <p:guide orient="horz" pos="1635"/>
        <p:guide pos="3830"/>
      </p:guideLst>
    </p:cSldViewPr>
  </p:slideViewPr>
  <p:notesTextViewPr>
    <p:cViewPr>
      <p:scale>
        <a:sx n="1" d="1"/>
        <a:sy n="1" d="1"/>
      </p:scale>
      <p:origin x="0" y="0"/>
    </p:cViewPr>
  </p:notesTextViewPr>
  <p:sorterViewPr showFormatting="0">
    <p:cViewPr>
      <p:scale>
        <a:sx n="100" d="100"/>
        <a:sy n="100" d="100"/>
      </p:scale>
      <p:origin x="0" y="-9533"/>
    </p:cViewPr>
  </p:sorterViewPr>
  <p:notesViewPr>
    <p:cSldViewPr>
      <p:cViewPr>
        <p:scale>
          <a:sx n="66" d="100"/>
          <a:sy n="66" d="100"/>
        </p:scale>
        <p:origin x="0" y="0"/>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427.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481769-D247-42BE-8621-87101B361906}" type="slidenum">
              <a:rPr kumimoji="0"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custDataLst>
              <p:tags r:id="rId3"/>
            </p:custDataLst>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8" name="灯片编号占位符 3"/>
          <p:cNvSpPr>
            <a:spLocks noGrp="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 name="幻灯片图像占位符 466"/>
          <p:cNvSpPr>
            <a:spLocks noGrp="1" noRot="1" noChangeAspect="1"/>
          </p:cNvSpPr>
          <p:nvPr>
            <p:ph type="sldImg"/>
            <p:custDataLst>
              <p:tags r:id="rId3"/>
            </p:custDataLst>
          </p:nvPr>
        </p:nvSpPr>
        <p:spPr>
          <a:xfrm>
            <a:off x="685800" y="1143000"/>
            <a:ext cx="5486400" cy="3086100"/>
          </a:xfrm>
          <a:prstGeom prst="rect">
            <a:avLst/>
          </a:prstGeom>
          <a:noFill/>
          <a:ln w="12700" cap="flat" cmpd="sng">
            <a:solidFill>
              <a:srgbClr val="000000"/>
            </a:solidFill>
            <a:prstDash val="solid"/>
            <a:round/>
          </a:ln>
        </p:spPr>
      </p:sp>
      <p:sp>
        <p:nvSpPr>
          <p:cNvPr id="468" name="文本占位符 467"/>
          <p:cNvSpPr txBox="1">
            <a:spLocks noGrp="1"/>
          </p:cNvSpPr>
          <p:nvPr>
            <p:ph type="body" idx="1"/>
            <p:custDataLst>
              <p:tags r:id="rId4"/>
            </p:custDataLst>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
        <p:nvSpPr>
          <p:cNvPr id="469" name="编号占位符"/>
          <p:cNvSpPr>
            <a:spLocks noGrp="1"/>
          </p:cNvSpPr>
          <p:nvPr>
            <p:ph type="sldNum" idx="5"/>
            <p:custDataLst>
              <p:tags r:id="rId5"/>
            </p:custDataLst>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lstStyle/>
          <a:p>
            <a:fld id="{CAD2D6BD-DE1B-4B5F-8B41-2702339687B9}" type="slidenum">
              <a:rPr lang="en-US" altLang="zh-CN"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2.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2.png"/><Relationship Id="rId5" Type="http://schemas.openxmlformats.org/officeDocument/2006/relationships/tags" Target="../tags/tag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4.xml"/><Relationship Id="rId10" Type="http://schemas.openxmlformats.org/officeDocument/2006/relationships/tags" Target="../tags/tag3.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6.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2.png"/><Relationship Id="rId5" Type="http://schemas.openxmlformats.org/officeDocument/2006/relationships/tags" Target="../tags/tag5.xml"/><Relationship Id="rId4" Type="http://schemas.openxmlformats.org/officeDocument/2006/relationships/image" Target="../media/image1.png"/><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2.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6" r:link="rId7"/>
          <a:stretch>
            <a:fillRect/>
          </a:stretch>
        </p:blipFill>
        <p:spPr>
          <a:xfrm>
            <a:off x="838200" y="365125"/>
            <a:ext cx="9525" cy="9525"/>
          </a:xfrm>
          <a:prstGeom prst="rect">
            <a:avLst/>
          </a:prstGeom>
          <a:noFill/>
          <a:ln>
            <a:noFill/>
            <a:miter lim="800000"/>
            <a:headEnd/>
            <a:tailEnd/>
          </a:ln>
        </p:spPr>
      </p:pic>
      <p:pic>
        <p:nvPicPr>
          <p:cNvPr id="5" name="https://photo-static-api.fotomore.com/creative/vcg/400/new/VCG41N1165053717.jpg?uid=386&amp;timestamp=1704543671&amp;sign=2ad663b0df56ae77dc98a24bc676534f" descr="科学和医学，科学家分析并将样品扔进玻璃器皿，在实验室中对玻璃器皿进行含有化学液体的实验，DNA结构，创新和技术。"/>
          <p:cNvPicPr>
            <a:picLocks noChangeAspect="1"/>
          </p:cNvPicPr>
          <p:nvPr userDrawn="1">
            <p:custDataLst>
              <p:tags r:id="rId8"/>
            </p:custDataLst>
          </p:nvPr>
        </p:nvPicPr>
        <p:blipFill>
          <a:blip r:embed="rId9"/>
          <a:stretch>
            <a:fillRect/>
          </a:stretch>
        </p:blipFill>
        <p:spPr>
          <a:xfrm>
            <a:off x="-635" y="0"/>
            <a:ext cx="12192635" cy="6857365"/>
          </a:xfrm>
          <a:prstGeom prst="rect">
            <a:avLst/>
          </a:prstGeom>
        </p:spPr>
      </p:pic>
      <p:sp>
        <p:nvSpPr>
          <p:cNvPr id="7" name="文本框 6"/>
          <p:cNvSpPr txBox="1"/>
          <p:nvPr userDrawn="1">
            <p:custDataLst>
              <p:tags r:id="rId10"/>
            </p:custDataLst>
          </p:nvPr>
        </p:nvSpPr>
        <p:spPr>
          <a:xfrm>
            <a:off x="-1270" y="-3175"/>
            <a:ext cx="12202160" cy="6861175"/>
          </a:xfrm>
          <a:prstGeom prst="rect">
            <a:avLst/>
          </a:prstGeom>
          <a:solidFill>
            <a:schemeClr val="bg1">
              <a:alpha val="75000"/>
            </a:schemeClr>
          </a:solidFill>
          <a:ln w="57150" cap="flat" cmpd="sng">
            <a:noFill/>
            <a:prstDash val="lgDashDot"/>
            <a:miter/>
            <a:headEnd type="none" w="med" len="med"/>
            <a:tailEnd type="none" w="med" len="med"/>
          </a:ln>
        </p:spPr>
        <p:txBody>
          <a:bodyPr lIns="360000" tIns="936000" rIns="324000" bIns="936000">
            <a:noAutofit/>
          </a:bodyPr>
          <a:lstStyle/>
          <a:p>
            <a:pPr>
              <a:lnSpc>
                <a:spcPct val="200000"/>
              </a:lnSpc>
            </a:pPr>
            <a:endParaRPr lang="zh-CN" altLang="en-US" sz="3200" b="1">
              <a:latin typeface="微软雅黑" panose="020B0503020204020204" charset="-122"/>
              <a:ea typeface="微软雅黑" panose="020B0503020204020204" charset="-122"/>
            </a:endParaRPr>
          </a:p>
        </p:txBody>
      </p:sp>
      <p:pic>
        <p:nvPicPr>
          <p:cNvPr id="8" name="图片 1073743875" descr="学科网 zxxk.com"/>
          <p:cNvPicPr>
            <a:picLocks noChangeAspect="1"/>
          </p:cNvPicPr>
          <p:nvPr>
            <p:custDataLst>
              <p:tags r:id="rId11"/>
            </p:custDataLst>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6" r:link="rId7"/>
          <a:stretch>
            <a:fillRect/>
          </a:stretch>
        </p:blipFill>
        <p:spPr>
          <a:xfrm>
            <a:off x="838200" y="365125"/>
            <a:ext cx="9525" cy="9525"/>
          </a:xfrm>
          <a:prstGeom prst="rect">
            <a:avLst/>
          </a:prstGeom>
          <a:noFill/>
          <a:ln>
            <a:noFill/>
            <a:miter lim="800000"/>
            <a:headEnd/>
            <a:tailEnd/>
          </a:ln>
        </p:spPr>
      </p:pic>
      <p:pic>
        <p:nvPicPr>
          <p:cNvPr id="5" name="https://photo-static-api.fotomore.com/creative/vcg/400/new/VCG41N1165053717.jpg?uid=386&amp;timestamp=1704543671&amp;sign=2ad663b0df56ae77dc98a24bc676534f" descr="科学和医学，科学家分析并将样品扔进玻璃器皿，在实验室中对玻璃器皿进行含有化学液体的实验，DNA结构，创新和技术。"/>
          <p:cNvPicPr>
            <a:picLocks noChangeAspect="1"/>
          </p:cNvPicPr>
          <p:nvPr userDrawn="1">
            <p:custDataLst>
              <p:tags r:id="rId8"/>
            </p:custDataLst>
          </p:nvPr>
        </p:nvPicPr>
        <p:blipFill>
          <a:blip r:embed="rId9"/>
          <a:stretch>
            <a:fillRect/>
          </a:stretch>
        </p:blipFill>
        <p:spPr>
          <a:xfrm>
            <a:off x="-635" y="0"/>
            <a:ext cx="12192635" cy="6857365"/>
          </a:xfrm>
          <a:prstGeom prst="rect">
            <a:avLst/>
          </a:prstGeom>
        </p:spPr>
      </p:pic>
      <p:sp>
        <p:nvSpPr>
          <p:cNvPr id="7" name="文本框 6"/>
          <p:cNvSpPr txBox="1"/>
          <p:nvPr userDrawn="1">
            <p:custDataLst>
              <p:tags r:id="rId10"/>
            </p:custDataLst>
          </p:nvPr>
        </p:nvSpPr>
        <p:spPr>
          <a:xfrm>
            <a:off x="-1270" y="-3175"/>
            <a:ext cx="12202160" cy="6861175"/>
          </a:xfrm>
          <a:prstGeom prst="rect">
            <a:avLst/>
          </a:prstGeom>
          <a:solidFill>
            <a:schemeClr val="bg1">
              <a:alpha val="75000"/>
            </a:schemeClr>
          </a:solidFill>
          <a:ln w="57150" cap="flat" cmpd="sng">
            <a:noFill/>
            <a:prstDash val="lgDashDot"/>
            <a:miter/>
            <a:headEnd type="none" w="med" len="med"/>
            <a:tailEnd type="none" w="med" len="med"/>
          </a:ln>
        </p:spPr>
        <p:txBody>
          <a:bodyPr lIns="360000" tIns="936000" rIns="324000" bIns="936000">
            <a:noAutofit/>
          </a:bodyPr>
          <a:lstStyle/>
          <a:p>
            <a:pPr>
              <a:lnSpc>
                <a:spcPct val="200000"/>
              </a:lnSpc>
            </a:pPr>
            <a:endParaRPr lang="zh-CN" altLang="en-US" sz="3200" b="1">
              <a:latin typeface="微软雅黑" panose="020B0503020204020204" charset="-122"/>
              <a:ea typeface="微软雅黑" panose="020B0503020204020204" charset="-122"/>
            </a:endParaRPr>
          </a:p>
        </p:txBody>
      </p:sp>
      <p:pic>
        <p:nvPicPr>
          <p:cNvPr id="8" name="图片 1073743875" descr="学科网 zxxk.com"/>
          <p:cNvPicPr>
            <a:picLocks noChangeAspect="1"/>
          </p:cNvPicPr>
          <p:nvPr>
            <p:custDataLst>
              <p:tags r:id="rId11"/>
            </p:custDataLst>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ransition/>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4.xml"/><Relationship Id="rId7" Type="http://schemas.openxmlformats.org/officeDocument/2006/relationships/image" Target="../media/image5.jpeg"/><Relationship Id="rId6"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0" Type="http://schemas.openxmlformats.org/officeDocument/2006/relationships/notesSlide" Target="../notesSlides/notesSlide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9" Type="http://schemas.openxmlformats.org/officeDocument/2006/relationships/slideLayout" Target="../slideLayouts/slideLayout2.xml"/><Relationship Id="rId28" Type="http://schemas.openxmlformats.org/officeDocument/2006/relationships/tags" Target="../tags/tag151.xml"/><Relationship Id="rId27" Type="http://schemas.openxmlformats.org/officeDocument/2006/relationships/tags" Target="../tags/tag150.xml"/><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image" Target="../media/image11.png"/><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5" Type="http://schemas.openxmlformats.org/officeDocument/2006/relationships/slideLayout" Target="../slideLayouts/slideLayout2.xml"/><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tags" Target="../tags/tag153.xml"/><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2.xml"/></Relationships>
</file>

<file path=ppt/slides/_rels/slide13.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8" Type="http://schemas.openxmlformats.org/officeDocument/2006/relationships/slideLayout" Target="../slideLayouts/slideLayout2.xml"/><Relationship Id="rId27" Type="http://schemas.openxmlformats.org/officeDocument/2006/relationships/tags" Target="../tags/tag202.xml"/><Relationship Id="rId26" Type="http://schemas.openxmlformats.org/officeDocument/2006/relationships/tags" Target="../tags/tag201.xml"/><Relationship Id="rId25" Type="http://schemas.openxmlformats.org/officeDocument/2006/relationships/tags" Target="../tags/tag200.xml"/><Relationship Id="rId24" Type="http://schemas.openxmlformats.org/officeDocument/2006/relationships/tags" Target="../tags/tag199.xml"/><Relationship Id="rId23" Type="http://schemas.openxmlformats.org/officeDocument/2006/relationships/tags" Target="../tags/tag198.xml"/><Relationship Id="rId22" Type="http://schemas.openxmlformats.org/officeDocument/2006/relationships/tags" Target="../tags/tag197.xml"/><Relationship Id="rId21" Type="http://schemas.openxmlformats.org/officeDocument/2006/relationships/tags" Target="../tags/tag196.xml"/><Relationship Id="rId20" Type="http://schemas.openxmlformats.org/officeDocument/2006/relationships/tags" Target="../tags/tag195.xml"/><Relationship Id="rId2" Type="http://schemas.openxmlformats.org/officeDocument/2006/relationships/tags" Target="../tags/tag177.xml"/><Relationship Id="rId19" Type="http://schemas.openxmlformats.org/officeDocument/2006/relationships/tags" Target="../tags/tag194.xml"/><Relationship Id="rId18" Type="http://schemas.openxmlformats.org/officeDocument/2006/relationships/tags" Target="../tags/tag193.xml"/><Relationship Id="rId17" Type="http://schemas.openxmlformats.org/officeDocument/2006/relationships/tags" Target="../tags/tag192.xml"/><Relationship Id="rId16" Type="http://schemas.openxmlformats.org/officeDocument/2006/relationships/tags" Target="../tags/tag191.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14.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6" Type="http://schemas.openxmlformats.org/officeDocument/2006/relationships/slideLayout" Target="../slideLayouts/slideLayout2.xml"/><Relationship Id="rId25" Type="http://schemas.openxmlformats.org/officeDocument/2006/relationships/tags" Target="../tags/tag227.xml"/><Relationship Id="rId24" Type="http://schemas.openxmlformats.org/officeDocument/2006/relationships/tags" Target="../tags/tag226.xml"/><Relationship Id="rId23" Type="http://schemas.openxmlformats.org/officeDocument/2006/relationships/tags" Target="../tags/tag225.xml"/><Relationship Id="rId22" Type="http://schemas.openxmlformats.org/officeDocument/2006/relationships/tags" Target="../tags/tag224.xml"/><Relationship Id="rId21" Type="http://schemas.openxmlformats.org/officeDocument/2006/relationships/tags" Target="../tags/tag223.xml"/><Relationship Id="rId20" Type="http://schemas.openxmlformats.org/officeDocument/2006/relationships/tags" Target="../tags/tag222.xml"/><Relationship Id="rId2" Type="http://schemas.openxmlformats.org/officeDocument/2006/relationships/tags" Target="../tags/tag204.xml"/><Relationship Id="rId19" Type="http://schemas.openxmlformats.org/officeDocument/2006/relationships/tags" Target="../tags/tag221.xml"/><Relationship Id="rId18" Type="http://schemas.openxmlformats.org/officeDocument/2006/relationships/tags" Target="../tags/tag220.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16.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7" Type="http://schemas.openxmlformats.org/officeDocument/2006/relationships/slideLayout" Target="../slideLayouts/slideLayout2.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3" Type="http://schemas.openxmlformats.org/officeDocument/2006/relationships/slideLayout" Target="../slideLayouts/slideLayout2.xml"/><Relationship Id="rId42" Type="http://schemas.openxmlformats.org/officeDocument/2006/relationships/tags" Target="../tags/tag288.xml"/><Relationship Id="rId41" Type="http://schemas.openxmlformats.org/officeDocument/2006/relationships/tags" Target="../tags/tag287.xml"/><Relationship Id="rId40" Type="http://schemas.openxmlformats.org/officeDocument/2006/relationships/tags" Target="../tags/tag286.xml"/><Relationship Id="rId4" Type="http://schemas.openxmlformats.org/officeDocument/2006/relationships/tags" Target="../tags/tag250.xml"/><Relationship Id="rId39" Type="http://schemas.openxmlformats.org/officeDocument/2006/relationships/tags" Target="../tags/tag285.xml"/><Relationship Id="rId38" Type="http://schemas.openxmlformats.org/officeDocument/2006/relationships/tags" Target="../tags/tag284.xml"/><Relationship Id="rId37" Type="http://schemas.openxmlformats.org/officeDocument/2006/relationships/tags" Target="../tags/tag283.xml"/><Relationship Id="rId36" Type="http://schemas.openxmlformats.org/officeDocument/2006/relationships/tags" Target="../tags/tag282.xml"/><Relationship Id="rId35" Type="http://schemas.openxmlformats.org/officeDocument/2006/relationships/tags" Target="../tags/tag281.xml"/><Relationship Id="rId34" Type="http://schemas.openxmlformats.org/officeDocument/2006/relationships/tags" Target="../tags/tag280.xml"/><Relationship Id="rId33" Type="http://schemas.openxmlformats.org/officeDocument/2006/relationships/tags" Target="../tags/tag279.xml"/><Relationship Id="rId32" Type="http://schemas.openxmlformats.org/officeDocument/2006/relationships/tags" Target="../tags/tag278.xml"/><Relationship Id="rId31" Type="http://schemas.openxmlformats.org/officeDocument/2006/relationships/tags" Target="../tags/tag277.xml"/><Relationship Id="rId30" Type="http://schemas.openxmlformats.org/officeDocument/2006/relationships/tags" Target="../tags/tag276.xml"/><Relationship Id="rId3" Type="http://schemas.openxmlformats.org/officeDocument/2006/relationships/tags" Target="../tags/tag249.xml"/><Relationship Id="rId29" Type="http://schemas.openxmlformats.org/officeDocument/2006/relationships/tags" Target="../tags/tag275.xml"/><Relationship Id="rId28" Type="http://schemas.openxmlformats.org/officeDocument/2006/relationships/tags" Target="../tags/tag274.xml"/><Relationship Id="rId27" Type="http://schemas.openxmlformats.org/officeDocument/2006/relationships/tags" Target="../tags/tag273.xml"/><Relationship Id="rId26" Type="http://schemas.openxmlformats.org/officeDocument/2006/relationships/tags" Target="../tags/tag272.xml"/><Relationship Id="rId25" Type="http://schemas.openxmlformats.org/officeDocument/2006/relationships/tags" Target="../tags/tag271.xml"/><Relationship Id="rId24" Type="http://schemas.openxmlformats.org/officeDocument/2006/relationships/tags" Target="../tags/tag270.xml"/><Relationship Id="rId23" Type="http://schemas.openxmlformats.org/officeDocument/2006/relationships/tags" Target="../tags/tag269.xml"/><Relationship Id="rId22" Type="http://schemas.openxmlformats.org/officeDocument/2006/relationships/tags" Target="../tags/tag268.xml"/><Relationship Id="rId21" Type="http://schemas.openxmlformats.org/officeDocument/2006/relationships/tags" Target="../tags/tag267.xml"/><Relationship Id="rId20" Type="http://schemas.openxmlformats.org/officeDocument/2006/relationships/tags" Target="../tags/tag266.xml"/><Relationship Id="rId2" Type="http://schemas.openxmlformats.org/officeDocument/2006/relationships/tags" Target="../tags/tag248.xml"/><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1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8" Type="http://schemas.openxmlformats.org/officeDocument/2006/relationships/slideLayout" Target="../slideLayouts/slideLayout2.xml"/><Relationship Id="rId37" Type="http://schemas.openxmlformats.org/officeDocument/2006/relationships/tags" Target="../tags/tag328.xml"/><Relationship Id="rId36" Type="http://schemas.openxmlformats.org/officeDocument/2006/relationships/tags" Target="../tags/tag327.xml"/><Relationship Id="rId35" Type="http://schemas.openxmlformats.org/officeDocument/2006/relationships/tags" Target="../tags/tag326.xml"/><Relationship Id="rId34" Type="http://schemas.openxmlformats.org/officeDocument/2006/relationships/tags" Target="../tags/tag325.xml"/><Relationship Id="rId33" Type="http://schemas.openxmlformats.org/officeDocument/2006/relationships/tags" Target="../tags/tag324.xml"/><Relationship Id="rId32" Type="http://schemas.openxmlformats.org/officeDocument/2006/relationships/tags" Target="../tags/tag323.xml"/><Relationship Id="rId31" Type="http://schemas.openxmlformats.org/officeDocument/2006/relationships/tags" Target="../tags/tag322.xml"/><Relationship Id="rId30" Type="http://schemas.openxmlformats.org/officeDocument/2006/relationships/tags" Target="../tags/tag321.xml"/><Relationship Id="rId3" Type="http://schemas.openxmlformats.org/officeDocument/2006/relationships/tags" Target="../tags/tag294.xml"/><Relationship Id="rId29" Type="http://schemas.openxmlformats.org/officeDocument/2006/relationships/tags" Target="../tags/tag320.xml"/><Relationship Id="rId28" Type="http://schemas.openxmlformats.org/officeDocument/2006/relationships/tags" Target="../tags/tag319.xml"/><Relationship Id="rId27" Type="http://schemas.openxmlformats.org/officeDocument/2006/relationships/tags" Target="../tags/tag318.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slideLayout" Target="../slideLayouts/slideLayout3.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0" Type="http://schemas.openxmlformats.org/officeDocument/2006/relationships/slideLayout" Target="../slideLayouts/slideLayout2.xml"/><Relationship Id="rId4" Type="http://schemas.openxmlformats.org/officeDocument/2006/relationships/tags" Target="../tags/tag332.xml"/><Relationship Id="rId39" Type="http://schemas.openxmlformats.org/officeDocument/2006/relationships/image" Target="../media/image12.png"/><Relationship Id="rId38" Type="http://schemas.openxmlformats.org/officeDocument/2006/relationships/tags" Target="../tags/tag366.xml"/><Relationship Id="rId37" Type="http://schemas.openxmlformats.org/officeDocument/2006/relationships/tags" Target="../tags/tag365.xml"/><Relationship Id="rId36" Type="http://schemas.openxmlformats.org/officeDocument/2006/relationships/tags" Target="../tags/tag364.xml"/><Relationship Id="rId35" Type="http://schemas.openxmlformats.org/officeDocument/2006/relationships/tags" Target="../tags/tag363.xml"/><Relationship Id="rId34" Type="http://schemas.openxmlformats.org/officeDocument/2006/relationships/tags" Target="../tags/tag362.xml"/><Relationship Id="rId33" Type="http://schemas.openxmlformats.org/officeDocument/2006/relationships/tags" Target="../tags/tag361.xml"/><Relationship Id="rId32" Type="http://schemas.openxmlformats.org/officeDocument/2006/relationships/tags" Target="../tags/tag360.xml"/><Relationship Id="rId31" Type="http://schemas.openxmlformats.org/officeDocument/2006/relationships/tags" Target="../tags/tag359.xml"/><Relationship Id="rId30" Type="http://schemas.openxmlformats.org/officeDocument/2006/relationships/tags" Target="../tags/tag358.xml"/><Relationship Id="rId3" Type="http://schemas.openxmlformats.org/officeDocument/2006/relationships/tags" Target="../tags/tag331.xml"/><Relationship Id="rId29" Type="http://schemas.openxmlformats.org/officeDocument/2006/relationships/tags" Target="../tags/tag357.xml"/><Relationship Id="rId28" Type="http://schemas.openxmlformats.org/officeDocument/2006/relationships/tags" Target="../tags/tag356.xml"/><Relationship Id="rId27" Type="http://schemas.openxmlformats.org/officeDocument/2006/relationships/tags" Target="../tags/tag355.xml"/><Relationship Id="rId26" Type="http://schemas.openxmlformats.org/officeDocument/2006/relationships/tags" Target="../tags/tag354.xml"/><Relationship Id="rId25" Type="http://schemas.openxmlformats.org/officeDocument/2006/relationships/tags" Target="../tags/tag353.xml"/><Relationship Id="rId24" Type="http://schemas.openxmlformats.org/officeDocument/2006/relationships/tags" Target="../tags/tag352.xml"/><Relationship Id="rId23" Type="http://schemas.openxmlformats.org/officeDocument/2006/relationships/tags" Target="../tags/tag351.xml"/><Relationship Id="rId22" Type="http://schemas.openxmlformats.org/officeDocument/2006/relationships/tags" Target="../tags/tag350.xml"/><Relationship Id="rId21" Type="http://schemas.openxmlformats.org/officeDocument/2006/relationships/tags" Target="../tags/tag349.xml"/><Relationship Id="rId20" Type="http://schemas.openxmlformats.org/officeDocument/2006/relationships/tags" Target="../tags/tag348.xml"/><Relationship Id="rId2" Type="http://schemas.openxmlformats.org/officeDocument/2006/relationships/tags" Target="../tags/tag330.xml"/><Relationship Id="rId19" Type="http://schemas.openxmlformats.org/officeDocument/2006/relationships/tags" Target="../tags/tag347.xml"/><Relationship Id="rId18" Type="http://schemas.openxmlformats.org/officeDocument/2006/relationships/tags" Target="../tags/tag346.xml"/><Relationship Id="rId17" Type="http://schemas.openxmlformats.org/officeDocument/2006/relationships/tags" Target="../tags/tag345.xml"/><Relationship Id="rId16" Type="http://schemas.openxmlformats.org/officeDocument/2006/relationships/tags" Target="../tags/tag344.xml"/><Relationship Id="rId15" Type="http://schemas.openxmlformats.org/officeDocument/2006/relationships/tags" Target="../tags/tag343.xml"/><Relationship Id="rId14" Type="http://schemas.openxmlformats.org/officeDocument/2006/relationships/tags" Target="../tags/tag342.xml"/><Relationship Id="rId13" Type="http://schemas.openxmlformats.org/officeDocument/2006/relationships/tags" Target="../tags/tag341.xml"/><Relationship Id="rId12" Type="http://schemas.openxmlformats.org/officeDocument/2006/relationships/tags" Target="../tags/tag340.xml"/><Relationship Id="rId11" Type="http://schemas.openxmlformats.org/officeDocument/2006/relationships/tags" Target="../tags/tag339.xml"/><Relationship Id="rId10" Type="http://schemas.openxmlformats.org/officeDocument/2006/relationships/tags" Target="../tags/tag338.xml"/><Relationship Id="rId1" Type="http://schemas.openxmlformats.org/officeDocument/2006/relationships/tags" Target="../tags/tag329.xml"/></Relationships>
</file>

<file path=ppt/slides/_rels/slide21.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microsoft.com/office/2007/relationships/hdphoto" Target="../media/image14.wdp"/><Relationship Id="rId5" Type="http://schemas.openxmlformats.org/officeDocument/2006/relationships/image" Target="../media/image13.png"/><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0" Type="http://schemas.openxmlformats.org/officeDocument/2006/relationships/slideLayout" Target="../slideLayouts/slideLayout2.xml"/><Relationship Id="rId1" Type="http://schemas.openxmlformats.org/officeDocument/2006/relationships/tags" Target="../tags/tag36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23.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microsoft.com/office/2007/relationships/hdphoto" Target="../media/image16.wdp"/><Relationship Id="rId3" Type="http://schemas.openxmlformats.org/officeDocument/2006/relationships/image" Target="../media/image15.png"/><Relationship Id="rId24" Type="http://schemas.openxmlformats.org/officeDocument/2006/relationships/slideLayout" Target="../slideLayouts/slideLayout2.xml"/><Relationship Id="rId23" Type="http://schemas.openxmlformats.org/officeDocument/2006/relationships/tags" Target="../tags/tag396.xml"/><Relationship Id="rId22" Type="http://schemas.openxmlformats.org/officeDocument/2006/relationships/tags" Target="../tags/tag395.xml"/><Relationship Id="rId21" Type="http://schemas.openxmlformats.org/officeDocument/2006/relationships/tags" Target="../tags/tag394.xml"/><Relationship Id="rId20" Type="http://schemas.openxmlformats.org/officeDocument/2006/relationships/image" Target="../media/image20.jpeg"/><Relationship Id="rId2" Type="http://schemas.openxmlformats.org/officeDocument/2006/relationships/tags" Target="../tags/tag381.xml"/><Relationship Id="rId19" Type="http://schemas.openxmlformats.org/officeDocument/2006/relationships/tags" Target="../tags/tag393.xml"/><Relationship Id="rId18" Type="http://schemas.openxmlformats.org/officeDocument/2006/relationships/image" Target="../media/image19.jpeg"/><Relationship Id="rId17" Type="http://schemas.openxmlformats.org/officeDocument/2006/relationships/tags" Target="../tags/tag392.xml"/><Relationship Id="rId16" Type="http://schemas.openxmlformats.org/officeDocument/2006/relationships/tags" Target="../tags/tag391.xml"/><Relationship Id="rId15" Type="http://schemas.openxmlformats.org/officeDocument/2006/relationships/tags" Target="../tags/tag390.xml"/><Relationship Id="rId14" Type="http://schemas.openxmlformats.org/officeDocument/2006/relationships/tags" Target="../tags/tag389.xml"/><Relationship Id="rId13" Type="http://schemas.openxmlformats.org/officeDocument/2006/relationships/tags" Target="../tags/tag388.xml"/><Relationship Id="rId12" Type="http://schemas.openxmlformats.org/officeDocument/2006/relationships/image" Target="../media/image18.jpeg"/><Relationship Id="rId11" Type="http://schemas.openxmlformats.org/officeDocument/2006/relationships/tags" Target="../tags/tag387.xml"/><Relationship Id="rId10" Type="http://schemas.openxmlformats.org/officeDocument/2006/relationships/image" Target="../media/image17.jpeg"/><Relationship Id="rId1" Type="http://schemas.openxmlformats.org/officeDocument/2006/relationships/tags" Target="../tags/tag38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8.xml"/><Relationship Id="rId1" Type="http://schemas.openxmlformats.org/officeDocument/2006/relationships/tags" Target="../tags/tag39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26.xml.rels><?xml version="1.0" encoding="UTF-8" standalone="yes"?>
<Relationships xmlns="http://schemas.openxmlformats.org/package/2006/relationships"><Relationship Id="rId9" Type="http://schemas.openxmlformats.org/officeDocument/2006/relationships/tags" Target="../tags/tag413.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0" Type="http://schemas.openxmlformats.org/officeDocument/2006/relationships/slideLayout" Target="../slideLayouts/slideLayout2.xml"/><Relationship Id="rId1" Type="http://schemas.openxmlformats.org/officeDocument/2006/relationships/tags" Target="../tags/tag40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8.xml"/><Relationship Id="rId7" Type="http://schemas.openxmlformats.org/officeDocument/2006/relationships/image" Target="../media/image6.jpe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image" Target="../media/image7.jpe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6" Type="http://schemas.openxmlformats.org/officeDocument/2006/relationships/slideLayout" Target="../slideLayouts/slideLayout2.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1" Type="http://schemas.openxmlformats.org/officeDocument/2006/relationships/slideLayout" Target="../slideLayouts/slideLayout2.xml"/><Relationship Id="rId50" Type="http://schemas.openxmlformats.org/officeDocument/2006/relationships/tags" Target="../tags/tag116.xml"/><Relationship Id="rId5" Type="http://schemas.openxmlformats.org/officeDocument/2006/relationships/tags" Target="../tags/tag73.xml"/><Relationship Id="rId49" Type="http://schemas.openxmlformats.org/officeDocument/2006/relationships/tags" Target="../tags/tag115.xml"/><Relationship Id="rId48" Type="http://schemas.microsoft.com/office/2007/relationships/hdphoto" Target="../media/image9.wdp"/><Relationship Id="rId47" Type="http://schemas.openxmlformats.org/officeDocument/2006/relationships/image" Target="../media/image8.png"/><Relationship Id="rId46" Type="http://schemas.openxmlformats.org/officeDocument/2006/relationships/tags" Target="../tags/tag114.xml"/><Relationship Id="rId45" Type="http://schemas.openxmlformats.org/officeDocument/2006/relationships/tags" Target="../tags/tag113.xml"/><Relationship Id="rId44" Type="http://schemas.openxmlformats.org/officeDocument/2006/relationships/tags" Target="../tags/tag112.xml"/><Relationship Id="rId43" Type="http://schemas.openxmlformats.org/officeDocument/2006/relationships/tags" Target="../tags/tag111.xml"/><Relationship Id="rId42" Type="http://schemas.openxmlformats.org/officeDocument/2006/relationships/tags" Target="../tags/tag110.xml"/><Relationship Id="rId41" Type="http://schemas.openxmlformats.org/officeDocument/2006/relationships/tags" Target="../tags/tag109.xml"/><Relationship Id="rId40" Type="http://schemas.openxmlformats.org/officeDocument/2006/relationships/tags" Target="../tags/tag108.xml"/><Relationship Id="rId4" Type="http://schemas.openxmlformats.org/officeDocument/2006/relationships/tags" Target="../tags/tag72.xml"/><Relationship Id="rId39" Type="http://schemas.openxmlformats.org/officeDocument/2006/relationships/tags" Target="../tags/tag107.xml"/><Relationship Id="rId38" Type="http://schemas.openxmlformats.org/officeDocument/2006/relationships/tags" Target="../tags/tag106.xml"/><Relationship Id="rId37" Type="http://schemas.openxmlformats.org/officeDocument/2006/relationships/tags" Target="../tags/tag105.xml"/><Relationship Id="rId36" Type="http://schemas.openxmlformats.org/officeDocument/2006/relationships/tags" Target="../tags/tag104.xml"/><Relationship Id="rId35" Type="http://schemas.openxmlformats.org/officeDocument/2006/relationships/tags" Target="../tags/tag103.xml"/><Relationship Id="rId34" Type="http://schemas.openxmlformats.org/officeDocument/2006/relationships/tags" Target="../tags/tag102.xml"/><Relationship Id="rId33" Type="http://schemas.openxmlformats.org/officeDocument/2006/relationships/tags" Target="../tags/tag101.xml"/><Relationship Id="rId32" Type="http://schemas.openxmlformats.org/officeDocument/2006/relationships/tags" Target="../tags/tag100.xml"/><Relationship Id="rId31" Type="http://schemas.openxmlformats.org/officeDocument/2006/relationships/tags" Target="../tags/tag99.xml"/><Relationship Id="rId30" Type="http://schemas.openxmlformats.org/officeDocument/2006/relationships/tags" Target="../tags/tag98.xml"/><Relationship Id="rId3" Type="http://schemas.openxmlformats.org/officeDocument/2006/relationships/tags" Target="../tags/tag71.xml"/><Relationship Id="rId29" Type="http://schemas.openxmlformats.org/officeDocument/2006/relationships/tags" Target="../tags/tag97.xml"/><Relationship Id="rId28" Type="http://schemas.openxmlformats.org/officeDocument/2006/relationships/tags" Target="../tags/tag96.xml"/><Relationship Id="rId27" Type="http://schemas.openxmlformats.org/officeDocument/2006/relationships/tags" Target="../tags/tag95.xml"/><Relationship Id="rId26" Type="http://schemas.openxmlformats.org/officeDocument/2006/relationships/tags" Target="../tags/tag94.xml"/><Relationship Id="rId25" Type="http://schemas.openxmlformats.org/officeDocument/2006/relationships/tags" Target="../tags/tag93.xml"/><Relationship Id="rId24" Type="http://schemas.openxmlformats.org/officeDocument/2006/relationships/tags" Target="../tags/tag92.xml"/><Relationship Id="rId23" Type="http://schemas.openxmlformats.org/officeDocument/2006/relationships/tags" Target="../tags/tag91.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tags" Target="../tags/tag70.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6311900" y="4509135"/>
            <a:ext cx="5839460" cy="2277110"/>
          </a:xfrm>
          <a:prstGeom prst="rect">
            <a:avLst/>
          </a:prstGeom>
          <a:solidFill>
            <a:schemeClr val="bg1">
              <a:alpha val="60000"/>
            </a:schemeClr>
          </a:solidFill>
          <a:effectLst/>
        </p:spPr>
        <p:txBody>
          <a:bodyPr wrap="square" rtlCol="0" anchor="t">
            <a:noAutofit/>
          </a:bodyPr>
          <a:lstStyle/>
          <a:p>
            <a:r>
              <a:rPr lang="zh-CN" altLang="en-US" sz="2400" b="1">
                <a:solidFill>
                  <a:srgbClr val="7030A0"/>
                </a:solidFill>
              </a:rPr>
              <a:t>基因工程</a:t>
            </a:r>
            <a:r>
              <a:rPr lang="zh-CN" altLang="en-US" sz="2400">
                <a:solidFill>
                  <a:srgbClr val="7030A0"/>
                </a:solidFill>
              </a:rPr>
              <a:t>是指按照人们的愿望，通过转基因等技术，赋予生物新的遗传特性，创造出更符合人们需要的新的生物类型和生物产品。从技术操作层面看，由于基因工程是在</a:t>
            </a:r>
            <a:r>
              <a:rPr lang="en-US" altLang="zh-CN" sz="2400">
                <a:solidFill>
                  <a:srgbClr val="7030A0"/>
                </a:solidFill>
              </a:rPr>
              <a:t>DNA</a:t>
            </a:r>
            <a:r>
              <a:rPr lang="zh-CN" altLang="en-US" sz="2400">
                <a:solidFill>
                  <a:srgbClr val="7030A0"/>
                </a:solidFill>
              </a:rPr>
              <a:t>分子水平上进行设计和施工的，因此又叫做重组</a:t>
            </a:r>
            <a:r>
              <a:rPr lang="en-US" altLang="zh-CN" sz="2400">
                <a:solidFill>
                  <a:srgbClr val="7030A0"/>
                </a:solidFill>
              </a:rPr>
              <a:t>DNA</a:t>
            </a:r>
            <a:r>
              <a:rPr lang="zh-CN" altLang="en-US" sz="2400">
                <a:solidFill>
                  <a:srgbClr val="7030A0"/>
                </a:solidFill>
              </a:rPr>
              <a:t>技术。</a:t>
            </a:r>
            <a:endParaRPr lang="zh-CN" altLang="en-US" sz="2400">
              <a:solidFill>
                <a:srgbClr val="7030A0"/>
              </a:solidFill>
            </a:endParaRPr>
          </a:p>
        </p:txBody>
      </p:sp>
      <p:sp>
        <p:nvSpPr>
          <p:cNvPr id="12" name="标题 1"/>
          <p:cNvSpPr>
            <a:spLocks noGrp="1"/>
          </p:cNvSpPr>
          <p:nvPr>
            <p:custDataLst>
              <p:tags r:id="rId2"/>
            </p:custDataLst>
          </p:nvPr>
        </p:nvSpPr>
        <p:spPr>
          <a:xfrm>
            <a:off x="3028950" y="2708910"/>
            <a:ext cx="5429885" cy="965200"/>
          </a:xfrm>
          <a:prstGeom prst="rect">
            <a:avLst/>
          </a:prstGeom>
          <a:solidFill>
            <a:srgbClr val="ABCA9E">
              <a:alpha val="90000"/>
            </a:srgbClr>
          </a:solidFill>
        </p:spPr>
        <p:txBody>
          <a:bodyPr vert="horz" lIns="67500" tIns="35100" rIns="67500" bIns="35100" rtlCol="0" anchor="b">
            <a:noAutofit/>
            <a:scene3d>
              <a:camera prst="obliqueBottomLeft"/>
              <a:lightRig rig="contrasting" dir="t"/>
            </a:scene3d>
          </a:bodyPr>
          <a:lst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pPr marL="0" lvl="0" indent="0" algn="l">
              <a:lnSpc>
                <a:spcPct val="120000"/>
              </a:lnSpc>
              <a:spcBef>
                <a:spcPct val="0"/>
              </a:spcBef>
              <a:spcAft>
                <a:spcPct val="0"/>
              </a:spcAft>
              <a:buSzTx/>
              <a:buNone/>
            </a:pPr>
            <a:r>
              <a:rPr lang="zh-CN" altLang="en-US"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第</a:t>
            </a:r>
            <a:r>
              <a:rPr lang="en-US" altLang="zh-CN"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3</a:t>
            </a:r>
            <a:r>
              <a:rPr lang="zh-CN" altLang="en-US"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章  基因工程</a:t>
            </a:r>
            <a:endParaRPr lang="en-US" altLang="zh-CN"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endParaRPr>
          </a:p>
        </p:txBody>
      </p:sp>
      <p:sp>
        <p:nvSpPr>
          <p:cNvPr id="13" name="副标题 2"/>
          <p:cNvSpPr>
            <a:spLocks noGrp="1"/>
          </p:cNvSpPr>
          <p:nvPr>
            <p:custDataLst>
              <p:tags r:id="rId3"/>
            </p:custDataLst>
          </p:nvPr>
        </p:nvSpPr>
        <p:spPr>
          <a:xfrm>
            <a:off x="179705" y="635000"/>
            <a:ext cx="5231765" cy="584200"/>
          </a:xfrm>
          <a:prstGeom prst="rect">
            <a:avLst/>
          </a:prstGeom>
          <a:solidFill>
            <a:schemeClr val="bg1"/>
          </a:solidFill>
          <a:effectLst>
            <a:outerShdw blurRad="50800" dist="38100" dir="2700000" algn="tl" rotWithShape="0">
              <a:prstClr val="black">
                <a:alpha val="40000"/>
              </a:prstClr>
            </a:outerShdw>
          </a:effectLst>
        </p:spPr>
        <p:txBody>
          <a:bodyPr vert="horz" lIns="67500" tIns="35100" rIns="67500" bIns="351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a:lnSpc>
                <a:spcPct val="120000"/>
              </a:lnSpc>
              <a:spcBef>
                <a:spcPct val="0"/>
              </a:spcBef>
              <a:spcAft>
                <a:spcPct val="0"/>
              </a:spcAft>
              <a:buSzTx/>
              <a:buNone/>
            </a:pPr>
            <a:r>
              <a:rPr lang="zh-CN" altLang="en-US" sz="2800">
                <a:solidFill>
                  <a:schemeClr val="dk1">
                    <a:lumMod val="85000"/>
                    <a:lumOff val="15000"/>
                  </a:schemeClr>
                </a:solidFill>
              </a:rPr>
              <a:t>选择性必修三   生物技术与工程</a:t>
            </a:r>
            <a:endParaRPr lang="zh-CN" altLang="en-US" sz="2800">
              <a:solidFill>
                <a:schemeClr val="dk1">
                  <a:lumMod val="85000"/>
                  <a:lumOff val="15000"/>
                </a:schemeClr>
              </a:solidFill>
            </a:endParaRPr>
          </a:p>
        </p:txBody>
      </p:sp>
      <p:pic>
        <p:nvPicPr>
          <p:cNvPr id="2" name="https://photo-static-api.fotomore.com/creative/vcg/400/version23/VCG41482400718.jpg?uid=386&amp;timestamp=1703939100&amp;sign=4e41ff1512bac1addd37669e821180f5"/>
          <p:cNvPicPr>
            <a:picLocks noChangeAspect="1"/>
          </p:cNvPicPr>
          <p:nvPr>
            <p:custDataLst>
              <p:tags r:id="rId4"/>
            </p:custDataLst>
          </p:nvPr>
        </p:nvPicPr>
        <p:blipFill>
          <a:blip r:embed="rId5"/>
          <a:srcRect t="16520" b="16520"/>
          <a:stretch>
            <a:fillRect/>
          </a:stretch>
        </p:blipFill>
        <p:spPr>
          <a:xfrm>
            <a:off x="46990" y="3859530"/>
            <a:ext cx="4410710" cy="2940050"/>
          </a:xfrm>
          <a:prstGeom prst="rect">
            <a:avLst/>
          </a:prstGeom>
        </p:spPr>
      </p:pic>
      <p:pic>
        <p:nvPicPr>
          <p:cNvPr id="3" name="https://photo-static-api.fotomore.com/creative/vcg/veer/400/new/VCG41N501336401.jpg?uid=386&amp;timestamp=1703939009&amp;sign=747dc77d2a9bb422b27fca2498e82b48"/>
          <p:cNvPicPr>
            <a:picLocks noChangeAspect="1"/>
          </p:cNvPicPr>
          <p:nvPr>
            <p:custDataLst>
              <p:tags r:id="rId6"/>
            </p:custDataLst>
          </p:nvPr>
        </p:nvPicPr>
        <p:blipFill>
          <a:blip r:embed="rId7"/>
          <a:stretch>
            <a:fillRect/>
          </a:stretch>
        </p:blipFill>
        <p:spPr>
          <a:xfrm>
            <a:off x="8400415" y="44450"/>
            <a:ext cx="3656330" cy="2437130"/>
          </a:xfrm>
          <a:prstGeom prst="rect">
            <a:avLst/>
          </a:prstGeom>
        </p:spPr>
      </p:pic>
    </p:spTree>
    <p:custDataLst>
      <p:tags r:id="rId8"/>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9725" y="914400"/>
            <a:ext cx="10949940"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en-US" altLang="zh-CN" sz="2400" b="1">
                <a:solidFill>
                  <a:srgbClr val="7030A0"/>
                </a:solidFill>
                <a:latin typeface="Times New Roman" panose="02020603050405020304" pitchFamily="18" charset="0"/>
                <a:ea typeface="微软雅黑" panose="020B0503020204020204" charset="-122"/>
                <a:cs typeface="楷体" panose="02010609060101010101" charset="-122"/>
              </a:rPr>
              <a:t>1.</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蛋白质工程的目标：</a:t>
            </a:r>
            <a:r>
              <a:rPr lang="zh-CN" sz="2400">
                <a:latin typeface="华文楷体" panose="02010600040101010101" charset="-122"/>
                <a:ea typeface="华文楷体" panose="02010600040101010101" charset="-122"/>
                <a:cs typeface="楷体" panose="02010609060101010101" charset="-122"/>
              </a:rPr>
              <a:t>根据人们对蛋白质</a:t>
            </a:r>
            <a:r>
              <a:rPr lang="zh-CN" sz="2400">
                <a:solidFill>
                  <a:srgbClr val="FF0000"/>
                </a:solidFill>
                <a:latin typeface="华文楷体" panose="02010600040101010101" charset="-122"/>
                <a:ea typeface="华文楷体" panose="02010600040101010101" charset="-122"/>
                <a:cs typeface="楷体" panose="02010609060101010101" charset="-122"/>
              </a:rPr>
              <a:t>功能</a:t>
            </a:r>
            <a:r>
              <a:rPr lang="zh-CN" sz="2400">
                <a:latin typeface="华文楷体" panose="02010600040101010101" charset="-122"/>
                <a:ea typeface="华文楷体" panose="02010600040101010101" charset="-122"/>
                <a:cs typeface="楷体" panose="02010609060101010101" charset="-122"/>
              </a:rPr>
              <a:t>的特定需求，对蛋白质的</a:t>
            </a:r>
            <a:r>
              <a:rPr lang="zh-CN" sz="2400">
                <a:solidFill>
                  <a:srgbClr val="FF0000"/>
                </a:solidFill>
                <a:latin typeface="华文楷体" panose="02010600040101010101" charset="-122"/>
                <a:ea typeface="华文楷体" panose="02010600040101010101" charset="-122"/>
                <a:cs typeface="楷体" panose="02010609060101010101" charset="-122"/>
              </a:rPr>
              <a:t>结构</a:t>
            </a:r>
            <a:r>
              <a:rPr lang="zh-CN" sz="2400">
                <a:latin typeface="华文楷体" panose="02010600040101010101" charset="-122"/>
                <a:ea typeface="华文楷体" panose="02010600040101010101" charset="-122"/>
                <a:cs typeface="楷体" panose="02010609060101010101" charset="-122"/>
              </a:rPr>
              <a:t>进行设计改造。</a:t>
            </a:r>
            <a:endParaRPr lang="zh-CN" sz="2400">
              <a:latin typeface="华文楷体" panose="02010600040101010101" charset="-122"/>
              <a:ea typeface="华文楷体" panose="02010600040101010101" charset="-122"/>
              <a:cs typeface="楷体" panose="02010609060101010101" charset="-122"/>
            </a:endParaRPr>
          </a:p>
        </p:txBody>
      </p:sp>
      <p:sp>
        <p:nvSpPr>
          <p:cNvPr id="4" name="文本框 3"/>
          <p:cNvSpPr txBox="1"/>
          <p:nvPr>
            <p:custDataLst>
              <p:tags r:id="rId2"/>
            </p:custDataLst>
          </p:nvPr>
        </p:nvSpPr>
        <p:spPr>
          <a:xfrm>
            <a:off x="339725" y="2078983"/>
            <a:ext cx="10949940"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en-US" altLang="zh-CN" sz="2400" b="1">
                <a:solidFill>
                  <a:srgbClr val="7030A0"/>
                </a:solidFill>
                <a:latin typeface="Times New Roman" panose="02020603050405020304" pitchFamily="18" charset="0"/>
                <a:ea typeface="微软雅黑" panose="020B0503020204020204" charset="-122"/>
                <a:cs typeface="楷体" panose="02010609060101010101" charset="-122"/>
              </a:rPr>
              <a:t>2.</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蛋白质工程的实质：</a:t>
            </a:r>
            <a:r>
              <a:rPr lang="zh-CN" sz="2400">
                <a:latin typeface="华文楷体" panose="02010600040101010101" charset="-122"/>
                <a:ea typeface="华文楷体" panose="02010600040101010101" charset="-122"/>
                <a:cs typeface="楷体" panose="02010609060101010101" charset="-122"/>
              </a:rPr>
              <a:t>通过</a:t>
            </a:r>
            <a:r>
              <a:rPr lang="zh-CN" sz="2400">
                <a:solidFill>
                  <a:srgbClr val="FF0000"/>
                </a:solidFill>
                <a:latin typeface="华文楷体" panose="02010600040101010101" charset="-122"/>
                <a:ea typeface="华文楷体" panose="02010600040101010101" charset="-122"/>
                <a:cs typeface="楷体" panose="02010609060101010101" charset="-122"/>
              </a:rPr>
              <a:t>改造或合成基因</a:t>
            </a:r>
            <a:r>
              <a:rPr lang="zh-CN" sz="2400">
                <a:latin typeface="华文楷体" panose="02010600040101010101" charset="-122"/>
                <a:ea typeface="华文楷体" panose="02010600040101010101" charset="-122"/>
                <a:cs typeface="楷体" panose="02010609060101010101" charset="-122"/>
              </a:rPr>
              <a:t>，来</a:t>
            </a:r>
            <a:r>
              <a:rPr lang="zh-CN" sz="2400">
                <a:solidFill>
                  <a:srgbClr val="1F84BE"/>
                </a:solidFill>
                <a:latin typeface="华文楷体" panose="02010600040101010101" charset="-122"/>
                <a:ea typeface="华文楷体" panose="02010600040101010101" charset="-122"/>
                <a:cs typeface="楷体" panose="02010609060101010101" charset="-122"/>
              </a:rPr>
              <a:t>定向改造现有蛋白质或制造新的蛋白质</a:t>
            </a:r>
            <a:r>
              <a:rPr lang="zh-CN" sz="2400">
                <a:latin typeface="华文楷体" panose="02010600040101010101" charset="-122"/>
                <a:ea typeface="华文楷体" panose="02010600040101010101" charset="-122"/>
                <a:cs typeface="楷体" panose="02010609060101010101" charset="-122"/>
              </a:rPr>
              <a:t>。</a:t>
            </a:r>
            <a:endParaRPr lang="zh-CN" sz="2400">
              <a:latin typeface="华文楷体" panose="02010600040101010101" charset="-122"/>
              <a:ea typeface="华文楷体" panose="02010600040101010101" charset="-122"/>
              <a:cs typeface="楷体" panose="02010609060101010101" charset="-122"/>
            </a:endParaRPr>
          </a:p>
        </p:txBody>
      </p:sp>
      <p:sp>
        <p:nvSpPr>
          <p:cNvPr id="5" name="文本框 4"/>
          <p:cNvSpPr txBox="1"/>
          <p:nvPr>
            <p:custDataLst>
              <p:tags r:id="rId3"/>
            </p:custDataLst>
          </p:nvPr>
        </p:nvSpPr>
        <p:spPr>
          <a:xfrm>
            <a:off x="339725" y="3290566"/>
            <a:ext cx="10949940" cy="152971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en-US" altLang="zh-CN" sz="2400" b="1">
                <a:solidFill>
                  <a:srgbClr val="7030A0"/>
                </a:solidFill>
                <a:latin typeface="Times New Roman" panose="02020603050405020304" pitchFamily="18" charset="0"/>
                <a:ea typeface="微软雅黑" panose="020B0503020204020204" charset="-122"/>
                <a:cs typeface="楷体" panose="02010609060101010101" charset="-122"/>
              </a:rPr>
              <a:t>3.</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天然蛋白质合成</a:t>
            </a:r>
            <a:r>
              <a:rPr lang="zh-CN" sz="2400" b="1">
                <a:solidFill>
                  <a:srgbClr val="7030A0"/>
                </a:solidFill>
                <a:latin typeface="Times New Roman" panose="02020603050405020304" pitchFamily="18" charset="0"/>
                <a:ea typeface="微软雅黑" panose="020B0503020204020204" charset="-122"/>
                <a:cs typeface="楷体" panose="02010609060101010101" charset="-122"/>
                <a:sym typeface="+mn-ea"/>
              </a:rPr>
              <a:t>的</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过程：</a:t>
            </a:r>
            <a:r>
              <a:rPr lang="zh-CN" sz="2400">
                <a:latin typeface="华文楷体" panose="02010600040101010101" charset="-122"/>
                <a:ea typeface="华文楷体" panose="02010600040101010101" charset="-122"/>
                <a:cs typeface="华文楷体" panose="02010600040101010101" charset="-122"/>
              </a:rPr>
              <a:t>天然蛋白质合成的过程是按照</a:t>
            </a:r>
            <a:r>
              <a:rPr lang="zh-CN" sz="2400">
                <a:solidFill>
                  <a:srgbClr val="FF0000"/>
                </a:solidFill>
                <a:latin typeface="华文楷体" panose="02010600040101010101" charset="-122"/>
                <a:ea typeface="华文楷体" panose="02010600040101010101" charset="-122"/>
                <a:cs typeface="华文楷体" panose="02010600040101010101" charset="-122"/>
              </a:rPr>
              <a:t>中心法则</a:t>
            </a:r>
            <a:r>
              <a:rPr lang="zh-CN" sz="2400">
                <a:latin typeface="华文楷体" panose="02010600040101010101" charset="-122"/>
                <a:ea typeface="华文楷体" panose="02010600040101010101" charset="-122"/>
                <a:cs typeface="华文楷体" panose="02010600040101010101" charset="-122"/>
              </a:rPr>
              <a:t>进行的。基因→表达（转录和翻译）</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形成具有特定</a:t>
            </a:r>
            <a:r>
              <a:rPr lang="zh-CN" altLang="en-US" sz="2400" smtClean="0">
                <a:solidFill>
                  <a:srgbClr val="FF0000"/>
                </a:solidFill>
                <a:latin typeface="华文楷体" panose="02010600040101010101" charset="-122"/>
                <a:ea typeface="华文楷体" panose="02010600040101010101" charset="-122"/>
                <a:cs typeface="华文楷体" panose="02010600040101010101" charset="-122"/>
                <a:sym typeface="+mn-ea"/>
              </a:rPr>
              <a:t>氨基酸序列</a:t>
            </a:r>
            <a:r>
              <a:rPr lang="zh-CN" altLang="en-US" sz="2400" smtClean="0">
                <a:latin typeface="华文楷体" panose="02010600040101010101" charset="-122"/>
                <a:ea typeface="华文楷体" panose="02010600040101010101" charset="-122"/>
                <a:cs typeface="华文楷体" panose="02010600040101010101" charset="-122"/>
                <a:sym typeface="+mn-ea"/>
              </a:rPr>
              <a:t>的多肽链</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形成具有</a:t>
            </a:r>
            <a:r>
              <a:rPr lang="zh-CN" altLang="en-US" sz="2400" smtClean="0">
                <a:solidFill>
                  <a:srgbClr val="FF0000"/>
                </a:solidFill>
                <a:latin typeface="华文楷体" panose="02010600040101010101" charset="-122"/>
                <a:ea typeface="华文楷体" panose="02010600040101010101" charset="-122"/>
                <a:cs typeface="华文楷体" panose="02010600040101010101" charset="-122"/>
                <a:sym typeface="+mn-ea"/>
              </a:rPr>
              <a:t>高级结构</a:t>
            </a:r>
            <a:r>
              <a:rPr lang="zh-CN" altLang="en-US" sz="2400" smtClean="0">
                <a:latin typeface="华文楷体" panose="02010600040101010101" charset="-122"/>
                <a:ea typeface="华文楷体" panose="02010600040101010101" charset="-122"/>
                <a:cs typeface="华文楷体" panose="02010600040101010101" charset="-122"/>
                <a:sym typeface="+mn-ea"/>
              </a:rPr>
              <a:t>的蛋白质</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行使</a:t>
            </a:r>
            <a:r>
              <a:rPr lang="zh-CN" altLang="en-US" sz="2400" smtClean="0">
                <a:solidFill>
                  <a:srgbClr val="FF0000"/>
                </a:solidFill>
                <a:latin typeface="华文楷体" panose="02010600040101010101" charset="-122"/>
                <a:ea typeface="华文楷体" panose="02010600040101010101" charset="-122"/>
                <a:cs typeface="华文楷体" panose="02010600040101010101" charset="-122"/>
                <a:sym typeface="+mn-ea"/>
              </a:rPr>
              <a:t>生物功能。</a:t>
            </a:r>
            <a:endParaRPr lang="zh-CN" sz="2400">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custDataLst>
              <p:tags r:id="rId4"/>
            </p:custDataLst>
          </p:nvPr>
        </p:nvSpPr>
        <p:spPr>
          <a:xfrm>
            <a:off x="339725" y="4935282"/>
            <a:ext cx="10949940" cy="152971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en-US" altLang="zh-CN" sz="2400" b="1">
                <a:solidFill>
                  <a:srgbClr val="7030A0"/>
                </a:solidFill>
                <a:latin typeface="Times New Roman" panose="02020603050405020304" pitchFamily="18" charset="0"/>
                <a:ea typeface="微软雅黑" panose="020B0503020204020204" charset="-122"/>
                <a:cs typeface="楷体" panose="02010609060101010101" charset="-122"/>
              </a:rPr>
              <a:t>4.</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蛋白质工程</a:t>
            </a:r>
            <a:r>
              <a:rPr lang="zh-CN" sz="2400" b="1">
                <a:solidFill>
                  <a:srgbClr val="7030A0"/>
                </a:solidFill>
                <a:latin typeface="Times New Roman" panose="02020603050405020304" pitchFamily="18" charset="0"/>
                <a:ea typeface="微软雅黑" panose="020B0503020204020204" charset="-122"/>
                <a:cs typeface="楷体" panose="02010609060101010101" charset="-122"/>
                <a:sym typeface="+mn-ea"/>
              </a:rPr>
              <a:t>的</a:t>
            </a:r>
            <a:r>
              <a:rPr lang="zh-CN" sz="2400" b="1">
                <a:solidFill>
                  <a:srgbClr val="7030A0"/>
                </a:solidFill>
                <a:latin typeface="Times New Roman" panose="02020603050405020304" pitchFamily="18" charset="0"/>
                <a:ea typeface="微软雅黑" panose="020B0503020204020204" charset="-122"/>
                <a:cs typeface="楷体" panose="02010609060101010101" charset="-122"/>
              </a:rPr>
              <a:t>基本思路：</a:t>
            </a:r>
            <a:r>
              <a:rPr lang="zh-CN" sz="2400">
                <a:latin typeface="华文楷体" panose="02010600040101010101" charset="-122"/>
                <a:ea typeface="华文楷体" panose="02010600040101010101" charset="-122"/>
                <a:cs typeface="华文楷体" panose="02010600040101010101" charset="-122"/>
              </a:rPr>
              <a:t>从</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预期的蛋白质功能</a:t>
            </a:r>
            <a:r>
              <a:rPr lang="zh-CN" altLang="en-US" sz="2400" kern="100" smtClean="0">
                <a:solidFill>
                  <a:srgbClr val="050505"/>
                </a:solidFill>
                <a:latin typeface="华文楷体" panose="02010600040101010101" charset="-122"/>
                <a:ea typeface="华文楷体" panose="02010600040101010101" charset="-122"/>
                <a:cs typeface="华文楷体" panose="02010600040101010101" charset="-122"/>
                <a:sym typeface="+mn-ea"/>
              </a:rPr>
              <a:t>出发</a:t>
            </a:r>
            <a:r>
              <a:rPr lang="zh-CN" sz="2400">
                <a:latin typeface="华文楷体" panose="02010600040101010101" charset="-122"/>
                <a:ea typeface="华文楷体" panose="02010600040101010101" charset="-122"/>
                <a:cs typeface="华文楷体" panose="02010600040101010101" charset="-122"/>
              </a:rPr>
              <a:t>→设计</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预期的蛋白质结构</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推测</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应有的氨基酸序列</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找到并改变</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相对应的脱氧核苷酸序列</a:t>
            </a:r>
            <a:r>
              <a:rPr lang="zh-CN" altLang="en-US" sz="2400" kern="100" smtClean="0">
                <a:solidFill>
                  <a:srgbClr val="1F84BE"/>
                </a:solidFill>
                <a:latin typeface="华文楷体" panose="02010600040101010101" charset="-122"/>
                <a:ea typeface="华文楷体" panose="02010600040101010101" charset="-122"/>
                <a:cs typeface="华文楷体" panose="02010600040101010101" charset="-122"/>
                <a:sym typeface="+mn-ea"/>
              </a:rPr>
              <a:t>（基因）</a:t>
            </a:r>
            <a:r>
              <a:rPr lang="zh-CN" altLang="en-US" sz="2400" kern="100" smtClean="0">
                <a:solidFill>
                  <a:srgbClr val="050505"/>
                </a:solidFill>
                <a:latin typeface="华文楷体" panose="02010600040101010101" charset="-122"/>
                <a:ea typeface="华文楷体" panose="02010600040101010101" charset="-122"/>
                <a:cs typeface="华文楷体" panose="02010600040101010101" charset="-122"/>
                <a:sym typeface="+mn-ea"/>
              </a:rPr>
              <a:t>或</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合成新的基因</a:t>
            </a:r>
            <a:r>
              <a:rPr lang="zh-CN" sz="2400">
                <a:latin typeface="华文楷体" panose="02010600040101010101" charset="-122"/>
                <a:ea typeface="华文楷体" panose="02010600040101010101" charset="-122"/>
                <a:cs typeface="华文楷体" panose="02010600040101010101" charset="-122"/>
                <a:sym typeface="+mn-ea"/>
              </a:rPr>
              <a:t>→</a:t>
            </a:r>
            <a:r>
              <a:rPr lang="zh-CN" altLang="en-US" sz="2400" smtClean="0">
                <a:latin typeface="华文楷体" panose="02010600040101010101" charset="-122"/>
                <a:ea typeface="华文楷体" panose="02010600040101010101" charset="-122"/>
                <a:cs typeface="华文楷体" panose="02010600040101010101" charset="-122"/>
                <a:sym typeface="+mn-ea"/>
              </a:rPr>
              <a:t>获得</a:t>
            </a:r>
            <a:r>
              <a:rPr lang="zh-CN" altLang="en-US" sz="2400" kern="100" smtClean="0">
                <a:solidFill>
                  <a:srgbClr val="FF0000"/>
                </a:solidFill>
                <a:latin typeface="华文楷体" panose="02010600040101010101" charset="-122"/>
                <a:ea typeface="华文楷体" panose="02010600040101010101" charset="-122"/>
                <a:cs typeface="华文楷体" panose="02010600040101010101" charset="-122"/>
                <a:sym typeface="+mn-ea"/>
              </a:rPr>
              <a:t>所需要的蛋白质</a:t>
            </a:r>
            <a:r>
              <a:rPr lang="zh-CN" altLang="en-US" sz="2400" kern="100" smtClean="0">
                <a:latin typeface="华文楷体" panose="02010600040101010101" charset="-122"/>
                <a:ea typeface="华文楷体" panose="02010600040101010101" charset="-122"/>
                <a:cs typeface="华文楷体" panose="02010600040101010101" charset="-122"/>
                <a:sym typeface="+mn-ea"/>
              </a:rPr>
              <a:t>。</a:t>
            </a:r>
            <a:endParaRPr lang="zh-CN" sz="2400">
              <a:latin typeface="华文楷体" panose="02010600040101010101" charset="-122"/>
              <a:ea typeface="华文楷体" panose="02010600040101010101" charset="-122"/>
              <a:cs typeface="华文楷体" panose="02010600040101010101" charset="-122"/>
            </a:endParaRPr>
          </a:p>
        </p:txBody>
      </p:sp>
      <p:sp>
        <p:nvSpPr>
          <p:cNvPr id="2" name="矩形 1"/>
          <p:cNvSpPr/>
          <p:nvPr>
            <p:custDataLst>
              <p:tags r:id="rId5"/>
            </p:custDataLst>
          </p:nvPr>
        </p:nvSpPr>
        <p:spPr bwMode="auto">
          <a:xfrm>
            <a:off x="235585" y="22034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b="22089"/>
          <a:stretch>
            <a:fillRect/>
          </a:stretch>
        </p:blipFill>
        <p:spPr>
          <a:xfrm>
            <a:off x="1553742" y="1895269"/>
            <a:ext cx="9340116" cy="2603318"/>
          </a:xfrm>
          <a:prstGeom prst="rect">
            <a:avLst/>
          </a:prstGeom>
          <a:solidFill>
            <a:schemeClr val="bg1"/>
          </a:solidFill>
        </p:spPr>
      </p:pic>
      <p:sp>
        <p:nvSpPr>
          <p:cNvPr id="3" name="文本框 2"/>
          <p:cNvSpPr txBox="1"/>
          <p:nvPr>
            <p:custDataLst>
              <p:tags r:id="rId3"/>
            </p:custDataLst>
          </p:nvPr>
        </p:nvSpPr>
        <p:spPr>
          <a:xfrm>
            <a:off x="236855" y="960120"/>
            <a:ext cx="3091815" cy="570865"/>
          </a:xfrm>
          <a:prstGeom prst="rect">
            <a:avLst/>
          </a:prstGeom>
          <a:solidFill>
            <a:schemeClr val="bg1"/>
          </a:solidFill>
          <a:effectLst>
            <a:outerShdw blurRad="50800" dist="38100" dir="2700000" algn="tl" rotWithShape="0">
              <a:prstClr val="black">
                <a:alpha val="40000"/>
              </a:prstClr>
            </a:outerShdw>
          </a:effectLst>
        </p:spPr>
        <p:txBody>
          <a:bodyPr wrap="square">
            <a:spAutoFit/>
            <a:scene3d>
              <a:camera prst="orthographicFront"/>
              <a:lightRig rig="threePt" dir="t"/>
            </a:scene3d>
          </a:bodyPr>
          <a:lstStyle/>
          <a:p>
            <a:pPr>
              <a:lnSpc>
                <a:spcPct val="130000"/>
              </a:lnSpc>
              <a:spcBef>
                <a:spcPct val="0"/>
              </a:spcBef>
              <a:spcAft>
                <a:spcPct val="0"/>
              </a:spcAft>
              <a:defRPr/>
            </a:pPr>
            <a:r>
              <a:rPr lang="en-US" sz="2400" b="1" noProof="1">
                <a:solidFill>
                  <a:srgbClr val="7030A0"/>
                </a:solidFill>
                <a:latin typeface="Times New Roman" panose="02020603050405020304" pitchFamily="18" charset="0"/>
                <a:ea typeface="微软雅黑" panose="020B0503020204020204" charset="-122"/>
                <a:cs typeface="楷体" panose="02010609060101010101" charset="-122"/>
              </a:rPr>
              <a:t>5. </a:t>
            </a:r>
            <a:r>
              <a:rPr lang="zh-CN" altLang="en-US" sz="2400" b="1" noProof="1">
                <a:solidFill>
                  <a:srgbClr val="7030A0"/>
                </a:solidFill>
                <a:latin typeface="Times New Roman" panose="02020603050405020304" pitchFamily="18" charset="0"/>
                <a:ea typeface="微软雅黑" panose="020B0503020204020204" charset="-122"/>
                <a:cs typeface="楷体" panose="02010609060101010101" charset="-122"/>
              </a:rPr>
              <a:t>蛋白质工程流程图</a:t>
            </a:r>
            <a:endParaRPr lang="zh-CN" altLang="en-US" sz="2400" b="1" noProof="1">
              <a:solidFill>
                <a:srgbClr val="7030A0"/>
              </a:solidFill>
              <a:latin typeface="Times New Roman" panose="02020603050405020304" pitchFamily="18" charset="0"/>
              <a:ea typeface="微软雅黑" panose="020B0503020204020204" charset="-122"/>
              <a:cs typeface="楷体" panose="02010609060101010101" charset="-122"/>
            </a:endParaRPr>
          </a:p>
        </p:txBody>
      </p:sp>
      <p:sp>
        <p:nvSpPr>
          <p:cNvPr id="6" name="文本框 22"/>
          <p:cNvSpPr txBox="1"/>
          <p:nvPr>
            <p:custDataLst>
              <p:tags r:id="rId4"/>
            </p:custDataLst>
          </p:nvPr>
        </p:nvSpPr>
        <p:spPr>
          <a:xfrm>
            <a:off x="728132" y="4924726"/>
            <a:ext cx="1651221" cy="572454"/>
          </a:xfrm>
          <a:prstGeom prst="rect">
            <a:avLst/>
          </a:prstGeom>
          <a:gradFill>
            <a:gsLst>
              <a:gs pos="42000">
                <a:srgbClr val="F0F0F0"/>
              </a:gs>
              <a:gs pos="0">
                <a:schemeClr val="bg1"/>
              </a:gs>
              <a:gs pos="100000">
                <a:schemeClr val="bg1">
                  <a:lumMod val="85000"/>
                </a:schemeClr>
              </a:gs>
              <a:gs pos="0">
                <a:schemeClr val="bg1"/>
              </a:gs>
            </a:gsLst>
            <a:lin ang="18900000" scaled="0"/>
          </a:gradFill>
          <a:ln w="9525">
            <a:noFill/>
          </a:ln>
        </p:spPr>
        <p:txBody>
          <a:bodyPr lIns="91430" tIns="45715" rIns="91430" bIns="45715" anchor="t">
            <a:spAutoFit/>
          </a:bodyPr>
          <a:lstStyle/>
          <a:p>
            <a:pPr defTabSz="1222375">
              <a:lnSpc>
                <a:spcPct val="130000"/>
              </a:lnSpc>
              <a:spcBef>
                <a:spcPct val="0"/>
              </a:spcBef>
              <a:spcAft>
                <a:spcPct val="0"/>
              </a:spcAft>
            </a:pPr>
            <a:r>
              <a:rPr lang="zh-CN" altLang="zh-CN" sz="2400" kern="0">
                <a:solidFill>
                  <a:srgbClr val="181717"/>
                </a:solidFill>
                <a:latin typeface="仿宋" panose="02010609060101010101" pitchFamily="49" charset="-122"/>
                <a:ea typeface="仿宋" panose="02010609060101010101" pitchFamily="49" charset="-122"/>
                <a:cs typeface="Helvetica"/>
                <a:sym typeface="Helvetica"/>
              </a:rPr>
              <a:t>预期功能</a:t>
            </a:r>
            <a:endParaRPr lang="zh-CN" altLang="zh-CN" sz="2400" kern="0">
              <a:solidFill>
                <a:srgbClr val="181717"/>
              </a:solidFill>
              <a:latin typeface="仿宋" panose="02010609060101010101" pitchFamily="49" charset="-122"/>
              <a:ea typeface="仿宋" panose="02010609060101010101" pitchFamily="49" charset="-122"/>
              <a:cs typeface="Helvetica"/>
              <a:sym typeface="Helvetica"/>
            </a:endParaRPr>
          </a:p>
        </p:txBody>
      </p:sp>
      <p:grpSp>
        <p:nvGrpSpPr>
          <p:cNvPr id="7" name="组合 41"/>
          <p:cNvGrpSpPr/>
          <p:nvPr>
            <p:custDataLst>
              <p:tags r:id="rId5"/>
            </p:custDataLst>
          </p:nvPr>
        </p:nvGrpSpPr>
        <p:grpSpPr>
          <a:xfrm>
            <a:off x="728132" y="5496981"/>
            <a:ext cx="1894815" cy="572320"/>
            <a:chOff x="15928" y="6705"/>
            <a:chExt cx="3390" cy="1023"/>
          </a:xfrm>
          <a:gradFill>
            <a:gsLst>
              <a:gs pos="42000">
                <a:srgbClr val="F0F0F0"/>
              </a:gs>
              <a:gs pos="0">
                <a:schemeClr val="bg1"/>
              </a:gs>
              <a:gs pos="100000">
                <a:schemeClr val="bg1">
                  <a:lumMod val="85000"/>
                </a:schemeClr>
              </a:gs>
              <a:gs pos="0">
                <a:schemeClr val="bg1"/>
              </a:gs>
            </a:gsLst>
            <a:lin ang="18900000" scaled="0"/>
          </a:gradFill>
        </p:grpSpPr>
        <p:sp>
          <p:nvSpPr>
            <p:cNvPr id="9" name="文本框 23"/>
            <p:cNvSpPr txBox="1"/>
            <p:nvPr>
              <p:custDataLst>
                <p:tags r:id="rId6"/>
              </p:custDataLst>
            </p:nvPr>
          </p:nvSpPr>
          <p:spPr>
            <a:xfrm>
              <a:off x="15928" y="6705"/>
              <a:ext cx="2955" cy="1023"/>
            </a:xfrm>
            <a:prstGeom prst="rect">
              <a:avLst/>
            </a:prstGeom>
            <a:grp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rPr>
                <a:t>生物功能</a:t>
              </a:r>
              <a:endPar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endParaRPr>
            </a:p>
          </p:txBody>
        </p:sp>
        <p:cxnSp>
          <p:nvCxnSpPr>
            <p:cNvPr id="8" name="直接箭头连接符 7"/>
            <p:cNvCxnSpPr/>
            <p:nvPr>
              <p:custDataLst>
                <p:tags r:id="rId7"/>
              </p:custDataLst>
            </p:nvPr>
          </p:nvCxnSpPr>
          <p:spPr>
            <a:xfrm flipH="1">
              <a:off x="18528" y="7516"/>
              <a:ext cx="790" cy="0"/>
            </a:xfrm>
            <a:prstGeom prst="straightConnector1">
              <a:avLst/>
            </a:prstGeom>
            <a:grpFill/>
            <a:ln w="25400" cap="flat" cmpd="sng" algn="ctr">
              <a:solidFill>
                <a:srgbClr val="000000"/>
              </a:solidFill>
              <a:prstDash val="solid"/>
              <a:headEnd type="none" w="lg" len="lg"/>
              <a:tailEnd type="stealth" w="lg" len="lg"/>
            </a:ln>
            <a:effectLst/>
          </p:spPr>
        </p:cxnSp>
      </p:grpSp>
      <p:grpSp>
        <p:nvGrpSpPr>
          <p:cNvPr id="10" name="组合 36"/>
          <p:cNvGrpSpPr/>
          <p:nvPr>
            <p:custDataLst>
              <p:tags r:id="rId8"/>
            </p:custDataLst>
          </p:nvPr>
        </p:nvGrpSpPr>
        <p:grpSpPr>
          <a:xfrm>
            <a:off x="4224067" y="4743869"/>
            <a:ext cx="1651616" cy="572526"/>
            <a:chOff x="10040" y="5844"/>
            <a:chExt cx="2955" cy="1024"/>
          </a:xfrm>
        </p:grpSpPr>
        <p:cxnSp>
          <p:nvCxnSpPr>
            <p:cNvPr id="11" name="直接箭头连接符 10"/>
            <p:cNvCxnSpPr/>
            <p:nvPr>
              <p:custDataLst>
                <p:tags r:id="rId9"/>
              </p:custDataLst>
            </p:nvPr>
          </p:nvCxnSpPr>
          <p:spPr>
            <a:xfrm flipH="1">
              <a:off x="10235" y="6815"/>
              <a:ext cx="2162" cy="0"/>
            </a:xfrm>
            <a:prstGeom prst="straightConnector1">
              <a:avLst/>
            </a:prstGeom>
            <a:noFill/>
            <a:ln w="47625" cap="flat" cmpd="sng" algn="ctr">
              <a:solidFill>
                <a:srgbClr val="FF0000"/>
              </a:solidFill>
              <a:prstDash val="solid"/>
              <a:headEnd type="stealth" w="lg" len="lg"/>
              <a:tailEnd type="none" w="lg" len="lg"/>
            </a:ln>
            <a:effectLst/>
          </p:spPr>
        </p:cxnSp>
        <p:sp>
          <p:nvSpPr>
            <p:cNvPr id="12" name="文本框 24"/>
            <p:cNvSpPr txBox="1"/>
            <p:nvPr>
              <p:custDataLst>
                <p:tags r:id="rId10"/>
              </p:custDataLst>
            </p:nvPr>
          </p:nvSpPr>
          <p:spPr>
            <a:xfrm>
              <a:off x="10040" y="5844"/>
              <a:ext cx="2955" cy="1024"/>
            </a:xfrm>
            <a:prstGeom prst="rect">
              <a:avLst/>
            </a:prstGeom>
            <a:no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rPr>
                <a:t>分子设计</a:t>
              </a:r>
              <a:endPar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endParaRPr>
            </a:p>
          </p:txBody>
        </p:sp>
      </p:grpSp>
      <p:grpSp>
        <p:nvGrpSpPr>
          <p:cNvPr id="13" name="组合 40"/>
          <p:cNvGrpSpPr/>
          <p:nvPr>
            <p:custDataLst>
              <p:tags r:id="rId11"/>
            </p:custDataLst>
          </p:nvPr>
        </p:nvGrpSpPr>
        <p:grpSpPr>
          <a:xfrm>
            <a:off x="4434194" y="5685082"/>
            <a:ext cx="1070935" cy="572319"/>
            <a:chOff x="10530" y="7820"/>
            <a:chExt cx="1917" cy="1023"/>
          </a:xfrm>
        </p:grpSpPr>
        <p:cxnSp>
          <p:nvCxnSpPr>
            <p:cNvPr id="14" name="直接箭头连接符 13"/>
            <p:cNvCxnSpPr/>
            <p:nvPr>
              <p:custDataLst>
                <p:tags r:id="rId12"/>
              </p:custDataLst>
            </p:nvPr>
          </p:nvCxnSpPr>
          <p:spPr>
            <a:xfrm>
              <a:off x="10530" y="7870"/>
              <a:ext cx="1700" cy="7"/>
            </a:xfrm>
            <a:prstGeom prst="straightConnector1">
              <a:avLst/>
            </a:prstGeom>
            <a:noFill/>
            <a:ln w="25400" cap="flat" cmpd="sng" algn="ctr">
              <a:solidFill>
                <a:srgbClr val="000000"/>
              </a:solidFill>
              <a:prstDash val="solid"/>
              <a:headEnd type="arrow" w="lg" len="lg"/>
              <a:tailEnd type="none" w="lg" len="lg"/>
            </a:ln>
            <a:effectLst/>
          </p:spPr>
        </p:cxnSp>
        <p:sp>
          <p:nvSpPr>
            <p:cNvPr id="15" name="文本框 25"/>
            <p:cNvSpPr txBox="1"/>
            <p:nvPr>
              <p:custDataLst>
                <p:tags r:id="rId13"/>
              </p:custDataLst>
            </p:nvPr>
          </p:nvSpPr>
          <p:spPr>
            <a:xfrm>
              <a:off x="10650" y="7820"/>
              <a:ext cx="1797" cy="1023"/>
            </a:xfrm>
            <a:prstGeom prst="rect">
              <a:avLst/>
            </a:prstGeom>
            <a:no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rPr>
                <a:t>折叠</a:t>
              </a:r>
              <a:endParaRPr kumimoji="0" lang="zh-CN"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endParaRPr>
            </a:p>
          </p:txBody>
        </p:sp>
      </p:grpSp>
      <p:grpSp>
        <p:nvGrpSpPr>
          <p:cNvPr id="16" name="组合 37"/>
          <p:cNvGrpSpPr/>
          <p:nvPr>
            <p:custDataLst>
              <p:tags r:id="rId14"/>
            </p:custDataLst>
          </p:nvPr>
        </p:nvGrpSpPr>
        <p:grpSpPr>
          <a:xfrm>
            <a:off x="7146984" y="4778481"/>
            <a:ext cx="2614016" cy="572302"/>
            <a:chOff x="1835" y="5887"/>
            <a:chExt cx="4678" cy="1024"/>
          </a:xfrm>
        </p:grpSpPr>
        <p:cxnSp>
          <p:nvCxnSpPr>
            <p:cNvPr id="17" name="直接箭头连接符 16"/>
            <p:cNvCxnSpPr/>
            <p:nvPr>
              <p:custDataLst>
                <p:tags r:id="rId15"/>
              </p:custDataLst>
            </p:nvPr>
          </p:nvCxnSpPr>
          <p:spPr>
            <a:xfrm flipH="1">
              <a:off x="1835" y="6815"/>
              <a:ext cx="4678" cy="0"/>
            </a:xfrm>
            <a:prstGeom prst="straightConnector1">
              <a:avLst/>
            </a:prstGeom>
            <a:noFill/>
            <a:ln w="47625" cap="flat" cmpd="sng" algn="ctr">
              <a:solidFill>
                <a:srgbClr val="FF0000"/>
              </a:solidFill>
              <a:prstDash val="solid"/>
              <a:headEnd type="stealth" w="lg" len="lg"/>
              <a:tailEnd type="none" w="lg" len="lg"/>
            </a:ln>
            <a:effectLst/>
          </p:spPr>
        </p:cxnSp>
        <p:sp>
          <p:nvSpPr>
            <p:cNvPr id="18" name="文本框 26"/>
            <p:cNvSpPr txBox="1"/>
            <p:nvPr>
              <p:custDataLst>
                <p:tags r:id="rId16"/>
              </p:custDataLst>
            </p:nvPr>
          </p:nvSpPr>
          <p:spPr>
            <a:xfrm>
              <a:off x="2659" y="5887"/>
              <a:ext cx="2955" cy="1024"/>
            </a:xfrm>
            <a:prstGeom prst="rect">
              <a:avLst/>
            </a:prstGeom>
            <a:no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en-US" altLang="zh-CN"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楷体" panose="02010609060101010101" charset="-122"/>
                  <a:sym typeface="Helvetica"/>
                </a:rPr>
                <a:t>DNA</a:t>
              </a:r>
              <a:r>
                <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楷体" panose="02010609060101010101" charset="-122"/>
                  <a:sym typeface="Helvetica"/>
                </a:rPr>
                <a:t>合成</a:t>
              </a:r>
              <a:endPar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楷体" panose="02010609060101010101" charset="-122"/>
                <a:sym typeface="Helvetica"/>
              </a:endParaRPr>
            </a:p>
          </p:txBody>
        </p:sp>
      </p:grpSp>
      <p:grpSp>
        <p:nvGrpSpPr>
          <p:cNvPr id="19" name="组合 39"/>
          <p:cNvGrpSpPr/>
          <p:nvPr>
            <p:custDataLst>
              <p:tags r:id="rId17"/>
            </p:custDataLst>
          </p:nvPr>
        </p:nvGrpSpPr>
        <p:grpSpPr>
          <a:xfrm>
            <a:off x="7167587" y="5685077"/>
            <a:ext cx="1338498" cy="593000"/>
            <a:chOff x="5441" y="7870"/>
            <a:chExt cx="1639" cy="1060"/>
          </a:xfrm>
        </p:grpSpPr>
        <p:cxnSp>
          <p:nvCxnSpPr>
            <p:cNvPr id="20" name="直接箭头连接符 19"/>
            <p:cNvCxnSpPr/>
            <p:nvPr>
              <p:custDataLst>
                <p:tags r:id="rId18"/>
              </p:custDataLst>
            </p:nvPr>
          </p:nvCxnSpPr>
          <p:spPr>
            <a:xfrm flipH="1">
              <a:off x="5441" y="7870"/>
              <a:ext cx="903" cy="0"/>
            </a:xfrm>
            <a:prstGeom prst="straightConnector1">
              <a:avLst/>
            </a:prstGeom>
            <a:noFill/>
            <a:ln w="25400" cap="flat" cmpd="sng" algn="ctr">
              <a:solidFill>
                <a:srgbClr val="000000"/>
              </a:solidFill>
              <a:prstDash val="solid"/>
              <a:headEnd type="none" w="lg" len="lg"/>
              <a:tailEnd type="stealth" w="lg" len="lg"/>
            </a:ln>
            <a:effectLst/>
          </p:spPr>
        </p:cxnSp>
        <p:sp>
          <p:nvSpPr>
            <p:cNvPr id="21" name="文本框 27"/>
            <p:cNvSpPr txBox="1"/>
            <p:nvPr>
              <p:custDataLst>
                <p:tags r:id="rId19"/>
              </p:custDataLst>
            </p:nvPr>
          </p:nvSpPr>
          <p:spPr>
            <a:xfrm>
              <a:off x="5463" y="7907"/>
              <a:ext cx="1617" cy="1023"/>
            </a:xfrm>
            <a:prstGeom prst="rect">
              <a:avLst/>
            </a:prstGeom>
            <a:no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rPr>
                <a:t>翻译</a:t>
              </a:r>
              <a:endPar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endParaRPr>
            </a:p>
          </p:txBody>
        </p:sp>
      </p:grpSp>
      <p:grpSp>
        <p:nvGrpSpPr>
          <p:cNvPr id="22" name="组合 38"/>
          <p:cNvGrpSpPr/>
          <p:nvPr>
            <p:custDataLst>
              <p:tags r:id="rId20"/>
            </p:custDataLst>
          </p:nvPr>
        </p:nvGrpSpPr>
        <p:grpSpPr>
          <a:xfrm>
            <a:off x="9177426" y="5685080"/>
            <a:ext cx="1355695" cy="572600"/>
            <a:chOff x="1890" y="7870"/>
            <a:chExt cx="1617" cy="1024"/>
          </a:xfrm>
        </p:grpSpPr>
        <p:cxnSp>
          <p:nvCxnSpPr>
            <p:cNvPr id="23" name="直接箭头连接符 22"/>
            <p:cNvCxnSpPr/>
            <p:nvPr>
              <p:custDataLst>
                <p:tags r:id="rId21"/>
              </p:custDataLst>
            </p:nvPr>
          </p:nvCxnSpPr>
          <p:spPr>
            <a:xfrm flipH="1">
              <a:off x="1985" y="7870"/>
              <a:ext cx="875" cy="0"/>
            </a:xfrm>
            <a:prstGeom prst="straightConnector1">
              <a:avLst/>
            </a:prstGeom>
            <a:noFill/>
            <a:ln w="25400" cap="flat" cmpd="sng" algn="ctr">
              <a:solidFill>
                <a:srgbClr val="000000"/>
              </a:solidFill>
              <a:prstDash val="solid"/>
              <a:headEnd type="none" w="lg" len="lg"/>
              <a:tailEnd type="stealth" w="lg" len="lg"/>
            </a:ln>
            <a:effectLst/>
          </p:spPr>
        </p:cxnSp>
        <p:sp>
          <p:nvSpPr>
            <p:cNvPr id="24" name="文本框 28"/>
            <p:cNvSpPr txBox="1"/>
            <p:nvPr>
              <p:custDataLst>
                <p:tags r:id="rId22"/>
              </p:custDataLst>
            </p:nvPr>
          </p:nvSpPr>
          <p:spPr>
            <a:xfrm>
              <a:off x="1890" y="7870"/>
              <a:ext cx="1617" cy="1024"/>
            </a:xfrm>
            <a:prstGeom prst="rect">
              <a:avLst/>
            </a:prstGeom>
            <a:noFill/>
            <a:ln w="9525">
              <a:noFill/>
            </a:ln>
          </p:spPr>
          <p:txBody>
            <a:bodyPr anchor="t">
              <a:spAutoFit/>
            </a:bodyPr>
            <a:lstStyle/>
            <a:p>
              <a:pPr marL="0" marR="0" lvl="0" indent="0" defTabSz="1222375" eaLnBrk="1" fontAlgn="auto" latinLnBrk="0" hangingPunct="1">
                <a:lnSpc>
                  <a:spcPct val="130000"/>
                </a:lnSpc>
                <a:spcBef>
                  <a:spcPct val="0"/>
                </a:spcBef>
                <a:spcAft>
                  <a:spcPct val="0"/>
                </a:spcAft>
                <a:buClrTx/>
                <a:buSzTx/>
                <a:buFontTx/>
                <a:buNone/>
                <a:defRPr/>
              </a:pPr>
              <a:r>
                <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rPr>
                <a:t>转录</a:t>
              </a:r>
              <a:endParaRPr kumimoji="0" lang="zh-CN" altLang="en-US" sz="2400" i="0" u="none" strike="noStrike" kern="0" cap="none" spc="0" normalizeH="0" baseline="0" noProof="0">
                <a:ln>
                  <a:noFill/>
                </a:ln>
                <a:solidFill>
                  <a:srgbClr val="181717"/>
                </a:solidFill>
                <a:effectLst/>
                <a:uLnTx/>
                <a:uFillTx/>
                <a:latin typeface="仿宋" panose="02010609060101010101" pitchFamily="49" charset="-122"/>
                <a:ea typeface="仿宋" panose="02010609060101010101" pitchFamily="49" charset="-122"/>
                <a:cs typeface="Helvetica"/>
                <a:sym typeface="Helvetica"/>
              </a:endParaRPr>
            </a:p>
          </p:txBody>
        </p:sp>
      </p:grpSp>
      <p:sp>
        <p:nvSpPr>
          <p:cNvPr id="25" name="文本框 12"/>
          <p:cNvSpPr txBox="1"/>
          <p:nvPr>
            <p:custDataLst>
              <p:tags r:id="rId23"/>
            </p:custDataLst>
          </p:nvPr>
        </p:nvSpPr>
        <p:spPr>
          <a:xfrm>
            <a:off x="10131845" y="5170506"/>
            <a:ext cx="1114786" cy="777188"/>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solidFill>
                  <a:schemeClr val="lt1"/>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zh-CN" sz="2400">
                <a:solidFill>
                  <a:schemeClr val="tx1"/>
                </a:solidFill>
                <a:latin typeface="仿宋" panose="02010609060101010101" pitchFamily="49" charset="-122"/>
                <a:ea typeface="仿宋" panose="02010609060101010101" pitchFamily="49" charset="-122"/>
                <a:sym typeface="+mn-ea"/>
              </a:rPr>
              <a:t>基因</a:t>
            </a:r>
            <a:endParaRPr lang="zh-CN" altLang="zh-CN" sz="2400">
              <a:solidFill>
                <a:schemeClr val="tx1"/>
              </a:solidFill>
              <a:latin typeface="仿宋" panose="02010609060101010101" pitchFamily="49" charset="-122"/>
              <a:ea typeface="仿宋" panose="02010609060101010101" pitchFamily="49" charset="-122"/>
              <a:sym typeface="+mn-ea"/>
            </a:endParaRPr>
          </a:p>
          <a:p>
            <a:r>
              <a:rPr lang="zh-CN" altLang="zh-CN" sz="2400">
                <a:solidFill>
                  <a:schemeClr val="tx1"/>
                </a:solidFill>
                <a:latin typeface="仿宋" panose="02010609060101010101" pitchFamily="49" charset="-122"/>
                <a:ea typeface="仿宋" panose="02010609060101010101" pitchFamily="49" charset="-122"/>
                <a:sym typeface="+mn-ea"/>
              </a:rPr>
              <a:t>DNA</a:t>
            </a:r>
            <a:endParaRPr lang="zh-CN" altLang="zh-CN" sz="2400">
              <a:solidFill>
                <a:schemeClr val="tx1"/>
              </a:solidFill>
              <a:latin typeface="仿宋" panose="02010609060101010101" pitchFamily="49" charset="-122"/>
              <a:ea typeface="仿宋" panose="02010609060101010101" pitchFamily="49" charset="-122"/>
              <a:sym typeface="+mn-ea"/>
            </a:endParaRPr>
          </a:p>
        </p:txBody>
      </p:sp>
      <p:sp>
        <p:nvSpPr>
          <p:cNvPr id="26" name="文本框 7"/>
          <p:cNvSpPr txBox="1"/>
          <p:nvPr>
            <p:custDataLst>
              <p:tags r:id="rId24"/>
            </p:custDataLst>
          </p:nvPr>
        </p:nvSpPr>
        <p:spPr>
          <a:xfrm>
            <a:off x="2690256" y="5041601"/>
            <a:ext cx="1530985" cy="777188"/>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solidFill>
                  <a:schemeClr val="lt1"/>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zh-CN" sz="2400">
                <a:solidFill>
                  <a:schemeClr val="tx1"/>
                </a:solidFill>
                <a:latin typeface="仿宋" panose="02010609060101010101" pitchFamily="49" charset="-122"/>
                <a:ea typeface="仿宋" panose="02010609060101010101" pitchFamily="49" charset="-122"/>
                <a:sym typeface="Helvetica"/>
              </a:rPr>
              <a:t>蛋白质</a:t>
            </a:r>
            <a:endParaRPr lang="zh-CN" altLang="zh-CN" sz="2400">
              <a:solidFill>
                <a:schemeClr val="tx1"/>
              </a:solidFill>
              <a:latin typeface="仿宋" panose="02010609060101010101" pitchFamily="49" charset="-122"/>
              <a:ea typeface="仿宋" panose="02010609060101010101" pitchFamily="49" charset="-122"/>
              <a:sym typeface="Helvetica"/>
            </a:endParaRPr>
          </a:p>
          <a:p>
            <a:r>
              <a:rPr lang="zh-CN" altLang="zh-CN" sz="2400">
                <a:solidFill>
                  <a:schemeClr val="tx1"/>
                </a:solidFill>
                <a:latin typeface="仿宋" panose="02010609060101010101" pitchFamily="49" charset="-122"/>
                <a:ea typeface="仿宋" panose="02010609060101010101" pitchFamily="49" charset="-122"/>
                <a:sym typeface="Helvetica"/>
              </a:rPr>
              <a:t>结构</a:t>
            </a:r>
            <a:endParaRPr lang="zh-CN" altLang="zh-CN" sz="2400">
              <a:solidFill>
                <a:schemeClr val="tx1"/>
              </a:solidFill>
              <a:latin typeface="仿宋" panose="02010609060101010101" pitchFamily="49" charset="-122"/>
              <a:ea typeface="仿宋" panose="02010609060101010101" pitchFamily="49" charset="-122"/>
              <a:sym typeface="Helvetica"/>
            </a:endParaRPr>
          </a:p>
        </p:txBody>
      </p:sp>
      <p:sp>
        <p:nvSpPr>
          <p:cNvPr id="27" name="文本框 10"/>
          <p:cNvSpPr txBox="1"/>
          <p:nvPr>
            <p:custDataLst>
              <p:tags r:id="rId25"/>
            </p:custDataLst>
          </p:nvPr>
        </p:nvSpPr>
        <p:spPr>
          <a:xfrm>
            <a:off x="5652894" y="5041601"/>
            <a:ext cx="1388989" cy="777188"/>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solidFill>
                  <a:schemeClr val="lt1"/>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zh-CN" sz="2400">
                <a:solidFill>
                  <a:schemeClr val="tx1"/>
                </a:solidFill>
                <a:latin typeface="仿宋" panose="02010609060101010101" pitchFamily="49" charset="-122"/>
                <a:ea typeface="仿宋" panose="02010609060101010101" pitchFamily="49" charset="-122"/>
                <a:sym typeface="+mn-ea"/>
              </a:rPr>
              <a:t>氨基酸</a:t>
            </a:r>
            <a:endParaRPr lang="zh-CN" altLang="zh-CN" sz="2400">
              <a:solidFill>
                <a:schemeClr val="tx1"/>
              </a:solidFill>
              <a:latin typeface="仿宋" panose="02010609060101010101" pitchFamily="49" charset="-122"/>
              <a:ea typeface="仿宋" panose="02010609060101010101" pitchFamily="49" charset="-122"/>
              <a:sym typeface="+mn-ea"/>
            </a:endParaRPr>
          </a:p>
          <a:p>
            <a:r>
              <a:rPr lang="zh-CN" altLang="zh-CN" sz="2400">
                <a:solidFill>
                  <a:schemeClr val="tx1"/>
                </a:solidFill>
                <a:latin typeface="仿宋" panose="02010609060101010101" pitchFamily="49" charset="-122"/>
                <a:ea typeface="仿宋" panose="02010609060101010101" pitchFamily="49" charset="-122"/>
                <a:sym typeface="+mn-ea"/>
              </a:rPr>
              <a:t>序列</a:t>
            </a:r>
            <a:endParaRPr lang="zh-CN" altLang="zh-CN" sz="2400">
              <a:solidFill>
                <a:schemeClr val="tx1"/>
              </a:solidFill>
              <a:latin typeface="仿宋" panose="02010609060101010101" pitchFamily="49" charset="-122"/>
              <a:ea typeface="仿宋" panose="02010609060101010101" pitchFamily="49" charset="-122"/>
              <a:sym typeface="+mn-ea"/>
            </a:endParaRPr>
          </a:p>
        </p:txBody>
      </p:sp>
      <p:sp>
        <p:nvSpPr>
          <p:cNvPr id="28" name="文本框 14"/>
          <p:cNvSpPr txBox="1"/>
          <p:nvPr>
            <p:custDataLst>
              <p:tags r:id="rId26"/>
            </p:custDataLst>
          </p:nvPr>
        </p:nvSpPr>
        <p:spPr>
          <a:xfrm>
            <a:off x="7966947" y="5488655"/>
            <a:ext cx="1148559" cy="459241"/>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solidFill>
                  <a:schemeClr val="lt1"/>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zh-CN" sz="2400">
                <a:solidFill>
                  <a:schemeClr val="tx1"/>
                </a:solidFill>
                <a:latin typeface="仿宋" panose="02010609060101010101" pitchFamily="49" charset="-122"/>
                <a:ea typeface="仿宋" panose="02010609060101010101" pitchFamily="49" charset="-122"/>
                <a:sym typeface="+mn-ea"/>
              </a:rPr>
              <a:t>mRNA</a:t>
            </a:r>
            <a:endParaRPr lang="zh-CN" altLang="zh-CN" sz="2400">
              <a:solidFill>
                <a:schemeClr val="tx1"/>
              </a:solidFill>
              <a:latin typeface="仿宋" panose="02010609060101010101" pitchFamily="49" charset="-122"/>
              <a:ea typeface="仿宋" panose="02010609060101010101" pitchFamily="49" charset="-122"/>
              <a:sym typeface="+mn-ea"/>
            </a:endParaRPr>
          </a:p>
        </p:txBody>
      </p:sp>
      <p:sp>
        <p:nvSpPr>
          <p:cNvPr id="4" name="矩形 3"/>
          <p:cNvSpPr/>
          <p:nvPr>
            <p:custDataLst>
              <p:tags r:id="rId27"/>
            </p:custDataLst>
          </p:nvPr>
        </p:nvSpPr>
        <p:spPr bwMode="auto">
          <a:xfrm>
            <a:off x="235585" y="22034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cxnSp>
        <p:nvCxnSpPr>
          <p:cNvPr id="5" name="直接箭头连接符 4"/>
          <p:cNvCxnSpPr/>
          <p:nvPr>
            <p:custDataLst>
              <p:tags r:id="rId28"/>
            </p:custDataLst>
          </p:nvPr>
        </p:nvCxnSpPr>
        <p:spPr>
          <a:xfrm flipH="1">
            <a:off x="2209588" y="5266769"/>
            <a:ext cx="481965" cy="0"/>
          </a:xfrm>
          <a:prstGeom prst="straightConnector1">
            <a:avLst/>
          </a:prstGeom>
          <a:noFill/>
          <a:ln w="47625" cap="flat" cmpd="sng" algn="ctr">
            <a:solidFill>
              <a:srgbClr val="FF0000"/>
            </a:solidFill>
            <a:prstDash val="solid"/>
            <a:headEnd type="stealth" w="lg" len="lg"/>
            <a:tailEnd type="none" w="lg" len="lg"/>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linds(horizontal)">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custDataLst>
              <p:tags r:id="rId1"/>
            </p:custDataLst>
          </p:nvPr>
        </p:nvSpPr>
        <p:spPr>
          <a:xfrm>
            <a:off x="930275" y="1377950"/>
            <a:ext cx="10332085" cy="51498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a:t>
            </a:r>
            <a:r>
              <a:rPr lang="en-US" altLang="zh-CN" sz="2400">
                <a:latin typeface="楷体" panose="02010609060101010101" charset="-122"/>
                <a:ea typeface="楷体" panose="02010609060101010101" charset="-122"/>
                <a:cs typeface="楷体" panose="02010609060101010101" charset="-122"/>
                <a:sym typeface="+mn-ea"/>
              </a:rPr>
              <a:t>2.</a:t>
            </a:r>
            <a:r>
              <a:rPr lang="zh-CN" altLang="en-US" sz="2400">
                <a:latin typeface="楷体" panose="02010609060101010101" charset="-122"/>
                <a:ea typeface="楷体" panose="02010609060101010101" charset="-122"/>
                <a:cs typeface="楷体" panose="02010609060101010101" charset="-122"/>
                <a:sym typeface="+mn-ea"/>
              </a:rPr>
              <a:t>完成94页思考·讨论“蛋白质工程基本思路的应用”讨论题。</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24" name="文本框 23"/>
          <p:cNvSpPr txBox="1"/>
          <p:nvPr>
            <p:custDataLst>
              <p:tags r:id="rId2"/>
            </p:custDataLst>
          </p:nvPr>
        </p:nvSpPr>
        <p:spPr>
          <a:xfrm>
            <a:off x="-95538" y="2951978"/>
            <a:ext cx="5375354" cy="526234"/>
          </a:xfrm>
          <a:prstGeom prst="rect">
            <a:avLst/>
          </a:prstGeom>
          <a:noFill/>
        </p:spPr>
        <p:txBody>
          <a:bodyPr wrap="square" rtlCol="0">
            <a:spAutoFit/>
          </a:bodyPr>
          <a:lstStyle/>
          <a:p>
            <a:pPr indent="628650" fontAlgn="auto">
              <a:lnSpc>
                <a:spcPts val="3800"/>
              </a:lnSpc>
              <a:spcBef>
                <a:spcPts val="600"/>
              </a:spcBef>
              <a:spcAft>
                <a:spcPct val="0"/>
              </a:spcAft>
            </a:pPr>
            <a:r>
              <a:rPr lang="zh-CN" altLang="en-US" sz="2400">
                <a:solidFill>
                  <a:srgbClr val="000000"/>
                </a:solidFill>
                <a:latin typeface="Times New Roman" panose="02020603050405020304" pitchFamily="18" charset="0"/>
                <a:ea typeface="仿宋" panose="02010609060101010101" pitchFamily="49" charset="-122"/>
              </a:rPr>
              <a:t>某多肽链的一段氨基酸序列是：</a:t>
            </a:r>
            <a:endParaRPr lang="en-US" altLang="zh-CN" sz="2400">
              <a:solidFill>
                <a:srgbClr val="000000"/>
              </a:solidFill>
              <a:latin typeface="Times New Roman" panose="02020603050405020304" pitchFamily="18" charset="0"/>
              <a:ea typeface="仿宋" panose="02010609060101010101" pitchFamily="49" charset="-122"/>
            </a:endParaRPr>
          </a:p>
        </p:txBody>
      </p:sp>
      <p:grpSp>
        <p:nvGrpSpPr>
          <p:cNvPr id="25" name="组合 24"/>
          <p:cNvGrpSpPr/>
          <p:nvPr>
            <p:custDataLst>
              <p:tags r:id="rId3"/>
            </p:custDataLst>
          </p:nvPr>
        </p:nvGrpSpPr>
        <p:grpSpPr>
          <a:xfrm>
            <a:off x="22676" y="3974154"/>
            <a:ext cx="5343884" cy="930230"/>
            <a:chOff x="348527" y="2705256"/>
            <a:chExt cx="5343884" cy="930230"/>
          </a:xfrm>
        </p:grpSpPr>
        <p:grpSp>
          <p:nvGrpSpPr>
            <p:cNvPr id="26" name="组合 25"/>
            <p:cNvGrpSpPr/>
            <p:nvPr>
              <p:custDataLst>
                <p:tags r:id="rId4"/>
              </p:custDataLst>
            </p:nvPr>
          </p:nvGrpSpPr>
          <p:grpSpPr>
            <a:xfrm>
              <a:off x="859726" y="2705256"/>
              <a:ext cx="954107" cy="930230"/>
              <a:chOff x="799526" y="3484727"/>
              <a:chExt cx="954107" cy="930230"/>
            </a:xfrm>
          </p:grpSpPr>
          <p:sp>
            <p:nvSpPr>
              <p:cNvPr id="50" name="椭圆 49"/>
              <p:cNvSpPr/>
              <p:nvPr>
                <p:custDataLst>
                  <p:tags r:id="rId5"/>
                </p:custDataLst>
              </p:nvPr>
            </p:nvSpPr>
            <p:spPr>
              <a:xfrm>
                <a:off x="814546"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sp>
            <p:nvSpPr>
              <p:cNvPr id="51" name="文本框 50"/>
              <p:cNvSpPr txBox="1"/>
              <p:nvPr>
                <p:custDataLst>
                  <p:tags r:id="rId6"/>
                </p:custDataLst>
              </p:nvPr>
            </p:nvSpPr>
            <p:spPr>
              <a:xfrm>
                <a:off x="799526"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丙氨酸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sp>
          <p:nvSpPr>
            <p:cNvPr id="27" name="文本框 26"/>
            <p:cNvSpPr txBox="1"/>
            <p:nvPr>
              <p:custDataLst>
                <p:tags r:id="rId7"/>
              </p:custDataLst>
            </p:nvPr>
          </p:nvSpPr>
          <p:spPr>
            <a:xfrm>
              <a:off x="348527" y="2985705"/>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34" name="文本框 33"/>
            <p:cNvSpPr txBox="1"/>
            <p:nvPr>
              <p:custDataLst>
                <p:tags r:id="rId8"/>
              </p:custDataLst>
            </p:nvPr>
          </p:nvSpPr>
          <p:spPr>
            <a:xfrm>
              <a:off x="4994784" y="2981562"/>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nvGrpSpPr>
            <p:cNvPr id="35" name="组合 34"/>
            <p:cNvGrpSpPr/>
            <p:nvPr>
              <p:custDataLst>
                <p:tags r:id="rId9"/>
              </p:custDataLst>
            </p:nvPr>
          </p:nvGrpSpPr>
          <p:grpSpPr>
            <a:xfrm>
              <a:off x="1915265" y="2705256"/>
              <a:ext cx="954107" cy="930230"/>
              <a:chOff x="2005709" y="3484727"/>
              <a:chExt cx="954107" cy="930230"/>
            </a:xfrm>
          </p:grpSpPr>
          <p:sp>
            <p:nvSpPr>
              <p:cNvPr id="48" name="文本框 47"/>
              <p:cNvSpPr txBox="1"/>
              <p:nvPr>
                <p:custDataLst>
                  <p:tags r:id="rId10"/>
                </p:custDataLst>
              </p:nvPr>
            </p:nvSpPr>
            <p:spPr>
              <a:xfrm>
                <a:off x="2005709"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色氨酸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49" name="椭圆 48"/>
              <p:cNvSpPr/>
              <p:nvPr>
                <p:custDataLst>
                  <p:tags r:id="rId11"/>
                </p:custDataLst>
              </p:nvPr>
            </p:nvSpPr>
            <p:spPr>
              <a:xfrm>
                <a:off x="2018311"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37" name="组合 36"/>
            <p:cNvGrpSpPr/>
            <p:nvPr>
              <p:custDataLst>
                <p:tags r:id="rId12"/>
              </p:custDataLst>
            </p:nvPr>
          </p:nvGrpSpPr>
          <p:grpSpPr>
            <a:xfrm>
              <a:off x="2967246" y="2705256"/>
              <a:ext cx="954107" cy="930230"/>
              <a:chOff x="3165122" y="3496679"/>
              <a:chExt cx="954107" cy="930230"/>
            </a:xfrm>
          </p:grpSpPr>
          <p:sp>
            <p:nvSpPr>
              <p:cNvPr id="46" name="文本框 45"/>
              <p:cNvSpPr txBox="1"/>
              <p:nvPr>
                <p:custDataLst>
                  <p:tags r:id="rId13"/>
                </p:custDataLst>
              </p:nvPr>
            </p:nvSpPr>
            <p:spPr>
              <a:xfrm>
                <a:off x="3165122" y="3758050"/>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赖氨酸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47" name="椭圆 46"/>
              <p:cNvSpPr/>
              <p:nvPr>
                <p:custDataLst>
                  <p:tags r:id="rId14"/>
                </p:custDataLst>
              </p:nvPr>
            </p:nvSpPr>
            <p:spPr>
              <a:xfrm>
                <a:off x="3178864" y="3496679"/>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38" name="组合 37"/>
            <p:cNvGrpSpPr/>
            <p:nvPr>
              <p:custDataLst>
                <p:tags r:id="rId15"/>
              </p:custDataLst>
            </p:nvPr>
          </p:nvGrpSpPr>
          <p:grpSpPr>
            <a:xfrm>
              <a:off x="4034110" y="2705256"/>
              <a:ext cx="930230" cy="930230"/>
              <a:chOff x="4080757" y="3594686"/>
              <a:chExt cx="930230" cy="930230"/>
            </a:xfrm>
          </p:grpSpPr>
          <p:sp>
            <p:nvSpPr>
              <p:cNvPr id="44" name="文本框 43"/>
              <p:cNvSpPr txBox="1"/>
              <p:nvPr>
                <p:custDataLst>
                  <p:tags r:id="rId16"/>
                </p:custDataLst>
              </p:nvPr>
            </p:nvSpPr>
            <p:spPr>
              <a:xfrm>
                <a:off x="4185053" y="3736636"/>
                <a:ext cx="697627" cy="707886"/>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苯丙</a:t>
                </a:r>
                <a:endPar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45" name="椭圆 44"/>
              <p:cNvSpPr/>
              <p:nvPr>
                <p:custDataLst>
                  <p:tags r:id="rId17"/>
                </p:custDataLst>
              </p:nvPr>
            </p:nvSpPr>
            <p:spPr>
              <a:xfrm>
                <a:off x="4080757" y="3594686"/>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cxnSp>
          <p:nvCxnSpPr>
            <p:cNvPr id="39" name="直接连接符 38"/>
            <p:cNvCxnSpPr/>
            <p:nvPr>
              <p:custDataLst>
                <p:tags r:id="rId18"/>
              </p:custDataLst>
            </p:nvPr>
          </p:nvCxnSpPr>
          <p:spPr>
            <a:xfrm>
              <a:off x="1802361" y="3170371"/>
              <a:ext cx="125506" cy="0"/>
            </a:xfrm>
            <a:prstGeom prst="line">
              <a:avLst/>
            </a:prstGeom>
            <a:noFill/>
            <a:ln w="19050" cap="flat" cmpd="sng" algn="ctr">
              <a:solidFill>
                <a:srgbClr val="00B050"/>
              </a:solidFill>
              <a:prstDash val="solid"/>
              <a:miter lim="800000"/>
              <a:tailEnd type="none"/>
            </a:ln>
            <a:effectLst/>
          </p:spPr>
        </p:cxnSp>
        <p:cxnSp>
          <p:nvCxnSpPr>
            <p:cNvPr id="40" name="直接连接符 39"/>
            <p:cNvCxnSpPr/>
            <p:nvPr>
              <p:custDataLst>
                <p:tags r:id="rId19"/>
              </p:custDataLst>
            </p:nvPr>
          </p:nvCxnSpPr>
          <p:spPr>
            <a:xfrm>
              <a:off x="749240" y="3170371"/>
              <a:ext cx="125506" cy="0"/>
            </a:xfrm>
            <a:prstGeom prst="line">
              <a:avLst/>
            </a:prstGeom>
            <a:noFill/>
            <a:ln w="19050" cap="flat" cmpd="sng" algn="ctr">
              <a:solidFill>
                <a:srgbClr val="00B050"/>
              </a:solidFill>
              <a:prstDash val="solid"/>
              <a:miter lim="800000"/>
              <a:tailEnd type="none"/>
            </a:ln>
            <a:effectLst/>
          </p:spPr>
        </p:cxnSp>
        <p:cxnSp>
          <p:nvCxnSpPr>
            <p:cNvPr id="41" name="直接连接符 40"/>
            <p:cNvCxnSpPr/>
            <p:nvPr>
              <p:custDataLst>
                <p:tags r:id="rId20"/>
              </p:custDataLst>
            </p:nvPr>
          </p:nvCxnSpPr>
          <p:spPr>
            <a:xfrm>
              <a:off x="2855482" y="3170371"/>
              <a:ext cx="125506" cy="0"/>
            </a:xfrm>
            <a:prstGeom prst="line">
              <a:avLst/>
            </a:prstGeom>
            <a:noFill/>
            <a:ln w="19050" cap="flat" cmpd="sng" algn="ctr">
              <a:solidFill>
                <a:srgbClr val="00B050"/>
              </a:solidFill>
              <a:prstDash val="solid"/>
              <a:miter lim="800000"/>
              <a:tailEnd type="none"/>
            </a:ln>
            <a:effectLst/>
          </p:spPr>
        </p:cxnSp>
        <p:cxnSp>
          <p:nvCxnSpPr>
            <p:cNvPr id="42" name="直接连接符 41"/>
            <p:cNvCxnSpPr/>
            <p:nvPr>
              <p:custDataLst>
                <p:tags r:id="rId21"/>
              </p:custDataLst>
            </p:nvPr>
          </p:nvCxnSpPr>
          <p:spPr>
            <a:xfrm>
              <a:off x="3908604" y="3166228"/>
              <a:ext cx="125506" cy="0"/>
            </a:xfrm>
            <a:prstGeom prst="line">
              <a:avLst/>
            </a:prstGeom>
            <a:noFill/>
            <a:ln w="19050" cap="flat" cmpd="sng" algn="ctr">
              <a:solidFill>
                <a:srgbClr val="00B050"/>
              </a:solidFill>
              <a:prstDash val="solid"/>
              <a:miter lim="800000"/>
              <a:tailEnd type="none"/>
            </a:ln>
            <a:effectLst/>
          </p:spPr>
        </p:cxnSp>
        <p:cxnSp>
          <p:nvCxnSpPr>
            <p:cNvPr id="43" name="直接连接符 42"/>
            <p:cNvCxnSpPr/>
            <p:nvPr>
              <p:custDataLst>
                <p:tags r:id="rId22"/>
              </p:custDataLst>
            </p:nvPr>
          </p:nvCxnSpPr>
          <p:spPr>
            <a:xfrm>
              <a:off x="4964340" y="3166228"/>
              <a:ext cx="125506" cy="0"/>
            </a:xfrm>
            <a:prstGeom prst="line">
              <a:avLst/>
            </a:prstGeom>
            <a:noFill/>
            <a:ln w="19050" cap="flat" cmpd="sng" algn="ctr">
              <a:solidFill>
                <a:srgbClr val="00B050"/>
              </a:solidFill>
              <a:prstDash val="solid"/>
              <a:miter lim="800000"/>
              <a:tailEnd type="none"/>
            </a:ln>
            <a:effectLst/>
          </p:spPr>
        </p:cxnSp>
      </p:grpSp>
      <p:sp>
        <p:nvSpPr>
          <p:cNvPr id="52" name="文本框 51"/>
          <p:cNvSpPr txBox="1"/>
          <p:nvPr>
            <p:custDataLst>
              <p:tags r:id="rId23"/>
            </p:custDataLst>
          </p:nvPr>
        </p:nvSpPr>
        <p:spPr>
          <a:xfrm>
            <a:off x="5530028" y="2227637"/>
            <a:ext cx="5985022" cy="3493033"/>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just" defTabSz="685800">
              <a:lnSpc>
                <a:spcPct val="130000"/>
              </a:lnSpc>
              <a:defRPr sz="2400">
                <a:latin typeface="Times New Roman" panose="02020603050405020304" pitchFamily="18" charset="0"/>
                <a:ea typeface="+mn-ea"/>
                <a:cs typeface="Times New Roman" panose="02020603050405020304" pitchFamily="18" charset="0"/>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pPr>
              <a:lnSpc>
                <a:spcPct val="150000"/>
              </a:lnSpc>
            </a:pPr>
            <a:r>
              <a:rPr lang="zh-CN" altLang="en-US" b="1">
                <a:solidFill>
                  <a:srgbClr val="FF0000"/>
                </a:solidFill>
                <a:latin typeface="仿宋" panose="02010609060101010101" pitchFamily="49" charset="-122"/>
                <a:ea typeface="仿宋" panose="02010609060101010101" pitchFamily="49" charset="-122"/>
              </a:rPr>
              <a:t>讨论</a:t>
            </a:r>
            <a:endParaRPr lang="en-US" altLang="zh-CN" b="1">
              <a:solidFill>
                <a:srgbClr val="FF0000"/>
              </a:solidFill>
              <a:latin typeface="仿宋" panose="02010609060101010101" pitchFamily="49" charset="-122"/>
              <a:ea typeface="仿宋" panose="02010609060101010101" pitchFamily="49" charset="-122"/>
            </a:endParaRPr>
          </a:p>
          <a:p>
            <a:pPr>
              <a:lnSpc>
                <a:spcPct val="150000"/>
              </a:lnSpc>
            </a:pPr>
            <a:r>
              <a:rPr lang="en-US" altLang="zh-CN">
                <a:solidFill>
                  <a:schemeClr val="tx1"/>
                </a:solidFill>
                <a:latin typeface="仿宋" panose="02010609060101010101" pitchFamily="49" charset="-122"/>
                <a:ea typeface="仿宋" panose="02010609060101010101" pitchFamily="49" charset="-122"/>
              </a:rPr>
              <a:t>1</a:t>
            </a:r>
            <a:r>
              <a:rPr lang="zh-CN" altLang="en-US">
                <a:solidFill>
                  <a:schemeClr val="tx1"/>
                </a:solidFill>
                <a:latin typeface="仿宋" panose="02010609060101010101" pitchFamily="49" charset="-122"/>
                <a:ea typeface="仿宋" panose="02010609060101010101" pitchFamily="49" charset="-122"/>
              </a:rPr>
              <a:t>．怎样得出决定这一段肽链的脱氧核苷酸序列？请把相应的碱基序列写出来。</a:t>
            </a:r>
            <a:endParaRPr lang="en-US" altLang="zh-CN">
              <a:solidFill>
                <a:schemeClr val="tx1"/>
              </a:solidFill>
              <a:latin typeface="仿宋" panose="02010609060101010101" pitchFamily="49" charset="-122"/>
              <a:ea typeface="仿宋" panose="02010609060101010101" pitchFamily="49" charset="-122"/>
            </a:endParaRPr>
          </a:p>
          <a:p>
            <a:pPr>
              <a:lnSpc>
                <a:spcPct val="150000"/>
              </a:lnSpc>
            </a:pPr>
            <a:r>
              <a:rPr lang="en-US" altLang="zh-CN">
                <a:solidFill>
                  <a:schemeClr val="tx1"/>
                </a:solidFill>
                <a:latin typeface="仿宋" panose="02010609060101010101" pitchFamily="49" charset="-122"/>
                <a:ea typeface="仿宋" panose="02010609060101010101" pitchFamily="49" charset="-122"/>
              </a:rPr>
              <a:t>2</a:t>
            </a:r>
            <a:r>
              <a:rPr lang="zh-CN" altLang="en-US">
                <a:solidFill>
                  <a:schemeClr val="tx1"/>
                </a:solidFill>
                <a:latin typeface="仿宋" panose="02010609060101010101" pitchFamily="49" charset="-122"/>
                <a:ea typeface="仿宋" panose="02010609060101010101" pitchFamily="49" charset="-122"/>
              </a:rPr>
              <a:t>．确定目的基因的碱基序列后，怎样才能合成或改造目的基因？</a:t>
            </a:r>
            <a:endParaRPr lang="en-US" altLang="zh-CN">
              <a:solidFill>
                <a:schemeClr val="tx1"/>
              </a:solidFill>
              <a:latin typeface="仿宋" panose="02010609060101010101" pitchFamily="49" charset="-122"/>
              <a:ea typeface="仿宋" panose="02010609060101010101" pitchFamily="49" charset="-122"/>
            </a:endParaRPr>
          </a:p>
        </p:txBody>
      </p:sp>
      <p:sp>
        <p:nvSpPr>
          <p:cNvPr id="4" name="矩形 3"/>
          <p:cNvSpPr/>
          <p:nvPr>
            <p:custDataLst>
              <p:tags r:id="rId24"/>
            </p:custDataLst>
          </p:nvPr>
        </p:nvSpPr>
        <p:spPr bwMode="auto">
          <a:xfrm>
            <a:off x="235585" y="34353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201469" y="1267993"/>
            <a:ext cx="5375354" cy="526234"/>
          </a:xfrm>
          <a:prstGeom prst="rect">
            <a:avLst/>
          </a:prstGeom>
          <a:noFill/>
        </p:spPr>
        <p:txBody>
          <a:bodyPr wrap="square" rtlCol="0">
            <a:spAutoFit/>
          </a:bodyPr>
          <a:lstStyle/>
          <a:p>
            <a:pPr indent="628650" fontAlgn="auto">
              <a:lnSpc>
                <a:spcPts val="3800"/>
              </a:lnSpc>
              <a:spcBef>
                <a:spcPts val="600"/>
              </a:spcBef>
              <a:spcAft>
                <a:spcPct val="0"/>
              </a:spcAft>
            </a:pPr>
            <a:r>
              <a:rPr lang="zh-CN" altLang="en-US" sz="2400">
                <a:solidFill>
                  <a:srgbClr val="000000"/>
                </a:solidFill>
                <a:latin typeface="Times New Roman" panose="02020603050405020304" pitchFamily="18" charset="0"/>
                <a:ea typeface="仿宋" panose="02010609060101010101" pitchFamily="49" charset="-122"/>
              </a:rPr>
              <a:t>某多肽链的一段氨基酸序列是：</a:t>
            </a:r>
            <a:endParaRPr lang="en-US" altLang="zh-CN" sz="2400">
              <a:solidFill>
                <a:srgbClr val="000000"/>
              </a:solidFill>
              <a:latin typeface="Times New Roman" panose="02020603050405020304" pitchFamily="18" charset="0"/>
              <a:ea typeface="仿宋" panose="02010609060101010101" pitchFamily="49" charset="-122"/>
            </a:endParaRPr>
          </a:p>
        </p:txBody>
      </p:sp>
      <p:grpSp>
        <p:nvGrpSpPr>
          <p:cNvPr id="29" name="组合 28"/>
          <p:cNvGrpSpPr/>
          <p:nvPr>
            <p:custDataLst>
              <p:tags r:id="rId2"/>
            </p:custDataLst>
          </p:nvPr>
        </p:nvGrpSpPr>
        <p:grpSpPr>
          <a:xfrm>
            <a:off x="186450" y="1977106"/>
            <a:ext cx="5459663" cy="930230"/>
            <a:chOff x="232748" y="2705256"/>
            <a:chExt cx="5459663" cy="930230"/>
          </a:xfrm>
        </p:grpSpPr>
        <p:grpSp>
          <p:nvGrpSpPr>
            <p:cNvPr id="30" name="组合 29"/>
            <p:cNvGrpSpPr/>
            <p:nvPr>
              <p:custDataLst>
                <p:tags r:id="rId3"/>
              </p:custDataLst>
            </p:nvPr>
          </p:nvGrpSpPr>
          <p:grpSpPr>
            <a:xfrm>
              <a:off x="859726" y="2705256"/>
              <a:ext cx="954107" cy="930230"/>
              <a:chOff x="799526" y="3484727"/>
              <a:chExt cx="954107" cy="930230"/>
            </a:xfrm>
          </p:grpSpPr>
          <p:sp>
            <p:nvSpPr>
              <p:cNvPr id="65" name="椭圆 64"/>
              <p:cNvSpPr/>
              <p:nvPr>
                <p:custDataLst>
                  <p:tags r:id="rId4"/>
                </p:custDataLst>
              </p:nvPr>
            </p:nvSpPr>
            <p:spPr>
              <a:xfrm>
                <a:off x="814546"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sp>
            <p:nvSpPr>
              <p:cNvPr id="66" name="文本框 65"/>
              <p:cNvSpPr txBox="1"/>
              <p:nvPr>
                <p:custDataLst>
                  <p:tags r:id="rId5"/>
                </p:custDataLst>
              </p:nvPr>
            </p:nvSpPr>
            <p:spPr>
              <a:xfrm>
                <a:off x="799526"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丙氨酸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sp>
          <p:nvSpPr>
            <p:cNvPr id="31" name="文本框 30"/>
            <p:cNvSpPr txBox="1"/>
            <p:nvPr>
              <p:custDataLst>
                <p:tags r:id="rId6"/>
              </p:custDataLst>
            </p:nvPr>
          </p:nvSpPr>
          <p:spPr>
            <a:xfrm>
              <a:off x="232748" y="3001094"/>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32" name="文本框 31"/>
            <p:cNvSpPr txBox="1"/>
            <p:nvPr>
              <p:custDataLst>
                <p:tags r:id="rId7"/>
              </p:custDataLst>
            </p:nvPr>
          </p:nvSpPr>
          <p:spPr>
            <a:xfrm>
              <a:off x="4994784" y="2981562"/>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nvGrpSpPr>
            <p:cNvPr id="33" name="组合 32"/>
            <p:cNvGrpSpPr/>
            <p:nvPr>
              <p:custDataLst>
                <p:tags r:id="rId8"/>
              </p:custDataLst>
            </p:nvPr>
          </p:nvGrpSpPr>
          <p:grpSpPr>
            <a:xfrm>
              <a:off x="1915265" y="2705256"/>
              <a:ext cx="954107" cy="930230"/>
              <a:chOff x="2005709" y="3484727"/>
              <a:chExt cx="954107" cy="930230"/>
            </a:xfrm>
          </p:grpSpPr>
          <p:sp>
            <p:nvSpPr>
              <p:cNvPr id="63" name="文本框 62"/>
              <p:cNvSpPr txBox="1"/>
              <p:nvPr>
                <p:custDataLst>
                  <p:tags r:id="rId9"/>
                </p:custDataLst>
              </p:nvPr>
            </p:nvSpPr>
            <p:spPr>
              <a:xfrm>
                <a:off x="2005709"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色氨酸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4" name="椭圆 63"/>
              <p:cNvSpPr/>
              <p:nvPr>
                <p:custDataLst>
                  <p:tags r:id="rId10"/>
                </p:custDataLst>
              </p:nvPr>
            </p:nvSpPr>
            <p:spPr>
              <a:xfrm>
                <a:off x="2018311"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36" name="组合 35"/>
            <p:cNvGrpSpPr/>
            <p:nvPr>
              <p:custDataLst>
                <p:tags r:id="rId11"/>
              </p:custDataLst>
            </p:nvPr>
          </p:nvGrpSpPr>
          <p:grpSpPr>
            <a:xfrm>
              <a:off x="2967246" y="2705256"/>
              <a:ext cx="954107" cy="930230"/>
              <a:chOff x="3165122" y="3496679"/>
              <a:chExt cx="954107" cy="930230"/>
            </a:xfrm>
          </p:grpSpPr>
          <p:sp>
            <p:nvSpPr>
              <p:cNvPr id="61" name="文本框 60"/>
              <p:cNvSpPr txBox="1"/>
              <p:nvPr>
                <p:custDataLst>
                  <p:tags r:id="rId12"/>
                </p:custDataLst>
              </p:nvPr>
            </p:nvSpPr>
            <p:spPr>
              <a:xfrm>
                <a:off x="3165122" y="3758050"/>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赖氨酸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2" name="椭圆 61"/>
              <p:cNvSpPr/>
              <p:nvPr>
                <p:custDataLst>
                  <p:tags r:id="rId13"/>
                </p:custDataLst>
              </p:nvPr>
            </p:nvSpPr>
            <p:spPr>
              <a:xfrm>
                <a:off x="3178864" y="3496679"/>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53" name="组合 52"/>
            <p:cNvGrpSpPr/>
            <p:nvPr>
              <p:custDataLst>
                <p:tags r:id="rId14"/>
              </p:custDataLst>
            </p:nvPr>
          </p:nvGrpSpPr>
          <p:grpSpPr>
            <a:xfrm>
              <a:off x="4034110" y="2705256"/>
              <a:ext cx="930230" cy="930230"/>
              <a:chOff x="4080757" y="3594686"/>
              <a:chExt cx="930230" cy="930230"/>
            </a:xfrm>
          </p:grpSpPr>
          <p:sp>
            <p:nvSpPr>
              <p:cNvPr id="59" name="文本框 58"/>
              <p:cNvSpPr txBox="1"/>
              <p:nvPr>
                <p:custDataLst>
                  <p:tags r:id="rId15"/>
                </p:custDataLst>
              </p:nvPr>
            </p:nvSpPr>
            <p:spPr>
              <a:xfrm>
                <a:off x="4185053" y="3736636"/>
                <a:ext cx="697627" cy="707886"/>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苯丙</a:t>
                </a:r>
                <a:endPar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0" name="椭圆 59"/>
              <p:cNvSpPr/>
              <p:nvPr>
                <p:custDataLst>
                  <p:tags r:id="rId16"/>
                </p:custDataLst>
              </p:nvPr>
            </p:nvSpPr>
            <p:spPr>
              <a:xfrm>
                <a:off x="4080757" y="3594686"/>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cxnSp>
          <p:nvCxnSpPr>
            <p:cNvPr id="54" name="直接连接符 53"/>
            <p:cNvCxnSpPr/>
            <p:nvPr>
              <p:custDataLst>
                <p:tags r:id="rId17"/>
              </p:custDataLst>
            </p:nvPr>
          </p:nvCxnSpPr>
          <p:spPr>
            <a:xfrm>
              <a:off x="1802361" y="3170371"/>
              <a:ext cx="125506" cy="0"/>
            </a:xfrm>
            <a:prstGeom prst="line">
              <a:avLst/>
            </a:prstGeom>
            <a:noFill/>
            <a:ln w="19050" cap="flat" cmpd="sng" algn="ctr">
              <a:solidFill>
                <a:srgbClr val="00B050"/>
              </a:solidFill>
              <a:prstDash val="solid"/>
              <a:miter lim="800000"/>
              <a:tailEnd type="none"/>
            </a:ln>
            <a:effectLst/>
          </p:spPr>
        </p:cxnSp>
        <p:cxnSp>
          <p:nvCxnSpPr>
            <p:cNvPr id="55" name="直接连接符 54"/>
            <p:cNvCxnSpPr/>
            <p:nvPr>
              <p:custDataLst>
                <p:tags r:id="rId18"/>
              </p:custDataLst>
            </p:nvPr>
          </p:nvCxnSpPr>
          <p:spPr>
            <a:xfrm>
              <a:off x="749240" y="3170371"/>
              <a:ext cx="125506" cy="0"/>
            </a:xfrm>
            <a:prstGeom prst="line">
              <a:avLst/>
            </a:prstGeom>
            <a:noFill/>
            <a:ln w="19050" cap="flat" cmpd="sng" algn="ctr">
              <a:solidFill>
                <a:srgbClr val="00B050"/>
              </a:solidFill>
              <a:prstDash val="solid"/>
              <a:miter lim="800000"/>
              <a:tailEnd type="none"/>
            </a:ln>
            <a:effectLst/>
          </p:spPr>
        </p:cxnSp>
        <p:cxnSp>
          <p:nvCxnSpPr>
            <p:cNvPr id="56" name="直接连接符 55"/>
            <p:cNvCxnSpPr/>
            <p:nvPr>
              <p:custDataLst>
                <p:tags r:id="rId19"/>
              </p:custDataLst>
            </p:nvPr>
          </p:nvCxnSpPr>
          <p:spPr>
            <a:xfrm>
              <a:off x="2855482" y="3170371"/>
              <a:ext cx="125506" cy="0"/>
            </a:xfrm>
            <a:prstGeom prst="line">
              <a:avLst/>
            </a:prstGeom>
            <a:noFill/>
            <a:ln w="19050" cap="flat" cmpd="sng" algn="ctr">
              <a:solidFill>
                <a:srgbClr val="00B050"/>
              </a:solidFill>
              <a:prstDash val="solid"/>
              <a:miter lim="800000"/>
              <a:tailEnd type="none"/>
            </a:ln>
            <a:effectLst/>
          </p:spPr>
        </p:cxnSp>
        <p:cxnSp>
          <p:nvCxnSpPr>
            <p:cNvPr id="57" name="直接连接符 56"/>
            <p:cNvCxnSpPr/>
            <p:nvPr>
              <p:custDataLst>
                <p:tags r:id="rId20"/>
              </p:custDataLst>
            </p:nvPr>
          </p:nvCxnSpPr>
          <p:spPr>
            <a:xfrm>
              <a:off x="3908604" y="3166228"/>
              <a:ext cx="125506" cy="0"/>
            </a:xfrm>
            <a:prstGeom prst="line">
              <a:avLst/>
            </a:prstGeom>
            <a:noFill/>
            <a:ln w="19050" cap="flat" cmpd="sng" algn="ctr">
              <a:solidFill>
                <a:srgbClr val="00B050"/>
              </a:solidFill>
              <a:prstDash val="solid"/>
              <a:miter lim="800000"/>
              <a:tailEnd type="none"/>
            </a:ln>
            <a:effectLst/>
          </p:spPr>
        </p:cxnSp>
        <p:cxnSp>
          <p:nvCxnSpPr>
            <p:cNvPr id="58" name="直接连接符 57"/>
            <p:cNvCxnSpPr/>
            <p:nvPr>
              <p:custDataLst>
                <p:tags r:id="rId21"/>
              </p:custDataLst>
            </p:nvPr>
          </p:nvCxnSpPr>
          <p:spPr>
            <a:xfrm>
              <a:off x="4964340" y="3166228"/>
              <a:ext cx="125506" cy="0"/>
            </a:xfrm>
            <a:prstGeom prst="line">
              <a:avLst/>
            </a:prstGeom>
            <a:noFill/>
            <a:ln w="19050" cap="flat" cmpd="sng" algn="ctr">
              <a:solidFill>
                <a:srgbClr val="00B050"/>
              </a:solidFill>
              <a:prstDash val="solid"/>
              <a:miter lim="800000"/>
              <a:tailEnd type="none"/>
            </a:ln>
            <a:effectLst/>
          </p:spPr>
        </p:cxnSp>
      </p:grpSp>
      <p:sp>
        <p:nvSpPr>
          <p:cNvPr id="67" name="文本框 66"/>
          <p:cNvSpPr txBox="1"/>
          <p:nvPr>
            <p:custDataLst>
              <p:tags r:id="rId22"/>
            </p:custDataLst>
          </p:nvPr>
        </p:nvSpPr>
        <p:spPr>
          <a:xfrm>
            <a:off x="441325" y="3566256"/>
            <a:ext cx="4732560" cy="2059039"/>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just" defTabSz="685800">
              <a:lnSpc>
                <a:spcPct val="130000"/>
              </a:lnSpc>
              <a:defRPr sz="2400" b="1">
                <a:solidFill>
                  <a:srgbClr val="FF0000"/>
                </a:solidFill>
                <a:latin typeface="仿宋" panose="02010609060101010101" pitchFamily="49" charset="-122"/>
                <a:ea typeface="仿宋" panose="02010609060101010101" pitchFamily="49" charset="-122"/>
                <a:cs typeface="Times New Roman" panose="02020603050405020304" pitchFamily="18" charset="0"/>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t>讨论</a:t>
            </a:r>
            <a:endParaRPr lang="en-US" altLang="zh-CN"/>
          </a:p>
          <a:p>
            <a:r>
              <a:rPr lang="en-US" altLang="zh-CN" b="0">
                <a:solidFill>
                  <a:schemeClr val="tx1"/>
                </a:solidFill>
              </a:rPr>
              <a:t>1</a:t>
            </a:r>
            <a:r>
              <a:rPr lang="zh-CN" altLang="en-US" b="0">
                <a:solidFill>
                  <a:schemeClr val="tx1"/>
                </a:solidFill>
              </a:rPr>
              <a:t>．怎样得出决定这一段肽链的脱氧核苷酸序列？请把相应的碱基序列写出来。</a:t>
            </a:r>
            <a:endParaRPr lang="en-US" altLang="zh-CN" b="0">
              <a:solidFill>
                <a:schemeClr val="tx1"/>
              </a:solidFill>
            </a:endParaRPr>
          </a:p>
          <a:p>
            <a:endParaRPr lang="en-US" altLang="zh-CN" b="0">
              <a:solidFill>
                <a:schemeClr val="tx1"/>
              </a:solidFill>
            </a:endParaRPr>
          </a:p>
        </p:txBody>
      </p:sp>
      <p:sp>
        <p:nvSpPr>
          <p:cNvPr id="71" name="文本框 70"/>
          <p:cNvSpPr txBox="1"/>
          <p:nvPr>
            <p:custDataLst>
              <p:tags r:id="rId23"/>
            </p:custDataLst>
          </p:nvPr>
        </p:nvSpPr>
        <p:spPr>
          <a:xfrm>
            <a:off x="5676822" y="1324848"/>
            <a:ext cx="5695654" cy="193898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30" tIns="45715" rIns="91430" bIns="45715" rtlCol="0" anchor="t">
            <a:spAutoFit/>
          </a:bodyPr>
          <a:lstStyle/>
          <a:p>
            <a:pPr marL="457200" indent="-457200" defTabSz="1222375" fontAlgn="auto">
              <a:buFont typeface="Wingdings" panose="05000000000000000000" pitchFamily="2" charset="2"/>
              <a:buChar char="Ø"/>
              <a:defRPr/>
            </a:pPr>
            <a:r>
              <a:rPr sz="2400" kern="0" err="1">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查密码子表得知：丙氨酸（GCU、GCC、GCA、GCG)、色氨酸(UGG)、</a:t>
            </a:r>
            <a:r>
              <a:rPr sz="2400" kern="0" err="1">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赖氨酸(AAA、AAG）</a:t>
            </a:r>
            <a:r>
              <a:rPr sz="2400" kern="0">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sz="2400" kern="0" err="1">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谷氨酸（GAA、GAG）</a:t>
            </a:r>
            <a:r>
              <a:rPr sz="2400" kern="0">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sz="2400" kern="0" err="1">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苯丙氨酸（UUU、UUC）</a:t>
            </a:r>
            <a:r>
              <a:rPr sz="2400" kern="0">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endParaRPr sz="2400" kern="0">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endParaRPr>
          </a:p>
        </p:txBody>
      </p:sp>
      <p:sp>
        <p:nvSpPr>
          <p:cNvPr id="72" name="矩形 71"/>
          <p:cNvSpPr/>
          <p:nvPr>
            <p:custDataLst>
              <p:tags r:id="rId24"/>
            </p:custDataLst>
          </p:nvPr>
        </p:nvSpPr>
        <p:spPr>
          <a:xfrm>
            <a:off x="5676900" y="3361055"/>
            <a:ext cx="5695315" cy="119761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30" tIns="45715" rIns="91430" bIns="45715">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1pPr>
            <a:lvl2pPr marL="457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2pPr>
            <a:lvl3pPr marL="914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3pPr>
            <a:lvl4pPr marL="1371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4pPr>
            <a:lvl5pPr marL="18288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5pPr>
            <a:lvl6pPr marL="22860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6pPr>
            <a:lvl7pPr marL="2743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7pPr>
            <a:lvl8pPr marL="3200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8pPr>
            <a:lvl9pPr marL="3657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9pPr>
          </a:lstStyle>
          <a:p>
            <a:pPr marL="457200" indent="-457200" defTabSz="1222375" fontAlgn="auto">
              <a:buFont typeface="Wingdings" panose="05000000000000000000" pitchFamily="2" charset="2"/>
              <a:buChar char="Ø"/>
              <a:defRPr/>
            </a:pPr>
            <a:r>
              <a:rPr lang="zh-CN" altLang="en-US" sz="2400" kern="100" err="1">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推知</a:t>
            </a:r>
            <a:r>
              <a:rPr sz="2400" kern="100" err="1">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mRNA序列为：GCU</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UGG AAA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UUU</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endPar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endParaRPr>
          </a:p>
        </p:txBody>
      </p:sp>
      <p:sp>
        <p:nvSpPr>
          <p:cNvPr id="73" name="矩形 72"/>
          <p:cNvSpPr/>
          <p:nvPr>
            <p:custDataLst>
              <p:tags r:id="rId25"/>
            </p:custDataLst>
          </p:nvPr>
        </p:nvSpPr>
        <p:spPr>
          <a:xfrm>
            <a:off x="5676900" y="4655820"/>
            <a:ext cx="5695315" cy="193675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30" tIns="45715" rIns="91430" bIns="45715">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1pPr>
            <a:lvl2pPr marL="457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2pPr>
            <a:lvl3pPr marL="914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3pPr>
            <a:lvl4pPr marL="1371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4pPr>
            <a:lvl5pPr marL="18288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5pPr>
            <a:lvl6pPr marL="22860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6pPr>
            <a:lvl7pPr marL="2743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7pPr>
            <a:lvl8pPr marL="3200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8pPr>
            <a:lvl9pPr marL="3657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9pPr>
          </a:lstStyle>
          <a:p>
            <a:pPr marL="457200" indent="-457200" algn="just" defTabSz="1222375" fontAlgn="auto">
              <a:buFont typeface="Wingdings" panose="05000000000000000000" pitchFamily="2" charset="2"/>
              <a:buChar char="Ø"/>
              <a:defRPr/>
            </a:pP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进一步推知脱氧核苷酸</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序列为：</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CGA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T</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ACC TTT</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CTT</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AAA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GCT</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TGG AAA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GAA</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G</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TTT</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a:t>
            </a:r>
            <a:r>
              <a:rPr lang="en-US" altLang="zh-CN"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a:t>
            </a:r>
            <a:r>
              <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endParaRPr lang="zh-CN" altLang="en-US" sz="2400" kern="100">
              <a:solidFill>
                <a:schemeClr val="tx1"/>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endParaRPr>
          </a:p>
        </p:txBody>
      </p:sp>
      <p:sp>
        <p:nvSpPr>
          <p:cNvPr id="3" name="文本框 2"/>
          <p:cNvSpPr txBox="1"/>
          <p:nvPr>
            <p:custDataLst>
              <p:tags r:id="rId26"/>
            </p:custDataLst>
          </p:nvPr>
        </p:nvSpPr>
        <p:spPr>
          <a:xfrm>
            <a:off x="883920" y="655320"/>
            <a:ext cx="10332085" cy="51498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a:t>
            </a:r>
            <a:r>
              <a:rPr lang="en-US" altLang="zh-CN" sz="2400">
                <a:latin typeface="楷体" panose="02010609060101010101" charset="-122"/>
                <a:ea typeface="楷体" panose="02010609060101010101" charset="-122"/>
                <a:cs typeface="楷体" panose="02010609060101010101" charset="-122"/>
                <a:sym typeface="+mn-ea"/>
              </a:rPr>
              <a:t>2.</a:t>
            </a:r>
            <a:r>
              <a:rPr lang="zh-CN" altLang="en-US" sz="2400">
                <a:latin typeface="楷体" panose="02010609060101010101" charset="-122"/>
                <a:ea typeface="楷体" panose="02010609060101010101" charset="-122"/>
                <a:cs typeface="楷体" panose="02010609060101010101" charset="-122"/>
                <a:sym typeface="+mn-ea"/>
              </a:rPr>
              <a:t>完成94页思考·讨论“蛋白质工程基本思路的应用”讨论题。</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4" name="矩形 3"/>
          <p:cNvSpPr/>
          <p:nvPr>
            <p:custDataLst>
              <p:tags r:id="rId27"/>
            </p:custDataLst>
          </p:nvPr>
        </p:nvSpPr>
        <p:spPr bwMode="auto">
          <a:xfrm>
            <a:off x="130810" y="5397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199402" y="1442618"/>
            <a:ext cx="5375354" cy="526234"/>
          </a:xfrm>
          <a:prstGeom prst="rect">
            <a:avLst/>
          </a:prstGeom>
          <a:noFill/>
        </p:spPr>
        <p:txBody>
          <a:bodyPr wrap="square" rtlCol="0">
            <a:spAutoFit/>
          </a:bodyPr>
          <a:lstStyle/>
          <a:p>
            <a:pPr indent="628650" fontAlgn="auto">
              <a:lnSpc>
                <a:spcPts val="3800"/>
              </a:lnSpc>
              <a:spcBef>
                <a:spcPts val="600"/>
              </a:spcBef>
              <a:spcAft>
                <a:spcPct val="0"/>
              </a:spcAft>
            </a:pPr>
            <a:r>
              <a:rPr lang="zh-CN" altLang="en-US" sz="2400">
                <a:solidFill>
                  <a:srgbClr val="000000"/>
                </a:solidFill>
                <a:latin typeface="Times New Roman" panose="02020603050405020304" pitchFamily="18" charset="0"/>
                <a:ea typeface="仿宋" panose="02010609060101010101" pitchFamily="49" charset="-122"/>
              </a:rPr>
              <a:t>某多肽链的一段氨基酸序列是：</a:t>
            </a:r>
            <a:endParaRPr lang="en-US" altLang="zh-CN" sz="2400">
              <a:solidFill>
                <a:srgbClr val="000000"/>
              </a:solidFill>
              <a:latin typeface="Times New Roman" panose="02020603050405020304" pitchFamily="18" charset="0"/>
              <a:ea typeface="仿宋" panose="02010609060101010101" pitchFamily="49" charset="-122"/>
            </a:endParaRPr>
          </a:p>
        </p:txBody>
      </p:sp>
      <p:grpSp>
        <p:nvGrpSpPr>
          <p:cNvPr id="29" name="组合 28"/>
          <p:cNvGrpSpPr/>
          <p:nvPr>
            <p:custDataLst>
              <p:tags r:id="rId2"/>
            </p:custDataLst>
          </p:nvPr>
        </p:nvGrpSpPr>
        <p:grpSpPr>
          <a:xfrm>
            <a:off x="186450" y="2249085"/>
            <a:ext cx="5459663" cy="930230"/>
            <a:chOff x="232748" y="2705256"/>
            <a:chExt cx="5459663" cy="930230"/>
          </a:xfrm>
        </p:grpSpPr>
        <p:grpSp>
          <p:nvGrpSpPr>
            <p:cNvPr id="30" name="组合 29"/>
            <p:cNvGrpSpPr/>
            <p:nvPr>
              <p:custDataLst>
                <p:tags r:id="rId3"/>
              </p:custDataLst>
            </p:nvPr>
          </p:nvGrpSpPr>
          <p:grpSpPr>
            <a:xfrm>
              <a:off x="859726" y="2705256"/>
              <a:ext cx="954107" cy="930230"/>
              <a:chOff x="799526" y="3484727"/>
              <a:chExt cx="954107" cy="930230"/>
            </a:xfrm>
          </p:grpSpPr>
          <p:sp>
            <p:nvSpPr>
              <p:cNvPr id="65" name="椭圆 64"/>
              <p:cNvSpPr/>
              <p:nvPr>
                <p:custDataLst>
                  <p:tags r:id="rId4"/>
                </p:custDataLst>
              </p:nvPr>
            </p:nvSpPr>
            <p:spPr>
              <a:xfrm>
                <a:off x="814546"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sp>
            <p:nvSpPr>
              <p:cNvPr id="66" name="文本框 65"/>
              <p:cNvSpPr txBox="1"/>
              <p:nvPr>
                <p:custDataLst>
                  <p:tags r:id="rId5"/>
                </p:custDataLst>
              </p:nvPr>
            </p:nvSpPr>
            <p:spPr>
              <a:xfrm>
                <a:off x="799526"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丙氨酸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sp>
          <p:nvSpPr>
            <p:cNvPr id="31" name="文本框 30"/>
            <p:cNvSpPr txBox="1"/>
            <p:nvPr>
              <p:custDataLst>
                <p:tags r:id="rId6"/>
              </p:custDataLst>
            </p:nvPr>
          </p:nvSpPr>
          <p:spPr>
            <a:xfrm>
              <a:off x="232748" y="3001094"/>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32" name="文本框 31"/>
            <p:cNvSpPr txBox="1"/>
            <p:nvPr>
              <p:custDataLst>
                <p:tags r:id="rId7"/>
              </p:custDataLst>
            </p:nvPr>
          </p:nvSpPr>
          <p:spPr>
            <a:xfrm>
              <a:off x="4994784" y="2981562"/>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grpSp>
          <p:nvGrpSpPr>
            <p:cNvPr id="33" name="组合 32"/>
            <p:cNvGrpSpPr/>
            <p:nvPr>
              <p:custDataLst>
                <p:tags r:id="rId8"/>
              </p:custDataLst>
            </p:nvPr>
          </p:nvGrpSpPr>
          <p:grpSpPr>
            <a:xfrm>
              <a:off x="1915265" y="2705256"/>
              <a:ext cx="954107" cy="930230"/>
              <a:chOff x="2005709" y="3484727"/>
              <a:chExt cx="954107" cy="930230"/>
            </a:xfrm>
          </p:grpSpPr>
          <p:sp>
            <p:nvSpPr>
              <p:cNvPr id="63" name="文本框 62"/>
              <p:cNvSpPr txBox="1"/>
              <p:nvPr>
                <p:custDataLst>
                  <p:tags r:id="rId9"/>
                </p:custDataLst>
              </p:nvPr>
            </p:nvSpPr>
            <p:spPr>
              <a:xfrm>
                <a:off x="2005709" y="3765176"/>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色氨酸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4" name="椭圆 63"/>
              <p:cNvSpPr/>
              <p:nvPr>
                <p:custDataLst>
                  <p:tags r:id="rId10"/>
                </p:custDataLst>
              </p:nvPr>
            </p:nvSpPr>
            <p:spPr>
              <a:xfrm>
                <a:off x="2018311" y="3484727"/>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36" name="组合 35"/>
            <p:cNvGrpSpPr/>
            <p:nvPr>
              <p:custDataLst>
                <p:tags r:id="rId11"/>
              </p:custDataLst>
            </p:nvPr>
          </p:nvGrpSpPr>
          <p:grpSpPr>
            <a:xfrm>
              <a:off x="2967246" y="2705256"/>
              <a:ext cx="954107" cy="930230"/>
              <a:chOff x="3165122" y="3496679"/>
              <a:chExt cx="954107" cy="930230"/>
            </a:xfrm>
          </p:grpSpPr>
          <p:sp>
            <p:nvSpPr>
              <p:cNvPr id="61" name="文本框 60"/>
              <p:cNvSpPr txBox="1"/>
              <p:nvPr>
                <p:custDataLst>
                  <p:tags r:id="rId12"/>
                </p:custDataLst>
              </p:nvPr>
            </p:nvSpPr>
            <p:spPr>
              <a:xfrm>
                <a:off x="3165122" y="3758050"/>
                <a:ext cx="954107" cy="400110"/>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赖氨酸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2" name="椭圆 61"/>
              <p:cNvSpPr/>
              <p:nvPr>
                <p:custDataLst>
                  <p:tags r:id="rId13"/>
                </p:custDataLst>
              </p:nvPr>
            </p:nvSpPr>
            <p:spPr>
              <a:xfrm>
                <a:off x="3178864" y="3496679"/>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grpSp>
          <p:nvGrpSpPr>
            <p:cNvPr id="53" name="组合 52"/>
            <p:cNvGrpSpPr/>
            <p:nvPr>
              <p:custDataLst>
                <p:tags r:id="rId14"/>
              </p:custDataLst>
            </p:nvPr>
          </p:nvGrpSpPr>
          <p:grpSpPr>
            <a:xfrm>
              <a:off x="4034110" y="2705256"/>
              <a:ext cx="930230" cy="930230"/>
              <a:chOff x="4080757" y="3594686"/>
              <a:chExt cx="930230" cy="930230"/>
            </a:xfrm>
          </p:grpSpPr>
          <p:sp>
            <p:nvSpPr>
              <p:cNvPr id="59" name="文本框 58"/>
              <p:cNvSpPr txBox="1"/>
              <p:nvPr>
                <p:custDataLst>
                  <p:tags r:id="rId15"/>
                </p:custDataLst>
              </p:nvPr>
            </p:nvSpPr>
            <p:spPr>
              <a:xfrm>
                <a:off x="4185053" y="3736636"/>
                <a:ext cx="697627" cy="707886"/>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苯丙</a:t>
                </a:r>
                <a:endParaRPr kumimoji="0" lang="en-US" altLang="zh-CN"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rPr>
                  <a:t>氨酸</a:t>
                </a: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endParaRPr>
              </a:p>
            </p:txBody>
          </p:sp>
          <p:sp>
            <p:nvSpPr>
              <p:cNvPr id="60" name="椭圆 59"/>
              <p:cNvSpPr/>
              <p:nvPr>
                <p:custDataLst>
                  <p:tags r:id="rId16"/>
                </p:custDataLst>
              </p:nvPr>
            </p:nvSpPr>
            <p:spPr>
              <a:xfrm>
                <a:off x="4080757" y="3594686"/>
                <a:ext cx="930230" cy="930230"/>
              </a:xfrm>
              <a:prstGeom prst="ellipse">
                <a:avLst/>
              </a:prstGeom>
              <a:noFill/>
              <a:ln w="19050" cap="flat" cmpd="sng" algn="ctr">
                <a:solidFill>
                  <a:srgbClr val="00B050"/>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rgbClr val="000000"/>
                  </a:solidFill>
                  <a:effectLst/>
                  <a:uLnTx/>
                  <a:uFillTx/>
                  <a:latin typeface="仿宋" panose="02010609060101010101" pitchFamily="49" charset="-122"/>
                  <a:ea typeface="仿宋" panose="02010609060101010101" pitchFamily="49" charset="-122"/>
                  <a:cs typeface="Arial" panose="020B0604020202020204"/>
                </a:endParaRPr>
              </a:p>
            </p:txBody>
          </p:sp>
        </p:grpSp>
        <p:cxnSp>
          <p:nvCxnSpPr>
            <p:cNvPr id="54" name="直接连接符 53"/>
            <p:cNvCxnSpPr/>
            <p:nvPr>
              <p:custDataLst>
                <p:tags r:id="rId17"/>
              </p:custDataLst>
            </p:nvPr>
          </p:nvCxnSpPr>
          <p:spPr>
            <a:xfrm>
              <a:off x="1802361" y="3170371"/>
              <a:ext cx="125506" cy="0"/>
            </a:xfrm>
            <a:prstGeom prst="line">
              <a:avLst/>
            </a:prstGeom>
            <a:noFill/>
            <a:ln w="19050" cap="flat" cmpd="sng" algn="ctr">
              <a:solidFill>
                <a:srgbClr val="00B050"/>
              </a:solidFill>
              <a:prstDash val="solid"/>
              <a:miter lim="800000"/>
              <a:tailEnd type="none"/>
            </a:ln>
            <a:effectLst/>
          </p:spPr>
        </p:cxnSp>
        <p:cxnSp>
          <p:nvCxnSpPr>
            <p:cNvPr id="55" name="直接连接符 54"/>
            <p:cNvCxnSpPr/>
            <p:nvPr>
              <p:custDataLst>
                <p:tags r:id="rId18"/>
              </p:custDataLst>
            </p:nvPr>
          </p:nvCxnSpPr>
          <p:spPr>
            <a:xfrm>
              <a:off x="749240" y="3170371"/>
              <a:ext cx="125506" cy="0"/>
            </a:xfrm>
            <a:prstGeom prst="line">
              <a:avLst/>
            </a:prstGeom>
            <a:noFill/>
            <a:ln w="19050" cap="flat" cmpd="sng" algn="ctr">
              <a:solidFill>
                <a:srgbClr val="00B050"/>
              </a:solidFill>
              <a:prstDash val="solid"/>
              <a:miter lim="800000"/>
              <a:tailEnd type="none"/>
            </a:ln>
            <a:effectLst/>
          </p:spPr>
        </p:cxnSp>
        <p:cxnSp>
          <p:nvCxnSpPr>
            <p:cNvPr id="56" name="直接连接符 55"/>
            <p:cNvCxnSpPr/>
            <p:nvPr>
              <p:custDataLst>
                <p:tags r:id="rId19"/>
              </p:custDataLst>
            </p:nvPr>
          </p:nvCxnSpPr>
          <p:spPr>
            <a:xfrm>
              <a:off x="2855482" y="3170371"/>
              <a:ext cx="125506" cy="0"/>
            </a:xfrm>
            <a:prstGeom prst="line">
              <a:avLst/>
            </a:prstGeom>
            <a:noFill/>
            <a:ln w="19050" cap="flat" cmpd="sng" algn="ctr">
              <a:solidFill>
                <a:srgbClr val="00B050"/>
              </a:solidFill>
              <a:prstDash val="solid"/>
              <a:miter lim="800000"/>
              <a:tailEnd type="none"/>
            </a:ln>
            <a:effectLst/>
          </p:spPr>
        </p:cxnSp>
        <p:cxnSp>
          <p:nvCxnSpPr>
            <p:cNvPr id="57" name="直接连接符 56"/>
            <p:cNvCxnSpPr/>
            <p:nvPr>
              <p:custDataLst>
                <p:tags r:id="rId20"/>
              </p:custDataLst>
            </p:nvPr>
          </p:nvCxnSpPr>
          <p:spPr>
            <a:xfrm>
              <a:off x="3908604" y="3166228"/>
              <a:ext cx="125506" cy="0"/>
            </a:xfrm>
            <a:prstGeom prst="line">
              <a:avLst/>
            </a:prstGeom>
            <a:noFill/>
            <a:ln w="19050" cap="flat" cmpd="sng" algn="ctr">
              <a:solidFill>
                <a:srgbClr val="00B050"/>
              </a:solidFill>
              <a:prstDash val="solid"/>
              <a:miter lim="800000"/>
              <a:tailEnd type="none"/>
            </a:ln>
            <a:effectLst/>
          </p:spPr>
        </p:cxnSp>
        <p:cxnSp>
          <p:nvCxnSpPr>
            <p:cNvPr id="58" name="直接连接符 57"/>
            <p:cNvCxnSpPr/>
            <p:nvPr>
              <p:custDataLst>
                <p:tags r:id="rId21"/>
              </p:custDataLst>
            </p:nvPr>
          </p:nvCxnSpPr>
          <p:spPr>
            <a:xfrm>
              <a:off x="4964340" y="3166228"/>
              <a:ext cx="125506" cy="0"/>
            </a:xfrm>
            <a:prstGeom prst="line">
              <a:avLst/>
            </a:prstGeom>
            <a:noFill/>
            <a:ln w="19050" cap="flat" cmpd="sng" algn="ctr">
              <a:solidFill>
                <a:srgbClr val="00B050"/>
              </a:solidFill>
              <a:prstDash val="solid"/>
              <a:miter lim="800000"/>
              <a:tailEnd type="none"/>
            </a:ln>
            <a:effectLst/>
          </p:spPr>
        </p:cxnSp>
      </p:grpSp>
      <p:sp>
        <p:nvSpPr>
          <p:cNvPr id="67" name="文本框 66"/>
          <p:cNvSpPr txBox="1"/>
          <p:nvPr>
            <p:custDataLst>
              <p:tags r:id="rId22"/>
            </p:custDataLst>
          </p:nvPr>
        </p:nvSpPr>
        <p:spPr>
          <a:xfrm>
            <a:off x="6140351" y="1769870"/>
            <a:ext cx="5260712" cy="1711800"/>
          </a:xfrm>
          <a:prstGeom prst="rect">
            <a:avLst/>
          </a:prstGeom>
          <a:gradFill>
            <a:gsLst>
              <a:gs pos="42000">
                <a:srgbClr val="F0F0F0"/>
              </a:gs>
              <a:gs pos="0">
                <a:schemeClr val="bg1"/>
              </a:gs>
              <a:gs pos="100000">
                <a:schemeClr val="bg1">
                  <a:lumMod val="85000"/>
                </a:schemeClr>
              </a:gs>
              <a:gs pos="0">
                <a:schemeClr val="bg1"/>
              </a:gs>
            </a:gsLst>
            <a:lin ang="189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just" defTabSz="685800">
              <a:lnSpc>
                <a:spcPct val="130000"/>
              </a:lnSpc>
              <a:defRPr sz="2400" b="1">
                <a:solidFill>
                  <a:srgbClr val="FF0000"/>
                </a:solidFill>
                <a:latin typeface="仿宋" panose="02010609060101010101" pitchFamily="49" charset="-122"/>
                <a:ea typeface="仿宋" panose="02010609060101010101" pitchFamily="49" charset="-122"/>
                <a:cs typeface="Times New Roman" panose="02020603050405020304" pitchFamily="18" charset="0"/>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t>讨论</a:t>
            </a:r>
            <a:endParaRPr lang="en-US" altLang="zh-CN"/>
          </a:p>
          <a:p>
            <a:r>
              <a:rPr lang="en-US" altLang="zh-CN" b="0" smtClean="0">
                <a:solidFill>
                  <a:schemeClr val="tx1"/>
                </a:solidFill>
              </a:rPr>
              <a:t>2</a:t>
            </a:r>
            <a:r>
              <a:rPr lang="zh-CN" altLang="en-US" b="0">
                <a:solidFill>
                  <a:schemeClr val="tx1"/>
                </a:solidFill>
              </a:rPr>
              <a:t>．确定目的基因的碱基序列后，怎样才能合成或改造目的基因？</a:t>
            </a:r>
            <a:endParaRPr lang="zh-CN" altLang="en-US" b="0">
              <a:solidFill>
                <a:schemeClr val="tx1"/>
              </a:solidFill>
            </a:endParaRPr>
          </a:p>
          <a:p>
            <a:endParaRPr lang="en-US" altLang="zh-CN" b="0">
              <a:solidFill>
                <a:schemeClr val="tx1"/>
              </a:solidFill>
            </a:endParaRPr>
          </a:p>
        </p:txBody>
      </p:sp>
      <p:sp>
        <p:nvSpPr>
          <p:cNvPr id="34" name="矩形 33"/>
          <p:cNvSpPr/>
          <p:nvPr>
            <p:custDataLst>
              <p:tags r:id="rId23"/>
            </p:custDataLst>
          </p:nvPr>
        </p:nvSpPr>
        <p:spPr>
          <a:xfrm>
            <a:off x="431090" y="3919980"/>
            <a:ext cx="11210177" cy="1200318"/>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30" tIns="45715" rIns="91430" bIns="45715" rtlCol="0" anchor="t">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1pPr>
            <a:lvl2pPr marL="457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2pPr>
            <a:lvl3pPr marL="914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3pPr>
            <a:lvl4pPr marL="1371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4pPr>
            <a:lvl5pPr marL="18288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5pPr>
            <a:lvl6pPr marL="22860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6pPr>
            <a:lvl7pPr marL="27432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7pPr>
            <a:lvl8pPr marL="32004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8pPr>
            <a:lvl9pPr marL="3657600" algn="l" defTabSz="914400" rtl="0" eaLnBrk="1" latinLnBrk="0" hangingPunct="1">
              <a:defRPr sz="1800" kern="1200">
                <a:solidFill>
                  <a:sysClr val="windowText" lastClr="000000"/>
                </a:solidFill>
                <a:latin typeface="Calibri" panose="020F0502020204030204"/>
                <a:ea typeface="Arial" panose="020B0604020202020204" pitchFamily="34" charset="0"/>
                <a:cs typeface="Arial" panose="020B0604020202020204" pitchFamily="34" charset="0"/>
              </a:defRPr>
            </a:lvl9pPr>
          </a:lstStyle>
          <a:p>
            <a:pPr indent="0" defTabSz="1222375">
              <a:lnSpc>
                <a:spcPct val="150000"/>
              </a:lnSpc>
              <a:spcBef>
                <a:spcPct val="0"/>
              </a:spcBef>
              <a:spcAft>
                <a:spcPct val="0"/>
              </a:spcAft>
              <a:buFont typeface="Wingdings" panose="05000000000000000000" pitchFamily="2" charset="2"/>
              <a:buNone/>
            </a:pPr>
            <a:r>
              <a:rPr sz="2400" kern="0" noProof="0" smtClean="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人工合成目的基因</a:t>
            </a:r>
            <a:r>
              <a:rPr sz="2400" kern="0" noProof="0" smtClean="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或从基因文库中获取目的基因</a:t>
            </a:r>
            <a:r>
              <a:rPr sz="2400" kern="0" noProof="0" err="1">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。对基因的改造经常会用到</a:t>
            </a:r>
            <a:r>
              <a:rPr sz="2400" kern="0" noProof="0" err="1">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基因定点突变技术来进行碱基的替换、增添等</a:t>
            </a:r>
            <a:r>
              <a:rPr sz="2400" kern="0" noProof="0" err="1">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a:t>
            </a:r>
            <a:endParaRPr sz="2400" kern="0" noProof="0" err="1">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endParaRPr>
          </a:p>
        </p:txBody>
      </p:sp>
      <p:sp>
        <p:nvSpPr>
          <p:cNvPr id="3" name="文本框 2"/>
          <p:cNvSpPr txBox="1"/>
          <p:nvPr>
            <p:custDataLst>
              <p:tags r:id="rId24"/>
            </p:custDataLst>
          </p:nvPr>
        </p:nvSpPr>
        <p:spPr>
          <a:xfrm>
            <a:off x="813435" y="815975"/>
            <a:ext cx="10332085" cy="51498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a:t>
            </a:r>
            <a:r>
              <a:rPr lang="en-US" altLang="zh-CN" sz="2400">
                <a:latin typeface="楷体" panose="02010609060101010101" charset="-122"/>
                <a:ea typeface="楷体" panose="02010609060101010101" charset="-122"/>
                <a:cs typeface="楷体" panose="02010609060101010101" charset="-122"/>
                <a:sym typeface="+mn-ea"/>
              </a:rPr>
              <a:t>2.</a:t>
            </a:r>
            <a:r>
              <a:rPr lang="zh-CN" altLang="en-US" sz="2400">
                <a:latin typeface="楷体" panose="02010609060101010101" charset="-122"/>
                <a:ea typeface="楷体" panose="02010609060101010101" charset="-122"/>
                <a:cs typeface="楷体" panose="02010609060101010101" charset="-122"/>
                <a:sym typeface="+mn-ea"/>
              </a:rPr>
              <a:t>完成94页思考·讨论“蛋白质工程基本思路的应用”讨论题。</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4" name="矩形 3"/>
          <p:cNvSpPr/>
          <p:nvPr>
            <p:custDataLst>
              <p:tags r:id="rId25"/>
            </p:custDataLst>
          </p:nvPr>
        </p:nvSpPr>
        <p:spPr bwMode="auto">
          <a:xfrm>
            <a:off x="118745" y="4508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118745" y="4508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
        <p:nvSpPr>
          <p:cNvPr id="3" name="文本框 2"/>
          <p:cNvSpPr txBox="1"/>
          <p:nvPr>
            <p:custDataLst>
              <p:tags r:id="rId2"/>
            </p:custDataLst>
          </p:nvPr>
        </p:nvSpPr>
        <p:spPr>
          <a:xfrm>
            <a:off x="730885" y="897890"/>
            <a:ext cx="10332085" cy="193357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a:t>
            </a:r>
            <a:endParaRPr lang="zh-CN" altLang="en-US" sz="2400">
              <a:latin typeface="楷体" panose="02010609060101010101" charset="-122"/>
              <a:ea typeface="楷体" panose="02010609060101010101" charset="-122"/>
              <a:cs typeface="楷体" panose="02010609060101010101" charset="-122"/>
              <a:sym typeface="+mn-ea"/>
            </a:endParaRPr>
          </a:p>
          <a:p>
            <a:pPr lvl="0" algn="l" fontAlgn="auto">
              <a:buClrTx/>
              <a:buSzTx/>
              <a:buFontTx/>
            </a:pPr>
            <a:r>
              <a:rPr lang="en-US" altLang="zh-CN" sz="2400">
                <a:latin typeface="楷体" panose="02010609060101010101" charset="-122"/>
                <a:ea typeface="楷体" panose="02010609060101010101" charset="-122"/>
                <a:cs typeface="楷体" panose="02010609060101010101" charset="-122"/>
                <a:sym typeface="+mn-ea"/>
              </a:rPr>
              <a:t>3.</a:t>
            </a:r>
            <a:r>
              <a:rPr lang="zh-CN" altLang="en-US" sz="2400">
                <a:latin typeface="楷体" panose="02010609060101010101" charset="-122"/>
                <a:ea typeface="楷体" panose="02010609060101010101" charset="-122"/>
                <a:cs typeface="楷体" panose="02010609060101010101" charset="-122"/>
                <a:sym typeface="+mn-ea"/>
              </a:rPr>
              <a:t>比较基因工程和蛋白质工程，完成下表。</a:t>
            </a:r>
            <a:endParaRPr lang="zh-CN" altLang="en-US" sz="2400">
              <a:latin typeface="楷体" panose="02010609060101010101" charset="-122"/>
              <a:ea typeface="楷体" panose="02010609060101010101" charset="-122"/>
              <a:cs typeface="楷体" panose="02010609060101010101" charset="-122"/>
              <a:sym typeface="+mn-ea"/>
            </a:endParaRPr>
          </a:p>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4.如何辨别一个操作是基因工程还是蛋白质工程？</a:t>
            </a:r>
            <a:endParaRPr lang="zh-CN" altLang="en-US" sz="2400">
              <a:latin typeface="楷体" panose="02010609060101010101" charset="-122"/>
              <a:ea typeface="楷体" panose="02010609060101010101" charset="-122"/>
              <a:cs typeface="楷体" panose="02010609060101010101" charset="-122"/>
              <a:sym typeface="+mn-ea"/>
            </a:endParaRPr>
          </a:p>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5.能不能根据人类需要的蛋白质的结构，设计相应的基因，导入合适的宿主细胞中，让宿主细胞生产人类所需要的蛋白质食品呢？</a:t>
            </a:r>
            <a:endParaRPr lang="zh-CN" altLang="en-US" sz="2400">
              <a:latin typeface="楷体" panose="02010609060101010101" charset="-122"/>
              <a:ea typeface="楷体" panose="02010609060101010101" charset="-122"/>
              <a:cs typeface="楷体" panose="02010609060101010101" charset="-122"/>
              <a:sym typeface="+mn-ea"/>
            </a:endParaRPr>
          </a:p>
        </p:txBody>
      </p:sp>
      <p:graphicFrame>
        <p:nvGraphicFramePr>
          <p:cNvPr id="2" name="表格 1"/>
          <p:cNvGraphicFramePr>
            <a:graphicFrameLocks noGrp="1"/>
          </p:cNvGraphicFramePr>
          <p:nvPr>
            <p:custDataLst>
              <p:tags r:id="rId3"/>
            </p:custDataLst>
          </p:nvPr>
        </p:nvGraphicFramePr>
        <p:xfrm>
          <a:off x="389255" y="2997200"/>
          <a:ext cx="11139170" cy="3581400"/>
        </p:xfrm>
        <a:graphic>
          <a:graphicData uri="http://schemas.openxmlformats.org/drawingml/2006/table">
            <a:tbl>
              <a:tblPr firstRow="1" bandRow="1">
                <a:tableStyleId>{5C22544A-7EE6-4342-B048-85BDC9FD1C3A}</a:tableStyleId>
              </a:tblPr>
              <a:tblGrid>
                <a:gridCol w="1590675"/>
                <a:gridCol w="4999355"/>
                <a:gridCol w="4549140"/>
              </a:tblGrid>
              <a:tr h="447675">
                <a:tc>
                  <a:txBody>
                    <a:bodyPr wrap="square"/>
                    <a:lstStyle/>
                    <a:p>
                      <a:pPr algn="ctr">
                        <a:lnSpc>
                          <a:spcPct val="130000"/>
                        </a:lnSpc>
                        <a:spcBef>
                          <a:spcPct val="0"/>
                        </a:spcBef>
                        <a:spcAft>
                          <a:spcPct val="0"/>
                        </a:spcAft>
                        <a:buNone/>
                      </a:pPr>
                      <a:r>
                        <a:rPr lang="zh-CN" altLang="en-US" sz="1800"/>
                        <a:t>项目</a:t>
                      </a: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r>
                        <a:rPr lang="zh-CN" altLang="en-US" sz="1800"/>
                        <a:t>蛋白质工程</a:t>
                      </a: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r>
                        <a:rPr lang="zh-CN" altLang="en-US" sz="1800"/>
                        <a:t>基因工程</a:t>
                      </a: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操作对象</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操作起点</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操作水平</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操作流程</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结果</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实质</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r>
              <a:tr h="447675">
                <a:tc>
                  <a:txBody>
                    <a:bodyPr wrap="square"/>
                    <a:lstStyle/>
                    <a:p>
                      <a:pPr algn="ctr">
                        <a:lnSpc>
                          <a:spcPct val="130000"/>
                        </a:lnSpc>
                        <a:spcBef>
                          <a:spcPct val="0"/>
                        </a:spcBef>
                        <a:spcAft>
                          <a:spcPct val="0"/>
                        </a:spcAft>
                        <a:buNone/>
                      </a:pPr>
                      <a:r>
                        <a:rPr lang="zh-CN" altLang="en-US" sz="1800"/>
                        <a:t>联系</a:t>
                      </a:r>
                      <a:endParaRPr lang="zh-CN" altLang="en-US" sz="1800" b="0">
                        <a:solidFill>
                          <a:schemeClr val="tx1"/>
                        </a:solidFill>
                        <a:latin typeface="Times New Roman" panose="02020603050405020304" pitchFamily="18" charset="0"/>
                        <a:ea typeface="微软雅黑" panose="020B0503020204020204" charset="-122"/>
                      </a:endParaRPr>
                    </a:p>
                  </a:txBody>
                  <a:tcPr vert="horz" anchor="ctr"/>
                </a:tc>
                <a:tc gridSpan="2">
                  <a:txBody>
                    <a:bodyPr wrap="square"/>
                    <a:lstStyle/>
                    <a:p>
                      <a:pPr algn="ctr">
                        <a:lnSpc>
                          <a:spcPct val="130000"/>
                        </a:lnSpc>
                        <a:spcBef>
                          <a:spcPct val="0"/>
                        </a:spcBef>
                        <a:spcAft>
                          <a:spcPct val="0"/>
                        </a:spcAft>
                        <a:buNone/>
                      </a:pPr>
                      <a:endParaRPr lang="zh-CN" altLang="en-US" sz="1800" b="0">
                        <a:solidFill>
                          <a:schemeClr val="tx1"/>
                        </a:solidFill>
                        <a:latin typeface="Times New Roman" panose="02020603050405020304" pitchFamily="18" charset="0"/>
                        <a:ea typeface="微软雅黑" panose="020B0503020204020204" charset="-122"/>
                      </a:endParaRPr>
                    </a:p>
                  </a:txBody>
                  <a:tcPr vert="horz"/>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89238" y="613959"/>
          <a:ext cx="11139147" cy="5992369"/>
        </p:xfrm>
        <a:graphic>
          <a:graphicData uri="http://schemas.openxmlformats.org/drawingml/2006/table">
            <a:tbl>
              <a:tblPr firstRow="1" bandRow="1">
                <a:tableStyleId>{5C22544A-7EE6-4342-B048-85BDC9FD1C3A}</a:tableStyleId>
              </a:tblPr>
              <a:tblGrid>
                <a:gridCol w="1590366"/>
                <a:gridCol w="4999930"/>
                <a:gridCol w="4548851"/>
              </a:tblGrid>
              <a:tr h="566420">
                <a:tc>
                  <a:txBody>
                    <a:bodyPr wrap="square"/>
                    <a:lstStyle/>
                    <a:p>
                      <a:pPr algn="ctr">
                        <a:lnSpc>
                          <a:spcPct val="130000"/>
                        </a:lnSpc>
                        <a:spcBef>
                          <a:spcPct val="0"/>
                        </a:spcBef>
                        <a:spcAft>
                          <a:spcPct val="0"/>
                        </a:spcAft>
                        <a:buNone/>
                      </a:pPr>
                      <a:r>
                        <a:rPr lang="zh-CN" altLang="en-US" sz="2400"/>
                        <a:t>项目</a:t>
                      </a: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r>
                        <a:rPr lang="zh-CN" altLang="en-US" sz="2400"/>
                        <a:t>蛋白质工程</a:t>
                      </a: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r>
                        <a:rPr lang="zh-CN" altLang="en-US" sz="2400"/>
                        <a:t>基因工程</a:t>
                      </a: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458470">
                <a:tc>
                  <a:txBody>
                    <a:bodyPr wrap="square"/>
                    <a:lstStyle/>
                    <a:p>
                      <a:pPr algn="ctr">
                        <a:lnSpc>
                          <a:spcPct val="130000"/>
                        </a:lnSpc>
                        <a:spcBef>
                          <a:spcPct val="0"/>
                        </a:spcBef>
                        <a:spcAft>
                          <a:spcPct val="0"/>
                        </a:spcAft>
                        <a:buNone/>
                      </a:pPr>
                      <a:r>
                        <a:rPr lang="zh-CN" altLang="en-US" sz="2400"/>
                        <a:t>操作对象</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457835">
                <a:tc>
                  <a:txBody>
                    <a:bodyPr wrap="square"/>
                    <a:lstStyle/>
                    <a:p>
                      <a:pPr algn="ctr">
                        <a:lnSpc>
                          <a:spcPct val="130000"/>
                        </a:lnSpc>
                        <a:spcBef>
                          <a:spcPct val="0"/>
                        </a:spcBef>
                        <a:spcAft>
                          <a:spcPct val="0"/>
                        </a:spcAft>
                        <a:buNone/>
                      </a:pPr>
                      <a:r>
                        <a:rPr lang="zh-CN" altLang="en-US" sz="2400"/>
                        <a:t>操作起点</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457835">
                <a:tc>
                  <a:txBody>
                    <a:bodyPr wrap="square"/>
                    <a:lstStyle/>
                    <a:p>
                      <a:pPr algn="ctr">
                        <a:lnSpc>
                          <a:spcPct val="130000"/>
                        </a:lnSpc>
                        <a:spcBef>
                          <a:spcPct val="0"/>
                        </a:spcBef>
                        <a:spcAft>
                          <a:spcPct val="0"/>
                        </a:spcAft>
                        <a:buNone/>
                      </a:pPr>
                      <a:r>
                        <a:rPr lang="zh-CN" altLang="en-US" sz="2400"/>
                        <a:t>操作水平</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1294130">
                <a:tc>
                  <a:txBody>
                    <a:bodyPr wrap="square"/>
                    <a:lstStyle/>
                    <a:p>
                      <a:pPr algn="ctr">
                        <a:lnSpc>
                          <a:spcPct val="130000"/>
                        </a:lnSpc>
                        <a:spcBef>
                          <a:spcPct val="0"/>
                        </a:spcBef>
                        <a:spcAft>
                          <a:spcPct val="0"/>
                        </a:spcAft>
                        <a:buNone/>
                      </a:pPr>
                      <a:r>
                        <a:rPr lang="zh-CN" altLang="en-US" sz="2400"/>
                        <a:t>操作流程</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a:p>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457835">
                <a:tc>
                  <a:txBody>
                    <a:bodyPr wrap="square"/>
                    <a:lstStyle/>
                    <a:p>
                      <a:pPr algn="ctr">
                        <a:lnSpc>
                          <a:spcPct val="130000"/>
                        </a:lnSpc>
                        <a:spcBef>
                          <a:spcPct val="0"/>
                        </a:spcBef>
                        <a:spcAft>
                          <a:spcPct val="0"/>
                        </a:spcAft>
                        <a:buNone/>
                      </a:pPr>
                      <a:r>
                        <a:rPr lang="zh-CN" altLang="en-US" sz="2400"/>
                        <a:t>结果</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912495">
                <a:tc>
                  <a:txBody>
                    <a:bodyPr wrap="square"/>
                    <a:lstStyle/>
                    <a:p>
                      <a:pPr algn="ctr">
                        <a:lnSpc>
                          <a:spcPct val="130000"/>
                        </a:lnSpc>
                        <a:spcBef>
                          <a:spcPct val="0"/>
                        </a:spcBef>
                        <a:spcAft>
                          <a:spcPct val="0"/>
                        </a:spcAft>
                        <a:buNone/>
                      </a:pPr>
                      <a:r>
                        <a:rPr lang="zh-CN" altLang="en-US" sz="2400"/>
                        <a:t>实质</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a:txBody>
                    <a:bodyPr wrap="square"/>
                    <a:lstStyle/>
                    <a:p>
                      <a:pPr algn="ctr">
                        <a:lnSpc>
                          <a:spcPct val="130000"/>
                        </a:lnSpc>
                        <a:spcBef>
                          <a:spcPct val="0"/>
                        </a:spcBef>
                        <a:spcAft>
                          <a:spcPct val="0"/>
                        </a:spcAft>
                        <a:buNone/>
                      </a:pPr>
                      <a:endParaRPr lang="zh-CN" altLang="en-US" sz="2400"/>
                    </a:p>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c>
                  <a:txBody>
                    <a:bodyPr wrap="square"/>
                    <a:lstStyle/>
                    <a:p>
                      <a:pPr algn="ctr">
                        <a:lnSpc>
                          <a:spcPct val="130000"/>
                        </a:lnSpc>
                        <a:spcBef>
                          <a:spcPct val="0"/>
                        </a:spcBef>
                        <a:spcAft>
                          <a:spcPct val="0"/>
                        </a:spcAft>
                        <a:buNone/>
                      </a:pPr>
                      <a:endParaRPr lang="zh-CN" altLang="en-US" sz="2400" b="0">
                        <a:solidFill>
                          <a:schemeClr val="tx1"/>
                        </a:solidFill>
                        <a:latin typeface="Times New Roman" panose="02020603050405020304" pitchFamily="18" charset="0"/>
                        <a:ea typeface="微软雅黑" panose="020B0503020204020204" charset="-122"/>
                      </a:endParaRPr>
                    </a:p>
                  </a:txBody>
                  <a:tcPr vert="horz"/>
                </a:tc>
              </a:tr>
              <a:tr h="833120">
                <a:tc>
                  <a:txBody>
                    <a:bodyPr wrap="square"/>
                    <a:lstStyle/>
                    <a:p>
                      <a:pPr algn="ctr">
                        <a:lnSpc>
                          <a:spcPct val="130000"/>
                        </a:lnSpc>
                        <a:spcBef>
                          <a:spcPct val="0"/>
                        </a:spcBef>
                        <a:spcAft>
                          <a:spcPct val="0"/>
                        </a:spcAft>
                        <a:buNone/>
                      </a:pPr>
                      <a:r>
                        <a:rPr lang="zh-CN" altLang="en-US" sz="2400"/>
                        <a:t>联系</a:t>
                      </a:r>
                      <a:endParaRPr lang="zh-CN" altLang="en-US" sz="2400" b="0">
                        <a:solidFill>
                          <a:schemeClr val="tx1"/>
                        </a:solidFill>
                        <a:latin typeface="Times New Roman" panose="02020603050405020304" pitchFamily="18" charset="0"/>
                        <a:ea typeface="微软雅黑" panose="020B0503020204020204" charset="-122"/>
                      </a:endParaRPr>
                    </a:p>
                  </a:txBody>
                  <a:tcPr vert="horz" anchor="ctr"/>
                </a:tc>
                <a:tc gridSpan="2">
                  <a:txBody>
                    <a:bodyPr wrap="square"/>
                    <a:lstStyle/>
                    <a:p>
                      <a:pPr algn="ctr">
                        <a:lnSpc>
                          <a:spcPct val="130000"/>
                        </a:lnSpc>
                        <a:spcBef>
                          <a:spcPct val="0"/>
                        </a:spcBef>
                        <a:spcAft>
                          <a:spcPct val="0"/>
                        </a:spcAft>
                        <a:buNone/>
                      </a:pPr>
                      <a:endParaRPr lang="zh-CN" altLang="en-US" sz="2200"/>
                    </a:p>
                    <a:p>
                      <a:pPr algn="ctr">
                        <a:lnSpc>
                          <a:spcPct val="130000"/>
                        </a:lnSpc>
                        <a:spcBef>
                          <a:spcPct val="0"/>
                        </a:spcBef>
                        <a:spcAft>
                          <a:spcPct val="0"/>
                        </a:spcAft>
                        <a:buNone/>
                      </a:pPr>
                      <a:endParaRPr lang="zh-CN" altLang="en-US" sz="2200" b="0">
                        <a:solidFill>
                          <a:schemeClr val="tx1"/>
                        </a:solidFill>
                        <a:latin typeface="Times New Roman" panose="02020603050405020304" pitchFamily="18" charset="0"/>
                        <a:ea typeface="微软雅黑" panose="020B0503020204020204" charset="-122"/>
                      </a:endParaRPr>
                    </a:p>
                  </a:txBody>
                  <a:tcPr vert="horz"/>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矩形 3"/>
          <p:cNvSpPr/>
          <p:nvPr>
            <p:custDataLst>
              <p:tags r:id="rId2"/>
            </p:custDataLst>
          </p:nvPr>
        </p:nvSpPr>
        <p:spPr>
          <a:xfrm>
            <a:off x="3914034" y="1232279"/>
            <a:ext cx="951230"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基因</a:t>
            </a:r>
            <a:endPar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3" name="矩形 2"/>
          <p:cNvSpPr/>
          <p:nvPr>
            <p:custDataLst>
              <p:tags r:id="rId3"/>
            </p:custDataLst>
          </p:nvPr>
        </p:nvSpPr>
        <p:spPr>
          <a:xfrm>
            <a:off x="8522229" y="1232279"/>
            <a:ext cx="949325"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rPr>
              <a:t>基因</a:t>
            </a:r>
            <a:endPar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5" name="矩形 4"/>
          <p:cNvSpPr/>
          <p:nvPr>
            <p:custDataLst>
              <p:tags r:id="rId4"/>
            </p:custDataLst>
          </p:nvPr>
        </p:nvSpPr>
        <p:spPr>
          <a:xfrm>
            <a:off x="3513438" y="2369119"/>
            <a:ext cx="1736373" cy="43088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en-US" altLang="zh-CN"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DNA</a:t>
            </a: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分子水平</a:t>
            </a:r>
            <a:endPar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endParaRPr>
          </a:p>
        </p:txBody>
      </p:sp>
      <p:sp>
        <p:nvSpPr>
          <p:cNvPr id="6" name="矩形 5"/>
          <p:cNvSpPr/>
          <p:nvPr>
            <p:custDataLst>
              <p:tags r:id="rId5"/>
            </p:custDataLst>
          </p:nvPr>
        </p:nvSpPr>
        <p:spPr>
          <a:xfrm>
            <a:off x="8165448" y="2369119"/>
            <a:ext cx="1736373" cy="43088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en-US" altLang="zh-CN" sz="2200" kern="100" smtClean="0">
                <a:latin typeface="仿宋" panose="02010609060101010101" pitchFamily="49" charset="-122"/>
                <a:ea typeface="仿宋" panose="02010609060101010101" pitchFamily="49" charset="-122"/>
                <a:cs typeface="楷体" panose="02010609060101010101" charset="-122"/>
                <a:sym typeface="+mn-ea"/>
              </a:rPr>
              <a:t>DNA</a:t>
            </a:r>
            <a:r>
              <a:rPr lang="zh-CN" altLang="en-US" sz="2200" kern="100" smtClean="0">
                <a:latin typeface="仿宋" panose="02010609060101010101" pitchFamily="49" charset="-122"/>
                <a:ea typeface="仿宋" panose="02010609060101010101" pitchFamily="49" charset="-122"/>
                <a:cs typeface="楷体" panose="02010609060101010101" charset="-122"/>
                <a:sym typeface="+mn-ea"/>
              </a:rPr>
              <a:t>分子水平</a:t>
            </a:r>
            <a:endParaRPr lang="zh-CN" altLang="en-US" sz="2200" kern="100" smtClean="0">
              <a:latin typeface="仿宋" panose="02010609060101010101" pitchFamily="49" charset="-122"/>
              <a:ea typeface="仿宋" panose="02010609060101010101" pitchFamily="49" charset="-122"/>
              <a:cs typeface="楷体" panose="02010609060101010101" charset="-122"/>
              <a:sym typeface="+mn-ea"/>
            </a:endParaRPr>
          </a:p>
        </p:txBody>
      </p:sp>
      <p:sp>
        <p:nvSpPr>
          <p:cNvPr id="7" name="矩形 6"/>
          <p:cNvSpPr/>
          <p:nvPr>
            <p:custDataLst>
              <p:tags r:id="rId6"/>
            </p:custDataLst>
          </p:nvPr>
        </p:nvSpPr>
        <p:spPr>
          <a:xfrm>
            <a:off x="1911968" y="2800006"/>
            <a:ext cx="5071110" cy="14465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预期蛋白质功能</a:t>
            </a:r>
            <a:r>
              <a:rPr lang="en-US" altLang="zh-CN"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设计蛋白质结构</a:t>
            </a:r>
            <a:r>
              <a:rPr lang="en-US" altLang="zh-CN"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推测氨基酸序列</a:t>
            </a:r>
            <a:r>
              <a:rPr lang="en-US" altLang="zh-CN"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找到并改变对应的脱氧核苷酸序列（基因）或合成新基因</a:t>
            </a:r>
            <a:r>
              <a:rPr lang="en-US" altLang="zh-CN"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rPr>
              <a:t>获得所需要的蛋白质</a:t>
            </a:r>
            <a:endParaRPr lang="zh-CN" altLang="en-US" sz="2200" kern="100" smtClean="0">
              <a:solidFill>
                <a:srgbClr val="FF0000"/>
              </a:solidFill>
              <a:latin typeface="仿宋" panose="02010609060101010101" pitchFamily="49" charset="-122"/>
              <a:ea typeface="仿宋" panose="02010609060101010101" pitchFamily="49" charset="-122"/>
              <a:cs typeface="楷体" panose="02010609060101010101" charset="-122"/>
              <a:sym typeface="+mn-ea"/>
            </a:endParaRPr>
          </a:p>
        </p:txBody>
      </p:sp>
      <p:sp>
        <p:nvSpPr>
          <p:cNvPr id="8" name="矩形 7"/>
          <p:cNvSpPr/>
          <p:nvPr>
            <p:custDataLst>
              <p:tags r:id="rId7"/>
            </p:custDataLst>
          </p:nvPr>
        </p:nvSpPr>
        <p:spPr>
          <a:xfrm>
            <a:off x="6983078" y="2969283"/>
            <a:ext cx="4406411"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latin typeface="仿宋" panose="02010609060101010101" pitchFamily="49" charset="-122"/>
                <a:ea typeface="仿宋" panose="02010609060101010101" pitchFamily="49" charset="-122"/>
                <a:cs typeface="楷体" panose="02010609060101010101" charset="-122"/>
                <a:sym typeface="+mn-ea"/>
              </a:rPr>
              <a:t>目的基因的筛选与获取</a:t>
            </a:r>
            <a:r>
              <a:rPr lang="en-US" altLang="zh-CN" sz="2200" kern="100" smtClean="0">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latin typeface="仿宋" panose="02010609060101010101" pitchFamily="49" charset="-122"/>
                <a:ea typeface="仿宋" panose="02010609060101010101" pitchFamily="49" charset="-122"/>
                <a:cs typeface="楷体" panose="02010609060101010101" charset="-122"/>
                <a:sym typeface="+mn-ea"/>
              </a:rPr>
              <a:t>构建基因表达载体</a:t>
            </a:r>
            <a:r>
              <a:rPr lang="en-US" altLang="zh-CN" sz="2200" kern="100" smtClean="0">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latin typeface="仿宋" panose="02010609060101010101" pitchFamily="49" charset="-122"/>
                <a:ea typeface="仿宋" panose="02010609060101010101" pitchFamily="49" charset="-122"/>
                <a:cs typeface="楷体" panose="02010609060101010101" charset="-122"/>
                <a:sym typeface="+mn-ea"/>
              </a:rPr>
              <a:t>将目的基因导入受体细胞</a:t>
            </a:r>
            <a:r>
              <a:rPr lang="en-US" altLang="zh-CN" sz="2200" kern="100" smtClean="0">
                <a:latin typeface="仿宋" panose="02010609060101010101" pitchFamily="49" charset="-122"/>
                <a:ea typeface="仿宋" panose="02010609060101010101" pitchFamily="49" charset="-122"/>
                <a:cs typeface="楷体" panose="02010609060101010101" charset="-122"/>
                <a:sym typeface="+mn-ea"/>
              </a:rPr>
              <a:t>→</a:t>
            </a:r>
            <a:r>
              <a:rPr lang="zh-CN" altLang="en-US" sz="2200" kern="100" smtClean="0">
                <a:latin typeface="仿宋" panose="02010609060101010101" pitchFamily="49" charset="-122"/>
                <a:ea typeface="仿宋" panose="02010609060101010101" pitchFamily="49" charset="-122"/>
                <a:cs typeface="楷体" panose="02010609060101010101" charset="-122"/>
                <a:sym typeface="+mn-ea"/>
              </a:rPr>
              <a:t>目的基因的检测与鉴定</a:t>
            </a:r>
            <a:endParaRPr lang="zh-CN" altLang="en-US" sz="2200" kern="100" smtClean="0">
              <a:latin typeface="仿宋" panose="02010609060101010101" pitchFamily="49" charset="-122"/>
              <a:ea typeface="仿宋" panose="02010609060101010101" pitchFamily="49" charset="-122"/>
              <a:cs typeface="楷体" panose="02010609060101010101" charset="-122"/>
              <a:sym typeface="+mn-ea"/>
            </a:endParaRPr>
          </a:p>
        </p:txBody>
      </p:sp>
      <p:sp>
        <p:nvSpPr>
          <p:cNvPr id="9" name="矩形 8"/>
          <p:cNvSpPr/>
          <p:nvPr>
            <p:custDataLst>
              <p:tags r:id="rId8"/>
            </p:custDataLst>
          </p:nvPr>
        </p:nvSpPr>
        <p:spPr>
          <a:xfrm>
            <a:off x="2041508" y="4262392"/>
            <a:ext cx="3570208" cy="43088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可生产自然界没有的蛋白质</a:t>
            </a:r>
            <a:endPar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0" name="矩形 9"/>
          <p:cNvSpPr/>
          <p:nvPr>
            <p:custDataLst>
              <p:tags r:id="rId9"/>
            </p:custDataLst>
          </p:nvPr>
        </p:nvSpPr>
        <p:spPr>
          <a:xfrm>
            <a:off x="6983078" y="4262392"/>
            <a:ext cx="3288080" cy="43088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rPr>
              <a:t>生产自然界已有的蛋白质</a:t>
            </a:r>
            <a:endPar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1" name="矩形 10"/>
          <p:cNvSpPr/>
          <p:nvPr>
            <p:custDataLst>
              <p:tags r:id="rId10"/>
            </p:custDataLst>
          </p:nvPr>
        </p:nvSpPr>
        <p:spPr>
          <a:xfrm>
            <a:off x="2041508" y="4804159"/>
            <a:ext cx="4795520" cy="76944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通过改造或合成基因来定向改造现有蛋白质或制造新的蛋白质</a:t>
            </a:r>
            <a:endPar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2" name="矩形 11"/>
          <p:cNvSpPr/>
          <p:nvPr>
            <p:custDataLst>
              <p:tags r:id="rId11"/>
            </p:custDataLst>
          </p:nvPr>
        </p:nvSpPr>
        <p:spPr>
          <a:xfrm>
            <a:off x="6983078" y="4634881"/>
            <a:ext cx="4545307" cy="11079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buClrTx/>
              <a:buSzTx/>
              <a:buFontTx/>
            </a:pPr>
            <a:r>
              <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rPr>
              <a:t>将一种生物的基因转移到另一种生物体内，后者可以产生它本不能产生的蛋白质，进而表现出新的性状</a:t>
            </a:r>
            <a:endPar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3" name="矩形 12"/>
          <p:cNvSpPr/>
          <p:nvPr>
            <p:custDataLst>
              <p:tags r:id="rId12"/>
            </p:custDataLst>
          </p:nvPr>
        </p:nvSpPr>
        <p:spPr>
          <a:xfrm>
            <a:off x="2042143" y="5885382"/>
            <a:ext cx="9087485" cy="76944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①蛋白质工程是在基因工程基础上延伸出来的第二代基因工程；</a:t>
            </a:r>
            <a:endParaRPr lang="en-US" altLang="zh-CN"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②蛋白质工程离不开基因工程，其包含基因工程的基本操作。</a:t>
            </a:r>
            <a:endPar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4" name="矩形 13"/>
          <p:cNvSpPr/>
          <p:nvPr>
            <p:custDataLst>
              <p:tags r:id="rId13"/>
            </p:custDataLst>
          </p:nvPr>
        </p:nvSpPr>
        <p:spPr>
          <a:xfrm>
            <a:off x="3284838" y="1817078"/>
            <a:ext cx="2159566" cy="43088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预期蛋白质功能</a:t>
            </a:r>
            <a:endParaRPr lang="zh-CN" altLang="en-US" sz="22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5" name="矩形 14"/>
          <p:cNvSpPr/>
          <p:nvPr>
            <p:custDataLst>
              <p:tags r:id="rId14"/>
            </p:custDataLst>
          </p:nvPr>
        </p:nvSpPr>
        <p:spPr>
          <a:xfrm>
            <a:off x="8264508" y="1817078"/>
            <a:ext cx="1580515"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rPr>
              <a:t>目的基因</a:t>
            </a:r>
            <a:endParaRPr lang="zh-CN" altLang="en-US" sz="2200" kern="100" smtClean="0">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16" name="矩形 15"/>
          <p:cNvSpPr/>
          <p:nvPr>
            <p:custDataLst>
              <p:tags r:id="rId15"/>
            </p:custDataLst>
          </p:nvPr>
        </p:nvSpPr>
        <p:spPr bwMode="auto">
          <a:xfrm>
            <a:off x="-47625" y="-6350"/>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
        <p:nvSpPr>
          <p:cNvPr id="18" name="文本框 17"/>
          <p:cNvSpPr txBox="1"/>
          <p:nvPr>
            <p:custDataLst>
              <p:tags r:id="rId16"/>
            </p:custDataLst>
          </p:nvPr>
        </p:nvSpPr>
        <p:spPr>
          <a:xfrm>
            <a:off x="4934585" y="103505"/>
            <a:ext cx="7257415" cy="43053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a:t>
            </a:r>
            <a:r>
              <a:rPr lang="en-US" altLang="zh-CN" sz="2400">
                <a:latin typeface="楷体" panose="02010609060101010101" charset="-122"/>
                <a:ea typeface="楷体" panose="02010609060101010101" charset="-122"/>
                <a:cs typeface="楷体" panose="02010609060101010101" charset="-122"/>
                <a:sym typeface="+mn-ea"/>
              </a:rPr>
              <a:t>3.</a:t>
            </a:r>
            <a:r>
              <a:rPr lang="zh-CN" altLang="en-US" sz="2400">
                <a:latin typeface="楷体" panose="02010609060101010101" charset="-122"/>
                <a:ea typeface="楷体" panose="02010609060101010101" charset="-122"/>
                <a:cs typeface="楷体" panose="02010609060101010101" charset="-122"/>
                <a:sym typeface="+mn-ea"/>
              </a:rPr>
              <a:t>比较基因工程和蛋白质工程，完成下表。</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2874364" y="2735122"/>
            <a:ext cx="1640840" cy="830997"/>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是否合成新的基因</a:t>
            </a:r>
            <a:endPar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15" name="文本框 14"/>
          <p:cNvSpPr txBox="1"/>
          <p:nvPr>
            <p:custDataLst>
              <p:tags r:id="rId2"/>
            </p:custDataLst>
          </p:nvPr>
        </p:nvSpPr>
        <p:spPr>
          <a:xfrm>
            <a:off x="5390869" y="2182672"/>
            <a:ext cx="1858645" cy="461665"/>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rPr>
              <a:t>蛋白质工程</a:t>
            </a:r>
            <a:endPar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18" name="文本框 17"/>
          <p:cNvSpPr txBox="1"/>
          <p:nvPr>
            <p:custDataLst>
              <p:tags r:id="rId3"/>
            </p:custDataLst>
          </p:nvPr>
        </p:nvSpPr>
        <p:spPr>
          <a:xfrm>
            <a:off x="5390869" y="3274237"/>
            <a:ext cx="1858645" cy="1200329"/>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是否对原有基因进行改造</a:t>
            </a:r>
            <a:endPar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grpSp>
        <p:nvGrpSpPr>
          <p:cNvPr id="5" name="组合 4"/>
          <p:cNvGrpSpPr/>
          <p:nvPr>
            <p:custDataLst>
              <p:tags r:id="rId4"/>
            </p:custDataLst>
          </p:nvPr>
        </p:nvGrpSpPr>
        <p:grpSpPr>
          <a:xfrm>
            <a:off x="4490439" y="2009317"/>
            <a:ext cx="900430" cy="1908175"/>
            <a:chOff x="3689" y="2313"/>
            <a:chExt cx="1418" cy="3005"/>
          </a:xfrm>
        </p:grpSpPr>
        <p:grpSp>
          <p:nvGrpSpPr>
            <p:cNvPr id="6" name="组合 5"/>
            <p:cNvGrpSpPr/>
            <p:nvPr>
              <p:custDataLst>
                <p:tags r:id="rId5"/>
              </p:custDataLst>
            </p:nvPr>
          </p:nvGrpSpPr>
          <p:grpSpPr>
            <a:xfrm>
              <a:off x="3689" y="2941"/>
              <a:ext cx="1418" cy="2308"/>
              <a:chOff x="3511" y="2129"/>
              <a:chExt cx="1239" cy="6542"/>
            </a:xfrm>
          </p:grpSpPr>
          <p:cxnSp>
            <p:nvCxnSpPr>
              <p:cNvPr id="7" name="直接连接符 6"/>
              <p:cNvCxnSpPr/>
              <p:nvPr>
                <p:custDataLst>
                  <p:tags r:id="rId6"/>
                </p:custDataLst>
              </p:nvPr>
            </p:nvCxnSpPr>
            <p:spPr>
              <a:xfrm>
                <a:off x="3511" y="5428"/>
                <a:ext cx="528" cy="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7"/>
                </p:custDataLst>
              </p:nvPr>
            </p:nvCxnSpPr>
            <p:spPr>
              <a:xfrm>
                <a:off x="4029" y="2129"/>
                <a:ext cx="10" cy="65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8"/>
                </p:custDataLst>
              </p:nvPr>
            </p:nvCxnSpPr>
            <p:spPr>
              <a:xfrm flipV="1">
                <a:off x="4039" y="8667"/>
                <a:ext cx="711"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9"/>
                </p:custDataLst>
              </p:nvPr>
            </p:nvCxnSpPr>
            <p:spPr>
              <a:xfrm flipV="1">
                <a:off x="4039" y="2148"/>
                <a:ext cx="711"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矩形 3"/>
            <p:cNvSpPr/>
            <p:nvPr>
              <p:custDataLst>
                <p:tags r:id="rId10"/>
              </p:custDataLst>
            </p:nvPr>
          </p:nvSpPr>
          <p:spPr>
            <a:xfrm>
              <a:off x="4282" y="2313"/>
              <a:ext cx="776" cy="72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2" name="矩形 1"/>
            <p:cNvSpPr/>
            <p:nvPr>
              <p:custDataLst>
                <p:tags r:id="rId11"/>
              </p:custDataLst>
            </p:nvPr>
          </p:nvSpPr>
          <p:spPr>
            <a:xfrm>
              <a:off x="4293" y="4591"/>
              <a:ext cx="776" cy="72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否</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grpSp>
      <p:grpSp>
        <p:nvGrpSpPr>
          <p:cNvPr id="12" name="组合 11"/>
          <p:cNvGrpSpPr/>
          <p:nvPr>
            <p:custDataLst>
              <p:tags r:id="rId12"/>
            </p:custDataLst>
          </p:nvPr>
        </p:nvGrpSpPr>
        <p:grpSpPr>
          <a:xfrm>
            <a:off x="1363699" y="3154857"/>
            <a:ext cx="377825" cy="2640330"/>
            <a:chOff x="4029" y="2129"/>
            <a:chExt cx="721" cy="6542"/>
          </a:xfrm>
        </p:grpSpPr>
        <p:cxnSp>
          <p:nvCxnSpPr>
            <p:cNvPr id="17" name="直接连接符 16"/>
            <p:cNvCxnSpPr/>
            <p:nvPr>
              <p:custDataLst>
                <p:tags r:id="rId13"/>
              </p:custDataLst>
            </p:nvPr>
          </p:nvCxnSpPr>
          <p:spPr>
            <a:xfrm>
              <a:off x="4029" y="2129"/>
              <a:ext cx="10" cy="65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4"/>
              </p:custDataLst>
            </p:nvPr>
          </p:nvCxnSpPr>
          <p:spPr>
            <a:xfrm flipV="1">
              <a:off x="4039" y="8667"/>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5"/>
              </p:custDataLst>
            </p:nvPr>
          </p:nvCxnSpPr>
          <p:spPr>
            <a:xfrm flipV="1">
              <a:off x="4039" y="2148"/>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custDataLst>
              <p:tags r:id="rId16"/>
            </p:custDataLst>
          </p:nvPr>
        </p:nvGrpSpPr>
        <p:grpSpPr>
          <a:xfrm>
            <a:off x="7261579" y="2707182"/>
            <a:ext cx="900430" cy="1908175"/>
            <a:chOff x="3689" y="2313"/>
            <a:chExt cx="1418" cy="3005"/>
          </a:xfrm>
        </p:grpSpPr>
        <p:grpSp>
          <p:nvGrpSpPr>
            <p:cNvPr id="32" name="组合 31"/>
            <p:cNvGrpSpPr/>
            <p:nvPr>
              <p:custDataLst>
                <p:tags r:id="rId17"/>
              </p:custDataLst>
            </p:nvPr>
          </p:nvGrpSpPr>
          <p:grpSpPr>
            <a:xfrm>
              <a:off x="3689" y="2941"/>
              <a:ext cx="1418" cy="2308"/>
              <a:chOff x="3511" y="2129"/>
              <a:chExt cx="1239" cy="6542"/>
            </a:xfrm>
          </p:grpSpPr>
          <p:cxnSp>
            <p:nvCxnSpPr>
              <p:cNvPr id="33" name="直接连接符 32"/>
              <p:cNvCxnSpPr/>
              <p:nvPr>
                <p:custDataLst>
                  <p:tags r:id="rId18"/>
                </p:custDataLst>
              </p:nvPr>
            </p:nvCxnSpPr>
            <p:spPr>
              <a:xfrm>
                <a:off x="3511" y="5428"/>
                <a:ext cx="528" cy="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9"/>
                </p:custDataLst>
              </p:nvPr>
            </p:nvCxnSpPr>
            <p:spPr>
              <a:xfrm>
                <a:off x="4029" y="2129"/>
                <a:ext cx="10" cy="65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custDataLst>
                  <p:tags r:id="rId20"/>
                </p:custDataLst>
              </p:nvPr>
            </p:nvCxnSpPr>
            <p:spPr>
              <a:xfrm flipV="1">
                <a:off x="4039" y="8667"/>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custDataLst>
                  <p:tags r:id="rId21"/>
                </p:custDataLst>
              </p:nvPr>
            </p:nvCxnSpPr>
            <p:spPr>
              <a:xfrm flipV="1">
                <a:off x="4039" y="2148"/>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7" name="矩形 36"/>
            <p:cNvSpPr/>
            <p:nvPr>
              <p:custDataLst>
                <p:tags r:id="rId22"/>
              </p:custDataLst>
            </p:nvPr>
          </p:nvSpPr>
          <p:spPr>
            <a:xfrm>
              <a:off x="4282" y="2313"/>
              <a:ext cx="776" cy="727"/>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38" name="矩形 37"/>
            <p:cNvSpPr/>
            <p:nvPr>
              <p:custDataLst>
                <p:tags r:id="rId23"/>
              </p:custDataLst>
            </p:nvPr>
          </p:nvSpPr>
          <p:spPr>
            <a:xfrm>
              <a:off x="4293" y="4591"/>
              <a:ext cx="776" cy="727"/>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否</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grpSp>
      <p:sp>
        <p:nvSpPr>
          <p:cNvPr id="40" name="文本框 39"/>
          <p:cNvSpPr txBox="1"/>
          <p:nvPr>
            <p:custDataLst>
              <p:tags r:id="rId24"/>
            </p:custDataLst>
          </p:nvPr>
        </p:nvSpPr>
        <p:spPr>
          <a:xfrm>
            <a:off x="8162009" y="2879902"/>
            <a:ext cx="2011045" cy="461665"/>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rPr>
              <a:t>蛋白质工程</a:t>
            </a:r>
            <a:endPar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41" name="文本框 40"/>
          <p:cNvSpPr txBox="1"/>
          <p:nvPr>
            <p:custDataLst>
              <p:tags r:id="rId25"/>
            </p:custDataLst>
          </p:nvPr>
        </p:nvSpPr>
        <p:spPr>
          <a:xfrm>
            <a:off x="8162009" y="4309922"/>
            <a:ext cx="2011045" cy="461665"/>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rgbClr val="1F84BE"/>
                </a:solidFill>
                <a:latin typeface="Times New Roman" panose="02020603050405020304" pitchFamily="18" charset="0"/>
                <a:ea typeface="微软雅黑" panose="020B0503020204020204" charset="-122"/>
                <a:cs typeface="宋体" panose="02010600030101010101" pitchFamily="2" charset="-122"/>
                <a:sym typeface="+mn-ea"/>
              </a:rPr>
              <a:t>基因工程</a:t>
            </a:r>
            <a:endParaRPr lang="zh-CN" altLang="en-US" sz="2400" smtClean="0">
              <a:solidFill>
                <a:srgbClr val="1F84BE"/>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42" name="文本框 41"/>
          <p:cNvSpPr txBox="1"/>
          <p:nvPr>
            <p:custDataLst>
              <p:tags r:id="rId26"/>
            </p:custDataLst>
          </p:nvPr>
        </p:nvSpPr>
        <p:spPr>
          <a:xfrm>
            <a:off x="1749779" y="5009692"/>
            <a:ext cx="539750" cy="1569660"/>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看蛋白质</a:t>
            </a:r>
            <a:endPar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43" name="文本框 42"/>
          <p:cNvSpPr txBox="1"/>
          <p:nvPr>
            <p:custDataLst>
              <p:tags r:id="rId27"/>
            </p:custDataLst>
          </p:nvPr>
        </p:nvSpPr>
        <p:spPr>
          <a:xfrm>
            <a:off x="1758669" y="2541447"/>
            <a:ext cx="522605" cy="1200329"/>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看基因</a:t>
            </a:r>
            <a:endPar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cxnSp>
        <p:nvCxnSpPr>
          <p:cNvPr id="46" name="直接箭头连接符 45"/>
          <p:cNvCxnSpPr/>
          <p:nvPr>
            <p:custDataLst>
              <p:tags r:id="rId28"/>
            </p:custDataLst>
          </p:nvPr>
        </p:nvCxnSpPr>
        <p:spPr>
          <a:xfrm flipV="1">
            <a:off x="2281274" y="3152317"/>
            <a:ext cx="593090" cy="25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custDataLst>
              <p:tags r:id="rId29"/>
            </p:custDataLst>
          </p:nvPr>
        </p:nvCxnSpPr>
        <p:spPr>
          <a:xfrm flipV="1">
            <a:off x="2289529" y="5790742"/>
            <a:ext cx="593090" cy="25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文本框 48"/>
          <p:cNvSpPr txBox="1"/>
          <p:nvPr>
            <p:custDataLst>
              <p:tags r:id="rId30"/>
            </p:custDataLst>
          </p:nvPr>
        </p:nvSpPr>
        <p:spPr>
          <a:xfrm>
            <a:off x="2874364" y="5376722"/>
            <a:ext cx="1760855" cy="830997"/>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是否为天然蛋白质</a:t>
            </a:r>
            <a:endParaRPr lang="zh-CN" altLang="en-US" sz="24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grpSp>
        <p:nvGrpSpPr>
          <p:cNvPr id="50" name="组合 49"/>
          <p:cNvGrpSpPr/>
          <p:nvPr>
            <p:custDataLst>
              <p:tags r:id="rId31"/>
            </p:custDataLst>
          </p:nvPr>
        </p:nvGrpSpPr>
        <p:grpSpPr>
          <a:xfrm>
            <a:off x="4637124" y="4756327"/>
            <a:ext cx="753745" cy="1696343"/>
            <a:chOff x="3689" y="2204"/>
            <a:chExt cx="1418" cy="3163"/>
          </a:xfrm>
        </p:grpSpPr>
        <p:grpSp>
          <p:nvGrpSpPr>
            <p:cNvPr id="51" name="组合 50"/>
            <p:cNvGrpSpPr/>
            <p:nvPr>
              <p:custDataLst>
                <p:tags r:id="rId32"/>
              </p:custDataLst>
            </p:nvPr>
          </p:nvGrpSpPr>
          <p:grpSpPr>
            <a:xfrm>
              <a:off x="3689" y="2941"/>
              <a:ext cx="1418" cy="2308"/>
              <a:chOff x="3511" y="2129"/>
              <a:chExt cx="1239" cy="6542"/>
            </a:xfrm>
          </p:grpSpPr>
          <p:cxnSp>
            <p:nvCxnSpPr>
              <p:cNvPr id="52" name="直接连接符 51"/>
              <p:cNvCxnSpPr/>
              <p:nvPr>
                <p:custDataLst>
                  <p:tags r:id="rId33"/>
                </p:custDataLst>
              </p:nvPr>
            </p:nvCxnSpPr>
            <p:spPr>
              <a:xfrm>
                <a:off x="3511" y="5428"/>
                <a:ext cx="528" cy="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34"/>
                </p:custDataLst>
              </p:nvPr>
            </p:nvCxnSpPr>
            <p:spPr>
              <a:xfrm>
                <a:off x="4029" y="2129"/>
                <a:ext cx="10" cy="654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custDataLst>
                  <p:tags r:id="rId35"/>
                </p:custDataLst>
              </p:nvPr>
            </p:nvCxnSpPr>
            <p:spPr>
              <a:xfrm flipV="1">
                <a:off x="4039" y="8667"/>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custDataLst>
                  <p:tags r:id="rId36"/>
                </p:custDataLst>
              </p:nvPr>
            </p:nvCxnSpPr>
            <p:spPr>
              <a:xfrm flipV="1">
                <a:off x="4039" y="2148"/>
                <a:ext cx="711" cy="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6" name="矩形 55"/>
            <p:cNvSpPr/>
            <p:nvPr>
              <p:custDataLst>
                <p:tags r:id="rId37"/>
              </p:custDataLst>
            </p:nvPr>
          </p:nvSpPr>
          <p:spPr>
            <a:xfrm>
              <a:off x="4293" y="2204"/>
              <a:ext cx="690" cy="861"/>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是</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57" name="矩形 56"/>
            <p:cNvSpPr/>
            <p:nvPr>
              <p:custDataLst>
                <p:tags r:id="rId38"/>
              </p:custDataLst>
            </p:nvPr>
          </p:nvSpPr>
          <p:spPr>
            <a:xfrm>
              <a:off x="4293" y="4506"/>
              <a:ext cx="690" cy="861"/>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rPr>
                <a:t>否</a:t>
              </a:r>
              <a:endParaRPr lang="zh-CN" altLang="en-US" sz="2400" kern="100" smtClean="0">
                <a:solidFill>
                  <a:schemeClr val="tx1"/>
                </a:solidFill>
                <a:latin typeface="Times New Roman" panose="02020603050405020304" pitchFamily="18" charset="0"/>
                <a:ea typeface="微软雅黑" panose="020B0503020204020204" charset="-122"/>
                <a:cs typeface="宋体" panose="02010600030101010101" pitchFamily="2" charset="-122"/>
                <a:sym typeface="+mn-ea"/>
              </a:endParaRPr>
            </a:p>
          </p:txBody>
        </p:sp>
      </p:grpSp>
      <p:sp>
        <p:nvSpPr>
          <p:cNvPr id="58" name="文本框 57"/>
          <p:cNvSpPr txBox="1"/>
          <p:nvPr>
            <p:custDataLst>
              <p:tags r:id="rId39"/>
            </p:custDataLst>
          </p:nvPr>
        </p:nvSpPr>
        <p:spPr>
          <a:xfrm>
            <a:off x="5390869" y="6159042"/>
            <a:ext cx="1858645" cy="461665"/>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rPr>
              <a:t>蛋白质工程</a:t>
            </a:r>
            <a:endParaRPr lang="zh-CN" alt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59" name="文本框 58"/>
          <p:cNvSpPr txBox="1"/>
          <p:nvPr>
            <p:custDataLst>
              <p:tags r:id="rId40"/>
            </p:custDataLst>
          </p:nvPr>
        </p:nvSpPr>
        <p:spPr>
          <a:xfrm>
            <a:off x="5390869" y="4925237"/>
            <a:ext cx="1858645" cy="461665"/>
          </a:xfrm>
          <a:prstGeom prst="rect">
            <a:avLst/>
          </a:prstGeom>
          <a:noFill/>
          <a:ln w="19050">
            <a:solidFill>
              <a:srgbClr val="00B050"/>
            </a:solidFill>
          </a:ln>
        </p:spPr>
        <p:txBody>
          <a:bodyPr wrap="square" rtlCol="0">
            <a:spAutoFit/>
          </a:bodyPr>
          <a:lstStyle/>
          <a:p>
            <a:pPr algn="ctr">
              <a:spcBef>
                <a:spcPct val="0"/>
              </a:spcBef>
              <a:spcAft>
                <a:spcPct val="0"/>
              </a:spcAft>
              <a:buClrTx/>
              <a:buSzTx/>
              <a:buFontTx/>
            </a:pPr>
            <a:r>
              <a:rPr lang="zh-CN" altLang="en-US" sz="2400" smtClean="0">
                <a:solidFill>
                  <a:srgbClr val="1F84BE"/>
                </a:solidFill>
                <a:latin typeface="Times New Roman" panose="02020603050405020304" pitchFamily="18" charset="0"/>
                <a:ea typeface="微软雅黑" panose="020B0503020204020204" charset="-122"/>
                <a:cs typeface="宋体" panose="02010600030101010101" pitchFamily="2" charset="-122"/>
                <a:sym typeface="+mn-ea"/>
              </a:rPr>
              <a:t>基因工程</a:t>
            </a:r>
            <a:endParaRPr lang="zh-CN" altLang="en-US" sz="2400" smtClean="0">
              <a:solidFill>
                <a:srgbClr val="1F84BE"/>
              </a:solidFill>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9" name="矩形 8"/>
          <p:cNvSpPr/>
          <p:nvPr>
            <p:custDataLst>
              <p:tags r:id="rId41"/>
            </p:custDataLst>
          </p:nvPr>
        </p:nvSpPr>
        <p:spPr bwMode="auto">
          <a:xfrm>
            <a:off x="118745" y="209550"/>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
        <p:nvSpPr>
          <p:cNvPr id="10" name="文本框 9"/>
          <p:cNvSpPr txBox="1"/>
          <p:nvPr>
            <p:custDataLst>
              <p:tags r:id="rId42"/>
            </p:custDataLst>
          </p:nvPr>
        </p:nvSpPr>
        <p:spPr>
          <a:xfrm>
            <a:off x="751205" y="1082040"/>
            <a:ext cx="10332085" cy="47053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【任务三】4.如何辨别一个操作是基因工程还是蛋白质工程？</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8" grpId="0" animBg="1"/>
      <p:bldP spid="40" grpId="0" animBg="1"/>
      <p:bldP spid="41" grpId="0" animBg="1"/>
      <p:bldP spid="42" grpId="0" animBg="1"/>
      <p:bldP spid="43" grpId="0" animBg="1"/>
      <p:bldP spid="49"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690" y="2319655"/>
            <a:ext cx="11062335" cy="345313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just" defTabSz="685800">
              <a:lnSpc>
                <a:spcPct val="130000"/>
              </a:lnSpc>
              <a:defRPr sz="2400">
                <a:latin typeface="Times New Roman" panose="02020603050405020304" pitchFamily="18" charset="0"/>
                <a:ea typeface="+mn-ea"/>
                <a:cs typeface="Times New Roman" panose="02020603050405020304" pitchFamily="18" charset="0"/>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pPr indent="457200"/>
            <a:r>
              <a:rPr>
                <a:solidFill>
                  <a:schemeClr val="tx1"/>
                </a:solidFill>
                <a:sym typeface="+mn-ea"/>
              </a:rPr>
              <a:t>理论上讲可以，但目前还没有真正成功的例子。利用改造后的动物细胞、微生物细胞等可以生产人类需要的蛋白质，但这些蛋白质往往都是自然界中已经存在的蛋白质，并非完全是人工设计出来的、自然界中不存在的蛋白质。主要原因是蛋白质的高级结构非常复杂，人类对大多数蛋白质的高级结构和蛋白质在生物体内如何行使功能了解得还不够，很难设计出一个全新的而又具有功能的蛋白质。即使设计并获得了一个全新的蛋白质，它的生理生化特性、用它生产的蛋白质食品的安全性等都需要长期深入的研究。</a:t>
            </a:r>
            <a:endParaRPr>
              <a:solidFill>
                <a:schemeClr val="tx1"/>
              </a:solidFill>
              <a:sym typeface="+mn-ea"/>
            </a:endParaRPr>
          </a:p>
        </p:txBody>
      </p:sp>
      <p:sp>
        <p:nvSpPr>
          <p:cNvPr id="2" name="文本框 1"/>
          <p:cNvSpPr txBox="1"/>
          <p:nvPr>
            <p:custDataLst>
              <p:tags r:id="rId2"/>
            </p:custDataLst>
          </p:nvPr>
        </p:nvSpPr>
        <p:spPr>
          <a:xfrm>
            <a:off x="730885" y="1083310"/>
            <a:ext cx="10332085" cy="93599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【任务三】5.能不能根据人类需要的蛋白质的结构，设计相应的基因，导入合适的宿主细胞中，让宿主细胞生产人类所需要的蛋白质食品呢？</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9" name="矩形 8"/>
          <p:cNvSpPr/>
          <p:nvPr>
            <p:custDataLst>
              <p:tags r:id="rId3"/>
            </p:custDataLst>
          </p:nvPr>
        </p:nvSpPr>
        <p:spPr bwMode="auto">
          <a:xfrm>
            <a:off x="118745" y="209550"/>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5280" y="3497247"/>
            <a:ext cx="2641600"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solidFill>
                  <a:schemeClr val="tx1"/>
                </a:solidFill>
                <a:latin typeface="仿宋" panose="02010609060101010101" pitchFamily="49" charset="-122"/>
                <a:ea typeface="仿宋" panose="02010609060101010101" pitchFamily="49" charset="-122"/>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zh-CN" altLang="en-US">
                <a:sym typeface="+mn-ea"/>
              </a:rPr>
              <a:t>天然蛋白质易形成二聚体或六聚体</a:t>
            </a:r>
            <a:endParaRPr lang="zh-CN" altLang="en-US">
              <a:sym typeface="+mn-ea"/>
            </a:endParaRPr>
          </a:p>
        </p:txBody>
      </p:sp>
      <p:sp>
        <p:nvSpPr>
          <p:cNvPr id="2" name="文本框 1"/>
          <p:cNvSpPr txBox="1"/>
          <p:nvPr>
            <p:custDataLst>
              <p:tags r:id="rId2"/>
            </p:custDataLst>
          </p:nvPr>
        </p:nvSpPr>
        <p:spPr>
          <a:xfrm>
            <a:off x="3282951" y="5739766"/>
            <a:ext cx="1530494"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预期结构</a:t>
            </a:r>
            <a:endParaRPr lang="zh-CN" altLang="en-US" sz="2400">
              <a:solidFill>
                <a:schemeClr val="tx1"/>
              </a:solidFill>
              <a:latin typeface="仿宋" panose="02010609060101010101" pitchFamily="49" charset="-122"/>
              <a:ea typeface="仿宋" panose="02010609060101010101" pitchFamily="49" charset="-122"/>
              <a:sym typeface="+mn-ea"/>
            </a:endParaRPr>
          </a:p>
        </p:txBody>
      </p:sp>
      <p:grpSp>
        <p:nvGrpSpPr>
          <p:cNvPr id="15" name="组合 14"/>
          <p:cNvGrpSpPr/>
          <p:nvPr>
            <p:custDataLst>
              <p:tags r:id="rId3"/>
            </p:custDataLst>
          </p:nvPr>
        </p:nvGrpSpPr>
        <p:grpSpPr>
          <a:xfrm>
            <a:off x="9780840" y="4920615"/>
            <a:ext cx="800735" cy="776605"/>
            <a:chOff x="11900" y="5010"/>
            <a:chExt cx="1261" cy="1223"/>
          </a:xfrm>
        </p:grpSpPr>
        <p:cxnSp>
          <p:nvCxnSpPr>
            <p:cNvPr id="24" name="直接箭头连接符 23"/>
            <p:cNvCxnSpPr/>
            <p:nvPr>
              <p:custDataLst>
                <p:tags r:id="rId4"/>
              </p:custDataLst>
            </p:nvPr>
          </p:nvCxnSpPr>
          <p:spPr>
            <a:xfrm rot="5400000" flipV="1">
              <a:off x="12545" y="5617"/>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5"/>
              </p:custDataLst>
            </p:nvPr>
          </p:nvSpPr>
          <p:spPr>
            <a:xfrm>
              <a:off x="11900" y="5259"/>
              <a:ext cx="1260" cy="9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改造</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26" name="文本框 25"/>
          <p:cNvSpPr txBox="1"/>
          <p:nvPr>
            <p:custDataLst>
              <p:tags r:id="rId6"/>
            </p:custDataLst>
          </p:nvPr>
        </p:nvSpPr>
        <p:spPr>
          <a:xfrm>
            <a:off x="8965566" y="3188970"/>
            <a:ext cx="2794948" cy="1598327"/>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pPr algn="just"/>
            <a:r>
              <a:rPr lang="en-US" altLang="zh-CN" sz="2400">
                <a:solidFill>
                  <a:schemeClr val="tx1"/>
                </a:solidFill>
                <a:latin typeface="仿宋" panose="02010609060101010101" pitchFamily="49" charset="-122"/>
                <a:ea typeface="仿宋" panose="02010609060101010101" pitchFamily="49" charset="-122"/>
                <a:sym typeface="+mn-ea"/>
              </a:rPr>
              <a:t>B28</a:t>
            </a:r>
            <a:r>
              <a:rPr lang="zh-CN" altLang="en-US" sz="2400">
                <a:solidFill>
                  <a:schemeClr val="tx1"/>
                </a:solidFill>
                <a:latin typeface="仿宋" panose="02010609060101010101" pitchFamily="49" charset="-122"/>
                <a:ea typeface="仿宋" panose="02010609060101010101" pitchFamily="49" charset="-122"/>
                <a:sym typeface="+mn-ea"/>
              </a:rPr>
              <a:t>位脯氨酸替换为天冬氨酸或将它与</a:t>
            </a:r>
            <a:r>
              <a:rPr lang="en-US" altLang="zh-CN" sz="2400">
                <a:solidFill>
                  <a:schemeClr val="tx1"/>
                </a:solidFill>
                <a:latin typeface="仿宋" panose="02010609060101010101" pitchFamily="49" charset="-122"/>
                <a:ea typeface="仿宋" panose="02010609060101010101" pitchFamily="49" charset="-122"/>
                <a:sym typeface="+mn-ea"/>
              </a:rPr>
              <a:t>B29</a:t>
            </a:r>
            <a:r>
              <a:rPr lang="zh-CN" altLang="en-US" sz="2400">
                <a:solidFill>
                  <a:schemeClr val="tx1"/>
                </a:solidFill>
                <a:latin typeface="仿宋" panose="02010609060101010101" pitchFamily="49" charset="-122"/>
                <a:ea typeface="仿宋" panose="02010609060101010101" pitchFamily="49" charset="-122"/>
                <a:sym typeface="+mn-ea"/>
              </a:rPr>
              <a:t>位的赖氨酸交换位置</a:t>
            </a:r>
            <a:endParaRPr lang="zh-CN" altLang="en-US" sz="2400">
              <a:solidFill>
                <a:schemeClr val="tx1"/>
              </a:solidFill>
              <a:latin typeface="仿宋" panose="02010609060101010101" pitchFamily="49" charset="-122"/>
              <a:ea typeface="仿宋" panose="02010609060101010101" pitchFamily="49" charset="-122"/>
              <a:sym typeface="+mn-ea"/>
            </a:endParaRPr>
          </a:p>
        </p:txBody>
      </p:sp>
      <p:sp>
        <p:nvSpPr>
          <p:cNvPr id="30" name="文本框 29"/>
          <p:cNvSpPr txBox="1"/>
          <p:nvPr>
            <p:custDataLst>
              <p:tags r:id="rId7"/>
            </p:custDataLst>
          </p:nvPr>
        </p:nvSpPr>
        <p:spPr>
          <a:xfrm>
            <a:off x="9829435" y="5739766"/>
            <a:ext cx="1620761"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新胰岛素基因</a:t>
            </a:r>
            <a:endParaRPr lang="zh-CN" altLang="en-US" sz="2400">
              <a:solidFill>
                <a:schemeClr val="tx1"/>
              </a:solidFill>
              <a:latin typeface="仿宋" panose="02010609060101010101" pitchFamily="49" charset="-122"/>
              <a:ea typeface="仿宋" panose="02010609060101010101" pitchFamily="49" charset="-122"/>
              <a:sym typeface="+mn-ea"/>
            </a:endParaRPr>
          </a:p>
        </p:txBody>
      </p:sp>
      <p:grpSp>
        <p:nvGrpSpPr>
          <p:cNvPr id="65" name="组合 64"/>
          <p:cNvGrpSpPr/>
          <p:nvPr>
            <p:custDataLst>
              <p:tags r:id="rId8"/>
            </p:custDataLst>
          </p:nvPr>
        </p:nvGrpSpPr>
        <p:grpSpPr>
          <a:xfrm>
            <a:off x="8888216" y="5658179"/>
            <a:ext cx="907272" cy="572473"/>
            <a:chOff x="9743" y="5981"/>
            <a:chExt cx="1951" cy="1120"/>
          </a:xfrm>
        </p:grpSpPr>
        <p:cxnSp>
          <p:nvCxnSpPr>
            <p:cNvPr id="46" name="直接箭头连接符 45"/>
            <p:cNvCxnSpPr/>
            <p:nvPr>
              <p:custDataLst>
                <p:tags r:id="rId9"/>
              </p:custDataLst>
            </p:nvPr>
          </p:nvCxnSpPr>
          <p:spPr>
            <a:xfrm flipH="1" flipV="1">
              <a:off x="9816" y="6931"/>
              <a:ext cx="1805" cy="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custDataLst>
                <p:tags r:id="rId10"/>
              </p:custDataLst>
            </p:nvPr>
          </p:nvSpPr>
          <p:spPr>
            <a:xfrm>
              <a:off x="9743" y="5981"/>
              <a:ext cx="1951" cy="11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转录</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32" name="文本框 31"/>
          <p:cNvSpPr txBox="1"/>
          <p:nvPr>
            <p:custDataLst>
              <p:tags r:id="rId11"/>
            </p:custDataLst>
          </p:nvPr>
        </p:nvSpPr>
        <p:spPr>
          <a:xfrm>
            <a:off x="8060690" y="5739766"/>
            <a:ext cx="905510"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en-US" altLang="zh-CN" sz="2400">
                <a:solidFill>
                  <a:schemeClr val="tx1"/>
                </a:solidFill>
                <a:latin typeface="仿宋" panose="02010609060101010101" pitchFamily="49" charset="-122"/>
                <a:ea typeface="仿宋" panose="02010609060101010101" pitchFamily="49" charset="-122"/>
                <a:sym typeface="+mn-ea"/>
              </a:rPr>
              <a:t>mRNA</a:t>
            </a:r>
            <a:endParaRPr lang="en-US" altLang="zh-CN" sz="2400">
              <a:solidFill>
                <a:schemeClr val="tx1"/>
              </a:solidFill>
              <a:latin typeface="仿宋" panose="02010609060101010101" pitchFamily="49" charset="-122"/>
              <a:ea typeface="仿宋" panose="02010609060101010101" pitchFamily="49" charset="-122"/>
              <a:sym typeface="+mn-ea"/>
            </a:endParaRPr>
          </a:p>
        </p:txBody>
      </p:sp>
      <p:grpSp>
        <p:nvGrpSpPr>
          <p:cNvPr id="39" name="组合 38"/>
          <p:cNvGrpSpPr/>
          <p:nvPr>
            <p:custDataLst>
              <p:tags r:id="rId12"/>
            </p:custDataLst>
          </p:nvPr>
        </p:nvGrpSpPr>
        <p:grpSpPr>
          <a:xfrm>
            <a:off x="4942205" y="5658179"/>
            <a:ext cx="837565" cy="572770"/>
            <a:chOff x="3488" y="2947"/>
            <a:chExt cx="1319" cy="902"/>
          </a:xfrm>
        </p:grpSpPr>
        <p:cxnSp>
          <p:nvCxnSpPr>
            <p:cNvPr id="40" name="直接箭头连接符 39"/>
            <p:cNvCxnSpPr/>
            <p:nvPr>
              <p:custDataLst>
                <p:tags r:id="rId13"/>
              </p:custDataLst>
            </p:nvPr>
          </p:nvCxnSpPr>
          <p:spPr>
            <a:xfrm flipH="1" flipV="1">
              <a:off x="3488" y="3672"/>
              <a:ext cx="1311" cy="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矩形 40"/>
            <p:cNvSpPr/>
            <p:nvPr>
              <p:custDataLst>
                <p:tags r:id="rId14"/>
              </p:custDataLst>
            </p:nvPr>
          </p:nvSpPr>
          <p:spPr>
            <a:xfrm>
              <a:off x="3547" y="2947"/>
              <a:ext cx="1260" cy="9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折叠</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22" name="组合 21"/>
          <p:cNvGrpSpPr/>
          <p:nvPr>
            <p:custDataLst>
              <p:tags r:id="rId15"/>
            </p:custDataLst>
          </p:nvPr>
        </p:nvGrpSpPr>
        <p:grpSpPr>
          <a:xfrm>
            <a:off x="3053715" y="3344545"/>
            <a:ext cx="930275" cy="1052830"/>
            <a:chOff x="3090" y="4508"/>
            <a:chExt cx="1465" cy="1658"/>
          </a:xfrm>
        </p:grpSpPr>
        <p:cxnSp>
          <p:nvCxnSpPr>
            <p:cNvPr id="7" name="直接箭头连接符 6"/>
            <p:cNvCxnSpPr/>
            <p:nvPr>
              <p:custDataLst>
                <p:tags r:id="rId16"/>
              </p:custDataLst>
            </p:nvPr>
          </p:nvCxnSpPr>
          <p:spPr>
            <a:xfrm flipV="1">
              <a:off x="3211" y="531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17"/>
              </p:custDataLst>
            </p:nvPr>
          </p:nvSpPr>
          <p:spPr>
            <a:xfrm>
              <a:off x="3090" y="4508"/>
              <a:ext cx="1465"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预期功能</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21" name="组合 20"/>
          <p:cNvGrpSpPr/>
          <p:nvPr>
            <p:custDataLst>
              <p:tags r:id="rId18"/>
            </p:custDataLst>
          </p:nvPr>
        </p:nvGrpSpPr>
        <p:grpSpPr>
          <a:xfrm>
            <a:off x="2426970" y="5563870"/>
            <a:ext cx="1123315" cy="1052830"/>
            <a:chOff x="3096" y="6168"/>
            <a:chExt cx="1769" cy="1658"/>
          </a:xfrm>
        </p:grpSpPr>
        <p:cxnSp>
          <p:nvCxnSpPr>
            <p:cNvPr id="43" name="直接箭头连接符 42"/>
            <p:cNvCxnSpPr/>
            <p:nvPr>
              <p:custDataLst>
                <p:tags r:id="rId19"/>
              </p:custDataLst>
            </p:nvPr>
          </p:nvCxnSpPr>
          <p:spPr>
            <a:xfrm flipH="1">
              <a:off x="3096" y="6997"/>
              <a:ext cx="1361" cy="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矩形 46"/>
            <p:cNvSpPr/>
            <p:nvPr>
              <p:custDataLst>
                <p:tags r:id="rId20"/>
              </p:custDataLst>
            </p:nvPr>
          </p:nvSpPr>
          <p:spPr>
            <a:xfrm>
              <a:off x="3196" y="6168"/>
              <a:ext cx="1669"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行使功能</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4" name="文本框 3"/>
          <p:cNvSpPr txBox="1"/>
          <p:nvPr>
            <p:custDataLst>
              <p:tags r:id="rId21"/>
            </p:custDataLst>
          </p:nvPr>
        </p:nvSpPr>
        <p:spPr>
          <a:xfrm>
            <a:off x="3907155" y="3460282"/>
            <a:ext cx="1531620" cy="1055703"/>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降低胰岛素的聚合作用</a:t>
            </a:r>
            <a:endParaRPr lang="zh-CN" altLang="en-US" sz="2400">
              <a:solidFill>
                <a:schemeClr val="tx1"/>
              </a:solidFill>
              <a:latin typeface="仿宋" panose="02010609060101010101" pitchFamily="49" charset="-122"/>
              <a:ea typeface="仿宋" panose="02010609060101010101" pitchFamily="49" charset="-122"/>
              <a:sym typeface="+mn-ea"/>
            </a:endParaRPr>
          </a:p>
        </p:txBody>
      </p:sp>
      <p:grpSp>
        <p:nvGrpSpPr>
          <p:cNvPr id="5" name="组合 4"/>
          <p:cNvGrpSpPr/>
          <p:nvPr>
            <p:custDataLst>
              <p:tags r:id="rId22"/>
            </p:custDataLst>
          </p:nvPr>
        </p:nvGrpSpPr>
        <p:grpSpPr>
          <a:xfrm>
            <a:off x="5404485" y="3344545"/>
            <a:ext cx="894715" cy="1052830"/>
            <a:chOff x="3350" y="4833"/>
            <a:chExt cx="1409" cy="1658"/>
          </a:xfrm>
        </p:grpSpPr>
        <p:cxnSp>
          <p:nvCxnSpPr>
            <p:cNvPr id="6" name="直接箭头连接符 5"/>
            <p:cNvCxnSpPr/>
            <p:nvPr>
              <p:custDataLst>
                <p:tags r:id="rId23"/>
              </p:custDataLst>
            </p:nvPr>
          </p:nvCxnSpPr>
          <p:spPr>
            <a:xfrm flipV="1">
              <a:off x="3453" y="563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custDataLst>
                <p:tags r:id="rId24"/>
              </p:custDataLst>
            </p:nvPr>
          </p:nvSpPr>
          <p:spPr>
            <a:xfrm>
              <a:off x="3350" y="4833"/>
              <a:ext cx="1409"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设计结构</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10" name="文本框 9"/>
          <p:cNvSpPr txBox="1"/>
          <p:nvPr>
            <p:custDataLst>
              <p:tags r:id="rId25"/>
            </p:custDataLst>
          </p:nvPr>
        </p:nvSpPr>
        <p:spPr>
          <a:xfrm>
            <a:off x="6289675" y="3235518"/>
            <a:ext cx="1875790" cy="1423437"/>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改变</a:t>
            </a:r>
            <a:r>
              <a:rPr lang="en-US" altLang="zh-CN" sz="2400">
                <a:solidFill>
                  <a:schemeClr val="tx1"/>
                </a:solidFill>
                <a:latin typeface="仿宋" panose="02010609060101010101" pitchFamily="49" charset="-122"/>
                <a:ea typeface="仿宋" panose="02010609060101010101" pitchFamily="49" charset="-122"/>
                <a:sym typeface="+mn-ea"/>
              </a:rPr>
              <a:t>B</a:t>
            </a:r>
            <a:r>
              <a:rPr lang="zh-CN" altLang="en-US" sz="2400">
                <a:solidFill>
                  <a:schemeClr val="tx1"/>
                </a:solidFill>
                <a:latin typeface="仿宋" panose="02010609060101010101" pitchFamily="49" charset="-122"/>
                <a:ea typeface="仿宋" panose="02010609060101010101" pitchFamily="49" charset="-122"/>
                <a:sym typeface="+mn-ea"/>
              </a:rPr>
              <a:t>链第</a:t>
            </a:r>
            <a:r>
              <a:rPr lang="en-US" altLang="zh-CN" sz="2400">
                <a:solidFill>
                  <a:schemeClr val="tx1"/>
                </a:solidFill>
                <a:latin typeface="仿宋" panose="02010609060101010101" pitchFamily="49" charset="-122"/>
                <a:ea typeface="仿宋" panose="02010609060101010101" pitchFamily="49" charset="-122"/>
                <a:sym typeface="+mn-ea"/>
              </a:rPr>
              <a:t>20</a:t>
            </a:r>
            <a:r>
              <a:rPr lang="zh-CN" altLang="en-US" sz="2400">
                <a:solidFill>
                  <a:schemeClr val="tx1"/>
                </a:solidFill>
                <a:latin typeface="仿宋" panose="02010609060101010101" pitchFamily="49" charset="-122"/>
                <a:ea typeface="仿宋" panose="02010609060101010101" pitchFamily="49" charset="-122"/>
                <a:sym typeface="+mn-ea"/>
              </a:rPr>
              <a:t>～</a:t>
            </a:r>
            <a:r>
              <a:rPr lang="en-US" altLang="zh-CN" sz="2400">
                <a:solidFill>
                  <a:schemeClr val="tx1"/>
                </a:solidFill>
                <a:latin typeface="仿宋" panose="02010609060101010101" pitchFamily="49" charset="-122"/>
                <a:ea typeface="仿宋" panose="02010609060101010101" pitchFamily="49" charset="-122"/>
                <a:sym typeface="+mn-ea"/>
              </a:rPr>
              <a:t>29</a:t>
            </a:r>
            <a:r>
              <a:rPr lang="zh-CN" altLang="en-US" sz="2400">
                <a:solidFill>
                  <a:schemeClr val="tx1"/>
                </a:solidFill>
                <a:latin typeface="仿宋" panose="02010609060101010101" pitchFamily="49" charset="-122"/>
                <a:ea typeface="仿宋" panose="02010609060101010101" pitchFamily="49" charset="-122"/>
                <a:sym typeface="+mn-ea"/>
              </a:rPr>
              <a:t>位氨基酸组成</a:t>
            </a:r>
            <a:endParaRPr lang="zh-CN" altLang="en-US" sz="2400">
              <a:solidFill>
                <a:schemeClr val="tx1"/>
              </a:solidFill>
              <a:latin typeface="仿宋" panose="02010609060101010101" pitchFamily="49" charset="-122"/>
              <a:ea typeface="仿宋" panose="02010609060101010101" pitchFamily="49" charset="-122"/>
              <a:sym typeface="+mn-ea"/>
            </a:endParaRPr>
          </a:p>
        </p:txBody>
      </p:sp>
      <p:grpSp>
        <p:nvGrpSpPr>
          <p:cNvPr id="11" name="组合 10"/>
          <p:cNvGrpSpPr/>
          <p:nvPr>
            <p:custDataLst>
              <p:tags r:id="rId26"/>
            </p:custDataLst>
          </p:nvPr>
        </p:nvGrpSpPr>
        <p:grpSpPr>
          <a:xfrm>
            <a:off x="8092440" y="3344545"/>
            <a:ext cx="906780" cy="1052830"/>
            <a:chOff x="3300" y="4802"/>
            <a:chExt cx="1428" cy="1658"/>
          </a:xfrm>
        </p:grpSpPr>
        <p:cxnSp>
          <p:nvCxnSpPr>
            <p:cNvPr id="12" name="直接箭头连接符 11"/>
            <p:cNvCxnSpPr/>
            <p:nvPr>
              <p:custDataLst>
                <p:tags r:id="rId27"/>
              </p:custDataLst>
            </p:nvPr>
          </p:nvCxnSpPr>
          <p:spPr>
            <a:xfrm flipV="1">
              <a:off x="3453" y="563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custDataLst>
                <p:tags r:id="rId28"/>
              </p:custDataLst>
            </p:nvPr>
          </p:nvSpPr>
          <p:spPr>
            <a:xfrm>
              <a:off x="3300" y="4802"/>
              <a:ext cx="1428"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推测序列</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16" name="组合 15"/>
          <p:cNvGrpSpPr/>
          <p:nvPr>
            <p:custDataLst>
              <p:tags r:id="rId29"/>
            </p:custDataLst>
          </p:nvPr>
        </p:nvGrpSpPr>
        <p:grpSpPr>
          <a:xfrm>
            <a:off x="7043564" y="5658179"/>
            <a:ext cx="1146297" cy="572473"/>
            <a:chOff x="9840" y="5943"/>
            <a:chExt cx="2465" cy="1120"/>
          </a:xfrm>
        </p:grpSpPr>
        <p:cxnSp>
          <p:nvCxnSpPr>
            <p:cNvPr id="17" name="直接箭头连接符 16"/>
            <p:cNvCxnSpPr/>
            <p:nvPr>
              <p:custDataLst>
                <p:tags r:id="rId30"/>
              </p:custDataLst>
            </p:nvPr>
          </p:nvCxnSpPr>
          <p:spPr>
            <a:xfrm flipH="1">
              <a:off x="10050" y="6920"/>
              <a:ext cx="2046" cy="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31"/>
              </p:custDataLst>
            </p:nvPr>
          </p:nvSpPr>
          <p:spPr>
            <a:xfrm>
              <a:off x="9840" y="5943"/>
              <a:ext cx="2465" cy="11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翻译</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19" name="文本框 18"/>
          <p:cNvSpPr txBox="1"/>
          <p:nvPr>
            <p:custDataLst>
              <p:tags r:id="rId32"/>
            </p:custDataLst>
          </p:nvPr>
        </p:nvSpPr>
        <p:spPr>
          <a:xfrm>
            <a:off x="5828259" y="5739766"/>
            <a:ext cx="1229212"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多肽链</a:t>
            </a:r>
            <a:endParaRPr lang="zh-CN" altLang="en-US" sz="2400">
              <a:solidFill>
                <a:schemeClr val="tx1"/>
              </a:solidFill>
              <a:latin typeface="仿宋" panose="02010609060101010101" pitchFamily="49" charset="-122"/>
              <a:ea typeface="仿宋" panose="02010609060101010101" pitchFamily="49" charset="-122"/>
              <a:sym typeface="+mn-ea"/>
            </a:endParaRPr>
          </a:p>
        </p:txBody>
      </p:sp>
      <p:sp>
        <p:nvSpPr>
          <p:cNvPr id="20" name="文本框 19"/>
          <p:cNvSpPr txBox="1"/>
          <p:nvPr>
            <p:custDataLst>
              <p:tags r:id="rId33"/>
            </p:custDataLst>
          </p:nvPr>
        </p:nvSpPr>
        <p:spPr>
          <a:xfrm>
            <a:off x="335280" y="5739766"/>
            <a:ext cx="2080895" cy="981772"/>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015">
                <a:solidFill>
                  <a:prstClr val="white"/>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sz="2400">
                <a:solidFill>
                  <a:schemeClr val="tx1"/>
                </a:solidFill>
                <a:latin typeface="仿宋" panose="02010609060101010101" pitchFamily="49" charset="-122"/>
                <a:ea typeface="仿宋" panose="02010609060101010101" pitchFamily="49" charset="-122"/>
                <a:sym typeface="+mn-ea"/>
              </a:rPr>
              <a:t>有效抑制胰岛素的聚合</a:t>
            </a:r>
            <a:endParaRPr lang="zh-CN" altLang="en-US" sz="2400">
              <a:solidFill>
                <a:schemeClr val="tx1"/>
              </a:solidFill>
              <a:latin typeface="仿宋" panose="02010609060101010101" pitchFamily="49" charset="-122"/>
              <a:ea typeface="仿宋" panose="02010609060101010101" pitchFamily="49" charset="-122"/>
              <a:sym typeface="+mn-ea"/>
            </a:endParaRPr>
          </a:p>
        </p:txBody>
      </p:sp>
      <p:sp>
        <p:nvSpPr>
          <p:cNvPr id="28" name="文本框 27"/>
          <p:cNvSpPr txBox="1"/>
          <p:nvPr>
            <p:custDataLst>
              <p:tags r:id="rId34"/>
            </p:custDataLst>
          </p:nvPr>
        </p:nvSpPr>
        <p:spPr>
          <a:xfrm>
            <a:off x="227330" y="1886585"/>
            <a:ext cx="2521585"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0" algn="just">
              <a:lnSpc>
                <a:spcPct val="130000"/>
              </a:lnSpc>
              <a:spcBef>
                <a:spcPct val="0"/>
              </a:spcBef>
              <a:spcAft>
                <a:spcPct val="0"/>
              </a:spcAft>
              <a:buClrTx/>
              <a:buSzTx/>
              <a:buNone/>
            </a:pPr>
            <a:r>
              <a:rPr lang="en-US" sz="2400">
                <a:latin typeface="Times New Roman" panose="02020603050405020304" pitchFamily="18" charset="0"/>
                <a:ea typeface="微软雅黑" panose="020B0503020204020204" charset="-122"/>
                <a:cs typeface="楷体" panose="02010609060101010101" charset="-122"/>
                <a:sym typeface="+mn-ea"/>
              </a:rPr>
              <a:t>1</a:t>
            </a:r>
            <a:r>
              <a:rPr lang="zh-CN" sz="2400">
                <a:latin typeface="Times New Roman" panose="02020603050405020304" pitchFamily="18" charset="0"/>
                <a:ea typeface="微软雅黑" panose="020B0503020204020204" charset="-122"/>
                <a:cs typeface="楷体" panose="02010609060101010101" charset="-122"/>
                <a:sym typeface="+mn-ea"/>
              </a:rPr>
              <a:t>、</a:t>
            </a:r>
            <a:r>
              <a:rPr lang="zh-CN" altLang="en-US" sz="2400">
                <a:latin typeface="Times New Roman" panose="02020603050405020304" pitchFamily="18" charset="0"/>
                <a:ea typeface="微软雅黑" panose="020B0503020204020204" charset="-122"/>
                <a:cs typeface="楷体" panose="02010609060101010101" charset="-122"/>
                <a:sym typeface="+mn-ea"/>
              </a:rPr>
              <a:t>医药工业方面</a:t>
            </a:r>
            <a:endParaRPr lang="zh-CN" altLang="en-US" sz="2400">
              <a:latin typeface="Times New Roman" panose="02020603050405020304" pitchFamily="18" charset="0"/>
              <a:ea typeface="微软雅黑" panose="020B0503020204020204" charset="-122"/>
              <a:cs typeface="楷体" panose="02010609060101010101" charset="-122"/>
              <a:sym typeface="+mn-ea"/>
            </a:endParaRPr>
          </a:p>
        </p:txBody>
      </p:sp>
      <p:sp>
        <p:nvSpPr>
          <p:cNvPr id="29" name="文本框 28"/>
          <p:cNvSpPr txBox="1"/>
          <p:nvPr>
            <p:custDataLst>
              <p:tags r:id="rId35"/>
            </p:custDataLst>
          </p:nvPr>
        </p:nvSpPr>
        <p:spPr>
          <a:xfrm>
            <a:off x="168910" y="2566670"/>
            <a:ext cx="4177030" cy="570865"/>
          </a:xfrm>
          <a:prstGeom prst="rect">
            <a:avLst/>
          </a:prstGeom>
          <a:solidFill>
            <a:schemeClr val="accent4">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0" algn="just">
              <a:lnSpc>
                <a:spcPct val="130000"/>
              </a:lnSpc>
              <a:spcBef>
                <a:spcPct val="0"/>
              </a:spcBef>
              <a:spcAft>
                <a:spcPct val="0"/>
              </a:spcAft>
              <a:buClrTx/>
              <a:buSzTx/>
              <a:buNone/>
            </a:pPr>
            <a:r>
              <a:rPr lang="zh-CN" sz="2400">
                <a:latin typeface="Times New Roman" panose="02020603050405020304" pitchFamily="18" charset="0"/>
                <a:ea typeface="微软雅黑" panose="020B0503020204020204" charset="-122"/>
                <a:cs typeface="楷体" panose="02010609060101010101" charset="-122"/>
                <a:sym typeface="+mn-ea"/>
              </a:rPr>
              <a:t>（</a:t>
            </a:r>
            <a:r>
              <a:rPr lang="en-US" altLang="zh-CN" sz="2400">
                <a:latin typeface="Times New Roman" panose="02020603050405020304" pitchFamily="18" charset="0"/>
                <a:ea typeface="微软雅黑" panose="020B0503020204020204" charset="-122"/>
                <a:cs typeface="楷体" panose="02010609060101010101" charset="-122"/>
                <a:sym typeface="+mn-ea"/>
              </a:rPr>
              <a:t>1</a:t>
            </a:r>
            <a:r>
              <a:rPr lang="zh-CN" sz="2400">
                <a:latin typeface="Times New Roman" panose="02020603050405020304" pitchFamily="18" charset="0"/>
                <a:ea typeface="微软雅黑" panose="020B0503020204020204" charset="-122"/>
                <a:cs typeface="楷体" panose="02010609060101010101" charset="-122"/>
                <a:sym typeface="+mn-ea"/>
              </a:rPr>
              <a:t>）研发速效胰岛素类似物</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8" name="矩形 7"/>
          <p:cNvSpPr/>
          <p:nvPr>
            <p:custDataLst>
              <p:tags r:id="rId36"/>
            </p:custDataLst>
          </p:nvPr>
        </p:nvSpPr>
        <p:spPr bwMode="auto">
          <a:xfrm>
            <a:off x="227330" y="229235"/>
            <a:ext cx="425005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四、蛋白质工程的应用</a:t>
            </a:r>
            <a:endParaRPr lang="zh-CN" altLang="en-US" sz="2800" b="1">
              <a:solidFill>
                <a:schemeClr val="lt1"/>
              </a:solidFill>
              <a:latin typeface="黑体" panose="02010609060101010101" charset="-122"/>
              <a:ea typeface="黑体" panose="02010609060101010101" charset="-122"/>
              <a:sym typeface="+mn-ea"/>
            </a:endParaRPr>
          </a:p>
        </p:txBody>
      </p:sp>
      <p:sp>
        <p:nvSpPr>
          <p:cNvPr id="27" name="文本框 26"/>
          <p:cNvSpPr txBox="1"/>
          <p:nvPr>
            <p:custDataLst>
              <p:tags r:id="rId37"/>
            </p:custDataLst>
          </p:nvPr>
        </p:nvSpPr>
        <p:spPr>
          <a:xfrm>
            <a:off x="335280" y="949960"/>
            <a:ext cx="10332085" cy="78422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【任务四】</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.阅读课本</a:t>
            </a:r>
            <a:r>
              <a:rPr lang="en-US" altLang="zh-CN" sz="2400">
                <a:latin typeface="楷体" panose="02010609060101010101" charset="-122"/>
                <a:ea typeface="楷体" panose="02010609060101010101" charset="-122"/>
                <a:cs typeface="楷体" panose="02010609060101010101" charset="-122"/>
                <a:sym typeface="+mn-ea"/>
              </a:rPr>
              <a:t>95</a:t>
            </a:r>
            <a:r>
              <a:rPr lang="zh-CN" altLang="en-US" sz="2400">
                <a:latin typeface="楷体" panose="02010609060101010101" charset="-122"/>
                <a:ea typeface="楷体" panose="02010609060101010101" charset="-122"/>
                <a:cs typeface="楷体" panose="02010609060101010101" charset="-122"/>
                <a:sym typeface="+mn-ea"/>
              </a:rPr>
              <a:t>页，重点分析蛋白质工程在医药工业方面的应用，尝试分析在其他方面和农业的应用。</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6" grpId="0" animBg="1"/>
      <p:bldP spid="30" grpId="0" animBg="1"/>
      <p:bldP spid="32" grpId="0" animBg="1"/>
      <p:bldP spid="4" grpId="0" animBg="1"/>
      <p:bldP spid="10"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bwMode="auto">
          <a:xfrm>
            <a:off x="2105220" y="1978747"/>
            <a:ext cx="2088232" cy="4140460"/>
          </a:xfrm>
          <a:prstGeom prst="rect">
            <a:avLst/>
          </a:prstGeom>
          <a:noFill/>
          <a:ln w="76200">
            <a:solidFill>
              <a:srgbClr val="778495"/>
            </a:solidFill>
            <a:round/>
          </a:ln>
        </p:spPr>
        <p:txBody>
          <a:bodyPr anchor="ctr"/>
          <a:lstStyle/>
          <a:p>
            <a:pPr algn="ctr"/>
          </a:p>
        </p:txBody>
      </p:sp>
      <p:sp>
        <p:nvSpPr>
          <p:cNvPr id="4" name="矩形 3"/>
          <p:cNvSpPr/>
          <p:nvPr>
            <p:custDataLst>
              <p:tags r:id="rId2"/>
            </p:custDataLst>
          </p:nvPr>
        </p:nvSpPr>
        <p:spPr>
          <a:xfrm>
            <a:off x="3369306" y="3022863"/>
            <a:ext cx="1648291" cy="1044116"/>
          </a:xfrm>
          <a:prstGeom prst="rect">
            <a:avLst/>
          </a:prstGeom>
          <a:solidFill>
            <a:srgbClr val="FFFFFF"/>
          </a:solidFill>
        </p:spPr>
        <p:txBody>
          <a:bodyPr wrap="square">
            <a:normAutofit/>
          </a:bodyPr>
          <a:lstStyle/>
          <a:p>
            <a:pPr algn="r"/>
            <a:r>
              <a:rPr lang="zh-CN" altLang="en-US" sz="5400" b="1" spc="300">
                <a:solidFill>
                  <a:srgbClr val="778495"/>
                </a:solidFill>
                <a:latin typeface="Arial" panose="020B0604020202020204" pitchFamily="34" charset="0"/>
                <a:ea typeface="微软雅黑" panose="020B0503020204020204" charset="-122"/>
                <a:cs typeface="+mn-ea"/>
              </a:rPr>
              <a:t>目录</a:t>
            </a:r>
            <a:endParaRPr lang="zh-CN" altLang="en-US" sz="5400" b="1" spc="300">
              <a:solidFill>
                <a:srgbClr val="778495"/>
              </a:solidFill>
              <a:latin typeface="Arial" panose="020B0604020202020204" pitchFamily="34" charset="0"/>
              <a:ea typeface="微软雅黑" panose="020B0503020204020204" charset="-122"/>
              <a:cs typeface="+mn-ea"/>
            </a:endParaRPr>
          </a:p>
        </p:txBody>
      </p:sp>
      <p:sp>
        <p:nvSpPr>
          <p:cNvPr id="5" name="矩形 4"/>
          <p:cNvSpPr/>
          <p:nvPr>
            <p:custDataLst>
              <p:tags r:id="rId3"/>
            </p:custDataLst>
          </p:nvPr>
        </p:nvSpPr>
        <p:spPr>
          <a:xfrm>
            <a:off x="1257071" y="2338787"/>
            <a:ext cx="1696298" cy="400110"/>
          </a:xfrm>
          <a:prstGeom prst="rect">
            <a:avLst/>
          </a:prstGeom>
          <a:solidFill>
            <a:srgbClr val="FFFFFF"/>
          </a:solidFill>
        </p:spPr>
        <p:txBody>
          <a:bodyPr wrap="none">
            <a:normAutofit/>
          </a:bodyPr>
          <a:lstStyle/>
          <a:p>
            <a:r>
              <a:rPr lang="en-US" altLang="zh-CN" sz="2000" b="1" spc="300">
                <a:solidFill>
                  <a:srgbClr val="778495"/>
                </a:solidFill>
                <a:latin typeface="Arial" panose="020B0604020202020204" pitchFamily="34" charset="0"/>
                <a:ea typeface="微软雅黑" panose="020B0503020204020204" charset="-122"/>
                <a:cs typeface="+mn-ea"/>
              </a:rPr>
              <a:t>CONTENT</a:t>
            </a:r>
            <a:endParaRPr lang="en-US" altLang="zh-CN" sz="2000" b="1" spc="300">
              <a:solidFill>
                <a:srgbClr val="778495"/>
              </a:solidFill>
              <a:latin typeface="Arial" panose="020B0604020202020204" pitchFamily="34" charset="0"/>
              <a:ea typeface="微软雅黑" panose="020B0503020204020204" charset="-122"/>
              <a:cs typeface="+mn-ea"/>
            </a:endParaRPr>
          </a:p>
        </p:txBody>
      </p:sp>
      <p:sp>
        <p:nvSpPr>
          <p:cNvPr id="6" name="矩形 5"/>
          <p:cNvSpPr/>
          <p:nvPr>
            <p:custDataLst>
              <p:tags r:id="rId4"/>
            </p:custDataLst>
          </p:nvPr>
        </p:nvSpPr>
        <p:spPr bwMode="auto">
          <a:xfrm>
            <a:off x="3851413" y="3994971"/>
            <a:ext cx="684076" cy="72008"/>
          </a:xfrm>
          <a:prstGeom prst="rect">
            <a:avLst/>
          </a:prstGeom>
          <a:solidFill>
            <a:srgbClr val="778495"/>
          </a:solidFill>
          <a:ln w="19050">
            <a:noFill/>
            <a:round/>
          </a:ln>
        </p:spPr>
        <p:txBody>
          <a:bodyPr anchor="ctr"/>
          <a:lstStyle/>
          <a:p>
            <a:pPr algn="ctr"/>
          </a:p>
        </p:txBody>
      </p:sp>
      <p:sp>
        <p:nvSpPr>
          <p:cNvPr id="23" name="文本框 22"/>
          <p:cNvSpPr txBox="1"/>
          <p:nvPr>
            <p:custDataLst>
              <p:tags r:id="rId5"/>
            </p:custDataLst>
          </p:nvPr>
        </p:nvSpPr>
        <p:spPr>
          <a:xfrm>
            <a:off x="5427949" y="2502515"/>
            <a:ext cx="655949" cy="707886"/>
          </a:xfrm>
          <a:prstGeom prst="rect">
            <a:avLst/>
          </a:prstGeom>
          <a:noFill/>
        </p:spPr>
        <p:txBody>
          <a:bodyPr wrap="none" anchor="ctr">
            <a:normAutofit/>
          </a:bodyPr>
          <a:lstStyle/>
          <a:p>
            <a:r>
              <a:rPr lang="en-US" altLang="zh-CN" sz="4000" b="1">
                <a:solidFill>
                  <a:srgbClr val="778495"/>
                </a:solidFill>
              </a:rPr>
              <a:t>01</a:t>
            </a:r>
            <a:endParaRPr lang="en-US" altLang="zh-CN" sz="4000" b="1">
              <a:solidFill>
                <a:srgbClr val="778495"/>
              </a:solidFill>
            </a:endParaRPr>
          </a:p>
        </p:txBody>
      </p:sp>
      <p:sp>
        <p:nvSpPr>
          <p:cNvPr id="25" name="文本框 24"/>
          <p:cNvSpPr txBox="1"/>
          <p:nvPr>
            <p:custDataLst>
              <p:tags r:id="rId6"/>
            </p:custDataLst>
          </p:nvPr>
        </p:nvSpPr>
        <p:spPr>
          <a:xfrm>
            <a:off x="6196965" y="2613660"/>
            <a:ext cx="3962400" cy="444500"/>
          </a:xfrm>
          <a:prstGeom prst="rect">
            <a:avLst/>
          </a:prstGeom>
          <a:noFill/>
        </p:spPr>
        <p:txBody>
          <a:bodyPr wrap="none" lIns="360000" tIns="0" rIns="0" bIns="0" anchor="b" anchorCtr="0">
            <a:noAutofit/>
          </a:bodyPr>
          <a:lstStyle/>
          <a:p>
            <a:r>
              <a:rPr lang="zh-CN" altLang="en-US" sz="2700" b="1">
                <a:solidFill>
                  <a:srgbClr val="778495"/>
                </a:solidFill>
                <a:latin typeface="Arial" panose="020B0604020202020204" pitchFamily="34" charset="0"/>
                <a:ea typeface="微软雅黑" panose="020B0503020204020204" charset="-122"/>
                <a:cs typeface="+mn-ea"/>
              </a:rPr>
              <a:t>新课导入</a:t>
            </a:r>
            <a:endParaRPr lang="zh-CN" altLang="en-US" sz="2700" b="1">
              <a:solidFill>
                <a:srgbClr val="778495"/>
              </a:solidFill>
              <a:latin typeface="Arial" panose="020B0604020202020204" pitchFamily="34" charset="0"/>
              <a:ea typeface="微软雅黑" panose="020B0503020204020204" charset="-122"/>
              <a:cs typeface="+mn-ea"/>
            </a:endParaRPr>
          </a:p>
        </p:txBody>
      </p:sp>
      <p:sp>
        <p:nvSpPr>
          <p:cNvPr id="19" name="文本框 18"/>
          <p:cNvSpPr txBox="1"/>
          <p:nvPr>
            <p:custDataLst>
              <p:tags r:id="rId7"/>
            </p:custDataLst>
          </p:nvPr>
        </p:nvSpPr>
        <p:spPr>
          <a:xfrm>
            <a:off x="5413344" y="3359334"/>
            <a:ext cx="718466" cy="707886"/>
          </a:xfrm>
          <a:prstGeom prst="rect">
            <a:avLst/>
          </a:prstGeom>
          <a:noFill/>
        </p:spPr>
        <p:txBody>
          <a:bodyPr wrap="none" anchor="ctr">
            <a:normAutofit/>
          </a:bodyPr>
          <a:lstStyle/>
          <a:p>
            <a:r>
              <a:rPr lang="en-US" altLang="zh-CN" sz="4000" b="1">
                <a:solidFill>
                  <a:srgbClr val="778495"/>
                </a:solidFill>
              </a:rPr>
              <a:t>02</a:t>
            </a:r>
            <a:endParaRPr lang="en-US" altLang="zh-CN" sz="4000" b="1">
              <a:solidFill>
                <a:srgbClr val="778495"/>
              </a:solidFill>
            </a:endParaRPr>
          </a:p>
        </p:txBody>
      </p:sp>
      <p:sp>
        <p:nvSpPr>
          <p:cNvPr id="21" name="文本框 20"/>
          <p:cNvSpPr txBox="1"/>
          <p:nvPr>
            <p:custDataLst>
              <p:tags r:id="rId8"/>
            </p:custDataLst>
          </p:nvPr>
        </p:nvSpPr>
        <p:spPr>
          <a:xfrm>
            <a:off x="6196965" y="3432810"/>
            <a:ext cx="3962400" cy="489585"/>
          </a:xfrm>
          <a:prstGeom prst="rect">
            <a:avLst/>
          </a:prstGeom>
          <a:noFill/>
        </p:spPr>
        <p:txBody>
          <a:bodyPr wrap="none" lIns="360000" tIns="0" rIns="0" bIns="0" anchor="b" anchorCtr="0">
            <a:noAutofit/>
          </a:bodyPr>
          <a:lstStyle/>
          <a:p>
            <a:pPr lvl="0" algn="l">
              <a:buClrTx/>
              <a:buSzTx/>
              <a:buFontTx/>
            </a:pPr>
            <a:r>
              <a:rPr lang="zh-CN" altLang="en-US" sz="2700" b="1">
                <a:solidFill>
                  <a:srgbClr val="778495"/>
                </a:solidFill>
                <a:latin typeface="Arial" panose="020B0604020202020204" pitchFamily="34" charset="0"/>
                <a:ea typeface="微软雅黑" panose="020B0503020204020204" charset="-122"/>
                <a:cs typeface="+mn-ea"/>
                <a:sym typeface="+mn-ea"/>
              </a:rPr>
              <a:t>任务探究</a:t>
            </a:r>
            <a:endParaRPr lang="zh-CN" altLang="en-US" sz="2700" b="1">
              <a:solidFill>
                <a:srgbClr val="778495"/>
              </a:solidFill>
              <a:latin typeface="Arial" panose="020B0604020202020204" pitchFamily="34" charset="0"/>
              <a:ea typeface="微软雅黑" panose="020B0503020204020204" charset="-122"/>
              <a:cs typeface="+mn-ea"/>
              <a:sym typeface="+mn-ea"/>
            </a:endParaRPr>
          </a:p>
        </p:txBody>
      </p:sp>
      <p:sp>
        <p:nvSpPr>
          <p:cNvPr id="15" name="文本框 14"/>
          <p:cNvSpPr txBox="1"/>
          <p:nvPr>
            <p:custDataLst>
              <p:tags r:id="rId9"/>
            </p:custDataLst>
          </p:nvPr>
        </p:nvSpPr>
        <p:spPr>
          <a:xfrm>
            <a:off x="5398739" y="4290448"/>
            <a:ext cx="732893" cy="707886"/>
          </a:xfrm>
          <a:prstGeom prst="rect">
            <a:avLst/>
          </a:prstGeom>
          <a:noFill/>
        </p:spPr>
        <p:txBody>
          <a:bodyPr wrap="none" anchor="ctr">
            <a:normAutofit/>
          </a:bodyPr>
          <a:lstStyle/>
          <a:p>
            <a:r>
              <a:rPr lang="en-US" altLang="zh-CN" sz="4000" b="1">
                <a:solidFill>
                  <a:srgbClr val="778495"/>
                </a:solidFill>
              </a:rPr>
              <a:t>03</a:t>
            </a:r>
            <a:endParaRPr lang="en-US" altLang="zh-CN" sz="4000" b="1">
              <a:solidFill>
                <a:srgbClr val="778495"/>
              </a:solidFill>
            </a:endParaRPr>
          </a:p>
        </p:txBody>
      </p:sp>
      <p:sp>
        <p:nvSpPr>
          <p:cNvPr id="17" name="文本框 16"/>
          <p:cNvSpPr txBox="1"/>
          <p:nvPr>
            <p:custDataLst>
              <p:tags r:id="rId10"/>
            </p:custDataLst>
          </p:nvPr>
        </p:nvSpPr>
        <p:spPr>
          <a:xfrm>
            <a:off x="6196965" y="4471670"/>
            <a:ext cx="3962400" cy="345440"/>
          </a:xfrm>
          <a:prstGeom prst="rect">
            <a:avLst/>
          </a:prstGeom>
          <a:noFill/>
        </p:spPr>
        <p:txBody>
          <a:bodyPr wrap="none" lIns="360000" tIns="0" rIns="0" bIns="0" anchor="b" anchorCtr="0">
            <a:noAutofit/>
          </a:bodyPr>
          <a:lstStyle/>
          <a:p>
            <a:pPr lvl="0" algn="l">
              <a:buClrTx/>
              <a:buSzTx/>
              <a:buFontTx/>
            </a:pPr>
            <a:r>
              <a:rPr lang="zh-CN" altLang="en-US" sz="2700" b="1">
                <a:solidFill>
                  <a:srgbClr val="778495"/>
                </a:solidFill>
                <a:latin typeface="Arial" panose="020B0604020202020204" pitchFamily="34" charset="0"/>
                <a:ea typeface="微软雅黑" panose="020B0503020204020204" charset="-122"/>
                <a:cs typeface="+mn-ea"/>
                <a:sym typeface="+mn-ea"/>
              </a:rPr>
              <a:t>课堂小结</a:t>
            </a:r>
            <a:endParaRPr lang="zh-CN" altLang="en-US" sz="2700" b="1">
              <a:solidFill>
                <a:srgbClr val="778495"/>
              </a:solidFill>
              <a:latin typeface="Arial" panose="020B0604020202020204" pitchFamily="34" charset="0"/>
              <a:ea typeface="微软雅黑" panose="020B0503020204020204" charset="-122"/>
              <a:cs typeface="+mn-ea"/>
              <a:sym typeface="+mn-ea"/>
            </a:endParaRPr>
          </a:p>
        </p:txBody>
      </p:sp>
      <p:sp>
        <p:nvSpPr>
          <p:cNvPr id="9" name="文本框 8"/>
          <p:cNvSpPr txBox="1">
            <a:spLocks noChangeArrowheads="1"/>
          </p:cNvSpPr>
          <p:nvPr>
            <p:custDataLst>
              <p:tags r:id="rId11"/>
            </p:custDataLst>
          </p:nvPr>
        </p:nvSpPr>
        <p:spPr bwMode="auto">
          <a:xfrm>
            <a:off x="324485" y="299085"/>
            <a:ext cx="1132713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等线" panose="02010600030101010101" pitchFamily="2" charset="-122"/>
                <a:ea typeface="等线" panose="02010600030101010101" pitchFamily="2" charset="-122"/>
              </a:defRPr>
            </a:lvl1pPr>
            <a:lvl2pPr marL="742950" indent="-285750">
              <a:defRPr>
                <a:solidFill>
                  <a:srgbClr val="000000"/>
                </a:solidFill>
                <a:latin typeface="等线" panose="02010600030101010101" pitchFamily="2" charset="-122"/>
                <a:ea typeface="等线" panose="02010600030101010101" pitchFamily="2" charset="-122"/>
              </a:defRPr>
            </a:lvl2pPr>
            <a:lvl3pPr marL="1143000" indent="-228600">
              <a:defRPr>
                <a:solidFill>
                  <a:srgbClr val="000000"/>
                </a:solidFill>
                <a:latin typeface="等线" panose="02010600030101010101" pitchFamily="2" charset="-122"/>
                <a:ea typeface="等线" panose="02010600030101010101" pitchFamily="2" charset="-122"/>
              </a:defRPr>
            </a:lvl3pPr>
            <a:lvl4pPr marL="1600200" indent="-228600">
              <a:defRPr>
                <a:solidFill>
                  <a:srgbClr val="000000"/>
                </a:solidFill>
                <a:latin typeface="等线" panose="02010600030101010101" pitchFamily="2" charset="-122"/>
                <a:ea typeface="等线" panose="02010600030101010101" pitchFamily="2" charset="-122"/>
              </a:defRPr>
            </a:lvl4pPr>
            <a:lvl5pPr marL="2057400" indent="-228600">
              <a:defRPr>
                <a:solidFill>
                  <a:srgbClr val="000000"/>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9pPr>
          </a:lstStyle>
          <a:p>
            <a:pPr algn="ctr">
              <a:spcBef>
                <a:spcPct val="50000"/>
              </a:spcBef>
            </a:pP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第</a:t>
            </a:r>
            <a:r>
              <a:rPr lang="en-US" altLang="zh-CN"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4</a:t>
            </a: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节</a:t>
            </a:r>
            <a:r>
              <a:rPr lang="en-US" altLang="zh-CN"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 </a:t>
            </a: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蛋白质工程的原理和应用</a:t>
            </a:r>
            <a:endParaRPr lang="zh-CN" altLang="en-US" sz="28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endParaRPr>
          </a:p>
        </p:txBody>
      </p:sp>
      <p:sp>
        <p:nvSpPr>
          <p:cNvPr id="2" name="文本框 1"/>
          <p:cNvSpPr txBox="1"/>
          <p:nvPr>
            <p:custDataLst>
              <p:tags r:id="rId12"/>
            </p:custDataLst>
          </p:nvPr>
        </p:nvSpPr>
        <p:spPr>
          <a:xfrm>
            <a:off x="5427949" y="5150238"/>
            <a:ext cx="732893" cy="707886"/>
          </a:xfrm>
          <a:prstGeom prst="rect">
            <a:avLst/>
          </a:prstGeom>
          <a:noFill/>
        </p:spPr>
        <p:txBody>
          <a:bodyPr wrap="none" anchor="ctr">
            <a:normAutofit/>
          </a:bodyPr>
          <a:lstStyle/>
          <a:p>
            <a:r>
              <a:rPr lang="en-US" altLang="zh-CN" sz="4000" b="1">
                <a:solidFill>
                  <a:srgbClr val="778495"/>
                </a:solidFill>
              </a:rPr>
              <a:t>04</a:t>
            </a:r>
            <a:endParaRPr lang="en-US" altLang="zh-CN" sz="4000" b="1">
              <a:solidFill>
                <a:srgbClr val="778495"/>
              </a:solidFill>
            </a:endParaRPr>
          </a:p>
        </p:txBody>
      </p:sp>
      <p:sp>
        <p:nvSpPr>
          <p:cNvPr id="7" name="文本框 6"/>
          <p:cNvSpPr txBox="1"/>
          <p:nvPr>
            <p:custDataLst>
              <p:tags r:id="rId13"/>
            </p:custDataLst>
          </p:nvPr>
        </p:nvSpPr>
        <p:spPr>
          <a:xfrm>
            <a:off x="6196965" y="5395595"/>
            <a:ext cx="3962400" cy="345440"/>
          </a:xfrm>
          <a:prstGeom prst="rect">
            <a:avLst/>
          </a:prstGeom>
          <a:noFill/>
        </p:spPr>
        <p:txBody>
          <a:bodyPr wrap="none" lIns="360000" tIns="0" rIns="0" bIns="0" anchor="b" anchorCtr="0">
            <a:noAutofit/>
          </a:bodyPr>
          <a:lstStyle/>
          <a:p>
            <a:pPr lvl="0" algn="l">
              <a:buClrTx/>
              <a:buSzTx/>
              <a:buFontTx/>
            </a:pPr>
            <a:r>
              <a:rPr lang="zh-CN" altLang="en-US" sz="2700" b="1">
                <a:solidFill>
                  <a:srgbClr val="778495"/>
                </a:solidFill>
                <a:latin typeface="Arial" panose="020B0604020202020204" pitchFamily="34" charset="0"/>
                <a:ea typeface="微软雅黑" panose="020B0503020204020204" charset="-122"/>
                <a:cs typeface="+mn-ea"/>
                <a:sym typeface="+mn-ea"/>
              </a:rPr>
              <a:t>课堂练习</a:t>
            </a:r>
            <a:endParaRPr lang="zh-CN" altLang="en-US" sz="2700" b="1">
              <a:solidFill>
                <a:srgbClr val="778495"/>
              </a:solidFill>
              <a:latin typeface="Arial" panose="020B0604020202020204" pitchFamily="34" charset="0"/>
              <a:ea typeface="微软雅黑" panose="020B0503020204020204" charset="-122"/>
              <a:cs typeface="+mn-ea"/>
              <a:sym typeface="+mn-ea"/>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8493" y="2457450"/>
            <a:ext cx="1853565"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天然干扰素不易保存</a:t>
            </a:r>
            <a:endParaRPr lang="zh-CN" altLang="en-US">
              <a:solidFill>
                <a:schemeClr val="tx1"/>
              </a:solidFill>
              <a:sym typeface="+mn-ea"/>
            </a:endParaRPr>
          </a:p>
        </p:txBody>
      </p:sp>
      <p:sp>
        <p:nvSpPr>
          <p:cNvPr id="2" name="文本框 1"/>
          <p:cNvSpPr txBox="1"/>
          <p:nvPr>
            <p:custDataLst>
              <p:tags r:id="rId2"/>
            </p:custDataLst>
          </p:nvPr>
        </p:nvSpPr>
        <p:spPr>
          <a:xfrm>
            <a:off x="3744595" y="4222750"/>
            <a:ext cx="1065530"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预期结构</a:t>
            </a:r>
            <a:endParaRPr lang="zh-CN" altLang="en-US">
              <a:solidFill>
                <a:schemeClr val="tx1"/>
              </a:solidFill>
              <a:sym typeface="+mn-ea"/>
            </a:endParaRPr>
          </a:p>
        </p:txBody>
      </p:sp>
      <p:grpSp>
        <p:nvGrpSpPr>
          <p:cNvPr id="15" name="组合 14"/>
          <p:cNvGrpSpPr/>
          <p:nvPr>
            <p:custDataLst>
              <p:tags r:id="rId3"/>
            </p:custDataLst>
          </p:nvPr>
        </p:nvGrpSpPr>
        <p:grpSpPr>
          <a:xfrm>
            <a:off x="9528810" y="3474085"/>
            <a:ext cx="820420" cy="659765"/>
            <a:chOff x="11856" y="4739"/>
            <a:chExt cx="1292" cy="1039"/>
          </a:xfrm>
        </p:grpSpPr>
        <p:cxnSp>
          <p:nvCxnSpPr>
            <p:cNvPr id="24" name="直接箭头连接符 23"/>
            <p:cNvCxnSpPr/>
            <p:nvPr>
              <p:custDataLst>
                <p:tags r:id="rId4"/>
              </p:custDataLst>
            </p:nvPr>
          </p:nvCxnSpPr>
          <p:spPr>
            <a:xfrm flipH="1">
              <a:off x="13148" y="4739"/>
              <a:ext cx="0" cy="103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5"/>
              </p:custDataLst>
            </p:nvPr>
          </p:nvSpPr>
          <p:spPr>
            <a:xfrm>
              <a:off x="11856" y="4833"/>
              <a:ext cx="1260" cy="9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改造</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26" name="文本框 25"/>
          <p:cNvSpPr txBox="1"/>
          <p:nvPr>
            <p:custDataLst>
              <p:tags r:id="rId6"/>
            </p:custDataLst>
          </p:nvPr>
        </p:nvSpPr>
        <p:spPr>
          <a:xfrm>
            <a:off x="8799346" y="2457450"/>
            <a:ext cx="2267434"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一个半胱氨酸变成丝氨酸</a:t>
            </a:r>
            <a:endParaRPr lang="zh-CN" altLang="en-US">
              <a:solidFill>
                <a:schemeClr val="tx1"/>
              </a:solidFill>
              <a:sym typeface="+mn-ea"/>
            </a:endParaRPr>
          </a:p>
        </p:txBody>
      </p:sp>
      <p:sp>
        <p:nvSpPr>
          <p:cNvPr id="30" name="文本框 29"/>
          <p:cNvSpPr txBox="1"/>
          <p:nvPr>
            <p:custDataLst>
              <p:tags r:id="rId7"/>
            </p:custDataLst>
          </p:nvPr>
        </p:nvSpPr>
        <p:spPr>
          <a:xfrm>
            <a:off x="9733320" y="4222750"/>
            <a:ext cx="1153120"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新干扰素基因</a:t>
            </a:r>
            <a:endParaRPr lang="zh-CN" altLang="en-US">
              <a:solidFill>
                <a:schemeClr val="tx1"/>
              </a:solidFill>
              <a:sym typeface="+mn-ea"/>
            </a:endParaRPr>
          </a:p>
        </p:txBody>
      </p:sp>
      <p:grpSp>
        <p:nvGrpSpPr>
          <p:cNvPr id="65" name="组合 64"/>
          <p:cNvGrpSpPr/>
          <p:nvPr>
            <p:custDataLst>
              <p:tags r:id="rId8"/>
            </p:custDataLst>
          </p:nvPr>
        </p:nvGrpSpPr>
        <p:grpSpPr>
          <a:xfrm>
            <a:off x="8780745" y="4196861"/>
            <a:ext cx="903087" cy="572473"/>
            <a:chOff x="10050" y="5953"/>
            <a:chExt cx="1942" cy="1120"/>
          </a:xfrm>
        </p:grpSpPr>
        <p:cxnSp>
          <p:nvCxnSpPr>
            <p:cNvPr id="46" name="直接箭头连接符 45"/>
            <p:cNvCxnSpPr/>
            <p:nvPr>
              <p:custDataLst>
                <p:tags r:id="rId9"/>
              </p:custDataLst>
            </p:nvPr>
          </p:nvCxnSpPr>
          <p:spPr>
            <a:xfrm flipH="1" flipV="1">
              <a:off x="10050" y="6950"/>
              <a:ext cx="1854" cy="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custDataLst>
                <p:tags r:id="rId10"/>
              </p:custDataLst>
            </p:nvPr>
          </p:nvSpPr>
          <p:spPr>
            <a:xfrm>
              <a:off x="10090" y="5953"/>
              <a:ext cx="1902" cy="11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转录</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32" name="文本框 31"/>
          <p:cNvSpPr txBox="1"/>
          <p:nvPr>
            <p:custDataLst>
              <p:tags r:id="rId11"/>
            </p:custDataLst>
          </p:nvPr>
        </p:nvSpPr>
        <p:spPr>
          <a:xfrm>
            <a:off x="7802245" y="4407416"/>
            <a:ext cx="905510" cy="461665"/>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en-US" altLang="zh-CN">
                <a:solidFill>
                  <a:schemeClr val="tx1"/>
                </a:solidFill>
                <a:sym typeface="+mn-ea"/>
              </a:rPr>
              <a:t>mRNA</a:t>
            </a:r>
            <a:endParaRPr lang="en-US" altLang="zh-CN">
              <a:solidFill>
                <a:schemeClr val="tx1"/>
              </a:solidFill>
              <a:sym typeface="+mn-ea"/>
            </a:endParaRPr>
          </a:p>
        </p:txBody>
      </p:sp>
      <p:grpSp>
        <p:nvGrpSpPr>
          <p:cNvPr id="39" name="组合 38"/>
          <p:cNvGrpSpPr/>
          <p:nvPr>
            <p:custDataLst>
              <p:tags r:id="rId12"/>
            </p:custDataLst>
          </p:nvPr>
        </p:nvGrpSpPr>
        <p:grpSpPr>
          <a:xfrm>
            <a:off x="4856480" y="4208898"/>
            <a:ext cx="800100" cy="572770"/>
            <a:chOff x="3568" y="4680"/>
            <a:chExt cx="1260" cy="902"/>
          </a:xfrm>
        </p:grpSpPr>
        <p:cxnSp>
          <p:nvCxnSpPr>
            <p:cNvPr id="40" name="直接箭头连接符 39"/>
            <p:cNvCxnSpPr/>
            <p:nvPr>
              <p:custDataLst>
                <p:tags r:id="rId13"/>
              </p:custDataLst>
            </p:nvPr>
          </p:nvCxnSpPr>
          <p:spPr>
            <a:xfrm flipH="1" flipV="1">
              <a:off x="3600" y="5425"/>
              <a:ext cx="1188" cy="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矩形 40"/>
            <p:cNvSpPr/>
            <p:nvPr>
              <p:custDataLst>
                <p:tags r:id="rId14"/>
              </p:custDataLst>
            </p:nvPr>
          </p:nvSpPr>
          <p:spPr>
            <a:xfrm>
              <a:off x="3568" y="4680"/>
              <a:ext cx="1260" cy="9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折叠</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22" name="组合 21"/>
          <p:cNvGrpSpPr/>
          <p:nvPr>
            <p:custDataLst>
              <p:tags r:id="rId15"/>
            </p:custDataLst>
          </p:nvPr>
        </p:nvGrpSpPr>
        <p:grpSpPr>
          <a:xfrm>
            <a:off x="2783840" y="2388870"/>
            <a:ext cx="953135" cy="1052830"/>
            <a:chOff x="3371" y="4785"/>
            <a:chExt cx="1501" cy="1658"/>
          </a:xfrm>
        </p:grpSpPr>
        <p:cxnSp>
          <p:nvCxnSpPr>
            <p:cNvPr id="7" name="直接箭头连接符 6"/>
            <p:cNvCxnSpPr/>
            <p:nvPr>
              <p:custDataLst>
                <p:tags r:id="rId16"/>
              </p:custDataLst>
            </p:nvPr>
          </p:nvCxnSpPr>
          <p:spPr>
            <a:xfrm flipV="1">
              <a:off x="3453" y="563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17"/>
              </p:custDataLst>
            </p:nvPr>
          </p:nvSpPr>
          <p:spPr>
            <a:xfrm>
              <a:off x="3371" y="4785"/>
              <a:ext cx="1501"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预期功能</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21" name="组合 20"/>
          <p:cNvGrpSpPr/>
          <p:nvPr>
            <p:custDataLst>
              <p:tags r:id="rId18"/>
            </p:custDataLst>
          </p:nvPr>
        </p:nvGrpSpPr>
        <p:grpSpPr>
          <a:xfrm>
            <a:off x="2861310" y="4152900"/>
            <a:ext cx="1186815" cy="1052830"/>
            <a:chOff x="3096" y="5409"/>
            <a:chExt cx="1869" cy="1658"/>
          </a:xfrm>
        </p:grpSpPr>
        <p:cxnSp>
          <p:nvCxnSpPr>
            <p:cNvPr id="43" name="直接箭头连接符 42"/>
            <p:cNvCxnSpPr/>
            <p:nvPr>
              <p:custDataLst>
                <p:tags r:id="rId19"/>
              </p:custDataLst>
            </p:nvPr>
          </p:nvCxnSpPr>
          <p:spPr>
            <a:xfrm flipH="1">
              <a:off x="3096" y="6238"/>
              <a:ext cx="1450" cy="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矩形 46"/>
            <p:cNvSpPr/>
            <p:nvPr>
              <p:custDataLst>
                <p:tags r:id="rId20"/>
              </p:custDataLst>
            </p:nvPr>
          </p:nvSpPr>
          <p:spPr>
            <a:xfrm>
              <a:off x="3281" y="5409"/>
              <a:ext cx="1684"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行使功能</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5" name="文本框 4"/>
          <p:cNvSpPr txBox="1"/>
          <p:nvPr>
            <p:custDataLst>
              <p:tags r:id="rId21"/>
            </p:custDataLst>
          </p:nvPr>
        </p:nvSpPr>
        <p:spPr>
          <a:xfrm>
            <a:off x="3760470" y="2457450"/>
            <a:ext cx="1478280"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延长保存时间</a:t>
            </a:r>
            <a:endParaRPr lang="zh-CN" altLang="en-US">
              <a:solidFill>
                <a:schemeClr val="tx1"/>
              </a:solidFill>
              <a:sym typeface="+mn-ea"/>
            </a:endParaRPr>
          </a:p>
        </p:txBody>
      </p:sp>
      <p:grpSp>
        <p:nvGrpSpPr>
          <p:cNvPr id="6" name="组合 5"/>
          <p:cNvGrpSpPr/>
          <p:nvPr>
            <p:custDataLst>
              <p:tags r:id="rId22"/>
            </p:custDataLst>
          </p:nvPr>
        </p:nvGrpSpPr>
        <p:grpSpPr>
          <a:xfrm>
            <a:off x="5329555" y="2425065"/>
            <a:ext cx="1074420" cy="1052830"/>
            <a:chOff x="3290" y="4834"/>
            <a:chExt cx="1692" cy="1658"/>
          </a:xfrm>
        </p:grpSpPr>
        <p:cxnSp>
          <p:nvCxnSpPr>
            <p:cNvPr id="9" name="直接箭头连接符 8"/>
            <p:cNvCxnSpPr/>
            <p:nvPr>
              <p:custDataLst>
                <p:tags r:id="rId23"/>
              </p:custDataLst>
            </p:nvPr>
          </p:nvCxnSpPr>
          <p:spPr>
            <a:xfrm flipV="1">
              <a:off x="3453" y="563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24"/>
              </p:custDataLst>
            </p:nvPr>
          </p:nvSpPr>
          <p:spPr>
            <a:xfrm>
              <a:off x="3290" y="4834"/>
              <a:ext cx="1692"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设计结构</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11" name="文本框 10"/>
          <p:cNvSpPr txBox="1"/>
          <p:nvPr>
            <p:custDataLst>
              <p:tags r:id="rId25"/>
            </p:custDataLst>
          </p:nvPr>
        </p:nvSpPr>
        <p:spPr>
          <a:xfrm>
            <a:off x="6306820" y="2457450"/>
            <a:ext cx="1495425"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氨基酸替换</a:t>
            </a:r>
            <a:endParaRPr lang="zh-CN" altLang="en-US">
              <a:solidFill>
                <a:schemeClr val="tx1"/>
              </a:solidFill>
              <a:sym typeface="+mn-ea"/>
            </a:endParaRPr>
          </a:p>
        </p:txBody>
      </p:sp>
      <p:grpSp>
        <p:nvGrpSpPr>
          <p:cNvPr id="12" name="组合 11"/>
          <p:cNvGrpSpPr/>
          <p:nvPr>
            <p:custDataLst>
              <p:tags r:id="rId26"/>
            </p:custDataLst>
          </p:nvPr>
        </p:nvGrpSpPr>
        <p:grpSpPr>
          <a:xfrm>
            <a:off x="7842885" y="2411730"/>
            <a:ext cx="1027430" cy="1052830"/>
            <a:chOff x="3290" y="4838"/>
            <a:chExt cx="1618" cy="1658"/>
          </a:xfrm>
        </p:grpSpPr>
        <p:cxnSp>
          <p:nvCxnSpPr>
            <p:cNvPr id="14" name="直接箭头连接符 13"/>
            <p:cNvCxnSpPr/>
            <p:nvPr>
              <p:custDataLst>
                <p:tags r:id="rId27"/>
              </p:custDataLst>
            </p:nvPr>
          </p:nvCxnSpPr>
          <p:spPr>
            <a:xfrm flipV="1">
              <a:off x="3453" y="5631"/>
              <a:ext cx="1223" cy="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28"/>
              </p:custDataLst>
            </p:nvPr>
          </p:nvSpPr>
          <p:spPr>
            <a:xfrm>
              <a:off x="3290" y="4838"/>
              <a:ext cx="1618" cy="1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ct val="0"/>
                </a:spcBef>
                <a:spcAft>
                  <a:spcPct val="0"/>
                </a:spcAft>
              </a:pPr>
              <a:r>
                <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rPr>
                <a:t>推测序列</a:t>
              </a:r>
              <a:endParaRPr lang="zh-CN" altLang="en-US" sz="2400" kern="100" smtClean="0">
                <a:solidFill>
                  <a:srgbClr val="1313E4"/>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grpSp>
        <p:nvGrpSpPr>
          <p:cNvPr id="17" name="组合 16"/>
          <p:cNvGrpSpPr/>
          <p:nvPr>
            <p:custDataLst>
              <p:tags r:id="rId29"/>
            </p:custDataLst>
          </p:nvPr>
        </p:nvGrpSpPr>
        <p:grpSpPr>
          <a:xfrm>
            <a:off x="6969770" y="4196861"/>
            <a:ext cx="865419" cy="572473"/>
            <a:chOff x="10050" y="5955"/>
            <a:chExt cx="1861" cy="1120"/>
          </a:xfrm>
        </p:grpSpPr>
        <p:cxnSp>
          <p:nvCxnSpPr>
            <p:cNvPr id="18" name="直接箭头连接符 17"/>
            <p:cNvCxnSpPr/>
            <p:nvPr>
              <p:custDataLst>
                <p:tags r:id="rId30"/>
              </p:custDataLst>
            </p:nvPr>
          </p:nvCxnSpPr>
          <p:spPr>
            <a:xfrm flipH="1">
              <a:off x="10050" y="6945"/>
              <a:ext cx="1861" cy="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custDataLst>
                <p:tags r:id="rId31"/>
              </p:custDataLst>
            </p:nvPr>
          </p:nvSpPr>
          <p:spPr>
            <a:xfrm>
              <a:off x="10138" y="5955"/>
              <a:ext cx="1753" cy="11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spcBef>
                  <a:spcPct val="0"/>
                </a:spcBef>
                <a:spcAft>
                  <a:spcPct val="0"/>
                </a:spcAft>
              </a:pPr>
              <a:r>
                <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翻译</a:t>
              </a:r>
              <a:endParaRPr lang="zh-CN" altLang="en-US" sz="2400" kern="100" smtClean="0">
                <a:solidFill>
                  <a:srgbClr val="FF0000"/>
                </a:solidFill>
                <a:latin typeface="仿宋" panose="02010609060101010101" pitchFamily="49" charset="-122"/>
                <a:ea typeface="仿宋" panose="02010609060101010101" pitchFamily="49" charset="-122"/>
                <a:cs typeface="宋体" panose="02010600030101010101" pitchFamily="2" charset="-122"/>
                <a:sym typeface="+mn-ea"/>
              </a:endParaRPr>
            </a:p>
          </p:txBody>
        </p:sp>
      </p:grpSp>
      <p:sp>
        <p:nvSpPr>
          <p:cNvPr id="20" name="文本框 19"/>
          <p:cNvSpPr txBox="1"/>
          <p:nvPr>
            <p:custDataLst>
              <p:tags r:id="rId32"/>
            </p:custDataLst>
          </p:nvPr>
        </p:nvSpPr>
        <p:spPr>
          <a:xfrm>
            <a:off x="5663524" y="4407416"/>
            <a:ext cx="1193165" cy="461665"/>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多肽链</a:t>
            </a:r>
            <a:endParaRPr lang="zh-CN" altLang="en-US">
              <a:solidFill>
                <a:schemeClr val="tx1"/>
              </a:solidFill>
              <a:sym typeface="+mn-ea"/>
            </a:endParaRPr>
          </a:p>
        </p:txBody>
      </p:sp>
      <p:sp>
        <p:nvSpPr>
          <p:cNvPr id="23" name="文本框 22"/>
          <p:cNvSpPr txBox="1"/>
          <p:nvPr>
            <p:custDataLst>
              <p:tags r:id="rId33"/>
            </p:custDataLst>
          </p:nvPr>
        </p:nvSpPr>
        <p:spPr>
          <a:xfrm>
            <a:off x="721995" y="4222750"/>
            <a:ext cx="2139315" cy="830997"/>
          </a:xfrm>
          <a:prstGeom prst="rect">
            <a:avLst/>
          </a:prstGeom>
          <a:solidFill>
            <a:schemeClr val="bg1"/>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2400">
                <a:latin typeface="仿宋" panose="02010609060101010101" pitchFamily="49" charset="-122"/>
                <a:ea typeface="仿宋" panose="02010609060101010101" pitchFamily="49" charset="-122"/>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r>
              <a:rPr lang="zh-CN" altLang="en-US">
                <a:solidFill>
                  <a:schemeClr val="tx1"/>
                </a:solidFill>
                <a:sym typeface="+mn-ea"/>
              </a:rPr>
              <a:t>在</a:t>
            </a:r>
            <a:r>
              <a:rPr lang="en-US" altLang="zh-CN">
                <a:solidFill>
                  <a:schemeClr val="tx1"/>
                </a:solidFill>
                <a:sym typeface="+mn-ea"/>
              </a:rPr>
              <a:t>-70℃</a:t>
            </a:r>
            <a:r>
              <a:rPr lang="zh-CN" altLang="en-US">
                <a:solidFill>
                  <a:schemeClr val="tx1"/>
                </a:solidFill>
                <a:sym typeface="+mn-ea"/>
              </a:rPr>
              <a:t>下可以保存半年</a:t>
            </a:r>
            <a:endParaRPr lang="zh-CN" altLang="en-US">
              <a:solidFill>
                <a:schemeClr val="tx1"/>
              </a:solidFill>
              <a:sym typeface="+mn-ea"/>
            </a:endParaRPr>
          </a:p>
        </p:txBody>
      </p:sp>
      <p:sp>
        <p:nvSpPr>
          <p:cNvPr id="29" name="文本框 28"/>
          <p:cNvSpPr txBox="1"/>
          <p:nvPr>
            <p:custDataLst>
              <p:tags r:id="rId34"/>
            </p:custDataLst>
          </p:nvPr>
        </p:nvSpPr>
        <p:spPr>
          <a:xfrm>
            <a:off x="227330" y="1611630"/>
            <a:ext cx="4354195" cy="570865"/>
          </a:xfrm>
          <a:prstGeom prst="rect">
            <a:avLst/>
          </a:prstGeom>
          <a:solidFill>
            <a:schemeClr val="accent4">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（2）延长干扰素体外保存时间</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8" name="文本框 7"/>
          <p:cNvSpPr txBox="1"/>
          <p:nvPr>
            <p:custDataLst>
              <p:tags r:id="rId35"/>
            </p:custDataLst>
          </p:nvPr>
        </p:nvSpPr>
        <p:spPr>
          <a:xfrm>
            <a:off x="234315" y="874560"/>
            <a:ext cx="353949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1、医药工业方面</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4" name="矩形 3"/>
          <p:cNvSpPr/>
          <p:nvPr>
            <p:custDataLst>
              <p:tags r:id="rId36"/>
            </p:custDataLst>
          </p:nvPr>
        </p:nvSpPr>
        <p:spPr bwMode="auto">
          <a:xfrm>
            <a:off x="227330" y="137160"/>
            <a:ext cx="425005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四、蛋白质工程的应用</a:t>
            </a:r>
            <a:endParaRPr lang="zh-CN" altLang="en-US" sz="2800" b="1">
              <a:solidFill>
                <a:schemeClr val="lt1"/>
              </a:solidFill>
              <a:latin typeface="黑体" panose="02010609060101010101" charset="-122"/>
              <a:ea typeface="黑体" panose="02010609060101010101" charset="-122"/>
              <a:sym typeface="+mn-ea"/>
            </a:endParaRPr>
          </a:p>
        </p:txBody>
      </p:sp>
      <p:sp>
        <p:nvSpPr>
          <p:cNvPr id="27" name="文本框 26"/>
          <p:cNvSpPr txBox="1"/>
          <p:nvPr>
            <p:custDataLst>
              <p:tags r:id="rId37"/>
            </p:custDataLst>
          </p:nvPr>
        </p:nvSpPr>
        <p:spPr>
          <a:xfrm>
            <a:off x="5663565" y="452120"/>
            <a:ext cx="5944870" cy="122809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【任务四】</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.阅读课本</a:t>
            </a:r>
            <a:r>
              <a:rPr lang="en-US" altLang="zh-CN" sz="2400">
                <a:latin typeface="楷体" panose="02010609060101010101" charset="-122"/>
                <a:ea typeface="楷体" panose="02010609060101010101" charset="-122"/>
                <a:cs typeface="楷体" panose="02010609060101010101" charset="-122"/>
                <a:sym typeface="+mn-ea"/>
              </a:rPr>
              <a:t>95</a:t>
            </a:r>
            <a:r>
              <a:rPr lang="zh-CN" altLang="en-US" sz="2400">
                <a:latin typeface="楷体" panose="02010609060101010101" charset="-122"/>
                <a:ea typeface="楷体" panose="02010609060101010101" charset="-122"/>
                <a:cs typeface="楷体" panose="02010609060101010101" charset="-122"/>
                <a:sym typeface="+mn-ea"/>
              </a:rPr>
              <a:t>页，重点分析蛋白质工程在医药工业方面的应用，尝试分析在其他方面和农业的应用。</a:t>
            </a:r>
            <a:endParaRPr lang="zh-CN" altLang="en-US" sz="2400">
              <a:latin typeface="楷体" panose="02010609060101010101" charset="-122"/>
              <a:ea typeface="楷体" panose="02010609060101010101" charset="-122"/>
              <a:cs typeface="楷体" panose="02010609060101010101" charset="-122"/>
              <a:sym typeface="+mn-ea"/>
            </a:endParaRPr>
          </a:p>
        </p:txBody>
      </p:sp>
      <p:pic>
        <p:nvPicPr>
          <p:cNvPr id="28" name="Picture 28"/>
          <p:cNvPicPr>
            <a:picLocks noChangeAspect="1"/>
          </p:cNvPicPr>
          <p:nvPr>
            <p:custDataLst>
              <p:tags r:id="rId38"/>
            </p:custDataLst>
          </p:nvPr>
        </p:nvPicPr>
        <p:blipFill>
          <a:blip r:embed="rId39"/>
          <a:stretch>
            <a:fillRect/>
          </a:stretch>
        </p:blipFill>
        <p:spPr>
          <a:xfrm flipH="1">
            <a:off x="12611100" y="10655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6" grpId="0" animBg="1"/>
      <p:bldP spid="30" grpId="0" animBg="1"/>
      <p:bldP spid="32" grpId="0" animBg="1"/>
      <p:bldP spid="5" grpId="0" animBg="1"/>
      <p:bldP spid="11" grpId="0" animBg="1"/>
      <p:bldP spid="20"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custDataLst>
              <p:tags r:id="rId1"/>
            </p:custDataLst>
          </p:nvPr>
        </p:nvSpPr>
        <p:spPr>
          <a:xfrm>
            <a:off x="339725" y="1579880"/>
            <a:ext cx="5910580" cy="570865"/>
          </a:xfrm>
          <a:prstGeom prst="rect">
            <a:avLst/>
          </a:prstGeom>
          <a:solidFill>
            <a:schemeClr val="accent4">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（3）降低人对小鼠单抗隆抗体的免疫反应</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28" name="文本框 27"/>
          <p:cNvSpPr txBox="1"/>
          <p:nvPr>
            <p:custDataLst>
              <p:tags r:id="rId2"/>
            </p:custDataLst>
          </p:nvPr>
        </p:nvSpPr>
        <p:spPr>
          <a:xfrm>
            <a:off x="602139" y="2392946"/>
            <a:ext cx="11065142" cy="1052596"/>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indent="457200" algn="just">
              <a:lnSpc>
                <a:spcPct val="130000"/>
              </a:lnSpc>
              <a:spcBef>
                <a:spcPct val="0"/>
              </a:spcBef>
              <a:spcAft>
                <a:spcPct val="0"/>
              </a:spcAft>
              <a:buClrTx/>
              <a:buSzTx/>
              <a:buNone/>
            </a:pPr>
            <a:r>
              <a:rPr lang="zh-CN" sz="2400" smtClean="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通过</a:t>
            </a:r>
            <a:r>
              <a:rPr 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改造基因</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a:t>
            </a:r>
            <a:r>
              <a:rPr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将小鼠抗体上</a:t>
            </a:r>
            <a:r>
              <a:rPr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结合抗原的区域</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（即</a:t>
            </a:r>
            <a:r>
              <a:rPr 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可变区</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a:t>
            </a:r>
            <a:r>
              <a:rPr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“嫁接”到</a:t>
            </a:r>
            <a:r>
              <a:rPr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人的抗体</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（即</a:t>
            </a:r>
            <a:r>
              <a:rPr 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恒定区</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a:t>
            </a:r>
            <a:r>
              <a:rPr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上，</a:t>
            </a:r>
            <a:r>
              <a:rPr lang="zh-CN"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经过这样改造的抗体</a:t>
            </a:r>
            <a:r>
              <a:rPr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诱发免疫反应的强度</a:t>
            </a:r>
            <a:r>
              <a:rPr 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就</a:t>
            </a:r>
            <a:r>
              <a:rPr sz="24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会减低很多</a:t>
            </a:r>
            <a:r>
              <a:rPr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rPr>
              <a:t>。</a:t>
            </a:r>
            <a:endParaRPr sz="2400">
              <a:solidFill>
                <a:srgbClr val="050505"/>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3"/>
            </p:custDataLst>
          </p:nvPr>
        </p:nvSpPr>
        <p:spPr>
          <a:xfrm>
            <a:off x="339725" y="927735"/>
            <a:ext cx="353949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1、医药工业方面</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pic>
        <p:nvPicPr>
          <p:cNvPr id="7" name="图片 6"/>
          <p:cNvPicPr>
            <a:picLocks noChangeAspect="1"/>
          </p:cNvPicPr>
          <p:nvPr>
            <p:custDataLst>
              <p:tags r:id="rId4"/>
            </p:custDataLst>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8000" contrast="18000"/>
                    </a14:imgEffect>
                    <a14:imgEffect>
                      <a14:sharpenSoften amount="20000"/>
                    </a14:imgEffect>
                  </a14:imgLayer>
                </a14:imgProps>
              </a:ext>
            </a:extLst>
          </a:blip>
          <a:stretch>
            <a:fillRect/>
          </a:stretch>
        </p:blipFill>
        <p:spPr>
          <a:xfrm>
            <a:off x="1064517" y="3892130"/>
            <a:ext cx="9323998" cy="2147492"/>
          </a:xfrm>
          <a:prstGeom prst="rect">
            <a:avLst/>
          </a:prstGeom>
        </p:spPr>
      </p:pic>
      <p:sp>
        <p:nvSpPr>
          <p:cNvPr id="9" name="矩形 8"/>
          <p:cNvSpPr/>
          <p:nvPr>
            <p:custDataLst>
              <p:tags r:id="rId7"/>
            </p:custDataLst>
          </p:nvPr>
        </p:nvSpPr>
        <p:spPr>
          <a:xfrm>
            <a:off x="3275635" y="3733148"/>
            <a:ext cx="4959679" cy="2355212"/>
          </a:xfrm>
          <a:prstGeom prst="rect">
            <a:avLst/>
          </a:prstGeom>
          <a:ln w="19050">
            <a:solidFill>
              <a:srgbClr val="FF0000"/>
            </a:solidFill>
            <a:prstDash val="dashDot"/>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 name="矩形 3"/>
          <p:cNvSpPr/>
          <p:nvPr>
            <p:custDataLst>
              <p:tags r:id="rId8"/>
            </p:custDataLst>
          </p:nvPr>
        </p:nvSpPr>
        <p:spPr bwMode="auto">
          <a:xfrm>
            <a:off x="227330" y="137160"/>
            <a:ext cx="425005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四、蛋白质工程的应用</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9"/>
            </p:custDataLst>
          </p:nvPr>
        </p:nvSpPr>
        <p:spPr>
          <a:xfrm>
            <a:off x="5992495" y="156210"/>
            <a:ext cx="5944870" cy="122809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【任务四】</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.阅读课本</a:t>
            </a:r>
            <a:r>
              <a:rPr lang="en-US" altLang="zh-CN" sz="2400">
                <a:latin typeface="楷体" panose="02010609060101010101" charset="-122"/>
                <a:ea typeface="楷体" panose="02010609060101010101" charset="-122"/>
                <a:cs typeface="楷体" panose="02010609060101010101" charset="-122"/>
                <a:sym typeface="+mn-ea"/>
              </a:rPr>
              <a:t>95</a:t>
            </a:r>
            <a:r>
              <a:rPr lang="zh-CN" altLang="en-US" sz="2400">
                <a:latin typeface="楷体" panose="02010609060101010101" charset="-122"/>
                <a:ea typeface="楷体" panose="02010609060101010101" charset="-122"/>
                <a:cs typeface="楷体" panose="02010609060101010101" charset="-122"/>
                <a:sym typeface="+mn-ea"/>
              </a:rPr>
              <a:t>页，重点分析蛋白质工程在医药工业方面的应用，尝试分析在其他方面和农业的应用。</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18274" y="1589293"/>
            <a:ext cx="10752237" cy="2012859"/>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square" rtlCol="0">
            <a:spAutoFit/>
          </a:bodyPr>
          <a:lstStyle/>
          <a:p>
            <a:pPr algn="l">
              <a:lnSpc>
                <a:spcPct val="130000"/>
              </a:lnSpc>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蛋白质工程被广泛用于</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改进酶的性能</a:t>
            </a: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或</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开发新的工业用酶</a:t>
            </a: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。如</a:t>
            </a:r>
            <a:r>
              <a:rPr lang="zh-CN" altLang="en-US" sz="2400" smtClean="0">
                <a:solidFill>
                  <a:srgbClr val="1F84BE"/>
                </a:solidFill>
                <a:latin typeface="Times New Roman" panose="02020603050405020304" pitchFamily="18" charset="0"/>
                <a:ea typeface="微软雅黑" panose="020B0503020204020204" charset="-122"/>
                <a:cs typeface="楷体" panose="02010609060101010101" charset="-122"/>
                <a:sym typeface="+mn-ea"/>
              </a:rPr>
              <a:t>枯草杆菌蛋白酶</a:t>
            </a: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具有水解蛋白质的作用，常被用于洗涤剂工业、丝绸工业等。迄今为止，利用蛋白质工程获得的该酶的突变体已有上百种，从中可能筛选出一些符合工业化生产需求的突变体，从而提高这种酶的使用价值。</a:t>
            </a:r>
            <a:endPar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endParaRPr>
          </a:p>
        </p:txBody>
      </p:sp>
      <p:sp>
        <p:nvSpPr>
          <p:cNvPr id="6" name="文本框 5"/>
          <p:cNvSpPr txBox="1"/>
          <p:nvPr>
            <p:custDataLst>
              <p:tags r:id="rId2"/>
            </p:custDataLst>
          </p:nvPr>
        </p:nvSpPr>
        <p:spPr>
          <a:xfrm>
            <a:off x="339725" y="3648075"/>
            <a:ext cx="233680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3、农业方面</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7" name="文本框 6"/>
          <p:cNvSpPr txBox="1"/>
          <p:nvPr>
            <p:custDataLst>
              <p:tags r:id="rId3"/>
            </p:custDataLst>
          </p:nvPr>
        </p:nvSpPr>
        <p:spPr>
          <a:xfrm>
            <a:off x="223182" y="4388373"/>
            <a:ext cx="11714271" cy="1754326"/>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square" rtlCol="0">
            <a:spAutoFit/>
          </a:bodyPr>
          <a:lstStyle/>
          <a:p>
            <a:pPr algn="l">
              <a:lnSpc>
                <a:spcPct val="150000"/>
              </a:lnSpc>
              <a:spcBef>
                <a:spcPct val="0"/>
              </a:spcBef>
              <a:spcAft>
                <a:spcPct val="0"/>
              </a:spcAft>
              <a:buClrTx/>
              <a:buSzTx/>
              <a:buFontTx/>
            </a:pPr>
            <a:r>
              <a:rPr lang="zh-CN"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a:t>
            </a:r>
            <a:r>
              <a:rPr lang="en-US" altLang="zh-CN"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1</a:t>
            </a:r>
            <a:r>
              <a:rPr lang="zh-CN"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改造某些参与调控光合作用的酶</a:t>
            </a:r>
            <a:r>
              <a:rPr lang="zh-CN" altLang="en-US" sz="2400" smtClean="0">
                <a:latin typeface="Times New Roman" panose="02020603050405020304" pitchFamily="18" charset="0"/>
                <a:ea typeface="微软雅黑" panose="020B0503020204020204" charset="-122"/>
                <a:cs typeface="楷体" panose="02010609060101010101" charset="-122"/>
                <a:sym typeface="+mn-ea"/>
              </a:rPr>
              <a:t>，以提高植物光合作用的速率，增加粮食的产量。</a:t>
            </a:r>
            <a:endParaRPr lang="zh-CN" altLang="en-US" sz="2400" smtClean="0">
              <a:latin typeface="Times New Roman" panose="02020603050405020304" pitchFamily="18" charset="0"/>
              <a:ea typeface="微软雅黑" panose="020B0503020204020204" charset="-122"/>
              <a:cs typeface="楷体" panose="02010609060101010101" charset="-122"/>
              <a:sym typeface="+mn-ea"/>
            </a:endParaRPr>
          </a:p>
          <a:p>
            <a:pPr algn="l">
              <a:lnSpc>
                <a:spcPct val="150000"/>
              </a:lnSpc>
              <a:spcBef>
                <a:spcPct val="0"/>
              </a:spcBef>
              <a:spcAft>
                <a:spcPct val="0"/>
              </a:spcAft>
              <a:buClrTx/>
              <a:buSzTx/>
              <a:buFontTx/>
            </a:pPr>
            <a:r>
              <a:rPr lang="zh-CN" altLang="en-US" sz="2400" smtClean="0">
                <a:latin typeface="Times New Roman" panose="02020603050405020304" pitchFamily="18" charset="0"/>
                <a:ea typeface="微软雅黑" panose="020B0503020204020204" charset="-122"/>
                <a:cs typeface="楷体" panose="02010609060101010101" charset="-122"/>
                <a:sym typeface="+mn-ea"/>
              </a:rPr>
              <a:t>（</a:t>
            </a:r>
            <a:r>
              <a:rPr lang="en-US" altLang="zh-CN" sz="2400" smtClean="0">
                <a:latin typeface="Times New Roman" panose="02020603050405020304" pitchFamily="18" charset="0"/>
                <a:ea typeface="微软雅黑" panose="020B0503020204020204" charset="-122"/>
                <a:cs typeface="楷体" panose="02010609060101010101" charset="-122"/>
                <a:sym typeface="+mn-ea"/>
              </a:rPr>
              <a:t>2</a:t>
            </a:r>
            <a:r>
              <a:rPr lang="zh-CN" altLang="en-US" sz="2400" smtClean="0">
                <a:latin typeface="Times New Roman" panose="02020603050405020304" pitchFamily="18" charset="0"/>
                <a:ea typeface="微软雅黑" panose="020B0503020204020204" charset="-122"/>
                <a:cs typeface="楷体" panose="02010609060101010101" charset="-122"/>
                <a:sym typeface="+mn-ea"/>
              </a:rPr>
              <a:t>）利用蛋白质工程的思路</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设计优良微生物农药，通过改造微生物蛋白质的结构</a:t>
            </a:r>
            <a:r>
              <a:rPr lang="zh-CN" altLang="en-US" sz="2400" smtClean="0">
                <a:latin typeface="Times New Roman" panose="02020603050405020304" pitchFamily="18" charset="0"/>
                <a:ea typeface="微软雅黑" panose="020B0503020204020204" charset="-122"/>
                <a:cs typeface="楷体" panose="02010609060101010101" charset="-122"/>
                <a:sym typeface="+mn-ea"/>
              </a:rPr>
              <a:t>，使它防治病虫害的效果增强。</a:t>
            </a:r>
            <a:endParaRPr lang="zh-CN" altLang="en-US" sz="2400" smtClean="0">
              <a:latin typeface="Times New Roman" panose="02020603050405020304" pitchFamily="18" charset="0"/>
              <a:ea typeface="微软雅黑" panose="020B0503020204020204" charset="-122"/>
              <a:cs typeface="楷体" panose="02010609060101010101" charset="-122"/>
              <a:sym typeface="+mn-ea"/>
            </a:endParaRPr>
          </a:p>
        </p:txBody>
      </p:sp>
      <p:sp>
        <p:nvSpPr>
          <p:cNvPr id="8" name="文本框 7"/>
          <p:cNvSpPr txBox="1"/>
          <p:nvPr>
            <p:custDataLst>
              <p:tags r:id="rId4"/>
            </p:custDataLst>
          </p:nvPr>
        </p:nvSpPr>
        <p:spPr>
          <a:xfrm>
            <a:off x="339725" y="927735"/>
            <a:ext cx="353949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just">
              <a:lnSpc>
                <a:spcPct val="130000"/>
              </a:lnSpc>
              <a:spcBef>
                <a:spcPct val="0"/>
              </a:spcBef>
              <a:spcAft>
                <a:spcPct val="0"/>
              </a:spcAft>
              <a:buClrTx/>
              <a:buSzTx/>
              <a:buFontTx/>
            </a:pPr>
            <a:r>
              <a:rPr lang="zh-CN" sz="2400">
                <a:latin typeface="Times New Roman" panose="02020603050405020304" pitchFamily="18" charset="0"/>
                <a:ea typeface="微软雅黑" panose="020B0503020204020204" charset="-122"/>
                <a:cs typeface="楷体" panose="02010609060101010101" charset="-122"/>
                <a:sym typeface="+mn-ea"/>
              </a:rPr>
              <a:t>2、其他工业方面</a:t>
            </a:r>
            <a:endParaRPr lang="zh-CN" sz="2400">
              <a:latin typeface="Times New Roman" panose="02020603050405020304" pitchFamily="18" charset="0"/>
              <a:ea typeface="微软雅黑" panose="020B0503020204020204" charset="-122"/>
              <a:cs typeface="楷体" panose="02010609060101010101" charset="-122"/>
              <a:sym typeface="+mn-ea"/>
            </a:endParaRPr>
          </a:p>
        </p:txBody>
      </p:sp>
      <p:sp>
        <p:nvSpPr>
          <p:cNvPr id="4" name="矩形 3"/>
          <p:cNvSpPr/>
          <p:nvPr>
            <p:custDataLst>
              <p:tags r:id="rId5"/>
            </p:custDataLst>
          </p:nvPr>
        </p:nvSpPr>
        <p:spPr bwMode="auto">
          <a:xfrm>
            <a:off x="227330" y="137160"/>
            <a:ext cx="425005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四、蛋白质工程的应用</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6"/>
            </p:custDataLst>
          </p:nvPr>
        </p:nvSpPr>
        <p:spPr>
          <a:xfrm>
            <a:off x="5992495" y="156210"/>
            <a:ext cx="5944870" cy="122809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【任务四】</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.阅读课本</a:t>
            </a:r>
            <a:r>
              <a:rPr lang="en-US" altLang="zh-CN" sz="2400">
                <a:latin typeface="楷体" panose="02010609060101010101" charset="-122"/>
                <a:ea typeface="楷体" panose="02010609060101010101" charset="-122"/>
                <a:cs typeface="楷体" panose="02010609060101010101" charset="-122"/>
                <a:sym typeface="+mn-ea"/>
              </a:rPr>
              <a:t>95</a:t>
            </a:r>
            <a:r>
              <a:rPr lang="zh-CN" altLang="en-US" sz="2400">
                <a:latin typeface="楷体" panose="02010609060101010101" charset="-122"/>
                <a:ea typeface="楷体" panose="02010609060101010101" charset="-122"/>
                <a:cs typeface="楷体" panose="02010609060101010101" charset="-122"/>
                <a:sym typeface="+mn-ea"/>
              </a:rPr>
              <a:t>页，重点分析蛋白质工程在医药工业方面的应用，尝试分析在其他方面和农业的应用。</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39725" y="1096030"/>
            <a:ext cx="7967980" cy="249299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square" rtlCol="0">
            <a:spAutoFit/>
          </a:bodyPr>
          <a:lstStyle/>
          <a:p>
            <a:pPr algn="l">
              <a:lnSpc>
                <a:spcPct val="130000"/>
              </a:lnSpc>
              <a:spcBef>
                <a:spcPct val="0"/>
              </a:spcBef>
              <a:spcAft>
                <a:spcPct val="0"/>
              </a:spcAft>
              <a:buClrTx/>
              <a:buSzTx/>
              <a:buFontTx/>
            </a:pP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蛋白质工程是一项</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难度很大</a:t>
            </a: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的工程，主要是</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因为蛋白质发挥功能必须依赖于正确的高级结构，而这种高级结构往往十分复杂</a:t>
            </a:r>
            <a:r>
              <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rPr>
              <a:t>。要设计出更加符合人类需要的蛋白质，还需要不断地攻坚克难。随着科技的深入发展，蛋白质工程将会给人类带来更多的福祉。</a:t>
            </a:r>
            <a:endParaRPr lang="zh-CN" altLang="en-US" sz="2400" smtClean="0">
              <a:solidFill>
                <a:schemeClr val="tx1"/>
              </a:solidFill>
              <a:latin typeface="Times New Roman" panose="02020603050405020304" pitchFamily="18" charset="0"/>
              <a:ea typeface="微软雅黑" panose="020B0503020204020204" charset="-122"/>
              <a:cs typeface="楷体" panose="02010609060101010101" charset="-122"/>
              <a:sym typeface="+mn-ea"/>
            </a:endParaRPr>
          </a:p>
        </p:txBody>
      </p:sp>
      <p:pic>
        <p:nvPicPr>
          <p:cNvPr id="9" name="图片 8"/>
          <p:cNvPicPr>
            <a:picLocks noChangeAspect="1"/>
          </p:cNvPicPr>
          <p:nvPr>
            <p:custDataLst>
              <p:tags r:id="rId2"/>
            </p:custDataLst>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tretch>
            <a:fillRect/>
          </a:stretch>
        </p:blipFill>
        <p:spPr>
          <a:xfrm>
            <a:off x="8660766" y="693801"/>
            <a:ext cx="2740298" cy="2358955"/>
          </a:xfrm>
          <a:prstGeom prst="rect">
            <a:avLst/>
          </a:prstGeom>
        </p:spPr>
      </p:pic>
      <p:sp>
        <p:nvSpPr>
          <p:cNvPr id="3" name="文本框 2"/>
          <p:cNvSpPr txBox="1"/>
          <p:nvPr>
            <p:custDataLst>
              <p:tags r:id="rId5"/>
            </p:custDataLst>
          </p:nvPr>
        </p:nvSpPr>
        <p:spPr>
          <a:xfrm>
            <a:off x="8476752" y="3052756"/>
            <a:ext cx="3108325" cy="1052574"/>
          </a:xfrm>
          <a:prstGeom prst="rect">
            <a:avLst/>
          </a:prstGeom>
          <a:noFill/>
        </p:spPr>
        <p:txBody>
          <a:bodyPr wrap="square" lIns="91421" tIns="45709" rIns="91421" bIns="45709" rtlCol="0">
            <a:spAutoFit/>
          </a:bodyPr>
          <a:lstStyle/>
          <a:p>
            <a:pPr algn="ctr">
              <a:lnSpc>
                <a:spcPct val="130000"/>
              </a:lnSpc>
              <a:spcBef>
                <a:spcPct val="0"/>
              </a:spcBef>
              <a:spcAft>
                <a:spcPct val="0"/>
              </a:spcAft>
            </a:pPr>
            <a:r>
              <a:rPr lang="zh-CN" sz="2400">
                <a:solidFill>
                  <a:srgbClr val="050505"/>
                </a:solidFill>
                <a:latin typeface="仿宋" panose="02010609060101010101" pitchFamily="49" charset="-122"/>
                <a:ea typeface="仿宋" panose="02010609060101010101" pitchFamily="49" charset="-122"/>
              </a:rPr>
              <a:t>由计算机建立的血红蛋白三维结构模型</a:t>
            </a:r>
            <a:endParaRPr lang="zh-CN" sz="2400">
              <a:solidFill>
                <a:srgbClr val="050505"/>
              </a:solidFill>
              <a:latin typeface="仿宋" panose="02010609060101010101" pitchFamily="49" charset="-122"/>
              <a:ea typeface="仿宋" panose="02010609060101010101" pitchFamily="49" charset="-122"/>
            </a:endParaRPr>
          </a:p>
        </p:txBody>
      </p:sp>
      <p:grpSp>
        <p:nvGrpSpPr>
          <p:cNvPr id="4" name="组合 3"/>
          <p:cNvGrpSpPr/>
          <p:nvPr>
            <p:custDataLst>
              <p:tags r:id="rId6"/>
            </p:custDataLst>
          </p:nvPr>
        </p:nvGrpSpPr>
        <p:grpSpPr>
          <a:xfrm>
            <a:off x="488875" y="4105330"/>
            <a:ext cx="10682154" cy="2346960"/>
            <a:chOff x="3285" y="4860"/>
            <a:chExt cx="15087" cy="3696"/>
          </a:xfrm>
        </p:grpSpPr>
        <p:grpSp>
          <p:nvGrpSpPr>
            <p:cNvPr id="522" name="组合"/>
            <p:cNvGrpSpPr/>
            <p:nvPr>
              <p:custDataLst>
                <p:tags r:id="rId7"/>
              </p:custDataLst>
            </p:nvPr>
          </p:nvGrpSpPr>
          <p:grpSpPr>
            <a:xfrm>
              <a:off x="3285" y="4866"/>
              <a:ext cx="11036" cy="3659"/>
              <a:chOff x="2902160" y="1343750"/>
              <a:chExt cx="10090941" cy="3346982"/>
            </a:xfrm>
          </p:grpSpPr>
          <p:grpSp>
            <p:nvGrpSpPr>
              <p:cNvPr id="121" name="组合"/>
              <p:cNvGrpSpPr/>
              <p:nvPr>
                <p:custDataLst>
                  <p:tags r:id="rId8"/>
                </p:custDataLst>
              </p:nvPr>
            </p:nvGrpSpPr>
            <p:grpSpPr>
              <a:xfrm>
                <a:off x="2902160" y="1343750"/>
                <a:ext cx="10090941" cy="2694213"/>
                <a:chOff x="2902160" y="1343750"/>
                <a:chExt cx="10090941" cy="2694213"/>
              </a:xfrm>
            </p:grpSpPr>
            <p:pic>
              <p:nvPicPr>
                <p:cNvPr id="119" name="图片" descr="3_14a"/>
                <p:cNvPicPr>
                  <a:picLocks noChangeAspect="1"/>
                </p:cNvPicPr>
                <p:nvPr>
                  <p:custDataLst>
                    <p:tags r:id="rId9"/>
                  </p:custDataLst>
                </p:nvPr>
              </p:nvPicPr>
              <p:blipFill>
                <a:blip r:embed="rId10">
                  <a:clrChange>
                    <a:clrFrom>
                      <a:srgbClr val="FFFFFF"/>
                    </a:clrFrom>
                    <a:clrTo>
                      <a:srgbClr val="FFFFFF">
                        <a:alpha val="0"/>
                      </a:srgbClr>
                    </a:clrTo>
                  </a:clrChange>
                </a:blip>
                <a:stretch>
                  <a:fillRect/>
                </a:stretch>
              </p:blipFill>
              <p:spPr>
                <a:xfrm>
                  <a:off x="2902160" y="1343750"/>
                  <a:ext cx="3290907" cy="2694213"/>
                </a:xfrm>
                <a:prstGeom prst="rect">
                  <a:avLst/>
                </a:prstGeom>
                <a:noFill/>
                <a:ln w="38100" cap="flat" cmpd="dbl">
                  <a:noFill/>
                  <a:prstDash val="solid"/>
                  <a:miter/>
                </a:ln>
              </p:spPr>
            </p:pic>
            <p:pic>
              <p:nvPicPr>
                <p:cNvPr id="120" name="图片" descr="3_14c"/>
                <p:cNvPicPr>
                  <a:picLocks noChangeAspect="1"/>
                </p:cNvPicPr>
                <p:nvPr>
                  <p:custDataLst>
                    <p:tags r:id="rId11"/>
                  </p:custDataLst>
                </p:nvPr>
              </p:nvPicPr>
              <p:blipFill>
                <a:blip r:embed="rId12">
                  <a:clrChange>
                    <a:clrFrom>
                      <a:srgbClr val="FFFFFF"/>
                    </a:clrFrom>
                    <a:clrTo>
                      <a:srgbClr val="FFFFFF">
                        <a:alpha val="0"/>
                      </a:srgbClr>
                    </a:clrTo>
                  </a:clrChange>
                </a:blip>
                <a:srcRect r="12865"/>
                <a:stretch>
                  <a:fillRect/>
                </a:stretch>
              </p:blipFill>
              <p:spPr>
                <a:xfrm>
                  <a:off x="9636357" y="1445854"/>
                  <a:ext cx="3356744" cy="2592109"/>
                </a:xfrm>
                <a:prstGeom prst="rect">
                  <a:avLst/>
                </a:prstGeom>
                <a:noFill/>
                <a:ln w="38100" cap="flat" cmpd="dbl">
                  <a:noFill/>
                  <a:prstDash val="solid"/>
                  <a:miter/>
                </a:ln>
              </p:spPr>
            </p:pic>
          </p:grpSp>
          <p:sp>
            <p:nvSpPr>
              <p:cNvPr id="125" name="矩形"/>
              <p:cNvSpPr/>
              <p:nvPr>
                <p:custDataLst>
                  <p:tags r:id="rId13"/>
                </p:custDataLst>
              </p:nvPr>
            </p:nvSpPr>
            <p:spPr>
              <a:xfrm>
                <a:off x="10365508" y="3964274"/>
                <a:ext cx="1816558" cy="726458"/>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latinLnBrk="0" hangingPunct="1">
                  <a:lnSpc>
                    <a:spcPct val="130000"/>
                  </a:lnSpc>
                  <a:spcBef>
                    <a:spcPct val="0"/>
                  </a:spcBef>
                  <a:spcAft>
                    <a:spcPct val="0"/>
                  </a:spcAft>
                  <a:buNone/>
                </a:pPr>
                <a:r>
                  <a:rPr lang="zh-CN" altLang="en-US" sz="2400" i="0" u="none" strike="noStrike" kern="1200" cap="none" spc="0" baseline="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三级结构</a:t>
                </a:r>
                <a:endParaRPr lang="zh-CN" altLang="en-US" sz="2400" i="0" u="none" strike="noStrike" kern="1200" cap="none" spc="0" baseline="0">
                  <a:solidFill>
                    <a:srgbClr val="FF0000"/>
                  </a:solidFill>
                  <a:latin typeface="仿宋" panose="02010609060101010101" pitchFamily="49" charset="-122"/>
                  <a:ea typeface="仿宋" panose="02010609060101010101" pitchFamily="49" charset="-122"/>
                  <a:cs typeface="Times New Roman" panose="02020603050405020304" pitchFamily="18" charset="0"/>
                </a:endParaRPr>
              </a:p>
            </p:txBody>
          </p:sp>
          <p:sp>
            <p:nvSpPr>
              <p:cNvPr id="129" name="矩形"/>
              <p:cNvSpPr/>
              <p:nvPr>
                <p:custDataLst>
                  <p:tags r:id="rId14"/>
                </p:custDataLst>
              </p:nvPr>
            </p:nvSpPr>
            <p:spPr>
              <a:xfrm>
                <a:off x="3177087" y="3964274"/>
                <a:ext cx="2915386" cy="726361"/>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latinLnBrk="0" hangingPunct="1">
                  <a:lnSpc>
                    <a:spcPct val="130000"/>
                  </a:lnSpc>
                  <a:spcBef>
                    <a:spcPct val="0"/>
                  </a:spcBef>
                  <a:spcAft>
                    <a:spcPct val="0"/>
                  </a:spcAft>
                  <a:buNone/>
                </a:pPr>
                <a:r>
                  <a:rPr lang="zh-CN" altLang="en-US" sz="2400" i="0" u="none" strike="noStrike" kern="1200" cap="none" spc="0" baseline="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一级结构</a:t>
                </a:r>
                <a:endParaRPr lang="zh-CN" altLang="en-US" sz="2400" i="0" u="none" strike="noStrike" kern="1200" cap="none" spc="0" baseline="0">
                  <a:solidFill>
                    <a:srgbClr val="FF0000"/>
                  </a:solidFill>
                  <a:latin typeface="仿宋" panose="02010609060101010101" pitchFamily="49" charset="-122"/>
                  <a:ea typeface="仿宋" panose="02010609060101010101" pitchFamily="49" charset="-122"/>
                  <a:cs typeface="Times New Roman" panose="02020603050405020304" pitchFamily="18" charset="0"/>
                </a:endParaRPr>
              </a:p>
            </p:txBody>
          </p:sp>
        </p:grpSp>
        <p:grpSp>
          <p:nvGrpSpPr>
            <p:cNvPr id="523" name="组合"/>
            <p:cNvGrpSpPr/>
            <p:nvPr>
              <p:custDataLst>
                <p:tags r:id="rId15"/>
              </p:custDataLst>
            </p:nvPr>
          </p:nvGrpSpPr>
          <p:grpSpPr>
            <a:xfrm>
              <a:off x="6929" y="4860"/>
              <a:ext cx="11443" cy="3696"/>
              <a:chOff x="6967816" y="1270063"/>
              <a:chExt cx="10466160" cy="3379109"/>
            </a:xfrm>
          </p:grpSpPr>
          <p:grpSp>
            <p:nvGrpSpPr>
              <p:cNvPr id="124" name="组合"/>
              <p:cNvGrpSpPr/>
              <p:nvPr>
                <p:custDataLst>
                  <p:tags r:id="rId16"/>
                </p:custDataLst>
              </p:nvPr>
            </p:nvGrpSpPr>
            <p:grpSpPr>
              <a:xfrm>
                <a:off x="6967816" y="1270063"/>
                <a:ext cx="10466160" cy="2699951"/>
                <a:chOff x="6967816" y="1270063"/>
                <a:chExt cx="10466160" cy="2699951"/>
              </a:xfrm>
            </p:grpSpPr>
            <p:pic>
              <p:nvPicPr>
                <p:cNvPr id="122" name="图片" descr="3_14b"/>
                <p:cNvPicPr>
                  <a:picLocks noChangeAspect="1"/>
                </p:cNvPicPr>
                <p:nvPr>
                  <p:custDataLst>
                    <p:tags r:id="rId17"/>
                  </p:custDataLst>
                </p:nvPr>
              </p:nvPicPr>
              <p:blipFill>
                <a:blip r:embed="rId18">
                  <a:clrChange>
                    <a:clrFrom>
                      <a:srgbClr val="FFFFFF"/>
                    </a:clrFrom>
                    <a:clrTo>
                      <a:srgbClr val="FFFFFF">
                        <a:alpha val="0"/>
                      </a:srgbClr>
                    </a:clrTo>
                  </a:clrChange>
                </a:blip>
                <a:stretch>
                  <a:fillRect/>
                </a:stretch>
              </p:blipFill>
              <p:spPr>
                <a:xfrm>
                  <a:off x="6967816" y="1270063"/>
                  <a:ext cx="3185208" cy="2677092"/>
                </a:xfrm>
                <a:prstGeom prst="rect">
                  <a:avLst/>
                </a:prstGeom>
                <a:noFill/>
                <a:ln w="38100" cap="flat" cmpd="dbl">
                  <a:noFill/>
                  <a:prstDash val="solid"/>
                  <a:miter/>
                </a:ln>
              </p:spPr>
            </p:pic>
            <p:pic>
              <p:nvPicPr>
                <p:cNvPr id="123" name="图片" descr="3_14d"/>
                <p:cNvPicPr>
                  <a:picLocks noChangeAspect="1"/>
                </p:cNvPicPr>
                <p:nvPr>
                  <p:custDataLst>
                    <p:tags r:id="rId19"/>
                  </p:custDataLst>
                </p:nvPr>
              </p:nvPicPr>
              <p:blipFill>
                <a:blip r:embed="rId20">
                  <a:clrChange>
                    <a:clrFrom>
                      <a:srgbClr val="FFFFFF"/>
                    </a:clrFrom>
                    <a:clrTo>
                      <a:srgbClr val="FFFFFF">
                        <a:alpha val="0"/>
                      </a:srgbClr>
                    </a:clrTo>
                  </a:clrChange>
                </a:blip>
                <a:srcRect r="12216"/>
                <a:stretch>
                  <a:fillRect/>
                </a:stretch>
              </p:blipFill>
              <p:spPr>
                <a:xfrm>
                  <a:off x="14220417" y="1377952"/>
                  <a:ext cx="3213558" cy="2592062"/>
                </a:xfrm>
                <a:prstGeom prst="rect">
                  <a:avLst/>
                </a:prstGeom>
                <a:noFill/>
                <a:ln w="38100" cap="flat" cmpd="dbl">
                  <a:noFill/>
                  <a:prstDash val="solid"/>
                  <a:miter/>
                </a:ln>
              </p:spPr>
            </p:pic>
          </p:grpSp>
          <p:sp>
            <p:nvSpPr>
              <p:cNvPr id="126" name="矩形"/>
              <p:cNvSpPr/>
              <p:nvPr>
                <p:custDataLst>
                  <p:tags r:id="rId21"/>
                </p:custDataLst>
              </p:nvPr>
            </p:nvSpPr>
            <p:spPr>
              <a:xfrm>
                <a:off x="14588784" y="3824938"/>
                <a:ext cx="2085678" cy="824234"/>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latinLnBrk="0" hangingPunct="1">
                  <a:lnSpc>
                    <a:spcPct val="130000"/>
                  </a:lnSpc>
                  <a:spcBef>
                    <a:spcPct val="0"/>
                  </a:spcBef>
                  <a:spcAft>
                    <a:spcPct val="0"/>
                  </a:spcAft>
                  <a:buNone/>
                </a:pPr>
                <a:r>
                  <a:rPr lang="zh-CN" altLang="en-US" sz="2400" i="0" u="none" strike="noStrike" kern="1200" cap="none" spc="0" baseline="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四级结构</a:t>
                </a:r>
                <a:endParaRPr lang="zh-CN" altLang="en-US" sz="2400" i="0" u="none" strike="noStrike" kern="1200" cap="none" spc="0" baseline="0">
                  <a:solidFill>
                    <a:srgbClr val="FF0000"/>
                  </a:solidFill>
                  <a:latin typeface="仿宋" panose="02010609060101010101" pitchFamily="49" charset="-122"/>
                  <a:ea typeface="仿宋" panose="02010609060101010101" pitchFamily="49" charset="-122"/>
                  <a:cs typeface="Times New Roman" panose="02020603050405020304" pitchFamily="18" charset="0"/>
                </a:endParaRPr>
              </a:p>
            </p:txBody>
          </p:sp>
          <p:sp>
            <p:nvSpPr>
              <p:cNvPr id="130" name="矩形"/>
              <p:cNvSpPr/>
              <p:nvPr>
                <p:custDataLst>
                  <p:tags r:id="rId22"/>
                </p:custDataLst>
              </p:nvPr>
            </p:nvSpPr>
            <p:spPr>
              <a:xfrm>
                <a:off x="7876801" y="3899208"/>
                <a:ext cx="1883957" cy="726283"/>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latinLnBrk="0" hangingPunct="1">
                  <a:lnSpc>
                    <a:spcPct val="130000"/>
                  </a:lnSpc>
                  <a:spcBef>
                    <a:spcPct val="0"/>
                  </a:spcBef>
                  <a:spcAft>
                    <a:spcPct val="0"/>
                  </a:spcAft>
                  <a:buNone/>
                </a:pPr>
                <a:r>
                  <a:rPr lang="zh-CN" altLang="en-US" sz="2400" i="0" u="none" strike="noStrike" kern="1200" cap="none" spc="0" baseline="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二级结构</a:t>
                </a:r>
                <a:endParaRPr lang="zh-CN" altLang="en-US" sz="2400" i="0" u="none" strike="noStrike" kern="1200" cap="none" spc="0" baseline="0">
                  <a:solidFill>
                    <a:srgbClr val="FF0000"/>
                  </a:solidFill>
                  <a:latin typeface="仿宋" panose="02010609060101010101" pitchFamily="49" charset="-122"/>
                  <a:ea typeface="仿宋" panose="02010609060101010101" pitchFamily="49" charset="-122"/>
                  <a:cs typeface="Times New Roman" panose="02020603050405020304" pitchFamily="18" charset="0"/>
                </a:endParaRPr>
              </a:p>
            </p:txBody>
          </p:sp>
        </p:grpSp>
      </p:grpSp>
      <p:sp>
        <p:nvSpPr>
          <p:cNvPr id="2" name="矩形 1"/>
          <p:cNvSpPr/>
          <p:nvPr>
            <p:custDataLst>
              <p:tags r:id="rId23"/>
            </p:custDataLst>
          </p:nvPr>
        </p:nvSpPr>
        <p:spPr bwMode="auto">
          <a:xfrm>
            <a:off x="227330" y="250825"/>
            <a:ext cx="425005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四、蛋白质工程的应用</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bwMode="auto">
          <a:xfrm>
            <a:off x="394970" y="266700"/>
            <a:ext cx="230251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到社会中去</a:t>
            </a:r>
            <a:endParaRPr lang="zh-CN" altLang="en-US" sz="2800" b="1">
              <a:solidFill>
                <a:schemeClr val="lt1"/>
              </a:solidFill>
              <a:latin typeface="黑体" panose="02010609060101010101" charset="-122"/>
              <a:ea typeface="黑体" panose="02010609060101010101" charset="-122"/>
              <a:sym typeface="+mn-ea"/>
            </a:endParaRPr>
          </a:p>
        </p:txBody>
      </p:sp>
      <p:sp>
        <p:nvSpPr>
          <p:cNvPr id="5" name="文本框 4"/>
          <p:cNvSpPr txBox="1"/>
          <p:nvPr>
            <p:custDataLst>
              <p:tags r:id="rId2"/>
            </p:custDataLst>
          </p:nvPr>
        </p:nvSpPr>
        <p:spPr>
          <a:xfrm>
            <a:off x="394970" y="983850"/>
            <a:ext cx="11202863" cy="5116009"/>
          </a:xfrm>
          <a:prstGeom prst="rect">
            <a:avLst/>
          </a:prstGeom>
          <a:solidFill>
            <a:schemeClr val="bg1"/>
          </a:solidFill>
          <a:ln>
            <a:solidFill>
              <a:schemeClr val="accent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solidFill>
                  <a:schemeClr val="lt1"/>
                </a:solidFill>
                <a:latin typeface="+mn-lt"/>
                <a:ea typeface="+mn-ea"/>
              </a:defRPr>
            </a:lvl1pPr>
            <a:lvl2pPr marL="342900" defTabSz="685800">
              <a:defRPr sz="1350">
                <a:solidFill>
                  <a:schemeClr val="lt1"/>
                </a:solidFill>
                <a:latin typeface="+mn-lt"/>
                <a:ea typeface="+mn-ea"/>
              </a:defRPr>
            </a:lvl2pPr>
            <a:lvl3pPr marL="685800" defTabSz="685800">
              <a:defRPr sz="1350">
                <a:solidFill>
                  <a:schemeClr val="lt1"/>
                </a:solidFill>
                <a:latin typeface="+mn-lt"/>
                <a:ea typeface="+mn-ea"/>
              </a:defRPr>
            </a:lvl3pPr>
            <a:lvl4pPr marL="1028700" defTabSz="685800">
              <a:defRPr sz="1350">
                <a:solidFill>
                  <a:schemeClr val="lt1"/>
                </a:solidFill>
                <a:latin typeface="+mn-lt"/>
                <a:ea typeface="+mn-ea"/>
              </a:defRPr>
            </a:lvl4pPr>
            <a:lvl5pPr marL="1371600" defTabSz="685800">
              <a:defRPr sz="1350">
                <a:solidFill>
                  <a:schemeClr val="lt1"/>
                </a:solidFill>
                <a:latin typeface="+mn-lt"/>
                <a:ea typeface="+mn-ea"/>
              </a:defRPr>
            </a:lvl5pPr>
            <a:lvl6pPr marL="1714500" defTabSz="685800">
              <a:defRPr sz="1350">
                <a:solidFill>
                  <a:schemeClr val="lt1"/>
                </a:solidFill>
                <a:latin typeface="+mn-lt"/>
                <a:ea typeface="+mn-ea"/>
              </a:defRPr>
            </a:lvl6pPr>
            <a:lvl7pPr marL="2057400" defTabSz="685800">
              <a:defRPr sz="1350">
                <a:solidFill>
                  <a:schemeClr val="lt1"/>
                </a:solidFill>
                <a:latin typeface="+mn-lt"/>
                <a:ea typeface="+mn-ea"/>
              </a:defRPr>
            </a:lvl7pPr>
            <a:lvl8pPr marL="2400300" defTabSz="685800">
              <a:defRPr sz="1350">
                <a:solidFill>
                  <a:schemeClr val="lt1"/>
                </a:solidFill>
                <a:latin typeface="+mn-lt"/>
                <a:ea typeface="+mn-ea"/>
              </a:defRPr>
            </a:lvl8pPr>
            <a:lvl9pPr marL="2743200" defTabSz="685800">
              <a:defRPr sz="1350">
                <a:solidFill>
                  <a:schemeClr val="lt1"/>
                </a:solidFill>
                <a:latin typeface="+mn-lt"/>
                <a:ea typeface="+mn-ea"/>
              </a:defRPr>
            </a:lvl9pPr>
          </a:lstStyle>
          <a:p>
            <a:pPr algn="just">
              <a:lnSpc>
                <a:spcPct val="130000"/>
              </a:lnSpc>
            </a:pPr>
            <a:r>
              <a:rPr lang="zh-CN" altLang="en-US" sz="2400" smtClean="0">
                <a:solidFill>
                  <a:schemeClr val="tx1"/>
                </a:solidFill>
                <a:latin typeface="楷体" panose="02010609060101010101" charset="-122"/>
                <a:ea typeface="楷体" panose="02010609060101010101" charset="-122"/>
                <a:sym typeface="+mn-ea"/>
              </a:rPr>
              <a:t>    酶</a:t>
            </a:r>
            <a:r>
              <a:rPr lang="zh-CN" altLang="en-US" sz="2400">
                <a:solidFill>
                  <a:schemeClr val="tx1"/>
                </a:solidFill>
                <a:latin typeface="楷体" panose="02010609060101010101" charset="-122"/>
                <a:ea typeface="楷体" panose="02010609060101010101" charset="-122"/>
                <a:sym typeface="+mn-ea"/>
              </a:rPr>
              <a:t>用作工业催化剂，比无机催化剂具有更大的优越性，主要体现在以下几个方面。由于酶促反应能在常温、常压和中性pH条件下进行，因此可以节省大量的能源和设备投资；生产过程中不会造成严重的污染，符合环境保护的要求；生产过程简单、效率高，产品质量好，生产成本低。因此，酶制剂在工业领域得到了广泛的应用。近年来，通过引进国外先进设备、优良菌种以及开发新型酶制剂，我国酶制剂产业保持了较快的增长态势，品种越来越丰富，产品的市场竞争力也在不断提升。2016年，我国工业酶制剂年产量达120万吨，年增长率保持在10%左右。在全球范围内，我国酶制剂的市场份额已占到了30%左右，我国进入酶制剂生产大国的行列。在酶制剂产业中，蛋白质工程被广泛用于开发酶的新品种或改进酶的性能，如提高酶的热稳定性，增加某些被用作去污剂的酶的去污效率等。</a:t>
            </a:r>
            <a:endParaRPr lang="zh-CN" altLang="en-US" sz="2400">
              <a:solidFill>
                <a:schemeClr val="tx1"/>
              </a:solidFill>
              <a:latin typeface="楷体" panose="02010609060101010101" charset="-122"/>
              <a:ea typeface="楷体" panose="02010609060101010101"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p:cNvSpPr/>
          <p:nvPr>
            <p:custDataLst>
              <p:tags r:id="rId1"/>
            </p:custDataLst>
          </p:nvPr>
        </p:nvSpPr>
        <p:spPr bwMode="auto">
          <a:xfrm>
            <a:off x="240950" y="223223"/>
            <a:ext cx="168374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课堂小结</a:t>
            </a:r>
            <a:endParaRPr lang="zh-CN" altLang="en-US" sz="2800" b="1">
              <a:solidFill>
                <a:schemeClr val="lt1"/>
              </a:solidFill>
              <a:latin typeface="黑体" panose="02010609060101010101" charset="-122"/>
              <a:ea typeface="黑体" panose="02010609060101010101" charset="-122"/>
              <a:sym typeface="+mn-ea"/>
            </a:endParaRPr>
          </a:p>
        </p:txBody>
      </p:sp>
      <p:sp>
        <p:nvSpPr>
          <p:cNvPr id="5" name="Text Box 2"/>
          <p:cNvSpPr txBox="1">
            <a:spLocks noChangeArrowheads="1"/>
          </p:cNvSpPr>
          <p:nvPr>
            <p:custDataLst>
              <p:tags r:id="rId2"/>
            </p:custDataLst>
          </p:nvPr>
        </p:nvSpPr>
        <p:spPr bwMode="auto">
          <a:xfrm>
            <a:off x="240665" y="900430"/>
            <a:ext cx="11723370" cy="5801360"/>
          </a:xfrm>
          <a:prstGeom prst="rect">
            <a:avLst/>
          </a:prstGeom>
          <a:solidFill>
            <a:schemeClr val="bg1"/>
          </a:solidFill>
          <a:ln w="19050" cap="flat" cmpd="sng" algn="ctr">
            <a:solidFill>
              <a:schemeClr val="accent1"/>
            </a:solidFill>
            <a:prstDash val="solid"/>
            <a:miter lim="800000"/>
          </a:ln>
          <a:effectLst>
            <a:outerShdw blurRad="50800" dist="38100" dir="2700000" algn="tl" rotWithShape="0">
              <a:prstClr val="black">
                <a:alpha val="40000"/>
              </a:prstClr>
            </a:outerShdw>
          </a:effectLst>
        </p:spPr>
        <p:txBody>
          <a:bodyPr wrap="square">
            <a:noAutofit/>
          </a:bodyPr>
          <a:lstStyle/>
          <a:p>
            <a:pPr marR="0" lvl="0" defTabSz="914400" eaLnBrk="1" fontAlgn="auto"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蛋白质工程的概念：</a:t>
            </a:r>
            <a:r>
              <a:rPr kumimoji="0" lang="zh-CN" altLang="en-US"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以蛋白质分子的结构规律及其与生物功能的关系作为基础，通过改造或合成基因，来改造现有蛋白质，或制造一种新的蛋白质，以满足人类生产和生活的需求。</a:t>
            </a:r>
            <a:endPar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R="0" lvl="0" defTabSz="914400" eaLnBrk="1" fontAlgn="auto"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一、蛋白质工程崛起的缘由：</a:t>
            </a:r>
            <a:r>
              <a:rPr kumimoji="0" lang="zh-CN" altLang="en-US" sz="2400" b="0" i="0" u="none" strike="noStrike" kern="10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基因</a:t>
            </a:r>
            <a:r>
              <a:rPr kumimoji="0" lang="zh-CN" altLang="en-US"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原则上只能生产自然界中已存在的蛋白质，这些天然蛋白质是生物在长期进化过程中形成的，它们的结构和功能符号特定物种生存的需要，却不一定完全符合人类生产和生活的需要。</a:t>
            </a:r>
            <a:endPar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a:p>
            <a:pPr marR="0" lvl="0" defTabSz="914400" eaLnBrk="1" fontAlgn="auto"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二、蛋白质工程的基本原理：</a:t>
            </a:r>
            <a:r>
              <a:rPr kumimoji="0" lang="zh-CN" altLang="en-US" sz="2400" b="0" i="0" u="none" strike="noStrike" kern="0" cap="none" spc="0" normalizeH="0" baseline="0" noProof="0" smtClean="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预期蛋白质功能→设计预期蛋白质结构→推测应有的氨基酸序列→找到相对应的脱氧核苷酸序列。</a:t>
            </a:r>
            <a:endParaRPr kumimoji="0" lang="en-US" altLang="zh-CN" sz="2400" b="0" i="0" u="none" strike="noStrike" kern="0" cap="none" spc="0" normalizeH="0" baseline="0" noProof="0" smtClean="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R="0" lvl="0" defTabSz="914400" eaLnBrk="1" fontAlgn="auto"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三、蛋白质工程的应用</a:t>
            </a:r>
            <a:endParaRPr kumimoji="0" lang="zh-CN" altLang="en-US" sz="2400" b="1"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6" name="Text Box 2"/>
          <p:cNvSpPr txBox="1">
            <a:spLocks noChangeArrowheads="1"/>
          </p:cNvSpPr>
          <p:nvPr>
            <p:custDataLst>
              <p:tags r:id="rId3"/>
            </p:custDataLst>
          </p:nvPr>
        </p:nvSpPr>
        <p:spPr bwMode="auto">
          <a:xfrm>
            <a:off x="386366" y="6239824"/>
            <a:ext cx="11432594" cy="461665"/>
          </a:xfrm>
          <a:prstGeom prst="rect">
            <a:avLst/>
          </a:prstGeom>
          <a:noFill/>
          <a:ln w="19050" cap="flat" cmpd="sng" algn="ctr">
            <a:noFill/>
            <a:prstDash val="solid"/>
            <a:miter lim="800000"/>
          </a:ln>
          <a:effectLst/>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1.</a:t>
            </a:r>
            <a:r>
              <a:rPr kumimoji="0" lang="zh-CN" altLang="en-US"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医药工业方面；</a:t>
            </a:r>
            <a:r>
              <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en-US"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其他工业方面；</a:t>
            </a:r>
            <a:r>
              <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3.</a:t>
            </a:r>
            <a:r>
              <a:rPr kumimoji="0" lang="zh-CN" altLang="en-US"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农业方面。</a:t>
            </a:r>
            <a:endParaRPr kumimoji="0" lang="en-US" altLang="zh-CN" sz="2400" b="0" i="0" u="none" strike="noStrike" kern="0" cap="none" spc="0" normalizeH="0" baseline="0" noProof="0" smtClean="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2547"/>
          <p:cNvSpPr>
            <a:spLocks noChangeArrowheads="1"/>
          </p:cNvSpPr>
          <p:nvPr>
            <p:custDataLst>
              <p:tags r:id="rId1"/>
            </p:custDataLst>
          </p:nvPr>
        </p:nvSpPr>
        <p:spPr bwMode="auto">
          <a:xfrm>
            <a:off x="233045" y="229870"/>
            <a:ext cx="194056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课堂练习</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403860" y="1015365"/>
            <a:ext cx="11362055" cy="275717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1.(2023·浙江卷)胰高血糖素样肽-1（GLP-1）是小肠分泌的激素，具有促进胰岛素分泌、抑制胰高血糖素分泌的功能。内源性 GLP-1 在体内会很快被分解。通过蛋白质工程开发的 GLP-1类似物可作为降血糖药使用。下列叙述正确的是（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GLP-1的改造方向是易被 GLP-1受体识别</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B. 先设计多肽的氨基酸序列，再设计基因的碱基序列</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C. 用限制性内切核酸酶从基因数据库中获取目的基因</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D. 将含目的基因的克隆载体导入生物反应器生产GLP-1类似物</a:t>
            </a:r>
            <a:endParaRPr lang="en-US" altLang="zh-CN" sz="1800">
              <a:latin typeface="+mn-lt"/>
              <a:ea typeface="+mn-ea"/>
              <a:sym typeface="+mn-ea"/>
            </a:endParaRPr>
          </a:p>
        </p:txBody>
      </p:sp>
      <p:sp>
        <p:nvSpPr>
          <p:cNvPr id="3" name="文本框 2"/>
          <p:cNvSpPr txBox="1"/>
          <p:nvPr>
            <p:custDataLst>
              <p:tags r:id="rId3"/>
            </p:custDataLst>
          </p:nvPr>
        </p:nvSpPr>
        <p:spPr>
          <a:xfrm>
            <a:off x="4910455" y="2207895"/>
            <a:ext cx="7412990" cy="371475"/>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内源性 GLP-1 在体内会很快被分解，因此GLP-1的改造方向是不易被分解</a:t>
            </a:r>
            <a:endParaRPr lang="zh-CN" altLang="en-US" sz="1800">
              <a:solidFill>
                <a:srgbClr val="FF0000"/>
              </a:solidFill>
              <a:latin typeface="+mn-lt"/>
              <a:ea typeface="+mn-ea"/>
              <a:sym typeface="+mn-ea"/>
            </a:endParaRPr>
          </a:p>
        </p:txBody>
      </p:sp>
      <p:sp>
        <p:nvSpPr>
          <p:cNvPr id="5" name="文本框 4"/>
          <p:cNvSpPr txBox="1"/>
          <p:nvPr>
            <p:custDataLst>
              <p:tags r:id="rId4"/>
            </p:custDataLst>
          </p:nvPr>
        </p:nvSpPr>
        <p:spPr>
          <a:xfrm>
            <a:off x="5712460" y="2980055"/>
            <a:ext cx="6610985" cy="360680"/>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可通过检索列数据库获取其编码序列，最后再用化学合成法制备</a:t>
            </a:r>
            <a:endParaRPr lang="zh-CN" altLang="en-US" sz="1800">
              <a:solidFill>
                <a:srgbClr val="FF0000"/>
              </a:solidFill>
              <a:latin typeface="+mn-lt"/>
              <a:ea typeface="+mn-ea"/>
              <a:sym typeface="+mn-ea"/>
            </a:endParaRPr>
          </a:p>
        </p:txBody>
      </p:sp>
      <p:sp>
        <p:nvSpPr>
          <p:cNvPr id="6" name="文本框 5"/>
          <p:cNvSpPr txBox="1"/>
          <p:nvPr>
            <p:custDataLst>
              <p:tags r:id="rId5"/>
            </p:custDataLst>
          </p:nvPr>
        </p:nvSpPr>
        <p:spPr>
          <a:xfrm>
            <a:off x="6515100" y="3340735"/>
            <a:ext cx="5808345" cy="614680"/>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需将目的基因与所用生物反应器（如乳腺）的蛋白基因相关调控组件重组在一起，将目的基因导入到受精卵中</a:t>
            </a:r>
            <a:endParaRPr lang="zh-CN" altLang="en-US" sz="1800">
              <a:solidFill>
                <a:srgbClr val="FF0000"/>
              </a:solidFill>
              <a:latin typeface="+mn-lt"/>
              <a:ea typeface="+mn-ea"/>
              <a:sym typeface="+mn-ea"/>
            </a:endParaRPr>
          </a:p>
        </p:txBody>
      </p:sp>
      <p:sp>
        <p:nvSpPr>
          <p:cNvPr id="7" name="文本框 6"/>
          <p:cNvSpPr txBox="1"/>
          <p:nvPr>
            <p:custDataLst>
              <p:tags r:id="rId6"/>
            </p:custDataLst>
          </p:nvPr>
        </p:nvSpPr>
        <p:spPr>
          <a:xfrm>
            <a:off x="1648460" y="1831975"/>
            <a:ext cx="4064000" cy="479425"/>
          </a:xfrm>
          <a:prstGeom prst="rect">
            <a:avLst/>
          </a:prstGeom>
          <a:noFill/>
        </p:spPr>
        <p:txBody>
          <a:bodyPr wrap="square" lIns="91440" tIns="45720" rIns="91440" bIns="45720" rtlCol="0">
            <a:noAutofit/>
          </a:bodyPr>
          <a:lstStyle/>
          <a:p>
            <a:pPr lvl="0" algn="l" fontAlgn="auto">
              <a:buClrTx/>
              <a:buSzTx/>
              <a:buFontTx/>
            </a:pPr>
            <a:r>
              <a:rPr lang="en-US" altLang="zh-CN" sz="2400">
                <a:solidFill>
                  <a:srgbClr val="FF0000"/>
                </a:solidFill>
                <a:latin typeface="+mn-lt"/>
                <a:ea typeface="+mn-ea"/>
                <a:sym typeface="+mn-ea"/>
              </a:rPr>
              <a:t>B</a:t>
            </a:r>
            <a:endParaRPr lang="en-US" altLang="zh-CN" sz="2400">
              <a:solidFill>
                <a:srgbClr val="FF0000"/>
              </a:solidFill>
              <a:latin typeface="+mn-lt"/>
              <a:ea typeface="+mn-ea"/>
              <a:sym typeface="+mn-ea"/>
            </a:endParaRPr>
          </a:p>
        </p:txBody>
      </p:sp>
      <p:sp>
        <p:nvSpPr>
          <p:cNvPr id="8" name="文本框 7"/>
          <p:cNvSpPr txBox="1"/>
          <p:nvPr>
            <p:custDataLst>
              <p:tags r:id="rId7"/>
            </p:custDataLst>
          </p:nvPr>
        </p:nvSpPr>
        <p:spPr>
          <a:xfrm>
            <a:off x="403860" y="4250690"/>
            <a:ext cx="11362055" cy="9880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2.(2023·全国</a:t>
            </a:r>
            <a:r>
              <a:rPr lang="zh-CN" altLang="en-US" sz="1800">
                <a:latin typeface="+mn-lt"/>
                <a:ea typeface="+mn-ea"/>
                <a:sym typeface="+mn-ea"/>
              </a:rPr>
              <a:t>卷</a:t>
            </a:r>
            <a:r>
              <a:rPr lang="en-US" altLang="zh-CN" sz="1800">
                <a:latin typeface="+mn-lt"/>
                <a:ea typeface="+mn-ea"/>
                <a:sym typeface="+mn-ea"/>
              </a:rPr>
              <a:t>)合成天然不存在的蛋白质应首先设计（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基因结构	B. RNA结构	C. 氨基酸序列	D. 蛋白质结构</a:t>
            </a:r>
            <a:endParaRPr lang="en-US" altLang="zh-CN" sz="1800">
              <a:latin typeface="+mn-lt"/>
              <a:ea typeface="+mn-ea"/>
              <a:sym typeface="+mn-ea"/>
            </a:endParaRPr>
          </a:p>
        </p:txBody>
      </p:sp>
      <p:sp>
        <p:nvSpPr>
          <p:cNvPr id="9" name="文本框 8"/>
          <p:cNvSpPr txBox="1"/>
          <p:nvPr>
            <p:custDataLst>
              <p:tags r:id="rId8"/>
            </p:custDataLst>
          </p:nvPr>
        </p:nvSpPr>
        <p:spPr>
          <a:xfrm>
            <a:off x="1648460" y="5420360"/>
            <a:ext cx="8399780" cy="664845"/>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​​​​​​​合成天然不存在的蛋白质应该采用蛋白质工程技术，该技术通过改造基因结构来实现对蛋白质的改造，从而合成天然不存在的蛋白质。</a:t>
            </a:r>
            <a:endParaRPr lang="zh-CN" altLang="en-US" sz="1800">
              <a:solidFill>
                <a:srgbClr val="FF0000"/>
              </a:solidFill>
              <a:latin typeface="+mn-lt"/>
              <a:ea typeface="+mn-ea"/>
              <a:sym typeface="+mn-ea"/>
            </a:endParaRPr>
          </a:p>
        </p:txBody>
      </p:sp>
      <p:sp>
        <p:nvSpPr>
          <p:cNvPr id="10" name="文本框 9"/>
          <p:cNvSpPr txBox="1"/>
          <p:nvPr>
            <p:custDataLst>
              <p:tags r:id="rId9"/>
            </p:custDataLst>
          </p:nvPr>
        </p:nvSpPr>
        <p:spPr>
          <a:xfrm>
            <a:off x="5831840" y="4250690"/>
            <a:ext cx="4064000" cy="448945"/>
          </a:xfrm>
          <a:prstGeom prst="rect">
            <a:avLst/>
          </a:prstGeom>
          <a:noFill/>
        </p:spPr>
        <p:txBody>
          <a:bodyPr wrap="square" lIns="91440" tIns="45720" rIns="91440" bIns="45720" rtlCol="0">
            <a:noAutofit/>
          </a:bodyPr>
          <a:lstStyle/>
          <a:p>
            <a:pPr lvl="0" algn="l" fontAlgn="auto">
              <a:buClrTx/>
              <a:buSzTx/>
              <a:buFontTx/>
            </a:pPr>
            <a:r>
              <a:rPr lang="en-US" altLang="zh-CN" sz="2400">
                <a:solidFill>
                  <a:srgbClr val="FF0000"/>
                </a:solidFill>
                <a:latin typeface="+mn-lt"/>
                <a:ea typeface="+mn-ea"/>
                <a:sym typeface="+mn-ea"/>
              </a:rPr>
              <a:t>A</a:t>
            </a:r>
            <a:endParaRPr lang="en-US" altLang="zh-CN" sz="2400">
              <a:solidFill>
                <a:srgbClr val="FF0000"/>
              </a:solidFill>
              <a:latin typeface="+mn-lt"/>
              <a:ea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2547"/>
          <p:cNvSpPr>
            <a:spLocks noChangeArrowheads="1"/>
          </p:cNvSpPr>
          <p:nvPr>
            <p:custDataLst>
              <p:tags r:id="rId1"/>
            </p:custDataLst>
          </p:nvPr>
        </p:nvSpPr>
        <p:spPr bwMode="auto">
          <a:xfrm>
            <a:off x="233045" y="229870"/>
            <a:ext cx="194056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课堂练习</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434975" y="883920"/>
            <a:ext cx="10693400" cy="200342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3.(2023·广东</a:t>
            </a:r>
            <a:r>
              <a:rPr lang="zh-CN" altLang="en-US" sz="1800">
                <a:latin typeface="+mn-lt"/>
                <a:ea typeface="+mn-ea"/>
                <a:sym typeface="+mn-ea"/>
              </a:rPr>
              <a:t>卷</a:t>
            </a:r>
            <a:r>
              <a:rPr lang="en-US" altLang="zh-CN" sz="1800">
                <a:latin typeface="+mn-lt"/>
                <a:ea typeface="+mn-ea"/>
                <a:sym typeface="+mn-ea"/>
              </a:rPr>
              <a:t>)下列关于蛋白质工程的叙述，错误的是（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该工程和基因工程的根本区别在于操作对象的差异</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B. 该工程与细胞中天然蛋白质的合成都遵循中心法则</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C. 通过该工程改造后，获得的性状可以遗传给后代</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D. 通过该工程可改造现有蛋白质或制造新蛋白质</a:t>
            </a:r>
            <a:endParaRPr lang="en-US" altLang="zh-CN" sz="1800">
              <a:latin typeface="+mn-lt"/>
              <a:ea typeface="+mn-ea"/>
              <a:sym typeface="+mn-ea"/>
            </a:endParaRPr>
          </a:p>
        </p:txBody>
      </p:sp>
      <p:sp>
        <p:nvSpPr>
          <p:cNvPr id="3" name="文本框 2"/>
          <p:cNvSpPr txBox="1"/>
          <p:nvPr>
            <p:custDataLst>
              <p:tags r:id="rId3"/>
            </p:custDataLst>
          </p:nvPr>
        </p:nvSpPr>
        <p:spPr>
          <a:xfrm>
            <a:off x="6000750" y="1374140"/>
            <a:ext cx="6096000" cy="342900"/>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根本区别在于蛋白质工程能生产出自然界不存在的蛋白质</a:t>
            </a:r>
            <a:endParaRPr lang="zh-CN" altLang="en-US" sz="1800">
              <a:solidFill>
                <a:srgbClr val="FF0000"/>
              </a:solidFill>
              <a:latin typeface="+mn-lt"/>
              <a:ea typeface="+mn-ea"/>
              <a:sym typeface="+mn-ea"/>
            </a:endParaRPr>
          </a:p>
        </p:txBody>
      </p:sp>
      <p:sp>
        <p:nvSpPr>
          <p:cNvPr id="4" name="文本框 3"/>
          <p:cNvSpPr txBox="1"/>
          <p:nvPr>
            <p:custDataLst>
              <p:tags r:id="rId4"/>
            </p:custDataLst>
          </p:nvPr>
        </p:nvSpPr>
        <p:spPr>
          <a:xfrm>
            <a:off x="6099175" y="883920"/>
            <a:ext cx="4064000" cy="427990"/>
          </a:xfrm>
          <a:prstGeom prst="rect">
            <a:avLst/>
          </a:prstGeom>
          <a:noFill/>
        </p:spPr>
        <p:txBody>
          <a:bodyPr wrap="square" lIns="91440" tIns="45720" rIns="91440" bIns="45720" rtlCol="0">
            <a:noAutofit/>
          </a:bodyPr>
          <a:lstStyle/>
          <a:p>
            <a:pPr lvl="0" algn="l" fontAlgn="auto">
              <a:buClrTx/>
              <a:buSzTx/>
              <a:buFontTx/>
            </a:pPr>
            <a:r>
              <a:rPr lang="en-US" altLang="zh-CN" sz="2400">
                <a:solidFill>
                  <a:srgbClr val="FF0000"/>
                </a:solidFill>
                <a:latin typeface="+mn-lt"/>
                <a:ea typeface="+mn-ea"/>
                <a:sym typeface="+mn-ea"/>
              </a:rPr>
              <a:t>A</a:t>
            </a:r>
            <a:endParaRPr lang="en-US" altLang="zh-CN" sz="2400">
              <a:solidFill>
                <a:srgbClr val="FF0000"/>
              </a:solidFill>
              <a:latin typeface="+mn-lt"/>
              <a:ea typeface="+mn-ea"/>
              <a:sym typeface="+mn-ea"/>
            </a:endParaRPr>
          </a:p>
        </p:txBody>
      </p:sp>
      <p:sp>
        <p:nvSpPr>
          <p:cNvPr id="5" name="文本框 4"/>
          <p:cNvSpPr txBox="1"/>
          <p:nvPr>
            <p:custDataLst>
              <p:tags r:id="rId5"/>
            </p:custDataLst>
          </p:nvPr>
        </p:nvSpPr>
        <p:spPr>
          <a:xfrm>
            <a:off x="434975" y="3194685"/>
            <a:ext cx="10694035" cy="201168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4.(2023·甘肃</a:t>
            </a:r>
            <a:r>
              <a:rPr lang="zh-CN" altLang="en-US" sz="1800">
                <a:latin typeface="+mn-lt"/>
                <a:ea typeface="+mn-ea"/>
                <a:sym typeface="+mn-ea"/>
              </a:rPr>
              <a:t>卷</a:t>
            </a:r>
            <a:r>
              <a:rPr lang="en-US" altLang="zh-CN" sz="1800">
                <a:latin typeface="+mn-lt"/>
                <a:ea typeface="+mn-ea"/>
                <a:sym typeface="+mn-ea"/>
              </a:rPr>
              <a:t>)下列哪项不是蛋白质工程的研究内容（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分析蛋白质分子的精细结构</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B. 对蛋白质进行有目的改造</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C. 分析氨基酸的化学组成</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D. 按照人的意愿将天然蛋白质改造成新的蛋白质</a:t>
            </a:r>
            <a:endParaRPr lang="en-US" altLang="zh-CN" sz="1800">
              <a:latin typeface="+mn-lt"/>
              <a:ea typeface="+mn-ea"/>
              <a:sym typeface="+mn-ea"/>
            </a:endParaRPr>
          </a:p>
        </p:txBody>
      </p:sp>
      <p:sp>
        <p:nvSpPr>
          <p:cNvPr id="6" name="文本框 5"/>
          <p:cNvSpPr txBox="1"/>
          <p:nvPr>
            <p:custDataLst>
              <p:tags r:id="rId6"/>
            </p:custDataLst>
          </p:nvPr>
        </p:nvSpPr>
        <p:spPr>
          <a:xfrm>
            <a:off x="3531870" y="4431030"/>
            <a:ext cx="7011670" cy="359410"/>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蛋白质工程分析、设计蛋白质分子，不分析氨基酸的化学组成</a:t>
            </a:r>
            <a:endParaRPr lang="zh-CN" altLang="en-US" sz="1800">
              <a:solidFill>
                <a:srgbClr val="FF0000"/>
              </a:solidFill>
              <a:latin typeface="+mn-lt"/>
              <a:ea typeface="+mn-ea"/>
              <a:sym typeface="+mn-ea"/>
            </a:endParaRPr>
          </a:p>
        </p:txBody>
      </p:sp>
      <p:sp>
        <p:nvSpPr>
          <p:cNvPr id="7" name="文本框 6"/>
          <p:cNvSpPr txBox="1"/>
          <p:nvPr>
            <p:custDataLst>
              <p:tags r:id="rId7"/>
            </p:custDataLst>
          </p:nvPr>
        </p:nvSpPr>
        <p:spPr>
          <a:xfrm>
            <a:off x="5927725" y="3194685"/>
            <a:ext cx="4064000" cy="427990"/>
          </a:xfrm>
          <a:prstGeom prst="rect">
            <a:avLst/>
          </a:prstGeom>
          <a:noFill/>
        </p:spPr>
        <p:txBody>
          <a:bodyPr wrap="square" lIns="91440" tIns="45720" rIns="91440" bIns="45720" rtlCol="0">
            <a:noAutofit/>
          </a:bodyPr>
          <a:lstStyle/>
          <a:p>
            <a:pPr lvl="0" algn="l" fontAlgn="auto">
              <a:buClrTx/>
              <a:buSzTx/>
              <a:buFontTx/>
            </a:pPr>
            <a:r>
              <a:rPr lang="en-US" altLang="zh-CN" sz="2400">
                <a:solidFill>
                  <a:srgbClr val="FF0000"/>
                </a:solidFill>
                <a:latin typeface="+mn-lt"/>
                <a:ea typeface="+mn-ea"/>
                <a:sym typeface="+mn-ea"/>
              </a:rPr>
              <a:t>C</a:t>
            </a:r>
            <a:endParaRPr lang="en-US" altLang="zh-CN" sz="2400">
              <a:solidFill>
                <a:srgbClr val="FF0000"/>
              </a:solidFill>
              <a:latin typeface="+mn-lt"/>
              <a:ea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a:off x="279733" y="734903"/>
            <a:ext cx="7828581" cy="3727998"/>
          </a:xfrm>
          <a:prstGeom prst="roundRect">
            <a:avLst/>
          </a:prstGeom>
          <a:gradFill>
            <a:gsLst>
              <a:gs pos="100000">
                <a:srgbClr val="D4D5D7"/>
              </a:gs>
              <a:gs pos="60000">
                <a:srgbClr val="ECECEC"/>
              </a:gs>
              <a:gs pos="45000">
                <a:srgbClr val="F0F0F0"/>
              </a:gs>
              <a:gs pos="15000">
                <a:srgbClr val="FDFDFD"/>
              </a:gs>
            </a:gsLst>
            <a:lin ang="2700000" scaled="0"/>
          </a:gradFill>
          <a:ln w="12700" cap="flat" cmpd="sng" algn="ctr">
            <a:noFill/>
            <a:prstDash val="solid"/>
            <a:miter lim="800000"/>
          </a:ln>
          <a:effectLst>
            <a:outerShdw blurRad="127000" dist="114300" dir="2700000" algn="tl" rotWithShape="0">
              <a:prstClr val="black">
                <a:alpha val="30000"/>
              </a:prstClr>
            </a:outerShdw>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 name="TextBox 9"/>
          <p:cNvSpPr/>
          <p:nvPr>
            <p:custDataLst>
              <p:tags r:id="rId2"/>
            </p:custDataLst>
          </p:nvPr>
        </p:nvSpPr>
        <p:spPr bwMode="auto">
          <a:xfrm>
            <a:off x="110490" y="84455"/>
            <a:ext cx="223456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从社会中来</a:t>
            </a:r>
            <a:endParaRPr lang="zh-CN" altLang="en-US" sz="2800" b="1">
              <a:solidFill>
                <a:schemeClr val="lt1"/>
              </a:solidFill>
              <a:latin typeface="黑体" panose="02010609060101010101" charset="-122"/>
              <a:ea typeface="黑体" panose="02010609060101010101" charset="-122"/>
              <a:sym typeface="+mn-ea"/>
            </a:endParaRPr>
          </a:p>
        </p:txBody>
      </p:sp>
      <p:sp>
        <p:nvSpPr>
          <p:cNvPr id="1025" name="Rectangle 1"/>
          <p:cNvSpPr>
            <a:spLocks noChangeArrowheads="1"/>
          </p:cNvSpPr>
          <p:nvPr>
            <p:custDataLst>
              <p:tags r:id="rId3"/>
            </p:custDataLst>
          </p:nvPr>
        </p:nvSpPr>
        <p:spPr bwMode="auto">
          <a:xfrm>
            <a:off x="335446" y="870967"/>
            <a:ext cx="7717154" cy="345325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just" defTabSz="914400" rtl="0">
              <a:lnSpc>
                <a:spcPct val="130000"/>
              </a:lnSpc>
              <a:spcBef>
                <a:spcPct val="0"/>
              </a:spcBef>
              <a:spcAft>
                <a:spcPct val="0"/>
              </a:spcAft>
              <a:buClrTx/>
              <a:buSzTx/>
              <a:buFontTx/>
              <a:buNone/>
            </a:pPr>
            <a:r>
              <a:rPr kumimoji="0" lang="en-US" sz="2400" u="none" strike="noStrike" cap="none" normalizeH="0" baseline="0" smtClean="0">
                <a:solidFill>
                  <a:srgbClr val="050505"/>
                </a:solidFill>
                <a:latin typeface="楷体" panose="02010609060101010101" charset="-122"/>
                <a:ea typeface="楷体" panose="02010609060101010101" charset="-122"/>
                <a:cs typeface="楷体" panose="02010609060101010101" charset="-122"/>
              </a:rPr>
              <a:t>   </a:t>
            </a:r>
            <a:r>
              <a:rPr kumimoji="0" lang="en-US" sz="2400" u="none" strike="noStrike" cap="none" normalizeH="0" smtClean="0">
                <a:solidFill>
                  <a:srgbClr val="050505"/>
                </a:solidFill>
                <a:latin typeface="楷体" panose="02010609060101010101" charset="-122"/>
                <a:ea typeface="楷体" panose="02010609060101010101" charset="-122"/>
                <a:cs typeface="楷体" panose="02010609060101010101" charset="-122"/>
              </a:rPr>
              <a:t> </a:t>
            </a:r>
            <a:r>
              <a:rPr kumimoji="0" sz="2400" u="none" strike="noStrike" cap="none" normalizeH="0" baseline="0" smtClean="0">
                <a:solidFill>
                  <a:srgbClr val="050505"/>
                </a:solidFill>
                <a:latin typeface="楷体" panose="02010609060101010101" charset="-122"/>
                <a:ea typeface="楷体" panose="02010609060101010101" charset="-122"/>
                <a:cs typeface="楷体" panose="02010609060101010101" charset="-122"/>
              </a:rPr>
              <a:t>你见过用细菌画画吗？右图是用发出不同颜色荧光的细菌“画"的美妙图案。这些细菌能够发出荧光，是因为在它们的体内导入了荧光蛋白的基因。最早被发现的荧光蛋白是绿色荧光蛋白，科学家通过改造它，获得了黄色荧光蛋白等。这些荧光蛋白在细胞内生命活动的检测、肿瘤的示踪研究等领域有着重要应用。那么，科学家是怎样对蛋白质分子进行设计和改造的呢？</a:t>
            </a:r>
            <a:endParaRPr kumimoji="0" sz="2400" u="none" strike="noStrike" cap="none" normalizeH="0" baseline="0" smtClean="0">
              <a:solidFill>
                <a:srgbClr val="050505"/>
              </a:solidFill>
              <a:latin typeface="楷体" panose="02010609060101010101" charset="-122"/>
              <a:ea typeface="楷体" panose="02010609060101010101" charset="-122"/>
              <a:cs typeface="楷体" panose="02010609060101010101" charset="-122"/>
            </a:endParaRPr>
          </a:p>
        </p:txBody>
      </p:sp>
      <p:sp>
        <p:nvSpPr>
          <p:cNvPr id="10" name="文本框 9"/>
          <p:cNvSpPr txBox="1"/>
          <p:nvPr>
            <p:custDataLst>
              <p:tags r:id="rId4"/>
            </p:custDataLst>
          </p:nvPr>
        </p:nvSpPr>
        <p:spPr>
          <a:xfrm>
            <a:off x="476504" y="4856775"/>
            <a:ext cx="10438422" cy="12915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indent="457200" algn="just">
              <a:lnSpc>
                <a:spcPct val="130000"/>
              </a:lnSpc>
              <a:spcBef>
                <a:spcPct val="0"/>
              </a:spcBef>
              <a:spcAft>
                <a:spcPct val="0"/>
              </a:spcAft>
            </a:pPr>
            <a:r>
              <a:rPr lang="en-US" altLang="zh-CN" sz="2000" smtClean="0">
                <a:latin typeface="Times New Roman" panose="02020603050405020304" pitchFamily="18" charset="0"/>
                <a:ea typeface="微软雅黑" panose="020B0503020204020204" charset="-122"/>
                <a:cs typeface="楷体" panose="02010609060101010101" charset="-122"/>
                <a:sym typeface="+mn-ea"/>
              </a:rPr>
              <a:t> </a:t>
            </a:r>
            <a:r>
              <a:rPr lang="zh-CN" sz="2000" smtClean="0">
                <a:latin typeface="Times New Roman" panose="02020603050405020304" pitchFamily="18" charset="0"/>
                <a:ea typeface="微软雅黑" panose="020B0503020204020204" charset="-122"/>
                <a:cs typeface="楷体" panose="02010609060101010101" charset="-122"/>
                <a:sym typeface="+mn-ea"/>
              </a:rPr>
              <a:t>科学家</a:t>
            </a:r>
            <a:r>
              <a:rPr lang="zh-CN" sz="20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解析了多管水母绿色荧光蛋白的晶体结构，并利用计算机进行辅助设计</a:t>
            </a:r>
            <a:r>
              <a:rPr lang="zh-CN" sz="2000" smtClean="0">
                <a:latin typeface="Times New Roman" panose="02020603050405020304" pitchFamily="18" charset="0"/>
                <a:ea typeface="微软雅黑" panose="020B0503020204020204" charset="-122"/>
                <a:cs typeface="楷体" panose="02010609060101010101" charset="-122"/>
                <a:sym typeface="+mn-ea"/>
              </a:rPr>
              <a:t>，在此基础上</a:t>
            </a:r>
            <a:r>
              <a:rPr lang="zh-CN" sz="20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再采用定点突变的技术将绿色荧光蛋白发光基团正下方的第203位的苏氨酸替换为酪氨酸</a:t>
            </a:r>
            <a:r>
              <a:rPr lang="zh-CN" sz="2000" smtClean="0">
                <a:latin typeface="Times New Roman" panose="02020603050405020304" pitchFamily="18" charset="0"/>
                <a:ea typeface="微软雅黑" panose="020B0503020204020204" charset="-122"/>
                <a:cs typeface="楷体" panose="02010609060101010101" charset="-122"/>
                <a:sym typeface="+mn-ea"/>
              </a:rPr>
              <a:t>，从而获得了一种新的绿色荧光蛋白的衍生物</a:t>
            </a:r>
            <a:r>
              <a:rPr lang="en-US" altLang="zh-CN" sz="2000" smtClean="0">
                <a:latin typeface="Times New Roman" panose="02020603050405020304" pitchFamily="18" charset="0"/>
                <a:ea typeface="微软雅黑" panose="020B0503020204020204" charset="-122"/>
                <a:cs typeface="楷体" panose="02010609060101010101" charset="-122"/>
                <a:sym typeface="+mn-ea"/>
              </a:rPr>
              <a:t>——</a:t>
            </a:r>
            <a:r>
              <a:rPr lang="zh-CN" sz="2000" smtClean="0">
                <a:solidFill>
                  <a:srgbClr val="FF0000"/>
                </a:solidFill>
                <a:latin typeface="Times New Roman" panose="02020603050405020304" pitchFamily="18" charset="0"/>
                <a:ea typeface="微软雅黑" panose="020B0503020204020204" charset="-122"/>
                <a:cs typeface="楷体" panose="02010609060101010101" charset="-122"/>
                <a:sym typeface="+mn-ea"/>
              </a:rPr>
              <a:t>黄色荧光蛋白</a:t>
            </a:r>
            <a:r>
              <a:rPr lang="zh-CN" sz="2000" smtClean="0">
                <a:latin typeface="Times New Roman" panose="02020603050405020304" pitchFamily="18" charset="0"/>
                <a:ea typeface="微软雅黑" panose="020B0503020204020204" charset="-122"/>
                <a:cs typeface="楷体" panose="02010609060101010101" charset="-122"/>
                <a:sym typeface="+mn-ea"/>
              </a:rPr>
              <a:t>。</a:t>
            </a:r>
            <a:endParaRPr lang="zh-CN" sz="2000" smtClean="0">
              <a:latin typeface="Times New Roman" panose="02020603050405020304" pitchFamily="18" charset="0"/>
              <a:ea typeface="微软雅黑" panose="020B0503020204020204" charset="-122"/>
              <a:cs typeface="楷体" panose="02010609060101010101" charset="-122"/>
              <a:sym typeface="+mn-ea"/>
            </a:endParaRPr>
          </a:p>
        </p:txBody>
      </p:sp>
      <p:sp>
        <p:nvSpPr>
          <p:cNvPr id="9" name="文本框 8"/>
          <p:cNvSpPr txBox="1"/>
          <p:nvPr>
            <p:custDataLst>
              <p:tags r:id="rId5"/>
            </p:custDataLst>
          </p:nvPr>
        </p:nvSpPr>
        <p:spPr>
          <a:xfrm>
            <a:off x="8823951" y="3890459"/>
            <a:ext cx="2646840" cy="572442"/>
          </a:xfrm>
          <a:prstGeom prst="rect">
            <a:avLst/>
          </a:prstGeom>
          <a:noFill/>
        </p:spPr>
        <p:txBody>
          <a:bodyPr wrap="none" lIns="91421" tIns="45709" rIns="91421" bIns="45709" rtlCol="0">
            <a:spAutoFit/>
          </a:bodyPr>
          <a:lstStyle/>
          <a:p>
            <a:pPr>
              <a:lnSpc>
                <a:spcPct val="130000"/>
              </a:lnSpc>
              <a:spcBef>
                <a:spcPct val="0"/>
              </a:spcBef>
              <a:spcAft>
                <a:spcPct val="0"/>
              </a:spcAft>
            </a:pPr>
            <a:r>
              <a:rPr lang="zh-CN" altLang="en-US" sz="2400">
                <a:solidFill>
                  <a:srgbClr val="050505"/>
                </a:solidFill>
                <a:latin typeface="仿宋" panose="02010609060101010101" pitchFamily="49" charset="-122"/>
                <a:ea typeface="仿宋" panose="02010609060101010101" pitchFamily="49" charset="-122"/>
                <a:cs typeface="楷体" panose="02010609060101010101" charset="-122"/>
              </a:rPr>
              <a:t>用细菌</a:t>
            </a:r>
            <a:r>
              <a:rPr lang="en-US" altLang="zh-CN" sz="2400">
                <a:solidFill>
                  <a:srgbClr val="050505"/>
                </a:solidFill>
                <a:latin typeface="仿宋" panose="02010609060101010101" pitchFamily="49" charset="-122"/>
                <a:ea typeface="仿宋" panose="02010609060101010101" pitchFamily="49" charset="-122"/>
                <a:cs typeface="楷体" panose="02010609060101010101" charset="-122"/>
              </a:rPr>
              <a:t>“</a:t>
            </a:r>
            <a:r>
              <a:rPr lang="zh-CN" altLang="en-US" sz="2400">
                <a:solidFill>
                  <a:srgbClr val="050505"/>
                </a:solidFill>
                <a:latin typeface="仿宋" panose="02010609060101010101" pitchFamily="49" charset="-122"/>
                <a:ea typeface="仿宋" panose="02010609060101010101" pitchFamily="49" charset="-122"/>
                <a:cs typeface="楷体" panose="02010609060101010101" charset="-122"/>
              </a:rPr>
              <a:t>画</a:t>
            </a:r>
            <a:r>
              <a:rPr lang="en-US" altLang="zh-CN" sz="2400">
                <a:solidFill>
                  <a:srgbClr val="050505"/>
                </a:solidFill>
                <a:latin typeface="仿宋" panose="02010609060101010101" pitchFamily="49" charset="-122"/>
                <a:ea typeface="仿宋" panose="02010609060101010101" pitchFamily="49" charset="-122"/>
                <a:cs typeface="楷体" panose="02010609060101010101" charset="-122"/>
              </a:rPr>
              <a:t>”</a:t>
            </a:r>
            <a:r>
              <a:rPr lang="zh-CN" altLang="en-US" sz="2400">
                <a:solidFill>
                  <a:srgbClr val="050505"/>
                </a:solidFill>
                <a:latin typeface="仿宋" panose="02010609060101010101" pitchFamily="49" charset="-122"/>
                <a:ea typeface="仿宋" panose="02010609060101010101" pitchFamily="49" charset="-122"/>
                <a:cs typeface="楷体" panose="02010609060101010101" charset="-122"/>
              </a:rPr>
              <a:t>的画</a:t>
            </a:r>
            <a:endParaRPr lang="zh-CN" altLang="en-US" sz="2400">
              <a:solidFill>
                <a:srgbClr val="050505"/>
              </a:solidFill>
              <a:latin typeface="仿宋" panose="02010609060101010101" pitchFamily="49" charset="-122"/>
              <a:ea typeface="仿宋" panose="02010609060101010101" pitchFamily="49" charset="-122"/>
              <a:cs typeface="楷体" panose="02010609060101010101" charset="-122"/>
            </a:endParaRPr>
          </a:p>
        </p:txBody>
      </p:sp>
      <p:pic>
        <p:nvPicPr>
          <p:cNvPr id="4" name="图片 3"/>
          <p:cNvPicPr>
            <a:picLocks noChangeAspect="1"/>
          </p:cNvPicPr>
          <p:nvPr>
            <p:custDataLst>
              <p:tags r:id="rId6"/>
            </p:custDataLst>
          </p:nvPr>
        </p:nvPicPr>
        <p:blipFill>
          <a:blip r:embed="rId7"/>
          <a:stretch>
            <a:fillRect/>
          </a:stretch>
        </p:blipFill>
        <p:spPr>
          <a:xfrm>
            <a:off x="8219741" y="967583"/>
            <a:ext cx="3735070" cy="3057525"/>
          </a:xfrm>
          <a:prstGeom prst="rect">
            <a:avLst/>
          </a:prstGeom>
          <a:ln>
            <a:noFill/>
          </a:ln>
          <a:effectLst>
            <a:softEdge rad="127000"/>
          </a:effectLst>
        </p:spPr>
      </p:pic>
      <p:sp>
        <p:nvSpPr>
          <p:cNvPr id="6" name="矩形 5"/>
          <p:cNvSpPr/>
          <p:nvPr>
            <p:custDataLst>
              <p:tags r:id="rId8"/>
            </p:custDataLst>
          </p:nvPr>
        </p:nvSpPr>
        <p:spPr>
          <a:xfrm>
            <a:off x="9988550" y="62230"/>
            <a:ext cx="1193165" cy="791845"/>
          </a:xfrm>
          <a:prstGeom prst="rect">
            <a:avLst/>
          </a:prstGeom>
          <a:noFill/>
          <a:ln>
            <a:noFill/>
          </a:ln>
        </p:spPr>
        <p:txBody>
          <a:bodyPr wrap="none" rtlCol="0" anchor="t">
            <a:noAutofit/>
          </a:bodyPr>
          <a:lstStyle/>
          <a:p>
            <a:pPr algn="ctr"/>
            <a:r>
              <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rPr>
              <a:t>新课导入</a:t>
            </a:r>
            <a:endPar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p:nvPr>
            <p:custDataLst>
              <p:tags r:id="rId1"/>
            </p:custDataLst>
          </p:nvPr>
        </p:nvSpPr>
        <p:spPr bwMode="auto">
          <a:xfrm>
            <a:off x="110490" y="283210"/>
            <a:ext cx="380873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一</a:t>
            </a:r>
            <a:r>
              <a:rPr lang="en-US" altLang="zh-CN" sz="2800" b="1">
                <a:solidFill>
                  <a:schemeClr val="lt1"/>
                </a:solidFill>
                <a:latin typeface="黑体" panose="02010609060101010101" charset="-122"/>
                <a:ea typeface="黑体" panose="02010609060101010101" charset="-122"/>
                <a:sym typeface="+mn-ea"/>
              </a:rPr>
              <a:t>.</a:t>
            </a:r>
            <a:r>
              <a:rPr lang="zh-CN" altLang="en-US" sz="2800" b="1">
                <a:solidFill>
                  <a:schemeClr val="lt1"/>
                </a:solidFill>
                <a:latin typeface="黑体" panose="02010609060101010101" charset="-122"/>
                <a:ea typeface="黑体" panose="02010609060101010101" charset="-122"/>
                <a:sym typeface="+mn-ea"/>
              </a:rPr>
              <a:t>蛋白质工程概述</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893445" y="1501775"/>
            <a:ext cx="10288270" cy="108140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charset="-122"/>
                <a:ea typeface="楷体" panose="02010609060101010101" charset="-122"/>
                <a:cs typeface="楷体" panose="02010609060101010101" charset="-122"/>
                <a:sym typeface="+mn-ea"/>
              </a:rPr>
              <a:t>【任务一】</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阅读课本93页第1-2段，明确蛋白质工程的概念、基础、操作方法及对象，蛋白质的目的、结果和实质，以及相关的学科及技术。</a:t>
            </a:r>
            <a:endParaRPr lang="zh-CN" altLang="en-US" sz="2400">
              <a:latin typeface="楷体" panose="02010609060101010101" charset="-122"/>
              <a:ea typeface="楷体" panose="02010609060101010101" charset="-122"/>
              <a:cs typeface="楷体" panose="02010609060101010101" charset="-122"/>
              <a:sym typeface="+mn-ea"/>
            </a:endParaRPr>
          </a:p>
        </p:txBody>
      </p:sp>
      <p:pic>
        <p:nvPicPr>
          <p:cNvPr id="5" name="https://photo-static-api.fotomore.com/creative/vcg/400/new/VCG41N1321989452.jpg?uid=386&amp;timestamp=1704627916&amp;sign=fc10a0c645771b9c1c46615953811c47"/>
          <p:cNvPicPr>
            <a:picLocks noChangeAspect="1"/>
          </p:cNvPicPr>
          <p:nvPr>
            <p:custDataLst>
              <p:tags r:id="rId3"/>
            </p:custDataLst>
          </p:nvPr>
        </p:nvPicPr>
        <p:blipFill>
          <a:blip r:embed="rId4"/>
          <a:stretch>
            <a:fillRect/>
          </a:stretch>
        </p:blipFill>
        <p:spPr>
          <a:xfrm>
            <a:off x="3208655" y="2934970"/>
            <a:ext cx="5266690" cy="3472815"/>
          </a:xfrm>
          <a:prstGeom prst="rect">
            <a:avLst/>
          </a:prstGeom>
          <a:ln>
            <a:solidFill>
              <a:schemeClr val="accent1"/>
            </a:solidFill>
          </a:ln>
          <a:effectLst>
            <a:outerShdw blurRad="76200" dir="18900000" sy="23000" kx="-1200000" algn="bl" rotWithShape="0">
              <a:prstClr val="black">
                <a:alpha val="20000"/>
              </a:prstClr>
            </a:outerShdw>
          </a:effectLst>
        </p:spPr>
      </p:pic>
      <p:sp>
        <p:nvSpPr>
          <p:cNvPr id="6" name="矩形 5"/>
          <p:cNvSpPr/>
          <p:nvPr>
            <p:custDataLst>
              <p:tags r:id="rId5"/>
            </p:custDataLst>
          </p:nvPr>
        </p:nvSpPr>
        <p:spPr>
          <a:xfrm>
            <a:off x="9988550" y="62230"/>
            <a:ext cx="1193165" cy="791845"/>
          </a:xfrm>
          <a:prstGeom prst="rect">
            <a:avLst/>
          </a:prstGeom>
          <a:noFill/>
          <a:ln>
            <a:noFill/>
          </a:ln>
        </p:spPr>
        <p:txBody>
          <a:bodyPr wrap="none" rtlCol="0" anchor="t">
            <a:noAutofit/>
          </a:bodyPr>
          <a:lstStyle/>
          <a:p>
            <a:pPr algn="ctr"/>
            <a:r>
              <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rPr>
              <a:t>任务探究</a:t>
            </a:r>
            <a:endPar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227070" y="760730"/>
            <a:ext cx="8726805" cy="152971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nchor="t">
            <a:spAutoFit/>
          </a:bodyPr>
          <a:lstStyle/>
          <a:p>
            <a:pPr>
              <a:lnSpc>
                <a:spcPct val="130000"/>
              </a:lnSpc>
              <a:spcBef>
                <a:spcPct val="0"/>
              </a:spcBef>
              <a:spcAft>
                <a:spcPct val="0"/>
              </a:spcAft>
            </a:pPr>
            <a:r>
              <a:rPr sz="2400" smtClean="0">
                <a:latin typeface="华文楷体" panose="02010600040101010101" charset="-122"/>
                <a:ea typeface="华文楷体" panose="02010600040101010101" charset="-122"/>
                <a:cs typeface="楷体" panose="02010609060101010101" charset="-122"/>
                <a:sym typeface="+mn-ea"/>
              </a:rPr>
              <a:t>蛋白质工程</a:t>
            </a:r>
            <a:r>
              <a:rPr lang="zh-CN" altLang="en-US" sz="2400">
                <a:latin typeface="华文楷体" panose="02010600040101010101" charset="-122"/>
                <a:ea typeface="华文楷体" panose="02010600040101010101" charset="-122"/>
                <a:cs typeface="楷体" panose="02010609060101010101" charset="-122"/>
                <a:sym typeface="Arial" panose="020B0604020202020204" pitchFamily="34" charset="0"/>
              </a:rPr>
              <a:t>是指以</a:t>
            </a:r>
            <a:r>
              <a:rPr lang="zh-CN" altLang="en-US" sz="240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蛋白质分子的</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结构规律</a:t>
            </a:r>
            <a:r>
              <a:rPr lang="zh-CN" altLang="en-US" sz="240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及其</a:t>
            </a:r>
            <a:r>
              <a:rPr lang="zh-CN" altLang="en-US" sz="2400" smtClean="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与</a:t>
            </a:r>
            <a:r>
              <a:rPr lang="zh-CN" altLang="en-US" sz="2400" smtClean="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生物</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功能</a:t>
            </a:r>
            <a:r>
              <a:rPr lang="zh-CN" altLang="en-US" sz="240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的关系</a:t>
            </a:r>
            <a:r>
              <a:rPr lang="zh-CN" altLang="en-US" sz="2400">
                <a:latin typeface="华文楷体" panose="02010600040101010101" charset="-122"/>
                <a:ea typeface="华文楷体" panose="02010600040101010101" charset="-122"/>
                <a:cs typeface="楷体" panose="02010609060101010101" charset="-122"/>
                <a:sym typeface="Arial" panose="020B0604020202020204" pitchFamily="34" charset="0"/>
              </a:rPr>
              <a:t>作为基础，通过</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基因</a:t>
            </a:r>
            <a:r>
              <a:rPr lang="zh-CN" altLang="en-US" sz="2400" smtClean="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修饰</a:t>
            </a:r>
            <a:r>
              <a:rPr lang="zh-CN" altLang="en-US" sz="2400" smtClean="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或</a:t>
            </a:r>
            <a:r>
              <a:rPr lang="zh-CN" altLang="en-US" sz="2400" smtClean="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基因合成</a:t>
            </a:r>
            <a:r>
              <a:rPr lang="zh-CN" altLang="en-US" sz="2400" smtClean="0">
                <a:latin typeface="华文楷体" panose="02010600040101010101" charset="-122"/>
                <a:ea typeface="华文楷体" panose="02010600040101010101" charset="-122"/>
                <a:cs typeface="楷体" panose="02010609060101010101" charset="-122"/>
                <a:sym typeface="Arial" panose="020B0604020202020204" pitchFamily="34" charset="0"/>
              </a:rPr>
              <a:t>，对</a:t>
            </a:r>
            <a:r>
              <a:rPr lang="zh-CN" altLang="en-US" sz="2400">
                <a:solidFill>
                  <a:srgbClr val="000000"/>
                </a:solidFill>
                <a:latin typeface="华文楷体" panose="02010600040101010101" charset="-122"/>
                <a:ea typeface="华文楷体" panose="02010600040101010101" charset="-122"/>
                <a:cs typeface="楷体" panose="02010609060101010101" charset="-122"/>
                <a:sym typeface="Arial" panose="020B0604020202020204" pitchFamily="34" charset="0"/>
              </a:rPr>
              <a:t>现有</a:t>
            </a:r>
            <a:r>
              <a:rPr lang="zh-CN" altLang="en-US" sz="2400">
                <a:latin typeface="华文楷体" panose="02010600040101010101" charset="-122"/>
                <a:ea typeface="华文楷体" panose="02010600040101010101" charset="-122"/>
                <a:cs typeface="楷体" panose="02010609060101010101" charset="-122"/>
                <a:sym typeface="Arial" panose="020B0604020202020204" pitchFamily="34" charset="0"/>
              </a:rPr>
              <a:t>蛋白质进行</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改造</a:t>
            </a:r>
            <a:r>
              <a:rPr lang="zh-CN" altLang="en-US" sz="2400">
                <a:latin typeface="华文楷体" panose="02010600040101010101" charset="-122"/>
                <a:ea typeface="华文楷体" panose="02010600040101010101" charset="-122"/>
                <a:cs typeface="楷体" panose="02010609060101010101" charset="-122"/>
                <a:sym typeface="Arial" panose="020B0604020202020204" pitchFamily="34" charset="0"/>
              </a:rPr>
              <a:t>，或制造一</a:t>
            </a:r>
            <a:r>
              <a:rPr lang="zh-CN" altLang="en-US" sz="2400" smtClean="0">
                <a:latin typeface="华文楷体" panose="02010600040101010101" charset="-122"/>
                <a:ea typeface="华文楷体" panose="02010600040101010101" charset="-122"/>
                <a:cs typeface="楷体" panose="02010609060101010101" charset="-122"/>
                <a:sym typeface="Arial" panose="020B0604020202020204" pitchFamily="34" charset="0"/>
              </a:rPr>
              <a:t>种</a:t>
            </a:r>
            <a:r>
              <a:rPr lang="zh-CN" altLang="en-US" sz="2400" smtClean="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新</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Arial" panose="020B0604020202020204" pitchFamily="34" charset="0"/>
              </a:rPr>
              <a:t>的蛋白质</a:t>
            </a:r>
            <a:r>
              <a:rPr lang="zh-CN" altLang="en-US" sz="2400">
                <a:latin typeface="华文楷体" panose="02010600040101010101" charset="-122"/>
                <a:ea typeface="华文楷体" panose="02010600040101010101" charset="-122"/>
                <a:cs typeface="楷体" panose="02010609060101010101" charset="-122"/>
                <a:sym typeface="Arial" panose="020B0604020202020204" pitchFamily="34" charset="0"/>
              </a:rPr>
              <a:t>，以满足人类的生产和生活的需求。</a:t>
            </a:r>
            <a:endParaRPr lang="zh-CN" altLang="en-US" sz="2400">
              <a:latin typeface="华文楷体" panose="02010600040101010101" charset="-122"/>
              <a:ea typeface="华文楷体" panose="02010600040101010101" charset="-122"/>
              <a:cs typeface="楷体" panose="02010609060101010101" charset="-122"/>
            </a:endParaRPr>
          </a:p>
        </p:txBody>
      </p:sp>
      <p:sp>
        <p:nvSpPr>
          <p:cNvPr id="17" name="文本框 16"/>
          <p:cNvSpPr txBox="1"/>
          <p:nvPr>
            <p:custDataLst>
              <p:tags r:id="rId2"/>
            </p:custDataLst>
          </p:nvPr>
        </p:nvSpPr>
        <p:spPr>
          <a:xfrm>
            <a:off x="87630" y="2453640"/>
            <a:ext cx="1734185"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基础</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18" name="文本框 17"/>
          <p:cNvSpPr txBox="1"/>
          <p:nvPr>
            <p:custDataLst>
              <p:tags r:id="rId3"/>
            </p:custDataLst>
          </p:nvPr>
        </p:nvSpPr>
        <p:spPr>
          <a:xfrm>
            <a:off x="3227167" y="2454915"/>
            <a:ext cx="65836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nchor="t">
            <a:spAutoFit/>
          </a:bodyPr>
          <a:lstStyle/>
          <a:p>
            <a:pPr>
              <a:lnSpc>
                <a:spcPct val="130000"/>
              </a:lnSpc>
              <a:spcBef>
                <a:spcPct val="0"/>
              </a:spcBef>
              <a:spcAft>
                <a:spcPct val="0"/>
              </a:spcAft>
            </a:pPr>
            <a:r>
              <a:rPr sz="2400">
                <a:solidFill>
                  <a:srgbClr val="FF0000"/>
                </a:solidFill>
                <a:latin typeface="华文楷体" panose="02010600040101010101" charset="-122"/>
                <a:ea typeface="华文楷体" panose="02010600040101010101" charset="-122"/>
                <a:cs typeface="宋体" panose="02010600030101010101" pitchFamily="2" charset="-122"/>
                <a:sym typeface="+mn-ea"/>
              </a:rPr>
              <a:t>蛋白质分子的结构规律及其与生物功能的关系</a:t>
            </a:r>
            <a:r>
              <a:rPr lang="zh-CN" sz="2400">
                <a:solidFill>
                  <a:srgbClr val="FF0000"/>
                </a:solidFill>
                <a:latin typeface="华文楷体" panose="02010600040101010101" charset="-122"/>
                <a:ea typeface="华文楷体" panose="02010600040101010101" charset="-122"/>
                <a:cs typeface="宋体" panose="02010600030101010101" pitchFamily="2" charset="-122"/>
                <a:sym typeface="+mn-ea"/>
              </a:rPr>
              <a:t>。</a:t>
            </a:r>
            <a:endParaRPr lang="zh-CN" sz="2400">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19" name="文本框 18"/>
          <p:cNvSpPr txBox="1"/>
          <p:nvPr>
            <p:custDataLst>
              <p:tags r:id="rId4"/>
            </p:custDataLst>
          </p:nvPr>
        </p:nvSpPr>
        <p:spPr>
          <a:xfrm>
            <a:off x="87806" y="3129196"/>
            <a:ext cx="2646878"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操作方法及对象</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20" name="文本框 19"/>
          <p:cNvSpPr txBox="1"/>
          <p:nvPr>
            <p:custDataLst>
              <p:tags r:id="rId5"/>
            </p:custDataLst>
          </p:nvPr>
        </p:nvSpPr>
        <p:spPr>
          <a:xfrm>
            <a:off x="3227314" y="3190161"/>
            <a:ext cx="26212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nchor="t">
            <a:spAutoFit/>
          </a:bodyPr>
          <a:lstStyle/>
          <a:p>
            <a:pPr lvl="0" algn="l">
              <a:lnSpc>
                <a:spcPct val="130000"/>
              </a:lnSpc>
              <a:spcBef>
                <a:spcPct val="0"/>
              </a:spcBef>
              <a:spcAft>
                <a:spcPct val="0"/>
              </a:spcAft>
              <a:buClrTx/>
              <a:buSzTx/>
              <a:buFontTx/>
            </a:pPr>
            <a:r>
              <a:rPr sz="2400">
                <a:solidFill>
                  <a:srgbClr val="FF0000"/>
                </a:solidFill>
                <a:latin typeface="华文楷体" panose="02010600040101010101" charset="-122"/>
                <a:ea typeface="华文楷体" panose="02010600040101010101" charset="-122"/>
                <a:cs typeface="宋体" panose="02010600030101010101" pitchFamily="2" charset="-122"/>
                <a:sym typeface="+mn-ea"/>
              </a:rPr>
              <a:t>改造或合成基因。</a:t>
            </a:r>
            <a:endParaRPr sz="2400">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21" name="文本框 20"/>
          <p:cNvSpPr txBox="1"/>
          <p:nvPr>
            <p:custDataLst>
              <p:tags r:id="rId6"/>
            </p:custDataLst>
          </p:nvPr>
        </p:nvSpPr>
        <p:spPr>
          <a:xfrm>
            <a:off x="87630" y="4518025"/>
            <a:ext cx="1734820"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结果</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22" name="文本框 21"/>
          <p:cNvSpPr txBox="1"/>
          <p:nvPr>
            <p:custDataLst>
              <p:tags r:id="rId7"/>
            </p:custDataLst>
          </p:nvPr>
        </p:nvSpPr>
        <p:spPr>
          <a:xfrm>
            <a:off x="3227167" y="4508631"/>
            <a:ext cx="59740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nchor="t">
            <a:spAutoFit/>
          </a:bodyPr>
          <a:lstStyle/>
          <a:p>
            <a:pPr lvl="0" algn="l">
              <a:lnSpc>
                <a:spcPct val="130000"/>
              </a:lnSpc>
              <a:spcBef>
                <a:spcPct val="0"/>
              </a:spcBef>
              <a:spcAft>
                <a:spcPct val="0"/>
              </a:spcAft>
              <a:buClrTx/>
              <a:buSzTx/>
              <a:buFontTx/>
            </a:pPr>
            <a:r>
              <a:rPr sz="2400">
                <a:solidFill>
                  <a:srgbClr val="FF0000"/>
                </a:solidFill>
                <a:latin typeface="华文楷体" panose="02010600040101010101" charset="-122"/>
                <a:ea typeface="华文楷体" panose="02010600040101010101" charset="-122"/>
                <a:cs typeface="宋体" panose="02010600030101010101" pitchFamily="2" charset="-122"/>
                <a:sym typeface="+mn-ea"/>
              </a:rPr>
              <a:t>改造现有蛋白质，或制造一种新的蛋白质。</a:t>
            </a:r>
            <a:endParaRPr sz="2400">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23" name="文本框 22"/>
          <p:cNvSpPr txBox="1"/>
          <p:nvPr>
            <p:custDataLst>
              <p:tags r:id="rId8"/>
            </p:custDataLst>
          </p:nvPr>
        </p:nvSpPr>
        <p:spPr>
          <a:xfrm>
            <a:off x="87630" y="3849370"/>
            <a:ext cx="1735455"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目的</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24" name="文本框 23"/>
          <p:cNvSpPr txBox="1"/>
          <p:nvPr>
            <p:custDataLst>
              <p:tags r:id="rId9"/>
            </p:custDataLst>
          </p:nvPr>
        </p:nvSpPr>
        <p:spPr>
          <a:xfrm>
            <a:off x="2017492" y="3849256"/>
            <a:ext cx="99364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nchor="t">
            <a:spAutoFit/>
          </a:bodyPr>
          <a:lstStyle/>
          <a:p>
            <a:pPr lvl="0" algn="l">
              <a:lnSpc>
                <a:spcPct val="130000"/>
              </a:lnSpc>
              <a:spcBef>
                <a:spcPct val="0"/>
              </a:spcBef>
              <a:spcAft>
                <a:spcPct val="0"/>
              </a:spcAft>
              <a:buClrTx/>
              <a:buSzTx/>
              <a:buFontTx/>
            </a:pPr>
            <a:r>
              <a:rPr sz="2400">
                <a:solidFill>
                  <a:srgbClr val="FF0000"/>
                </a:solidFill>
                <a:latin typeface="华文楷体" panose="02010600040101010101" charset="-122"/>
                <a:ea typeface="华文楷体" panose="02010600040101010101" charset="-122"/>
                <a:cs typeface="宋体" panose="02010600030101010101" pitchFamily="2" charset="-122"/>
                <a:sym typeface="+mn-ea"/>
              </a:rPr>
              <a:t>改造现有蛋白质或制造一种新的蛋白质，以满足人类生产和生活的需求。</a:t>
            </a:r>
            <a:endParaRPr sz="2400">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25" name="文本框 24"/>
          <p:cNvSpPr txBox="1"/>
          <p:nvPr>
            <p:custDataLst>
              <p:tags r:id="rId10"/>
            </p:custDataLst>
          </p:nvPr>
        </p:nvSpPr>
        <p:spPr>
          <a:xfrm>
            <a:off x="86995" y="5297805"/>
            <a:ext cx="2647950"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蛋白质工程的实质</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26" name="文本框 25"/>
          <p:cNvSpPr txBox="1"/>
          <p:nvPr>
            <p:custDataLst>
              <p:tags r:id="rId11"/>
            </p:custDataLst>
          </p:nvPr>
        </p:nvSpPr>
        <p:spPr>
          <a:xfrm>
            <a:off x="87171" y="6250537"/>
            <a:ext cx="2646878"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numCol="1" spcCol="0" rtlCol="0" fromWordArt="0" anchor="t" anchorCtr="0" forceAA="0" compatLnSpc="1">
            <a:sp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宋体" panose="02010600030101010101" pitchFamily="2" charset="-122"/>
              </a:rPr>
              <a:t>相关学科及技术</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宋体" panose="02010600030101010101" pitchFamily="2" charset="-122"/>
            </a:endParaRPr>
          </a:p>
        </p:txBody>
      </p:sp>
      <p:sp>
        <p:nvSpPr>
          <p:cNvPr id="27" name="文本框 26"/>
          <p:cNvSpPr txBox="1"/>
          <p:nvPr>
            <p:custDataLst>
              <p:tags r:id="rId12"/>
            </p:custDataLst>
          </p:nvPr>
        </p:nvSpPr>
        <p:spPr>
          <a:xfrm>
            <a:off x="3227314" y="6287372"/>
            <a:ext cx="50596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nchor="t">
            <a:spAutoFit/>
          </a:bodyPr>
          <a:lstStyle/>
          <a:p>
            <a:pPr lvl="0" algn="l">
              <a:lnSpc>
                <a:spcPct val="130000"/>
              </a:lnSpc>
              <a:spcBef>
                <a:spcPct val="0"/>
              </a:spcBef>
              <a:spcAft>
                <a:spcPct val="0"/>
              </a:spcAft>
              <a:buClrTx/>
              <a:buSzTx/>
              <a:buFontTx/>
            </a:pPr>
            <a:r>
              <a:rPr sz="2400">
                <a:solidFill>
                  <a:srgbClr val="FF0000"/>
                </a:solidFill>
                <a:latin typeface="华文楷体" panose="02010600040101010101" charset="-122"/>
                <a:ea typeface="华文楷体" panose="02010600040101010101" charset="-122"/>
                <a:cs typeface="宋体" panose="02010600030101010101" pitchFamily="2" charset="-122"/>
                <a:sym typeface="+mn-ea"/>
              </a:rPr>
              <a:t>分子生物学、晶体学和计算机技术。</a:t>
            </a:r>
            <a:endParaRPr sz="2400">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5" name="文本框 4"/>
          <p:cNvSpPr txBox="1"/>
          <p:nvPr>
            <p:custDataLst>
              <p:tags r:id="rId13"/>
            </p:custDataLst>
          </p:nvPr>
        </p:nvSpPr>
        <p:spPr>
          <a:xfrm>
            <a:off x="67945" y="1230630"/>
            <a:ext cx="2666365"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40"/>
              <a:lumOff val="-2078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nchor="t">
            <a:spAutoFit/>
            <a:scene3d>
              <a:camera prst="orthographicFront"/>
              <a:lightRig rig="threePt" dir="t"/>
            </a:scene3d>
          </a:bodyPr>
          <a:lstStyle/>
          <a:p>
            <a:pPr lvl="0" algn="ctr">
              <a:lnSpc>
                <a:spcPct val="130000"/>
              </a:lnSpc>
              <a:spcBef>
                <a:spcPct val="0"/>
              </a:spcBef>
              <a:spcAft>
                <a:spcPct val="0"/>
              </a:spcAft>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Arial" panose="020B0604020202020204" pitchFamily="34" charset="0"/>
              </a:rPr>
              <a:t>蛋白质工程的</a:t>
            </a:r>
            <a:r>
              <a:rPr lang="zh-CN" altLang="en-US" sz="2400" smtClean="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Arial" panose="020B0604020202020204" pitchFamily="34" charset="0"/>
              </a:rPr>
              <a:t>概念</a:t>
            </a:r>
            <a:endParaRPr lang="zh-CN" altLang="en-US" sz="2400" baseline="-25000" smtClean="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Arial" panose="020B0604020202020204" pitchFamily="34" charset="0"/>
            </a:endParaRPr>
          </a:p>
        </p:txBody>
      </p:sp>
      <p:sp>
        <p:nvSpPr>
          <p:cNvPr id="2" name="矩形 1"/>
          <p:cNvSpPr/>
          <p:nvPr>
            <p:custDataLst>
              <p:tags r:id="rId14"/>
            </p:custDataLst>
          </p:nvPr>
        </p:nvSpPr>
        <p:spPr>
          <a:xfrm>
            <a:off x="3227070" y="5158105"/>
            <a:ext cx="8727440"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a:spAutoFit/>
          </a:bodyPr>
          <a:lstStyle/>
          <a:p>
            <a:pPr>
              <a:lnSpc>
                <a:spcPct val="130000"/>
              </a:lnSpc>
              <a:spcBef>
                <a:spcPct val="0"/>
              </a:spcBef>
              <a:spcAft>
                <a:spcPct val="0"/>
              </a:spcAft>
            </a:pPr>
            <a:r>
              <a:rPr lang="zh-CN" altLang="en-US" sz="2400">
                <a:solidFill>
                  <a:srgbClr val="FF2A0A"/>
                </a:solidFill>
                <a:latin typeface="华文楷体" panose="02010600040101010101" charset="-122"/>
                <a:ea typeface="华文楷体" panose="02010600040101010101" charset="-122"/>
                <a:cs typeface="楷体" panose="02010609060101010101" charset="-122"/>
                <a:sym typeface="+mn-ea"/>
              </a:rPr>
              <a:t>是对</a:t>
            </a:r>
            <a:r>
              <a:rPr lang="zh-CN" altLang="en-US" sz="2400">
                <a:latin typeface="华文楷体" panose="02010600040101010101" charset="-122"/>
                <a:ea typeface="华文楷体" panose="02010600040101010101" charset="-122"/>
                <a:cs typeface="楷体" panose="02010609060101010101" charset="-122"/>
                <a:sym typeface="+mn-ea"/>
              </a:rPr>
              <a:t>编码蛋白质</a:t>
            </a:r>
            <a:r>
              <a:rPr lang="zh-CN" altLang="en-US" sz="2400">
                <a:solidFill>
                  <a:srgbClr val="FF2A0A"/>
                </a:solidFill>
                <a:latin typeface="华文楷体" panose="02010600040101010101" charset="-122"/>
                <a:ea typeface="华文楷体" panose="02010600040101010101" charset="-122"/>
                <a:cs typeface="楷体" panose="02010609060101010101" charset="-122"/>
                <a:sym typeface="+mn-ea"/>
              </a:rPr>
              <a:t>的基因进行改造</a:t>
            </a:r>
            <a:r>
              <a:rPr lang="zh-CN" altLang="en-US" sz="2400" smtClean="0">
                <a:solidFill>
                  <a:srgbClr val="FF2A0A"/>
                </a:solidFill>
                <a:latin typeface="华文楷体" panose="02010600040101010101" charset="-122"/>
                <a:ea typeface="华文楷体" panose="02010600040101010101" charset="-122"/>
                <a:cs typeface="楷体" panose="02010609060101010101" charset="-122"/>
                <a:sym typeface="+mn-ea"/>
              </a:rPr>
              <a:t>。</a:t>
            </a:r>
            <a:r>
              <a:rPr lang="zh-CN" altLang="en-US" sz="2400">
                <a:solidFill>
                  <a:srgbClr val="FF0000"/>
                </a:solidFill>
                <a:latin typeface="华文楷体" panose="02010600040101010101" charset="-122"/>
                <a:ea typeface="华文楷体" panose="02010600040101010101" charset="-122"/>
                <a:cs typeface="楷体" panose="02010609060101010101" charset="-122"/>
                <a:sym typeface="+mn-ea"/>
              </a:rPr>
              <a:t>蛋白质工程是在基因工程的基础上，延伸出来的第二代基因工程</a:t>
            </a:r>
            <a:r>
              <a:rPr lang="zh-CN" altLang="en-US" sz="2400" smtClean="0">
                <a:solidFill>
                  <a:srgbClr val="FF0000"/>
                </a:solidFill>
                <a:latin typeface="华文楷体" panose="02010600040101010101" charset="-122"/>
                <a:ea typeface="华文楷体" panose="02010600040101010101" charset="-122"/>
                <a:cs typeface="楷体" panose="02010609060101010101" charset="-122"/>
                <a:sym typeface="+mn-ea"/>
              </a:rPr>
              <a:t>。</a:t>
            </a:r>
            <a:endParaRPr lang="en-US" altLang="zh-CN" sz="2400">
              <a:ln w="22225">
                <a:solidFill>
                  <a:srgbClr val="ED7D31"/>
                </a:solidFill>
                <a:prstDash val="solid"/>
              </a:ln>
              <a:solidFill>
                <a:srgbClr val="ED7D31">
                  <a:lumMod val="40000"/>
                  <a:lumOff val="60000"/>
                </a:srgbClr>
              </a:solidFill>
              <a:latin typeface="华文楷体" panose="02010600040101010101" charset="-122"/>
              <a:ea typeface="华文楷体" panose="02010600040101010101" charset="-122"/>
              <a:cs typeface="楷体" panose="02010609060101010101" charset="-122"/>
              <a:sym typeface="+mn-ea"/>
            </a:endParaRPr>
          </a:p>
        </p:txBody>
      </p:sp>
      <p:sp>
        <p:nvSpPr>
          <p:cNvPr id="7" name="TextBox 9"/>
          <p:cNvSpPr/>
          <p:nvPr>
            <p:custDataLst>
              <p:tags r:id="rId15"/>
            </p:custDataLst>
          </p:nvPr>
        </p:nvSpPr>
        <p:spPr bwMode="auto">
          <a:xfrm>
            <a:off x="67945" y="93345"/>
            <a:ext cx="380873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一</a:t>
            </a:r>
            <a:r>
              <a:rPr lang="en-US" altLang="zh-CN" sz="2800" b="1">
                <a:solidFill>
                  <a:schemeClr val="lt1"/>
                </a:solidFill>
                <a:latin typeface="黑体" panose="02010609060101010101" charset="-122"/>
                <a:ea typeface="黑体" panose="02010609060101010101" charset="-122"/>
                <a:sym typeface="+mn-ea"/>
              </a:rPr>
              <a:t>.</a:t>
            </a:r>
            <a:r>
              <a:rPr lang="zh-CN" altLang="en-US" sz="2800" b="1">
                <a:solidFill>
                  <a:schemeClr val="lt1"/>
                </a:solidFill>
                <a:latin typeface="黑体" panose="02010609060101010101" charset="-122"/>
                <a:ea typeface="黑体" panose="02010609060101010101" charset="-122"/>
                <a:sym typeface="+mn-ea"/>
              </a:rPr>
              <a:t>蛋白质工程概述</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83285" y="802640"/>
            <a:ext cx="10464800" cy="73215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90000"/>
              </a:lnSpc>
              <a:buClrTx/>
              <a:buSzTx/>
              <a:buFontTx/>
            </a:pPr>
            <a:r>
              <a:rPr lang="zh-CN" altLang="en-US" sz="2400">
                <a:latin typeface="楷体" panose="02010609060101010101" charset="-122"/>
                <a:ea typeface="楷体" panose="02010609060101010101" charset="-122"/>
                <a:cs typeface="楷体" panose="02010609060101010101" charset="-122"/>
                <a:sym typeface="+mn-ea"/>
              </a:rPr>
              <a:t>【任务一】2.你知道人类蛋白质组计划吗？它与蛋白质工程有什么关系？我国科学家承担了什么任务？</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2"/>
            </p:custDataLst>
          </p:nvPr>
        </p:nvSpPr>
        <p:spPr>
          <a:xfrm>
            <a:off x="488315" y="1672590"/>
            <a:ext cx="10970895" cy="517398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685800">
              <a:defRPr sz="1350"/>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indent="457200" algn="just">
              <a:lnSpc>
                <a:spcPct val="90000"/>
              </a:lnSpc>
            </a:pPr>
            <a:r>
              <a:rPr sz="2400">
                <a:solidFill>
                  <a:schemeClr val="tx1"/>
                </a:solidFill>
                <a:latin typeface="华文楷体" panose="02010600040101010101" charset="-122"/>
                <a:ea typeface="华文楷体" panose="02010600040101010101" charset="-122"/>
                <a:cs typeface="华文楷体" panose="02010600040101010101" charset="-122"/>
                <a:sym typeface="+mn-ea"/>
              </a:rPr>
              <a:t>人类蛋白质组计划是继人类基因组计划之后，生命科学乃至自然科学领域重大的国际合作科研项目。2001年，国际人类蛋白质组组织宣布成立。2003年，该组织正式提出启动两项重大国际合作项目</a:t>
            </a:r>
            <a:r>
              <a:rPr lang="zh-CN" sz="2400">
                <a:solidFill>
                  <a:schemeClr val="tx1"/>
                </a:solidFill>
                <a:latin typeface="华文楷体" panose="02010600040101010101" charset="-122"/>
                <a:ea typeface="华文楷体" panose="02010600040101010101" charset="-122"/>
                <a:cs typeface="华文楷体" panose="02010600040101010101" charset="-122"/>
                <a:sym typeface="+mn-ea"/>
              </a:rPr>
              <a:t>：一</a:t>
            </a:r>
            <a:r>
              <a:rPr sz="2400">
                <a:solidFill>
                  <a:schemeClr val="tx1"/>
                </a:solidFill>
                <a:latin typeface="华文楷体" panose="02010600040101010101" charset="-122"/>
                <a:ea typeface="华文楷体" panose="02010600040101010101" charset="-122"/>
                <a:cs typeface="华文楷体" panose="02010600040101010101" charset="-122"/>
                <a:sym typeface="+mn-ea"/>
              </a:rPr>
              <a:t>项是由中国科学家牵头执行的“人类肝脏蛋白质组计划”</a:t>
            </a:r>
            <a:r>
              <a:rPr lang="zh-CN" sz="2400">
                <a:solidFill>
                  <a:schemeClr val="tx1"/>
                </a:solidFill>
                <a:latin typeface="华文楷体" panose="02010600040101010101" charset="-122"/>
                <a:ea typeface="华文楷体" panose="02010600040101010101" charset="-122"/>
                <a:cs typeface="华文楷体" panose="02010600040101010101" charset="-122"/>
                <a:sym typeface="+mn-ea"/>
              </a:rPr>
              <a:t>；</a:t>
            </a:r>
            <a:r>
              <a:rPr sz="2400">
                <a:solidFill>
                  <a:schemeClr val="tx1"/>
                </a:solidFill>
                <a:latin typeface="华文楷体" panose="02010600040101010101" charset="-122"/>
                <a:ea typeface="华文楷体" panose="02010600040101010101" charset="-122"/>
                <a:cs typeface="华文楷体" panose="02010600040101010101" charset="-122"/>
                <a:sym typeface="+mn-ea"/>
              </a:rPr>
              <a:t>另</a:t>
            </a:r>
            <a:r>
              <a:rPr lang="zh-CN" sz="2400">
                <a:solidFill>
                  <a:schemeClr val="tx1"/>
                </a:solidFill>
                <a:latin typeface="华文楷体" panose="02010600040101010101" charset="-122"/>
                <a:ea typeface="华文楷体" panose="02010600040101010101" charset="-122"/>
                <a:cs typeface="华文楷体" panose="02010600040101010101" charset="-122"/>
                <a:sym typeface="+mn-ea"/>
              </a:rPr>
              <a:t>一</a:t>
            </a:r>
            <a:r>
              <a:rPr sz="2400">
                <a:solidFill>
                  <a:schemeClr val="tx1"/>
                </a:solidFill>
                <a:latin typeface="华文楷体" panose="02010600040101010101" charset="-122"/>
                <a:ea typeface="华文楷体" panose="02010600040101010101" charset="-122"/>
                <a:cs typeface="华文楷体" panose="02010600040101010101" charset="-122"/>
                <a:sym typeface="+mn-ea"/>
              </a:rPr>
              <a:t>项是由美国科学家牵头执行的“人类血浆蛋白质组计划</a:t>
            </a:r>
            <a:r>
              <a:rPr lang="en-US" sz="2400">
                <a:solidFill>
                  <a:schemeClr val="tx1"/>
                </a:solidFill>
                <a:latin typeface="华文楷体" panose="02010600040101010101" charset="-122"/>
                <a:ea typeface="华文楷体" panose="02010600040101010101" charset="-122"/>
                <a:cs typeface="华文楷体" panose="02010600040101010101" charset="-122"/>
                <a:sym typeface="+mn-ea"/>
              </a:rPr>
              <a:t>”</a:t>
            </a:r>
            <a:r>
              <a:rPr sz="2400">
                <a:solidFill>
                  <a:schemeClr val="tx1"/>
                </a:solidFill>
                <a:latin typeface="华文楷体" panose="02010600040101010101" charset="-122"/>
                <a:ea typeface="华文楷体" panose="02010600040101010101" charset="-122"/>
                <a:cs typeface="华文楷体" panose="02010600040101010101" charset="-122"/>
                <a:sym typeface="+mn-ea"/>
              </a:rPr>
              <a:t>，由此拉开了人类蛋白质组计划的帷幕。“人类肝脏蛋白质组计划”是国际上第一个人类组织器官的蛋白质组计划，由我国贺福初院</a:t>
            </a:r>
            <a:r>
              <a:rPr lang="zh-CN" sz="2400">
                <a:solidFill>
                  <a:schemeClr val="tx1"/>
                </a:solidFill>
                <a:latin typeface="华文楷体" panose="02010600040101010101" charset="-122"/>
                <a:ea typeface="华文楷体" panose="02010600040101010101" charset="-122"/>
                <a:cs typeface="华文楷体" panose="02010600040101010101" charset="-122"/>
                <a:sym typeface="+mn-ea"/>
              </a:rPr>
              <a:t>士</a:t>
            </a:r>
            <a:r>
              <a:rPr sz="2400">
                <a:solidFill>
                  <a:schemeClr val="tx1"/>
                </a:solidFill>
                <a:latin typeface="华文楷体" panose="02010600040101010101" charset="-122"/>
                <a:ea typeface="华文楷体" panose="02010600040101010101" charset="-122"/>
                <a:cs typeface="华文楷体" panose="02010600040101010101" charset="-122"/>
                <a:sym typeface="+mn-ea"/>
              </a:rPr>
              <a:t>牵头，这是中国科学家第</a:t>
            </a:r>
            <a:r>
              <a:rPr lang="zh-CN" sz="2400">
                <a:solidFill>
                  <a:schemeClr val="tx1"/>
                </a:solidFill>
                <a:latin typeface="华文楷体" panose="02010600040101010101" charset="-122"/>
                <a:ea typeface="华文楷体" panose="02010600040101010101" charset="-122"/>
                <a:cs typeface="华文楷体" panose="02010600040101010101" charset="-122"/>
                <a:sym typeface="+mn-ea"/>
              </a:rPr>
              <a:t>一</a:t>
            </a:r>
            <a:r>
              <a:rPr sz="2400">
                <a:solidFill>
                  <a:schemeClr val="tx1"/>
                </a:solidFill>
                <a:latin typeface="华文楷体" panose="02010600040101010101" charset="-122"/>
                <a:ea typeface="华文楷体" panose="02010600040101010101" charset="-122"/>
                <a:cs typeface="华文楷体" panose="02010600040101010101" charset="-122"/>
                <a:sym typeface="+mn-ea"/>
              </a:rPr>
              <a:t>次领衔重大国际科研协作计划。</a:t>
            </a:r>
            <a:endParaRPr sz="2400">
              <a:solidFill>
                <a:schemeClr val="tx1"/>
              </a:solidFill>
              <a:latin typeface="华文楷体" panose="02010600040101010101" charset="-122"/>
              <a:ea typeface="华文楷体" panose="02010600040101010101" charset="-122"/>
              <a:cs typeface="华文楷体" panose="02010600040101010101" charset="-122"/>
              <a:sym typeface="+mn-ea"/>
            </a:endParaRPr>
          </a:p>
          <a:p>
            <a:pPr indent="457200" algn="just">
              <a:lnSpc>
                <a:spcPct val="90000"/>
              </a:lnSpc>
            </a:pPr>
            <a:r>
              <a:rPr sz="2400">
                <a:solidFill>
                  <a:schemeClr val="tx1"/>
                </a:solidFill>
                <a:latin typeface="华文楷体" panose="02010600040101010101" charset="-122"/>
                <a:ea typeface="华文楷体" panose="02010600040101010101" charset="-122"/>
                <a:cs typeface="华文楷体" panose="02010600040101010101" charset="-122"/>
                <a:sym typeface="+mn-ea"/>
              </a:rPr>
              <a:t>它的目标是通过对肝脏蛋白质高通量、规模化的研究，解析肝脏蛋白质在生理、病理过程中的功能意义，为重大肝病的预防、诊断、治疗和新药的研发提供重要的科学依据。2010年，该计划“两谱、两图、三库”的目标初步实现。我国科学家完成了人类肝脏蛋白质组表达谱和修饰谱，绘制了蛋白质相互作用连锁图和定位图。“三库”则是建立符合国际标准的肝脏标本库、发展规模化抗体制备技术并建立肝脏蛋白质抗体库和建立完整的肝脏蛋白质组数据库。人类蛋白质组计划取得的成果有力推动了蛋白质工程的发展，为它提供了重要的理论支持。2014年6月，中国人类蛋白质组计划启动。</a:t>
            </a:r>
            <a:endParaRPr sz="240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7" name="TextBox 9"/>
          <p:cNvSpPr/>
          <p:nvPr>
            <p:custDataLst>
              <p:tags r:id="rId3"/>
            </p:custDataLst>
          </p:nvPr>
        </p:nvSpPr>
        <p:spPr bwMode="auto">
          <a:xfrm>
            <a:off x="0" y="93980"/>
            <a:ext cx="380873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一</a:t>
            </a:r>
            <a:r>
              <a:rPr lang="en-US" altLang="zh-CN" sz="2800" b="1">
                <a:solidFill>
                  <a:schemeClr val="lt1"/>
                </a:solidFill>
                <a:latin typeface="黑体" panose="02010609060101010101" charset="-122"/>
                <a:ea typeface="黑体" panose="02010609060101010101" charset="-122"/>
                <a:sym typeface="+mn-ea"/>
              </a:rPr>
              <a:t>.</a:t>
            </a:r>
            <a:r>
              <a:rPr lang="zh-CN" altLang="en-US" sz="2800" b="1">
                <a:solidFill>
                  <a:schemeClr val="lt1"/>
                </a:solidFill>
                <a:latin typeface="黑体" panose="02010609060101010101" charset="-122"/>
                <a:ea typeface="黑体" panose="02010609060101010101" charset="-122"/>
                <a:sym typeface="+mn-ea"/>
              </a:rPr>
              <a:t>蛋白质工程概述</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bwMode="auto">
          <a:xfrm>
            <a:off x="271145" y="196215"/>
            <a:ext cx="471551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二、蛋白质工程崛起的缘由</a:t>
            </a:r>
            <a:endParaRPr lang="zh-CN" altLang="en-US" sz="2800" b="1">
              <a:solidFill>
                <a:schemeClr val="lt1"/>
              </a:solidFill>
              <a:latin typeface="黑体" panose="02010609060101010101" charset="-122"/>
              <a:ea typeface="黑体" panose="02010609060101010101" charset="-122"/>
              <a:sym typeface="+mn-ea"/>
            </a:endParaRPr>
          </a:p>
        </p:txBody>
      </p:sp>
      <p:sp>
        <p:nvSpPr>
          <p:cNvPr id="3" name="文本框 2"/>
          <p:cNvSpPr txBox="1"/>
          <p:nvPr>
            <p:custDataLst>
              <p:tags r:id="rId2"/>
            </p:custDataLst>
          </p:nvPr>
        </p:nvSpPr>
        <p:spPr>
          <a:xfrm>
            <a:off x="3515995" y="2237105"/>
            <a:ext cx="7935595"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zh-CN" altLang="en-US" sz="2400">
                <a:solidFill>
                  <a:srgbClr val="000000"/>
                </a:solidFill>
                <a:latin typeface="Times New Roman" panose="02020603050405020304" pitchFamily="18" charset="0"/>
                <a:ea typeface="微软雅黑" panose="020B0503020204020204" charset="-122"/>
                <a:sym typeface="+mn-ea"/>
              </a:rPr>
              <a:t>将</a:t>
            </a:r>
            <a:r>
              <a:rPr lang="zh-CN" altLang="en-US" sz="2400">
                <a:solidFill>
                  <a:srgbClr val="FF0000"/>
                </a:solidFill>
                <a:latin typeface="Times New Roman" panose="02020603050405020304" pitchFamily="18" charset="0"/>
                <a:ea typeface="微软雅黑" panose="020B0503020204020204" charset="-122"/>
                <a:sym typeface="+mn-ea"/>
              </a:rPr>
              <a:t>一种生物的基因</a:t>
            </a:r>
            <a:r>
              <a:rPr lang="zh-CN" altLang="en-US" sz="2400">
                <a:solidFill>
                  <a:srgbClr val="000000"/>
                </a:solidFill>
                <a:latin typeface="Times New Roman" panose="02020603050405020304" pitchFamily="18" charset="0"/>
                <a:ea typeface="微软雅黑" panose="020B0503020204020204" charset="-122"/>
                <a:sym typeface="+mn-ea"/>
              </a:rPr>
              <a:t>转移到</a:t>
            </a:r>
            <a:r>
              <a:rPr lang="zh-CN" altLang="en-US" sz="2400">
                <a:solidFill>
                  <a:srgbClr val="FF0000"/>
                </a:solidFill>
                <a:latin typeface="Times New Roman" panose="02020603050405020304" pitchFamily="18" charset="0"/>
                <a:ea typeface="微软雅黑" panose="020B0503020204020204" charset="-122"/>
                <a:sym typeface="+mn-ea"/>
              </a:rPr>
              <a:t>另一种生物体内</a:t>
            </a:r>
            <a:r>
              <a:rPr lang="zh-CN" altLang="en-US" sz="2400" smtClean="0">
                <a:latin typeface="Times New Roman" panose="02020603050405020304" pitchFamily="18" charset="0"/>
                <a:ea typeface="微软雅黑" panose="020B0503020204020204" charset="-122"/>
                <a:sym typeface="+mn-ea"/>
              </a:rPr>
              <a:t>，</a:t>
            </a:r>
            <a:r>
              <a:rPr lang="zh-CN" altLang="en-US" sz="2400" smtClean="0">
                <a:solidFill>
                  <a:srgbClr val="000000"/>
                </a:solidFill>
                <a:latin typeface="Times New Roman" panose="02020603050405020304" pitchFamily="18" charset="0"/>
                <a:ea typeface="微软雅黑" panose="020B0503020204020204" charset="-122"/>
                <a:sym typeface="+mn-ea"/>
              </a:rPr>
              <a:t>后者</a:t>
            </a:r>
            <a:r>
              <a:rPr lang="zh-CN" altLang="en-US" sz="2400">
                <a:solidFill>
                  <a:srgbClr val="000000"/>
                </a:solidFill>
                <a:latin typeface="Times New Roman" panose="02020603050405020304" pitchFamily="18" charset="0"/>
                <a:ea typeface="微软雅黑" panose="020B0503020204020204" charset="-122"/>
                <a:sym typeface="+mn-ea"/>
              </a:rPr>
              <a:t>可以产生它本来不能产生的蛋白质，</a:t>
            </a:r>
            <a:r>
              <a:rPr lang="zh-CN" altLang="en-US" sz="2400" smtClean="0">
                <a:solidFill>
                  <a:srgbClr val="000000"/>
                </a:solidFill>
                <a:latin typeface="Times New Roman" panose="02020603050405020304" pitchFamily="18" charset="0"/>
                <a:ea typeface="微软雅黑" panose="020B0503020204020204" charset="-122"/>
                <a:sym typeface="+mn-ea"/>
              </a:rPr>
              <a:t>进而</a:t>
            </a:r>
            <a:r>
              <a:rPr lang="zh-CN" altLang="en-US" sz="2400">
                <a:solidFill>
                  <a:srgbClr val="000000"/>
                </a:solidFill>
                <a:latin typeface="Times New Roman" panose="02020603050405020304" pitchFamily="18" charset="0"/>
                <a:ea typeface="微软雅黑" panose="020B0503020204020204" charset="-122"/>
                <a:sym typeface="+mn-ea"/>
              </a:rPr>
              <a:t>表现出新的性状</a:t>
            </a:r>
            <a:r>
              <a:rPr lang="zh-CN" sz="2400">
                <a:latin typeface="Times New Roman" panose="02020603050405020304" pitchFamily="18" charset="0"/>
                <a:ea typeface="微软雅黑" panose="020B0503020204020204" charset="-122"/>
                <a:cs typeface="楷体" panose="02010609060101010101" charset="-122"/>
              </a:rPr>
              <a:t>。</a:t>
            </a:r>
            <a:endParaRPr lang="zh-CN" sz="2400">
              <a:latin typeface="Times New Roman" panose="02020603050405020304" pitchFamily="18" charset="0"/>
              <a:ea typeface="微软雅黑" panose="020B0503020204020204" charset="-122"/>
              <a:cs typeface="楷体" panose="02010609060101010101" charset="-122"/>
            </a:endParaRPr>
          </a:p>
        </p:txBody>
      </p:sp>
      <p:sp>
        <p:nvSpPr>
          <p:cNvPr id="6" name="文本框 5"/>
          <p:cNvSpPr txBox="1"/>
          <p:nvPr>
            <p:custDataLst>
              <p:tags r:id="rId3"/>
            </p:custDataLst>
          </p:nvPr>
        </p:nvSpPr>
        <p:spPr>
          <a:xfrm>
            <a:off x="3515995" y="3711575"/>
            <a:ext cx="7935595"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nchor="t">
            <a:spAutoFit/>
          </a:bodyPr>
          <a:lstStyle/>
          <a:p>
            <a:pPr>
              <a:lnSpc>
                <a:spcPct val="130000"/>
              </a:lnSpc>
              <a:spcBef>
                <a:spcPct val="0"/>
              </a:spcBef>
              <a:spcAft>
                <a:spcPct val="0"/>
              </a:spcAft>
            </a:pPr>
            <a:r>
              <a:rPr lang="zh-CN" altLang="en-US" sz="2400">
                <a:latin typeface="Times New Roman" panose="02020603050405020304" pitchFamily="18" charset="0"/>
                <a:ea typeface="微软雅黑" panose="020B0503020204020204" charset="-122"/>
                <a:cs typeface="楷体" panose="02010609060101010101" charset="-122"/>
              </a:rPr>
              <a:t>①基因工程在原则上</a:t>
            </a:r>
            <a:r>
              <a:rPr lang="zh-CN" altLang="en-US" sz="2400">
                <a:solidFill>
                  <a:srgbClr val="FF0000"/>
                </a:solidFill>
                <a:latin typeface="Times New Roman" panose="02020603050405020304" pitchFamily="18" charset="0"/>
                <a:ea typeface="微软雅黑" panose="020B0503020204020204" charset="-122"/>
                <a:cs typeface="楷体" panose="02010609060101010101" charset="-122"/>
              </a:rPr>
              <a:t>只能生产自然界已存在的蛋白质。</a:t>
            </a:r>
            <a:endParaRPr lang="zh-CN" altLang="en-US" sz="2400">
              <a:solidFill>
                <a:srgbClr val="FF0000"/>
              </a:solidFill>
              <a:latin typeface="Times New Roman" panose="02020603050405020304" pitchFamily="18" charset="0"/>
              <a:ea typeface="微软雅黑" panose="020B0503020204020204" charset="-122"/>
              <a:cs typeface="楷体" panose="02010609060101010101" charset="-122"/>
            </a:endParaRPr>
          </a:p>
          <a:p>
            <a:pPr>
              <a:lnSpc>
                <a:spcPct val="130000"/>
              </a:lnSpc>
              <a:spcBef>
                <a:spcPct val="0"/>
              </a:spcBef>
              <a:spcAft>
                <a:spcPct val="0"/>
              </a:spcAft>
            </a:pPr>
            <a:r>
              <a:rPr lang="zh-CN" altLang="en-US" sz="2400">
                <a:latin typeface="Times New Roman" panose="02020603050405020304" pitchFamily="18" charset="0"/>
                <a:ea typeface="微软雅黑" panose="020B0503020204020204" charset="-122"/>
                <a:cs typeface="楷体" panose="02010609060101010101" charset="-122"/>
              </a:rPr>
              <a:t>②天然蛋白质</a:t>
            </a:r>
            <a:r>
              <a:rPr lang="zh-CN" altLang="en-US" sz="2400">
                <a:solidFill>
                  <a:srgbClr val="FF0000"/>
                </a:solidFill>
                <a:latin typeface="Times New Roman" panose="02020603050405020304" pitchFamily="18" charset="0"/>
                <a:ea typeface="微软雅黑" panose="020B0503020204020204" charset="-122"/>
                <a:cs typeface="楷体" panose="02010609060101010101" charset="-122"/>
              </a:rPr>
              <a:t>不一定完全符合人类生产和生活的</a:t>
            </a:r>
            <a:r>
              <a:rPr lang="zh-CN" altLang="en-US" sz="2400" smtClean="0">
                <a:solidFill>
                  <a:srgbClr val="FF0000"/>
                </a:solidFill>
                <a:latin typeface="Times New Roman" panose="02020603050405020304" pitchFamily="18" charset="0"/>
                <a:ea typeface="微软雅黑" panose="020B0503020204020204" charset="-122"/>
                <a:cs typeface="楷体" panose="02010609060101010101" charset="-122"/>
              </a:rPr>
              <a:t>需要。</a:t>
            </a:r>
            <a:endParaRPr lang="zh-CN" altLang="en-US" sz="2400">
              <a:solidFill>
                <a:srgbClr val="FF0000"/>
              </a:solidFill>
              <a:latin typeface="Times New Roman" panose="02020603050405020304" pitchFamily="18" charset="0"/>
              <a:ea typeface="微软雅黑" panose="020B0503020204020204" charset="-122"/>
              <a:cs typeface="楷体" panose="02010609060101010101" charset="-122"/>
            </a:endParaRPr>
          </a:p>
        </p:txBody>
      </p:sp>
      <p:sp>
        <p:nvSpPr>
          <p:cNvPr id="5" name="文本框 4"/>
          <p:cNvSpPr txBox="1"/>
          <p:nvPr>
            <p:custDataLst>
              <p:tags r:id="rId4"/>
            </p:custDataLst>
          </p:nvPr>
        </p:nvSpPr>
        <p:spPr>
          <a:xfrm>
            <a:off x="807107" y="5611438"/>
            <a:ext cx="10644748"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zh-CN" altLang="en-US" sz="2400">
                <a:solidFill>
                  <a:srgbClr val="1F84BE"/>
                </a:solidFill>
                <a:latin typeface="微软雅黑" panose="020B0503020204020204" charset="-122"/>
                <a:ea typeface="微软雅黑" panose="020B0503020204020204" charset="-122"/>
                <a:cs typeface="Times New Roman" panose="02020603050405020304" pitchFamily="18" charset="0"/>
                <a:sym typeface="+mn-ea"/>
              </a:rPr>
              <a:t>对天然酶的</a:t>
            </a:r>
            <a:r>
              <a:rPr lang="zh-CN" altLang="en-US" sz="2400" smtClean="0">
                <a:solidFill>
                  <a:srgbClr val="1F84BE"/>
                </a:solidFill>
                <a:latin typeface="微软雅黑" panose="020B0503020204020204" charset="-122"/>
                <a:ea typeface="微软雅黑" panose="020B0503020204020204" charset="-122"/>
                <a:cs typeface="Times New Roman" panose="02020603050405020304" pitchFamily="18" charset="0"/>
                <a:sym typeface="+mn-ea"/>
              </a:rPr>
              <a:t>改造：</a:t>
            </a:r>
            <a:r>
              <a:rPr lang="zh-CN" sz="2400" smtClean="0">
                <a:latin typeface="微软雅黑" panose="020B0503020204020204" charset="-122"/>
                <a:ea typeface="微软雅黑" panose="020B0503020204020204" charset="-122"/>
                <a:cs typeface="楷体" panose="02010609060101010101" charset="-122"/>
              </a:rPr>
              <a:t>玉米</a:t>
            </a:r>
            <a:r>
              <a:rPr lang="zh-CN" sz="2400">
                <a:latin typeface="微软雅黑" panose="020B0503020204020204" charset="-122"/>
                <a:ea typeface="微软雅黑" panose="020B0503020204020204" charset="-122"/>
                <a:cs typeface="楷体" panose="02010609060101010101" charset="-122"/>
              </a:rPr>
              <a:t>中赖氨酸含量较低，经人工设计改造，可使其叶片和种子中</a:t>
            </a:r>
            <a:r>
              <a:rPr lang="zh-CN" sz="2400">
                <a:solidFill>
                  <a:srgbClr val="FF0000"/>
                </a:solidFill>
                <a:latin typeface="微软雅黑" panose="020B0503020204020204" charset="-122"/>
                <a:ea typeface="微软雅黑" panose="020B0503020204020204" charset="-122"/>
                <a:cs typeface="楷体" panose="02010609060101010101" charset="-122"/>
              </a:rPr>
              <a:t>游离赖氨酸的含量分别提高5倍和2倍</a:t>
            </a:r>
            <a:r>
              <a:rPr lang="zh-CN" sz="2400">
                <a:latin typeface="微软雅黑" panose="020B0503020204020204" charset="-122"/>
                <a:ea typeface="微软雅黑" panose="020B0503020204020204" charset="-122"/>
                <a:cs typeface="楷体" panose="02010609060101010101" charset="-122"/>
              </a:rPr>
              <a:t>。</a:t>
            </a:r>
            <a:endParaRPr lang="zh-CN" sz="2400">
              <a:latin typeface="微软雅黑" panose="020B0503020204020204" charset="-122"/>
              <a:ea typeface="微软雅黑" panose="020B0503020204020204" charset="-122"/>
              <a:cs typeface="楷体" panose="02010609060101010101" charset="-122"/>
            </a:endParaRPr>
          </a:p>
        </p:txBody>
      </p:sp>
      <p:sp>
        <p:nvSpPr>
          <p:cNvPr id="2" name="文本框 1"/>
          <p:cNvSpPr txBox="1"/>
          <p:nvPr>
            <p:custDataLst>
              <p:tags r:id="rId5"/>
            </p:custDataLst>
          </p:nvPr>
        </p:nvSpPr>
        <p:spPr>
          <a:xfrm>
            <a:off x="656590" y="1131570"/>
            <a:ext cx="9865995" cy="92773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00000"/>
              </a:lnSpc>
              <a:buClrTx/>
              <a:buSzTx/>
              <a:buFontTx/>
            </a:pPr>
            <a:r>
              <a:rPr lang="zh-CN" altLang="en-US" sz="2400">
                <a:latin typeface="楷体" panose="02010609060101010101" charset="-122"/>
                <a:ea typeface="楷体" panose="02010609060101010101" charset="-122"/>
                <a:cs typeface="楷体" panose="02010609060101010101" charset="-122"/>
                <a:sym typeface="+mn-ea"/>
              </a:rPr>
              <a:t>【任务二】阅读课本93页第3段和94页第1段，明确基因工程的实质、局限性和实例。</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custDataLst>
              <p:tags r:id="rId6"/>
            </p:custDataLst>
          </p:nvPr>
        </p:nvSpPr>
        <p:spPr>
          <a:xfrm>
            <a:off x="501650" y="2484755"/>
            <a:ext cx="2649855" cy="61404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9"/>
              <a:lumOff val="-207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1.基因工程的实质</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7" name="文本框 6"/>
          <p:cNvSpPr txBox="1"/>
          <p:nvPr>
            <p:custDataLst>
              <p:tags r:id="rId7"/>
            </p:custDataLst>
          </p:nvPr>
        </p:nvSpPr>
        <p:spPr>
          <a:xfrm>
            <a:off x="501650" y="3951605"/>
            <a:ext cx="2895600" cy="570865"/>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8"/>
              <a:lumOff val="-207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2.基因工程的局限性</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
        <p:nvSpPr>
          <p:cNvPr id="8" name="文本框 7"/>
          <p:cNvSpPr txBox="1"/>
          <p:nvPr>
            <p:custDataLst>
              <p:tags r:id="rId8"/>
            </p:custDataLst>
          </p:nvPr>
        </p:nvSpPr>
        <p:spPr>
          <a:xfrm>
            <a:off x="501650" y="4963160"/>
            <a:ext cx="1477010" cy="563880"/>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7"/>
              <a:lumOff val="-207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3.实例</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3892687" y="3005510"/>
            <a:ext cx="3389224" cy="3831085"/>
            <a:chOff x="5943" y="4464"/>
            <a:chExt cx="7003" cy="7916"/>
          </a:xfrm>
        </p:grpSpPr>
        <p:sp>
          <p:nvSpPr>
            <p:cNvPr id="4" name="文本框 5"/>
            <p:cNvSpPr txBox="1"/>
            <p:nvPr>
              <p:custDataLst>
                <p:tags r:id="rId2"/>
              </p:custDataLst>
            </p:nvPr>
          </p:nvSpPr>
          <p:spPr>
            <a:xfrm>
              <a:off x="8252" y="10611"/>
              <a:ext cx="3215" cy="1100"/>
            </a:xfrm>
            <a:prstGeom prst="rect">
              <a:avLst/>
            </a:prstGeom>
            <a:noFill/>
            <a:ln w="9525">
              <a:noFill/>
            </a:ln>
          </p:spPr>
          <p:txBody>
            <a:bodyPr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赖氨酸</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5" name="文本框 8"/>
            <p:cNvSpPr txBox="1"/>
            <p:nvPr>
              <p:custDataLst>
                <p:tags r:id="rId3"/>
              </p:custDataLst>
            </p:nvPr>
          </p:nvSpPr>
          <p:spPr>
            <a:xfrm>
              <a:off x="5943" y="6463"/>
              <a:ext cx="2417"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天冬氨酸激酶</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6" name="文本框 22"/>
            <p:cNvSpPr txBox="1"/>
            <p:nvPr>
              <p:custDataLst>
                <p:tags r:id="rId4"/>
              </p:custDataLst>
            </p:nvPr>
          </p:nvSpPr>
          <p:spPr>
            <a:xfrm>
              <a:off x="7684" y="11280"/>
              <a:ext cx="2796"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（含量低）</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7" name="文本框 78"/>
            <p:cNvSpPr txBox="1"/>
            <p:nvPr>
              <p:custDataLst>
                <p:tags r:id="rId5"/>
              </p:custDataLst>
            </p:nvPr>
          </p:nvSpPr>
          <p:spPr>
            <a:xfrm>
              <a:off x="10656" y="6242"/>
              <a:ext cx="2290" cy="3828"/>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二氢吡啶二羧酸合成酶</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8" name="椭圆 7"/>
            <p:cNvSpPr/>
            <p:nvPr>
              <p:custDataLst>
                <p:tags r:id="rId6"/>
              </p:custDataLst>
            </p:nvPr>
          </p:nvSpPr>
          <p:spPr>
            <a:xfrm>
              <a:off x="8228" y="4464"/>
              <a:ext cx="2504" cy="1290"/>
            </a:xfrm>
            <a:prstGeom prst="ellipse">
              <a:avLst/>
            </a:prstGeom>
            <a:gradFill>
              <a:gsLst>
                <a:gs pos="0">
                  <a:srgbClr val="FECF40"/>
                </a:gs>
                <a:gs pos="100000">
                  <a:srgbClr val="846C21"/>
                </a:gs>
              </a:gsLst>
              <a:lin ang="5400000" scaled="0"/>
            </a:gra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30000"/>
                </a:lnSpc>
                <a:spcBef>
                  <a:spcPct val="0"/>
                </a:spcBef>
                <a:spcAft>
                  <a:spcPct val="0"/>
                </a:spcAft>
                <a:buClrTx/>
                <a:buSzTx/>
                <a:buFont typeface="Arial" panose="020B0604020202020204" pitchFamily="34" charset="0"/>
                <a:buNone/>
                <a:defRPr/>
              </a:pPr>
              <a:r>
                <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rPr>
                <a:t>玉米</a:t>
              </a:r>
              <a:endPar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9" name="下箭头 20"/>
            <p:cNvSpPr/>
            <p:nvPr>
              <p:custDataLst>
                <p:tags r:id="rId7"/>
              </p:custDataLst>
            </p:nvPr>
          </p:nvSpPr>
          <p:spPr>
            <a:xfrm>
              <a:off x="9283" y="5961"/>
              <a:ext cx="328" cy="4620"/>
            </a:xfrm>
            <a:prstGeom prst="downArrow">
              <a:avLst>
                <a:gd name="adj1" fmla="val 38666"/>
                <a:gd name="adj2" fmla="val 55619"/>
              </a:avLst>
            </a:prstGeom>
            <a:solidFill>
              <a:sysClr val="windowText" lastClr="000000"/>
            </a:solidFill>
            <a:ln w="12700" cap="flat" cmpd="sng" algn="ctr">
              <a:no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0" name="下箭头 23"/>
            <p:cNvSpPr/>
            <p:nvPr>
              <p:custDataLst>
                <p:tags r:id="rId8"/>
              </p:custDataLst>
            </p:nvPr>
          </p:nvSpPr>
          <p:spPr>
            <a:xfrm rot="5400000">
              <a:off x="9941" y="7912"/>
              <a:ext cx="307" cy="1088"/>
            </a:xfrm>
            <a:prstGeom prst="downArrow">
              <a:avLst>
                <a:gd name="adj1" fmla="val 38666"/>
                <a:gd name="adj2" fmla="val 55619"/>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1" name="下箭头 24"/>
            <p:cNvSpPr/>
            <p:nvPr>
              <p:custDataLst>
                <p:tags r:id="rId9"/>
              </p:custDataLst>
            </p:nvPr>
          </p:nvSpPr>
          <p:spPr>
            <a:xfrm rot="16200000">
              <a:off x="8592" y="7090"/>
              <a:ext cx="307" cy="1088"/>
            </a:xfrm>
            <a:prstGeom prst="downArrow">
              <a:avLst>
                <a:gd name="adj1" fmla="val 38666"/>
                <a:gd name="adj2" fmla="val 55619"/>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2" name="直角上箭头 25"/>
            <p:cNvSpPr/>
            <p:nvPr>
              <p:custDataLst>
                <p:tags r:id="rId10"/>
              </p:custDataLst>
            </p:nvPr>
          </p:nvSpPr>
          <p:spPr>
            <a:xfrm>
              <a:off x="10196" y="9778"/>
              <a:ext cx="1400" cy="1328"/>
            </a:xfrm>
            <a:prstGeom prst="bentUpArrow">
              <a:avLst>
                <a:gd name="adj1" fmla="val 12349"/>
                <a:gd name="adj2" fmla="val 16829"/>
                <a:gd name="adj3" fmla="val 25000"/>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3" name="直角上箭头 35"/>
            <p:cNvSpPr/>
            <p:nvPr>
              <p:custDataLst>
                <p:tags r:id="rId11"/>
              </p:custDataLst>
            </p:nvPr>
          </p:nvSpPr>
          <p:spPr>
            <a:xfrm flipH="1">
              <a:off x="7078" y="8784"/>
              <a:ext cx="1199" cy="2322"/>
            </a:xfrm>
            <a:prstGeom prst="bentUpArrow">
              <a:avLst>
                <a:gd name="adj1" fmla="val 11259"/>
                <a:gd name="adj2" fmla="val 16889"/>
                <a:gd name="adj3" fmla="val 22685"/>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4" name="文本框 99"/>
            <p:cNvSpPr txBox="1"/>
            <p:nvPr>
              <p:custDataLst>
                <p:tags r:id="rId12"/>
              </p:custDataLst>
            </p:nvPr>
          </p:nvSpPr>
          <p:spPr>
            <a:xfrm>
              <a:off x="8203" y="6662"/>
              <a:ext cx="1377" cy="2034"/>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促进</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5" name="文本框 99"/>
            <p:cNvSpPr txBox="1"/>
            <p:nvPr>
              <p:custDataLst>
                <p:tags r:id="rId13"/>
              </p:custDataLst>
            </p:nvPr>
          </p:nvSpPr>
          <p:spPr>
            <a:xfrm>
              <a:off x="9693" y="7513"/>
              <a:ext cx="1236"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促进</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6" name="文本框 99"/>
            <p:cNvSpPr txBox="1"/>
            <p:nvPr>
              <p:custDataLst>
                <p:tags r:id="rId14"/>
              </p:custDataLst>
            </p:nvPr>
          </p:nvSpPr>
          <p:spPr>
            <a:xfrm>
              <a:off x="7426" y="10070"/>
              <a:ext cx="1377"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抑制</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17" name="文本框 99"/>
            <p:cNvSpPr txBox="1"/>
            <p:nvPr>
              <p:custDataLst>
                <p:tags r:id="rId15"/>
              </p:custDataLst>
            </p:nvPr>
          </p:nvSpPr>
          <p:spPr>
            <a:xfrm>
              <a:off x="10292" y="10070"/>
              <a:ext cx="1377"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抑制</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grpSp>
      <p:grpSp>
        <p:nvGrpSpPr>
          <p:cNvPr id="18" name="组合 17"/>
          <p:cNvGrpSpPr/>
          <p:nvPr>
            <p:custDataLst>
              <p:tags r:id="rId16"/>
            </p:custDataLst>
          </p:nvPr>
        </p:nvGrpSpPr>
        <p:grpSpPr>
          <a:xfrm>
            <a:off x="2258329" y="1674599"/>
            <a:ext cx="3092068" cy="4499444"/>
            <a:chOff x="2566" y="1714"/>
            <a:chExt cx="6389" cy="9297"/>
          </a:xfrm>
        </p:grpSpPr>
        <p:sp>
          <p:nvSpPr>
            <p:cNvPr id="19" name="文本框 60"/>
            <p:cNvSpPr txBox="1"/>
            <p:nvPr>
              <p:custDataLst>
                <p:tags r:id="rId17"/>
              </p:custDataLst>
            </p:nvPr>
          </p:nvSpPr>
          <p:spPr>
            <a:xfrm>
              <a:off x="3574" y="6273"/>
              <a:ext cx="1738" cy="4738"/>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rPr>
                <a:t>改造</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endParaRPr>
            </a:p>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rPr>
                <a:t>后的</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endParaRPr>
            </a:p>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rPr>
                <a:t>天冬氨酸激酶</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20" name="文本框 83"/>
            <p:cNvSpPr txBox="1"/>
            <p:nvPr>
              <p:custDataLst>
                <p:tags r:id="rId18"/>
              </p:custDataLst>
            </p:nvPr>
          </p:nvSpPr>
          <p:spPr>
            <a:xfrm>
              <a:off x="2566" y="2400"/>
              <a:ext cx="2984" cy="2010"/>
            </a:xfrm>
            <a:prstGeom prst="rect">
              <a:avLst/>
            </a:prstGeom>
            <a:noFill/>
            <a:ln w="9525">
              <a:noFill/>
            </a:ln>
          </p:spPr>
          <p:txBody>
            <a:bodyPr anchor="t">
              <a:spAutoFit/>
            </a:bodyPr>
            <a:lstStyle/>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异亮氨酸</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a:t>
              </a:r>
              <a:r>
                <a:rPr kumimoji="0" lang="en-US"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352</a:t>
              </a: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位）</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21" name="文本框 82"/>
            <p:cNvSpPr txBox="1"/>
            <p:nvPr>
              <p:custDataLst>
                <p:tags r:id="rId19"/>
              </p:custDataLst>
            </p:nvPr>
          </p:nvSpPr>
          <p:spPr>
            <a:xfrm>
              <a:off x="6041" y="2400"/>
              <a:ext cx="2914" cy="2010"/>
            </a:xfrm>
            <a:prstGeom prst="rect">
              <a:avLst/>
            </a:prstGeom>
            <a:noFill/>
            <a:ln w="9525">
              <a:noFill/>
            </a:ln>
          </p:spPr>
          <p:txBody>
            <a:bodyPr anchor="t">
              <a:spAutoFit/>
            </a:bodyPr>
            <a:lstStyle/>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苏氨酸</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a:t>
              </a:r>
              <a:r>
                <a:rPr kumimoji="0" lang="en-US"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352</a:t>
              </a: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位）</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22" name="文本框 99"/>
            <p:cNvSpPr txBox="1"/>
            <p:nvPr>
              <p:custDataLst>
                <p:tags r:id="rId20"/>
              </p:custDataLst>
            </p:nvPr>
          </p:nvSpPr>
          <p:spPr>
            <a:xfrm>
              <a:off x="5264" y="1714"/>
              <a:ext cx="2306"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变为</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cxnSp>
          <p:nvCxnSpPr>
            <p:cNvPr id="23" name="直接箭头连接符 22"/>
            <p:cNvCxnSpPr/>
            <p:nvPr>
              <p:custDataLst>
                <p:tags r:id="rId21"/>
              </p:custDataLst>
            </p:nvPr>
          </p:nvCxnSpPr>
          <p:spPr>
            <a:xfrm flipH="1">
              <a:off x="5264" y="2886"/>
              <a:ext cx="1305" cy="0"/>
            </a:xfrm>
            <a:prstGeom prst="straightConnector1">
              <a:avLst/>
            </a:prstGeom>
            <a:noFill/>
            <a:ln w="19050" cap="flat" cmpd="sng" algn="ctr">
              <a:solidFill>
                <a:sysClr val="windowText" lastClr="000000"/>
              </a:solidFill>
              <a:prstDash val="solid"/>
              <a:miter lim="800000"/>
              <a:tailEnd type="arrow"/>
            </a:ln>
            <a:effectLst/>
          </p:spPr>
        </p:cxnSp>
        <p:cxnSp>
          <p:nvCxnSpPr>
            <p:cNvPr id="24" name="直接箭头连接符 23"/>
            <p:cNvCxnSpPr/>
            <p:nvPr>
              <p:custDataLst>
                <p:tags r:id="rId22"/>
              </p:custDataLst>
            </p:nvPr>
          </p:nvCxnSpPr>
          <p:spPr>
            <a:xfrm flipH="1" flipV="1">
              <a:off x="7334" y="4067"/>
              <a:ext cx="0" cy="2449"/>
            </a:xfrm>
            <a:prstGeom prst="straightConnector1">
              <a:avLst/>
            </a:prstGeom>
            <a:noFill/>
            <a:ln w="28575" cap="flat" cmpd="sng" algn="ctr">
              <a:solidFill>
                <a:sysClr val="windowText" lastClr="000000"/>
              </a:solidFill>
              <a:prstDash val="solid"/>
              <a:miter lim="800000"/>
              <a:tailEnd type="arrow"/>
            </a:ln>
            <a:effectLst/>
          </p:spPr>
        </p:cxnSp>
        <p:cxnSp>
          <p:nvCxnSpPr>
            <p:cNvPr id="25" name="直接箭头连接符 24"/>
            <p:cNvCxnSpPr/>
            <p:nvPr>
              <p:custDataLst>
                <p:tags r:id="rId23"/>
              </p:custDataLst>
            </p:nvPr>
          </p:nvCxnSpPr>
          <p:spPr>
            <a:xfrm flipH="1">
              <a:off x="4270" y="4187"/>
              <a:ext cx="0" cy="2206"/>
            </a:xfrm>
            <a:prstGeom prst="straightConnector1">
              <a:avLst/>
            </a:prstGeom>
            <a:noFill/>
            <a:ln w="28575" cap="flat" cmpd="sng" algn="ctr">
              <a:solidFill>
                <a:sysClr val="windowText" lastClr="000000"/>
              </a:solidFill>
              <a:prstDash val="solid"/>
              <a:miter lim="800000"/>
              <a:tailEnd type="arrow"/>
            </a:ln>
            <a:effectLst/>
          </p:spPr>
        </p:cxnSp>
      </p:grpSp>
      <p:grpSp>
        <p:nvGrpSpPr>
          <p:cNvPr id="26" name="组合 25"/>
          <p:cNvGrpSpPr/>
          <p:nvPr>
            <p:custDataLst>
              <p:tags r:id="rId24"/>
            </p:custDataLst>
          </p:nvPr>
        </p:nvGrpSpPr>
        <p:grpSpPr>
          <a:xfrm>
            <a:off x="5652876" y="1674600"/>
            <a:ext cx="3227095" cy="3732842"/>
            <a:chOff x="9580" y="1714"/>
            <a:chExt cx="6668" cy="7713"/>
          </a:xfrm>
        </p:grpSpPr>
        <p:sp>
          <p:nvSpPr>
            <p:cNvPr id="27" name="文本框 84"/>
            <p:cNvSpPr txBox="1"/>
            <p:nvPr>
              <p:custDataLst>
                <p:tags r:id="rId25"/>
              </p:custDataLst>
            </p:nvPr>
          </p:nvSpPr>
          <p:spPr>
            <a:xfrm>
              <a:off x="13263" y="2400"/>
              <a:ext cx="2985" cy="2010"/>
            </a:xfrm>
            <a:prstGeom prst="rect">
              <a:avLst/>
            </a:prstGeom>
            <a:noFill/>
            <a:ln w="9525">
              <a:noFill/>
            </a:ln>
          </p:spPr>
          <p:txBody>
            <a:bodyPr anchor="t">
              <a:spAutoFit/>
            </a:bodyPr>
            <a:lstStyle/>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异亮氨酸</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a:t>
              </a:r>
              <a:r>
                <a:rPr kumimoji="0" lang="en-US"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104</a:t>
              </a: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位）</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28" name="文本框 85"/>
            <p:cNvSpPr txBox="1"/>
            <p:nvPr>
              <p:custDataLst>
                <p:tags r:id="rId26"/>
              </p:custDataLst>
            </p:nvPr>
          </p:nvSpPr>
          <p:spPr>
            <a:xfrm>
              <a:off x="9580" y="2400"/>
              <a:ext cx="2985" cy="2010"/>
            </a:xfrm>
            <a:prstGeom prst="rect">
              <a:avLst/>
            </a:prstGeom>
            <a:noFill/>
            <a:ln w="9525">
              <a:noFill/>
            </a:ln>
          </p:spPr>
          <p:txBody>
            <a:bodyPr anchor="t">
              <a:spAutoFit/>
            </a:bodyPr>
            <a:lstStyle/>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天冬酰胺</a:t>
              </a:r>
              <a:endPar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a:p>
              <a:pPr marL="0" marR="0" lvl="0" indent="0" algn="ctr"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a:t>
              </a:r>
              <a:r>
                <a:rPr kumimoji="0" lang="en-US" altLang="zh-CN"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104</a:t>
              </a: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rPr>
                <a:t>位）</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29" name="文本框 46"/>
            <p:cNvSpPr txBox="1"/>
            <p:nvPr>
              <p:custDataLst>
                <p:tags r:id="rId27"/>
              </p:custDataLst>
            </p:nvPr>
          </p:nvSpPr>
          <p:spPr>
            <a:xfrm>
              <a:off x="13038" y="5599"/>
              <a:ext cx="2814" cy="3828"/>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smtClean="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rPr>
                <a:t>改造后</a:t>
              </a: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rPr>
                <a:t>的二氢吡啶二羧酸合成酶</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30" name="文本框 99"/>
            <p:cNvSpPr txBox="1"/>
            <p:nvPr>
              <p:custDataLst>
                <p:tags r:id="rId28"/>
              </p:custDataLst>
            </p:nvPr>
          </p:nvSpPr>
          <p:spPr>
            <a:xfrm>
              <a:off x="12211" y="1714"/>
              <a:ext cx="1898"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变为</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cxnSp>
          <p:nvCxnSpPr>
            <p:cNvPr id="31" name="直接箭头连接符 30"/>
            <p:cNvCxnSpPr/>
            <p:nvPr>
              <p:custDataLst>
                <p:tags r:id="rId29"/>
              </p:custDataLst>
            </p:nvPr>
          </p:nvCxnSpPr>
          <p:spPr>
            <a:xfrm>
              <a:off x="12344" y="2826"/>
              <a:ext cx="1215" cy="0"/>
            </a:xfrm>
            <a:prstGeom prst="straightConnector1">
              <a:avLst/>
            </a:prstGeom>
            <a:noFill/>
            <a:ln w="12700" cap="flat" cmpd="sng" algn="ctr">
              <a:solidFill>
                <a:sysClr val="windowText" lastClr="000000"/>
              </a:solidFill>
              <a:prstDash val="solid"/>
              <a:miter lim="800000"/>
              <a:tailEnd type="arrow"/>
            </a:ln>
            <a:effectLst/>
          </p:spPr>
        </p:cxnSp>
        <p:cxnSp>
          <p:nvCxnSpPr>
            <p:cNvPr id="32" name="直接箭头连接符 31"/>
            <p:cNvCxnSpPr/>
            <p:nvPr>
              <p:custDataLst>
                <p:tags r:id="rId30"/>
              </p:custDataLst>
            </p:nvPr>
          </p:nvCxnSpPr>
          <p:spPr>
            <a:xfrm flipH="1" flipV="1">
              <a:off x="11354" y="4320"/>
              <a:ext cx="0" cy="1929"/>
            </a:xfrm>
            <a:prstGeom prst="straightConnector1">
              <a:avLst/>
            </a:prstGeom>
            <a:noFill/>
            <a:ln w="28575" cap="flat" cmpd="sng" algn="ctr">
              <a:solidFill>
                <a:sysClr val="windowText" lastClr="000000"/>
              </a:solidFill>
              <a:prstDash val="solid"/>
              <a:miter lim="800000"/>
              <a:tailEnd type="arrow"/>
            </a:ln>
            <a:effectLst/>
          </p:spPr>
        </p:cxnSp>
        <p:cxnSp>
          <p:nvCxnSpPr>
            <p:cNvPr id="33" name="直接箭头连接符 32"/>
            <p:cNvCxnSpPr/>
            <p:nvPr>
              <p:custDataLst>
                <p:tags r:id="rId31"/>
              </p:custDataLst>
            </p:nvPr>
          </p:nvCxnSpPr>
          <p:spPr>
            <a:xfrm flipH="1">
              <a:off x="14755" y="4279"/>
              <a:ext cx="0" cy="1244"/>
            </a:xfrm>
            <a:prstGeom prst="straightConnector1">
              <a:avLst/>
            </a:prstGeom>
            <a:noFill/>
            <a:ln w="28575" cap="flat" cmpd="sng" algn="ctr">
              <a:solidFill>
                <a:sysClr val="windowText" lastClr="000000"/>
              </a:solidFill>
              <a:prstDash val="solid"/>
              <a:miter lim="800000"/>
              <a:tailEnd type="arrow"/>
            </a:ln>
            <a:effectLst/>
          </p:spPr>
        </p:cxnSp>
      </p:grpSp>
      <p:grpSp>
        <p:nvGrpSpPr>
          <p:cNvPr id="34" name="组合 33"/>
          <p:cNvGrpSpPr/>
          <p:nvPr>
            <p:custDataLst>
              <p:tags r:id="rId32"/>
            </p:custDataLst>
          </p:nvPr>
        </p:nvGrpSpPr>
        <p:grpSpPr>
          <a:xfrm>
            <a:off x="1086644" y="3005510"/>
            <a:ext cx="2067509" cy="3831085"/>
            <a:chOff x="145" y="4464"/>
            <a:chExt cx="4272" cy="7916"/>
          </a:xfrm>
        </p:grpSpPr>
        <p:sp>
          <p:nvSpPr>
            <p:cNvPr id="35" name="椭圆 34"/>
            <p:cNvSpPr/>
            <p:nvPr>
              <p:custDataLst>
                <p:tags r:id="rId33"/>
              </p:custDataLst>
            </p:nvPr>
          </p:nvSpPr>
          <p:spPr>
            <a:xfrm>
              <a:off x="905" y="4464"/>
              <a:ext cx="2504" cy="1291"/>
            </a:xfrm>
            <a:prstGeom prst="ellipse">
              <a:avLst/>
            </a:prstGeom>
            <a:gradFill>
              <a:gsLst>
                <a:gs pos="0">
                  <a:srgbClr val="FECF40"/>
                </a:gs>
                <a:gs pos="100000">
                  <a:srgbClr val="846C21"/>
                </a:gs>
              </a:gsLst>
              <a:lin ang="5400000" scaled="0"/>
            </a:gra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30000"/>
                </a:lnSpc>
                <a:spcBef>
                  <a:spcPct val="0"/>
                </a:spcBef>
                <a:spcAft>
                  <a:spcPct val="0"/>
                </a:spcAft>
                <a:buClrTx/>
                <a:buSzTx/>
                <a:buFont typeface="Arial" panose="020B0604020202020204" pitchFamily="34" charset="0"/>
                <a:buNone/>
                <a:defRPr/>
              </a:pPr>
              <a:r>
                <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rPr>
                <a:t>玉米</a:t>
              </a:r>
              <a:endPar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36" name="文本框 58"/>
            <p:cNvSpPr txBox="1"/>
            <p:nvPr>
              <p:custDataLst>
                <p:tags r:id="rId34"/>
              </p:custDataLst>
            </p:nvPr>
          </p:nvSpPr>
          <p:spPr>
            <a:xfrm>
              <a:off x="1202" y="10581"/>
              <a:ext cx="3215" cy="1100"/>
            </a:xfrm>
            <a:prstGeom prst="rect">
              <a:avLst/>
            </a:prstGeom>
            <a:noFill/>
            <a:ln w="9525">
              <a:noFill/>
            </a:ln>
          </p:spPr>
          <p:txBody>
            <a:bodyPr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赖氨酸</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37" name="文本框 71"/>
            <p:cNvSpPr txBox="1"/>
            <p:nvPr>
              <p:custDataLst>
                <p:tags r:id="rId35"/>
              </p:custDataLst>
            </p:nvPr>
          </p:nvSpPr>
          <p:spPr>
            <a:xfrm>
              <a:off x="145" y="11280"/>
              <a:ext cx="4272"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（含量提高</a:t>
              </a:r>
              <a:r>
                <a:rPr kumimoji="0" lang="en-US"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5</a:t>
              </a:r>
              <a:r>
                <a:rPr kumimoji="0" lang="zh-CN" altLang="en-US"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倍</a:t>
              </a: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38" name="下箭头 22"/>
            <p:cNvSpPr/>
            <p:nvPr>
              <p:custDataLst>
                <p:tags r:id="rId36"/>
              </p:custDataLst>
            </p:nvPr>
          </p:nvSpPr>
          <p:spPr>
            <a:xfrm rot="5400000">
              <a:off x="2712" y="6697"/>
              <a:ext cx="307" cy="1088"/>
            </a:xfrm>
            <a:prstGeom prst="downArrow">
              <a:avLst>
                <a:gd name="adj1" fmla="val 38666"/>
                <a:gd name="adj2" fmla="val 55619"/>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39" name="下箭头 29"/>
            <p:cNvSpPr/>
            <p:nvPr>
              <p:custDataLst>
                <p:tags r:id="rId37"/>
              </p:custDataLst>
            </p:nvPr>
          </p:nvSpPr>
          <p:spPr>
            <a:xfrm>
              <a:off x="1890" y="5961"/>
              <a:ext cx="328" cy="4620"/>
            </a:xfrm>
            <a:prstGeom prst="downArrow">
              <a:avLst>
                <a:gd name="adj1" fmla="val 38666"/>
                <a:gd name="adj2" fmla="val 55619"/>
              </a:avLst>
            </a:prstGeom>
            <a:solidFill>
              <a:sysClr val="windowText" lastClr="000000"/>
            </a:solidFill>
            <a:ln w="12700" cap="flat" cmpd="sng" algn="ctr">
              <a:no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40" name="文本框 99"/>
            <p:cNvSpPr txBox="1"/>
            <p:nvPr>
              <p:custDataLst>
                <p:tags r:id="rId38"/>
              </p:custDataLst>
            </p:nvPr>
          </p:nvSpPr>
          <p:spPr>
            <a:xfrm>
              <a:off x="2513" y="6207"/>
              <a:ext cx="1377"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促进</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grpSp>
      <p:grpSp>
        <p:nvGrpSpPr>
          <p:cNvPr id="41" name="组合 40"/>
          <p:cNvGrpSpPr/>
          <p:nvPr>
            <p:custDataLst>
              <p:tags r:id="rId39"/>
            </p:custDataLst>
          </p:nvPr>
        </p:nvGrpSpPr>
        <p:grpSpPr>
          <a:xfrm>
            <a:off x="8062066" y="3005510"/>
            <a:ext cx="2165754" cy="3831086"/>
            <a:chOff x="14558" y="4464"/>
            <a:chExt cx="4475" cy="7916"/>
          </a:xfrm>
        </p:grpSpPr>
        <p:sp>
          <p:nvSpPr>
            <p:cNvPr id="42" name="文本框 86"/>
            <p:cNvSpPr txBox="1"/>
            <p:nvPr>
              <p:custDataLst>
                <p:tags r:id="rId40"/>
              </p:custDataLst>
            </p:nvPr>
          </p:nvSpPr>
          <p:spPr>
            <a:xfrm>
              <a:off x="14558" y="11280"/>
              <a:ext cx="4475"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（含量提高</a:t>
              </a:r>
              <a:r>
                <a:rPr kumimoji="0" lang="en-US"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2</a:t>
              </a:r>
              <a:r>
                <a:rPr kumimoji="0" lang="zh-CN" altLang="en-US"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倍</a:t>
              </a:r>
              <a:r>
                <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rPr>
                <a:t>）</a:t>
              </a:r>
              <a:endParaRPr kumimoji="0" lang="zh-CN" altLang="zh-CN" sz="2200" i="0" u="none" strike="noStrike" kern="0" cap="none" spc="0" normalizeH="0" baseline="0" noProof="0">
                <a:ln>
                  <a:noFill/>
                </a:ln>
                <a:solidFill>
                  <a:srgbClr val="C00000"/>
                </a:solidFill>
                <a:effectLst/>
                <a:uLnTx/>
                <a:uFillTx/>
                <a:latin typeface="仿宋" panose="02010609060101010101" pitchFamily="49" charset="-122"/>
                <a:ea typeface="仿宋" panose="02010609060101010101" pitchFamily="49" charset="-122"/>
                <a:cs typeface="楷体" panose="02010609060101010101" charset="-122"/>
              </a:endParaRPr>
            </a:p>
          </p:txBody>
        </p:sp>
        <p:sp>
          <p:nvSpPr>
            <p:cNvPr id="43" name="文本框 42"/>
            <p:cNvSpPr txBox="1"/>
            <p:nvPr>
              <p:custDataLst>
                <p:tags r:id="rId41"/>
              </p:custDataLst>
            </p:nvPr>
          </p:nvSpPr>
          <p:spPr>
            <a:xfrm>
              <a:off x="16066" y="10581"/>
              <a:ext cx="2286" cy="110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赖氨酸</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44" name="椭圆 43"/>
            <p:cNvSpPr/>
            <p:nvPr>
              <p:custDataLst>
                <p:tags r:id="rId42"/>
              </p:custDataLst>
            </p:nvPr>
          </p:nvSpPr>
          <p:spPr>
            <a:xfrm>
              <a:off x="15767" y="4464"/>
              <a:ext cx="2501" cy="1291"/>
            </a:xfrm>
            <a:prstGeom prst="ellipse">
              <a:avLst/>
            </a:prstGeom>
            <a:gradFill>
              <a:gsLst>
                <a:gs pos="0">
                  <a:srgbClr val="FECF40"/>
                </a:gs>
                <a:gs pos="100000">
                  <a:srgbClr val="846C21"/>
                </a:gs>
              </a:gsLst>
              <a:lin ang="5400000" scaled="0"/>
            </a:gra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30000"/>
                </a:lnSpc>
                <a:spcBef>
                  <a:spcPct val="0"/>
                </a:spcBef>
                <a:spcAft>
                  <a:spcPct val="0"/>
                </a:spcAft>
                <a:buClrTx/>
                <a:buSzTx/>
                <a:buFont typeface="Arial" panose="020B0604020202020204" pitchFamily="34" charset="0"/>
                <a:buNone/>
                <a:defRPr/>
              </a:pPr>
              <a:r>
                <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rPr>
                <a:t>玉米</a:t>
              </a:r>
              <a:endParaRPr kumimoji="0" lang="zh-CN" altLang="en-US" sz="2200" i="0" u="none" strike="noStrike" kern="0" cap="none" spc="0" normalizeH="0" baseline="0" noProof="1">
                <a:ln>
                  <a:noFill/>
                </a:ln>
                <a:solidFill>
                  <a:prstClr val="black">
                    <a:lumMod val="95000"/>
                    <a:lumOff val="5000"/>
                  </a:prstClr>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45" name="下箭头 34"/>
            <p:cNvSpPr/>
            <p:nvPr>
              <p:custDataLst>
                <p:tags r:id="rId43"/>
              </p:custDataLst>
            </p:nvPr>
          </p:nvSpPr>
          <p:spPr>
            <a:xfrm>
              <a:off x="16789" y="5961"/>
              <a:ext cx="328" cy="4620"/>
            </a:xfrm>
            <a:prstGeom prst="downArrow">
              <a:avLst>
                <a:gd name="adj1" fmla="val 38666"/>
                <a:gd name="adj2" fmla="val 55619"/>
              </a:avLst>
            </a:prstGeom>
            <a:solidFill>
              <a:sysClr val="windowText" lastClr="000000"/>
            </a:solidFill>
            <a:ln w="12700" cap="flat" cmpd="sng" algn="ctr">
              <a:no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46" name="下箭头 50"/>
            <p:cNvSpPr/>
            <p:nvPr>
              <p:custDataLst>
                <p:tags r:id="rId44"/>
              </p:custDataLst>
            </p:nvPr>
          </p:nvSpPr>
          <p:spPr>
            <a:xfrm rot="16200000">
              <a:off x="15927" y="7090"/>
              <a:ext cx="307" cy="1088"/>
            </a:xfrm>
            <a:prstGeom prst="downArrow">
              <a:avLst>
                <a:gd name="adj1" fmla="val 38666"/>
                <a:gd name="adj2" fmla="val 55619"/>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1218565" eaLnBrk="1" fontAlgn="auto" latinLnBrk="0" hangingPunct="1">
                <a:lnSpc>
                  <a:spcPct val="130000"/>
                </a:lnSpc>
                <a:spcBef>
                  <a:spcPct val="0"/>
                </a:spcBef>
                <a:spcAft>
                  <a:spcPct val="0"/>
                </a:spcAft>
                <a:buClrTx/>
                <a:buSzTx/>
                <a:buFontTx/>
                <a:buNone/>
                <a:defRPr/>
              </a:pPr>
              <a:endParaRPr kumimoji="0" lang="zh-CN" altLang="en-US" sz="2200" i="0" u="none" strike="noStrike" kern="0" cap="none" spc="0" normalizeH="0" baseline="0" noProof="0">
                <a:ln>
                  <a:noFill/>
                </a:ln>
                <a:solidFill>
                  <a:prstClr val="white"/>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sp>
          <p:nvSpPr>
            <p:cNvPr id="47" name="文本框 99"/>
            <p:cNvSpPr txBox="1"/>
            <p:nvPr>
              <p:custDataLst>
                <p:tags r:id="rId45"/>
              </p:custDataLst>
            </p:nvPr>
          </p:nvSpPr>
          <p:spPr>
            <a:xfrm>
              <a:off x="15599" y="6662"/>
              <a:ext cx="1377" cy="2010"/>
            </a:xfrm>
            <a:prstGeom prst="rect">
              <a:avLst/>
            </a:prstGeom>
            <a:noFill/>
            <a:ln w="9525">
              <a:noFill/>
            </a:ln>
          </p:spPr>
          <p:txBody>
            <a:bodyPr wrap="square" anchor="t">
              <a:spAutoFit/>
            </a:bodyPr>
            <a:lstStyle/>
            <a:p>
              <a:pPr marL="0" marR="0" lvl="0" indent="0" defTabSz="1218565" eaLnBrk="1" fontAlgn="auto" latinLnBrk="0" hangingPunct="1">
                <a:lnSpc>
                  <a:spcPct val="130000"/>
                </a:lnSpc>
                <a:spcBef>
                  <a:spcPct val="0"/>
                </a:spcBef>
                <a:spcAft>
                  <a:spcPct val="0"/>
                </a:spcAft>
                <a:buClrTx/>
                <a:buSzTx/>
                <a:buFontTx/>
                <a:buNone/>
                <a:defRPr/>
              </a:pPr>
              <a:r>
                <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促进</a:t>
              </a:r>
              <a:endParaRPr kumimoji="0" lang="zh-CN" altLang="en-US" sz="2200" i="0" u="none" strike="noStrike" kern="0" cap="none" spc="0" normalizeH="0" baseline="0" noProof="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p:txBody>
        </p:sp>
      </p:grpSp>
      <p:pic>
        <p:nvPicPr>
          <p:cNvPr id="49" name="图片 48"/>
          <p:cNvPicPr>
            <a:picLocks noChangeAspect="1"/>
          </p:cNvPicPr>
          <p:nvPr>
            <p:custDataLst>
              <p:tags r:id="rId46"/>
            </p:custDataLst>
          </p:nvPr>
        </p:nvPicPr>
        <p:blipFill>
          <a:blip r:embed="rId47">
            <a:clrChange>
              <a:clrFrom>
                <a:srgbClr val="FFFFFF"/>
              </a:clrFrom>
              <a:clrTo>
                <a:srgbClr val="FFFFFF">
                  <a:alpha val="0"/>
                </a:srgbClr>
              </a:clrTo>
            </a:clrChange>
            <a:extLst>
              <a:ext uri="{BEBA8EAE-BF5A-486C-A8C5-ECC9F3942E4B}">
                <a14:imgProps xmlns:a14="http://schemas.microsoft.com/office/drawing/2010/main">
                  <a14:imgLayer r:embed="rId48">
                    <a14:imgEffect>
                      <a14:brightnessContrast bright="7000"/>
                    </a14:imgEffect>
                  </a14:imgLayer>
                </a14:imgProps>
              </a:ext>
            </a:extLst>
          </a:blip>
          <a:stretch>
            <a:fillRect/>
          </a:stretch>
        </p:blipFill>
        <p:spPr>
          <a:xfrm>
            <a:off x="9141183" y="764150"/>
            <a:ext cx="1899345" cy="1424871"/>
          </a:xfrm>
          <a:prstGeom prst="rect">
            <a:avLst/>
          </a:prstGeom>
        </p:spPr>
      </p:pic>
      <p:sp>
        <p:nvSpPr>
          <p:cNvPr id="48" name="矩形 47"/>
          <p:cNvSpPr/>
          <p:nvPr>
            <p:custDataLst>
              <p:tags r:id="rId49"/>
            </p:custDataLst>
          </p:nvPr>
        </p:nvSpPr>
        <p:spPr bwMode="auto">
          <a:xfrm>
            <a:off x="271145" y="196215"/>
            <a:ext cx="471551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二、蛋白质工程崛起的缘由</a:t>
            </a:r>
            <a:endParaRPr lang="zh-CN" altLang="en-US" sz="2800" b="1">
              <a:solidFill>
                <a:schemeClr val="lt1"/>
              </a:solidFill>
              <a:latin typeface="黑体" panose="02010609060101010101" charset="-122"/>
              <a:ea typeface="黑体" panose="02010609060101010101" charset="-122"/>
              <a:sym typeface="+mn-ea"/>
            </a:endParaRPr>
          </a:p>
        </p:txBody>
      </p:sp>
      <p:sp>
        <p:nvSpPr>
          <p:cNvPr id="51" name="文本框 50"/>
          <p:cNvSpPr txBox="1"/>
          <p:nvPr>
            <p:custDataLst>
              <p:tags r:id="rId50"/>
            </p:custDataLst>
          </p:nvPr>
        </p:nvSpPr>
        <p:spPr>
          <a:xfrm>
            <a:off x="501650" y="1110615"/>
            <a:ext cx="1477010" cy="563880"/>
          </a:xfrm>
          <a:prstGeom prst="rect">
            <a:avLst/>
          </a:prstGeom>
          <a:solidFill>
            <a:schemeClr val="bg1"/>
          </a:solidFill>
          <a:ln w="22225">
            <a:solidFill>
              <a:schemeClr val="accent1"/>
            </a:solidFill>
          </a:ln>
          <a:effectLst>
            <a:outerShdw blurRad="50800" dist="38100" dir="2700000" algn="tl" rotWithShape="0">
              <a:prstClr val="black">
                <a:alpha val="40000"/>
              </a:prstClr>
            </a:outerShdw>
          </a:effectLst>
        </p:spPr>
        <p:style>
          <a:lnRef idx="2">
            <a:schemeClr val="accent2">
              <a:hueOff val="-1433582"/>
              <a:satOff val="-34536"/>
              <a:lumOff val="-207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Overflow="overflow" horzOverflow="overflow" vert="horz" wrap="square" lIns="91440" tIns="45720" rIns="91440" bIns="45720" numCol="1" spcCol="0" rtlCol="0" fromWordArt="0" anchor="t" anchorCtr="0" forceAA="0" compatLnSpc="1">
            <a:noAutofit/>
            <a:scene3d>
              <a:camera prst="orthographicFront"/>
              <a:lightRig rig="threePt" dir="t"/>
            </a:scene3d>
          </a:bodyPr>
          <a:lstStyle/>
          <a:p>
            <a:pPr lvl="0" algn="ctr">
              <a:lnSpc>
                <a:spcPct val="130000"/>
              </a:lnSpc>
              <a:spcBef>
                <a:spcPct val="0"/>
              </a:spcBef>
              <a:spcAft>
                <a:spcPct val="0"/>
              </a:spcAft>
              <a:buClrTx/>
              <a:buSzTx/>
              <a:buFontTx/>
            </a:pPr>
            <a:r>
              <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rPr>
              <a:t>3.实例</a:t>
            </a:r>
            <a:endParaRPr lang="zh-CN" altLang="en-US" sz="2400">
              <a:ln w="22225">
                <a:noFill/>
                <a:prstDash val="solid"/>
              </a:ln>
              <a:solidFill>
                <a:srgbClr val="0070C0"/>
              </a:solidFill>
              <a:latin typeface="Times New Roman" panose="02020603050405020304" pitchFamily="18" charset="0"/>
              <a:ea typeface="微软雅黑" panose="020B0503020204020204"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bwMode="auto">
          <a:xfrm>
            <a:off x="235585" y="220345"/>
            <a:ext cx="491299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三、蛋白质工程的基本原理</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1076960" y="1410335"/>
            <a:ext cx="9836150" cy="1039495"/>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buClrTx/>
              <a:buSzTx/>
              <a:buFontTx/>
            </a:pPr>
            <a:r>
              <a:rPr lang="zh-CN" altLang="en-US" sz="2400">
                <a:latin typeface="楷体" panose="02010609060101010101" charset="-122"/>
                <a:ea typeface="楷体" panose="02010609060101010101" charset="-122"/>
                <a:cs typeface="楷体" panose="02010609060101010101" charset="-122"/>
                <a:sym typeface="+mn-ea"/>
              </a:rPr>
              <a:t>【任务三】1.阅读课本94页第2-3段，结合图3-17，明确蛋白质工程的目标、实质、天然蛋白合成过程、蛋白质工程的基本思路和流程。</a:t>
            </a:r>
            <a:endParaRPr lang="zh-CN" altLang="en-US" sz="2400">
              <a:latin typeface="楷体" panose="02010609060101010101" charset="-122"/>
              <a:ea typeface="楷体" panose="02010609060101010101" charset="-122"/>
              <a:cs typeface="楷体" panose="02010609060101010101" charset="-122"/>
              <a:sym typeface="+mn-ea"/>
            </a:endParaRPr>
          </a:p>
        </p:txBody>
      </p:sp>
      <p:pic>
        <p:nvPicPr>
          <p:cNvPr id="4" name="https://photo-static-api.fotomore.com/creative/vcg/400/new/VCG41N1273923503.jpg?uid=386&amp;timestamp=1704619266&amp;sign=ce779baf091dfa9b93ef479e1aeab43b"/>
          <p:cNvPicPr>
            <a:picLocks noChangeAspect="1"/>
          </p:cNvPicPr>
          <p:nvPr>
            <p:custDataLst>
              <p:tags r:id="rId3"/>
            </p:custDataLst>
          </p:nvPr>
        </p:nvPicPr>
        <p:blipFill>
          <a:blip r:embed="rId4"/>
          <a:stretch>
            <a:fillRect/>
          </a:stretch>
        </p:blipFill>
        <p:spPr>
          <a:xfrm>
            <a:off x="2778125" y="2790190"/>
            <a:ext cx="7005320" cy="3807460"/>
          </a:xfrm>
          <a:prstGeom prst="rect">
            <a:avLst/>
          </a:prstGeom>
          <a:ln>
            <a:solidFill>
              <a:schemeClr val="accent1"/>
            </a:solidFill>
          </a:ln>
          <a:effectLst>
            <a:outerShdw blurRad="76200" dir="18900000" sy="23000" kx="-1200000" algn="bl" rotWithShape="0">
              <a:prstClr val="black">
                <a:alpha val="20000"/>
              </a:prstClr>
            </a:outerShdw>
          </a:effectLst>
        </p:spPr>
      </p:pic>
    </p:spTree>
  </p:cSld>
  <p:clrMapOvr>
    <a:masterClrMapping/>
  </p:clrMapOvr>
  <p:transition/>
</p:sld>
</file>

<file path=ppt/tags/tag1.xml><?xml version="1.0" encoding="utf-8"?>
<p:tagLst xmlns:p="http://schemas.openxmlformats.org/presentationml/2006/main">
  <p:tag name="AS_UNIQUEID" val="3746"/>
</p:tagLst>
</file>

<file path=ppt/tags/tag10.xml><?xml version="1.0" encoding="utf-8"?>
<p:tagLst xmlns:p="http://schemas.openxmlformats.org/presentationml/2006/main">
  <p:tag name="AS_UNIQUEID" val="7084"/>
  <p:tag name="KSO_WM_BEAUTIFY_FLAG" val="#wm#"/>
  <p:tag name="KSO_WM_TAG_VERSION" val="1.0"/>
  <p:tag name="KSO_WM_TEMPLATE_CATEGORY" val="custom"/>
  <p:tag name="KSO_WM_TEMPLATE_INDEX" val="20176295"/>
  <p:tag name="KSO_WM_UNIT_COMPATIBLE" val="0"/>
  <p:tag name="KSO_WM_UNIT_DIAGRAM_ISNUMVISUAL" val="0"/>
  <p:tag name="KSO_WM_UNIT_DIAGRAM_ISREFERUNIT" val="0"/>
  <p:tag name="KSO_WM_UNIT_HIGHLIGHT" val="0"/>
  <p:tag name="KSO_WM_UNIT_ID" val="custom20176295_1*a*1"/>
  <p:tag name="KSO_WM_UNIT_INDEX" val="1"/>
  <p:tag name="KSO_WM_UNIT_ISCONTENTSTITLE" val="0"/>
  <p:tag name="KSO_WM_UNIT_ISNUMDGMTITLE" val="0"/>
  <p:tag name="KSO_WM_UNIT_LAYERLEVEL" val="1"/>
  <p:tag name="KSO_WM_UNIT_NOCLEAR" val="0"/>
  <p:tag name="KSO_WM_UNIT_PRESET_TEXT_INDEX" val="3"/>
  <p:tag name="KSO_WM_UNIT_PRESET_TEXT_LEN" val="17"/>
  <p:tag name="KSO_WM_UNIT_TEXT_FILL_FORE_SCHEMECOLOR_INDEX" val="10"/>
  <p:tag name="KSO_WM_UNIT_TEXT_FILL_FORE_SCHEMECOLOR_INDEX_BRIGHTNESS" val="0"/>
  <p:tag name="KSO_WM_UNIT_TEXT_FILL_TYPE" val="1"/>
  <p:tag name="KSO_WM_UNIT_TYPE" val="a"/>
  <p:tag name="KSO_WM_UNIT_VALUE" val="17"/>
</p:tagLst>
</file>

<file path=ppt/tags/tag100.xml><?xml version="1.0" encoding="utf-8"?>
<p:tagLst xmlns:p="http://schemas.openxmlformats.org/presentationml/2006/main">
  <p:tag name="AS_UNIQUEID" val="849"/>
</p:tagLst>
</file>

<file path=ppt/tags/tag101.xml><?xml version="1.0" encoding="utf-8"?>
<p:tagLst xmlns:p="http://schemas.openxmlformats.org/presentationml/2006/main">
  <p:tag name="AS_UNIQUEID" val="850"/>
</p:tagLst>
</file>

<file path=ppt/tags/tag102.xml><?xml version="1.0" encoding="utf-8"?>
<p:tagLst xmlns:p="http://schemas.openxmlformats.org/presentationml/2006/main">
  <p:tag name="AS_UNIQUEID" val="851"/>
</p:tagLst>
</file>

<file path=ppt/tags/tag103.xml><?xml version="1.0" encoding="utf-8"?>
<p:tagLst xmlns:p="http://schemas.openxmlformats.org/presentationml/2006/main">
  <p:tag name="AS_UNIQUEID" val="852"/>
</p:tagLst>
</file>

<file path=ppt/tags/tag104.xml><?xml version="1.0" encoding="utf-8"?>
<p:tagLst xmlns:p="http://schemas.openxmlformats.org/presentationml/2006/main">
  <p:tag name="AS_UNIQUEID" val="853"/>
</p:tagLst>
</file>

<file path=ppt/tags/tag105.xml><?xml version="1.0" encoding="utf-8"?>
<p:tagLst xmlns:p="http://schemas.openxmlformats.org/presentationml/2006/main">
  <p:tag name="AS_UNIQUEID" val="854"/>
</p:tagLst>
</file>

<file path=ppt/tags/tag106.xml><?xml version="1.0" encoding="utf-8"?>
<p:tagLst xmlns:p="http://schemas.openxmlformats.org/presentationml/2006/main">
  <p:tag name="AS_UNIQUEID" val="855"/>
</p:tagLst>
</file>

<file path=ppt/tags/tag107.xml><?xml version="1.0" encoding="utf-8"?>
<p:tagLst xmlns:p="http://schemas.openxmlformats.org/presentationml/2006/main">
  <p:tag name="AS_UNIQUEID" val="856"/>
</p:tagLst>
</file>

<file path=ppt/tags/tag108.xml><?xml version="1.0" encoding="utf-8"?>
<p:tagLst xmlns:p="http://schemas.openxmlformats.org/presentationml/2006/main">
  <p:tag name="AS_UNIQUEID" val="857"/>
</p:tagLst>
</file>

<file path=ppt/tags/tag109.xml><?xml version="1.0" encoding="utf-8"?>
<p:tagLst xmlns:p="http://schemas.openxmlformats.org/presentationml/2006/main">
  <p:tag name="AS_UNIQUEID" val="858"/>
</p:tagLst>
</file>

<file path=ppt/tags/tag11.xml><?xml version="1.0" encoding="utf-8"?>
<p:tagLst xmlns:p="http://schemas.openxmlformats.org/presentationml/2006/main">
  <p:tag name="AS_UNIQUEID" val="7085"/>
  <p:tag name="KSO_WM_BEAUTIFY_FLAG" val="#wm#"/>
  <p:tag name="KSO_WM_TAG_VERSION" val="1.0"/>
  <p:tag name="KSO_WM_TEMPLATE_CATEGORY" val="custom"/>
  <p:tag name="KSO_WM_TEMPLATE_INDEX" val="20176295"/>
  <p:tag name="KSO_WM_UNIT_COMPATIBLE" val="0"/>
  <p:tag name="KSO_WM_UNIT_DIAGRAM_ISNUMVISUAL" val="0"/>
  <p:tag name="KSO_WM_UNIT_DIAGRAM_ISREFERUNIT" val="0"/>
  <p:tag name="KSO_WM_UNIT_HIGHLIGHT" val="0"/>
  <p:tag name="KSO_WM_UNIT_ID" val="custom20176295_1*b*1"/>
  <p:tag name="KSO_WM_UNIT_INDEX" val="1"/>
  <p:tag name="KSO_WM_UNIT_ISCONTENTSTITLE" val="0"/>
  <p:tag name="KSO_WM_UNIT_ISNUMDGMTITLE" val="0"/>
  <p:tag name="KSO_WM_UNIT_LAYERLEVEL" val="1"/>
  <p:tag name="KSO_WM_UNIT_NOCLEAR" val="0"/>
  <p:tag name="KSO_WM_UNIT_PRESET_TEXT_INDEX" val="3"/>
  <p:tag name="KSO_WM_UNIT_PRESET_TEXT_LEN" val="17"/>
  <p:tag name="KSO_WM_UNIT_TEXT_FILL_FORE_SCHEMECOLOR_INDEX" val="10"/>
  <p:tag name="KSO_WM_UNIT_TEXT_FILL_FORE_SCHEMECOLOR_INDEX_BRIGHTNESS" val="0"/>
  <p:tag name="KSO_WM_UNIT_TEXT_FILL_TYPE" val="1"/>
  <p:tag name="KSO_WM_UNIT_TYPE" val="b"/>
  <p:tag name="KSO_WM_UNIT_VALUE" val="70"/>
</p:tagLst>
</file>

<file path=ppt/tags/tag110.xml><?xml version="1.0" encoding="utf-8"?>
<p:tagLst xmlns:p="http://schemas.openxmlformats.org/presentationml/2006/main">
  <p:tag name="AS_UNIQUEID" val="859"/>
</p:tagLst>
</file>

<file path=ppt/tags/tag111.xml><?xml version="1.0" encoding="utf-8"?>
<p:tagLst xmlns:p="http://schemas.openxmlformats.org/presentationml/2006/main">
  <p:tag name="AS_UNIQUEID" val="860"/>
</p:tagLst>
</file>

<file path=ppt/tags/tag112.xml><?xml version="1.0" encoding="utf-8"?>
<p:tagLst xmlns:p="http://schemas.openxmlformats.org/presentationml/2006/main">
  <p:tag name="AS_UNIQUEID" val="861"/>
</p:tagLst>
</file>

<file path=ppt/tags/tag113.xml><?xml version="1.0" encoding="utf-8"?>
<p:tagLst xmlns:p="http://schemas.openxmlformats.org/presentationml/2006/main">
  <p:tag name="AS_UNIQUEID" val="862"/>
</p:tagLst>
</file>

<file path=ppt/tags/tag114.xml><?xml version="1.0" encoding="utf-8"?>
<p:tagLst xmlns:p="http://schemas.openxmlformats.org/presentationml/2006/main">
  <p:tag name="AS_UNIQUEID" val="3761"/>
</p:tagLst>
</file>

<file path=ppt/tags/tag115.xml><?xml version="1.0" encoding="utf-8"?>
<p:tagLst xmlns:p="http://schemas.openxmlformats.org/presentationml/2006/main">
  <p:tag name="AS_UNIQUEID" val="1288"/>
  <p:tag name="KSO_WM_BEAUTIFY_FLAG" val=""/>
</p:tagLst>
</file>

<file path=ppt/tags/tag116.xml><?xml version="1.0" encoding="utf-8"?>
<p:tagLst xmlns:p="http://schemas.openxmlformats.org/presentationml/2006/main">
  <p:tag name="AS_UNIQUEID" val="7118"/>
  <p:tag name="KSO_WM_BEAUTIFY_FLAG" val=""/>
</p:tagLst>
</file>

<file path=ppt/tags/tag117.xml><?xml version="1.0" encoding="utf-8"?>
<p:tagLst xmlns:p="http://schemas.openxmlformats.org/presentationml/2006/main">
  <p:tag name="AS_UNIQUEID" val="1298"/>
  <p:tag name="KSO_WM_BEAUTIFY_FLAG" val=""/>
</p:tagLst>
</file>

<file path=ppt/tags/tag118.xml><?xml version="1.0" encoding="utf-8"?>
<p:tagLst xmlns:p="http://schemas.openxmlformats.org/presentationml/2006/main">
  <p:tag name="AS_UNIQUEID" val="7120"/>
</p:tagLst>
</file>

<file path=ppt/tags/tag119.xml><?xml version="1.0" encoding="utf-8"?>
<p:tagLst xmlns:p="http://schemas.openxmlformats.org/presentationml/2006/main">
  <p:tag name="AS_UNIQUEID" val="7121"/>
  <p:tag name="KSO_WM_BEAUTIFY_FLAG" val=""/>
</p:tagLst>
</file>

<file path=ppt/tags/tag12.xml><?xml version="1.0" encoding="utf-8"?>
<p:tagLst xmlns:p="http://schemas.openxmlformats.org/presentationml/2006/main">
  <p:tag name="AS_UNIQUEID" val="7086"/>
</p:tagLst>
</file>

<file path=ppt/tags/tag120.xml><?xml version="1.0" encoding="utf-8"?>
<p:tagLst xmlns:p="http://schemas.openxmlformats.org/presentationml/2006/main">
  <p:tag name="AS_UNIQUEID" val="1299"/>
</p:tagLst>
</file>

<file path=ppt/tags/tag121.xml><?xml version="1.0" encoding="utf-8"?>
<p:tagLst xmlns:p="http://schemas.openxmlformats.org/presentationml/2006/main">
  <p:tag name="AS_UNIQUEID" val="1300"/>
</p:tagLst>
</file>

<file path=ppt/tags/tag122.xml><?xml version="1.0" encoding="utf-8"?>
<p:tagLst xmlns:p="http://schemas.openxmlformats.org/presentationml/2006/main">
  <p:tag name="AS_UNIQUEID" val="1301"/>
</p:tagLst>
</file>

<file path=ppt/tags/tag123.xml><?xml version="1.0" encoding="utf-8"?>
<p:tagLst xmlns:p="http://schemas.openxmlformats.org/presentationml/2006/main">
  <p:tag name="AS_UNIQUEID" val="1305"/>
</p:tagLst>
</file>

<file path=ppt/tags/tag124.xml><?xml version="1.0" encoding="utf-8"?>
<p:tagLst xmlns:p="http://schemas.openxmlformats.org/presentationml/2006/main">
  <p:tag name="AS_UNIQUEID" val="1298"/>
  <p:tag name="KSO_WM_BEAUTIFY_FLAG" val=""/>
</p:tagLst>
</file>

<file path=ppt/tags/tag125.xml><?xml version="1.0" encoding="utf-8"?>
<p:tagLst xmlns:p="http://schemas.openxmlformats.org/presentationml/2006/main">
  <p:tag name="AS_UNIQUEID" val="3725"/>
</p:tagLst>
</file>

<file path=ppt/tags/tag126.xml><?xml version="1.0" encoding="utf-8"?>
<p:tagLst xmlns:p="http://schemas.openxmlformats.org/presentationml/2006/main">
  <p:tag name="AS_UNIQUEID" val="866"/>
</p:tagLst>
</file>

<file path=ppt/tags/tag127.xml><?xml version="1.0" encoding="utf-8"?>
<p:tagLst xmlns:p="http://schemas.openxmlformats.org/presentationml/2006/main">
  <p:tag name="AS_UNIQUEID" val="1543"/>
</p:tagLst>
</file>

<file path=ppt/tags/tag128.xml><?xml version="1.0" encoding="utf-8"?>
<p:tagLst xmlns:p="http://schemas.openxmlformats.org/presentationml/2006/main">
  <p:tag name="AS_UNIQUEID" val="1544"/>
</p:tagLst>
</file>

<file path=ppt/tags/tag129.xml><?xml version="1.0" encoding="utf-8"?>
<p:tagLst xmlns:p="http://schemas.openxmlformats.org/presentationml/2006/main">
  <p:tag name="AS_UNIQUEID" val="1546"/>
</p:tagLst>
</file>

<file path=ppt/tags/tag13.xml><?xml version="1.0" encoding="utf-8"?>
<p:tagLst xmlns:p="http://schemas.openxmlformats.org/presentationml/2006/main">
  <p:tag name="AS_UNIQUEID" val="7087"/>
</p:tagLst>
</file>

<file path=ppt/tags/tag130.xml><?xml version="1.0" encoding="utf-8"?>
<p:tagLst xmlns:p="http://schemas.openxmlformats.org/presentationml/2006/main">
  <p:tag name="AS_UNIQUEID" val="1545"/>
</p:tagLst>
</file>

<file path=ppt/tags/tag131.xml><?xml version="1.0" encoding="utf-8"?>
<p:tagLst xmlns:p="http://schemas.openxmlformats.org/presentationml/2006/main">
  <p:tag name="AS_UNIQUEID" val="1547"/>
</p:tagLst>
</file>

<file path=ppt/tags/tag132.xml><?xml version="1.0" encoding="utf-8"?>
<p:tagLst xmlns:p="http://schemas.openxmlformats.org/presentationml/2006/main">
  <p:tag name="AS_UNIQUEID" val="1548"/>
</p:tagLst>
</file>

<file path=ppt/tags/tag133.xml><?xml version="1.0" encoding="utf-8"?>
<p:tagLst xmlns:p="http://schemas.openxmlformats.org/presentationml/2006/main">
  <p:tag name="AS_UNIQUEID" val="1549"/>
</p:tagLst>
</file>

<file path=ppt/tags/tag134.xml><?xml version="1.0" encoding="utf-8"?>
<p:tagLst xmlns:p="http://schemas.openxmlformats.org/presentationml/2006/main">
  <p:tag name="AS_UNIQUEID" val="1550"/>
</p:tagLst>
</file>

<file path=ppt/tags/tag135.xml><?xml version="1.0" encoding="utf-8"?>
<p:tagLst xmlns:p="http://schemas.openxmlformats.org/presentationml/2006/main">
  <p:tag name="AS_UNIQUEID" val="1551"/>
</p:tagLst>
</file>

<file path=ppt/tags/tag136.xml><?xml version="1.0" encoding="utf-8"?>
<p:tagLst xmlns:p="http://schemas.openxmlformats.org/presentationml/2006/main">
  <p:tag name="AS_UNIQUEID" val="1552"/>
</p:tagLst>
</file>

<file path=ppt/tags/tag137.xml><?xml version="1.0" encoding="utf-8"?>
<p:tagLst xmlns:p="http://schemas.openxmlformats.org/presentationml/2006/main">
  <p:tag name="AS_UNIQUEID" val="1553"/>
</p:tagLst>
</file>

<file path=ppt/tags/tag138.xml><?xml version="1.0" encoding="utf-8"?>
<p:tagLst xmlns:p="http://schemas.openxmlformats.org/presentationml/2006/main">
  <p:tag name="AS_UNIQUEID" val="1554"/>
</p:tagLst>
</file>

<file path=ppt/tags/tag139.xml><?xml version="1.0" encoding="utf-8"?>
<p:tagLst xmlns:p="http://schemas.openxmlformats.org/presentationml/2006/main">
  <p:tag name="AS_UNIQUEID" val="1555"/>
</p:tagLst>
</file>

<file path=ppt/tags/tag14.xml><?xml version="1.0" encoding="utf-8"?>
<p:tagLst xmlns:p="http://schemas.openxmlformats.org/presentationml/2006/main">
  <p:tag name="KSO_WM_BEAUTIFY_FLAG" val="#wm#"/>
  <p:tag name="KSO_WM_COMBINE_RELATE_SLIDE_ID" val="background30174443_1"/>
  <p:tag name="KSO_WM_SLIDE_ID" val="custom20176295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0"/>
  <p:tag name="KSO_WM_TEMPLATE_INDEX" val="20176295"/>
  <p:tag name="KSO_WM_TEMPLATE_MASTER_TYPE" val="1"/>
  <p:tag name="KSO_WM_TEMPLATE_SUBCATEGORY" val="0"/>
  <p:tag name="KSO_WM_TEMPLATE_THUMBS_INDEX" val="1、4、6、12、13、19、20、26、30、34、36、"/>
</p:tagLst>
</file>

<file path=ppt/tags/tag140.xml><?xml version="1.0" encoding="utf-8"?>
<p:tagLst xmlns:p="http://schemas.openxmlformats.org/presentationml/2006/main">
  <p:tag name="AS_UNIQUEID" val="1556"/>
</p:tagLst>
</file>

<file path=ppt/tags/tag141.xml><?xml version="1.0" encoding="utf-8"?>
<p:tagLst xmlns:p="http://schemas.openxmlformats.org/presentationml/2006/main">
  <p:tag name="AS_UNIQUEID" val="1557"/>
</p:tagLst>
</file>

<file path=ppt/tags/tag142.xml><?xml version="1.0" encoding="utf-8"?>
<p:tagLst xmlns:p="http://schemas.openxmlformats.org/presentationml/2006/main">
  <p:tag name="AS_UNIQUEID" val="1558"/>
</p:tagLst>
</file>

<file path=ppt/tags/tag143.xml><?xml version="1.0" encoding="utf-8"?>
<p:tagLst xmlns:p="http://schemas.openxmlformats.org/presentationml/2006/main">
  <p:tag name="AS_UNIQUEID" val="1559"/>
</p:tagLst>
</file>

<file path=ppt/tags/tag144.xml><?xml version="1.0" encoding="utf-8"?>
<p:tagLst xmlns:p="http://schemas.openxmlformats.org/presentationml/2006/main">
  <p:tag name="AS_UNIQUEID" val="1560"/>
</p:tagLst>
</file>

<file path=ppt/tags/tag145.xml><?xml version="1.0" encoding="utf-8"?>
<p:tagLst xmlns:p="http://schemas.openxmlformats.org/presentationml/2006/main">
  <p:tag name="AS_UNIQUEID" val="1561"/>
</p:tagLst>
</file>

<file path=ppt/tags/tag146.xml><?xml version="1.0" encoding="utf-8"?>
<p:tagLst xmlns:p="http://schemas.openxmlformats.org/presentationml/2006/main">
  <p:tag name="AS_UNIQUEID" val="1562"/>
</p:tagLst>
</file>

<file path=ppt/tags/tag147.xml><?xml version="1.0" encoding="utf-8"?>
<p:tagLst xmlns:p="http://schemas.openxmlformats.org/presentationml/2006/main">
  <p:tag name="AS_UNIQUEID" val="1563"/>
</p:tagLst>
</file>

<file path=ppt/tags/tag148.xml><?xml version="1.0" encoding="utf-8"?>
<p:tagLst xmlns:p="http://schemas.openxmlformats.org/presentationml/2006/main">
  <p:tag name="AS_UNIQUEID" val="1564"/>
</p:tagLst>
</file>

<file path=ppt/tags/tag149.xml><?xml version="1.0" encoding="utf-8"?>
<p:tagLst xmlns:p="http://schemas.openxmlformats.org/presentationml/2006/main">
  <p:tag name="AS_UNIQUEID" val="1565"/>
</p:tagLst>
</file>

<file path=ppt/tags/tag15.xml><?xml version="1.0" encoding="utf-8"?>
<p:tagLst xmlns:p="http://schemas.openxmlformats.org/presentationml/2006/main">
  <p:tag name="AS_UNIQUEID" val="7057"/>
</p:tagLst>
</file>

<file path=ppt/tags/tag150.xml><?xml version="1.0" encoding="utf-8"?>
<p:tagLst xmlns:p="http://schemas.openxmlformats.org/presentationml/2006/main">
  <p:tag name="AS_UNIQUEID" val="1298"/>
  <p:tag name="KSO_WM_BEAUTIFY_FLAG" val=""/>
</p:tagLst>
</file>

<file path=ppt/tags/tag151.xml><?xml version="1.0" encoding="utf-8"?>
<p:tagLst xmlns:p="http://schemas.openxmlformats.org/presentationml/2006/main">
  <p:tag name="AS_UNIQUEID" val="1542"/>
</p:tagLst>
</file>

<file path=ppt/tags/tag152.xml><?xml version="1.0" encoding="utf-8"?>
<p:tagLst xmlns:p="http://schemas.openxmlformats.org/presentationml/2006/main">
  <p:tag name="AS_UNIQUEID" val="1313"/>
</p:tagLst>
</file>

<file path=ppt/tags/tag153.xml><?xml version="1.0" encoding="utf-8"?>
<p:tagLst xmlns:p="http://schemas.openxmlformats.org/presentationml/2006/main">
  <p:tag name="AS_UNIQUEID" val="5603"/>
</p:tagLst>
</file>

<file path=ppt/tags/tag154.xml><?xml version="1.0" encoding="utf-8"?>
<p:tagLst xmlns:p="http://schemas.openxmlformats.org/presentationml/2006/main">
  <p:tag name="AS_UNIQUEID" val="5606"/>
</p:tagLst>
</file>

<file path=ppt/tags/tag155.xml><?xml version="1.0" encoding="utf-8"?>
<p:tagLst xmlns:p="http://schemas.openxmlformats.org/presentationml/2006/main">
  <p:tag name="AS_UNIQUEID" val="5607"/>
</p:tagLst>
</file>

<file path=ppt/tags/tag156.xml><?xml version="1.0" encoding="utf-8"?>
<p:tagLst xmlns:p="http://schemas.openxmlformats.org/presentationml/2006/main">
  <p:tag name="AS_UNIQUEID" val="5608"/>
</p:tagLst>
</file>

<file path=ppt/tags/tag157.xml><?xml version="1.0" encoding="utf-8"?>
<p:tagLst xmlns:p="http://schemas.openxmlformats.org/presentationml/2006/main">
  <p:tag name="AS_UNIQUEID" val="5609"/>
</p:tagLst>
</file>

<file path=ppt/tags/tag158.xml><?xml version="1.0" encoding="utf-8"?>
<p:tagLst xmlns:p="http://schemas.openxmlformats.org/presentationml/2006/main">
  <p:tag name="AS_UNIQUEID" val="5610"/>
</p:tagLst>
</file>

<file path=ppt/tags/tag159.xml><?xml version="1.0" encoding="utf-8"?>
<p:tagLst xmlns:p="http://schemas.openxmlformats.org/presentationml/2006/main">
  <p:tag name="AS_UNIQUEID" val="5611"/>
</p:tagLst>
</file>

<file path=ppt/tags/tag16.xml><?xml version="1.0" encoding="utf-8"?>
<p:tagLst xmlns:p="http://schemas.openxmlformats.org/presentationml/2006/main">
  <p:tag name="AS_UNIQUEID" val="7058"/>
</p:tagLst>
</file>

<file path=ppt/tags/tag160.xml><?xml version="1.0" encoding="utf-8"?>
<p:tagLst xmlns:p="http://schemas.openxmlformats.org/presentationml/2006/main">
  <p:tag name="AS_UNIQUEID" val="5612"/>
</p:tagLst>
</file>

<file path=ppt/tags/tag161.xml><?xml version="1.0" encoding="utf-8"?>
<p:tagLst xmlns:p="http://schemas.openxmlformats.org/presentationml/2006/main">
  <p:tag name="AS_UNIQUEID" val="5613"/>
</p:tagLst>
</file>

<file path=ppt/tags/tag162.xml><?xml version="1.0" encoding="utf-8"?>
<p:tagLst xmlns:p="http://schemas.openxmlformats.org/presentationml/2006/main">
  <p:tag name="AS_UNIQUEID" val="5614"/>
</p:tagLst>
</file>

<file path=ppt/tags/tag163.xml><?xml version="1.0" encoding="utf-8"?>
<p:tagLst xmlns:p="http://schemas.openxmlformats.org/presentationml/2006/main">
  <p:tag name="AS_UNIQUEID" val="5615"/>
</p:tagLst>
</file>

<file path=ppt/tags/tag164.xml><?xml version="1.0" encoding="utf-8"?>
<p:tagLst xmlns:p="http://schemas.openxmlformats.org/presentationml/2006/main">
  <p:tag name="AS_UNIQUEID" val="5616"/>
</p:tagLst>
</file>

<file path=ppt/tags/tag165.xml><?xml version="1.0" encoding="utf-8"?>
<p:tagLst xmlns:p="http://schemas.openxmlformats.org/presentationml/2006/main">
  <p:tag name="AS_UNIQUEID" val="5617"/>
</p:tagLst>
</file>

<file path=ppt/tags/tag166.xml><?xml version="1.0" encoding="utf-8"?>
<p:tagLst xmlns:p="http://schemas.openxmlformats.org/presentationml/2006/main">
  <p:tag name="AS_UNIQUEID" val="5618"/>
</p:tagLst>
</file>

<file path=ppt/tags/tag167.xml><?xml version="1.0" encoding="utf-8"?>
<p:tagLst xmlns:p="http://schemas.openxmlformats.org/presentationml/2006/main">
  <p:tag name="AS_UNIQUEID" val="5619"/>
</p:tagLst>
</file>

<file path=ppt/tags/tag168.xml><?xml version="1.0" encoding="utf-8"?>
<p:tagLst xmlns:p="http://schemas.openxmlformats.org/presentationml/2006/main">
  <p:tag name="AS_UNIQUEID" val="5620"/>
</p:tagLst>
</file>

<file path=ppt/tags/tag169.xml><?xml version="1.0" encoding="utf-8"?>
<p:tagLst xmlns:p="http://schemas.openxmlformats.org/presentationml/2006/main">
  <p:tag name="AS_UNIQUEID" val="5621"/>
</p:tagLst>
</file>

<file path=ppt/tags/tag17.xml><?xml version="1.0" encoding="utf-8"?>
<p:tagLst xmlns:p="http://schemas.openxmlformats.org/presentationml/2006/main">
  <p:tag name="AS_UNIQUEID" val="7059"/>
</p:tagLst>
</file>

<file path=ppt/tags/tag170.xml><?xml version="1.0" encoding="utf-8"?>
<p:tagLst xmlns:p="http://schemas.openxmlformats.org/presentationml/2006/main">
  <p:tag name="AS_UNIQUEID" val="5622"/>
</p:tagLst>
</file>

<file path=ppt/tags/tag171.xml><?xml version="1.0" encoding="utf-8"?>
<p:tagLst xmlns:p="http://schemas.openxmlformats.org/presentationml/2006/main">
  <p:tag name="AS_UNIQUEID" val="5623"/>
</p:tagLst>
</file>

<file path=ppt/tags/tag172.xml><?xml version="1.0" encoding="utf-8"?>
<p:tagLst xmlns:p="http://schemas.openxmlformats.org/presentationml/2006/main">
  <p:tag name="AS_UNIQUEID" val="5624"/>
</p:tagLst>
</file>

<file path=ppt/tags/tag173.xml><?xml version="1.0" encoding="utf-8"?>
<p:tagLst xmlns:p="http://schemas.openxmlformats.org/presentationml/2006/main">
  <p:tag name="AS_UNIQUEID" val="5625"/>
</p:tagLst>
</file>

<file path=ppt/tags/tag174.xml><?xml version="1.0" encoding="utf-8"?>
<p:tagLst xmlns:p="http://schemas.openxmlformats.org/presentationml/2006/main">
  <p:tag name="AS_UNIQUEID" val="5605"/>
</p:tagLst>
</file>

<file path=ppt/tags/tag175.xml><?xml version="1.0" encoding="utf-8"?>
<p:tagLst xmlns:p="http://schemas.openxmlformats.org/presentationml/2006/main">
  <p:tag name="AS_UNIQUEID" val="1298"/>
  <p:tag name="KSO_WM_BEAUTIFY_FLAG" val=""/>
</p:tagLst>
</file>

<file path=ppt/tags/tag176.xml><?xml version="1.0" encoding="utf-8"?>
<p:tagLst xmlns:p="http://schemas.openxmlformats.org/presentationml/2006/main">
  <p:tag name="AS_UNIQUEID" val="5603"/>
</p:tagLst>
</file>

<file path=ppt/tags/tag177.xml><?xml version="1.0" encoding="utf-8"?>
<p:tagLst xmlns:p="http://schemas.openxmlformats.org/presentationml/2006/main">
  <p:tag name="AS_UNIQUEID" val="5606"/>
</p:tagLst>
</file>

<file path=ppt/tags/tag178.xml><?xml version="1.0" encoding="utf-8"?>
<p:tagLst xmlns:p="http://schemas.openxmlformats.org/presentationml/2006/main">
  <p:tag name="AS_UNIQUEID" val="5607"/>
</p:tagLst>
</file>

<file path=ppt/tags/tag179.xml><?xml version="1.0" encoding="utf-8"?>
<p:tagLst xmlns:p="http://schemas.openxmlformats.org/presentationml/2006/main">
  <p:tag name="AS_UNIQUEID" val="5608"/>
</p:tagLst>
</file>

<file path=ppt/tags/tag18.xml><?xml version="1.0" encoding="utf-8"?>
<p:tagLst xmlns:p="http://schemas.openxmlformats.org/presentationml/2006/main">
  <p:tag name="AS_UNIQUEID" val="7090"/>
  <p:tag name="KSO_WM_BEAUTIFY_FLAG" val="#wm#"/>
  <p:tag name="KSO_WM_TAG_VERSION" val="1.0"/>
  <p:tag name="KSO_WM_TEMPLATE_CATEGORY" val="diagram"/>
  <p:tag name="KSO_WM_TEMPLATE_INDEX" val="20186151"/>
  <p:tag name="KSO_WM_UNIT_ID" val="diagram20186151_2*h_i*1_1"/>
  <p:tag name="KSO_WM_UNIT_INDEX" val="1_1"/>
  <p:tag name="KSO_WM_UNIT_LAYERLEVEL" val="1_1"/>
  <p:tag name="KSO_WM_UNIT_TYPE" val="h_i"/>
</p:tagLst>
</file>

<file path=ppt/tags/tag180.xml><?xml version="1.0" encoding="utf-8"?>
<p:tagLst xmlns:p="http://schemas.openxmlformats.org/presentationml/2006/main">
  <p:tag name="AS_UNIQUEID" val="5609"/>
</p:tagLst>
</file>

<file path=ppt/tags/tag181.xml><?xml version="1.0" encoding="utf-8"?>
<p:tagLst xmlns:p="http://schemas.openxmlformats.org/presentationml/2006/main">
  <p:tag name="AS_UNIQUEID" val="5610"/>
</p:tagLst>
</file>

<file path=ppt/tags/tag182.xml><?xml version="1.0" encoding="utf-8"?>
<p:tagLst xmlns:p="http://schemas.openxmlformats.org/presentationml/2006/main">
  <p:tag name="AS_UNIQUEID" val="5611"/>
</p:tagLst>
</file>

<file path=ppt/tags/tag183.xml><?xml version="1.0" encoding="utf-8"?>
<p:tagLst xmlns:p="http://schemas.openxmlformats.org/presentationml/2006/main">
  <p:tag name="AS_UNIQUEID" val="5612"/>
</p:tagLst>
</file>

<file path=ppt/tags/tag184.xml><?xml version="1.0" encoding="utf-8"?>
<p:tagLst xmlns:p="http://schemas.openxmlformats.org/presentationml/2006/main">
  <p:tag name="AS_UNIQUEID" val="5613"/>
</p:tagLst>
</file>

<file path=ppt/tags/tag185.xml><?xml version="1.0" encoding="utf-8"?>
<p:tagLst xmlns:p="http://schemas.openxmlformats.org/presentationml/2006/main">
  <p:tag name="AS_UNIQUEID" val="5614"/>
</p:tagLst>
</file>

<file path=ppt/tags/tag186.xml><?xml version="1.0" encoding="utf-8"?>
<p:tagLst xmlns:p="http://schemas.openxmlformats.org/presentationml/2006/main">
  <p:tag name="AS_UNIQUEID" val="5615"/>
</p:tagLst>
</file>

<file path=ppt/tags/tag187.xml><?xml version="1.0" encoding="utf-8"?>
<p:tagLst xmlns:p="http://schemas.openxmlformats.org/presentationml/2006/main">
  <p:tag name="AS_UNIQUEID" val="5616"/>
</p:tagLst>
</file>

<file path=ppt/tags/tag188.xml><?xml version="1.0" encoding="utf-8"?>
<p:tagLst xmlns:p="http://schemas.openxmlformats.org/presentationml/2006/main">
  <p:tag name="AS_UNIQUEID" val="5617"/>
</p:tagLst>
</file>

<file path=ppt/tags/tag189.xml><?xml version="1.0" encoding="utf-8"?>
<p:tagLst xmlns:p="http://schemas.openxmlformats.org/presentationml/2006/main">
  <p:tag name="AS_UNIQUEID" val="5618"/>
</p:tagLst>
</file>

<file path=ppt/tags/tag19.xml><?xml version="1.0" encoding="utf-8"?>
<p:tagLst xmlns:p="http://schemas.openxmlformats.org/presentationml/2006/main">
  <p:tag name="AS_UNIQUEID" val="7091"/>
  <p:tag name="KSO_WM_BEAUTIFY_FLAG" val="#wm#"/>
  <p:tag name="KSO_WM_TAG_VERSION" val="1.0"/>
  <p:tag name="KSO_WM_TEMPLATE_CATEGORY" val="diagram"/>
  <p:tag name="KSO_WM_TEMPLATE_INDEX" val="20186151"/>
  <p:tag name="KSO_WM_UNIT_CLEAR" val="0"/>
  <p:tag name="KSO_WM_UNIT_COMPATIBLE" val="0"/>
  <p:tag name="KSO_WM_UNIT_HIGHLIGHT" val="0"/>
  <p:tag name="KSO_WM_UNIT_ID" val="diagram20186151_2*h_a*1_1"/>
  <p:tag name="KSO_WM_UNIT_INDEX" val="1_1"/>
  <p:tag name="KSO_WM_UNIT_LAYERLEVEL" val="1_1"/>
  <p:tag name="KSO_WM_UNIT_PRESET_TEXT" val="目录"/>
  <p:tag name="KSO_WM_UNIT_TYPE" val="h_a"/>
  <p:tag name="KSO_WM_UNIT_VALUE" val="2"/>
</p:tagLst>
</file>

<file path=ppt/tags/tag190.xml><?xml version="1.0" encoding="utf-8"?>
<p:tagLst xmlns:p="http://schemas.openxmlformats.org/presentationml/2006/main">
  <p:tag name="AS_UNIQUEID" val="5619"/>
</p:tagLst>
</file>

<file path=ppt/tags/tag191.xml><?xml version="1.0" encoding="utf-8"?>
<p:tagLst xmlns:p="http://schemas.openxmlformats.org/presentationml/2006/main">
  <p:tag name="AS_UNIQUEID" val="5620"/>
</p:tagLst>
</file>

<file path=ppt/tags/tag192.xml><?xml version="1.0" encoding="utf-8"?>
<p:tagLst xmlns:p="http://schemas.openxmlformats.org/presentationml/2006/main">
  <p:tag name="AS_UNIQUEID" val="5621"/>
</p:tagLst>
</file>

<file path=ppt/tags/tag193.xml><?xml version="1.0" encoding="utf-8"?>
<p:tagLst xmlns:p="http://schemas.openxmlformats.org/presentationml/2006/main">
  <p:tag name="AS_UNIQUEID" val="5622"/>
</p:tagLst>
</file>

<file path=ppt/tags/tag194.xml><?xml version="1.0" encoding="utf-8"?>
<p:tagLst xmlns:p="http://schemas.openxmlformats.org/presentationml/2006/main">
  <p:tag name="AS_UNIQUEID" val="5623"/>
</p:tagLst>
</file>

<file path=ppt/tags/tag195.xml><?xml version="1.0" encoding="utf-8"?>
<p:tagLst xmlns:p="http://schemas.openxmlformats.org/presentationml/2006/main">
  <p:tag name="AS_UNIQUEID" val="5624"/>
</p:tagLst>
</file>

<file path=ppt/tags/tag196.xml><?xml version="1.0" encoding="utf-8"?>
<p:tagLst xmlns:p="http://schemas.openxmlformats.org/presentationml/2006/main">
  <p:tag name="AS_UNIQUEID" val="5625"/>
</p:tagLst>
</file>

<file path=ppt/tags/tag197.xml><?xml version="1.0" encoding="utf-8"?>
<p:tagLst xmlns:p="http://schemas.openxmlformats.org/presentationml/2006/main">
  <p:tag name="AS_UNIQUEID" val="5629"/>
</p:tagLst>
</file>

<file path=ppt/tags/tag198.xml><?xml version="1.0" encoding="utf-8"?>
<p:tagLst xmlns:p="http://schemas.openxmlformats.org/presentationml/2006/main">
  <p:tag name="AS_UNIQUEID" val="1542"/>
</p:tagLst>
</file>

<file path=ppt/tags/tag199.xml><?xml version="1.0" encoding="utf-8"?>
<p:tagLst xmlns:p="http://schemas.openxmlformats.org/presentationml/2006/main">
  <p:tag name="AS_UNIQUEID" val="527"/>
</p:tagLst>
</file>

<file path=ppt/tags/tag2.xml><?xml version="1.0" encoding="utf-8"?>
<p:tagLst xmlns:p="http://schemas.openxmlformats.org/presentationml/2006/main">
  <p:tag name="AS_UNIQUEID" val="7071"/>
</p:tagLst>
</file>

<file path=ppt/tags/tag20.xml><?xml version="1.0" encoding="utf-8"?>
<p:tagLst xmlns:p="http://schemas.openxmlformats.org/presentationml/2006/main">
  <p:tag name="AS_UNIQUEID" val="7092"/>
  <p:tag name="KSO_WM_BEAUTIFY_FLAG" val="#wm#"/>
  <p:tag name="KSO_WM_TAG_VERSION" val="1.0"/>
  <p:tag name="KSO_WM_TEMPLATE_CATEGORY" val="diagram"/>
  <p:tag name="KSO_WM_TEMPLATE_INDEX" val="20186151"/>
  <p:tag name="KSO_WM_UNIT_CLEAR" val="0"/>
  <p:tag name="KSO_WM_UNIT_COMPATIBLE" val="0"/>
  <p:tag name="KSO_WM_UNIT_HIGHLIGHT" val="0"/>
  <p:tag name="KSO_WM_UNIT_ID" val="diagram20186151_2*h_a*1_2"/>
  <p:tag name="KSO_WM_UNIT_INDEX" val="1_2"/>
  <p:tag name="KSO_WM_UNIT_LAYERLEVEL" val="1_1"/>
  <p:tag name="KSO_WM_UNIT_PRESET_TEXT" val="CONTENT"/>
  <p:tag name="KSO_WM_UNIT_TYPE" val="h_a"/>
  <p:tag name="KSO_WM_UNIT_VALUE" val="6"/>
</p:tagLst>
</file>

<file path=ppt/tags/tag200.xml><?xml version="1.0" encoding="utf-8"?>
<p:tagLst xmlns:p="http://schemas.openxmlformats.org/presentationml/2006/main">
  <p:tag name="AS_UNIQUEID" val="535"/>
</p:tagLst>
</file>

<file path=ppt/tags/tag201.xml><?xml version="1.0" encoding="utf-8"?>
<p:tagLst xmlns:p="http://schemas.openxmlformats.org/presentationml/2006/main">
  <p:tag name="AS_UNIQUEID" val="1313"/>
  <p:tag name="KSO_WM_BEAUTIFY_FLAG" val=""/>
</p:tagLst>
</file>

<file path=ppt/tags/tag202.xml><?xml version="1.0" encoding="utf-8"?>
<p:tagLst xmlns:p="http://schemas.openxmlformats.org/presentationml/2006/main">
  <p:tag name="AS_UNIQUEID" val="1298"/>
  <p:tag name="KSO_WM_BEAUTIFY_FLAG" val=""/>
</p:tagLst>
</file>

<file path=ppt/tags/tag203.xml><?xml version="1.0" encoding="utf-8"?>
<p:tagLst xmlns:p="http://schemas.openxmlformats.org/presentationml/2006/main">
  <p:tag name="AS_UNIQUEID" val="5603"/>
</p:tagLst>
</file>

<file path=ppt/tags/tag204.xml><?xml version="1.0" encoding="utf-8"?>
<p:tagLst xmlns:p="http://schemas.openxmlformats.org/presentationml/2006/main">
  <p:tag name="AS_UNIQUEID" val="5606"/>
</p:tagLst>
</file>

<file path=ppt/tags/tag205.xml><?xml version="1.0" encoding="utf-8"?>
<p:tagLst xmlns:p="http://schemas.openxmlformats.org/presentationml/2006/main">
  <p:tag name="AS_UNIQUEID" val="5607"/>
</p:tagLst>
</file>

<file path=ppt/tags/tag206.xml><?xml version="1.0" encoding="utf-8"?>
<p:tagLst xmlns:p="http://schemas.openxmlformats.org/presentationml/2006/main">
  <p:tag name="AS_UNIQUEID" val="5608"/>
</p:tagLst>
</file>

<file path=ppt/tags/tag207.xml><?xml version="1.0" encoding="utf-8"?>
<p:tagLst xmlns:p="http://schemas.openxmlformats.org/presentationml/2006/main">
  <p:tag name="AS_UNIQUEID" val="5609"/>
</p:tagLst>
</file>

<file path=ppt/tags/tag208.xml><?xml version="1.0" encoding="utf-8"?>
<p:tagLst xmlns:p="http://schemas.openxmlformats.org/presentationml/2006/main">
  <p:tag name="AS_UNIQUEID" val="5610"/>
</p:tagLst>
</file>

<file path=ppt/tags/tag209.xml><?xml version="1.0" encoding="utf-8"?>
<p:tagLst xmlns:p="http://schemas.openxmlformats.org/presentationml/2006/main">
  <p:tag name="AS_UNIQUEID" val="5611"/>
</p:tagLst>
</file>

<file path=ppt/tags/tag21.xml><?xml version="1.0" encoding="utf-8"?>
<p:tagLst xmlns:p="http://schemas.openxmlformats.org/presentationml/2006/main">
  <p:tag name="AS_UNIQUEID" val="7093"/>
  <p:tag name="KSO_WM_BEAUTIFY_FLAG" val="#wm#"/>
  <p:tag name="KSO_WM_TAG_VERSION" val="1.0"/>
  <p:tag name="KSO_WM_TEMPLATE_CATEGORY" val="diagram"/>
  <p:tag name="KSO_WM_TEMPLATE_INDEX" val="20186151"/>
  <p:tag name="KSO_WM_UNIT_ID" val="diagram20186151_2*h_i*1_2"/>
  <p:tag name="KSO_WM_UNIT_INDEX" val="1_2"/>
  <p:tag name="KSO_WM_UNIT_LAYERLEVEL" val="1_1"/>
  <p:tag name="KSO_WM_UNIT_TYPE" val="h_i"/>
</p:tagLst>
</file>

<file path=ppt/tags/tag210.xml><?xml version="1.0" encoding="utf-8"?>
<p:tagLst xmlns:p="http://schemas.openxmlformats.org/presentationml/2006/main">
  <p:tag name="AS_UNIQUEID" val="5612"/>
</p:tagLst>
</file>

<file path=ppt/tags/tag211.xml><?xml version="1.0" encoding="utf-8"?>
<p:tagLst xmlns:p="http://schemas.openxmlformats.org/presentationml/2006/main">
  <p:tag name="AS_UNIQUEID" val="5613"/>
</p:tagLst>
</file>

<file path=ppt/tags/tag212.xml><?xml version="1.0" encoding="utf-8"?>
<p:tagLst xmlns:p="http://schemas.openxmlformats.org/presentationml/2006/main">
  <p:tag name="AS_UNIQUEID" val="5614"/>
</p:tagLst>
</file>

<file path=ppt/tags/tag213.xml><?xml version="1.0" encoding="utf-8"?>
<p:tagLst xmlns:p="http://schemas.openxmlformats.org/presentationml/2006/main">
  <p:tag name="AS_UNIQUEID" val="5615"/>
</p:tagLst>
</file>

<file path=ppt/tags/tag214.xml><?xml version="1.0" encoding="utf-8"?>
<p:tagLst xmlns:p="http://schemas.openxmlformats.org/presentationml/2006/main">
  <p:tag name="AS_UNIQUEID" val="5616"/>
</p:tagLst>
</file>

<file path=ppt/tags/tag215.xml><?xml version="1.0" encoding="utf-8"?>
<p:tagLst xmlns:p="http://schemas.openxmlformats.org/presentationml/2006/main">
  <p:tag name="AS_UNIQUEID" val="5617"/>
</p:tagLst>
</file>

<file path=ppt/tags/tag216.xml><?xml version="1.0" encoding="utf-8"?>
<p:tagLst xmlns:p="http://schemas.openxmlformats.org/presentationml/2006/main">
  <p:tag name="AS_UNIQUEID" val="5618"/>
</p:tagLst>
</file>

<file path=ppt/tags/tag217.xml><?xml version="1.0" encoding="utf-8"?>
<p:tagLst xmlns:p="http://schemas.openxmlformats.org/presentationml/2006/main">
  <p:tag name="AS_UNIQUEID" val="5619"/>
</p:tagLst>
</file>

<file path=ppt/tags/tag218.xml><?xml version="1.0" encoding="utf-8"?>
<p:tagLst xmlns:p="http://schemas.openxmlformats.org/presentationml/2006/main">
  <p:tag name="AS_UNIQUEID" val="5620"/>
</p:tagLst>
</file>

<file path=ppt/tags/tag219.xml><?xml version="1.0" encoding="utf-8"?>
<p:tagLst xmlns:p="http://schemas.openxmlformats.org/presentationml/2006/main">
  <p:tag name="AS_UNIQUEID" val="5621"/>
</p:tagLst>
</file>

<file path=ppt/tags/tag22.xml><?xml version="1.0" encoding="utf-8"?>
<p:tagLst xmlns:p="http://schemas.openxmlformats.org/presentationml/2006/main">
  <p:tag name="AS_UNIQUEID" val="7094"/>
  <p:tag name="KSO_WM_BEAUTIFY_FLAG" val="#wm#"/>
  <p:tag name="KSO_WM_DIAGRAM_GROUP_CODE" val="l1-1"/>
  <p:tag name="KSO_WM_TAG_VERSION" val="1.0"/>
  <p:tag name="KSO_WM_TEMPLATE_CATEGORY" val="diagram"/>
  <p:tag name="KSO_WM_TEMPLATE_INDEX" val="20186151"/>
  <p:tag name="KSO_WM_UNIT_ID" val="diagram20186151_2*l_h_i*1_1_1"/>
  <p:tag name="KSO_WM_UNIT_INDEX" val="1_1_1"/>
  <p:tag name="KSO_WM_UNIT_LAYERLEVEL" val="1_1_1"/>
  <p:tag name="KSO_WM_UNIT_TEXT_FILL_FORE_SCHEMECOLOR_INDEX" val="15"/>
  <p:tag name="KSO_WM_UNIT_TEXT_FILL_TYPE" val="1"/>
  <p:tag name="KSO_WM_UNIT_TYPE" val="l_h_i"/>
  <p:tag name="KSO_WM_UNIT_USESOURCEFORMAT_APPLY" val="1"/>
</p:tagLst>
</file>

<file path=ppt/tags/tag220.xml><?xml version="1.0" encoding="utf-8"?>
<p:tagLst xmlns:p="http://schemas.openxmlformats.org/presentationml/2006/main">
  <p:tag name="AS_UNIQUEID" val="5622"/>
</p:tagLst>
</file>

<file path=ppt/tags/tag221.xml><?xml version="1.0" encoding="utf-8"?>
<p:tagLst xmlns:p="http://schemas.openxmlformats.org/presentationml/2006/main">
  <p:tag name="AS_UNIQUEID" val="5623"/>
</p:tagLst>
</file>

<file path=ppt/tags/tag222.xml><?xml version="1.0" encoding="utf-8"?>
<p:tagLst xmlns:p="http://schemas.openxmlformats.org/presentationml/2006/main">
  <p:tag name="AS_UNIQUEID" val="5624"/>
</p:tagLst>
</file>

<file path=ppt/tags/tag223.xml><?xml version="1.0" encoding="utf-8"?>
<p:tagLst xmlns:p="http://schemas.openxmlformats.org/presentationml/2006/main">
  <p:tag name="AS_UNIQUEID" val="5625"/>
</p:tagLst>
</file>

<file path=ppt/tags/tag224.xml><?xml version="1.0" encoding="utf-8"?>
<p:tagLst xmlns:p="http://schemas.openxmlformats.org/presentationml/2006/main">
  <p:tag name="AS_UNIQUEID" val="5629"/>
</p:tagLst>
</file>

<file path=ppt/tags/tag225.xml><?xml version="1.0" encoding="utf-8"?>
<p:tagLst xmlns:p="http://schemas.openxmlformats.org/presentationml/2006/main">
  <p:tag name="AS_UNIQUEID" val="535"/>
</p:tagLst>
</file>

<file path=ppt/tags/tag226.xml><?xml version="1.0" encoding="utf-8"?>
<p:tagLst xmlns:p="http://schemas.openxmlformats.org/presentationml/2006/main">
  <p:tag name="AS_UNIQUEID" val="1313"/>
  <p:tag name="KSO_WM_BEAUTIFY_FLAG" val=""/>
</p:tagLst>
</file>

<file path=ppt/tags/tag227.xml><?xml version="1.0" encoding="utf-8"?>
<p:tagLst xmlns:p="http://schemas.openxmlformats.org/presentationml/2006/main">
  <p:tag name="AS_UNIQUEID" val="1298"/>
  <p:tag name="KSO_WM_BEAUTIFY_FLAG" val=""/>
</p:tagLst>
</file>

<file path=ppt/tags/tag228.xml><?xml version="1.0" encoding="utf-8"?>
<p:tagLst xmlns:p="http://schemas.openxmlformats.org/presentationml/2006/main">
  <p:tag name="AS_UNIQUEID" val="1298"/>
  <p:tag name="KSO_WM_BEAUTIFY_FLAG" val=""/>
</p:tagLst>
</file>

<file path=ppt/tags/tag229.xml><?xml version="1.0" encoding="utf-8"?>
<p:tagLst xmlns:p="http://schemas.openxmlformats.org/presentationml/2006/main">
  <p:tag name="AS_UNIQUEID" val="1313"/>
  <p:tag name="KSO_WM_BEAUTIFY_FLAG" val=""/>
</p:tagLst>
</file>

<file path=ppt/tags/tag23.xml><?xml version="1.0" encoding="utf-8"?>
<p:tagLst xmlns:p="http://schemas.openxmlformats.org/presentationml/2006/main">
  <p:tag name="AS_UNIQUEID" val="7095"/>
  <p:tag name="KSO_WM_BEAUTIFY_FLAG" val="#wm#"/>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1_1"/>
  <p:tag name="KSO_WM_UNIT_INDEX" val="1_1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230.xml><?xml version="1.0" encoding="utf-8"?>
<p:tagLst xmlns:p="http://schemas.openxmlformats.org/presentationml/2006/main">
  <p:tag name="AS_UNIQUEID" val="583"/>
  <p:tag name="KSO_WM_BEAUTIFY_FLAG" val=""/>
  <p:tag name="KSO_WM_UNIT_TABLE_BEAUTIFY" val="smartTable{55778596-9ead-4435-827b-6284483601e1}"/>
  <p:tag name="TABLE_ENDDRAG_ORIGIN_RECT" val="877*271"/>
  <p:tag name="TABLE_ENDDRAG_RECT" val="30*239*877*271"/>
</p:tagLst>
</file>

<file path=ppt/tags/tag231.xml><?xml version="1.0" encoding="utf-8"?>
<p:tagLst xmlns:p="http://schemas.openxmlformats.org/presentationml/2006/main">
  <p:tag name="AS_UNIQUEID" val="583"/>
  <p:tag name="KSO_WM_UNIT_TABLE_BEAUTIFY" val="smartTable{3e6f07b6-976e-4b89-a4a9-2839d9450666}"/>
</p:tagLst>
</file>

<file path=ppt/tags/tag232.xml><?xml version="1.0" encoding="utf-8"?>
<p:tagLst xmlns:p="http://schemas.openxmlformats.org/presentationml/2006/main">
  <p:tag name="AS_UNIQUEID" val="584"/>
</p:tagLst>
</file>

<file path=ppt/tags/tag233.xml><?xml version="1.0" encoding="utf-8"?>
<p:tagLst xmlns:p="http://schemas.openxmlformats.org/presentationml/2006/main">
  <p:tag name="AS_UNIQUEID" val="585"/>
</p:tagLst>
</file>

<file path=ppt/tags/tag234.xml><?xml version="1.0" encoding="utf-8"?>
<p:tagLst xmlns:p="http://schemas.openxmlformats.org/presentationml/2006/main">
  <p:tag name="AS_UNIQUEID" val="586"/>
</p:tagLst>
</file>

<file path=ppt/tags/tag235.xml><?xml version="1.0" encoding="utf-8"?>
<p:tagLst xmlns:p="http://schemas.openxmlformats.org/presentationml/2006/main">
  <p:tag name="AS_UNIQUEID" val="587"/>
</p:tagLst>
</file>

<file path=ppt/tags/tag236.xml><?xml version="1.0" encoding="utf-8"?>
<p:tagLst xmlns:p="http://schemas.openxmlformats.org/presentationml/2006/main">
  <p:tag name="AS_UNIQUEID" val="588"/>
</p:tagLst>
</file>

<file path=ppt/tags/tag237.xml><?xml version="1.0" encoding="utf-8"?>
<p:tagLst xmlns:p="http://schemas.openxmlformats.org/presentationml/2006/main">
  <p:tag name="AS_UNIQUEID" val="589"/>
</p:tagLst>
</file>

<file path=ppt/tags/tag238.xml><?xml version="1.0" encoding="utf-8"?>
<p:tagLst xmlns:p="http://schemas.openxmlformats.org/presentationml/2006/main">
  <p:tag name="AS_UNIQUEID" val="590"/>
</p:tagLst>
</file>

<file path=ppt/tags/tag239.xml><?xml version="1.0" encoding="utf-8"?>
<p:tagLst xmlns:p="http://schemas.openxmlformats.org/presentationml/2006/main">
  <p:tag name="AS_UNIQUEID" val="591"/>
</p:tagLst>
</file>

<file path=ppt/tags/tag24.xml><?xml version="1.0" encoding="utf-8"?>
<p:tagLst xmlns:p="http://schemas.openxmlformats.org/presentationml/2006/main">
  <p:tag name="AS_UNIQUEID" val="7096"/>
  <p:tag name="KSO_WM_BEAUTIFY_FLAG" val="#wm#"/>
  <p:tag name="KSO_WM_DIAGRAM_GROUP_CODE" val="l1-1"/>
  <p:tag name="KSO_WM_TAG_VERSION" val="1.0"/>
  <p:tag name="KSO_WM_TEMPLATE_CATEGORY" val="diagram"/>
  <p:tag name="KSO_WM_TEMPLATE_INDEX" val="20186151"/>
  <p:tag name="KSO_WM_UNIT_ID" val="diagram20186151_2*l_h_i*1_2_1"/>
  <p:tag name="KSO_WM_UNIT_INDEX" val="1_2_1"/>
  <p:tag name="KSO_WM_UNIT_LAYERLEVEL" val="1_1_1"/>
  <p:tag name="KSO_WM_UNIT_TEXT_FILL_FORE_SCHEMECOLOR_INDEX" val="15"/>
  <p:tag name="KSO_WM_UNIT_TEXT_FILL_TYPE" val="1"/>
  <p:tag name="KSO_WM_UNIT_TYPE" val="l_h_i"/>
  <p:tag name="KSO_WM_UNIT_USESOURCEFORMAT_APPLY" val="1"/>
</p:tagLst>
</file>

<file path=ppt/tags/tag240.xml><?xml version="1.0" encoding="utf-8"?>
<p:tagLst xmlns:p="http://schemas.openxmlformats.org/presentationml/2006/main">
  <p:tag name="AS_UNIQUEID" val="592"/>
</p:tagLst>
</file>

<file path=ppt/tags/tag241.xml><?xml version="1.0" encoding="utf-8"?>
<p:tagLst xmlns:p="http://schemas.openxmlformats.org/presentationml/2006/main">
  <p:tag name="AS_UNIQUEID" val="593"/>
</p:tagLst>
</file>

<file path=ppt/tags/tag242.xml><?xml version="1.0" encoding="utf-8"?>
<p:tagLst xmlns:p="http://schemas.openxmlformats.org/presentationml/2006/main">
  <p:tag name="AS_UNIQUEID" val="594"/>
</p:tagLst>
</file>

<file path=ppt/tags/tag243.xml><?xml version="1.0" encoding="utf-8"?>
<p:tagLst xmlns:p="http://schemas.openxmlformats.org/presentationml/2006/main">
  <p:tag name="AS_UNIQUEID" val="595"/>
</p:tagLst>
</file>

<file path=ppt/tags/tag244.xml><?xml version="1.0" encoding="utf-8"?>
<p:tagLst xmlns:p="http://schemas.openxmlformats.org/presentationml/2006/main">
  <p:tag name="AS_UNIQUEID" val="596"/>
</p:tagLst>
</file>

<file path=ppt/tags/tag245.xml><?xml version="1.0" encoding="utf-8"?>
<p:tagLst xmlns:p="http://schemas.openxmlformats.org/presentationml/2006/main">
  <p:tag name="AS_UNIQUEID" val="1298"/>
  <p:tag name="KSO_WM_BEAUTIFY_FLAG" val=""/>
</p:tagLst>
</file>

<file path=ppt/tags/tag246.xml><?xml version="1.0" encoding="utf-8"?>
<p:tagLst xmlns:p="http://schemas.openxmlformats.org/presentationml/2006/main">
  <p:tag name="AS_UNIQUEID" val="7129"/>
</p:tagLst>
</file>

<file path=ppt/tags/tag247.xml><?xml version="1.0" encoding="utf-8"?>
<p:tagLst xmlns:p="http://schemas.openxmlformats.org/presentationml/2006/main">
  <p:tag name="AS_UNIQUEID" val="418"/>
</p:tagLst>
</file>

<file path=ppt/tags/tag248.xml><?xml version="1.0" encoding="utf-8"?>
<p:tagLst xmlns:p="http://schemas.openxmlformats.org/presentationml/2006/main">
  <p:tag name="AS_UNIQUEID" val="418"/>
</p:tagLst>
</file>

<file path=ppt/tags/tag249.xml><?xml version="1.0" encoding="utf-8"?>
<p:tagLst xmlns:p="http://schemas.openxmlformats.org/presentationml/2006/main">
  <p:tag name="AS_UNIQUEID" val="418"/>
</p:tagLst>
</file>

<file path=ppt/tags/tag25.xml><?xml version="1.0" encoding="utf-8"?>
<p:tagLst xmlns:p="http://schemas.openxmlformats.org/presentationml/2006/main">
  <p:tag name="AS_UNIQUEID" val="7097"/>
  <p:tag name="KSO_WM_BEAUTIFY_FLAG" val="#wm#"/>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2_1"/>
  <p:tag name="KSO_WM_UNIT_INDEX" val="1_2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250.xml><?xml version="1.0" encoding="utf-8"?>
<p:tagLst xmlns:p="http://schemas.openxmlformats.org/presentationml/2006/main">
  <p:tag name="AS_UNIQUEID" val="599"/>
</p:tagLst>
</file>

<file path=ppt/tags/tag251.xml><?xml version="1.0" encoding="utf-8"?>
<p:tagLst xmlns:p="http://schemas.openxmlformats.org/presentationml/2006/main">
  <p:tag name="AS_UNIQUEID" val="600"/>
</p:tagLst>
</file>

<file path=ppt/tags/tag252.xml><?xml version="1.0" encoding="utf-8"?>
<p:tagLst xmlns:p="http://schemas.openxmlformats.org/presentationml/2006/main">
  <p:tag name="AS_UNIQUEID" val="413"/>
</p:tagLst>
</file>

<file path=ppt/tags/tag253.xml><?xml version="1.0" encoding="utf-8"?>
<p:tagLst xmlns:p="http://schemas.openxmlformats.org/presentationml/2006/main">
  <p:tag name="AS_UNIQUEID" val="414"/>
</p:tagLst>
</file>

<file path=ppt/tags/tag254.xml><?xml version="1.0" encoding="utf-8"?>
<p:tagLst xmlns:p="http://schemas.openxmlformats.org/presentationml/2006/main">
  <p:tag name="AS_UNIQUEID" val="415"/>
</p:tagLst>
</file>

<file path=ppt/tags/tag255.xml><?xml version="1.0" encoding="utf-8"?>
<p:tagLst xmlns:p="http://schemas.openxmlformats.org/presentationml/2006/main">
  <p:tag name="AS_UNIQUEID" val="416"/>
</p:tagLst>
</file>

<file path=ppt/tags/tag256.xml><?xml version="1.0" encoding="utf-8"?>
<p:tagLst xmlns:p="http://schemas.openxmlformats.org/presentationml/2006/main">
  <p:tag name="AS_UNIQUEID" val="601"/>
</p:tagLst>
</file>

<file path=ppt/tags/tag257.xml><?xml version="1.0" encoding="utf-8"?>
<p:tagLst xmlns:p="http://schemas.openxmlformats.org/presentationml/2006/main">
  <p:tag name="AS_UNIQUEID" val="602"/>
</p:tagLst>
</file>

<file path=ppt/tags/tag258.xml><?xml version="1.0" encoding="utf-8"?>
<p:tagLst xmlns:p="http://schemas.openxmlformats.org/presentationml/2006/main">
  <p:tag name="AS_UNIQUEID" val="603"/>
</p:tagLst>
</file>

<file path=ppt/tags/tag259.xml><?xml version="1.0" encoding="utf-8"?>
<p:tagLst xmlns:p="http://schemas.openxmlformats.org/presentationml/2006/main">
  <p:tag name="AS_UNIQUEID" val="414"/>
</p:tagLst>
</file>

<file path=ppt/tags/tag26.xml><?xml version="1.0" encoding="utf-8"?>
<p:tagLst xmlns:p="http://schemas.openxmlformats.org/presentationml/2006/main">
  <p:tag name="AS_UNIQUEID" val="7098"/>
  <p:tag name="KSO_WM_BEAUTIFY_FLAG" val="#wm#"/>
  <p:tag name="KSO_WM_DIAGRAM_GROUP_CODE" val="l1-1"/>
  <p:tag name="KSO_WM_TAG_VERSION" val="1.0"/>
  <p:tag name="KSO_WM_TEMPLATE_CATEGORY" val="diagram"/>
  <p:tag name="KSO_WM_TEMPLATE_INDEX" val="20186151"/>
  <p:tag name="KSO_WM_UNIT_ID" val="diagram20186151_2*l_h_i*1_3_1"/>
  <p:tag name="KSO_WM_UNIT_INDEX" val="1_3_1"/>
  <p:tag name="KSO_WM_UNIT_LAYERLEVEL" val="1_1_1"/>
  <p:tag name="KSO_WM_UNIT_TEXT_FILL_FORE_SCHEMECOLOR_INDEX" val="15"/>
  <p:tag name="KSO_WM_UNIT_TEXT_FILL_TYPE" val="1"/>
  <p:tag name="KSO_WM_UNIT_TYPE" val="l_h_i"/>
  <p:tag name="KSO_WM_UNIT_USESOURCEFORMAT_APPLY" val="1"/>
</p:tagLst>
</file>

<file path=ppt/tags/tag260.xml><?xml version="1.0" encoding="utf-8"?>
<p:tagLst xmlns:p="http://schemas.openxmlformats.org/presentationml/2006/main">
  <p:tag name="AS_UNIQUEID" val="415"/>
</p:tagLst>
</file>

<file path=ppt/tags/tag261.xml><?xml version="1.0" encoding="utf-8"?>
<p:tagLst xmlns:p="http://schemas.openxmlformats.org/presentationml/2006/main">
  <p:tag name="AS_UNIQUEID" val="416"/>
</p:tagLst>
</file>

<file path=ppt/tags/tag262.xml><?xml version="1.0" encoding="utf-8"?>
<p:tagLst xmlns:p="http://schemas.openxmlformats.org/presentationml/2006/main">
  <p:tag name="AS_UNIQUEID" val="604"/>
</p:tagLst>
</file>

<file path=ppt/tags/tag263.xml><?xml version="1.0" encoding="utf-8"?>
<p:tagLst xmlns:p="http://schemas.openxmlformats.org/presentationml/2006/main">
  <p:tag name="AS_UNIQUEID" val="605"/>
</p:tagLst>
</file>

<file path=ppt/tags/tag264.xml><?xml version="1.0" encoding="utf-8"?>
<p:tagLst xmlns:p="http://schemas.openxmlformats.org/presentationml/2006/main">
  <p:tag name="AS_UNIQUEID" val="413"/>
</p:tagLst>
</file>

<file path=ppt/tags/tag265.xml><?xml version="1.0" encoding="utf-8"?>
<p:tagLst xmlns:p="http://schemas.openxmlformats.org/presentationml/2006/main">
  <p:tag name="AS_UNIQUEID" val="414"/>
</p:tagLst>
</file>

<file path=ppt/tags/tag266.xml><?xml version="1.0" encoding="utf-8"?>
<p:tagLst xmlns:p="http://schemas.openxmlformats.org/presentationml/2006/main">
  <p:tag name="AS_UNIQUEID" val="415"/>
</p:tagLst>
</file>

<file path=ppt/tags/tag267.xml><?xml version="1.0" encoding="utf-8"?>
<p:tagLst xmlns:p="http://schemas.openxmlformats.org/presentationml/2006/main">
  <p:tag name="AS_UNIQUEID" val="416"/>
</p:tagLst>
</file>

<file path=ppt/tags/tag268.xml><?xml version="1.0" encoding="utf-8"?>
<p:tagLst xmlns:p="http://schemas.openxmlformats.org/presentationml/2006/main">
  <p:tag name="AS_UNIQUEID" val="606"/>
</p:tagLst>
</file>

<file path=ppt/tags/tag269.xml><?xml version="1.0" encoding="utf-8"?>
<p:tagLst xmlns:p="http://schemas.openxmlformats.org/presentationml/2006/main">
  <p:tag name="AS_UNIQUEID" val="607"/>
</p:tagLst>
</file>

<file path=ppt/tags/tag27.xml><?xml version="1.0" encoding="utf-8"?>
<p:tagLst xmlns:p="http://schemas.openxmlformats.org/presentationml/2006/main">
  <p:tag name="AS_UNIQUEID" val="7099"/>
  <p:tag name="KSO_WM_BEAUTIFY_FLAG" val="#wm#"/>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3_1"/>
  <p:tag name="KSO_WM_UNIT_INDEX" val="1_3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270.xml><?xml version="1.0" encoding="utf-8"?>
<p:tagLst xmlns:p="http://schemas.openxmlformats.org/presentationml/2006/main">
  <p:tag name="AS_UNIQUEID" val="418"/>
</p:tagLst>
</file>

<file path=ppt/tags/tag271.xml><?xml version="1.0" encoding="utf-8"?>
<p:tagLst xmlns:p="http://schemas.openxmlformats.org/presentationml/2006/main">
  <p:tag name="AS_UNIQUEID" val="418"/>
</p:tagLst>
</file>

<file path=ppt/tags/tag272.xml><?xml version="1.0" encoding="utf-8"?>
<p:tagLst xmlns:p="http://schemas.openxmlformats.org/presentationml/2006/main">
  <p:tag name="AS_UNIQUEID" val="418"/>
</p:tagLst>
</file>

<file path=ppt/tags/tag273.xml><?xml version="1.0" encoding="utf-8"?>
<p:tagLst xmlns:p="http://schemas.openxmlformats.org/presentationml/2006/main">
  <p:tag name="AS_UNIQUEID" val="418"/>
</p:tagLst>
</file>

<file path=ppt/tags/tag274.xml><?xml version="1.0" encoding="utf-8"?>
<p:tagLst xmlns:p="http://schemas.openxmlformats.org/presentationml/2006/main">
  <p:tag name="AS_UNIQUEID" val="416"/>
</p:tagLst>
</file>

<file path=ppt/tags/tag275.xml><?xml version="1.0" encoding="utf-8"?>
<p:tagLst xmlns:p="http://schemas.openxmlformats.org/presentationml/2006/main">
  <p:tag name="AS_UNIQUEID" val="416"/>
</p:tagLst>
</file>

<file path=ppt/tags/tag276.xml><?xml version="1.0" encoding="utf-8"?>
<p:tagLst xmlns:p="http://schemas.openxmlformats.org/presentationml/2006/main">
  <p:tag name="AS_UNIQUEID" val="418"/>
</p:tagLst>
</file>

<file path=ppt/tags/tag277.xml><?xml version="1.0" encoding="utf-8"?>
<p:tagLst xmlns:p="http://schemas.openxmlformats.org/presentationml/2006/main">
  <p:tag name="AS_UNIQUEID" val="608"/>
</p:tagLst>
</file>

<file path=ppt/tags/tag278.xml><?xml version="1.0" encoding="utf-8"?>
<p:tagLst xmlns:p="http://schemas.openxmlformats.org/presentationml/2006/main">
  <p:tag name="AS_UNIQUEID" val="609"/>
</p:tagLst>
</file>

<file path=ppt/tags/tag279.xml><?xml version="1.0" encoding="utf-8"?>
<p:tagLst xmlns:p="http://schemas.openxmlformats.org/presentationml/2006/main">
  <p:tag name="AS_UNIQUEID" val="413"/>
</p:tagLst>
</file>

<file path=ppt/tags/tag28.xml><?xml version="1.0" encoding="utf-8"?>
<p:tagLst xmlns:p="http://schemas.openxmlformats.org/presentationml/2006/main">
  <p:tag name="AS_UNIQUEID" val="698"/>
  <p:tag name="KSO_WM_BEAUTIFY_FLAG" val=""/>
</p:tagLst>
</file>

<file path=ppt/tags/tag280.xml><?xml version="1.0" encoding="utf-8"?>
<p:tagLst xmlns:p="http://schemas.openxmlformats.org/presentationml/2006/main">
  <p:tag name="AS_UNIQUEID" val="414"/>
</p:tagLst>
</file>

<file path=ppt/tags/tag281.xml><?xml version="1.0" encoding="utf-8"?>
<p:tagLst xmlns:p="http://schemas.openxmlformats.org/presentationml/2006/main">
  <p:tag name="AS_UNIQUEID" val="415"/>
</p:tagLst>
</file>

<file path=ppt/tags/tag282.xml><?xml version="1.0" encoding="utf-8"?>
<p:tagLst xmlns:p="http://schemas.openxmlformats.org/presentationml/2006/main">
  <p:tag name="AS_UNIQUEID" val="416"/>
</p:tagLst>
</file>

<file path=ppt/tags/tag283.xml><?xml version="1.0" encoding="utf-8"?>
<p:tagLst xmlns:p="http://schemas.openxmlformats.org/presentationml/2006/main">
  <p:tag name="AS_UNIQUEID" val="610"/>
</p:tagLst>
</file>

<file path=ppt/tags/tag284.xml><?xml version="1.0" encoding="utf-8"?>
<p:tagLst xmlns:p="http://schemas.openxmlformats.org/presentationml/2006/main">
  <p:tag name="AS_UNIQUEID" val="611"/>
</p:tagLst>
</file>

<file path=ppt/tags/tag285.xml><?xml version="1.0" encoding="utf-8"?>
<p:tagLst xmlns:p="http://schemas.openxmlformats.org/presentationml/2006/main">
  <p:tag name="AS_UNIQUEID" val="418"/>
</p:tagLst>
</file>

<file path=ppt/tags/tag286.xml><?xml version="1.0" encoding="utf-8"?>
<p:tagLst xmlns:p="http://schemas.openxmlformats.org/presentationml/2006/main">
  <p:tag name="AS_UNIQUEID" val="418"/>
</p:tagLst>
</file>

<file path=ppt/tags/tag287.xml><?xml version="1.0" encoding="utf-8"?>
<p:tagLst xmlns:p="http://schemas.openxmlformats.org/presentationml/2006/main">
  <p:tag name="AS_UNIQUEID" val="1298"/>
  <p:tag name="KSO_WM_BEAUTIFY_FLAG" val=""/>
</p:tagLst>
</file>

<file path=ppt/tags/tag288.xml><?xml version="1.0" encoding="utf-8"?>
<p:tagLst xmlns:p="http://schemas.openxmlformats.org/presentationml/2006/main">
  <p:tag name="AS_UNIQUEID" val="1313"/>
  <p:tag name="KSO_WM_BEAUTIFY_FLAG" val=""/>
</p:tagLst>
</file>

<file path=ppt/tags/tag289.xml><?xml version="1.0" encoding="utf-8"?>
<p:tagLst xmlns:p="http://schemas.openxmlformats.org/presentationml/2006/main">
  <p:tag name="AS_UNIQUEID" val="1334"/>
</p:tagLst>
</file>

<file path=ppt/tags/tag29.xml><?xml version="1.0" encoding="utf-8"?>
<p:tagLst xmlns:p="http://schemas.openxmlformats.org/presentationml/2006/main">
  <p:tag name="AS_UNIQUEID" val="7100"/>
  <p:tag name="KSO_WM_BEAUTIFY_FLAG" val=""/>
  <p:tag name="KSO_WM_DIAGRAM_GROUP_CODE" val="l1-1"/>
  <p:tag name="KSO_WM_TAG_VERSION" val="1.0"/>
  <p:tag name="KSO_WM_TEMPLATE_CATEGORY" val="diagram"/>
  <p:tag name="KSO_WM_TEMPLATE_INDEX" val="20186151"/>
  <p:tag name="KSO_WM_UNIT_ID" val="diagram20186151_2*l_h_i*1_3_1"/>
  <p:tag name="KSO_WM_UNIT_INDEX" val="1_3_1"/>
  <p:tag name="KSO_WM_UNIT_LAYERLEVEL" val="1_1_1"/>
  <p:tag name="KSO_WM_UNIT_TEXT_FILL_FORE_SCHEMECOLOR_INDEX" val="15"/>
  <p:tag name="KSO_WM_UNIT_TEXT_FILL_TYPE" val="1"/>
  <p:tag name="KSO_WM_UNIT_TYPE" val="l_h_i"/>
  <p:tag name="KSO_WM_UNIT_USESOURCEFORMAT_APPLY" val="1"/>
</p:tagLst>
</file>

<file path=ppt/tags/tag290.xml><?xml version="1.0" encoding="utf-8"?>
<p:tagLst xmlns:p="http://schemas.openxmlformats.org/presentationml/2006/main">
  <p:tag name="AS_UNIQUEID" val="1313"/>
  <p:tag name="KSO_WM_BEAUTIFY_FLAG" val=""/>
</p:tagLst>
</file>

<file path=ppt/tags/tag291.xml><?xml version="1.0" encoding="utf-8"?>
<p:tagLst xmlns:p="http://schemas.openxmlformats.org/presentationml/2006/main">
  <p:tag name="AS_UNIQUEID" val="1298"/>
  <p:tag name="KSO_WM_BEAUTIFY_FLAG" val=""/>
</p:tagLst>
</file>

<file path=ppt/tags/tag292.xml><?xml version="1.0" encoding="utf-8"?>
<p:tagLst xmlns:p="http://schemas.openxmlformats.org/presentationml/2006/main">
  <p:tag name="AS_UNIQUEID" val="418"/>
</p:tagLst>
</file>

<file path=ppt/tags/tag293.xml><?xml version="1.0" encoding="utf-8"?>
<p:tagLst xmlns:p="http://schemas.openxmlformats.org/presentationml/2006/main">
  <p:tag name="AS_UNIQUEID" val="418"/>
</p:tagLst>
</file>

<file path=ppt/tags/tag294.xml><?xml version="1.0" encoding="utf-8"?>
<p:tagLst xmlns:p="http://schemas.openxmlformats.org/presentationml/2006/main">
  <p:tag name="AS_UNIQUEID" val="616"/>
</p:tagLst>
</file>

<file path=ppt/tags/tag295.xml><?xml version="1.0" encoding="utf-8"?>
<p:tagLst xmlns:p="http://schemas.openxmlformats.org/presentationml/2006/main">
  <p:tag name="AS_UNIQUEID" val="416"/>
</p:tagLst>
</file>

<file path=ppt/tags/tag296.xml><?xml version="1.0" encoding="utf-8"?>
<p:tagLst xmlns:p="http://schemas.openxmlformats.org/presentationml/2006/main">
  <p:tag name="AS_UNIQUEID" val="617"/>
</p:tagLst>
</file>

<file path=ppt/tags/tag297.xml><?xml version="1.0" encoding="utf-8"?>
<p:tagLst xmlns:p="http://schemas.openxmlformats.org/presentationml/2006/main">
  <p:tag name="AS_UNIQUEID" val="418"/>
</p:tagLst>
</file>

<file path=ppt/tags/tag298.xml><?xml version="1.0" encoding="utf-8"?>
<p:tagLst xmlns:p="http://schemas.openxmlformats.org/presentationml/2006/main">
  <p:tag name="AS_UNIQUEID" val="418"/>
</p:tagLst>
</file>

<file path=ppt/tags/tag299.xml><?xml version="1.0" encoding="utf-8"?>
<p:tagLst xmlns:p="http://schemas.openxmlformats.org/presentationml/2006/main">
  <p:tag name="AS_UNIQUEID" val="618"/>
</p:tagLst>
</file>

<file path=ppt/tags/tag3.xml><?xml version="1.0" encoding="utf-8"?>
<p:tagLst xmlns:p="http://schemas.openxmlformats.org/presentationml/2006/main">
  <p:tag name="AS_UNIQUEID" val="7072"/>
</p:tagLst>
</file>

<file path=ppt/tags/tag30.xml><?xml version="1.0" encoding="utf-8"?>
<p:tagLst xmlns:p="http://schemas.openxmlformats.org/presentationml/2006/main">
  <p:tag name="AS_UNIQUEID" val="7101"/>
  <p:tag name="KSO_WM_BEAUTIFY_FLAG" val=""/>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3_1"/>
  <p:tag name="KSO_WM_UNIT_INDEX" val="1_3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300.xml><?xml version="1.0" encoding="utf-8"?>
<p:tagLst xmlns:p="http://schemas.openxmlformats.org/presentationml/2006/main">
  <p:tag name="AS_UNIQUEID" val="416"/>
</p:tagLst>
</file>

<file path=ppt/tags/tag301.xml><?xml version="1.0" encoding="utf-8"?>
<p:tagLst xmlns:p="http://schemas.openxmlformats.org/presentationml/2006/main">
  <p:tag name="AS_UNIQUEID" val="619"/>
</p:tagLst>
</file>

<file path=ppt/tags/tag302.xml><?xml version="1.0" encoding="utf-8"?>
<p:tagLst xmlns:p="http://schemas.openxmlformats.org/presentationml/2006/main">
  <p:tag name="AS_UNIQUEID" val="418"/>
</p:tagLst>
</file>

<file path=ppt/tags/tag303.xml><?xml version="1.0" encoding="utf-8"?>
<p:tagLst xmlns:p="http://schemas.openxmlformats.org/presentationml/2006/main">
  <p:tag name="AS_UNIQUEID" val="620"/>
</p:tagLst>
</file>

<file path=ppt/tags/tag304.xml><?xml version="1.0" encoding="utf-8"?>
<p:tagLst xmlns:p="http://schemas.openxmlformats.org/presentationml/2006/main">
  <p:tag name="AS_UNIQUEID" val="416"/>
</p:tagLst>
</file>

<file path=ppt/tags/tag305.xml><?xml version="1.0" encoding="utf-8"?>
<p:tagLst xmlns:p="http://schemas.openxmlformats.org/presentationml/2006/main">
  <p:tag name="AS_UNIQUEID" val="621"/>
</p:tagLst>
</file>

<file path=ppt/tags/tag306.xml><?xml version="1.0" encoding="utf-8"?>
<p:tagLst xmlns:p="http://schemas.openxmlformats.org/presentationml/2006/main">
  <p:tag name="AS_UNIQUEID" val="622"/>
</p:tagLst>
</file>

<file path=ppt/tags/tag307.xml><?xml version="1.0" encoding="utf-8"?>
<p:tagLst xmlns:p="http://schemas.openxmlformats.org/presentationml/2006/main">
  <p:tag name="AS_UNIQUEID" val="416"/>
</p:tagLst>
</file>

<file path=ppt/tags/tag308.xml><?xml version="1.0" encoding="utf-8"?>
<p:tagLst xmlns:p="http://schemas.openxmlformats.org/presentationml/2006/main">
  <p:tag name="AS_UNIQUEID" val="623"/>
</p:tagLst>
</file>

<file path=ppt/tags/tag309.xml><?xml version="1.0" encoding="utf-8"?>
<p:tagLst xmlns:p="http://schemas.openxmlformats.org/presentationml/2006/main">
  <p:tag name="AS_UNIQUEID" val="624"/>
</p:tagLst>
</file>

<file path=ppt/tags/tag31.xml><?xml version="1.0" encoding="utf-8"?>
<p:tagLst xmlns:p="http://schemas.openxmlformats.org/presentationml/2006/main">
  <p:tag name="KSO_WM_BEAUTIFY_FLAG" val="#wm#"/>
  <p:tag name="KSO_WM_DIAGRAM_GROUP_CODE" val="l1-1"/>
  <p:tag name="KSO_WM_SLIDE_ID" val="diagram20186151_2"/>
  <p:tag name="KSO_WM_SLIDE_INDEX" val="2"/>
  <p:tag name="KSO_WM_SLIDE_ITEM_CNT" val="4"/>
  <p:tag name="KSO_WM_SLIDE_LAYOUT" val="h_l"/>
  <p:tag name="KSO_WM_SLIDE_LAYOUT_CNT" val="1_1"/>
  <p:tag name="KSO_WM_SLIDE_POSITION" val="90*120"/>
  <p:tag name="KSO_WM_SLIDE_SIZE" val="738*327"/>
  <p:tag name="KSO_WM_SLIDE_SUBTYPE" val="diag"/>
  <p:tag name="KSO_WM_SLIDE_TYPE" val="contents"/>
  <p:tag name="KSO_WM_TAG_VERSION" val="1.0"/>
  <p:tag name="KSO_WM_TEMPLATE_CATEGORY" val="diagram"/>
  <p:tag name="KSO_WM_TEMPLATE_INDEX" val="20186151"/>
</p:tagLst>
</file>

<file path=ppt/tags/tag310.xml><?xml version="1.0" encoding="utf-8"?>
<p:tagLst xmlns:p="http://schemas.openxmlformats.org/presentationml/2006/main">
  <p:tag name="AS_UNIQUEID" val="416"/>
</p:tagLst>
</file>

<file path=ppt/tags/tag311.xml><?xml version="1.0" encoding="utf-8"?>
<p:tagLst xmlns:p="http://schemas.openxmlformats.org/presentationml/2006/main">
  <p:tag name="AS_UNIQUEID" val="625"/>
</p:tagLst>
</file>

<file path=ppt/tags/tag312.xml><?xml version="1.0" encoding="utf-8"?>
<p:tagLst xmlns:p="http://schemas.openxmlformats.org/presentationml/2006/main">
  <p:tag name="AS_UNIQUEID" val="418"/>
</p:tagLst>
</file>

<file path=ppt/tags/tag313.xml><?xml version="1.0" encoding="utf-8"?>
<p:tagLst xmlns:p="http://schemas.openxmlformats.org/presentationml/2006/main">
  <p:tag name="AS_UNIQUEID" val="626"/>
</p:tagLst>
</file>

<file path=ppt/tags/tag314.xml><?xml version="1.0" encoding="utf-8"?>
<p:tagLst xmlns:p="http://schemas.openxmlformats.org/presentationml/2006/main">
  <p:tag name="AS_UNIQUEID" val="416"/>
</p:tagLst>
</file>

<file path=ppt/tags/tag315.xml><?xml version="1.0" encoding="utf-8"?>
<p:tagLst xmlns:p="http://schemas.openxmlformats.org/presentationml/2006/main">
  <p:tag name="AS_UNIQUEID" val="627"/>
</p:tagLst>
</file>

<file path=ppt/tags/tag316.xml><?xml version="1.0" encoding="utf-8"?>
<p:tagLst xmlns:p="http://schemas.openxmlformats.org/presentationml/2006/main">
  <p:tag name="AS_UNIQUEID" val="418"/>
</p:tagLst>
</file>

<file path=ppt/tags/tag317.xml><?xml version="1.0" encoding="utf-8"?>
<p:tagLst xmlns:p="http://schemas.openxmlformats.org/presentationml/2006/main">
  <p:tag name="AS_UNIQUEID" val="628"/>
</p:tagLst>
</file>

<file path=ppt/tags/tag318.xml><?xml version="1.0" encoding="utf-8"?>
<p:tagLst xmlns:p="http://schemas.openxmlformats.org/presentationml/2006/main">
  <p:tag name="AS_UNIQUEID" val="416"/>
</p:tagLst>
</file>

<file path=ppt/tags/tag319.xml><?xml version="1.0" encoding="utf-8"?>
<p:tagLst xmlns:p="http://schemas.openxmlformats.org/presentationml/2006/main">
  <p:tag name="AS_UNIQUEID" val="629"/>
</p:tagLst>
</file>

<file path=ppt/tags/tag32.xml><?xml version="1.0" encoding="utf-8"?>
<p:tagLst xmlns:p="http://schemas.openxmlformats.org/presentationml/2006/main">
  <p:tag name="AS_UNIQUEID" val="7103"/>
</p:tagLst>
</file>

<file path=ppt/tags/tag320.xml><?xml version="1.0" encoding="utf-8"?>
<p:tagLst xmlns:p="http://schemas.openxmlformats.org/presentationml/2006/main">
  <p:tag name="AS_UNIQUEID" val="630"/>
</p:tagLst>
</file>

<file path=ppt/tags/tag321.xml><?xml version="1.0" encoding="utf-8"?>
<p:tagLst xmlns:p="http://schemas.openxmlformats.org/presentationml/2006/main">
  <p:tag name="AS_UNIQUEID" val="416"/>
</p:tagLst>
</file>

<file path=ppt/tags/tag322.xml><?xml version="1.0" encoding="utf-8"?>
<p:tagLst xmlns:p="http://schemas.openxmlformats.org/presentationml/2006/main">
  <p:tag name="AS_UNIQUEID" val="631"/>
</p:tagLst>
</file>

<file path=ppt/tags/tag323.xml><?xml version="1.0" encoding="utf-8"?>
<p:tagLst xmlns:p="http://schemas.openxmlformats.org/presentationml/2006/main">
  <p:tag name="AS_UNIQUEID" val="418"/>
</p:tagLst>
</file>

<file path=ppt/tags/tag324.xml><?xml version="1.0" encoding="utf-8"?>
<p:tagLst xmlns:p="http://schemas.openxmlformats.org/presentationml/2006/main">
  <p:tag name="AS_UNIQUEID" val="418"/>
</p:tagLst>
</file>

<file path=ppt/tags/tag325.xml><?xml version="1.0" encoding="utf-8"?>
<p:tagLst xmlns:p="http://schemas.openxmlformats.org/presentationml/2006/main">
  <p:tag name="AS_UNIQUEID" val="1338"/>
</p:tagLst>
</file>

<file path=ppt/tags/tag326.xml><?xml version="1.0" encoding="utf-8"?>
<p:tagLst xmlns:p="http://schemas.openxmlformats.org/presentationml/2006/main">
  <p:tag name="AS_UNIQUEID" val="1339"/>
</p:tagLst>
</file>

<file path=ppt/tags/tag327.xml><?xml version="1.0" encoding="utf-8"?>
<p:tagLst xmlns:p="http://schemas.openxmlformats.org/presentationml/2006/main">
  <p:tag name="AS_UNIQUEID" val="1298"/>
</p:tagLst>
</file>

<file path=ppt/tags/tag328.xml><?xml version="1.0" encoding="utf-8"?>
<p:tagLst xmlns:p="http://schemas.openxmlformats.org/presentationml/2006/main">
  <p:tag name="AS_UNIQUEID" val="1313"/>
  <p:tag name="KSO_WM_BEAUTIFY_FLAG" val=""/>
</p:tagLst>
</file>

<file path=ppt/tags/tag329.xml><?xml version="1.0" encoding="utf-8"?>
<p:tagLst xmlns:p="http://schemas.openxmlformats.org/presentationml/2006/main">
  <p:tag name="AS_UNIQUEID" val="418"/>
</p:tagLst>
</file>

<file path=ppt/tags/tag33.xml><?xml version="1.0" encoding="utf-8"?>
<p:tagLst xmlns:p="http://schemas.openxmlformats.org/presentationml/2006/main">
  <p:tag name="AS_UNIQUEID" val="1273"/>
</p:tagLst>
</file>

<file path=ppt/tags/tag330.xml><?xml version="1.0" encoding="utf-8"?>
<p:tagLst xmlns:p="http://schemas.openxmlformats.org/presentationml/2006/main">
  <p:tag name="AS_UNIQUEID" val="418"/>
</p:tagLst>
</file>

<file path=ppt/tags/tag331.xml><?xml version="1.0" encoding="utf-8"?>
<p:tagLst xmlns:p="http://schemas.openxmlformats.org/presentationml/2006/main">
  <p:tag name="AS_UNIQUEID" val="634"/>
</p:tagLst>
</file>

<file path=ppt/tags/tag332.xml><?xml version="1.0" encoding="utf-8"?>
<p:tagLst xmlns:p="http://schemas.openxmlformats.org/presentationml/2006/main">
  <p:tag name="AS_UNIQUEID" val="416"/>
</p:tagLst>
</file>

<file path=ppt/tags/tag333.xml><?xml version="1.0" encoding="utf-8"?>
<p:tagLst xmlns:p="http://schemas.openxmlformats.org/presentationml/2006/main">
  <p:tag name="AS_UNIQUEID" val="635"/>
</p:tagLst>
</file>

<file path=ppt/tags/tag334.xml><?xml version="1.0" encoding="utf-8"?>
<p:tagLst xmlns:p="http://schemas.openxmlformats.org/presentationml/2006/main">
  <p:tag name="AS_UNIQUEID" val="418"/>
</p:tagLst>
</file>

<file path=ppt/tags/tag335.xml><?xml version="1.0" encoding="utf-8"?>
<p:tagLst xmlns:p="http://schemas.openxmlformats.org/presentationml/2006/main">
  <p:tag name="AS_UNIQUEID" val="418"/>
</p:tagLst>
</file>

<file path=ppt/tags/tag336.xml><?xml version="1.0" encoding="utf-8"?>
<p:tagLst xmlns:p="http://schemas.openxmlformats.org/presentationml/2006/main">
  <p:tag name="AS_UNIQUEID" val="636"/>
</p:tagLst>
</file>

<file path=ppt/tags/tag337.xml><?xml version="1.0" encoding="utf-8"?>
<p:tagLst xmlns:p="http://schemas.openxmlformats.org/presentationml/2006/main">
  <p:tag name="AS_UNIQUEID" val="416"/>
</p:tagLst>
</file>

<file path=ppt/tags/tag338.xml><?xml version="1.0" encoding="utf-8"?>
<p:tagLst xmlns:p="http://schemas.openxmlformats.org/presentationml/2006/main">
  <p:tag name="AS_UNIQUEID" val="637"/>
</p:tagLst>
</file>

<file path=ppt/tags/tag339.xml><?xml version="1.0" encoding="utf-8"?>
<p:tagLst xmlns:p="http://schemas.openxmlformats.org/presentationml/2006/main">
  <p:tag name="AS_UNIQUEID" val="418"/>
</p:tagLst>
</file>

<file path=ppt/tags/tag34.xml><?xml version="1.0" encoding="utf-8"?>
<p:tagLst xmlns:p="http://schemas.openxmlformats.org/presentationml/2006/main">
  <p:tag name="AS_UNIQUEID" val="1274"/>
</p:tagLst>
</file>

<file path=ppt/tags/tag340.xml><?xml version="1.0" encoding="utf-8"?>
<p:tagLst xmlns:p="http://schemas.openxmlformats.org/presentationml/2006/main">
  <p:tag name="AS_UNIQUEID" val="638"/>
</p:tagLst>
</file>

<file path=ppt/tags/tag341.xml><?xml version="1.0" encoding="utf-8"?>
<p:tagLst xmlns:p="http://schemas.openxmlformats.org/presentationml/2006/main">
  <p:tag name="AS_UNIQUEID" val="416"/>
</p:tagLst>
</file>

<file path=ppt/tags/tag342.xml><?xml version="1.0" encoding="utf-8"?>
<p:tagLst xmlns:p="http://schemas.openxmlformats.org/presentationml/2006/main">
  <p:tag name="AS_UNIQUEID" val="639"/>
</p:tagLst>
</file>

<file path=ppt/tags/tag343.xml><?xml version="1.0" encoding="utf-8"?>
<p:tagLst xmlns:p="http://schemas.openxmlformats.org/presentationml/2006/main">
  <p:tag name="AS_UNIQUEID" val="640"/>
</p:tagLst>
</file>

<file path=ppt/tags/tag344.xml><?xml version="1.0" encoding="utf-8"?>
<p:tagLst xmlns:p="http://schemas.openxmlformats.org/presentationml/2006/main">
  <p:tag name="AS_UNIQUEID" val="416"/>
</p:tagLst>
</file>

<file path=ppt/tags/tag345.xml><?xml version="1.0" encoding="utf-8"?>
<p:tagLst xmlns:p="http://schemas.openxmlformats.org/presentationml/2006/main">
  <p:tag name="AS_UNIQUEID" val="641"/>
</p:tagLst>
</file>

<file path=ppt/tags/tag346.xml><?xml version="1.0" encoding="utf-8"?>
<p:tagLst xmlns:p="http://schemas.openxmlformats.org/presentationml/2006/main">
  <p:tag name="AS_UNIQUEID" val="642"/>
</p:tagLst>
</file>

<file path=ppt/tags/tag347.xml><?xml version="1.0" encoding="utf-8"?>
<p:tagLst xmlns:p="http://schemas.openxmlformats.org/presentationml/2006/main">
  <p:tag name="AS_UNIQUEID" val="416"/>
</p:tagLst>
</file>

<file path=ppt/tags/tag348.xml><?xml version="1.0" encoding="utf-8"?>
<p:tagLst xmlns:p="http://schemas.openxmlformats.org/presentationml/2006/main">
  <p:tag name="AS_UNIQUEID" val="643"/>
</p:tagLst>
</file>

<file path=ppt/tags/tag349.xml><?xml version="1.0" encoding="utf-8"?>
<p:tagLst xmlns:p="http://schemas.openxmlformats.org/presentationml/2006/main">
  <p:tag name="AS_UNIQUEID" val="418"/>
</p:tagLst>
</file>

<file path=ppt/tags/tag35.xml><?xml version="1.0" encoding="utf-8"?>
<p:tagLst xmlns:p="http://schemas.openxmlformats.org/presentationml/2006/main">
  <p:tag name="AS_UNIQUEID" val="389"/>
</p:tagLst>
</file>

<file path=ppt/tags/tag350.xml><?xml version="1.0" encoding="utf-8"?>
<p:tagLst xmlns:p="http://schemas.openxmlformats.org/presentationml/2006/main">
  <p:tag name="AS_UNIQUEID" val="644"/>
</p:tagLst>
</file>

<file path=ppt/tags/tag351.xml><?xml version="1.0" encoding="utf-8"?>
<p:tagLst xmlns:p="http://schemas.openxmlformats.org/presentationml/2006/main">
  <p:tag name="AS_UNIQUEID" val="416"/>
</p:tagLst>
</file>

<file path=ppt/tags/tag352.xml><?xml version="1.0" encoding="utf-8"?>
<p:tagLst xmlns:p="http://schemas.openxmlformats.org/presentationml/2006/main">
  <p:tag name="AS_UNIQUEID" val="645"/>
</p:tagLst>
</file>

<file path=ppt/tags/tag353.xml><?xml version="1.0" encoding="utf-8"?>
<p:tagLst xmlns:p="http://schemas.openxmlformats.org/presentationml/2006/main">
  <p:tag name="AS_UNIQUEID" val="418"/>
</p:tagLst>
</file>

<file path=ppt/tags/tag354.xml><?xml version="1.0" encoding="utf-8"?>
<p:tagLst xmlns:p="http://schemas.openxmlformats.org/presentationml/2006/main">
  <p:tag name="AS_UNIQUEID" val="646"/>
</p:tagLst>
</file>

<file path=ppt/tags/tag355.xml><?xml version="1.0" encoding="utf-8"?>
<p:tagLst xmlns:p="http://schemas.openxmlformats.org/presentationml/2006/main">
  <p:tag name="AS_UNIQUEID" val="416"/>
</p:tagLst>
</file>

<file path=ppt/tags/tag356.xml><?xml version="1.0" encoding="utf-8"?>
<p:tagLst xmlns:p="http://schemas.openxmlformats.org/presentationml/2006/main">
  <p:tag name="AS_UNIQUEID" val="647"/>
</p:tagLst>
</file>

<file path=ppt/tags/tag357.xml><?xml version="1.0" encoding="utf-8"?>
<p:tagLst xmlns:p="http://schemas.openxmlformats.org/presentationml/2006/main">
  <p:tag name="AS_UNIQUEID" val="648"/>
</p:tagLst>
</file>

<file path=ppt/tags/tag358.xml><?xml version="1.0" encoding="utf-8"?>
<p:tagLst xmlns:p="http://schemas.openxmlformats.org/presentationml/2006/main">
  <p:tag name="AS_UNIQUEID" val="416"/>
</p:tagLst>
</file>

<file path=ppt/tags/tag359.xml><?xml version="1.0" encoding="utf-8"?>
<p:tagLst xmlns:p="http://schemas.openxmlformats.org/presentationml/2006/main">
  <p:tag name="AS_UNIQUEID" val="649"/>
</p:tagLst>
</file>

<file path=ppt/tags/tag36.xml><?xml version="1.0" encoding="utf-8"?>
<p:tagLst xmlns:p="http://schemas.openxmlformats.org/presentationml/2006/main">
  <p:tag name="AS_UNIQUEID" val="1275"/>
</p:tagLst>
</file>

<file path=ppt/tags/tag360.xml><?xml version="1.0" encoding="utf-8"?>
<p:tagLst xmlns:p="http://schemas.openxmlformats.org/presentationml/2006/main">
  <p:tag name="AS_UNIQUEID" val="418"/>
</p:tagLst>
</file>

<file path=ppt/tags/tag361.xml><?xml version="1.0" encoding="utf-8"?>
<p:tagLst xmlns:p="http://schemas.openxmlformats.org/presentationml/2006/main">
  <p:tag name="AS_UNIQUEID" val="418"/>
</p:tagLst>
</file>

<file path=ppt/tags/tag362.xml><?xml version="1.0" encoding="utf-8"?>
<p:tagLst xmlns:p="http://schemas.openxmlformats.org/presentationml/2006/main">
  <p:tag name="AS_UNIQUEID" val="1342"/>
</p:tagLst>
</file>

<file path=ppt/tags/tag363.xml><?xml version="1.0" encoding="utf-8"?>
<p:tagLst xmlns:p="http://schemas.openxmlformats.org/presentationml/2006/main">
  <p:tag name="AS_UNIQUEID" val="1338"/>
</p:tagLst>
</file>

<file path=ppt/tags/tag364.xml><?xml version="1.0" encoding="utf-8"?>
<p:tagLst xmlns:p="http://schemas.openxmlformats.org/presentationml/2006/main">
  <p:tag name="AS_UNIQUEID" val="1298"/>
  <p:tag name="KSO_WM_BEAUTIFY_FLAG" val=""/>
</p:tagLst>
</file>

<file path=ppt/tags/tag365.xml><?xml version="1.0" encoding="utf-8"?>
<p:tagLst xmlns:p="http://schemas.openxmlformats.org/presentationml/2006/main">
  <p:tag name="AS_UNIQUEID" val="1313"/>
  <p:tag name="KSO_WM_BEAUTIFY_FLAG" val=""/>
</p:tagLst>
</file>

<file path=ppt/tags/tag366.xml><?xml version="1.0" encoding="utf-8"?>
<p:tagLst xmlns:p="http://schemas.openxmlformats.org/presentationml/2006/main">
  <p:tag name="AS_UNIQUEID" val="7156"/>
</p:tagLst>
</file>

<file path=ppt/tags/tag367.xml><?xml version="1.0" encoding="utf-8"?>
<p:tagLst xmlns:p="http://schemas.openxmlformats.org/presentationml/2006/main">
  <p:tag name="AS_UNIQUEID" val="1343"/>
</p:tagLst>
</file>

<file path=ppt/tags/tag368.xml><?xml version="1.0" encoding="utf-8"?>
<p:tagLst xmlns:p="http://schemas.openxmlformats.org/presentationml/2006/main">
  <p:tag name="AS_UNIQUEID" val="1344"/>
</p:tagLst>
</file>

<file path=ppt/tags/tag369.xml><?xml version="1.0" encoding="utf-8"?>
<p:tagLst xmlns:p="http://schemas.openxmlformats.org/presentationml/2006/main">
  <p:tag name="AS_UNIQUEID" val="1338"/>
</p:tagLst>
</file>

<file path=ppt/tags/tag37.xml><?xml version="1.0" encoding="utf-8"?>
<p:tagLst xmlns:p="http://schemas.openxmlformats.org/presentationml/2006/main">
  <p:tag name="AS_UNIQUEID" val="391"/>
  <p:tag name="KSO_WM_UNIT_PLACING_PICTURE_USER_VIEWPORT" val="{&quot;height&quot;:3226,&quot;width&quot;:4449}"/>
</p:tagLst>
</file>

<file path=ppt/tags/tag370.xml><?xml version="1.0" encoding="utf-8"?>
<p:tagLst xmlns:p="http://schemas.openxmlformats.org/presentationml/2006/main">
  <p:tag name="AS_UNIQUEID" val="5679"/>
</p:tagLst>
</file>

<file path=ppt/tags/tag371.xml><?xml version="1.0" encoding="utf-8"?>
<p:tagLst xmlns:p="http://schemas.openxmlformats.org/presentationml/2006/main">
  <p:tag name="AS_UNIQUEID" val="5680"/>
</p:tagLst>
</file>

<file path=ppt/tags/tag372.xml><?xml version="1.0" encoding="utf-8"?>
<p:tagLst xmlns:p="http://schemas.openxmlformats.org/presentationml/2006/main">
  <p:tag name="AS_UNIQUEID" val="1298"/>
  <p:tag name="KSO_WM_BEAUTIFY_FLAG" val=""/>
</p:tagLst>
</file>

<file path=ppt/tags/tag373.xml><?xml version="1.0" encoding="utf-8"?>
<p:tagLst xmlns:p="http://schemas.openxmlformats.org/presentationml/2006/main">
  <p:tag name="AS_UNIQUEID" val="1313"/>
  <p:tag name="KSO_WM_BEAUTIFY_FLAG" val=""/>
</p:tagLst>
</file>

<file path=ppt/tags/tag374.xml><?xml version="1.0" encoding="utf-8"?>
<p:tagLst xmlns:p="http://schemas.openxmlformats.org/presentationml/2006/main">
  <p:tag name="AS_UNIQUEID" val="418"/>
</p:tagLst>
</file>

<file path=ppt/tags/tag375.xml><?xml version="1.0" encoding="utf-8"?>
<p:tagLst xmlns:p="http://schemas.openxmlformats.org/presentationml/2006/main">
  <p:tag name="AS_UNIQUEID" val="1348"/>
</p:tagLst>
</file>

<file path=ppt/tags/tag376.xml><?xml version="1.0" encoding="utf-8"?>
<p:tagLst xmlns:p="http://schemas.openxmlformats.org/presentationml/2006/main">
  <p:tag name="AS_UNIQUEID" val="418"/>
</p:tagLst>
</file>

<file path=ppt/tags/tag377.xml><?xml version="1.0" encoding="utf-8"?>
<p:tagLst xmlns:p="http://schemas.openxmlformats.org/presentationml/2006/main">
  <p:tag name="AS_UNIQUEID" val="1338"/>
</p:tagLst>
</file>

<file path=ppt/tags/tag378.xml><?xml version="1.0" encoding="utf-8"?>
<p:tagLst xmlns:p="http://schemas.openxmlformats.org/presentationml/2006/main">
  <p:tag name="AS_UNIQUEID" val="1298"/>
  <p:tag name="KSO_WM_BEAUTIFY_FLAG" val=""/>
</p:tagLst>
</file>

<file path=ppt/tags/tag379.xml><?xml version="1.0" encoding="utf-8"?>
<p:tagLst xmlns:p="http://schemas.openxmlformats.org/presentationml/2006/main">
  <p:tag name="AS_UNIQUEID" val="1313"/>
  <p:tag name="KSO_WM_BEAUTIFY_FLAG" val=""/>
</p:tagLst>
</file>

<file path=ppt/tags/tag38.xml><?xml version="1.0" encoding="utf-8"?>
<p:tagLst xmlns:p="http://schemas.openxmlformats.org/presentationml/2006/main">
  <p:tag name="AS_UNIQUEID" val="7104"/>
  <p:tag name="KSO_WM_BEAUTIFY_FLAG" val=""/>
</p:tagLst>
</file>

<file path=ppt/tags/tag380.xml><?xml version="1.0" encoding="utf-8"?>
<p:tagLst xmlns:p="http://schemas.openxmlformats.org/presentationml/2006/main">
  <p:tag name="AS_UNIQUEID" val="418"/>
</p:tagLst>
</file>

<file path=ppt/tags/tag381.xml><?xml version="1.0" encoding="utf-8"?>
<p:tagLst xmlns:p="http://schemas.openxmlformats.org/presentationml/2006/main">
  <p:tag name="AS_UNIQUEID" val="1351"/>
</p:tagLst>
</file>

<file path=ppt/tags/tag382.xml><?xml version="1.0" encoding="utf-8"?>
<p:tagLst xmlns:p="http://schemas.openxmlformats.org/presentationml/2006/main">
  <p:tag name="AS_UNIQUEID" val="1352"/>
</p:tagLst>
</file>

<file path=ppt/tags/tag383.xml><?xml version="1.0" encoding="utf-8"?>
<p:tagLst xmlns:p="http://schemas.openxmlformats.org/presentationml/2006/main">
  <p:tag name="AS_UNIQUEID" val="664"/>
</p:tagLst>
</file>

<file path=ppt/tags/tag384.xml><?xml version="1.0" encoding="utf-8"?>
<p:tagLst xmlns:p="http://schemas.openxmlformats.org/presentationml/2006/main">
  <p:tag name="AS_UNIQUEID" val="665"/>
</p:tagLst>
</file>

<file path=ppt/tags/tag385.xml><?xml version="1.0" encoding="utf-8"?>
<p:tagLst xmlns:p="http://schemas.openxmlformats.org/presentationml/2006/main">
  <p:tag name="AS_UNIQUEID" val="666"/>
</p:tagLst>
</file>

<file path=ppt/tags/tag386.xml><?xml version="1.0" encoding="utf-8"?>
<p:tagLst xmlns:p="http://schemas.openxmlformats.org/presentationml/2006/main">
  <p:tag name="AS_UNIQUEID" val="667"/>
</p:tagLst>
</file>

<file path=ppt/tags/tag387.xml><?xml version="1.0" encoding="utf-8"?>
<p:tagLst xmlns:p="http://schemas.openxmlformats.org/presentationml/2006/main">
  <p:tag name="AS_UNIQUEID" val="668"/>
</p:tagLst>
</file>

<file path=ppt/tags/tag388.xml><?xml version="1.0" encoding="utf-8"?>
<p:tagLst xmlns:p="http://schemas.openxmlformats.org/presentationml/2006/main">
  <p:tag name="AS_UNIQUEID" val="669"/>
</p:tagLst>
</file>

<file path=ppt/tags/tag389.xml><?xml version="1.0" encoding="utf-8"?>
<p:tagLst xmlns:p="http://schemas.openxmlformats.org/presentationml/2006/main">
  <p:tag name="AS_UNIQUEID" val="670"/>
</p:tagLst>
</file>

<file path=ppt/tags/tag39.xml><?xml version="1.0" encoding="utf-8"?>
<p:tagLst xmlns:p="http://schemas.openxmlformats.org/presentationml/2006/main">
  <p:tag name="AS_UNIQUEID" val="1273"/>
  <p:tag name="KSO_WM_BEAUTIFY_FLAG" val=""/>
</p:tagLst>
</file>

<file path=ppt/tags/tag390.xml><?xml version="1.0" encoding="utf-8"?>
<p:tagLst xmlns:p="http://schemas.openxmlformats.org/presentationml/2006/main">
  <p:tag name="AS_UNIQUEID" val="671"/>
</p:tagLst>
</file>

<file path=ppt/tags/tag391.xml><?xml version="1.0" encoding="utf-8"?>
<p:tagLst xmlns:p="http://schemas.openxmlformats.org/presentationml/2006/main">
  <p:tag name="AS_UNIQUEID" val="672"/>
</p:tagLst>
</file>

<file path=ppt/tags/tag392.xml><?xml version="1.0" encoding="utf-8"?>
<p:tagLst xmlns:p="http://schemas.openxmlformats.org/presentationml/2006/main">
  <p:tag name="AS_UNIQUEID" val="673"/>
</p:tagLst>
</file>

<file path=ppt/tags/tag393.xml><?xml version="1.0" encoding="utf-8"?>
<p:tagLst xmlns:p="http://schemas.openxmlformats.org/presentationml/2006/main">
  <p:tag name="AS_UNIQUEID" val="674"/>
</p:tagLst>
</file>

<file path=ppt/tags/tag394.xml><?xml version="1.0" encoding="utf-8"?>
<p:tagLst xmlns:p="http://schemas.openxmlformats.org/presentationml/2006/main">
  <p:tag name="AS_UNIQUEID" val="675"/>
</p:tagLst>
</file>

<file path=ppt/tags/tag395.xml><?xml version="1.0" encoding="utf-8"?>
<p:tagLst xmlns:p="http://schemas.openxmlformats.org/presentationml/2006/main">
  <p:tag name="AS_UNIQUEID" val="676"/>
</p:tagLst>
</file>

<file path=ppt/tags/tag396.xml><?xml version="1.0" encoding="utf-8"?>
<p:tagLst xmlns:p="http://schemas.openxmlformats.org/presentationml/2006/main">
  <p:tag name="AS_UNIQUEID" val="1298"/>
  <p:tag name="KSO_WM_BEAUTIFY_FLAG" val=""/>
</p:tagLst>
</file>

<file path=ppt/tags/tag397.xml><?xml version="1.0" encoding="utf-8"?>
<p:tagLst xmlns:p="http://schemas.openxmlformats.org/presentationml/2006/main">
  <p:tag name="AS_UNIQUEID" val="1355"/>
</p:tagLst>
</file>

<file path=ppt/tags/tag398.xml><?xml version="1.0" encoding="utf-8"?>
<p:tagLst xmlns:p="http://schemas.openxmlformats.org/presentationml/2006/main">
  <p:tag name="AS_UNIQUEID" val="418"/>
</p:tagLst>
</file>

<file path=ppt/tags/tag399.xml><?xml version="1.0" encoding="utf-8"?>
<p:tagLst xmlns:p="http://schemas.openxmlformats.org/presentationml/2006/main">
  <p:tag name="AS_UNIQUEID" val="184"/>
</p:tagLst>
</file>

<file path=ppt/tags/tag4.xml><?xml version="1.0" encoding="utf-8"?>
<p:tagLst xmlns:p="http://schemas.openxmlformats.org/presentationml/2006/main">
  <p:tag name="AS_UNIQUEID" val="7073"/>
</p:tagLst>
</file>

<file path=ppt/tags/tag40.xml><?xml version="1.0" encoding="utf-8"?>
<p:tagLst xmlns:p="http://schemas.openxmlformats.org/presentationml/2006/main">
  <p:tag name="AS_UNIQUEID" val="7106"/>
</p:tagLst>
</file>

<file path=ppt/tags/tag400.xml><?xml version="1.0" encoding="utf-8"?>
<p:tagLst xmlns:p="http://schemas.openxmlformats.org/presentationml/2006/main">
  <p:tag name="AS_UNIQUEID" val="1842"/>
</p:tagLst>
</file>

<file path=ppt/tags/tag401.xml><?xml version="1.0" encoding="utf-8"?>
<p:tagLst xmlns:p="http://schemas.openxmlformats.org/presentationml/2006/main">
  <p:tag name="AS_UNIQUEID" val="1843"/>
</p:tagLst>
</file>

<file path=ppt/tags/tag402.xml><?xml version="1.0" encoding="utf-8"?>
<p:tagLst xmlns:p="http://schemas.openxmlformats.org/presentationml/2006/main">
  <p:tag name="AS_UNIQUEID" val="3776"/>
</p:tagLst>
</file>

<file path=ppt/tags/tag403.xml><?xml version="1.0" encoding="utf-8"?>
<p:tagLst xmlns:p="http://schemas.openxmlformats.org/presentationml/2006/main">
  <p:tag name="AS_UNIQUEID" val="3777"/>
</p:tagLst>
</file>

<file path=ppt/tags/tag404.xml><?xml version="1.0" encoding="utf-8"?>
<p:tagLst xmlns:p="http://schemas.openxmlformats.org/presentationml/2006/main">
  <p:tag name="AS_UNIQUEID" val="3778"/>
</p:tagLst>
</file>

<file path=ppt/tags/tag405.xml><?xml version="1.0" encoding="utf-8"?>
<p:tagLst xmlns:p="http://schemas.openxmlformats.org/presentationml/2006/main">
  <p:tag name="AS_UNIQUEID" val="1358"/>
</p:tagLst>
</file>

<file path=ppt/tags/tag406.xml><?xml version="1.0" encoding="utf-8"?>
<p:tagLst xmlns:p="http://schemas.openxmlformats.org/presentationml/2006/main">
  <p:tag name="AS_UNIQUEID" val="7141"/>
</p:tagLst>
</file>

<file path=ppt/tags/tag407.xml><?xml version="1.0" encoding="utf-8"?>
<p:tagLst xmlns:p="http://schemas.openxmlformats.org/presentationml/2006/main">
  <p:tag name="AS_UNIQUEID" val="7142"/>
</p:tagLst>
</file>

<file path=ppt/tags/tag408.xml><?xml version="1.0" encoding="utf-8"?>
<p:tagLst xmlns:p="http://schemas.openxmlformats.org/presentationml/2006/main">
  <p:tag name="AS_UNIQUEID" val="7143"/>
</p:tagLst>
</file>

<file path=ppt/tags/tag409.xml><?xml version="1.0" encoding="utf-8"?>
<p:tagLst xmlns:p="http://schemas.openxmlformats.org/presentationml/2006/main">
  <p:tag name="AS_UNIQUEID" val="7144"/>
</p:tagLst>
</file>

<file path=ppt/tags/tag41.xml><?xml version="1.0" encoding="utf-8"?>
<p:tagLst xmlns:p="http://schemas.openxmlformats.org/presentationml/2006/main">
  <p:tag name="AS_UNIQUEID" val="7107"/>
</p:tagLst>
</file>

<file path=ppt/tags/tag410.xml><?xml version="1.0" encoding="utf-8"?>
<p:tagLst xmlns:p="http://schemas.openxmlformats.org/presentationml/2006/main">
  <p:tag name="AS_UNIQUEID" val="7145"/>
</p:tagLst>
</file>

<file path=ppt/tags/tag411.xml><?xml version="1.0" encoding="utf-8"?>
<p:tagLst xmlns:p="http://schemas.openxmlformats.org/presentationml/2006/main">
  <p:tag name="AS_UNIQUEID" val="7146"/>
</p:tagLst>
</file>

<file path=ppt/tags/tag412.xml><?xml version="1.0" encoding="utf-8"?>
<p:tagLst xmlns:p="http://schemas.openxmlformats.org/presentationml/2006/main">
  <p:tag name="AS_UNIQUEID" val="7147"/>
</p:tagLst>
</file>

<file path=ppt/tags/tag413.xml><?xml version="1.0" encoding="utf-8"?>
<p:tagLst xmlns:p="http://schemas.openxmlformats.org/presentationml/2006/main">
  <p:tag name="AS_UNIQUEID" val="7148"/>
</p:tagLst>
</file>

<file path=ppt/tags/tag414.xml><?xml version="1.0" encoding="utf-8"?>
<p:tagLst xmlns:p="http://schemas.openxmlformats.org/presentationml/2006/main">
  <p:tag name="AS_UNIQUEID" val="1358"/>
</p:tagLst>
</file>

<file path=ppt/tags/tag415.xml><?xml version="1.0" encoding="utf-8"?>
<p:tagLst xmlns:p="http://schemas.openxmlformats.org/presentationml/2006/main">
  <p:tag name="AS_UNIQUEID" val="7150"/>
</p:tagLst>
</file>

<file path=ppt/tags/tag416.xml><?xml version="1.0" encoding="utf-8"?>
<p:tagLst xmlns:p="http://schemas.openxmlformats.org/presentationml/2006/main">
  <p:tag name="AS_UNIQUEID" val="7151"/>
</p:tagLst>
</file>

<file path=ppt/tags/tag417.xml><?xml version="1.0" encoding="utf-8"?>
<p:tagLst xmlns:p="http://schemas.openxmlformats.org/presentationml/2006/main">
  <p:tag name="AS_UNIQUEID" val="7152"/>
</p:tagLst>
</file>

<file path=ppt/tags/tag418.xml><?xml version="1.0" encoding="utf-8"?>
<p:tagLst xmlns:p="http://schemas.openxmlformats.org/presentationml/2006/main">
  <p:tag name="AS_UNIQUEID" val="7153"/>
</p:tagLst>
</file>

<file path=ppt/tags/tag419.xml><?xml version="1.0" encoding="utf-8"?>
<p:tagLst xmlns:p="http://schemas.openxmlformats.org/presentationml/2006/main">
  <p:tag name="AS_UNIQUEID" val="7154"/>
</p:tagLst>
</file>

<file path=ppt/tags/tag42.xml><?xml version="1.0" encoding="utf-8"?>
<p:tagLst xmlns:p="http://schemas.openxmlformats.org/presentationml/2006/main">
  <p:tag name="AS_UNIQUEID" val="7108"/>
  <p:tag name="KSO_WM_BEAUTIFY_FLAG" val=""/>
</p:tagLst>
</file>

<file path=ppt/tags/tag420.xml><?xml version="1.0" encoding="utf-8"?>
<p:tagLst xmlns:p="http://schemas.openxmlformats.org/presentationml/2006/main">
  <p:tag name="AS_UNIQUEID" val="7155"/>
  <p:tag name="KSO_WM_BEAUTIFY_FLAG" val=""/>
</p:tagLst>
</file>

<file path=ppt/tags/tag421.xml><?xml version="1.0" encoding="utf-8"?>
<p:tagLst xmlns:p="http://schemas.openxmlformats.org/presentationml/2006/main">
  <p:tag name="AS_UNIQUEID" val="1260"/>
</p:tagLst>
</file>

<file path=ppt/tags/tag422.xml><?xml version="1.0" encoding="utf-8"?>
<p:tagLst xmlns:p="http://schemas.openxmlformats.org/presentationml/2006/main">
  <p:tag name="AS_UNIQUEID" val="1261"/>
</p:tagLst>
</file>

<file path=ppt/tags/tag423.xml><?xml version="1.0" encoding="utf-8"?>
<p:tagLst xmlns:p="http://schemas.openxmlformats.org/presentationml/2006/main">
  <p:tag name="AS_UNIQUEID" val="1262"/>
</p:tagLst>
</file>

<file path=ppt/tags/tag424.xml><?xml version="1.0" encoding="utf-8"?>
<p:tagLst xmlns:p="http://schemas.openxmlformats.org/presentationml/2006/main">
  <p:tag name="AS_UNIQUEID" val="1263"/>
</p:tagLst>
</file>

<file path=ppt/tags/tag425.xml><?xml version="1.0" encoding="utf-8"?>
<p:tagLst xmlns:p="http://schemas.openxmlformats.org/presentationml/2006/main">
  <p:tag name="AS_UNIQUEID" val="1264"/>
</p:tagLst>
</file>

<file path=ppt/tags/tag426.xml><?xml version="1.0" encoding="utf-8"?>
<p:tagLst xmlns:p="http://schemas.openxmlformats.org/presentationml/2006/main">
  <p:tag name="AS_UNIQUEID" val="1265"/>
</p:tagLst>
</file>

<file path=ppt/tags/tag427.xml><?xml version="1.0" encoding="utf-8"?>
<p:tagLst xmlns:p="http://schemas.openxmlformats.org/presentationml/2006/main">
  <p:tag name="AS_OS" val="Unix 3.10 unknown"/>
  <p:tag name="AS_RELEASE_DATE" val="2023.03.31"/>
  <p:tag name="AS_TITLE" val="Aspose.Slides for Java"/>
  <p:tag name="AS_VERSION" val="23.3"/>
  <p:tag name="COMMONDATA" val="eyJoZGlkIjoiNTIzNTM4ZGIwYWI0NTZjMzk0Y2ViYTI1ODRkMjJlNDYifQ=="/>
  <p:tag name="KSO_WPP_MARK_KEY" val="9a55e9db-fb08-427a-9c10-de3d386f7359"/>
</p:tagLst>
</file>

<file path=ppt/tags/tag43.xml><?xml version="1.0" encoding="utf-8"?>
<p:tagLst xmlns:p="http://schemas.openxmlformats.org/presentationml/2006/main">
  <p:tag name="AS_UNIQUEID" val="1486"/>
</p:tagLst>
</file>

<file path=ppt/tags/tag44.xml><?xml version="1.0" encoding="utf-8"?>
<p:tagLst xmlns:p="http://schemas.openxmlformats.org/presentationml/2006/main">
  <p:tag name="AS_UNIQUEID" val="1488"/>
</p:tagLst>
</file>

<file path=ppt/tags/tag45.xml><?xml version="1.0" encoding="utf-8"?>
<p:tagLst xmlns:p="http://schemas.openxmlformats.org/presentationml/2006/main">
  <p:tag name="AS_UNIQUEID" val="1489"/>
</p:tagLst>
</file>

<file path=ppt/tags/tag46.xml><?xml version="1.0" encoding="utf-8"?>
<p:tagLst xmlns:p="http://schemas.openxmlformats.org/presentationml/2006/main">
  <p:tag name="AS_UNIQUEID" val="1490"/>
</p:tagLst>
</file>

<file path=ppt/tags/tag47.xml><?xml version="1.0" encoding="utf-8"?>
<p:tagLst xmlns:p="http://schemas.openxmlformats.org/presentationml/2006/main">
  <p:tag name="AS_UNIQUEID" val="1491"/>
</p:tagLst>
</file>

<file path=ppt/tags/tag48.xml><?xml version="1.0" encoding="utf-8"?>
<p:tagLst xmlns:p="http://schemas.openxmlformats.org/presentationml/2006/main">
  <p:tag name="AS_UNIQUEID" val="1492"/>
</p:tagLst>
</file>

<file path=ppt/tags/tag49.xml><?xml version="1.0" encoding="utf-8"?>
<p:tagLst xmlns:p="http://schemas.openxmlformats.org/presentationml/2006/main">
  <p:tag name="AS_UNIQUEID" val="1493"/>
</p:tagLst>
</file>

<file path=ppt/tags/tag5.xml><?xml version="1.0" encoding="utf-8"?>
<p:tagLst xmlns:p="http://schemas.openxmlformats.org/presentationml/2006/main">
  <p:tag name="AS_UNIQUEID" val="3746"/>
</p:tagLst>
</file>

<file path=ppt/tags/tag50.xml><?xml version="1.0" encoding="utf-8"?>
<p:tagLst xmlns:p="http://schemas.openxmlformats.org/presentationml/2006/main">
  <p:tag name="AS_UNIQUEID" val="1494"/>
</p:tagLst>
</file>

<file path=ppt/tags/tag51.xml><?xml version="1.0" encoding="utf-8"?>
<p:tagLst xmlns:p="http://schemas.openxmlformats.org/presentationml/2006/main">
  <p:tag name="AS_UNIQUEID" val="1495"/>
</p:tagLst>
</file>

<file path=ppt/tags/tag52.xml><?xml version="1.0" encoding="utf-8"?>
<p:tagLst xmlns:p="http://schemas.openxmlformats.org/presentationml/2006/main">
  <p:tag name="AS_UNIQUEID" val="1496"/>
</p:tagLst>
</file>

<file path=ppt/tags/tag53.xml><?xml version="1.0" encoding="utf-8"?>
<p:tagLst xmlns:p="http://schemas.openxmlformats.org/presentationml/2006/main">
  <p:tag name="AS_UNIQUEID" val="1497"/>
</p:tagLst>
</file>

<file path=ppt/tags/tag54.xml><?xml version="1.0" encoding="utf-8"?>
<p:tagLst xmlns:p="http://schemas.openxmlformats.org/presentationml/2006/main">
  <p:tag name="AS_UNIQUEID" val="464"/>
</p:tagLst>
</file>

<file path=ppt/tags/tag55.xml><?xml version="1.0" encoding="utf-8"?>
<p:tagLst xmlns:p="http://schemas.openxmlformats.org/presentationml/2006/main">
  <p:tag name="AS_UNIQUEID" val="3755"/>
</p:tagLst>
</file>

<file path=ppt/tags/tag56.xml><?xml version="1.0" encoding="utf-8"?>
<p:tagLst xmlns:p="http://schemas.openxmlformats.org/presentationml/2006/main">
  <p:tag name="AS_UNIQUEID" val="7110"/>
</p:tagLst>
</file>

<file path=ppt/tags/tag57.xml><?xml version="1.0" encoding="utf-8"?>
<p:tagLst xmlns:p="http://schemas.openxmlformats.org/presentationml/2006/main">
  <p:tag name="AS_UNIQUEID" val="1273"/>
  <p:tag name="KSO_WM_BEAUTIFY_FLAG" val=""/>
</p:tagLst>
</file>

<file path=ppt/tags/tag58.xml><?xml version="1.0" encoding="utf-8"?>
<p:tagLst xmlns:p="http://schemas.openxmlformats.org/presentationml/2006/main">
  <p:tag name="AS_UNIQUEID" val="1284"/>
</p:tagLst>
</file>

<file path=ppt/tags/tag59.xml><?xml version="1.0" encoding="utf-8"?>
<p:tagLst xmlns:p="http://schemas.openxmlformats.org/presentationml/2006/main">
  <p:tag name="AS_UNIQUEID" val="1285"/>
</p:tagLst>
</file>

<file path=ppt/tags/tag6.xml><?xml version="1.0" encoding="utf-8"?>
<p:tagLst xmlns:p="http://schemas.openxmlformats.org/presentationml/2006/main">
  <p:tag name="AS_UNIQUEID" val="7078"/>
</p:tagLst>
</file>

<file path=ppt/tags/tag60.xml><?xml version="1.0" encoding="utf-8"?>
<p:tagLst xmlns:p="http://schemas.openxmlformats.org/presentationml/2006/main">
  <p:tag name="AS_UNIQUEID" val="1273"/>
  <p:tag name="KSO_WM_BEAUTIFY_FLAG" val=""/>
</p:tagLst>
</file>

<file path=ppt/tags/tag61.xml><?xml version="1.0" encoding="utf-8"?>
<p:tagLst xmlns:p="http://schemas.openxmlformats.org/presentationml/2006/main">
  <p:tag name="AS_UNIQUEID" val="1288"/>
</p:tagLst>
</file>

<file path=ppt/tags/tag62.xml><?xml version="1.0" encoding="utf-8"?>
<p:tagLst xmlns:p="http://schemas.openxmlformats.org/presentationml/2006/main">
  <p:tag name="AS_UNIQUEID" val="1289"/>
</p:tagLst>
</file>

<file path=ppt/tags/tag63.xml><?xml version="1.0" encoding="utf-8"?>
<p:tagLst xmlns:p="http://schemas.openxmlformats.org/presentationml/2006/main">
  <p:tag name="AS_UNIQUEID" val="3759"/>
</p:tagLst>
</file>

<file path=ppt/tags/tag64.xml><?xml version="1.0" encoding="utf-8"?>
<p:tagLst xmlns:p="http://schemas.openxmlformats.org/presentationml/2006/main">
  <p:tag name="AS_UNIQUEID" val="1291"/>
</p:tagLst>
</file>

<file path=ppt/tags/tag65.xml><?xml version="1.0" encoding="utf-8"?>
<p:tagLst xmlns:p="http://schemas.openxmlformats.org/presentationml/2006/main">
  <p:tag name="AS_UNIQUEID" val="7113"/>
</p:tagLst>
</file>

<file path=ppt/tags/tag66.xml><?xml version="1.0" encoding="utf-8"?>
<p:tagLst xmlns:p="http://schemas.openxmlformats.org/presentationml/2006/main">
  <p:tag name="AS_UNIQUEID" val="7114"/>
</p:tagLst>
</file>

<file path=ppt/tags/tag67.xml><?xml version="1.0" encoding="utf-8"?>
<p:tagLst xmlns:p="http://schemas.openxmlformats.org/presentationml/2006/main">
  <p:tag name="AS_UNIQUEID" val="7115"/>
</p:tagLst>
</file>

<file path=ppt/tags/tag68.xml><?xml version="1.0" encoding="utf-8"?>
<p:tagLst xmlns:p="http://schemas.openxmlformats.org/presentationml/2006/main">
  <p:tag name="AS_UNIQUEID" val="7116"/>
</p:tagLst>
</file>

<file path=ppt/tags/tag69.xml><?xml version="1.0" encoding="utf-8"?>
<p:tagLst xmlns:p="http://schemas.openxmlformats.org/presentationml/2006/main">
  <p:tag name="AS_UNIQUEID" val="818"/>
</p:tagLst>
</file>

<file path=ppt/tags/tag7.xml><?xml version="1.0" encoding="utf-8"?>
<p:tagLst xmlns:p="http://schemas.openxmlformats.org/presentationml/2006/main">
  <p:tag name="AS_UNIQUEID" val="7079"/>
</p:tagLst>
</file>

<file path=ppt/tags/tag70.xml><?xml version="1.0" encoding="utf-8"?>
<p:tagLst xmlns:p="http://schemas.openxmlformats.org/presentationml/2006/main">
  <p:tag name="AS_UNIQUEID" val="819"/>
</p:tagLst>
</file>

<file path=ppt/tags/tag71.xml><?xml version="1.0" encoding="utf-8"?>
<p:tagLst xmlns:p="http://schemas.openxmlformats.org/presentationml/2006/main">
  <p:tag name="AS_UNIQUEID" val="820"/>
</p:tagLst>
</file>

<file path=ppt/tags/tag72.xml><?xml version="1.0" encoding="utf-8"?>
<p:tagLst xmlns:p="http://schemas.openxmlformats.org/presentationml/2006/main">
  <p:tag name="AS_UNIQUEID" val="821"/>
</p:tagLst>
</file>

<file path=ppt/tags/tag73.xml><?xml version="1.0" encoding="utf-8"?>
<p:tagLst xmlns:p="http://schemas.openxmlformats.org/presentationml/2006/main">
  <p:tag name="AS_UNIQUEID" val="822"/>
</p:tagLst>
</file>

<file path=ppt/tags/tag74.xml><?xml version="1.0" encoding="utf-8"?>
<p:tagLst xmlns:p="http://schemas.openxmlformats.org/presentationml/2006/main">
  <p:tag name="AS_UNIQUEID" val="823"/>
</p:tagLst>
</file>

<file path=ppt/tags/tag75.xml><?xml version="1.0" encoding="utf-8"?>
<p:tagLst xmlns:p="http://schemas.openxmlformats.org/presentationml/2006/main">
  <p:tag name="AS_UNIQUEID" val="824"/>
</p:tagLst>
</file>

<file path=ppt/tags/tag76.xml><?xml version="1.0" encoding="utf-8"?>
<p:tagLst xmlns:p="http://schemas.openxmlformats.org/presentationml/2006/main">
  <p:tag name="AS_UNIQUEID" val="825"/>
</p:tagLst>
</file>

<file path=ppt/tags/tag77.xml><?xml version="1.0" encoding="utf-8"?>
<p:tagLst xmlns:p="http://schemas.openxmlformats.org/presentationml/2006/main">
  <p:tag name="AS_UNIQUEID" val="826"/>
</p:tagLst>
</file>

<file path=ppt/tags/tag78.xml><?xml version="1.0" encoding="utf-8"?>
<p:tagLst xmlns:p="http://schemas.openxmlformats.org/presentationml/2006/main">
  <p:tag name="AS_UNIQUEID" val="827"/>
</p:tagLst>
</file>

<file path=ppt/tags/tag79.xml><?xml version="1.0" encoding="utf-8"?>
<p:tagLst xmlns:p="http://schemas.openxmlformats.org/presentationml/2006/main">
  <p:tag name="AS_UNIQUEID" val="828"/>
</p:tagLst>
</file>

<file path=ppt/tags/tag8.xml><?xml version="1.0" encoding="utf-8"?>
<p:tagLst xmlns:p="http://schemas.openxmlformats.org/presentationml/2006/main">
  <p:tag name="AS_UNIQUEID" val="7080"/>
</p:tagLst>
</file>

<file path=ppt/tags/tag80.xml><?xml version="1.0" encoding="utf-8"?>
<p:tagLst xmlns:p="http://schemas.openxmlformats.org/presentationml/2006/main">
  <p:tag name="AS_UNIQUEID" val="829"/>
</p:tagLst>
</file>

<file path=ppt/tags/tag81.xml><?xml version="1.0" encoding="utf-8"?>
<p:tagLst xmlns:p="http://schemas.openxmlformats.org/presentationml/2006/main">
  <p:tag name="AS_UNIQUEID" val="830"/>
</p:tagLst>
</file>

<file path=ppt/tags/tag82.xml><?xml version="1.0" encoding="utf-8"?>
<p:tagLst xmlns:p="http://schemas.openxmlformats.org/presentationml/2006/main">
  <p:tag name="AS_UNIQUEID" val="831"/>
</p:tagLst>
</file>

<file path=ppt/tags/tag83.xml><?xml version="1.0" encoding="utf-8"?>
<p:tagLst xmlns:p="http://schemas.openxmlformats.org/presentationml/2006/main">
  <p:tag name="AS_UNIQUEID" val="832"/>
</p:tagLst>
</file>

<file path=ppt/tags/tag84.xml><?xml version="1.0" encoding="utf-8"?>
<p:tagLst xmlns:p="http://schemas.openxmlformats.org/presentationml/2006/main">
  <p:tag name="AS_UNIQUEID" val="833"/>
</p:tagLst>
</file>

<file path=ppt/tags/tag85.xml><?xml version="1.0" encoding="utf-8"?>
<p:tagLst xmlns:p="http://schemas.openxmlformats.org/presentationml/2006/main">
  <p:tag name="AS_UNIQUEID" val="834"/>
</p:tagLst>
</file>

<file path=ppt/tags/tag86.xml><?xml version="1.0" encoding="utf-8"?>
<p:tagLst xmlns:p="http://schemas.openxmlformats.org/presentationml/2006/main">
  <p:tag name="AS_UNIQUEID" val="835"/>
</p:tagLst>
</file>

<file path=ppt/tags/tag87.xml><?xml version="1.0" encoding="utf-8"?>
<p:tagLst xmlns:p="http://schemas.openxmlformats.org/presentationml/2006/main">
  <p:tag name="AS_UNIQUEID" val="836"/>
</p:tagLst>
</file>

<file path=ppt/tags/tag88.xml><?xml version="1.0" encoding="utf-8"?>
<p:tagLst xmlns:p="http://schemas.openxmlformats.org/presentationml/2006/main">
  <p:tag name="AS_UNIQUEID" val="837"/>
</p:tagLst>
</file>

<file path=ppt/tags/tag89.xml><?xml version="1.0" encoding="utf-8"?>
<p:tagLst xmlns:p="http://schemas.openxmlformats.org/presentationml/2006/main">
  <p:tag name="AS_UNIQUEID" val="838"/>
</p:tagLst>
</file>

<file path=ppt/tags/tag9.xml><?xml version="1.0" encoding="utf-8"?>
<p:tagLst xmlns:p="http://schemas.openxmlformats.org/presentationml/2006/main">
  <p:tag name="AS_UNIQUEID" val="7066"/>
  <p:tag name="KSO_WM_UNIT_TEXT_FILL_FORE_SCHEMECOLOR_INDEX" val="13"/>
  <p:tag name="KSO_WM_UNIT_TEXT_FILL_FORE_SCHEMECOLOR_INDEX_BRIGHTNESS" val="0"/>
  <p:tag name="KSO_WM_UNIT_TEXT_FILL_TYPE" val="1"/>
</p:tagLst>
</file>

<file path=ppt/tags/tag90.xml><?xml version="1.0" encoding="utf-8"?>
<p:tagLst xmlns:p="http://schemas.openxmlformats.org/presentationml/2006/main">
  <p:tag name="AS_UNIQUEID" val="839"/>
</p:tagLst>
</file>

<file path=ppt/tags/tag91.xml><?xml version="1.0" encoding="utf-8"?>
<p:tagLst xmlns:p="http://schemas.openxmlformats.org/presentationml/2006/main">
  <p:tag name="AS_UNIQUEID" val="840"/>
</p:tagLst>
</file>

<file path=ppt/tags/tag92.xml><?xml version="1.0" encoding="utf-8"?>
<p:tagLst xmlns:p="http://schemas.openxmlformats.org/presentationml/2006/main">
  <p:tag name="AS_UNIQUEID" val="841"/>
</p:tagLst>
</file>

<file path=ppt/tags/tag93.xml><?xml version="1.0" encoding="utf-8"?>
<p:tagLst xmlns:p="http://schemas.openxmlformats.org/presentationml/2006/main">
  <p:tag name="AS_UNIQUEID" val="842"/>
</p:tagLst>
</file>

<file path=ppt/tags/tag94.xml><?xml version="1.0" encoding="utf-8"?>
<p:tagLst xmlns:p="http://schemas.openxmlformats.org/presentationml/2006/main">
  <p:tag name="AS_UNIQUEID" val="843"/>
</p:tagLst>
</file>

<file path=ppt/tags/tag95.xml><?xml version="1.0" encoding="utf-8"?>
<p:tagLst xmlns:p="http://schemas.openxmlformats.org/presentationml/2006/main">
  <p:tag name="AS_UNIQUEID" val="844"/>
</p:tagLst>
</file>

<file path=ppt/tags/tag96.xml><?xml version="1.0" encoding="utf-8"?>
<p:tagLst xmlns:p="http://schemas.openxmlformats.org/presentationml/2006/main">
  <p:tag name="AS_UNIQUEID" val="845"/>
</p:tagLst>
</file>

<file path=ppt/tags/tag97.xml><?xml version="1.0" encoding="utf-8"?>
<p:tagLst xmlns:p="http://schemas.openxmlformats.org/presentationml/2006/main">
  <p:tag name="AS_UNIQUEID" val="846"/>
</p:tagLst>
</file>

<file path=ppt/tags/tag98.xml><?xml version="1.0" encoding="utf-8"?>
<p:tagLst xmlns:p="http://schemas.openxmlformats.org/presentationml/2006/main">
  <p:tag name="AS_UNIQUEID" val="847"/>
</p:tagLst>
</file>

<file path=ppt/tags/tag99.xml><?xml version="1.0" encoding="utf-8"?>
<p:tagLst xmlns:p="http://schemas.openxmlformats.org/presentationml/2006/main">
  <p:tag name="AS_UNIQUEID" val="84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CC"/>
        </a:solidFill>
        <a:ln w="57150" cap="flat" cmpd="sng">
          <a:solidFill>
            <a:srgbClr val="009900"/>
          </a:solidFill>
          <a:prstDash val="lgDashDot"/>
          <a:miter/>
          <a:headEnd type="none" w="med" len="med"/>
          <a:tailEnd type="none" w="med" len="med"/>
        </a:ln>
      </a:spPr>
      <a:bodyPr lIns="360000" tIns="936000" rIns="324000" bIns="936000">
        <a:spAutoFit/>
      </a:bodyPr>
      <a:lstStyle>
        <a:defPPr>
          <a:lnSpc>
            <a:spcPct val="200000"/>
          </a:lnSpc>
          <a:defRPr lang="zh-CN" altLang="en-US" sz="3200" b="1" dirty="0">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CC"/>
        </a:solidFill>
        <a:ln w="57150" cap="flat" cmpd="sng">
          <a:solidFill>
            <a:srgbClr val="009900"/>
          </a:solidFill>
          <a:prstDash val="lgDashDot"/>
          <a:miter/>
          <a:headEnd type="none" w="med" len="med"/>
          <a:tailEnd type="none" w="med" len="med"/>
        </a:ln>
      </a:spPr>
      <a:bodyPr lIns="360000" tIns="936000" rIns="324000" bIns="936000">
        <a:spAutoFit/>
      </a:bodyPr>
      <a:lstStyle>
        <a:defPPr>
          <a:lnSpc>
            <a:spcPct val="200000"/>
          </a:lnSpc>
          <a:defRPr lang="zh-CN" altLang="en-US" sz="3200" b="1" dirty="0">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6070</Words>
  <Application>WPS 演示</Application>
  <PresentationFormat/>
  <Paragraphs>585</Paragraphs>
  <Slides>27</Slides>
  <Notes>2</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27</vt:i4>
      </vt:variant>
    </vt:vector>
  </HeadingPairs>
  <TitlesOfParts>
    <vt:vector size="49" baseType="lpstr">
      <vt:lpstr>Arial</vt:lpstr>
      <vt:lpstr>宋体</vt:lpstr>
      <vt:lpstr>Wingdings</vt:lpstr>
      <vt:lpstr>Calibri</vt:lpstr>
      <vt:lpstr>微软雅黑</vt:lpstr>
      <vt:lpstr>Calibri Light</vt:lpstr>
      <vt:lpstr>汉仪行楷简</vt:lpstr>
      <vt:lpstr>Arial Narrow</vt:lpstr>
      <vt:lpstr>等线</vt:lpstr>
      <vt:lpstr>华文新魏</vt:lpstr>
      <vt:lpstr>Calibri</vt:lpstr>
      <vt:lpstr>黑体</vt:lpstr>
      <vt:lpstr>楷体</vt:lpstr>
      <vt:lpstr>Times New Roman</vt:lpstr>
      <vt:lpstr>仿宋</vt:lpstr>
      <vt:lpstr>OPPOSans B</vt:lpstr>
      <vt:lpstr>华文楷体</vt:lpstr>
      <vt:lpstr>Arial Unicode MS</vt:lpstr>
      <vt:lpstr>Helvetica</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2</cp:revision>
  <cp:lastPrinted>2024-01-09T13:39:00Z</cp:lastPrinted>
  <dcterms:created xsi:type="dcterms:W3CDTF">2024-01-09T13:39:00Z</dcterms:created>
  <dcterms:modified xsi:type="dcterms:W3CDTF">2025-02-11T02:10:40Z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49A126FD61C2479BB89D143A6475D08B_12</vt:lpwstr>
  </property>
  <property fmtid="{D5CDD505-2E9C-101B-9397-08002B2CF9AE}" pid="7" name="KSOProductBuildVer">
    <vt:lpwstr>2052-12.1.0.19302</vt:lpwstr>
  </property>
</Properties>
</file>