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emf" ContentType="image/x-emf"/>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0.11-->
<p:presentation xmlns:r="http://schemas.openxmlformats.org/officeDocument/2006/relationships" xmlns:a="http://schemas.openxmlformats.org/drawingml/2006/main"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10"/>
  </p:notesMasterIdLst>
  <p:sldIdLst>
    <p:sldId id="1311" r:id="rId11"/>
    <p:sldId id="1312" r:id="rId12"/>
    <p:sldId id="1313" r:id="rId13"/>
    <p:sldId id="260" r:id="rId14"/>
    <p:sldId id="1119" r:id="rId15"/>
    <p:sldId id="1217" r:id="rId16"/>
    <p:sldId id="1216" r:id="rId17"/>
    <p:sldId id="1215" r:id="rId18"/>
    <p:sldId id="1219" r:id="rId19"/>
    <p:sldId id="1314" r:id="rId20"/>
    <p:sldId id="1224" r:id="rId21"/>
    <p:sldId id="1122" r:id="rId22"/>
    <p:sldId id="1321" r:id="rId23"/>
    <p:sldId id="1323" r:id="rId24"/>
    <p:sldId id="1322" r:id="rId25"/>
    <p:sldId id="1296" r:id="rId26"/>
    <p:sldId id="1324" r:id="rId27"/>
    <p:sldId id="1299" r:id="rId28"/>
    <p:sldId id="1300" r:id="rId29"/>
    <p:sldId id="1302" r:id="rId30"/>
  </p:sldIdLst>
  <p:sldSz cx="11878945" cy="7919720"/>
  <p:notesSz cx="6858000" cy="9144000"/>
  <p:embeddedFontLst>
    <p:embeddedFont>
      <p:font typeface="等线" panose="02010600030101010101" pitchFamily="2" charset="-122"/>
      <p:regular r:id="rId32"/>
    </p:embeddedFont>
    <p:embeddedFont>
      <p:font typeface="等线 Light" panose="02010600030101010101" pitchFamily="2" charset="-122"/>
      <p:regular r:id="rId33"/>
    </p:embeddedFont>
    <p:embeddedFont>
      <p:font typeface="微软雅黑" panose="020B0503020204020204" charset="-122"/>
      <p:regular r:id="rId34"/>
    </p:embeddedFont>
    <p:embeddedFont>
      <p:font typeface="方正粗黑宋简体" panose="02000000000000000000" charset="-122"/>
      <p:regular r:id="rId35"/>
    </p:embeddedFont>
  </p:embeddedFontLst>
  <p:custDataLst>
    <p:tags r:id="rId31"/>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p:restoredTop sz="94660"/>
  </p:normalViewPr>
  <p:slideViewPr>
    <p:cSldViewPr snapToGrid="0" showGuides="1">
      <p:cViewPr varScale="1">
        <p:scale>
          <a:sx n="69" d="100"/>
          <a:sy n="69" d="100"/>
        </p:scale>
        <p:origin x="-72" y="-149"/>
      </p:cViewPr>
      <p:guideLst>
        <p:guide orient="horz" pos="4989"/>
        <p:guide pos="6006"/>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5" cy="72005"/>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notesMaster" Target="notesMasters/notesMaster1.xml" /><Relationship Id="rId11" Type="http://schemas.openxmlformats.org/officeDocument/2006/relationships/slide" Target="slides/slide1.xml" /><Relationship Id="rId12" Type="http://schemas.openxmlformats.org/officeDocument/2006/relationships/slide" Target="slides/slide2.xml" /><Relationship Id="rId13" Type="http://schemas.openxmlformats.org/officeDocument/2006/relationships/slide" Target="slides/slide3.xml" /><Relationship Id="rId14" Type="http://schemas.openxmlformats.org/officeDocument/2006/relationships/slide" Target="slides/slide4.xml" /><Relationship Id="rId15" Type="http://schemas.openxmlformats.org/officeDocument/2006/relationships/slide" Target="slides/slide5.xml" /><Relationship Id="rId16" Type="http://schemas.openxmlformats.org/officeDocument/2006/relationships/slide" Target="slides/slide6.xml" /><Relationship Id="rId17" Type="http://schemas.openxmlformats.org/officeDocument/2006/relationships/slide" Target="slides/slide7.xml" /><Relationship Id="rId18" Type="http://schemas.openxmlformats.org/officeDocument/2006/relationships/slide" Target="slides/slide8.xml" /><Relationship Id="rId19" Type="http://schemas.openxmlformats.org/officeDocument/2006/relationships/slide" Target="slides/slide9.xml" /><Relationship Id="rId2" Type="http://schemas.openxmlformats.org/officeDocument/2006/relationships/slideMaster" Target="slideMasters/slideMaster2.xml" /><Relationship Id="rId20" Type="http://schemas.openxmlformats.org/officeDocument/2006/relationships/slide" Target="slides/slide10.xml" /><Relationship Id="rId21" Type="http://schemas.openxmlformats.org/officeDocument/2006/relationships/slide" Target="slides/slide11.xml" /><Relationship Id="rId22" Type="http://schemas.openxmlformats.org/officeDocument/2006/relationships/slide" Target="slides/slide12.xml" /><Relationship Id="rId23" Type="http://schemas.openxmlformats.org/officeDocument/2006/relationships/slide" Target="slides/slide13.xml" /><Relationship Id="rId24" Type="http://schemas.openxmlformats.org/officeDocument/2006/relationships/slide" Target="slides/slide14.xml" /><Relationship Id="rId25" Type="http://schemas.openxmlformats.org/officeDocument/2006/relationships/slide" Target="slides/slide15.xml" /><Relationship Id="rId26" Type="http://schemas.openxmlformats.org/officeDocument/2006/relationships/slide" Target="slides/slide16.xml" /><Relationship Id="rId27" Type="http://schemas.openxmlformats.org/officeDocument/2006/relationships/slide" Target="slides/slide17.xml" /><Relationship Id="rId28" Type="http://schemas.openxmlformats.org/officeDocument/2006/relationships/slide" Target="slides/slide18.xml" /><Relationship Id="rId29" Type="http://schemas.openxmlformats.org/officeDocument/2006/relationships/slide" Target="slides/slide19.xml" /><Relationship Id="rId3" Type="http://schemas.openxmlformats.org/officeDocument/2006/relationships/slideMaster" Target="slideMasters/slideMaster3.xml" /><Relationship Id="rId30" Type="http://schemas.openxmlformats.org/officeDocument/2006/relationships/slide" Target="slides/slide20.xml" /><Relationship Id="rId31" Type="http://schemas.openxmlformats.org/officeDocument/2006/relationships/tags" Target="tags/tag22.xml" /><Relationship Id="rId32" Type="http://schemas.openxmlformats.org/officeDocument/2006/relationships/font" Target="fonts/font1.fntdata" /><Relationship Id="rId33" Type="http://schemas.openxmlformats.org/officeDocument/2006/relationships/font" Target="fonts/font2.fntdata" /><Relationship Id="rId34" Type="http://schemas.openxmlformats.org/officeDocument/2006/relationships/font" Target="fonts/font3.fntdata" /><Relationship Id="rId35" Type="http://schemas.openxmlformats.org/officeDocument/2006/relationships/font" Target="fonts/font4.fntdata" /><Relationship Id="rId36" Type="http://schemas.openxmlformats.org/officeDocument/2006/relationships/presProps" Target="presProps.xml" /><Relationship Id="rId37" Type="http://schemas.openxmlformats.org/officeDocument/2006/relationships/viewProps" Target="viewProps.xml" /><Relationship Id="rId38" Type="http://schemas.openxmlformats.org/officeDocument/2006/relationships/theme" Target="theme/theme1.xml" /><Relationship Id="rId39" Type="http://schemas.openxmlformats.org/officeDocument/2006/relationships/tableStyles" Target="tableStyles.xml" /><Relationship Id="rId4" Type="http://schemas.openxmlformats.org/officeDocument/2006/relationships/slideMaster" Target="slideMasters/slideMaster4.xml" /><Relationship Id="rId5" Type="http://schemas.openxmlformats.org/officeDocument/2006/relationships/slideMaster" Target="slideMasters/slideMaster5.xml" /><Relationship Id="rId6" Type="http://schemas.openxmlformats.org/officeDocument/2006/relationships/slideMaster" Target="slideMasters/slideMaster6.xml" /><Relationship Id="rId7" Type="http://schemas.openxmlformats.org/officeDocument/2006/relationships/slideMaster" Target="slideMasters/slideMaster7.xml" /><Relationship Id="rId8" Type="http://schemas.openxmlformats.org/officeDocument/2006/relationships/slideMaster" Target="slideMasters/slideMaster8.xml" /><Relationship Id="rId9" Type="http://schemas.openxmlformats.org/officeDocument/2006/relationships/slideMaster" Target="slideMasters/slideMaster9.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10.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3E13226-D1EC-4D41-86E1-622A175D66B8}"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1114425" y="1143000"/>
            <a:ext cx="462915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ct val="0"/>
              </a:spcBef>
              <a:spcAft>
                <a:spcPct val="0"/>
              </a:spcAft>
              <a:defRPr sz="1200">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spcBef>
                <a:spcPct val="0"/>
              </a:spcBef>
              <a:spcAft>
                <a:spcPct val="0"/>
              </a:spcAft>
              <a:defRPr sz="1200"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9D7DACF-F563-404D-963E-B521FE44882C}" type="slidenum">
              <a:rPr kumimoji="0" lang="zh-CN" altLang="en-US" sz="1200" b="0" i="0" u="none" strike="noStrike" kern="1200" cap="none" spc="0" normalizeH="0" baseline="0" noProof="0">
                <a:ln>
                  <a:noFill/>
                </a:ln>
                <a:solidFill>
                  <a:schemeClr val="tx1"/>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9.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6.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9.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3.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5.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8.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1.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2.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3.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4.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5.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6.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7.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78.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9.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0.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1.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2.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3.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4.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5.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6.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7.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8.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89.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0.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1.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2.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3.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4.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5.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6.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7.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8.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99.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7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8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85000" y="1296167"/>
            <a:ext cx="8909999" cy="2757333"/>
          </a:xfrm>
        </p:spPr>
        <p:txBody>
          <a:bodyPr anchor="b"/>
          <a:lstStyle>
            <a:lvl1pPr algn="ctr">
              <a:defRPr sz="693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485000" y="4159834"/>
            <a:ext cx="8909999" cy="1912166"/>
          </a:xfrm>
        </p:spPr>
        <p:txBody>
          <a:bodyPr/>
          <a:lstStyle>
            <a:lvl1pPr marL="0" indent="0" algn="ctr">
              <a:buNone/>
              <a:defRPr sz="2770"/>
            </a:lvl1pPr>
            <a:lvl2pPr marL="527685" indent="0" algn="ctr">
              <a:buNone/>
              <a:defRPr sz="2310"/>
            </a:lvl2pPr>
            <a:lvl3pPr marL="1056005" indent="0" algn="ctr">
              <a:buNone/>
              <a:defRPr sz="2080"/>
            </a:lvl3pPr>
            <a:lvl4pPr marL="1583690" indent="0" algn="ctr">
              <a:buNone/>
              <a:defRPr sz="1850"/>
            </a:lvl4pPr>
            <a:lvl5pPr marL="2112010" indent="0" algn="ctr">
              <a:buNone/>
              <a:defRPr sz="1850"/>
            </a:lvl5pPr>
            <a:lvl6pPr marL="2639695" indent="0" algn="ctr">
              <a:buNone/>
              <a:defRPr sz="1850"/>
            </a:lvl6pPr>
            <a:lvl7pPr marL="3168015" indent="0" algn="ctr">
              <a:buNone/>
              <a:defRPr sz="1850"/>
            </a:lvl7pPr>
            <a:lvl8pPr marL="3695700" indent="0" algn="ctr">
              <a:buNone/>
              <a:defRPr sz="1850"/>
            </a:lvl8pPr>
            <a:lvl9pPr marL="4224020" indent="0" algn="ctr">
              <a:buNone/>
              <a:defRPr sz="185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10563" y="1974503"/>
            <a:ext cx="10246499" cy="3294500"/>
          </a:xfrm>
        </p:spPr>
        <p:txBody>
          <a:bodyPr anchor="b"/>
          <a:lstStyle>
            <a:lvl1pPr>
              <a:defRPr sz="693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0563" y="5300170"/>
            <a:ext cx="10246499" cy="1732499"/>
          </a:xfrm>
        </p:spPr>
        <p:txBody>
          <a:bodyPr/>
          <a:lstStyle>
            <a:lvl1pPr marL="0" indent="0">
              <a:buNone/>
              <a:defRPr sz="2770">
                <a:solidFill>
                  <a:schemeClr val="tx1">
                    <a:tint val="75000"/>
                  </a:schemeClr>
                </a:solidFill>
              </a:defRPr>
            </a:lvl1pPr>
            <a:lvl2pPr marL="527685" indent="0">
              <a:buNone/>
              <a:defRPr sz="2310">
                <a:solidFill>
                  <a:schemeClr val="tx1">
                    <a:tint val="75000"/>
                  </a:schemeClr>
                </a:solidFill>
              </a:defRPr>
            </a:lvl2pPr>
            <a:lvl3pPr marL="1056005" indent="0">
              <a:buNone/>
              <a:defRPr sz="2080">
                <a:solidFill>
                  <a:schemeClr val="tx1">
                    <a:tint val="75000"/>
                  </a:schemeClr>
                </a:solidFill>
              </a:defRPr>
            </a:lvl3pPr>
            <a:lvl4pPr marL="1583690" indent="0">
              <a:buNone/>
              <a:defRPr sz="1850">
                <a:solidFill>
                  <a:schemeClr val="tx1">
                    <a:tint val="75000"/>
                  </a:schemeClr>
                </a:solidFill>
              </a:defRPr>
            </a:lvl4pPr>
            <a:lvl5pPr marL="2112010" indent="0">
              <a:buNone/>
              <a:defRPr sz="1850">
                <a:solidFill>
                  <a:schemeClr val="tx1">
                    <a:tint val="75000"/>
                  </a:schemeClr>
                </a:solidFill>
              </a:defRPr>
            </a:lvl5pPr>
            <a:lvl6pPr marL="2639695" indent="0">
              <a:buNone/>
              <a:defRPr sz="1850">
                <a:solidFill>
                  <a:schemeClr val="tx1">
                    <a:tint val="75000"/>
                  </a:schemeClr>
                </a:solidFill>
              </a:defRPr>
            </a:lvl6pPr>
            <a:lvl7pPr marL="3168015" indent="0">
              <a:buNone/>
              <a:defRPr sz="1850">
                <a:solidFill>
                  <a:schemeClr val="tx1">
                    <a:tint val="75000"/>
                  </a:schemeClr>
                </a:solidFill>
              </a:defRPr>
            </a:lvl7pPr>
            <a:lvl8pPr marL="3695700" indent="0">
              <a:buNone/>
              <a:defRPr sz="1850">
                <a:solidFill>
                  <a:schemeClr val="tx1">
                    <a:tint val="75000"/>
                  </a:schemeClr>
                </a:solidFill>
              </a:defRPr>
            </a:lvl8pPr>
            <a:lvl9pPr marL="4224020" indent="0">
              <a:buNone/>
              <a:defRPr sz="185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167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内容占位符 3"/>
          <p:cNvSpPr>
            <a:spLocks noGrp="1"/>
          </p:cNvSpPr>
          <p:nvPr>
            <p:ph sz="half" idx="2"/>
          </p:nvPr>
        </p:nvSpPr>
        <p:spPr>
          <a:xfrm>
            <a:off x="6014250" y="2108333"/>
            <a:ext cx="5049000" cy="502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18297" y="421669"/>
            <a:ext cx="10246499" cy="1530834"/>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18298" y="1941501"/>
            <a:ext cx="5025796"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18298" y="2893000"/>
            <a:ext cx="5025796"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5" name="文本占位符 4"/>
          <p:cNvSpPr>
            <a:spLocks noGrp="1"/>
          </p:cNvSpPr>
          <p:nvPr>
            <p:ph type="body" sz="quarter" idx="3"/>
          </p:nvPr>
        </p:nvSpPr>
        <p:spPr>
          <a:xfrm>
            <a:off x="6014251" y="1941501"/>
            <a:ext cx="5050547" cy="951499"/>
          </a:xfrm>
        </p:spPr>
        <p:txBody>
          <a:bodyPr anchor="b"/>
          <a:lstStyle>
            <a:lvl1pPr marL="0" indent="0">
              <a:buNone/>
              <a:defRPr sz="2770" b="1"/>
            </a:lvl1pPr>
            <a:lvl2pPr marL="527685" indent="0">
              <a:buNone/>
              <a:defRPr sz="2310" b="1"/>
            </a:lvl2pPr>
            <a:lvl3pPr marL="1056005" indent="0">
              <a:buNone/>
              <a:defRPr sz="2080" b="1"/>
            </a:lvl3pPr>
            <a:lvl4pPr marL="1583690" indent="0">
              <a:buNone/>
              <a:defRPr sz="1850" b="1"/>
            </a:lvl4pPr>
            <a:lvl5pPr marL="2112010" indent="0">
              <a:buNone/>
              <a:defRPr sz="1850" b="1"/>
            </a:lvl5pPr>
            <a:lvl6pPr marL="2639695" indent="0">
              <a:buNone/>
              <a:defRPr sz="1850" b="1"/>
            </a:lvl6pPr>
            <a:lvl7pPr marL="3168015" indent="0">
              <a:buNone/>
              <a:defRPr sz="1850" b="1"/>
            </a:lvl7pPr>
            <a:lvl8pPr marL="3695700" indent="0">
              <a:buNone/>
              <a:defRPr sz="1850" b="1"/>
            </a:lvl8pPr>
            <a:lvl9pPr marL="4224020" indent="0">
              <a:buNone/>
              <a:defRPr sz="185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014251" y="2893000"/>
            <a:ext cx="5050547" cy="4255167"/>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050547" y="1140336"/>
            <a:ext cx="6014250" cy="5628334"/>
          </a:xfrm>
        </p:spPr>
        <p:txBody>
          <a:bodyPr/>
          <a:lstStyle>
            <a:lvl1pPr>
              <a:defRPr sz="3695"/>
            </a:lvl1pPr>
            <a:lvl2pPr>
              <a:defRPr sz="3235"/>
            </a:lvl2pPr>
            <a:lvl3pPr>
              <a:defRPr sz="2770"/>
            </a:lvl3pPr>
            <a:lvl4pPr>
              <a:defRPr sz="2310"/>
            </a:lvl4pPr>
            <a:lvl5pPr>
              <a:defRPr sz="2310"/>
            </a:lvl5pPr>
            <a:lvl6pPr>
              <a:defRPr sz="2310"/>
            </a:lvl6pPr>
            <a:lvl7pPr>
              <a:defRPr sz="2310"/>
            </a:lvl7pPr>
            <a:lvl8pPr>
              <a:defRPr sz="2310"/>
            </a:lvl8pPr>
            <a:lvl9pPr>
              <a:defRPr sz="231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18297" y="528000"/>
            <a:ext cx="3831609" cy="1848000"/>
          </a:xfrm>
        </p:spPr>
        <p:txBody>
          <a:bodyPr anchor="b"/>
          <a:lstStyle>
            <a:lvl1pPr>
              <a:defRPr sz="3695"/>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050547" y="1140336"/>
            <a:ext cx="6014250" cy="5628334"/>
          </a:xfrm>
        </p:spPr>
        <p:txBody>
          <a:bodyPr vert="horz" wrap="square" lIns="91440" tIns="45720" rIns="91440" bIns="45720" numCol="1" rtlCol="0" anchor="t" anchorCtr="0" compatLnSpc="1">
            <a:normAutofit/>
          </a:bodyPr>
          <a:lstStyle>
            <a:lvl1pPr marL="0" indent="0">
              <a:buNone/>
              <a:defRPr sz="3695"/>
            </a:lvl1pPr>
            <a:lvl2pPr marL="527685" indent="0">
              <a:buNone/>
              <a:defRPr sz="3235"/>
            </a:lvl2pPr>
            <a:lvl3pPr marL="1056005" indent="0">
              <a:buNone/>
              <a:defRPr sz="2770"/>
            </a:lvl3pPr>
            <a:lvl4pPr marL="1583690" indent="0">
              <a:buNone/>
              <a:defRPr sz="2310"/>
            </a:lvl4pPr>
            <a:lvl5pPr marL="2112010" indent="0">
              <a:buNone/>
              <a:defRPr sz="2310"/>
            </a:lvl5pPr>
            <a:lvl6pPr marL="2639695" indent="0">
              <a:buNone/>
              <a:defRPr sz="2310"/>
            </a:lvl6pPr>
            <a:lvl7pPr marL="3168015" indent="0">
              <a:buNone/>
              <a:defRPr sz="2310"/>
            </a:lvl7pPr>
            <a:lvl8pPr marL="3695700" indent="0">
              <a:buNone/>
              <a:defRPr sz="2310"/>
            </a:lvl8pPr>
            <a:lvl9pPr marL="4224020" indent="0">
              <a:buNone/>
              <a:defRPr sz="231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18297" y="2376000"/>
            <a:ext cx="3831609" cy="4401834"/>
          </a:xfrm>
        </p:spPr>
        <p:txBody>
          <a:bodyPr/>
          <a:lstStyle>
            <a:lvl1pPr marL="0" indent="0">
              <a:buNone/>
              <a:defRPr sz="1850"/>
            </a:lvl1pPr>
            <a:lvl2pPr marL="527685" indent="0">
              <a:buNone/>
              <a:defRPr sz="1615"/>
            </a:lvl2pPr>
            <a:lvl3pPr marL="1056005" indent="0">
              <a:buNone/>
              <a:defRPr sz="1385"/>
            </a:lvl3pPr>
            <a:lvl4pPr marL="1583690" indent="0">
              <a:buNone/>
              <a:defRPr sz="1155"/>
            </a:lvl4pPr>
            <a:lvl5pPr marL="2112010" indent="0">
              <a:buNone/>
              <a:defRPr sz="1155"/>
            </a:lvl5pPr>
            <a:lvl6pPr marL="2639695" indent="0">
              <a:buNone/>
              <a:defRPr sz="1155"/>
            </a:lvl6pPr>
            <a:lvl7pPr marL="3168015" indent="0">
              <a:buNone/>
              <a:defRPr sz="1155"/>
            </a:lvl7pPr>
            <a:lvl8pPr marL="3695700" indent="0">
              <a:buNone/>
              <a:defRPr sz="1155"/>
            </a:lvl8pPr>
            <a:lvl9pPr marL="4224020" indent="0">
              <a:buNone/>
              <a:defRPr sz="11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Layouts/slideLayout9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501625" y="421667"/>
            <a:ext cx="2561625" cy="671183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16751" y="421667"/>
            <a:ext cx="7536374" cy="671183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3.xml" /><Relationship Id="rId10" Type="http://schemas.openxmlformats.org/officeDocument/2006/relationships/slideLayout" Target="../slideLayouts/slideLayout32.xml" /><Relationship Id="rId11" Type="http://schemas.openxmlformats.org/officeDocument/2006/relationships/slideLayout" Target="../slideLayouts/slideLayout33.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3.xml" /><Relationship Id="rId2" Type="http://schemas.openxmlformats.org/officeDocument/2006/relationships/slideLayout" Target="../slideLayouts/slideLayout24.xml" /><Relationship Id="rId3" Type="http://schemas.openxmlformats.org/officeDocument/2006/relationships/slideLayout" Target="../slideLayouts/slideLayout25.xml" /><Relationship Id="rId4" Type="http://schemas.openxmlformats.org/officeDocument/2006/relationships/slideLayout" Target="../slideLayouts/slideLayout26.xml" /><Relationship Id="rId5" Type="http://schemas.openxmlformats.org/officeDocument/2006/relationships/slideLayout" Target="../slideLayouts/slideLayout27.xml" /><Relationship Id="rId6" Type="http://schemas.openxmlformats.org/officeDocument/2006/relationships/slideLayout" Target="../slideLayouts/slideLayout28.xml" /><Relationship Id="rId7" Type="http://schemas.openxmlformats.org/officeDocument/2006/relationships/slideLayout" Target="../slideLayouts/slideLayout29.xml" /><Relationship Id="rId8" Type="http://schemas.openxmlformats.org/officeDocument/2006/relationships/slideLayout" Target="../slideLayouts/slideLayout30.xml" /><Relationship Id="rId9" Type="http://schemas.openxmlformats.org/officeDocument/2006/relationships/slideLayout" Target="../slideLayouts/slideLayout31.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34.xml" /><Relationship Id="rId10" Type="http://schemas.openxmlformats.org/officeDocument/2006/relationships/slideLayout" Target="../slideLayouts/slideLayout43.xml" /><Relationship Id="rId11" Type="http://schemas.openxmlformats.org/officeDocument/2006/relationships/slideLayout" Target="../slideLayouts/slideLayout44.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4.xml" /><Relationship Id="rId2" Type="http://schemas.openxmlformats.org/officeDocument/2006/relationships/slideLayout" Target="../slideLayouts/slideLayout35.xml" /><Relationship Id="rId3" Type="http://schemas.openxmlformats.org/officeDocument/2006/relationships/slideLayout" Target="../slideLayouts/slideLayout36.xml" /><Relationship Id="rId4" Type="http://schemas.openxmlformats.org/officeDocument/2006/relationships/slideLayout" Target="../slideLayouts/slideLayout37.xml" /><Relationship Id="rId5" Type="http://schemas.openxmlformats.org/officeDocument/2006/relationships/slideLayout" Target="../slideLayouts/slideLayout38.xml" /><Relationship Id="rId6" Type="http://schemas.openxmlformats.org/officeDocument/2006/relationships/slideLayout" Target="../slideLayouts/slideLayout39.xml" /><Relationship Id="rId7" Type="http://schemas.openxmlformats.org/officeDocument/2006/relationships/slideLayout" Target="../slideLayouts/slideLayout40.xml" /><Relationship Id="rId8" Type="http://schemas.openxmlformats.org/officeDocument/2006/relationships/slideLayout" Target="../slideLayouts/slideLayout41.xml" /><Relationship Id="rId9" Type="http://schemas.openxmlformats.org/officeDocument/2006/relationships/slideLayout" Target="../slideLayouts/slideLayout42.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45.xml" /><Relationship Id="rId10" Type="http://schemas.openxmlformats.org/officeDocument/2006/relationships/slideLayout" Target="../slideLayouts/slideLayout54.xml" /><Relationship Id="rId11" Type="http://schemas.openxmlformats.org/officeDocument/2006/relationships/slideLayout" Target="../slideLayouts/slideLayout55.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5.xml" /><Relationship Id="rId2" Type="http://schemas.openxmlformats.org/officeDocument/2006/relationships/slideLayout" Target="../slideLayouts/slideLayout46.xml" /><Relationship Id="rId3" Type="http://schemas.openxmlformats.org/officeDocument/2006/relationships/slideLayout" Target="../slideLayouts/slideLayout47.xml" /><Relationship Id="rId4" Type="http://schemas.openxmlformats.org/officeDocument/2006/relationships/slideLayout" Target="../slideLayouts/slideLayout48.xml" /><Relationship Id="rId5" Type="http://schemas.openxmlformats.org/officeDocument/2006/relationships/slideLayout" Target="../slideLayouts/slideLayout49.xml" /><Relationship Id="rId6" Type="http://schemas.openxmlformats.org/officeDocument/2006/relationships/slideLayout" Target="../slideLayouts/slideLayout50.xml" /><Relationship Id="rId7" Type="http://schemas.openxmlformats.org/officeDocument/2006/relationships/slideLayout" Target="../slideLayouts/slideLayout51.xml" /><Relationship Id="rId8" Type="http://schemas.openxmlformats.org/officeDocument/2006/relationships/slideLayout" Target="../slideLayouts/slideLayout52.xml" /><Relationship Id="rId9" Type="http://schemas.openxmlformats.org/officeDocument/2006/relationships/slideLayout" Target="../slideLayouts/slideLayout53.xml" /></Relationships>
</file>

<file path=ppt/slideMasters/_rels/slideMaster6.xml.rels>&#65279;<?xml version="1.0" encoding="utf-8" standalone="yes"?><Relationships xmlns="http://schemas.openxmlformats.org/package/2006/relationships"><Relationship Id="rId1" Type="http://schemas.openxmlformats.org/officeDocument/2006/relationships/slideLayout" Target="../slideLayouts/slideLayout56.xml" /><Relationship Id="rId10" Type="http://schemas.openxmlformats.org/officeDocument/2006/relationships/slideLayout" Target="../slideLayouts/slideLayout65.xml" /><Relationship Id="rId11" Type="http://schemas.openxmlformats.org/officeDocument/2006/relationships/slideLayout" Target="../slideLayouts/slideLayout66.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6.xml" /><Relationship Id="rId2" Type="http://schemas.openxmlformats.org/officeDocument/2006/relationships/slideLayout" Target="../slideLayouts/slideLayout57.xml" /><Relationship Id="rId3" Type="http://schemas.openxmlformats.org/officeDocument/2006/relationships/slideLayout" Target="../slideLayouts/slideLayout58.xml" /><Relationship Id="rId4" Type="http://schemas.openxmlformats.org/officeDocument/2006/relationships/slideLayout" Target="../slideLayouts/slideLayout59.xml" /><Relationship Id="rId5" Type="http://schemas.openxmlformats.org/officeDocument/2006/relationships/slideLayout" Target="../slideLayouts/slideLayout60.xml" /><Relationship Id="rId6" Type="http://schemas.openxmlformats.org/officeDocument/2006/relationships/slideLayout" Target="../slideLayouts/slideLayout61.xml" /><Relationship Id="rId7" Type="http://schemas.openxmlformats.org/officeDocument/2006/relationships/slideLayout" Target="../slideLayouts/slideLayout62.xml" /><Relationship Id="rId8" Type="http://schemas.openxmlformats.org/officeDocument/2006/relationships/slideLayout" Target="../slideLayouts/slideLayout63.xml" /><Relationship Id="rId9" Type="http://schemas.openxmlformats.org/officeDocument/2006/relationships/slideLayout" Target="../slideLayouts/slideLayout64.xml" /></Relationships>
</file>

<file path=ppt/slideMasters/_rels/slideMaster7.xml.rels>&#65279;<?xml version="1.0" encoding="utf-8" standalone="yes"?><Relationships xmlns="http://schemas.openxmlformats.org/package/2006/relationships"><Relationship Id="rId1" Type="http://schemas.openxmlformats.org/officeDocument/2006/relationships/slideLayout" Target="../slideLayouts/slideLayout67.xml" /><Relationship Id="rId10" Type="http://schemas.openxmlformats.org/officeDocument/2006/relationships/slideLayout" Target="../slideLayouts/slideLayout76.xml" /><Relationship Id="rId11" Type="http://schemas.openxmlformats.org/officeDocument/2006/relationships/slideLayout" Target="../slideLayouts/slideLayout77.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7.xml" /><Relationship Id="rId2" Type="http://schemas.openxmlformats.org/officeDocument/2006/relationships/slideLayout" Target="../slideLayouts/slideLayout68.xml" /><Relationship Id="rId3" Type="http://schemas.openxmlformats.org/officeDocument/2006/relationships/slideLayout" Target="../slideLayouts/slideLayout69.xml" /><Relationship Id="rId4" Type="http://schemas.openxmlformats.org/officeDocument/2006/relationships/slideLayout" Target="../slideLayouts/slideLayout70.xml" /><Relationship Id="rId5" Type="http://schemas.openxmlformats.org/officeDocument/2006/relationships/slideLayout" Target="../slideLayouts/slideLayout71.xml" /><Relationship Id="rId6" Type="http://schemas.openxmlformats.org/officeDocument/2006/relationships/slideLayout" Target="../slideLayouts/slideLayout72.xml" /><Relationship Id="rId7" Type="http://schemas.openxmlformats.org/officeDocument/2006/relationships/slideLayout" Target="../slideLayouts/slideLayout73.xml" /><Relationship Id="rId8" Type="http://schemas.openxmlformats.org/officeDocument/2006/relationships/slideLayout" Target="../slideLayouts/slideLayout74.xml" /><Relationship Id="rId9" Type="http://schemas.openxmlformats.org/officeDocument/2006/relationships/slideLayout" Target="../slideLayouts/slideLayout75.xml" /></Relationships>
</file>

<file path=ppt/slideMasters/_rels/slideMaster8.xml.rels>&#65279;<?xml version="1.0" encoding="utf-8" standalone="yes"?><Relationships xmlns="http://schemas.openxmlformats.org/package/2006/relationships"><Relationship Id="rId1" Type="http://schemas.openxmlformats.org/officeDocument/2006/relationships/slideLayout" Target="../slideLayouts/slideLayout78.xml" /><Relationship Id="rId10" Type="http://schemas.openxmlformats.org/officeDocument/2006/relationships/slideLayout" Target="../slideLayouts/slideLayout87.xml" /><Relationship Id="rId11" Type="http://schemas.openxmlformats.org/officeDocument/2006/relationships/slideLayout" Target="../slideLayouts/slideLayout88.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8.xml" /><Relationship Id="rId2" Type="http://schemas.openxmlformats.org/officeDocument/2006/relationships/slideLayout" Target="../slideLayouts/slideLayout79.xml" /><Relationship Id="rId3" Type="http://schemas.openxmlformats.org/officeDocument/2006/relationships/slideLayout" Target="../slideLayouts/slideLayout80.xml" /><Relationship Id="rId4" Type="http://schemas.openxmlformats.org/officeDocument/2006/relationships/slideLayout" Target="../slideLayouts/slideLayout81.xml" /><Relationship Id="rId5" Type="http://schemas.openxmlformats.org/officeDocument/2006/relationships/slideLayout" Target="../slideLayouts/slideLayout82.xml" /><Relationship Id="rId6" Type="http://schemas.openxmlformats.org/officeDocument/2006/relationships/slideLayout" Target="../slideLayouts/slideLayout83.xml" /><Relationship Id="rId7" Type="http://schemas.openxmlformats.org/officeDocument/2006/relationships/slideLayout" Target="../slideLayouts/slideLayout84.xml" /><Relationship Id="rId8" Type="http://schemas.openxmlformats.org/officeDocument/2006/relationships/slideLayout" Target="../slideLayouts/slideLayout85.xml" /><Relationship Id="rId9" Type="http://schemas.openxmlformats.org/officeDocument/2006/relationships/slideLayout" Target="../slideLayouts/slideLayout86.xml" /></Relationships>
</file>

<file path=ppt/slideMasters/_rels/slideMaster9.xml.rels>&#65279;<?xml version="1.0" encoding="utf-8" standalone="yes"?><Relationships xmlns="http://schemas.openxmlformats.org/package/2006/relationships"><Relationship Id="rId1" Type="http://schemas.openxmlformats.org/officeDocument/2006/relationships/slideLayout" Target="../slideLayouts/slideLayout89.xml" /><Relationship Id="rId10" Type="http://schemas.openxmlformats.org/officeDocument/2006/relationships/slideLayout" Target="../slideLayouts/slideLayout98.xml" /><Relationship Id="rId11" Type="http://schemas.openxmlformats.org/officeDocument/2006/relationships/slideLayout" Target="../slideLayouts/slideLayout99.xml" /><Relationship Id="rId12" Type="http://schemas.openxmlformats.org/officeDocument/2006/relationships/image" Target="../media/image1.emf"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heme" Target="../theme/theme9.xml" /><Relationship Id="rId2" Type="http://schemas.openxmlformats.org/officeDocument/2006/relationships/slideLayout" Target="../slideLayouts/slideLayout90.xml" /><Relationship Id="rId3" Type="http://schemas.openxmlformats.org/officeDocument/2006/relationships/slideLayout" Target="../slideLayouts/slideLayout91.xml" /><Relationship Id="rId4" Type="http://schemas.openxmlformats.org/officeDocument/2006/relationships/slideLayout" Target="../slideLayouts/slideLayout92.xml" /><Relationship Id="rId5" Type="http://schemas.openxmlformats.org/officeDocument/2006/relationships/slideLayout" Target="../slideLayouts/slideLayout93.xml" /><Relationship Id="rId6" Type="http://schemas.openxmlformats.org/officeDocument/2006/relationships/slideLayout" Target="../slideLayouts/slideLayout94.xml" /><Relationship Id="rId7" Type="http://schemas.openxmlformats.org/officeDocument/2006/relationships/slideLayout" Target="../slideLayouts/slideLayout95.xml" /><Relationship Id="rId8" Type="http://schemas.openxmlformats.org/officeDocument/2006/relationships/slideLayout" Target="../slideLayouts/slideLayout96.xml" /><Relationship Id="rId9" Type="http://schemas.openxmlformats.org/officeDocument/2006/relationships/slideLayout" Target="../slideLayouts/slideLayout97.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751820" y="171450"/>
            <a:ext cx="937260" cy="5029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868025" y="121920"/>
            <a:ext cx="866775" cy="4648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868025" y="121920"/>
            <a:ext cx="866775" cy="4648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868025" y="121920"/>
            <a:ext cx="866775" cy="4648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868025" y="121920"/>
            <a:ext cx="866775" cy="4648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868025" y="121920"/>
            <a:ext cx="866775" cy="4648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868025" y="121920"/>
            <a:ext cx="866775" cy="4648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868025" y="121920"/>
            <a:ext cx="866775" cy="4648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标题占位符 1"/>
          <p:cNvSpPr>
            <a:spLocks noGrp="1"/>
          </p:cNvSpPr>
          <p:nvPr>
            <p:ph type="title"/>
          </p:nvPr>
        </p:nvSpPr>
        <p:spPr>
          <a:xfrm>
            <a:off x="816750" y="421667"/>
            <a:ext cx="10246499" cy="1530834"/>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2"/>
          <p:cNvSpPr>
            <a:spLocks noGrp="1"/>
          </p:cNvSpPr>
          <p:nvPr>
            <p:ph type="body" idx="5"/>
          </p:nvPr>
        </p:nvSpPr>
        <p:spPr>
          <a:xfrm>
            <a:off x="816750" y="2108333"/>
            <a:ext cx="10246499" cy="5025167"/>
          </a:xfrm>
          <a:prstGeom prst="rect">
            <a:avLst/>
          </a:prstGeom>
          <a:noFill/>
          <a:ln w="9525">
            <a:noFill/>
          </a:ln>
        </p:spPr>
        <p:txBody>
          <a:bodyPr anchor="t"/>
          <a:lstStyle/>
          <a:p>
            <a:pPr lvl="0"/>
            <a:r>
              <a:rPr lang="zh-CN" altLang="en-US"/>
              <a:t>单击此处编辑母版文本样式</a:t>
            </a:r>
            <a:endParaRPr lang="zh-CN" altLang="en-US"/>
          </a:p>
          <a:p>
            <a:pPr lvl="1" indent="-228600"/>
            <a:r>
              <a:rPr lang="zh-CN" altLang="en-US"/>
              <a:t>二级</a:t>
            </a:r>
            <a:endParaRPr lang="zh-CN" altLang="en-US"/>
          </a:p>
          <a:p>
            <a:pPr lvl="2" indent="-228600"/>
            <a:r>
              <a:rPr lang="zh-CN" altLang="en-US"/>
              <a:t>三级</a:t>
            </a:r>
            <a:endParaRPr lang="zh-CN" altLang="en-US"/>
          </a:p>
          <a:p>
            <a:pPr lvl="3" indent="-228600"/>
            <a:r>
              <a:rPr lang="zh-CN" altLang="en-US"/>
              <a:t>四级</a:t>
            </a:r>
            <a:endParaRPr lang="zh-CN" altLang="en-US"/>
          </a:p>
          <a:p>
            <a:pPr lvl="4" indent="-228600"/>
            <a:r>
              <a:rPr lang="zh-CN" altLang="en-US"/>
              <a:t>五级</a:t>
            </a:r>
            <a:endParaRPr lang="zh-CN" altLang="en-US"/>
          </a:p>
        </p:txBody>
      </p:sp>
      <p:sp>
        <p:nvSpPr>
          <p:cNvPr id="4" name="日期占位符 3"/>
          <p:cNvSpPr>
            <a:spLocks noGrp="1"/>
          </p:cNvSpPr>
          <p:nvPr>
            <p:ph type="dt" sz="half" idx="2"/>
          </p:nvPr>
        </p:nvSpPr>
        <p:spPr>
          <a:xfrm>
            <a:off x="816750" y="7340667"/>
            <a:ext cx="2673000" cy="421667"/>
          </a:xfrm>
          <a:prstGeom prst="rect">
            <a:avLst/>
          </a:prstGeom>
        </p:spPr>
        <p:txBody>
          <a:bodyPr vert="horz" lIns="91440" tIns="45720" rIns="91440" bIns="45720" rtlCol="0" anchor="ctr"/>
          <a:lstStyle>
            <a:lvl1pPr algn="l"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A8EAB10-23ED-413C-9C9E-8B7D0C67B502}"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935250" y="7340667"/>
            <a:ext cx="4009500" cy="421667"/>
          </a:xfrm>
          <a:prstGeom prst="rect">
            <a:avLst/>
          </a:prstGeom>
        </p:spPr>
        <p:txBody>
          <a:bodyPr vert="horz" lIns="91440" tIns="45720" rIns="91440" bIns="45720" rtlCol="0" anchor="ctr"/>
          <a:lstStyle>
            <a:lvl1pPr algn="ctr" eaLnBrk="1" fontAlgn="auto" hangingPunct="1">
              <a:spcBef>
                <a:spcPct val="0"/>
              </a:spcBef>
              <a:spcAft>
                <a:spcPct val="0"/>
              </a:spcAft>
              <a:defRPr sz="1385">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390249" y="7340667"/>
            <a:ext cx="2673000" cy="421667"/>
          </a:xfrm>
          <a:prstGeom prst="rect">
            <a:avLst/>
          </a:prstGeom>
        </p:spPr>
        <p:txBody>
          <a:bodyPr vert="horz" lIns="91440" tIns="45720" rIns="91440" bIns="45720" rtlCol="0" anchor="ctr"/>
          <a:lstStyle>
            <a:lvl1pPr algn="r" eaLnBrk="1" fontAlgn="auto" hangingPunct="1">
              <a:spcBef>
                <a:spcPct val="0"/>
              </a:spcBef>
              <a:spcAft>
                <a:spcPct val="0"/>
              </a:spcAft>
              <a:defRPr sz="1385"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7DC8B78-EF5D-4A83-A448-45E370F0E337}"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 name="图片 1" descr="公众号商标"/>
          <p:cNvPicPr>
            <a:picLocks noChangeAspect="1"/>
          </p:cNvPicPr>
          <p:nvPr userDrawn="1"/>
        </p:nvPicPr>
        <p:blipFill>
          <a:blip r:embed="rId12"/>
          <a:stretch>
            <a:fillRect/>
          </a:stretch>
        </p:blipFill>
        <p:spPr>
          <a:xfrm>
            <a:off x="10868025" y="121920"/>
            <a:ext cx="866775" cy="464820"/>
          </a:xfrm>
          <a:prstGeom prst="rect">
            <a:avLst/>
          </a:prstGeom>
        </p:spPr>
      </p:pic>
      <p:pic>
        <p:nvPicPr>
          <p:cNvPr id="1028" name="图片 1073743875" descr="学科网 zxxk.com"/>
          <p:cNvPicPr>
            <a:picLocks noChangeAspect="1"/>
          </p:cNvPicPr>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iming/>
  <p:txStyles>
    <p:titleStyle>
      <a:lvl1pPr algn="l" rtl="0" fontAlgn="base">
        <a:lnSpc>
          <a:spcPct val="90000"/>
        </a:lnSpc>
        <a:spcBef>
          <a:spcPct val="0"/>
        </a:spcBef>
        <a:spcAft>
          <a:spcPct val="0"/>
        </a:spcAft>
        <a:defRPr sz="508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64160" indent="-264160" algn="l" rtl="0" fontAlgn="base">
        <a:lnSpc>
          <a:spcPct val="90000"/>
        </a:lnSpc>
        <a:spcBef>
          <a:spcPts val="1155"/>
        </a:spcBef>
        <a:spcAft>
          <a:spcPct val="0"/>
        </a:spcAft>
        <a:buFont typeface="Arial" panose="020b0604020202020204" pitchFamily="34" charset="0"/>
        <a:buChar char="•"/>
        <a:defRPr sz="3235" kern="1200">
          <a:solidFill>
            <a:schemeClr val="tx1"/>
          </a:solidFill>
          <a:latin typeface="+mn-lt"/>
          <a:ea typeface="+mn-ea"/>
          <a:cs typeface="+mn-cs"/>
        </a:defRPr>
      </a:lvl1pPr>
      <a:lvl2pPr marL="791845" indent="-264160" algn="l" rtl="0" fontAlgn="base">
        <a:lnSpc>
          <a:spcPct val="90000"/>
        </a:lnSpc>
        <a:spcBef>
          <a:spcPct val="116000"/>
        </a:spcBef>
        <a:spcAft>
          <a:spcPct val="0"/>
        </a:spcAft>
        <a:buFont typeface="Arial" panose="020b0604020202020204" pitchFamily="34" charset="0"/>
        <a:buChar char="•"/>
        <a:defRPr sz="2770" kern="1200">
          <a:solidFill>
            <a:schemeClr val="tx1"/>
          </a:solidFill>
          <a:latin typeface="+mn-lt"/>
          <a:ea typeface="+mn-ea"/>
          <a:cs typeface="+mn-cs"/>
        </a:defRPr>
      </a:lvl2pPr>
      <a:lvl3pPr marL="1320165" indent="-264160" algn="l" rtl="0" fontAlgn="base">
        <a:lnSpc>
          <a:spcPct val="90000"/>
        </a:lnSpc>
        <a:spcBef>
          <a:spcPct val="116000"/>
        </a:spcBef>
        <a:spcAft>
          <a:spcPct val="0"/>
        </a:spcAft>
        <a:buFont typeface="Arial" panose="020b0604020202020204" pitchFamily="34" charset="0"/>
        <a:buChar char="•"/>
        <a:defRPr sz="2310" kern="1200">
          <a:solidFill>
            <a:schemeClr val="tx1"/>
          </a:solidFill>
          <a:latin typeface="+mn-lt"/>
          <a:ea typeface="+mn-ea"/>
          <a:cs typeface="+mn-cs"/>
        </a:defRPr>
      </a:lvl3pPr>
      <a:lvl4pPr marL="184785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4pPr>
      <a:lvl5pPr marL="2376170" indent="-264160" algn="l" rtl="0" fontAlgn="base">
        <a:lnSpc>
          <a:spcPct val="90000"/>
        </a:lnSpc>
        <a:spcBef>
          <a:spcPct val="116000"/>
        </a:spcBef>
        <a:spcAft>
          <a:spcPct val="0"/>
        </a:spcAft>
        <a:buFont typeface="Arial" panose="020b0604020202020204" pitchFamily="34" charset="0"/>
        <a:buChar char="•"/>
        <a:defRPr kern="1200">
          <a:solidFill>
            <a:schemeClr val="tx1"/>
          </a:solidFill>
          <a:latin typeface="+mn-lt"/>
          <a:ea typeface="+mn-ea"/>
          <a:cs typeface="+mn-cs"/>
        </a:defRPr>
      </a:lvl5pPr>
      <a:lvl6pPr marL="290385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6pPr>
      <a:lvl7pPr marL="3432175"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7pPr>
      <a:lvl8pPr marL="395986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8pPr>
      <a:lvl9pPr marL="4488180" indent="-264160" algn="l" defTabSz="1056005" rtl="0" eaLnBrk="1" latinLnBrk="0" hangingPunct="1">
        <a:lnSpc>
          <a:spcPct val="90000"/>
        </a:lnSpc>
        <a:spcBef>
          <a:spcPct val="116000"/>
        </a:spcBef>
        <a:buFont typeface="Arial" panose="020b0604020202020204" pitchFamily="34" charset="0"/>
        <a:buChar char="•"/>
        <a:defRPr sz="2080" kern="1200">
          <a:solidFill>
            <a:schemeClr val="tx1"/>
          </a:solidFill>
          <a:latin typeface="+mn-lt"/>
          <a:ea typeface="+mn-ea"/>
          <a:cs typeface="+mn-cs"/>
        </a:defRPr>
      </a:lvl9pPr>
    </p:bodyStyle>
    <p:otherStyle>
      <a:defPPr>
        <a:defRPr lang="zh-CN"/>
      </a:defPPr>
      <a:lvl1pPr marL="0" algn="l" defTabSz="1056005" rtl="0" eaLnBrk="1" latinLnBrk="0" hangingPunct="1">
        <a:defRPr sz="2080" kern="1200">
          <a:solidFill>
            <a:schemeClr val="tx1"/>
          </a:solidFill>
          <a:latin typeface="+mn-lt"/>
          <a:ea typeface="+mn-ea"/>
          <a:cs typeface="+mn-cs"/>
        </a:defRPr>
      </a:lvl1pPr>
      <a:lvl2pPr marL="527685" algn="l" defTabSz="1056005" rtl="0" eaLnBrk="1" latinLnBrk="0" hangingPunct="1">
        <a:defRPr sz="2080" kern="1200">
          <a:solidFill>
            <a:schemeClr val="tx1"/>
          </a:solidFill>
          <a:latin typeface="+mn-lt"/>
          <a:ea typeface="+mn-ea"/>
          <a:cs typeface="+mn-cs"/>
        </a:defRPr>
      </a:lvl2pPr>
      <a:lvl3pPr marL="1056005" algn="l" defTabSz="1056005" rtl="0" eaLnBrk="1" latinLnBrk="0" hangingPunct="1">
        <a:defRPr sz="2080" kern="1200">
          <a:solidFill>
            <a:schemeClr val="tx1"/>
          </a:solidFill>
          <a:latin typeface="+mn-lt"/>
          <a:ea typeface="+mn-ea"/>
          <a:cs typeface="+mn-cs"/>
        </a:defRPr>
      </a:lvl3pPr>
      <a:lvl4pPr marL="1583690" algn="l" defTabSz="1056005" rtl="0" eaLnBrk="1" latinLnBrk="0" hangingPunct="1">
        <a:defRPr sz="2080" kern="1200">
          <a:solidFill>
            <a:schemeClr val="tx1"/>
          </a:solidFill>
          <a:latin typeface="+mn-lt"/>
          <a:ea typeface="+mn-ea"/>
          <a:cs typeface="+mn-cs"/>
        </a:defRPr>
      </a:lvl4pPr>
      <a:lvl5pPr marL="2112010" algn="l" defTabSz="1056005" rtl="0" eaLnBrk="1" latinLnBrk="0" hangingPunct="1">
        <a:defRPr sz="2080" kern="1200">
          <a:solidFill>
            <a:schemeClr val="tx1"/>
          </a:solidFill>
          <a:latin typeface="+mn-lt"/>
          <a:ea typeface="+mn-ea"/>
          <a:cs typeface="+mn-cs"/>
        </a:defRPr>
      </a:lvl5pPr>
      <a:lvl6pPr marL="2639695" algn="l" defTabSz="1056005" rtl="0" eaLnBrk="1" latinLnBrk="0" hangingPunct="1">
        <a:defRPr sz="2080" kern="1200">
          <a:solidFill>
            <a:schemeClr val="tx1"/>
          </a:solidFill>
          <a:latin typeface="+mn-lt"/>
          <a:ea typeface="+mn-ea"/>
          <a:cs typeface="+mn-cs"/>
        </a:defRPr>
      </a:lvl6pPr>
      <a:lvl7pPr marL="3168015" algn="l" defTabSz="1056005" rtl="0" eaLnBrk="1" latinLnBrk="0" hangingPunct="1">
        <a:defRPr sz="2080" kern="1200">
          <a:solidFill>
            <a:schemeClr val="tx1"/>
          </a:solidFill>
          <a:latin typeface="+mn-lt"/>
          <a:ea typeface="+mn-ea"/>
          <a:cs typeface="+mn-cs"/>
        </a:defRPr>
      </a:lvl7pPr>
      <a:lvl8pPr marL="3695700" algn="l" defTabSz="1056005" rtl="0" eaLnBrk="1" latinLnBrk="0" hangingPunct="1">
        <a:defRPr sz="2080" kern="1200">
          <a:solidFill>
            <a:schemeClr val="tx1"/>
          </a:solidFill>
          <a:latin typeface="+mn-lt"/>
          <a:ea typeface="+mn-ea"/>
          <a:cs typeface="+mn-cs"/>
        </a:defRPr>
      </a:lvl8pPr>
      <a:lvl9pPr marL="4224020" algn="l" defTabSz="1056005" rtl="0" eaLnBrk="1" latinLnBrk="0" hangingPunct="1">
        <a:defRPr sz="208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jpeg" /><Relationship Id="rId3" Type="http://schemas.openxmlformats.org/officeDocument/2006/relationships/image" Target="../media/image4.jpeg" /><Relationship Id="rId4" Type="http://schemas.openxmlformats.org/officeDocument/2006/relationships/image" Target="../media/image5.jpeg" /><Relationship Id="rId5" Type="http://schemas.openxmlformats.org/officeDocument/2006/relationships/image" Target="../media/image6.png" /><Relationship Id="rId6" Type="http://schemas.openxmlformats.org/officeDocument/2006/relationships/image" Target="../media/image7.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51.xml" /><Relationship Id="rId2" Type="http://schemas.openxmlformats.org/officeDocument/2006/relationships/image" Target="../media/image18.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57.xml" /><Relationship Id="rId10" Type="http://schemas.openxmlformats.org/officeDocument/2006/relationships/tags" Target="../tags/tag10.xml" /><Relationship Id="rId11" Type="http://schemas.openxmlformats.org/officeDocument/2006/relationships/tags" Target="../tags/tag11.xml" /><Relationship Id="rId12" Type="http://schemas.openxmlformats.org/officeDocument/2006/relationships/tags" Target="../tags/tag12.xml" /><Relationship Id="rId13" Type="http://schemas.openxmlformats.org/officeDocument/2006/relationships/tags" Target="../tags/tag13.xml" /><Relationship Id="rId14" Type="http://schemas.openxmlformats.org/officeDocument/2006/relationships/tags" Target="../tags/tag14.xml" /><Relationship Id="rId15" Type="http://schemas.openxmlformats.org/officeDocument/2006/relationships/tags" Target="../tags/tag15.xml" /><Relationship Id="rId16" Type="http://schemas.openxmlformats.org/officeDocument/2006/relationships/tags" Target="../tags/tag16.xml" /><Relationship Id="rId17" Type="http://schemas.openxmlformats.org/officeDocument/2006/relationships/tags" Target="../tags/tag17.xml" /><Relationship Id="rId18" Type="http://schemas.openxmlformats.org/officeDocument/2006/relationships/tags" Target="../tags/tag18.xml" /><Relationship Id="rId19" Type="http://schemas.openxmlformats.org/officeDocument/2006/relationships/tags" Target="../tags/tag19.xml" /><Relationship Id="rId2" Type="http://schemas.openxmlformats.org/officeDocument/2006/relationships/tags" Target="../tags/tag2.xml" /><Relationship Id="rId20" Type="http://schemas.openxmlformats.org/officeDocument/2006/relationships/tags" Target="../tags/tag20.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tags" Target="../tags/tag7.xml" /><Relationship Id="rId8" Type="http://schemas.openxmlformats.org/officeDocument/2006/relationships/tags" Target="../tags/tag8.xml" /><Relationship Id="rId9" Type="http://schemas.openxmlformats.org/officeDocument/2006/relationships/tags" Target="../tags/tag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9.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slide" Target="slide1.xml" TargetMode="Interna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1.xml" /><Relationship Id="rId3" Type="http://schemas.openxmlformats.org/officeDocument/2006/relationships/image" Target="../media/image20.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68.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3.xml" /><Relationship Id="rId2" Type="http://schemas.openxmlformats.org/officeDocument/2006/relationships/image" Target="../media/image21.png" /><Relationship Id="rId3" Type="http://schemas.openxmlformats.org/officeDocument/2006/relationships/image" Target="../media/image22.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9.xml" /><Relationship Id="rId2" Type="http://schemas.openxmlformats.org/officeDocument/2006/relationships/image" Target="../media/image11.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jpeg" /><Relationship Id="rId3" Type="http://schemas.openxmlformats.org/officeDocument/2006/relationships/image" Target="../media/image9.png" /><Relationship Id="rId4" Type="http://schemas.openxmlformats.org/officeDocument/2006/relationships/image" Target="../media/image10.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90.xml" /><Relationship Id="rId2" Type="http://schemas.openxmlformats.org/officeDocument/2006/relationships/image" Target="../media/image2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5.xml" /><Relationship Id="rId2" Type="http://schemas.openxmlformats.org/officeDocument/2006/relationships/image" Target="../media/image12.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3.jpeg" /><Relationship Id="rId3" Type="http://schemas.openxmlformats.org/officeDocument/2006/relationships/image" Target="../media/image14.png" /><Relationship Id="rId4" Type="http://schemas.openxmlformats.org/officeDocument/2006/relationships/hyperlink" Target="https://baike.baidu.com/item/H5N1" TargetMode="External" /><Relationship Id="rId5" Type="http://schemas.openxmlformats.org/officeDocument/2006/relationships/hyperlink" Target="https://baike.baidu.com/item/%E7%A6%BD%E6%B5%81%E6%84%9F" TargetMode="Externa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15.png" /><Relationship Id="rId3" Type="http://schemas.openxmlformats.org/officeDocument/2006/relationships/tags" Target="../tags/tag1.xml" /><Relationship Id="rId4" Type="http://schemas.openxmlformats.org/officeDocument/2006/relationships/image" Target="../media/image16.jpeg" /><Relationship Id="rId5" Type="http://schemas.openxmlformats.org/officeDocument/2006/relationships/image" Target="../media/image17.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image" Target="../media/image11.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0" name="图片 99"/>
          <p:cNvPicPr/>
          <p:nvPr/>
        </p:nvPicPr>
        <p:blipFill>
          <a:blip r:embed="rId2"/>
          <a:stretch>
            <a:fillRect/>
          </a:stretch>
        </p:blipFill>
        <p:spPr>
          <a:xfrm>
            <a:off x="573862" y="114396"/>
            <a:ext cx="4082322" cy="3533808"/>
          </a:xfrm>
          <a:prstGeom prst="rect">
            <a:avLst/>
          </a:prstGeom>
          <a:noFill/>
          <a:ln w="9525">
            <a:noFill/>
          </a:ln>
        </p:spPr>
      </p:pic>
      <p:pic>
        <p:nvPicPr>
          <p:cNvPr id="101" name="图片 100"/>
          <p:cNvPicPr/>
          <p:nvPr/>
        </p:nvPicPr>
        <p:blipFill>
          <a:blip r:embed="rId3"/>
          <a:stretch>
            <a:fillRect/>
          </a:stretch>
        </p:blipFill>
        <p:spPr>
          <a:xfrm>
            <a:off x="4483857" y="507449"/>
            <a:ext cx="3868930" cy="3076958"/>
          </a:xfrm>
          <a:prstGeom prst="rect">
            <a:avLst/>
          </a:prstGeom>
          <a:noFill/>
          <a:ln w="9525">
            <a:noFill/>
          </a:ln>
        </p:spPr>
      </p:pic>
      <p:pic>
        <p:nvPicPr>
          <p:cNvPr id="102" name="图片 101"/>
          <p:cNvPicPr/>
          <p:nvPr/>
        </p:nvPicPr>
        <p:blipFill>
          <a:blip r:embed="rId4"/>
          <a:stretch>
            <a:fillRect/>
          </a:stretch>
        </p:blipFill>
        <p:spPr>
          <a:xfrm>
            <a:off x="966915" y="3429679"/>
            <a:ext cx="3296217" cy="3901195"/>
          </a:xfrm>
          <a:prstGeom prst="rect">
            <a:avLst/>
          </a:prstGeom>
          <a:noFill/>
          <a:ln w="9525">
            <a:noFill/>
          </a:ln>
        </p:spPr>
      </p:pic>
      <p:pic>
        <p:nvPicPr>
          <p:cNvPr id="6" name="图片 5"/>
          <p:cNvPicPr>
            <a:picLocks noChangeAspect="1"/>
          </p:cNvPicPr>
          <p:nvPr/>
        </p:nvPicPr>
        <p:blipFill>
          <a:blip r:embed="rId5"/>
          <a:stretch>
            <a:fillRect/>
          </a:stretch>
        </p:blipFill>
        <p:spPr>
          <a:xfrm>
            <a:off x="4107671" y="4332380"/>
            <a:ext cx="3664337" cy="2727170"/>
          </a:xfrm>
          <a:prstGeom prst="rect">
            <a:avLst/>
          </a:prstGeom>
        </p:spPr>
      </p:pic>
      <p:pic>
        <p:nvPicPr>
          <p:cNvPr id="14339" name="图片 20487" descr="t01eb89a37cbec1b48d"/>
          <p:cNvPicPr>
            <a:picLocks noChangeAspect="1"/>
          </p:cNvPicPr>
          <p:nvPr/>
        </p:nvPicPr>
        <p:blipFill>
          <a:blip r:embed="rId6"/>
          <a:stretch>
            <a:fillRect/>
          </a:stretch>
        </p:blipFill>
        <p:spPr>
          <a:xfrm>
            <a:off x="7772008" y="2640640"/>
            <a:ext cx="3243053" cy="3189887"/>
          </a:xfrm>
          <a:prstGeom prst="rect">
            <a:avLst/>
          </a:prstGeom>
          <a:noFill/>
          <a:ln w="9525">
            <a:noFill/>
          </a:ln>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0">
  <p:cSld>
    <p:spTree>
      <p:nvGrpSpPr>
        <p:cNvPr id="1" name=""/>
        <p:cNvGrpSpPr/>
        <p:nvPr/>
      </p:nvGrpSpPr>
      <p:grpSpPr>
        <a:xfrm>
          <a:off x="0" y="0"/>
          <a:ext cx="0" cy="0"/>
        </a:xfrm>
      </p:grpSpPr>
      <p:pic>
        <p:nvPicPr>
          <p:cNvPr id="53251" name="Picture 2"/>
          <p:cNvPicPr>
            <a:picLocks noChangeAspect="1"/>
          </p:cNvPicPr>
          <p:nvPr/>
        </p:nvPicPr>
        <p:blipFill>
          <a:blip r:embed="rId2"/>
          <a:stretch>
            <a:fillRect/>
          </a:stretch>
        </p:blipFill>
        <p:spPr>
          <a:xfrm>
            <a:off x="835653" y="921034"/>
            <a:ext cx="10383633" cy="6890890"/>
          </a:xfrm>
          <a:prstGeom prst="rect">
            <a:avLst/>
          </a:prstGeom>
          <a:noFill/>
          <a:ln w="9525">
            <a:noFill/>
          </a:ln>
        </p:spPr>
      </p:pic>
      <p:sp>
        <p:nvSpPr>
          <p:cNvPr id="2" name="矩形 1"/>
          <p:cNvSpPr/>
          <p:nvPr/>
        </p:nvSpPr>
        <p:spPr>
          <a:xfrm>
            <a:off x="399963" y="510269"/>
            <a:ext cx="10051445" cy="264858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a:spAutoFit/>
          </a:bodyPr>
          <a:lstStyle/>
          <a:p>
            <a:pPr algn="just">
              <a:lnSpc>
                <a:spcPct val="150000"/>
              </a:lnSpc>
              <a:spcAft>
                <a:spcPct val="0"/>
              </a:spcAft>
              <a:tabLst>
                <a:tab pos="2250440"/>
              </a:tabLst>
            </a:pPr>
            <a:r>
              <a:rPr lang="en-US" altLang="zh-CN" sz="2770" kern="100">
                <a:latin typeface="微软雅黑" panose="020b0503020204020204" charset="-122"/>
                <a:ea typeface="微软雅黑" panose="020b0503020204020204" charset="-122"/>
                <a:cs typeface="微软雅黑" panose="020b0503020204020204" charset="-122"/>
              </a:rPr>
              <a:t>1.</a:t>
            </a:r>
            <a:r>
              <a:rPr lang="zh-CN" altLang="en-US" sz="2770" kern="100">
                <a:latin typeface="微软雅黑" panose="020b0503020204020204" charset="-122"/>
                <a:ea typeface="微软雅黑" panose="020b0503020204020204" charset="-122"/>
                <a:cs typeface="微软雅黑" panose="020b0503020204020204" charset="-122"/>
              </a:rPr>
              <a:t>争论的原因：</a:t>
            </a:r>
            <a:endParaRPr lang="zh-CN" altLang="en-US" sz="2770" kern="100">
              <a:latin typeface="微软雅黑" panose="020b0503020204020204" charset="-122"/>
              <a:ea typeface="微软雅黑" panose="020b0503020204020204" charset="-122"/>
              <a:cs typeface="微软雅黑" panose="020b0503020204020204" charset="-122"/>
            </a:endParaRPr>
          </a:p>
          <a:p>
            <a:pPr algn="just">
              <a:lnSpc>
                <a:spcPct val="150000"/>
              </a:lnSpc>
              <a:spcAft>
                <a:spcPct val="0"/>
              </a:spcAft>
              <a:tabLst>
                <a:tab pos="2250440"/>
              </a:tabLst>
            </a:pPr>
            <a:r>
              <a:rPr lang="zh-CN" altLang="en-US" sz="2770" kern="100">
                <a:latin typeface="微软雅黑" panose="020b0503020204020204" charset="-122"/>
                <a:ea typeface="微软雅黑" panose="020b0503020204020204" charset="-122"/>
                <a:cs typeface="微软雅黑" panose="020b0503020204020204" charset="-122"/>
              </a:rPr>
              <a:t>（</a:t>
            </a:r>
            <a:r>
              <a:rPr lang="en-US" altLang="zh-CN" sz="2770" kern="100">
                <a:latin typeface="微软雅黑" panose="020b0503020204020204" charset="-122"/>
                <a:ea typeface="微软雅黑" panose="020b0503020204020204" charset="-122"/>
                <a:cs typeface="微软雅黑" panose="020b0503020204020204" charset="-122"/>
              </a:rPr>
              <a:t>1</a:t>
            </a:r>
            <a:r>
              <a:rPr lang="zh-CN" altLang="en-US" sz="2770" kern="100">
                <a:latin typeface="微软雅黑" panose="020b0503020204020204" charset="-122"/>
                <a:ea typeface="微软雅黑" panose="020b0503020204020204" charset="-122"/>
                <a:cs typeface="微软雅黑" panose="020b0503020204020204" charset="-122"/>
              </a:rPr>
              <a:t>）原本自然造就的生命形式被人为改造后具有了全新特征</a:t>
            </a:r>
            <a:endParaRPr lang="zh-CN" altLang="en-US" sz="2770" kern="100">
              <a:latin typeface="微软雅黑" panose="020b0503020204020204" charset="-122"/>
              <a:ea typeface="微软雅黑" panose="020b0503020204020204" charset="-122"/>
              <a:cs typeface="微软雅黑" panose="020b0503020204020204" charset="-122"/>
            </a:endParaRPr>
          </a:p>
          <a:p>
            <a:pPr algn="just">
              <a:lnSpc>
                <a:spcPct val="150000"/>
              </a:lnSpc>
              <a:spcAft>
                <a:spcPct val="0"/>
              </a:spcAft>
              <a:tabLst>
                <a:tab pos="2250440"/>
              </a:tabLst>
            </a:pPr>
            <a:r>
              <a:rPr lang="zh-CN" altLang="en-US" sz="2770" kern="100">
                <a:latin typeface="微软雅黑" panose="020b0503020204020204" charset="-122"/>
                <a:ea typeface="微软雅黑" panose="020b0503020204020204" charset="-122"/>
                <a:cs typeface="微软雅黑" panose="020b0503020204020204" charset="-122"/>
              </a:rPr>
              <a:t>（</a:t>
            </a:r>
            <a:r>
              <a:rPr lang="en-US" altLang="zh-CN" sz="2770" kern="100">
                <a:latin typeface="微软雅黑" panose="020b0503020204020204" charset="-122"/>
                <a:ea typeface="微软雅黑" panose="020b0503020204020204" charset="-122"/>
                <a:cs typeface="微软雅黑" panose="020b0503020204020204" charset="-122"/>
              </a:rPr>
              <a:t>2</a:t>
            </a:r>
            <a:r>
              <a:rPr lang="zh-CN" altLang="en-US" sz="2770" kern="100">
                <a:latin typeface="微软雅黑" panose="020b0503020204020204" charset="-122"/>
                <a:ea typeface="微软雅黑" panose="020b0503020204020204" charset="-122"/>
                <a:cs typeface="微软雅黑" panose="020b0503020204020204" charset="-122"/>
              </a:rPr>
              <a:t>）人们所生活的国家或社会等差异，</a:t>
            </a:r>
            <a:r>
              <a:rPr lang="zh-CN" altLang="zh-CN" sz="2770" kern="100">
                <a:latin typeface="微软雅黑" panose="020b0503020204020204" charset="-122"/>
                <a:ea typeface="微软雅黑" panose="020b0503020204020204" charset="-122"/>
                <a:cs typeface="微软雅黑" panose="020b0503020204020204" charset="-122"/>
              </a:rPr>
              <a:t>人们的价值观取向不同，对转基因技术就会产生不同的见解。</a:t>
            </a:r>
            <a:endParaRPr lang="zh-CN" altLang="zh-CN" sz="2770" kern="100">
              <a:effectLst/>
              <a:latin typeface="微软雅黑" panose="020b0503020204020204" charset="-122"/>
              <a:ea typeface="微软雅黑" panose="020b0503020204020204" charset="-122"/>
              <a:cs typeface="微软雅黑" panose="020b0503020204020204" charset="-122"/>
            </a:endParaRPr>
          </a:p>
        </p:txBody>
      </p:sp>
      <p:sp>
        <p:nvSpPr>
          <p:cNvPr id="5" name="圆角矩形标注 4"/>
          <p:cNvSpPr/>
          <p:nvPr/>
        </p:nvSpPr>
        <p:spPr>
          <a:xfrm>
            <a:off x="1644858" y="1362852"/>
            <a:ext cx="2227422" cy="2722404"/>
          </a:xfrm>
          <a:prstGeom prst="wedgeRoundRect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80" b="0" i="0" u="none" strike="noStrike" kern="1200" cap="none" spc="0" normalizeH="0" baseline="0" noProof="0">
              <a:ln>
                <a:noFill/>
              </a:ln>
              <a:solidFill>
                <a:schemeClr val="lt1"/>
              </a:solidFill>
              <a:effectLst/>
              <a:uLnTx/>
              <a:uFillTx/>
              <a:latin typeface="+mn-lt"/>
              <a:ea typeface="+mn-ea"/>
              <a:cs typeface="+mn-cs"/>
            </a:endParaRPr>
          </a:p>
        </p:txBody>
      </p:sp>
      <p:sp>
        <p:nvSpPr>
          <p:cNvPr id="6" name="圆角矩形标注 5"/>
          <p:cNvSpPr/>
          <p:nvPr/>
        </p:nvSpPr>
        <p:spPr>
          <a:xfrm>
            <a:off x="3954777" y="1362852"/>
            <a:ext cx="2227422" cy="2722404"/>
          </a:xfrm>
          <a:prstGeom prst="wedgeRoundRect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80" b="0" i="0" u="none" strike="noStrike" kern="1200" cap="none" spc="0" normalizeH="0" baseline="0" noProof="0">
              <a:ln>
                <a:noFill/>
              </a:ln>
              <a:solidFill>
                <a:schemeClr val="lt1"/>
              </a:solidFill>
              <a:effectLst/>
              <a:uLnTx/>
              <a:uFillTx/>
              <a:latin typeface="+mn-lt"/>
              <a:ea typeface="+mn-ea"/>
              <a:cs typeface="+mn-cs"/>
            </a:endParaRPr>
          </a:p>
        </p:txBody>
      </p:sp>
      <p:sp>
        <p:nvSpPr>
          <p:cNvPr id="7" name="圆角矩形标注 6"/>
          <p:cNvSpPr/>
          <p:nvPr/>
        </p:nvSpPr>
        <p:spPr>
          <a:xfrm>
            <a:off x="6264695" y="1362852"/>
            <a:ext cx="2227422" cy="2722404"/>
          </a:xfrm>
          <a:prstGeom prst="wedgeRoundRect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80" b="0" i="0" u="none" strike="noStrike" kern="1200" cap="none" spc="0" normalizeH="0" baseline="0" noProof="0">
              <a:ln>
                <a:noFill/>
              </a:ln>
              <a:solidFill>
                <a:schemeClr val="lt1"/>
              </a:solidFill>
              <a:effectLst/>
              <a:uLnTx/>
              <a:uFillTx/>
              <a:latin typeface="+mn-lt"/>
              <a:ea typeface="+mn-ea"/>
              <a:cs typeface="+mn-cs"/>
            </a:endParaRPr>
          </a:p>
        </p:txBody>
      </p:sp>
      <p:sp>
        <p:nvSpPr>
          <p:cNvPr id="8" name="圆角矩形标注 7"/>
          <p:cNvSpPr/>
          <p:nvPr/>
        </p:nvSpPr>
        <p:spPr>
          <a:xfrm>
            <a:off x="8574613" y="1362852"/>
            <a:ext cx="2227422" cy="2722404"/>
          </a:xfrm>
          <a:prstGeom prst="wedgeRoundRect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8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1892349" y="2270320"/>
            <a:ext cx="1897433" cy="801370"/>
          </a:xfrm>
          <a:prstGeom prst="rect">
            <a:avLst/>
          </a:prstGeom>
          <a:noFill/>
          <a:ln w="9525">
            <a:noFill/>
          </a:ln>
        </p:spPr>
        <p:txBody>
          <a:bodyPr anchor="t">
            <a:spAutoFit/>
          </a:bodyPr>
          <a:lstStyle/>
          <a:p>
            <a:r>
              <a:rPr lang="zh-CN" altLang="en-US" sz="2310">
                <a:latin typeface="宋体" panose="02010600030101010101" pitchFamily="2" charset="-122"/>
              </a:rPr>
              <a:t>转基因产品安全吗？</a:t>
            </a:r>
            <a:endParaRPr lang="zh-CN" altLang="en-US" sz="2310">
              <a:latin typeface="宋体" panose="02010600030101010101" pitchFamily="2" charset="-122"/>
            </a:endParaRPr>
          </a:p>
        </p:txBody>
      </p:sp>
      <p:sp>
        <p:nvSpPr>
          <p:cNvPr id="10" name="TextBox 9"/>
          <p:cNvSpPr txBox="1"/>
          <p:nvPr/>
        </p:nvSpPr>
        <p:spPr>
          <a:xfrm>
            <a:off x="4032873" y="1559012"/>
            <a:ext cx="2062060" cy="1156970"/>
          </a:xfrm>
          <a:prstGeom prst="rect">
            <a:avLst/>
          </a:prstGeom>
          <a:noFill/>
          <a:ln w="9525">
            <a:noFill/>
          </a:ln>
        </p:spPr>
        <p:txBody>
          <a:bodyPr wrap="square" anchor="t">
            <a:spAutoFit/>
          </a:bodyPr>
          <a:lstStyle/>
          <a:p>
            <a:r>
              <a:rPr lang="zh-CN" altLang="en-US" sz="2310">
                <a:latin typeface="宋体" panose="02010600030101010101" pitchFamily="2" charset="-122"/>
              </a:rPr>
              <a:t>食用后会不会对人体健康造成隐性伤害？</a:t>
            </a:r>
            <a:endParaRPr lang="zh-CN" altLang="en-US" sz="2310">
              <a:latin typeface="宋体" panose="02010600030101010101" pitchFamily="2" charset="-122"/>
            </a:endParaRPr>
          </a:p>
        </p:txBody>
      </p:sp>
      <p:sp>
        <p:nvSpPr>
          <p:cNvPr id="11" name="TextBox 10"/>
          <p:cNvSpPr txBox="1"/>
          <p:nvPr/>
        </p:nvSpPr>
        <p:spPr>
          <a:xfrm>
            <a:off x="6264328" y="1407217"/>
            <a:ext cx="2311385" cy="1867535"/>
          </a:xfrm>
          <a:prstGeom prst="rect">
            <a:avLst/>
          </a:prstGeom>
          <a:noFill/>
          <a:ln w="9525">
            <a:noFill/>
          </a:ln>
        </p:spPr>
        <p:txBody>
          <a:bodyPr wrap="square" anchor="t">
            <a:spAutoFit/>
          </a:bodyPr>
          <a:lstStyle/>
          <a:p>
            <a:r>
              <a:rPr lang="zh-CN" altLang="en-US" sz="2310">
                <a:latin typeface="宋体" panose="02010600030101010101" pitchFamily="2" charset="-122"/>
                <a:cs typeface="宋体" panose="02010600030101010101" pitchFamily="2" charset="-122"/>
              </a:rPr>
              <a:t>重组</a:t>
            </a:r>
            <a:r>
              <a:rPr lang="en-US" altLang="zh-CN" sz="2310">
                <a:latin typeface="宋体" panose="02010600030101010101" pitchFamily="2" charset="-122"/>
                <a:cs typeface="宋体" panose="02010600030101010101" pitchFamily="2" charset="-122"/>
              </a:rPr>
              <a:t>DNA</a:t>
            </a:r>
            <a:r>
              <a:rPr lang="zh-CN" altLang="en-US" sz="2310">
                <a:latin typeface="宋体" panose="02010600030101010101" pitchFamily="2" charset="-122"/>
                <a:cs typeface="宋体" panose="02010600030101010101" pitchFamily="2" charset="-122"/>
              </a:rPr>
              <a:t>会不会侵入环境中的微生物体内，而使之变成新的致病菌？</a:t>
            </a:r>
            <a:endParaRPr lang="zh-CN" altLang="en-US" sz="2310">
              <a:latin typeface="宋体" panose="02010600030101010101" pitchFamily="2" charset="-122"/>
              <a:cs typeface="宋体" panose="02010600030101010101" pitchFamily="2" charset="-122"/>
            </a:endParaRPr>
          </a:p>
        </p:txBody>
      </p:sp>
      <p:sp>
        <p:nvSpPr>
          <p:cNvPr id="12" name="TextBox 11"/>
          <p:cNvSpPr txBox="1"/>
          <p:nvPr/>
        </p:nvSpPr>
        <p:spPr>
          <a:xfrm>
            <a:off x="8739973" y="1494480"/>
            <a:ext cx="2062060" cy="1156970"/>
          </a:xfrm>
          <a:prstGeom prst="rect">
            <a:avLst/>
          </a:prstGeom>
          <a:noFill/>
          <a:ln w="9525">
            <a:noFill/>
          </a:ln>
        </p:spPr>
        <p:txBody>
          <a:bodyPr wrap="square" anchor="t">
            <a:spAutoFit/>
          </a:bodyPr>
          <a:lstStyle/>
          <a:p>
            <a:r>
              <a:rPr lang="zh-CN" altLang="en-US" sz="2310">
                <a:latin typeface="宋体" panose="02010600030101010101" pitchFamily="2" charset="-122"/>
              </a:rPr>
              <a:t>转基因生物会不会对生态环境造成破坏？</a:t>
            </a:r>
            <a:endParaRPr lang="zh-CN" altLang="en-US" sz="2310">
              <a:latin typeface="宋体" panose="02010600030101010101" pitchFamily="2" charset="-122"/>
            </a:endParaRPr>
          </a:p>
        </p:txBody>
      </p:sp>
      <p:grpSp>
        <p:nvGrpSpPr>
          <p:cNvPr id="17" name="组合 16"/>
          <p:cNvGrpSpPr/>
          <p:nvPr/>
        </p:nvGrpSpPr>
        <p:grpSpPr>
          <a:xfrm>
            <a:off x="3789782" y="3260285"/>
            <a:ext cx="7177247" cy="730885"/>
            <a:chOff x="2786050" y="2143116"/>
            <a:chExt cx="6215106" cy="633116"/>
          </a:xfrm>
        </p:grpSpPr>
        <p:sp>
          <p:nvSpPr>
            <p:cNvPr id="13" name="矩形 12"/>
            <p:cNvSpPr/>
            <p:nvPr/>
          </p:nvSpPr>
          <p:spPr>
            <a:xfrm>
              <a:off x="2786050" y="2143116"/>
              <a:ext cx="2143140" cy="633116"/>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155" b="1" i="0" u="none" strike="noStrike" kern="1200" cap="none" spc="0" normalizeH="0" baseline="0" noProof="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宋体" panose="02010600030101010101" pitchFamily="2" charset="-122"/>
                  <a:cs typeface="+mn-cs"/>
                </a:rPr>
                <a:t>食物安全</a:t>
              </a:r>
              <a:endParaRPr kumimoji="0" lang="zh-CN" altLang="en-US" sz="4155" b="1" i="0" u="none" strike="noStrike" kern="1200" cap="none" spc="0" normalizeH="0" baseline="0" noProof="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宋体" panose="02010600030101010101" pitchFamily="2" charset="-122"/>
                <a:cs typeface="+mn-cs"/>
              </a:endParaRPr>
            </a:p>
          </p:txBody>
        </p:sp>
        <p:sp>
          <p:nvSpPr>
            <p:cNvPr id="14" name="矩形 13"/>
            <p:cNvSpPr/>
            <p:nvPr/>
          </p:nvSpPr>
          <p:spPr>
            <a:xfrm>
              <a:off x="4857752" y="2143116"/>
              <a:ext cx="2143140" cy="633116"/>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155" b="1" i="0" u="none" strike="noStrike" kern="1200" cap="none" spc="0" normalizeH="0" baseline="0" noProof="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uLnTx/>
                  <a:uFillTx/>
                  <a:latin typeface="Arial" panose="020b0604020202020204" pitchFamily="34" charset="0"/>
                  <a:ea typeface="宋体" panose="02010600030101010101" pitchFamily="2" charset="-122"/>
                  <a:cs typeface="+mn-cs"/>
                </a:rPr>
                <a:t>生物安全</a:t>
              </a:r>
              <a:endParaRPr kumimoji="0" lang="zh-CN" altLang="en-US" sz="4155" b="1" i="0" u="none" strike="noStrike" kern="1200" cap="none" spc="0" normalizeH="0" baseline="0" noProof="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uLnTx/>
                <a:uFillTx/>
                <a:latin typeface="Arial" panose="020b0604020202020204" pitchFamily="34" charset="0"/>
                <a:ea typeface="宋体" panose="02010600030101010101" pitchFamily="2" charset="-122"/>
                <a:cs typeface="+mn-cs"/>
              </a:endParaRPr>
            </a:p>
          </p:txBody>
        </p:sp>
        <p:sp>
          <p:nvSpPr>
            <p:cNvPr id="15" name="矩形 14"/>
            <p:cNvSpPr/>
            <p:nvPr/>
          </p:nvSpPr>
          <p:spPr>
            <a:xfrm>
              <a:off x="6858016" y="2143116"/>
              <a:ext cx="2143140" cy="633116"/>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155" b="1" i="0" u="none" strike="noStrike" kern="1200" cap="none" spc="0" normalizeH="0" baseline="0" noProof="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uLnTx/>
                  <a:uFillTx/>
                  <a:latin typeface="Arial" panose="020b0604020202020204" pitchFamily="34" charset="0"/>
                  <a:ea typeface="宋体" panose="02010600030101010101" pitchFamily="2" charset="-122"/>
                  <a:cs typeface="+mn-cs"/>
                </a:rPr>
                <a:t>环境安全</a:t>
              </a:r>
              <a:endParaRPr kumimoji="0" lang="zh-CN" altLang="en-US" sz="4155" b="1" i="0" u="none" strike="noStrike" kern="1200" cap="none" spc="0" normalizeH="0" baseline="0" noProof="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uLnTx/>
                <a:uFillTx/>
                <a:latin typeface="Arial" panose="020b0604020202020204" pitchFamily="34" charset="0"/>
                <a:ea typeface="宋体" panose="02010600030101010101" pitchFamily="2" charset="-122"/>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after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nodeType="clickPar">
                      <p:stCondLst>
                        <p:cond delay="indefinite"/>
                      </p:stCondLst>
                      <p:childTnLst>
                        <p:par>
                          <p:cTn id="35" fill="hold" nodeType="after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6" name="文本框 5"/>
          <p:cNvSpPr txBox="1"/>
          <p:nvPr/>
        </p:nvSpPr>
        <p:spPr>
          <a:xfrm>
            <a:off x="361950" y="321945"/>
            <a:ext cx="10281920" cy="460375"/>
          </a:xfrm>
          <a:prstGeom prst="rect">
            <a:avLst/>
          </a:prstGeom>
          <a:noFill/>
        </p:spPr>
        <p:txBody>
          <a:bodyPr wrap="square" rtlCol="0" anchor="t">
            <a:spAutoFit/>
          </a:bodyPr>
          <a:lstStyle/>
          <a:p>
            <a:pPr marL="0" indent="0">
              <a:buNone/>
            </a:pPr>
            <a:r>
              <a:rPr lang="en-US" sz="2400" b="1">
                <a:solidFill>
                  <a:srgbClr val="C00000"/>
                </a:solidFill>
                <a:latin typeface="微软雅黑" panose="020b0503020204020204" charset="-122"/>
                <a:ea typeface="微软雅黑" panose="020b0503020204020204" charset="-122"/>
                <a:sym typeface="+mn-ea"/>
              </a:rPr>
              <a:t>1.</a:t>
            </a:r>
            <a:r>
              <a:rPr lang="zh-CN" altLang="en-US" sz="2400" b="1">
                <a:solidFill>
                  <a:srgbClr val="C00000"/>
                </a:solidFill>
                <a:latin typeface="微软雅黑" panose="020b0503020204020204" charset="-122"/>
                <a:ea typeface="微软雅黑" panose="020b0503020204020204" charset="-122"/>
                <a:sym typeface="+mn-ea"/>
              </a:rPr>
              <a:t>争论的原因</a:t>
            </a:r>
            <a:endParaRPr lang="zh-CN" altLang="en-US" sz="2400" b="1">
              <a:solidFill>
                <a:srgbClr val="C00000"/>
              </a:solidFill>
              <a:latin typeface="微软雅黑" panose="020b0503020204020204" charset="-122"/>
              <a:ea typeface="微软雅黑" panose="020b0503020204020204" charset="-122"/>
              <a:sym typeface="+mn-ea"/>
            </a:endParaRPr>
          </a:p>
        </p:txBody>
      </p:sp>
      <p:sp>
        <p:nvSpPr>
          <p:cNvPr id="2" name="文本框 1"/>
          <p:cNvSpPr txBox="1"/>
          <p:nvPr/>
        </p:nvSpPr>
        <p:spPr>
          <a:xfrm>
            <a:off x="215265" y="962025"/>
            <a:ext cx="10281920" cy="460375"/>
          </a:xfrm>
          <a:prstGeom prst="rect">
            <a:avLst/>
          </a:prstGeom>
          <a:noFill/>
        </p:spPr>
        <p:txBody>
          <a:bodyPr wrap="square" rtlCol="0" anchor="t">
            <a:spAutoFit/>
          </a:bodyPr>
          <a:lstStyle/>
          <a:p>
            <a:pPr marL="0" indent="0">
              <a:buNone/>
            </a:pPr>
            <a:r>
              <a:rPr lang="zh-CN" sz="2400" b="1">
                <a:solidFill>
                  <a:schemeClr val="tx1"/>
                </a:solidFill>
                <a:latin typeface="微软雅黑" panose="020b0503020204020204" charset="-122"/>
                <a:ea typeface="微软雅黑" panose="020b0503020204020204" charset="-122"/>
                <a:sym typeface="+mn-ea"/>
              </a:rPr>
              <a:t>（</a:t>
            </a:r>
            <a:r>
              <a:rPr lang="en-US" altLang="zh-CN" sz="2400" b="1">
                <a:solidFill>
                  <a:schemeClr val="tx1"/>
                </a:solidFill>
                <a:latin typeface="微软雅黑" panose="020b0503020204020204" charset="-122"/>
                <a:ea typeface="微软雅黑" panose="020b0503020204020204" charset="-122"/>
                <a:sym typeface="+mn-ea"/>
              </a:rPr>
              <a:t>1</a:t>
            </a:r>
            <a:r>
              <a:rPr lang="zh-CN" altLang="en-US" sz="2400" b="1">
                <a:solidFill>
                  <a:schemeClr val="tx1"/>
                </a:solidFill>
                <a:latin typeface="微软雅黑" panose="020b0503020204020204" charset="-122"/>
                <a:ea typeface="微软雅黑" panose="020b0503020204020204" charset="-122"/>
                <a:sym typeface="+mn-ea"/>
              </a:rPr>
              <a:t>）对</a:t>
            </a:r>
            <a:r>
              <a:rPr lang="zh-CN" altLang="en-US" sz="2400" b="1">
                <a:solidFill>
                  <a:srgbClr val="7030A0"/>
                </a:solidFill>
                <a:latin typeface="微软雅黑" panose="020b0503020204020204" charset="-122"/>
                <a:ea typeface="微软雅黑" panose="020b0503020204020204" charset="-122"/>
                <a:sym typeface="+mn-ea"/>
              </a:rPr>
              <a:t>基因的结构</a:t>
            </a:r>
            <a:r>
              <a:rPr lang="zh-CN" altLang="en-US" sz="2400" b="1">
                <a:solidFill>
                  <a:schemeClr val="tx1"/>
                </a:solidFill>
                <a:latin typeface="微软雅黑" panose="020b0503020204020204" charset="-122"/>
                <a:ea typeface="微软雅黑" panose="020b0503020204020204" charset="-122"/>
                <a:sym typeface="+mn-ea"/>
              </a:rPr>
              <a:t>、</a:t>
            </a:r>
            <a:r>
              <a:rPr lang="zh-CN" altLang="en-US" sz="2400" b="1">
                <a:solidFill>
                  <a:srgbClr val="7030A0"/>
                </a:solidFill>
                <a:latin typeface="微软雅黑" panose="020b0503020204020204" charset="-122"/>
                <a:ea typeface="微软雅黑" panose="020b0503020204020204" charset="-122"/>
                <a:sym typeface="+mn-ea"/>
              </a:rPr>
              <a:t>基因间的互作</a:t>
            </a:r>
            <a:r>
              <a:rPr lang="zh-CN" altLang="en-US" sz="2400" b="1">
                <a:solidFill>
                  <a:schemeClr val="tx1"/>
                </a:solidFill>
                <a:latin typeface="微软雅黑" panose="020b0503020204020204" charset="-122"/>
                <a:ea typeface="微软雅黑" panose="020b0503020204020204" charset="-122"/>
                <a:sym typeface="+mn-ea"/>
              </a:rPr>
              <a:t>以及</a:t>
            </a:r>
            <a:r>
              <a:rPr lang="zh-CN" altLang="en-US" sz="2400" b="1">
                <a:solidFill>
                  <a:srgbClr val="7030A0"/>
                </a:solidFill>
                <a:latin typeface="微软雅黑" panose="020b0503020204020204" charset="-122"/>
                <a:ea typeface="微软雅黑" panose="020b0503020204020204" charset="-122"/>
                <a:sym typeface="+mn-ea"/>
              </a:rPr>
              <a:t>基因的调控机制</a:t>
            </a:r>
            <a:r>
              <a:rPr lang="zh-CN" altLang="en-US" sz="2400" b="1">
                <a:solidFill>
                  <a:schemeClr val="tx1"/>
                </a:solidFill>
                <a:latin typeface="微软雅黑" panose="020b0503020204020204" charset="-122"/>
                <a:ea typeface="微软雅黑" panose="020b0503020204020204" charset="-122"/>
                <a:sym typeface="+mn-ea"/>
              </a:rPr>
              <a:t>等了解有限</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3" name="文本框 2"/>
          <p:cNvSpPr txBox="1"/>
          <p:nvPr/>
        </p:nvSpPr>
        <p:spPr>
          <a:xfrm>
            <a:off x="215265" y="1576070"/>
            <a:ext cx="10281920" cy="460375"/>
          </a:xfrm>
          <a:prstGeom prst="rect">
            <a:avLst/>
          </a:prstGeom>
          <a:noFill/>
        </p:spPr>
        <p:txBody>
          <a:bodyPr wrap="square" rtlCol="0" anchor="t">
            <a:spAutoFit/>
          </a:bodyPr>
          <a:lstStyle/>
          <a:p>
            <a:pPr marL="0" indent="0">
              <a:buNone/>
            </a:pPr>
            <a:r>
              <a:rPr lang="zh-CN" sz="2400" b="1">
                <a:solidFill>
                  <a:schemeClr val="tx1"/>
                </a:solidFill>
                <a:latin typeface="微软雅黑" panose="020b0503020204020204" charset="-122"/>
                <a:ea typeface="微软雅黑" panose="020b0503020204020204" charset="-122"/>
                <a:sym typeface="+mn-ea"/>
              </a:rPr>
              <a:t>（</a:t>
            </a:r>
            <a:r>
              <a:rPr lang="en-US" altLang="zh-CN" sz="2400" b="1">
                <a:solidFill>
                  <a:schemeClr val="tx1"/>
                </a:solidFill>
                <a:latin typeface="微软雅黑" panose="020b0503020204020204" charset="-122"/>
                <a:ea typeface="微软雅黑" panose="020b0503020204020204" charset="-122"/>
                <a:sym typeface="+mn-ea"/>
              </a:rPr>
              <a:t>2</a:t>
            </a:r>
            <a:r>
              <a:rPr lang="zh-CN" altLang="en-US" sz="2400" b="1">
                <a:solidFill>
                  <a:schemeClr val="tx1"/>
                </a:solidFill>
                <a:latin typeface="微软雅黑" panose="020b0503020204020204" charset="-122"/>
                <a:ea typeface="微软雅黑" panose="020b0503020204020204" charset="-122"/>
                <a:sym typeface="+mn-ea"/>
              </a:rPr>
              <a:t>）转移的基因虽然是功能已知的基因，但很多基因是</a:t>
            </a:r>
            <a:r>
              <a:rPr lang="zh-CN" altLang="en-US" sz="2400" b="1">
                <a:solidFill>
                  <a:srgbClr val="7030A0"/>
                </a:solidFill>
                <a:latin typeface="微软雅黑" panose="020b0503020204020204" charset="-122"/>
                <a:ea typeface="微软雅黑" panose="020b0503020204020204" charset="-122"/>
                <a:sym typeface="+mn-ea"/>
              </a:rPr>
              <a:t>异种生物的基因</a:t>
            </a:r>
            <a:endParaRPr lang="zh-CN" altLang="en-US" sz="2400" b="1">
              <a:solidFill>
                <a:srgbClr val="7030A0"/>
              </a:solidFill>
              <a:latin typeface="微软雅黑" panose="020b0503020204020204" charset="-122"/>
              <a:ea typeface="微软雅黑" panose="020b0503020204020204" charset="-122"/>
              <a:sym typeface="+mn-ea"/>
            </a:endParaRPr>
          </a:p>
        </p:txBody>
      </p:sp>
      <p:sp>
        <p:nvSpPr>
          <p:cNvPr id="4" name="文本框 3"/>
          <p:cNvSpPr txBox="1"/>
          <p:nvPr/>
        </p:nvSpPr>
        <p:spPr>
          <a:xfrm>
            <a:off x="215265" y="2142490"/>
            <a:ext cx="10281920" cy="977265"/>
          </a:xfrm>
          <a:prstGeom prst="rect">
            <a:avLst/>
          </a:prstGeom>
          <a:noFill/>
        </p:spPr>
        <p:txBody>
          <a:bodyPr wrap="square" rtlCol="0" anchor="t">
            <a:spAutoFit/>
          </a:bodyPr>
          <a:lstStyle/>
          <a:p>
            <a:pPr marL="0" indent="0">
              <a:lnSpc>
                <a:spcPct val="120000"/>
              </a:lnSpc>
              <a:buNone/>
            </a:pPr>
            <a:r>
              <a:rPr lang="zh-CN" sz="2400" b="1">
                <a:solidFill>
                  <a:schemeClr val="tx1"/>
                </a:solidFill>
                <a:latin typeface="微软雅黑" panose="020b0503020204020204" charset="-122"/>
                <a:ea typeface="微软雅黑" panose="020b0503020204020204" charset="-122"/>
                <a:sym typeface="+mn-ea"/>
              </a:rPr>
              <a:t>（</a:t>
            </a:r>
            <a:r>
              <a:rPr lang="en-US" altLang="zh-CN" sz="2400" b="1">
                <a:solidFill>
                  <a:schemeClr val="tx1"/>
                </a:solidFill>
                <a:latin typeface="微软雅黑" panose="020b0503020204020204" charset="-122"/>
                <a:ea typeface="微软雅黑" panose="020b0503020204020204" charset="-122"/>
                <a:sym typeface="+mn-ea"/>
              </a:rPr>
              <a:t>3</a:t>
            </a:r>
            <a:r>
              <a:rPr lang="zh-CN" altLang="en-US" sz="2400" b="1">
                <a:solidFill>
                  <a:schemeClr val="tx1"/>
                </a:solidFill>
                <a:latin typeface="微软雅黑" panose="020b0503020204020204" charset="-122"/>
                <a:ea typeface="微软雅黑" panose="020b0503020204020204" charset="-122"/>
                <a:sym typeface="+mn-ea"/>
              </a:rPr>
              <a:t>）</a:t>
            </a:r>
            <a:r>
              <a:rPr lang="zh-CN" altLang="en-US" sz="2400" b="1">
                <a:solidFill>
                  <a:srgbClr val="7030A0"/>
                </a:solidFill>
                <a:latin typeface="微软雅黑" panose="020b0503020204020204" charset="-122"/>
                <a:ea typeface="微软雅黑" panose="020b0503020204020204" charset="-122"/>
                <a:sym typeface="+mn-ea"/>
              </a:rPr>
              <a:t>外源基因插入宿主基因组的部位通常是随机的</a:t>
            </a:r>
            <a:r>
              <a:rPr lang="zh-CN" altLang="en-US" sz="2400" b="1">
                <a:solidFill>
                  <a:schemeClr val="tx1"/>
                </a:solidFill>
                <a:latin typeface="微软雅黑" panose="020b0503020204020204" charset="-122"/>
                <a:ea typeface="微软雅黑" panose="020b0503020204020204" charset="-122"/>
                <a:sym typeface="+mn-ea"/>
              </a:rPr>
              <a:t>，有时候会出现一些人们意想不到的后果。</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13" name="文本框 12"/>
          <p:cNvSpPr txBox="1"/>
          <p:nvPr/>
        </p:nvSpPr>
        <p:spPr>
          <a:xfrm>
            <a:off x="4692015" y="5248910"/>
            <a:ext cx="3691255" cy="460375"/>
          </a:xfrm>
          <a:prstGeom prst="rect">
            <a:avLst/>
          </a:prstGeom>
          <a:noFill/>
        </p:spPr>
        <p:txBody>
          <a:bodyPr wrap="square" rtlCol="0" anchor="t">
            <a:spAutoFit/>
          </a:bodyPr>
          <a:lstStyle/>
          <a:p>
            <a:pPr marL="0" indent="0">
              <a:buNone/>
            </a:pP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34" name="任意多边形 33"/>
          <p:cNvSpPr/>
          <p:nvPr>
            <p:custDataLst>
              <p:tags r:id="rId2"/>
            </p:custDataLst>
          </p:nvPr>
        </p:nvSpPr>
        <p:spPr>
          <a:xfrm>
            <a:off x="3616174" y="4714666"/>
            <a:ext cx="1308986" cy="688525"/>
          </a:xfrm>
          <a:custGeom>
            <a:gdLst>
              <a:gd name="connsiteX0" fmla="*/ 0 w 1887981"/>
              <a:gd name="connsiteY0" fmla="*/ 0 h 993074"/>
              <a:gd name="connsiteX1" fmla="*/ 1802581 w 1887981"/>
              <a:gd name="connsiteY1" fmla="*/ 0 h 993074"/>
              <a:gd name="connsiteX2" fmla="*/ 1855559 w 1887981"/>
              <a:gd name="connsiteY2" fmla="*/ 96773 h 993074"/>
              <a:gd name="connsiteX3" fmla="*/ 1750949 w 1887981"/>
              <a:gd name="connsiteY3" fmla="*/ 454478 h 993074"/>
              <a:gd name="connsiteX4" fmla="*/ 826344 w 1887981"/>
              <a:gd name="connsiteY4" fmla="*/ 960652 h 993074"/>
              <a:gd name="connsiteX5" fmla="*/ 468639 w 1887981"/>
              <a:gd name="connsiteY5" fmla="*/ 856042 h 993074"/>
              <a:gd name="connsiteX6" fmla="*/ 0 w 1887981"/>
              <a:gd name="connsiteY6" fmla="*/ 0 h 99307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981" h="993074">
                <a:moveTo>
                  <a:pt x="0" y="0"/>
                </a:moveTo>
                <a:lnTo>
                  <a:pt x="1802581" y="0"/>
                </a:lnTo>
                <a:lnTo>
                  <a:pt x="1855559" y="96773"/>
                </a:lnTo>
                <a:cubicBezTo>
                  <a:pt x="1925450" y="224439"/>
                  <a:pt x="1878614" y="384588"/>
                  <a:pt x="1750949" y="454478"/>
                </a:cubicBezTo>
                <a:lnTo>
                  <a:pt x="826344" y="960652"/>
                </a:lnTo>
                <a:cubicBezTo>
                  <a:pt x="698679" y="1030543"/>
                  <a:pt x="538530" y="983707"/>
                  <a:pt x="468639" y="856042"/>
                </a:cubicBezTo>
                <a:lnTo>
                  <a:pt x="0" y="0"/>
                </a:lnTo>
                <a:close/>
              </a:path>
            </a:pathLst>
          </a:custGeom>
          <a:solidFill>
            <a:sysClr val="window" lastClr="FFFFFF">
              <a:lumMod val="65000"/>
            </a:sys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lIns="89096" tIns="44548" rIns="89096" bIns="44548" anchor="ctr" anchorCtr="0">
            <a:normAutofit/>
          </a:bodyPr>
          <a:lstStyle/>
          <a:p>
            <a:pPr algn="ctr"/>
            <a:r>
              <a:rPr lang="en-US" altLang="zh-CN" sz="2800" b="1">
                <a:latin typeface="微软雅黑" panose="020b0503020204020204" charset="-122"/>
                <a:ea typeface="微软雅黑" panose="020b0503020204020204" charset="-122"/>
              </a:rPr>
              <a:t>2</a:t>
            </a:r>
            <a:endParaRPr lang="en-US" altLang="zh-CN" sz="2800" b="1">
              <a:latin typeface="微软雅黑" panose="020b0503020204020204" charset="-122"/>
              <a:ea typeface="微软雅黑" panose="020b0503020204020204" charset="-122"/>
            </a:endParaRPr>
          </a:p>
        </p:txBody>
      </p:sp>
      <p:sp>
        <p:nvSpPr>
          <p:cNvPr id="21" name="任意多边形 20"/>
          <p:cNvSpPr/>
          <p:nvPr>
            <p:custDataLst>
              <p:tags r:id="rId3"/>
            </p:custDataLst>
          </p:nvPr>
        </p:nvSpPr>
        <p:spPr>
          <a:xfrm>
            <a:off x="3256893" y="3478016"/>
            <a:ext cx="1609057" cy="1236650"/>
          </a:xfrm>
          <a:custGeom>
            <a:gdLst>
              <a:gd name="connsiteX0" fmla="*/ 1212492 w 2320780"/>
              <a:gd name="connsiteY0" fmla="*/ 1146 h 1783648"/>
              <a:gd name="connsiteX1" fmla="*/ 1419342 w 2320780"/>
              <a:gd name="connsiteY1" fmla="*/ 137033 h 1783648"/>
              <a:gd name="connsiteX2" fmla="*/ 2320780 w 2320780"/>
              <a:gd name="connsiteY2" fmla="*/ 1783648 h 1783648"/>
              <a:gd name="connsiteX3" fmla="*/ 518199 w 2320780"/>
              <a:gd name="connsiteY3" fmla="*/ 1783648 h 1783648"/>
              <a:gd name="connsiteX4" fmla="*/ 32422 w 2320780"/>
              <a:gd name="connsiteY4" fmla="*/ 896301 h 1783648"/>
              <a:gd name="connsiteX5" fmla="*/ 137032 w 2320780"/>
              <a:gd name="connsiteY5" fmla="*/ 538596 h 1783648"/>
              <a:gd name="connsiteX6" fmla="*/ 1061637 w 2320780"/>
              <a:gd name="connsiteY6" fmla="*/ 32422 h 1783648"/>
              <a:gd name="connsiteX7" fmla="*/ 1212492 w 2320780"/>
              <a:gd name="connsiteY7" fmla="*/ 1146 h 17836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0780" h="1783648">
                <a:moveTo>
                  <a:pt x="1212492" y="1146"/>
                </a:moveTo>
                <a:cubicBezTo>
                  <a:pt x="1296722" y="9025"/>
                  <a:pt x="1375661" y="57242"/>
                  <a:pt x="1419342" y="137033"/>
                </a:cubicBezTo>
                <a:lnTo>
                  <a:pt x="2320780" y="1783648"/>
                </a:lnTo>
                <a:lnTo>
                  <a:pt x="518199" y="1783648"/>
                </a:lnTo>
                <a:lnTo>
                  <a:pt x="32422" y="896301"/>
                </a:lnTo>
                <a:cubicBezTo>
                  <a:pt x="-37469" y="768636"/>
                  <a:pt x="9367" y="608486"/>
                  <a:pt x="137032" y="538596"/>
                </a:cubicBezTo>
                <a:lnTo>
                  <a:pt x="1061637" y="32422"/>
                </a:lnTo>
                <a:cubicBezTo>
                  <a:pt x="1109512" y="6213"/>
                  <a:pt x="1161954" y="-3581"/>
                  <a:pt x="1212492" y="1146"/>
                </a:cubicBezTo>
                <a:close/>
              </a:path>
            </a:pathLst>
          </a:custGeom>
          <a:solidFill>
            <a:sysClr val="window" lastClr="FFFFFF">
              <a:lumMod val="85000"/>
            </a:sys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lIns="89096" tIns="44548" rIns="89096" bIns="44548" anchor="ctr">
            <a:normAutofit/>
          </a:bodyPr>
          <a:lstStyle/>
          <a:p>
            <a:pPr algn="ctr"/>
            <a:endParaRPr sz="1755">
              <a:latin typeface="微软雅黑" panose="020b0503020204020204" charset="-122"/>
              <a:ea typeface="微软雅黑" panose="020b0503020204020204" charset="-122"/>
            </a:endParaRPr>
          </a:p>
        </p:txBody>
      </p:sp>
      <p:sp>
        <p:nvSpPr>
          <p:cNvPr id="42" name="任意多边形 41"/>
          <p:cNvSpPr/>
          <p:nvPr>
            <p:custDataLst>
              <p:tags r:id="rId4"/>
            </p:custDataLst>
          </p:nvPr>
        </p:nvSpPr>
        <p:spPr bwMode="auto">
          <a:xfrm>
            <a:off x="3745838" y="3979473"/>
            <a:ext cx="495827" cy="419010"/>
          </a:xfrm>
          <a:custGeom>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ysClr val="window" lastClr="FFFFFF"/>
          </a:solidFill>
          <a:ln>
            <a:noFill/>
          </a:ln>
        </p:spPr>
        <p:txBody>
          <a:bodyPr wrap="square" lIns="89096" tIns="44548" rIns="89096" bIns="44548" anchor="ctr">
            <a:normAutofit/>
          </a:bodyPr>
          <a:lstStyle/>
          <a:p>
            <a:pPr algn="ctr"/>
            <a:endParaRPr sz="1755">
              <a:latin typeface="微软雅黑" panose="020b0503020204020204" charset="-122"/>
              <a:ea typeface="微软雅黑" panose="020b0503020204020204" charset="-122"/>
            </a:endParaRPr>
          </a:p>
        </p:txBody>
      </p:sp>
      <p:sp>
        <p:nvSpPr>
          <p:cNvPr id="47" name="任意多边形 46"/>
          <p:cNvSpPr/>
          <p:nvPr>
            <p:custDataLst>
              <p:tags r:id="rId5"/>
            </p:custDataLst>
          </p:nvPr>
        </p:nvSpPr>
        <p:spPr>
          <a:xfrm>
            <a:off x="958453" y="4714666"/>
            <a:ext cx="1308986" cy="688525"/>
          </a:xfrm>
          <a:custGeom>
            <a:gdLst>
              <a:gd name="connsiteX0" fmla="*/ 0 w 1887981"/>
              <a:gd name="connsiteY0" fmla="*/ 0 h 993074"/>
              <a:gd name="connsiteX1" fmla="*/ 1802581 w 1887981"/>
              <a:gd name="connsiteY1" fmla="*/ 0 h 993074"/>
              <a:gd name="connsiteX2" fmla="*/ 1855559 w 1887981"/>
              <a:gd name="connsiteY2" fmla="*/ 96773 h 993074"/>
              <a:gd name="connsiteX3" fmla="*/ 1750949 w 1887981"/>
              <a:gd name="connsiteY3" fmla="*/ 454478 h 993074"/>
              <a:gd name="connsiteX4" fmla="*/ 826344 w 1887981"/>
              <a:gd name="connsiteY4" fmla="*/ 960652 h 993074"/>
              <a:gd name="connsiteX5" fmla="*/ 468639 w 1887981"/>
              <a:gd name="connsiteY5" fmla="*/ 856042 h 993074"/>
              <a:gd name="connsiteX6" fmla="*/ 0 w 1887981"/>
              <a:gd name="connsiteY6" fmla="*/ 0 h 99307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981" h="993074">
                <a:moveTo>
                  <a:pt x="0" y="0"/>
                </a:moveTo>
                <a:lnTo>
                  <a:pt x="1802581" y="0"/>
                </a:lnTo>
                <a:lnTo>
                  <a:pt x="1855559" y="96773"/>
                </a:lnTo>
                <a:cubicBezTo>
                  <a:pt x="1925450" y="224439"/>
                  <a:pt x="1878614" y="384588"/>
                  <a:pt x="1750949" y="454478"/>
                </a:cubicBezTo>
                <a:lnTo>
                  <a:pt x="826344" y="960652"/>
                </a:lnTo>
                <a:cubicBezTo>
                  <a:pt x="698679" y="1030543"/>
                  <a:pt x="538530" y="983707"/>
                  <a:pt x="468639" y="856042"/>
                </a:cubicBezTo>
                <a:lnTo>
                  <a:pt x="0" y="0"/>
                </a:lnTo>
                <a:close/>
              </a:path>
            </a:pathLst>
          </a:custGeom>
          <a:solidFill>
            <a:srgbClr val="1F74AD">
              <a:lumMod val="75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lIns="89096" tIns="44548" rIns="89096" bIns="44548" anchor="ctr" anchorCtr="0">
            <a:normAutofit/>
          </a:bodyPr>
          <a:lstStyle/>
          <a:p>
            <a:pPr algn="ctr"/>
            <a:r>
              <a:rPr lang="en-US" altLang="zh-CN" sz="2800" b="1">
                <a:latin typeface="微软雅黑" panose="020b0503020204020204" charset="-122"/>
                <a:ea typeface="微软雅黑" panose="020b0503020204020204" charset="-122"/>
              </a:rPr>
              <a:t>1</a:t>
            </a:r>
            <a:endParaRPr lang="en-US" altLang="zh-CN" sz="2800" b="1">
              <a:latin typeface="微软雅黑" panose="020b0503020204020204" charset="-122"/>
              <a:ea typeface="微软雅黑" panose="020b0503020204020204" charset="-122"/>
            </a:endParaRPr>
          </a:p>
        </p:txBody>
      </p:sp>
      <p:sp>
        <p:nvSpPr>
          <p:cNvPr id="22" name="任意多边形 21"/>
          <p:cNvSpPr/>
          <p:nvPr>
            <p:custDataLst>
              <p:tags r:id="rId6"/>
            </p:custDataLst>
          </p:nvPr>
        </p:nvSpPr>
        <p:spPr>
          <a:xfrm>
            <a:off x="599171" y="3478016"/>
            <a:ext cx="1609057" cy="1236650"/>
          </a:xfrm>
          <a:custGeom>
            <a:gdLst>
              <a:gd name="connsiteX0" fmla="*/ 1212492 w 2320780"/>
              <a:gd name="connsiteY0" fmla="*/ 1146 h 1783648"/>
              <a:gd name="connsiteX1" fmla="*/ 1419342 w 2320780"/>
              <a:gd name="connsiteY1" fmla="*/ 137033 h 1783648"/>
              <a:gd name="connsiteX2" fmla="*/ 2320780 w 2320780"/>
              <a:gd name="connsiteY2" fmla="*/ 1783648 h 1783648"/>
              <a:gd name="connsiteX3" fmla="*/ 518199 w 2320780"/>
              <a:gd name="connsiteY3" fmla="*/ 1783648 h 1783648"/>
              <a:gd name="connsiteX4" fmla="*/ 32422 w 2320780"/>
              <a:gd name="connsiteY4" fmla="*/ 896301 h 1783648"/>
              <a:gd name="connsiteX5" fmla="*/ 137032 w 2320780"/>
              <a:gd name="connsiteY5" fmla="*/ 538596 h 1783648"/>
              <a:gd name="connsiteX6" fmla="*/ 1061637 w 2320780"/>
              <a:gd name="connsiteY6" fmla="*/ 32422 h 1783648"/>
              <a:gd name="connsiteX7" fmla="*/ 1212492 w 2320780"/>
              <a:gd name="connsiteY7" fmla="*/ 1146 h 17836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0780" h="1783648">
                <a:moveTo>
                  <a:pt x="1212492" y="1146"/>
                </a:moveTo>
                <a:cubicBezTo>
                  <a:pt x="1296722" y="9025"/>
                  <a:pt x="1375661" y="57242"/>
                  <a:pt x="1419342" y="137033"/>
                </a:cubicBezTo>
                <a:lnTo>
                  <a:pt x="2320780" y="1783648"/>
                </a:lnTo>
                <a:lnTo>
                  <a:pt x="518199" y="1783648"/>
                </a:lnTo>
                <a:lnTo>
                  <a:pt x="32422" y="896301"/>
                </a:lnTo>
                <a:cubicBezTo>
                  <a:pt x="-37469" y="768636"/>
                  <a:pt x="9367" y="608486"/>
                  <a:pt x="137032" y="538596"/>
                </a:cubicBezTo>
                <a:lnTo>
                  <a:pt x="1061637" y="32422"/>
                </a:lnTo>
                <a:cubicBezTo>
                  <a:pt x="1109512" y="6213"/>
                  <a:pt x="1161954" y="-3581"/>
                  <a:pt x="1212492" y="1146"/>
                </a:cubicBezTo>
                <a:close/>
              </a:path>
            </a:pathLst>
          </a:custGeom>
          <a:solidFill>
            <a:srgbClr val="1F74AD"/>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lIns="89096" tIns="44548" rIns="89096" bIns="44548" anchor="ctr">
            <a:normAutofit/>
          </a:bodyPr>
          <a:lstStyle/>
          <a:p>
            <a:pPr algn="ctr"/>
            <a:endParaRPr sz="1755">
              <a:latin typeface="微软雅黑" panose="020b0503020204020204" charset="-122"/>
              <a:ea typeface="微软雅黑" panose="020b0503020204020204" charset="-122"/>
            </a:endParaRPr>
          </a:p>
        </p:txBody>
      </p:sp>
      <p:sp>
        <p:nvSpPr>
          <p:cNvPr id="23" name="任意多边形 22"/>
          <p:cNvSpPr/>
          <p:nvPr>
            <p:custDataLst>
              <p:tags r:id="rId7"/>
            </p:custDataLst>
          </p:nvPr>
        </p:nvSpPr>
        <p:spPr bwMode="auto">
          <a:xfrm>
            <a:off x="1084728" y="3948454"/>
            <a:ext cx="497631" cy="420534"/>
          </a:xfrm>
          <a:custGeom>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ysClr val="window" lastClr="FFFFFF"/>
          </a:solidFill>
          <a:ln>
            <a:noFill/>
          </a:ln>
        </p:spPr>
        <p:txBody>
          <a:bodyPr wrap="square" lIns="89096" tIns="44548" rIns="89096" bIns="44548" anchor="ctr">
            <a:normAutofit/>
          </a:bodyPr>
          <a:lstStyle/>
          <a:p>
            <a:pPr algn="ctr"/>
            <a:endParaRPr sz="1755">
              <a:latin typeface="微软雅黑" panose="020b0503020204020204" charset="-122"/>
              <a:ea typeface="微软雅黑" panose="020b0503020204020204" charset="-122"/>
            </a:endParaRPr>
          </a:p>
        </p:txBody>
      </p:sp>
      <p:sp>
        <p:nvSpPr>
          <p:cNvPr id="25" name="文本框 24"/>
          <p:cNvSpPr txBox="1"/>
          <p:nvPr>
            <p:custDataLst>
              <p:tags r:id="rId8"/>
            </p:custDataLst>
          </p:nvPr>
        </p:nvSpPr>
        <p:spPr bwMode="auto">
          <a:xfrm>
            <a:off x="129540" y="5605780"/>
            <a:ext cx="260731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096" tIns="44548" rIns="89096" bIns="0" anchor="b" anchorCtr="0">
            <a:no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eaLnBrk="1" hangingPunct="1">
              <a:lnSpc>
                <a:spcPct val="100000"/>
              </a:lnSpc>
              <a:spcBef>
                <a:spcPct val="0"/>
              </a:spcBef>
              <a:buFontTx/>
              <a:buNone/>
            </a:pPr>
            <a:r>
              <a:rPr lang="zh-CN" altLang="en-US" sz="2300" b="1" spc="300">
                <a:solidFill>
                  <a:srgbClr val="FF0000"/>
                </a:solidFill>
                <a:latin typeface="微软雅黑" panose="020b0503020204020204" charset="-122"/>
                <a:ea typeface="微软雅黑" panose="020b0503020204020204" charset="-122"/>
              </a:rPr>
              <a:t>加拿大</a:t>
            </a:r>
            <a:endParaRPr lang="zh-CN" altLang="en-US" sz="2300" b="1" spc="30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2300" b="1" spc="300">
                <a:solidFill>
                  <a:srgbClr val="FF0000"/>
                </a:solidFill>
                <a:latin typeface="微软雅黑" panose="020b0503020204020204" charset="-122"/>
                <a:ea typeface="微软雅黑" panose="020b0503020204020204" charset="-122"/>
              </a:rPr>
              <a:t>超级杂草事件</a:t>
            </a:r>
            <a:endParaRPr lang="zh-CN" altLang="en-US" sz="2300" b="1" spc="300">
              <a:solidFill>
                <a:srgbClr val="FF0000"/>
              </a:solidFill>
              <a:latin typeface="微软雅黑" panose="020b0503020204020204" charset="-122"/>
              <a:ea typeface="微软雅黑" panose="020b0503020204020204" charset="-122"/>
            </a:endParaRPr>
          </a:p>
        </p:txBody>
      </p:sp>
      <p:sp>
        <p:nvSpPr>
          <p:cNvPr id="26" name="文本框 25"/>
          <p:cNvSpPr txBox="1"/>
          <p:nvPr>
            <p:custDataLst>
              <p:tags r:id="rId9"/>
            </p:custDataLst>
          </p:nvPr>
        </p:nvSpPr>
        <p:spPr bwMode="auto">
          <a:xfrm>
            <a:off x="5445125" y="5605780"/>
            <a:ext cx="2607310" cy="118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096" tIns="44548" rIns="89096" bIns="0" anchor="b" anchorCtr="0">
            <a:norm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eaLnBrk="1" hangingPunct="1">
              <a:lnSpc>
                <a:spcPct val="100000"/>
              </a:lnSpc>
              <a:spcBef>
                <a:spcPct val="0"/>
              </a:spcBef>
              <a:buFontTx/>
              <a:buNone/>
            </a:pPr>
            <a:r>
              <a:rPr lang="zh-CN" sz="2400" b="1">
                <a:solidFill>
                  <a:srgbClr val="FF0000"/>
                </a:solidFill>
                <a:latin typeface="微软雅黑" panose="020b0503020204020204" charset="-122"/>
                <a:ea typeface="微软雅黑" panose="020b0503020204020204" charset="-122"/>
                <a:sym typeface="+mn-ea"/>
              </a:rPr>
              <a:t>美国</a:t>
            </a:r>
            <a:endParaRPr lang="zh-CN" sz="2400" b="1">
              <a:solidFill>
                <a:srgbClr val="FF0000"/>
              </a:solidFill>
              <a:latin typeface="微软雅黑" panose="020b0503020204020204" charset="-122"/>
              <a:ea typeface="微软雅黑" panose="020b0503020204020204" charset="-122"/>
              <a:sym typeface="+mn-ea"/>
            </a:endParaRPr>
          </a:p>
          <a:p>
            <a:pPr algn="ctr" eaLnBrk="1" hangingPunct="1">
              <a:lnSpc>
                <a:spcPct val="100000"/>
              </a:lnSpc>
              <a:spcBef>
                <a:spcPct val="0"/>
              </a:spcBef>
              <a:buFontTx/>
              <a:buNone/>
            </a:pPr>
            <a:r>
              <a:rPr lang="zh-CN" sz="2400" b="1">
                <a:solidFill>
                  <a:srgbClr val="FF0000"/>
                </a:solidFill>
                <a:latin typeface="微软雅黑" panose="020b0503020204020204" charset="-122"/>
                <a:ea typeface="微软雅黑" panose="020b0503020204020204" charset="-122"/>
                <a:sym typeface="+mn-ea"/>
              </a:rPr>
              <a:t>斑蝶</a:t>
            </a:r>
            <a:r>
              <a:rPr lang="zh-CN" altLang="en-US" sz="2400" b="1">
                <a:solidFill>
                  <a:srgbClr val="FF0000"/>
                </a:solidFill>
                <a:latin typeface="微软雅黑" panose="020b0503020204020204" charset="-122"/>
                <a:ea typeface="微软雅黑" panose="020b0503020204020204" charset="-122"/>
                <a:sym typeface="+mn-ea"/>
              </a:rPr>
              <a:t>事件</a:t>
            </a:r>
            <a:endParaRPr lang="zh-CN" altLang="en-US" sz="2400" b="1">
              <a:solidFill>
                <a:srgbClr val="FF0000"/>
              </a:solidFill>
              <a:latin typeface="微软雅黑" panose="020b0503020204020204" charset="-122"/>
              <a:ea typeface="微软雅黑" panose="020b0503020204020204" charset="-122"/>
              <a:sym typeface="+mn-ea"/>
            </a:endParaRPr>
          </a:p>
          <a:p>
            <a:pPr algn="ctr" eaLnBrk="1" hangingPunct="1">
              <a:lnSpc>
                <a:spcPct val="100000"/>
              </a:lnSpc>
              <a:spcBef>
                <a:spcPct val="0"/>
              </a:spcBef>
              <a:buFontTx/>
              <a:buNone/>
            </a:pPr>
            <a:endParaRPr lang="zh-CN" altLang="en-US" sz="2400" b="1" spc="300">
              <a:solidFill>
                <a:srgbClr val="FF0000"/>
              </a:solidFill>
              <a:latin typeface="微软雅黑" panose="020b0503020204020204" charset="-122"/>
              <a:ea typeface="微软雅黑" panose="020b0503020204020204" charset="-122"/>
              <a:sym typeface="+mn-ea"/>
            </a:endParaRPr>
          </a:p>
        </p:txBody>
      </p:sp>
      <p:sp>
        <p:nvSpPr>
          <p:cNvPr id="28" name="文本框 27"/>
          <p:cNvSpPr txBox="1"/>
          <p:nvPr>
            <p:custDataLst>
              <p:tags r:id="rId10"/>
            </p:custDataLst>
          </p:nvPr>
        </p:nvSpPr>
        <p:spPr bwMode="auto">
          <a:xfrm>
            <a:off x="2787650" y="5605780"/>
            <a:ext cx="2735580" cy="118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096" tIns="44548" rIns="89096" bIns="0" anchor="b" anchorCtr="0">
            <a:no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eaLnBrk="1" hangingPunct="1">
              <a:lnSpc>
                <a:spcPct val="100000"/>
              </a:lnSpc>
              <a:spcBef>
                <a:spcPct val="0"/>
              </a:spcBef>
              <a:buFontTx/>
              <a:buNone/>
            </a:pPr>
            <a:r>
              <a:rPr lang="zh-CN" sz="2400" b="1">
                <a:solidFill>
                  <a:srgbClr val="FF0000"/>
                </a:solidFill>
                <a:latin typeface="微软雅黑" panose="020b0503020204020204" charset="-122"/>
                <a:ea typeface="微软雅黑" panose="020b0503020204020204" charset="-122"/>
                <a:sym typeface="+mn-ea"/>
              </a:rPr>
              <a:t>墨西哥</a:t>
            </a:r>
            <a:endParaRPr lang="zh-CN" sz="2400" b="1">
              <a:solidFill>
                <a:srgbClr val="FF0000"/>
              </a:solidFill>
              <a:latin typeface="微软雅黑" panose="020b0503020204020204" charset="-122"/>
              <a:ea typeface="微软雅黑" panose="020b0503020204020204" charset="-122"/>
              <a:sym typeface="+mn-ea"/>
            </a:endParaRPr>
          </a:p>
          <a:p>
            <a:pPr algn="ctr" eaLnBrk="1" hangingPunct="1">
              <a:lnSpc>
                <a:spcPct val="100000"/>
              </a:lnSpc>
              <a:spcBef>
                <a:spcPct val="0"/>
              </a:spcBef>
              <a:buFontTx/>
              <a:buNone/>
            </a:pPr>
            <a:r>
              <a:rPr lang="zh-CN" sz="2400" b="1">
                <a:solidFill>
                  <a:srgbClr val="FF0000"/>
                </a:solidFill>
                <a:latin typeface="微软雅黑" panose="020b0503020204020204" charset="-122"/>
                <a:ea typeface="微软雅黑" panose="020b0503020204020204" charset="-122"/>
                <a:sym typeface="+mn-ea"/>
              </a:rPr>
              <a:t>玉米污染</a:t>
            </a:r>
            <a:r>
              <a:rPr lang="zh-CN" altLang="en-US" sz="2400" b="1">
                <a:solidFill>
                  <a:srgbClr val="FF0000"/>
                </a:solidFill>
                <a:latin typeface="微软雅黑" panose="020b0503020204020204" charset="-122"/>
                <a:ea typeface="微软雅黑" panose="020b0503020204020204" charset="-122"/>
                <a:sym typeface="+mn-ea"/>
              </a:rPr>
              <a:t>事件</a:t>
            </a:r>
            <a:endParaRPr lang="zh-CN" altLang="en-US" sz="2400" b="1">
              <a:solidFill>
                <a:srgbClr val="FF0000"/>
              </a:solidFill>
              <a:latin typeface="微软雅黑" panose="020b0503020204020204" charset="-122"/>
              <a:ea typeface="微软雅黑" panose="020b0503020204020204" charset="-122"/>
              <a:sym typeface="+mn-ea"/>
            </a:endParaRPr>
          </a:p>
          <a:p>
            <a:pPr algn="ctr" eaLnBrk="1" hangingPunct="1">
              <a:lnSpc>
                <a:spcPct val="100000"/>
              </a:lnSpc>
              <a:spcBef>
                <a:spcPct val="0"/>
              </a:spcBef>
              <a:buFontTx/>
              <a:buNone/>
            </a:pPr>
            <a:endParaRPr lang="zh-CN" altLang="en-US" sz="2400" b="1" spc="300">
              <a:solidFill>
                <a:srgbClr val="FF0000"/>
              </a:solidFill>
              <a:latin typeface="微软雅黑" panose="020b0503020204020204" charset="-122"/>
              <a:ea typeface="微软雅黑" panose="020b0503020204020204" charset="-122"/>
              <a:sym typeface="+mn-ea"/>
            </a:endParaRPr>
          </a:p>
        </p:txBody>
      </p:sp>
      <p:sp>
        <p:nvSpPr>
          <p:cNvPr id="30" name="文本框 29"/>
          <p:cNvSpPr txBox="1"/>
          <p:nvPr>
            <p:custDataLst>
              <p:tags r:id="rId11"/>
            </p:custDataLst>
          </p:nvPr>
        </p:nvSpPr>
        <p:spPr bwMode="auto">
          <a:xfrm>
            <a:off x="7981315" y="5473065"/>
            <a:ext cx="3334385" cy="130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096" tIns="44548" rIns="89096" bIns="0" anchor="b" anchorCtr="0">
            <a:norm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eaLnBrk="1" hangingPunct="1">
              <a:lnSpc>
                <a:spcPct val="100000"/>
              </a:lnSpc>
              <a:spcBef>
                <a:spcPct val="0"/>
              </a:spcBef>
              <a:buFontTx/>
              <a:buNone/>
            </a:pPr>
            <a:r>
              <a:rPr lang="zh-CN" sz="2400" b="1">
                <a:solidFill>
                  <a:srgbClr val="FF0000"/>
                </a:solidFill>
                <a:latin typeface="微软雅黑" panose="020b0503020204020204" charset="-122"/>
                <a:ea typeface="微软雅黑" panose="020b0503020204020204" charset="-122"/>
                <a:sym typeface="+mn-ea"/>
              </a:rPr>
              <a:t>中国</a:t>
            </a:r>
            <a:endParaRPr lang="zh-CN" sz="2400" b="1">
              <a:solidFill>
                <a:srgbClr val="FF0000"/>
              </a:solidFill>
              <a:latin typeface="微软雅黑" panose="020b0503020204020204" charset="-122"/>
              <a:ea typeface="微软雅黑" panose="020b0503020204020204" charset="-122"/>
              <a:sym typeface="+mn-ea"/>
            </a:endParaRPr>
          </a:p>
          <a:p>
            <a:pPr algn="ctr" eaLnBrk="1" hangingPunct="1">
              <a:lnSpc>
                <a:spcPct val="100000"/>
              </a:lnSpc>
              <a:spcBef>
                <a:spcPct val="0"/>
              </a:spcBef>
              <a:buFontTx/>
              <a:buNone/>
            </a:pPr>
            <a:r>
              <a:rPr lang="zh-CN" altLang="en-US" sz="2400" b="1">
                <a:solidFill>
                  <a:srgbClr val="FF0000"/>
                </a:solidFill>
                <a:latin typeface="微软雅黑" panose="020b0503020204020204" charset="-122"/>
                <a:ea typeface="微软雅黑" panose="020b0503020204020204" charset="-122"/>
                <a:sym typeface="+mn-ea"/>
              </a:rPr>
              <a:t>转</a:t>
            </a:r>
            <a:r>
              <a:rPr lang="en-US" altLang="zh-CN" sz="2400" b="1">
                <a:solidFill>
                  <a:srgbClr val="FF0000"/>
                </a:solidFill>
                <a:latin typeface="微软雅黑" panose="020b0503020204020204" charset="-122"/>
                <a:ea typeface="微软雅黑" panose="020b0503020204020204" charset="-122"/>
                <a:sym typeface="+mn-ea"/>
              </a:rPr>
              <a:t>Bt</a:t>
            </a:r>
            <a:r>
              <a:rPr lang="zh-CN" altLang="en-US" sz="2400" b="1">
                <a:solidFill>
                  <a:srgbClr val="FF0000"/>
                </a:solidFill>
                <a:latin typeface="微软雅黑" panose="020b0503020204020204" charset="-122"/>
                <a:ea typeface="微软雅黑" panose="020b0503020204020204" charset="-122"/>
                <a:sym typeface="+mn-ea"/>
              </a:rPr>
              <a:t>基因抗虫棉事件</a:t>
            </a:r>
            <a:endParaRPr lang="zh-CN" altLang="en-US" sz="2400" b="1">
              <a:solidFill>
                <a:srgbClr val="FF0000"/>
              </a:solidFill>
              <a:latin typeface="微软雅黑" panose="020b0503020204020204" charset="-122"/>
              <a:ea typeface="微软雅黑" panose="020b0503020204020204" charset="-122"/>
              <a:sym typeface="+mn-ea"/>
            </a:endParaRPr>
          </a:p>
          <a:p>
            <a:pPr algn="ctr" eaLnBrk="1" hangingPunct="1">
              <a:lnSpc>
                <a:spcPct val="100000"/>
              </a:lnSpc>
              <a:spcBef>
                <a:spcPct val="0"/>
              </a:spcBef>
              <a:buFontTx/>
              <a:buNone/>
            </a:pPr>
            <a:endParaRPr lang="zh-CN" altLang="en-US" sz="2400" b="1" spc="300">
              <a:solidFill>
                <a:srgbClr val="FF0000"/>
              </a:solidFill>
              <a:latin typeface="微软雅黑" panose="020b0503020204020204" charset="-122"/>
              <a:ea typeface="微软雅黑" panose="020b0503020204020204" charset="-122"/>
              <a:sym typeface="+mn-ea"/>
            </a:endParaRPr>
          </a:p>
        </p:txBody>
      </p:sp>
      <p:cxnSp>
        <p:nvCxnSpPr>
          <p:cNvPr id="31" name="直接连接符 30"/>
          <p:cNvCxnSpPr/>
          <p:nvPr>
            <p:custDataLst>
              <p:tags r:id="rId12"/>
            </p:custDataLst>
          </p:nvPr>
        </p:nvCxnSpPr>
        <p:spPr>
          <a:xfrm flipH="1">
            <a:off x="2762167" y="5724125"/>
            <a:ext cx="0" cy="912015"/>
          </a:xfrm>
          <a:prstGeom prst="line">
            <a:avLst/>
          </a:prstGeom>
          <a:ln w="3175" cap="rnd">
            <a:solidFill>
              <a:sysClr val="window" lastClr="FFFFFF">
                <a:lumMod val="75000"/>
              </a:sysClr>
            </a:solidFill>
            <a:round/>
            <a:headEnd type="none"/>
            <a:tailEnd type="none" w="med" len="med"/>
          </a:ln>
        </p:spPr>
        <p:style>
          <a:lnRef idx="1">
            <a:srgbClr val="1F74AD"/>
          </a:lnRef>
          <a:fillRef idx="0">
            <a:srgbClr val="1F74AD"/>
          </a:fillRef>
          <a:effectRef idx="0">
            <a:srgbClr val="1F74AD"/>
          </a:effectRef>
          <a:fontRef idx="minor">
            <a:srgbClr val="000000"/>
          </a:fontRef>
        </p:style>
      </p:cxnSp>
      <p:cxnSp>
        <p:nvCxnSpPr>
          <p:cNvPr id="66" name="直接连接符 65"/>
          <p:cNvCxnSpPr/>
          <p:nvPr>
            <p:custDataLst>
              <p:tags r:id="rId13"/>
            </p:custDataLst>
          </p:nvPr>
        </p:nvCxnSpPr>
        <p:spPr>
          <a:xfrm flipH="1">
            <a:off x="5419887" y="5724125"/>
            <a:ext cx="0" cy="912015"/>
          </a:xfrm>
          <a:prstGeom prst="line">
            <a:avLst/>
          </a:prstGeom>
          <a:ln w="3175" cap="rnd">
            <a:solidFill>
              <a:sysClr val="window" lastClr="FFFFFF">
                <a:lumMod val="75000"/>
              </a:sysClr>
            </a:solidFill>
            <a:round/>
            <a:headEnd type="none"/>
            <a:tailEnd type="none" w="med" len="med"/>
          </a:ln>
        </p:spPr>
        <p:style>
          <a:lnRef idx="1">
            <a:srgbClr val="1F74AD"/>
          </a:lnRef>
          <a:fillRef idx="0">
            <a:srgbClr val="1F74AD"/>
          </a:fillRef>
          <a:effectRef idx="0">
            <a:srgbClr val="1F74AD"/>
          </a:effectRef>
          <a:fontRef idx="minor">
            <a:srgbClr val="000000"/>
          </a:fontRef>
        </p:style>
      </p:cxnSp>
      <p:cxnSp>
        <p:nvCxnSpPr>
          <p:cNvPr id="32" name="直接连接符 31"/>
          <p:cNvCxnSpPr/>
          <p:nvPr>
            <p:custDataLst>
              <p:tags r:id="rId14"/>
            </p:custDataLst>
          </p:nvPr>
        </p:nvCxnSpPr>
        <p:spPr>
          <a:xfrm flipH="1">
            <a:off x="8077609" y="5724125"/>
            <a:ext cx="0" cy="912015"/>
          </a:xfrm>
          <a:prstGeom prst="line">
            <a:avLst/>
          </a:prstGeom>
          <a:ln w="3175" cap="rnd">
            <a:solidFill>
              <a:sysClr val="window" lastClr="FFFFFF">
                <a:lumMod val="75000"/>
              </a:sysClr>
            </a:solidFill>
            <a:round/>
            <a:headEnd type="none"/>
            <a:tailEnd type="none" w="med" len="med"/>
          </a:ln>
        </p:spPr>
        <p:style>
          <a:lnRef idx="1">
            <a:srgbClr val="1F74AD"/>
          </a:lnRef>
          <a:fillRef idx="0">
            <a:srgbClr val="1F74AD"/>
          </a:fillRef>
          <a:effectRef idx="0">
            <a:srgbClr val="1F74AD"/>
          </a:effectRef>
          <a:fontRef idx="minor">
            <a:srgbClr val="000000"/>
          </a:fontRef>
        </p:style>
      </p:cxnSp>
      <p:sp>
        <p:nvSpPr>
          <p:cNvPr id="33" name="任意多边形 32"/>
          <p:cNvSpPr/>
          <p:nvPr>
            <p:custDataLst>
              <p:tags r:id="rId15"/>
            </p:custDataLst>
          </p:nvPr>
        </p:nvSpPr>
        <p:spPr>
          <a:xfrm>
            <a:off x="8931617" y="4714666"/>
            <a:ext cx="1308986" cy="688525"/>
          </a:xfrm>
          <a:custGeom>
            <a:gdLst>
              <a:gd name="connsiteX0" fmla="*/ 0 w 1887981"/>
              <a:gd name="connsiteY0" fmla="*/ 0 h 993074"/>
              <a:gd name="connsiteX1" fmla="*/ 1802581 w 1887981"/>
              <a:gd name="connsiteY1" fmla="*/ 0 h 993074"/>
              <a:gd name="connsiteX2" fmla="*/ 1855559 w 1887981"/>
              <a:gd name="connsiteY2" fmla="*/ 96773 h 993074"/>
              <a:gd name="connsiteX3" fmla="*/ 1750949 w 1887981"/>
              <a:gd name="connsiteY3" fmla="*/ 454478 h 993074"/>
              <a:gd name="connsiteX4" fmla="*/ 826344 w 1887981"/>
              <a:gd name="connsiteY4" fmla="*/ 960652 h 993074"/>
              <a:gd name="connsiteX5" fmla="*/ 468639 w 1887981"/>
              <a:gd name="connsiteY5" fmla="*/ 856042 h 993074"/>
              <a:gd name="connsiteX6" fmla="*/ 0 w 1887981"/>
              <a:gd name="connsiteY6" fmla="*/ 0 h 99307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981" h="993074">
                <a:moveTo>
                  <a:pt x="0" y="0"/>
                </a:moveTo>
                <a:lnTo>
                  <a:pt x="1802581" y="0"/>
                </a:lnTo>
                <a:lnTo>
                  <a:pt x="1855559" y="96773"/>
                </a:lnTo>
                <a:cubicBezTo>
                  <a:pt x="1925450" y="224439"/>
                  <a:pt x="1878614" y="384588"/>
                  <a:pt x="1750949" y="454478"/>
                </a:cubicBezTo>
                <a:lnTo>
                  <a:pt x="826344" y="960652"/>
                </a:lnTo>
                <a:cubicBezTo>
                  <a:pt x="698679" y="1030543"/>
                  <a:pt x="538530" y="983707"/>
                  <a:pt x="468639" y="856042"/>
                </a:cubicBezTo>
                <a:lnTo>
                  <a:pt x="0" y="0"/>
                </a:lnTo>
                <a:close/>
              </a:path>
            </a:pathLst>
          </a:custGeom>
          <a:solidFill>
            <a:sysClr val="window" lastClr="FFFFFF">
              <a:lumMod val="65000"/>
            </a:sys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lIns="89096" tIns="44548" rIns="89096" bIns="44548" anchor="ctr" anchorCtr="0">
            <a:normAutofit/>
          </a:bodyPr>
          <a:lstStyle/>
          <a:p>
            <a:pPr algn="ctr"/>
            <a:r>
              <a:rPr lang="en-US" altLang="zh-CN" sz="2800" b="1">
                <a:latin typeface="微软雅黑" panose="020b0503020204020204" charset="-122"/>
                <a:ea typeface="微软雅黑" panose="020b0503020204020204" charset="-122"/>
              </a:rPr>
              <a:t>4</a:t>
            </a:r>
            <a:endParaRPr lang="en-US" altLang="zh-CN" sz="2800" b="1">
              <a:latin typeface="微软雅黑" panose="020b0503020204020204" charset="-122"/>
              <a:ea typeface="微软雅黑" panose="020b0503020204020204" charset="-122"/>
            </a:endParaRPr>
          </a:p>
        </p:txBody>
      </p:sp>
      <p:sp>
        <p:nvSpPr>
          <p:cNvPr id="71" name="任意多边形 70"/>
          <p:cNvSpPr/>
          <p:nvPr>
            <p:custDataLst>
              <p:tags r:id="rId16"/>
            </p:custDataLst>
          </p:nvPr>
        </p:nvSpPr>
        <p:spPr>
          <a:xfrm>
            <a:off x="8572336" y="3478016"/>
            <a:ext cx="1609057" cy="1236650"/>
          </a:xfrm>
          <a:custGeom>
            <a:gdLst>
              <a:gd name="connsiteX0" fmla="*/ 1212492 w 2320780"/>
              <a:gd name="connsiteY0" fmla="*/ 1146 h 1783648"/>
              <a:gd name="connsiteX1" fmla="*/ 1419342 w 2320780"/>
              <a:gd name="connsiteY1" fmla="*/ 137033 h 1783648"/>
              <a:gd name="connsiteX2" fmla="*/ 2320780 w 2320780"/>
              <a:gd name="connsiteY2" fmla="*/ 1783648 h 1783648"/>
              <a:gd name="connsiteX3" fmla="*/ 518199 w 2320780"/>
              <a:gd name="connsiteY3" fmla="*/ 1783648 h 1783648"/>
              <a:gd name="connsiteX4" fmla="*/ 32422 w 2320780"/>
              <a:gd name="connsiteY4" fmla="*/ 896301 h 1783648"/>
              <a:gd name="connsiteX5" fmla="*/ 137032 w 2320780"/>
              <a:gd name="connsiteY5" fmla="*/ 538596 h 1783648"/>
              <a:gd name="connsiteX6" fmla="*/ 1061637 w 2320780"/>
              <a:gd name="connsiteY6" fmla="*/ 32422 h 1783648"/>
              <a:gd name="connsiteX7" fmla="*/ 1212492 w 2320780"/>
              <a:gd name="connsiteY7" fmla="*/ 1146 h 17836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0780" h="1783648">
                <a:moveTo>
                  <a:pt x="1212492" y="1146"/>
                </a:moveTo>
                <a:cubicBezTo>
                  <a:pt x="1296722" y="9025"/>
                  <a:pt x="1375661" y="57242"/>
                  <a:pt x="1419342" y="137033"/>
                </a:cubicBezTo>
                <a:lnTo>
                  <a:pt x="2320780" y="1783648"/>
                </a:lnTo>
                <a:lnTo>
                  <a:pt x="518199" y="1783648"/>
                </a:lnTo>
                <a:lnTo>
                  <a:pt x="32422" y="896301"/>
                </a:lnTo>
                <a:cubicBezTo>
                  <a:pt x="-37469" y="768636"/>
                  <a:pt x="9367" y="608486"/>
                  <a:pt x="137032" y="538596"/>
                </a:cubicBezTo>
                <a:lnTo>
                  <a:pt x="1061637" y="32422"/>
                </a:lnTo>
                <a:cubicBezTo>
                  <a:pt x="1109512" y="6213"/>
                  <a:pt x="1161954" y="-3581"/>
                  <a:pt x="1212492" y="1146"/>
                </a:cubicBezTo>
                <a:close/>
              </a:path>
            </a:pathLst>
          </a:custGeom>
          <a:solidFill>
            <a:sysClr val="window" lastClr="FFFFFF">
              <a:lumMod val="85000"/>
            </a:sys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lIns="89096" tIns="44548" rIns="89096" bIns="44548" anchor="ctr">
            <a:normAutofit/>
          </a:bodyPr>
          <a:lstStyle/>
          <a:p>
            <a:pPr algn="ctr"/>
            <a:endParaRPr sz="1755">
              <a:latin typeface="微软雅黑" panose="020b0503020204020204" charset="-122"/>
              <a:ea typeface="微软雅黑" panose="020b0503020204020204" charset="-122"/>
            </a:endParaRPr>
          </a:p>
        </p:txBody>
      </p:sp>
      <p:sp>
        <p:nvSpPr>
          <p:cNvPr id="72" name="任意多边形 71"/>
          <p:cNvSpPr/>
          <p:nvPr>
            <p:custDataLst>
              <p:tags r:id="rId17"/>
            </p:custDataLst>
          </p:nvPr>
        </p:nvSpPr>
        <p:spPr bwMode="auto">
          <a:xfrm>
            <a:off x="9061281" y="3979473"/>
            <a:ext cx="495827" cy="419010"/>
          </a:xfrm>
          <a:custGeom>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ysClr val="window" lastClr="FFFFFF"/>
          </a:solidFill>
          <a:ln>
            <a:noFill/>
          </a:ln>
        </p:spPr>
        <p:txBody>
          <a:bodyPr wrap="square" lIns="89096" tIns="44548" rIns="89096" bIns="44548" anchor="ctr">
            <a:normAutofit/>
          </a:bodyPr>
          <a:lstStyle/>
          <a:p>
            <a:pPr algn="ctr"/>
            <a:endParaRPr sz="1755">
              <a:latin typeface="微软雅黑" panose="020b0503020204020204" charset="-122"/>
              <a:ea typeface="微软雅黑" panose="020b0503020204020204" charset="-122"/>
            </a:endParaRPr>
          </a:p>
        </p:txBody>
      </p:sp>
      <p:sp>
        <p:nvSpPr>
          <p:cNvPr id="74" name="任意多边形 73"/>
          <p:cNvSpPr/>
          <p:nvPr>
            <p:custDataLst>
              <p:tags r:id="rId18"/>
            </p:custDataLst>
          </p:nvPr>
        </p:nvSpPr>
        <p:spPr>
          <a:xfrm>
            <a:off x="6273896" y="4714666"/>
            <a:ext cx="1308986" cy="688525"/>
          </a:xfrm>
          <a:custGeom>
            <a:gdLst>
              <a:gd name="connsiteX0" fmla="*/ 0 w 1887981"/>
              <a:gd name="connsiteY0" fmla="*/ 0 h 993074"/>
              <a:gd name="connsiteX1" fmla="*/ 1802581 w 1887981"/>
              <a:gd name="connsiteY1" fmla="*/ 0 h 993074"/>
              <a:gd name="connsiteX2" fmla="*/ 1855559 w 1887981"/>
              <a:gd name="connsiteY2" fmla="*/ 96773 h 993074"/>
              <a:gd name="connsiteX3" fmla="*/ 1750949 w 1887981"/>
              <a:gd name="connsiteY3" fmla="*/ 454478 h 993074"/>
              <a:gd name="connsiteX4" fmla="*/ 826344 w 1887981"/>
              <a:gd name="connsiteY4" fmla="*/ 960652 h 993074"/>
              <a:gd name="connsiteX5" fmla="*/ 468639 w 1887981"/>
              <a:gd name="connsiteY5" fmla="*/ 856042 h 993074"/>
              <a:gd name="connsiteX6" fmla="*/ 0 w 1887981"/>
              <a:gd name="connsiteY6" fmla="*/ 0 h 99307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981" h="993074">
                <a:moveTo>
                  <a:pt x="0" y="0"/>
                </a:moveTo>
                <a:lnTo>
                  <a:pt x="1802581" y="0"/>
                </a:lnTo>
                <a:lnTo>
                  <a:pt x="1855559" y="96773"/>
                </a:lnTo>
                <a:cubicBezTo>
                  <a:pt x="1925450" y="224439"/>
                  <a:pt x="1878614" y="384588"/>
                  <a:pt x="1750949" y="454478"/>
                </a:cubicBezTo>
                <a:lnTo>
                  <a:pt x="826344" y="960652"/>
                </a:lnTo>
                <a:cubicBezTo>
                  <a:pt x="698679" y="1030543"/>
                  <a:pt x="538530" y="983707"/>
                  <a:pt x="468639" y="856042"/>
                </a:cubicBezTo>
                <a:lnTo>
                  <a:pt x="0" y="0"/>
                </a:lnTo>
                <a:close/>
              </a:path>
            </a:pathLst>
          </a:custGeom>
          <a:solidFill>
            <a:srgbClr val="1F74AD">
              <a:lumMod val="75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lIns="89096" tIns="44548" rIns="89096" bIns="44548" anchor="ctr" anchorCtr="0">
            <a:normAutofit/>
          </a:bodyPr>
          <a:lstStyle/>
          <a:p>
            <a:pPr algn="ctr"/>
            <a:r>
              <a:rPr lang="en-US" altLang="zh-CN" sz="2800" b="1">
                <a:latin typeface="微软雅黑" panose="020b0503020204020204" charset="-122"/>
                <a:ea typeface="微软雅黑" panose="020b0503020204020204" charset="-122"/>
              </a:rPr>
              <a:t>3</a:t>
            </a:r>
            <a:endParaRPr lang="en-US" altLang="zh-CN" sz="2800" b="1">
              <a:latin typeface="微软雅黑" panose="020b0503020204020204" charset="-122"/>
              <a:ea typeface="微软雅黑" panose="020b0503020204020204" charset="-122"/>
            </a:endParaRPr>
          </a:p>
        </p:txBody>
      </p:sp>
      <p:sp>
        <p:nvSpPr>
          <p:cNvPr id="75" name="任意多边形 74"/>
          <p:cNvSpPr/>
          <p:nvPr>
            <p:custDataLst>
              <p:tags r:id="rId19"/>
            </p:custDataLst>
          </p:nvPr>
        </p:nvSpPr>
        <p:spPr>
          <a:xfrm>
            <a:off x="5914615" y="3478016"/>
            <a:ext cx="1609057" cy="1236650"/>
          </a:xfrm>
          <a:custGeom>
            <a:gdLst>
              <a:gd name="connsiteX0" fmla="*/ 1212492 w 2320780"/>
              <a:gd name="connsiteY0" fmla="*/ 1146 h 1783648"/>
              <a:gd name="connsiteX1" fmla="*/ 1419342 w 2320780"/>
              <a:gd name="connsiteY1" fmla="*/ 137033 h 1783648"/>
              <a:gd name="connsiteX2" fmla="*/ 2320780 w 2320780"/>
              <a:gd name="connsiteY2" fmla="*/ 1783648 h 1783648"/>
              <a:gd name="connsiteX3" fmla="*/ 518199 w 2320780"/>
              <a:gd name="connsiteY3" fmla="*/ 1783648 h 1783648"/>
              <a:gd name="connsiteX4" fmla="*/ 32422 w 2320780"/>
              <a:gd name="connsiteY4" fmla="*/ 896301 h 1783648"/>
              <a:gd name="connsiteX5" fmla="*/ 137032 w 2320780"/>
              <a:gd name="connsiteY5" fmla="*/ 538596 h 1783648"/>
              <a:gd name="connsiteX6" fmla="*/ 1061637 w 2320780"/>
              <a:gd name="connsiteY6" fmla="*/ 32422 h 1783648"/>
              <a:gd name="connsiteX7" fmla="*/ 1212492 w 2320780"/>
              <a:gd name="connsiteY7" fmla="*/ 1146 h 17836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0780" h="1783648">
                <a:moveTo>
                  <a:pt x="1212492" y="1146"/>
                </a:moveTo>
                <a:cubicBezTo>
                  <a:pt x="1296722" y="9025"/>
                  <a:pt x="1375661" y="57242"/>
                  <a:pt x="1419342" y="137033"/>
                </a:cubicBezTo>
                <a:lnTo>
                  <a:pt x="2320780" y="1783648"/>
                </a:lnTo>
                <a:lnTo>
                  <a:pt x="518199" y="1783648"/>
                </a:lnTo>
                <a:lnTo>
                  <a:pt x="32422" y="896301"/>
                </a:lnTo>
                <a:cubicBezTo>
                  <a:pt x="-37469" y="768636"/>
                  <a:pt x="9367" y="608486"/>
                  <a:pt x="137032" y="538596"/>
                </a:cubicBezTo>
                <a:lnTo>
                  <a:pt x="1061637" y="32422"/>
                </a:lnTo>
                <a:cubicBezTo>
                  <a:pt x="1109512" y="6213"/>
                  <a:pt x="1161954" y="-3581"/>
                  <a:pt x="1212492" y="1146"/>
                </a:cubicBezTo>
                <a:close/>
              </a:path>
            </a:pathLst>
          </a:custGeom>
          <a:solidFill>
            <a:srgbClr val="1F74AD"/>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lIns="89096" tIns="44548" rIns="89096" bIns="44548" anchor="ctr">
            <a:normAutofit/>
          </a:bodyPr>
          <a:lstStyle/>
          <a:p>
            <a:pPr algn="ctr"/>
            <a:endParaRPr sz="1755">
              <a:latin typeface="微软雅黑" panose="020b0503020204020204" charset="-122"/>
              <a:ea typeface="微软雅黑" panose="020b0503020204020204" charset="-122"/>
            </a:endParaRPr>
          </a:p>
        </p:txBody>
      </p:sp>
      <p:sp>
        <p:nvSpPr>
          <p:cNvPr id="76" name="任意多边形 75"/>
          <p:cNvSpPr/>
          <p:nvPr>
            <p:custDataLst>
              <p:tags r:id="rId20"/>
            </p:custDataLst>
          </p:nvPr>
        </p:nvSpPr>
        <p:spPr bwMode="auto">
          <a:xfrm>
            <a:off x="6400171" y="3948454"/>
            <a:ext cx="497631" cy="420534"/>
          </a:xfrm>
          <a:custGeom>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ysClr val="window" lastClr="FFFFFF"/>
          </a:solidFill>
          <a:ln>
            <a:noFill/>
          </a:ln>
        </p:spPr>
        <p:txBody>
          <a:bodyPr wrap="square" lIns="89096" tIns="44548" rIns="89096" bIns="44548" anchor="ctr">
            <a:normAutofit/>
          </a:bodyPr>
          <a:lstStyle/>
          <a:p>
            <a:pPr algn="ctr"/>
            <a:endParaRPr sz="1755">
              <a:latin typeface="微软雅黑" panose="020b0503020204020204" charset="-122"/>
              <a:ea typeface="微软雅黑" panose="020b0503020204020204" charset="-122"/>
            </a:endParaRPr>
          </a:p>
        </p:txBody>
      </p:sp>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3" presetClass="entr" presetSubtype="10" fill="hold" grpId="3"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grpId="4"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5"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par>
                                <p:cTn id="29" presetID="3" presetClass="entr" presetSubtype="10" fill="hold" grpId="6"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linds(horizontal)">
                                      <p:cBhvr>
                                        <p:cTn id="31" dur="500"/>
                                        <p:tgtEl>
                                          <p:spTgt spid="42"/>
                                        </p:tgtEl>
                                      </p:cBhvr>
                                    </p:animEffect>
                                  </p:childTnLst>
                                </p:cTn>
                              </p:par>
                              <p:par>
                                <p:cTn id="32" presetID="3" presetClass="entr" presetSubtype="10" fill="hold" grpId="7"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blinds(horizontal)">
                                      <p:cBhvr>
                                        <p:cTn id="34" dur="500"/>
                                        <p:tgtEl>
                                          <p:spTgt spid="47"/>
                                        </p:tgtEl>
                                      </p:cBhvr>
                                    </p:animEffect>
                                  </p:childTnLst>
                                </p:cTn>
                              </p:par>
                              <p:par>
                                <p:cTn id="35" presetID="3" presetClass="entr" presetSubtype="10" fill="hold" grpId="8"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3" presetClass="entr" presetSubtype="10" fill="hold" grpId="9"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linds(horizontal)">
                                      <p:cBhvr>
                                        <p:cTn id="40" dur="500"/>
                                        <p:tgtEl>
                                          <p:spTgt spid="23"/>
                                        </p:tgtEl>
                                      </p:cBhvr>
                                    </p:animEffect>
                                  </p:childTnLst>
                                </p:cTn>
                              </p:par>
                              <p:par>
                                <p:cTn id="41" presetID="3" presetClass="entr" presetSubtype="10" fill="hold" grpId="1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3" presetClass="entr" presetSubtype="10" fill="hold" grpId="11"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par>
                                <p:cTn id="47" presetID="3" presetClass="entr" presetSubtype="10" fill="hold" grpId="12"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par>
                                <p:cTn id="50" presetID="3" presetClass="entr" presetSubtype="10" fill="hold" grpId="13"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par>
                                <p:cTn id="53" presetID="3" presetClass="entr" presetSubtype="1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linds(horizontal)">
                                      <p:cBhvr>
                                        <p:cTn id="55" dur="500"/>
                                        <p:tgtEl>
                                          <p:spTgt spid="31"/>
                                        </p:tgtEl>
                                      </p:cBhvr>
                                    </p:animEffect>
                                  </p:childTnLst>
                                </p:cTn>
                              </p:par>
                              <p:par>
                                <p:cTn id="56" presetID="3" presetClass="entr" presetSubtype="10"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blinds(horizontal)">
                                      <p:cBhvr>
                                        <p:cTn id="58" dur="500"/>
                                        <p:tgtEl>
                                          <p:spTgt spid="66"/>
                                        </p:tgtEl>
                                      </p:cBhvr>
                                    </p:animEffect>
                                  </p:childTnLst>
                                </p:cTn>
                              </p:par>
                              <p:par>
                                <p:cTn id="59" presetID="3" presetClass="entr" presetSubtype="1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linds(horizontal)">
                                      <p:cBhvr>
                                        <p:cTn id="61" dur="500"/>
                                        <p:tgtEl>
                                          <p:spTgt spid="32"/>
                                        </p:tgtEl>
                                      </p:cBhvr>
                                    </p:animEffect>
                                  </p:childTnLst>
                                </p:cTn>
                              </p:par>
                              <p:par>
                                <p:cTn id="62" presetID="3" presetClass="entr" presetSubtype="10" fill="hold" grpId="14"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linds(horizontal)">
                                      <p:cBhvr>
                                        <p:cTn id="64" dur="500"/>
                                        <p:tgtEl>
                                          <p:spTgt spid="33"/>
                                        </p:tgtEl>
                                      </p:cBhvr>
                                    </p:animEffect>
                                  </p:childTnLst>
                                </p:cTn>
                              </p:par>
                              <p:par>
                                <p:cTn id="65" presetID="3" presetClass="entr" presetSubtype="10" fill="hold" grpId="15" nodeType="with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blinds(horizontal)">
                                      <p:cBhvr>
                                        <p:cTn id="67" dur="500"/>
                                        <p:tgtEl>
                                          <p:spTgt spid="71"/>
                                        </p:tgtEl>
                                      </p:cBhvr>
                                    </p:animEffect>
                                  </p:childTnLst>
                                </p:cTn>
                              </p:par>
                              <p:par>
                                <p:cTn id="68" presetID="3" presetClass="entr" presetSubtype="10" fill="hold" grpId="16"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blinds(horizontal)">
                                      <p:cBhvr>
                                        <p:cTn id="70" dur="500"/>
                                        <p:tgtEl>
                                          <p:spTgt spid="72"/>
                                        </p:tgtEl>
                                      </p:cBhvr>
                                    </p:animEffect>
                                  </p:childTnLst>
                                </p:cTn>
                              </p:par>
                              <p:par>
                                <p:cTn id="71" presetID="3" presetClass="entr" presetSubtype="10" fill="hold" grpId="17" nodeType="with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blinds(horizontal)">
                                      <p:cBhvr>
                                        <p:cTn id="73" dur="500"/>
                                        <p:tgtEl>
                                          <p:spTgt spid="74"/>
                                        </p:tgtEl>
                                      </p:cBhvr>
                                    </p:animEffect>
                                  </p:childTnLst>
                                </p:cTn>
                              </p:par>
                              <p:par>
                                <p:cTn id="74" presetID="3" presetClass="entr" presetSubtype="10" fill="hold" grpId="18" nodeType="with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blinds(horizontal)">
                                      <p:cBhvr>
                                        <p:cTn id="76" dur="500"/>
                                        <p:tgtEl>
                                          <p:spTgt spid="75"/>
                                        </p:tgtEl>
                                      </p:cBhvr>
                                    </p:animEffect>
                                  </p:childTnLst>
                                </p:cTn>
                              </p:par>
                              <p:par>
                                <p:cTn id="77" presetID="3" presetClass="entr" presetSubtype="10" fill="hold" grpId="19"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blinds(horizontal)">
                                      <p:cBhvr>
                                        <p:cTn id="7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P spid="13" grpId="3"/>
      <p:bldP spid="34" grpId="4"/>
      <p:bldP spid="21" grpId="5"/>
      <p:bldP spid="42" grpId="6"/>
      <p:bldP spid="47" grpId="7"/>
      <p:bldP spid="22" grpId="8"/>
      <p:bldP spid="23" grpId="9"/>
      <p:bldP spid="25" grpId="10"/>
      <p:bldP spid="26" grpId="11"/>
      <p:bldP spid="28" grpId="12"/>
      <p:bldP spid="30" grpId="13"/>
      <p:bldP spid="33" grpId="14"/>
      <p:bldP spid="71" grpId="15"/>
      <p:bldP spid="72" grpId="16"/>
      <p:bldP spid="74" grpId="17"/>
      <p:bldP spid="75" grpId="18"/>
      <p:bldP spid="76" grpId="19"/>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show="0">
  <p:cSld>
    <p:spTree>
      <p:nvGrpSpPr>
        <p:cNvPr id="1" name=""/>
        <p:cNvGrpSpPr/>
        <p:nvPr/>
      </p:nvGrpSpPr>
      <p:grpSpPr>
        <a:xfrm>
          <a:off x="0" y="0"/>
          <a:ext cx="0" cy="0"/>
        </a:xfrm>
      </p:grpSpPr>
      <p:sp>
        <p:nvSpPr>
          <p:cNvPr id="5" name="文本框 4"/>
          <p:cNvSpPr txBox="1"/>
          <p:nvPr/>
        </p:nvSpPr>
        <p:spPr>
          <a:xfrm>
            <a:off x="262255" y="314960"/>
            <a:ext cx="10281920" cy="460375"/>
          </a:xfrm>
          <a:prstGeom prst="rect">
            <a:avLst/>
          </a:prstGeom>
          <a:noFill/>
        </p:spPr>
        <p:txBody>
          <a:bodyPr wrap="square" rtlCol="0" anchor="t">
            <a:spAutoFit/>
          </a:bodyPr>
          <a:lstStyle/>
          <a:p>
            <a:pPr marL="0" indent="0">
              <a:buNone/>
            </a:pPr>
            <a:r>
              <a:rPr lang="en-US" sz="2400" b="1">
                <a:solidFill>
                  <a:srgbClr val="C00000"/>
                </a:solidFill>
                <a:latin typeface="微软雅黑" panose="020b0503020204020204" charset="-122"/>
                <a:ea typeface="微软雅黑" panose="020b0503020204020204" charset="-122"/>
                <a:sym typeface="+mn-ea"/>
              </a:rPr>
              <a:t>2.</a:t>
            </a:r>
            <a:r>
              <a:rPr lang="zh-CN" altLang="en-US" sz="2400" b="1">
                <a:solidFill>
                  <a:srgbClr val="C00000"/>
                </a:solidFill>
                <a:latin typeface="微软雅黑" panose="020b0503020204020204" charset="-122"/>
                <a:ea typeface="微软雅黑" panose="020b0503020204020204" charset="-122"/>
                <a:sym typeface="+mn-ea"/>
              </a:rPr>
              <a:t>争论的焦点</a:t>
            </a:r>
            <a:endParaRPr lang="zh-CN" altLang="en-US" sz="2400" b="1">
              <a:solidFill>
                <a:srgbClr val="C00000"/>
              </a:solidFill>
              <a:latin typeface="微软雅黑" panose="020b0503020204020204" charset="-122"/>
              <a:ea typeface="微软雅黑" panose="020b0503020204020204" charset="-122"/>
              <a:sym typeface="+mn-ea"/>
            </a:endParaRPr>
          </a:p>
        </p:txBody>
      </p:sp>
      <p:sp>
        <p:nvSpPr>
          <p:cNvPr id="7" name="文本框 6"/>
          <p:cNvSpPr txBox="1"/>
          <p:nvPr/>
        </p:nvSpPr>
        <p:spPr>
          <a:xfrm>
            <a:off x="367030" y="1407795"/>
            <a:ext cx="4633595" cy="460375"/>
          </a:xfrm>
          <a:prstGeom prst="rect">
            <a:avLst/>
          </a:prstGeom>
          <a:noFill/>
        </p:spPr>
        <p:txBody>
          <a:bodyPr wrap="square" rtlCol="0" anchor="t">
            <a:spAutoFit/>
          </a:bodyPr>
          <a:lstStyle/>
          <a:p>
            <a:pPr marL="0" indent="0">
              <a:buNone/>
            </a:pPr>
            <a:r>
              <a:rPr lang="zh-CN" sz="2400" b="1">
                <a:solidFill>
                  <a:schemeClr val="tx1"/>
                </a:solidFill>
                <a:latin typeface="微软雅黑" panose="020b0503020204020204" charset="-122"/>
                <a:ea typeface="微软雅黑" panose="020b0503020204020204" charset="-122"/>
                <a:sym typeface="+mn-ea"/>
              </a:rPr>
              <a:t>（</a:t>
            </a:r>
            <a:r>
              <a:rPr lang="en-US" altLang="zh-CN" sz="2400" b="1">
                <a:solidFill>
                  <a:schemeClr val="tx1"/>
                </a:solidFill>
                <a:latin typeface="微软雅黑" panose="020b0503020204020204" charset="-122"/>
                <a:ea typeface="微软雅黑" panose="020b0503020204020204" charset="-122"/>
                <a:sym typeface="+mn-ea"/>
              </a:rPr>
              <a:t>1</a:t>
            </a:r>
            <a:r>
              <a:rPr lang="zh-CN" altLang="en-US" sz="2400" b="1">
                <a:solidFill>
                  <a:schemeClr val="tx1"/>
                </a:solidFill>
                <a:latin typeface="微软雅黑" panose="020b0503020204020204" charset="-122"/>
                <a:ea typeface="微软雅黑" panose="020b0503020204020204" charset="-122"/>
                <a:sym typeface="+mn-ea"/>
              </a:rPr>
              <a:t>）转基因生物与</a:t>
            </a:r>
            <a:r>
              <a:rPr lang="zh-CN" altLang="en-US" sz="2400" b="1">
                <a:solidFill>
                  <a:srgbClr val="7030A0"/>
                </a:solidFill>
                <a:latin typeface="微软雅黑" panose="020b0503020204020204" charset="-122"/>
                <a:ea typeface="微软雅黑" panose="020b0503020204020204" charset="-122"/>
                <a:sym typeface="+mn-ea"/>
              </a:rPr>
              <a:t>食物安全</a:t>
            </a:r>
            <a:endParaRPr lang="zh-CN" altLang="en-US" sz="2400" b="1">
              <a:solidFill>
                <a:srgbClr val="7030A0"/>
              </a:solidFill>
              <a:latin typeface="微软雅黑" panose="020b0503020204020204" charset="-122"/>
              <a:ea typeface="微软雅黑" panose="020b0503020204020204" charset="-122"/>
              <a:sym typeface="+mn-ea"/>
            </a:endParaRPr>
          </a:p>
        </p:txBody>
      </p:sp>
      <p:sp>
        <p:nvSpPr>
          <p:cNvPr id="8" name="文本框 7"/>
          <p:cNvSpPr txBox="1"/>
          <p:nvPr/>
        </p:nvSpPr>
        <p:spPr>
          <a:xfrm>
            <a:off x="367030" y="2201545"/>
            <a:ext cx="4872355" cy="460375"/>
          </a:xfrm>
          <a:prstGeom prst="rect">
            <a:avLst/>
          </a:prstGeom>
          <a:noFill/>
        </p:spPr>
        <p:txBody>
          <a:bodyPr wrap="square" rtlCol="0" anchor="t">
            <a:spAutoFit/>
          </a:bodyPr>
          <a:lstStyle/>
          <a:p>
            <a:pPr marL="0" indent="0">
              <a:buNone/>
            </a:pPr>
            <a:r>
              <a:rPr lang="zh-CN" sz="2400" b="1">
                <a:solidFill>
                  <a:schemeClr val="tx1"/>
                </a:solidFill>
                <a:latin typeface="微软雅黑" panose="020b0503020204020204" charset="-122"/>
                <a:ea typeface="微软雅黑" panose="020b0503020204020204" charset="-122"/>
                <a:sym typeface="+mn-ea"/>
              </a:rPr>
              <a:t>（</a:t>
            </a:r>
            <a:r>
              <a:rPr lang="en-US" altLang="zh-CN" sz="2400" b="1">
                <a:solidFill>
                  <a:schemeClr val="tx1"/>
                </a:solidFill>
                <a:latin typeface="微软雅黑" panose="020b0503020204020204" charset="-122"/>
                <a:ea typeface="微软雅黑" panose="020b0503020204020204" charset="-122"/>
                <a:sym typeface="+mn-ea"/>
              </a:rPr>
              <a:t>2</a:t>
            </a:r>
            <a:r>
              <a:rPr lang="zh-CN" altLang="en-US" sz="2400" b="1">
                <a:solidFill>
                  <a:schemeClr val="tx1"/>
                </a:solidFill>
                <a:latin typeface="微软雅黑" panose="020b0503020204020204" charset="-122"/>
                <a:ea typeface="微软雅黑" panose="020b0503020204020204" charset="-122"/>
                <a:sym typeface="+mn-ea"/>
              </a:rPr>
              <a:t>）转基因生物与</a:t>
            </a:r>
            <a:r>
              <a:rPr lang="zh-CN" altLang="en-US" sz="2400" b="1">
                <a:solidFill>
                  <a:srgbClr val="7030A0"/>
                </a:solidFill>
                <a:latin typeface="微软雅黑" panose="020b0503020204020204" charset="-122"/>
                <a:ea typeface="微软雅黑" panose="020b0503020204020204" charset="-122"/>
                <a:sym typeface="+mn-ea"/>
              </a:rPr>
              <a:t>生物安全</a:t>
            </a:r>
            <a:endParaRPr lang="zh-CN" altLang="en-US" sz="2400" b="1">
              <a:solidFill>
                <a:srgbClr val="7030A0"/>
              </a:solidFill>
              <a:latin typeface="微软雅黑" panose="020b0503020204020204" charset="-122"/>
              <a:ea typeface="微软雅黑" panose="020b0503020204020204" charset="-122"/>
              <a:sym typeface="+mn-ea"/>
            </a:endParaRPr>
          </a:p>
        </p:txBody>
      </p:sp>
      <p:sp>
        <p:nvSpPr>
          <p:cNvPr id="9" name="文本框 8"/>
          <p:cNvSpPr txBox="1"/>
          <p:nvPr/>
        </p:nvSpPr>
        <p:spPr>
          <a:xfrm>
            <a:off x="367030" y="2973705"/>
            <a:ext cx="4766945" cy="460375"/>
          </a:xfrm>
          <a:prstGeom prst="rect">
            <a:avLst/>
          </a:prstGeom>
          <a:noFill/>
        </p:spPr>
        <p:txBody>
          <a:bodyPr wrap="square" rtlCol="0" anchor="t">
            <a:spAutoFit/>
          </a:bodyPr>
          <a:lstStyle/>
          <a:p>
            <a:pPr marL="0" indent="0">
              <a:buNone/>
            </a:pPr>
            <a:r>
              <a:rPr lang="zh-CN" sz="2400" b="1">
                <a:solidFill>
                  <a:schemeClr val="tx1"/>
                </a:solidFill>
                <a:latin typeface="微软雅黑" panose="020b0503020204020204" charset="-122"/>
                <a:ea typeface="微软雅黑" panose="020b0503020204020204" charset="-122"/>
                <a:sym typeface="+mn-ea"/>
              </a:rPr>
              <a:t>（</a:t>
            </a:r>
            <a:r>
              <a:rPr lang="en-US" altLang="zh-CN" sz="2400" b="1">
                <a:solidFill>
                  <a:schemeClr val="tx1"/>
                </a:solidFill>
                <a:latin typeface="微软雅黑" panose="020b0503020204020204" charset="-122"/>
                <a:ea typeface="微软雅黑" panose="020b0503020204020204" charset="-122"/>
                <a:sym typeface="+mn-ea"/>
              </a:rPr>
              <a:t>3</a:t>
            </a:r>
            <a:r>
              <a:rPr lang="zh-CN" altLang="en-US" sz="2400" b="1">
                <a:solidFill>
                  <a:schemeClr val="tx1"/>
                </a:solidFill>
                <a:latin typeface="微软雅黑" panose="020b0503020204020204" charset="-122"/>
                <a:ea typeface="微软雅黑" panose="020b0503020204020204" charset="-122"/>
                <a:sym typeface="+mn-ea"/>
              </a:rPr>
              <a:t>）转基因生物与</a:t>
            </a:r>
            <a:r>
              <a:rPr lang="zh-CN" altLang="en-US" sz="2400" b="1">
                <a:solidFill>
                  <a:srgbClr val="7030A0"/>
                </a:solidFill>
                <a:latin typeface="微软雅黑" panose="020b0503020204020204" charset="-122"/>
                <a:ea typeface="微软雅黑" panose="020b0503020204020204" charset="-122"/>
                <a:sym typeface="+mn-ea"/>
              </a:rPr>
              <a:t>环境安全</a:t>
            </a:r>
            <a:endParaRPr lang="zh-CN" altLang="en-US" sz="2400" b="1">
              <a:solidFill>
                <a:srgbClr val="7030A0"/>
              </a:solidFill>
              <a:latin typeface="微软雅黑" panose="020b0503020204020204" charset="-122"/>
              <a:ea typeface="微软雅黑" panose="020b0503020204020204" charset="-122"/>
              <a:sym typeface="+mn-ea"/>
            </a:endParaRPr>
          </a:p>
        </p:txBody>
      </p:sp>
      <p:pic>
        <p:nvPicPr>
          <p:cNvPr id="10" name="图片 9"/>
          <p:cNvPicPr>
            <a:picLocks noChangeAspect="1"/>
          </p:cNvPicPr>
          <p:nvPr/>
        </p:nvPicPr>
        <p:blipFill>
          <a:blip r:embed="rId2"/>
          <a:stretch>
            <a:fillRect/>
          </a:stretch>
        </p:blipFill>
        <p:spPr>
          <a:xfrm>
            <a:off x="5718175" y="1308735"/>
            <a:ext cx="3821430" cy="2543175"/>
          </a:xfrm>
          <a:prstGeom prst="rect">
            <a:avLst/>
          </a:prstGeom>
        </p:spPr>
      </p:pic>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3555" name="Line 3"/>
          <p:cNvSpPr>
            <a:spLocks noChangeShapeType="1"/>
          </p:cNvSpPr>
          <p:nvPr/>
        </p:nvSpPr>
        <p:spPr bwMode="auto">
          <a:xfrm flipH="1">
            <a:off x="5675482" y="967966"/>
            <a:ext cx="0" cy="6599767"/>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00"/>
          </a:p>
        </p:txBody>
      </p:sp>
      <p:sp>
        <p:nvSpPr>
          <p:cNvPr id="91140" name="Rectangle 4"/>
          <p:cNvSpPr>
            <a:spLocks noChangeArrowheads="1"/>
          </p:cNvSpPr>
          <p:nvPr/>
        </p:nvSpPr>
        <p:spPr bwMode="auto">
          <a:xfrm>
            <a:off x="182245" y="875030"/>
            <a:ext cx="5287010" cy="953135"/>
          </a:xfrm>
          <a:prstGeom prst="rect">
            <a:avLst/>
          </a:prstGeom>
          <a:noFill/>
          <a:ln w="9525">
            <a:noFill/>
            <a:miter lim="800000"/>
          </a:ln>
          <a:effectLst/>
        </p:spPr>
        <p:txBody>
          <a:bodyPr wrap="square">
            <a:spAutoFit/>
          </a:bodyPr>
          <a:lstStyle/>
          <a:p>
            <a:pPr>
              <a:defRPr/>
            </a:pPr>
            <a:r>
              <a:rPr lang="zh-CN" altLang="en-US" sz="2800">
                <a:solidFill>
                  <a:srgbClr val="FF0066"/>
                </a:solidFill>
                <a:effectLst>
                  <a:outerShdw blurRad="38100" dist="38100" dir="2700000" algn="tl">
                    <a:srgbClr val="C0C0C0"/>
                  </a:outerShdw>
                </a:effectLst>
                <a:latin typeface="微软雅黑" panose="020b0503020204020204" charset="-122"/>
                <a:ea typeface="微软雅黑" panose="020b0503020204020204" charset="-122"/>
              </a:rPr>
              <a:t>观点：绝对不能对转基因食物安全性掉以轻心</a:t>
            </a:r>
            <a:endParaRPr lang="zh-CN" altLang="en-US" sz="2800">
              <a:solidFill>
                <a:srgbClr val="FF0066"/>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91141" name="Rectangle 5"/>
          <p:cNvSpPr>
            <a:spLocks noChangeArrowheads="1"/>
          </p:cNvSpPr>
          <p:nvPr/>
        </p:nvSpPr>
        <p:spPr bwMode="auto">
          <a:xfrm>
            <a:off x="6022340" y="875030"/>
            <a:ext cx="5748655" cy="521970"/>
          </a:xfrm>
          <a:prstGeom prst="rect">
            <a:avLst/>
          </a:prstGeom>
          <a:noFill/>
          <a:ln w="9525">
            <a:noFill/>
            <a:miter lim="800000"/>
          </a:ln>
          <a:effectLst/>
        </p:spPr>
        <p:txBody>
          <a:bodyPr wrap="square">
            <a:spAutoFit/>
          </a:bodyPr>
          <a:lstStyle/>
          <a:p>
            <a:pPr>
              <a:defRPr/>
            </a:pPr>
            <a:r>
              <a:rPr lang="zh-CN" altLang="en-US" sz="2800">
                <a:solidFill>
                  <a:srgbClr val="FF0066"/>
                </a:solidFill>
                <a:effectLst>
                  <a:outerShdw blurRad="38100" dist="38100" dir="2700000" algn="tl">
                    <a:srgbClr val="C0C0C0"/>
                  </a:outerShdw>
                </a:effectLst>
                <a:latin typeface="微软雅黑" panose="020b0503020204020204" charset="-122"/>
                <a:ea typeface="微软雅黑" panose="020b0503020204020204" charset="-122"/>
              </a:rPr>
              <a:t>观点：不必担心转基因食物安全性</a:t>
            </a:r>
            <a:endParaRPr lang="zh-CN" altLang="en-US" sz="2800">
              <a:solidFill>
                <a:srgbClr val="FF0066"/>
              </a:solidFill>
              <a:effectLst>
                <a:outerShdw blurRad="38100" dist="38100" dir="2700000" algn="tl">
                  <a:srgbClr val="C0C0C0"/>
                </a:outerShdw>
              </a:effectLst>
              <a:latin typeface="微软雅黑" panose="020b0503020204020204" charset="-122"/>
              <a:ea typeface="微软雅黑" panose="020b0503020204020204" charset="-122"/>
            </a:endParaRPr>
          </a:p>
        </p:txBody>
      </p:sp>
      <p:sp>
        <p:nvSpPr>
          <p:cNvPr id="91142" name="Rectangle 6">
            <a:hlinkClick r:id="rId2" action="ppaction://hlinksldjump"/>
          </p:cNvPr>
          <p:cNvSpPr>
            <a:spLocks noChangeArrowheads="1"/>
          </p:cNvSpPr>
          <p:nvPr/>
        </p:nvSpPr>
        <p:spPr bwMode="auto">
          <a:xfrm>
            <a:off x="421640" y="2762885"/>
            <a:ext cx="4395470" cy="46037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①反对“实质性等同”</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1143" name="Rectangle 7"/>
          <p:cNvSpPr>
            <a:spLocks noChangeArrowheads="1"/>
          </p:cNvSpPr>
          <p:nvPr/>
        </p:nvSpPr>
        <p:spPr bwMode="auto">
          <a:xfrm>
            <a:off x="421640" y="3343910"/>
            <a:ext cx="4395470" cy="46037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rPr>
              <a:t>②对食品安全测不全面</a:t>
            </a:r>
            <a:endParaRPr lang="zh-CN" altLang="en-US" sz="2400">
              <a:solidFill>
                <a:schemeClr val="tx1"/>
              </a:solidFill>
              <a:latin typeface="微软雅黑" panose="020b0503020204020204" charset="-122"/>
              <a:ea typeface="微软雅黑" panose="020b0503020204020204" charset="-122"/>
            </a:endParaRPr>
          </a:p>
        </p:txBody>
      </p:sp>
      <p:sp>
        <p:nvSpPr>
          <p:cNvPr id="91144" name="Rectangle 8"/>
          <p:cNvSpPr>
            <a:spLocks noChangeArrowheads="1"/>
          </p:cNvSpPr>
          <p:nvPr/>
        </p:nvSpPr>
        <p:spPr bwMode="auto">
          <a:xfrm>
            <a:off x="487680" y="4009390"/>
            <a:ext cx="3977640" cy="46037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rPr>
              <a:t>③担心出现滞后效应</a:t>
            </a:r>
            <a:endParaRPr lang="zh-CN" altLang="en-US" sz="2400">
              <a:solidFill>
                <a:schemeClr val="tx1"/>
              </a:solidFill>
              <a:latin typeface="微软雅黑" panose="020b0503020204020204" charset="-122"/>
              <a:ea typeface="微软雅黑" panose="020b0503020204020204" charset="-122"/>
            </a:endParaRPr>
          </a:p>
        </p:txBody>
      </p:sp>
      <p:sp>
        <p:nvSpPr>
          <p:cNvPr id="91145" name="Rectangle 9"/>
          <p:cNvSpPr>
            <a:spLocks noChangeArrowheads="1"/>
          </p:cNvSpPr>
          <p:nvPr/>
        </p:nvSpPr>
        <p:spPr bwMode="auto">
          <a:xfrm>
            <a:off x="421640" y="4674870"/>
            <a:ext cx="4395470" cy="46037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rPr>
              <a:t>④担心出现新的过敏原</a:t>
            </a:r>
            <a:endParaRPr lang="zh-CN" altLang="en-US" sz="2400">
              <a:solidFill>
                <a:schemeClr val="tx1"/>
              </a:solidFill>
              <a:latin typeface="微软雅黑" panose="020b0503020204020204" charset="-122"/>
              <a:ea typeface="微软雅黑" panose="020b0503020204020204" charset="-122"/>
            </a:endParaRPr>
          </a:p>
        </p:txBody>
      </p:sp>
      <p:sp>
        <p:nvSpPr>
          <p:cNvPr id="91146" name="Rectangle 10"/>
          <p:cNvSpPr>
            <a:spLocks noChangeArrowheads="1"/>
          </p:cNvSpPr>
          <p:nvPr/>
        </p:nvSpPr>
        <p:spPr bwMode="auto">
          <a:xfrm>
            <a:off x="421640" y="5433695"/>
            <a:ext cx="4395470" cy="46037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rPr>
              <a:t>⑤担心营养成分的改变</a:t>
            </a:r>
            <a:endParaRPr lang="zh-CN" altLang="en-US" sz="2400">
              <a:solidFill>
                <a:schemeClr val="tx1"/>
              </a:solidFill>
              <a:latin typeface="微软雅黑" panose="020b0503020204020204" charset="-122"/>
              <a:ea typeface="微软雅黑" panose="020b0503020204020204" charset="-122"/>
            </a:endParaRPr>
          </a:p>
        </p:txBody>
      </p:sp>
      <p:sp>
        <p:nvSpPr>
          <p:cNvPr id="91147" name="Rectangle 11"/>
          <p:cNvSpPr>
            <a:spLocks noChangeArrowheads="1"/>
          </p:cNvSpPr>
          <p:nvPr/>
        </p:nvSpPr>
        <p:spPr bwMode="auto">
          <a:xfrm>
            <a:off x="305435" y="6066155"/>
            <a:ext cx="5133975"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rPr>
              <a:t>⑥把动物蛋白基因转入农作物，是否侵犯了宗教信仰或素食者的权益</a:t>
            </a:r>
            <a:endParaRPr lang="zh-CN" altLang="en-US" sz="2400">
              <a:solidFill>
                <a:schemeClr val="tx1"/>
              </a:solidFill>
              <a:latin typeface="微软雅黑" panose="020b0503020204020204" charset="-122"/>
              <a:ea typeface="微软雅黑" panose="020b0503020204020204" charset="-122"/>
            </a:endParaRPr>
          </a:p>
        </p:txBody>
      </p:sp>
      <p:sp>
        <p:nvSpPr>
          <p:cNvPr id="91148" name="Rectangle 12"/>
          <p:cNvSpPr>
            <a:spLocks noChangeArrowheads="1"/>
          </p:cNvSpPr>
          <p:nvPr/>
        </p:nvSpPr>
        <p:spPr bwMode="auto">
          <a:xfrm>
            <a:off x="5939790" y="6247765"/>
            <a:ext cx="5577205"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rPr>
              <a:t>⑤没能足够的证据证明转基因食物有问题。</a:t>
            </a:r>
            <a:endParaRPr lang="zh-CN" altLang="en-US" sz="2400">
              <a:solidFill>
                <a:schemeClr val="tx1"/>
              </a:solidFill>
              <a:latin typeface="微软雅黑" panose="020b0503020204020204" charset="-122"/>
              <a:ea typeface="微软雅黑" panose="020b0503020204020204" charset="-122"/>
            </a:endParaRPr>
          </a:p>
        </p:txBody>
      </p:sp>
      <p:sp>
        <p:nvSpPr>
          <p:cNvPr id="91149" name="Rectangle 13"/>
          <p:cNvSpPr>
            <a:spLocks noChangeArrowheads="1"/>
          </p:cNvSpPr>
          <p:nvPr/>
        </p:nvSpPr>
        <p:spPr bwMode="auto">
          <a:xfrm>
            <a:off x="5939473" y="3793033"/>
            <a:ext cx="4905827" cy="460375"/>
          </a:xfrm>
          <a:prstGeom prst="rect">
            <a:avLst/>
          </a:prstGeom>
          <a:noFill/>
          <a:ln w="9525">
            <a:noFill/>
            <a:miter lim="800000"/>
          </a:ln>
          <a:effectLst/>
        </p:spPr>
        <p:txBody>
          <a:bodyPr>
            <a:spAutoFit/>
          </a:bodyPr>
          <a:lstStyle/>
          <a:p>
            <a:pPr>
              <a:defRPr/>
            </a:pPr>
            <a:r>
              <a:rPr lang="zh-CN" altLang="en-US" sz="2400">
                <a:solidFill>
                  <a:schemeClr val="tx1"/>
                </a:solidFill>
                <a:latin typeface="微软雅黑" panose="020b0503020204020204" charset="-122"/>
                <a:ea typeface="微软雅黑" panose="020b0503020204020204" charset="-122"/>
              </a:rPr>
              <a:t>②多环节、严谨的安全性评估。</a:t>
            </a:r>
            <a:endParaRPr lang="zh-CN" altLang="en-US" sz="2400">
              <a:solidFill>
                <a:schemeClr val="tx1"/>
              </a:solidFill>
              <a:latin typeface="微软雅黑" panose="020b0503020204020204" charset="-122"/>
              <a:ea typeface="微软雅黑" panose="020b0503020204020204" charset="-122"/>
            </a:endParaRPr>
          </a:p>
        </p:txBody>
      </p:sp>
      <p:sp>
        <p:nvSpPr>
          <p:cNvPr id="91150" name="Rectangle 14"/>
          <p:cNvSpPr>
            <a:spLocks noChangeArrowheads="1"/>
          </p:cNvSpPr>
          <p:nvPr/>
        </p:nvSpPr>
        <p:spPr bwMode="auto">
          <a:xfrm>
            <a:off x="5939473" y="4458509"/>
            <a:ext cx="4399844" cy="460375"/>
          </a:xfrm>
          <a:prstGeom prst="rect">
            <a:avLst/>
          </a:prstGeom>
          <a:noFill/>
          <a:ln w="9525">
            <a:noFill/>
            <a:miter lim="800000"/>
          </a:ln>
          <a:effectLst/>
        </p:spPr>
        <p:txBody>
          <a:bodyPr>
            <a:spAutoFit/>
          </a:bodyPr>
          <a:lstStyle/>
          <a:p>
            <a:pPr>
              <a:defRPr/>
            </a:pPr>
            <a:r>
              <a:rPr lang="zh-CN" altLang="en-US" sz="2400">
                <a:solidFill>
                  <a:schemeClr val="tx1"/>
                </a:solidFill>
                <a:latin typeface="微软雅黑" panose="020b0503020204020204" charset="-122"/>
                <a:ea typeface="微软雅黑" panose="020b0503020204020204" charset="-122"/>
              </a:rPr>
              <a:t>③科学家的负责态度。</a:t>
            </a:r>
            <a:endParaRPr lang="zh-CN" altLang="en-US" sz="2400">
              <a:solidFill>
                <a:schemeClr val="tx1"/>
              </a:solidFill>
              <a:latin typeface="微软雅黑" panose="020b0503020204020204" charset="-122"/>
              <a:ea typeface="微软雅黑" panose="020b0503020204020204" charset="-122"/>
            </a:endParaRPr>
          </a:p>
        </p:txBody>
      </p:sp>
      <p:sp>
        <p:nvSpPr>
          <p:cNvPr id="91151" name="Rectangle 15"/>
          <p:cNvSpPr>
            <a:spLocks noChangeArrowheads="1"/>
          </p:cNvSpPr>
          <p:nvPr/>
        </p:nvSpPr>
        <p:spPr bwMode="auto">
          <a:xfrm>
            <a:off x="5939790" y="5123815"/>
            <a:ext cx="5868670"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rPr>
              <a:t>④至今尚未发现食用转基因食品而影响人体健康的事例。</a:t>
            </a:r>
            <a:endParaRPr lang="zh-CN" altLang="en-US" sz="2400">
              <a:solidFill>
                <a:schemeClr val="tx1"/>
              </a:solidFill>
              <a:latin typeface="微软雅黑" panose="020b0503020204020204" charset="-122"/>
              <a:ea typeface="微软雅黑" panose="020b0503020204020204" charset="-122"/>
            </a:endParaRPr>
          </a:p>
        </p:txBody>
      </p:sp>
      <p:sp>
        <p:nvSpPr>
          <p:cNvPr id="91152" name="Rectangle 16"/>
          <p:cNvSpPr>
            <a:spLocks noChangeArrowheads="1"/>
          </p:cNvSpPr>
          <p:nvPr/>
        </p:nvSpPr>
        <p:spPr bwMode="auto">
          <a:xfrm>
            <a:off x="5939790" y="2713355"/>
            <a:ext cx="5365750"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rPr>
              <a:t>①实质性等同只是评价的起点，而不是终点。</a:t>
            </a:r>
            <a:endParaRPr lang="zh-CN" altLang="en-US" sz="2400">
              <a:solidFill>
                <a:schemeClr val="tx1"/>
              </a:solidFill>
              <a:latin typeface="微软雅黑" panose="020b0503020204020204" charset="-122"/>
              <a:ea typeface="微软雅黑" panose="020b0503020204020204" charset="-122"/>
            </a:endParaRPr>
          </a:p>
        </p:txBody>
      </p:sp>
      <p:sp>
        <p:nvSpPr>
          <p:cNvPr id="23569" name="Text Box 17"/>
          <p:cNvSpPr txBox="1">
            <a:spLocks noChangeArrowheads="1"/>
          </p:cNvSpPr>
          <p:nvPr/>
        </p:nvSpPr>
        <p:spPr bwMode="auto">
          <a:xfrm>
            <a:off x="6074401" y="1963064"/>
            <a:ext cx="107722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r>
              <a:rPr lang="zh-CN" altLang="en-US" sz="2400" b="0">
                <a:solidFill>
                  <a:srgbClr val="0F09F5"/>
                </a:solidFill>
                <a:latin typeface="微软雅黑" panose="020b0503020204020204" charset="-122"/>
                <a:ea typeface="微软雅黑" panose="020b0503020204020204" charset="-122"/>
              </a:rPr>
              <a:t>理由</a:t>
            </a:r>
            <a:endParaRPr lang="zh-CN" altLang="en-US" sz="2400" b="0">
              <a:solidFill>
                <a:srgbClr val="0F09F5"/>
              </a:solidFill>
              <a:latin typeface="微软雅黑" panose="020b0503020204020204" charset="-122"/>
              <a:ea typeface="微软雅黑" panose="020b0503020204020204" charset="-122"/>
            </a:endParaRPr>
          </a:p>
        </p:txBody>
      </p:sp>
      <p:sp>
        <p:nvSpPr>
          <p:cNvPr id="23570" name="Text Box 18"/>
          <p:cNvSpPr txBox="1">
            <a:spLocks noChangeArrowheads="1"/>
          </p:cNvSpPr>
          <p:nvPr/>
        </p:nvSpPr>
        <p:spPr bwMode="auto">
          <a:xfrm>
            <a:off x="487546" y="2020581"/>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r>
              <a:rPr lang="zh-CN" altLang="en-US" sz="2400" b="0">
                <a:solidFill>
                  <a:srgbClr val="0F09F5"/>
                </a:solidFill>
                <a:latin typeface="微软雅黑" panose="020b0503020204020204" charset="-122"/>
                <a:ea typeface="微软雅黑" panose="020b0503020204020204" charset="-122"/>
              </a:rPr>
              <a:t>理由</a:t>
            </a:r>
            <a:endParaRPr lang="zh-CN" altLang="en-US" sz="2400" b="0">
              <a:solidFill>
                <a:srgbClr val="0F09F5"/>
              </a:solidFill>
              <a:latin typeface="微软雅黑" panose="020b0503020204020204" charset="-122"/>
              <a:ea typeface="微软雅黑" panose="020b0503020204020204" charset="-122"/>
            </a:endParaRPr>
          </a:p>
        </p:txBody>
      </p:sp>
      <p:sp>
        <p:nvSpPr>
          <p:cNvPr id="3" name="矩形 2"/>
          <p:cNvSpPr/>
          <p:nvPr/>
        </p:nvSpPr>
        <p:spPr>
          <a:xfrm>
            <a:off x="122007" y="93328"/>
            <a:ext cx="5337810" cy="589280"/>
          </a:xfrm>
          <a:prstGeom prst="rect">
            <a:avLst/>
          </a:prstGeom>
        </p:spPr>
        <p:txBody>
          <a:bodyPr wrap="none">
            <a:spAutoFit/>
          </a:bodyPr>
          <a:lstStyle/>
          <a:p>
            <a:pPr marL="342900" indent="-342900">
              <a:buFont typeface="Wingdings" panose="05000000000000000000" pitchFamily="2" charset="2"/>
              <a:buChar char="Ø"/>
            </a:pPr>
            <a:r>
              <a:rPr lang="zh-CN" altLang="en-US" sz="2770">
                <a:latin typeface="微软雅黑" panose="020b0503020204020204" charset="-122"/>
                <a:ea typeface="微软雅黑" panose="020b0503020204020204" charset="-122"/>
                <a:sym typeface="+mn-ea"/>
              </a:rPr>
              <a:t>转基因生物与</a:t>
            </a:r>
            <a:r>
              <a:rPr lang="zh-CN" altLang="en-US" sz="3235" b="1">
                <a:latin typeface="微软雅黑" panose="020b0503020204020204" charset="-122"/>
                <a:ea typeface="微软雅黑" panose="020b0503020204020204" charset="-122"/>
                <a:sym typeface="+mn-ea"/>
              </a:rPr>
              <a:t>食物安全</a:t>
            </a:r>
            <a:r>
              <a:rPr lang="zh-CN" altLang="en-US" sz="2770">
                <a:latin typeface="微软雅黑" panose="020b0503020204020204" charset="-122"/>
                <a:ea typeface="微软雅黑" panose="020b0503020204020204" charset="-122"/>
                <a:sym typeface="+mn-ea"/>
              </a:rPr>
              <a:t>的争论</a:t>
            </a:r>
            <a:endParaRPr lang="zh-CN" altLang="en-US" sz="2770">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 calcmode="lin" valueType="num">
                                      <p:cBhvr additive="base">
                                        <p:cTn id="7" dur="500" fill="hold"/>
                                        <p:tgtEl>
                                          <p:spTgt spid="91142"/>
                                        </p:tgtEl>
                                        <p:attrNameLst>
                                          <p:attrName>ppt_x</p:attrName>
                                        </p:attrNameLst>
                                      </p:cBhvr>
                                      <p:tavLst>
                                        <p:tav tm="0">
                                          <p:val>
                                            <p:strVal val="0-#ppt_w/2"/>
                                          </p:val>
                                        </p:tav>
                                        <p:tav tm="100000">
                                          <p:val>
                                            <p:strVal val="#ppt_x"/>
                                          </p:val>
                                        </p:tav>
                                      </p:tavLst>
                                    </p:anim>
                                    <p:anim calcmode="lin" valueType="num">
                                      <p:cBhvr additive="base">
                                        <p:cTn id="8" dur="500" fill="hold"/>
                                        <p:tgtEl>
                                          <p:spTgt spid="911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152"/>
                                        </p:tgtEl>
                                        <p:attrNameLst>
                                          <p:attrName>style.visibility</p:attrName>
                                        </p:attrNameLst>
                                      </p:cBhvr>
                                      <p:to>
                                        <p:strVal val="visible"/>
                                      </p:to>
                                    </p:set>
                                    <p:anim calcmode="lin" valueType="num">
                                      <p:cBhvr additive="base">
                                        <p:cTn id="13" dur="500" fill="hold"/>
                                        <p:tgtEl>
                                          <p:spTgt spid="91152"/>
                                        </p:tgtEl>
                                        <p:attrNameLst>
                                          <p:attrName>ppt_x</p:attrName>
                                        </p:attrNameLst>
                                      </p:cBhvr>
                                      <p:tavLst>
                                        <p:tav tm="0">
                                          <p:val>
                                            <p:strVal val="0-#ppt_w/2"/>
                                          </p:val>
                                        </p:tav>
                                        <p:tav tm="100000">
                                          <p:val>
                                            <p:strVal val="#ppt_x"/>
                                          </p:val>
                                        </p:tav>
                                      </p:tavLst>
                                    </p:anim>
                                    <p:anim calcmode="lin" valueType="num">
                                      <p:cBhvr additive="base">
                                        <p:cTn id="14" dur="500" fill="hold"/>
                                        <p:tgtEl>
                                          <p:spTgt spid="911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143"/>
                                        </p:tgtEl>
                                        <p:attrNameLst>
                                          <p:attrName>style.visibility</p:attrName>
                                        </p:attrNameLst>
                                      </p:cBhvr>
                                      <p:to>
                                        <p:strVal val="visible"/>
                                      </p:to>
                                    </p:set>
                                    <p:anim calcmode="lin" valueType="num">
                                      <p:cBhvr additive="base">
                                        <p:cTn id="19" dur="500" fill="hold"/>
                                        <p:tgtEl>
                                          <p:spTgt spid="91143"/>
                                        </p:tgtEl>
                                        <p:attrNameLst>
                                          <p:attrName>ppt_x</p:attrName>
                                        </p:attrNameLst>
                                      </p:cBhvr>
                                      <p:tavLst>
                                        <p:tav tm="0">
                                          <p:val>
                                            <p:strVal val="0-#ppt_w/2"/>
                                          </p:val>
                                        </p:tav>
                                        <p:tav tm="100000">
                                          <p:val>
                                            <p:strVal val="#ppt_x"/>
                                          </p:val>
                                        </p:tav>
                                      </p:tavLst>
                                    </p:anim>
                                    <p:anim calcmode="lin" valueType="num">
                                      <p:cBhvr additive="base">
                                        <p:cTn id="20" dur="500" fill="hold"/>
                                        <p:tgtEl>
                                          <p:spTgt spid="9114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1149"/>
                                        </p:tgtEl>
                                        <p:attrNameLst>
                                          <p:attrName>style.visibility</p:attrName>
                                        </p:attrNameLst>
                                      </p:cBhvr>
                                      <p:to>
                                        <p:strVal val="visible"/>
                                      </p:to>
                                    </p:set>
                                    <p:anim calcmode="lin" valueType="num">
                                      <p:cBhvr additive="base">
                                        <p:cTn id="25" dur="500" fill="hold"/>
                                        <p:tgtEl>
                                          <p:spTgt spid="91149"/>
                                        </p:tgtEl>
                                        <p:attrNameLst>
                                          <p:attrName>ppt_x</p:attrName>
                                        </p:attrNameLst>
                                      </p:cBhvr>
                                      <p:tavLst>
                                        <p:tav tm="0">
                                          <p:val>
                                            <p:strVal val="0-#ppt_w/2"/>
                                          </p:val>
                                        </p:tav>
                                        <p:tav tm="100000">
                                          <p:val>
                                            <p:strVal val="#ppt_x"/>
                                          </p:val>
                                        </p:tav>
                                      </p:tavLst>
                                    </p:anim>
                                    <p:anim calcmode="lin" valueType="num">
                                      <p:cBhvr additive="base">
                                        <p:cTn id="26" dur="500" fill="hold"/>
                                        <p:tgtEl>
                                          <p:spTgt spid="9114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1144"/>
                                        </p:tgtEl>
                                        <p:attrNameLst>
                                          <p:attrName>style.visibility</p:attrName>
                                        </p:attrNameLst>
                                      </p:cBhvr>
                                      <p:to>
                                        <p:strVal val="visible"/>
                                      </p:to>
                                    </p:set>
                                    <p:anim calcmode="lin" valueType="num">
                                      <p:cBhvr additive="base">
                                        <p:cTn id="31" dur="500" fill="hold"/>
                                        <p:tgtEl>
                                          <p:spTgt spid="91144"/>
                                        </p:tgtEl>
                                        <p:attrNameLst>
                                          <p:attrName>ppt_x</p:attrName>
                                        </p:attrNameLst>
                                      </p:cBhvr>
                                      <p:tavLst>
                                        <p:tav tm="0">
                                          <p:val>
                                            <p:strVal val="0-#ppt_w/2"/>
                                          </p:val>
                                        </p:tav>
                                        <p:tav tm="100000">
                                          <p:val>
                                            <p:strVal val="#ppt_x"/>
                                          </p:val>
                                        </p:tav>
                                      </p:tavLst>
                                    </p:anim>
                                    <p:anim calcmode="lin" valueType="num">
                                      <p:cBhvr additive="base">
                                        <p:cTn id="32" dur="500" fill="hold"/>
                                        <p:tgtEl>
                                          <p:spTgt spid="9114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1145"/>
                                        </p:tgtEl>
                                        <p:attrNameLst>
                                          <p:attrName>style.visibility</p:attrName>
                                        </p:attrNameLst>
                                      </p:cBhvr>
                                      <p:to>
                                        <p:strVal val="visible"/>
                                      </p:to>
                                    </p:set>
                                    <p:anim calcmode="lin" valueType="num">
                                      <p:cBhvr additive="base">
                                        <p:cTn id="37" dur="500" fill="hold"/>
                                        <p:tgtEl>
                                          <p:spTgt spid="91145"/>
                                        </p:tgtEl>
                                        <p:attrNameLst>
                                          <p:attrName>ppt_x</p:attrName>
                                        </p:attrNameLst>
                                      </p:cBhvr>
                                      <p:tavLst>
                                        <p:tav tm="0">
                                          <p:val>
                                            <p:strVal val="0-#ppt_w/2"/>
                                          </p:val>
                                        </p:tav>
                                        <p:tav tm="100000">
                                          <p:val>
                                            <p:strVal val="#ppt_x"/>
                                          </p:val>
                                        </p:tav>
                                      </p:tavLst>
                                    </p:anim>
                                    <p:anim calcmode="lin" valueType="num">
                                      <p:cBhvr additive="base">
                                        <p:cTn id="38" dur="500" fill="hold"/>
                                        <p:tgtEl>
                                          <p:spTgt spid="9114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1150"/>
                                        </p:tgtEl>
                                        <p:attrNameLst>
                                          <p:attrName>style.visibility</p:attrName>
                                        </p:attrNameLst>
                                      </p:cBhvr>
                                      <p:to>
                                        <p:strVal val="visible"/>
                                      </p:to>
                                    </p:set>
                                    <p:anim calcmode="lin" valueType="num">
                                      <p:cBhvr additive="base">
                                        <p:cTn id="43" dur="500" fill="hold"/>
                                        <p:tgtEl>
                                          <p:spTgt spid="91150"/>
                                        </p:tgtEl>
                                        <p:attrNameLst>
                                          <p:attrName>ppt_x</p:attrName>
                                        </p:attrNameLst>
                                      </p:cBhvr>
                                      <p:tavLst>
                                        <p:tav tm="0">
                                          <p:val>
                                            <p:strVal val="0-#ppt_w/2"/>
                                          </p:val>
                                        </p:tav>
                                        <p:tav tm="100000">
                                          <p:val>
                                            <p:strVal val="#ppt_x"/>
                                          </p:val>
                                        </p:tav>
                                      </p:tavLst>
                                    </p:anim>
                                    <p:anim calcmode="lin" valueType="num">
                                      <p:cBhvr additive="base">
                                        <p:cTn id="44" dur="500" fill="hold"/>
                                        <p:tgtEl>
                                          <p:spTgt spid="9115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1146"/>
                                        </p:tgtEl>
                                        <p:attrNameLst>
                                          <p:attrName>style.visibility</p:attrName>
                                        </p:attrNameLst>
                                      </p:cBhvr>
                                      <p:to>
                                        <p:strVal val="visible"/>
                                      </p:to>
                                    </p:set>
                                    <p:anim calcmode="lin" valueType="num">
                                      <p:cBhvr additive="base">
                                        <p:cTn id="49" dur="500" fill="hold"/>
                                        <p:tgtEl>
                                          <p:spTgt spid="91146"/>
                                        </p:tgtEl>
                                        <p:attrNameLst>
                                          <p:attrName>ppt_x</p:attrName>
                                        </p:attrNameLst>
                                      </p:cBhvr>
                                      <p:tavLst>
                                        <p:tav tm="0">
                                          <p:val>
                                            <p:strVal val="0-#ppt_w/2"/>
                                          </p:val>
                                        </p:tav>
                                        <p:tav tm="100000">
                                          <p:val>
                                            <p:strVal val="#ppt_x"/>
                                          </p:val>
                                        </p:tav>
                                      </p:tavLst>
                                    </p:anim>
                                    <p:anim calcmode="lin" valueType="num">
                                      <p:cBhvr additive="base">
                                        <p:cTn id="50" dur="500" fill="hold"/>
                                        <p:tgtEl>
                                          <p:spTgt spid="91146"/>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after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1151"/>
                                        </p:tgtEl>
                                        <p:attrNameLst>
                                          <p:attrName>style.visibility</p:attrName>
                                        </p:attrNameLst>
                                      </p:cBhvr>
                                      <p:to>
                                        <p:strVal val="visible"/>
                                      </p:to>
                                    </p:set>
                                    <p:anim calcmode="lin" valueType="num">
                                      <p:cBhvr additive="base">
                                        <p:cTn id="55" dur="500" fill="hold"/>
                                        <p:tgtEl>
                                          <p:spTgt spid="91151"/>
                                        </p:tgtEl>
                                        <p:attrNameLst>
                                          <p:attrName>ppt_x</p:attrName>
                                        </p:attrNameLst>
                                      </p:cBhvr>
                                      <p:tavLst>
                                        <p:tav tm="0">
                                          <p:val>
                                            <p:strVal val="0-#ppt_w/2"/>
                                          </p:val>
                                        </p:tav>
                                        <p:tav tm="100000">
                                          <p:val>
                                            <p:strVal val="#ppt_x"/>
                                          </p:val>
                                        </p:tav>
                                      </p:tavLst>
                                    </p:anim>
                                    <p:anim calcmode="lin" valueType="num">
                                      <p:cBhvr additive="base">
                                        <p:cTn id="56" dur="500" fill="hold"/>
                                        <p:tgtEl>
                                          <p:spTgt spid="9115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after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91147"/>
                                        </p:tgtEl>
                                        <p:attrNameLst>
                                          <p:attrName>style.visibility</p:attrName>
                                        </p:attrNameLst>
                                      </p:cBhvr>
                                      <p:to>
                                        <p:strVal val="visible"/>
                                      </p:to>
                                    </p:set>
                                    <p:anim calcmode="lin" valueType="num">
                                      <p:cBhvr additive="base">
                                        <p:cTn id="61" dur="500" fill="hold"/>
                                        <p:tgtEl>
                                          <p:spTgt spid="91147"/>
                                        </p:tgtEl>
                                        <p:attrNameLst>
                                          <p:attrName>ppt_x</p:attrName>
                                        </p:attrNameLst>
                                      </p:cBhvr>
                                      <p:tavLst>
                                        <p:tav tm="0">
                                          <p:val>
                                            <p:strVal val="0-#ppt_w/2"/>
                                          </p:val>
                                        </p:tav>
                                        <p:tav tm="100000">
                                          <p:val>
                                            <p:strVal val="#ppt_x"/>
                                          </p:val>
                                        </p:tav>
                                      </p:tavLst>
                                    </p:anim>
                                    <p:anim calcmode="lin" valueType="num">
                                      <p:cBhvr additive="base">
                                        <p:cTn id="62" dur="500" fill="hold"/>
                                        <p:tgtEl>
                                          <p:spTgt spid="9114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after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1148"/>
                                        </p:tgtEl>
                                        <p:attrNameLst>
                                          <p:attrName>style.visibility</p:attrName>
                                        </p:attrNameLst>
                                      </p:cBhvr>
                                      <p:to>
                                        <p:strVal val="visible"/>
                                      </p:to>
                                    </p:set>
                                    <p:anim calcmode="lin" valueType="num">
                                      <p:cBhvr additive="base">
                                        <p:cTn id="67" dur="500" fill="hold"/>
                                        <p:tgtEl>
                                          <p:spTgt spid="91148"/>
                                        </p:tgtEl>
                                        <p:attrNameLst>
                                          <p:attrName>ppt_x</p:attrName>
                                        </p:attrNameLst>
                                      </p:cBhvr>
                                      <p:tavLst>
                                        <p:tav tm="0">
                                          <p:val>
                                            <p:strVal val="0-#ppt_w/2"/>
                                          </p:val>
                                        </p:tav>
                                        <p:tav tm="100000">
                                          <p:val>
                                            <p:strVal val="#ppt_x"/>
                                          </p:val>
                                        </p:tav>
                                      </p:tavLst>
                                    </p:anim>
                                    <p:anim calcmode="lin" valueType="num">
                                      <p:cBhvr additive="base">
                                        <p:cTn id="68" dur="500" fill="hold"/>
                                        <p:tgtEl>
                                          <p:spTgt spid="91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p:bldP spid="91143" grpId="0"/>
      <p:bldP spid="91144" grpId="0"/>
      <p:bldP spid="91145" grpId="0"/>
      <p:bldP spid="91146" grpId="0"/>
      <p:bldP spid="91147" grpId="0"/>
      <p:bldP spid="91148" grpId="0"/>
      <p:bldP spid="91149" grpId="0"/>
      <p:bldP spid="91150" grpId="0"/>
      <p:bldP spid="91151" grpId="0"/>
      <p:bldP spid="91152"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5603" name="Line 3"/>
          <p:cNvSpPr>
            <a:spLocks noChangeShapeType="1"/>
          </p:cNvSpPr>
          <p:nvPr/>
        </p:nvSpPr>
        <p:spPr bwMode="auto">
          <a:xfrm flipH="1">
            <a:off x="5675482" y="967966"/>
            <a:ext cx="0" cy="6599767"/>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00"/>
          </a:p>
        </p:txBody>
      </p:sp>
      <p:sp>
        <p:nvSpPr>
          <p:cNvPr id="93188" name="Rectangle 4"/>
          <p:cNvSpPr>
            <a:spLocks noChangeArrowheads="1"/>
          </p:cNvSpPr>
          <p:nvPr/>
        </p:nvSpPr>
        <p:spPr bwMode="auto">
          <a:xfrm>
            <a:off x="5772785" y="800100"/>
            <a:ext cx="5914390" cy="1383665"/>
          </a:xfrm>
          <a:prstGeom prst="rect">
            <a:avLst/>
          </a:prstGeom>
          <a:noFill/>
          <a:ln w="9525">
            <a:noFill/>
            <a:miter lim="800000"/>
          </a:ln>
          <a:effectLst/>
        </p:spPr>
        <p:txBody>
          <a:bodyPr wrap="square">
            <a:spAutoFit/>
          </a:bodyPr>
          <a:lstStyle/>
          <a:p>
            <a:pPr>
              <a:defRPr/>
            </a:pPr>
            <a:r>
              <a:rPr lang="zh-CN" altLang="en-US" sz="2800">
                <a:solidFill>
                  <a:srgbClr val="0000CC"/>
                </a:solidFill>
                <a:effectLst/>
                <a:latin typeface="微软雅黑" panose="020b0503020204020204" charset="-122"/>
                <a:ea typeface="微软雅黑" panose="020b0503020204020204" charset="-122"/>
              </a:rPr>
              <a:t>观点：对环境安全问题要警惕，不必做出过度反应；转基因生物是有利于环境保护的。</a:t>
            </a:r>
            <a:endParaRPr lang="zh-CN" altLang="en-US" sz="2800">
              <a:solidFill>
                <a:srgbClr val="0000CC"/>
              </a:solidFill>
              <a:effectLst/>
              <a:latin typeface="微软雅黑" panose="020b0503020204020204" charset="-122"/>
              <a:ea typeface="微软雅黑" panose="020b0503020204020204" charset="-122"/>
            </a:endParaRPr>
          </a:p>
        </p:txBody>
      </p:sp>
      <p:sp>
        <p:nvSpPr>
          <p:cNvPr id="93190" name="Rectangle 6"/>
          <p:cNvSpPr>
            <a:spLocks noChangeArrowheads="1"/>
          </p:cNvSpPr>
          <p:nvPr/>
        </p:nvSpPr>
        <p:spPr bwMode="auto">
          <a:xfrm>
            <a:off x="140335" y="2748280"/>
            <a:ext cx="5302250"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①打破自然物种的原有界限</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改变了生态系统中能量流动和物质循环。</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3191" name="Rectangle 7"/>
          <p:cNvSpPr>
            <a:spLocks noChangeArrowheads="1"/>
          </p:cNvSpPr>
          <p:nvPr/>
        </p:nvSpPr>
        <p:spPr bwMode="auto">
          <a:xfrm>
            <a:off x="120650" y="3924935"/>
            <a:ext cx="5373370" cy="828000"/>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cs typeface="Times New Roman" panose="02020603050405020304" pitchFamily="18" charset="0"/>
              </a:rPr>
              <a:t>②重组微生物可能对人类的生活环境造成二次污染。</a:t>
            </a:r>
            <a:endParaRPr lang="zh-CN" altLang="en-US" sz="240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93192" name="Rectangle 8"/>
          <p:cNvSpPr>
            <a:spLocks noChangeArrowheads="1"/>
          </p:cNvSpPr>
          <p:nvPr/>
        </p:nvSpPr>
        <p:spPr bwMode="auto">
          <a:xfrm>
            <a:off x="120015" y="5158740"/>
            <a:ext cx="5236210"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③重组</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DNA</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与微生物杂交</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可能产生有害的病原微生物。</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3193" name="Rectangle 9"/>
          <p:cNvSpPr>
            <a:spLocks noChangeArrowheads="1"/>
          </p:cNvSpPr>
          <p:nvPr>
            <p:custDataLst>
              <p:tags r:id="rId2"/>
            </p:custDataLst>
          </p:nvPr>
        </p:nvSpPr>
        <p:spPr bwMode="auto">
          <a:xfrm>
            <a:off x="60960" y="6173470"/>
            <a:ext cx="5354320"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④转基因植物花粉中的有毒物质可通过蜜蜂进入蜂蜜</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再经过食物链传递。</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3194" name="Rectangle 10"/>
          <p:cNvSpPr>
            <a:spLocks noChangeArrowheads="1"/>
          </p:cNvSpPr>
          <p:nvPr/>
        </p:nvSpPr>
        <p:spPr bwMode="auto">
          <a:xfrm>
            <a:off x="5772785" y="2705735"/>
            <a:ext cx="5669915"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①转基因不会改变生物原有的分类地位</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不会破坏生态系统的稳定性。</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3195" name="Rectangle 11"/>
          <p:cNvSpPr>
            <a:spLocks noChangeArrowheads="1"/>
          </p:cNvSpPr>
          <p:nvPr/>
        </p:nvSpPr>
        <p:spPr bwMode="auto">
          <a:xfrm>
            <a:off x="5763260" y="3909060"/>
            <a:ext cx="5914390"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②转基因抗虫作物的种植</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减少了农药的使用量。</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3196" name="Rectangle 12"/>
          <p:cNvSpPr>
            <a:spLocks noChangeArrowheads="1"/>
          </p:cNvSpPr>
          <p:nvPr/>
        </p:nvSpPr>
        <p:spPr bwMode="auto">
          <a:xfrm>
            <a:off x="5772785" y="5120640"/>
            <a:ext cx="5904230" cy="829945"/>
          </a:xfrm>
          <a:prstGeom prst="rect">
            <a:avLst/>
          </a:prstGeom>
          <a:noFill/>
          <a:ln w="9525">
            <a:noFill/>
            <a:miter lim="800000"/>
          </a:ln>
          <a:effectLst/>
        </p:spPr>
        <p:txBody>
          <a:bodyPr wrap="square">
            <a:spAutoFit/>
          </a:bodyPr>
          <a:lstStyle/>
          <a:p>
            <a:pPr>
              <a:defRPr/>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③抗除草剂农作物的种植</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 便于农田管理</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保护了农田的土壤环境。</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3197" name="Text Box 13"/>
          <p:cNvSpPr txBox="1">
            <a:spLocks noChangeArrowheads="1"/>
          </p:cNvSpPr>
          <p:nvPr/>
        </p:nvSpPr>
        <p:spPr bwMode="auto">
          <a:xfrm>
            <a:off x="5772785" y="6182995"/>
            <a:ext cx="591439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400" b="0">
                <a:solidFill>
                  <a:schemeClr val="tx1"/>
                </a:solidFill>
                <a:latin typeface="微软雅黑" panose="020b0503020204020204" charset="-122"/>
                <a:ea typeface="微软雅黑" panose="020b0503020204020204" charset="-122"/>
                <a:cs typeface="Times New Roman" panose="02020603050405020304" pitchFamily="18" charset="0"/>
              </a:rPr>
              <a:t>④新闻报道不实，增加了公众对转基因农作物的恐惧感。</a:t>
            </a:r>
            <a:endParaRPr lang="zh-CN" altLang="en-US" sz="2400" b="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93198" name="Rectangle 14"/>
          <p:cNvSpPr>
            <a:spLocks noChangeArrowheads="1"/>
          </p:cNvSpPr>
          <p:nvPr/>
        </p:nvSpPr>
        <p:spPr bwMode="auto">
          <a:xfrm>
            <a:off x="331470" y="966470"/>
            <a:ext cx="5441315" cy="953135"/>
          </a:xfrm>
          <a:prstGeom prst="rect">
            <a:avLst/>
          </a:prstGeom>
          <a:noFill/>
          <a:ln w="9525">
            <a:noFill/>
            <a:miter lim="800000"/>
          </a:ln>
          <a:effectLst/>
        </p:spPr>
        <p:txBody>
          <a:bodyPr wrap="square">
            <a:spAutoFit/>
          </a:bodyPr>
          <a:lstStyle/>
          <a:p>
            <a:pPr>
              <a:defRPr/>
            </a:pPr>
            <a:r>
              <a:rPr lang="zh-CN" altLang="en-US" sz="2800">
                <a:solidFill>
                  <a:srgbClr val="0000CC"/>
                </a:solidFill>
                <a:effectLst/>
                <a:latin typeface="微软雅黑" panose="020b0503020204020204" charset="-122"/>
                <a:ea typeface="微软雅黑" panose="020b0503020204020204" charset="-122"/>
              </a:rPr>
              <a:t>观点：有可能会对生态系统的稳定性和人类生活环境造成破坏</a:t>
            </a:r>
            <a:endParaRPr lang="zh-CN" altLang="en-US" sz="2800">
              <a:solidFill>
                <a:srgbClr val="0000CC"/>
              </a:solidFill>
              <a:effectLst/>
              <a:latin typeface="微软雅黑" panose="020b0503020204020204" charset="-122"/>
              <a:ea typeface="微软雅黑" panose="020b0503020204020204" charset="-122"/>
            </a:endParaRPr>
          </a:p>
        </p:txBody>
      </p:sp>
      <p:sp>
        <p:nvSpPr>
          <p:cNvPr id="25614" name="Text Box 15"/>
          <p:cNvSpPr txBox="1">
            <a:spLocks noChangeArrowheads="1"/>
          </p:cNvSpPr>
          <p:nvPr/>
        </p:nvSpPr>
        <p:spPr bwMode="auto">
          <a:xfrm>
            <a:off x="5856976" y="2004486"/>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r>
              <a:rPr lang="zh-CN" altLang="en-US" sz="2400" b="0">
                <a:solidFill>
                  <a:srgbClr val="FF0000"/>
                </a:solidFill>
                <a:latin typeface="微软雅黑" panose="020b0503020204020204" charset="-122"/>
                <a:ea typeface="微软雅黑" panose="020b0503020204020204" charset="-122"/>
              </a:rPr>
              <a:t>理由</a:t>
            </a:r>
            <a:endParaRPr lang="zh-CN" altLang="en-US" sz="2400" b="0">
              <a:solidFill>
                <a:srgbClr val="FF0000"/>
              </a:solidFill>
              <a:latin typeface="微软雅黑" panose="020b0503020204020204" charset="-122"/>
              <a:ea typeface="微软雅黑" panose="020b0503020204020204" charset="-122"/>
            </a:endParaRPr>
          </a:p>
        </p:txBody>
      </p:sp>
      <p:sp>
        <p:nvSpPr>
          <p:cNvPr id="25615" name="Text Box 16"/>
          <p:cNvSpPr txBox="1">
            <a:spLocks noChangeArrowheads="1"/>
          </p:cNvSpPr>
          <p:nvPr/>
        </p:nvSpPr>
        <p:spPr bwMode="auto">
          <a:xfrm>
            <a:off x="331336" y="2012160"/>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r>
              <a:rPr lang="zh-CN" altLang="en-US" sz="2400" b="0">
                <a:solidFill>
                  <a:srgbClr val="FF0000"/>
                </a:solidFill>
                <a:latin typeface="微软雅黑" panose="020b0503020204020204" charset="-122"/>
                <a:ea typeface="微软雅黑" panose="020b0503020204020204" charset="-122"/>
              </a:rPr>
              <a:t>理由</a:t>
            </a:r>
            <a:endParaRPr lang="zh-CN" altLang="en-US" sz="2400" b="0">
              <a:solidFill>
                <a:srgbClr val="FF0000"/>
              </a:solidFill>
              <a:latin typeface="微软雅黑" panose="020b0503020204020204" charset="-122"/>
              <a:ea typeface="微软雅黑" panose="020b0503020204020204" charset="-122"/>
            </a:endParaRPr>
          </a:p>
        </p:txBody>
      </p:sp>
      <p:pic>
        <p:nvPicPr>
          <p:cNvPr id="93199" name="New picture"/>
          <p:cNvPicPr/>
          <p:nvPr/>
        </p:nvPicPr>
        <p:blipFill>
          <a:blip r:embed="rId3"/>
          <a:stretch>
            <a:fillRect/>
          </a:stretch>
        </p:blipFill>
        <p:spPr>
          <a:xfrm>
            <a:off x="14445838" y="14592816"/>
            <a:ext cx="410652" cy="307989"/>
          </a:xfrm>
          <a:prstGeom prst="cube">
            <a:avLst/>
          </a:prstGeom>
        </p:spPr>
      </p:pic>
      <p:sp>
        <p:nvSpPr>
          <p:cNvPr id="3" name="矩形 2"/>
          <p:cNvSpPr/>
          <p:nvPr/>
        </p:nvSpPr>
        <p:spPr>
          <a:xfrm>
            <a:off x="200747" y="154288"/>
            <a:ext cx="5337810" cy="589280"/>
          </a:xfrm>
          <a:prstGeom prst="rect">
            <a:avLst/>
          </a:prstGeom>
        </p:spPr>
        <p:txBody>
          <a:bodyPr wrap="none">
            <a:spAutoFit/>
          </a:bodyPr>
          <a:lstStyle/>
          <a:p>
            <a:pPr marL="342900" indent="-342900">
              <a:buFont typeface="Wingdings" panose="05000000000000000000" pitchFamily="2" charset="2"/>
              <a:buChar char="Ø"/>
            </a:pPr>
            <a:r>
              <a:rPr lang="zh-CN" altLang="en-US" sz="2770">
                <a:latin typeface="微软雅黑" panose="020b0503020204020204" charset="-122"/>
                <a:ea typeface="微软雅黑" panose="020b0503020204020204" charset="-122"/>
                <a:sym typeface="+mn-ea"/>
              </a:rPr>
              <a:t>转基因生物与</a:t>
            </a:r>
            <a:r>
              <a:rPr lang="zh-CN" altLang="en-US" sz="3235" b="1">
                <a:latin typeface="微软雅黑" panose="020b0503020204020204" charset="-122"/>
                <a:ea typeface="微软雅黑" panose="020b0503020204020204" charset="-122"/>
                <a:sym typeface="+mn-ea"/>
              </a:rPr>
              <a:t>环境安全</a:t>
            </a:r>
            <a:r>
              <a:rPr lang="zh-CN" altLang="en-US" sz="2770">
                <a:latin typeface="微软雅黑" panose="020b0503020204020204" charset="-122"/>
                <a:ea typeface="微软雅黑" panose="020b0503020204020204" charset="-122"/>
                <a:sym typeface="+mn-ea"/>
              </a:rPr>
              <a:t>的争论</a:t>
            </a:r>
            <a:endParaRPr lang="zh-CN" altLang="en-US" sz="2770">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additive="base">
                                        <p:cTn id="7" dur="500" fill="hold"/>
                                        <p:tgtEl>
                                          <p:spTgt spid="93190"/>
                                        </p:tgtEl>
                                        <p:attrNameLst>
                                          <p:attrName>ppt_x</p:attrName>
                                        </p:attrNameLst>
                                      </p:cBhvr>
                                      <p:tavLst>
                                        <p:tav tm="0">
                                          <p:val>
                                            <p:strVal val="0-#ppt_w/2"/>
                                          </p:val>
                                        </p:tav>
                                        <p:tav tm="100000">
                                          <p:val>
                                            <p:strVal val="#ppt_x"/>
                                          </p:val>
                                        </p:tav>
                                      </p:tavLst>
                                    </p:anim>
                                    <p:anim calcmode="lin" valueType="num">
                                      <p:cBhvr additive="base">
                                        <p:cTn id="8" dur="500" fill="hold"/>
                                        <p:tgtEl>
                                          <p:spTgt spid="931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3194"/>
                                        </p:tgtEl>
                                        <p:attrNameLst>
                                          <p:attrName>style.visibility</p:attrName>
                                        </p:attrNameLst>
                                      </p:cBhvr>
                                      <p:to>
                                        <p:strVal val="visible"/>
                                      </p:to>
                                    </p:set>
                                    <p:anim calcmode="lin" valueType="num">
                                      <p:cBhvr additive="base">
                                        <p:cTn id="13" dur="500" fill="hold"/>
                                        <p:tgtEl>
                                          <p:spTgt spid="93194"/>
                                        </p:tgtEl>
                                        <p:attrNameLst>
                                          <p:attrName>ppt_x</p:attrName>
                                        </p:attrNameLst>
                                      </p:cBhvr>
                                      <p:tavLst>
                                        <p:tav tm="0">
                                          <p:val>
                                            <p:strVal val="0-#ppt_w/2"/>
                                          </p:val>
                                        </p:tav>
                                        <p:tav tm="100000">
                                          <p:val>
                                            <p:strVal val="#ppt_x"/>
                                          </p:val>
                                        </p:tav>
                                      </p:tavLst>
                                    </p:anim>
                                    <p:anim calcmode="lin" valueType="num">
                                      <p:cBhvr additive="base">
                                        <p:cTn id="14" dur="500" fill="hold"/>
                                        <p:tgtEl>
                                          <p:spTgt spid="9319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3191"/>
                                        </p:tgtEl>
                                        <p:attrNameLst>
                                          <p:attrName>style.visibility</p:attrName>
                                        </p:attrNameLst>
                                      </p:cBhvr>
                                      <p:to>
                                        <p:strVal val="visible"/>
                                      </p:to>
                                    </p:set>
                                    <p:anim calcmode="lin" valueType="num">
                                      <p:cBhvr additive="base">
                                        <p:cTn id="19" dur="500" fill="hold"/>
                                        <p:tgtEl>
                                          <p:spTgt spid="93191"/>
                                        </p:tgtEl>
                                        <p:attrNameLst>
                                          <p:attrName>ppt_x</p:attrName>
                                        </p:attrNameLst>
                                      </p:cBhvr>
                                      <p:tavLst>
                                        <p:tav tm="0">
                                          <p:val>
                                            <p:strVal val="0-#ppt_w/2"/>
                                          </p:val>
                                        </p:tav>
                                        <p:tav tm="100000">
                                          <p:val>
                                            <p:strVal val="#ppt_x"/>
                                          </p:val>
                                        </p:tav>
                                      </p:tavLst>
                                    </p:anim>
                                    <p:anim calcmode="lin" valueType="num">
                                      <p:cBhvr additive="base">
                                        <p:cTn id="20" dur="500" fill="hold"/>
                                        <p:tgtEl>
                                          <p:spTgt spid="9319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3195"/>
                                        </p:tgtEl>
                                        <p:attrNameLst>
                                          <p:attrName>style.visibility</p:attrName>
                                        </p:attrNameLst>
                                      </p:cBhvr>
                                      <p:to>
                                        <p:strVal val="visible"/>
                                      </p:to>
                                    </p:set>
                                    <p:anim calcmode="lin" valueType="num">
                                      <p:cBhvr additive="base">
                                        <p:cTn id="25" dur="500" fill="hold"/>
                                        <p:tgtEl>
                                          <p:spTgt spid="93195"/>
                                        </p:tgtEl>
                                        <p:attrNameLst>
                                          <p:attrName>ppt_x</p:attrName>
                                        </p:attrNameLst>
                                      </p:cBhvr>
                                      <p:tavLst>
                                        <p:tav tm="0">
                                          <p:val>
                                            <p:strVal val="0-#ppt_w/2"/>
                                          </p:val>
                                        </p:tav>
                                        <p:tav tm="100000">
                                          <p:val>
                                            <p:strVal val="#ppt_x"/>
                                          </p:val>
                                        </p:tav>
                                      </p:tavLst>
                                    </p:anim>
                                    <p:anim calcmode="lin" valueType="num">
                                      <p:cBhvr additive="base">
                                        <p:cTn id="26" dur="500" fill="hold"/>
                                        <p:tgtEl>
                                          <p:spTgt spid="9319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3192"/>
                                        </p:tgtEl>
                                        <p:attrNameLst>
                                          <p:attrName>style.visibility</p:attrName>
                                        </p:attrNameLst>
                                      </p:cBhvr>
                                      <p:to>
                                        <p:strVal val="visible"/>
                                      </p:to>
                                    </p:set>
                                    <p:anim calcmode="lin" valueType="num">
                                      <p:cBhvr additive="base">
                                        <p:cTn id="31" dur="500" fill="hold"/>
                                        <p:tgtEl>
                                          <p:spTgt spid="93192"/>
                                        </p:tgtEl>
                                        <p:attrNameLst>
                                          <p:attrName>ppt_x</p:attrName>
                                        </p:attrNameLst>
                                      </p:cBhvr>
                                      <p:tavLst>
                                        <p:tav tm="0">
                                          <p:val>
                                            <p:strVal val="0-#ppt_w/2"/>
                                          </p:val>
                                        </p:tav>
                                        <p:tav tm="100000">
                                          <p:val>
                                            <p:strVal val="#ppt_x"/>
                                          </p:val>
                                        </p:tav>
                                      </p:tavLst>
                                    </p:anim>
                                    <p:anim calcmode="lin" valueType="num">
                                      <p:cBhvr additive="base">
                                        <p:cTn id="32" dur="500" fill="hold"/>
                                        <p:tgtEl>
                                          <p:spTgt spid="9319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3196"/>
                                        </p:tgtEl>
                                        <p:attrNameLst>
                                          <p:attrName>style.visibility</p:attrName>
                                        </p:attrNameLst>
                                      </p:cBhvr>
                                      <p:to>
                                        <p:strVal val="visible"/>
                                      </p:to>
                                    </p:set>
                                    <p:anim calcmode="lin" valueType="num">
                                      <p:cBhvr additive="base">
                                        <p:cTn id="37" dur="500" fill="hold"/>
                                        <p:tgtEl>
                                          <p:spTgt spid="93196"/>
                                        </p:tgtEl>
                                        <p:attrNameLst>
                                          <p:attrName>ppt_x</p:attrName>
                                        </p:attrNameLst>
                                      </p:cBhvr>
                                      <p:tavLst>
                                        <p:tav tm="0">
                                          <p:val>
                                            <p:strVal val="0-#ppt_w/2"/>
                                          </p:val>
                                        </p:tav>
                                        <p:tav tm="100000">
                                          <p:val>
                                            <p:strVal val="#ppt_x"/>
                                          </p:val>
                                        </p:tav>
                                      </p:tavLst>
                                    </p:anim>
                                    <p:anim calcmode="lin" valueType="num">
                                      <p:cBhvr additive="base">
                                        <p:cTn id="38" dur="500" fill="hold"/>
                                        <p:tgtEl>
                                          <p:spTgt spid="9319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3193"/>
                                        </p:tgtEl>
                                        <p:attrNameLst>
                                          <p:attrName>style.visibility</p:attrName>
                                        </p:attrNameLst>
                                      </p:cBhvr>
                                      <p:to>
                                        <p:strVal val="visible"/>
                                      </p:to>
                                    </p:set>
                                    <p:anim calcmode="lin" valueType="num">
                                      <p:cBhvr additive="base">
                                        <p:cTn id="43" dur="500" fill="hold"/>
                                        <p:tgtEl>
                                          <p:spTgt spid="93193"/>
                                        </p:tgtEl>
                                        <p:attrNameLst>
                                          <p:attrName>ppt_x</p:attrName>
                                        </p:attrNameLst>
                                      </p:cBhvr>
                                      <p:tavLst>
                                        <p:tav tm="0">
                                          <p:val>
                                            <p:strVal val="0-#ppt_w/2"/>
                                          </p:val>
                                        </p:tav>
                                        <p:tav tm="100000">
                                          <p:val>
                                            <p:strVal val="#ppt_x"/>
                                          </p:val>
                                        </p:tav>
                                      </p:tavLst>
                                    </p:anim>
                                    <p:anim calcmode="lin" valueType="num">
                                      <p:cBhvr additive="base">
                                        <p:cTn id="44" dur="500" fill="hold"/>
                                        <p:tgtEl>
                                          <p:spTgt spid="9319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3197"/>
                                        </p:tgtEl>
                                        <p:attrNameLst>
                                          <p:attrName>style.visibility</p:attrName>
                                        </p:attrNameLst>
                                      </p:cBhvr>
                                      <p:to>
                                        <p:strVal val="visible"/>
                                      </p:to>
                                    </p:set>
                                    <p:anim calcmode="lin" valueType="num">
                                      <p:cBhvr additive="base">
                                        <p:cTn id="49" dur="500" fill="hold"/>
                                        <p:tgtEl>
                                          <p:spTgt spid="93197"/>
                                        </p:tgtEl>
                                        <p:attrNameLst>
                                          <p:attrName>ppt_x</p:attrName>
                                        </p:attrNameLst>
                                      </p:cBhvr>
                                      <p:tavLst>
                                        <p:tav tm="0">
                                          <p:val>
                                            <p:strVal val="0-#ppt_w/2"/>
                                          </p:val>
                                        </p:tav>
                                        <p:tav tm="100000">
                                          <p:val>
                                            <p:strVal val="#ppt_x"/>
                                          </p:val>
                                        </p:tav>
                                      </p:tavLst>
                                    </p:anim>
                                    <p:anim calcmode="lin" valueType="num">
                                      <p:cBhvr additive="base">
                                        <p:cTn id="50" dur="500" fill="hold"/>
                                        <p:tgtEl>
                                          <p:spTgt spid="93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p:bldP spid="93191" grpId="0"/>
      <p:bldP spid="93192" grpId="0"/>
      <p:bldP spid="93193" grpId="0"/>
      <p:bldP spid="93194" grpId="0"/>
      <p:bldP spid="93195" grpId="0"/>
      <p:bldP spid="93196" grpId="0"/>
      <p:bldP spid="93197"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4579" name="Line 3"/>
          <p:cNvSpPr>
            <a:spLocks noChangeShapeType="1"/>
          </p:cNvSpPr>
          <p:nvPr/>
        </p:nvSpPr>
        <p:spPr bwMode="auto">
          <a:xfrm flipH="1">
            <a:off x="5675482" y="967966"/>
            <a:ext cx="0" cy="6599767"/>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00"/>
          </a:p>
        </p:txBody>
      </p:sp>
      <p:sp>
        <p:nvSpPr>
          <p:cNvPr id="92164" name="Rectangle 4"/>
          <p:cNvSpPr>
            <a:spLocks noChangeArrowheads="1"/>
          </p:cNvSpPr>
          <p:nvPr/>
        </p:nvSpPr>
        <p:spPr bwMode="auto">
          <a:xfrm>
            <a:off x="174625" y="868680"/>
            <a:ext cx="5433060" cy="953135"/>
          </a:xfrm>
          <a:prstGeom prst="rect">
            <a:avLst/>
          </a:prstGeom>
          <a:noFill/>
          <a:ln w="9525">
            <a:noFill/>
            <a:miter lim="800000"/>
          </a:ln>
          <a:effectLst/>
        </p:spPr>
        <p:txBody>
          <a:bodyPr wrap="square">
            <a:spAutoFit/>
          </a:bodyPr>
          <a:lstStyle/>
          <a:p>
            <a:pPr>
              <a:defRPr/>
            </a:pPr>
            <a:r>
              <a:rPr lang="zh-CN" altLang="en-US" sz="2800">
                <a:solidFill>
                  <a:srgbClr val="0F09F5"/>
                </a:solidFill>
                <a:effectLst/>
                <a:latin typeface="微软雅黑" panose="020b0503020204020204" charset="-122"/>
                <a:ea typeface="微软雅黑" panose="020b0503020204020204" charset="-122"/>
              </a:rPr>
              <a:t>观点：可能对生物多样性构成潜在风险和威胁。</a:t>
            </a:r>
            <a:endParaRPr lang="zh-CN" altLang="en-US" sz="2800">
              <a:solidFill>
                <a:srgbClr val="0F09F5"/>
              </a:solidFill>
              <a:effectLst/>
              <a:latin typeface="微软雅黑" panose="020b0503020204020204" charset="-122"/>
              <a:ea typeface="微软雅黑" panose="020b0503020204020204" charset="-122"/>
            </a:endParaRPr>
          </a:p>
        </p:txBody>
      </p:sp>
      <p:sp>
        <p:nvSpPr>
          <p:cNvPr id="92166" name="Text Box 6"/>
          <p:cNvSpPr txBox="1">
            <a:spLocks noChangeArrowheads="1"/>
          </p:cNvSpPr>
          <p:nvPr/>
        </p:nvSpPr>
        <p:spPr bwMode="auto">
          <a:xfrm>
            <a:off x="111760" y="2553335"/>
            <a:ext cx="54114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400" b="0">
                <a:solidFill>
                  <a:schemeClr val="tx1"/>
                </a:solidFill>
                <a:effectLst/>
                <a:latin typeface="微软雅黑" panose="020b0503020204020204" charset="-122"/>
                <a:ea typeface="微软雅黑" panose="020b0503020204020204" charset="-122"/>
              </a:rPr>
              <a:t>①转基因植物可能变成野生各类或杂草</a:t>
            </a:r>
            <a:endParaRPr lang="zh-CN" altLang="en-US" sz="2400" b="0">
              <a:solidFill>
                <a:schemeClr val="tx1"/>
              </a:solidFill>
              <a:effectLst/>
              <a:latin typeface="微软雅黑" panose="020b0503020204020204" charset="-122"/>
              <a:ea typeface="微软雅黑" panose="020b0503020204020204" charset="-122"/>
            </a:endParaRPr>
          </a:p>
        </p:txBody>
      </p:sp>
      <p:sp>
        <p:nvSpPr>
          <p:cNvPr id="92167" name="Text Box 7">
            <a:hlinkClick action="ppaction://noaction"/>
          </p:cNvPr>
          <p:cNvSpPr txBox="1">
            <a:spLocks noChangeArrowheads="1"/>
          </p:cNvSpPr>
          <p:nvPr/>
        </p:nvSpPr>
        <p:spPr bwMode="auto">
          <a:xfrm>
            <a:off x="200660" y="3632835"/>
            <a:ext cx="5156200" cy="829945"/>
          </a:xfrm>
          <a:prstGeom prst="rect">
            <a:avLst/>
          </a:prstGeom>
          <a:noFill/>
          <a:ln w="9525">
            <a:noFill/>
            <a:miter lim="800000"/>
          </a:ln>
          <a:effectLst/>
        </p:spPr>
        <p:txBody>
          <a:bodyPr wrap="square">
            <a:spAutoFit/>
          </a:bodyPr>
          <a:lstStyle/>
          <a:p>
            <a:pPr>
              <a:spcBef>
                <a:spcPct val="50000"/>
              </a:spcBef>
              <a:defRPr/>
            </a:pPr>
            <a:r>
              <a:rPr lang="zh-CN" altLang="en-US" sz="2400">
                <a:solidFill>
                  <a:schemeClr val="tx1"/>
                </a:solidFill>
                <a:effectLst/>
                <a:latin typeface="微软雅黑" panose="020b0503020204020204" charset="-122"/>
                <a:ea typeface="微软雅黑" panose="020b0503020204020204" charset="-122"/>
                <a:cs typeface="微软雅黑" panose="020b0503020204020204" charset="-122"/>
              </a:rPr>
              <a:t>②可能成为“</a:t>
            </a:r>
            <a:r>
              <a:rPr lang="zh-CN" altLang="en-US" sz="2400">
                <a:solidFill>
                  <a:srgbClr val="FF0000"/>
                </a:solidFill>
                <a:effectLst/>
                <a:latin typeface="微软雅黑" panose="020b0503020204020204" charset="-122"/>
                <a:ea typeface="微软雅黑" panose="020b0503020204020204" charset="-122"/>
                <a:cs typeface="微软雅黑" panose="020b0503020204020204" charset="-122"/>
              </a:rPr>
              <a:t>入侵的外来物种</a:t>
            </a:r>
            <a:r>
              <a:rPr lang="zh-CN" altLang="en-US" sz="2400">
                <a:solidFill>
                  <a:schemeClr val="tx1"/>
                </a:solidFill>
                <a:effectLst/>
                <a:latin typeface="微软雅黑" panose="020b0503020204020204" charset="-122"/>
                <a:ea typeface="微软雅黑" panose="020b0503020204020204" charset="-122"/>
                <a:cs typeface="微软雅黑" panose="020b0503020204020204" charset="-122"/>
              </a:rPr>
              <a:t>”威胁生态系统中其他生物的生存</a:t>
            </a:r>
            <a:endParaRPr lang="zh-CN" altLang="en-US" sz="240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92168" name="Text Box 8"/>
          <p:cNvSpPr txBox="1">
            <a:spLocks noChangeArrowheads="1"/>
          </p:cNvSpPr>
          <p:nvPr/>
        </p:nvSpPr>
        <p:spPr bwMode="auto">
          <a:xfrm>
            <a:off x="240030" y="5047615"/>
            <a:ext cx="52832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400" b="0">
                <a:solidFill>
                  <a:schemeClr val="tx1"/>
                </a:solidFill>
                <a:effectLst/>
                <a:latin typeface="微软雅黑" panose="020b0503020204020204" charset="-122"/>
                <a:ea typeface="微软雅黑" panose="020b0503020204020204" charset="-122"/>
              </a:rPr>
              <a:t>③可能重组出对人类或其他生物有害的病原体。</a:t>
            </a:r>
            <a:endParaRPr lang="zh-CN" altLang="en-US" sz="2400" b="0">
              <a:solidFill>
                <a:schemeClr val="tx1"/>
              </a:solidFill>
              <a:effectLst/>
              <a:latin typeface="微软雅黑" panose="020b0503020204020204" charset="-122"/>
              <a:ea typeface="微软雅黑" panose="020b0503020204020204" charset="-122"/>
            </a:endParaRPr>
          </a:p>
        </p:txBody>
      </p:sp>
      <p:sp>
        <p:nvSpPr>
          <p:cNvPr id="92169" name="Text Box 9">
            <a:hlinkClick action="ppaction://noaction"/>
          </p:cNvPr>
          <p:cNvSpPr txBox="1">
            <a:spLocks noChangeArrowheads="1"/>
          </p:cNvSpPr>
          <p:nvPr/>
        </p:nvSpPr>
        <p:spPr bwMode="auto">
          <a:xfrm>
            <a:off x="280670" y="6409690"/>
            <a:ext cx="523240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400" b="0">
                <a:solidFill>
                  <a:schemeClr val="tx1"/>
                </a:solidFill>
                <a:effectLst/>
                <a:latin typeface="微软雅黑" panose="020b0503020204020204" charset="-122"/>
                <a:ea typeface="微软雅黑" panose="020b0503020204020204" charset="-122"/>
                <a:cs typeface="微软雅黑" panose="020b0503020204020204" charset="-122"/>
              </a:rPr>
              <a:t>④有可能形成用除草剂除不掉的</a:t>
            </a:r>
            <a:endParaRPr lang="zh-CN" altLang="en-US" sz="2400" b="0">
              <a:solidFill>
                <a:schemeClr val="tx1"/>
              </a:solidFill>
              <a:effectLst/>
              <a:latin typeface="微软雅黑" panose="020b0503020204020204" charset="-122"/>
              <a:ea typeface="微软雅黑" panose="020b0503020204020204" charset="-122"/>
              <a:cs typeface="微软雅黑" panose="020b0503020204020204" charset="-122"/>
            </a:endParaRPr>
          </a:p>
          <a:p>
            <a:pPr eaLnBrk="1" hangingPunct="1">
              <a:spcBef>
                <a:spcPct val="50000"/>
              </a:spcBef>
            </a:pPr>
            <a:r>
              <a:rPr lang="zh-CN" altLang="en-US" sz="2400" b="0">
                <a:solidFill>
                  <a:schemeClr val="tx1"/>
                </a:solidFill>
                <a:effectLst/>
                <a:latin typeface="微软雅黑" panose="020b0503020204020204" charset="-122"/>
                <a:ea typeface="微软雅黑" panose="020b0503020204020204" charset="-122"/>
                <a:cs typeface="微软雅黑" panose="020b0503020204020204" charset="-122"/>
              </a:rPr>
              <a:t>“超级杂草”</a:t>
            </a:r>
            <a:endParaRPr lang="zh-CN" altLang="en-US" sz="2400" b="0">
              <a:solidFill>
                <a:schemeClr val="tx1"/>
              </a:solidFill>
              <a:effectLst/>
              <a:latin typeface="微软雅黑" panose="020b0503020204020204" charset="-122"/>
              <a:ea typeface="微软雅黑" panose="020b0503020204020204" charset="-122"/>
              <a:cs typeface="微软雅黑" panose="020b0503020204020204" charset="-122"/>
            </a:endParaRPr>
          </a:p>
        </p:txBody>
      </p:sp>
      <p:sp>
        <p:nvSpPr>
          <p:cNvPr id="92170" name="Text Box 10"/>
          <p:cNvSpPr txBox="1">
            <a:spLocks noChangeArrowheads="1"/>
          </p:cNvSpPr>
          <p:nvPr/>
        </p:nvSpPr>
        <p:spPr bwMode="auto">
          <a:xfrm>
            <a:off x="5857240" y="2501265"/>
            <a:ext cx="586486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400" b="0">
                <a:solidFill>
                  <a:schemeClr val="tx1"/>
                </a:solidFill>
                <a:effectLst/>
                <a:latin typeface="微软雅黑" panose="020b0503020204020204" charset="-122"/>
                <a:ea typeface="微软雅黑" panose="020b0503020204020204" charset="-122"/>
              </a:rPr>
              <a:t>①扩散到种植区以外的转基因农作物很快死亡。</a:t>
            </a:r>
            <a:endParaRPr lang="zh-CN" altLang="en-US" sz="2400" b="0">
              <a:solidFill>
                <a:schemeClr val="tx1"/>
              </a:solidFill>
              <a:effectLst/>
              <a:latin typeface="微软雅黑" panose="020b0503020204020204" charset="-122"/>
              <a:ea typeface="微软雅黑" panose="020b0503020204020204" charset="-122"/>
            </a:endParaRPr>
          </a:p>
        </p:txBody>
      </p:sp>
      <p:sp>
        <p:nvSpPr>
          <p:cNvPr id="92171" name="Text Box 11"/>
          <p:cNvSpPr txBox="1">
            <a:spLocks noChangeArrowheads="1"/>
          </p:cNvSpPr>
          <p:nvPr/>
        </p:nvSpPr>
        <p:spPr bwMode="auto">
          <a:xfrm>
            <a:off x="5877560" y="3700780"/>
            <a:ext cx="583438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400" b="0">
                <a:solidFill>
                  <a:schemeClr val="tx1"/>
                </a:solidFill>
                <a:effectLst/>
                <a:latin typeface="微软雅黑" panose="020b0503020204020204" charset="-122"/>
                <a:ea typeface="微软雅黑" panose="020b0503020204020204" charset="-122"/>
              </a:rPr>
              <a:t>②新性状的表现必须有一定的水、肥等条件和配套的种植技术。</a:t>
            </a:r>
            <a:endParaRPr lang="zh-CN" altLang="en-US" sz="2400" b="0">
              <a:solidFill>
                <a:schemeClr val="tx1"/>
              </a:solidFill>
              <a:effectLst/>
              <a:latin typeface="微软雅黑" panose="020b0503020204020204" charset="-122"/>
              <a:ea typeface="微软雅黑" panose="020b0503020204020204" charset="-122"/>
            </a:endParaRPr>
          </a:p>
        </p:txBody>
      </p:sp>
      <p:sp>
        <p:nvSpPr>
          <p:cNvPr id="92172" name="Text Box 12"/>
          <p:cNvSpPr txBox="1">
            <a:spLocks noChangeArrowheads="1"/>
          </p:cNvSpPr>
          <p:nvPr/>
        </p:nvSpPr>
        <p:spPr bwMode="auto">
          <a:xfrm>
            <a:off x="5857240" y="5161280"/>
            <a:ext cx="58172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400" b="0">
                <a:solidFill>
                  <a:schemeClr val="tx1"/>
                </a:solidFill>
                <a:effectLst/>
                <a:latin typeface="微软雅黑" panose="020b0503020204020204" charset="-122"/>
                <a:ea typeface="微软雅黑" panose="020b0503020204020204" charset="-122"/>
              </a:rPr>
              <a:t>③存在生殖隔离，难与其他植物杂交。</a:t>
            </a:r>
            <a:endParaRPr lang="zh-CN" altLang="en-US" sz="2400" b="0">
              <a:solidFill>
                <a:schemeClr val="tx1"/>
              </a:solidFill>
              <a:effectLst/>
              <a:latin typeface="微软雅黑" panose="020b0503020204020204" charset="-122"/>
              <a:ea typeface="微软雅黑" panose="020b0503020204020204" charset="-122"/>
            </a:endParaRPr>
          </a:p>
        </p:txBody>
      </p:sp>
      <p:sp>
        <p:nvSpPr>
          <p:cNvPr id="92173" name="Text Box 13"/>
          <p:cNvSpPr txBox="1">
            <a:spLocks noChangeArrowheads="1"/>
          </p:cNvSpPr>
          <p:nvPr/>
        </p:nvSpPr>
        <p:spPr bwMode="auto">
          <a:xfrm>
            <a:off x="5857240" y="6409690"/>
            <a:ext cx="56857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400" b="0">
                <a:solidFill>
                  <a:schemeClr val="tx1"/>
                </a:solidFill>
                <a:effectLst/>
                <a:latin typeface="微软雅黑" panose="020b0503020204020204" charset="-122"/>
                <a:ea typeface="微软雅黑" panose="020b0503020204020204" charset="-122"/>
              </a:rPr>
              <a:t>④花粉传播的距离有限和存活的时间有限。</a:t>
            </a:r>
            <a:endParaRPr lang="zh-CN" altLang="en-US" sz="2400" b="0">
              <a:solidFill>
                <a:schemeClr val="tx1"/>
              </a:solidFill>
              <a:effectLst/>
              <a:latin typeface="微软雅黑" panose="020b0503020204020204" charset="-122"/>
              <a:ea typeface="微软雅黑" panose="020b0503020204020204" charset="-122"/>
            </a:endParaRPr>
          </a:p>
        </p:txBody>
      </p:sp>
      <p:sp>
        <p:nvSpPr>
          <p:cNvPr id="92174" name="Rectangle 14"/>
          <p:cNvSpPr>
            <a:spLocks noChangeArrowheads="1"/>
          </p:cNvSpPr>
          <p:nvPr/>
        </p:nvSpPr>
        <p:spPr bwMode="auto">
          <a:xfrm>
            <a:off x="5743575" y="868680"/>
            <a:ext cx="5899150" cy="953135"/>
          </a:xfrm>
          <a:prstGeom prst="rect">
            <a:avLst/>
          </a:prstGeom>
          <a:noFill/>
          <a:ln w="9525">
            <a:noFill/>
            <a:miter lim="800000"/>
          </a:ln>
          <a:effectLst/>
        </p:spPr>
        <p:txBody>
          <a:bodyPr wrap="square">
            <a:spAutoFit/>
          </a:bodyPr>
          <a:lstStyle/>
          <a:p>
            <a:pPr>
              <a:defRPr/>
            </a:pPr>
            <a:r>
              <a:rPr lang="zh-CN" altLang="en-US" sz="2800">
                <a:solidFill>
                  <a:srgbClr val="0F09F5"/>
                </a:solidFill>
                <a:effectLst/>
                <a:latin typeface="微软雅黑" panose="020b0503020204020204" charset="-122"/>
                <a:ea typeface="微软雅黑" panose="020b0503020204020204" charset="-122"/>
              </a:rPr>
              <a:t>观点：转基因农作物，不大可能对生物多样性构成威胁。</a:t>
            </a:r>
            <a:endParaRPr lang="zh-CN" altLang="en-US" sz="2800">
              <a:solidFill>
                <a:srgbClr val="0F09F5"/>
              </a:solidFill>
              <a:effectLst/>
              <a:latin typeface="微软雅黑" panose="020b0503020204020204" charset="-122"/>
              <a:ea typeface="微软雅黑" panose="020b0503020204020204" charset="-122"/>
            </a:endParaRPr>
          </a:p>
        </p:txBody>
      </p:sp>
      <p:sp>
        <p:nvSpPr>
          <p:cNvPr id="24590" name="Text Box 15"/>
          <p:cNvSpPr txBox="1">
            <a:spLocks noChangeArrowheads="1"/>
          </p:cNvSpPr>
          <p:nvPr/>
        </p:nvSpPr>
        <p:spPr bwMode="auto">
          <a:xfrm>
            <a:off x="6021970" y="1835599"/>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r>
              <a:rPr lang="zh-CN" altLang="en-US" sz="2400" b="0">
                <a:solidFill>
                  <a:srgbClr val="FF0000"/>
                </a:solidFill>
                <a:effectLst/>
                <a:latin typeface="微软雅黑" panose="020b0503020204020204" charset="-122"/>
                <a:ea typeface="微软雅黑" panose="020b0503020204020204" charset="-122"/>
              </a:rPr>
              <a:t>理由</a:t>
            </a:r>
            <a:endParaRPr lang="zh-CN" altLang="en-US" sz="2400" b="0">
              <a:solidFill>
                <a:srgbClr val="FF0000"/>
              </a:solidFill>
              <a:effectLst/>
              <a:latin typeface="微软雅黑" panose="020b0503020204020204" charset="-122"/>
              <a:ea typeface="微软雅黑" panose="020b0503020204020204" charset="-122"/>
            </a:endParaRPr>
          </a:p>
        </p:txBody>
      </p:sp>
      <p:sp>
        <p:nvSpPr>
          <p:cNvPr id="24591" name="Text Box 16"/>
          <p:cNvSpPr txBox="1">
            <a:spLocks noChangeArrowheads="1"/>
          </p:cNvSpPr>
          <p:nvPr/>
        </p:nvSpPr>
        <p:spPr bwMode="auto">
          <a:xfrm>
            <a:off x="348481" y="1890844"/>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a:solidFill>
                  <a:srgbClr val="000099"/>
                </a:solidFill>
                <a:latin typeface="宋体" panose="02010600030101010101" pitchFamily="2" charset="-122"/>
                <a:ea typeface="宋体" panose="02010600030101010101" pitchFamily="2" charset="-122"/>
              </a:defRPr>
            </a:lvl1pPr>
            <a:lvl2pPr marL="742950" indent="-285750" eaLnBrk="0" hangingPunct="0">
              <a:defRPr sz="6000" b="1">
                <a:solidFill>
                  <a:srgbClr val="000099"/>
                </a:solidFill>
                <a:latin typeface="宋体" panose="02010600030101010101" pitchFamily="2" charset="-122"/>
                <a:ea typeface="宋体" panose="02010600030101010101" pitchFamily="2" charset="-122"/>
              </a:defRPr>
            </a:lvl2pPr>
            <a:lvl3pPr marL="1143000" indent="-228600" eaLnBrk="0" hangingPunct="0">
              <a:defRPr sz="6000" b="1">
                <a:solidFill>
                  <a:srgbClr val="000099"/>
                </a:solidFill>
                <a:latin typeface="宋体" panose="02010600030101010101" pitchFamily="2" charset="-122"/>
                <a:ea typeface="宋体" panose="02010600030101010101" pitchFamily="2" charset="-122"/>
              </a:defRPr>
            </a:lvl3pPr>
            <a:lvl4pPr marL="1600200" indent="-228600" eaLnBrk="0" hangingPunct="0">
              <a:defRPr sz="6000" b="1">
                <a:solidFill>
                  <a:srgbClr val="000099"/>
                </a:solidFill>
                <a:latin typeface="宋体" panose="02010600030101010101" pitchFamily="2" charset="-122"/>
                <a:ea typeface="宋体" panose="02010600030101010101" pitchFamily="2" charset="-122"/>
              </a:defRPr>
            </a:lvl4pPr>
            <a:lvl5pPr marL="2057400" indent="-228600" eaLnBrk="0" hangingPunct="0">
              <a:defRPr sz="6000" b="1">
                <a:solidFill>
                  <a:srgbClr val="000099"/>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6000" b="1">
                <a:solidFill>
                  <a:srgbClr val="000099"/>
                </a:solidFill>
                <a:latin typeface="宋体" panose="02010600030101010101" pitchFamily="2" charset="-122"/>
                <a:ea typeface="宋体" panose="02010600030101010101" pitchFamily="2" charset="-122"/>
              </a:defRPr>
            </a:lvl9pPr>
          </a:lstStyle>
          <a:p>
            <a:pPr eaLnBrk="1" hangingPunct="1"/>
            <a:r>
              <a:rPr lang="zh-CN" altLang="en-US" sz="2400" b="0">
                <a:solidFill>
                  <a:srgbClr val="FF0000"/>
                </a:solidFill>
                <a:effectLst/>
                <a:latin typeface="微软雅黑" panose="020b0503020204020204" charset="-122"/>
                <a:ea typeface="微软雅黑" panose="020b0503020204020204" charset="-122"/>
              </a:rPr>
              <a:t>理由</a:t>
            </a:r>
            <a:endParaRPr lang="zh-CN" altLang="en-US" sz="2400" b="0">
              <a:solidFill>
                <a:srgbClr val="FF0000"/>
              </a:solidFill>
              <a:effectLst/>
              <a:latin typeface="微软雅黑" panose="020b0503020204020204" charset="-122"/>
              <a:ea typeface="微软雅黑" panose="020b0503020204020204" charset="-122"/>
            </a:endParaRPr>
          </a:p>
        </p:txBody>
      </p:sp>
      <p:sp>
        <p:nvSpPr>
          <p:cNvPr id="3" name="矩形 2"/>
          <p:cNvSpPr/>
          <p:nvPr/>
        </p:nvSpPr>
        <p:spPr>
          <a:xfrm>
            <a:off x="102957" y="210168"/>
            <a:ext cx="5337810" cy="589280"/>
          </a:xfrm>
          <a:prstGeom prst="rect">
            <a:avLst/>
          </a:prstGeom>
        </p:spPr>
        <p:txBody>
          <a:bodyPr wrap="none">
            <a:spAutoFit/>
          </a:bodyPr>
          <a:lstStyle/>
          <a:p>
            <a:pPr marL="342900" indent="-342900">
              <a:buFont typeface="Wingdings" panose="05000000000000000000" pitchFamily="2" charset="2"/>
              <a:buChar char="Ø"/>
            </a:pPr>
            <a:r>
              <a:rPr lang="zh-CN" altLang="en-US" sz="2770">
                <a:latin typeface="微软雅黑" panose="020b0503020204020204" charset="-122"/>
                <a:ea typeface="微软雅黑" panose="020b0503020204020204" charset="-122"/>
                <a:sym typeface="+mn-ea"/>
              </a:rPr>
              <a:t>转基因生物与</a:t>
            </a:r>
            <a:r>
              <a:rPr lang="zh-CN" altLang="en-US" sz="3235" b="1">
                <a:latin typeface="微软雅黑" panose="020b0503020204020204" charset="-122"/>
                <a:ea typeface="微软雅黑" panose="020b0503020204020204" charset="-122"/>
                <a:sym typeface="+mn-ea"/>
              </a:rPr>
              <a:t>生物安全</a:t>
            </a:r>
            <a:r>
              <a:rPr lang="zh-CN" altLang="en-US" sz="2770">
                <a:latin typeface="微软雅黑" panose="020b0503020204020204" charset="-122"/>
                <a:ea typeface="微软雅黑" panose="020b0503020204020204" charset="-122"/>
                <a:sym typeface="+mn-ea"/>
              </a:rPr>
              <a:t>的争论</a:t>
            </a:r>
            <a:endParaRPr lang="zh-CN" altLang="en-US" sz="2770">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66"/>
                                        </p:tgtEl>
                                        <p:attrNameLst>
                                          <p:attrName>style.visibility</p:attrName>
                                        </p:attrNameLst>
                                      </p:cBhvr>
                                      <p:to>
                                        <p:strVal val="visible"/>
                                      </p:to>
                                    </p:set>
                                    <p:anim calcmode="lin" valueType="num">
                                      <p:cBhvr additive="base">
                                        <p:cTn id="7" dur="500" fill="hold"/>
                                        <p:tgtEl>
                                          <p:spTgt spid="92166"/>
                                        </p:tgtEl>
                                        <p:attrNameLst>
                                          <p:attrName>ppt_x</p:attrName>
                                        </p:attrNameLst>
                                      </p:cBhvr>
                                      <p:tavLst>
                                        <p:tav tm="0">
                                          <p:val>
                                            <p:strVal val="0-#ppt_w/2"/>
                                          </p:val>
                                        </p:tav>
                                        <p:tav tm="100000">
                                          <p:val>
                                            <p:strVal val="#ppt_x"/>
                                          </p:val>
                                        </p:tav>
                                      </p:tavLst>
                                    </p:anim>
                                    <p:anim calcmode="lin" valueType="num">
                                      <p:cBhvr additive="base">
                                        <p:cTn id="8" dur="500" fill="hold"/>
                                        <p:tgtEl>
                                          <p:spTgt spid="921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70"/>
                                        </p:tgtEl>
                                        <p:attrNameLst>
                                          <p:attrName>style.visibility</p:attrName>
                                        </p:attrNameLst>
                                      </p:cBhvr>
                                      <p:to>
                                        <p:strVal val="visible"/>
                                      </p:to>
                                    </p:set>
                                    <p:anim calcmode="lin" valueType="num">
                                      <p:cBhvr additive="base">
                                        <p:cTn id="13" dur="500" fill="hold"/>
                                        <p:tgtEl>
                                          <p:spTgt spid="92170"/>
                                        </p:tgtEl>
                                        <p:attrNameLst>
                                          <p:attrName>ppt_x</p:attrName>
                                        </p:attrNameLst>
                                      </p:cBhvr>
                                      <p:tavLst>
                                        <p:tav tm="0">
                                          <p:val>
                                            <p:strVal val="0-#ppt_w/2"/>
                                          </p:val>
                                        </p:tav>
                                        <p:tav tm="100000">
                                          <p:val>
                                            <p:strVal val="#ppt_x"/>
                                          </p:val>
                                        </p:tav>
                                      </p:tavLst>
                                    </p:anim>
                                    <p:anim calcmode="lin" valueType="num">
                                      <p:cBhvr additive="base">
                                        <p:cTn id="14" dur="500" fill="hold"/>
                                        <p:tgtEl>
                                          <p:spTgt spid="9217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67"/>
                                        </p:tgtEl>
                                        <p:attrNameLst>
                                          <p:attrName>style.visibility</p:attrName>
                                        </p:attrNameLst>
                                      </p:cBhvr>
                                      <p:to>
                                        <p:strVal val="visible"/>
                                      </p:to>
                                    </p:set>
                                    <p:anim calcmode="lin" valueType="num">
                                      <p:cBhvr additive="base">
                                        <p:cTn id="19" dur="500" fill="hold"/>
                                        <p:tgtEl>
                                          <p:spTgt spid="92167"/>
                                        </p:tgtEl>
                                        <p:attrNameLst>
                                          <p:attrName>ppt_x</p:attrName>
                                        </p:attrNameLst>
                                      </p:cBhvr>
                                      <p:tavLst>
                                        <p:tav tm="0">
                                          <p:val>
                                            <p:strVal val="0-#ppt_w/2"/>
                                          </p:val>
                                        </p:tav>
                                        <p:tav tm="100000">
                                          <p:val>
                                            <p:strVal val="#ppt_x"/>
                                          </p:val>
                                        </p:tav>
                                      </p:tavLst>
                                    </p:anim>
                                    <p:anim calcmode="lin" valueType="num">
                                      <p:cBhvr additive="base">
                                        <p:cTn id="20" dur="500" fill="hold"/>
                                        <p:tgtEl>
                                          <p:spTgt spid="9216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71"/>
                                        </p:tgtEl>
                                        <p:attrNameLst>
                                          <p:attrName>style.visibility</p:attrName>
                                        </p:attrNameLst>
                                      </p:cBhvr>
                                      <p:to>
                                        <p:strVal val="visible"/>
                                      </p:to>
                                    </p:set>
                                    <p:anim calcmode="lin" valueType="num">
                                      <p:cBhvr additive="base">
                                        <p:cTn id="25" dur="500" fill="hold"/>
                                        <p:tgtEl>
                                          <p:spTgt spid="92171"/>
                                        </p:tgtEl>
                                        <p:attrNameLst>
                                          <p:attrName>ppt_x</p:attrName>
                                        </p:attrNameLst>
                                      </p:cBhvr>
                                      <p:tavLst>
                                        <p:tav tm="0">
                                          <p:val>
                                            <p:strVal val="0-#ppt_w/2"/>
                                          </p:val>
                                        </p:tav>
                                        <p:tav tm="100000">
                                          <p:val>
                                            <p:strVal val="#ppt_x"/>
                                          </p:val>
                                        </p:tav>
                                      </p:tavLst>
                                    </p:anim>
                                    <p:anim calcmode="lin" valueType="num">
                                      <p:cBhvr additive="base">
                                        <p:cTn id="26" dur="500" fill="hold"/>
                                        <p:tgtEl>
                                          <p:spTgt spid="921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168"/>
                                        </p:tgtEl>
                                        <p:attrNameLst>
                                          <p:attrName>style.visibility</p:attrName>
                                        </p:attrNameLst>
                                      </p:cBhvr>
                                      <p:to>
                                        <p:strVal val="visible"/>
                                      </p:to>
                                    </p:set>
                                    <p:anim calcmode="lin" valueType="num">
                                      <p:cBhvr additive="base">
                                        <p:cTn id="31" dur="500" fill="hold"/>
                                        <p:tgtEl>
                                          <p:spTgt spid="92168"/>
                                        </p:tgtEl>
                                        <p:attrNameLst>
                                          <p:attrName>ppt_x</p:attrName>
                                        </p:attrNameLst>
                                      </p:cBhvr>
                                      <p:tavLst>
                                        <p:tav tm="0">
                                          <p:val>
                                            <p:strVal val="0-#ppt_w/2"/>
                                          </p:val>
                                        </p:tav>
                                        <p:tav tm="100000">
                                          <p:val>
                                            <p:strVal val="#ppt_x"/>
                                          </p:val>
                                        </p:tav>
                                      </p:tavLst>
                                    </p:anim>
                                    <p:anim calcmode="lin" valueType="num">
                                      <p:cBhvr additive="base">
                                        <p:cTn id="32" dur="500" fill="hold"/>
                                        <p:tgtEl>
                                          <p:spTgt spid="9216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172"/>
                                        </p:tgtEl>
                                        <p:attrNameLst>
                                          <p:attrName>style.visibility</p:attrName>
                                        </p:attrNameLst>
                                      </p:cBhvr>
                                      <p:to>
                                        <p:strVal val="visible"/>
                                      </p:to>
                                    </p:set>
                                    <p:anim calcmode="lin" valueType="num">
                                      <p:cBhvr additive="base">
                                        <p:cTn id="37" dur="500" fill="hold"/>
                                        <p:tgtEl>
                                          <p:spTgt spid="92172"/>
                                        </p:tgtEl>
                                        <p:attrNameLst>
                                          <p:attrName>ppt_x</p:attrName>
                                        </p:attrNameLst>
                                      </p:cBhvr>
                                      <p:tavLst>
                                        <p:tav tm="0">
                                          <p:val>
                                            <p:strVal val="0-#ppt_w/2"/>
                                          </p:val>
                                        </p:tav>
                                        <p:tav tm="100000">
                                          <p:val>
                                            <p:strVal val="#ppt_x"/>
                                          </p:val>
                                        </p:tav>
                                      </p:tavLst>
                                    </p:anim>
                                    <p:anim calcmode="lin" valueType="num">
                                      <p:cBhvr additive="base">
                                        <p:cTn id="38" dur="500" fill="hold"/>
                                        <p:tgtEl>
                                          <p:spTgt spid="9217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2169"/>
                                        </p:tgtEl>
                                        <p:attrNameLst>
                                          <p:attrName>style.visibility</p:attrName>
                                        </p:attrNameLst>
                                      </p:cBhvr>
                                      <p:to>
                                        <p:strVal val="visible"/>
                                      </p:to>
                                    </p:set>
                                    <p:anim calcmode="lin" valueType="num">
                                      <p:cBhvr additive="base">
                                        <p:cTn id="43" dur="500" fill="hold"/>
                                        <p:tgtEl>
                                          <p:spTgt spid="92169"/>
                                        </p:tgtEl>
                                        <p:attrNameLst>
                                          <p:attrName>ppt_x</p:attrName>
                                        </p:attrNameLst>
                                      </p:cBhvr>
                                      <p:tavLst>
                                        <p:tav tm="0">
                                          <p:val>
                                            <p:strVal val="0-#ppt_w/2"/>
                                          </p:val>
                                        </p:tav>
                                        <p:tav tm="100000">
                                          <p:val>
                                            <p:strVal val="#ppt_x"/>
                                          </p:val>
                                        </p:tav>
                                      </p:tavLst>
                                    </p:anim>
                                    <p:anim calcmode="lin" valueType="num">
                                      <p:cBhvr additive="base">
                                        <p:cTn id="44" dur="500" fill="hold"/>
                                        <p:tgtEl>
                                          <p:spTgt spid="921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2173"/>
                                        </p:tgtEl>
                                        <p:attrNameLst>
                                          <p:attrName>style.visibility</p:attrName>
                                        </p:attrNameLst>
                                      </p:cBhvr>
                                      <p:to>
                                        <p:strVal val="visible"/>
                                      </p:to>
                                    </p:set>
                                    <p:anim calcmode="lin" valueType="num">
                                      <p:cBhvr additive="base">
                                        <p:cTn id="49" dur="500" fill="hold"/>
                                        <p:tgtEl>
                                          <p:spTgt spid="92173"/>
                                        </p:tgtEl>
                                        <p:attrNameLst>
                                          <p:attrName>ppt_x</p:attrName>
                                        </p:attrNameLst>
                                      </p:cBhvr>
                                      <p:tavLst>
                                        <p:tav tm="0">
                                          <p:val>
                                            <p:strVal val="0-#ppt_w/2"/>
                                          </p:val>
                                        </p:tav>
                                        <p:tav tm="100000">
                                          <p:val>
                                            <p:strVal val="#ppt_x"/>
                                          </p:val>
                                        </p:tav>
                                      </p:tavLst>
                                    </p:anim>
                                    <p:anim calcmode="lin" valueType="num">
                                      <p:cBhvr additive="base">
                                        <p:cTn id="50" dur="500" fill="hold"/>
                                        <p:tgtEl>
                                          <p:spTgt spid="92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p:bldP spid="92167" grpId="0"/>
      <p:bldP spid="92168" grpId="0"/>
      <p:bldP spid="92169" grpId="0"/>
      <p:bldP spid="92170" grpId="0"/>
      <p:bldP spid="92171" grpId="0"/>
      <p:bldP spid="92172" grpId="0"/>
      <p:bldP spid="92173"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7" name="文本框 6"/>
          <p:cNvSpPr txBox="1"/>
          <p:nvPr/>
        </p:nvSpPr>
        <p:spPr>
          <a:xfrm>
            <a:off x="377190" y="355600"/>
            <a:ext cx="5278755" cy="521970"/>
          </a:xfrm>
          <a:prstGeom prst="rect">
            <a:avLst/>
          </a:prstGeom>
          <a:noFill/>
        </p:spPr>
        <p:txBody>
          <a:bodyPr wrap="square" rtlCol="0" anchor="t">
            <a:spAutoFit/>
          </a:bodyPr>
          <a:lstStyle/>
          <a:p>
            <a:pPr marL="0" indent="0">
              <a:buNone/>
            </a:pPr>
            <a:r>
              <a:rPr lang="zh-CN" sz="2800" b="1">
                <a:solidFill>
                  <a:srgbClr val="C00000"/>
                </a:solidFill>
                <a:latin typeface="微软雅黑" panose="020b0503020204020204" charset="-122"/>
                <a:ea typeface="微软雅黑" panose="020b0503020204020204" charset="-122"/>
                <a:sym typeface="+mn-ea"/>
              </a:rPr>
              <a:t>中国转</a:t>
            </a:r>
            <a:r>
              <a:rPr lang="en-US" altLang="zh-CN" sz="2800" b="1">
                <a:solidFill>
                  <a:srgbClr val="C00000"/>
                </a:solidFill>
                <a:latin typeface="微软雅黑" panose="020b0503020204020204" charset="-122"/>
                <a:ea typeface="微软雅黑" panose="020b0503020204020204" charset="-122"/>
                <a:sym typeface="+mn-ea"/>
              </a:rPr>
              <a:t>Bt</a:t>
            </a:r>
            <a:r>
              <a:rPr lang="zh-CN" altLang="en-US" sz="2800" b="1">
                <a:solidFill>
                  <a:srgbClr val="C00000"/>
                </a:solidFill>
                <a:latin typeface="微软雅黑" panose="020b0503020204020204" charset="-122"/>
                <a:ea typeface="微软雅黑" panose="020b0503020204020204" charset="-122"/>
                <a:sym typeface="+mn-ea"/>
              </a:rPr>
              <a:t>基因抗虫棉事件</a:t>
            </a:r>
            <a:endParaRPr lang="zh-CN" altLang="en-US" sz="2800" b="1">
              <a:solidFill>
                <a:srgbClr val="C00000"/>
              </a:solidFill>
              <a:latin typeface="微软雅黑" panose="020b0503020204020204" charset="-122"/>
              <a:ea typeface="微软雅黑" panose="020b0503020204020204" charset="-122"/>
              <a:sym typeface="+mn-ea"/>
            </a:endParaRPr>
          </a:p>
        </p:txBody>
      </p:sp>
      <p:sp>
        <p:nvSpPr>
          <p:cNvPr id="16" name="文本框 15"/>
          <p:cNvSpPr txBox="1"/>
          <p:nvPr/>
        </p:nvSpPr>
        <p:spPr>
          <a:xfrm>
            <a:off x="356235" y="1009015"/>
            <a:ext cx="11003280" cy="829945"/>
          </a:xfrm>
          <a:prstGeom prst="rect">
            <a:avLst/>
          </a:prstGeom>
          <a:noFill/>
        </p:spPr>
        <p:txBody>
          <a:bodyPr wrap="square" rtlCol="0" anchor="t">
            <a:spAutoFit/>
          </a:bodyPr>
          <a:lstStyle/>
          <a:p>
            <a:r>
              <a:rPr sz="2400"/>
              <a:t>2003年，南京环境科学研究所、绿色和平组织顾问薛达元在会上发表了题为“转Bt基因抗虫棉</a:t>
            </a:r>
            <a:r>
              <a:rPr lang="zh-CN" sz="2400"/>
              <a:t>对</a:t>
            </a:r>
            <a:r>
              <a:rPr sz="2400"/>
              <a:t>环境影响研究综合报告”。</a:t>
            </a:r>
            <a:endParaRPr sz="2400"/>
          </a:p>
        </p:txBody>
      </p:sp>
      <p:sp>
        <p:nvSpPr>
          <p:cNvPr id="2" name="文本框 1"/>
          <p:cNvSpPr txBox="1"/>
          <p:nvPr/>
        </p:nvSpPr>
        <p:spPr>
          <a:xfrm>
            <a:off x="356235" y="1998345"/>
            <a:ext cx="11003280" cy="460375"/>
          </a:xfrm>
          <a:prstGeom prst="rect">
            <a:avLst/>
          </a:prstGeom>
          <a:noFill/>
        </p:spPr>
        <p:txBody>
          <a:bodyPr wrap="square" rtlCol="0" anchor="t">
            <a:spAutoFit/>
          </a:bodyPr>
          <a:lstStyle/>
          <a:p>
            <a:r>
              <a:rPr sz="2400"/>
              <a:t>第一，“棉铃虫寄生性天敌-寄生蜂的种群数量大大减少”。</a:t>
            </a:r>
            <a:endParaRPr sz="2400"/>
          </a:p>
        </p:txBody>
      </p:sp>
      <p:sp>
        <p:nvSpPr>
          <p:cNvPr id="3" name="文本框 2"/>
          <p:cNvSpPr txBox="1"/>
          <p:nvPr/>
        </p:nvSpPr>
        <p:spPr>
          <a:xfrm>
            <a:off x="356235" y="2555240"/>
            <a:ext cx="11003280" cy="460375"/>
          </a:xfrm>
          <a:prstGeom prst="rect">
            <a:avLst/>
          </a:prstGeom>
          <a:noFill/>
        </p:spPr>
        <p:txBody>
          <a:bodyPr wrap="square" rtlCol="0" anchor="t">
            <a:spAutoFit/>
          </a:bodyPr>
          <a:lstStyle/>
          <a:p>
            <a:r>
              <a:rPr sz="2400"/>
              <a:t>第二，“棉蚜、红蜘蛛、盲蝽象、甜菜夜蛾等次要害虫上升为主要害虫”</a:t>
            </a:r>
            <a:r>
              <a:rPr lang="zh-CN" sz="2400"/>
              <a:t>。</a:t>
            </a:r>
            <a:endParaRPr lang="zh-CN" sz="2400"/>
          </a:p>
        </p:txBody>
      </p:sp>
      <p:sp>
        <p:nvSpPr>
          <p:cNvPr id="4" name="文本框 3"/>
          <p:cNvSpPr txBox="1"/>
          <p:nvPr/>
        </p:nvSpPr>
        <p:spPr>
          <a:xfrm>
            <a:off x="356235" y="3095625"/>
            <a:ext cx="11003280" cy="460375"/>
          </a:xfrm>
          <a:prstGeom prst="rect">
            <a:avLst/>
          </a:prstGeom>
          <a:noFill/>
        </p:spPr>
        <p:txBody>
          <a:bodyPr wrap="square" rtlCol="0" anchor="t">
            <a:spAutoFit/>
          </a:bodyPr>
          <a:lstStyle/>
          <a:p>
            <a:r>
              <a:rPr sz="2400"/>
              <a:t>第三，“Bt棉田中昆虫群落的稳定性低于普通棉田，某些害虫爆发的可能性更高”。</a:t>
            </a:r>
            <a:endParaRPr sz="2400"/>
          </a:p>
        </p:txBody>
      </p:sp>
      <p:sp>
        <p:nvSpPr>
          <p:cNvPr id="5" name="文本框 4"/>
          <p:cNvSpPr txBox="1"/>
          <p:nvPr/>
        </p:nvSpPr>
        <p:spPr>
          <a:xfrm>
            <a:off x="356235" y="3573145"/>
            <a:ext cx="11003280" cy="460375"/>
          </a:xfrm>
          <a:prstGeom prst="rect">
            <a:avLst/>
          </a:prstGeom>
          <a:noFill/>
        </p:spPr>
        <p:txBody>
          <a:bodyPr wrap="square" rtlCol="0" anchor="t">
            <a:spAutoFit/>
          </a:bodyPr>
          <a:lstStyle/>
          <a:p>
            <a:r>
              <a:rPr sz="2400"/>
              <a:t>第四，“室内观察和田间监测都已证明，棉铃虫对Bt棉可产生抗性”。</a:t>
            </a:r>
            <a:endParaRPr sz="2400"/>
          </a:p>
        </p:txBody>
      </p:sp>
      <p:sp>
        <p:nvSpPr>
          <p:cNvPr id="6" name="文本框 5"/>
          <p:cNvSpPr txBox="1"/>
          <p:nvPr/>
        </p:nvSpPr>
        <p:spPr>
          <a:xfrm>
            <a:off x="356235" y="4050030"/>
            <a:ext cx="11003280" cy="460375"/>
          </a:xfrm>
          <a:prstGeom prst="rect">
            <a:avLst/>
          </a:prstGeom>
          <a:noFill/>
        </p:spPr>
        <p:txBody>
          <a:bodyPr wrap="square" rtlCol="0" anchor="t">
            <a:spAutoFit/>
          </a:bodyPr>
          <a:lstStyle/>
          <a:p>
            <a:r>
              <a:rPr sz="2400"/>
              <a:t>第五，“Bt棉在后期对棉铃虫的抗性降低，所以棉农还是要喷2-3次农药”。</a:t>
            </a:r>
            <a:endParaRPr sz="2400"/>
          </a:p>
        </p:txBody>
      </p:sp>
      <p:sp>
        <p:nvSpPr>
          <p:cNvPr id="8" name="文本框 7"/>
          <p:cNvSpPr txBox="1"/>
          <p:nvPr/>
        </p:nvSpPr>
        <p:spPr>
          <a:xfrm>
            <a:off x="356235" y="4511675"/>
            <a:ext cx="11003280" cy="460375"/>
          </a:xfrm>
          <a:prstGeom prst="rect">
            <a:avLst/>
          </a:prstGeom>
          <a:noFill/>
        </p:spPr>
        <p:txBody>
          <a:bodyPr wrap="square" rtlCol="0" anchor="t">
            <a:spAutoFit/>
          </a:bodyPr>
          <a:lstStyle/>
          <a:p>
            <a:r>
              <a:rPr sz="2400"/>
              <a:t>第六，在棉铃虫抗性治理中，目前普遍采用高剂量和庇护所策略。</a:t>
            </a:r>
            <a:endParaRPr sz="2400"/>
          </a:p>
        </p:txBody>
      </p:sp>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2"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3"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4"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grpId="5"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P spid="5" grpId="3"/>
      <p:bldP spid="6" grpId="4"/>
      <p:bldP spid="8" grpId="5"/>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6" name="矩形 25"/>
          <p:cNvSpPr/>
          <p:nvPr/>
        </p:nvSpPr>
        <p:spPr>
          <a:xfrm>
            <a:off x="139065" y="3020060"/>
            <a:ext cx="11740515" cy="2158365"/>
          </a:xfrm>
          <a:prstGeom prst="rect">
            <a:avLst/>
          </a:prstGeom>
        </p:spPr>
        <p:txBody>
          <a:bodyPr wrap="square">
            <a:spAutoFit/>
          </a:bodyPr>
          <a:lstStyle/>
          <a:p>
            <a:pPr algn="just" defTabSz="914400" eaLnBrk="1" latinLnBrk="0" hangingPunct="1">
              <a:lnSpc>
                <a:spcPct val="120000"/>
              </a:lnSpc>
              <a:spcAft>
                <a:spcPct val="0"/>
              </a:spcAft>
              <a:tabLst>
                <a:tab pos="2250440"/>
              </a:tabLst>
            </a:pPr>
            <a:r>
              <a:rPr lang="en-US" altLang="zh-CN" sz="2800" kern="100">
                <a:latin typeface="微软雅黑" panose="020b0503020204020204" charset="-122"/>
                <a:ea typeface="微软雅黑" panose="020b0503020204020204" charset="-122"/>
                <a:cs typeface="微软雅黑" panose="020b0503020204020204" charset="-122"/>
              </a:rPr>
              <a:t>①</a:t>
            </a:r>
            <a:r>
              <a:rPr lang="zh-CN" altLang="zh-CN" sz="2800" kern="100">
                <a:latin typeface="微软雅黑" panose="020b0503020204020204" charset="-122"/>
                <a:ea typeface="微软雅黑" panose="020b0503020204020204" charset="-122"/>
                <a:cs typeface="微软雅黑" panose="020b0503020204020204" charset="-122"/>
              </a:rPr>
              <a:t>转基因植物的相关基因通过花粉传播而进入附近的野生植物或邻近的非转基因农作物。</a:t>
            </a:r>
            <a:endParaRPr lang="zh-CN" altLang="zh-CN" sz="2800" kern="100">
              <a:latin typeface="微软雅黑" panose="020b0503020204020204" charset="-122"/>
              <a:ea typeface="微软雅黑" panose="020b0503020204020204" charset="-122"/>
              <a:cs typeface="微软雅黑" panose="020b0503020204020204" charset="-122"/>
            </a:endParaRPr>
          </a:p>
          <a:p>
            <a:pPr algn="just" defTabSz="914400" eaLnBrk="1" latinLnBrk="0" hangingPunct="1">
              <a:lnSpc>
                <a:spcPct val="120000"/>
              </a:lnSpc>
              <a:spcAft>
                <a:spcPct val="0"/>
              </a:spcAft>
              <a:tabLst>
                <a:tab pos="2250440"/>
              </a:tabLst>
            </a:pPr>
            <a:r>
              <a:rPr lang="en-US" altLang="zh-CN" sz="2800" kern="100">
                <a:latin typeface="微软雅黑" panose="020b0503020204020204" charset="-122"/>
                <a:ea typeface="微软雅黑" panose="020b0503020204020204" charset="-122"/>
                <a:cs typeface="微软雅黑" panose="020b0503020204020204" charset="-122"/>
              </a:rPr>
              <a:t>②</a:t>
            </a:r>
            <a:r>
              <a:rPr lang="zh-CN" altLang="zh-CN" sz="2800" kern="100">
                <a:latin typeface="微软雅黑" panose="020b0503020204020204" charset="-122"/>
                <a:ea typeface="微软雅黑" panose="020b0503020204020204" charset="-122"/>
                <a:cs typeface="微软雅黑" panose="020b0503020204020204" charset="-122"/>
              </a:rPr>
              <a:t>转基因作物在自然条件下存活并发育成为野生的、杂草化的转基因植物。</a:t>
            </a:r>
            <a:endParaRPr lang="zh-CN" altLang="zh-CN" sz="2800" kern="100">
              <a:latin typeface="微软雅黑" panose="020b0503020204020204" charset="-122"/>
              <a:ea typeface="微软雅黑" panose="020b0503020204020204" charset="-122"/>
              <a:cs typeface="微软雅黑" panose="020b0503020204020204" charset="-122"/>
            </a:endParaRPr>
          </a:p>
          <a:p>
            <a:pPr algn="just" defTabSz="914400" eaLnBrk="1" latinLnBrk="0" hangingPunct="1">
              <a:lnSpc>
                <a:spcPct val="120000"/>
              </a:lnSpc>
              <a:spcAft>
                <a:spcPct val="0"/>
              </a:spcAft>
              <a:tabLst>
                <a:tab pos="2250440"/>
              </a:tabLst>
            </a:pPr>
            <a:r>
              <a:rPr lang="en-US" altLang="zh-CN" sz="2800" kern="100">
                <a:latin typeface="微软雅黑" panose="020b0503020204020204" charset="-122"/>
                <a:ea typeface="微软雅黑" panose="020b0503020204020204" charset="-122"/>
                <a:cs typeface="微软雅黑" panose="020b0503020204020204" charset="-122"/>
              </a:rPr>
              <a:t>③</a:t>
            </a:r>
            <a:r>
              <a:rPr lang="zh-CN" altLang="zh-CN" sz="2800" kern="100">
                <a:latin typeface="微软雅黑" panose="020b0503020204020204" charset="-122"/>
                <a:ea typeface="微软雅黑" panose="020b0503020204020204" charset="-122"/>
                <a:cs typeface="微软雅黑" panose="020b0503020204020204" charset="-122"/>
              </a:rPr>
              <a:t>土壤微生物或动物肠道微生物吸收转基因作物后获得外源基因</a:t>
            </a:r>
            <a:r>
              <a:rPr lang="zh-CN" altLang="zh-CN" sz="2800" kern="100" smtClean="0">
                <a:latin typeface="微软雅黑" panose="020b0503020204020204" charset="-122"/>
                <a:ea typeface="微软雅黑" panose="020b0503020204020204" charset="-122"/>
                <a:cs typeface="微软雅黑" panose="020b0503020204020204" charset="-122"/>
              </a:rPr>
              <a:t>。</a:t>
            </a:r>
            <a:r>
              <a:rPr lang="en-US" altLang="zh-CN" sz="2800" kern="100" smtClean="0">
                <a:latin typeface="微软雅黑" panose="020b0503020204020204" charset="-122"/>
                <a:ea typeface="微软雅黑" panose="020b0503020204020204" charset="-122"/>
                <a:cs typeface="微软雅黑" panose="020b0503020204020204" charset="-122"/>
              </a:rPr>
              <a:t> </a:t>
            </a:r>
            <a:endParaRPr lang="en-US" altLang="zh-CN" sz="2800" kern="100" smtClean="0">
              <a:effectLst/>
              <a:latin typeface="微软雅黑" panose="020b0503020204020204" charset="-122"/>
              <a:ea typeface="微软雅黑" panose="020b0503020204020204" charset="-122"/>
              <a:cs typeface="微软雅黑" panose="020b0503020204020204" charset="-122"/>
            </a:endParaRPr>
          </a:p>
        </p:txBody>
      </p:sp>
      <p:sp>
        <p:nvSpPr>
          <p:cNvPr id="91140" name="矩形 1" descr="7b0a202020202262756c6c6574223a20227b5c2263617465676f727949645c223a31303032352c5c2274656d706c61746549645c223a32303233313435337d220a7d0a"/>
          <p:cNvSpPr>
            <a:spLocks noChangeArrowheads="1"/>
          </p:cNvSpPr>
          <p:nvPr/>
        </p:nvSpPr>
        <p:spPr bwMode="auto">
          <a:xfrm>
            <a:off x="299720" y="234950"/>
            <a:ext cx="3084195" cy="645160"/>
          </a:xfrm>
          <a:prstGeom prst="rect">
            <a:avLst/>
          </a:prstGeom>
          <a:noFill/>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3"/>
          </a:fillRef>
          <a:effectRef idx="1">
            <a:schemeClr val="accent3"/>
          </a:effectRef>
          <a:fontRef idx="minor">
            <a:schemeClr val="lt1"/>
          </a:fontRef>
        </p:style>
        <p:txBody>
          <a:bodyPr wrap="square">
            <a:spAutoFit/>
          </a:bodyPr>
          <a:lstStyle/>
          <a:p>
            <a:pPr>
              <a:buBlip>
                <a:blip r:embed="rId2"/>
              </a:buBlip>
            </a:pPr>
            <a:r>
              <a:rPr lang="zh-CN" altLang="en-US" sz="3600" b="1">
                <a:solidFill>
                  <a:srgbClr val="002060"/>
                </a:solidFill>
                <a:latin typeface="微软雅黑" panose="020b0503020204020204" charset="-122"/>
                <a:ea typeface="微软雅黑" panose="020b0503020204020204" charset="-122"/>
              </a:rPr>
              <a:t>基因污染</a:t>
            </a:r>
            <a:endParaRPr lang="zh-CN" altLang="en-US" sz="3600" b="1">
              <a:solidFill>
                <a:srgbClr val="002060"/>
              </a:solidFill>
              <a:latin typeface="微软雅黑" panose="020b0503020204020204" charset="-122"/>
              <a:ea typeface="微软雅黑" panose="020b0503020204020204" charset="-122"/>
            </a:endParaRPr>
          </a:p>
        </p:txBody>
      </p:sp>
      <p:sp>
        <p:nvSpPr>
          <p:cNvPr id="2" name="文本框 1"/>
          <p:cNvSpPr txBox="1"/>
          <p:nvPr/>
        </p:nvSpPr>
        <p:spPr>
          <a:xfrm>
            <a:off x="210848" y="1115289"/>
            <a:ext cx="2028328" cy="589280"/>
          </a:xfrm>
          <a:prstGeom prst="rect">
            <a:avLst/>
          </a:prstGeom>
          <a:noFill/>
        </p:spPr>
        <p:txBody>
          <a:bodyPr wrap="square" rtlCol="0" anchor="t">
            <a:spAutoFit/>
          </a:bodyPr>
          <a:lstStyle/>
          <a:p>
            <a:r>
              <a:rPr lang="en-US" altLang="zh-CN" sz="3235" kern="100">
                <a:solidFill>
                  <a:srgbClr val="0F09F5"/>
                </a:solidFill>
                <a:latin typeface="微软雅黑" panose="020b0503020204020204" charset="-122"/>
                <a:ea typeface="微软雅黑" panose="020b0503020204020204" charset="-122"/>
                <a:cs typeface="微软雅黑" panose="020b0503020204020204" charset="-122"/>
                <a:sym typeface="+mn-ea"/>
              </a:rPr>
              <a:t>1.</a:t>
            </a:r>
            <a:r>
              <a:rPr lang="zh-CN" altLang="zh-CN" sz="3235" kern="100">
                <a:solidFill>
                  <a:srgbClr val="0F09F5"/>
                </a:solidFill>
                <a:latin typeface="微软雅黑" panose="020b0503020204020204" charset="-122"/>
                <a:ea typeface="微软雅黑" panose="020b0503020204020204" charset="-122"/>
                <a:cs typeface="微软雅黑" panose="020b0503020204020204" charset="-122"/>
                <a:sym typeface="+mn-ea"/>
              </a:rPr>
              <a:t>概念：</a:t>
            </a:r>
            <a:endParaRPr lang="zh-CN" altLang="zh-CN" sz="3235" kern="100">
              <a:solidFill>
                <a:srgbClr val="0F09F5"/>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1852930" y="1130300"/>
            <a:ext cx="8828405" cy="953135"/>
          </a:xfrm>
          <a:prstGeom prst="rect">
            <a:avLst/>
          </a:prstGeom>
          <a:noFill/>
        </p:spPr>
        <p:txBody>
          <a:bodyPr wrap="square" rtlCol="0" anchor="t">
            <a:spAutoFit/>
          </a:bodyPr>
          <a:lstStyle/>
          <a:p>
            <a:pPr algn="just" eaLnBrk="1" latinLnBrk="0" hangingPunct="1">
              <a:lnSpc>
                <a:spcPct val="100000"/>
              </a:lnSpc>
              <a:spcAft>
                <a:spcPct val="0"/>
              </a:spcAft>
              <a:tabLst>
                <a:tab pos="2250440"/>
              </a:tabLst>
            </a:pPr>
            <a:r>
              <a:rPr lang="zh-CN" altLang="zh-CN" sz="2800" kern="100">
                <a:latin typeface="微软雅黑" panose="020b0503020204020204" charset="-122"/>
                <a:ea typeface="微软雅黑" panose="020b0503020204020204" charset="-122"/>
                <a:cs typeface="Times New Roman" panose="02020603050405020304" pitchFamily="18" charset="0"/>
                <a:sym typeface="+mn-ea"/>
              </a:rPr>
              <a:t>指人工组合的基因，通过转基因作物或家养动物扩散到其他栽培作物或自然野生物种并成为后者基因的一部分。</a:t>
            </a:r>
            <a:endParaRPr lang="zh-CN" altLang="zh-CN" sz="2800" kern="100">
              <a:latin typeface="微软雅黑" panose="020b0503020204020204" charset="-122"/>
              <a:ea typeface="微软雅黑" panose="020b0503020204020204" charset="-122"/>
              <a:cs typeface="Times New Roman" panose="02020603050405020304" pitchFamily="18" charset="0"/>
              <a:sym typeface="+mn-ea"/>
            </a:endParaRPr>
          </a:p>
        </p:txBody>
      </p:sp>
      <p:sp>
        <p:nvSpPr>
          <p:cNvPr id="4" name="文本框 3"/>
          <p:cNvSpPr txBox="1"/>
          <p:nvPr/>
        </p:nvSpPr>
        <p:spPr>
          <a:xfrm>
            <a:off x="231140" y="2295525"/>
            <a:ext cx="1988185" cy="838835"/>
          </a:xfrm>
          <a:prstGeom prst="rect">
            <a:avLst/>
          </a:prstGeom>
          <a:noFill/>
        </p:spPr>
        <p:txBody>
          <a:bodyPr wrap="square" rtlCol="0">
            <a:spAutoFit/>
          </a:bodyPr>
          <a:lstStyle/>
          <a:p>
            <a:pPr algn="just">
              <a:lnSpc>
                <a:spcPct val="150000"/>
              </a:lnSpc>
              <a:spcAft>
                <a:spcPct val="0"/>
              </a:spcAft>
              <a:tabLst>
                <a:tab pos="2250440"/>
              </a:tabLst>
            </a:pPr>
            <a:r>
              <a:rPr lang="en-US" altLang="zh-CN" sz="3235" kern="100">
                <a:solidFill>
                  <a:srgbClr val="0F09F5"/>
                </a:solidFill>
                <a:latin typeface="微软雅黑" panose="020b0503020204020204" charset="-122"/>
                <a:ea typeface="微软雅黑" panose="020b0503020204020204" charset="-122"/>
                <a:cs typeface="微软雅黑" panose="020b0503020204020204" charset="-122"/>
                <a:sym typeface="+mn-ea"/>
              </a:rPr>
              <a:t>2.</a:t>
            </a:r>
            <a:r>
              <a:rPr lang="zh-CN" altLang="zh-CN" sz="3235" kern="100">
                <a:solidFill>
                  <a:srgbClr val="0F09F5"/>
                </a:solidFill>
                <a:latin typeface="微软雅黑" panose="020b0503020204020204" charset="-122"/>
                <a:ea typeface="微软雅黑" panose="020b0503020204020204" charset="-122"/>
                <a:cs typeface="微软雅黑" panose="020b0503020204020204" charset="-122"/>
                <a:sym typeface="+mn-ea"/>
              </a:rPr>
              <a:t>途径：</a:t>
            </a:r>
            <a:endParaRPr lang="zh-CN" altLang="zh-CN" sz="3235" kern="100">
              <a:solidFill>
                <a:srgbClr val="0F09F5"/>
              </a:solidFill>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229235" y="5855335"/>
            <a:ext cx="9888220" cy="1794510"/>
          </a:xfrm>
          <a:prstGeom prst="rect">
            <a:avLst/>
          </a:prstGeom>
          <a:noFill/>
          <a:ln w="9525">
            <a:noFill/>
          </a:ln>
        </p:spPr>
        <p:txBody>
          <a:bodyPr wrap="square">
            <a:spAutoFit/>
          </a:bodyPr>
          <a:lstStyle/>
          <a:p>
            <a:pPr marL="0" indent="0" eaLnBrk="1" latinLnBrk="0" hangingPunct="1"/>
            <a:r>
              <a:rPr lang="en-US" sz="2770">
                <a:latin typeface="微软雅黑" panose="020b0503020204020204" charset="-122"/>
                <a:ea typeface="微软雅黑" panose="020b0503020204020204" charset="-122"/>
              </a:rPr>
              <a:t>①</a:t>
            </a:r>
            <a:r>
              <a:rPr lang="zh-CN" sz="2770">
                <a:latin typeface="微软雅黑" panose="020b0503020204020204" charset="-122"/>
                <a:ea typeface="微软雅黑" panose="020b0503020204020204" charset="-122"/>
              </a:rPr>
              <a:t>污染传统作物，影响已形成的农业生态系统。</a:t>
            </a:r>
            <a:endParaRPr lang="en-US" sz="2770">
              <a:latin typeface="微软雅黑" panose="020b0503020204020204" charset="-122"/>
              <a:ea typeface="微软雅黑" panose="020b0503020204020204" charset="-122"/>
            </a:endParaRPr>
          </a:p>
          <a:p>
            <a:pPr marL="0" indent="0" eaLnBrk="1" latinLnBrk="0" hangingPunct="1"/>
            <a:r>
              <a:rPr lang="en-US" sz="2770">
                <a:latin typeface="微软雅黑" panose="020b0503020204020204" charset="-122"/>
                <a:ea typeface="微软雅黑" panose="020b0503020204020204" charset="-122"/>
                <a:sym typeface="+mn-ea"/>
              </a:rPr>
              <a:t>②</a:t>
            </a:r>
            <a:r>
              <a:rPr lang="zh-CN" sz="2770">
                <a:latin typeface="微软雅黑" panose="020b0503020204020204" charset="-122"/>
                <a:ea typeface="微软雅黑" panose="020b0503020204020204" charset="-122"/>
              </a:rPr>
              <a:t>污染自然界的生物基因库。</a:t>
            </a:r>
            <a:endParaRPr lang="en-US" sz="2770">
              <a:latin typeface="微软雅黑" panose="020b0503020204020204" charset="-122"/>
              <a:ea typeface="微软雅黑" panose="020b0503020204020204" charset="-122"/>
            </a:endParaRPr>
          </a:p>
          <a:p>
            <a:pPr marL="0" indent="0" eaLnBrk="1" latinLnBrk="0" hangingPunct="1"/>
            <a:r>
              <a:rPr lang="en-US" sz="2770">
                <a:latin typeface="微软雅黑" panose="020b0503020204020204" charset="-122"/>
                <a:ea typeface="微软雅黑" panose="020b0503020204020204" charset="-122"/>
                <a:sym typeface="+mn-ea"/>
              </a:rPr>
              <a:t>③</a:t>
            </a:r>
            <a:r>
              <a:rPr lang="zh-CN" sz="2770">
                <a:latin typeface="微软雅黑" panose="020b0503020204020204" charset="-122"/>
                <a:ea typeface="微软雅黑" panose="020b0503020204020204" charset="-122"/>
              </a:rPr>
              <a:t>影响自然界的生态平衡。</a:t>
            </a:r>
            <a:endParaRPr lang="en-US" sz="2770">
              <a:latin typeface="微软雅黑" panose="020b0503020204020204" charset="-122"/>
              <a:ea typeface="微软雅黑" panose="020b0503020204020204" charset="-122"/>
            </a:endParaRPr>
          </a:p>
          <a:p>
            <a:pPr marL="0" indent="0" eaLnBrk="1" latinLnBrk="0" hangingPunct="1"/>
            <a:r>
              <a:rPr lang="en-US" sz="2770">
                <a:latin typeface="微软雅黑" panose="020b0503020204020204" charset="-122"/>
                <a:ea typeface="微软雅黑" panose="020b0503020204020204" charset="-122"/>
                <a:sym typeface="+mn-ea"/>
              </a:rPr>
              <a:t>④</a:t>
            </a:r>
            <a:r>
              <a:rPr lang="zh-CN" sz="2770">
                <a:latin typeface="微软雅黑" panose="020b0503020204020204" charset="-122"/>
                <a:ea typeface="微软雅黑" panose="020b0503020204020204" charset="-122"/>
              </a:rPr>
              <a:t>能够在自然界中增殖和扩散。</a:t>
            </a:r>
            <a:endParaRPr lang="zh-CN" altLang="en-US" sz="100">
              <a:latin typeface="微软雅黑" panose="020b0503020204020204" charset="-122"/>
              <a:ea typeface="微软雅黑" panose="020b0503020204020204" charset="-122"/>
            </a:endParaRPr>
          </a:p>
        </p:txBody>
      </p:sp>
      <p:sp>
        <p:nvSpPr>
          <p:cNvPr id="5" name="文本框 4"/>
          <p:cNvSpPr txBox="1"/>
          <p:nvPr/>
        </p:nvSpPr>
        <p:spPr>
          <a:xfrm>
            <a:off x="239395" y="5304155"/>
            <a:ext cx="6755765" cy="589280"/>
          </a:xfrm>
          <a:prstGeom prst="rect">
            <a:avLst/>
          </a:prstGeom>
          <a:noFill/>
        </p:spPr>
        <p:txBody>
          <a:bodyPr wrap="square" rtlCol="0" anchor="t">
            <a:spAutoFit/>
          </a:bodyPr>
          <a:lstStyle/>
          <a:p>
            <a:r>
              <a:rPr lang="en-US" altLang="zh-CN" sz="3235">
                <a:solidFill>
                  <a:srgbClr val="0F09F5"/>
                </a:solidFill>
                <a:latin typeface="微软雅黑" panose="020b0503020204020204" charset="-122"/>
                <a:ea typeface="微软雅黑" panose="020b0503020204020204" charset="-122"/>
                <a:cs typeface="微软雅黑" panose="020b0503020204020204" charset="-122"/>
                <a:sym typeface="+mn-ea"/>
              </a:rPr>
              <a:t>3.</a:t>
            </a:r>
            <a:r>
              <a:rPr lang="zh-CN" sz="3235">
                <a:solidFill>
                  <a:srgbClr val="0F09F5"/>
                </a:solidFill>
                <a:latin typeface="微软雅黑" panose="020b0503020204020204" charset="-122"/>
                <a:ea typeface="微软雅黑" panose="020b0503020204020204" charset="-122"/>
                <a:cs typeface="微软雅黑" panose="020b0503020204020204" charset="-122"/>
                <a:sym typeface="+mn-ea"/>
              </a:rPr>
              <a:t>基因污染的危害性的主要表现</a:t>
            </a:r>
            <a:endParaRPr lang="zh-CN" altLang="en-US" sz="3235">
              <a:solidFill>
                <a:srgbClr val="0F09F5"/>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3">
            <a:lum bright="12000" contrast="24000"/>
          </a:blip>
          <a:stretch>
            <a:fillRect/>
          </a:stretch>
        </p:blipFill>
        <p:spPr>
          <a:xfrm>
            <a:off x="5281295" y="2599055"/>
            <a:ext cx="6497320" cy="52304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2000"/>
                                        <p:tgtEl>
                                          <p:spTgt spid="26"/>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ox(in)">
                                      <p:cBhvr>
                                        <p:cTn id="17" dur="2000"/>
                                        <p:tgtEl>
                                          <p:spTgt spid="100"/>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100"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cxnSp>
        <p:nvCxnSpPr>
          <p:cNvPr id="5" name="直接连接符 4"/>
          <p:cNvCxnSpPr/>
          <p:nvPr/>
        </p:nvCxnSpPr>
        <p:spPr>
          <a:xfrm flipH="1">
            <a:off x="1084580" y="0"/>
            <a:ext cx="3947160" cy="7920355"/>
          </a:xfrm>
          <a:prstGeom prst="line">
            <a:avLst/>
          </a:prstGeom>
          <a:ln w="63500">
            <a:solidFill>
              <a:srgbClr val="F255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592195" y="1970405"/>
            <a:ext cx="358140" cy="685165"/>
          </a:xfrm>
          <a:prstGeom prst="line">
            <a:avLst/>
          </a:prstGeom>
          <a:ln w="146050">
            <a:solidFill>
              <a:srgbClr val="F25500"/>
            </a:solidFill>
          </a:ln>
        </p:spPr>
        <p:style>
          <a:lnRef idx="1">
            <a:schemeClr val="accent1"/>
          </a:lnRef>
          <a:fillRef idx="0">
            <a:schemeClr val="accent1"/>
          </a:fillRef>
          <a:effectRef idx="0">
            <a:schemeClr val="accent1"/>
          </a:effectRef>
          <a:fontRef idx="minor">
            <a:schemeClr val="tx1"/>
          </a:fontRef>
        </p:style>
      </p:cxnSp>
      <p:pic>
        <p:nvPicPr>
          <p:cNvPr id="7172" name="图片 3"/>
          <p:cNvPicPr>
            <a:picLocks noGrp="1" noChangeAspect="1"/>
          </p:cNvPicPr>
          <p:nvPr/>
        </p:nvPicPr>
        <p:blipFill>
          <a:blip r:embed="rId2"/>
          <a:stretch>
            <a:fillRect/>
          </a:stretch>
        </p:blipFill>
        <p:spPr>
          <a:xfrm>
            <a:off x="330200" y="3267075"/>
            <a:ext cx="11359515" cy="1493520"/>
          </a:xfrm>
          <a:prstGeom prst="rect">
            <a:avLst/>
          </a:prstGeom>
          <a:noFill/>
          <a:ln w="9525">
            <a:noFill/>
          </a:ln>
        </p:spPr>
      </p:pic>
      <p:sp>
        <p:nvSpPr>
          <p:cNvPr id="7173" name="文本框 7"/>
          <p:cNvSpPr txBox="1"/>
          <p:nvPr/>
        </p:nvSpPr>
        <p:spPr>
          <a:xfrm>
            <a:off x="2944495" y="3653155"/>
            <a:ext cx="7346315" cy="583565"/>
          </a:xfrm>
          <a:prstGeom prst="rect">
            <a:avLst/>
          </a:prstGeom>
          <a:noFill/>
          <a:ln w="9525">
            <a:noFill/>
          </a:ln>
        </p:spPr>
        <p:txBody>
          <a:bodyPr wrap="square" anchor="t">
            <a:spAutoFit/>
          </a:bodyPr>
          <a:lstStyle/>
          <a:p>
            <a:pPr lvl="0" algn="r"/>
            <a:r>
              <a:rPr lang="zh-CN" altLang="en-US" sz="3200">
                <a:solidFill>
                  <a:schemeClr val="bg1"/>
                </a:solidFill>
                <a:latin typeface="思源黑体 CN Normal" pitchFamily="34" charset="-122"/>
                <a:ea typeface="思源黑体 CN Normal"/>
                <a:sym typeface="+mn-ea"/>
              </a:rPr>
              <a:t>三、理性看待转基因技术</a:t>
            </a:r>
            <a:endParaRPr lang="zh-CN" sz="1800" smtClean="0">
              <a:solidFill>
                <a:schemeClr val="bg1"/>
              </a:solidFill>
              <a:latin typeface="思源黑体 CN Normal" pitchFamily="34" charset="-122"/>
              <a:ea typeface="思源黑体 CN Normal" pitchFamily="34" charset="-122"/>
              <a:sym typeface="+mn-ea"/>
            </a:endParaRPr>
          </a:p>
        </p:txBody>
      </p:sp>
      <p:sp>
        <p:nvSpPr>
          <p:cNvPr id="7174" name="文本框 8"/>
          <p:cNvSpPr txBox="1"/>
          <p:nvPr/>
        </p:nvSpPr>
        <p:spPr>
          <a:xfrm>
            <a:off x="10158327" y="3555129"/>
            <a:ext cx="1464833" cy="922020"/>
          </a:xfrm>
          <a:prstGeom prst="rect">
            <a:avLst/>
          </a:prstGeom>
          <a:noFill/>
          <a:ln w="9525">
            <a:noFill/>
          </a:ln>
        </p:spPr>
        <p:txBody>
          <a:bodyPr wrap="square" anchor="t">
            <a:spAutoFit/>
          </a:bodyPr>
          <a:lstStyle/>
          <a:p>
            <a:pPr algn="ctr"/>
            <a:r>
              <a:rPr lang="en-US" altLang="zh-CN" sz="5400">
                <a:solidFill>
                  <a:srgbClr val="E65500"/>
                </a:solidFill>
                <a:latin typeface="方正粗黑宋简体" panose="02000000000000000000" charset="-122"/>
                <a:ea typeface="方正粗黑宋简体" panose="02000000000000000000" charset="-122"/>
              </a:rPr>
              <a:t>03</a:t>
            </a:r>
            <a:endParaRPr lang="en-US" altLang="zh-CN" sz="5400">
              <a:solidFill>
                <a:srgbClr val="E65500"/>
              </a:solidFill>
              <a:latin typeface="方正粗黑宋简体" panose="02000000000000000000" charset="-122"/>
              <a:ea typeface="方正粗黑宋简体" panose="02000000000000000000" charset="-122"/>
            </a:endParaRPr>
          </a:p>
        </p:txBody>
      </p:sp>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5" name="文本框 4"/>
          <p:cNvSpPr txBox="1"/>
          <p:nvPr/>
        </p:nvSpPr>
        <p:spPr>
          <a:xfrm>
            <a:off x="304165" y="1139190"/>
            <a:ext cx="10422255" cy="2158365"/>
          </a:xfrm>
          <a:prstGeom prst="rect">
            <a:avLst/>
          </a:prstGeom>
          <a:noFill/>
        </p:spPr>
        <p:txBody>
          <a:bodyPr wrap="square" rtlCol="0" anchor="t">
            <a:spAutoFit/>
          </a:bodyPr>
          <a:lstStyle/>
          <a:p>
            <a:pPr algn="just">
              <a:lnSpc>
                <a:spcPct val="140000"/>
              </a:lnSpc>
              <a:spcAft>
                <a:spcPct val="0"/>
              </a:spcAft>
              <a:tabLst>
                <a:tab pos="2250440"/>
              </a:tabLst>
            </a:pPr>
            <a:r>
              <a:rPr lang="zh-CN" altLang="en-US" sz="2400" kern="100">
                <a:latin typeface="Times New Roman" panose="02020603050405020304" pitchFamily="18" charset="0"/>
                <a:ea typeface="微软雅黑" panose="020b0503020204020204" charset="-122"/>
                <a:cs typeface="Times New Roman" panose="02020603050405020304" pitchFamily="18" charset="0"/>
                <a:sym typeface="+mn-ea"/>
              </a:rPr>
              <a:t>①</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理性看待转基因技术需要建立</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在</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完备的科学知识</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基础</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之上，既清晰地了解转基因技术</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的</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原理和操作规程</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还应该看到人们的观点受到许多复杂的政治、经济和文化等因素的影响，最重要的是，要</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靠</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确凿的证据</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和</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严谨的逻辑进行思考和辩论。</a:t>
            </a:r>
            <a:endPar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文本框 5"/>
          <p:cNvSpPr txBox="1"/>
          <p:nvPr/>
        </p:nvSpPr>
        <p:spPr>
          <a:xfrm>
            <a:off x="325120" y="3335020"/>
            <a:ext cx="10589895" cy="694055"/>
          </a:xfrm>
          <a:prstGeom prst="rect">
            <a:avLst/>
          </a:prstGeom>
          <a:noFill/>
        </p:spPr>
        <p:txBody>
          <a:bodyPr wrap="square" rtlCol="0" anchor="t">
            <a:spAutoFit/>
          </a:bodyPr>
          <a:lstStyle/>
          <a:p>
            <a:pPr algn="just">
              <a:lnSpc>
                <a:spcPct val="140000"/>
              </a:lnSpc>
              <a:spcAft>
                <a:spcPct val="0"/>
              </a:spcAft>
              <a:tabLst>
                <a:tab pos="2250440"/>
              </a:tabLst>
            </a:pPr>
            <a:r>
              <a:rPr lang="zh-CN" altLang="en-US" sz="2400" kern="100">
                <a:latin typeface="Times New Roman" panose="02020603050405020304" pitchFamily="18" charset="0"/>
                <a:ea typeface="微软雅黑" panose="020b0503020204020204" charset="-122"/>
                <a:cs typeface="Times New Roman" panose="02020603050405020304" pitchFamily="18" charset="0"/>
                <a:sym typeface="+mn-ea"/>
              </a:rPr>
              <a:t>②</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面对转基因技术的利弊，正确的做法应该是</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趋利避害</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，而</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不能因噎废食</a:t>
            </a:r>
            <a:r>
              <a:rPr lang="zh-CN" altLang="zh-CN" sz="2800" kern="100">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zh-CN" sz="28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337820" y="452120"/>
            <a:ext cx="10952480" cy="694055"/>
          </a:xfrm>
          <a:prstGeom prst="rect">
            <a:avLst/>
          </a:prstGeom>
          <a:noFill/>
        </p:spPr>
        <p:txBody>
          <a:bodyPr wrap="square" rtlCol="0" anchor="t">
            <a:spAutoFit/>
          </a:bodyPr>
          <a:lstStyle/>
          <a:p>
            <a:pPr algn="just">
              <a:lnSpc>
                <a:spcPct val="140000"/>
              </a:lnSpc>
              <a:spcAft>
                <a:spcPct val="0"/>
              </a:spcAft>
              <a:tabLst>
                <a:tab pos="2250440"/>
              </a:tabLst>
            </a:pPr>
            <a:r>
              <a:rPr lang="en-US" altLang="zh-CN" sz="2800" kern="100">
                <a:latin typeface="Times New Roman" panose="02020603050405020304" pitchFamily="18" charset="0"/>
                <a:ea typeface="微软雅黑" panose="020b0503020204020204" charset="-122"/>
                <a:cs typeface="Times New Roman" panose="02020603050405020304" pitchFamily="18" charset="0"/>
                <a:sym typeface="+mn-ea"/>
              </a:rPr>
              <a:t>1.</a:t>
            </a:r>
            <a:r>
              <a:rPr lang="zh-CN" altLang="en-US" sz="2800" kern="100">
                <a:latin typeface="Times New Roman" panose="02020603050405020304" pitchFamily="18" charset="0"/>
                <a:ea typeface="微软雅黑" panose="020b0503020204020204" charset="-122"/>
                <a:cs typeface="Times New Roman" panose="02020603050405020304" pitchFamily="18" charset="0"/>
                <a:sym typeface="+mn-ea"/>
              </a:rPr>
              <a:t>如何</a:t>
            </a:r>
            <a:r>
              <a:rPr lang="zh-CN" sz="2800" kern="100">
                <a:latin typeface="Times New Roman" panose="02020603050405020304" pitchFamily="18" charset="0"/>
                <a:ea typeface="微软雅黑" panose="020b0503020204020204" charset="-122"/>
                <a:cs typeface="Times New Roman" panose="02020603050405020304" pitchFamily="18" charset="0"/>
                <a:sym typeface="+mn-ea"/>
              </a:rPr>
              <a:t>理性看待转基因技术</a:t>
            </a:r>
            <a:endParaRPr lang="zh-CN" sz="28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4514" name="文本框 1"/>
          <p:cNvSpPr txBox="1"/>
          <p:nvPr/>
        </p:nvSpPr>
        <p:spPr>
          <a:xfrm>
            <a:off x="304165" y="4324985"/>
            <a:ext cx="7230110" cy="521970"/>
          </a:xfrm>
          <a:prstGeom prst="rect">
            <a:avLst/>
          </a:prstGeom>
          <a:noFill/>
          <a:ln w="9525">
            <a:noFill/>
          </a:ln>
        </p:spPr>
        <p:txBody>
          <a:bodyPr wrap="square" anchor="t">
            <a:spAutoFit/>
          </a:bodyPr>
          <a:lstStyle/>
          <a:p>
            <a:r>
              <a:rPr lang="en-US" altLang="zh-CN" sz="2800">
                <a:solidFill>
                  <a:srgbClr val="0F09F5"/>
                </a:solidFill>
                <a:effectLst/>
                <a:latin typeface="微软雅黑" panose="020b0503020204020204" charset="-122"/>
                <a:ea typeface="微软雅黑" panose="020b0503020204020204" charset="-122"/>
                <a:cs typeface="微软雅黑" panose="020b0503020204020204" charset="-122"/>
              </a:rPr>
              <a:t>2.</a:t>
            </a:r>
            <a:r>
              <a:rPr lang="zh-CN" altLang="en-US" sz="2800">
                <a:solidFill>
                  <a:srgbClr val="0F09F5"/>
                </a:solidFill>
                <a:effectLst/>
                <a:latin typeface="微软雅黑" panose="020b0503020204020204" charset="-122"/>
                <a:ea typeface="微软雅黑" panose="020b0503020204020204" charset="-122"/>
                <a:cs typeface="微软雅黑" panose="020b0503020204020204" charset="-122"/>
              </a:rPr>
              <a:t>我国对</a:t>
            </a:r>
            <a:r>
              <a:rPr lang="zh-CN" altLang="zh-CN" sz="2800" kern="100">
                <a:solidFill>
                  <a:srgbClr val="0F09F5"/>
                </a:solidFill>
                <a:effectLst/>
                <a:latin typeface="微软雅黑" panose="020b0503020204020204" charset="-122"/>
                <a:ea typeface="微软雅黑" panose="020b0503020204020204" charset="-122"/>
                <a:cs typeface="微软雅黑" panose="020b0503020204020204" charset="-122"/>
                <a:sym typeface="+mn-ea"/>
              </a:rPr>
              <a:t>转基因技术的方针政策是什么呢？</a:t>
            </a:r>
            <a:endParaRPr lang="zh-CN" altLang="en-US" sz="2800">
              <a:solidFill>
                <a:srgbClr val="0F09F5"/>
              </a:solidFill>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413068" y="5095240"/>
            <a:ext cx="8207375" cy="460375"/>
          </a:xfrm>
          <a:prstGeom prst="rect">
            <a:avLst/>
          </a:prstGeom>
          <a:noFill/>
          <a:ln w="9525">
            <a:noFill/>
          </a:ln>
        </p:spPr>
        <p:txBody>
          <a:bodyPr anchor="t">
            <a:spAutoFit/>
          </a:bodyPr>
          <a:lstStyle/>
          <a:p>
            <a:r>
              <a:rPr lang="zh-CN" altLang="en-US" sz="2400">
                <a:latin typeface="微软雅黑" panose="020b0503020204020204" charset="-122"/>
                <a:ea typeface="微软雅黑" panose="020b0503020204020204" charset="-122"/>
              </a:rPr>
              <a:t>①</a:t>
            </a:r>
            <a:r>
              <a:rPr lang="zh-CN" altLang="en-US" sz="2400">
                <a:solidFill>
                  <a:srgbClr val="0F09F5"/>
                </a:solidFill>
                <a:latin typeface="微软雅黑" panose="020b0503020204020204" charset="-122"/>
                <a:ea typeface="微软雅黑" panose="020b0503020204020204" charset="-122"/>
              </a:rPr>
              <a:t>研究</a:t>
            </a:r>
            <a:r>
              <a:rPr lang="zh-CN" altLang="en-US" sz="2400">
                <a:latin typeface="微软雅黑" panose="020b0503020204020204" charset="-122"/>
                <a:ea typeface="微软雅黑" panose="020b0503020204020204" charset="-122"/>
              </a:rPr>
              <a:t>上要</a:t>
            </a:r>
            <a:r>
              <a:rPr lang="zh-CN" altLang="en-US" sz="2400">
                <a:solidFill>
                  <a:srgbClr val="FF0066"/>
                </a:solidFill>
                <a:latin typeface="微软雅黑" panose="020b0503020204020204" charset="-122"/>
                <a:ea typeface="微软雅黑" panose="020b0503020204020204" charset="-122"/>
              </a:rPr>
              <a:t>大胆</a:t>
            </a:r>
            <a:r>
              <a:rPr lang="zh-CN" altLang="en-US" sz="2400">
                <a:latin typeface="微软雅黑" panose="020b0503020204020204" charset="-122"/>
                <a:ea typeface="微软雅黑" panose="020b0503020204020204" charset="-122"/>
              </a:rPr>
              <a:t>，坚持</a:t>
            </a:r>
            <a:r>
              <a:rPr lang="zh-CN" altLang="en-US" sz="2400" u="sng">
                <a:solidFill>
                  <a:srgbClr val="FF0000"/>
                </a:solidFill>
                <a:latin typeface="微软雅黑" panose="020b0503020204020204" charset="-122"/>
                <a:ea typeface="微软雅黑" panose="020b0503020204020204" charset="-122"/>
              </a:rPr>
              <a:t>自主创新</a:t>
            </a:r>
            <a:endParaRPr lang="zh-CN" altLang="en-US" sz="2400" u="sng">
              <a:solidFill>
                <a:srgbClr val="FF0000"/>
              </a:solidFill>
              <a:latin typeface="微软雅黑" panose="020b0503020204020204" charset="-122"/>
              <a:ea typeface="微软雅黑" panose="020b0503020204020204" charset="-122"/>
            </a:endParaRPr>
          </a:p>
        </p:txBody>
      </p:sp>
      <p:sp>
        <p:nvSpPr>
          <p:cNvPr id="8" name="文本框 7"/>
          <p:cNvSpPr txBox="1"/>
          <p:nvPr/>
        </p:nvSpPr>
        <p:spPr>
          <a:xfrm>
            <a:off x="413068" y="5609590"/>
            <a:ext cx="8208962" cy="460375"/>
          </a:xfrm>
          <a:prstGeom prst="rect">
            <a:avLst/>
          </a:prstGeom>
          <a:noFill/>
          <a:ln w="9525">
            <a:noFill/>
          </a:ln>
        </p:spPr>
        <p:txBody>
          <a:bodyPr anchor="t">
            <a:spAutoFit/>
          </a:bodyPr>
          <a:lstStyle/>
          <a:p>
            <a:r>
              <a:rPr lang="zh-CN" altLang="en-US" sz="2400">
                <a:latin typeface="微软雅黑" panose="020b0503020204020204" charset="-122"/>
                <a:ea typeface="微软雅黑" panose="020b0503020204020204" charset="-122"/>
              </a:rPr>
              <a:t>②</a:t>
            </a:r>
            <a:r>
              <a:rPr lang="zh-CN" altLang="en-US" sz="2400">
                <a:solidFill>
                  <a:srgbClr val="0F09F5"/>
                </a:solidFill>
                <a:latin typeface="微软雅黑" panose="020b0503020204020204" charset="-122"/>
                <a:ea typeface="微软雅黑" panose="020b0503020204020204" charset="-122"/>
              </a:rPr>
              <a:t>推广</a:t>
            </a:r>
            <a:r>
              <a:rPr lang="zh-CN" altLang="en-US" sz="2400">
                <a:latin typeface="微软雅黑" panose="020b0503020204020204" charset="-122"/>
                <a:ea typeface="微软雅黑" panose="020b0503020204020204" charset="-122"/>
              </a:rPr>
              <a:t>上要</a:t>
            </a:r>
            <a:r>
              <a:rPr lang="zh-CN" altLang="en-US" sz="2400">
                <a:solidFill>
                  <a:srgbClr val="FF0066"/>
                </a:solidFill>
                <a:latin typeface="微软雅黑" panose="020b0503020204020204" charset="-122"/>
                <a:ea typeface="微软雅黑" panose="020b0503020204020204" charset="-122"/>
              </a:rPr>
              <a:t>慎重</a:t>
            </a:r>
            <a:r>
              <a:rPr lang="zh-CN" altLang="en-US" sz="2400">
                <a:latin typeface="微软雅黑" panose="020b0503020204020204" charset="-122"/>
                <a:ea typeface="微软雅黑" panose="020b0503020204020204" charset="-122"/>
              </a:rPr>
              <a:t>，做到</a:t>
            </a:r>
            <a:r>
              <a:rPr lang="zh-CN" altLang="en-US" sz="2400" u="sng">
                <a:solidFill>
                  <a:srgbClr val="FF0000"/>
                </a:solidFill>
                <a:latin typeface="微软雅黑" panose="020b0503020204020204" charset="-122"/>
                <a:ea typeface="微软雅黑" panose="020b0503020204020204" charset="-122"/>
              </a:rPr>
              <a:t>确保安全</a:t>
            </a:r>
            <a:endParaRPr lang="zh-CN" altLang="en-US" sz="2400" u="sng">
              <a:solidFill>
                <a:srgbClr val="FF0000"/>
              </a:solidFill>
              <a:latin typeface="微软雅黑" panose="020b0503020204020204" charset="-122"/>
              <a:ea typeface="微软雅黑" panose="020b0503020204020204" charset="-122"/>
            </a:endParaRPr>
          </a:p>
        </p:txBody>
      </p:sp>
      <p:sp>
        <p:nvSpPr>
          <p:cNvPr id="9" name="文本框 8"/>
          <p:cNvSpPr txBox="1"/>
          <p:nvPr/>
        </p:nvSpPr>
        <p:spPr>
          <a:xfrm>
            <a:off x="413068" y="6173788"/>
            <a:ext cx="8207375" cy="460375"/>
          </a:xfrm>
          <a:prstGeom prst="rect">
            <a:avLst/>
          </a:prstGeom>
          <a:noFill/>
          <a:ln w="9525">
            <a:noFill/>
          </a:ln>
        </p:spPr>
        <p:txBody>
          <a:bodyPr anchor="t">
            <a:spAutoFit/>
          </a:bodyPr>
          <a:lstStyle/>
          <a:p>
            <a:r>
              <a:rPr lang="zh-CN" altLang="en-US" sz="2400">
                <a:latin typeface="微软雅黑" panose="020b0503020204020204" charset="-122"/>
                <a:ea typeface="微软雅黑" panose="020b0503020204020204" charset="-122"/>
              </a:rPr>
              <a:t>③</a:t>
            </a:r>
            <a:r>
              <a:rPr lang="zh-CN" altLang="en-US" sz="2400">
                <a:solidFill>
                  <a:srgbClr val="0F09F5"/>
                </a:solidFill>
                <a:latin typeface="微软雅黑" panose="020b0503020204020204" charset="-122"/>
                <a:ea typeface="微软雅黑" panose="020b0503020204020204" charset="-122"/>
              </a:rPr>
              <a:t>管理</a:t>
            </a:r>
            <a:r>
              <a:rPr lang="zh-CN" altLang="en-US" sz="2400">
                <a:latin typeface="微软雅黑" panose="020b0503020204020204" charset="-122"/>
                <a:ea typeface="微软雅黑" panose="020b0503020204020204" charset="-122"/>
              </a:rPr>
              <a:t>上要</a:t>
            </a:r>
            <a:r>
              <a:rPr lang="zh-CN" altLang="en-US" sz="2400">
                <a:solidFill>
                  <a:srgbClr val="FF0066"/>
                </a:solidFill>
                <a:latin typeface="微软雅黑" panose="020b0503020204020204" charset="-122"/>
                <a:ea typeface="微软雅黑" panose="020b0503020204020204" charset="-122"/>
              </a:rPr>
              <a:t>严格</a:t>
            </a:r>
            <a:r>
              <a:rPr lang="zh-CN" altLang="en-US" sz="2400">
                <a:latin typeface="微软雅黑" panose="020b0503020204020204" charset="-122"/>
                <a:ea typeface="微软雅黑" panose="020b0503020204020204" charset="-122"/>
              </a:rPr>
              <a:t>，坚持</a:t>
            </a:r>
            <a:r>
              <a:rPr lang="zh-CN" altLang="en-US" sz="2400" u="sng">
                <a:solidFill>
                  <a:srgbClr val="FF0000"/>
                </a:solidFill>
                <a:latin typeface="微软雅黑" panose="020b0503020204020204" charset="-122"/>
                <a:ea typeface="微软雅黑" panose="020b0503020204020204" charset="-122"/>
              </a:rPr>
              <a:t>依法监督</a:t>
            </a:r>
            <a:endParaRPr lang="zh-CN" altLang="en-US" sz="2400" u="sng">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after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p:bldP spid="2" grpId="0"/>
      <p:bldP spid="8" grpId="0"/>
      <p:bldP spid="9"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3" name="图片 102"/>
          <p:cNvPicPr/>
          <p:nvPr/>
        </p:nvPicPr>
        <p:blipFill>
          <a:blip r:embed="rId2"/>
          <a:stretch>
            <a:fillRect/>
          </a:stretch>
        </p:blipFill>
        <p:spPr>
          <a:xfrm>
            <a:off x="2814850" y="317156"/>
            <a:ext cx="5213816" cy="2936896"/>
          </a:xfrm>
          <a:prstGeom prst="rect">
            <a:avLst/>
          </a:prstGeom>
          <a:noFill/>
          <a:ln w="9525">
            <a:noFill/>
          </a:ln>
        </p:spPr>
      </p:pic>
      <p:pic>
        <p:nvPicPr>
          <p:cNvPr id="9" name="图片 8"/>
          <p:cNvPicPr>
            <a:picLocks noChangeAspect="1"/>
          </p:cNvPicPr>
          <p:nvPr/>
        </p:nvPicPr>
        <p:blipFill>
          <a:blip r:embed="rId3"/>
          <a:stretch>
            <a:fillRect/>
          </a:stretch>
        </p:blipFill>
        <p:spPr>
          <a:xfrm>
            <a:off x="974981" y="3722268"/>
            <a:ext cx="4917559" cy="3393747"/>
          </a:xfrm>
          <a:prstGeom prst="rect">
            <a:avLst/>
          </a:prstGeom>
        </p:spPr>
      </p:pic>
      <p:pic>
        <p:nvPicPr>
          <p:cNvPr id="11" name="图片 10"/>
          <p:cNvPicPr>
            <a:picLocks noChangeAspect="1"/>
          </p:cNvPicPr>
          <p:nvPr/>
        </p:nvPicPr>
        <p:blipFill>
          <a:blip r:embed="rId4"/>
          <a:stretch>
            <a:fillRect/>
          </a:stretch>
        </p:blipFill>
        <p:spPr>
          <a:xfrm>
            <a:off x="6025269" y="3665070"/>
            <a:ext cx="3434812" cy="350814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5" name="文本框 4"/>
          <p:cNvSpPr txBox="1"/>
          <p:nvPr/>
        </p:nvSpPr>
        <p:spPr>
          <a:xfrm>
            <a:off x="304165" y="1139190"/>
            <a:ext cx="10422255" cy="1420495"/>
          </a:xfrm>
          <a:prstGeom prst="rect">
            <a:avLst/>
          </a:prstGeom>
          <a:noFill/>
        </p:spPr>
        <p:txBody>
          <a:bodyPr wrap="square" rtlCol="0" anchor="t">
            <a:spAutoFit/>
          </a:bodyPr>
          <a:lstStyle/>
          <a:p>
            <a:pPr algn="just">
              <a:lnSpc>
                <a:spcPct val="120000"/>
              </a:lnSpc>
              <a:spcAft>
                <a:spcPct val="0"/>
              </a:spcAft>
              <a:tabLst>
                <a:tab pos="2250440"/>
              </a:tabLst>
            </a:pP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我国针对转基因技术，颁布和实施了一系列法规和政策，既维护了消费者对转基因产品</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的</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知情权</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和</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选择权</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又最大程度地保证</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了</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转基因技术</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和</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已经上市</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的</a:t>
            </a:r>
            <a:r>
              <a:rPr lang="zh-CN" altLang="zh-CN" sz="2400" kern="10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转基因</a:t>
            </a:r>
            <a:r>
              <a:rPr lang="zh-CN" altLang="en-US" sz="2400" kern="10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产品</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的</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安全性。</a:t>
            </a:r>
            <a:endParaRPr lang="zh-CN" altLang="en-US" sz="2400"/>
          </a:p>
        </p:txBody>
      </p:sp>
      <p:sp>
        <p:nvSpPr>
          <p:cNvPr id="7" name="文本框 6"/>
          <p:cNvSpPr txBox="1"/>
          <p:nvPr/>
        </p:nvSpPr>
        <p:spPr>
          <a:xfrm>
            <a:off x="337820" y="452120"/>
            <a:ext cx="10952480" cy="694055"/>
          </a:xfrm>
          <a:prstGeom prst="rect">
            <a:avLst/>
          </a:prstGeom>
          <a:noFill/>
        </p:spPr>
        <p:txBody>
          <a:bodyPr wrap="square" rtlCol="0" anchor="t">
            <a:spAutoFit/>
          </a:bodyPr>
          <a:lstStyle/>
          <a:p>
            <a:pPr algn="just">
              <a:lnSpc>
                <a:spcPct val="140000"/>
              </a:lnSpc>
              <a:spcAft>
                <a:spcPct val="0"/>
              </a:spcAft>
              <a:tabLst>
                <a:tab pos="2250440"/>
              </a:tabLst>
            </a:pPr>
            <a:r>
              <a:rPr lang="en-US" altLang="zh-CN" sz="2800" kern="100">
                <a:latin typeface="Times New Roman" panose="02020603050405020304" pitchFamily="18" charset="0"/>
                <a:ea typeface="微软雅黑" panose="020b0503020204020204" charset="-122"/>
                <a:cs typeface="Times New Roman" panose="02020603050405020304" pitchFamily="18" charset="0"/>
                <a:sym typeface="+mn-ea"/>
              </a:rPr>
              <a:t>3.</a:t>
            </a:r>
            <a:r>
              <a:rPr lang="zh-CN" altLang="en-US" sz="2800" kern="100">
                <a:latin typeface="Times New Roman" panose="02020603050405020304" pitchFamily="18" charset="0"/>
                <a:ea typeface="微软雅黑" panose="020b0503020204020204" charset="-122"/>
                <a:cs typeface="Times New Roman" panose="02020603050405020304" pitchFamily="18" charset="0"/>
                <a:sym typeface="+mn-ea"/>
              </a:rPr>
              <a:t>制定相关法律法规</a:t>
            </a:r>
            <a:endParaRPr lang="zh-CN" sz="28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 name="文本框 1"/>
          <p:cNvSpPr txBox="1"/>
          <p:nvPr/>
        </p:nvSpPr>
        <p:spPr>
          <a:xfrm>
            <a:off x="330835" y="2637790"/>
            <a:ext cx="10952480" cy="1124585"/>
          </a:xfrm>
          <a:prstGeom prst="rect">
            <a:avLst/>
          </a:prstGeom>
          <a:noFill/>
        </p:spPr>
        <p:txBody>
          <a:bodyPr wrap="square" rtlCol="0" anchor="t">
            <a:spAutoFit/>
          </a:bodyPr>
          <a:lstStyle/>
          <a:p>
            <a:pPr algn="just">
              <a:lnSpc>
                <a:spcPct val="140000"/>
              </a:lnSpc>
              <a:spcAft>
                <a:spcPct val="0"/>
              </a:spcAft>
              <a:tabLst>
                <a:tab pos="2250440"/>
              </a:tabLst>
            </a:pPr>
            <a:r>
              <a:rPr lang="en-US" sz="2400" kern="100">
                <a:latin typeface="Times New Roman" panose="02020603050405020304" pitchFamily="18" charset="0"/>
                <a:ea typeface="微软雅黑" panose="020b0503020204020204" charset="-122"/>
                <a:cs typeface="Times New Roman" panose="02020603050405020304" pitchFamily="18" charset="0"/>
                <a:sym typeface="+mn-ea"/>
              </a:rPr>
              <a:t>1993年，我国制定了国家法规——《基因工程安全管理办法》。</a:t>
            </a:r>
            <a:endParaRPr lang="en-US" sz="2400" kern="100">
              <a:latin typeface="Times New Roman" panose="02020603050405020304" pitchFamily="18" charset="0"/>
              <a:ea typeface="微软雅黑" panose="020b0503020204020204" charset="-122"/>
              <a:cs typeface="Times New Roman" panose="02020603050405020304" pitchFamily="18" charset="0"/>
              <a:sym typeface="+mn-ea"/>
            </a:endParaRPr>
          </a:p>
          <a:p>
            <a:pPr algn="just">
              <a:lnSpc>
                <a:spcPct val="140000"/>
              </a:lnSpc>
              <a:spcAft>
                <a:spcPct val="0"/>
              </a:spcAft>
              <a:tabLst>
                <a:tab pos="2250440"/>
              </a:tabLst>
            </a:pPr>
            <a:r>
              <a:rPr lang="en-US" sz="2400" kern="100">
                <a:latin typeface="Times New Roman" panose="02020603050405020304" pitchFamily="18" charset="0"/>
                <a:ea typeface="微软雅黑" panose="020b0503020204020204" charset="-122"/>
                <a:cs typeface="Times New Roman" panose="02020603050405020304" pitchFamily="18" charset="0"/>
                <a:sym typeface="+mn-ea"/>
              </a:rPr>
              <a:t>2002年，我国农业部又颁布了《农业转基因生物标识管理办法》</a:t>
            </a:r>
            <a:endParaRPr lang="en-US"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文本框 2"/>
          <p:cNvSpPr txBox="1"/>
          <p:nvPr/>
        </p:nvSpPr>
        <p:spPr>
          <a:xfrm>
            <a:off x="351790" y="3780155"/>
            <a:ext cx="10952480" cy="607695"/>
          </a:xfrm>
          <a:prstGeom prst="rect">
            <a:avLst/>
          </a:prstGeom>
          <a:noFill/>
        </p:spPr>
        <p:txBody>
          <a:bodyPr wrap="square" rtlCol="0" anchor="t">
            <a:spAutoFit/>
          </a:bodyPr>
          <a:lstStyle/>
          <a:p>
            <a:pPr algn="just">
              <a:lnSpc>
                <a:spcPct val="140000"/>
              </a:lnSpc>
              <a:spcAft>
                <a:spcPct val="0"/>
              </a:spcAft>
              <a:tabLst>
                <a:tab pos="2250440"/>
              </a:tabLst>
            </a:pPr>
            <a:r>
              <a:rPr lang="zh-CN" altLang="en-US" sz="2400" kern="100">
                <a:latin typeface="Times New Roman" panose="02020603050405020304" pitchFamily="18" charset="0"/>
                <a:ea typeface="微软雅黑" panose="020b0503020204020204" charset="-122"/>
                <a:cs typeface="Times New Roman" panose="02020603050405020304" pitchFamily="18" charset="0"/>
                <a:sym typeface="+mn-ea"/>
              </a:rPr>
              <a:t>①</a:t>
            </a:r>
            <a:r>
              <a:rPr lang="en-US" sz="2400" kern="100">
                <a:latin typeface="Times New Roman" panose="02020603050405020304" pitchFamily="18" charset="0"/>
                <a:ea typeface="微软雅黑" panose="020b0503020204020204" charset="-122"/>
                <a:cs typeface="Times New Roman" panose="02020603050405020304" pitchFamily="18" charset="0"/>
                <a:sym typeface="+mn-ea"/>
              </a:rPr>
              <a:t>转基因动植物和微生物，应直接标</a:t>
            </a:r>
            <a:r>
              <a:rPr 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“注转基因XX”</a:t>
            </a:r>
            <a:r>
              <a:rPr lang="en-US" sz="2400" kern="100">
                <a:latin typeface="Times New Roman" panose="02020603050405020304" pitchFamily="18" charset="0"/>
                <a:ea typeface="微软雅黑" panose="020b0503020204020204" charset="-122"/>
                <a:cs typeface="Times New Roman" panose="02020603050405020304" pitchFamily="18" charset="0"/>
                <a:sym typeface="+mn-ea"/>
              </a:rPr>
              <a:t>。</a:t>
            </a:r>
            <a:endParaRPr lang="en-US"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文本框 3"/>
          <p:cNvSpPr txBox="1"/>
          <p:nvPr/>
        </p:nvSpPr>
        <p:spPr>
          <a:xfrm>
            <a:off x="351790" y="4442460"/>
            <a:ext cx="10952480" cy="607695"/>
          </a:xfrm>
          <a:prstGeom prst="rect">
            <a:avLst/>
          </a:prstGeom>
          <a:noFill/>
        </p:spPr>
        <p:txBody>
          <a:bodyPr wrap="square" rtlCol="0" anchor="t">
            <a:spAutoFit/>
          </a:bodyPr>
          <a:lstStyle/>
          <a:p>
            <a:pPr algn="just">
              <a:lnSpc>
                <a:spcPct val="140000"/>
              </a:lnSpc>
              <a:spcAft>
                <a:spcPct val="0"/>
              </a:spcAft>
              <a:tabLst>
                <a:tab pos="2250440"/>
              </a:tabLst>
            </a:pPr>
            <a:r>
              <a:rPr lang="zh-CN" altLang="en-US" sz="2400" kern="100">
                <a:latin typeface="Times New Roman" panose="02020603050405020304" pitchFamily="18" charset="0"/>
                <a:ea typeface="微软雅黑" panose="020b0503020204020204" charset="-122"/>
                <a:cs typeface="Times New Roman" panose="02020603050405020304" pitchFamily="18" charset="0"/>
                <a:sym typeface="+mn-ea"/>
              </a:rPr>
              <a:t>②</a:t>
            </a:r>
            <a:r>
              <a:rPr lang="en-US" sz="2400" kern="100">
                <a:latin typeface="Times New Roman" panose="02020603050405020304" pitchFamily="18" charset="0"/>
                <a:ea typeface="微软雅黑" panose="020b0503020204020204" charset="-122"/>
                <a:cs typeface="Times New Roman" panose="02020603050405020304" pitchFamily="18" charset="0"/>
                <a:sym typeface="+mn-ea"/>
              </a:rPr>
              <a:t>转基因农产品的直接加工品，标注为</a:t>
            </a:r>
            <a:r>
              <a:rPr 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“加工原料为转基因XX”</a:t>
            </a:r>
            <a:r>
              <a:rPr lang="en-US" sz="2400" kern="100">
                <a:latin typeface="Times New Roman" panose="02020603050405020304" pitchFamily="18" charset="0"/>
                <a:ea typeface="微软雅黑" panose="020b0503020204020204" charset="-122"/>
                <a:cs typeface="Times New Roman" panose="02020603050405020304" pitchFamily="18" charset="0"/>
                <a:sym typeface="+mn-ea"/>
              </a:rPr>
              <a:t>。</a:t>
            </a:r>
            <a:endParaRPr lang="en-US"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 name="文本框 7"/>
          <p:cNvSpPr txBox="1"/>
          <p:nvPr/>
        </p:nvSpPr>
        <p:spPr>
          <a:xfrm>
            <a:off x="351790" y="5077460"/>
            <a:ext cx="10952480" cy="607695"/>
          </a:xfrm>
          <a:prstGeom prst="rect">
            <a:avLst/>
          </a:prstGeom>
          <a:noFill/>
        </p:spPr>
        <p:txBody>
          <a:bodyPr wrap="square" rtlCol="0" anchor="t">
            <a:spAutoFit/>
          </a:bodyPr>
          <a:lstStyle/>
          <a:p>
            <a:pPr algn="just">
              <a:lnSpc>
                <a:spcPct val="140000"/>
              </a:lnSpc>
              <a:spcAft>
                <a:spcPct val="0"/>
              </a:spcAft>
              <a:tabLst>
                <a:tab pos="2250440"/>
              </a:tabLst>
            </a:pPr>
            <a:r>
              <a:rPr lang="zh-CN" altLang="en-US" sz="2400" kern="100">
                <a:latin typeface="Times New Roman" panose="02020603050405020304" pitchFamily="18" charset="0"/>
                <a:ea typeface="微软雅黑" panose="020b0503020204020204" charset="-122"/>
                <a:cs typeface="Times New Roman" panose="02020603050405020304" pitchFamily="18" charset="0"/>
                <a:sym typeface="+mn-ea"/>
              </a:rPr>
              <a:t>③</a:t>
            </a:r>
            <a:r>
              <a:rPr lang="en-US"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“本产品加工原料中有转基因x x，但本产品中已不再含有转基因成分”</a:t>
            </a:r>
            <a:r>
              <a:rPr lang="en-US" sz="2400" kern="100">
                <a:latin typeface="Times New Roman" panose="02020603050405020304" pitchFamily="18" charset="0"/>
                <a:ea typeface="微软雅黑" panose="020b0503020204020204" charset="-122"/>
                <a:cs typeface="Times New Roman" panose="02020603050405020304" pitchFamily="18" charset="0"/>
                <a:sym typeface="+mn-ea"/>
              </a:rPr>
              <a:t>。</a:t>
            </a:r>
            <a:endParaRPr lang="en-US"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9" name="New picture"/>
          <p:cNvPicPr/>
          <p:nvPr/>
        </p:nvPicPr>
        <p:blipFill>
          <a:blip r:embed="rId2"/>
          <a:stretch>
            <a:fillRect/>
          </a:stretch>
        </p:blipFill>
        <p:spPr>
          <a:xfrm>
            <a:off x="11785600" y="12407900"/>
            <a:ext cx="342900" cy="2540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3"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4"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1"/>
      <p:bldP spid="3" grpId="2"/>
      <p:bldP spid="4" grpId="3"/>
      <p:bldP spid="8" grpId="4"/>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标题 3"/>
          <p:cNvSpPr>
            <a:spLocks noGrp="1"/>
          </p:cNvSpPr>
          <p:nvPr>
            <p:ph type="title"/>
          </p:nvPr>
        </p:nvSpPr>
        <p:spPr>
          <a:xfrm>
            <a:off x="-1151" y="3008394"/>
            <a:ext cx="11880000" cy="1476000"/>
          </a:xfrm>
          <a:solidFill>
            <a:srgbClr val="E65500"/>
          </a:solidFill>
        </p:spPr>
        <p:txBody>
          <a:bodyPr>
            <a:noAutofit/>
          </a:bodyPr>
          <a:lstStyle/>
          <a:p>
            <a:pPr algn="ctr"/>
            <a:r>
              <a:rPr lang="zh-CN" altLang="en-US" sz="4155" b="1">
                <a:solidFill>
                  <a:schemeClr val="bg1"/>
                </a:solidFill>
              </a:rPr>
              <a:t>专题</a:t>
            </a:r>
            <a:r>
              <a:rPr lang="en-US" altLang="zh-CN" sz="4155" b="1" smtClean="0">
                <a:solidFill>
                  <a:schemeClr val="bg1"/>
                </a:solidFill>
              </a:rPr>
              <a:t>4 </a:t>
            </a:r>
            <a:r>
              <a:rPr lang="zh-CN" altLang="en-US" sz="4155" b="1" smtClean="0">
                <a:solidFill>
                  <a:schemeClr val="bg1"/>
                </a:solidFill>
              </a:rPr>
              <a:t>生物技术</a:t>
            </a:r>
            <a:r>
              <a:rPr lang="zh-CN" altLang="en-US" sz="4155" b="1">
                <a:solidFill>
                  <a:schemeClr val="bg1"/>
                </a:solidFill>
              </a:rPr>
              <a:t>的安全性和伦理问题</a:t>
            </a:r>
            <a:endParaRPr lang="zh-CN" altLang="en-US" sz="4155" b="1">
              <a:solidFill>
                <a:schemeClr val="bg1"/>
              </a:solidFill>
            </a:endParaRPr>
          </a:p>
        </p:txBody>
      </p:sp>
      <p:sp>
        <p:nvSpPr>
          <p:cNvPr id="13315" name="文本框 17412"/>
          <p:cNvSpPr/>
          <p:nvPr/>
        </p:nvSpPr>
        <p:spPr>
          <a:xfrm>
            <a:off x="1076178" y="4882728"/>
            <a:ext cx="6817926" cy="589280"/>
          </a:xfrm>
          <a:prstGeom prst="rect">
            <a:avLst/>
          </a:prstGeom>
          <a:noFill/>
          <a:ln w="9525">
            <a:noFill/>
          </a:ln>
        </p:spPr>
        <p:txBody>
          <a:bodyPr>
            <a:spAutoFit/>
          </a:bodyPr>
          <a:lstStyle/>
          <a:p>
            <a:pPr>
              <a:spcBef>
                <a:spcPct val="50000"/>
              </a:spcBef>
            </a:pPr>
            <a:r>
              <a:rPr lang="en-US" altLang="zh-CN" sz="3235" b="1">
                <a:latin typeface="宋体" panose="02010600030101010101" pitchFamily="2" charset="-122"/>
                <a:ea typeface="宋体" panose="02010600030101010101" pitchFamily="2" charset="-122"/>
                <a:cs typeface="宋体" panose="02010600030101010101" pitchFamily="2" charset="-122"/>
              </a:rPr>
              <a:t>4.1   </a:t>
            </a:r>
            <a:r>
              <a:rPr lang="zh-CN" altLang="en-US" sz="3235" b="1">
                <a:latin typeface="宋体" panose="02010600030101010101" pitchFamily="2" charset="-122"/>
                <a:ea typeface="宋体" panose="02010600030101010101" pitchFamily="2" charset="-122"/>
                <a:cs typeface="宋体" panose="02010600030101010101" pitchFamily="2" charset="-122"/>
              </a:rPr>
              <a:t>转基因生物的安全性</a:t>
            </a:r>
            <a:endParaRPr lang="zh-CN" altLang="en-US" sz="3235" b="1">
              <a:latin typeface="宋体" panose="02010600030101010101" pitchFamily="2" charset="-122"/>
              <a:ea typeface="宋体" panose="02010600030101010101" pitchFamily="2" charset="-122"/>
              <a:cs typeface="宋体" panose="02010600030101010101" pitchFamily="2" charset="-122"/>
            </a:endParaRPr>
          </a:p>
        </p:txBody>
      </p:sp>
      <p:sp>
        <p:nvSpPr>
          <p:cNvPr id="13316" name="文本框 17413"/>
          <p:cNvSpPr/>
          <p:nvPr/>
        </p:nvSpPr>
        <p:spPr>
          <a:xfrm>
            <a:off x="1076178" y="5887359"/>
            <a:ext cx="9146177" cy="589280"/>
          </a:xfrm>
          <a:prstGeom prst="rect">
            <a:avLst/>
          </a:prstGeom>
          <a:noFill/>
          <a:ln w="9525">
            <a:noFill/>
          </a:ln>
        </p:spPr>
        <p:txBody>
          <a:bodyPr>
            <a:spAutoFit/>
          </a:bodyPr>
          <a:lstStyle/>
          <a:p>
            <a:pPr>
              <a:spcBef>
                <a:spcPct val="50000"/>
              </a:spcBef>
            </a:pPr>
            <a:r>
              <a:rPr lang="en-US" altLang="zh-CN" sz="3235" b="1">
                <a:latin typeface="宋体" panose="02010600030101010101" pitchFamily="2" charset="-122"/>
                <a:ea typeface="宋体" panose="02010600030101010101" pitchFamily="2" charset="-122"/>
                <a:cs typeface="宋体" panose="02010600030101010101" pitchFamily="2" charset="-122"/>
              </a:rPr>
              <a:t>4.2   </a:t>
            </a:r>
            <a:r>
              <a:rPr lang="zh-CN" altLang="en-US" sz="3235" b="1">
                <a:latin typeface="宋体" panose="02010600030101010101" pitchFamily="2" charset="-122"/>
                <a:ea typeface="宋体" panose="02010600030101010101" pitchFamily="2" charset="-122"/>
                <a:cs typeface="宋体" panose="02010600030101010101" pitchFamily="2" charset="-122"/>
              </a:rPr>
              <a:t>关注生物技术的伦理问题</a:t>
            </a:r>
            <a:endParaRPr lang="zh-CN" altLang="en-US" sz="3235" b="1">
              <a:latin typeface="宋体" panose="02010600030101010101" pitchFamily="2" charset="-122"/>
              <a:ea typeface="宋体" panose="02010600030101010101" pitchFamily="2" charset="-122"/>
              <a:cs typeface="宋体" panose="02010600030101010101" pitchFamily="2" charset="-122"/>
            </a:endParaRPr>
          </a:p>
        </p:txBody>
      </p:sp>
      <p:sp>
        <p:nvSpPr>
          <p:cNvPr id="13317" name="文本框 17414"/>
          <p:cNvSpPr/>
          <p:nvPr/>
        </p:nvSpPr>
        <p:spPr>
          <a:xfrm>
            <a:off x="1076178" y="6884657"/>
            <a:ext cx="9146177" cy="589280"/>
          </a:xfrm>
          <a:prstGeom prst="rect">
            <a:avLst/>
          </a:prstGeom>
          <a:noFill/>
          <a:ln w="9525">
            <a:noFill/>
          </a:ln>
        </p:spPr>
        <p:txBody>
          <a:bodyPr>
            <a:spAutoFit/>
          </a:bodyPr>
          <a:lstStyle/>
          <a:p>
            <a:pPr>
              <a:spcBef>
                <a:spcPct val="50000"/>
              </a:spcBef>
            </a:pPr>
            <a:r>
              <a:rPr lang="en-US" altLang="zh-CN" sz="3235" b="1">
                <a:latin typeface="宋体" panose="02010600030101010101" pitchFamily="2" charset="-122"/>
                <a:ea typeface="宋体" panose="02010600030101010101" pitchFamily="2" charset="-122"/>
                <a:cs typeface="宋体" panose="02010600030101010101" pitchFamily="2" charset="-122"/>
              </a:rPr>
              <a:t>4.3   </a:t>
            </a:r>
            <a:r>
              <a:rPr lang="zh-CN" altLang="en-US" sz="3235" b="1">
                <a:latin typeface="宋体" panose="02010600030101010101" pitchFamily="2" charset="-122"/>
                <a:ea typeface="宋体" panose="02010600030101010101" pitchFamily="2" charset="-122"/>
                <a:cs typeface="宋体" panose="02010600030101010101" pitchFamily="2" charset="-122"/>
              </a:rPr>
              <a:t>禁止生物武器</a:t>
            </a:r>
            <a:endParaRPr lang="zh-CN" altLang="en-US" sz="3235" b="1">
              <a:latin typeface="宋体" panose="02010600030101010101" pitchFamily="2" charset="-122"/>
              <a:ea typeface="宋体" panose="02010600030101010101" pitchFamily="2" charset="-122"/>
              <a:cs typeface="宋体" panose="02010600030101010101" pitchFamily="2" charset="-122"/>
            </a:endParaRPr>
          </a:p>
        </p:txBody>
      </p:sp>
      <p:sp>
        <p:nvSpPr>
          <p:cNvPr id="84995" name="Text Box 3"/>
          <p:cNvSpPr txBox="1">
            <a:spLocks noChangeArrowheads="1"/>
          </p:cNvSpPr>
          <p:nvPr/>
        </p:nvSpPr>
        <p:spPr bwMode="auto">
          <a:xfrm>
            <a:off x="941981" y="276510"/>
            <a:ext cx="9415546" cy="233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3235" b="1">
                <a:latin typeface="仿宋_GB2312" panose="02010609030101010101" pitchFamily="49" charset="-122"/>
                <a:ea typeface="仿宋_GB2312" panose="02010609030101010101" pitchFamily="49" charset="-122"/>
              </a:rPr>
              <a:t>（     </a:t>
            </a:r>
            <a:r>
              <a:rPr lang="zh-CN" altLang="en-US" sz="3235" b="1" smtClean="0">
                <a:latin typeface="仿宋_GB2312" panose="02010609030101010101" pitchFamily="49" charset="-122"/>
                <a:ea typeface="仿宋_GB2312" panose="02010609030101010101" pitchFamily="49" charset="-122"/>
              </a:rPr>
              <a:t>），</a:t>
            </a:r>
            <a:r>
              <a:rPr lang="zh-CN" altLang="en-US" sz="3235" b="1">
                <a:latin typeface="仿宋_GB2312" panose="02010609030101010101" pitchFamily="49" charset="-122"/>
                <a:ea typeface="仿宋_GB2312" panose="02010609030101010101" pitchFamily="49" charset="-122"/>
              </a:rPr>
              <a:t>是指人与人之间的关系</a:t>
            </a:r>
            <a:r>
              <a:rPr lang="zh-CN" altLang="en-US" sz="3235" b="1" smtClean="0">
                <a:latin typeface="仿宋_GB2312" panose="02010609030101010101" pitchFamily="49" charset="-122"/>
                <a:ea typeface="仿宋_GB2312" panose="02010609030101010101" pitchFamily="49" charset="-122"/>
              </a:rPr>
              <a:t>；</a:t>
            </a:r>
            <a:endParaRPr lang="en-US" altLang="zh-CN" sz="3235" b="1" smtClean="0">
              <a:latin typeface="仿宋_GB2312" panose="02010609030101010101" pitchFamily="49" charset="-122"/>
              <a:ea typeface="仿宋_GB2312" panose="02010609030101010101" pitchFamily="49" charset="-122"/>
            </a:endParaRPr>
          </a:p>
          <a:p>
            <a:pPr eaLnBrk="1" hangingPunct="1">
              <a:lnSpc>
                <a:spcPct val="150000"/>
              </a:lnSpc>
            </a:pPr>
            <a:r>
              <a:rPr lang="zh-CN" altLang="en-US" sz="3235" b="1" smtClean="0">
                <a:latin typeface="仿宋_GB2312" panose="02010609030101010101" pitchFamily="49" charset="-122"/>
                <a:ea typeface="仿宋_GB2312" panose="02010609030101010101" pitchFamily="49" charset="-122"/>
              </a:rPr>
              <a:t>（     </a:t>
            </a:r>
            <a:r>
              <a:rPr lang="zh-CN" altLang="en-US" sz="3235" b="1">
                <a:latin typeface="仿宋_GB2312" panose="02010609030101010101" pitchFamily="49" charset="-122"/>
                <a:ea typeface="仿宋_GB2312" panose="02010609030101010101" pitchFamily="49" charset="-122"/>
              </a:rPr>
              <a:t>），是道德和规范</a:t>
            </a:r>
            <a:r>
              <a:rPr lang="zh-CN" altLang="en-US" sz="3235" b="1" smtClean="0">
                <a:latin typeface="仿宋_GB2312" panose="02010609030101010101" pitchFamily="49" charset="-122"/>
                <a:ea typeface="仿宋_GB2312" panose="02010609030101010101" pitchFamily="49" charset="-122"/>
              </a:rPr>
              <a:t>。</a:t>
            </a:r>
            <a:endParaRPr lang="en-US" altLang="zh-CN" sz="3235" b="1" smtClean="0">
              <a:latin typeface="仿宋_GB2312" panose="02010609030101010101" pitchFamily="49" charset="-122"/>
              <a:ea typeface="仿宋_GB2312" panose="02010609030101010101" pitchFamily="49" charset="-122"/>
            </a:endParaRPr>
          </a:p>
          <a:p>
            <a:pPr eaLnBrk="1" hangingPunct="1">
              <a:lnSpc>
                <a:spcPct val="150000"/>
              </a:lnSpc>
            </a:pPr>
            <a:r>
              <a:rPr lang="zh-CN" altLang="en-US" sz="3235" b="1" smtClean="0">
                <a:latin typeface="仿宋_GB2312" panose="02010609030101010101" pitchFamily="49" charset="-122"/>
                <a:ea typeface="仿宋_GB2312" panose="02010609030101010101" pitchFamily="49" charset="-122"/>
              </a:rPr>
              <a:t>伦理</a:t>
            </a:r>
            <a:r>
              <a:rPr lang="zh-CN" altLang="en-US" sz="3235" b="1">
                <a:latin typeface="仿宋_GB2312" panose="02010609030101010101" pitchFamily="49" charset="-122"/>
                <a:ea typeface="仿宋_GB2312" panose="02010609030101010101" pitchFamily="49" charset="-122"/>
              </a:rPr>
              <a:t>是指（   </a:t>
            </a:r>
            <a:r>
              <a:rPr lang="zh-CN" altLang="en-US" sz="3235" b="1" smtClean="0">
                <a:latin typeface="仿宋_GB2312" panose="02010609030101010101" pitchFamily="49" charset="-122"/>
                <a:ea typeface="仿宋_GB2312" panose="02010609030101010101" pitchFamily="49" charset="-122"/>
              </a:rPr>
              <a:t>                    </a:t>
            </a:r>
            <a:r>
              <a:rPr lang="zh-CN" altLang="en-US" sz="3235" b="1">
                <a:latin typeface="仿宋_GB2312" panose="02010609030101010101" pitchFamily="49" charset="-122"/>
                <a:ea typeface="仿宋_GB2312" panose="02010609030101010101" pitchFamily="49" charset="-122"/>
              </a:rPr>
              <a:t>）</a:t>
            </a:r>
            <a:endParaRPr lang="zh-CN" altLang="en-US" sz="3235" b="1">
              <a:latin typeface="仿宋_GB2312" panose="02010609030101010101" pitchFamily="49" charset="-122"/>
              <a:ea typeface="仿宋_GB2312" panose="02010609030101010101" pitchFamily="49" charset="-122"/>
            </a:endParaRPr>
          </a:p>
        </p:txBody>
      </p:sp>
      <p:sp>
        <p:nvSpPr>
          <p:cNvPr id="84996" name="Rectangle 4"/>
          <p:cNvSpPr>
            <a:spLocks noChangeArrowheads="1"/>
          </p:cNvSpPr>
          <p:nvPr/>
        </p:nvSpPr>
        <p:spPr bwMode="auto">
          <a:xfrm>
            <a:off x="1672800" y="293122"/>
            <a:ext cx="596265"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3235" b="1">
                <a:solidFill>
                  <a:srgbClr val="FF3300"/>
                </a:solidFill>
                <a:ea typeface="楷体_GB2312" pitchFamily="49" charset="-122"/>
              </a:rPr>
              <a:t>伦</a:t>
            </a:r>
            <a:endParaRPr lang="zh-CN" altLang="en-US" sz="3235" b="1">
              <a:solidFill>
                <a:srgbClr val="FF3300"/>
              </a:solidFill>
              <a:ea typeface="楷体_GB2312" pitchFamily="49" charset="-122"/>
            </a:endParaRPr>
          </a:p>
        </p:txBody>
      </p:sp>
      <p:sp>
        <p:nvSpPr>
          <p:cNvPr id="84997" name="Rectangle 5"/>
          <p:cNvSpPr>
            <a:spLocks noChangeArrowheads="1"/>
          </p:cNvSpPr>
          <p:nvPr/>
        </p:nvSpPr>
        <p:spPr bwMode="auto">
          <a:xfrm>
            <a:off x="1693426" y="1007432"/>
            <a:ext cx="596265"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3235" b="1">
                <a:solidFill>
                  <a:srgbClr val="FF3300"/>
                </a:solidFill>
                <a:ea typeface="楷体_GB2312" pitchFamily="49" charset="-122"/>
              </a:rPr>
              <a:t>理</a:t>
            </a:r>
            <a:endParaRPr lang="zh-CN" altLang="en-US" sz="3235" b="1">
              <a:solidFill>
                <a:srgbClr val="FF3300"/>
              </a:solidFill>
              <a:ea typeface="楷体_GB2312" pitchFamily="49" charset="-122"/>
            </a:endParaRPr>
          </a:p>
        </p:txBody>
      </p:sp>
      <p:sp>
        <p:nvSpPr>
          <p:cNvPr id="84998" name="Rectangle 6"/>
          <p:cNvSpPr>
            <a:spLocks noChangeArrowheads="1"/>
          </p:cNvSpPr>
          <p:nvPr/>
        </p:nvSpPr>
        <p:spPr bwMode="auto">
          <a:xfrm>
            <a:off x="3289950" y="1732094"/>
            <a:ext cx="4316730" cy="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3235" b="1">
                <a:solidFill>
                  <a:srgbClr val="FF3300"/>
                </a:solidFill>
                <a:ea typeface="楷体_GB2312" pitchFamily="49" charset="-122"/>
              </a:rPr>
              <a:t>人与人之间的道德准则</a:t>
            </a:r>
            <a:endParaRPr lang="zh-CN" altLang="en-US" sz="3235" b="1">
              <a:solidFill>
                <a:srgbClr val="FF3300"/>
              </a:solidFill>
              <a:ea typeface="楷体_GB2312" pitchFamily="49" charset="-122"/>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blinds(horizontal)">
                                      <p:cBhvr>
                                        <p:cTn id="7" dur="500"/>
                                        <p:tgtEl>
                                          <p:spTgt spid="8499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6"/>
                                        </p:tgtEl>
                                        <p:attrNameLst>
                                          <p:attrName>style.visibility</p:attrName>
                                        </p:attrNameLst>
                                      </p:cBhvr>
                                      <p:to>
                                        <p:strVal val="visible"/>
                                      </p:to>
                                    </p:set>
                                    <p:anim to="" calcmode="lin" valueType="num">
                                      <p:cBhvr>
                                        <p:cTn id="12" dur="1" fill="hold"/>
                                        <p:tgtEl>
                                          <p:spTgt spid="84996"/>
                                        </p:tgtEl>
                                      </p:cBhvr>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7"/>
                                        </p:tgtEl>
                                        <p:attrNameLst>
                                          <p:attrName>style.visibility</p:attrName>
                                        </p:attrNameLst>
                                      </p:cBhvr>
                                      <p:to>
                                        <p:strVal val="visible"/>
                                      </p:to>
                                    </p:set>
                                    <p:anim to="" calcmode="lin" valueType="num">
                                      <p:cBhvr>
                                        <p:cTn id="17" dur="1" fill="hold"/>
                                        <p:tgtEl>
                                          <p:spTgt spid="84997"/>
                                        </p:tgtEl>
                                      </p:cBhvr>
                                    </p:anim>
                                  </p:childTnLst>
                                </p:cTn>
                              </p:par>
                            </p:childTnLst>
                          </p:cTn>
                        </p:par>
                      </p:childTnLst>
                    </p:cTn>
                  </p:par>
                  <p:par>
                    <p:cTn id="18" fill="hold" nodeType="clickPar">
                      <p:stCondLst>
                        <p:cond delay="indefinite"/>
                      </p:stCondLst>
                      <p:childTnLst>
                        <p:par>
                          <p:cTn id="19" fill="hold" nodeType="after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8"/>
                                        </p:tgtEl>
                                        <p:attrNameLst>
                                          <p:attrName>style.visibility</p:attrName>
                                        </p:attrNameLst>
                                      </p:cBhvr>
                                      <p:to>
                                        <p:strVal val="visible"/>
                                      </p:to>
                                    </p:set>
                                    <p:anim to="" calcmode="lin" valueType="num">
                                      <p:cBhvr>
                                        <p:cTn id="22" dur="1" fill="hold"/>
                                        <p:tgtEl>
                                          <p:spTgt spid="84998"/>
                                        </p:tgtEl>
                                      </p:cBhvr>
                                    </p:anim>
                                  </p:childTnLst>
                                </p:cTn>
                              </p:par>
                            </p:childTnLst>
                          </p:cTn>
                        </p:par>
                      </p:childTnLst>
                    </p:cTn>
                  </p:par>
                  <p:par>
                    <p:cTn id="23" fill="hold" nodeType="clickPar">
                      <p:stCondLst>
                        <p:cond delay="indefinite"/>
                      </p:stCondLst>
                      <p:childTnLst>
                        <p:par>
                          <p:cTn id="24" fill="hold" nodeType="after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315"/>
                                        </p:tgtEl>
                                        <p:attrNameLst>
                                          <p:attrName>style.visibility</p:attrName>
                                        </p:attrNameLst>
                                      </p:cBhvr>
                                      <p:to>
                                        <p:strVal val="visible"/>
                                      </p:to>
                                    </p:set>
                                    <p:animEffect transition="in" filter="blinds(horizontal)">
                                      <p:cBhvr>
                                        <p:cTn id="27" dur="500" fill="hold"/>
                                        <p:tgtEl>
                                          <p:spTgt spid="1331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316"/>
                                        </p:tgtEl>
                                        <p:attrNameLst>
                                          <p:attrName>style.visibility</p:attrName>
                                        </p:attrNameLst>
                                      </p:cBhvr>
                                      <p:to>
                                        <p:strVal val="visible"/>
                                      </p:to>
                                    </p:set>
                                    <p:animEffect transition="in" filter="blinds(horizontal)">
                                      <p:cBhvr>
                                        <p:cTn id="30" dur="500" fill="hold"/>
                                        <p:tgtEl>
                                          <p:spTgt spid="1331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317"/>
                                        </p:tgtEl>
                                        <p:attrNameLst>
                                          <p:attrName>style.visibility</p:attrName>
                                        </p:attrNameLst>
                                      </p:cBhvr>
                                      <p:to>
                                        <p:strVal val="visible"/>
                                      </p:to>
                                    </p:set>
                                    <p:animEffect transition="in" filter="blinds(horizontal)">
                                      <p:cBhvr>
                                        <p:cTn id="33" dur="500" fill="hold"/>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13316" grpId="0"/>
      <p:bldP spid="13317" grpId="0"/>
      <p:bldP spid="84996" grpId="0"/>
      <p:bldP spid="84997" grpId="0"/>
      <p:bldP spid="84998" grpId="0"/>
      <p:bldP spid="84995"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6145" name="TextBox 8"/>
          <p:cNvSpPr txBox="1"/>
          <p:nvPr/>
        </p:nvSpPr>
        <p:spPr>
          <a:xfrm>
            <a:off x="544566" y="627190"/>
            <a:ext cx="2427333" cy="497840"/>
          </a:xfrm>
          <a:prstGeom prst="rect">
            <a:avLst/>
          </a:prstGeom>
          <a:noFill/>
          <a:ln w="9525">
            <a:noFill/>
          </a:ln>
        </p:spPr>
        <p:txBody>
          <a:bodyPr wrap="square" lIns="0" tIns="0" rIns="0" bIns="0" anchor="ctr">
            <a:spAutoFit/>
          </a:bodyPr>
          <a:lstStyle/>
          <a:p>
            <a:r>
              <a:rPr lang="zh-CN" altLang="en-US" sz="3235" b="1">
                <a:solidFill>
                  <a:srgbClr val="C00000"/>
                </a:solidFill>
                <a:latin typeface="Arial" panose="020b0604020202020204" pitchFamily="34" charset="0"/>
                <a:ea typeface="微软雅黑" panose="020b0503020204020204" charset="-122"/>
                <a:sym typeface="Arial" panose="020b0604020202020204" pitchFamily="34" charset="0"/>
              </a:rPr>
              <a:t>学习目标</a:t>
            </a:r>
            <a:endParaRPr lang="zh-CN" altLang="en-US" sz="3235" b="1">
              <a:solidFill>
                <a:srgbClr val="C00000"/>
              </a:solidFill>
              <a:latin typeface="Arial" panose="020b0604020202020204" pitchFamily="34" charset="0"/>
              <a:ea typeface="微软雅黑" panose="020b0503020204020204" charset="-122"/>
              <a:sym typeface="Arial" panose="020b0604020202020204" pitchFamily="34" charset="0"/>
            </a:endParaRPr>
          </a:p>
        </p:txBody>
      </p:sp>
      <p:sp>
        <p:nvSpPr>
          <p:cNvPr id="6146" name="TextBox 1"/>
          <p:cNvSpPr txBox="1"/>
          <p:nvPr/>
        </p:nvSpPr>
        <p:spPr>
          <a:xfrm>
            <a:off x="506095" y="1089025"/>
            <a:ext cx="10611485" cy="1753235"/>
          </a:xfrm>
          <a:prstGeom prst="rect">
            <a:avLst/>
          </a:prstGeom>
          <a:noFill/>
          <a:ln w="9525">
            <a:noFill/>
          </a:ln>
        </p:spPr>
        <p:txBody>
          <a:bodyPr wrap="square" anchor="t">
            <a:spAutoFit/>
          </a:bodyPr>
          <a:lstStyle/>
          <a:p>
            <a:pPr lvl="0" algn="just">
              <a:lnSpc>
                <a:spcPct val="150000"/>
              </a:lnSpc>
              <a:tabLst>
                <a:tab pos="2430780"/>
              </a:tabLst>
            </a:pPr>
            <a:r>
              <a:rPr lang="en-US" altLang="zh-CN"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1.</a:t>
            </a:r>
            <a:r>
              <a:rPr lang="zh-CN" altLang="en-US"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举例说明转基因产品取得的重要成果</a:t>
            </a:r>
            <a:r>
              <a:rPr lang="zh-CN" altLang="en-US" sz="2400" kern="100" smtClean="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zh-CN" sz="2400" kern="100" smtClean="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endParaRPr>
          </a:p>
          <a:p>
            <a:pPr lvl="0" algn="just">
              <a:lnSpc>
                <a:spcPct val="150000"/>
              </a:lnSpc>
              <a:tabLst>
                <a:tab pos="2430780"/>
              </a:tabLst>
            </a:pPr>
            <a:r>
              <a:rPr lang="en-US" altLang="zh-CN" sz="2400" kern="100" smtClean="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2</a:t>
            </a:r>
            <a:r>
              <a:rPr lang="en-US" altLang="zh-CN"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说出转基因产品安全性问题的不同观点及论据，形成对待转基因产品安全性问题的理性、求实的态度。</a:t>
            </a:r>
            <a:endParaRPr lang="zh-CN" altLang="en-US"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147" name="TextBox 8"/>
          <p:cNvSpPr txBox="1"/>
          <p:nvPr/>
        </p:nvSpPr>
        <p:spPr>
          <a:xfrm>
            <a:off x="544566" y="3836242"/>
            <a:ext cx="1745333" cy="497840"/>
          </a:xfrm>
          <a:prstGeom prst="rect">
            <a:avLst/>
          </a:prstGeom>
          <a:noFill/>
          <a:ln w="9525">
            <a:noFill/>
          </a:ln>
        </p:spPr>
        <p:txBody>
          <a:bodyPr wrap="square" lIns="0" tIns="0" rIns="0" bIns="0" anchor="ctr">
            <a:spAutoFit/>
          </a:bodyPr>
          <a:lstStyle/>
          <a:p>
            <a:r>
              <a:rPr lang="zh-CN" altLang="en-US" sz="3235" b="1">
                <a:solidFill>
                  <a:srgbClr val="C00000"/>
                </a:solidFill>
                <a:latin typeface="Arial" panose="020b0604020202020204" pitchFamily="34" charset="0"/>
                <a:ea typeface="微软雅黑" panose="020b0503020204020204" charset="-122"/>
                <a:sym typeface="Arial" panose="020b0604020202020204" pitchFamily="34" charset="0"/>
              </a:rPr>
              <a:t>核心素养</a:t>
            </a:r>
            <a:endParaRPr lang="zh-CN" altLang="en-US" sz="3235" b="1">
              <a:solidFill>
                <a:srgbClr val="C00000"/>
              </a:solidFill>
              <a:latin typeface="Arial" panose="020b0604020202020204" pitchFamily="34" charset="0"/>
              <a:ea typeface="微软雅黑" panose="020b0503020204020204" charset="-122"/>
              <a:sym typeface="Arial" panose="020b0604020202020204" pitchFamily="34" charset="0"/>
            </a:endParaRPr>
          </a:p>
        </p:txBody>
      </p:sp>
      <p:sp>
        <p:nvSpPr>
          <p:cNvPr id="6148" name="TextBox 1"/>
          <p:cNvSpPr txBox="1"/>
          <p:nvPr/>
        </p:nvSpPr>
        <p:spPr>
          <a:xfrm>
            <a:off x="405130" y="4350385"/>
            <a:ext cx="10624185" cy="2306955"/>
          </a:xfrm>
          <a:prstGeom prst="rect">
            <a:avLst/>
          </a:prstGeom>
          <a:noFill/>
          <a:ln w="9525">
            <a:noFill/>
          </a:ln>
        </p:spPr>
        <p:txBody>
          <a:bodyPr wrap="square" anchor="t">
            <a:spAutoFit/>
          </a:bodyPr>
          <a:lstStyle/>
          <a:p>
            <a:pPr lvl="0" algn="just">
              <a:lnSpc>
                <a:spcPct val="150000"/>
              </a:lnSpc>
              <a:tabLst>
                <a:tab pos="2430780"/>
              </a:tabLst>
            </a:pPr>
            <a:r>
              <a:rPr lang="en-US" altLang="zh-CN"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1.</a:t>
            </a:r>
            <a:r>
              <a:rPr lang="zh-CN" altLang="en-US"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科学思维：在互联网上查阅和收集转基因产品安全性的相关信息，能够对不同的观点运用生物学知识加以理解和辨析</a:t>
            </a:r>
            <a:r>
              <a:rPr lang="zh-CN" altLang="en-US" sz="2400" kern="100" smtClean="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zh-CN" sz="2400" kern="100" smtClean="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endParaRPr>
          </a:p>
          <a:p>
            <a:pPr lvl="0" algn="just">
              <a:lnSpc>
                <a:spcPct val="150000"/>
              </a:lnSpc>
              <a:tabLst>
                <a:tab pos="2430780"/>
              </a:tabLst>
            </a:pPr>
            <a:r>
              <a:rPr lang="en-US" altLang="zh-CN" sz="2400" kern="100" smtClean="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2</a:t>
            </a:r>
            <a:r>
              <a:rPr lang="en-US" altLang="zh-CN"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rPr>
              <a:t>社会责任：关注转基因产品的安全性问题，认同对生物技术安全性问题讨论的必要性。</a:t>
            </a:r>
            <a:endParaRPr lang="zh-CN" altLang="en-US" sz="2400" kern="100">
              <a:solidFill>
                <a:prstClr val="black">
                  <a:lumMod val="50000"/>
                  <a:lumOff val="50000"/>
                </a:prst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cxnSp>
        <p:nvCxnSpPr>
          <p:cNvPr id="5" name="直接连接符 4"/>
          <p:cNvCxnSpPr/>
          <p:nvPr/>
        </p:nvCxnSpPr>
        <p:spPr>
          <a:xfrm flipH="1">
            <a:off x="1084580" y="0"/>
            <a:ext cx="3947160" cy="7920355"/>
          </a:xfrm>
          <a:prstGeom prst="line">
            <a:avLst/>
          </a:prstGeom>
          <a:ln w="63500">
            <a:solidFill>
              <a:srgbClr val="F255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592195" y="1970405"/>
            <a:ext cx="358140" cy="685165"/>
          </a:xfrm>
          <a:prstGeom prst="line">
            <a:avLst/>
          </a:prstGeom>
          <a:ln w="146050">
            <a:solidFill>
              <a:srgbClr val="F25500"/>
            </a:solidFill>
          </a:ln>
        </p:spPr>
        <p:style>
          <a:lnRef idx="1">
            <a:schemeClr val="accent1"/>
          </a:lnRef>
          <a:fillRef idx="0">
            <a:schemeClr val="accent1"/>
          </a:fillRef>
          <a:effectRef idx="0">
            <a:schemeClr val="accent1"/>
          </a:effectRef>
          <a:fontRef idx="minor">
            <a:schemeClr val="tx1"/>
          </a:fontRef>
        </p:style>
      </p:cxnSp>
      <p:pic>
        <p:nvPicPr>
          <p:cNvPr id="7172" name="图片 3"/>
          <p:cNvPicPr>
            <a:picLocks noGrp="1" noChangeAspect="1"/>
          </p:cNvPicPr>
          <p:nvPr/>
        </p:nvPicPr>
        <p:blipFill>
          <a:blip r:embed="rId2"/>
          <a:stretch>
            <a:fillRect/>
          </a:stretch>
        </p:blipFill>
        <p:spPr>
          <a:xfrm>
            <a:off x="330200" y="3267075"/>
            <a:ext cx="11359515" cy="1493520"/>
          </a:xfrm>
          <a:prstGeom prst="rect">
            <a:avLst/>
          </a:prstGeom>
          <a:noFill/>
          <a:ln w="9525">
            <a:noFill/>
          </a:ln>
        </p:spPr>
      </p:pic>
      <p:sp>
        <p:nvSpPr>
          <p:cNvPr id="7173" name="文本框 7"/>
          <p:cNvSpPr txBox="1"/>
          <p:nvPr/>
        </p:nvSpPr>
        <p:spPr>
          <a:xfrm>
            <a:off x="2944495" y="3653155"/>
            <a:ext cx="7346315" cy="583565"/>
          </a:xfrm>
          <a:prstGeom prst="rect">
            <a:avLst/>
          </a:prstGeom>
          <a:noFill/>
          <a:ln w="9525">
            <a:noFill/>
          </a:ln>
        </p:spPr>
        <p:txBody>
          <a:bodyPr wrap="square" anchor="t">
            <a:spAutoFit/>
          </a:bodyPr>
          <a:lstStyle/>
          <a:p>
            <a:pPr lvl="0" algn="r"/>
            <a:r>
              <a:rPr lang="zh-CN" altLang="en-US" sz="3200">
                <a:solidFill>
                  <a:schemeClr val="bg1"/>
                </a:solidFill>
                <a:latin typeface="思源黑体 CN Normal" pitchFamily="34" charset="-122"/>
                <a:ea typeface="思源黑体 CN Normal"/>
                <a:sym typeface="+mn-ea"/>
              </a:rPr>
              <a:t>一、</a:t>
            </a:r>
            <a:r>
              <a:rPr lang="zh-CN" sz="3200">
                <a:solidFill>
                  <a:schemeClr val="bg1"/>
                </a:solidFill>
                <a:latin typeface="思源黑体 CN Normal" pitchFamily="34" charset="-122"/>
                <a:ea typeface="思源黑体 CN Normal"/>
                <a:sym typeface="+mn-ea"/>
              </a:rPr>
              <a:t>转基因成果令人叹为观止</a:t>
            </a:r>
            <a:endParaRPr lang="zh-CN" sz="1800" smtClean="0">
              <a:solidFill>
                <a:schemeClr val="bg1"/>
              </a:solidFill>
              <a:latin typeface="思源黑体 CN Normal" pitchFamily="34" charset="-122"/>
              <a:ea typeface="思源黑体 CN Normal" pitchFamily="34" charset="-122"/>
              <a:sym typeface="+mn-ea"/>
            </a:endParaRPr>
          </a:p>
        </p:txBody>
      </p:sp>
      <p:sp>
        <p:nvSpPr>
          <p:cNvPr id="7174" name="文本框 8"/>
          <p:cNvSpPr txBox="1"/>
          <p:nvPr/>
        </p:nvSpPr>
        <p:spPr>
          <a:xfrm>
            <a:off x="10158327" y="3555129"/>
            <a:ext cx="1464833" cy="922020"/>
          </a:xfrm>
          <a:prstGeom prst="rect">
            <a:avLst/>
          </a:prstGeom>
          <a:noFill/>
          <a:ln w="9525">
            <a:noFill/>
          </a:ln>
        </p:spPr>
        <p:txBody>
          <a:bodyPr wrap="square" anchor="t">
            <a:spAutoFit/>
          </a:bodyPr>
          <a:lstStyle/>
          <a:p>
            <a:pPr algn="ctr"/>
            <a:r>
              <a:rPr lang="en-US" altLang="zh-CN" sz="5400">
                <a:solidFill>
                  <a:srgbClr val="E65500"/>
                </a:solidFill>
                <a:latin typeface="方正粗黑宋简体" panose="02000000000000000000" charset="-122"/>
                <a:ea typeface="方正粗黑宋简体" panose="02000000000000000000" charset="-122"/>
              </a:rPr>
              <a:t>01</a:t>
            </a:r>
            <a:endParaRPr lang="en-US" altLang="zh-CN" sz="5400">
              <a:solidFill>
                <a:srgbClr val="E65500"/>
              </a:solidFill>
              <a:latin typeface="方正粗黑宋简体" panose="02000000000000000000" charset="-122"/>
              <a:ea typeface="方正粗黑宋简体" panose="02000000000000000000" charset="-122"/>
            </a:endParaRPr>
          </a:p>
        </p:txBody>
      </p:sp>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62" name="文本框 61"/>
          <p:cNvSpPr txBox="1"/>
          <p:nvPr/>
        </p:nvSpPr>
        <p:spPr>
          <a:xfrm>
            <a:off x="318770" y="301625"/>
            <a:ext cx="5375275" cy="583565"/>
          </a:xfrm>
          <a:prstGeom prst="rect">
            <a:avLst/>
          </a:prstGeom>
          <a:noFill/>
        </p:spPr>
        <p:txBody>
          <a:bodyPr wrap="square" rtlCol="0">
            <a:spAutoFit/>
          </a:bodyPr>
          <a:lstStyle/>
          <a:p>
            <a:r>
              <a:rPr lang="en-US" altLang="zh-CN" sz="3200"/>
              <a:t>1.</a:t>
            </a:r>
            <a:r>
              <a:rPr lang="zh-CN" altLang="en-US" sz="3200"/>
              <a:t>转基因成果令人叹为观止</a:t>
            </a:r>
            <a:endParaRPr lang="zh-CN" altLang="en-US" sz="3200"/>
          </a:p>
        </p:txBody>
      </p:sp>
      <p:sp>
        <p:nvSpPr>
          <p:cNvPr id="2" name="文本框 1"/>
          <p:cNvSpPr txBox="1"/>
          <p:nvPr/>
        </p:nvSpPr>
        <p:spPr>
          <a:xfrm>
            <a:off x="470535" y="851535"/>
            <a:ext cx="10558145" cy="737235"/>
          </a:xfrm>
          <a:prstGeom prst="rect">
            <a:avLst/>
          </a:prstGeom>
          <a:noFill/>
        </p:spPr>
        <p:txBody>
          <a:bodyPr wrap="square" rtlCol="0" anchor="t">
            <a:spAutoFit/>
          </a:bodyPr>
          <a:lstStyle/>
          <a:p>
            <a:pPr>
              <a:lnSpc>
                <a:spcPct val="150000"/>
              </a:lnSpc>
              <a:spcAft>
                <a:spcPct val="0"/>
              </a:spcAft>
              <a:tabLst>
                <a:tab pos="2250440"/>
              </a:tabLst>
            </a:pPr>
            <a:r>
              <a:rPr lang="en-US" altLang="zh-CN" sz="2800" b="1" kern="100">
                <a:latin typeface="微软雅黑" panose="020b0503020204020204" charset="-122"/>
                <a:ea typeface="微软雅黑" panose="020b0503020204020204" charset="-122"/>
                <a:cs typeface="Courier New" panose="02070309020205020404" pitchFamily="49" charset="0"/>
                <a:sym typeface="+mn-ea"/>
              </a:rPr>
              <a:t>1</a:t>
            </a:r>
            <a:r>
              <a:rPr lang="zh-CN" altLang="en-US" sz="2800" b="1" kern="100">
                <a:latin typeface="微软雅黑" panose="020b0503020204020204" charset="-122"/>
                <a:ea typeface="微软雅黑" panose="020b0503020204020204" charset="-122"/>
                <a:cs typeface="Courier New" panose="02070309020205020404" pitchFamily="49" charset="0"/>
                <a:sym typeface="+mn-ea"/>
              </a:rPr>
              <a:t>）</a:t>
            </a:r>
            <a:r>
              <a:rPr lang="zh-CN" altLang="zh-CN" sz="2800" b="1" kern="100">
                <a:latin typeface="微软雅黑" panose="020b0503020204020204" charset="-122"/>
                <a:ea typeface="微软雅黑" panose="020b0503020204020204" charset="-122"/>
                <a:cs typeface="Courier New" panose="02070309020205020404" pitchFamily="49" charset="0"/>
                <a:sym typeface="+mn-ea"/>
              </a:rPr>
              <a:t>转基因微生物方面</a:t>
            </a:r>
            <a:endPar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文本框 2"/>
          <p:cNvSpPr txBox="1"/>
          <p:nvPr/>
        </p:nvSpPr>
        <p:spPr>
          <a:xfrm>
            <a:off x="548640" y="3244215"/>
            <a:ext cx="10558145" cy="2158365"/>
          </a:xfrm>
          <a:prstGeom prst="rect">
            <a:avLst/>
          </a:prstGeom>
          <a:noFill/>
        </p:spPr>
        <p:txBody>
          <a:bodyPr wrap="square" rtlCol="0" anchor="t">
            <a:spAutoFit/>
          </a:bodyPr>
          <a:lstStyle/>
          <a:p>
            <a:pPr algn="just">
              <a:lnSpc>
                <a:spcPct val="140000"/>
              </a:lnSpc>
              <a:spcAft>
                <a:spcPct val="0"/>
              </a:spcAft>
              <a:tabLst>
                <a:tab pos="2250440"/>
              </a:tabLst>
            </a:pPr>
            <a:r>
              <a:rPr lang="zh-CN" altLang="en-US" sz="2400" kern="100">
                <a:latin typeface="Times New Roman" panose="02020603050405020304" pitchFamily="18" charset="0"/>
                <a:ea typeface="微软雅黑" panose="020b0503020204020204" charset="-122"/>
                <a:cs typeface="Courier New" panose="02070309020205020404" pitchFamily="49" charset="0"/>
                <a:sym typeface="+mn-ea"/>
              </a:rPr>
              <a:t>②</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成果</a:t>
            </a:r>
            <a:endParaRPr lang="zh-CN" altLang="zh-CN" sz="2400" kern="10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ct val="0"/>
              </a:spcAft>
              <a:tabLst>
                <a:tab pos="2250440"/>
              </a:tabLst>
            </a:pPr>
            <a:r>
              <a:rPr lang="en-US" altLang="zh-CN" sz="2400" kern="100">
                <a:latin typeface="宋体" panose="02010600030101010101" pitchFamily="2" charset="-122"/>
                <a:ea typeface="微软雅黑" panose="020b0503020204020204" charset="-122"/>
                <a:cs typeface="Times New Roman" panose="02020603050405020304" pitchFamily="18" charset="0"/>
                <a:sym typeface="+mn-ea"/>
              </a:rPr>
              <a:t>a.</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转基因技术已被用来</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减少</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啤酒酵母双乙酰</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的</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生成，缩短啤酒的发酵周期。</a:t>
            </a:r>
            <a:endParaRPr lang="zh-CN" altLang="zh-CN" sz="2400" kern="10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ct val="0"/>
              </a:spcAft>
              <a:tabLst>
                <a:tab pos="2250440"/>
              </a:tabLst>
            </a:pPr>
            <a:r>
              <a:rPr lang="en-US" altLang="zh-CN" sz="2400" kern="100">
                <a:latin typeface="宋体" panose="02010600030101010101" pitchFamily="2" charset="-122"/>
                <a:ea typeface="微软雅黑" panose="020b0503020204020204" charset="-122"/>
                <a:cs typeface="Times New Roman" panose="02020603050405020304" pitchFamily="18" charset="0"/>
                <a:sym typeface="+mn-ea"/>
              </a:rPr>
              <a:t>b.</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用基因工程技术构建高产、优质的基因工程菌</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来</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生产氨基酸</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zh-CN" sz="2400" kern="10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ct val="0"/>
              </a:spcAft>
              <a:tabLst>
                <a:tab pos="2250440"/>
              </a:tabLst>
            </a:pPr>
            <a:r>
              <a:rPr lang="en-US" altLang="zh-CN" sz="2400" kern="100">
                <a:latin typeface="Times New Roman" panose="02020603050405020304" pitchFamily="18" charset="0"/>
                <a:ea typeface="微软雅黑" panose="020b0503020204020204" charset="-122"/>
                <a:cs typeface="Times New Roman" panose="02020603050405020304" pitchFamily="18" charset="0"/>
                <a:sym typeface="+mn-ea"/>
              </a:rPr>
              <a:t>c.</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用基因工程菌</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来</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生产药物</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文本框 3"/>
          <p:cNvSpPr txBox="1"/>
          <p:nvPr/>
        </p:nvSpPr>
        <p:spPr>
          <a:xfrm>
            <a:off x="548640" y="1595755"/>
            <a:ext cx="10558145" cy="1641475"/>
          </a:xfrm>
          <a:prstGeom prst="rect">
            <a:avLst/>
          </a:prstGeom>
          <a:noFill/>
        </p:spPr>
        <p:txBody>
          <a:bodyPr wrap="square" rtlCol="0" anchor="t">
            <a:spAutoFit/>
          </a:bodyPr>
          <a:lstStyle/>
          <a:p>
            <a:pPr algn="just">
              <a:lnSpc>
                <a:spcPct val="140000"/>
              </a:lnSpc>
              <a:spcAft>
                <a:spcPct val="0"/>
              </a:spcAft>
              <a:tabLst>
                <a:tab pos="2250440"/>
              </a:tabLst>
            </a:pPr>
            <a:r>
              <a:rPr lang="zh-CN" altLang="en-US" sz="2400" kern="100">
                <a:latin typeface="Times New Roman" panose="02020603050405020304" pitchFamily="18" charset="0"/>
                <a:ea typeface="微软雅黑" panose="020b0503020204020204" charset="-122"/>
                <a:cs typeface="Courier New" panose="02070309020205020404" pitchFamily="49" charset="0"/>
                <a:sym typeface="+mn-ea"/>
              </a:rPr>
              <a:t>①</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优点：对微生物的基因改造是基因工程中研究最早、最广泛和取得实际应用成果最多的领域；这是因为微生物</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具有</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生理结构</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和</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遗传物质</a:t>
            </a:r>
            <a:r>
              <a:rPr lang="zh-CN" altLang="zh-CN" sz="2400" kern="10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简单</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400" kern="10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生长繁殖快</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、对</a:t>
            </a:r>
            <a:r>
              <a:rPr lang="zh-CN" altLang="en-US" sz="2400" kern="10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环境因素</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敏感和</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容易进行遗传物质操作</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等</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优点。</a:t>
            </a:r>
            <a:endPar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744220" y="5353685"/>
            <a:ext cx="10494010" cy="460375"/>
          </a:xfrm>
          <a:prstGeom prst="rect">
            <a:avLst/>
          </a:prstGeom>
          <a:noFill/>
        </p:spPr>
        <p:txBody>
          <a:bodyPr wrap="square" rtlCol="0">
            <a:spAutoFit/>
          </a:bodyPr>
          <a:lstStyle/>
          <a:p>
            <a:r>
              <a:rPr lang="en-US" sz="2400"/>
              <a:t>2014</a:t>
            </a:r>
            <a:r>
              <a:rPr lang="zh-CN" altLang="en-US" sz="2400"/>
              <a:t>年，包括基因制药在内的生物制药全球销售额达</a:t>
            </a:r>
            <a:r>
              <a:rPr lang="en-US" altLang="zh-CN" sz="2400"/>
              <a:t>1.2</a:t>
            </a:r>
            <a:r>
              <a:rPr lang="zh-CN" altLang="en-US" sz="2400"/>
              <a:t>万亿元。</a:t>
            </a:r>
            <a:endParaRPr lang="zh-CN" altLang="en-US" sz="2400"/>
          </a:p>
        </p:txBody>
      </p:sp>
      <p:pic>
        <p:nvPicPr>
          <p:cNvPr id="6" name="图片 5"/>
          <p:cNvPicPr>
            <a:picLocks noChangeAspect="1"/>
          </p:cNvPicPr>
          <p:nvPr/>
        </p:nvPicPr>
        <p:blipFill>
          <a:blip r:embed="rId2"/>
          <a:stretch>
            <a:fillRect/>
          </a:stretch>
        </p:blipFill>
        <p:spPr>
          <a:xfrm>
            <a:off x="8180705" y="5721350"/>
            <a:ext cx="3057525" cy="2088515"/>
          </a:xfrm>
          <a:prstGeom prst="rect">
            <a:avLst/>
          </a:prstGeom>
        </p:spPr>
      </p:pic>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P spid="5" grpId="2"/>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62" name="文本框 61"/>
          <p:cNvSpPr txBox="1"/>
          <p:nvPr/>
        </p:nvSpPr>
        <p:spPr>
          <a:xfrm>
            <a:off x="318770" y="301625"/>
            <a:ext cx="5375275" cy="583565"/>
          </a:xfrm>
          <a:prstGeom prst="rect">
            <a:avLst/>
          </a:prstGeom>
          <a:noFill/>
        </p:spPr>
        <p:txBody>
          <a:bodyPr wrap="square" rtlCol="0">
            <a:spAutoFit/>
          </a:bodyPr>
          <a:lstStyle/>
          <a:p>
            <a:r>
              <a:rPr lang="en-US" altLang="zh-CN" sz="3200"/>
              <a:t>1.</a:t>
            </a:r>
            <a:r>
              <a:rPr lang="zh-CN" altLang="en-US" sz="3200"/>
              <a:t>转基因成果令人叹为观止</a:t>
            </a:r>
            <a:endParaRPr lang="zh-CN" altLang="en-US" sz="3200"/>
          </a:p>
        </p:txBody>
      </p:sp>
      <p:sp>
        <p:nvSpPr>
          <p:cNvPr id="2" name="文本框 1"/>
          <p:cNvSpPr txBox="1"/>
          <p:nvPr/>
        </p:nvSpPr>
        <p:spPr>
          <a:xfrm>
            <a:off x="470535" y="889635"/>
            <a:ext cx="9064625" cy="2399665"/>
          </a:xfrm>
          <a:prstGeom prst="rect">
            <a:avLst/>
          </a:prstGeom>
          <a:noFill/>
        </p:spPr>
        <p:txBody>
          <a:bodyPr wrap="square" rtlCol="0" anchor="t">
            <a:spAutoFit/>
          </a:bodyPr>
          <a:lstStyle/>
          <a:p>
            <a:pPr>
              <a:lnSpc>
                <a:spcPct val="150000"/>
              </a:lnSpc>
              <a:spcAft>
                <a:spcPct val="0"/>
              </a:spcAft>
              <a:tabLst>
                <a:tab pos="2250440"/>
              </a:tabLst>
            </a:pPr>
            <a:r>
              <a:rPr lang="en-US" altLang="zh-CN" sz="2800" b="1" kern="100">
                <a:latin typeface="微软雅黑" panose="020b0503020204020204" charset="-122"/>
                <a:ea typeface="微软雅黑" panose="020b0503020204020204" charset="-122"/>
                <a:cs typeface="Courier New" panose="02070309020205020404" pitchFamily="49" charset="0"/>
                <a:sym typeface="+mn-ea"/>
              </a:rPr>
              <a:t>2</a:t>
            </a:r>
            <a:r>
              <a:rPr lang="zh-CN" altLang="en-US" sz="2800" b="1" kern="100">
                <a:latin typeface="微软雅黑" panose="020b0503020204020204" charset="-122"/>
                <a:ea typeface="微软雅黑" panose="020b0503020204020204" charset="-122"/>
                <a:cs typeface="Courier New" panose="02070309020205020404" pitchFamily="49" charset="0"/>
                <a:sym typeface="+mn-ea"/>
              </a:rPr>
              <a:t>）</a:t>
            </a:r>
            <a:r>
              <a:rPr lang="zh-CN" altLang="zh-CN" sz="2800" b="1" kern="100">
                <a:latin typeface="微软雅黑" panose="020b0503020204020204" charset="-122"/>
                <a:ea typeface="微软雅黑" panose="020b0503020204020204" charset="-122"/>
                <a:cs typeface="Courier New" panose="02070309020205020404" pitchFamily="49" charset="0"/>
                <a:sym typeface="+mn-ea"/>
              </a:rPr>
              <a:t>转基因动物方面</a:t>
            </a:r>
            <a:endParaRPr lang="zh-CN" altLang="zh-CN" sz="2800" b="1" kern="100">
              <a:latin typeface="微软雅黑" panose="020b0503020204020204" charset="-122"/>
              <a:ea typeface="微软雅黑" panose="020b0503020204020204" charset="-122"/>
              <a:cs typeface="Courier New" panose="02070309020205020404" pitchFamily="49" charset="0"/>
            </a:endParaRPr>
          </a:p>
          <a:p>
            <a:pPr algn="just">
              <a:lnSpc>
                <a:spcPct val="150000"/>
              </a:lnSpc>
              <a:spcAft>
                <a:spcPct val="0"/>
              </a:spcAft>
              <a:tabLst>
                <a:tab pos="2250440"/>
              </a:tabLst>
            </a:pPr>
            <a:r>
              <a:rPr lang="zh-CN" altLang="en-US" sz="2400" kern="100">
                <a:latin typeface="Times New Roman" panose="02020603050405020304" pitchFamily="18" charset="0"/>
                <a:ea typeface="微软雅黑" panose="020b0503020204020204" charset="-122"/>
                <a:cs typeface="Courier New" panose="02070309020205020404" pitchFamily="49" charset="0"/>
                <a:sym typeface="+mn-ea"/>
              </a:rPr>
              <a:t>①</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培育</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生长迅速</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营养品质优良</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的</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转基因家禽、家畜。</a:t>
            </a:r>
            <a:endParaRPr lang="zh-CN" altLang="zh-CN" sz="240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ct val="0"/>
              </a:spcAft>
              <a:tabLst>
                <a:tab pos="2250440"/>
              </a:tabLst>
            </a:pPr>
            <a:r>
              <a:rPr lang="zh-CN" altLang="en-US" sz="2400" kern="100">
                <a:latin typeface="Times New Roman" panose="02020603050405020304" pitchFamily="18" charset="0"/>
                <a:ea typeface="微软雅黑" panose="020b0503020204020204" charset="-122"/>
                <a:cs typeface="Courier New" panose="02070309020205020404" pitchFamily="49" charset="0"/>
                <a:sym typeface="+mn-ea"/>
              </a:rPr>
              <a:t>②</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培育</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抵抗相应病毒</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的</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动物新品种。</a:t>
            </a:r>
            <a:endParaRPr lang="zh-CN" altLang="zh-CN" sz="240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ct val="0"/>
              </a:spcAft>
              <a:tabLst>
                <a:tab pos="2250440"/>
              </a:tabLst>
            </a:pPr>
            <a:r>
              <a:rPr lang="zh-CN" altLang="en-US" sz="2400" kern="100">
                <a:latin typeface="Times New Roman" panose="02020603050405020304" pitchFamily="18" charset="0"/>
                <a:ea typeface="微软雅黑" panose="020b0503020204020204" charset="-122"/>
                <a:cs typeface="Courier New" panose="02070309020205020404" pitchFamily="49" charset="0"/>
                <a:sym typeface="+mn-ea"/>
              </a:rPr>
              <a:t>③</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建立了</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某些</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人类疾病</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的</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转基因动物模型。</a:t>
            </a:r>
            <a:endPar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文本框 2"/>
          <p:cNvSpPr txBox="1"/>
          <p:nvPr/>
        </p:nvSpPr>
        <p:spPr>
          <a:xfrm>
            <a:off x="470535" y="3370580"/>
            <a:ext cx="10873740" cy="829945"/>
          </a:xfrm>
          <a:prstGeom prst="rect">
            <a:avLst/>
          </a:prstGeom>
          <a:noFill/>
        </p:spPr>
        <p:txBody>
          <a:bodyPr wrap="square" rtlCol="0" anchor="t">
            <a:spAutoFit/>
          </a:bodyPr>
          <a:lstStyle/>
          <a:p>
            <a:pPr algn="just">
              <a:lnSpc>
                <a:spcPct val="100000"/>
              </a:lnSpc>
              <a:spcAft>
                <a:spcPct val="0"/>
              </a:spcAft>
              <a:tabLst>
                <a:tab pos="2250440"/>
              </a:tabLst>
            </a:pP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模拟疾病的发生、发展过程，为研究该疾病的致病机理和开发治疗药物提供依据。</a:t>
            </a:r>
            <a:endPar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endParaRPr>
          </a:p>
          <a:p>
            <a:pPr algn="just">
              <a:lnSpc>
                <a:spcPct val="100000"/>
              </a:lnSpc>
              <a:spcAft>
                <a:spcPct val="0"/>
              </a:spcAft>
              <a:tabLst>
                <a:tab pos="2250440"/>
              </a:tabLst>
            </a:pP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如转基因小鼠糖尿病模型和转基因小鼠原发性高血压模型。</a:t>
            </a:r>
            <a:endPar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51202" name="Picture 2"/>
          <p:cNvPicPr>
            <a:picLocks noChangeAspect="1"/>
          </p:cNvPicPr>
          <p:nvPr/>
        </p:nvPicPr>
        <p:blipFill>
          <a:blip r:embed="rId2"/>
          <a:srcRect l="21419" r="8022" b="304"/>
          <a:stretch>
            <a:fillRect/>
          </a:stretch>
        </p:blipFill>
        <p:spPr>
          <a:xfrm>
            <a:off x="1010285" y="4415155"/>
            <a:ext cx="2960370" cy="2788285"/>
          </a:xfrm>
          <a:prstGeom prst="rect">
            <a:avLst/>
          </a:prstGeom>
          <a:noFill/>
          <a:ln w="9525">
            <a:noFill/>
          </a:ln>
        </p:spPr>
      </p:pic>
      <p:pic>
        <p:nvPicPr>
          <p:cNvPr id="18" name="图片 17"/>
          <p:cNvPicPr>
            <a:picLocks noChangeAspect="1"/>
          </p:cNvPicPr>
          <p:nvPr/>
        </p:nvPicPr>
        <p:blipFill>
          <a:blip r:embed="rId3"/>
          <a:stretch>
            <a:fillRect/>
          </a:stretch>
        </p:blipFill>
        <p:spPr>
          <a:xfrm>
            <a:off x="6625590" y="4415155"/>
            <a:ext cx="2988945" cy="2520315"/>
          </a:xfrm>
          <a:prstGeom prst="rect">
            <a:avLst/>
          </a:prstGeom>
        </p:spPr>
      </p:pic>
      <p:sp>
        <p:nvSpPr>
          <p:cNvPr id="4" name="文本框 3"/>
          <p:cNvSpPr txBox="1"/>
          <p:nvPr/>
        </p:nvSpPr>
        <p:spPr>
          <a:xfrm>
            <a:off x="123190" y="7203440"/>
            <a:ext cx="5429250" cy="460375"/>
          </a:xfrm>
          <a:prstGeom prst="rect">
            <a:avLst/>
          </a:prstGeom>
          <a:noFill/>
        </p:spPr>
        <p:txBody>
          <a:bodyPr wrap="square" rtlCol="0">
            <a:spAutoFit/>
          </a:bodyPr>
          <a:lstStyle/>
          <a:p>
            <a:r>
              <a:rPr lang="zh-CN" altLang="en-US" sz="2400" b="1">
                <a:solidFill>
                  <a:schemeClr val="tx1"/>
                </a:solidFill>
                <a:sym typeface="+mn-ea"/>
              </a:rPr>
              <a:t>培育抗</a:t>
            </a:r>
            <a:r>
              <a:rPr lang="en-US" altLang="zh-CN" sz="2400" b="1">
                <a:solidFill>
                  <a:schemeClr val="tx1"/>
                </a:solidFill>
                <a:sym typeface="+mn-ea"/>
                <a:hlinkClick r:id="rId4"/>
              </a:rPr>
              <a:t>H5N1</a:t>
            </a:r>
            <a:r>
              <a:rPr lang="zh-CN" altLang="en-US" sz="2400" b="1">
                <a:solidFill>
                  <a:schemeClr val="tx1"/>
                </a:solidFill>
                <a:sym typeface="+mn-ea"/>
              </a:rPr>
              <a:t>型</a:t>
            </a:r>
            <a:r>
              <a:rPr lang="zh-CN" altLang="en-US" sz="2400" b="1">
                <a:solidFill>
                  <a:schemeClr val="tx1"/>
                </a:solidFill>
                <a:sym typeface="+mn-ea"/>
                <a:hlinkClick r:id="rId5"/>
              </a:rPr>
              <a:t>禽流感</a:t>
            </a:r>
            <a:r>
              <a:rPr lang="zh-CN" altLang="en-US" sz="2400" b="1">
                <a:solidFill>
                  <a:schemeClr val="tx1"/>
                </a:solidFill>
                <a:sym typeface="+mn-ea"/>
              </a:rPr>
              <a:t>病毒的转基因鸡</a:t>
            </a:r>
            <a:endParaRPr lang="zh-CN" altLang="en-US" sz="2400" b="1">
              <a:solidFill>
                <a:schemeClr val="tx1"/>
              </a:solidFill>
              <a:sym typeface="+mn-ea"/>
            </a:endParaRPr>
          </a:p>
        </p:txBody>
      </p:sp>
      <p:sp>
        <p:nvSpPr>
          <p:cNvPr id="9" name="文本框 8"/>
          <p:cNvSpPr txBox="1"/>
          <p:nvPr/>
        </p:nvSpPr>
        <p:spPr>
          <a:xfrm>
            <a:off x="5167630" y="6399530"/>
            <a:ext cx="6600190" cy="460375"/>
          </a:xfrm>
          <a:prstGeom prst="rect">
            <a:avLst/>
          </a:prstGeom>
          <a:noFill/>
        </p:spPr>
        <p:txBody>
          <a:bodyPr wrap="square" rtlCol="0">
            <a:spAutoFit/>
          </a:bodyPr>
          <a:lstStyle/>
          <a:p>
            <a:r>
              <a:rPr lang="zh-CN" altLang="en-US" sz="2400" b="1">
                <a:solidFill>
                  <a:schemeClr val="tx1"/>
                </a:solidFill>
                <a:sym typeface="+mn-ea"/>
              </a:rPr>
              <a:t>转基因小鼠</a:t>
            </a:r>
            <a:r>
              <a:rPr lang="en-US" altLang="zh-CN" sz="2400" b="1">
                <a:solidFill>
                  <a:schemeClr val="tx1"/>
                </a:solidFill>
                <a:sym typeface="+mn-ea"/>
              </a:rPr>
              <a:t>1</a:t>
            </a:r>
            <a:r>
              <a:rPr lang="zh-CN" altLang="en-US" sz="2400" b="1">
                <a:solidFill>
                  <a:schemeClr val="tx1"/>
                </a:solidFill>
                <a:sym typeface="+mn-ea"/>
              </a:rPr>
              <a:t>型糖尿病模型、原发性高血压模型</a:t>
            </a:r>
            <a:endParaRPr lang="zh-CN" altLang="en-US" sz="2400" b="1">
              <a:solidFill>
                <a:schemeClr val="tx1"/>
              </a:solidFill>
              <a:sym typeface="+mn-ea"/>
            </a:endParaRPr>
          </a:p>
        </p:txBody>
      </p:sp>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ipe(down)">
                                      <p:cBhvr>
                                        <p:cTn id="7" dur="500"/>
                                        <p:tgtEl>
                                          <p:spTgt spid="5120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2000"/>
                                        <p:tgtEl>
                                          <p:spTgt spid="4"/>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left)">
                                      <p:cBhvr>
                                        <p:cTn id="15" dur="500"/>
                                        <p:tgtEl>
                                          <p:spTgt spid="2">
                                            <p:txEl>
                                              <p:pRg st="3" end="3"/>
                                            </p:txEl>
                                          </p:spTgt>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nodeType="clickPar">
                      <p:stCondLst>
                        <p:cond delay="indefinite"/>
                      </p:stCondLst>
                      <p:childTnLst>
                        <p:par>
                          <p:cTn id="22" fill="hold" nodeType="after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ox(in)">
                                      <p:cBhvr>
                                        <p:cTn id="25" dur="2000"/>
                                        <p:tgtEl>
                                          <p:spTgt spid="18"/>
                                        </p:tgtEl>
                                      </p:cBhvr>
                                    </p:animEffect>
                                  </p:childTnLst>
                                </p:cTn>
                              </p:par>
                            </p:childTnLst>
                          </p:cTn>
                        </p:par>
                      </p:childTnLst>
                    </p:cTn>
                  </p:par>
                  <p:par>
                    <p:cTn id="26" fill="hold" nodeType="clickPar">
                      <p:stCondLst>
                        <p:cond delay="indefinite"/>
                      </p:stCondLst>
                      <p:childTnLst>
                        <p:par>
                          <p:cTn id="27" fill="hold" nodeType="after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sp>
        <p:nvSpPr>
          <p:cNvPr id="62" name="文本框 61"/>
          <p:cNvSpPr txBox="1"/>
          <p:nvPr/>
        </p:nvSpPr>
        <p:spPr>
          <a:xfrm>
            <a:off x="318770" y="301625"/>
            <a:ext cx="5375275" cy="583565"/>
          </a:xfrm>
          <a:prstGeom prst="rect">
            <a:avLst/>
          </a:prstGeom>
          <a:noFill/>
        </p:spPr>
        <p:txBody>
          <a:bodyPr wrap="square" rtlCol="0">
            <a:spAutoFit/>
          </a:bodyPr>
          <a:lstStyle/>
          <a:p>
            <a:r>
              <a:rPr lang="en-US" altLang="zh-CN" sz="3200"/>
              <a:t>1.</a:t>
            </a:r>
            <a:r>
              <a:rPr lang="zh-CN" altLang="en-US" sz="3200"/>
              <a:t>转基因成果令人叹为观止</a:t>
            </a:r>
            <a:endParaRPr lang="zh-CN" altLang="en-US" sz="3200"/>
          </a:p>
        </p:txBody>
      </p:sp>
      <p:sp>
        <p:nvSpPr>
          <p:cNvPr id="2" name="文本框 1"/>
          <p:cNvSpPr txBox="1"/>
          <p:nvPr/>
        </p:nvSpPr>
        <p:spPr>
          <a:xfrm>
            <a:off x="222250" y="885190"/>
            <a:ext cx="9872980" cy="1845310"/>
          </a:xfrm>
          <a:prstGeom prst="rect">
            <a:avLst/>
          </a:prstGeom>
          <a:noFill/>
        </p:spPr>
        <p:txBody>
          <a:bodyPr wrap="square" rtlCol="0" anchor="t">
            <a:spAutoFit/>
          </a:bodyPr>
          <a:lstStyle/>
          <a:p>
            <a:pPr>
              <a:lnSpc>
                <a:spcPct val="150000"/>
              </a:lnSpc>
              <a:spcAft>
                <a:spcPct val="0"/>
              </a:spcAft>
              <a:tabLst>
                <a:tab pos="2250440"/>
              </a:tabLst>
            </a:pPr>
            <a:r>
              <a:rPr lang="en-US" altLang="zh-CN" sz="2800" b="1" kern="100">
                <a:latin typeface="微软雅黑" panose="020b0503020204020204" charset="-122"/>
                <a:ea typeface="微软雅黑" panose="020b0503020204020204" charset="-122"/>
                <a:cs typeface="Courier New" panose="02070309020205020404" pitchFamily="49" charset="0"/>
                <a:sym typeface="+mn-ea"/>
              </a:rPr>
              <a:t>3</a:t>
            </a:r>
            <a:r>
              <a:rPr lang="zh-CN" altLang="en-US" sz="2800" b="1" kern="100">
                <a:latin typeface="微软雅黑" panose="020b0503020204020204" charset="-122"/>
                <a:ea typeface="微软雅黑" panose="020b0503020204020204" charset="-122"/>
                <a:cs typeface="Courier New" panose="02070309020205020404" pitchFamily="49" charset="0"/>
                <a:sym typeface="+mn-ea"/>
              </a:rPr>
              <a:t>）</a:t>
            </a:r>
            <a:r>
              <a:rPr lang="zh-CN" altLang="zh-CN" sz="2800" b="1" kern="100">
                <a:latin typeface="微软雅黑" panose="020b0503020204020204" charset="-122"/>
                <a:ea typeface="微软雅黑" panose="020b0503020204020204" charset="-122"/>
                <a:cs typeface="Courier New" panose="02070309020205020404" pitchFamily="49" charset="0"/>
                <a:sym typeface="+mn-ea"/>
              </a:rPr>
              <a:t>转基因植物方面</a:t>
            </a:r>
            <a:endParaRPr lang="zh-CN" altLang="zh-CN" sz="2800" b="1" kern="100">
              <a:latin typeface="微软雅黑" panose="020b0503020204020204" charset="-122"/>
              <a:ea typeface="微软雅黑" panose="020b0503020204020204" charset="-122"/>
              <a:cs typeface="Courier New" panose="02070309020205020404" pitchFamily="49" charset="0"/>
            </a:endParaRPr>
          </a:p>
          <a:p>
            <a:pPr algn="just">
              <a:lnSpc>
                <a:spcPct val="150000"/>
              </a:lnSpc>
              <a:spcAft>
                <a:spcPct val="0"/>
              </a:spcAft>
              <a:tabLst>
                <a:tab pos="2250440"/>
              </a:tabLst>
            </a:pPr>
            <a:r>
              <a:rPr lang="zh-CN" altLang="en-US" sz="2400" kern="100">
                <a:latin typeface="Times New Roman" panose="02020603050405020304" pitchFamily="18" charset="0"/>
                <a:ea typeface="微软雅黑" panose="020b0503020204020204" charset="-122"/>
                <a:cs typeface="Courier New" panose="02070309020205020404" pitchFamily="49" charset="0"/>
                <a:sym typeface="+mn-ea"/>
              </a:rPr>
              <a:t>①</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培育</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具有</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抗虫</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400" kern="10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抗病</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抗除草剂</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和</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耐储藏</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等新性状的作物。</a:t>
            </a:r>
            <a:endParaRPr lang="zh-CN" altLang="zh-CN" sz="240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ct val="0"/>
              </a:spcAft>
              <a:tabLst>
                <a:tab pos="2250440"/>
              </a:tabLst>
            </a:pPr>
            <a:r>
              <a:rPr lang="zh-CN" altLang="en-US" sz="2400" kern="100">
                <a:latin typeface="Times New Roman" panose="02020603050405020304" pitchFamily="18" charset="0"/>
                <a:ea typeface="微软雅黑" panose="020b0503020204020204" charset="-122"/>
                <a:cs typeface="Courier New" panose="02070309020205020404" pitchFamily="49" charset="0"/>
                <a:sym typeface="+mn-ea"/>
              </a:rPr>
              <a:t>②</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种植最多的转基因作物</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有</a:t>
            </a:r>
            <a:r>
              <a:rPr lang="zh-CN" altLang="zh-CN" sz="2400" kern="10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大豆</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和</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玉米</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，转基因</a:t>
            </a:r>
            <a:r>
              <a:rPr lang="zh-CN" altLang="zh-CN" sz="24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棉花</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和</a:t>
            </a:r>
            <a:r>
              <a:rPr lang="zh-CN" altLang="en-US" sz="2400" kern="100" smtClean="0">
                <a:solidFill>
                  <a:srgbClr val="C00000"/>
                </a:solidFill>
                <a:effectLst/>
                <a:latin typeface="Times New Roman" panose="02020603050405020304" pitchFamily="18" charset="0"/>
                <a:ea typeface="微软雅黑" panose="020b0503020204020204" charset="-122"/>
                <a:cs typeface="Times New Roman" panose="02020603050405020304" pitchFamily="18" charset="0"/>
                <a:sym typeface="+mn-ea"/>
              </a:rPr>
              <a:t>油菜</a:t>
            </a:r>
            <a:r>
              <a:rPr lang="zh-CN" altLang="zh-CN" sz="2400" kern="100" smtClean="0">
                <a:latin typeface="Times New Roman" panose="02020603050405020304" pitchFamily="18" charset="0"/>
                <a:ea typeface="微软雅黑" panose="020b0503020204020204" charset="-122"/>
                <a:cs typeface="Times New Roman" panose="02020603050405020304" pitchFamily="18" charset="0"/>
                <a:sym typeface="+mn-ea"/>
              </a:rPr>
              <a:t>次之</a:t>
            </a:r>
            <a:r>
              <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zh-CN" sz="2400" kern="10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280035" y="5530850"/>
            <a:ext cx="11064875" cy="607695"/>
          </a:xfrm>
          <a:prstGeom prst="rect">
            <a:avLst/>
          </a:prstGeom>
          <a:noFill/>
        </p:spPr>
        <p:txBody>
          <a:bodyPr wrap="square" rtlCol="0" anchor="t">
            <a:spAutoFit/>
          </a:bodyPr>
          <a:lstStyle/>
          <a:p>
            <a:pPr>
              <a:lnSpc>
                <a:spcPct val="120000"/>
              </a:lnSpc>
            </a:pPr>
            <a:r>
              <a:rPr lang="zh-CN" altLang="zh-CN" sz="2800" b="1" kern="100">
                <a:latin typeface="微软雅黑" panose="020b0503020204020204" charset="-122"/>
                <a:ea typeface="微软雅黑" panose="020b0503020204020204" charset="-122"/>
                <a:cs typeface="Courier New" panose="02070309020205020404" pitchFamily="49" charset="0"/>
                <a:sym typeface="+mn-ea"/>
              </a:rPr>
              <a:t>转基因植物的贡献</a:t>
            </a:r>
            <a:r>
              <a:rPr lang="zh-CN" altLang="en-US" sz="2800"/>
              <a:t>：</a:t>
            </a:r>
            <a:endParaRPr lang="zh-CN" altLang="en-US" sz="2800"/>
          </a:p>
        </p:txBody>
      </p:sp>
      <p:sp>
        <p:nvSpPr>
          <p:cNvPr id="3" name="文本框 2"/>
          <p:cNvSpPr txBox="1"/>
          <p:nvPr/>
        </p:nvSpPr>
        <p:spPr>
          <a:xfrm>
            <a:off x="307340" y="6154420"/>
            <a:ext cx="11064875" cy="1641475"/>
          </a:xfrm>
          <a:prstGeom prst="rect">
            <a:avLst/>
          </a:prstGeom>
          <a:noFill/>
        </p:spPr>
        <p:txBody>
          <a:bodyPr wrap="square" rtlCol="0" anchor="t">
            <a:spAutoFit/>
          </a:bodyPr>
          <a:lstStyle/>
          <a:p>
            <a:pPr>
              <a:lnSpc>
                <a:spcPct val="120000"/>
              </a:lnSpc>
            </a:pPr>
            <a:r>
              <a:rPr lang="zh-CN" altLang="en-US" sz="2800"/>
              <a:t>①解决饥饿和贫困问题。</a:t>
            </a:r>
            <a:endParaRPr lang="zh-CN" altLang="en-US" sz="2800"/>
          </a:p>
          <a:p>
            <a:pPr>
              <a:lnSpc>
                <a:spcPct val="120000"/>
              </a:lnSpc>
            </a:pPr>
            <a:r>
              <a:rPr lang="zh-CN" altLang="en-US" sz="2800"/>
              <a:t>②在一定程度上可以使农作物摆脱土壤和气候的限制，提高产量。</a:t>
            </a:r>
            <a:endParaRPr lang="zh-CN" altLang="en-US" sz="2800"/>
          </a:p>
          <a:p>
            <a:pPr>
              <a:lnSpc>
                <a:spcPct val="120000"/>
              </a:lnSpc>
            </a:pPr>
            <a:r>
              <a:rPr lang="zh-CN" altLang="en-US" sz="2800"/>
              <a:t>③减少农药的使用，减轻环境污染。 </a:t>
            </a:r>
            <a:endParaRPr lang="zh-CN" altLang="en-US" sz="2800"/>
          </a:p>
        </p:txBody>
      </p:sp>
      <p:pic>
        <p:nvPicPr>
          <p:cNvPr id="6" name="图片 5"/>
          <p:cNvPicPr>
            <a:picLocks noChangeAspect="1"/>
          </p:cNvPicPr>
          <p:nvPr>
            <p:custDataLst>
              <p:tags r:id="rId3"/>
            </p:custDataLst>
          </p:nvPr>
        </p:nvPicPr>
        <p:blipFill>
          <a:blip r:embed="rId2"/>
          <a:stretch>
            <a:fillRect/>
          </a:stretch>
        </p:blipFill>
        <p:spPr>
          <a:xfrm>
            <a:off x="7716520" y="2776855"/>
            <a:ext cx="3298825" cy="2366645"/>
          </a:xfrm>
          <a:prstGeom prst="rect">
            <a:avLst/>
          </a:prstGeom>
        </p:spPr>
      </p:pic>
      <p:sp>
        <p:nvSpPr>
          <p:cNvPr id="7" name="Rectangle 3"/>
          <p:cNvSpPr/>
          <p:nvPr/>
        </p:nvSpPr>
        <p:spPr>
          <a:xfrm>
            <a:off x="7967345" y="5173980"/>
            <a:ext cx="2744470" cy="502285"/>
          </a:xfrm>
          <a:prstGeom prst="rect">
            <a:avLst/>
          </a:prstGeom>
          <a:noFill/>
          <a:ln w="9525">
            <a:noFill/>
          </a:ln>
        </p:spPr>
        <p:txBody>
          <a:bodyPr anchor="ctr"/>
          <a:lstStyle/>
          <a:p>
            <a:r>
              <a:rPr lang="zh-CN" altLang="en-US" sz="2400" b="1">
                <a:solidFill>
                  <a:srgbClr val="0000FF"/>
                </a:solidFill>
                <a:latin typeface="宋体" panose="02010600030101010101" pitchFamily="2" charset="-122"/>
                <a:ea typeface="宋体" panose="02010600030101010101" pitchFamily="2" charset="-122"/>
              </a:rPr>
              <a:t>转基因耐储藏番茄</a:t>
            </a:r>
            <a:endParaRPr lang="zh-CN" altLang="en-US" sz="2400" b="1">
              <a:solidFill>
                <a:srgbClr val="0000FF"/>
              </a:solidFill>
              <a:latin typeface="宋体" panose="02010600030101010101" pitchFamily="2" charset="-122"/>
              <a:ea typeface="宋体" panose="02010600030101010101" pitchFamily="2" charset="-122"/>
            </a:endParaRPr>
          </a:p>
        </p:txBody>
      </p:sp>
      <p:pic>
        <p:nvPicPr>
          <p:cNvPr id="8" name="Picture 2"/>
          <p:cNvPicPr>
            <a:picLocks noChangeAspect="1"/>
          </p:cNvPicPr>
          <p:nvPr/>
        </p:nvPicPr>
        <p:blipFill>
          <a:blip r:embed="rId4"/>
          <a:stretch>
            <a:fillRect/>
          </a:stretch>
        </p:blipFill>
        <p:spPr>
          <a:xfrm>
            <a:off x="4344035" y="2730500"/>
            <a:ext cx="2945765" cy="2338705"/>
          </a:xfrm>
          <a:prstGeom prst="rect">
            <a:avLst/>
          </a:prstGeom>
          <a:noFill/>
          <a:ln w="9525">
            <a:noFill/>
          </a:ln>
        </p:spPr>
      </p:pic>
      <p:sp>
        <p:nvSpPr>
          <p:cNvPr id="9" name="Rectangle 3"/>
          <p:cNvSpPr/>
          <p:nvPr/>
        </p:nvSpPr>
        <p:spPr>
          <a:xfrm>
            <a:off x="4622800" y="5053330"/>
            <a:ext cx="2456180" cy="579120"/>
          </a:xfrm>
          <a:prstGeom prst="rect">
            <a:avLst/>
          </a:prstGeom>
          <a:noFill/>
          <a:ln w="9525">
            <a:noFill/>
          </a:ln>
        </p:spPr>
        <p:txBody>
          <a:bodyPr anchor="ctr"/>
          <a:lstStyle/>
          <a:p>
            <a:r>
              <a:rPr lang="zh-CN" altLang="en-US" sz="2400" b="1">
                <a:solidFill>
                  <a:srgbClr val="0000FF"/>
                </a:solidFill>
                <a:latin typeface="宋体" panose="02010600030101010101" pitchFamily="2" charset="-122"/>
                <a:ea typeface="宋体" panose="02010600030101010101" pitchFamily="2" charset="-122"/>
              </a:rPr>
              <a:t>转基因抗病水稻</a:t>
            </a:r>
            <a:endParaRPr lang="zh-CN" altLang="en-US" sz="2400" b="1">
              <a:solidFill>
                <a:srgbClr val="0000FF"/>
              </a:solidFill>
              <a:latin typeface="宋体" panose="02010600030101010101" pitchFamily="2" charset="-122"/>
              <a:ea typeface="宋体" panose="02010600030101010101" pitchFamily="2" charset="-122"/>
            </a:endParaRPr>
          </a:p>
        </p:txBody>
      </p:sp>
      <p:pic>
        <p:nvPicPr>
          <p:cNvPr id="10" name="Picture 3"/>
          <p:cNvPicPr>
            <a:picLocks noChangeAspect="1"/>
          </p:cNvPicPr>
          <p:nvPr/>
        </p:nvPicPr>
        <p:blipFill>
          <a:blip r:embed="rId5"/>
          <a:stretch>
            <a:fillRect/>
          </a:stretch>
        </p:blipFill>
        <p:spPr>
          <a:xfrm>
            <a:off x="643890" y="2760345"/>
            <a:ext cx="2995295" cy="2338070"/>
          </a:xfrm>
          <a:prstGeom prst="rect">
            <a:avLst/>
          </a:prstGeom>
          <a:noFill/>
          <a:ln w="9525">
            <a:noFill/>
          </a:ln>
        </p:spPr>
      </p:pic>
      <p:sp>
        <p:nvSpPr>
          <p:cNvPr id="13" name="Rectangle 3"/>
          <p:cNvSpPr/>
          <p:nvPr/>
        </p:nvSpPr>
        <p:spPr>
          <a:xfrm>
            <a:off x="765810" y="5081270"/>
            <a:ext cx="3642995" cy="581025"/>
          </a:xfrm>
          <a:prstGeom prst="rect">
            <a:avLst/>
          </a:prstGeom>
          <a:noFill/>
          <a:ln w="9525">
            <a:noFill/>
          </a:ln>
        </p:spPr>
        <p:txBody>
          <a:bodyPr anchor="ctr"/>
          <a:lstStyle/>
          <a:p>
            <a:r>
              <a:rPr lang="zh-CN" altLang="en-US" sz="2400" b="1">
                <a:solidFill>
                  <a:srgbClr val="0000FF"/>
                </a:solidFill>
                <a:latin typeface="宋体" panose="02010600030101010101" pitchFamily="2" charset="-122"/>
                <a:ea typeface="宋体" panose="02010600030101010101" pitchFamily="2" charset="-122"/>
              </a:rPr>
              <a:t>转基因抗虫棉花</a:t>
            </a:r>
            <a:endParaRPr lang="zh-CN" altLang="en-US" sz="2400" b="1">
              <a:solidFill>
                <a:srgbClr val="0000FF"/>
              </a:solidFill>
              <a:latin typeface="宋体" panose="02010600030101010101" pitchFamily="2" charset="-122"/>
              <a:ea typeface="宋体" panose="02010600030101010101" pitchFamily="2" charset="-122"/>
            </a:endParaRPr>
          </a:p>
        </p:txBody>
      </p:sp>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p:spTree>
      <p:nvGrpSpPr>
        <p:cNvPr id="1" name=""/>
        <p:cNvGrpSpPr/>
        <p:nvPr/>
      </p:nvGrpSpPr>
      <p:grpSpPr>
        <a:xfrm>
          <a:off x="0" y="0"/>
          <a:ext cx="0" cy="0"/>
        </a:xfrm>
      </p:grpSpPr>
      <p:cxnSp>
        <p:nvCxnSpPr>
          <p:cNvPr id="5" name="直接连接符 4"/>
          <p:cNvCxnSpPr/>
          <p:nvPr/>
        </p:nvCxnSpPr>
        <p:spPr>
          <a:xfrm flipH="1">
            <a:off x="1084580" y="0"/>
            <a:ext cx="3947160" cy="7920355"/>
          </a:xfrm>
          <a:prstGeom prst="line">
            <a:avLst/>
          </a:prstGeom>
          <a:ln w="63500">
            <a:solidFill>
              <a:srgbClr val="F255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3592195" y="1970405"/>
            <a:ext cx="358140" cy="685165"/>
          </a:xfrm>
          <a:prstGeom prst="line">
            <a:avLst/>
          </a:prstGeom>
          <a:ln w="146050">
            <a:solidFill>
              <a:srgbClr val="F25500"/>
            </a:solidFill>
          </a:ln>
        </p:spPr>
        <p:style>
          <a:lnRef idx="1">
            <a:schemeClr val="accent1"/>
          </a:lnRef>
          <a:fillRef idx="0">
            <a:schemeClr val="accent1"/>
          </a:fillRef>
          <a:effectRef idx="0">
            <a:schemeClr val="accent1"/>
          </a:effectRef>
          <a:fontRef idx="minor">
            <a:schemeClr val="tx1"/>
          </a:fontRef>
        </p:style>
      </p:cxnSp>
      <p:pic>
        <p:nvPicPr>
          <p:cNvPr id="7172" name="图片 3"/>
          <p:cNvPicPr>
            <a:picLocks noGrp="1" noChangeAspect="1"/>
          </p:cNvPicPr>
          <p:nvPr/>
        </p:nvPicPr>
        <p:blipFill>
          <a:blip r:embed="rId2"/>
          <a:stretch>
            <a:fillRect/>
          </a:stretch>
        </p:blipFill>
        <p:spPr>
          <a:xfrm>
            <a:off x="330200" y="3267075"/>
            <a:ext cx="11359515" cy="1493520"/>
          </a:xfrm>
          <a:prstGeom prst="rect">
            <a:avLst/>
          </a:prstGeom>
          <a:noFill/>
          <a:ln w="9525">
            <a:noFill/>
          </a:ln>
        </p:spPr>
      </p:pic>
      <p:sp>
        <p:nvSpPr>
          <p:cNvPr id="7173" name="文本框 7"/>
          <p:cNvSpPr txBox="1"/>
          <p:nvPr/>
        </p:nvSpPr>
        <p:spPr>
          <a:xfrm>
            <a:off x="2944495" y="3653155"/>
            <a:ext cx="7346315" cy="583565"/>
          </a:xfrm>
          <a:prstGeom prst="rect">
            <a:avLst/>
          </a:prstGeom>
          <a:noFill/>
          <a:ln w="9525">
            <a:noFill/>
          </a:ln>
        </p:spPr>
        <p:txBody>
          <a:bodyPr wrap="square" anchor="t">
            <a:spAutoFit/>
          </a:bodyPr>
          <a:lstStyle/>
          <a:p>
            <a:pPr lvl="0" algn="r"/>
            <a:r>
              <a:rPr lang="zh-CN" altLang="en-US" sz="3200">
                <a:solidFill>
                  <a:schemeClr val="bg1"/>
                </a:solidFill>
                <a:latin typeface="思源黑体 CN Normal" pitchFamily="34" charset="-122"/>
                <a:ea typeface="思源黑体 CN Normal"/>
                <a:sym typeface="+mn-ea"/>
              </a:rPr>
              <a:t>二、对转基因生物安全性的争论</a:t>
            </a:r>
            <a:endParaRPr lang="zh-CN" sz="1800" smtClean="0">
              <a:solidFill>
                <a:schemeClr val="bg1"/>
              </a:solidFill>
              <a:latin typeface="思源黑体 CN Normal" pitchFamily="34" charset="-122"/>
              <a:ea typeface="思源黑体 CN Normal" pitchFamily="34" charset="-122"/>
              <a:sym typeface="+mn-ea"/>
            </a:endParaRPr>
          </a:p>
        </p:txBody>
      </p:sp>
      <p:sp>
        <p:nvSpPr>
          <p:cNvPr id="7174" name="文本框 8"/>
          <p:cNvSpPr txBox="1"/>
          <p:nvPr/>
        </p:nvSpPr>
        <p:spPr>
          <a:xfrm>
            <a:off x="10158327" y="3555129"/>
            <a:ext cx="1464833" cy="922020"/>
          </a:xfrm>
          <a:prstGeom prst="rect">
            <a:avLst/>
          </a:prstGeom>
          <a:noFill/>
          <a:ln w="9525">
            <a:noFill/>
          </a:ln>
        </p:spPr>
        <p:txBody>
          <a:bodyPr wrap="square" anchor="t">
            <a:spAutoFit/>
          </a:bodyPr>
          <a:lstStyle/>
          <a:p>
            <a:pPr algn="ctr"/>
            <a:r>
              <a:rPr lang="en-US" altLang="zh-CN" sz="5400">
                <a:solidFill>
                  <a:srgbClr val="E65500"/>
                </a:solidFill>
                <a:latin typeface="方正粗黑宋简体" panose="02000000000000000000" charset="-122"/>
                <a:ea typeface="方正粗黑宋简体" panose="02000000000000000000" charset="-122"/>
              </a:rPr>
              <a:t>02</a:t>
            </a:r>
            <a:endParaRPr lang="en-US" altLang="zh-CN" sz="5400">
              <a:solidFill>
                <a:srgbClr val="E65500"/>
              </a:solidFill>
              <a:latin typeface="方正粗黑宋简体" panose="02000000000000000000" charset="-122"/>
              <a:ea typeface="方正粗黑宋简体" panose="02000000000000000000" charset="-122"/>
            </a:endParaRPr>
          </a:p>
        </p:txBody>
      </p:sp>
    </p:spTree>
  </p:cSld>
  <p:clrMapOvr>
    <a:masterClrMapping/>
  </p:clrMapOvr>
  <mc:AlternateContent>
    <mc:Choice xmlns:p14="http://schemas.microsoft.com/office/powerpoint/2010/main" Requires="p14">
      <p:transition spd="slow" p14:dur="1250">
        <p:wipe/>
      </p:transition>
    </mc:Choice>
    <mc:Fallback>
      <p:transition spd="slow">
        <p:wipe/>
      </p:transition>
    </mc:Fallback>
  </mc:AlternateContent>
  <p:timing/>
</p:sld>
</file>

<file path=ppt/tags/tag1.xml><?xml version="1.0" encoding="utf-8"?>
<p:tagLst xmlns:p="http://schemas.openxmlformats.org/presentationml/2006/main">
  <p:tag name="KSO_WM_UNIT_PLACING_PICTURE_USER_VIEWPORT" val="{&quot;height&quot;:4997,&quot;width&quot;:6967}"/>
</p:tagLst>
</file>

<file path=ppt/tags/tag10.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HIGHLIGHT" val="0"/>
  <p:tag name="KSO_WM_UNIT_ID" val="diagram20201660_3*m_h_a*1_2_1"/>
  <p:tag name="KSO_WM_UNIT_INDEX" val="1_2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10"/>
</p:tagLst>
</file>

<file path=ppt/tags/tag11.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HIGHLIGHT" val="0"/>
  <p:tag name="KSO_WM_UNIT_ID" val="diagram20201660_3*m_h_a*1_4_1"/>
  <p:tag name="KSO_WM_UNIT_INDEX" val="1_4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10"/>
</p:tagLst>
</file>

<file path=ppt/tags/tag12.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HIGHLIGHT" val="0"/>
  <p:tag name="KSO_WM_UNIT_ID" val="diagram20201660_3*m_i*1_1"/>
  <p:tag name="KSO_WM_UNIT_INDEX" val="1_1"/>
  <p:tag name="KSO_WM_UNIT_LAYERLEVEL" val="1_1"/>
  <p:tag name="KSO_WM_UNIT_LINE_FILL_TYPE" val="2"/>
  <p:tag name="KSO_WM_UNIT_LINE_FORE_SCHEMECOLOR_INDEX" val="14"/>
  <p:tag name="KSO_WM_UNIT_TYPE" val="m_i"/>
</p:tagLst>
</file>

<file path=ppt/tags/tag13.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HIGHLIGHT" val="0"/>
  <p:tag name="KSO_WM_UNIT_ID" val="diagram20201660_3*m_i*1_2"/>
  <p:tag name="KSO_WM_UNIT_INDEX" val="1_2"/>
  <p:tag name="KSO_WM_UNIT_LAYERLEVEL" val="1_1"/>
  <p:tag name="KSO_WM_UNIT_LINE_FILL_TYPE" val="2"/>
  <p:tag name="KSO_WM_UNIT_LINE_FORE_SCHEMECOLOR_INDEX" val="14"/>
  <p:tag name="KSO_WM_UNIT_TYPE" val="m_i"/>
</p:tagLst>
</file>

<file path=ppt/tags/tag14.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HIGHLIGHT" val="0"/>
  <p:tag name="KSO_WM_UNIT_ID" val="diagram20201660_3*m_i*1_3"/>
  <p:tag name="KSO_WM_UNIT_INDEX" val="1_3"/>
  <p:tag name="KSO_WM_UNIT_LAYERLEVEL" val="1_1"/>
  <p:tag name="KSO_WM_UNIT_LINE_FILL_TYPE" val="2"/>
  <p:tag name="KSO_WM_UNIT_LINE_FORE_SCHEMECOLOR_INDEX" val="14"/>
  <p:tag name="KSO_WM_UNIT_TYPE" val="m_i"/>
</p:tagLst>
</file>

<file path=ppt/tags/tag15.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660_3*m_h_i*1_4_3"/>
  <p:tag name="KSO_WM_UNIT_INDEX" val="1_4_3"/>
  <p:tag name="KSO_WM_UNIT_LAYERLEVEL" val="1_1_1"/>
  <p:tag name="KSO_WM_UNIT_TEXT_FILL_FORE_SCHEMECOLOR_INDEX" val="2"/>
  <p:tag name="KSO_WM_UNIT_TEXT_FILL_TYPE" val="1"/>
  <p:tag name="KSO_WM_UNIT_TYPE" val="m_h_i"/>
</p:tagLst>
</file>

<file path=ppt/tags/tag16.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660_3*m_h_i*1_4_2"/>
  <p:tag name="KSO_WM_UNIT_INDEX" val="1_4_2"/>
  <p:tag name="KSO_WM_UNIT_LAYERLEVEL" val="1_1_1"/>
  <p:tag name="KSO_WM_UNIT_TEXT_FILL_FORE_SCHEMECOLOR_INDEX" val="2"/>
  <p:tag name="KSO_WM_UNIT_TEXT_FILL_TYPE" val="1"/>
  <p:tag name="KSO_WM_UNIT_TYPE" val="m_h_i"/>
</p:tagLst>
</file>

<file path=ppt/tags/tag17.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660_3*m_h_i*1_4_1"/>
  <p:tag name="KSO_WM_UNIT_INDEX" val="1_4_1"/>
  <p:tag name="KSO_WM_UNIT_LAYERLEVEL" val="1_1_1"/>
  <p:tag name="KSO_WM_UNIT_TEXT_FILL_FORE_SCHEMECOLOR_INDEX" val="13"/>
  <p:tag name="KSO_WM_UNIT_TEXT_FILL_TYPE" val="1"/>
  <p:tag name="KSO_WM_UNIT_TYPE" val="m_h_i"/>
</p:tagLst>
</file>

<file path=ppt/tags/tag18.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1660_3*m_h_i*1_3_3"/>
  <p:tag name="KSO_WM_UNIT_INDEX" val="1_3_3"/>
  <p:tag name="KSO_WM_UNIT_LAYERLEVEL" val="1_1_1"/>
  <p:tag name="KSO_WM_UNIT_TEXT_FILL_FORE_SCHEMECOLOR_INDEX" val="2"/>
  <p:tag name="KSO_WM_UNIT_TEXT_FILL_TYPE" val="1"/>
  <p:tag name="KSO_WM_UNIT_TYPE" val="m_h_i"/>
</p:tagLst>
</file>

<file path=ppt/tags/tag19.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1660_3*m_h_i*1_3_2"/>
  <p:tag name="KSO_WM_UNIT_INDEX" val="1_3_2"/>
  <p:tag name="KSO_WM_UNIT_LAYERLEVEL" val="1_1_1"/>
  <p:tag name="KSO_WM_UNIT_TEXT_FILL_FORE_SCHEMECOLOR_INDEX" val="2"/>
  <p:tag name="KSO_WM_UNIT_TEXT_FILL_TYPE" val="1"/>
  <p:tag name="KSO_WM_UNIT_TYPE" val="m_h_i"/>
</p:tagLst>
</file>

<file path=ppt/tags/tag2.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660_3*m_h_i*1_2_3"/>
  <p:tag name="KSO_WM_UNIT_INDEX" val="1_2_3"/>
  <p:tag name="KSO_WM_UNIT_LAYERLEVEL" val="1_1_1"/>
  <p:tag name="KSO_WM_UNIT_TEXT_FILL_FORE_SCHEMECOLOR_INDEX" val="2"/>
  <p:tag name="KSO_WM_UNIT_TEXT_FILL_TYPE" val="1"/>
  <p:tag name="KSO_WM_UNIT_TYPE" val="m_h_i"/>
</p:tagLst>
</file>

<file path=ppt/tags/tag20.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660_3*m_h_i*1_3_1"/>
  <p:tag name="KSO_WM_UNIT_INDEX" val="1_3_1"/>
  <p:tag name="KSO_WM_UNIT_LAYERLEVEL" val="1_1_1"/>
  <p:tag name="KSO_WM_UNIT_TEXT_FILL_FORE_SCHEMECOLOR_INDEX" val="13"/>
  <p:tag name="KSO_WM_UNIT_TEXT_FILL_TYPE" val="1"/>
  <p:tag name="KSO_WM_UNIT_TYPE" val="m_h_i"/>
</p:tagLst>
</file>

<file path=ppt/tags/tag21.xml><?xml version="1.0" encoding="utf-8"?>
<p:tagLst xmlns:p="http://schemas.openxmlformats.org/presentationml/2006/main">
  <p:tag name="KSO_WM_UNIT_PLACING_PICTURE_USER_VIEWPORT" val="{&quot;height&quot;:1307,&quot;width&quot;:8432}"/>
</p:tagLst>
</file>

<file path=ppt/tags/tag22.xml><?xml version="1.0" encoding="utf-8"?>
<p:tagLst xmlns:p="http://schemas.openxmlformats.org/presentationml/2006/main">
  <p:tag name="AS_OS" val="Unix 3.10 unknown"/>
  <p:tag name="AS_RELEASE_DATE" val="2020.11.30"/>
  <p:tag name="AS_TITLE" val="Aspose.Slides for Java"/>
  <p:tag name="AS_VERSION" val="20.11"/>
</p:tagLst>
</file>

<file path=ppt/tags/tag3.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660_3*m_h_i*1_2_2"/>
  <p:tag name="KSO_WM_UNIT_INDEX" val="1_2_2"/>
  <p:tag name="KSO_WM_UNIT_LAYERLEVEL" val="1_1_1"/>
  <p:tag name="KSO_WM_UNIT_TEXT_FILL_FORE_SCHEMECOLOR_INDEX" val="2"/>
  <p:tag name="KSO_WM_UNIT_TEXT_FILL_TYPE" val="1"/>
  <p:tag name="KSO_WM_UNIT_TYPE" val="m_h_i"/>
</p:tagLst>
</file>

<file path=ppt/tags/tag4.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660_3*m_h_i*1_2_1"/>
  <p:tag name="KSO_WM_UNIT_INDEX" val="1_2_1"/>
  <p:tag name="KSO_WM_UNIT_LAYERLEVEL" val="1_1_1"/>
  <p:tag name="KSO_WM_UNIT_TEXT_FILL_FORE_SCHEMECOLOR_INDEX" val="13"/>
  <p:tag name="KSO_WM_UNIT_TEXT_FILL_TYPE" val="1"/>
  <p:tag name="KSO_WM_UNIT_TYPE" val="m_h_i"/>
</p:tagLst>
</file>

<file path=ppt/tags/tag5.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1660_3*m_h_i*1_1_3"/>
  <p:tag name="KSO_WM_UNIT_INDEX" val="1_1_3"/>
  <p:tag name="KSO_WM_UNIT_LAYERLEVEL" val="1_1_1"/>
  <p:tag name="KSO_WM_UNIT_TEXT_FILL_FORE_SCHEMECOLOR_INDEX" val="2"/>
  <p:tag name="KSO_WM_UNIT_TEXT_FILL_TYPE" val="1"/>
  <p:tag name="KSO_WM_UNIT_TYPE" val="m_h_i"/>
</p:tagLst>
</file>

<file path=ppt/tags/tag6.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1660_3*m_h_i*1_1_2"/>
  <p:tag name="KSO_WM_UNIT_INDEX" val="1_1_2"/>
  <p:tag name="KSO_WM_UNIT_LAYERLEVEL" val="1_1_1"/>
  <p:tag name="KSO_WM_UNIT_TEXT_FILL_FORE_SCHEMECOLOR_INDEX" val="2"/>
  <p:tag name="KSO_WM_UNIT_TEXT_FILL_TYPE" val="1"/>
  <p:tag name="KSO_WM_UNIT_TYPE" val="m_h_i"/>
</p:tagLst>
</file>

<file path=ppt/tags/tag7.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FILL_FORE_SCHEMECOLOR_INDEX" val="14"/>
  <p:tag name="KSO_WM_UNIT_FILL_TYPE" val="1"/>
  <p:tag name="KSO_WM_UNIT_HIGHLIGHT" val="0"/>
  <p:tag name="KSO_WM_UNIT_ID" val="diagram20201660_3*m_h_i*1_1_1"/>
  <p:tag name="KSO_WM_UNIT_INDEX" val="1_1_1"/>
  <p:tag name="KSO_WM_UNIT_LAYERLEVEL" val="1_1_1"/>
  <p:tag name="KSO_WM_UNIT_TEXT_FILL_FORE_SCHEMECOLOR_INDEX" val="13"/>
  <p:tag name="KSO_WM_UNIT_TEXT_FILL_TYPE" val="1"/>
  <p:tag name="KSO_WM_UNIT_TYPE" val="m_h_i"/>
</p:tagLst>
</file>

<file path=ppt/tags/tag8.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HIGHLIGHT" val="0"/>
  <p:tag name="KSO_WM_UNIT_ID" val="diagram20201660_3*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10"/>
</p:tagLst>
</file>

<file path=ppt/tags/tag9.xml><?xml version="1.0" encoding="utf-8"?>
<p:tagLst xmlns:p="http://schemas.openxmlformats.org/presentationml/2006/main">
  <p:tag name="KSO_WM_BEAUTIFY_FLAG" val="#wm#"/>
  <p:tag name="KSO_WM_DIAGRAM_GROUP_CODE" val="m1-1"/>
  <p:tag name="KSO_WM_TAG_VERSION" val="1.0"/>
  <p:tag name="KSO_WM_TEMPLATE_CATEGORY" val="diagram"/>
  <p:tag name="KSO_WM_TEMPLATE_INDEX" val="20201660"/>
  <p:tag name="KSO_WM_UNIT_COMPATIBLE" val="0"/>
  <p:tag name="KSO_WM_UNIT_DIAGRAM_ISNUMVISUAL" val="0"/>
  <p:tag name="KSO_WM_UNIT_DIAGRAM_ISREFERUNIT" val="0"/>
  <p:tag name="KSO_WM_UNIT_HIGHLIGHT" val="0"/>
  <p:tag name="KSO_WM_UNIT_ID" val="diagram20201660_3*m_h_a*1_3_1"/>
  <p:tag name="KSO_WM_UNIT_INDEX" val="1_3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VALUE" val="10"/>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r="http://schemas.openxmlformats.org/officeDocument/2006/relationships"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r="http://schemas.openxmlformats.org/officeDocument/2006/relationships" xmlns:a="http://schemas.openxmlformats.org/drawingml/2006/main" name="10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r="http://schemas.openxmlformats.org/officeDocument/2006/relationships" xmlns:a="http://schemas.openxmlformats.org/drawingml/2006/main" name="2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r="http://schemas.openxmlformats.org/officeDocument/2006/relationships" xmlns:a="http://schemas.openxmlformats.org/drawingml/2006/main" name="2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157</Paragraphs>
  <Slides>20</Slides>
  <Notes>0</Notes>
  <TotalTime>0</TotalTime>
  <HiddenSlides>2</HiddenSlides>
  <MMClips>0</MMClips>
  <ScaleCrop>0</ScaleCrop>
  <HeadingPairs>
    <vt:vector baseType="variant" size="6">
      <vt:variant>
        <vt:lpstr>Fonts used</vt:lpstr>
      </vt:variant>
      <vt:variant>
        <vt:i4>12</vt:i4>
      </vt:variant>
      <vt:variant>
        <vt:lpstr>Theme</vt:lpstr>
      </vt:variant>
      <vt:variant>
        <vt:i4>1</vt:i4>
      </vt:variant>
      <vt:variant>
        <vt:lpstr>Slide Titles</vt:lpstr>
      </vt:variant>
      <vt:variant>
        <vt:i4>20</vt:i4>
      </vt:variant>
    </vt:vector>
  </HeadingPairs>
  <TitlesOfParts>
    <vt:vector baseType="lpstr" size="33">
      <vt:lpstr>Arial</vt:lpstr>
      <vt:lpstr>等线 Light</vt:lpstr>
      <vt:lpstr>等线</vt:lpstr>
      <vt:lpstr>宋体</vt:lpstr>
      <vt:lpstr>仿宋_GB2312</vt:lpstr>
      <vt:lpstr>楷体_GB2312</vt:lpstr>
      <vt:lpstr>微软雅黑</vt:lpstr>
      <vt:lpstr>Times New Roman</vt:lpstr>
      <vt:lpstr>思源黑体 CN Normal</vt:lpstr>
      <vt:lpstr>方正粗黑宋简体</vt:lpstr>
      <vt:lpstr>Courier New</vt:lpstr>
      <vt:lpstr>Wingdings</vt:lpstr>
      <vt:lpstr>Office 主题​​</vt:lpstr>
      <vt:lpstr>PowerPoint Presentation</vt:lpstr>
      <vt:lpstr>PowerPoint Presentation</vt:lpstr>
      <vt:lpstr>专题4 生物技术的安全性和伦理问题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20.1100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2023-03-20T09:54:41.033</cp:lastPrinted>
  <dcterms:created xsi:type="dcterms:W3CDTF">2023-03-20T09:54:41Z</dcterms:created>
  <dcterms:modified xsi:type="dcterms:W3CDTF">2023-03-20T01:54:44Z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