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1598" r:id="rId3"/>
    <p:sldId id="1599" r:id="rId4"/>
    <p:sldId id="1661" r:id="rId6"/>
    <p:sldId id="1621" r:id="rId7"/>
    <p:sldId id="1624" r:id="rId8"/>
    <p:sldId id="1608" r:id="rId9"/>
    <p:sldId id="1603" r:id="rId10"/>
    <p:sldId id="1551" r:id="rId11"/>
    <p:sldId id="1552" r:id="rId12"/>
    <p:sldId id="1627" r:id="rId13"/>
    <p:sldId id="1553" r:id="rId14"/>
    <p:sldId id="1561" r:id="rId15"/>
    <p:sldId id="1562" r:id="rId16"/>
    <p:sldId id="1575" r:id="rId17"/>
    <p:sldId id="1568" r:id="rId18"/>
    <p:sldId id="1699" r:id="rId19"/>
    <p:sldId id="1630" r:id="rId20"/>
    <p:sldId id="1618" r:id="rId21"/>
    <p:sldId id="1619" r:id="rId22"/>
    <p:sldId id="1662" r:id="rId23"/>
    <p:sldId id="1696" r:id="rId24"/>
  </p:sldIdLst>
  <p:sldSz cx="12192000" cy="6858000"/>
  <p:notesSz cx="6889750" cy="10021570"/>
  <p:embeddedFontLst>
    <p:embeddedFont>
      <p:font typeface="Gulim" panose="020B0600000101010101" charset="-127"/>
      <p:regular r:id="rId30"/>
    </p:embeddedFont>
    <p:embeddedFont>
      <p:font typeface="Comic Sans MS" panose="030F0902030302020204" pitchFamily="66" charset="0"/>
      <p:bold r:id="rId31"/>
    </p:embeddedFont>
    <p:embeddedFont>
      <p:font typeface="微软雅黑" panose="020B0503020204020204" charset="-122"/>
      <p:regular r:id="rId32"/>
    </p:embeddedFont>
    <p:embeddedFont>
      <p:font typeface="Calibri" panose="020F05020202040A0204" charset="0"/>
      <p:italic r:id="rId33"/>
      <p:boldItalic r:id="rId34"/>
    </p:embeddedFont>
    <p:embeddedFont>
      <p:font typeface="黑体" panose="02010609060101010101" pitchFamily="49" charset="-122"/>
      <p:regular r:id="rId35"/>
    </p:embeddedFont>
    <p:embeddedFont>
      <p:font typeface="仿宋" panose="02010609060101010101" charset="-122"/>
      <p:regular r:id="rId36"/>
    </p:embeddedFont>
    <p:embeddedFont>
      <p:font typeface="Kartika" panose="02020803030404060203" pitchFamily="18" charset="0"/>
      <p:bold r:id="rId37"/>
    </p:embeddedFont>
    <p:embeddedFont>
      <p:font typeface="华文中宋" panose="02010600040101010101" charset="-122"/>
      <p:regular r:id="rId38"/>
    </p:embeddedFont>
    <p:embeddedFont>
      <p:font typeface="隶书" panose="02010509060101010101" pitchFamily="49" charset="-122"/>
      <p:regular r:id="rId39"/>
    </p:embeddedFont>
    <p:embeddedFont>
      <p:font typeface="楷体" panose="02010609060101010101" pitchFamily="49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3468" userDrawn="1">
          <p15:clr>
            <a:srgbClr val="A4A3A4"/>
          </p15:clr>
        </p15:guide>
        <p15:guide id="3" pos="2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LJH" initials="L" lastIdx="0" clrIdx="0"/>
  <p:cmAuthor id="2" name="weihua" initials="w" lastIdx="1" clrIdx="1"/>
  <p:cmAuthor id="3" name="lenovo" initials="l" lastIdx="4" clrIdx="0"/>
  <p:cmAuthor id="4" name="作者" initials="A" lastIdx="0" clrIdx="2"/>
  <p:cmAuthor id="5" name="宋洁然" initials="宋" lastIdx="2" clrIdx="1"/>
  <p:cmAuthor id="6" name="易飞" initials="易" lastIdx="1" clrIdx="5"/>
  <p:cmAuthor id="7" name="1206988966@qq.com" initials="1" lastIdx="1" clrIdx="2"/>
  <p:cmAuthor id="8" name="姜伟光" initials="姜" lastIdx="1" clrIdx="0"/>
  <p:cmAuthor id="9" name="dongyu" initials="d" lastIdx="0" clrIdx="8"/>
  <p:cmAuthor id="10" name="86180" initials="8" lastIdx="1" clrIdx="9"/>
  <p:cmAuthor id="11" name="86137" initials="8" lastIdx="0" clrIdx="10"/>
  <p:cmAuthor id="12" name="user" initials="" lastIdx="0" clrIdx="0"/>
  <p:cmAuthor id="13" name="杜B格小生" initials="" lastIdx="0" clrIdx="0"/>
  <p:cmAuthor id="14" name="222" initials="" lastIdx="0" clrIdx="0"/>
  <p:cmAuthor id="15" name="Vivian Liu" initials="" lastIdx="0" clrIdx="1"/>
  <p:cmAuthor id="16" name="刘浩" initials="" lastIdx="0" clrIdx="0"/>
  <p:cmAuthor id="17" name="孙宇婷" initials="" lastIdx="0" clrIdx="21"/>
  <p:cmAuthor id="18" name="未知用户4" initials="未知用户4" lastIdx="0" clrIdx="0"/>
  <p:cmAuthor id="19" name="Windows 用户" initials="" lastIdx="0" clrIdx="0"/>
  <p:cmAuthor id="20" name="ASUS" initials="" lastIdx="0" clrIdx="0"/>
  <p:cmAuthor id="21" name="li marry" initials="" lastIdx="0" clrIdx="0"/>
  <p:cmAuthor id="22" name="自由精灵" initials="自" lastIdx="0" clrIdx="21"/>
  <p:cmAuthor id="2000" name="张瑞霞" initials="authorId_524709945" lastIdx="0" clrIdx="0"/>
  <p:cmAuthor id="2001" name="Dino._6ZFrB7nA" initials="authorId_1257418890" lastIdx="0" clrIdx="1"/>
  <p:cmAuthor id="23" name="xj" initials="x" lastIdx="0" clrIdx="23"/>
  <p:cmAuthor id="24" name="古" initials="古" lastIdx="0" clrIdx="24"/>
  <p:cmAuthor id="25" name="李彦利" initials="李" lastIdx="0" clrIdx="25"/>
  <p:cmAuthor id="49837069" name="DELL" initials="D" lastIdx="0" clrIdx="25"/>
  <p:cmAuthor id="26" name="刘刘" initials="刘" lastIdx="0" clrIdx="20"/>
  <p:cmAuthor id="27" name="86136" initials="8" lastIdx="0" clrIdx="26"/>
  <p:cmAuthor id="28" name="nijingen" initials="n" lastIdx="0" clrIdx="27"/>
  <p:cmAuthor id="29" name="张 林娜" initials="" lastIdx="0" clrIdx="0"/>
  <p:cmAuthor id="30" name="yisimin" initials="y" lastIdx="0" clrIdx="29"/>
  <p:cmAuthor id="31" name="未知用户1" initials="未" lastIdx="0" clrIdx="22"/>
  <p:cmAuthor id="32" name="A" initials="A" lastIdx="1" clrIdx="31"/>
  <p:cmAuthor id="76" name="Administrator" initials="A" lastIdx="0" clrIdx="25"/>
  <p:cmAuthor id="33" name="86138" initials="8" lastIdx="0" clrIdx="33"/>
  <p:cmAuthor id="77" name="周 小平" initials="周" lastIdx="1" clrIdx="26"/>
  <p:cmAuthor id="34" name="a'su's" initials="a" lastIdx="0" clrIdx="33"/>
  <p:cmAuthor id="35" name="陈庆" initials="陈" lastIdx="0" clrIdx="31"/>
  <p:cmAuthor id="36" name="陈芳" initials="A" lastIdx="0" clrIdx="35"/>
  <p:cmAuthor id="37" name="User" initials="U" lastIdx="0" clrIdx="32"/>
  <p:cmAuthor id="38" name="NFB" initials="N" lastIdx="0" clrIdx="14"/>
  <p:cmAuthor id="39" name="东凤中学" initials="" lastIdx="0" clrIdx="27"/>
  <p:cmAuthor id="41" name="EXX008" initials="E" lastIdx="0" clrIdx="40"/>
  <p:cmAuthor id="42" name="小叮当_VfeeFJFJ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112"/>
    <a:srgbClr val="1F2DA8"/>
    <a:srgbClr val="FFFFFF"/>
    <a:srgbClr val="F2433A"/>
    <a:srgbClr val="EAEAEA"/>
    <a:srgbClr val="E9E9E9"/>
    <a:srgbClr val="F4F4F4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8" autoAdjust="0"/>
    <p:restoredTop sz="94099" autoAdjust="0"/>
  </p:normalViewPr>
  <p:slideViewPr>
    <p:cSldViewPr snapToGrid="0" showGuides="1">
      <p:cViewPr varScale="1">
        <p:scale>
          <a:sx n="90" d="100"/>
          <a:sy n="90" d="100"/>
        </p:scale>
        <p:origin x="413" y="53"/>
      </p:cViewPr>
      <p:guideLst>
        <p:guide orient="horz" pos="2150"/>
        <p:guide pos="3468"/>
        <p:guide pos="2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tags" Target="tags/tag182.xml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1048696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2538"/>
            <a:ext cx="6013450" cy="33829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104775" y="750888"/>
            <a:ext cx="6680200" cy="37592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C718D3D-07AE-4564-9533-ACB9AC9C2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104775" y="750888"/>
            <a:ext cx="6680200" cy="37592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C718D3D-07AE-4564-9533-ACB9AC9C2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104775" y="750888"/>
            <a:ext cx="6680200" cy="37592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C718D3D-07AE-4564-9533-ACB9AC9C2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104775" y="750888"/>
            <a:ext cx="6680200" cy="37592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C718D3D-07AE-4564-9533-ACB9AC9C2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image" Target="../media/image2.jpe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37160" y="121920"/>
            <a:ext cx="11917680" cy="6614160"/>
          </a:xfrm>
          <a:prstGeom prst="rect">
            <a:avLst/>
          </a:prstGeom>
          <a:noFill/>
          <a:ln>
            <a:solidFill>
              <a:srgbClr val="E50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276848" y="6682740"/>
            <a:ext cx="1638300" cy="99060"/>
          </a:xfrm>
          <a:prstGeom prst="rect">
            <a:avLst/>
          </a:pr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4806132" y="2774118"/>
            <a:ext cx="6678840" cy="4083883"/>
          </a:xfrm>
          <a:custGeom>
            <a:avLst/>
            <a:gdLst>
              <a:gd name="connsiteX0" fmla="*/ 2554598 w 6678840"/>
              <a:gd name="connsiteY0" fmla="*/ 0 h 4083883"/>
              <a:gd name="connsiteX1" fmla="*/ 6678840 w 6678840"/>
              <a:gd name="connsiteY1" fmla="*/ 4083883 h 4083883"/>
              <a:gd name="connsiteX2" fmla="*/ 1518902 w 6678840"/>
              <a:gd name="connsiteY2" fmla="*/ 4083883 h 4083883"/>
              <a:gd name="connsiteX3" fmla="*/ 0 w 6678840"/>
              <a:gd name="connsiteY3" fmla="*/ 2579844 h 408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8840" h="4083883">
                <a:moveTo>
                  <a:pt x="2554598" y="0"/>
                </a:moveTo>
                <a:lnTo>
                  <a:pt x="6678840" y="4083883"/>
                </a:lnTo>
                <a:lnTo>
                  <a:pt x="1518902" y="4083883"/>
                </a:lnTo>
                <a:lnTo>
                  <a:pt x="0" y="2579844"/>
                </a:lnTo>
                <a:close/>
              </a:path>
            </a:pathLst>
          </a:custGeom>
          <a:gradFill>
            <a:gsLst>
              <a:gs pos="2000">
                <a:srgbClr val="FFFFFF">
                  <a:alpha val="0"/>
                </a:srgbClr>
              </a:gs>
              <a:gs pos="100000">
                <a:schemeClr val="bg1">
                  <a:lumMod val="65000"/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4762348" y="2753043"/>
            <a:ext cx="2667303" cy="2667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5560695" y="2471155"/>
            <a:ext cx="1070610" cy="65017"/>
          </a:xfrm>
          <a:prstGeom prst="rect">
            <a:avLst/>
          </a:pr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232232" y="274320"/>
            <a:ext cx="11727537" cy="6309360"/>
          </a:xfrm>
          <a:prstGeom prst="rect">
            <a:avLst/>
          </a:prstGeom>
          <a:noFill/>
          <a:ln w="19050">
            <a:solidFill>
              <a:srgbClr val="E50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360662" y="200018"/>
            <a:ext cx="1984917" cy="2683677"/>
            <a:chOff x="9086099" y="0"/>
            <a:chExt cx="1984917" cy="2683677"/>
          </a:xfrm>
        </p:grpSpPr>
        <p:sp>
          <p:nvSpPr>
            <p:cNvPr id="9" name="矩形 8"/>
            <p:cNvSpPr/>
            <p:nvPr/>
          </p:nvSpPr>
          <p:spPr>
            <a:xfrm>
              <a:off x="9086099" y="0"/>
              <a:ext cx="1984917" cy="2683677"/>
            </a:xfrm>
            <a:prstGeom prst="rect">
              <a:avLst/>
            </a:prstGeom>
            <a:solidFill>
              <a:srgbClr val="E50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837090" y="128991"/>
              <a:ext cx="738664" cy="247760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3600" spc="-150" dirty="0">
                  <a:solidFill>
                    <a:schemeClr val="bg1"/>
                  </a:solidFill>
                </a:rPr>
                <a:t>CONTETNS</a:t>
              </a:r>
              <a:endParaRPr lang="zh-CN" altLang="en-US" sz="3600" spc="-150" dirty="0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499451" y="1064275"/>
              <a:ext cx="461665" cy="6822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目  录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9575249" y="717100"/>
              <a:ext cx="261343" cy="2252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 rot="5400000">
              <a:off x="8966974" y="997813"/>
              <a:ext cx="2373528" cy="844032"/>
              <a:chOff x="9356187" y="138294"/>
              <a:chExt cx="2373528" cy="844032"/>
            </a:xfrm>
          </p:grpSpPr>
          <p:cxnSp>
            <p:nvCxnSpPr>
              <p:cNvPr id="14" name="直接连接符 13"/>
              <p:cNvCxnSpPr/>
              <p:nvPr/>
            </p:nvCxnSpPr>
            <p:spPr>
              <a:xfrm rot="16200000">
                <a:off x="11319077" y="631424"/>
                <a:ext cx="0" cy="701804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16200000">
                <a:off x="10542951" y="-1048470"/>
                <a:ext cx="0" cy="237352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sp>
        <p:nvSpPr>
          <p:cNvPr id="8" name="Freeform 5"/>
          <p:cNvSpPr/>
          <p:nvPr userDrawn="1"/>
        </p:nvSpPr>
        <p:spPr bwMode="auto">
          <a:xfrm>
            <a:off x="518160" y="0"/>
            <a:ext cx="1167384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4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5"/>
          <p:cNvSpPr/>
          <p:nvPr userDrawn="1"/>
        </p:nvSpPr>
        <p:spPr bwMode="auto">
          <a:xfrm>
            <a:off x="0" y="0"/>
            <a:ext cx="1219200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4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charset="-127"/>
                <a:ea typeface="Gulim" panose="020B0600000101010101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charset="-127"/>
              <a:ea typeface="Gulim" panose="020B0600000101010101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charset="-127"/>
              <a:ea typeface="Gulim" panose="020B0600000101010101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ko-KR" altLang="en-US">
                <a:latin typeface="Gulim" panose="020B0600000101010101" charset="-127"/>
                <a:ea typeface="Gulim" panose="020B0600000101010101" charset="-127"/>
              </a:rPr>
            </a:fld>
            <a:endParaRPr lang="ko-KR" altLang="en-US">
              <a:latin typeface="Gulim" panose="020B0600000101010101" charset="-127"/>
              <a:ea typeface="Gulim" panose="020B0600000101010101" charset="-127"/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日期占位符 307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</p:spPr>
        <p:txBody>
          <a:bodyPr lIns="201214" tIns="100607" rIns="201214" bIns="100607" numCol="1" compatLnSpc="1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endParaRPr lang="zh-CN" altLang="en-US" sz="1400"/>
          </a:p>
        </p:txBody>
      </p:sp>
      <p:sp>
        <p:nvSpPr>
          <p:cNvPr id="5131" name="页脚占位符 307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</p:spPr>
        <p:txBody>
          <a:bodyPr lIns="201214" tIns="100607" rIns="201214" bIns="100607" numCol="1" compatLnSpc="1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400"/>
          </a:p>
        </p:txBody>
      </p:sp>
      <p:sp>
        <p:nvSpPr>
          <p:cNvPr id="5132" name="灯片编号占位符 307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</p:spPr>
        <p:txBody>
          <a:bodyPr lIns="201214" tIns="100607" rIns="201214" bIns="100607" numCol="1" compatLnSpc="1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宋体" panose="02010600030101010101" pitchFamily="2" charset="-122"/>
              </a:defRPr>
            </a:lvl5pPr>
          </a:lstStyle>
          <a:p>
            <a:pPr lvl="0" algn="r" eaLnBrk="1" hangingPunct="1">
              <a:buFont typeface="Arial" panose="020B0604020202020204"/>
            </a:pPr>
            <a:fld id="{31FBCD62-2238-4C24-BDDF-62E27975E2BF}" type="slidenum">
              <a:rPr lang="zh-CN" altLang="en-US" sz="1400"/>
            </a:fld>
            <a:endParaRPr lang="zh-CN" altLang="en-US" sz="1400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6 flo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31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图片 15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35" y="635"/>
            <a:ext cx="1230884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1" name="矩形 150"/>
          <p:cNvSpPr/>
          <p:nvPr userDrawn="1"/>
        </p:nvSpPr>
        <p:spPr>
          <a:xfrm>
            <a:off x="635" y="0"/>
            <a:ext cx="12308840" cy="7196455"/>
          </a:xfrm>
          <a:prstGeom prst="rect">
            <a:avLst/>
          </a:prstGeom>
          <a:solidFill>
            <a:srgbClr val="F9F8F8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8" name="图片 147" descr="图片包含 人, 男人, 电话, 站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8" t="61192"/>
          <a:stretch>
            <a:fillRect/>
          </a:stretch>
        </p:blipFill>
        <p:spPr>
          <a:xfrm rot="16200000">
            <a:off x="10260973" y="-730426"/>
            <a:ext cx="1200601" cy="2661453"/>
          </a:xfrm>
          <a:prstGeom prst="rect">
            <a:avLst/>
          </a:prstGeom>
        </p:spPr>
      </p:pic>
      <p:pic>
        <p:nvPicPr>
          <p:cNvPr id="149" name="图片 148"/>
          <p:cNvPicPr>
            <a:picLocks noChangeAspect="1"/>
          </p:cNvPicPr>
          <p:nvPr userDrawn="1"/>
        </p:nvPicPr>
        <p:blipFill rotWithShape="1">
          <a:blip r:embed="rId4"/>
          <a:srcRect l="-2005" b="4438"/>
          <a:stretch>
            <a:fillRect/>
          </a:stretch>
        </p:blipFill>
        <p:spPr>
          <a:xfrm flipH="1">
            <a:off x="0" y="5606346"/>
            <a:ext cx="6207889" cy="1251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2097152" name="图片 7" descr="图片包含 无脊椎动物&#10;&#10;描述已自动生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r="14811" b="60405"/>
          <a:stretch>
            <a:fillRect/>
          </a:stretch>
        </p:blipFill>
        <p:spPr>
          <a:xfrm flipV="1">
            <a:off x="0" y="6203950"/>
            <a:ext cx="7477125" cy="654050"/>
          </a:xfrm>
          <a:prstGeom prst="rect">
            <a:avLst/>
          </a:prstGeom>
        </p:spPr>
      </p:pic>
      <p:pic>
        <p:nvPicPr>
          <p:cNvPr id="2097153" name="图片 8" descr="图片包含 无脊椎动物&#10;&#10;描述已自动生成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rcRect r="14811" b="60405"/>
          <a:stretch>
            <a:fillRect/>
          </a:stretch>
        </p:blipFill>
        <p:spPr>
          <a:xfrm flipH="1" flipV="1">
            <a:off x="5533390" y="6314440"/>
            <a:ext cx="6676390" cy="543560"/>
          </a:xfrm>
          <a:prstGeom prst="rect">
            <a:avLst/>
          </a:prstGeom>
        </p:spPr>
      </p:pic>
      <p:sp>
        <p:nvSpPr>
          <p:cNvPr id="1048582" name="矩形 27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2192000" cy="546735"/>
          </a:xfrm>
          <a:prstGeom prst="rect">
            <a:avLst/>
          </a:prstGeom>
          <a:gradFill>
            <a:gsLst>
              <a:gs pos="0">
                <a:srgbClr val="FDB0BA"/>
              </a:gs>
              <a:gs pos="100000">
                <a:srgbClr val="E06A6D"/>
              </a:gs>
            </a:gsLst>
            <a:lin ang="18900000" scaled="1"/>
          </a:gradFill>
          <a:ln>
            <a:noFill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ker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0" y="144145"/>
            <a:ext cx="10515600" cy="6731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10970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26720" y="966102"/>
            <a:ext cx="9326880" cy="0"/>
          </a:xfrm>
          <a:prstGeom prst="line">
            <a:avLst/>
          </a:prstGeom>
          <a:ln w="19050">
            <a:solidFill>
              <a:srgbClr val="E50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12090400" y="6383972"/>
            <a:ext cx="101600" cy="309880"/>
          </a:xfrm>
          <a:prstGeom prst="rect">
            <a:avLst/>
          </a:prstGeom>
          <a:gradFill>
            <a:gsLst>
              <a:gs pos="0">
                <a:srgbClr val="F2433A"/>
              </a:gs>
              <a:gs pos="100000">
                <a:srgbClr val="E5011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11468100" y="6394450"/>
            <a:ext cx="525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3B0D7C-BD9B-42FA-B8A0-181E944F5DD0}" type="slidenum"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文本框 1"/>
          <p:cNvSpPr txBox="1"/>
          <p:nvPr userDrawn="1">
            <p:custDataLst>
              <p:tags r:id="rId2"/>
            </p:custDataLst>
          </p:nvPr>
        </p:nvSpPr>
        <p:spPr>
          <a:xfrm>
            <a:off x="10426045" y="6488668"/>
            <a:ext cx="1833880" cy="396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E1EDF8"/>
                </a:solidFill>
              </a:rPr>
              <a:t>肖朝海 张玉制作</a:t>
            </a:r>
            <a:endParaRPr lang="zh-CN" altLang="en-US">
              <a:solidFill>
                <a:srgbClr val="E1EDF8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政尔八经 微信  zrbj-12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래픽 15"/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5700" y="219086"/>
            <a:ext cx="641351" cy="5556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8" name="그룹 2"/>
          <p:cNvGrpSpPr/>
          <p:nvPr userDrawn="1"/>
        </p:nvGrpSpPr>
        <p:grpSpPr>
          <a:xfrm>
            <a:off x="395288" y="2349621"/>
            <a:ext cx="42863" cy="4134063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/>
          </p:nvGrpSpPr>
          <p:grpSpPr>
            <a:xfrm rot="5400000">
              <a:off x="-355552" y="2219396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/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직사각형 9"/>
              <p:cNvSpPr/>
              <p:nvPr/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직사각형 10"/>
              <p:cNvSpPr/>
              <p:nvPr/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직사각형 11"/>
              <p:cNvSpPr/>
              <p:nvPr/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직사각형 12"/>
              <p:cNvSpPr/>
              <p:nvPr/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직사각형 13"/>
              <p:cNvSpPr/>
              <p:nvPr/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직사각형 14"/>
              <p:cNvSpPr/>
              <p:nvPr/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직사각형 15"/>
              <p:cNvSpPr/>
              <p:nvPr/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직사각형 16"/>
              <p:cNvSpPr/>
              <p:nvPr/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직사각형 17"/>
              <p:cNvSpPr/>
              <p:nvPr/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직사각형 18"/>
              <p:cNvSpPr/>
              <p:nvPr/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직사각형 19"/>
              <p:cNvSpPr/>
              <p:nvPr/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직사각형 20"/>
              <p:cNvSpPr/>
              <p:nvPr/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직사각형 21"/>
              <p:cNvSpPr/>
              <p:nvPr/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직사각형 22"/>
              <p:cNvSpPr/>
              <p:nvPr/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직사각형 23"/>
              <p:cNvSpPr/>
              <p:nvPr/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/>
          </p:nvGrpSpPr>
          <p:grpSpPr>
            <a:xfrm rot="5400000">
              <a:off x="-355553" y="4338355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/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직사각형 30"/>
              <p:cNvSpPr/>
              <p:nvPr/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직사각형 31"/>
              <p:cNvSpPr/>
              <p:nvPr/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직사각형 32"/>
              <p:cNvSpPr/>
              <p:nvPr/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직사각형 33"/>
              <p:cNvSpPr/>
              <p:nvPr/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직사각형 34"/>
              <p:cNvSpPr/>
              <p:nvPr/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직사각형 35"/>
              <p:cNvSpPr/>
              <p:nvPr/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직사각형 36"/>
              <p:cNvSpPr/>
              <p:nvPr/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직사각형 37"/>
              <p:cNvSpPr/>
              <p:nvPr/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직사각형 38"/>
              <p:cNvSpPr/>
              <p:nvPr/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직사각형 39"/>
              <p:cNvSpPr/>
              <p:nvPr/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직사각형 40"/>
              <p:cNvSpPr/>
              <p:nvPr/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직사각형 41"/>
              <p:cNvSpPr/>
              <p:nvPr/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직사각형 42"/>
              <p:cNvSpPr/>
              <p:nvPr/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직사각형 43"/>
              <p:cNvSpPr/>
              <p:nvPr/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직사각형 44"/>
              <p:cNvSpPr/>
              <p:nvPr/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A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1030" name="图片 4" descr="编组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275" y="244487"/>
            <a:ext cx="2411731" cy="1014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6455" y="6352232"/>
            <a:ext cx="2802891" cy="44325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26720" y="966102"/>
            <a:ext cx="9326880" cy="0"/>
          </a:xfrm>
          <a:prstGeom prst="line">
            <a:avLst/>
          </a:prstGeom>
          <a:ln w="19050">
            <a:solidFill>
              <a:srgbClr val="E50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12090400" y="6383972"/>
            <a:ext cx="101600" cy="309880"/>
          </a:xfrm>
          <a:prstGeom prst="rect">
            <a:avLst/>
          </a:prstGeom>
          <a:gradFill>
            <a:gsLst>
              <a:gs pos="0">
                <a:srgbClr val="F2433A"/>
              </a:gs>
              <a:gs pos="100000">
                <a:srgbClr val="E5011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11468100" y="6394450"/>
            <a:ext cx="525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3B0D7C-BD9B-42FA-B8A0-181E944F5DD0}" type="slidenum"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5"/>
          <p:cNvSpPr/>
          <p:nvPr userDrawn="1"/>
        </p:nvSpPr>
        <p:spPr bwMode="auto">
          <a:xfrm>
            <a:off x="518160" y="0"/>
            <a:ext cx="1167384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4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 userDrawn="1"/>
        </p:nvSpPr>
        <p:spPr bwMode="auto">
          <a:xfrm>
            <a:off x="0" y="0"/>
            <a:ext cx="1219200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4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11347450" y="336157"/>
            <a:ext cx="340365" cy="714486"/>
            <a:chOff x="11363960" y="193039"/>
            <a:chExt cx="477475" cy="94488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1363960" y="340360"/>
              <a:ext cx="0" cy="62992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1612880" y="508000"/>
              <a:ext cx="0" cy="62992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841435" y="193039"/>
              <a:ext cx="0" cy="62992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5"/>
          <p:cNvSpPr/>
          <p:nvPr userDrawn="1"/>
        </p:nvSpPr>
        <p:spPr bwMode="auto">
          <a:xfrm>
            <a:off x="518160" y="0"/>
            <a:ext cx="1167384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4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 userDrawn="1"/>
        </p:nvSpPr>
        <p:spPr bwMode="auto">
          <a:xfrm>
            <a:off x="0" y="0"/>
            <a:ext cx="1219200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4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6140900"/>
            <a:ext cx="12192000" cy="717101"/>
          </a:xfrm>
          <a:custGeom>
            <a:avLst/>
            <a:gdLst>
              <a:gd name="connsiteX0" fmla="*/ 7645062 w 12192000"/>
              <a:gd name="connsiteY0" fmla="*/ 0 h 717101"/>
              <a:gd name="connsiteX1" fmla="*/ 7676897 w 12192000"/>
              <a:gd name="connsiteY1" fmla="*/ 0 h 717101"/>
              <a:gd name="connsiteX2" fmla="*/ 12192000 w 12192000"/>
              <a:gd name="connsiteY2" fmla="*/ 0 h 717101"/>
              <a:gd name="connsiteX3" fmla="*/ 12192000 w 12192000"/>
              <a:gd name="connsiteY3" fmla="*/ 717101 h 717101"/>
              <a:gd name="connsiteX4" fmla="*/ 0 w 12192000"/>
              <a:gd name="connsiteY4" fmla="*/ 717101 h 717101"/>
              <a:gd name="connsiteX5" fmla="*/ 0 w 12192000"/>
              <a:gd name="connsiteY5" fmla="*/ 617524 h 717101"/>
              <a:gd name="connsiteX6" fmla="*/ 6295136 w 12192000"/>
              <a:gd name="connsiteY6" fmla="*/ 617524 h 717101"/>
              <a:gd name="connsiteX7" fmla="*/ 6333067 w 12192000"/>
              <a:gd name="connsiteY7" fmla="*/ 616854 h 717101"/>
              <a:gd name="connsiteX8" fmla="*/ 6370997 w 12192000"/>
              <a:gd name="connsiteY8" fmla="*/ 613505 h 717101"/>
              <a:gd name="connsiteX9" fmla="*/ 6406896 w 12192000"/>
              <a:gd name="connsiteY9" fmla="*/ 608817 h 717101"/>
              <a:gd name="connsiteX10" fmla="*/ 6443473 w 12192000"/>
              <a:gd name="connsiteY10" fmla="*/ 602119 h 717101"/>
              <a:gd name="connsiteX11" fmla="*/ 6461760 w 12192000"/>
              <a:gd name="connsiteY11" fmla="*/ 598101 h 717101"/>
              <a:gd name="connsiteX12" fmla="*/ 6479372 w 12192000"/>
              <a:gd name="connsiteY12" fmla="*/ 594752 h 717101"/>
              <a:gd name="connsiteX13" fmla="*/ 6496982 w 12192000"/>
              <a:gd name="connsiteY13" fmla="*/ 589394 h 717101"/>
              <a:gd name="connsiteX14" fmla="*/ 6513238 w 12192000"/>
              <a:gd name="connsiteY14" fmla="*/ 584036 h 717101"/>
              <a:gd name="connsiteX15" fmla="*/ 6530849 w 12192000"/>
              <a:gd name="connsiteY15" fmla="*/ 578008 h 717101"/>
              <a:gd name="connsiteX16" fmla="*/ 6547782 w 12192000"/>
              <a:gd name="connsiteY16" fmla="*/ 571980 h 717101"/>
              <a:gd name="connsiteX17" fmla="*/ 6564037 w 12192000"/>
              <a:gd name="connsiteY17" fmla="*/ 565282 h 717101"/>
              <a:gd name="connsiteX18" fmla="*/ 6580972 w 12192000"/>
              <a:gd name="connsiteY18" fmla="*/ 558585 h 717101"/>
              <a:gd name="connsiteX19" fmla="*/ 6597228 w 12192000"/>
              <a:gd name="connsiteY19" fmla="*/ 551217 h 717101"/>
              <a:gd name="connsiteX20" fmla="*/ 6612805 w 12192000"/>
              <a:gd name="connsiteY20" fmla="*/ 543180 h 717101"/>
              <a:gd name="connsiteX21" fmla="*/ 6628384 w 12192000"/>
              <a:gd name="connsiteY21" fmla="*/ 534473 h 717101"/>
              <a:gd name="connsiteX22" fmla="*/ 6643964 w 12192000"/>
              <a:gd name="connsiteY22" fmla="*/ 525766 h 717101"/>
              <a:gd name="connsiteX23" fmla="*/ 6659541 w 12192000"/>
              <a:gd name="connsiteY23" fmla="*/ 516389 h 717101"/>
              <a:gd name="connsiteX24" fmla="*/ 6674444 w 12192000"/>
              <a:gd name="connsiteY24" fmla="*/ 506343 h 717101"/>
              <a:gd name="connsiteX25" fmla="*/ 6690021 w 12192000"/>
              <a:gd name="connsiteY25" fmla="*/ 496296 h 717101"/>
              <a:gd name="connsiteX26" fmla="*/ 6704924 w 12192000"/>
              <a:gd name="connsiteY26" fmla="*/ 485580 h 717101"/>
              <a:gd name="connsiteX27" fmla="*/ 6732693 w 12192000"/>
              <a:gd name="connsiteY27" fmla="*/ 463478 h 717101"/>
              <a:gd name="connsiteX28" fmla="*/ 6761142 w 12192000"/>
              <a:gd name="connsiteY28" fmla="*/ 438027 h 717101"/>
              <a:gd name="connsiteX29" fmla="*/ 6788235 w 12192000"/>
              <a:gd name="connsiteY29" fmla="*/ 411906 h 717101"/>
              <a:gd name="connsiteX30" fmla="*/ 6813973 w 12192000"/>
              <a:gd name="connsiteY30" fmla="*/ 385115 h 717101"/>
              <a:gd name="connsiteX31" fmla="*/ 6835649 w 12192000"/>
              <a:gd name="connsiteY31" fmla="*/ 361004 h 717101"/>
              <a:gd name="connsiteX32" fmla="*/ 6856645 w 12192000"/>
              <a:gd name="connsiteY32" fmla="*/ 338902 h 717101"/>
              <a:gd name="connsiteX33" fmla="*/ 6878998 w 12192000"/>
              <a:gd name="connsiteY33" fmla="*/ 316799 h 717101"/>
              <a:gd name="connsiteX34" fmla="*/ 6901349 w 12192000"/>
              <a:gd name="connsiteY34" fmla="*/ 295367 h 717101"/>
              <a:gd name="connsiteX35" fmla="*/ 6924379 w 12192000"/>
              <a:gd name="connsiteY35" fmla="*/ 275274 h 717101"/>
              <a:gd name="connsiteX36" fmla="*/ 6947409 w 12192000"/>
              <a:gd name="connsiteY36" fmla="*/ 255851 h 717101"/>
              <a:gd name="connsiteX37" fmla="*/ 6971115 w 12192000"/>
              <a:gd name="connsiteY37" fmla="*/ 236427 h 717101"/>
              <a:gd name="connsiteX38" fmla="*/ 6995500 w 12192000"/>
              <a:gd name="connsiteY38" fmla="*/ 218344 h 717101"/>
              <a:gd name="connsiteX39" fmla="*/ 7019883 w 12192000"/>
              <a:gd name="connsiteY39" fmla="*/ 200930 h 717101"/>
              <a:gd name="connsiteX40" fmla="*/ 7044267 w 12192000"/>
              <a:gd name="connsiteY40" fmla="*/ 183516 h 717101"/>
              <a:gd name="connsiteX41" fmla="*/ 7069329 w 12192000"/>
              <a:gd name="connsiteY41" fmla="*/ 168111 h 717101"/>
              <a:gd name="connsiteX42" fmla="*/ 7095067 w 12192000"/>
              <a:gd name="connsiteY42" fmla="*/ 152707 h 717101"/>
              <a:gd name="connsiteX43" fmla="*/ 7120805 w 12192000"/>
              <a:gd name="connsiteY43" fmla="*/ 137302 h 717101"/>
              <a:gd name="connsiteX44" fmla="*/ 7147221 w 12192000"/>
              <a:gd name="connsiteY44" fmla="*/ 123237 h 717101"/>
              <a:gd name="connsiteX45" fmla="*/ 7173637 w 12192000"/>
              <a:gd name="connsiteY45" fmla="*/ 109842 h 717101"/>
              <a:gd name="connsiteX46" fmla="*/ 7201409 w 12192000"/>
              <a:gd name="connsiteY46" fmla="*/ 97786 h 717101"/>
              <a:gd name="connsiteX47" fmla="*/ 7228502 w 12192000"/>
              <a:gd name="connsiteY47" fmla="*/ 85730 h 717101"/>
              <a:gd name="connsiteX48" fmla="*/ 7255595 w 12192000"/>
              <a:gd name="connsiteY48" fmla="*/ 75014 h 717101"/>
              <a:gd name="connsiteX49" fmla="*/ 7284043 w 12192000"/>
              <a:gd name="connsiteY49" fmla="*/ 64968 h 717101"/>
              <a:gd name="connsiteX50" fmla="*/ 7312491 w 12192000"/>
              <a:gd name="connsiteY50" fmla="*/ 54921 h 717101"/>
              <a:gd name="connsiteX51" fmla="*/ 7340262 w 12192000"/>
              <a:gd name="connsiteY51" fmla="*/ 46214 h 717101"/>
              <a:gd name="connsiteX52" fmla="*/ 7370065 w 12192000"/>
              <a:gd name="connsiteY52" fmla="*/ 38847 h 717101"/>
              <a:gd name="connsiteX53" fmla="*/ 7399190 w 12192000"/>
              <a:gd name="connsiteY53" fmla="*/ 30809 h 717101"/>
              <a:gd name="connsiteX54" fmla="*/ 7428315 w 12192000"/>
              <a:gd name="connsiteY54" fmla="*/ 24782 h 717101"/>
              <a:gd name="connsiteX55" fmla="*/ 7458795 w 12192000"/>
              <a:gd name="connsiteY55" fmla="*/ 19423 h 717101"/>
              <a:gd name="connsiteX56" fmla="*/ 7488598 w 12192000"/>
              <a:gd name="connsiteY56" fmla="*/ 13396 h 717101"/>
              <a:gd name="connsiteX57" fmla="*/ 7519755 w 12192000"/>
              <a:gd name="connsiteY57" fmla="*/ 9377 h 717101"/>
              <a:gd name="connsiteX58" fmla="*/ 7550235 w 12192000"/>
              <a:gd name="connsiteY58" fmla="*/ 6028 h 717101"/>
              <a:gd name="connsiteX59" fmla="*/ 7581392 w 12192000"/>
              <a:gd name="connsiteY59" fmla="*/ 4019 h 717101"/>
              <a:gd name="connsiteX60" fmla="*/ 7612550 w 12192000"/>
              <a:gd name="connsiteY60" fmla="*/ 2010 h 71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717101">
                <a:moveTo>
                  <a:pt x="7645062" y="0"/>
                </a:moveTo>
                <a:lnTo>
                  <a:pt x="7676897" y="0"/>
                </a:lnTo>
                <a:lnTo>
                  <a:pt x="12192000" y="0"/>
                </a:lnTo>
                <a:lnTo>
                  <a:pt x="12192000" y="717101"/>
                </a:lnTo>
                <a:lnTo>
                  <a:pt x="0" y="717101"/>
                </a:lnTo>
                <a:lnTo>
                  <a:pt x="0" y="617524"/>
                </a:lnTo>
                <a:lnTo>
                  <a:pt x="6295136" y="617524"/>
                </a:lnTo>
                <a:lnTo>
                  <a:pt x="6333067" y="616854"/>
                </a:lnTo>
                <a:lnTo>
                  <a:pt x="6370997" y="613505"/>
                </a:lnTo>
                <a:lnTo>
                  <a:pt x="6406896" y="608817"/>
                </a:lnTo>
                <a:lnTo>
                  <a:pt x="6443473" y="602119"/>
                </a:lnTo>
                <a:lnTo>
                  <a:pt x="6461760" y="598101"/>
                </a:lnTo>
                <a:lnTo>
                  <a:pt x="6479372" y="594752"/>
                </a:lnTo>
                <a:lnTo>
                  <a:pt x="6496982" y="589394"/>
                </a:lnTo>
                <a:lnTo>
                  <a:pt x="6513238" y="584036"/>
                </a:lnTo>
                <a:lnTo>
                  <a:pt x="6530849" y="578008"/>
                </a:lnTo>
                <a:lnTo>
                  <a:pt x="6547782" y="571980"/>
                </a:lnTo>
                <a:lnTo>
                  <a:pt x="6564037" y="565282"/>
                </a:lnTo>
                <a:lnTo>
                  <a:pt x="6580972" y="558585"/>
                </a:lnTo>
                <a:lnTo>
                  <a:pt x="6597228" y="551217"/>
                </a:lnTo>
                <a:lnTo>
                  <a:pt x="6612805" y="543180"/>
                </a:lnTo>
                <a:lnTo>
                  <a:pt x="6628384" y="534473"/>
                </a:lnTo>
                <a:lnTo>
                  <a:pt x="6643964" y="525766"/>
                </a:lnTo>
                <a:lnTo>
                  <a:pt x="6659541" y="516389"/>
                </a:lnTo>
                <a:lnTo>
                  <a:pt x="6674444" y="506343"/>
                </a:lnTo>
                <a:lnTo>
                  <a:pt x="6690021" y="496296"/>
                </a:lnTo>
                <a:lnTo>
                  <a:pt x="6704924" y="485580"/>
                </a:lnTo>
                <a:lnTo>
                  <a:pt x="6732693" y="463478"/>
                </a:lnTo>
                <a:lnTo>
                  <a:pt x="6761142" y="438027"/>
                </a:lnTo>
                <a:lnTo>
                  <a:pt x="6788235" y="411906"/>
                </a:lnTo>
                <a:lnTo>
                  <a:pt x="6813973" y="385115"/>
                </a:lnTo>
                <a:lnTo>
                  <a:pt x="6835649" y="361004"/>
                </a:lnTo>
                <a:lnTo>
                  <a:pt x="6856645" y="338902"/>
                </a:lnTo>
                <a:lnTo>
                  <a:pt x="6878998" y="316799"/>
                </a:lnTo>
                <a:lnTo>
                  <a:pt x="6901349" y="295367"/>
                </a:lnTo>
                <a:lnTo>
                  <a:pt x="6924379" y="275274"/>
                </a:lnTo>
                <a:lnTo>
                  <a:pt x="6947409" y="255851"/>
                </a:lnTo>
                <a:lnTo>
                  <a:pt x="6971115" y="236427"/>
                </a:lnTo>
                <a:lnTo>
                  <a:pt x="6995500" y="218344"/>
                </a:lnTo>
                <a:lnTo>
                  <a:pt x="7019883" y="200930"/>
                </a:lnTo>
                <a:lnTo>
                  <a:pt x="7044267" y="183516"/>
                </a:lnTo>
                <a:lnTo>
                  <a:pt x="7069329" y="168111"/>
                </a:lnTo>
                <a:lnTo>
                  <a:pt x="7095067" y="152707"/>
                </a:lnTo>
                <a:lnTo>
                  <a:pt x="7120805" y="137302"/>
                </a:lnTo>
                <a:lnTo>
                  <a:pt x="7147221" y="123237"/>
                </a:lnTo>
                <a:lnTo>
                  <a:pt x="7173637" y="109842"/>
                </a:lnTo>
                <a:lnTo>
                  <a:pt x="7201409" y="97786"/>
                </a:lnTo>
                <a:lnTo>
                  <a:pt x="7228502" y="85730"/>
                </a:lnTo>
                <a:lnTo>
                  <a:pt x="7255595" y="75014"/>
                </a:lnTo>
                <a:lnTo>
                  <a:pt x="7284043" y="64968"/>
                </a:lnTo>
                <a:lnTo>
                  <a:pt x="7312491" y="54921"/>
                </a:lnTo>
                <a:lnTo>
                  <a:pt x="7340262" y="46214"/>
                </a:lnTo>
                <a:lnTo>
                  <a:pt x="7370065" y="38847"/>
                </a:lnTo>
                <a:lnTo>
                  <a:pt x="7399190" y="30809"/>
                </a:lnTo>
                <a:lnTo>
                  <a:pt x="7428315" y="24782"/>
                </a:lnTo>
                <a:lnTo>
                  <a:pt x="7458795" y="19423"/>
                </a:lnTo>
                <a:lnTo>
                  <a:pt x="7488598" y="13396"/>
                </a:lnTo>
                <a:lnTo>
                  <a:pt x="7519755" y="9377"/>
                </a:lnTo>
                <a:lnTo>
                  <a:pt x="7550235" y="6028"/>
                </a:lnTo>
                <a:lnTo>
                  <a:pt x="7581392" y="4019"/>
                </a:lnTo>
                <a:lnTo>
                  <a:pt x="7612550" y="201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071525" y="1845053"/>
            <a:ext cx="1986140" cy="1986140"/>
          </a:xfrm>
          <a:prstGeom prst="ellipse">
            <a:avLst/>
          </a:prstGeom>
          <a:solidFill>
            <a:srgbClr val="E50112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9236270" y="3902433"/>
            <a:ext cx="385042" cy="385042"/>
          </a:xfrm>
          <a:prstGeom prst="ellipse">
            <a:avLst/>
          </a:prstGeom>
          <a:solidFill>
            <a:schemeClr val="bg1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6140900"/>
            <a:ext cx="12192000" cy="717101"/>
          </a:xfrm>
          <a:custGeom>
            <a:avLst/>
            <a:gdLst>
              <a:gd name="connsiteX0" fmla="*/ 7645062 w 12192000"/>
              <a:gd name="connsiteY0" fmla="*/ 0 h 717101"/>
              <a:gd name="connsiteX1" fmla="*/ 7676897 w 12192000"/>
              <a:gd name="connsiteY1" fmla="*/ 0 h 717101"/>
              <a:gd name="connsiteX2" fmla="*/ 12192000 w 12192000"/>
              <a:gd name="connsiteY2" fmla="*/ 0 h 717101"/>
              <a:gd name="connsiteX3" fmla="*/ 12192000 w 12192000"/>
              <a:gd name="connsiteY3" fmla="*/ 717101 h 717101"/>
              <a:gd name="connsiteX4" fmla="*/ 0 w 12192000"/>
              <a:gd name="connsiteY4" fmla="*/ 717101 h 717101"/>
              <a:gd name="connsiteX5" fmla="*/ 0 w 12192000"/>
              <a:gd name="connsiteY5" fmla="*/ 617524 h 717101"/>
              <a:gd name="connsiteX6" fmla="*/ 6295136 w 12192000"/>
              <a:gd name="connsiteY6" fmla="*/ 617524 h 717101"/>
              <a:gd name="connsiteX7" fmla="*/ 6333067 w 12192000"/>
              <a:gd name="connsiteY7" fmla="*/ 616854 h 717101"/>
              <a:gd name="connsiteX8" fmla="*/ 6370997 w 12192000"/>
              <a:gd name="connsiteY8" fmla="*/ 613505 h 717101"/>
              <a:gd name="connsiteX9" fmla="*/ 6406896 w 12192000"/>
              <a:gd name="connsiteY9" fmla="*/ 608817 h 717101"/>
              <a:gd name="connsiteX10" fmla="*/ 6443473 w 12192000"/>
              <a:gd name="connsiteY10" fmla="*/ 602119 h 717101"/>
              <a:gd name="connsiteX11" fmla="*/ 6461760 w 12192000"/>
              <a:gd name="connsiteY11" fmla="*/ 598101 h 717101"/>
              <a:gd name="connsiteX12" fmla="*/ 6479372 w 12192000"/>
              <a:gd name="connsiteY12" fmla="*/ 594752 h 717101"/>
              <a:gd name="connsiteX13" fmla="*/ 6496982 w 12192000"/>
              <a:gd name="connsiteY13" fmla="*/ 589394 h 717101"/>
              <a:gd name="connsiteX14" fmla="*/ 6513238 w 12192000"/>
              <a:gd name="connsiteY14" fmla="*/ 584036 h 717101"/>
              <a:gd name="connsiteX15" fmla="*/ 6530849 w 12192000"/>
              <a:gd name="connsiteY15" fmla="*/ 578008 h 717101"/>
              <a:gd name="connsiteX16" fmla="*/ 6547782 w 12192000"/>
              <a:gd name="connsiteY16" fmla="*/ 571980 h 717101"/>
              <a:gd name="connsiteX17" fmla="*/ 6564037 w 12192000"/>
              <a:gd name="connsiteY17" fmla="*/ 565282 h 717101"/>
              <a:gd name="connsiteX18" fmla="*/ 6580972 w 12192000"/>
              <a:gd name="connsiteY18" fmla="*/ 558585 h 717101"/>
              <a:gd name="connsiteX19" fmla="*/ 6597228 w 12192000"/>
              <a:gd name="connsiteY19" fmla="*/ 551217 h 717101"/>
              <a:gd name="connsiteX20" fmla="*/ 6612805 w 12192000"/>
              <a:gd name="connsiteY20" fmla="*/ 543180 h 717101"/>
              <a:gd name="connsiteX21" fmla="*/ 6628384 w 12192000"/>
              <a:gd name="connsiteY21" fmla="*/ 534473 h 717101"/>
              <a:gd name="connsiteX22" fmla="*/ 6643964 w 12192000"/>
              <a:gd name="connsiteY22" fmla="*/ 525766 h 717101"/>
              <a:gd name="connsiteX23" fmla="*/ 6659541 w 12192000"/>
              <a:gd name="connsiteY23" fmla="*/ 516389 h 717101"/>
              <a:gd name="connsiteX24" fmla="*/ 6674444 w 12192000"/>
              <a:gd name="connsiteY24" fmla="*/ 506343 h 717101"/>
              <a:gd name="connsiteX25" fmla="*/ 6690021 w 12192000"/>
              <a:gd name="connsiteY25" fmla="*/ 496296 h 717101"/>
              <a:gd name="connsiteX26" fmla="*/ 6704924 w 12192000"/>
              <a:gd name="connsiteY26" fmla="*/ 485580 h 717101"/>
              <a:gd name="connsiteX27" fmla="*/ 6732693 w 12192000"/>
              <a:gd name="connsiteY27" fmla="*/ 463478 h 717101"/>
              <a:gd name="connsiteX28" fmla="*/ 6761142 w 12192000"/>
              <a:gd name="connsiteY28" fmla="*/ 438027 h 717101"/>
              <a:gd name="connsiteX29" fmla="*/ 6788235 w 12192000"/>
              <a:gd name="connsiteY29" fmla="*/ 411906 h 717101"/>
              <a:gd name="connsiteX30" fmla="*/ 6813973 w 12192000"/>
              <a:gd name="connsiteY30" fmla="*/ 385115 h 717101"/>
              <a:gd name="connsiteX31" fmla="*/ 6835649 w 12192000"/>
              <a:gd name="connsiteY31" fmla="*/ 361004 h 717101"/>
              <a:gd name="connsiteX32" fmla="*/ 6856645 w 12192000"/>
              <a:gd name="connsiteY32" fmla="*/ 338902 h 717101"/>
              <a:gd name="connsiteX33" fmla="*/ 6878998 w 12192000"/>
              <a:gd name="connsiteY33" fmla="*/ 316799 h 717101"/>
              <a:gd name="connsiteX34" fmla="*/ 6901349 w 12192000"/>
              <a:gd name="connsiteY34" fmla="*/ 295367 h 717101"/>
              <a:gd name="connsiteX35" fmla="*/ 6924379 w 12192000"/>
              <a:gd name="connsiteY35" fmla="*/ 275274 h 717101"/>
              <a:gd name="connsiteX36" fmla="*/ 6947409 w 12192000"/>
              <a:gd name="connsiteY36" fmla="*/ 255851 h 717101"/>
              <a:gd name="connsiteX37" fmla="*/ 6971115 w 12192000"/>
              <a:gd name="connsiteY37" fmla="*/ 236427 h 717101"/>
              <a:gd name="connsiteX38" fmla="*/ 6995500 w 12192000"/>
              <a:gd name="connsiteY38" fmla="*/ 218344 h 717101"/>
              <a:gd name="connsiteX39" fmla="*/ 7019883 w 12192000"/>
              <a:gd name="connsiteY39" fmla="*/ 200930 h 717101"/>
              <a:gd name="connsiteX40" fmla="*/ 7044267 w 12192000"/>
              <a:gd name="connsiteY40" fmla="*/ 183516 h 717101"/>
              <a:gd name="connsiteX41" fmla="*/ 7069329 w 12192000"/>
              <a:gd name="connsiteY41" fmla="*/ 168111 h 717101"/>
              <a:gd name="connsiteX42" fmla="*/ 7095067 w 12192000"/>
              <a:gd name="connsiteY42" fmla="*/ 152707 h 717101"/>
              <a:gd name="connsiteX43" fmla="*/ 7120805 w 12192000"/>
              <a:gd name="connsiteY43" fmla="*/ 137302 h 717101"/>
              <a:gd name="connsiteX44" fmla="*/ 7147221 w 12192000"/>
              <a:gd name="connsiteY44" fmla="*/ 123237 h 717101"/>
              <a:gd name="connsiteX45" fmla="*/ 7173637 w 12192000"/>
              <a:gd name="connsiteY45" fmla="*/ 109842 h 717101"/>
              <a:gd name="connsiteX46" fmla="*/ 7201409 w 12192000"/>
              <a:gd name="connsiteY46" fmla="*/ 97786 h 717101"/>
              <a:gd name="connsiteX47" fmla="*/ 7228502 w 12192000"/>
              <a:gd name="connsiteY47" fmla="*/ 85730 h 717101"/>
              <a:gd name="connsiteX48" fmla="*/ 7255595 w 12192000"/>
              <a:gd name="connsiteY48" fmla="*/ 75014 h 717101"/>
              <a:gd name="connsiteX49" fmla="*/ 7284043 w 12192000"/>
              <a:gd name="connsiteY49" fmla="*/ 64968 h 717101"/>
              <a:gd name="connsiteX50" fmla="*/ 7312491 w 12192000"/>
              <a:gd name="connsiteY50" fmla="*/ 54921 h 717101"/>
              <a:gd name="connsiteX51" fmla="*/ 7340262 w 12192000"/>
              <a:gd name="connsiteY51" fmla="*/ 46214 h 717101"/>
              <a:gd name="connsiteX52" fmla="*/ 7370065 w 12192000"/>
              <a:gd name="connsiteY52" fmla="*/ 38847 h 717101"/>
              <a:gd name="connsiteX53" fmla="*/ 7399190 w 12192000"/>
              <a:gd name="connsiteY53" fmla="*/ 30809 h 717101"/>
              <a:gd name="connsiteX54" fmla="*/ 7428315 w 12192000"/>
              <a:gd name="connsiteY54" fmla="*/ 24782 h 717101"/>
              <a:gd name="connsiteX55" fmla="*/ 7458795 w 12192000"/>
              <a:gd name="connsiteY55" fmla="*/ 19423 h 717101"/>
              <a:gd name="connsiteX56" fmla="*/ 7488598 w 12192000"/>
              <a:gd name="connsiteY56" fmla="*/ 13396 h 717101"/>
              <a:gd name="connsiteX57" fmla="*/ 7519755 w 12192000"/>
              <a:gd name="connsiteY57" fmla="*/ 9377 h 717101"/>
              <a:gd name="connsiteX58" fmla="*/ 7550235 w 12192000"/>
              <a:gd name="connsiteY58" fmla="*/ 6028 h 717101"/>
              <a:gd name="connsiteX59" fmla="*/ 7581392 w 12192000"/>
              <a:gd name="connsiteY59" fmla="*/ 4019 h 717101"/>
              <a:gd name="connsiteX60" fmla="*/ 7612550 w 12192000"/>
              <a:gd name="connsiteY60" fmla="*/ 2010 h 71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717101">
                <a:moveTo>
                  <a:pt x="7645062" y="0"/>
                </a:moveTo>
                <a:lnTo>
                  <a:pt x="7676897" y="0"/>
                </a:lnTo>
                <a:lnTo>
                  <a:pt x="12192000" y="0"/>
                </a:lnTo>
                <a:lnTo>
                  <a:pt x="12192000" y="717101"/>
                </a:lnTo>
                <a:lnTo>
                  <a:pt x="0" y="717101"/>
                </a:lnTo>
                <a:lnTo>
                  <a:pt x="0" y="617524"/>
                </a:lnTo>
                <a:lnTo>
                  <a:pt x="6295136" y="617524"/>
                </a:lnTo>
                <a:lnTo>
                  <a:pt x="6333067" y="616854"/>
                </a:lnTo>
                <a:lnTo>
                  <a:pt x="6370997" y="613505"/>
                </a:lnTo>
                <a:lnTo>
                  <a:pt x="6406896" y="608817"/>
                </a:lnTo>
                <a:lnTo>
                  <a:pt x="6443473" y="602119"/>
                </a:lnTo>
                <a:lnTo>
                  <a:pt x="6461760" y="598101"/>
                </a:lnTo>
                <a:lnTo>
                  <a:pt x="6479372" y="594752"/>
                </a:lnTo>
                <a:lnTo>
                  <a:pt x="6496982" y="589394"/>
                </a:lnTo>
                <a:lnTo>
                  <a:pt x="6513238" y="584036"/>
                </a:lnTo>
                <a:lnTo>
                  <a:pt x="6530849" y="578008"/>
                </a:lnTo>
                <a:lnTo>
                  <a:pt x="6547782" y="571980"/>
                </a:lnTo>
                <a:lnTo>
                  <a:pt x="6564037" y="565282"/>
                </a:lnTo>
                <a:lnTo>
                  <a:pt x="6580972" y="558585"/>
                </a:lnTo>
                <a:lnTo>
                  <a:pt x="6597228" y="551217"/>
                </a:lnTo>
                <a:lnTo>
                  <a:pt x="6612805" y="543180"/>
                </a:lnTo>
                <a:lnTo>
                  <a:pt x="6628384" y="534473"/>
                </a:lnTo>
                <a:lnTo>
                  <a:pt x="6643964" y="525766"/>
                </a:lnTo>
                <a:lnTo>
                  <a:pt x="6659541" y="516389"/>
                </a:lnTo>
                <a:lnTo>
                  <a:pt x="6674444" y="506343"/>
                </a:lnTo>
                <a:lnTo>
                  <a:pt x="6690021" y="496296"/>
                </a:lnTo>
                <a:lnTo>
                  <a:pt x="6704924" y="485580"/>
                </a:lnTo>
                <a:lnTo>
                  <a:pt x="6732693" y="463478"/>
                </a:lnTo>
                <a:lnTo>
                  <a:pt x="6761142" y="438027"/>
                </a:lnTo>
                <a:lnTo>
                  <a:pt x="6788235" y="411906"/>
                </a:lnTo>
                <a:lnTo>
                  <a:pt x="6813973" y="385115"/>
                </a:lnTo>
                <a:lnTo>
                  <a:pt x="6835649" y="361004"/>
                </a:lnTo>
                <a:lnTo>
                  <a:pt x="6856645" y="338902"/>
                </a:lnTo>
                <a:lnTo>
                  <a:pt x="6878998" y="316799"/>
                </a:lnTo>
                <a:lnTo>
                  <a:pt x="6901349" y="295367"/>
                </a:lnTo>
                <a:lnTo>
                  <a:pt x="6924379" y="275274"/>
                </a:lnTo>
                <a:lnTo>
                  <a:pt x="6947409" y="255851"/>
                </a:lnTo>
                <a:lnTo>
                  <a:pt x="6971115" y="236427"/>
                </a:lnTo>
                <a:lnTo>
                  <a:pt x="6995500" y="218344"/>
                </a:lnTo>
                <a:lnTo>
                  <a:pt x="7019883" y="200930"/>
                </a:lnTo>
                <a:lnTo>
                  <a:pt x="7044267" y="183516"/>
                </a:lnTo>
                <a:lnTo>
                  <a:pt x="7069329" y="168111"/>
                </a:lnTo>
                <a:lnTo>
                  <a:pt x="7095067" y="152707"/>
                </a:lnTo>
                <a:lnTo>
                  <a:pt x="7120805" y="137302"/>
                </a:lnTo>
                <a:lnTo>
                  <a:pt x="7147221" y="123237"/>
                </a:lnTo>
                <a:lnTo>
                  <a:pt x="7173637" y="109842"/>
                </a:lnTo>
                <a:lnTo>
                  <a:pt x="7201409" y="97786"/>
                </a:lnTo>
                <a:lnTo>
                  <a:pt x="7228502" y="85730"/>
                </a:lnTo>
                <a:lnTo>
                  <a:pt x="7255595" y="75014"/>
                </a:lnTo>
                <a:lnTo>
                  <a:pt x="7284043" y="64968"/>
                </a:lnTo>
                <a:lnTo>
                  <a:pt x="7312491" y="54921"/>
                </a:lnTo>
                <a:lnTo>
                  <a:pt x="7340262" y="46214"/>
                </a:lnTo>
                <a:lnTo>
                  <a:pt x="7370065" y="38847"/>
                </a:lnTo>
                <a:lnTo>
                  <a:pt x="7399190" y="30809"/>
                </a:lnTo>
                <a:lnTo>
                  <a:pt x="7428315" y="24782"/>
                </a:lnTo>
                <a:lnTo>
                  <a:pt x="7458795" y="19423"/>
                </a:lnTo>
                <a:lnTo>
                  <a:pt x="7488598" y="13396"/>
                </a:lnTo>
                <a:lnTo>
                  <a:pt x="7519755" y="9377"/>
                </a:lnTo>
                <a:lnTo>
                  <a:pt x="7550235" y="6028"/>
                </a:lnTo>
                <a:lnTo>
                  <a:pt x="7581392" y="4019"/>
                </a:lnTo>
                <a:lnTo>
                  <a:pt x="7612550" y="201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7863-7BD7-481C-A3B1-05ADD35A3E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0D7C-BD9B-42FA-B8A0-181E944F5DD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../media/image15.jpeg"/><Relationship Id="rId4" Type="http://schemas.openxmlformats.org/officeDocument/2006/relationships/tags" Target="../tags/tag98.xml"/><Relationship Id="rId31" Type="http://schemas.openxmlformats.org/officeDocument/2006/relationships/notesSlide" Target="../notesSlides/notesSlide7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9" Type="http://schemas.openxmlformats.org/officeDocument/2006/relationships/tags" Target="../tags/tag122.xml"/><Relationship Id="rId28" Type="http://schemas.openxmlformats.org/officeDocument/2006/relationships/tags" Target="../tags/tag121.xml"/><Relationship Id="rId27" Type="http://schemas.openxmlformats.org/officeDocument/2006/relationships/tags" Target="../tags/tag120.xml"/><Relationship Id="rId26" Type="http://schemas.openxmlformats.org/officeDocument/2006/relationships/tags" Target="../tags/tag119.xml"/><Relationship Id="rId25" Type="http://schemas.openxmlformats.org/officeDocument/2006/relationships/tags" Target="../tags/tag118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tags" Target="../tags/tag114.xml"/><Relationship Id="rId20" Type="http://schemas.openxmlformats.org/officeDocument/2006/relationships/tags" Target="../tags/tag113.xml"/><Relationship Id="rId2" Type="http://schemas.openxmlformats.org/officeDocument/2006/relationships/tags" Target="../tags/tag96.xml"/><Relationship Id="rId19" Type="http://schemas.openxmlformats.org/officeDocument/2006/relationships/tags" Target="../tags/tag112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image" Target="../media/image16.png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4.xml"/><Relationship Id="rId6" Type="http://schemas.openxmlformats.org/officeDocument/2006/relationships/image" Target="../media/image18.png"/><Relationship Id="rId5" Type="http://schemas.openxmlformats.org/officeDocument/2006/relationships/tags" Target="../tags/tag163.xml"/><Relationship Id="rId4" Type="http://schemas.openxmlformats.org/officeDocument/2006/relationships/image" Target="../media/image17.png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0.png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12.pn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5" Type="http://schemas.openxmlformats.org/officeDocument/2006/relationships/notesSlide" Target="../notesSlides/notesSlide6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88.xml"/><Relationship Id="rId32" Type="http://schemas.openxmlformats.org/officeDocument/2006/relationships/tags" Target="../tags/tag87.xml"/><Relationship Id="rId31" Type="http://schemas.openxmlformats.org/officeDocument/2006/relationships/tags" Target="../tags/tag86.xml"/><Relationship Id="rId30" Type="http://schemas.openxmlformats.org/officeDocument/2006/relationships/tags" Target="../tags/tag85.xml"/><Relationship Id="rId3" Type="http://schemas.openxmlformats.org/officeDocument/2006/relationships/tags" Target="../tags/tag58.xml"/><Relationship Id="rId29" Type="http://schemas.openxmlformats.org/officeDocument/2006/relationships/tags" Target="../tags/tag84.xml"/><Relationship Id="rId28" Type="http://schemas.openxmlformats.org/officeDocument/2006/relationships/tags" Target="../tags/tag83.xml"/><Relationship Id="rId27" Type="http://schemas.openxmlformats.org/officeDocument/2006/relationships/tags" Target="../tags/tag82.xml"/><Relationship Id="rId26" Type="http://schemas.openxmlformats.org/officeDocument/2006/relationships/tags" Target="../tags/tag81.xml"/><Relationship Id="rId25" Type="http://schemas.openxmlformats.org/officeDocument/2006/relationships/tags" Target="../tags/tag80.xml"/><Relationship Id="rId24" Type="http://schemas.openxmlformats.org/officeDocument/2006/relationships/tags" Target="../tags/tag79.xml"/><Relationship Id="rId23" Type="http://schemas.openxmlformats.org/officeDocument/2006/relationships/tags" Target="../tags/tag78.xml"/><Relationship Id="rId22" Type="http://schemas.openxmlformats.org/officeDocument/2006/relationships/tags" Target="../tags/tag77.xml"/><Relationship Id="rId21" Type="http://schemas.openxmlformats.org/officeDocument/2006/relationships/tags" Target="../tags/tag76.xml"/><Relationship Id="rId20" Type="http://schemas.openxmlformats.org/officeDocument/2006/relationships/tags" Target="../tags/tag75.xml"/><Relationship Id="rId2" Type="http://schemas.openxmlformats.org/officeDocument/2006/relationships/tags" Target="../tags/tag57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578462" y="4333196"/>
            <a:ext cx="2589307" cy="546142"/>
            <a:chOff x="4750594" y="4568783"/>
            <a:chExt cx="2589307" cy="546142"/>
          </a:xfrm>
        </p:grpSpPr>
        <p:sp>
          <p:nvSpPr>
            <p:cNvPr id="9" name="矩形: 圆角 8"/>
            <p:cNvSpPr/>
            <p:nvPr/>
          </p:nvSpPr>
          <p:spPr>
            <a:xfrm>
              <a:off x="4750594" y="4568783"/>
              <a:ext cx="2589307" cy="5461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2433A"/>
                </a:gs>
                <a:gs pos="100000">
                  <a:srgbClr val="E50112"/>
                </a:gs>
              </a:gsLst>
              <a:lin ang="5400000" scaled="1"/>
            </a:gradFill>
            <a:ln>
              <a:noFill/>
            </a:ln>
            <a:effectLst>
              <a:outerShdw blurRad="114300" dist="101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055232" y="4641799"/>
              <a:ext cx="19800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仪陇中学政治组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93124" y="1796049"/>
            <a:ext cx="11524615" cy="171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800" b="1" dirty="0">
                <a:solidFill>
                  <a:srgbClr val="E50112"/>
                </a:solidFill>
                <a:cs typeface="+mn-ea"/>
                <a:sym typeface="+mn-lt"/>
              </a:rPr>
              <a:t>必修一</a:t>
            </a:r>
            <a:br>
              <a:rPr lang="zh-CN" altLang="en-US" sz="4800" b="1" dirty="0">
                <a:solidFill>
                  <a:srgbClr val="E50112"/>
                </a:solidFill>
                <a:cs typeface="+mn-ea"/>
                <a:sym typeface="+mn-lt"/>
              </a:rPr>
            </a:br>
            <a:r>
              <a:rPr lang="zh-CN" altLang="en-US" sz="4800" b="1" dirty="0">
                <a:solidFill>
                  <a:srgbClr val="E50112"/>
                </a:solidFill>
                <a:cs typeface="+mn-ea"/>
                <a:sym typeface="+mn-lt"/>
              </a:rPr>
              <a:t>  中国特色社会主义</a:t>
            </a:r>
            <a:endParaRPr lang="zh-CN" altLang="en-US" sz="4800" b="1" dirty="0">
              <a:solidFill>
                <a:srgbClr val="E5011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2"/>
          <p:cNvGrpSpPr/>
          <p:nvPr/>
        </p:nvGrpSpPr>
        <p:grpSpPr>
          <a:xfrm>
            <a:off x="235585" y="204470"/>
            <a:ext cx="3605530" cy="743694"/>
            <a:chOff x="1440" y="874"/>
            <a:chExt cx="5511" cy="1004"/>
          </a:xfrm>
        </p:grpSpPr>
        <p:grpSp>
          <p:nvGrpSpPr>
            <p:cNvPr id="20" name="722518"/>
            <p:cNvGrpSpPr/>
            <p:nvPr/>
          </p:nvGrpSpPr>
          <p:grpSpPr>
            <a:xfrm>
              <a:off x="1440" y="874"/>
              <a:ext cx="5511" cy="1004"/>
              <a:chOff x="514041" y="297074"/>
              <a:chExt cx="3500761" cy="637918"/>
            </a:xfrm>
          </p:grpSpPr>
          <p:sp>
            <p:nvSpPr>
              <p:cNvPr id="22" name="任意多边形: 形状 20"/>
              <p:cNvSpPr/>
              <p:nvPr>
                <p:custDataLst>
                  <p:tags r:id="rId1"/>
                </p:custDataLst>
              </p:nvPr>
            </p:nvSpPr>
            <p:spPr>
              <a:xfrm flipH="1">
                <a:off x="1282036" y="297074"/>
                <a:ext cx="2732766" cy="606785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12700">
                <a:noFill/>
              </a:ln>
            </p:spPr>
            <p:txBody>
              <a:bodyPr wrap="square" lIns="0" tIns="0" rIns="0" bIns="0" anchor="ctr" anchorCtr="0"/>
              <a:lstStyle/>
              <a:p>
                <a:pPr algn="ctr"/>
                <a:endParaRPr lang="zh-CN" altLang="en-US" sz="1500">
                  <a:solidFill>
                    <a:schemeClr val="bg1"/>
                  </a:solidFill>
                  <a:latin typeface="思源宋体 Light" pitchFamily="18" charset="-122"/>
                  <a:ea typeface="思源宋体 Light" pitchFamily="18" charset="-122"/>
                </a:endParaRPr>
              </a:p>
            </p:txBody>
          </p:sp>
          <p:sp>
            <p:nvSpPr>
              <p:cNvPr id="23" name="PPTBOX_7085"/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514041" y="297709"/>
                <a:ext cx="714865" cy="637283"/>
              </a:xfrm>
              <a:custGeom>
                <a:avLst/>
                <a:gdLst/>
                <a:ahLst/>
                <a:cxnLst>
                  <a:cxn ang="0">
                    <a:pos x="401765" y="617887"/>
                  </a:cxn>
                  <a:cxn ang="0">
                    <a:pos x="335266" y="637283"/>
                  </a:cxn>
                  <a:cxn ang="0">
                    <a:pos x="205038" y="612345"/>
                  </a:cxn>
                  <a:cxn ang="0">
                    <a:pos x="55415" y="612345"/>
                  </a:cxn>
                  <a:cxn ang="0">
                    <a:pos x="0" y="423931"/>
                  </a:cxn>
                  <a:cxn ang="0">
                    <a:pos x="0" y="188414"/>
                  </a:cxn>
                  <a:cxn ang="0">
                    <a:pos x="44332" y="108061"/>
                  </a:cxn>
                  <a:cxn ang="0">
                    <a:pos x="66499" y="33249"/>
                  </a:cxn>
                  <a:cxn ang="0">
                    <a:pos x="83123" y="0"/>
                  </a:cxn>
                  <a:cxn ang="0">
                    <a:pos x="360203" y="99748"/>
                  </a:cxn>
                  <a:cxn ang="0">
                    <a:pos x="631741" y="0"/>
                  </a:cxn>
                  <a:cxn ang="0">
                    <a:pos x="656678" y="108061"/>
                  </a:cxn>
                  <a:cxn ang="0">
                    <a:pos x="714865" y="235517"/>
                  </a:cxn>
                  <a:cxn ang="0">
                    <a:pos x="714865" y="520909"/>
                  </a:cxn>
                  <a:cxn ang="0">
                    <a:pos x="681615" y="606804"/>
                  </a:cxn>
                  <a:cxn ang="0">
                    <a:pos x="340807" y="393452"/>
                  </a:cxn>
                  <a:cxn ang="0">
                    <a:pos x="340807" y="146852"/>
                  </a:cxn>
                  <a:cxn ang="0">
                    <a:pos x="155164" y="47103"/>
                  </a:cxn>
                  <a:cxn ang="0">
                    <a:pos x="102519" y="329724"/>
                  </a:cxn>
                  <a:cxn ang="0">
                    <a:pos x="102519" y="465493"/>
                  </a:cxn>
                  <a:cxn ang="0">
                    <a:pos x="340807" y="548617"/>
                  </a:cxn>
                  <a:cxn ang="0">
                    <a:pos x="379598" y="382369"/>
                  </a:cxn>
                  <a:cxn ang="0">
                    <a:pos x="415619" y="523680"/>
                  </a:cxn>
                  <a:cxn ang="0">
                    <a:pos x="615116" y="326953"/>
                  </a:cxn>
                  <a:cxn ang="0">
                    <a:pos x="615116" y="116373"/>
                  </a:cxn>
                  <a:cxn ang="0">
                    <a:pos x="615116" y="41561"/>
                  </a:cxn>
                  <a:cxn ang="0">
                    <a:pos x="293704" y="446098"/>
                  </a:cxn>
                  <a:cxn ang="0">
                    <a:pos x="135768" y="390682"/>
                  </a:cxn>
                  <a:cxn ang="0">
                    <a:pos x="232746" y="379599"/>
                  </a:cxn>
                  <a:cxn ang="0">
                    <a:pos x="293704" y="446098"/>
                  </a:cxn>
                  <a:cxn ang="0">
                    <a:pos x="141310" y="277079"/>
                  </a:cxn>
                  <a:cxn ang="0">
                    <a:pos x="191184" y="249371"/>
                  </a:cxn>
                  <a:cxn ang="0">
                    <a:pos x="304787" y="326953"/>
                  </a:cxn>
                  <a:cxn ang="0">
                    <a:pos x="149622" y="160706"/>
                  </a:cxn>
                  <a:cxn ang="0">
                    <a:pos x="191184" y="132998"/>
                  </a:cxn>
                  <a:cxn ang="0">
                    <a:pos x="304787" y="207809"/>
                  </a:cxn>
                  <a:cxn ang="0">
                    <a:pos x="407306" y="418390"/>
                  </a:cxn>
                  <a:cxn ang="0">
                    <a:pos x="581866" y="374057"/>
                  </a:cxn>
                  <a:cxn ang="0">
                    <a:pos x="432243" y="446098"/>
                  </a:cxn>
                  <a:cxn ang="0">
                    <a:pos x="404536" y="304787"/>
                  </a:cxn>
                  <a:cxn ang="0">
                    <a:pos x="581866" y="249371"/>
                  </a:cxn>
                  <a:cxn ang="0">
                    <a:pos x="462722" y="310329"/>
                  </a:cxn>
                  <a:cxn ang="0">
                    <a:pos x="401765" y="193955"/>
                  </a:cxn>
                  <a:cxn ang="0">
                    <a:pos x="576325" y="127456"/>
                  </a:cxn>
                  <a:cxn ang="0">
                    <a:pos x="498743" y="180101"/>
                  </a:cxn>
                  <a:cxn ang="0">
                    <a:pos x="487659" y="573554"/>
                  </a:cxn>
                  <a:cxn ang="0">
                    <a:pos x="656678" y="573554"/>
                  </a:cxn>
                  <a:cxn ang="0">
                    <a:pos x="678844" y="423931"/>
                  </a:cxn>
                  <a:cxn ang="0">
                    <a:pos x="678844" y="188414"/>
                  </a:cxn>
                  <a:cxn ang="0">
                    <a:pos x="659449" y="146852"/>
                  </a:cxn>
                  <a:cxn ang="0">
                    <a:pos x="653907" y="404536"/>
                  </a:cxn>
                  <a:cxn ang="0">
                    <a:pos x="653907" y="487660"/>
                  </a:cxn>
                  <a:cxn ang="0">
                    <a:pos x="437785" y="556929"/>
                  </a:cxn>
                  <a:cxn ang="0">
                    <a:pos x="41561" y="152393"/>
                  </a:cxn>
                  <a:cxn ang="0">
                    <a:pos x="36020" y="454410"/>
                  </a:cxn>
                  <a:cxn ang="0">
                    <a:pos x="36020" y="548617"/>
                  </a:cxn>
                  <a:cxn ang="0">
                    <a:pos x="254913" y="573554"/>
                  </a:cxn>
                  <a:cxn ang="0">
                    <a:pos x="83123" y="504284"/>
                  </a:cxn>
                  <a:cxn ang="0">
                    <a:pos x="66499" y="329724"/>
                  </a:cxn>
                </a:cxnLst>
                <a:rect l="0" t="0" r="0" b="0"/>
                <a:pathLst>
                  <a:path w="258" h="230">
                    <a:moveTo>
                      <a:pt x="238" y="221"/>
                    </a:moveTo>
                    <a:lnTo>
                      <a:pt x="218" y="221"/>
                    </a:lnTo>
                    <a:lnTo>
                      <a:pt x="200" y="221"/>
                    </a:lnTo>
                    <a:lnTo>
                      <a:pt x="182" y="221"/>
                    </a:lnTo>
                    <a:lnTo>
                      <a:pt x="167" y="221"/>
                    </a:lnTo>
                    <a:lnTo>
                      <a:pt x="151" y="221"/>
                    </a:lnTo>
                    <a:lnTo>
                      <a:pt x="147" y="221"/>
                    </a:lnTo>
                    <a:lnTo>
                      <a:pt x="145" y="223"/>
                    </a:lnTo>
                    <a:lnTo>
                      <a:pt x="143" y="227"/>
                    </a:lnTo>
                    <a:lnTo>
                      <a:pt x="139" y="230"/>
                    </a:lnTo>
                    <a:lnTo>
                      <a:pt x="134" y="230"/>
                    </a:lnTo>
                    <a:lnTo>
                      <a:pt x="129" y="230"/>
                    </a:lnTo>
                    <a:lnTo>
                      <a:pt x="126" y="230"/>
                    </a:lnTo>
                    <a:lnTo>
                      <a:pt x="126" y="230"/>
                    </a:lnTo>
                    <a:lnTo>
                      <a:pt x="126" y="230"/>
                    </a:lnTo>
                    <a:lnTo>
                      <a:pt x="121" y="230"/>
                    </a:lnTo>
                    <a:lnTo>
                      <a:pt x="117" y="227"/>
                    </a:lnTo>
                    <a:lnTo>
                      <a:pt x="114" y="223"/>
                    </a:lnTo>
                    <a:lnTo>
                      <a:pt x="113" y="221"/>
                    </a:lnTo>
                    <a:lnTo>
                      <a:pt x="112" y="221"/>
                    </a:lnTo>
                    <a:lnTo>
                      <a:pt x="101" y="221"/>
                    </a:lnTo>
                    <a:lnTo>
                      <a:pt x="92" y="221"/>
                    </a:lnTo>
                    <a:lnTo>
                      <a:pt x="82" y="221"/>
                    </a:lnTo>
                    <a:lnTo>
                      <a:pt x="74" y="221"/>
                    </a:lnTo>
                    <a:lnTo>
                      <a:pt x="58" y="221"/>
                    </a:lnTo>
                    <a:lnTo>
                      <a:pt x="46" y="221"/>
                    </a:lnTo>
                    <a:lnTo>
                      <a:pt x="38" y="221"/>
                    </a:lnTo>
                    <a:lnTo>
                      <a:pt x="31" y="221"/>
                    </a:lnTo>
                    <a:lnTo>
                      <a:pt x="26" y="221"/>
                    </a:lnTo>
                    <a:lnTo>
                      <a:pt x="23" y="221"/>
                    </a:lnTo>
                    <a:lnTo>
                      <a:pt x="21" y="221"/>
                    </a:lnTo>
                    <a:lnTo>
                      <a:pt x="20" y="221"/>
                    </a:lnTo>
                    <a:lnTo>
                      <a:pt x="20" y="221"/>
                    </a:lnTo>
                    <a:lnTo>
                      <a:pt x="16" y="220"/>
                    </a:lnTo>
                    <a:lnTo>
                      <a:pt x="11" y="219"/>
                    </a:lnTo>
                    <a:lnTo>
                      <a:pt x="6" y="214"/>
                    </a:lnTo>
                    <a:lnTo>
                      <a:pt x="1" y="207"/>
                    </a:lnTo>
                    <a:lnTo>
                      <a:pt x="0" y="198"/>
                    </a:lnTo>
                    <a:lnTo>
                      <a:pt x="0" y="174"/>
                    </a:lnTo>
                    <a:lnTo>
                      <a:pt x="0" y="153"/>
                    </a:lnTo>
                    <a:lnTo>
                      <a:pt x="0" y="134"/>
                    </a:lnTo>
                    <a:lnTo>
                      <a:pt x="0" y="119"/>
                    </a:lnTo>
                    <a:lnTo>
                      <a:pt x="0" y="105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" y="53"/>
                    </a:lnTo>
                    <a:lnTo>
                      <a:pt x="6" y="46"/>
                    </a:lnTo>
                    <a:lnTo>
                      <a:pt x="11" y="41"/>
                    </a:lnTo>
                    <a:lnTo>
                      <a:pt x="16" y="39"/>
                    </a:lnTo>
                    <a:lnTo>
                      <a:pt x="20" y="39"/>
                    </a:lnTo>
                    <a:lnTo>
                      <a:pt x="23" y="39"/>
                    </a:lnTo>
                    <a:lnTo>
                      <a:pt x="24" y="39"/>
                    </a:lnTo>
                    <a:lnTo>
                      <a:pt x="24" y="37"/>
                    </a:lnTo>
                    <a:lnTo>
                      <a:pt x="24" y="28"/>
                    </a:lnTo>
                    <a:lnTo>
                      <a:pt x="24" y="21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75" y="6"/>
                    </a:lnTo>
                    <a:lnTo>
                      <a:pt x="93" y="12"/>
                    </a:lnTo>
                    <a:lnTo>
                      <a:pt x="108" y="20"/>
                    </a:lnTo>
                    <a:lnTo>
                      <a:pt x="119" y="27"/>
                    </a:lnTo>
                    <a:lnTo>
                      <a:pt x="128" y="34"/>
                    </a:lnTo>
                    <a:lnTo>
                      <a:pt x="130" y="36"/>
                    </a:lnTo>
                    <a:lnTo>
                      <a:pt x="132" y="34"/>
                    </a:lnTo>
                    <a:lnTo>
                      <a:pt x="140" y="27"/>
                    </a:lnTo>
                    <a:lnTo>
                      <a:pt x="152" y="20"/>
                    </a:lnTo>
                    <a:lnTo>
                      <a:pt x="167" y="12"/>
                    </a:lnTo>
                    <a:lnTo>
                      <a:pt x="184" y="6"/>
                    </a:lnTo>
                    <a:lnTo>
                      <a:pt x="205" y="2"/>
                    </a:lnTo>
                    <a:lnTo>
                      <a:pt x="216" y="0"/>
                    </a:lnTo>
                    <a:lnTo>
                      <a:pt x="228" y="0"/>
                    </a:lnTo>
                    <a:lnTo>
                      <a:pt x="231" y="0"/>
                    </a:lnTo>
                    <a:lnTo>
                      <a:pt x="234" y="2"/>
                    </a:lnTo>
                    <a:lnTo>
                      <a:pt x="234" y="4"/>
                    </a:lnTo>
                    <a:lnTo>
                      <a:pt x="236" y="7"/>
                    </a:lnTo>
                    <a:lnTo>
                      <a:pt x="236" y="22"/>
                    </a:lnTo>
                    <a:lnTo>
                      <a:pt x="236" y="36"/>
                    </a:lnTo>
                    <a:lnTo>
                      <a:pt x="236" y="39"/>
                    </a:lnTo>
                    <a:lnTo>
                      <a:pt x="237" y="39"/>
                    </a:lnTo>
                    <a:lnTo>
                      <a:pt x="237" y="39"/>
                    </a:lnTo>
                    <a:lnTo>
                      <a:pt x="238" y="39"/>
                    </a:lnTo>
                    <a:lnTo>
                      <a:pt x="243" y="39"/>
                    </a:lnTo>
                    <a:lnTo>
                      <a:pt x="246" y="41"/>
                    </a:lnTo>
                    <a:lnTo>
                      <a:pt x="252" y="46"/>
                    </a:lnTo>
                    <a:lnTo>
                      <a:pt x="256" y="53"/>
                    </a:lnTo>
                    <a:lnTo>
                      <a:pt x="258" y="60"/>
                    </a:lnTo>
                    <a:lnTo>
                      <a:pt x="258" y="85"/>
                    </a:lnTo>
                    <a:lnTo>
                      <a:pt x="258" y="106"/>
                    </a:lnTo>
                    <a:lnTo>
                      <a:pt x="258" y="124"/>
                    </a:lnTo>
                    <a:lnTo>
                      <a:pt x="258" y="140"/>
                    </a:lnTo>
                    <a:lnTo>
                      <a:pt x="258" y="154"/>
                    </a:lnTo>
                    <a:lnTo>
                      <a:pt x="258" y="164"/>
                    </a:lnTo>
                    <a:lnTo>
                      <a:pt x="258" y="174"/>
                    </a:lnTo>
                    <a:lnTo>
                      <a:pt x="258" y="182"/>
                    </a:lnTo>
                    <a:lnTo>
                      <a:pt x="258" y="188"/>
                    </a:lnTo>
                    <a:lnTo>
                      <a:pt x="258" y="191"/>
                    </a:lnTo>
                    <a:lnTo>
                      <a:pt x="258" y="195"/>
                    </a:lnTo>
                    <a:lnTo>
                      <a:pt x="258" y="196"/>
                    </a:lnTo>
                    <a:lnTo>
                      <a:pt x="258" y="198"/>
                    </a:lnTo>
                    <a:lnTo>
                      <a:pt x="258" y="198"/>
                    </a:lnTo>
                    <a:lnTo>
                      <a:pt x="256" y="207"/>
                    </a:lnTo>
                    <a:lnTo>
                      <a:pt x="252" y="214"/>
                    </a:lnTo>
                    <a:lnTo>
                      <a:pt x="246" y="219"/>
                    </a:lnTo>
                    <a:lnTo>
                      <a:pt x="243" y="220"/>
                    </a:lnTo>
                    <a:lnTo>
                      <a:pt x="238" y="221"/>
                    </a:lnTo>
                    <a:close/>
                    <a:moveTo>
                      <a:pt x="123" y="198"/>
                    </a:moveTo>
                    <a:lnTo>
                      <a:pt x="123" y="194"/>
                    </a:lnTo>
                    <a:lnTo>
                      <a:pt x="123" y="178"/>
                    </a:lnTo>
                    <a:lnTo>
                      <a:pt x="123" y="166"/>
                    </a:lnTo>
                    <a:lnTo>
                      <a:pt x="123" y="154"/>
                    </a:lnTo>
                    <a:lnTo>
                      <a:pt x="123" y="142"/>
                    </a:lnTo>
                    <a:lnTo>
                      <a:pt x="123" y="132"/>
                    </a:lnTo>
                    <a:lnTo>
                      <a:pt x="123" y="113"/>
                    </a:lnTo>
                    <a:lnTo>
                      <a:pt x="123" y="97"/>
                    </a:lnTo>
                    <a:lnTo>
                      <a:pt x="123" y="84"/>
                    </a:lnTo>
                    <a:lnTo>
                      <a:pt x="123" y="73"/>
                    </a:lnTo>
                    <a:lnTo>
                      <a:pt x="123" y="65"/>
                    </a:lnTo>
                    <a:lnTo>
                      <a:pt x="123" y="58"/>
                    </a:lnTo>
                    <a:lnTo>
                      <a:pt x="123" y="53"/>
                    </a:lnTo>
                    <a:lnTo>
                      <a:pt x="123" y="49"/>
                    </a:lnTo>
                    <a:lnTo>
                      <a:pt x="123" y="48"/>
                    </a:lnTo>
                    <a:lnTo>
                      <a:pt x="119" y="44"/>
                    </a:lnTo>
                    <a:lnTo>
                      <a:pt x="112" y="39"/>
                    </a:lnTo>
                    <a:lnTo>
                      <a:pt x="102" y="33"/>
                    </a:lnTo>
                    <a:lnTo>
                      <a:pt x="90" y="26"/>
                    </a:lnTo>
                    <a:lnTo>
                      <a:pt x="75" y="21"/>
                    </a:lnTo>
                    <a:lnTo>
                      <a:pt x="56" y="17"/>
                    </a:lnTo>
                    <a:lnTo>
                      <a:pt x="37" y="15"/>
                    </a:lnTo>
                    <a:lnTo>
                      <a:pt x="37" y="29"/>
                    </a:lnTo>
                    <a:lnTo>
                      <a:pt x="37" y="42"/>
                    </a:lnTo>
                    <a:lnTo>
                      <a:pt x="37" y="54"/>
                    </a:lnTo>
                    <a:lnTo>
                      <a:pt x="37" y="66"/>
                    </a:lnTo>
                    <a:lnTo>
                      <a:pt x="37" y="86"/>
                    </a:lnTo>
                    <a:lnTo>
                      <a:pt x="37" y="104"/>
                    </a:lnTo>
                    <a:lnTo>
                      <a:pt x="37" y="119"/>
                    </a:lnTo>
                    <a:lnTo>
                      <a:pt x="37" y="132"/>
                    </a:lnTo>
                    <a:lnTo>
                      <a:pt x="37" y="141"/>
                    </a:lnTo>
                    <a:lnTo>
                      <a:pt x="37" y="150"/>
                    </a:lnTo>
                    <a:lnTo>
                      <a:pt x="37" y="156"/>
                    </a:lnTo>
                    <a:lnTo>
                      <a:pt x="37" y="161"/>
                    </a:lnTo>
                    <a:lnTo>
                      <a:pt x="37" y="164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37" y="169"/>
                    </a:lnTo>
                    <a:lnTo>
                      <a:pt x="60" y="171"/>
                    </a:lnTo>
                    <a:lnTo>
                      <a:pt x="78" y="176"/>
                    </a:lnTo>
                    <a:lnTo>
                      <a:pt x="95" y="182"/>
                    </a:lnTo>
                    <a:lnTo>
                      <a:pt x="109" y="189"/>
                    </a:lnTo>
                    <a:lnTo>
                      <a:pt x="120" y="195"/>
                    </a:lnTo>
                    <a:lnTo>
                      <a:pt x="123" y="198"/>
                    </a:lnTo>
                    <a:close/>
                    <a:moveTo>
                      <a:pt x="137" y="47"/>
                    </a:moveTo>
                    <a:lnTo>
                      <a:pt x="137" y="59"/>
                    </a:lnTo>
                    <a:lnTo>
                      <a:pt x="137" y="73"/>
                    </a:lnTo>
                    <a:lnTo>
                      <a:pt x="137" y="86"/>
                    </a:lnTo>
                    <a:lnTo>
                      <a:pt x="137" y="98"/>
                    </a:lnTo>
                    <a:lnTo>
                      <a:pt x="137" y="110"/>
                    </a:lnTo>
                    <a:lnTo>
                      <a:pt x="137" y="120"/>
                    </a:lnTo>
                    <a:lnTo>
                      <a:pt x="137" y="138"/>
                    </a:lnTo>
                    <a:lnTo>
                      <a:pt x="137" y="155"/>
                    </a:lnTo>
                    <a:lnTo>
                      <a:pt x="137" y="168"/>
                    </a:lnTo>
                    <a:lnTo>
                      <a:pt x="137" y="178"/>
                    </a:lnTo>
                    <a:lnTo>
                      <a:pt x="137" y="188"/>
                    </a:lnTo>
                    <a:lnTo>
                      <a:pt x="137" y="194"/>
                    </a:lnTo>
                    <a:lnTo>
                      <a:pt x="137" y="197"/>
                    </a:lnTo>
                    <a:lnTo>
                      <a:pt x="140" y="195"/>
                    </a:lnTo>
                    <a:lnTo>
                      <a:pt x="150" y="189"/>
                    </a:lnTo>
                    <a:lnTo>
                      <a:pt x="164" y="182"/>
                    </a:lnTo>
                    <a:lnTo>
                      <a:pt x="180" y="176"/>
                    </a:lnTo>
                    <a:lnTo>
                      <a:pt x="200" y="171"/>
                    </a:lnTo>
                    <a:lnTo>
                      <a:pt x="222" y="169"/>
                    </a:lnTo>
                    <a:lnTo>
                      <a:pt x="222" y="155"/>
                    </a:lnTo>
                    <a:lnTo>
                      <a:pt x="222" y="141"/>
                    </a:lnTo>
                    <a:lnTo>
                      <a:pt x="222" y="129"/>
                    </a:lnTo>
                    <a:lnTo>
                      <a:pt x="222" y="118"/>
                    </a:lnTo>
                    <a:lnTo>
                      <a:pt x="222" y="97"/>
                    </a:lnTo>
                    <a:lnTo>
                      <a:pt x="222" y="80"/>
                    </a:lnTo>
                    <a:lnTo>
                      <a:pt x="222" y="65"/>
                    </a:lnTo>
                    <a:lnTo>
                      <a:pt x="222" y="53"/>
                    </a:lnTo>
                    <a:lnTo>
                      <a:pt x="222" y="48"/>
                    </a:lnTo>
                    <a:lnTo>
                      <a:pt x="222" y="46"/>
                    </a:lnTo>
                    <a:lnTo>
                      <a:pt x="222" y="44"/>
                    </a:lnTo>
                    <a:lnTo>
                      <a:pt x="222" y="42"/>
                    </a:lnTo>
                    <a:lnTo>
                      <a:pt x="222" y="35"/>
                    </a:lnTo>
                    <a:lnTo>
                      <a:pt x="222" y="28"/>
                    </a:lnTo>
                    <a:lnTo>
                      <a:pt x="222" y="23"/>
                    </a:lnTo>
                    <a:lnTo>
                      <a:pt x="222" y="20"/>
                    </a:lnTo>
                    <a:lnTo>
                      <a:pt x="222" y="17"/>
                    </a:lnTo>
                    <a:lnTo>
                      <a:pt x="222" y="16"/>
                    </a:lnTo>
                    <a:lnTo>
                      <a:pt x="222" y="15"/>
                    </a:lnTo>
                    <a:lnTo>
                      <a:pt x="222" y="15"/>
                    </a:lnTo>
                    <a:lnTo>
                      <a:pt x="201" y="17"/>
                    </a:lnTo>
                    <a:lnTo>
                      <a:pt x="184" y="21"/>
                    </a:lnTo>
                    <a:lnTo>
                      <a:pt x="169" y="26"/>
                    </a:lnTo>
                    <a:lnTo>
                      <a:pt x="157" y="33"/>
                    </a:lnTo>
                    <a:lnTo>
                      <a:pt x="147" y="39"/>
                    </a:lnTo>
                    <a:lnTo>
                      <a:pt x="140" y="44"/>
                    </a:lnTo>
                    <a:lnTo>
                      <a:pt x="137" y="47"/>
                    </a:lnTo>
                    <a:close/>
                    <a:moveTo>
                      <a:pt x="106" y="161"/>
                    </a:moveTo>
                    <a:lnTo>
                      <a:pt x="105" y="161"/>
                    </a:lnTo>
                    <a:lnTo>
                      <a:pt x="103" y="161"/>
                    </a:lnTo>
                    <a:lnTo>
                      <a:pt x="92" y="155"/>
                    </a:lnTo>
                    <a:lnTo>
                      <a:pt x="80" y="150"/>
                    </a:lnTo>
                    <a:lnTo>
                      <a:pt x="67" y="146"/>
                    </a:lnTo>
                    <a:lnTo>
                      <a:pt x="54" y="143"/>
                    </a:lnTo>
                    <a:lnTo>
                      <a:pt x="51" y="142"/>
                    </a:lnTo>
                    <a:lnTo>
                      <a:pt x="49" y="141"/>
                    </a:lnTo>
                    <a:lnTo>
                      <a:pt x="49" y="138"/>
                    </a:lnTo>
                    <a:lnTo>
                      <a:pt x="49" y="135"/>
                    </a:lnTo>
                    <a:lnTo>
                      <a:pt x="49" y="132"/>
                    </a:lnTo>
                    <a:lnTo>
                      <a:pt x="50" y="131"/>
                    </a:lnTo>
                    <a:lnTo>
                      <a:pt x="54" y="130"/>
                    </a:lnTo>
                    <a:lnTo>
                      <a:pt x="56" y="130"/>
                    </a:lnTo>
                    <a:lnTo>
                      <a:pt x="69" y="132"/>
                    </a:lnTo>
                    <a:lnTo>
                      <a:pt x="84" y="137"/>
                    </a:lnTo>
                    <a:lnTo>
                      <a:pt x="98" y="142"/>
                    </a:lnTo>
                    <a:lnTo>
                      <a:pt x="111" y="150"/>
                    </a:lnTo>
                    <a:lnTo>
                      <a:pt x="113" y="153"/>
                    </a:lnTo>
                    <a:lnTo>
                      <a:pt x="113" y="155"/>
                    </a:lnTo>
                    <a:lnTo>
                      <a:pt x="113" y="158"/>
                    </a:lnTo>
                    <a:lnTo>
                      <a:pt x="111" y="159"/>
                    </a:lnTo>
                    <a:lnTo>
                      <a:pt x="110" y="161"/>
                    </a:lnTo>
                    <a:lnTo>
                      <a:pt x="106" y="161"/>
                    </a:lnTo>
                    <a:close/>
                    <a:moveTo>
                      <a:pt x="106" y="119"/>
                    </a:moveTo>
                    <a:lnTo>
                      <a:pt x="105" y="119"/>
                    </a:lnTo>
                    <a:lnTo>
                      <a:pt x="103" y="119"/>
                    </a:lnTo>
                    <a:lnTo>
                      <a:pt x="92" y="112"/>
                    </a:lnTo>
                    <a:lnTo>
                      <a:pt x="80" y="107"/>
                    </a:lnTo>
                    <a:lnTo>
                      <a:pt x="67" y="103"/>
                    </a:lnTo>
                    <a:lnTo>
                      <a:pt x="54" y="101"/>
                    </a:lnTo>
                    <a:lnTo>
                      <a:pt x="51" y="100"/>
                    </a:lnTo>
                    <a:lnTo>
                      <a:pt x="49" y="98"/>
                    </a:lnTo>
                    <a:lnTo>
                      <a:pt x="49" y="96"/>
                    </a:lnTo>
                    <a:lnTo>
                      <a:pt x="49" y="93"/>
                    </a:lnTo>
                    <a:lnTo>
                      <a:pt x="49" y="90"/>
                    </a:lnTo>
                    <a:lnTo>
                      <a:pt x="50" y="88"/>
                    </a:lnTo>
                    <a:lnTo>
                      <a:pt x="54" y="87"/>
                    </a:lnTo>
                    <a:lnTo>
                      <a:pt x="56" y="87"/>
                    </a:lnTo>
                    <a:lnTo>
                      <a:pt x="69" y="90"/>
                    </a:lnTo>
                    <a:lnTo>
                      <a:pt x="84" y="95"/>
                    </a:lnTo>
                    <a:lnTo>
                      <a:pt x="98" y="100"/>
                    </a:lnTo>
                    <a:lnTo>
                      <a:pt x="111" y="107"/>
                    </a:lnTo>
                    <a:lnTo>
                      <a:pt x="113" y="110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1" y="117"/>
                    </a:lnTo>
                    <a:lnTo>
                      <a:pt x="110" y="118"/>
                    </a:lnTo>
                    <a:lnTo>
                      <a:pt x="106" y="119"/>
                    </a:lnTo>
                    <a:close/>
                    <a:moveTo>
                      <a:pt x="106" y="76"/>
                    </a:moveTo>
                    <a:lnTo>
                      <a:pt x="105" y="76"/>
                    </a:lnTo>
                    <a:lnTo>
                      <a:pt x="103" y="76"/>
                    </a:lnTo>
                    <a:lnTo>
                      <a:pt x="92" y="69"/>
                    </a:lnTo>
                    <a:lnTo>
                      <a:pt x="80" y="65"/>
                    </a:lnTo>
                    <a:lnTo>
                      <a:pt x="67" y="60"/>
                    </a:lnTo>
                    <a:lnTo>
                      <a:pt x="54" y="58"/>
                    </a:lnTo>
                    <a:lnTo>
                      <a:pt x="51" y="57"/>
                    </a:lnTo>
                    <a:lnTo>
                      <a:pt x="49" y="55"/>
                    </a:lnTo>
                    <a:lnTo>
                      <a:pt x="49" y="50"/>
                    </a:lnTo>
                    <a:lnTo>
                      <a:pt x="49" y="48"/>
                    </a:lnTo>
                    <a:lnTo>
                      <a:pt x="50" y="46"/>
                    </a:lnTo>
                    <a:lnTo>
                      <a:pt x="54" y="45"/>
                    </a:lnTo>
                    <a:lnTo>
                      <a:pt x="56" y="45"/>
                    </a:lnTo>
                    <a:lnTo>
                      <a:pt x="69" y="48"/>
                    </a:lnTo>
                    <a:lnTo>
                      <a:pt x="84" y="53"/>
                    </a:lnTo>
                    <a:lnTo>
                      <a:pt x="98" y="57"/>
                    </a:lnTo>
                    <a:lnTo>
                      <a:pt x="111" y="65"/>
                    </a:lnTo>
                    <a:lnTo>
                      <a:pt x="113" y="68"/>
                    </a:lnTo>
                    <a:lnTo>
                      <a:pt x="113" y="70"/>
                    </a:lnTo>
                    <a:lnTo>
                      <a:pt x="113" y="73"/>
                    </a:lnTo>
                    <a:lnTo>
                      <a:pt x="111" y="74"/>
                    </a:lnTo>
                    <a:lnTo>
                      <a:pt x="110" y="75"/>
                    </a:lnTo>
                    <a:lnTo>
                      <a:pt x="106" y="76"/>
                    </a:lnTo>
                    <a:close/>
                    <a:moveTo>
                      <a:pt x="153" y="161"/>
                    </a:moveTo>
                    <a:lnTo>
                      <a:pt x="149" y="161"/>
                    </a:lnTo>
                    <a:lnTo>
                      <a:pt x="147" y="159"/>
                    </a:lnTo>
                    <a:lnTo>
                      <a:pt x="146" y="158"/>
                    </a:lnTo>
                    <a:lnTo>
                      <a:pt x="145" y="155"/>
                    </a:lnTo>
                    <a:lnTo>
                      <a:pt x="146" y="153"/>
                    </a:lnTo>
                    <a:lnTo>
                      <a:pt x="147" y="151"/>
                    </a:lnTo>
                    <a:lnTo>
                      <a:pt x="150" y="150"/>
                    </a:lnTo>
                    <a:lnTo>
                      <a:pt x="162" y="142"/>
                    </a:lnTo>
                    <a:lnTo>
                      <a:pt x="176" y="137"/>
                    </a:lnTo>
                    <a:lnTo>
                      <a:pt x="189" y="132"/>
                    </a:lnTo>
                    <a:lnTo>
                      <a:pt x="204" y="130"/>
                    </a:lnTo>
                    <a:lnTo>
                      <a:pt x="208" y="131"/>
                    </a:lnTo>
                    <a:lnTo>
                      <a:pt x="210" y="132"/>
                    </a:lnTo>
                    <a:lnTo>
                      <a:pt x="210" y="135"/>
                    </a:lnTo>
                    <a:lnTo>
                      <a:pt x="210" y="138"/>
                    </a:lnTo>
                    <a:lnTo>
                      <a:pt x="210" y="141"/>
                    </a:lnTo>
                    <a:lnTo>
                      <a:pt x="208" y="142"/>
                    </a:lnTo>
                    <a:lnTo>
                      <a:pt x="206" y="143"/>
                    </a:lnTo>
                    <a:lnTo>
                      <a:pt x="192" y="146"/>
                    </a:lnTo>
                    <a:lnTo>
                      <a:pt x="180" y="150"/>
                    </a:lnTo>
                    <a:lnTo>
                      <a:pt x="167" y="155"/>
                    </a:lnTo>
                    <a:lnTo>
                      <a:pt x="156" y="161"/>
                    </a:lnTo>
                    <a:lnTo>
                      <a:pt x="153" y="161"/>
                    </a:lnTo>
                    <a:lnTo>
                      <a:pt x="153" y="161"/>
                    </a:lnTo>
                    <a:close/>
                    <a:moveTo>
                      <a:pt x="153" y="119"/>
                    </a:moveTo>
                    <a:lnTo>
                      <a:pt x="149" y="118"/>
                    </a:lnTo>
                    <a:lnTo>
                      <a:pt x="147" y="117"/>
                    </a:lnTo>
                    <a:lnTo>
                      <a:pt x="146" y="115"/>
                    </a:lnTo>
                    <a:lnTo>
                      <a:pt x="145" y="113"/>
                    </a:lnTo>
                    <a:lnTo>
                      <a:pt x="146" y="110"/>
                    </a:lnTo>
                    <a:lnTo>
                      <a:pt x="147" y="109"/>
                    </a:lnTo>
                    <a:lnTo>
                      <a:pt x="150" y="107"/>
                    </a:lnTo>
                    <a:lnTo>
                      <a:pt x="162" y="100"/>
                    </a:lnTo>
                    <a:lnTo>
                      <a:pt x="176" y="95"/>
                    </a:lnTo>
                    <a:lnTo>
                      <a:pt x="189" y="90"/>
                    </a:lnTo>
                    <a:lnTo>
                      <a:pt x="204" y="87"/>
                    </a:lnTo>
                    <a:lnTo>
                      <a:pt x="208" y="88"/>
                    </a:lnTo>
                    <a:lnTo>
                      <a:pt x="210" y="90"/>
                    </a:lnTo>
                    <a:lnTo>
                      <a:pt x="210" y="93"/>
                    </a:lnTo>
                    <a:lnTo>
                      <a:pt x="210" y="96"/>
                    </a:lnTo>
                    <a:lnTo>
                      <a:pt x="210" y="98"/>
                    </a:lnTo>
                    <a:lnTo>
                      <a:pt x="208" y="100"/>
                    </a:lnTo>
                    <a:lnTo>
                      <a:pt x="206" y="101"/>
                    </a:lnTo>
                    <a:lnTo>
                      <a:pt x="192" y="103"/>
                    </a:lnTo>
                    <a:lnTo>
                      <a:pt x="180" y="107"/>
                    </a:lnTo>
                    <a:lnTo>
                      <a:pt x="167" y="112"/>
                    </a:lnTo>
                    <a:lnTo>
                      <a:pt x="156" y="119"/>
                    </a:lnTo>
                    <a:lnTo>
                      <a:pt x="153" y="119"/>
                    </a:lnTo>
                    <a:lnTo>
                      <a:pt x="153" y="119"/>
                    </a:lnTo>
                    <a:close/>
                    <a:moveTo>
                      <a:pt x="153" y="76"/>
                    </a:moveTo>
                    <a:lnTo>
                      <a:pt x="149" y="75"/>
                    </a:lnTo>
                    <a:lnTo>
                      <a:pt x="147" y="74"/>
                    </a:lnTo>
                    <a:lnTo>
                      <a:pt x="146" y="73"/>
                    </a:lnTo>
                    <a:lnTo>
                      <a:pt x="145" y="70"/>
                    </a:lnTo>
                    <a:lnTo>
                      <a:pt x="146" y="68"/>
                    </a:lnTo>
                    <a:lnTo>
                      <a:pt x="147" y="66"/>
                    </a:lnTo>
                    <a:lnTo>
                      <a:pt x="150" y="65"/>
                    </a:lnTo>
                    <a:lnTo>
                      <a:pt x="162" y="57"/>
                    </a:lnTo>
                    <a:lnTo>
                      <a:pt x="176" y="53"/>
                    </a:lnTo>
                    <a:lnTo>
                      <a:pt x="189" y="48"/>
                    </a:lnTo>
                    <a:lnTo>
                      <a:pt x="204" y="45"/>
                    </a:lnTo>
                    <a:lnTo>
                      <a:pt x="208" y="46"/>
                    </a:lnTo>
                    <a:lnTo>
                      <a:pt x="210" y="48"/>
                    </a:lnTo>
                    <a:lnTo>
                      <a:pt x="210" y="50"/>
                    </a:lnTo>
                    <a:lnTo>
                      <a:pt x="210" y="53"/>
                    </a:lnTo>
                    <a:lnTo>
                      <a:pt x="210" y="55"/>
                    </a:lnTo>
                    <a:lnTo>
                      <a:pt x="208" y="57"/>
                    </a:lnTo>
                    <a:lnTo>
                      <a:pt x="206" y="58"/>
                    </a:lnTo>
                    <a:lnTo>
                      <a:pt x="192" y="60"/>
                    </a:lnTo>
                    <a:lnTo>
                      <a:pt x="180" y="65"/>
                    </a:lnTo>
                    <a:lnTo>
                      <a:pt x="167" y="69"/>
                    </a:lnTo>
                    <a:lnTo>
                      <a:pt x="156" y="76"/>
                    </a:lnTo>
                    <a:lnTo>
                      <a:pt x="153" y="76"/>
                    </a:lnTo>
                    <a:lnTo>
                      <a:pt x="153" y="76"/>
                    </a:lnTo>
                    <a:close/>
                    <a:moveTo>
                      <a:pt x="146" y="207"/>
                    </a:moveTo>
                    <a:lnTo>
                      <a:pt x="158" y="207"/>
                    </a:lnTo>
                    <a:lnTo>
                      <a:pt x="167" y="207"/>
                    </a:lnTo>
                    <a:lnTo>
                      <a:pt x="176" y="207"/>
                    </a:lnTo>
                    <a:lnTo>
                      <a:pt x="185" y="207"/>
                    </a:lnTo>
                    <a:lnTo>
                      <a:pt x="199" y="207"/>
                    </a:lnTo>
                    <a:lnTo>
                      <a:pt x="210" y="207"/>
                    </a:lnTo>
                    <a:lnTo>
                      <a:pt x="220" y="207"/>
                    </a:lnTo>
                    <a:lnTo>
                      <a:pt x="227" y="207"/>
                    </a:lnTo>
                    <a:lnTo>
                      <a:pt x="232" y="207"/>
                    </a:lnTo>
                    <a:lnTo>
                      <a:pt x="234" y="207"/>
                    </a:lnTo>
                    <a:lnTo>
                      <a:pt x="237" y="207"/>
                    </a:lnTo>
                    <a:lnTo>
                      <a:pt x="237" y="207"/>
                    </a:lnTo>
                    <a:lnTo>
                      <a:pt x="238" y="207"/>
                    </a:lnTo>
                    <a:lnTo>
                      <a:pt x="242" y="207"/>
                    </a:lnTo>
                    <a:lnTo>
                      <a:pt x="243" y="204"/>
                    </a:lnTo>
                    <a:lnTo>
                      <a:pt x="244" y="202"/>
                    </a:lnTo>
                    <a:lnTo>
                      <a:pt x="245" y="198"/>
                    </a:lnTo>
                    <a:lnTo>
                      <a:pt x="245" y="174"/>
                    </a:lnTo>
                    <a:lnTo>
                      <a:pt x="245" y="153"/>
                    </a:lnTo>
                    <a:lnTo>
                      <a:pt x="245" y="134"/>
                    </a:lnTo>
                    <a:lnTo>
                      <a:pt x="245" y="119"/>
                    </a:lnTo>
                    <a:lnTo>
                      <a:pt x="245" y="105"/>
                    </a:lnTo>
                    <a:lnTo>
                      <a:pt x="245" y="94"/>
                    </a:lnTo>
                    <a:lnTo>
                      <a:pt x="245" y="85"/>
                    </a:lnTo>
                    <a:lnTo>
                      <a:pt x="245" y="78"/>
                    </a:lnTo>
                    <a:lnTo>
                      <a:pt x="245" y="72"/>
                    </a:lnTo>
                    <a:lnTo>
                      <a:pt x="245" y="68"/>
                    </a:lnTo>
                    <a:lnTo>
                      <a:pt x="245" y="65"/>
                    </a:lnTo>
                    <a:lnTo>
                      <a:pt x="245" y="63"/>
                    </a:lnTo>
                    <a:lnTo>
                      <a:pt x="245" y="60"/>
                    </a:lnTo>
                    <a:lnTo>
                      <a:pt x="245" y="60"/>
                    </a:lnTo>
                    <a:lnTo>
                      <a:pt x="244" y="57"/>
                    </a:lnTo>
                    <a:lnTo>
                      <a:pt x="243" y="55"/>
                    </a:lnTo>
                    <a:lnTo>
                      <a:pt x="242" y="53"/>
                    </a:lnTo>
                    <a:lnTo>
                      <a:pt x="238" y="53"/>
                    </a:lnTo>
                    <a:lnTo>
                      <a:pt x="236" y="53"/>
                    </a:lnTo>
                    <a:lnTo>
                      <a:pt x="236" y="62"/>
                    </a:lnTo>
                    <a:lnTo>
                      <a:pt x="236" y="74"/>
                    </a:lnTo>
                    <a:lnTo>
                      <a:pt x="236" y="85"/>
                    </a:lnTo>
                    <a:lnTo>
                      <a:pt x="236" y="104"/>
                    </a:lnTo>
                    <a:lnTo>
                      <a:pt x="236" y="120"/>
                    </a:lnTo>
                    <a:lnTo>
                      <a:pt x="236" y="134"/>
                    </a:lnTo>
                    <a:lnTo>
                      <a:pt x="236" y="146"/>
                    </a:lnTo>
                    <a:lnTo>
                      <a:pt x="236" y="155"/>
                    </a:lnTo>
                    <a:lnTo>
                      <a:pt x="236" y="161"/>
                    </a:lnTo>
                    <a:lnTo>
                      <a:pt x="236" y="168"/>
                    </a:lnTo>
                    <a:lnTo>
                      <a:pt x="236" y="170"/>
                    </a:lnTo>
                    <a:lnTo>
                      <a:pt x="236" y="174"/>
                    </a:lnTo>
                    <a:lnTo>
                      <a:pt x="236" y="174"/>
                    </a:lnTo>
                    <a:lnTo>
                      <a:pt x="236" y="175"/>
                    </a:lnTo>
                    <a:lnTo>
                      <a:pt x="236" y="176"/>
                    </a:lnTo>
                    <a:lnTo>
                      <a:pt x="234" y="178"/>
                    </a:lnTo>
                    <a:lnTo>
                      <a:pt x="234" y="181"/>
                    </a:lnTo>
                    <a:lnTo>
                      <a:pt x="231" y="182"/>
                    </a:lnTo>
                    <a:lnTo>
                      <a:pt x="228" y="182"/>
                    </a:lnTo>
                    <a:lnTo>
                      <a:pt x="207" y="183"/>
                    </a:lnTo>
                    <a:lnTo>
                      <a:pt x="188" y="188"/>
                    </a:lnTo>
                    <a:lnTo>
                      <a:pt x="172" y="194"/>
                    </a:lnTo>
                    <a:lnTo>
                      <a:pt x="158" y="201"/>
                    </a:lnTo>
                    <a:lnTo>
                      <a:pt x="149" y="206"/>
                    </a:lnTo>
                    <a:lnTo>
                      <a:pt x="146" y="207"/>
                    </a:lnTo>
                    <a:close/>
                    <a:moveTo>
                      <a:pt x="24" y="53"/>
                    </a:moveTo>
                    <a:lnTo>
                      <a:pt x="20" y="53"/>
                    </a:lnTo>
                    <a:lnTo>
                      <a:pt x="20" y="53"/>
                    </a:lnTo>
                    <a:lnTo>
                      <a:pt x="20" y="53"/>
                    </a:lnTo>
                    <a:lnTo>
                      <a:pt x="17" y="53"/>
                    </a:lnTo>
                    <a:lnTo>
                      <a:pt x="15" y="55"/>
                    </a:lnTo>
                    <a:lnTo>
                      <a:pt x="14" y="57"/>
                    </a:lnTo>
                    <a:lnTo>
                      <a:pt x="13" y="60"/>
                    </a:lnTo>
                    <a:lnTo>
                      <a:pt x="13" y="85"/>
                    </a:lnTo>
                    <a:lnTo>
                      <a:pt x="13" y="106"/>
                    </a:lnTo>
                    <a:lnTo>
                      <a:pt x="13" y="124"/>
                    </a:lnTo>
                    <a:lnTo>
                      <a:pt x="13" y="140"/>
                    </a:lnTo>
                    <a:lnTo>
                      <a:pt x="13" y="154"/>
                    </a:lnTo>
                    <a:lnTo>
                      <a:pt x="13" y="164"/>
                    </a:lnTo>
                    <a:lnTo>
                      <a:pt x="13" y="174"/>
                    </a:lnTo>
                    <a:lnTo>
                      <a:pt x="13" y="182"/>
                    </a:lnTo>
                    <a:lnTo>
                      <a:pt x="13" y="188"/>
                    </a:lnTo>
                    <a:lnTo>
                      <a:pt x="13" y="191"/>
                    </a:lnTo>
                    <a:lnTo>
                      <a:pt x="13" y="195"/>
                    </a:lnTo>
                    <a:lnTo>
                      <a:pt x="13" y="196"/>
                    </a:lnTo>
                    <a:lnTo>
                      <a:pt x="13" y="198"/>
                    </a:lnTo>
                    <a:lnTo>
                      <a:pt x="13" y="198"/>
                    </a:lnTo>
                    <a:lnTo>
                      <a:pt x="14" y="202"/>
                    </a:lnTo>
                    <a:lnTo>
                      <a:pt x="15" y="204"/>
                    </a:lnTo>
                    <a:lnTo>
                      <a:pt x="17" y="207"/>
                    </a:lnTo>
                    <a:lnTo>
                      <a:pt x="20" y="207"/>
                    </a:lnTo>
                    <a:lnTo>
                      <a:pt x="39" y="207"/>
                    </a:lnTo>
                    <a:lnTo>
                      <a:pt x="58" y="207"/>
                    </a:lnTo>
                    <a:lnTo>
                      <a:pt x="76" y="207"/>
                    </a:lnTo>
                    <a:lnTo>
                      <a:pt x="92" y="207"/>
                    </a:lnTo>
                    <a:lnTo>
                      <a:pt x="107" y="207"/>
                    </a:lnTo>
                    <a:lnTo>
                      <a:pt x="113" y="207"/>
                    </a:lnTo>
                    <a:lnTo>
                      <a:pt x="111" y="206"/>
                    </a:lnTo>
                    <a:lnTo>
                      <a:pt x="101" y="201"/>
                    </a:lnTo>
                    <a:lnTo>
                      <a:pt x="87" y="194"/>
                    </a:lnTo>
                    <a:lnTo>
                      <a:pt x="70" y="188"/>
                    </a:lnTo>
                    <a:lnTo>
                      <a:pt x="52" y="183"/>
                    </a:lnTo>
                    <a:lnTo>
                      <a:pt x="30" y="182"/>
                    </a:lnTo>
                    <a:lnTo>
                      <a:pt x="28" y="182"/>
                    </a:lnTo>
                    <a:lnTo>
                      <a:pt x="25" y="181"/>
                    </a:lnTo>
                    <a:lnTo>
                      <a:pt x="24" y="178"/>
                    </a:lnTo>
                    <a:lnTo>
                      <a:pt x="24" y="176"/>
                    </a:lnTo>
                    <a:lnTo>
                      <a:pt x="24" y="161"/>
                    </a:lnTo>
                    <a:lnTo>
                      <a:pt x="24" y="146"/>
                    </a:lnTo>
                    <a:lnTo>
                      <a:pt x="24" y="132"/>
                    </a:lnTo>
                    <a:lnTo>
                      <a:pt x="24" y="119"/>
                    </a:lnTo>
                    <a:lnTo>
                      <a:pt x="24" y="108"/>
                    </a:lnTo>
                    <a:lnTo>
                      <a:pt x="24" y="97"/>
                    </a:lnTo>
                    <a:lnTo>
                      <a:pt x="24" y="78"/>
                    </a:lnTo>
                    <a:lnTo>
                      <a:pt x="24" y="62"/>
                    </a:lnTo>
                    <a:lnTo>
                      <a:pt x="24" y="53"/>
                    </a:lnTo>
                    <a:close/>
                  </a:path>
                </a:pathLst>
              </a:custGeom>
              <a:solidFill>
                <a:srgbClr val="C00000"/>
              </a:solidFill>
              <a:ln w="12700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1" name="194938"/>
            <p:cNvSpPr/>
            <p:nvPr>
              <p:custDataLst>
                <p:tags r:id="rId3"/>
              </p:custDataLst>
            </p:nvPr>
          </p:nvSpPr>
          <p:spPr>
            <a:xfrm>
              <a:off x="2649" y="983"/>
              <a:ext cx="4301" cy="7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名词点击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文本框 2"/>
          <p:cNvSpPr txBox="1"/>
          <p:nvPr/>
        </p:nvSpPr>
        <p:spPr>
          <a:xfrm>
            <a:off x="511004" y="2098697"/>
            <a:ext cx="10668742" cy="363474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342900" indent="-342900" fontAlgn="auto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全方位：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对外开放是对世界各类型国家的开放。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fontAlgn="auto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多层次：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逐步形成了经济特区→沿海港口城市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→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沿海经济开发区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→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沿江、沿边和内地这样一个全国范围的多层次对外开放格局。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fontAlgn="auto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宽领域：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对外开放范围涵盖了政治、经济、科技、教育、文化、体育、卫生等众多领域。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3714" y="1331822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全方位、多层次、宽领域的对外开放格局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521335" y="309880"/>
            <a:ext cx="4583100" cy="602615"/>
          </a:xfrm>
          <a:prstGeom prst="rect">
            <a:avLst/>
          </a:prstGeom>
        </p:spPr>
        <p:txBody>
          <a:bodyPr wrap="square" anchor="ctr" anchorCtr="0"/>
          <a:lstStyle/>
          <a:p>
            <a:pPr algn="l"/>
            <a:r>
              <a:rPr lang="zh-CN" altLang="en-US" sz="3600" dirty="0">
                <a:latin typeface="+mj-ea"/>
                <a:ea typeface="+mj-ea"/>
                <a:sym typeface="Arial" panose="020B0604020202020204" pitchFamily="34" charset="0"/>
              </a:rPr>
              <a:t>一、改革开放的进程</a:t>
            </a:r>
            <a:endParaRPr lang="zh-CN" altLang="en-US" sz="3600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391306" y="820615"/>
            <a:ext cx="1152842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改革开放的进程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改革开放和社会主义现代化建设进入新阶段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逐步</a:t>
            </a:r>
            <a:r>
              <a:rPr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深化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3"/>
            </p:custDataLst>
          </p:nvPr>
        </p:nvCxnSpPr>
        <p:spPr bwMode="auto">
          <a:xfrm>
            <a:off x="2598567" y="5103466"/>
            <a:ext cx="7938" cy="341313"/>
          </a:xfrm>
          <a:prstGeom prst="line">
            <a:avLst/>
          </a:prstGeom>
          <a:ln w="3175">
            <a:solidFill>
              <a:srgbClr val="95A5A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21946"/>
          <a:stretch>
            <a:fillRect/>
          </a:stretch>
        </p:blipFill>
        <p:spPr bwMode="auto">
          <a:xfrm>
            <a:off x="1945897" y="5103789"/>
            <a:ext cx="1619794" cy="172614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直接连接符 22"/>
          <p:cNvCxnSpPr/>
          <p:nvPr>
            <p:custDataLst>
              <p:tags r:id="rId6"/>
            </p:custDataLst>
          </p:nvPr>
        </p:nvCxnSpPr>
        <p:spPr bwMode="auto">
          <a:xfrm>
            <a:off x="-76053" y="4970438"/>
            <a:ext cx="12204000" cy="0"/>
          </a:xfrm>
          <a:prstGeom prst="line">
            <a:avLst/>
          </a:prstGeom>
          <a:ln w="28575" cap="rnd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ï$ḻiďê"/>
          <p:cNvSpPr/>
          <p:nvPr>
            <p:custDataLst>
              <p:tags r:id="rId7"/>
            </p:custDataLst>
          </p:nvPr>
        </p:nvSpPr>
        <p:spPr bwMode="auto">
          <a:xfrm>
            <a:off x="1744492" y="4847878"/>
            <a:ext cx="212725" cy="2139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îṩļîḓe"/>
          <p:cNvSpPr/>
          <p:nvPr>
            <p:custDataLst>
              <p:tags r:id="rId8"/>
            </p:custDataLst>
          </p:nvPr>
        </p:nvSpPr>
        <p:spPr bwMode="auto">
          <a:xfrm>
            <a:off x="1733062" y="4701193"/>
            <a:ext cx="212725" cy="21272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7" name="肘形连接符 54"/>
          <p:cNvCxnSpPr/>
          <p:nvPr>
            <p:custDataLst>
              <p:tags r:id="rId9"/>
            </p:custDataLst>
          </p:nvPr>
        </p:nvCxnSpPr>
        <p:spPr bwMode="auto">
          <a:xfrm rot="16200000" flipV="1">
            <a:off x="1541927" y="4399568"/>
            <a:ext cx="599440" cy="3175"/>
          </a:xfrm>
          <a:prstGeom prst="bentConnector3">
            <a:avLst>
              <a:gd name="adj1" fmla="val 49894"/>
            </a:avLst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ïṡļïḑê"/>
          <p:cNvSpPr txBox="1"/>
          <p:nvPr>
            <p:custDataLst>
              <p:tags r:id="rId10"/>
            </p:custDataLst>
          </p:nvPr>
        </p:nvSpPr>
        <p:spPr>
          <a:xfrm>
            <a:off x="1360317" y="3575973"/>
            <a:ext cx="917575" cy="39243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1992</a:t>
            </a:r>
            <a:endParaRPr lang="en-US" altLang="zh-CN" sz="2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i$ḻíḑê"/>
          <p:cNvSpPr/>
          <p:nvPr>
            <p:custDataLst>
              <p:tags r:id="rId11"/>
            </p:custDataLst>
          </p:nvPr>
        </p:nvSpPr>
        <p:spPr bwMode="auto">
          <a:xfrm>
            <a:off x="6042172" y="4749453"/>
            <a:ext cx="212725" cy="2139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íšļídè"/>
          <p:cNvSpPr txBox="1"/>
          <p:nvPr>
            <p:custDataLst>
              <p:tags r:id="rId12"/>
            </p:custDataLst>
          </p:nvPr>
        </p:nvSpPr>
        <p:spPr>
          <a:xfrm>
            <a:off x="6254897" y="5501293"/>
            <a:ext cx="873125" cy="39179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2001</a:t>
            </a:r>
            <a:endParaRPr lang="en-US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iṡḷídê"/>
          <p:cNvSpPr/>
          <p:nvPr>
            <p:custDataLst>
              <p:tags r:id="rId13"/>
            </p:custDataLst>
          </p:nvPr>
        </p:nvSpPr>
        <p:spPr>
          <a:xfrm>
            <a:off x="4404995" y="5892800"/>
            <a:ext cx="4286250" cy="8299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加入世贸组织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标志着我国对外开放进入了一个新阶段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endParaRPr lang="en-US" altLang="zh-CN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14"/>
            </p:custDataLst>
          </p:nvPr>
        </p:nvCxnSpPr>
        <p:spPr bwMode="auto">
          <a:xfrm flipH="1">
            <a:off x="6134247" y="4971703"/>
            <a:ext cx="16510" cy="839470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îŝlîde"/>
          <p:cNvSpPr/>
          <p:nvPr>
            <p:custDataLst>
              <p:tags r:id="rId15"/>
            </p:custDataLst>
          </p:nvPr>
        </p:nvSpPr>
        <p:spPr bwMode="auto">
          <a:xfrm>
            <a:off x="8547065" y="4880903"/>
            <a:ext cx="161789" cy="2127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íšļídè"/>
          <p:cNvSpPr txBox="1"/>
          <p:nvPr>
            <p:custDataLst>
              <p:tags r:id="rId16"/>
            </p:custDataLst>
          </p:nvPr>
        </p:nvSpPr>
        <p:spPr bwMode="auto">
          <a:xfrm>
            <a:off x="8523642" y="1751623"/>
            <a:ext cx="1875786" cy="506730"/>
          </a:xfrm>
          <a:prstGeom prst="rect">
            <a:avLst/>
          </a:prstGeom>
          <a:noFill/>
        </p:spPr>
        <p:txBody>
          <a:bodyPr wrap="none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>
          <a:xfrm>
            <a:off x="8257052" y="3376588"/>
            <a:ext cx="86689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2003</a:t>
            </a:r>
            <a:endParaRPr lang="en-US" altLang="zh-CN" sz="2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8"/>
            </p:custDataLst>
          </p:nvPr>
        </p:nvSpPr>
        <p:spPr>
          <a:xfrm>
            <a:off x="4959350" y="3630295"/>
            <a:ext cx="3297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十六届三中全会，</a:t>
            </a:r>
            <a:r>
              <a:rPr lang="zh-CN" altLang="en-US" sz="2400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社会主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义市场经济体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制</a:t>
            </a:r>
            <a:endParaRPr lang="en-US" altLang="zh-CN" sz="2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9" name="直接连接符 38"/>
          <p:cNvCxnSpPr>
            <a:endCxn id="37" idx="2"/>
          </p:cNvCxnSpPr>
          <p:nvPr>
            <p:custDataLst>
              <p:tags r:id="rId19"/>
            </p:custDataLst>
          </p:nvPr>
        </p:nvCxnSpPr>
        <p:spPr bwMode="auto">
          <a:xfrm flipH="1" flipV="1">
            <a:off x="8690743" y="3836963"/>
            <a:ext cx="18352" cy="1043940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>
            <p:custDataLst>
              <p:tags r:id="rId20"/>
            </p:custDataLst>
          </p:nvPr>
        </p:nvSpPr>
        <p:spPr>
          <a:xfrm>
            <a:off x="2095647" y="4104293"/>
            <a:ext cx="894080" cy="5219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标志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isḻïḓê"/>
          <p:cNvSpPr/>
          <p:nvPr>
            <p:custDataLst>
              <p:tags r:id="rId21"/>
            </p:custDataLst>
          </p:nvPr>
        </p:nvSpPr>
        <p:spPr bwMode="auto">
          <a:xfrm>
            <a:off x="3759982" y="4781838"/>
            <a:ext cx="212725" cy="21399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3" name="肘形连接符 54"/>
          <p:cNvCxnSpPr>
            <a:stCxn id="42" idx="0"/>
            <a:endCxn id="44" idx="2"/>
          </p:cNvCxnSpPr>
          <p:nvPr>
            <p:custDataLst>
              <p:tags r:id="rId22"/>
            </p:custDataLst>
          </p:nvPr>
        </p:nvCxnSpPr>
        <p:spPr bwMode="auto">
          <a:xfrm rot="16200000">
            <a:off x="3511697" y="3824893"/>
            <a:ext cx="1311275" cy="602615"/>
          </a:xfrm>
          <a:prstGeom prst="bentConnector3">
            <a:avLst>
              <a:gd name="adj1" fmla="val 49976"/>
            </a:avLst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ïṩlîḍe"/>
          <p:cNvSpPr txBox="1"/>
          <p:nvPr>
            <p:custDataLst>
              <p:tags r:id="rId23"/>
            </p:custDataLst>
          </p:nvPr>
        </p:nvSpPr>
        <p:spPr>
          <a:xfrm>
            <a:off x="4026682" y="3109883"/>
            <a:ext cx="884555" cy="36068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1993</a:t>
            </a:r>
            <a:endParaRPr lang="en-US" altLang="zh-CN" sz="2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ïsľídê"/>
          <p:cNvSpPr/>
          <p:nvPr>
            <p:custDataLst>
              <p:tags r:id="rId24"/>
            </p:custDataLst>
          </p:nvPr>
        </p:nvSpPr>
        <p:spPr>
          <a:xfrm>
            <a:off x="369082" y="2269778"/>
            <a:ext cx="3602990" cy="120078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fontAlgn="auto">
              <a:lnSpc>
                <a:spcPct val="10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新阶段：邓小平南方讲话和十四大明确</a:t>
            </a:r>
            <a:r>
              <a:rPr lang="zh-CN" altLang="en-US" sz="2400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建立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社会主义市场经济体制为目标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ïsľídê"/>
          <p:cNvSpPr/>
          <p:nvPr>
            <p:custDataLst>
              <p:tags r:id="rId25"/>
            </p:custDataLst>
          </p:nvPr>
        </p:nvSpPr>
        <p:spPr>
          <a:xfrm>
            <a:off x="4776617" y="2116108"/>
            <a:ext cx="5812155" cy="122555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fontAlgn="auto"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党的十四届三中全会部署建立社会主义市场经济体制，此后改革的重点围绕社会主义市场经济体制的建立和完善展开。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i$ḻíḑê"/>
          <p:cNvSpPr/>
          <p:nvPr>
            <p:custDataLst>
              <p:tags r:id="rId26"/>
            </p:custDataLst>
          </p:nvPr>
        </p:nvSpPr>
        <p:spPr bwMode="auto">
          <a:xfrm>
            <a:off x="10228092" y="4909473"/>
            <a:ext cx="212725" cy="2139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iṡḷídê"/>
          <p:cNvSpPr/>
          <p:nvPr>
            <p:custDataLst>
              <p:tags r:id="rId27"/>
            </p:custDataLst>
          </p:nvPr>
        </p:nvSpPr>
        <p:spPr>
          <a:xfrm>
            <a:off x="9538335" y="3262630"/>
            <a:ext cx="2380615" cy="154686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党的十八大提出了全面建成小康社会和全面深化改革开放的目标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28"/>
            </p:custDataLst>
          </p:nvPr>
        </p:nvCxnSpPr>
        <p:spPr bwMode="auto">
          <a:xfrm flipH="1">
            <a:off x="10320167" y="5131723"/>
            <a:ext cx="16510" cy="839470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íšļídè"/>
          <p:cNvSpPr txBox="1"/>
          <p:nvPr>
            <p:custDataLst>
              <p:tags r:id="rId29"/>
            </p:custDataLst>
          </p:nvPr>
        </p:nvSpPr>
        <p:spPr>
          <a:xfrm>
            <a:off x="9897892" y="5943888"/>
            <a:ext cx="873125" cy="39179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2012</a:t>
            </a:r>
            <a:endParaRPr lang="en-US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4" grpId="0" animBg="1"/>
      <p:bldP spid="24" grpId="1" animBg="1"/>
      <p:bldP spid="26" grpId="0" animBg="1"/>
      <p:bldP spid="26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2" grpId="0"/>
      <p:bldP spid="32" grpId="1"/>
      <p:bldP spid="35" grpId="0" animBg="1"/>
      <p:bldP spid="35" grpId="1" animBg="1"/>
      <p:bldP spid="37" grpId="0"/>
      <p:bldP spid="37" grpId="1"/>
      <p:bldP spid="38" grpId="0"/>
      <p:bldP spid="38" grpId="1"/>
      <p:bldP spid="40" grpId="0" animBg="1"/>
      <p:bldP spid="40" grpId="1" animBg="1"/>
      <p:bldP spid="42" grpId="0" animBg="1"/>
      <p:bldP spid="42" grpId="1" animBg="1"/>
      <p:bldP spid="44" grpId="0"/>
      <p:bldP spid="44" grpId="1"/>
      <p:bldP spid="45" grpId="0"/>
      <p:bldP spid="45" grpId="1"/>
      <p:bldP spid="46" grpId="0"/>
      <p:bldP spid="46" grpId="1"/>
      <p:bldP spid="2" grpId="0" animBg="1"/>
      <p:bldP spid="2" grpId="1" animBg="1"/>
      <p:bldP spid="3" grpId="0"/>
      <p:bldP spid="3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>
            <p:custDataLst>
              <p:tags r:id="rId1"/>
            </p:custDataLst>
          </p:nvPr>
        </p:nvSpPr>
        <p:spPr>
          <a:xfrm>
            <a:off x="521335" y="309880"/>
            <a:ext cx="4583100" cy="602615"/>
          </a:xfrm>
          <a:prstGeom prst="rect">
            <a:avLst/>
          </a:prstGeom>
        </p:spPr>
        <p:txBody>
          <a:bodyPr wrap="square" anchor="ctr" anchorCtr="0"/>
          <a:lstStyle/>
          <a:p>
            <a:pPr algn="l"/>
            <a:r>
              <a:rPr lang="zh-CN" altLang="en-US" sz="3600" dirty="0">
                <a:latin typeface="+mj-ea"/>
                <a:ea typeface="+mj-ea"/>
                <a:sym typeface="Arial" panose="020B0604020202020204" pitchFamily="34" charset="0"/>
              </a:rPr>
              <a:t>一、改革开放的进程</a:t>
            </a:r>
            <a:endParaRPr lang="zh-CN" altLang="en-US" sz="3600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2"/>
            </p:custDataLst>
          </p:nvPr>
        </p:nvSpPr>
        <p:spPr>
          <a:xfrm>
            <a:off x="391306" y="912495"/>
            <a:ext cx="11528425" cy="129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改革开放的进程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改革开放进入新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时代 （向纵深推进阶段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——2012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年至今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3"/>
            </p:custDataLst>
          </p:nvPr>
        </p:nvSpPr>
        <p:spPr>
          <a:xfrm>
            <a:off x="521335" y="2297911"/>
            <a:ext cx="11470640" cy="44615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fontAlgn="auto">
              <a:defRPr/>
            </a:pPr>
            <a:r>
              <a:rPr lang="en-US" altLang="zh-CN" sz="2600" b="1" dirty="0">
                <a:ea typeface="宋体" panose="02010600030101010101" pitchFamily="2" charset="-122"/>
                <a:sym typeface="+mn-ea"/>
              </a:rPr>
              <a:t>①</a:t>
            </a:r>
            <a:r>
              <a:rPr lang="zh-CN" altLang="en-US" sz="2600" b="1" dirty="0">
                <a:ea typeface="宋体" panose="02010600030101010101" pitchFamily="2" charset="-122"/>
                <a:sym typeface="+mn-ea"/>
              </a:rPr>
              <a:t>对内</a:t>
            </a:r>
            <a:r>
              <a:rPr lang="zh-CN" sz="2600" b="1" dirty="0">
                <a:ea typeface="宋体" panose="02010600030101010101" pitchFamily="2" charset="-122"/>
                <a:sym typeface="+mn-ea"/>
              </a:rPr>
              <a:t>改革方面：</a:t>
            </a:r>
            <a:endParaRPr lang="zh-CN" sz="2600" b="1" noProof="1"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440"/>
              </a:lnSpc>
              <a:buClrTx/>
              <a:buSzTx/>
              <a:buNone/>
            </a:pP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2600" dirty="0">
                <a:ea typeface="宋体" panose="02010600030101010101" pitchFamily="2" charset="-122"/>
                <a:sym typeface="+mn-ea"/>
              </a:rPr>
              <a:t> 打响改革攻坚战，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加强改革顶层设计，坚决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破除各方面体制机制弊端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，各领域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基础性制度框架基本建立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，许多领域实现历史性变革、系统性重塑、整体性重构，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新一轮党和国家机构改革全面完成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中国特色社会主义制度更加成熟更加定型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，国家治理体系和治理能力现代化水平明显提高。</a:t>
            </a:r>
            <a:endParaRPr lang="en-US" altLang="zh-CN" sz="2600" dirty="0"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440"/>
              </a:lnSpc>
              <a:buClrTx/>
              <a:buSzTx/>
              <a:buNone/>
            </a:pPr>
            <a:r>
              <a:rPr lang="en-US" altLang="zh-CN" sz="2600" b="1" dirty="0">
                <a:ea typeface="宋体" panose="02010600030101010101" pitchFamily="2" charset="-122"/>
                <a:sym typeface="+mn-ea"/>
              </a:rPr>
              <a:t>②</a:t>
            </a:r>
            <a:r>
              <a:rPr lang="zh-CN" altLang="en-US" sz="2600" b="1" dirty="0">
                <a:ea typeface="宋体" panose="02010600030101010101" pitchFamily="2" charset="-122"/>
                <a:sym typeface="+mn-ea"/>
              </a:rPr>
              <a:t>对外</a:t>
            </a:r>
            <a:r>
              <a:rPr lang="zh-CN" sz="2600" b="1" dirty="0">
                <a:ea typeface="宋体" panose="02010600030101010101" pitchFamily="2" charset="-122"/>
                <a:sym typeface="+mn-ea"/>
              </a:rPr>
              <a:t>开放方面：</a:t>
            </a:r>
            <a:endParaRPr lang="zh-CN" sz="2600" b="1" noProof="1"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440"/>
              </a:lnSpc>
              <a:buClrTx/>
              <a:buSzTx/>
              <a:buNone/>
            </a:pPr>
            <a:r>
              <a:rPr lang="zh-CN" sz="2600" dirty="0">
                <a:ea typeface="宋体" panose="02010600030101010101" pitchFamily="2" charset="-122"/>
                <a:sym typeface="+mn-ea"/>
              </a:rPr>
              <a:t>    实行更加积极主动的开放战略，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构建面向全球的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高标准自由贸易区网格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，加快推进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自由贸易实验区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、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海南自由贸易港建设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共建“一带一路”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成为深受欢迎的国际公共产品和国际合作平台，形成</a:t>
            </a:r>
            <a:r>
              <a:rPr lang="zh-CN" altLang="en-US" sz="2600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更大范围、更宽领域、更深层次</a:t>
            </a:r>
            <a:r>
              <a:rPr lang="zh-CN" altLang="en-US" sz="2600" dirty="0">
                <a:ea typeface="宋体" panose="02010600030101010101" pitchFamily="2" charset="-122"/>
                <a:sym typeface="+mn-ea"/>
              </a:rPr>
              <a:t>对外开放格局。</a:t>
            </a:r>
            <a:endParaRPr lang="zh-CN" sz="2600" dirty="0"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>
            <p:custDataLst>
              <p:tags r:id="rId1"/>
            </p:custDataLst>
          </p:nvPr>
        </p:nvSpPr>
        <p:spPr>
          <a:xfrm>
            <a:off x="521335" y="309880"/>
            <a:ext cx="4583100" cy="602615"/>
          </a:xfrm>
          <a:prstGeom prst="rect">
            <a:avLst/>
          </a:prstGeom>
        </p:spPr>
        <p:txBody>
          <a:bodyPr wrap="square" anchor="ctr" anchorCtr="0"/>
          <a:lstStyle/>
          <a:p>
            <a:pPr algn="l"/>
            <a:r>
              <a:rPr lang="zh-CN" altLang="en-US" sz="3600" dirty="0">
                <a:latin typeface="+mj-ea"/>
                <a:ea typeface="+mj-ea"/>
                <a:sym typeface="Arial" panose="020B0604020202020204" pitchFamily="34" charset="0"/>
              </a:rPr>
              <a:t>一、改革开放的进程</a:t>
            </a:r>
            <a:endParaRPr lang="zh-CN" altLang="en-US" sz="3600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41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1335" y="1718505"/>
            <a:ext cx="11398250" cy="1476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3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宋体" panose="02010600030101010101" pitchFamily="2" charset="-122"/>
              </a:rPr>
              <a:t>是社会主义制度的自我完善和发展</a:t>
            </a:r>
            <a:r>
              <a:rPr lang="zh-CN" altLang="en-US" sz="30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宋体" panose="02010600030101010101" pitchFamily="2" charset="-122"/>
              </a:rPr>
              <a:t>，目的是调整生产关系使之适应生产力水平，调整上层建筑使之与经济基础相适应，而不是社会性质和社会制度的改变。</a:t>
            </a:r>
            <a:endParaRPr lang="zh-CN" altLang="en-US" sz="3000" b="1" dirty="0"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grpSp>
        <p:nvGrpSpPr>
          <p:cNvPr id="42" name="组合 41"/>
          <p:cNvGrpSpPr/>
          <p:nvPr>
            <p:custDataLst>
              <p:tags r:id="rId3"/>
            </p:custDataLst>
          </p:nvPr>
        </p:nvGrpSpPr>
        <p:grpSpPr>
          <a:xfrm>
            <a:off x="255905" y="3664585"/>
            <a:ext cx="5249545" cy="2306955"/>
            <a:chOff x="386" y="6196"/>
            <a:chExt cx="8267" cy="363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86" y="6313"/>
              <a:ext cx="3858" cy="34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 useBgFill="1">
          <p:nvSpPr>
            <p:cNvPr id="44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505" y="6196"/>
              <a:ext cx="4148" cy="3633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400" b="1" noProof="1">
                  <a:latin typeface="黑体" panose="02010609060101010101" pitchFamily="49" charset="-122"/>
                  <a:ea typeface="黑体" panose="02010609060101010101" pitchFamily="49" charset="-122"/>
                </a:rPr>
                <a:t>　　改革是中国的第二次革命，改革是一场解放生产力的革命，改革是社会主义制度的自我完善。</a:t>
              </a:r>
              <a:endParaRPr lang="zh-CN" altLang="en-US" sz="2400" b="1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 useBgFill="1">
        <p:nvSpPr>
          <p:cNvPr id="47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80705" y="3895725"/>
            <a:ext cx="3742055" cy="230695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eaLnBrk="1" latinLnBrk="0" hangingPunct="1"/>
            <a:r>
              <a:rPr lang="zh-CN" altLang="en-US" sz="2400" b="1" noProof="1">
                <a:latin typeface="黑体" panose="02010609060101010101" pitchFamily="49" charset="-122"/>
                <a:ea typeface="黑体" panose="02010609060101010101" pitchFamily="49" charset="-122"/>
              </a:rPr>
              <a:t>　　中国的改革是中国特色社会主义制度的自我完善和发展。只有走中国人民自己选择的道路，走适合中国国情的道路，最终才能走得通、走得好！</a:t>
            </a:r>
            <a:endParaRPr lang="zh-CN" altLang="en-US" sz="24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矩形 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4210" y="1023376"/>
            <a:ext cx="40830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宋体" panose="02010600030101010101" pitchFamily="2" charset="-122"/>
              </a:rPr>
              <a:t>我国改革的实质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8" grpId="0"/>
      <p:bldP spid="4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/>
          <p:nvPr>
            <p:custDataLst>
              <p:tags r:id="rId1"/>
            </p:custDataLst>
          </p:nvPr>
        </p:nvSpPr>
        <p:spPr>
          <a:xfrm>
            <a:off x="383262" y="305516"/>
            <a:ext cx="433965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>
                <a:tab pos="1206500" algn="l"/>
              </a:tabLst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3600" dirty="0">
                <a:solidFill>
                  <a:srgbClr val="000000"/>
                </a:solidFill>
              </a:rPr>
              <a:t>二、改革开放的意义</a:t>
            </a:r>
            <a:endParaRPr lang="zh-CN" altLang="en-US" sz="3600" dirty="0">
              <a:solidFill>
                <a:srgbClr val="000000"/>
              </a:solidFill>
            </a:endParaRPr>
          </a:p>
        </p:txBody>
      </p:sp>
      <p:sp>
        <p:nvSpPr>
          <p:cNvPr id="18" name="Title 6"/>
          <p:cNvSpPr txBox="1"/>
          <p:nvPr>
            <p:custDataLst>
              <p:tags r:id="rId2"/>
            </p:custDataLst>
          </p:nvPr>
        </p:nvSpPr>
        <p:spPr>
          <a:xfrm>
            <a:off x="705267" y="1046565"/>
            <a:ext cx="4991198" cy="6705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90170" rIns="90170" bIns="9017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altLang="zh-CN" sz="2800" b="1" cap="all" spc="225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1.</a:t>
            </a:r>
            <a:r>
              <a:rPr lang="zh-CN" altLang="en-US" sz="2800" b="1" cap="all" spc="225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改革开放的重大意义</a:t>
            </a:r>
            <a:endParaRPr lang="zh-CN" altLang="en-US" sz="2800" b="1" cap="all" spc="225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19" name="文本框 1"/>
          <p:cNvSpPr txBox="1"/>
          <p:nvPr>
            <p:custDataLst>
              <p:tags r:id="rId3"/>
            </p:custDataLst>
          </p:nvPr>
        </p:nvSpPr>
        <p:spPr>
          <a:xfrm>
            <a:off x="3349059" y="1757130"/>
            <a:ext cx="7869898" cy="4603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改变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了中国、中华民族、中国人民、中国共产党的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面貌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；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1548191" y="1811586"/>
            <a:ext cx="1614171" cy="40554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四个改变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1515043" y="2778466"/>
            <a:ext cx="1649095" cy="5524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三次飞跃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1420238" y="3696910"/>
            <a:ext cx="2134235" cy="5524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一个重要法宝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1420564" y="4490793"/>
            <a:ext cx="2134235" cy="552451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一个必由之路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1365182" y="5456992"/>
            <a:ext cx="2134235" cy="552451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两个关键一招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1"/>
          <p:cNvSpPr txBox="1"/>
          <p:nvPr>
            <p:custDataLst>
              <p:tags r:id="rId9"/>
            </p:custDataLst>
          </p:nvPr>
        </p:nvSpPr>
        <p:spPr>
          <a:xfrm>
            <a:off x="3349059" y="2357875"/>
            <a:ext cx="8139430" cy="119888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中华民族</a:t>
            </a: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迎来了站起来、富起来到强起来的</a:t>
            </a:r>
            <a:r>
              <a:rPr lang="zh-CN" altLang="en-US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伟大飞跃</a:t>
            </a:r>
            <a:r>
              <a:rPr lang="zh-CN" altLang="en-US" sz="24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；</a:t>
            </a:r>
            <a:endParaRPr lang="zh-CN" altLang="en-US" sz="2400" dirty="0"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中国特色社会主义</a:t>
            </a: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迎来了从创立、发展到完善的</a:t>
            </a:r>
            <a:r>
              <a:rPr lang="zh-CN" altLang="en-US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伟大飞跃</a:t>
            </a:r>
            <a:r>
              <a:rPr lang="zh-CN" altLang="en-US" sz="24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；</a:t>
            </a:r>
            <a:endParaRPr lang="zh-CN" altLang="en-US" sz="2400" dirty="0"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中国人民</a:t>
            </a: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迎来了从温饱不足到小康富裕的</a:t>
            </a:r>
            <a:r>
              <a:rPr lang="zh-CN" altLang="en-US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伟大飞跃</a:t>
            </a:r>
            <a:r>
              <a:rPr lang="zh-CN" altLang="en-US" sz="24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；</a:t>
            </a:r>
            <a:r>
              <a:rPr lang="en-US" altLang="zh-CN" sz="24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en-US" altLang="zh-CN" sz="2400" b="1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 </a:t>
            </a:r>
            <a:endParaRPr lang="zh-CN" altLang="en-US" sz="2400" b="1" dirty="0"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6" name="文本框 1"/>
          <p:cNvSpPr txBox="1"/>
          <p:nvPr>
            <p:custDataLst>
              <p:tags r:id="rId10"/>
            </p:custDataLst>
          </p:nvPr>
        </p:nvSpPr>
        <p:spPr>
          <a:xfrm>
            <a:off x="3818255" y="3789045"/>
            <a:ext cx="7654290" cy="4603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改革开放是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党和人民</a:t>
            </a: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大踏步赶上时代的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重要法宝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；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7" name="文本框 1"/>
          <p:cNvSpPr txBox="1"/>
          <p:nvPr>
            <p:custDataLst>
              <p:tags r:id="rId11"/>
            </p:custDataLst>
          </p:nvPr>
        </p:nvSpPr>
        <p:spPr>
          <a:xfrm>
            <a:off x="3839845" y="4582795"/>
            <a:ext cx="7578725" cy="4603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b="1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坚持和发展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中国特色社会主义道路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的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必由之路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；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8" name="文本框 1"/>
          <p:cNvSpPr txBox="1"/>
          <p:nvPr>
            <p:custDataLst>
              <p:tags r:id="rId12"/>
            </p:custDataLst>
          </p:nvPr>
        </p:nvSpPr>
        <p:spPr>
          <a:xfrm>
            <a:off x="3707628" y="5457311"/>
            <a:ext cx="8110855" cy="82994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改革开放是决定当代中国命运的关键一招；决定实现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两个一百年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奋斗目标和中华民族伟大复兴的关键一招。</a:t>
            </a:r>
            <a:endParaRPr lang="zh-CN" altLang="en-US" sz="2400" b="1" dirty="0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13"/>
            </p:custDataLst>
          </p:nvPr>
        </p:nvGrpSpPr>
        <p:grpSpPr>
          <a:xfrm>
            <a:off x="657370" y="1911851"/>
            <a:ext cx="790517" cy="1517035"/>
            <a:chOff x="-158693" y="799743"/>
            <a:chExt cx="790517" cy="1517035"/>
          </a:xfrm>
        </p:grpSpPr>
        <p:sp>
          <p:nvSpPr>
            <p:cNvPr id="30" name="左大括号 29"/>
            <p:cNvSpPr/>
            <p:nvPr>
              <p:custDataLst>
                <p:tags r:id="rId14"/>
              </p:custDataLst>
            </p:nvPr>
          </p:nvSpPr>
          <p:spPr>
            <a:xfrm>
              <a:off x="495635" y="840383"/>
              <a:ext cx="136189" cy="1258688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15"/>
              </p:custDataLst>
            </p:nvPr>
          </p:nvSpPr>
          <p:spPr>
            <a:xfrm>
              <a:off x="-158693" y="799743"/>
              <a:ext cx="553998" cy="1517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历史意义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16"/>
            </p:custDataLst>
          </p:nvPr>
        </p:nvGrpSpPr>
        <p:grpSpPr>
          <a:xfrm>
            <a:off x="603039" y="4005109"/>
            <a:ext cx="656175" cy="1688634"/>
            <a:chOff x="-58363" y="2978864"/>
            <a:chExt cx="656175" cy="1688634"/>
          </a:xfrm>
        </p:grpSpPr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-58363" y="3150463"/>
              <a:ext cx="553998" cy="15170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现实意义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左大括号 33"/>
            <p:cNvSpPr/>
            <p:nvPr>
              <p:custDataLst>
                <p:tags r:id="rId18"/>
              </p:custDataLst>
            </p:nvPr>
          </p:nvSpPr>
          <p:spPr>
            <a:xfrm>
              <a:off x="393457" y="2978864"/>
              <a:ext cx="204355" cy="1688634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8" grpId="0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/>
          <p:nvPr>
            <p:custDataLst>
              <p:tags r:id="rId1"/>
            </p:custDataLst>
          </p:nvPr>
        </p:nvSpPr>
        <p:spPr>
          <a:xfrm>
            <a:off x="383262" y="305516"/>
            <a:ext cx="433965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>
                <a:tab pos="1206500" algn="l"/>
              </a:tabLst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3600" dirty="0">
                <a:solidFill>
                  <a:srgbClr val="000000"/>
                </a:solidFill>
              </a:rPr>
              <a:t>二、改革开放的意义</a:t>
            </a:r>
            <a:endParaRPr lang="zh-CN" altLang="en-US" sz="3600" dirty="0">
              <a:solidFill>
                <a:srgbClr val="000000"/>
              </a:solidFill>
            </a:endParaRPr>
          </a:p>
        </p:txBody>
      </p:sp>
      <p:sp>
        <p:nvSpPr>
          <p:cNvPr id="9" name="Title 6"/>
          <p:cNvSpPr txBox="1"/>
          <p:nvPr>
            <p:custDataLst>
              <p:tags r:id="rId2"/>
            </p:custDataLst>
          </p:nvPr>
        </p:nvSpPr>
        <p:spPr>
          <a:xfrm>
            <a:off x="643483" y="1025360"/>
            <a:ext cx="4991198" cy="6705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90170" rIns="90170" bIns="9017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altLang="zh-CN" sz="3600" b="1" cap="all" spc="225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2.</a:t>
            </a:r>
            <a:r>
              <a:rPr lang="zh-CN" altLang="en-US" sz="3600" b="1" cap="all" spc="225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改革开放的趋势</a:t>
            </a:r>
            <a:endParaRPr lang="zh-CN" altLang="en-US" sz="3600" b="1" cap="all" spc="225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13400" y="4673771"/>
            <a:ext cx="3402330" cy="1940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9486" r="7735"/>
          <a:stretch>
            <a:fillRect/>
          </a:stretch>
        </p:blipFill>
        <p:spPr>
          <a:xfrm>
            <a:off x="9015730" y="4588046"/>
            <a:ext cx="3176270" cy="2009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文本框 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3483" y="1878277"/>
            <a:ext cx="10564495" cy="2527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实践发展永无止境，解放思想永无止境，改革开放也永无止境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，停顿和倒退没有出路。对外开放是中国的基本国策。当今世界是开放的世界，开放带来进步，封闭必然落后。</a:t>
            </a: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改革开放只有进行时，没有完成时。</a:t>
            </a: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当前发展中的问题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>
            <p:custDataLst>
              <p:tags r:id="rId1"/>
            </p:custDataLst>
          </p:nvPr>
        </p:nvSpPr>
        <p:spPr>
          <a:xfrm>
            <a:off x="1559729" y="1687116"/>
            <a:ext cx="613410" cy="40944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伟大的改革开放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左大括号 12"/>
          <p:cNvSpPr/>
          <p:nvPr>
            <p:custDataLst>
              <p:tags r:id="rId2"/>
            </p:custDataLst>
          </p:nvPr>
        </p:nvSpPr>
        <p:spPr>
          <a:xfrm>
            <a:off x="2173139" y="1095661"/>
            <a:ext cx="261937" cy="407193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2435077" y="1023275"/>
            <a:ext cx="1068636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改革开放的进程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2435076" y="4457863"/>
            <a:ext cx="954337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改革开放的意义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左大括号 15"/>
          <p:cNvSpPr/>
          <p:nvPr>
            <p:custDataLst>
              <p:tags r:id="rId5"/>
            </p:custDataLst>
          </p:nvPr>
        </p:nvSpPr>
        <p:spPr>
          <a:xfrm>
            <a:off x="3389413" y="939403"/>
            <a:ext cx="228600" cy="149542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7" name="TextBox 16"/>
          <p:cNvSpPr txBox="1"/>
          <p:nvPr>
            <p:custDataLst>
              <p:tags r:id="rId6"/>
            </p:custDataLst>
          </p:nvPr>
        </p:nvSpPr>
        <p:spPr>
          <a:xfrm>
            <a:off x="3621188" y="939292"/>
            <a:ext cx="272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改革开放的开启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7"/>
          <p:cNvSpPr txBox="1"/>
          <p:nvPr>
            <p:custDataLst>
              <p:tags r:id="rId7"/>
            </p:custDataLst>
          </p:nvPr>
        </p:nvSpPr>
        <p:spPr>
          <a:xfrm>
            <a:off x="3766495" y="2107078"/>
            <a:ext cx="2809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改革开放的发展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左大括号 18"/>
          <p:cNvSpPr/>
          <p:nvPr>
            <p:custDataLst>
              <p:tags r:id="rId8"/>
            </p:custDataLst>
          </p:nvPr>
        </p:nvSpPr>
        <p:spPr>
          <a:xfrm>
            <a:off x="6345416" y="1396368"/>
            <a:ext cx="247650" cy="159354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0" name="TextBox 19"/>
          <p:cNvSpPr txBox="1"/>
          <p:nvPr>
            <p:custDataLst>
              <p:tags r:id="rId9"/>
            </p:custDataLst>
          </p:nvPr>
        </p:nvSpPr>
        <p:spPr>
          <a:xfrm>
            <a:off x="6619823" y="1200956"/>
            <a:ext cx="2383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起步阶段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新阶段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全面深化阶段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燕尾形箭头 24"/>
          <p:cNvSpPr/>
          <p:nvPr>
            <p:custDataLst>
              <p:tags r:id="rId10"/>
            </p:custDataLst>
          </p:nvPr>
        </p:nvSpPr>
        <p:spPr>
          <a:xfrm>
            <a:off x="3962710" y="4954302"/>
            <a:ext cx="1028700" cy="533400"/>
          </a:xfrm>
          <a:prstGeom prst="notchedRightArrow">
            <a:avLst/>
          </a:prstGeom>
          <a:solidFill>
            <a:srgbClr val="FF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6" name="TextBox 25"/>
          <p:cNvSpPr txBox="1"/>
          <p:nvPr>
            <p:custDataLst>
              <p:tags r:id="rId11"/>
            </p:custDataLst>
          </p:nvPr>
        </p:nvSpPr>
        <p:spPr>
          <a:xfrm>
            <a:off x="5010168" y="4436172"/>
            <a:ext cx="101100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改革永无止境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551925" y="297813"/>
            <a:ext cx="23109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</a:rPr>
              <a:t>体系构建</a:t>
            </a:r>
            <a:endParaRPr lang="zh-CN" altLang="en-US" sz="3200" b="1">
              <a:solidFill>
                <a:srgbClr val="C00000"/>
              </a:solidFill>
            </a:endParaRPr>
          </a:p>
        </p:txBody>
      </p:sp>
      <p:pic>
        <p:nvPicPr>
          <p:cNvPr id="27" name="New picture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687032" y="12240533"/>
            <a:ext cx="330139" cy="241255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633" y="944457"/>
            <a:ext cx="11405286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回望过去，我们依靠改革开放，在富起来、强起来的征程上迈出了决定性的步伐；眺望未来，我们必须深入推进改革创新，坚定不移扩大开放，不断增强社会主义现代化建设的动力和活力。新时代伟大变革启示我们：没有改革开放，就没有中国的今天，也就没有中国的明天。这说明改革开放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实现了我国历史上最深刻、最伟大、最广泛的社会变革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使中国特色社会主义迎来了从创立、发展到完善的飞跃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③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是决定当代中国命运、中华民族实现伟大复兴的关键一招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永远没有完成时，实践发展永无止境、解放思想永无止境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90500" fontAlgn="ctr">
              <a:lnSpc>
                <a:spcPct val="150000"/>
              </a:lnSpc>
              <a:tabLst>
                <a:tab pos="1319530" algn="l"/>
                <a:tab pos="2639060" algn="l"/>
                <a:tab pos="3958590" algn="l"/>
              </a:tabLst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①②	         B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①④	        C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②③	             D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③④</a:t>
            </a:r>
            <a:endParaRPr lang="zh-CN" altLang="zh-CN" sz="2400" kern="1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70311" y="4880661"/>
            <a:ext cx="69532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宋体" panose="02010600030101010101" pitchFamily="2" charset="-122"/>
              </a:rPr>
              <a:t>D</a:t>
            </a:r>
            <a:endParaRPr lang="en-US" altLang="zh-CN" sz="9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69059" y="3320628"/>
            <a:ext cx="9267568" cy="400110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ctr"/>
            <a:r>
              <a:rPr lang="zh-CN" altLang="zh-CN" sz="2000" dirty="0">
                <a:solidFill>
                  <a:srgbClr val="FF0000"/>
                </a:solidFill>
              </a:rPr>
              <a:t>社会主义制度的确立是我国历史上最深刻、最伟大、最广泛的社会变革，</a:t>
            </a:r>
            <a:r>
              <a:rPr lang="en-US" altLang="zh-CN" sz="2000" dirty="0">
                <a:solidFill>
                  <a:srgbClr val="FF0000"/>
                </a:solidFill>
              </a:rPr>
              <a:t>①</a:t>
            </a:r>
            <a:r>
              <a:rPr lang="zh-CN" altLang="zh-CN" sz="2000" dirty="0">
                <a:solidFill>
                  <a:srgbClr val="FF0000"/>
                </a:solidFill>
              </a:rPr>
              <a:t>错误。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21676" y="3882054"/>
            <a:ext cx="8130746" cy="400110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ctr"/>
            <a:r>
              <a:rPr lang="zh-CN" altLang="zh-CN" sz="2000" dirty="0">
                <a:solidFill>
                  <a:srgbClr val="FF0000"/>
                </a:solidFill>
              </a:rPr>
              <a:t>材料未强调改革开放对中国特色社会主义的影响，</a:t>
            </a:r>
            <a:r>
              <a:rPr lang="en-US" altLang="zh-CN" sz="2000" dirty="0">
                <a:solidFill>
                  <a:srgbClr val="FF0000"/>
                </a:solidFill>
              </a:rPr>
              <a:t>②</a:t>
            </a:r>
            <a:r>
              <a:rPr lang="zh-CN" altLang="zh-CN" sz="2000" dirty="0">
                <a:solidFill>
                  <a:srgbClr val="FF0000"/>
                </a:solidFill>
              </a:rPr>
              <a:t>不符合题意。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81122" y="5333217"/>
            <a:ext cx="69532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宋体" panose="02010600030101010101" pitchFamily="2" charset="-122"/>
              </a:rPr>
              <a:t>B</a:t>
            </a:r>
            <a:endParaRPr lang="en-US" altLang="zh-CN" sz="9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4706" y="5887456"/>
            <a:ext cx="5632732" cy="707886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000" dirty="0">
                <a:solidFill>
                  <a:srgbClr val="FF0000"/>
                </a:solidFill>
              </a:rPr>
              <a:t>中华民族的伟大复兴还未实现，所有这个观点不是实践证明的，</a:t>
            </a:r>
            <a:r>
              <a:rPr lang="en-US" altLang="zh-CN" sz="2000" dirty="0">
                <a:solidFill>
                  <a:srgbClr val="FF0000"/>
                </a:solidFill>
              </a:rPr>
              <a:t>D</a:t>
            </a:r>
            <a:r>
              <a:rPr lang="zh-CN" altLang="en-US" sz="2000" dirty="0">
                <a:solidFill>
                  <a:srgbClr val="FF0000"/>
                </a:solidFill>
              </a:rPr>
              <a:t>表述错误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35651" y="3126334"/>
            <a:ext cx="4629985" cy="707886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000" dirty="0">
                <a:solidFill>
                  <a:srgbClr val="FF0000"/>
                </a:solidFill>
              </a:rPr>
              <a:t>改革开放的实践证明，只有中国特色社会主义才能发展中国，</a:t>
            </a:r>
            <a:r>
              <a:rPr lang="en-US" altLang="zh-CN" sz="2000" dirty="0">
                <a:solidFill>
                  <a:srgbClr val="FF0000"/>
                </a:solidFill>
              </a:rPr>
              <a:t>A</a:t>
            </a:r>
            <a:r>
              <a:rPr lang="zh-CN" altLang="zh-CN" sz="2000" dirty="0">
                <a:solidFill>
                  <a:srgbClr val="FF0000"/>
                </a:solidFill>
              </a:rPr>
              <a:t>错误。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7955" y="710289"/>
            <a:ext cx="11217681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党的十八大以来，党中央高举改革开放伟大旗帜，开创了我国改革开放新局面，党和国家事业取得突出成就，发生深层次、根本性变革。党的二十大报告指出，前进道路上，必须牢牢把握五个重大原则，其中第四条就是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坚持深化改革开放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，这是更好统筹国内国际两个大局、进一步解放和发展生产力的必然要求。实践证明，改革开放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zh-CN" altLang="en-US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证明了只有中国特色社会主义才能救中国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．是党和人民大踏步赶上时代发展的重要法宝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．推动了社会主义制度的深层次、根本性变革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．实现了中华民族</a:t>
            </a:r>
            <a:r>
              <a:rPr lang="zh-CN" altLang="en-US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伟大复兴、繁荣昌盛</a:t>
            </a:r>
            <a:r>
              <a:rPr lang="zh-CN" altLang="zh-CN" sz="2400" kern="100" dirty="0">
                <a:latin typeface="宋体" panose="02010600030101010101" pitchFamily="2" charset="-122"/>
                <a:ea typeface="宋体" panose="02010600030101010101" pitchFamily="2" charset="-122"/>
              </a:rPr>
              <a:t>的变革</a:t>
            </a:r>
            <a:endParaRPr lang="zh-CN" altLang="zh-CN" sz="2400" kern="1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20504" y="4580684"/>
            <a:ext cx="5571496" cy="707886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ctr"/>
            <a:r>
              <a:rPr lang="zh-CN" altLang="zh-CN" sz="2000" dirty="0">
                <a:solidFill>
                  <a:srgbClr val="FF0000"/>
                </a:solidFill>
              </a:rPr>
              <a:t>改革是社会主义制度的自我完善和发展，而不是社会主义制度的根本性变革，</a:t>
            </a:r>
            <a:r>
              <a:rPr lang="en-US" altLang="zh-CN" sz="2000" dirty="0">
                <a:solidFill>
                  <a:srgbClr val="FF0000"/>
                </a:solidFill>
              </a:rPr>
              <a:t>C</a:t>
            </a:r>
            <a:r>
              <a:rPr lang="zh-CN" altLang="zh-CN" sz="2000" dirty="0">
                <a:solidFill>
                  <a:srgbClr val="FF0000"/>
                </a:solidFill>
              </a:rPr>
              <a:t>表述错误。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ldLvl="0" animBg="1"/>
      <p:bldP spid="11" grpId="0" bldLvl="0" animBg="1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1829025" y="603684"/>
            <a:ext cx="3644265" cy="82994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dirty="0"/>
              <a:t>社会主义从空想到科学，从理论到实践的发展</a:t>
            </a:r>
            <a:endParaRPr lang="zh-CN" altLang="en-US" sz="2400" dirty="0"/>
          </a:p>
        </p:txBody>
      </p:sp>
      <p:sp>
        <p:nvSpPr>
          <p:cNvPr id="49" name="文本框 48"/>
          <p:cNvSpPr txBox="1"/>
          <p:nvPr/>
        </p:nvSpPr>
        <p:spPr>
          <a:xfrm>
            <a:off x="1645028" y="2301039"/>
            <a:ext cx="3735070" cy="46166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dirty="0"/>
              <a:t>只有社会主义才能救中国</a:t>
            </a:r>
            <a:endParaRPr lang="zh-CN" altLang="en-US" sz="2400" dirty="0"/>
          </a:p>
        </p:txBody>
      </p:sp>
      <p:sp>
        <p:nvSpPr>
          <p:cNvPr id="50" name="文本框 49"/>
          <p:cNvSpPr txBox="1"/>
          <p:nvPr/>
        </p:nvSpPr>
        <p:spPr>
          <a:xfrm>
            <a:off x="1829660" y="3655494"/>
            <a:ext cx="3644265" cy="82994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3</a:t>
            </a:r>
            <a:r>
              <a:rPr lang="zh-CN" altLang="en-US" sz="2400"/>
              <a:t>只有社会主义才能发展中国</a:t>
            </a:r>
            <a:endParaRPr lang="zh-CN" altLang="en-US" sz="2400"/>
          </a:p>
        </p:txBody>
      </p:sp>
      <p:sp>
        <p:nvSpPr>
          <p:cNvPr id="51" name="文本框 50"/>
          <p:cNvSpPr txBox="1"/>
          <p:nvPr/>
        </p:nvSpPr>
        <p:spPr>
          <a:xfrm>
            <a:off x="1829025" y="5310939"/>
            <a:ext cx="3643630" cy="119888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4</a:t>
            </a:r>
            <a:r>
              <a:rPr lang="zh-CN" altLang="en-US" sz="2400"/>
              <a:t>只有坚持和发展中国特色社会主义，才能=实现中国民族的伟大复兴</a:t>
            </a:r>
            <a:endParaRPr lang="zh-CN" altLang="en-US" sz="2400"/>
          </a:p>
        </p:txBody>
      </p:sp>
      <p:cxnSp>
        <p:nvCxnSpPr>
          <p:cNvPr id="52" name="直接箭头连接符 51"/>
          <p:cNvCxnSpPr/>
          <p:nvPr/>
        </p:nvCxnSpPr>
        <p:spPr>
          <a:xfrm>
            <a:off x="3652110" y="1433629"/>
            <a:ext cx="0" cy="85280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 flipH="1">
            <a:off x="3650840" y="2888414"/>
            <a:ext cx="1905" cy="73914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3650840" y="4458134"/>
            <a:ext cx="0" cy="85280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2747870" y="1532629"/>
            <a:ext cx="216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从世界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到中国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735649" y="2885797"/>
            <a:ext cx="198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从确立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到发展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747870" y="4678479"/>
            <a:ext cx="1976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从发展 到强大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8" name="左大括号 57"/>
          <p:cNvSpPr/>
          <p:nvPr/>
        </p:nvSpPr>
        <p:spPr>
          <a:xfrm>
            <a:off x="5541235" y="456621"/>
            <a:ext cx="266065" cy="9287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左大括号 58"/>
          <p:cNvSpPr/>
          <p:nvPr/>
        </p:nvSpPr>
        <p:spPr>
          <a:xfrm>
            <a:off x="5541236" y="2041324"/>
            <a:ext cx="255270" cy="10894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左大括号 59"/>
          <p:cNvSpPr/>
          <p:nvPr/>
        </p:nvSpPr>
        <p:spPr>
          <a:xfrm>
            <a:off x="5524090" y="3807259"/>
            <a:ext cx="307340" cy="8477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左大括号 60"/>
          <p:cNvSpPr/>
          <p:nvPr/>
        </p:nvSpPr>
        <p:spPr>
          <a:xfrm>
            <a:off x="5553935" y="5310939"/>
            <a:ext cx="266065" cy="12515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5796505" y="1160896"/>
            <a:ext cx="3243323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科学社会主义的理论与实践</a:t>
            </a:r>
            <a:endParaRPr lang="zh-CN" b="1" dirty="0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842861" y="1932739"/>
            <a:ext cx="2699256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b="1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新民主主义革命的胜利</a:t>
            </a:r>
            <a:endParaRPr lang="zh-CN" b="1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796505" y="2846504"/>
            <a:ext cx="3405368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社会主义制度在中国的确立</a:t>
            </a:r>
            <a:endParaRPr lang="zh-CN" altLang="en-US" b="1" dirty="0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842860" y="3687791"/>
            <a:ext cx="2155246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伟大的改革开放</a:t>
            </a:r>
            <a:endParaRPr lang="zh-CN" altLang="en-US" b="1" dirty="0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5831430" y="4270174"/>
            <a:ext cx="4273269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中国特色社会主义的创立、发展、完善</a:t>
            </a:r>
            <a:endParaRPr lang="zh-CN" altLang="en-US" b="1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796505" y="5128694"/>
            <a:ext cx="3631565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中国特色社会主义进入新时代</a:t>
            </a:r>
            <a:endParaRPr lang="zh-CN" altLang="en-US" b="1" dirty="0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791208" y="6323764"/>
            <a:ext cx="4313491" cy="3683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习近平新时代中国特色社会主义思想</a:t>
            </a:r>
            <a:endParaRPr lang="zh-CN" altLang="en-US" b="1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5807300" y="5678224"/>
            <a:ext cx="3620770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实现中华民族伟大复兴中国梦</a:t>
            </a:r>
            <a:endParaRPr lang="zh-CN" altLang="en-US" b="1" dirty="0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796505" y="339507"/>
            <a:ext cx="3810482" cy="369332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原始社会的解体和阶级社会的演进</a:t>
            </a:r>
            <a:endParaRPr lang="zh-CN" b="1" dirty="0">
              <a:ln>
                <a:noFill/>
              </a:ln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097" y="810902"/>
            <a:ext cx="1107996" cy="4397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全书框架</a:t>
            </a:r>
            <a:endParaRPr lang="zh-CN" altLang="en-US" sz="6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9945820" y="2177929"/>
            <a:ext cx="157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1699FF"/>
                </a:solidFill>
              </a:rPr>
              <a:t>站起来</a:t>
            </a:r>
            <a:endParaRPr lang="zh-CN" altLang="en-US" sz="3200" b="1" dirty="0">
              <a:solidFill>
                <a:srgbClr val="1699FF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10003661" y="3670436"/>
            <a:ext cx="145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富起来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9990174" y="5232576"/>
            <a:ext cx="162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1699FF"/>
                </a:solidFill>
              </a:rPr>
              <a:t>强起来</a:t>
            </a:r>
            <a:endParaRPr lang="zh-CN" altLang="en-US" sz="3200" b="1" dirty="0">
              <a:solidFill>
                <a:srgbClr val="1699FF"/>
              </a:solidFill>
            </a:endParaRPr>
          </a:p>
        </p:txBody>
      </p:sp>
      <p:sp>
        <p:nvSpPr>
          <p:cNvPr id="31" name="下箭头 30"/>
          <p:cNvSpPr/>
          <p:nvPr>
            <p:custDataLst>
              <p:tags r:id="rId4"/>
            </p:custDataLst>
          </p:nvPr>
        </p:nvSpPr>
        <p:spPr>
          <a:xfrm>
            <a:off x="10289094" y="2747074"/>
            <a:ext cx="632964" cy="76937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下箭头 31"/>
          <p:cNvSpPr/>
          <p:nvPr>
            <p:custDataLst>
              <p:tags r:id="rId5"/>
            </p:custDataLst>
          </p:nvPr>
        </p:nvSpPr>
        <p:spPr>
          <a:xfrm>
            <a:off x="10461569" y="4288997"/>
            <a:ext cx="632964" cy="789592"/>
          </a:xfrm>
          <a:prstGeom prst="downArrow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5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5" grpId="0" animBg="1"/>
      <p:bldP spid="66" grpId="0" animBg="1"/>
      <p:bldP spid="68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9" grpId="0" animBg="1"/>
      <p:bldP spid="28" grpId="0"/>
      <p:bldP spid="29" grpId="0"/>
      <p:bldP spid="30" grpId="0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115695"/>
            <a:ext cx="11997055" cy="4335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15000"/>
              </a:lnSpc>
              <a:buClrTx/>
              <a:buSzTx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2024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年湖南卷】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党的十八届二中全会以来，我国许多领域实现历史性变革。从坚持精准扶贫精准脱贫基本方略、打赢脱贫攻坚战实现近1亿农村贫困人口脱贫，到建成世界上规模最大的教育体系、社会保障体系、医疗卫生体系；从深化司法体制改革有力维护公平正义，到颁布新中国首部民法典护航人民美好生活……沉甸甸的成绩单，诠释了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>
              <a:lnSpc>
                <a:spcPct val="115000"/>
              </a:lnSpc>
              <a:buClrTx/>
              <a:buSzTx/>
              <a:buNone/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①破除制度障碍是我国取得一切成绩和进步的根本原因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>
              <a:lnSpc>
                <a:spcPct val="115000"/>
              </a:lnSpc>
              <a:buClrTx/>
              <a:buSzTx/>
              <a:buNone/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②伟大改革开放精神的弘扬是实现社会变革的直接动力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>
              <a:lnSpc>
                <a:spcPct val="115000"/>
              </a:lnSpc>
              <a:buClrTx/>
              <a:buSzTx/>
              <a:buNone/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③全面深化改革始终坚持以人民为中心的鲜明价值导向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>
              <a:lnSpc>
                <a:spcPct val="115000"/>
              </a:lnSpc>
              <a:buClrTx/>
              <a:buSzTx/>
              <a:buNone/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④中国共产党的领导和中国特色社会主义制度的优越性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>
              <a:lnSpc>
                <a:spcPct val="115000"/>
              </a:lnSpc>
              <a:buClrTx/>
              <a:buSzTx/>
              <a:buNone/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A. ①②	B. ①③	C. ②④	D. ③④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>
              <a:lnSpc>
                <a:spcPct val="115000"/>
              </a:lnSpc>
              <a:buClrTx/>
              <a:buSzTx/>
              <a:buNone/>
            </a:pP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89565" y="4243070"/>
            <a:ext cx="755650" cy="1229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0" b="1" dirty="0">
                <a:solidFill>
                  <a:srgbClr val="FF0000"/>
                </a:solidFill>
              </a:rPr>
              <a:t>D</a:t>
            </a:r>
            <a:endParaRPr lang="en-US" altLang="zh-CN" sz="80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2895" y="5451475"/>
            <a:ext cx="11586210" cy="101473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i="0" u="none" strike="noStrike" cap="none" spc="0" normalizeH="0" baseline="0" dirty="0">
                <a:solidFill>
                  <a:srgbClr val="FF0000"/>
                </a:solidFill>
              </a:rPr>
              <a:t>改革开放以来，我国取得一切成绩和进步的艰本原因，归结起来就是：中国共产党带领全国人民，开辟了中国特色社会主义道路，形成了中国特色社会主义理论体系，确立了中国特色社会主义制度，发展了中国特色社会主义文化，①排除。</a:t>
            </a:r>
            <a:endParaRPr kumimoji="0" lang="zh-CN" altLang="zh-CN" sz="2000" i="0" u="none" strike="noStrike" cap="none" spc="0" normalizeH="0" baseline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80340" y="99060"/>
            <a:ext cx="11903075" cy="5638800"/>
          </a:xfrm>
          <a:prstGeom prst="rect">
            <a:avLst/>
          </a:prstGeom>
        </p:spPr>
        <p:txBody>
          <a:bodyPr wrap="square" lIns="121875" tIns="60936" rIns="121875" bIns="60936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.（2024年广东卷）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邓小平同志在1979年要求深圳“杀出一条血路来",之后进一步提出“走自己的路”,建设有中国特色的社会主义，强调要“摸着石头过河”。2012年12月，习近平总书记在广东考察时作出“改革已经进入攻坚期和深水区”的重要论断。对此，如下解读正确的是（     ）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①“杀出一条血路来”指明了打破帝国主义封锁的方向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②“走自己的路”指明了我国改革开放的方向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③“摸着石头过河”说明改革伊始就明确了发展蓝图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④“改革已经进入攻坚期和深水区“要求加强全面深化改革的顶层设计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A.①②	B.①③	C.②④	D.③④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80132" y="935128"/>
            <a:ext cx="7556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F0000"/>
                </a:solidFill>
              </a:rPr>
              <a:t>C</a:t>
            </a:r>
            <a:endParaRPr lang="en-US" altLang="zh-CN" sz="80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1010" y="4062095"/>
            <a:ext cx="7325360" cy="706755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i="0" u="none" strike="noStrike" kern="1200" cap="none" spc="0" normalizeH="0" baseline="0" dirty="0">
                <a:solidFill>
                  <a:srgbClr val="FF0000"/>
                </a:solidFill>
                <a:cs typeface="+mn-cs"/>
              </a:rPr>
              <a:t>“摸着石头过河”说明在没有先例可循的情况下，奋力开创改革开放新征程，而不是改革伊始就明确了发展蓝图，③不选。</a:t>
            </a:r>
            <a:endParaRPr kumimoji="0" lang="zh-CN" altLang="zh-CN" sz="2000" i="0" u="none" strike="noStrike" kern="1200" cap="none" spc="0" normalizeH="0" baseline="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9760" y="2336800"/>
            <a:ext cx="11174730" cy="706755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i="0" u="none" strike="noStrike" kern="1200" cap="none" spc="0" normalizeH="0" baseline="0" dirty="0">
                <a:solidFill>
                  <a:srgbClr val="FF0000"/>
                </a:solidFill>
                <a:cs typeface="+mn-cs"/>
              </a:rPr>
              <a:t>邓小平同志在1979年要求深圳“杀出一条血路来”，强调的是发展经济特区，与打破帝国主义封锁无关，且我国在改革开放之前就已经打破了帝国主义孤立封锁中国的政策，①不选。</a:t>
            </a:r>
            <a:endParaRPr kumimoji="0" lang="zh-CN" altLang="zh-CN" sz="2000" i="0" u="none" strike="noStrike" kern="1200" cap="none" spc="0" normalizeH="0" baseline="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585" y="5659120"/>
            <a:ext cx="118649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rgbClr val="FF0000"/>
                </a:solidFill>
              </a:rPr>
              <a:t>邓小平同志提出“走自己的路”，建设有中国特色的社会主义，为我国改革开放指明了方向，②正确。“改革已经进入攻坚期和深水区”的重要论断，说明了需要进一步全面深化改革，要加强全面深化改革的顶层设计，④正确。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40205" y="2238375"/>
            <a:ext cx="931418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sx="103000" sy="103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35329" y="1078068"/>
            <a:ext cx="1192403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汉仪粗仿宋简" panose="02010604000101010101" pitchFamily="2" charset="-122"/>
                <a:ea typeface="汉仪粗仿宋简" panose="02010604000101010101" pitchFamily="2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3600" spc="600" dirty="0">
                <a:solidFill>
                  <a:srgbClr val="D00000"/>
                </a:solidFill>
                <a:latin typeface="+mn-lt"/>
                <a:ea typeface="+mn-ea"/>
                <a:cs typeface="+mn-ea"/>
                <a:sym typeface="+mn-lt"/>
              </a:rPr>
              <a:t>第三课：只有中国特色社会主义才能发展中国</a:t>
            </a:r>
            <a:endParaRPr lang="zh-CN" altLang="en-US" sz="3600" spc="600" dirty="0">
              <a:solidFill>
                <a:srgbClr val="D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78692" y="2418298"/>
            <a:ext cx="800608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汉仪粗仿宋简" panose="02010604000101010101" pitchFamily="2" charset="-122"/>
                <a:ea typeface="汉仪粗仿宋简" panose="02010604000101010101" pitchFamily="2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spc="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3.1 </a:t>
            </a:r>
            <a:r>
              <a:rPr lang="zh-CN" altLang="en-US" sz="4000" spc="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伟大的改革开放</a:t>
            </a:r>
            <a:endParaRPr lang="zh-CN" altLang="en-US" sz="4000" spc="6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21341" y="3949932"/>
            <a:ext cx="1145171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 spc="600" dirty="0">
                <a:solidFill>
                  <a:srgbClr val="FF0000"/>
                </a:solidFill>
                <a:cs typeface="+mn-ea"/>
                <a:sym typeface="+mn-ea"/>
              </a:rPr>
              <a:t>总议题：改革开放何以伟大？</a:t>
            </a:r>
            <a:endParaRPr lang="zh-CN" altLang="en-US" sz="3600" b="1" spc="600" dirty="0">
              <a:solidFill>
                <a:srgbClr val="FF0000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986127" y="207384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ea"/>
              </a:rPr>
              <a:t>自主预习</a:t>
            </a:r>
            <a:endParaRPr lang="zh-CN" altLang="en-US" sz="4000" b="1" dirty="0">
              <a:solidFill>
                <a:schemeClr val="accent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ea"/>
            </a:endParaRPr>
          </a:p>
        </p:txBody>
      </p:sp>
      <p:grpSp>
        <p:nvGrpSpPr>
          <p:cNvPr id="4" name="组合 6"/>
          <p:cNvGrpSpPr/>
          <p:nvPr/>
        </p:nvGrpSpPr>
        <p:grpSpPr>
          <a:xfrm>
            <a:off x="4216400" y="1767206"/>
            <a:ext cx="3764280" cy="4799463"/>
            <a:chOff x="4960262" y="1937581"/>
            <a:chExt cx="2620409" cy="4416361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4960262" y="2615001"/>
              <a:ext cx="533009" cy="531697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5200510" y="2183081"/>
              <a:ext cx="727308" cy="727308"/>
            </a:xfrm>
            <a:prstGeom prst="ellipse">
              <a:avLst/>
            </a:prstGeom>
            <a:solidFill>
              <a:srgbClr val="4093DA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91509" y="1937581"/>
              <a:ext cx="1098839" cy="1097526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6485771" y="2257912"/>
              <a:ext cx="817894" cy="813955"/>
            </a:xfrm>
            <a:prstGeom prst="ellipse">
              <a:avLst/>
            </a:prstGeom>
            <a:solidFill>
              <a:srgbClr val="D7529E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6672193" y="2730530"/>
              <a:ext cx="908478" cy="904540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6485771" y="3467029"/>
              <a:ext cx="743062" cy="743062"/>
            </a:xfrm>
            <a:prstGeom prst="ellipse">
              <a:avLst/>
            </a:prstGeom>
            <a:solidFill>
              <a:srgbClr val="4093DA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136558" y="3837247"/>
              <a:ext cx="569768" cy="571082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5788658" y="4122131"/>
              <a:ext cx="693174" cy="697113"/>
            </a:xfrm>
            <a:prstGeom prst="ellipse">
              <a:avLst/>
            </a:prstGeom>
            <a:solidFill>
              <a:srgbClr val="D7529E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5772904" y="4660391"/>
              <a:ext cx="531697" cy="534322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5657375" y="5592500"/>
              <a:ext cx="762755" cy="761442"/>
            </a:xfrm>
            <a:prstGeom prst="ellipse">
              <a:avLst/>
            </a:prstGeom>
            <a:solidFill>
              <a:srgbClr val="4093DA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129272" y="2382331"/>
              <a:ext cx="736439" cy="36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Kartika" panose="02020803030404060203" pitchFamily="18" charset="0"/>
                  <a:ea typeface="微软雅黑" panose="020B0503020204020204" charset="-122"/>
                  <a:cs typeface="Kartika" panose="02020803030404060203" pitchFamily="18" charset="0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Kartika" panose="02020803030404060203" pitchFamily="18" charset="0"/>
                <a:ea typeface="微软雅黑" panose="020B0503020204020204" charset="-122"/>
                <a:cs typeface="Kartika" panose="02020803030404060203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489082" y="2424107"/>
              <a:ext cx="736439" cy="36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Kartika" panose="02020803030404060203" pitchFamily="18" charset="0"/>
                  <a:ea typeface="微软雅黑" panose="020B0503020204020204" charset="-122"/>
                  <a:cs typeface="Kartika" panose="02020803030404060203" pitchFamily="18" charset="0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Kartika" panose="02020803030404060203" pitchFamily="18" charset="0"/>
                <a:ea typeface="微软雅黑" panose="020B0503020204020204" charset="-122"/>
                <a:cs typeface="Kartika" panose="02020803030404060203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526498" y="3646353"/>
              <a:ext cx="736439" cy="36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Kartika" panose="02020803030404060203" pitchFamily="18" charset="0"/>
                  <a:ea typeface="微软雅黑" panose="020B0503020204020204" charset="-122"/>
                  <a:cs typeface="Kartika" panose="02020803030404060203" pitchFamily="18" charset="0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Kartika" panose="02020803030404060203" pitchFamily="18" charset="0"/>
                <a:ea typeface="微软雅黑" panose="020B0503020204020204" charset="-122"/>
                <a:cs typeface="Kartika" panose="02020803030404060203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772904" y="4252885"/>
              <a:ext cx="736439" cy="36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Kartika" panose="02020803030404060203" pitchFamily="18" charset="0"/>
                  <a:ea typeface="微软雅黑" panose="020B0503020204020204" charset="-122"/>
                  <a:cs typeface="Kartika" panose="02020803030404060203" pitchFamily="18" charset="0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Kartika" panose="02020803030404060203" pitchFamily="18" charset="0"/>
                <a:ea typeface="微软雅黑" panose="020B0503020204020204" charset="-122"/>
                <a:cs typeface="Kartika" panose="02020803030404060203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82320" y="1343025"/>
            <a:ext cx="3803015" cy="953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ym typeface="+mn-ea"/>
              </a:rPr>
              <a:t>党的十一届三中全会实现历史性转折的意义?</a:t>
            </a:r>
            <a:endParaRPr lang="zh-CN" altLang="en-US" sz="2800" b="1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475220" y="1297305"/>
            <a:ext cx="3723640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ym typeface="+mn-ea"/>
              </a:rPr>
              <a:t>我国改革开放的历程？</a:t>
            </a:r>
            <a:endParaRPr lang="zh-CN" altLang="en-US" sz="2800" b="1">
              <a:solidFill>
                <a:schemeClr val="dk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60211" y="4141234"/>
            <a:ext cx="3027680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ym typeface="+mn-ea"/>
              </a:rPr>
              <a:t>改革开放的意义？</a:t>
            </a:r>
            <a:endParaRPr lang="zh-CN" altLang="en-US" sz="2800" b="1"/>
          </a:p>
        </p:txBody>
      </p:sp>
      <p:sp>
        <p:nvSpPr>
          <p:cNvPr id="26" name="文本框 25"/>
          <p:cNvSpPr txBox="1"/>
          <p:nvPr/>
        </p:nvSpPr>
        <p:spPr>
          <a:xfrm>
            <a:off x="994410" y="4182110"/>
            <a:ext cx="422338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ym typeface="+mn-ea"/>
              </a:rPr>
              <a:t>改革开放的实质？</a:t>
            </a:r>
            <a:endParaRPr lang="zh-CN" altLang="en-US" sz="28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686675" y="1666875"/>
            <a:ext cx="4097655" cy="475234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indent="0" algn="just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探究与分享一：结合材料思考，并交流分享。</a:t>
            </a:r>
            <a:endParaRPr lang="zh-CN" altLang="en-US" sz="28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Open Sans Light" panose="020B0306030504020204" pitchFamily="34" charset="0"/>
              <a:sym typeface="+mn-ea"/>
            </a:endParaRPr>
          </a:p>
          <a:p>
            <a:pPr indent="0" algn="just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结合情境一，谈谈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文化大革命后，我国社会处于怎样的境况?（国民经济、民生问题、思想政治方面、与其他国家的差距）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 algn="just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2.结合情境二，谈谈你对十一届三中全会的认识。（背景、时间、重要内容、意义等）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十一届三中全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35" y="1666875"/>
            <a:ext cx="7175500" cy="4813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4279" y="968217"/>
            <a:ext cx="2267898" cy="52197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情境：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037936" y="156990"/>
            <a:ext cx="9113061" cy="94551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3600" b="1" spc="600" dirty="0">
                <a:solidFill>
                  <a:srgbClr val="FF0000"/>
                </a:solidFill>
                <a:latin typeface="+mn-lt"/>
                <a:ea typeface="+mn-ea"/>
                <a:cs typeface="+mn-ea"/>
              </a:rPr>
              <a:t>环节一：</a:t>
            </a:r>
            <a:r>
              <a:rPr lang="zh-CN" altLang="en-US" sz="3600" spc="600" dirty="0">
                <a:solidFill>
                  <a:srgbClr val="FF0000"/>
                </a:solidFill>
                <a:latin typeface="+mn-lt"/>
                <a:ea typeface="+mn-ea"/>
                <a:cs typeface="+mn-ea"/>
              </a:rPr>
              <a:t>忆往昔 溯时代印记</a:t>
            </a:r>
            <a:endParaRPr lang="zh-CN" altLang="en-US" sz="3600" spc="600" dirty="0">
              <a:solidFill>
                <a:srgbClr val="FF0000"/>
              </a:solidFill>
              <a:latin typeface="+mn-lt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bldLvl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99596" y="3296613"/>
          <a:ext cx="10249759" cy="180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429"/>
                <a:gridCol w="7703330"/>
              </a:tblGrid>
              <a:tr h="4263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3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3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7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矩形 4"/>
          <p:cNvSpPr/>
          <p:nvPr>
            <p:custDataLst>
              <p:tags r:id="rId1"/>
            </p:custDataLst>
          </p:nvPr>
        </p:nvSpPr>
        <p:spPr>
          <a:xfrm>
            <a:off x="711100" y="1087989"/>
            <a:ext cx="82245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>
                <a:tab pos="1206500" algn="l"/>
              </a:tabLst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defRPr kumimoji="0" sz="1200" u="none" kern="1200" baseline="0">
                <a:solidFill>
                  <a:srgbClr val="595959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改革开放的开启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十一届三中全会</a:t>
            </a:r>
            <a:endParaRPr lang="en-US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21335" y="309880"/>
            <a:ext cx="4583100" cy="602615"/>
          </a:xfrm>
          <a:prstGeom prst="rect">
            <a:avLst/>
          </a:prstGeom>
        </p:spPr>
        <p:txBody>
          <a:bodyPr wrap="square" anchor="ctr" anchorCtr="0"/>
          <a:lstStyle/>
          <a:p>
            <a:pPr algn="l"/>
            <a:r>
              <a:rPr lang="zh-CN" altLang="en-US" sz="3600" dirty="0">
                <a:latin typeface="+mj-ea"/>
                <a:ea typeface="+mj-ea"/>
                <a:sym typeface="Arial" panose="020B0604020202020204" pitchFamily="34" charset="0"/>
              </a:rPr>
              <a:t>一、改革开放的进程</a:t>
            </a:r>
            <a:endParaRPr lang="zh-CN" altLang="en-US" sz="3600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308530" y="2335870"/>
            <a:ext cx="9365004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sym typeface="+mn-ea"/>
              </a:rPr>
              <a:t>重新确立</a:t>
            </a:r>
            <a:r>
              <a:rPr lang="zh-CN" altLang="en-US" sz="2400" b="1" dirty="0">
                <a:latin typeface="黑体" panose="02010609060101010101" pitchFamily="49" charset="-122"/>
                <a:sym typeface="+mn-ea"/>
              </a:rPr>
              <a:t>了马克思主义的思想路线、政治路线、组织路线，实现党和国家工作中心战略转移。</a:t>
            </a:r>
            <a:endParaRPr lang="zh-CN" altLang="en-US" sz="2400" b="1" dirty="0"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21335" y="1820227"/>
            <a:ext cx="1860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）时间：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21335" y="2475373"/>
            <a:ext cx="1860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）内容：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381885" y="1672906"/>
            <a:ext cx="1714500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>
                <a:latin typeface="黑体" panose="02010609060101010101" pitchFamily="49" charset="-122"/>
                <a:sym typeface="+mn-ea"/>
              </a:rPr>
              <a:t>1978年12月</a:t>
            </a:r>
            <a:endParaRPr lang="zh-CN" altLang="en-US" sz="2400" b="1" dirty="0">
              <a:latin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702210" y="5564131"/>
            <a:ext cx="193040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5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（</a:t>
            </a:r>
            <a:r>
              <a:rPr lang="en-US" altLang="zh-CN" sz="25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3</a:t>
            </a:r>
            <a:r>
              <a:rPr lang="zh-CN" altLang="en-US" sz="25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）意义：</a:t>
            </a:r>
            <a:endParaRPr lang="zh-CN" altLang="en-US" sz="25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15" name="矩形 615427"/>
          <p:cNvSpPr/>
          <p:nvPr>
            <p:custDataLst>
              <p:tags r:id="rId8"/>
            </p:custDataLst>
          </p:nvPr>
        </p:nvSpPr>
        <p:spPr>
          <a:xfrm>
            <a:off x="1348271" y="3802735"/>
            <a:ext cx="1725613" cy="5762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defTabSz="914400">
              <a:lnSpc>
                <a:spcPct val="150000"/>
              </a:lnSpc>
              <a:buSzTx/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政治路线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7" name="矩形 615428"/>
          <p:cNvSpPr/>
          <p:nvPr>
            <p:custDataLst>
              <p:tags r:id="rId9"/>
            </p:custDataLst>
          </p:nvPr>
        </p:nvSpPr>
        <p:spPr>
          <a:xfrm>
            <a:off x="1298577" y="4319605"/>
            <a:ext cx="1725613" cy="5762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defTabSz="914400">
              <a:lnSpc>
                <a:spcPct val="150000"/>
              </a:lnSpc>
              <a:buSzTx/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组织路线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8" name="矩形 615429"/>
          <p:cNvSpPr/>
          <p:nvPr>
            <p:custDataLst>
              <p:tags r:id="rId10"/>
            </p:custDataLst>
          </p:nvPr>
        </p:nvSpPr>
        <p:spPr>
          <a:xfrm>
            <a:off x="1298578" y="3319425"/>
            <a:ext cx="1725613" cy="5762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defTabSz="914400">
              <a:lnSpc>
                <a:spcPct val="150000"/>
              </a:lnSpc>
              <a:buSzTx/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思想路线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9" name="矩形 615437"/>
          <p:cNvSpPr/>
          <p:nvPr>
            <p:custDataLst>
              <p:tags r:id="rId11"/>
            </p:custDataLst>
          </p:nvPr>
        </p:nvSpPr>
        <p:spPr>
          <a:xfrm>
            <a:off x="4013538" y="3818984"/>
            <a:ext cx="5543550" cy="5762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defTabSz="914400">
              <a:lnSpc>
                <a:spcPct val="150000"/>
              </a:lnSpc>
              <a:buSzTx/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以经济建设为中心，坚持改革开放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615439"/>
          <p:cNvSpPr/>
          <p:nvPr>
            <p:custDataLst>
              <p:tags r:id="rId12"/>
            </p:custDataLst>
          </p:nvPr>
        </p:nvSpPr>
        <p:spPr>
          <a:xfrm>
            <a:off x="4013538" y="3263058"/>
            <a:ext cx="7049869" cy="5762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lnSpc>
                <a:spcPct val="150000"/>
              </a:lnSpc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解放思想、开动脑筋、实事求是、团结一致向前看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2632710" y="5542280"/>
            <a:ext cx="8716645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latin typeface="黑体" panose="02010609060101010101" pitchFamily="49" charset="-122"/>
                <a:sym typeface="+mn-ea"/>
              </a:rPr>
              <a:t>开启了改革开放和社会主义现代化建设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sym typeface="+mn-ea"/>
              </a:rPr>
              <a:t>新时期</a:t>
            </a:r>
            <a:r>
              <a:rPr lang="zh-CN" altLang="en-US" sz="2400" b="1" dirty="0">
                <a:latin typeface="黑体" panose="02010609060101010101" pitchFamily="49" charset="-122"/>
                <a:sym typeface="+mn-ea"/>
              </a:rPr>
              <a:t>，实现了新中国成立以来党的历史上具有深远意义的伟大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sym typeface="+mn-ea"/>
              </a:rPr>
              <a:t>转折</a:t>
            </a:r>
            <a:r>
              <a:rPr lang="zh-CN" altLang="en-US" sz="2400" b="1" dirty="0">
                <a:latin typeface="黑体" panose="02010609060101010101" pitchFamily="49" charset="-122"/>
                <a:sym typeface="+mn-ea"/>
              </a:rPr>
              <a:t>。</a:t>
            </a:r>
            <a:endParaRPr lang="zh-CN" altLang="en-US" sz="2400" b="1" dirty="0"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31" name="矩形 615438"/>
          <p:cNvSpPr/>
          <p:nvPr>
            <p:custDataLst>
              <p:tags r:id="rId14"/>
            </p:custDataLst>
          </p:nvPr>
        </p:nvSpPr>
        <p:spPr>
          <a:xfrm>
            <a:off x="4013538" y="4327864"/>
            <a:ext cx="5543550" cy="5762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defTabSz="914400">
              <a:lnSpc>
                <a:spcPct val="150000"/>
              </a:lnSpc>
              <a:buSzTx/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形成以邓小平为核心的党中央领导集体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8446" y="4748130"/>
            <a:ext cx="2659702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党和国家工作中心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2" name="矩形 615438"/>
          <p:cNvSpPr/>
          <p:nvPr>
            <p:custDataLst>
              <p:tags r:id="rId15"/>
            </p:custDataLst>
          </p:nvPr>
        </p:nvSpPr>
        <p:spPr>
          <a:xfrm>
            <a:off x="3958279" y="4760554"/>
            <a:ext cx="6609407" cy="5762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defTabSz="914400">
              <a:lnSpc>
                <a:spcPct val="150000"/>
              </a:lnSpc>
              <a:buSzTx/>
              <a:buFont typeface="Arial" panose="020B0604020202020204" pitchFamily="34" charset="0"/>
              <a:tabLst>
                <a:tab pos="2514600" algn="l"/>
              </a:tabLst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从阶级斗争转移到社会主义现代化建设上来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" grpId="0"/>
      <p:bldP spid="9" grpId="0"/>
      <p:bldP spid="10" grpId="0"/>
      <p:bldP spid="11" grpId="0"/>
      <p:bldP spid="12" grpId="0"/>
      <p:bldP spid="15" grpId="0"/>
      <p:bldP spid="17" grpId="0"/>
      <p:bldP spid="18" grpId="0"/>
      <p:bldP spid="19" grpId="0"/>
      <p:bldP spid="20" grpId="0"/>
      <p:bldP spid="21" grpId="0"/>
      <p:bldP spid="31" grpId="0"/>
      <p:bldP spid="4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2"/>
          <p:cNvGrpSpPr/>
          <p:nvPr/>
        </p:nvGrpSpPr>
        <p:grpSpPr>
          <a:xfrm>
            <a:off x="235585" y="204470"/>
            <a:ext cx="3605530" cy="743694"/>
            <a:chOff x="1440" y="874"/>
            <a:chExt cx="5511" cy="1004"/>
          </a:xfrm>
        </p:grpSpPr>
        <p:grpSp>
          <p:nvGrpSpPr>
            <p:cNvPr id="20" name="722518"/>
            <p:cNvGrpSpPr/>
            <p:nvPr/>
          </p:nvGrpSpPr>
          <p:grpSpPr>
            <a:xfrm>
              <a:off x="1440" y="874"/>
              <a:ext cx="5511" cy="1004"/>
              <a:chOff x="514041" y="297074"/>
              <a:chExt cx="3500761" cy="637918"/>
            </a:xfrm>
          </p:grpSpPr>
          <p:sp>
            <p:nvSpPr>
              <p:cNvPr id="22" name="任意多边形: 形状 20"/>
              <p:cNvSpPr/>
              <p:nvPr>
                <p:custDataLst>
                  <p:tags r:id="rId1"/>
                </p:custDataLst>
              </p:nvPr>
            </p:nvSpPr>
            <p:spPr>
              <a:xfrm flipH="1">
                <a:off x="1282036" y="297074"/>
                <a:ext cx="2732766" cy="606785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12700">
                <a:noFill/>
              </a:ln>
            </p:spPr>
            <p:txBody>
              <a:bodyPr wrap="square" lIns="0" tIns="0" rIns="0" bIns="0" anchor="ctr" anchorCtr="0"/>
              <a:lstStyle/>
              <a:p>
                <a:pPr algn="ctr"/>
                <a:endParaRPr lang="zh-CN" altLang="en-US" sz="1500">
                  <a:solidFill>
                    <a:schemeClr val="bg1"/>
                  </a:solidFill>
                  <a:latin typeface="思源宋体 Light" pitchFamily="18" charset="-122"/>
                  <a:ea typeface="思源宋体 Light" pitchFamily="18" charset="-122"/>
                </a:endParaRPr>
              </a:p>
            </p:txBody>
          </p:sp>
          <p:sp>
            <p:nvSpPr>
              <p:cNvPr id="23" name="PPTBOX_7085"/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514041" y="297709"/>
                <a:ext cx="714865" cy="637283"/>
              </a:xfrm>
              <a:custGeom>
                <a:avLst/>
                <a:gdLst/>
                <a:ahLst/>
                <a:cxnLst>
                  <a:cxn ang="0">
                    <a:pos x="401765" y="617887"/>
                  </a:cxn>
                  <a:cxn ang="0">
                    <a:pos x="335266" y="637283"/>
                  </a:cxn>
                  <a:cxn ang="0">
                    <a:pos x="205038" y="612345"/>
                  </a:cxn>
                  <a:cxn ang="0">
                    <a:pos x="55415" y="612345"/>
                  </a:cxn>
                  <a:cxn ang="0">
                    <a:pos x="0" y="423931"/>
                  </a:cxn>
                  <a:cxn ang="0">
                    <a:pos x="0" y="188414"/>
                  </a:cxn>
                  <a:cxn ang="0">
                    <a:pos x="44332" y="108061"/>
                  </a:cxn>
                  <a:cxn ang="0">
                    <a:pos x="66499" y="33249"/>
                  </a:cxn>
                  <a:cxn ang="0">
                    <a:pos x="83123" y="0"/>
                  </a:cxn>
                  <a:cxn ang="0">
                    <a:pos x="360203" y="99748"/>
                  </a:cxn>
                  <a:cxn ang="0">
                    <a:pos x="631741" y="0"/>
                  </a:cxn>
                  <a:cxn ang="0">
                    <a:pos x="656678" y="108061"/>
                  </a:cxn>
                  <a:cxn ang="0">
                    <a:pos x="714865" y="235517"/>
                  </a:cxn>
                  <a:cxn ang="0">
                    <a:pos x="714865" y="520909"/>
                  </a:cxn>
                  <a:cxn ang="0">
                    <a:pos x="681615" y="606804"/>
                  </a:cxn>
                  <a:cxn ang="0">
                    <a:pos x="340807" y="393452"/>
                  </a:cxn>
                  <a:cxn ang="0">
                    <a:pos x="340807" y="146852"/>
                  </a:cxn>
                  <a:cxn ang="0">
                    <a:pos x="155164" y="47103"/>
                  </a:cxn>
                  <a:cxn ang="0">
                    <a:pos x="102519" y="329724"/>
                  </a:cxn>
                  <a:cxn ang="0">
                    <a:pos x="102519" y="465493"/>
                  </a:cxn>
                  <a:cxn ang="0">
                    <a:pos x="340807" y="548617"/>
                  </a:cxn>
                  <a:cxn ang="0">
                    <a:pos x="379598" y="382369"/>
                  </a:cxn>
                  <a:cxn ang="0">
                    <a:pos x="415619" y="523680"/>
                  </a:cxn>
                  <a:cxn ang="0">
                    <a:pos x="615116" y="326953"/>
                  </a:cxn>
                  <a:cxn ang="0">
                    <a:pos x="615116" y="116373"/>
                  </a:cxn>
                  <a:cxn ang="0">
                    <a:pos x="615116" y="41561"/>
                  </a:cxn>
                  <a:cxn ang="0">
                    <a:pos x="293704" y="446098"/>
                  </a:cxn>
                  <a:cxn ang="0">
                    <a:pos x="135768" y="390682"/>
                  </a:cxn>
                  <a:cxn ang="0">
                    <a:pos x="232746" y="379599"/>
                  </a:cxn>
                  <a:cxn ang="0">
                    <a:pos x="293704" y="446098"/>
                  </a:cxn>
                  <a:cxn ang="0">
                    <a:pos x="141310" y="277079"/>
                  </a:cxn>
                  <a:cxn ang="0">
                    <a:pos x="191184" y="249371"/>
                  </a:cxn>
                  <a:cxn ang="0">
                    <a:pos x="304787" y="326953"/>
                  </a:cxn>
                  <a:cxn ang="0">
                    <a:pos x="149622" y="160706"/>
                  </a:cxn>
                  <a:cxn ang="0">
                    <a:pos x="191184" y="132998"/>
                  </a:cxn>
                  <a:cxn ang="0">
                    <a:pos x="304787" y="207809"/>
                  </a:cxn>
                  <a:cxn ang="0">
                    <a:pos x="407306" y="418390"/>
                  </a:cxn>
                  <a:cxn ang="0">
                    <a:pos x="581866" y="374057"/>
                  </a:cxn>
                  <a:cxn ang="0">
                    <a:pos x="432243" y="446098"/>
                  </a:cxn>
                  <a:cxn ang="0">
                    <a:pos x="404536" y="304787"/>
                  </a:cxn>
                  <a:cxn ang="0">
                    <a:pos x="581866" y="249371"/>
                  </a:cxn>
                  <a:cxn ang="0">
                    <a:pos x="462722" y="310329"/>
                  </a:cxn>
                  <a:cxn ang="0">
                    <a:pos x="401765" y="193955"/>
                  </a:cxn>
                  <a:cxn ang="0">
                    <a:pos x="576325" y="127456"/>
                  </a:cxn>
                  <a:cxn ang="0">
                    <a:pos x="498743" y="180101"/>
                  </a:cxn>
                  <a:cxn ang="0">
                    <a:pos x="487659" y="573554"/>
                  </a:cxn>
                  <a:cxn ang="0">
                    <a:pos x="656678" y="573554"/>
                  </a:cxn>
                  <a:cxn ang="0">
                    <a:pos x="678844" y="423931"/>
                  </a:cxn>
                  <a:cxn ang="0">
                    <a:pos x="678844" y="188414"/>
                  </a:cxn>
                  <a:cxn ang="0">
                    <a:pos x="659449" y="146852"/>
                  </a:cxn>
                  <a:cxn ang="0">
                    <a:pos x="653907" y="404536"/>
                  </a:cxn>
                  <a:cxn ang="0">
                    <a:pos x="653907" y="487660"/>
                  </a:cxn>
                  <a:cxn ang="0">
                    <a:pos x="437785" y="556929"/>
                  </a:cxn>
                  <a:cxn ang="0">
                    <a:pos x="41561" y="152393"/>
                  </a:cxn>
                  <a:cxn ang="0">
                    <a:pos x="36020" y="454410"/>
                  </a:cxn>
                  <a:cxn ang="0">
                    <a:pos x="36020" y="548617"/>
                  </a:cxn>
                  <a:cxn ang="0">
                    <a:pos x="254913" y="573554"/>
                  </a:cxn>
                  <a:cxn ang="0">
                    <a:pos x="83123" y="504284"/>
                  </a:cxn>
                  <a:cxn ang="0">
                    <a:pos x="66499" y="329724"/>
                  </a:cxn>
                </a:cxnLst>
                <a:rect l="0" t="0" r="0" b="0"/>
                <a:pathLst>
                  <a:path w="258" h="230">
                    <a:moveTo>
                      <a:pt x="238" y="221"/>
                    </a:moveTo>
                    <a:lnTo>
                      <a:pt x="218" y="221"/>
                    </a:lnTo>
                    <a:lnTo>
                      <a:pt x="200" y="221"/>
                    </a:lnTo>
                    <a:lnTo>
                      <a:pt x="182" y="221"/>
                    </a:lnTo>
                    <a:lnTo>
                      <a:pt x="167" y="221"/>
                    </a:lnTo>
                    <a:lnTo>
                      <a:pt x="151" y="221"/>
                    </a:lnTo>
                    <a:lnTo>
                      <a:pt x="147" y="221"/>
                    </a:lnTo>
                    <a:lnTo>
                      <a:pt x="145" y="223"/>
                    </a:lnTo>
                    <a:lnTo>
                      <a:pt x="143" y="227"/>
                    </a:lnTo>
                    <a:lnTo>
                      <a:pt x="139" y="230"/>
                    </a:lnTo>
                    <a:lnTo>
                      <a:pt x="134" y="230"/>
                    </a:lnTo>
                    <a:lnTo>
                      <a:pt x="129" y="230"/>
                    </a:lnTo>
                    <a:lnTo>
                      <a:pt x="126" y="230"/>
                    </a:lnTo>
                    <a:lnTo>
                      <a:pt x="126" y="230"/>
                    </a:lnTo>
                    <a:lnTo>
                      <a:pt x="126" y="230"/>
                    </a:lnTo>
                    <a:lnTo>
                      <a:pt x="121" y="230"/>
                    </a:lnTo>
                    <a:lnTo>
                      <a:pt x="117" y="227"/>
                    </a:lnTo>
                    <a:lnTo>
                      <a:pt x="114" y="223"/>
                    </a:lnTo>
                    <a:lnTo>
                      <a:pt x="113" y="221"/>
                    </a:lnTo>
                    <a:lnTo>
                      <a:pt x="112" y="221"/>
                    </a:lnTo>
                    <a:lnTo>
                      <a:pt x="101" y="221"/>
                    </a:lnTo>
                    <a:lnTo>
                      <a:pt x="92" y="221"/>
                    </a:lnTo>
                    <a:lnTo>
                      <a:pt x="82" y="221"/>
                    </a:lnTo>
                    <a:lnTo>
                      <a:pt x="74" y="221"/>
                    </a:lnTo>
                    <a:lnTo>
                      <a:pt x="58" y="221"/>
                    </a:lnTo>
                    <a:lnTo>
                      <a:pt x="46" y="221"/>
                    </a:lnTo>
                    <a:lnTo>
                      <a:pt x="38" y="221"/>
                    </a:lnTo>
                    <a:lnTo>
                      <a:pt x="31" y="221"/>
                    </a:lnTo>
                    <a:lnTo>
                      <a:pt x="26" y="221"/>
                    </a:lnTo>
                    <a:lnTo>
                      <a:pt x="23" y="221"/>
                    </a:lnTo>
                    <a:lnTo>
                      <a:pt x="21" y="221"/>
                    </a:lnTo>
                    <a:lnTo>
                      <a:pt x="20" y="221"/>
                    </a:lnTo>
                    <a:lnTo>
                      <a:pt x="20" y="221"/>
                    </a:lnTo>
                    <a:lnTo>
                      <a:pt x="16" y="220"/>
                    </a:lnTo>
                    <a:lnTo>
                      <a:pt x="11" y="219"/>
                    </a:lnTo>
                    <a:lnTo>
                      <a:pt x="6" y="214"/>
                    </a:lnTo>
                    <a:lnTo>
                      <a:pt x="1" y="207"/>
                    </a:lnTo>
                    <a:lnTo>
                      <a:pt x="0" y="198"/>
                    </a:lnTo>
                    <a:lnTo>
                      <a:pt x="0" y="174"/>
                    </a:lnTo>
                    <a:lnTo>
                      <a:pt x="0" y="153"/>
                    </a:lnTo>
                    <a:lnTo>
                      <a:pt x="0" y="134"/>
                    </a:lnTo>
                    <a:lnTo>
                      <a:pt x="0" y="119"/>
                    </a:lnTo>
                    <a:lnTo>
                      <a:pt x="0" y="105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" y="53"/>
                    </a:lnTo>
                    <a:lnTo>
                      <a:pt x="6" y="46"/>
                    </a:lnTo>
                    <a:lnTo>
                      <a:pt x="11" y="41"/>
                    </a:lnTo>
                    <a:lnTo>
                      <a:pt x="16" y="39"/>
                    </a:lnTo>
                    <a:lnTo>
                      <a:pt x="20" y="39"/>
                    </a:lnTo>
                    <a:lnTo>
                      <a:pt x="23" y="39"/>
                    </a:lnTo>
                    <a:lnTo>
                      <a:pt x="24" y="39"/>
                    </a:lnTo>
                    <a:lnTo>
                      <a:pt x="24" y="37"/>
                    </a:lnTo>
                    <a:lnTo>
                      <a:pt x="24" y="28"/>
                    </a:lnTo>
                    <a:lnTo>
                      <a:pt x="24" y="21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75" y="6"/>
                    </a:lnTo>
                    <a:lnTo>
                      <a:pt x="93" y="12"/>
                    </a:lnTo>
                    <a:lnTo>
                      <a:pt x="108" y="20"/>
                    </a:lnTo>
                    <a:lnTo>
                      <a:pt x="119" y="27"/>
                    </a:lnTo>
                    <a:lnTo>
                      <a:pt x="128" y="34"/>
                    </a:lnTo>
                    <a:lnTo>
                      <a:pt x="130" y="36"/>
                    </a:lnTo>
                    <a:lnTo>
                      <a:pt x="132" y="34"/>
                    </a:lnTo>
                    <a:lnTo>
                      <a:pt x="140" y="27"/>
                    </a:lnTo>
                    <a:lnTo>
                      <a:pt x="152" y="20"/>
                    </a:lnTo>
                    <a:lnTo>
                      <a:pt x="167" y="12"/>
                    </a:lnTo>
                    <a:lnTo>
                      <a:pt x="184" y="6"/>
                    </a:lnTo>
                    <a:lnTo>
                      <a:pt x="205" y="2"/>
                    </a:lnTo>
                    <a:lnTo>
                      <a:pt x="216" y="0"/>
                    </a:lnTo>
                    <a:lnTo>
                      <a:pt x="228" y="0"/>
                    </a:lnTo>
                    <a:lnTo>
                      <a:pt x="231" y="0"/>
                    </a:lnTo>
                    <a:lnTo>
                      <a:pt x="234" y="2"/>
                    </a:lnTo>
                    <a:lnTo>
                      <a:pt x="234" y="4"/>
                    </a:lnTo>
                    <a:lnTo>
                      <a:pt x="236" y="7"/>
                    </a:lnTo>
                    <a:lnTo>
                      <a:pt x="236" y="22"/>
                    </a:lnTo>
                    <a:lnTo>
                      <a:pt x="236" y="36"/>
                    </a:lnTo>
                    <a:lnTo>
                      <a:pt x="236" y="39"/>
                    </a:lnTo>
                    <a:lnTo>
                      <a:pt x="237" y="39"/>
                    </a:lnTo>
                    <a:lnTo>
                      <a:pt x="237" y="39"/>
                    </a:lnTo>
                    <a:lnTo>
                      <a:pt x="238" y="39"/>
                    </a:lnTo>
                    <a:lnTo>
                      <a:pt x="243" y="39"/>
                    </a:lnTo>
                    <a:lnTo>
                      <a:pt x="246" y="41"/>
                    </a:lnTo>
                    <a:lnTo>
                      <a:pt x="252" y="46"/>
                    </a:lnTo>
                    <a:lnTo>
                      <a:pt x="256" y="53"/>
                    </a:lnTo>
                    <a:lnTo>
                      <a:pt x="258" y="60"/>
                    </a:lnTo>
                    <a:lnTo>
                      <a:pt x="258" y="85"/>
                    </a:lnTo>
                    <a:lnTo>
                      <a:pt x="258" y="106"/>
                    </a:lnTo>
                    <a:lnTo>
                      <a:pt x="258" y="124"/>
                    </a:lnTo>
                    <a:lnTo>
                      <a:pt x="258" y="140"/>
                    </a:lnTo>
                    <a:lnTo>
                      <a:pt x="258" y="154"/>
                    </a:lnTo>
                    <a:lnTo>
                      <a:pt x="258" y="164"/>
                    </a:lnTo>
                    <a:lnTo>
                      <a:pt x="258" y="174"/>
                    </a:lnTo>
                    <a:lnTo>
                      <a:pt x="258" y="182"/>
                    </a:lnTo>
                    <a:lnTo>
                      <a:pt x="258" y="188"/>
                    </a:lnTo>
                    <a:lnTo>
                      <a:pt x="258" y="191"/>
                    </a:lnTo>
                    <a:lnTo>
                      <a:pt x="258" y="195"/>
                    </a:lnTo>
                    <a:lnTo>
                      <a:pt x="258" y="196"/>
                    </a:lnTo>
                    <a:lnTo>
                      <a:pt x="258" y="198"/>
                    </a:lnTo>
                    <a:lnTo>
                      <a:pt x="258" y="198"/>
                    </a:lnTo>
                    <a:lnTo>
                      <a:pt x="256" y="207"/>
                    </a:lnTo>
                    <a:lnTo>
                      <a:pt x="252" y="214"/>
                    </a:lnTo>
                    <a:lnTo>
                      <a:pt x="246" y="219"/>
                    </a:lnTo>
                    <a:lnTo>
                      <a:pt x="243" y="220"/>
                    </a:lnTo>
                    <a:lnTo>
                      <a:pt x="238" y="221"/>
                    </a:lnTo>
                    <a:close/>
                    <a:moveTo>
                      <a:pt x="123" y="198"/>
                    </a:moveTo>
                    <a:lnTo>
                      <a:pt x="123" y="194"/>
                    </a:lnTo>
                    <a:lnTo>
                      <a:pt x="123" y="178"/>
                    </a:lnTo>
                    <a:lnTo>
                      <a:pt x="123" y="166"/>
                    </a:lnTo>
                    <a:lnTo>
                      <a:pt x="123" y="154"/>
                    </a:lnTo>
                    <a:lnTo>
                      <a:pt x="123" y="142"/>
                    </a:lnTo>
                    <a:lnTo>
                      <a:pt x="123" y="132"/>
                    </a:lnTo>
                    <a:lnTo>
                      <a:pt x="123" y="113"/>
                    </a:lnTo>
                    <a:lnTo>
                      <a:pt x="123" y="97"/>
                    </a:lnTo>
                    <a:lnTo>
                      <a:pt x="123" y="84"/>
                    </a:lnTo>
                    <a:lnTo>
                      <a:pt x="123" y="73"/>
                    </a:lnTo>
                    <a:lnTo>
                      <a:pt x="123" y="65"/>
                    </a:lnTo>
                    <a:lnTo>
                      <a:pt x="123" y="58"/>
                    </a:lnTo>
                    <a:lnTo>
                      <a:pt x="123" y="53"/>
                    </a:lnTo>
                    <a:lnTo>
                      <a:pt x="123" y="49"/>
                    </a:lnTo>
                    <a:lnTo>
                      <a:pt x="123" y="48"/>
                    </a:lnTo>
                    <a:lnTo>
                      <a:pt x="119" y="44"/>
                    </a:lnTo>
                    <a:lnTo>
                      <a:pt x="112" y="39"/>
                    </a:lnTo>
                    <a:lnTo>
                      <a:pt x="102" y="33"/>
                    </a:lnTo>
                    <a:lnTo>
                      <a:pt x="90" y="26"/>
                    </a:lnTo>
                    <a:lnTo>
                      <a:pt x="75" y="21"/>
                    </a:lnTo>
                    <a:lnTo>
                      <a:pt x="56" y="17"/>
                    </a:lnTo>
                    <a:lnTo>
                      <a:pt x="37" y="15"/>
                    </a:lnTo>
                    <a:lnTo>
                      <a:pt x="37" y="29"/>
                    </a:lnTo>
                    <a:lnTo>
                      <a:pt x="37" y="42"/>
                    </a:lnTo>
                    <a:lnTo>
                      <a:pt x="37" y="54"/>
                    </a:lnTo>
                    <a:lnTo>
                      <a:pt x="37" y="66"/>
                    </a:lnTo>
                    <a:lnTo>
                      <a:pt x="37" y="86"/>
                    </a:lnTo>
                    <a:lnTo>
                      <a:pt x="37" y="104"/>
                    </a:lnTo>
                    <a:lnTo>
                      <a:pt x="37" y="119"/>
                    </a:lnTo>
                    <a:lnTo>
                      <a:pt x="37" y="132"/>
                    </a:lnTo>
                    <a:lnTo>
                      <a:pt x="37" y="141"/>
                    </a:lnTo>
                    <a:lnTo>
                      <a:pt x="37" y="150"/>
                    </a:lnTo>
                    <a:lnTo>
                      <a:pt x="37" y="156"/>
                    </a:lnTo>
                    <a:lnTo>
                      <a:pt x="37" y="161"/>
                    </a:lnTo>
                    <a:lnTo>
                      <a:pt x="37" y="164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37" y="169"/>
                    </a:lnTo>
                    <a:lnTo>
                      <a:pt x="60" y="171"/>
                    </a:lnTo>
                    <a:lnTo>
                      <a:pt x="78" y="176"/>
                    </a:lnTo>
                    <a:lnTo>
                      <a:pt x="95" y="182"/>
                    </a:lnTo>
                    <a:lnTo>
                      <a:pt x="109" y="189"/>
                    </a:lnTo>
                    <a:lnTo>
                      <a:pt x="120" y="195"/>
                    </a:lnTo>
                    <a:lnTo>
                      <a:pt x="123" y="198"/>
                    </a:lnTo>
                    <a:close/>
                    <a:moveTo>
                      <a:pt x="137" y="47"/>
                    </a:moveTo>
                    <a:lnTo>
                      <a:pt x="137" y="59"/>
                    </a:lnTo>
                    <a:lnTo>
                      <a:pt x="137" y="73"/>
                    </a:lnTo>
                    <a:lnTo>
                      <a:pt x="137" y="86"/>
                    </a:lnTo>
                    <a:lnTo>
                      <a:pt x="137" y="98"/>
                    </a:lnTo>
                    <a:lnTo>
                      <a:pt x="137" y="110"/>
                    </a:lnTo>
                    <a:lnTo>
                      <a:pt x="137" y="120"/>
                    </a:lnTo>
                    <a:lnTo>
                      <a:pt x="137" y="138"/>
                    </a:lnTo>
                    <a:lnTo>
                      <a:pt x="137" y="155"/>
                    </a:lnTo>
                    <a:lnTo>
                      <a:pt x="137" y="168"/>
                    </a:lnTo>
                    <a:lnTo>
                      <a:pt x="137" y="178"/>
                    </a:lnTo>
                    <a:lnTo>
                      <a:pt x="137" y="188"/>
                    </a:lnTo>
                    <a:lnTo>
                      <a:pt x="137" y="194"/>
                    </a:lnTo>
                    <a:lnTo>
                      <a:pt x="137" y="197"/>
                    </a:lnTo>
                    <a:lnTo>
                      <a:pt x="140" y="195"/>
                    </a:lnTo>
                    <a:lnTo>
                      <a:pt x="150" y="189"/>
                    </a:lnTo>
                    <a:lnTo>
                      <a:pt x="164" y="182"/>
                    </a:lnTo>
                    <a:lnTo>
                      <a:pt x="180" y="176"/>
                    </a:lnTo>
                    <a:lnTo>
                      <a:pt x="200" y="171"/>
                    </a:lnTo>
                    <a:lnTo>
                      <a:pt x="222" y="169"/>
                    </a:lnTo>
                    <a:lnTo>
                      <a:pt x="222" y="155"/>
                    </a:lnTo>
                    <a:lnTo>
                      <a:pt x="222" y="141"/>
                    </a:lnTo>
                    <a:lnTo>
                      <a:pt x="222" y="129"/>
                    </a:lnTo>
                    <a:lnTo>
                      <a:pt x="222" y="118"/>
                    </a:lnTo>
                    <a:lnTo>
                      <a:pt x="222" y="97"/>
                    </a:lnTo>
                    <a:lnTo>
                      <a:pt x="222" y="80"/>
                    </a:lnTo>
                    <a:lnTo>
                      <a:pt x="222" y="65"/>
                    </a:lnTo>
                    <a:lnTo>
                      <a:pt x="222" y="53"/>
                    </a:lnTo>
                    <a:lnTo>
                      <a:pt x="222" y="48"/>
                    </a:lnTo>
                    <a:lnTo>
                      <a:pt x="222" y="46"/>
                    </a:lnTo>
                    <a:lnTo>
                      <a:pt x="222" y="44"/>
                    </a:lnTo>
                    <a:lnTo>
                      <a:pt x="222" y="42"/>
                    </a:lnTo>
                    <a:lnTo>
                      <a:pt x="222" y="35"/>
                    </a:lnTo>
                    <a:lnTo>
                      <a:pt x="222" y="28"/>
                    </a:lnTo>
                    <a:lnTo>
                      <a:pt x="222" y="23"/>
                    </a:lnTo>
                    <a:lnTo>
                      <a:pt x="222" y="20"/>
                    </a:lnTo>
                    <a:lnTo>
                      <a:pt x="222" y="17"/>
                    </a:lnTo>
                    <a:lnTo>
                      <a:pt x="222" y="16"/>
                    </a:lnTo>
                    <a:lnTo>
                      <a:pt x="222" y="15"/>
                    </a:lnTo>
                    <a:lnTo>
                      <a:pt x="222" y="15"/>
                    </a:lnTo>
                    <a:lnTo>
                      <a:pt x="201" y="17"/>
                    </a:lnTo>
                    <a:lnTo>
                      <a:pt x="184" y="21"/>
                    </a:lnTo>
                    <a:lnTo>
                      <a:pt x="169" y="26"/>
                    </a:lnTo>
                    <a:lnTo>
                      <a:pt x="157" y="33"/>
                    </a:lnTo>
                    <a:lnTo>
                      <a:pt x="147" y="39"/>
                    </a:lnTo>
                    <a:lnTo>
                      <a:pt x="140" y="44"/>
                    </a:lnTo>
                    <a:lnTo>
                      <a:pt x="137" y="47"/>
                    </a:lnTo>
                    <a:close/>
                    <a:moveTo>
                      <a:pt x="106" y="161"/>
                    </a:moveTo>
                    <a:lnTo>
                      <a:pt x="105" y="161"/>
                    </a:lnTo>
                    <a:lnTo>
                      <a:pt x="103" y="161"/>
                    </a:lnTo>
                    <a:lnTo>
                      <a:pt x="92" y="155"/>
                    </a:lnTo>
                    <a:lnTo>
                      <a:pt x="80" y="150"/>
                    </a:lnTo>
                    <a:lnTo>
                      <a:pt x="67" y="146"/>
                    </a:lnTo>
                    <a:lnTo>
                      <a:pt x="54" y="143"/>
                    </a:lnTo>
                    <a:lnTo>
                      <a:pt x="51" y="142"/>
                    </a:lnTo>
                    <a:lnTo>
                      <a:pt x="49" y="141"/>
                    </a:lnTo>
                    <a:lnTo>
                      <a:pt x="49" y="138"/>
                    </a:lnTo>
                    <a:lnTo>
                      <a:pt x="49" y="135"/>
                    </a:lnTo>
                    <a:lnTo>
                      <a:pt x="49" y="132"/>
                    </a:lnTo>
                    <a:lnTo>
                      <a:pt x="50" y="131"/>
                    </a:lnTo>
                    <a:lnTo>
                      <a:pt x="54" y="130"/>
                    </a:lnTo>
                    <a:lnTo>
                      <a:pt x="56" y="130"/>
                    </a:lnTo>
                    <a:lnTo>
                      <a:pt x="69" y="132"/>
                    </a:lnTo>
                    <a:lnTo>
                      <a:pt x="84" y="137"/>
                    </a:lnTo>
                    <a:lnTo>
                      <a:pt x="98" y="142"/>
                    </a:lnTo>
                    <a:lnTo>
                      <a:pt x="111" y="150"/>
                    </a:lnTo>
                    <a:lnTo>
                      <a:pt x="113" y="153"/>
                    </a:lnTo>
                    <a:lnTo>
                      <a:pt x="113" y="155"/>
                    </a:lnTo>
                    <a:lnTo>
                      <a:pt x="113" y="158"/>
                    </a:lnTo>
                    <a:lnTo>
                      <a:pt x="111" y="159"/>
                    </a:lnTo>
                    <a:lnTo>
                      <a:pt x="110" y="161"/>
                    </a:lnTo>
                    <a:lnTo>
                      <a:pt x="106" y="161"/>
                    </a:lnTo>
                    <a:close/>
                    <a:moveTo>
                      <a:pt x="106" y="119"/>
                    </a:moveTo>
                    <a:lnTo>
                      <a:pt x="105" y="119"/>
                    </a:lnTo>
                    <a:lnTo>
                      <a:pt x="103" y="119"/>
                    </a:lnTo>
                    <a:lnTo>
                      <a:pt x="92" y="112"/>
                    </a:lnTo>
                    <a:lnTo>
                      <a:pt x="80" y="107"/>
                    </a:lnTo>
                    <a:lnTo>
                      <a:pt x="67" y="103"/>
                    </a:lnTo>
                    <a:lnTo>
                      <a:pt x="54" y="101"/>
                    </a:lnTo>
                    <a:lnTo>
                      <a:pt x="51" y="100"/>
                    </a:lnTo>
                    <a:lnTo>
                      <a:pt x="49" y="98"/>
                    </a:lnTo>
                    <a:lnTo>
                      <a:pt x="49" y="96"/>
                    </a:lnTo>
                    <a:lnTo>
                      <a:pt x="49" y="93"/>
                    </a:lnTo>
                    <a:lnTo>
                      <a:pt x="49" y="90"/>
                    </a:lnTo>
                    <a:lnTo>
                      <a:pt x="50" y="88"/>
                    </a:lnTo>
                    <a:lnTo>
                      <a:pt x="54" y="87"/>
                    </a:lnTo>
                    <a:lnTo>
                      <a:pt x="56" y="87"/>
                    </a:lnTo>
                    <a:lnTo>
                      <a:pt x="69" y="90"/>
                    </a:lnTo>
                    <a:lnTo>
                      <a:pt x="84" y="95"/>
                    </a:lnTo>
                    <a:lnTo>
                      <a:pt x="98" y="100"/>
                    </a:lnTo>
                    <a:lnTo>
                      <a:pt x="111" y="107"/>
                    </a:lnTo>
                    <a:lnTo>
                      <a:pt x="113" y="110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1" y="117"/>
                    </a:lnTo>
                    <a:lnTo>
                      <a:pt x="110" y="118"/>
                    </a:lnTo>
                    <a:lnTo>
                      <a:pt x="106" y="119"/>
                    </a:lnTo>
                    <a:close/>
                    <a:moveTo>
                      <a:pt x="106" y="76"/>
                    </a:moveTo>
                    <a:lnTo>
                      <a:pt x="105" y="76"/>
                    </a:lnTo>
                    <a:lnTo>
                      <a:pt x="103" y="76"/>
                    </a:lnTo>
                    <a:lnTo>
                      <a:pt x="92" y="69"/>
                    </a:lnTo>
                    <a:lnTo>
                      <a:pt x="80" y="65"/>
                    </a:lnTo>
                    <a:lnTo>
                      <a:pt x="67" y="60"/>
                    </a:lnTo>
                    <a:lnTo>
                      <a:pt x="54" y="58"/>
                    </a:lnTo>
                    <a:lnTo>
                      <a:pt x="51" y="57"/>
                    </a:lnTo>
                    <a:lnTo>
                      <a:pt x="49" y="55"/>
                    </a:lnTo>
                    <a:lnTo>
                      <a:pt x="49" y="50"/>
                    </a:lnTo>
                    <a:lnTo>
                      <a:pt x="49" y="48"/>
                    </a:lnTo>
                    <a:lnTo>
                      <a:pt x="50" y="46"/>
                    </a:lnTo>
                    <a:lnTo>
                      <a:pt x="54" y="45"/>
                    </a:lnTo>
                    <a:lnTo>
                      <a:pt x="56" y="45"/>
                    </a:lnTo>
                    <a:lnTo>
                      <a:pt x="69" y="48"/>
                    </a:lnTo>
                    <a:lnTo>
                      <a:pt x="84" y="53"/>
                    </a:lnTo>
                    <a:lnTo>
                      <a:pt x="98" y="57"/>
                    </a:lnTo>
                    <a:lnTo>
                      <a:pt x="111" y="65"/>
                    </a:lnTo>
                    <a:lnTo>
                      <a:pt x="113" y="68"/>
                    </a:lnTo>
                    <a:lnTo>
                      <a:pt x="113" y="70"/>
                    </a:lnTo>
                    <a:lnTo>
                      <a:pt x="113" y="73"/>
                    </a:lnTo>
                    <a:lnTo>
                      <a:pt x="111" y="74"/>
                    </a:lnTo>
                    <a:lnTo>
                      <a:pt x="110" y="75"/>
                    </a:lnTo>
                    <a:lnTo>
                      <a:pt x="106" y="76"/>
                    </a:lnTo>
                    <a:close/>
                    <a:moveTo>
                      <a:pt x="153" y="161"/>
                    </a:moveTo>
                    <a:lnTo>
                      <a:pt x="149" y="161"/>
                    </a:lnTo>
                    <a:lnTo>
                      <a:pt x="147" y="159"/>
                    </a:lnTo>
                    <a:lnTo>
                      <a:pt x="146" y="158"/>
                    </a:lnTo>
                    <a:lnTo>
                      <a:pt x="145" y="155"/>
                    </a:lnTo>
                    <a:lnTo>
                      <a:pt x="146" y="153"/>
                    </a:lnTo>
                    <a:lnTo>
                      <a:pt x="147" y="151"/>
                    </a:lnTo>
                    <a:lnTo>
                      <a:pt x="150" y="150"/>
                    </a:lnTo>
                    <a:lnTo>
                      <a:pt x="162" y="142"/>
                    </a:lnTo>
                    <a:lnTo>
                      <a:pt x="176" y="137"/>
                    </a:lnTo>
                    <a:lnTo>
                      <a:pt x="189" y="132"/>
                    </a:lnTo>
                    <a:lnTo>
                      <a:pt x="204" y="130"/>
                    </a:lnTo>
                    <a:lnTo>
                      <a:pt x="208" y="131"/>
                    </a:lnTo>
                    <a:lnTo>
                      <a:pt x="210" y="132"/>
                    </a:lnTo>
                    <a:lnTo>
                      <a:pt x="210" y="135"/>
                    </a:lnTo>
                    <a:lnTo>
                      <a:pt x="210" y="138"/>
                    </a:lnTo>
                    <a:lnTo>
                      <a:pt x="210" y="141"/>
                    </a:lnTo>
                    <a:lnTo>
                      <a:pt x="208" y="142"/>
                    </a:lnTo>
                    <a:lnTo>
                      <a:pt x="206" y="143"/>
                    </a:lnTo>
                    <a:lnTo>
                      <a:pt x="192" y="146"/>
                    </a:lnTo>
                    <a:lnTo>
                      <a:pt x="180" y="150"/>
                    </a:lnTo>
                    <a:lnTo>
                      <a:pt x="167" y="155"/>
                    </a:lnTo>
                    <a:lnTo>
                      <a:pt x="156" y="161"/>
                    </a:lnTo>
                    <a:lnTo>
                      <a:pt x="153" y="161"/>
                    </a:lnTo>
                    <a:lnTo>
                      <a:pt x="153" y="161"/>
                    </a:lnTo>
                    <a:close/>
                    <a:moveTo>
                      <a:pt x="153" y="119"/>
                    </a:moveTo>
                    <a:lnTo>
                      <a:pt x="149" y="118"/>
                    </a:lnTo>
                    <a:lnTo>
                      <a:pt x="147" y="117"/>
                    </a:lnTo>
                    <a:lnTo>
                      <a:pt x="146" y="115"/>
                    </a:lnTo>
                    <a:lnTo>
                      <a:pt x="145" y="113"/>
                    </a:lnTo>
                    <a:lnTo>
                      <a:pt x="146" y="110"/>
                    </a:lnTo>
                    <a:lnTo>
                      <a:pt x="147" y="109"/>
                    </a:lnTo>
                    <a:lnTo>
                      <a:pt x="150" y="107"/>
                    </a:lnTo>
                    <a:lnTo>
                      <a:pt x="162" y="100"/>
                    </a:lnTo>
                    <a:lnTo>
                      <a:pt x="176" y="95"/>
                    </a:lnTo>
                    <a:lnTo>
                      <a:pt x="189" y="90"/>
                    </a:lnTo>
                    <a:lnTo>
                      <a:pt x="204" y="87"/>
                    </a:lnTo>
                    <a:lnTo>
                      <a:pt x="208" y="88"/>
                    </a:lnTo>
                    <a:lnTo>
                      <a:pt x="210" y="90"/>
                    </a:lnTo>
                    <a:lnTo>
                      <a:pt x="210" y="93"/>
                    </a:lnTo>
                    <a:lnTo>
                      <a:pt x="210" y="96"/>
                    </a:lnTo>
                    <a:lnTo>
                      <a:pt x="210" y="98"/>
                    </a:lnTo>
                    <a:lnTo>
                      <a:pt x="208" y="100"/>
                    </a:lnTo>
                    <a:lnTo>
                      <a:pt x="206" y="101"/>
                    </a:lnTo>
                    <a:lnTo>
                      <a:pt x="192" y="103"/>
                    </a:lnTo>
                    <a:lnTo>
                      <a:pt x="180" y="107"/>
                    </a:lnTo>
                    <a:lnTo>
                      <a:pt x="167" y="112"/>
                    </a:lnTo>
                    <a:lnTo>
                      <a:pt x="156" y="119"/>
                    </a:lnTo>
                    <a:lnTo>
                      <a:pt x="153" y="119"/>
                    </a:lnTo>
                    <a:lnTo>
                      <a:pt x="153" y="119"/>
                    </a:lnTo>
                    <a:close/>
                    <a:moveTo>
                      <a:pt x="153" y="76"/>
                    </a:moveTo>
                    <a:lnTo>
                      <a:pt x="149" y="75"/>
                    </a:lnTo>
                    <a:lnTo>
                      <a:pt x="147" y="74"/>
                    </a:lnTo>
                    <a:lnTo>
                      <a:pt x="146" y="73"/>
                    </a:lnTo>
                    <a:lnTo>
                      <a:pt x="145" y="70"/>
                    </a:lnTo>
                    <a:lnTo>
                      <a:pt x="146" y="68"/>
                    </a:lnTo>
                    <a:lnTo>
                      <a:pt x="147" y="66"/>
                    </a:lnTo>
                    <a:lnTo>
                      <a:pt x="150" y="65"/>
                    </a:lnTo>
                    <a:lnTo>
                      <a:pt x="162" y="57"/>
                    </a:lnTo>
                    <a:lnTo>
                      <a:pt x="176" y="53"/>
                    </a:lnTo>
                    <a:lnTo>
                      <a:pt x="189" y="48"/>
                    </a:lnTo>
                    <a:lnTo>
                      <a:pt x="204" y="45"/>
                    </a:lnTo>
                    <a:lnTo>
                      <a:pt x="208" y="46"/>
                    </a:lnTo>
                    <a:lnTo>
                      <a:pt x="210" y="48"/>
                    </a:lnTo>
                    <a:lnTo>
                      <a:pt x="210" y="50"/>
                    </a:lnTo>
                    <a:lnTo>
                      <a:pt x="210" y="53"/>
                    </a:lnTo>
                    <a:lnTo>
                      <a:pt x="210" y="55"/>
                    </a:lnTo>
                    <a:lnTo>
                      <a:pt x="208" y="57"/>
                    </a:lnTo>
                    <a:lnTo>
                      <a:pt x="206" y="58"/>
                    </a:lnTo>
                    <a:lnTo>
                      <a:pt x="192" y="60"/>
                    </a:lnTo>
                    <a:lnTo>
                      <a:pt x="180" y="65"/>
                    </a:lnTo>
                    <a:lnTo>
                      <a:pt x="167" y="69"/>
                    </a:lnTo>
                    <a:lnTo>
                      <a:pt x="156" y="76"/>
                    </a:lnTo>
                    <a:lnTo>
                      <a:pt x="153" y="76"/>
                    </a:lnTo>
                    <a:lnTo>
                      <a:pt x="153" y="76"/>
                    </a:lnTo>
                    <a:close/>
                    <a:moveTo>
                      <a:pt x="146" y="207"/>
                    </a:moveTo>
                    <a:lnTo>
                      <a:pt x="158" y="207"/>
                    </a:lnTo>
                    <a:lnTo>
                      <a:pt x="167" y="207"/>
                    </a:lnTo>
                    <a:lnTo>
                      <a:pt x="176" y="207"/>
                    </a:lnTo>
                    <a:lnTo>
                      <a:pt x="185" y="207"/>
                    </a:lnTo>
                    <a:lnTo>
                      <a:pt x="199" y="207"/>
                    </a:lnTo>
                    <a:lnTo>
                      <a:pt x="210" y="207"/>
                    </a:lnTo>
                    <a:lnTo>
                      <a:pt x="220" y="207"/>
                    </a:lnTo>
                    <a:lnTo>
                      <a:pt x="227" y="207"/>
                    </a:lnTo>
                    <a:lnTo>
                      <a:pt x="232" y="207"/>
                    </a:lnTo>
                    <a:lnTo>
                      <a:pt x="234" y="207"/>
                    </a:lnTo>
                    <a:lnTo>
                      <a:pt x="237" y="207"/>
                    </a:lnTo>
                    <a:lnTo>
                      <a:pt x="237" y="207"/>
                    </a:lnTo>
                    <a:lnTo>
                      <a:pt x="238" y="207"/>
                    </a:lnTo>
                    <a:lnTo>
                      <a:pt x="242" y="207"/>
                    </a:lnTo>
                    <a:lnTo>
                      <a:pt x="243" y="204"/>
                    </a:lnTo>
                    <a:lnTo>
                      <a:pt x="244" y="202"/>
                    </a:lnTo>
                    <a:lnTo>
                      <a:pt x="245" y="198"/>
                    </a:lnTo>
                    <a:lnTo>
                      <a:pt x="245" y="174"/>
                    </a:lnTo>
                    <a:lnTo>
                      <a:pt x="245" y="153"/>
                    </a:lnTo>
                    <a:lnTo>
                      <a:pt x="245" y="134"/>
                    </a:lnTo>
                    <a:lnTo>
                      <a:pt x="245" y="119"/>
                    </a:lnTo>
                    <a:lnTo>
                      <a:pt x="245" y="105"/>
                    </a:lnTo>
                    <a:lnTo>
                      <a:pt x="245" y="94"/>
                    </a:lnTo>
                    <a:lnTo>
                      <a:pt x="245" y="85"/>
                    </a:lnTo>
                    <a:lnTo>
                      <a:pt x="245" y="78"/>
                    </a:lnTo>
                    <a:lnTo>
                      <a:pt x="245" y="72"/>
                    </a:lnTo>
                    <a:lnTo>
                      <a:pt x="245" y="68"/>
                    </a:lnTo>
                    <a:lnTo>
                      <a:pt x="245" y="65"/>
                    </a:lnTo>
                    <a:lnTo>
                      <a:pt x="245" y="63"/>
                    </a:lnTo>
                    <a:lnTo>
                      <a:pt x="245" y="60"/>
                    </a:lnTo>
                    <a:lnTo>
                      <a:pt x="245" y="60"/>
                    </a:lnTo>
                    <a:lnTo>
                      <a:pt x="244" y="57"/>
                    </a:lnTo>
                    <a:lnTo>
                      <a:pt x="243" y="55"/>
                    </a:lnTo>
                    <a:lnTo>
                      <a:pt x="242" y="53"/>
                    </a:lnTo>
                    <a:lnTo>
                      <a:pt x="238" y="53"/>
                    </a:lnTo>
                    <a:lnTo>
                      <a:pt x="236" y="53"/>
                    </a:lnTo>
                    <a:lnTo>
                      <a:pt x="236" y="62"/>
                    </a:lnTo>
                    <a:lnTo>
                      <a:pt x="236" y="74"/>
                    </a:lnTo>
                    <a:lnTo>
                      <a:pt x="236" y="85"/>
                    </a:lnTo>
                    <a:lnTo>
                      <a:pt x="236" y="104"/>
                    </a:lnTo>
                    <a:lnTo>
                      <a:pt x="236" y="120"/>
                    </a:lnTo>
                    <a:lnTo>
                      <a:pt x="236" y="134"/>
                    </a:lnTo>
                    <a:lnTo>
                      <a:pt x="236" y="146"/>
                    </a:lnTo>
                    <a:lnTo>
                      <a:pt x="236" y="155"/>
                    </a:lnTo>
                    <a:lnTo>
                      <a:pt x="236" y="161"/>
                    </a:lnTo>
                    <a:lnTo>
                      <a:pt x="236" y="168"/>
                    </a:lnTo>
                    <a:lnTo>
                      <a:pt x="236" y="170"/>
                    </a:lnTo>
                    <a:lnTo>
                      <a:pt x="236" y="174"/>
                    </a:lnTo>
                    <a:lnTo>
                      <a:pt x="236" y="174"/>
                    </a:lnTo>
                    <a:lnTo>
                      <a:pt x="236" y="175"/>
                    </a:lnTo>
                    <a:lnTo>
                      <a:pt x="236" y="176"/>
                    </a:lnTo>
                    <a:lnTo>
                      <a:pt x="234" y="178"/>
                    </a:lnTo>
                    <a:lnTo>
                      <a:pt x="234" y="181"/>
                    </a:lnTo>
                    <a:lnTo>
                      <a:pt x="231" y="182"/>
                    </a:lnTo>
                    <a:lnTo>
                      <a:pt x="228" y="182"/>
                    </a:lnTo>
                    <a:lnTo>
                      <a:pt x="207" y="183"/>
                    </a:lnTo>
                    <a:lnTo>
                      <a:pt x="188" y="188"/>
                    </a:lnTo>
                    <a:lnTo>
                      <a:pt x="172" y="194"/>
                    </a:lnTo>
                    <a:lnTo>
                      <a:pt x="158" y="201"/>
                    </a:lnTo>
                    <a:lnTo>
                      <a:pt x="149" y="206"/>
                    </a:lnTo>
                    <a:lnTo>
                      <a:pt x="146" y="207"/>
                    </a:lnTo>
                    <a:close/>
                    <a:moveTo>
                      <a:pt x="24" y="53"/>
                    </a:moveTo>
                    <a:lnTo>
                      <a:pt x="20" y="53"/>
                    </a:lnTo>
                    <a:lnTo>
                      <a:pt x="20" y="53"/>
                    </a:lnTo>
                    <a:lnTo>
                      <a:pt x="20" y="53"/>
                    </a:lnTo>
                    <a:lnTo>
                      <a:pt x="17" y="53"/>
                    </a:lnTo>
                    <a:lnTo>
                      <a:pt x="15" y="55"/>
                    </a:lnTo>
                    <a:lnTo>
                      <a:pt x="14" y="57"/>
                    </a:lnTo>
                    <a:lnTo>
                      <a:pt x="13" y="60"/>
                    </a:lnTo>
                    <a:lnTo>
                      <a:pt x="13" y="85"/>
                    </a:lnTo>
                    <a:lnTo>
                      <a:pt x="13" y="106"/>
                    </a:lnTo>
                    <a:lnTo>
                      <a:pt x="13" y="124"/>
                    </a:lnTo>
                    <a:lnTo>
                      <a:pt x="13" y="140"/>
                    </a:lnTo>
                    <a:lnTo>
                      <a:pt x="13" y="154"/>
                    </a:lnTo>
                    <a:lnTo>
                      <a:pt x="13" y="164"/>
                    </a:lnTo>
                    <a:lnTo>
                      <a:pt x="13" y="174"/>
                    </a:lnTo>
                    <a:lnTo>
                      <a:pt x="13" y="182"/>
                    </a:lnTo>
                    <a:lnTo>
                      <a:pt x="13" y="188"/>
                    </a:lnTo>
                    <a:lnTo>
                      <a:pt x="13" y="191"/>
                    </a:lnTo>
                    <a:lnTo>
                      <a:pt x="13" y="195"/>
                    </a:lnTo>
                    <a:lnTo>
                      <a:pt x="13" y="196"/>
                    </a:lnTo>
                    <a:lnTo>
                      <a:pt x="13" y="198"/>
                    </a:lnTo>
                    <a:lnTo>
                      <a:pt x="13" y="198"/>
                    </a:lnTo>
                    <a:lnTo>
                      <a:pt x="14" y="202"/>
                    </a:lnTo>
                    <a:lnTo>
                      <a:pt x="15" y="204"/>
                    </a:lnTo>
                    <a:lnTo>
                      <a:pt x="17" y="207"/>
                    </a:lnTo>
                    <a:lnTo>
                      <a:pt x="20" y="207"/>
                    </a:lnTo>
                    <a:lnTo>
                      <a:pt x="39" y="207"/>
                    </a:lnTo>
                    <a:lnTo>
                      <a:pt x="58" y="207"/>
                    </a:lnTo>
                    <a:lnTo>
                      <a:pt x="76" y="207"/>
                    </a:lnTo>
                    <a:lnTo>
                      <a:pt x="92" y="207"/>
                    </a:lnTo>
                    <a:lnTo>
                      <a:pt x="107" y="207"/>
                    </a:lnTo>
                    <a:lnTo>
                      <a:pt x="113" y="207"/>
                    </a:lnTo>
                    <a:lnTo>
                      <a:pt x="111" y="206"/>
                    </a:lnTo>
                    <a:lnTo>
                      <a:pt x="101" y="201"/>
                    </a:lnTo>
                    <a:lnTo>
                      <a:pt x="87" y="194"/>
                    </a:lnTo>
                    <a:lnTo>
                      <a:pt x="70" y="188"/>
                    </a:lnTo>
                    <a:lnTo>
                      <a:pt x="52" y="183"/>
                    </a:lnTo>
                    <a:lnTo>
                      <a:pt x="30" y="182"/>
                    </a:lnTo>
                    <a:lnTo>
                      <a:pt x="28" y="182"/>
                    </a:lnTo>
                    <a:lnTo>
                      <a:pt x="25" y="181"/>
                    </a:lnTo>
                    <a:lnTo>
                      <a:pt x="24" y="178"/>
                    </a:lnTo>
                    <a:lnTo>
                      <a:pt x="24" y="176"/>
                    </a:lnTo>
                    <a:lnTo>
                      <a:pt x="24" y="161"/>
                    </a:lnTo>
                    <a:lnTo>
                      <a:pt x="24" y="146"/>
                    </a:lnTo>
                    <a:lnTo>
                      <a:pt x="24" y="132"/>
                    </a:lnTo>
                    <a:lnTo>
                      <a:pt x="24" y="119"/>
                    </a:lnTo>
                    <a:lnTo>
                      <a:pt x="24" y="108"/>
                    </a:lnTo>
                    <a:lnTo>
                      <a:pt x="24" y="97"/>
                    </a:lnTo>
                    <a:lnTo>
                      <a:pt x="24" y="78"/>
                    </a:lnTo>
                    <a:lnTo>
                      <a:pt x="24" y="62"/>
                    </a:lnTo>
                    <a:lnTo>
                      <a:pt x="24" y="53"/>
                    </a:lnTo>
                    <a:close/>
                  </a:path>
                </a:pathLst>
              </a:custGeom>
              <a:solidFill>
                <a:srgbClr val="C00000"/>
              </a:solidFill>
              <a:ln w="12700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1" name="194938"/>
            <p:cNvSpPr/>
            <p:nvPr>
              <p:custDataLst>
                <p:tags r:id="rId3"/>
              </p:custDataLst>
            </p:nvPr>
          </p:nvSpPr>
          <p:spPr>
            <a:xfrm>
              <a:off x="2649" y="983"/>
              <a:ext cx="4301" cy="7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名词点击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2523354" y="1204840"/>
            <a:ext cx="9379585" cy="2553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即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对内改革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，就是在坚持社会主义制度的前提下，自觉地调整和改革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生产关系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同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生产力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、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上层建筑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同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经济基础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之间不相适应的方面和环节，促进生产力的发展和各项事业的全面进步，更好地实现广大人民群众的根本利益。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603714" y="4729578"/>
            <a:ext cx="9490075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开放，即对外开放，是加快我国现代化建设的</a:t>
            </a: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必然选择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，符合当今时代的特征和世界发展的</a:t>
            </a: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大势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，是必须长期坚持的一项</a:t>
            </a: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基本国策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。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4030106" y="212099"/>
            <a:ext cx="3759658" cy="6997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改革开放</a:t>
            </a:r>
            <a:endParaRPr lang="zh-CN" altLang="en-US" sz="4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1790" y="1464310"/>
            <a:ext cx="2171065" cy="11239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10790"/>
          <a:stretch>
            <a:fillRect/>
          </a:stretch>
        </p:blipFill>
        <p:spPr>
          <a:xfrm>
            <a:off x="9954223" y="5337957"/>
            <a:ext cx="1863725" cy="112395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670165" y="1120738"/>
            <a:ext cx="4521835" cy="533299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结合材料思考，并交流分享。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Open Sans Light" panose="020B0306030504020204" pitchFamily="34" charset="0"/>
              <a:sym typeface="+mn-ea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1.结合视频，阅读课本32-33页，找出改革开放发展进程的各个阶段，展现中国对内改革和对外开放的历程，标注出关键时期的主要做法。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just" fontAlgn="base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2.结合关键时期的主要做法及成效，分析改革的实质是什么？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just" fontAlgn="base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谈谈改革开放取得的伟大成就，说明改革开放的意义。（历史角度、现实角度）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" name="Title 6"/>
          <p:cNvSpPr txBox="1"/>
          <p:nvPr>
            <p:custDataLst>
              <p:tags r:id="rId2"/>
            </p:custDataLst>
          </p:nvPr>
        </p:nvSpPr>
        <p:spPr>
          <a:xfrm>
            <a:off x="567217" y="275726"/>
            <a:ext cx="11161395" cy="565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600" b="1" spc="600" dirty="0">
                <a:solidFill>
                  <a:srgbClr val="FF0000"/>
                </a:solidFill>
                <a:uFillTx/>
                <a:latin typeface="+mn-lt"/>
                <a:cs typeface="+mn-ea"/>
              </a:rPr>
              <a:t>环节二：探历程，波澜壮阔</a:t>
            </a:r>
            <a:endParaRPr lang="zh-CN" altLang="en-US" sz="3600" b="1" spc="600" dirty="0">
              <a:solidFill>
                <a:srgbClr val="FF0000"/>
              </a:solidFill>
              <a:uFillTx/>
              <a:latin typeface="+mn-lt"/>
              <a:cs typeface="+mn-ea"/>
            </a:endParaRPr>
          </a:p>
        </p:txBody>
      </p:sp>
      <p:pic>
        <p:nvPicPr>
          <p:cNvPr id="6" name="改革开放的历程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07" y="1120738"/>
            <a:ext cx="7329874" cy="5046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521335" y="309880"/>
            <a:ext cx="4583100" cy="602615"/>
          </a:xfrm>
          <a:prstGeom prst="rect">
            <a:avLst/>
          </a:prstGeom>
        </p:spPr>
        <p:txBody>
          <a:bodyPr wrap="square" anchor="ctr" anchorCtr="0"/>
          <a:lstStyle/>
          <a:p>
            <a:pPr algn="l"/>
            <a:r>
              <a:rPr lang="zh-CN" altLang="en-US" sz="3600" dirty="0">
                <a:latin typeface="+mj-ea"/>
                <a:ea typeface="+mj-ea"/>
                <a:sym typeface="Arial" panose="020B0604020202020204" pitchFamily="34" charset="0"/>
              </a:rPr>
              <a:t>一、改革开放的进程</a:t>
            </a:r>
            <a:endParaRPr lang="zh-CN" altLang="en-US" sz="3600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63575" y="1042573"/>
            <a:ext cx="11528425" cy="129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改革开放的进程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  <a:p>
            <a:pPr marR="0" algn="l" defTabSz="9144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改革开放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探索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起步阶段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3"/>
            </p:custDataLst>
          </p:nvPr>
        </p:nvCxnSpPr>
        <p:spPr bwMode="auto">
          <a:xfrm flipV="1">
            <a:off x="543275" y="4192657"/>
            <a:ext cx="11648725" cy="57150"/>
          </a:xfrm>
          <a:prstGeom prst="line">
            <a:avLst/>
          </a:prstGeom>
          <a:ln w="28575" cap="rnd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íšlidê"/>
          <p:cNvSpPr/>
          <p:nvPr>
            <p:custDataLst>
              <p:tags r:id="rId4"/>
            </p:custDataLst>
          </p:nvPr>
        </p:nvSpPr>
        <p:spPr bwMode="auto">
          <a:xfrm>
            <a:off x="1558640" y="4143762"/>
            <a:ext cx="212725" cy="2139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0" name="直接连接符 49"/>
          <p:cNvCxnSpPr>
            <a:stCxn id="49" idx="2"/>
          </p:cNvCxnSpPr>
          <p:nvPr>
            <p:custDataLst>
              <p:tags r:id="rId5"/>
            </p:custDataLst>
          </p:nvPr>
        </p:nvCxnSpPr>
        <p:spPr bwMode="auto">
          <a:xfrm>
            <a:off x="1664685" y="4357757"/>
            <a:ext cx="6350" cy="972185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íšļídè"/>
          <p:cNvSpPr txBox="1"/>
          <p:nvPr>
            <p:custDataLst>
              <p:tags r:id="rId6"/>
            </p:custDataLst>
          </p:nvPr>
        </p:nvSpPr>
        <p:spPr>
          <a:xfrm>
            <a:off x="1123665" y="5364232"/>
            <a:ext cx="757555" cy="36195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1980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" name="iṡḷídê"/>
          <p:cNvSpPr/>
          <p:nvPr>
            <p:custDataLst>
              <p:tags r:id="rId7"/>
            </p:custDataLst>
          </p:nvPr>
        </p:nvSpPr>
        <p:spPr>
          <a:xfrm>
            <a:off x="710915" y="5647442"/>
            <a:ext cx="1236980" cy="88646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设立经济特区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8"/>
            </p:custDataLst>
          </p:nvPr>
        </p:nvGrpSpPr>
        <p:grpSpPr>
          <a:xfrm>
            <a:off x="158465" y="2375922"/>
            <a:ext cx="2609850" cy="1981835"/>
            <a:chOff x="-639" y="2449"/>
            <a:chExt cx="4110" cy="3121"/>
          </a:xfrm>
        </p:grpSpPr>
        <p:sp>
          <p:nvSpPr>
            <p:cNvPr id="54" name="ïŝļïḑê"/>
            <p:cNvSpPr/>
            <p:nvPr>
              <p:custDataLst>
                <p:tags r:id="rId9"/>
              </p:custDataLst>
            </p:nvPr>
          </p:nvSpPr>
          <p:spPr bwMode="auto">
            <a:xfrm>
              <a:off x="557" y="5233"/>
              <a:ext cx="335" cy="3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5" name="肘形连接符 54"/>
            <p:cNvCxnSpPr>
              <a:stCxn id="54" idx="0"/>
            </p:cNvCxnSpPr>
            <p:nvPr>
              <p:custDataLst>
                <p:tags r:id="rId10"/>
              </p:custDataLst>
            </p:nvPr>
          </p:nvCxnSpPr>
          <p:spPr bwMode="auto">
            <a:xfrm rot="5400000" flipH="1" flipV="1">
              <a:off x="311" y="4129"/>
              <a:ext cx="1518" cy="691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ïṩlîḍe"/>
            <p:cNvSpPr txBox="1"/>
            <p:nvPr>
              <p:custDataLst>
                <p:tags r:id="rId11"/>
              </p:custDataLst>
            </p:nvPr>
          </p:nvSpPr>
          <p:spPr>
            <a:xfrm>
              <a:off x="696" y="3136"/>
              <a:ext cx="1085" cy="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/>
            <a:lstStyle/>
            <a:p>
              <a:pPr>
                <a:lnSpc>
                  <a:spcPct val="90000"/>
                </a:lnSpc>
              </a:pPr>
              <a:r>
                <a:rPr lang="en-US" altLang="zh-CN" sz="2400" b="1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1978</a:t>
              </a:r>
              <a:endParaRPr lang="en-US" altLang="zh-CN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ïsľídê"/>
            <p:cNvSpPr/>
            <p:nvPr>
              <p:custDataLst>
                <p:tags r:id="rId12"/>
              </p:custDataLst>
            </p:nvPr>
          </p:nvSpPr>
          <p:spPr>
            <a:xfrm>
              <a:off x="-639" y="2449"/>
              <a:ext cx="4110" cy="8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0000" tIns="46800" rIns="90000" bIns="46800"/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十一届三中全会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3" name="iṡḷídê"/>
          <p:cNvSpPr/>
          <p:nvPr>
            <p:custDataLst>
              <p:tags r:id="rId13"/>
            </p:custDataLst>
          </p:nvPr>
        </p:nvSpPr>
        <p:spPr>
          <a:xfrm>
            <a:off x="2109176" y="6277663"/>
            <a:ext cx="3168626" cy="46228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14个沿海港口城市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ïṩlîďé"/>
          <p:cNvSpPr/>
          <p:nvPr>
            <p:custDataLst>
              <p:tags r:id="rId14"/>
            </p:custDataLst>
          </p:nvPr>
        </p:nvSpPr>
        <p:spPr bwMode="auto">
          <a:xfrm>
            <a:off x="2597500" y="4152652"/>
            <a:ext cx="212725" cy="2139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ïṡḻíḋe"/>
          <p:cNvSpPr/>
          <p:nvPr>
            <p:custDataLst>
              <p:tags r:id="rId15"/>
            </p:custDataLst>
          </p:nvPr>
        </p:nvSpPr>
        <p:spPr>
          <a:xfrm>
            <a:off x="3436335" y="2990602"/>
            <a:ext cx="4924425" cy="7245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十二届三中全会召开，标志着中国改革重点从农村转向</a:t>
            </a:r>
            <a:r>
              <a:rPr lang="zh-CN" altLang="en-US" sz="2400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城市</a:t>
            </a:r>
            <a:endParaRPr lang="zh-CN" altLang="en-US" sz="2400" b="1" u="sng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íšļídè"/>
          <p:cNvSpPr txBox="1"/>
          <p:nvPr>
            <p:custDataLst>
              <p:tags r:id="rId16"/>
            </p:custDataLst>
          </p:nvPr>
        </p:nvSpPr>
        <p:spPr>
          <a:xfrm>
            <a:off x="2144745" y="5902712"/>
            <a:ext cx="665480" cy="32512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1984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8" name="肘形连接符 54"/>
          <p:cNvCxnSpPr>
            <a:stCxn id="65" idx="2"/>
          </p:cNvCxnSpPr>
          <p:nvPr>
            <p:custDataLst>
              <p:tags r:id="rId17"/>
            </p:custDataLst>
          </p:nvPr>
        </p:nvCxnSpPr>
        <p:spPr bwMode="auto">
          <a:xfrm rot="5400000">
            <a:off x="1432910" y="5042922"/>
            <a:ext cx="1947545" cy="594995"/>
          </a:xfrm>
          <a:prstGeom prst="bentConnector3">
            <a:avLst>
              <a:gd name="adj1" fmla="val 50016"/>
            </a:avLst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isḻïḓê"/>
          <p:cNvSpPr/>
          <p:nvPr>
            <p:custDataLst>
              <p:tags r:id="rId18"/>
            </p:custDataLst>
          </p:nvPr>
        </p:nvSpPr>
        <p:spPr bwMode="auto">
          <a:xfrm>
            <a:off x="6822155" y="4133602"/>
            <a:ext cx="212725" cy="2127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íšļídè"/>
          <p:cNvSpPr txBox="1"/>
          <p:nvPr>
            <p:custDataLst>
              <p:tags r:id="rId19"/>
            </p:custDataLst>
          </p:nvPr>
        </p:nvSpPr>
        <p:spPr>
          <a:xfrm>
            <a:off x="6490050" y="4824482"/>
            <a:ext cx="828675" cy="36068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1990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2" name="iṡḷídê"/>
          <p:cNvSpPr/>
          <p:nvPr>
            <p:custDataLst>
              <p:tags r:id="rId20"/>
            </p:custDataLst>
          </p:nvPr>
        </p:nvSpPr>
        <p:spPr>
          <a:xfrm>
            <a:off x="6135085" y="5126742"/>
            <a:ext cx="1539875" cy="77597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开发开放上海浦东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>
            <p:custDataLst>
              <p:tags r:id="rId21"/>
            </p:custDataLst>
          </p:nvPr>
        </p:nvCxnSpPr>
        <p:spPr bwMode="auto">
          <a:xfrm flipH="1">
            <a:off x="6943440" y="4434926"/>
            <a:ext cx="7779" cy="359711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>
            <p:custDataLst>
              <p:tags r:id="rId22"/>
            </p:custDataLst>
          </p:nvPr>
        </p:nvSpPr>
        <p:spPr>
          <a:xfrm>
            <a:off x="8583930" y="2931795"/>
            <a:ext cx="3279140" cy="119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1992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年：全方位、多层次、宽领域的对外开放格局基本形成！！！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76" name="íšlidê"/>
          <p:cNvSpPr/>
          <p:nvPr>
            <p:custDataLst>
              <p:tags r:id="rId23"/>
            </p:custDataLst>
          </p:nvPr>
        </p:nvSpPr>
        <p:spPr bwMode="auto">
          <a:xfrm>
            <a:off x="4432650" y="4104392"/>
            <a:ext cx="212725" cy="17827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7" name="直接连接符 76"/>
          <p:cNvCxnSpPr>
            <a:stCxn id="76" idx="2"/>
          </p:cNvCxnSpPr>
          <p:nvPr>
            <p:custDataLst>
              <p:tags r:id="rId24"/>
            </p:custDataLst>
          </p:nvPr>
        </p:nvCxnSpPr>
        <p:spPr bwMode="auto">
          <a:xfrm>
            <a:off x="4538695" y="4282669"/>
            <a:ext cx="6350" cy="648040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íšļídè"/>
          <p:cNvSpPr txBox="1"/>
          <p:nvPr>
            <p:custDataLst>
              <p:tags r:id="rId25"/>
            </p:custDataLst>
          </p:nvPr>
        </p:nvSpPr>
        <p:spPr>
          <a:xfrm>
            <a:off x="4157695" y="4911664"/>
            <a:ext cx="757555" cy="301537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1988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9" name="iṡḷídê"/>
          <p:cNvSpPr/>
          <p:nvPr>
            <p:custDataLst>
              <p:tags r:id="rId26"/>
            </p:custDataLst>
          </p:nvPr>
        </p:nvSpPr>
        <p:spPr>
          <a:xfrm>
            <a:off x="4096100" y="5275534"/>
            <a:ext cx="1679575" cy="738501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ctr" fontAlgn="auto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海南建省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buClrTx/>
              <a:buSzTx/>
              <a:buNone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经济特区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" name="isḻïḓê"/>
          <p:cNvSpPr/>
          <p:nvPr>
            <p:custDataLst>
              <p:tags r:id="rId27"/>
            </p:custDataLst>
          </p:nvPr>
        </p:nvSpPr>
        <p:spPr bwMode="auto">
          <a:xfrm>
            <a:off x="9167845" y="4143762"/>
            <a:ext cx="212725" cy="2127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íšļídè"/>
          <p:cNvSpPr txBox="1"/>
          <p:nvPr>
            <p:custDataLst>
              <p:tags r:id="rId28"/>
            </p:custDataLst>
          </p:nvPr>
        </p:nvSpPr>
        <p:spPr>
          <a:xfrm>
            <a:off x="8893525" y="4986407"/>
            <a:ext cx="828675" cy="36068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1992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3" name="iṡḷídê"/>
          <p:cNvSpPr/>
          <p:nvPr>
            <p:custDataLst>
              <p:tags r:id="rId29"/>
            </p:custDataLst>
          </p:nvPr>
        </p:nvSpPr>
        <p:spPr>
          <a:xfrm>
            <a:off x="8531225" y="5351145"/>
            <a:ext cx="2859405" cy="8769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开放沿长江和内陆省会，沿边城市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4" name="直接连接符 83"/>
          <p:cNvCxnSpPr/>
          <p:nvPr>
            <p:custDataLst>
              <p:tags r:id="rId30"/>
            </p:custDataLst>
          </p:nvPr>
        </p:nvCxnSpPr>
        <p:spPr bwMode="auto">
          <a:xfrm>
            <a:off x="9279922" y="4312458"/>
            <a:ext cx="9525" cy="612140"/>
          </a:xfrm>
          <a:prstGeom prst="line">
            <a:avLst/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肘形连接符 54"/>
          <p:cNvCxnSpPr/>
          <p:nvPr>
            <p:custDataLst>
              <p:tags r:id="rId31"/>
            </p:custDataLst>
          </p:nvPr>
        </p:nvCxnSpPr>
        <p:spPr bwMode="auto">
          <a:xfrm rot="5400000" flipH="1" flipV="1">
            <a:off x="2585478" y="3727244"/>
            <a:ext cx="543188" cy="310166"/>
          </a:xfrm>
          <a:prstGeom prst="bentConnector3">
            <a:avLst>
              <a:gd name="adj1" fmla="val 50000"/>
            </a:avLst>
          </a:prstGeom>
          <a:ln w="3175">
            <a:solidFill>
              <a:srgbClr val="C00000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íšļídè"/>
          <p:cNvSpPr txBox="1"/>
          <p:nvPr>
            <p:custDataLst>
              <p:tags r:id="rId32"/>
            </p:custDataLst>
          </p:nvPr>
        </p:nvSpPr>
        <p:spPr>
          <a:xfrm>
            <a:off x="2548288" y="3189732"/>
            <a:ext cx="665480" cy="325120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1984</a:t>
            </a:r>
            <a:endParaRPr lang="en-US" alt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ïṡḻíḋe"/>
          <p:cNvSpPr/>
          <p:nvPr>
            <p:custDataLst>
              <p:tags r:id="rId33"/>
            </p:custDataLst>
          </p:nvPr>
        </p:nvSpPr>
        <p:spPr>
          <a:xfrm>
            <a:off x="2479040" y="2259965"/>
            <a:ext cx="6001385" cy="67564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lIns="90000" tIns="46800" rIns="90000" bIns="46800"/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十一届三中全会后，农村改革率先取得突破，家庭联产承包责任制得以推行，乡镇企业迅速发展。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49" grpId="0" animBg="1"/>
      <p:bldP spid="49" grpId="1" animBg="1"/>
      <p:bldP spid="51" grpId="0"/>
      <p:bldP spid="51" grpId="1"/>
      <p:bldP spid="52" grpId="0"/>
      <p:bldP spid="52" grpId="1"/>
      <p:bldP spid="63" grpId="0"/>
      <p:bldP spid="63" grpId="1"/>
      <p:bldP spid="65" grpId="0" bldLvl="0" animBg="1"/>
      <p:bldP spid="65" grpId="1" animBg="1"/>
      <p:bldP spid="66" grpId="0"/>
      <p:bldP spid="66" grpId="1"/>
      <p:bldP spid="67" grpId="0"/>
      <p:bldP spid="67" grpId="1"/>
      <p:bldP spid="70" grpId="0" animBg="1"/>
      <p:bldP spid="70" grpId="1" animBg="1"/>
      <p:bldP spid="71" grpId="0"/>
      <p:bldP spid="71" grpId="1"/>
      <p:bldP spid="72" grpId="0"/>
      <p:bldP spid="72" grpId="1"/>
      <p:bldP spid="74" grpId="0" bldLvl="0" animBg="1"/>
      <p:bldP spid="74" grpId="1" animBg="1"/>
      <p:bldP spid="76" grpId="0" bldLvl="0" animBg="1"/>
      <p:bldP spid="76" grpId="1" animBg="1"/>
      <p:bldP spid="78" grpId="0"/>
      <p:bldP spid="78" grpId="1"/>
      <p:bldP spid="79" grpId="0"/>
      <p:bldP spid="79" grpId="1"/>
      <p:bldP spid="81" grpId="0" animBg="1"/>
      <p:bldP spid="81" grpId="1" animBg="1"/>
      <p:bldP spid="82" grpId="0"/>
      <p:bldP spid="82" grpId="1"/>
      <p:bldP spid="83" grpId="0"/>
      <p:bldP spid="83" grpId="1"/>
      <p:bldP spid="86" grpId="0"/>
      <p:bldP spid="86" grpId="1"/>
      <p:bldP spid="2" grpId="0" bldLvl="0" animBg="1"/>
      <p:bldP spid="2" grpId="1"/>
    </p:bldLst>
  </p:timing>
</p:sld>
</file>

<file path=ppt/tags/tag1.xml><?xml version="1.0" encoding="utf-8"?>
<p:tagLst xmlns:p="http://schemas.openxmlformats.org/presentationml/2006/main">
  <p:tag name="AS_UNIQUEID" val="3476"/>
</p:tagLst>
</file>

<file path=ppt/tags/tag10.xml><?xml version="1.0" encoding="utf-8"?>
<p:tagLst xmlns:p="http://schemas.openxmlformats.org/presentationml/2006/main">
  <p:tag name="AS_UNIQUEID" val="59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0.xml><?xml version="1.0" encoding="utf-8"?>
<p:tagLst xmlns:p="http://schemas.openxmlformats.org/presentationml/2006/main">
  <p:tag name="AS_UNIQUEID" val="1101"/>
</p:tagLst>
</file>

<file path=ppt/tags/tag101.xml><?xml version="1.0" encoding="utf-8"?>
<p:tagLst xmlns:p="http://schemas.openxmlformats.org/presentationml/2006/main">
  <p:tag name="AS_UNIQUEID" val="1103"/>
</p:tagLst>
</file>

<file path=ppt/tags/tag102.xml><?xml version="1.0" encoding="utf-8"?>
<p:tagLst xmlns:p="http://schemas.openxmlformats.org/presentationml/2006/main">
  <p:tag name="AS_UNIQUEID" val="1104"/>
</p:tagLst>
</file>

<file path=ppt/tags/tag103.xml><?xml version="1.0" encoding="utf-8"?>
<p:tagLst xmlns:p="http://schemas.openxmlformats.org/presentationml/2006/main">
  <p:tag name="AS_UNIQUEID" val="1105"/>
</p:tagLst>
</file>

<file path=ppt/tags/tag104.xml><?xml version="1.0" encoding="utf-8"?>
<p:tagLst xmlns:p="http://schemas.openxmlformats.org/presentationml/2006/main">
  <p:tag name="AS_UNIQUEID" val="1128"/>
</p:tagLst>
</file>

<file path=ppt/tags/tag105.xml><?xml version="1.0" encoding="utf-8"?>
<p:tagLst xmlns:p="http://schemas.openxmlformats.org/presentationml/2006/main">
  <p:tag name="AS_UNIQUEID" val="1129"/>
</p:tagLst>
</file>

<file path=ppt/tags/tag106.xml><?xml version="1.0" encoding="utf-8"?>
<p:tagLst xmlns:p="http://schemas.openxmlformats.org/presentationml/2006/main">
  <p:tag name="AS_UNIQUEID" val="1130"/>
</p:tagLst>
</file>

<file path=ppt/tags/tag107.xml><?xml version="1.0" encoding="utf-8"?>
<p:tagLst xmlns:p="http://schemas.openxmlformats.org/presentationml/2006/main">
  <p:tag name="AS_UNIQUEID" val="1131"/>
</p:tagLst>
</file>

<file path=ppt/tags/tag108.xml><?xml version="1.0" encoding="utf-8"?>
<p:tagLst xmlns:p="http://schemas.openxmlformats.org/presentationml/2006/main">
  <p:tag name="AS_UNIQUEID" val="1133"/>
</p:tagLst>
</file>

<file path=ppt/tags/tag109.xml><?xml version="1.0" encoding="utf-8"?>
<p:tagLst xmlns:p="http://schemas.openxmlformats.org/presentationml/2006/main">
  <p:tag name="AS_UNIQUEID" val="1134"/>
</p:tagLst>
</file>

<file path=ppt/tags/tag11.xml><?xml version="1.0" encoding="utf-8"?>
<p:tagLst xmlns:p="http://schemas.openxmlformats.org/presentationml/2006/main">
  <p:tag name="AS_UNIQUEID" val="59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10.xml><?xml version="1.0" encoding="utf-8"?>
<p:tagLst xmlns:p="http://schemas.openxmlformats.org/presentationml/2006/main">
  <p:tag name="AS_UNIQUEID" val="1135"/>
</p:tagLst>
</file>

<file path=ppt/tags/tag111.xml><?xml version="1.0" encoding="utf-8"?>
<p:tagLst xmlns:p="http://schemas.openxmlformats.org/presentationml/2006/main">
  <p:tag name="AS_UNIQUEID" val="1136"/>
</p:tagLst>
</file>

<file path=ppt/tags/tag112.xml><?xml version="1.0" encoding="utf-8"?>
<p:tagLst xmlns:p="http://schemas.openxmlformats.org/presentationml/2006/main">
  <p:tag name="AS_UNIQUEID" val="1137"/>
</p:tagLst>
</file>

<file path=ppt/tags/tag113.xml><?xml version="1.0" encoding="utf-8"?>
<p:tagLst xmlns:p="http://schemas.openxmlformats.org/presentationml/2006/main">
  <p:tag name="AS_UNIQUEID" val="1151"/>
</p:tagLst>
</file>

<file path=ppt/tags/tag114.xml><?xml version="1.0" encoding="utf-8"?>
<p:tagLst xmlns:p="http://schemas.openxmlformats.org/presentationml/2006/main">
  <p:tag name="AS_UNIQUEID" val="1153"/>
</p:tagLst>
</file>

<file path=ppt/tags/tag115.xml><?xml version="1.0" encoding="utf-8"?>
<p:tagLst xmlns:p="http://schemas.openxmlformats.org/presentationml/2006/main">
  <p:tag name="AS_UNIQUEID" val="1154"/>
</p:tagLst>
</file>

<file path=ppt/tags/tag116.xml><?xml version="1.0" encoding="utf-8"?>
<p:tagLst xmlns:p="http://schemas.openxmlformats.org/presentationml/2006/main">
  <p:tag name="AS_UNIQUEID" val="1155"/>
</p:tagLst>
</file>

<file path=ppt/tags/tag117.xml><?xml version="1.0" encoding="utf-8"?>
<p:tagLst xmlns:p="http://schemas.openxmlformats.org/presentationml/2006/main">
  <p:tag name="AS_UNIQUEID" val="1156"/>
</p:tagLst>
</file>

<file path=ppt/tags/tag118.xml><?xml version="1.0" encoding="utf-8"?>
<p:tagLst xmlns:p="http://schemas.openxmlformats.org/presentationml/2006/main">
  <p:tag name="AS_UNIQUEID" val="1156"/>
</p:tagLst>
</file>

<file path=ppt/tags/tag119.xml><?xml version="1.0" encoding="utf-8"?>
<p:tagLst xmlns:p="http://schemas.openxmlformats.org/presentationml/2006/main">
  <p:tag name="AS_UNIQUEID" val="1128"/>
</p:tagLst>
</file>

<file path=ppt/tags/tag12.xml><?xml version="1.0" encoding="utf-8"?>
<p:tagLst xmlns:p="http://schemas.openxmlformats.org/presentationml/2006/main">
  <p:tag name="AS_UNIQUEID" val="6042"/>
  <p:tag name="KSO_WM_UNIT_PLACING_PICTURE_USER_VIEWPORT" val="{&quot;height&quot;:5829,&quot;width&quot;:10229}"/>
</p:tagLst>
</file>

<file path=ppt/tags/tag120.xml><?xml version="1.0" encoding="utf-8"?>
<p:tagLst xmlns:p="http://schemas.openxmlformats.org/presentationml/2006/main">
  <p:tag name="AS_UNIQUEID" val="1130"/>
</p:tagLst>
</file>

<file path=ppt/tags/tag121.xml><?xml version="1.0" encoding="utf-8"?>
<p:tagLst xmlns:p="http://schemas.openxmlformats.org/presentationml/2006/main">
  <p:tag name="AS_UNIQUEID" val="1131"/>
</p:tagLst>
</file>

<file path=ppt/tags/tag122.xml><?xml version="1.0" encoding="utf-8"?>
<p:tagLst xmlns:p="http://schemas.openxmlformats.org/presentationml/2006/main">
  <p:tag name="AS_UNIQUEID" val="1129"/>
</p:tagLst>
</file>

<file path=ppt/tags/tag123.xml><?xml version="1.0" encoding="utf-8"?>
<p:tagLst xmlns:p="http://schemas.openxmlformats.org/presentationml/2006/main">
  <p:tag name="AS_UNIQUEID" val="6663"/>
</p:tagLst>
</file>

<file path=ppt/tags/tag124.xml><?xml version="1.0" encoding="utf-8"?>
<p:tagLst xmlns:p="http://schemas.openxmlformats.org/presentationml/2006/main">
  <p:tag name="AS_UNIQUEID" val="6664"/>
</p:tagLst>
</file>

<file path=ppt/tags/tag125.xml><?xml version="1.0" encoding="utf-8"?>
<p:tagLst xmlns:p="http://schemas.openxmlformats.org/presentationml/2006/main">
  <p:tag name="AS_UNIQUEID" val="6665"/>
</p:tagLst>
</file>

<file path=ppt/tags/tag126.xml><?xml version="1.0" encoding="utf-8"?>
<p:tagLst xmlns:p="http://schemas.openxmlformats.org/presentationml/2006/main">
  <p:tag name="AS_UNIQUEID" val="997"/>
  <p:tag name="KSO_WM_BEAUTIFY_FLAG" val="#wm#"/>
  <p:tag name="KSO_WM_DIAGRAM_GROUP_CODE" val="l1-2"/>
  <p:tag name="KSO_WM_TAG_VERSION" val="1.0"/>
  <p:tag name="KSO_WM_TEMPLATE_CATEGORY" val="custom"/>
  <p:tag name="KSO_WM_TEMPLATE_INDEX" val="20207616"/>
  <p:tag name="KSO_WM_UNIT_COMPATIBLE" val="0"/>
  <p:tag name="KSO_WM_UNIT_DIAGRAM_ISNUMVISUAL" val="0"/>
  <p:tag name="KSO_WM_UNIT_DIAGRAM_ISREFERUNIT" val="0"/>
  <p:tag name="KSO_WM_UNIT_HIGHLIGHT" val="0"/>
  <p:tag name="KSO_WM_UNIT_ID" val="custom20207616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深刻认识经济建设"/>
  <p:tag name="KSO_WM_UNIT_TEXT_FILL_FORE_SCHEMECOLOR_INDEX" val="5"/>
  <p:tag name="KSO_WM_UNIT_TEXT_FILL_TYPE" val="1"/>
  <p:tag name="KSO_WM_UNIT_TYPE" val="a"/>
  <p:tag name="KSO_WM_UNIT_USESOURCEFORMAT_APPLY" val="1"/>
  <p:tag name="KSO_WM_UNIT_VALUE" val="9"/>
</p:tagLst>
</file>

<file path=ppt/tags/tag127.xml><?xml version="1.0" encoding="utf-8"?>
<p:tagLst xmlns:p="http://schemas.openxmlformats.org/presentationml/2006/main">
  <p:tag name="AS_UNIQUEID" val="1138"/>
</p:tagLst>
</file>

<file path=ppt/tags/tag128.xml><?xml version="1.0" encoding="utf-8"?>
<p:tagLst xmlns:p="http://schemas.openxmlformats.org/presentationml/2006/main">
  <p:tag name="AS_UNIQUEID" val="4102"/>
</p:tagLst>
</file>

<file path=ppt/tags/tag129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AS_UNIQUEID" val="6043"/>
  <p:tag name="KSO_WM_UNIT_PLACING_PICTURE_USER_VIEWPORT" val="{&quot;height&quot;:5829,&quot;width&quot;:10229}"/>
</p:tagLst>
</file>

<file path=ppt/tags/tag130.xml><?xml version="1.0" encoding="utf-8"?>
<p:tagLst xmlns:p="http://schemas.openxmlformats.org/presentationml/2006/main">
  <p:tag name="AS_UNIQUEID" val="997"/>
  <p:tag name="KSO_WM_BEAUTIFY_FLAG" val="#wm#"/>
  <p:tag name="KSO_WM_DIAGRAM_GROUP_CODE" val="l1-2"/>
  <p:tag name="KSO_WM_TAG_VERSION" val="1.0"/>
  <p:tag name="KSO_WM_TEMPLATE_CATEGORY" val="custom"/>
  <p:tag name="KSO_WM_TEMPLATE_INDEX" val="20207616"/>
  <p:tag name="KSO_WM_UNIT_COMPATIBLE" val="0"/>
  <p:tag name="KSO_WM_UNIT_DIAGRAM_ISNUMVISUAL" val="0"/>
  <p:tag name="KSO_WM_UNIT_DIAGRAM_ISREFERUNIT" val="0"/>
  <p:tag name="KSO_WM_UNIT_HIGHLIGHT" val="0"/>
  <p:tag name="KSO_WM_UNIT_ID" val="custom20207616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深刻认识经济建设"/>
  <p:tag name="KSO_WM_UNIT_TEXT_FILL_FORE_SCHEMECOLOR_INDEX" val="5"/>
  <p:tag name="KSO_WM_UNIT_TEXT_FILL_TYPE" val="1"/>
  <p:tag name="KSO_WM_UNIT_TYPE" val="a"/>
  <p:tag name="KSO_WM_UNIT_USESOURCEFORMAT_APPLY" val="1"/>
  <p:tag name="KSO_WM_UNIT_VALUE" val="9"/>
</p:tagLst>
</file>

<file path=ppt/tags/tag131.xml><?xml version="1.0" encoding="utf-8"?>
<p:tagLst xmlns:p="http://schemas.openxmlformats.org/presentationml/2006/main">
  <p:tag name="AS_UNIQUEID" val="43"/>
</p:tagLst>
</file>

<file path=ppt/tags/tag132.xml><?xml version="1.0" encoding="utf-8"?>
<p:tagLst xmlns:p="http://schemas.openxmlformats.org/presentationml/2006/main">
  <p:tag name="AS_UNIQUEID" val="44"/>
</p:tagLst>
</file>

<file path=ppt/tags/tag133.xml><?xml version="1.0" encoding="utf-8"?>
<p:tagLst xmlns:p="http://schemas.openxmlformats.org/presentationml/2006/main">
  <p:tag name="AS_UNIQUEID" val="45"/>
</p:tagLst>
</file>

<file path=ppt/tags/tag134.xml><?xml version="1.0" encoding="utf-8"?>
<p:tagLst xmlns:p="http://schemas.openxmlformats.org/presentationml/2006/main">
  <p:tag name="AS_UNIQUEID" val="46"/>
</p:tagLst>
</file>

<file path=ppt/tags/tag135.xml><?xml version="1.0" encoding="utf-8"?>
<p:tagLst xmlns:p="http://schemas.openxmlformats.org/presentationml/2006/main">
  <p:tag name="AS_UNIQUEID" val="49"/>
</p:tagLst>
</file>

<file path=ppt/tags/tag136.xml><?xml version="1.0" encoding="utf-8"?>
<p:tagLst xmlns:p="http://schemas.openxmlformats.org/presentationml/2006/main">
  <p:tag name="AS_UNIQUEID" val="50"/>
</p:tagLst>
</file>

<file path=ppt/tags/tag137.xml><?xml version="1.0" encoding="utf-8"?>
<p:tagLst xmlns:p="http://schemas.openxmlformats.org/presentationml/2006/main">
  <p:tag name="KSO_WM_SPECIAL_SOURCE" val="bdnull"/>
</p:tagLst>
</file>

<file path=ppt/tags/tag138.xml><?xml version="1.0" encoding="utf-8"?>
<p:tagLst xmlns:p="http://schemas.openxmlformats.org/presentationml/2006/main">
  <p:tag name="AS_UNIQUEID" val="4898"/>
</p:tagLst>
</file>

<file path=ppt/tags/tag139.xml><?xml version="1.0" encoding="utf-8"?>
<p:tagLst xmlns:p="http://schemas.openxmlformats.org/presentationml/2006/main">
  <p:tag name="AS_UNIQUEID" val="4899"/>
</p:tagLst>
</file>

<file path=ppt/tags/tag14.xml><?xml version="1.0" encoding="utf-8"?>
<p:tagLst xmlns:p="http://schemas.openxmlformats.org/presentationml/2006/main">
  <p:tag name="AS_UNIQUEID" val="6034"/>
</p:tagLst>
</file>

<file path=ppt/tags/tag140.xml><?xml version="1.0" encoding="utf-8"?>
<p:tagLst xmlns:p="http://schemas.openxmlformats.org/presentationml/2006/main">
  <p:tag name="AS_UNIQUEID" val="4900"/>
</p:tagLst>
</file>

<file path=ppt/tags/tag141.xml><?xml version="1.0" encoding="utf-8"?>
<p:tagLst xmlns:p="http://schemas.openxmlformats.org/presentationml/2006/main">
  <p:tag name="AS_UNIQUEID" val="4022"/>
</p:tagLst>
</file>

<file path=ppt/tags/tag142.xml><?xml version="1.0" encoding="utf-8"?>
<p:tagLst xmlns:p="http://schemas.openxmlformats.org/presentationml/2006/main">
  <p:tag name="AS_UNIQUEID" val="34"/>
  <p:tag name="KSO_WM_BEAUTIFY_FLAG" val="#wm#"/>
  <p:tag name="KSO_WM_TAG_VERSION" val="1.0"/>
  <p:tag name="KSO_WM_TEMPLATE_CATEGORY" val="custom"/>
  <p:tag name="KSO_WM_TEMPLATE_INDEX" val="20200212"/>
  <p:tag name="KSO_WM_UNIT_COMPATIBLE" val="0"/>
  <p:tag name="KSO_WM_UNIT_DIAGRAM_ISNUMVISUAL" val="0"/>
  <p:tag name="KSO_WM_UNIT_DIAGRAM_ISREFERUNIT" val="0"/>
  <p:tag name="KSO_WM_UNIT_HIGHLIGHT" val="0"/>
  <p:tag name="KSO_WM_UNIT_ID" val="custom20200212_1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标题"/>
  <p:tag name="KSO_WM_UNIT_TYPE" val="a"/>
  <p:tag name="KSO_WM_UNIT_VALUE" val="30"/>
</p:tagLst>
</file>

<file path=ppt/tags/tag143.xml><?xml version="1.0" encoding="utf-8"?>
<p:tagLst xmlns:p="http://schemas.openxmlformats.org/presentationml/2006/main">
  <p:tag name="AS_UNIQUEID" val="210"/>
</p:tagLst>
</file>

<file path=ppt/tags/tag144.xml><?xml version="1.0" encoding="utf-8"?>
<p:tagLst xmlns:p="http://schemas.openxmlformats.org/presentationml/2006/main">
  <p:tag name="AS_UNIQUEID" val="211"/>
</p:tagLst>
</file>

<file path=ppt/tags/tag145.xml><?xml version="1.0" encoding="utf-8"?>
<p:tagLst xmlns:p="http://schemas.openxmlformats.org/presentationml/2006/main">
  <p:tag name="AS_UNIQUEID" val="212"/>
</p:tagLst>
</file>

<file path=ppt/tags/tag146.xml><?xml version="1.0" encoding="utf-8"?>
<p:tagLst xmlns:p="http://schemas.openxmlformats.org/presentationml/2006/main">
  <p:tag name="AS_UNIQUEID" val="213"/>
</p:tagLst>
</file>

<file path=ppt/tags/tag147.xml><?xml version="1.0" encoding="utf-8"?>
<p:tagLst xmlns:p="http://schemas.openxmlformats.org/presentationml/2006/main">
  <p:tag name="AS_UNIQUEID" val="214"/>
</p:tagLst>
</file>

<file path=ppt/tags/tag148.xml><?xml version="1.0" encoding="utf-8"?>
<p:tagLst xmlns:p="http://schemas.openxmlformats.org/presentationml/2006/main">
  <p:tag name="AS_UNIQUEID" val="215"/>
</p:tagLst>
</file>

<file path=ppt/tags/tag149.xml><?xml version="1.0" encoding="utf-8"?>
<p:tagLst xmlns:p="http://schemas.openxmlformats.org/presentationml/2006/main">
  <p:tag name="AS_UNIQUEID" val="210"/>
</p:tagLst>
</file>

<file path=ppt/tags/tag15.xml><?xml version="1.0" encoding="utf-8"?>
<p:tagLst xmlns:p="http://schemas.openxmlformats.org/presentationml/2006/main">
  <p:tag name="AS_UNIQUEID" val="590"/>
</p:tagLst>
</file>

<file path=ppt/tags/tag150.xml><?xml version="1.0" encoding="utf-8"?>
<p:tagLst xmlns:p="http://schemas.openxmlformats.org/presentationml/2006/main">
  <p:tag name="AS_UNIQUEID" val="210"/>
</p:tagLst>
</file>

<file path=ppt/tags/tag151.xml><?xml version="1.0" encoding="utf-8"?>
<p:tagLst xmlns:p="http://schemas.openxmlformats.org/presentationml/2006/main">
  <p:tag name="AS_UNIQUEID" val="210"/>
</p:tagLst>
</file>

<file path=ppt/tags/tag152.xml><?xml version="1.0" encoding="utf-8"?>
<p:tagLst xmlns:p="http://schemas.openxmlformats.org/presentationml/2006/main">
  <p:tag name="AS_UNIQUEID" val="210"/>
</p:tagLst>
</file>

<file path=ppt/tags/tag153.xml><?xml version="1.0" encoding="utf-8"?>
<p:tagLst xmlns:p="http://schemas.openxmlformats.org/presentationml/2006/main">
  <p:tag name="AS_UNIQUEID" val="4556"/>
</p:tagLst>
</file>

<file path=ppt/tags/tag154.xml><?xml version="1.0" encoding="utf-8"?>
<p:tagLst xmlns:p="http://schemas.openxmlformats.org/presentationml/2006/main">
  <p:tag name="AS_UNIQUEID" val="4557"/>
</p:tagLst>
</file>

<file path=ppt/tags/tag155.xml><?xml version="1.0" encoding="utf-8"?>
<p:tagLst xmlns:p="http://schemas.openxmlformats.org/presentationml/2006/main">
  <p:tag name="AS_UNIQUEID" val="4558"/>
</p:tagLst>
</file>

<file path=ppt/tags/tag156.xml><?xml version="1.0" encoding="utf-8"?>
<p:tagLst xmlns:p="http://schemas.openxmlformats.org/presentationml/2006/main">
  <p:tag name="AS_UNIQUEID" val="4559"/>
</p:tagLst>
</file>

<file path=ppt/tags/tag157.xml><?xml version="1.0" encoding="utf-8"?>
<p:tagLst xmlns:p="http://schemas.openxmlformats.org/presentationml/2006/main">
  <p:tag name="AS_UNIQUEID" val="4560"/>
</p:tagLst>
</file>

<file path=ppt/tags/tag158.xml><?xml version="1.0" encoding="utf-8"?>
<p:tagLst xmlns:p="http://schemas.openxmlformats.org/presentationml/2006/main">
  <p:tag name="AS_UNIQUEID" val="4561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AS_UNIQUEID" val="4523"/>
</p:tagLst>
</file>

<file path=ppt/tags/tag160.xml><?xml version="1.0" encoding="utf-8"?>
<p:tagLst xmlns:p="http://schemas.openxmlformats.org/presentationml/2006/main">
  <p:tag name="AS_UNIQUEID" val="4022"/>
</p:tagLst>
</file>

<file path=ppt/tags/tag161.xml><?xml version="1.0" encoding="utf-8"?>
<p:tagLst xmlns:p="http://schemas.openxmlformats.org/presentationml/2006/main">
  <p:tag name="AS_UNIQUEID" val="34"/>
  <p:tag name="KSO_WM_BEAUTIFY_FLAG" val="#wm#"/>
  <p:tag name="KSO_WM_TAG_VERSION" val="1.0"/>
  <p:tag name="KSO_WM_TEMPLATE_CATEGORY" val="custom"/>
  <p:tag name="KSO_WM_TEMPLATE_INDEX" val="20200212"/>
  <p:tag name="KSO_WM_UNIT_COMPATIBLE" val="0"/>
  <p:tag name="KSO_WM_UNIT_DIAGRAM_ISNUMVISUAL" val="0"/>
  <p:tag name="KSO_WM_UNIT_DIAGRAM_ISREFERUNIT" val="0"/>
  <p:tag name="KSO_WM_UNIT_HIGHLIGHT" val="0"/>
  <p:tag name="KSO_WM_UNIT_ID" val="custom20200212_1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标题"/>
  <p:tag name="KSO_WM_UNIT_TYPE" val="a"/>
  <p:tag name="KSO_WM_UNIT_VALUE" val="30"/>
</p:tagLst>
</file>

<file path=ppt/tags/tag162.xml><?xml version="1.0" encoding="utf-8"?>
<p:tagLst xmlns:p="http://schemas.openxmlformats.org/presentationml/2006/main">
  <p:tag name="AS_UNIQUEID" val="1716"/>
</p:tagLst>
</file>

<file path=ppt/tags/tag163.xml><?xml version="1.0" encoding="utf-8"?>
<p:tagLst xmlns:p="http://schemas.openxmlformats.org/presentationml/2006/main">
  <p:tag name="AS_UNIQUEID" val="1717"/>
</p:tagLst>
</file>

<file path=ppt/tags/tag164.xml><?xml version="1.0" encoding="utf-8"?>
<p:tagLst xmlns:p="http://schemas.openxmlformats.org/presentationml/2006/main">
  <p:tag name="AS_UNIQUEID" val="130"/>
</p:tagLst>
</file>

<file path=ppt/tags/tag165.xml><?xml version="1.0" encoding="utf-8"?>
<p:tagLst xmlns:p="http://schemas.openxmlformats.org/presentationml/2006/main">
  <p:tag name="AS_UNIQUEID" val="6780"/>
</p:tagLst>
</file>

<file path=ppt/tags/tag166.xml><?xml version="1.0" encoding="utf-8"?>
<p:tagLst xmlns:p="http://schemas.openxmlformats.org/presentationml/2006/main">
  <p:tag name="AS_UNIQUEID" val="6781"/>
</p:tagLst>
</file>

<file path=ppt/tags/tag167.xml><?xml version="1.0" encoding="utf-8"?>
<p:tagLst xmlns:p="http://schemas.openxmlformats.org/presentationml/2006/main">
  <p:tag name="AS_UNIQUEID" val="6782"/>
</p:tagLst>
</file>

<file path=ppt/tags/tag168.xml><?xml version="1.0" encoding="utf-8"?>
<p:tagLst xmlns:p="http://schemas.openxmlformats.org/presentationml/2006/main">
  <p:tag name="AS_UNIQUEID" val="992"/>
</p:tagLst>
</file>

<file path=ppt/tags/tag169.xml><?xml version="1.0" encoding="utf-8"?>
<p:tagLst xmlns:p="http://schemas.openxmlformats.org/presentationml/2006/main">
  <p:tag name="AS_UNIQUEID" val="993"/>
</p:tagLst>
</file>

<file path=ppt/tags/tag17.xml><?xml version="1.0" encoding="utf-8"?>
<p:tagLst xmlns:p="http://schemas.openxmlformats.org/presentationml/2006/main">
  <p:tag name="AS_UNIQUEID" val="4524"/>
  <p:tag name="KSO_WM_BEAUTIFY_FLAG" val=""/>
</p:tagLst>
</file>

<file path=ppt/tags/tag170.xml><?xml version="1.0" encoding="utf-8"?>
<p:tagLst xmlns:p="http://schemas.openxmlformats.org/presentationml/2006/main">
  <p:tag name="AS_UNIQUEID" val="994"/>
</p:tagLst>
</file>

<file path=ppt/tags/tag171.xml><?xml version="1.0" encoding="utf-8"?>
<p:tagLst xmlns:p="http://schemas.openxmlformats.org/presentationml/2006/main">
  <p:tag name="AS_UNIQUEID" val="995"/>
</p:tagLst>
</file>

<file path=ppt/tags/tag172.xml><?xml version="1.0" encoding="utf-8"?>
<p:tagLst xmlns:p="http://schemas.openxmlformats.org/presentationml/2006/main">
  <p:tag name="AS_UNIQUEID" val="996"/>
</p:tagLst>
</file>

<file path=ppt/tags/tag173.xml><?xml version="1.0" encoding="utf-8"?>
<p:tagLst xmlns:p="http://schemas.openxmlformats.org/presentationml/2006/main">
  <p:tag name="AS_UNIQUEID" val="997"/>
</p:tagLst>
</file>

<file path=ppt/tags/tag174.xml><?xml version="1.0" encoding="utf-8"?>
<p:tagLst xmlns:p="http://schemas.openxmlformats.org/presentationml/2006/main">
  <p:tag name="AS_UNIQUEID" val="998"/>
</p:tagLst>
</file>

<file path=ppt/tags/tag175.xml><?xml version="1.0" encoding="utf-8"?>
<p:tagLst xmlns:p="http://schemas.openxmlformats.org/presentationml/2006/main">
  <p:tag name="AS_UNIQUEID" val="999"/>
</p:tagLst>
</file>

<file path=ppt/tags/tag176.xml><?xml version="1.0" encoding="utf-8"?>
<p:tagLst xmlns:p="http://schemas.openxmlformats.org/presentationml/2006/main">
  <p:tag name="AS_UNIQUEID" val="1000"/>
</p:tagLst>
</file>

<file path=ppt/tags/tag177.xml><?xml version="1.0" encoding="utf-8"?>
<p:tagLst xmlns:p="http://schemas.openxmlformats.org/presentationml/2006/main">
  <p:tag name="AS_UNIQUEID" val="1003"/>
</p:tagLst>
</file>

<file path=ppt/tags/tag178.xml><?xml version="1.0" encoding="utf-8"?>
<p:tagLst xmlns:p="http://schemas.openxmlformats.org/presentationml/2006/main">
  <p:tag name="AS_UNIQUEID" val="1004"/>
</p:tagLst>
</file>

<file path=ppt/tags/tag179.xml><?xml version="1.0" encoding="utf-8"?>
<p:tagLst xmlns:p="http://schemas.openxmlformats.org/presentationml/2006/main">
  <p:tag name="AS_UNIQUEID" val="1005"/>
</p:tagLst>
</file>

<file path=ppt/tags/tag18.xml><?xml version="1.0" encoding="utf-8"?>
<p:tagLst xmlns:p="http://schemas.openxmlformats.org/presentationml/2006/main">
  <p:tag name="AS_UNIQUEID" val="4525"/>
  <p:tag name="KSO_WM_BEAUTIFY_FLAG" val=""/>
</p:tagLst>
</file>

<file path=ppt/tags/tag180.xml><?xml version="1.0" encoding="utf-8"?>
<p:tagLst xmlns:p="http://schemas.openxmlformats.org/presentationml/2006/main">
  <p:tag name="AS_UNIQUEID" val="1100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PP_MARK_KEY" val="a10ceb56-20df-4395-a6bb-d47aad734131"/>
  <p:tag name="COMMONDATA" val="eyJoZGlkIjoiMzQzZGQ2Y2Q5Y2E4N2FmODJlNmQ5ZGE1YjQ1ZDgzODgifQ=="/>
  <p:tag name="commondata" val="eyJoZGlkIjoiMDAxYTVhMjAwNjZiZDViNzU4MmU3MzNlYzZjNWZjNWQifQ=="/>
</p:tagLst>
</file>

<file path=ppt/tags/tag19.xml><?xml version="1.0" encoding="utf-8"?>
<p:tagLst xmlns:p="http://schemas.openxmlformats.org/presentationml/2006/main">
  <p:tag name="AS_UNIQUEID" val="4526"/>
</p:tagLst>
</file>

<file path=ppt/tags/tag2.xml><?xml version="1.0" encoding="utf-8"?>
<p:tagLst xmlns:p="http://schemas.openxmlformats.org/presentationml/2006/main">
  <p:tag name="AS_UNIQUEID" val="3477"/>
</p:tagLst>
</file>

<file path=ppt/tags/tag20.xml><?xml version="1.0" encoding="utf-8"?>
<p:tagLst xmlns:p="http://schemas.openxmlformats.org/presentationml/2006/main">
  <p:tag name="AS_UNIQUEID" val="4527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AS_UNIQUEID" val="6066"/>
</p:tagLst>
</file>

<file path=ppt/tags/tag23.xml><?xml version="1.0" encoding="utf-8"?>
<p:tagLst xmlns:p="http://schemas.openxmlformats.org/presentationml/2006/main">
  <p:tag name="AS_UNIQUEID" val="6067"/>
</p:tagLst>
</file>

<file path=ppt/tags/tag24.xml><?xml version="1.0" encoding="utf-8"?>
<p:tagLst xmlns:p="http://schemas.openxmlformats.org/presentationml/2006/main">
  <p:tag name="KSO_WM_UNIT_PLACING_PICTURE_USER_VIEWPORT" val="{&quot;height&quot;:1074,&quot;width&quot;:18778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AS_UNIQUEID" val="6649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AS_UNIQUEID" val="3978"/>
</p:tagLst>
</file>

<file path=ppt/tags/tag29.xml><?xml version="1.0" encoding="utf-8"?>
<p:tagLst xmlns:p="http://schemas.openxmlformats.org/presentationml/2006/main">
  <p:tag name="AS_UNIQUEID" val="997"/>
  <p:tag name="KSO_WM_BEAUTIFY_FLAG" val="#wm#"/>
  <p:tag name="KSO_WM_DIAGRAM_GROUP_CODE" val="l1-2"/>
  <p:tag name="KSO_WM_TAG_VERSION" val="1.0"/>
  <p:tag name="KSO_WM_TEMPLATE_CATEGORY" val="custom"/>
  <p:tag name="KSO_WM_TEMPLATE_INDEX" val="20207616"/>
  <p:tag name="KSO_WM_UNIT_COMPATIBLE" val="0"/>
  <p:tag name="KSO_WM_UNIT_DIAGRAM_ISNUMVISUAL" val="0"/>
  <p:tag name="KSO_WM_UNIT_DIAGRAM_ISREFERUNIT" val="0"/>
  <p:tag name="KSO_WM_UNIT_HIGHLIGHT" val="0"/>
  <p:tag name="KSO_WM_UNIT_ID" val="custom20207616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深刻认识经济建设"/>
  <p:tag name="KSO_WM_UNIT_TEXT_FILL_FORE_SCHEMECOLOR_INDEX" val="5"/>
  <p:tag name="KSO_WM_UNIT_TEXT_FILL_TYPE" val="1"/>
  <p:tag name="KSO_WM_UNIT_TYPE" val="a"/>
  <p:tag name="KSO_WM_UNIT_USESOURCEFORMAT_APPLY" val="1"/>
  <p:tag name="KSO_WM_UNIT_VALUE" val="9"/>
</p:tagLst>
</file>

<file path=ppt/tags/tag3.xml><?xml version="1.0" encoding="utf-8"?>
<p:tagLst xmlns:p="http://schemas.openxmlformats.org/presentationml/2006/main">
  <p:tag name="AS_UNIQUEID" val="3478"/>
</p:tagLst>
</file>

<file path=ppt/tags/tag30.xml><?xml version="1.0" encoding="utf-8"?>
<p:tagLst xmlns:p="http://schemas.openxmlformats.org/presentationml/2006/main">
  <p:tag name="AS_UNIQUEID" val="989"/>
</p:tagLst>
</file>

<file path=ppt/tags/tag31.xml><?xml version="1.0" encoding="utf-8"?>
<p:tagLst xmlns:p="http://schemas.openxmlformats.org/presentationml/2006/main">
  <p:tag name="AS_UNIQUEID" val="990"/>
</p:tagLst>
</file>

<file path=ppt/tags/tag32.xml><?xml version="1.0" encoding="utf-8"?>
<p:tagLst xmlns:p="http://schemas.openxmlformats.org/presentationml/2006/main">
  <p:tag name="AS_UNIQUEID" val="991"/>
</p:tagLst>
</file>

<file path=ppt/tags/tag33.xml><?xml version="1.0" encoding="utf-8"?>
<p:tagLst xmlns:p="http://schemas.openxmlformats.org/presentationml/2006/main">
  <p:tag name="AS_UNIQUEID" val="992"/>
</p:tagLst>
</file>

<file path=ppt/tags/tag34.xml><?xml version="1.0" encoding="utf-8"?>
<p:tagLst xmlns:p="http://schemas.openxmlformats.org/presentationml/2006/main">
  <p:tag name="AS_UNIQUEID" val="994"/>
</p:tagLst>
</file>

<file path=ppt/tags/tag35.xml><?xml version="1.0" encoding="utf-8"?>
<p:tagLst xmlns:p="http://schemas.openxmlformats.org/presentationml/2006/main">
  <p:tag name="AS_UNIQUEID" val="8"/>
</p:tagLst>
</file>

<file path=ppt/tags/tag36.xml><?xml version="1.0" encoding="utf-8"?>
<p:tagLst xmlns:p="http://schemas.openxmlformats.org/presentationml/2006/main">
  <p:tag name="AS_UNIQUEID" val="9"/>
</p:tagLst>
</file>

<file path=ppt/tags/tag37.xml><?xml version="1.0" encoding="utf-8"?>
<p:tagLst xmlns:p="http://schemas.openxmlformats.org/presentationml/2006/main">
  <p:tag name="AS_UNIQUEID" val="10"/>
</p:tagLst>
</file>

<file path=ppt/tags/tag38.xml><?xml version="1.0" encoding="utf-8"?>
<p:tagLst xmlns:p="http://schemas.openxmlformats.org/presentationml/2006/main">
  <p:tag name="AS_UNIQUEID" val="18"/>
</p:tagLst>
</file>

<file path=ppt/tags/tag39.xml><?xml version="1.0" encoding="utf-8"?>
<p:tagLst xmlns:p="http://schemas.openxmlformats.org/presentationml/2006/main">
  <p:tag name="AS_UNIQUEID" val="20"/>
</p:tagLst>
</file>

<file path=ppt/tags/tag4.xml><?xml version="1.0" encoding="utf-8"?>
<p:tagLst xmlns:p="http://schemas.openxmlformats.org/presentationml/2006/main">
  <p:tag name="AS_UNIQUEID" val="8069"/>
</p:tagLst>
</file>

<file path=ppt/tags/tag40.xml><?xml version="1.0" encoding="utf-8"?>
<p:tagLst xmlns:p="http://schemas.openxmlformats.org/presentationml/2006/main">
  <p:tag name="AS_UNIQUEID" val="995"/>
</p:tagLst>
</file>

<file path=ppt/tags/tag41.xml><?xml version="1.0" encoding="utf-8"?>
<p:tagLst xmlns:p="http://schemas.openxmlformats.org/presentationml/2006/main">
  <p:tag name="AS_UNIQUEID" val="19"/>
</p:tagLst>
</file>

<file path=ppt/tags/tag42.xml><?xml version="1.0" encoding="utf-8"?>
<p:tagLst xmlns:p="http://schemas.openxmlformats.org/presentationml/2006/main">
  <p:tag name="AS_UNIQUEID" val="19"/>
</p:tagLst>
</file>

<file path=ppt/tags/tag43.xml><?xml version="1.0" encoding="utf-8"?>
<p:tagLst xmlns:p="http://schemas.openxmlformats.org/presentationml/2006/main">
  <p:tag name="AS_UNIQUEID" val="6606"/>
</p:tagLst>
</file>

<file path=ppt/tags/tag44.xml><?xml version="1.0" encoding="utf-8"?>
<p:tagLst xmlns:p="http://schemas.openxmlformats.org/presentationml/2006/main">
  <p:tag name="AS_UNIQUEID" val="6607"/>
</p:tagLst>
</file>

<file path=ppt/tags/tag45.xml><?xml version="1.0" encoding="utf-8"?>
<p:tagLst xmlns:p="http://schemas.openxmlformats.org/presentationml/2006/main">
  <p:tag name="AS_UNIQUEID" val="6608"/>
</p:tagLst>
</file>

<file path=ppt/tags/tag46.xml><?xml version="1.0" encoding="utf-8"?>
<p:tagLst xmlns:p="http://schemas.openxmlformats.org/presentationml/2006/main">
  <p:tag name="AS_UNIQUEID" val="4719"/>
</p:tagLst>
</file>

<file path=ppt/tags/tag47.xml><?xml version="1.0" encoding="utf-8"?>
<p:tagLst xmlns:p="http://schemas.openxmlformats.org/presentationml/2006/main">
  <p:tag name="AS_UNIQUEID" val="4720"/>
</p:tagLst>
</file>

<file path=ppt/tags/tag48.xml><?xml version="1.0" encoding="utf-8"?>
<p:tagLst xmlns:p="http://schemas.openxmlformats.org/presentationml/2006/main">
  <p:tag name="AS_UNIQUEID" val="4721"/>
</p:tagLst>
</file>

<file path=ppt/tags/tag49.xml><?xml version="1.0" encoding="utf-8"?>
<p:tagLst xmlns:p="http://schemas.openxmlformats.org/presentationml/2006/main">
  <p:tag name="AS_UNIQUEID" val="51"/>
</p:tagLst>
</file>

<file path=ppt/tags/tag5.xml><?xml version="1.0" encoding="utf-8"?>
<p:tagLst xmlns:p="http://schemas.openxmlformats.org/presentationml/2006/main">
  <p:tag name="AS_UNIQUEID" val="8070"/>
</p:tagLst>
</file>

<file path=ppt/tags/tag50.xml><?xml version="1.0" encoding="utf-8"?>
<p:tagLst xmlns:p="http://schemas.openxmlformats.org/presentationml/2006/main">
  <p:tag name="AS_UNIQUEID" val="54"/>
</p:tagLst>
</file>

<file path=ppt/tags/tag51.xml><?xml version="1.0" encoding="utf-8"?>
<p:tagLst xmlns:p="http://schemas.openxmlformats.org/presentationml/2006/main">
  <p:tag name="AS_UNIQUEID" val="2225"/>
</p:tagLst>
</file>

<file path=ppt/tags/tag52.xml><?xml version="1.0" encoding="utf-8"?>
<p:tagLst xmlns:p="http://schemas.openxmlformats.org/presentationml/2006/main">
  <p:tag name="AS_UNIQUEID" val="2226"/>
</p:tagLst>
</file>

<file path=ppt/tags/tag53.xml><?xml version="1.0" encoding="utf-8"?>
<p:tagLst xmlns:p="http://schemas.openxmlformats.org/presentationml/2006/main">
  <p:tag name="AS_UNIQUEID" val="2227"/>
</p:tagLst>
</file>

<file path=ppt/tags/tag54.xml><?xml version="1.0" encoding="utf-8"?>
<p:tagLst xmlns:p="http://schemas.openxmlformats.org/presentationml/2006/main">
  <p:tag name="AS_UNIQUEID" val="6649"/>
</p:tagLst>
</file>

<file path=ppt/tags/tag55.xml><?xml version="1.0" encoding="utf-8"?>
<p:tagLst xmlns:p="http://schemas.openxmlformats.org/presentationml/2006/main">
  <p:tag name="AS_UNIQUEID" val="966"/>
  <p:tag name="KSO_WM_BEAUTIFY_FLAG" val="#wm#"/>
  <p:tag name="KSO_WM_TAG_VERSION" val="1.0"/>
  <p:tag name="KSO_WM_TEMPLATE_CATEGORY" val="custom"/>
  <p:tag name="KSO_WM_TEMPLATE_INDEX" val="20199217"/>
  <p:tag name="KSO_WM_UNIT_COMPATIBLE" val="0"/>
  <p:tag name="KSO_WM_UNIT_DIAGRAM_ISNUMVISUAL" val="0"/>
  <p:tag name="KSO_WM_UNIT_DIAGRAM_ISREFERUNIT" val="0"/>
  <p:tag name="KSO_WM_UNIT_HIGHLIGHT" val="0"/>
  <p:tag name="KSO_WM_UNIT_ID" val="custom20199217_9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标题"/>
  <p:tag name="KSO_WM_UNIT_TYPE" val="a"/>
  <p:tag name="KSO_WM_UNIT_VALUE" val="30"/>
</p:tagLst>
</file>

<file path=ppt/tags/tag56.xml><?xml version="1.0" encoding="utf-8"?>
<p:tagLst xmlns:p="http://schemas.openxmlformats.org/presentationml/2006/main">
  <p:tag name="AS_UNIQUEID" val="997"/>
  <p:tag name="KSO_WM_BEAUTIFY_FLAG" val="#wm#"/>
  <p:tag name="KSO_WM_DIAGRAM_GROUP_CODE" val="l1-2"/>
  <p:tag name="KSO_WM_TAG_VERSION" val="1.0"/>
  <p:tag name="KSO_WM_TEMPLATE_CATEGORY" val="custom"/>
  <p:tag name="KSO_WM_TEMPLATE_INDEX" val="20207616"/>
  <p:tag name="KSO_WM_UNIT_COMPATIBLE" val="0"/>
  <p:tag name="KSO_WM_UNIT_DIAGRAM_ISNUMVISUAL" val="0"/>
  <p:tag name="KSO_WM_UNIT_DIAGRAM_ISREFERUNIT" val="0"/>
  <p:tag name="KSO_WM_UNIT_HIGHLIGHT" val="0"/>
  <p:tag name="KSO_WM_UNIT_ID" val="custom20207616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深刻认识经济建设"/>
  <p:tag name="KSO_WM_UNIT_TEXT_FILL_FORE_SCHEMECOLOR_INDEX" val="5"/>
  <p:tag name="KSO_WM_UNIT_TEXT_FILL_TYPE" val="1"/>
  <p:tag name="KSO_WM_UNIT_TYPE" val="a"/>
  <p:tag name="KSO_WM_UNIT_USESOURCEFORMAT_APPLY" val="1"/>
  <p:tag name="KSO_WM_UNIT_VALUE" val="9"/>
</p:tagLst>
</file>

<file path=ppt/tags/tag57.xml><?xml version="1.0" encoding="utf-8"?>
<p:tagLst xmlns:p="http://schemas.openxmlformats.org/presentationml/2006/main">
  <p:tag name="AS_UNIQUEID" val="1138"/>
</p:tagLst>
</file>

<file path=ppt/tags/tag58.xml><?xml version="1.0" encoding="utf-8"?>
<p:tagLst xmlns:p="http://schemas.openxmlformats.org/presentationml/2006/main">
  <p:tag name="AS_UNIQUEID" val="1016"/>
</p:tagLst>
</file>

<file path=ppt/tags/tag59.xml><?xml version="1.0" encoding="utf-8"?>
<p:tagLst xmlns:p="http://schemas.openxmlformats.org/presentationml/2006/main">
  <p:tag name="AS_UNIQUEID" val="1019"/>
</p:tagLst>
</file>

<file path=ppt/tags/tag6.xml><?xml version="1.0" encoding="utf-8"?>
<p:tagLst xmlns:p="http://schemas.openxmlformats.org/presentationml/2006/main">
  <p:tag name="AS_UNIQUEID" val="8071"/>
</p:tagLst>
</file>

<file path=ppt/tags/tag60.xml><?xml version="1.0" encoding="utf-8"?>
<p:tagLst xmlns:p="http://schemas.openxmlformats.org/presentationml/2006/main">
  <p:tag name="AS_UNIQUEID" val="1020"/>
</p:tagLst>
</file>

<file path=ppt/tags/tag61.xml><?xml version="1.0" encoding="utf-8"?>
<p:tagLst xmlns:p="http://schemas.openxmlformats.org/presentationml/2006/main">
  <p:tag name="AS_UNIQUEID" val="1021"/>
</p:tagLst>
</file>

<file path=ppt/tags/tag62.xml><?xml version="1.0" encoding="utf-8"?>
<p:tagLst xmlns:p="http://schemas.openxmlformats.org/presentationml/2006/main">
  <p:tag name="AS_UNIQUEID" val="1022"/>
</p:tagLst>
</file>

<file path=ppt/tags/tag63.xml><?xml version="1.0" encoding="utf-8"?>
<p:tagLst xmlns:p="http://schemas.openxmlformats.org/presentationml/2006/main">
  <p:tag name="AS_UNIQUEID" val="1023"/>
</p:tagLst>
</file>

<file path=ppt/tags/tag64.xml><?xml version="1.0" encoding="utf-8"?>
<p:tagLst xmlns:p="http://schemas.openxmlformats.org/presentationml/2006/main">
  <p:tag name="AS_UNIQUEID" val="1024"/>
</p:tagLst>
</file>

<file path=ppt/tags/tag65.xml><?xml version="1.0" encoding="utf-8"?>
<p:tagLst xmlns:p="http://schemas.openxmlformats.org/presentationml/2006/main">
  <p:tag name="AS_UNIQUEID" val="1025"/>
</p:tagLst>
</file>

<file path=ppt/tags/tag66.xml><?xml version="1.0" encoding="utf-8"?>
<p:tagLst xmlns:p="http://schemas.openxmlformats.org/presentationml/2006/main">
  <p:tag name="AS_UNIQUEID" val="1026"/>
</p:tagLst>
</file>

<file path=ppt/tags/tag67.xml><?xml version="1.0" encoding="utf-8"?>
<p:tagLst xmlns:p="http://schemas.openxmlformats.org/presentationml/2006/main">
  <p:tag name="AS_UNIQUEID" val="1027"/>
</p:tagLst>
</file>

<file path=ppt/tags/tag68.xml><?xml version="1.0" encoding="utf-8"?>
<p:tagLst xmlns:p="http://schemas.openxmlformats.org/presentationml/2006/main">
  <p:tag name="AS_UNIQUEID" val="1033"/>
</p:tagLst>
</file>

<file path=ppt/tags/tag69.xml><?xml version="1.0" encoding="utf-8"?>
<p:tagLst xmlns:p="http://schemas.openxmlformats.org/presentationml/2006/main">
  <p:tag name="AS_UNIQUEID" val="1035"/>
</p:tagLst>
</file>

<file path=ppt/tags/tag7.xml><?xml version="1.0" encoding="utf-8"?>
<p:tagLst xmlns:p="http://schemas.openxmlformats.org/presentationml/2006/main">
  <p:tag name="AS_UNIQUEID" val="277"/>
</p:tagLst>
</file>

<file path=ppt/tags/tag70.xml><?xml version="1.0" encoding="utf-8"?>
<p:tagLst xmlns:p="http://schemas.openxmlformats.org/presentationml/2006/main">
  <p:tag name="AS_UNIQUEID" val="1036"/>
</p:tagLst>
</file>

<file path=ppt/tags/tag71.xml><?xml version="1.0" encoding="utf-8"?>
<p:tagLst xmlns:p="http://schemas.openxmlformats.org/presentationml/2006/main">
  <p:tag name="AS_UNIQUEID" val="1037"/>
</p:tagLst>
</file>

<file path=ppt/tags/tag72.xml><?xml version="1.0" encoding="utf-8"?>
<p:tagLst xmlns:p="http://schemas.openxmlformats.org/presentationml/2006/main">
  <p:tag name="AS_UNIQUEID" val="1038"/>
</p:tagLst>
</file>

<file path=ppt/tags/tag73.xml><?xml version="1.0" encoding="utf-8"?>
<p:tagLst xmlns:p="http://schemas.openxmlformats.org/presentationml/2006/main">
  <p:tag name="AS_UNIQUEID" val="1040"/>
</p:tagLst>
</file>

<file path=ppt/tags/tag74.xml><?xml version="1.0" encoding="utf-8"?>
<p:tagLst xmlns:p="http://schemas.openxmlformats.org/presentationml/2006/main">
  <p:tag name="AS_UNIQUEID" val="1041"/>
</p:tagLst>
</file>

<file path=ppt/tags/tag75.xml><?xml version="1.0" encoding="utf-8"?>
<p:tagLst xmlns:p="http://schemas.openxmlformats.org/presentationml/2006/main">
  <p:tag name="AS_UNIQUEID" val="1042"/>
</p:tagLst>
</file>

<file path=ppt/tags/tag76.xml><?xml version="1.0" encoding="utf-8"?>
<p:tagLst xmlns:p="http://schemas.openxmlformats.org/presentationml/2006/main">
  <p:tag name="AS_UNIQUEID" val="1043"/>
</p:tagLst>
</file>

<file path=ppt/tags/tag77.xml><?xml version="1.0" encoding="utf-8"?>
<p:tagLst xmlns:p="http://schemas.openxmlformats.org/presentationml/2006/main">
  <p:tag name="AS_UNIQUEID" val="1046"/>
</p:tagLst>
</file>

<file path=ppt/tags/tag78.xml><?xml version="1.0" encoding="utf-8"?>
<p:tagLst xmlns:p="http://schemas.openxmlformats.org/presentationml/2006/main">
  <p:tag name="AS_UNIQUEID" val="1057"/>
</p:tagLst>
</file>

<file path=ppt/tags/tag79.xml><?xml version="1.0" encoding="utf-8"?>
<p:tagLst xmlns:p="http://schemas.openxmlformats.org/presentationml/2006/main">
  <p:tag name="AS_UNIQUEID" val="1058"/>
</p:tagLst>
</file>

<file path=ppt/tags/tag8.xml><?xml version="1.0" encoding="utf-8"?>
<p:tagLst xmlns:p="http://schemas.openxmlformats.org/presentationml/2006/main">
  <p:tag name="AS_UNIQUEID" val="278"/>
</p:tagLst>
</file>

<file path=ppt/tags/tag80.xml><?xml version="1.0" encoding="utf-8"?>
<p:tagLst xmlns:p="http://schemas.openxmlformats.org/presentationml/2006/main">
  <p:tag name="AS_UNIQUEID" val="1059"/>
</p:tagLst>
</file>

<file path=ppt/tags/tag81.xml><?xml version="1.0" encoding="utf-8"?>
<p:tagLst xmlns:p="http://schemas.openxmlformats.org/presentationml/2006/main">
  <p:tag name="AS_UNIQUEID" val="1060"/>
</p:tagLst>
</file>

<file path=ppt/tags/tag82.xml><?xml version="1.0" encoding="utf-8"?>
<p:tagLst xmlns:p="http://schemas.openxmlformats.org/presentationml/2006/main">
  <p:tag name="AS_UNIQUEID" val="1040"/>
</p:tagLst>
</file>

<file path=ppt/tags/tag83.xml><?xml version="1.0" encoding="utf-8"?>
<p:tagLst xmlns:p="http://schemas.openxmlformats.org/presentationml/2006/main">
  <p:tag name="AS_UNIQUEID" val="1041"/>
</p:tagLst>
</file>

<file path=ppt/tags/tag84.xml><?xml version="1.0" encoding="utf-8"?>
<p:tagLst xmlns:p="http://schemas.openxmlformats.org/presentationml/2006/main">
  <p:tag name="AS_UNIQUEID" val="1042"/>
</p:tagLst>
</file>

<file path=ppt/tags/tag85.xml><?xml version="1.0" encoding="utf-8"?>
<p:tagLst xmlns:p="http://schemas.openxmlformats.org/presentationml/2006/main">
  <p:tag name="AS_UNIQUEID" val="1043"/>
</p:tagLst>
</file>

<file path=ppt/tags/tag86.xml><?xml version="1.0" encoding="utf-8"?>
<p:tagLst xmlns:p="http://schemas.openxmlformats.org/presentationml/2006/main">
  <p:tag name="AS_UNIQUEID" val="1030"/>
</p:tagLst>
</file>

<file path=ppt/tags/tag87.xml><?xml version="1.0" encoding="utf-8"?>
<p:tagLst xmlns:p="http://schemas.openxmlformats.org/presentationml/2006/main">
  <p:tag name="AS_UNIQUEID" val="1037"/>
</p:tagLst>
</file>

<file path=ppt/tags/tag88.xml><?xml version="1.0" encoding="utf-8"?>
<p:tagLst xmlns:p="http://schemas.openxmlformats.org/presentationml/2006/main">
  <p:tag name="AS_UNIQUEID" val="1036"/>
</p:tagLst>
</file>

<file path=ppt/tags/tag89.xml><?xml version="1.0" encoding="utf-8"?>
<p:tagLst xmlns:p="http://schemas.openxmlformats.org/presentationml/2006/main">
  <p:tag name="AS_UNIQUEID" val="6651"/>
</p:tagLst>
</file>

<file path=ppt/tags/tag9.xml><?xml version="1.0" encoding="utf-8"?>
<p:tagLst xmlns:p="http://schemas.openxmlformats.org/presentationml/2006/main">
  <p:tag name="AS_UNIQUEID" val="59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0.xml><?xml version="1.0" encoding="utf-8"?>
<p:tagLst xmlns:p="http://schemas.openxmlformats.org/presentationml/2006/main">
  <p:tag name="AS_UNIQUEID" val="6652"/>
</p:tagLst>
</file>

<file path=ppt/tags/tag91.xml><?xml version="1.0" encoding="utf-8"?>
<p:tagLst xmlns:p="http://schemas.openxmlformats.org/presentationml/2006/main">
  <p:tag name="AS_UNIQUEID" val="6653"/>
</p:tagLst>
</file>

<file path=ppt/tags/tag92.xml><?xml version="1.0" encoding="utf-8"?>
<p:tagLst xmlns:p="http://schemas.openxmlformats.org/presentationml/2006/main">
  <p:tag name="AS_UNIQUEID" val="4719"/>
</p:tagLst>
</file>

<file path=ppt/tags/tag93.xml><?xml version="1.0" encoding="utf-8"?>
<p:tagLst xmlns:p="http://schemas.openxmlformats.org/presentationml/2006/main">
  <p:tag name="AS_UNIQUEID" val="4720"/>
</p:tagLst>
</file>

<file path=ppt/tags/tag94.xml><?xml version="1.0" encoding="utf-8"?>
<p:tagLst xmlns:p="http://schemas.openxmlformats.org/presentationml/2006/main">
  <p:tag name="AS_UNIQUEID" val="4721"/>
</p:tagLst>
</file>

<file path=ppt/tags/tag95.xml><?xml version="1.0" encoding="utf-8"?>
<p:tagLst xmlns:p="http://schemas.openxmlformats.org/presentationml/2006/main">
  <p:tag name="AS_UNIQUEID" val="997"/>
  <p:tag name="KSO_WM_BEAUTIFY_FLAG" val="#wm#"/>
  <p:tag name="KSO_WM_DIAGRAM_GROUP_CODE" val="l1-2"/>
  <p:tag name="KSO_WM_TAG_VERSION" val="1.0"/>
  <p:tag name="KSO_WM_TEMPLATE_CATEGORY" val="custom"/>
  <p:tag name="KSO_WM_TEMPLATE_INDEX" val="20207616"/>
  <p:tag name="KSO_WM_UNIT_COMPATIBLE" val="0"/>
  <p:tag name="KSO_WM_UNIT_DIAGRAM_ISNUMVISUAL" val="0"/>
  <p:tag name="KSO_WM_UNIT_DIAGRAM_ISREFERUNIT" val="0"/>
  <p:tag name="KSO_WM_UNIT_HIGHLIGHT" val="0"/>
  <p:tag name="KSO_WM_UNIT_ID" val="custom20207616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深刻认识经济建设"/>
  <p:tag name="KSO_WM_UNIT_TEXT_FILL_FORE_SCHEMECOLOR_INDEX" val="5"/>
  <p:tag name="KSO_WM_UNIT_TEXT_FILL_TYPE" val="1"/>
  <p:tag name="KSO_WM_UNIT_TYPE" val="a"/>
  <p:tag name="KSO_WM_UNIT_USESOURCEFORMAT_APPLY" val="1"/>
  <p:tag name="KSO_WM_UNIT_VALUE" val="9"/>
</p:tagLst>
</file>

<file path=ppt/tags/tag96.xml><?xml version="1.0" encoding="utf-8"?>
<p:tagLst xmlns:p="http://schemas.openxmlformats.org/presentationml/2006/main">
  <p:tag name="AS_UNIQUEID" val="1138"/>
</p:tagLst>
</file>

<file path=ppt/tags/tag97.xml><?xml version="1.0" encoding="utf-8"?>
<p:tagLst xmlns:p="http://schemas.openxmlformats.org/presentationml/2006/main">
  <p:tag name="AS_UNIQUEID" val="1098"/>
</p:tagLst>
</file>

<file path=ppt/tags/tag98.xml><?xml version="1.0" encoding="utf-8"?>
<p:tagLst xmlns:p="http://schemas.openxmlformats.org/presentationml/2006/main">
  <p:tag name="AS_UNIQUEID" val="1099"/>
</p:tagLst>
</file>

<file path=ppt/tags/tag99.xml><?xml version="1.0" encoding="utf-8"?>
<p:tagLst xmlns:p="http://schemas.openxmlformats.org/presentationml/2006/main">
  <p:tag name="AS_UNIQUEID" val="110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0zto3rr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4090</Words>
  <Application>WPS 演示</Application>
  <PresentationFormat>宽屏</PresentationFormat>
  <Paragraphs>330</Paragraphs>
  <Slides>21</Slides>
  <Notes>9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Gulim</vt:lpstr>
      <vt:lpstr>Comic Sans MS</vt:lpstr>
      <vt:lpstr>Arial</vt:lpstr>
      <vt:lpstr>微软雅黑</vt:lpstr>
      <vt:lpstr>Calibri</vt:lpstr>
      <vt:lpstr>黑体</vt:lpstr>
      <vt:lpstr>Times New Roman</vt:lpstr>
      <vt:lpstr>汉仪粗仿宋简</vt:lpstr>
      <vt:lpstr>仿宋</vt:lpstr>
      <vt:lpstr>方正兰亭超细黑简体</vt:lpstr>
      <vt:lpstr>Kartika</vt:lpstr>
      <vt:lpstr>Open Sans Light</vt:lpstr>
      <vt:lpstr>华文中宋</vt:lpstr>
      <vt:lpstr>思源宋体 Light</vt:lpstr>
      <vt:lpstr>隶书</vt:lpstr>
      <vt:lpstr>Segoe UI</vt:lpstr>
      <vt:lpstr>楷体</vt:lpstr>
      <vt:lpstr>Wingdings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office2016mac10413</dc:creator>
  <cp:lastModifiedBy>Administrator</cp:lastModifiedBy>
  <cp:revision>560</cp:revision>
  <cp:lastPrinted>2024-09-25T05:23:00Z</cp:lastPrinted>
  <dcterms:created xsi:type="dcterms:W3CDTF">2020-06-08T01:48:00Z</dcterms:created>
  <dcterms:modified xsi:type="dcterms:W3CDTF">2024-09-29T04:57:31Z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AC5ABEDF1AD84660BF88702DD3478B5B_13</vt:lpwstr>
  </property>
</Properties>
</file>